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Lst>
  <p:sldSz cy="6858000" cx="9144000"/>
  <p:notesSz cx="6858000" cy="9144000"/>
  <p:embeddedFontLst>
    <p:embeddedFont>
      <p:font typeface="Architects Daughter"/>
      <p:regular r:id="rId43"/>
    </p:embeddedFont>
    <p:embeddedFont>
      <p:font typeface="Arial Black"/>
      <p:regular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slide" Target="slides/slide37.xml"/><Relationship Id="rId41" Type="http://schemas.openxmlformats.org/officeDocument/2006/relationships/slide" Target="slides/slide36.xml"/><Relationship Id="rId22" Type="http://schemas.openxmlformats.org/officeDocument/2006/relationships/slide" Target="slides/slide17.xml"/><Relationship Id="rId44" Type="http://schemas.openxmlformats.org/officeDocument/2006/relationships/font" Target="fonts/ArialBlack-regular.fntdata"/><Relationship Id="rId21" Type="http://schemas.openxmlformats.org/officeDocument/2006/relationships/slide" Target="slides/slide16.xml"/><Relationship Id="rId43" Type="http://schemas.openxmlformats.org/officeDocument/2006/relationships/font" Target="fonts/ArchitectsDaughter-regular.fnt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381000" marR="381000" rtl="0" algn="l">
              <a:lnSpc>
                <a:spcPct val="115000"/>
              </a:lnSpc>
              <a:spcBef>
                <a:spcPts val="1200"/>
              </a:spcBef>
              <a:spcAft>
                <a:spcPts val="0"/>
              </a:spcAft>
              <a:buClr>
                <a:schemeClr val="dk1"/>
              </a:buClr>
              <a:buSzPts val="1100"/>
              <a:buFont typeface="Arial"/>
              <a:buNone/>
            </a:pPr>
            <a:r>
              <a:rPr lang="en-US"/>
              <a:t>Good morning. </a:t>
            </a:r>
            <a:r>
              <a:rPr lang="en-US"/>
              <a:t>I'm Dr. Kelli Langan. I've spent 22 years in education, and for the last seven I've had the privilege of leading assessment for Springdale.</a:t>
            </a:r>
            <a:endParaRPr/>
          </a:p>
          <a:p>
            <a:pPr indent="0" lvl="0" marL="381000" marR="381000" rtl="0" algn="l">
              <a:lnSpc>
                <a:spcPct val="115000"/>
              </a:lnSpc>
              <a:spcBef>
                <a:spcPts val="1200"/>
              </a:spcBef>
              <a:spcAft>
                <a:spcPts val="0"/>
              </a:spcAft>
              <a:buClr>
                <a:schemeClr val="dk1"/>
              </a:buClr>
              <a:buSzPts val="1100"/>
              <a:buFont typeface="Arial"/>
              <a:buNone/>
            </a:pPr>
            <a:r>
              <a:rPr lang="en-US"/>
              <a:t>One thing I learned quickly...</a:t>
            </a:r>
            <a:endParaRPr/>
          </a:p>
          <a:p>
            <a:pPr indent="0" lvl="0" marL="381000" marR="381000" rtl="0" algn="l">
              <a:lnSpc>
                <a:spcPct val="115000"/>
              </a:lnSpc>
              <a:spcBef>
                <a:spcPts val="1200"/>
              </a:spcBef>
              <a:spcAft>
                <a:spcPts val="0"/>
              </a:spcAft>
              <a:buClr>
                <a:schemeClr val="dk1"/>
              </a:buClr>
              <a:buSzPts val="1100"/>
              <a:buFont typeface="Arial"/>
              <a:buNone/>
            </a:pPr>
            <a:r>
              <a:rPr lang="en-US"/>
              <a:t>Assessment isn't difficult.</a:t>
            </a:r>
            <a:endParaRPr/>
          </a:p>
          <a:p>
            <a:pPr indent="0" lvl="0" marL="381000" marR="381000" rtl="0" algn="l">
              <a:lnSpc>
                <a:spcPct val="115000"/>
              </a:lnSpc>
              <a:spcBef>
                <a:spcPts val="1200"/>
              </a:spcBef>
              <a:spcAft>
                <a:spcPts val="0"/>
              </a:spcAft>
              <a:buClr>
                <a:schemeClr val="dk1"/>
              </a:buClr>
              <a:buSzPts val="1100"/>
              <a:buFont typeface="Arial"/>
              <a:buNone/>
            </a:pPr>
            <a:r>
              <a:rPr lang="en-US"/>
              <a:t>Keeping everyone informed is.</a:t>
            </a:r>
            <a:endParaRPr/>
          </a:p>
          <a:p>
            <a:pPr indent="0" lvl="0" marL="0" rtl="0" algn="l">
              <a:spcBef>
                <a:spcPts val="1200"/>
              </a:spcBef>
              <a:spcAft>
                <a:spcPts val="0"/>
              </a:spcAft>
              <a:buNone/>
            </a:pPr>
            <a:r>
              <a:t/>
            </a:r>
            <a:endParaRPr/>
          </a:p>
        </p:txBody>
      </p:sp>
      <p:sp>
        <p:nvSpPr>
          <p:cNvPr id="86" name="Google Shape;86;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Arial"/>
                <a:ea typeface="Arial"/>
                <a:cs typeface="Arial"/>
                <a:sym typeface="Arial"/>
              </a:rPr>
              <a:t>Problem.</a:t>
            </a:r>
            <a:endParaRPr/>
          </a:p>
        </p:txBody>
      </p:sp>
      <p:sp>
        <p:nvSpPr>
          <p:cNvPr id="167" name="Google Shape;167;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Navigate to “Test Status Code Report” under Monitoring Test  Progress.</a:t>
            </a:r>
            <a:endParaRPr/>
          </a:p>
        </p:txBody>
      </p:sp>
      <p:sp>
        <p:nvSpPr>
          <p:cNvPr id="177" name="Google Shape;17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Arial"/>
                <a:ea typeface="Arial"/>
                <a:cs typeface="Arial"/>
                <a:sym typeface="Arial"/>
              </a:rPr>
              <a:t>PMT export.</a:t>
            </a:r>
            <a:endParaRPr/>
          </a:p>
        </p:txBody>
      </p:sp>
      <p:sp>
        <p:nvSpPr>
          <p:cNvPr id="187" name="Google Shape;18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f5b83b06fc_0_29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3f5b83b06fc_0_29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g3f5b83b06fc_0_29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3f96756e393_0_2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3f96756e393_0_2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g3f96756e393_0_2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f5b83b06fc_0_30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3f5b83b06fc_0_30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g3f5b83b06fc_0_30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f5b83b06fc_0_3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3f5b83b06fc_0_31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0" name="Google Shape;230;g3f5b83b06fc_0_31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3f5b83b06fc_0_31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3f5b83b06fc_0_31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 name="Google Shape;239;g3f5b83b06fc_0_31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Arial"/>
                <a:ea typeface="Arial"/>
                <a:cs typeface="Arial"/>
                <a:sym typeface="Arial"/>
              </a:rPr>
              <a:t>Import CSV.</a:t>
            </a:r>
            <a:endParaRPr/>
          </a:p>
        </p:txBody>
      </p:sp>
      <p:sp>
        <p:nvSpPr>
          <p:cNvPr id="249" name="Google Shape;24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f96756e393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3f96756e393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8" name="Google Shape;258;g3f96756e393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How many of you have download and manipulate the same data set more than once during the testing window? </a:t>
            </a:r>
            <a:r>
              <a:rPr lang="en-US"/>
              <a:t>Cause I know we are. Does it look something like:</a:t>
            </a:r>
            <a:endParaRPr/>
          </a:p>
          <a:p>
            <a:pPr indent="0" lvl="0" marL="0" rtl="0" algn="l">
              <a:lnSpc>
                <a:spcPct val="115000"/>
              </a:lnSpc>
              <a:spcBef>
                <a:spcPts val="1200"/>
              </a:spcBef>
              <a:spcAft>
                <a:spcPts val="0"/>
              </a:spcAft>
              <a:buClr>
                <a:schemeClr val="dk1"/>
              </a:buClr>
              <a:buSzPts val="1100"/>
              <a:buFont typeface="Arial"/>
              <a:buNone/>
            </a:pPr>
            <a:r>
              <a:rPr lang="en-US" sz="1100"/>
              <a:t>ATLAS</a:t>
            </a:r>
            <a:endParaRPr sz="1100"/>
          </a:p>
          <a:p>
            <a:pPr indent="0" lvl="0" marL="0" rtl="0" algn="l">
              <a:lnSpc>
                <a:spcPct val="115000"/>
              </a:lnSpc>
              <a:spcBef>
                <a:spcPts val="1200"/>
              </a:spcBef>
              <a:spcAft>
                <a:spcPts val="0"/>
              </a:spcAft>
              <a:buClr>
                <a:schemeClr val="dk1"/>
              </a:buClr>
              <a:buSzPts val="1100"/>
              <a:buFont typeface="Arial"/>
              <a:buNone/>
            </a:pPr>
            <a:r>
              <a:rPr lang="en-US" sz="1100"/>
              <a:t>↓</a:t>
            </a:r>
            <a:endParaRPr sz="1100"/>
          </a:p>
          <a:p>
            <a:pPr indent="0" lvl="0" marL="0" rtl="0" algn="l">
              <a:lnSpc>
                <a:spcPct val="115000"/>
              </a:lnSpc>
              <a:spcBef>
                <a:spcPts val="1200"/>
              </a:spcBef>
              <a:spcAft>
                <a:spcPts val="0"/>
              </a:spcAft>
              <a:buClr>
                <a:schemeClr val="dk1"/>
              </a:buClr>
              <a:buSzPts val="1100"/>
              <a:buFont typeface="Arial"/>
              <a:buNone/>
            </a:pPr>
            <a:r>
              <a:rPr lang="en-US" sz="1100"/>
              <a:t>CSV</a:t>
            </a:r>
            <a:endParaRPr sz="1100"/>
          </a:p>
          <a:p>
            <a:pPr indent="0" lvl="0" marL="0" rtl="0" algn="l">
              <a:lnSpc>
                <a:spcPct val="115000"/>
              </a:lnSpc>
              <a:spcBef>
                <a:spcPts val="1200"/>
              </a:spcBef>
              <a:spcAft>
                <a:spcPts val="0"/>
              </a:spcAft>
              <a:buClr>
                <a:schemeClr val="dk1"/>
              </a:buClr>
              <a:buSzPts val="1100"/>
              <a:buFont typeface="Arial"/>
              <a:buNone/>
            </a:pPr>
            <a:r>
              <a:rPr lang="en-US" sz="1100"/>
              <a:t>↓</a:t>
            </a:r>
            <a:endParaRPr sz="1100"/>
          </a:p>
          <a:p>
            <a:pPr indent="0" lvl="0" marL="0" rtl="0" algn="l">
              <a:lnSpc>
                <a:spcPct val="115000"/>
              </a:lnSpc>
              <a:spcBef>
                <a:spcPts val="1200"/>
              </a:spcBef>
              <a:spcAft>
                <a:spcPts val="0"/>
              </a:spcAft>
              <a:buClr>
                <a:schemeClr val="dk1"/>
              </a:buClr>
              <a:buSzPts val="1100"/>
              <a:buFont typeface="Arial"/>
              <a:buNone/>
            </a:pPr>
            <a:r>
              <a:rPr lang="en-US" sz="1100"/>
              <a:t>Emails</a:t>
            </a:r>
            <a:endParaRPr sz="1100"/>
          </a:p>
          <a:p>
            <a:pPr indent="0" lvl="0" marL="0" rtl="0" algn="l">
              <a:lnSpc>
                <a:spcPct val="115000"/>
              </a:lnSpc>
              <a:spcBef>
                <a:spcPts val="1200"/>
              </a:spcBef>
              <a:spcAft>
                <a:spcPts val="0"/>
              </a:spcAft>
              <a:buClr>
                <a:schemeClr val="dk1"/>
              </a:buClr>
              <a:buSzPts val="1100"/>
              <a:buFont typeface="Arial"/>
              <a:buNone/>
            </a:pPr>
            <a:r>
              <a:rPr lang="en-US" sz="1100"/>
              <a:t>↓</a:t>
            </a:r>
            <a:endParaRPr sz="1100"/>
          </a:p>
          <a:p>
            <a:pPr indent="0" lvl="0" marL="0" rtl="0" algn="l">
              <a:lnSpc>
                <a:spcPct val="115000"/>
              </a:lnSpc>
              <a:spcBef>
                <a:spcPts val="1200"/>
              </a:spcBef>
              <a:spcAft>
                <a:spcPts val="0"/>
              </a:spcAft>
              <a:buClr>
                <a:schemeClr val="dk1"/>
              </a:buClr>
              <a:buSzPts val="1100"/>
              <a:buFont typeface="Arial"/>
              <a:buNone/>
            </a:pPr>
            <a:r>
              <a:rPr lang="en-US" sz="1100"/>
              <a:t>BTC</a:t>
            </a:r>
            <a:endParaRPr sz="1100"/>
          </a:p>
          <a:p>
            <a:pPr indent="0" lvl="0" marL="0" rtl="0" algn="l">
              <a:lnSpc>
                <a:spcPct val="115000"/>
              </a:lnSpc>
              <a:spcBef>
                <a:spcPts val="1200"/>
              </a:spcBef>
              <a:spcAft>
                <a:spcPts val="0"/>
              </a:spcAft>
              <a:buClr>
                <a:schemeClr val="dk1"/>
              </a:buClr>
              <a:buSzPts val="1100"/>
              <a:buFont typeface="Arial"/>
              <a:buNone/>
            </a:pPr>
            <a:r>
              <a:rPr lang="en-US" sz="1100"/>
              <a:t>↓</a:t>
            </a:r>
            <a:endParaRPr sz="1100"/>
          </a:p>
          <a:p>
            <a:pPr indent="0" lvl="0" marL="0" rtl="0" algn="l">
              <a:lnSpc>
                <a:spcPct val="115000"/>
              </a:lnSpc>
              <a:spcBef>
                <a:spcPts val="1200"/>
              </a:spcBef>
              <a:spcAft>
                <a:spcPts val="0"/>
              </a:spcAft>
              <a:buClr>
                <a:schemeClr val="dk1"/>
              </a:buClr>
              <a:buSzPts val="1100"/>
              <a:buFont typeface="Arial"/>
              <a:buNone/>
            </a:pPr>
            <a:r>
              <a:rPr lang="en-US" sz="1100"/>
              <a:t>Repeat tomorrow...</a:t>
            </a:r>
            <a:endParaRPr sz="1100"/>
          </a:p>
          <a:p>
            <a:pPr indent="0" lvl="0" marL="0" rtl="0" algn="l">
              <a:lnSpc>
                <a:spcPct val="115000"/>
              </a:lnSpc>
              <a:spcBef>
                <a:spcPts val="1200"/>
              </a:spcBef>
              <a:spcAft>
                <a:spcPts val="0"/>
              </a:spcAft>
              <a:buClr>
                <a:schemeClr val="dk1"/>
              </a:buClr>
              <a:buSzPts val="1100"/>
              <a:buFont typeface="Arial"/>
              <a:buNone/>
            </a:pPr>
            <a:r>
              <a:rPr lang="en-US" sz="1100"/>
              <a:t>Then</a:t>
            </a:r>
            <a:endParaRPr sz="1100"/>
          </a:p>
          <a:p>
            <a:pPr indent="0" lvl="0" marL="0" rtl="0" algn="l">
              <a:lnSpc>
                <a:spcPct val="115000"/>
              </a:lnSpc>
              <a:spcBef>
                <a:spcPts val="1200"/>
              </a:spcBef>
              <a:spcAft>
                <a:spcPts val="0"/>
              </a:spcAft>
              <a:buClr>
                <a:schemeClr val="dk1"/>
              </a:buClr>
              <a:buSzPts val="1100"/>
              <a:buFont typeface="Arial"/>
              <a:buNone/>
            </a:pPr>
            <a:r>
              <a:rPr b="1" lang="en-US" sz="1100"/>
              <a:t>There has to be a better way.</a:t>
            </a:r>
            <a:endParaRPr b="1" sz="1100"/>
          </a:p>
          <a:p>
            <a:pPr indent="0" lvl="0" marL="0" rtl="0" algn="l">
              <a:spcBef>
                <a:spcPts val="1200"/>
              </a:spcBef>
              <a:spcAft>
                <a:spcPts val="0"/>
              </a:spcAft>
              <a:buNone/>
            </a:pPr>
            <a:r>
              <a:t/>
            </a:r>
            <a:endParaRPr/>
          </a:p>
        </p:txBody>
      </p:sp>
      <p:sp>
        <p:nvSpPr>
          <p:cNvPr id="94" name="Google Shape;94;p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 name="Google Shape;26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Arial"/>
                <a:ea typeface="Arial"/>
                <a:cs typeface="Arial"/>
                <a:sym typeface="Arial"/>
              </a:rPr>
              <a:t>Clean/filter.</a:t>
            </a:r>
            <a:endParaRPr/>
          </a:p>
        </p:txBody>
      </p:sp>
      <p:sp>
        <p:nvSpPr>
          <p:cNvPr id="268" name="Google Shape;268;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7" name="Google Shape;27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Arial"/>
                <a:ea typeface="Arial"/>
                <a:cs typeface="Arial"/>
                <a:sym typeface="Arial"/>
              </a:rPr>
              <a:t>Join files.</a:t>
            </a:r>
            <a:endParaRPr/>
          </a:p>
        </p:txBody>
      </p:sp>
      <p:sp>
        <p:nvSpPr>
          <p:cNvPr id="278" name="Google Shape;27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 name="Google Shape;28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Arial"/>
                <a:ea typeface="Arial"/>
                <a:cs typeface="Arial"/>
                <a:sym typeface="Arial"/>
              </a:rPr>
              <a:t>Write to Sheets.</a:t>
            </a:r>
            <a:endParaRPr/>
          </a:p>
        </p:txBody>
      </p:sp>
      <p:sp>
        <p:nvSpPr>
          <p:cNvPr id="287" name="Google Shape;28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f96756e393_0_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3f96756e393_0_1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The conditional formatting will take place in Google Sheets AFTER you export your data set from R.</a:t>
            </a:r>
            <a:endParaRPr/>
          </a:p>
        </p:txBody>
      </p:sp>
      <p:sp>
        <p:nvSpPr>
          <p:cNvPr id="296" name="Google Shape;296;g3f96756e393_0_1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3f96756e393_0_3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3f96756e393_0_3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8" name="Google Shape;308;g3f96756e393_0_3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5" name="Google Shape;31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Arial"/>
                <a:ea typeface="Arial"/>
                <a:cs typeface="Arial"/>
                <a:sym typeface="Arial"/>
              </a:rPr>
              <a:t>Dashboard.</a:t>
            </a:r>
            <a:endParaRPr/>
          </a:p>
        </p:txBody>
      </p:sp>
      <p:sp>
        <p:nvSpPr>
          <p:cNvPr id="316" name="Google Shape;316;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1" name="Google Shape;321;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Arial"/>
                <a:ea typeface="Arial"/>
                <a:cs typeface="Arial"/>
                <a:sym typeface="Arial"/>
              </a:rPr>
              <a:t>Slicers.</a:t>
            </a:r>
            <a:endParaRPr/>
          </a:p>
        </p:txBody>
      </p:sp>
      <p:sp>
        <p:nvSpPr>
          <p:cNvPr id="322" name="Google Shape;322;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0" name="Google Shape;33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Arial"/>
                <a:ea typeface="Arial"/>
                <a:cs typeface="Arial"/>
                <a:sym typeface="Arial"/>
              </a:rPr>
              <a:t>Percent tested. Adding a few lines of code will allow you to calculate the </a:t>
            </a:r>
            <a:r>
              <a:rPr lang="en-US"/>
              <a:t>percentages</a:t>
            </a:r>
            <a:r>
              <a:rPr lang="en-US" sz="1200">
                <a:solidFill>
                  <a:schemeClr val="dk1"/>
                </a:solidFill>
                <a:latin typeface="Arial"/>
                <a:ea typeface="Arial"/>
                <a:cs typeface="Arial"/>
                <a:sym typeface="Arial"/>
              </a:rPr>
              <a:t> te</a:t>
            </a:r>
            <a:r>
              <a:rPr lang="en-US"/>
              <a:t>sted by subgroup to monitor those statistics throughout the testing window. </a:t>
            </a:r>
            <a:endParaRPr/>
          </a:p>
        </p:txBody>
      </p:sp>
      <p:sp>
        <p:nvSpPr>
          <p:cNvPr id="331" name="Google Shape;331;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1" name="Google Shape;34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Arial"/>
                <a:ea typeface="Arial"/>
                <a:cs typeface="Arial"/>
                <a:sym typeface="Arial"/>
              </a:rPr>
              <a:t>Future.</a:t>
            </a:r>
            <a:endParaRPr/>
          </a:p>
        </p:txBody>
      </p:sp>
      <p:sp>
        <p:nvSpPr>
          <p:cNvPr id="342" name="Google Shape;342;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3f5c51a3a93_0_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50" name="Google Shape;350;g3f5c51a3a93_0_1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1" name="Google Shape;351;g3f5c51a3a93_0_1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3f5a2088e35_0_90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3f5a2088e35_0_90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g3f5a2088e35_0_90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f5a2088e35_0_89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3f5a2088e35_0_89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8" name="Google Shape;358;g3f5a2088e35_0_89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3f96756e393_0_3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3f96756e393_0_3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They don’t individually have to pull data sets</a:t>
            </a:r>
            <a:endParaRPr/>
          </a:p>
          <a:p>
            <a:pPr indent="0" lvl="0" marL="0" rtl="0" algn="l">
              <a:spcBef>
                <a:spcPts val="0"/>
              </a:spcBef>
              <a:spcAft>
                <a:spcPts val="0"/>
              </a:spcAft>
              <a:buNone/>
            </a:pPr>
            <a:r>
              <a:rPr lang="en-US"/>
              <a:t>No “figuring” on their parts</a:t>
            </a:r>
            <a:endParaRPr/>
          </a:p>
          <a:p>
            <a:pPr indent="0" lvl="0" marL="0" rtl="0" algn="l">
              <a:spcBef>
                <a:spcPts val="0"/>
              </a:spcBef>
              <a:spcAft>
                <a:spcPts val="0"/>
              </a:spcAft>
              <a:buNone/>
            </a:pPr>
            <a:r>
              <a:rPr lang="en-US"/>
              <a:t>Monitoring has just become easier.</a:t>
            </a:r>
            <a:endParaRPr/>
          </a:p>
          <a:p>
            <a:pPr indent="0" lvl="0" marL="0" rtl="0" algn="l">
              <a:spcBef>
                <a:spcPts val="0"/>
              </a:spcBef>
              <a:spcAft>
                <a:spcPts val="0"/>
              </a:spcAft>
              <a:buNone/>
            </a:pPr>
            <a:r>
              <a:t/>
            </a:r>
            <a:endParaRPr/>
          </a:p>
        </p:txBody>
      </p:sp>
      <p:sp>
        <p:nvSpPr>
          <p:cNvPr id="366" name="Google Shape;366;g3f96756e393_0_3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4" name="Google Shape;374;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Arial"/>
                <a:ea typeface="Arial"/>
                <a:cs typeface="Arial"/>
                <a:sym typeface="Arial"/>
              </a:rPr>
              <a:t>Q&amp;A</a:t>
            </a:r>
            <a:endParaRPr/>
          </a:p>
        </p:txBody>
      </p:sp>
      <p:sp>
        <p:nvSpPr>
          <p:cNvPr id="375" name="Google Shape;375;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3f5e08eb44e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82" name="Google Shape;382;g3f5e08eb44e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3" name="Google Shape;383;g3f5e08eb44e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3f5e08eb44e_0_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88" name="Google Shape;388;g3f5e08eb44e_0_1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9" name="Google Shape;389;g3f5e08eb44e_0_1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g3f5e08eb44e_0_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95" name="Google Shape;395;g3f5e08eb44e_0_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6" name="Google Shape;396;g3f5e08eb44e_0_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3f5e08eb44e_0_2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02" name="Google Shape;402;g3f5e08eb44e_0_2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3" name="Google Shape;403;g3f5e08eb44e_0_2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3f5e08eb44e_0_2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409" name="Google Shape;409;g3f5e08eb44e_0_2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0" name="Google Shape;410;g3f5e08eb44e_0_2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f5b83b06fc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3f5b83b06fc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ALthough it seems like we are testing all year, not every grade tkes every test. </a:t>
            </a:r>
            <a:endParaRPr/>
          </a:p>
        </p:txBody>
      </p:sp>
      <p:sp>
        <p:nvSpPr>
          <p:cNvPr id="112" name="Google Shape;112;g3f5b83b06fc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f5a2088e35_0_86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3f5a2088e35_0_86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g3f5a2088e35_0_86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3f5a2088e35_0_9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3f5a2088e35_0_91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317500" lvl="0" marL="457200" rtl="0" algn="l">
              <a:spcBef>
                <a:spcPts val="0"/>
              </a:spcBef>
              <a:spcAft>
                <a:spcPts val="0"/>
              </a:spcAft>
              <a:buSzPts val="1400"/>
              <a:buChar char="●"/>
            </a:pPr>
            <a:r>
              <a:rPr lang="en-US"/>
              <a:t>Where do we find all the data?</a:t>
            </a:r>
            <a:endParaRPr/>
          </a:p>
          <a:p>
            <a:pPr indent="-317500" lvl="1" marL="914400" rtl="0" algn="l">
              <a:spcBef>
                <a:spcPts val="0"/>
              </a:spcBef>
              <a:spcAft>
                <a:spcPts val="0"/>
              </a:spcAft>
              <a:buSzPts val="1400"/>
              <a:buChar char="○"/>
            </a:pPr>
            <a:r>
              <a:rPr lang="en-US"/>
              <a:t>As a state we have done an excellent job with the new ATLAS portal. I can definitely give our state department, specifically the Assessment unit a shout out for that. We now how our summative, interim and K-2 </a:t>
            </a:r>
            <a:r>
              <a:rPr lang="en-US"/>
              <a:t>assessments all under one roof which cuts down on having to learn multiple different platforms and how to pull data. We do have several different CCR platforms with a new one, CLT, having just joined us last year that we have to familiarize ourselves with. But fortunately, once you do acclimate yourself to the platform, obtaining the data, downloading the data, is about the same process on each. </a:t>
            </a:r>
            <a:endParaRPr/>
          </a:p>
          <a:p>
            <a:pPr indent="-317500" lvl="0" marL="457200" rtl="0" algn="l">
              <a:spcBef>
                <a:spcPts val="0"/>
              </a:spcBef>
              <a:spcAft>
                <a:spcPts val="0"/>
              </a:spcAft>
              <a:buSzPts val="1400"/>
              <a:buChar char="●"/>
            </a:pPr>
            <a:r>
              <a:rPr lang="en-US"/>
              <a:t>What data are important?</a:t>
            </a:r>
            <a:endParaRPr/>
          </a:p>
          <a:p>
            <a:pPr indent="-317500" lvl="1" marL="914400" rtl="0" algn="l">
              <a:spcBef>
                <a:spcPts val="0"/>
              </a:spcBef>
              <a:spcAft>
                <a:spcPts val="0"/>
              </a:spcAft>
              <a:buSzPts val="1400"/>
              <a:buChar char="○"/>
            </a:pPr>
            <a:r>
              <a:rPr lang="en-US"/>
              <a:t>After you have found and downloaded the data, the next step is to review all the available data and determine which variables are “important”. And all the data are important, they will just answer different </a:t>
            </a:r>
            <a:r>
              <a:rPr lang="en-US"/>
              <a:t>questions</a:t>
            </a:r>
            <a:r>
              <a:rPr lang="en-US"/>
              <a:t>. For the purpose of this presentation, our question is, “How many students still need to test?” So we need to deduce which variables will help me determine who has and hasn’t completed testing or maybe has only done some of testing, like maybe only completed 2 of the 4 ELPA domains. </a:t>
            </a:r>
            <a:endParaRPr/>
          </a:p>
          <a:p>
            <a:pPr indent="-317500" lvl="0" marL="457200" rtl="0" algn="l">
              <a:spcBef>
                <a:spcPts val="0"/>
              </a:spcBef>
              <a:spcAft>
                <a:spcPts val="0"/>
              </a:spcAft>
              <a:buSzPts val="1400"/>
              <a:buChar char="●"/>
            </a:pPr>
            <a:r>
              <a:rPr lang="en-US"/>
              <a:t>How do we communicate the data to our constituents?</a:t>
            </a:r>
            <a:endParaRPr/>
          </a:p>
          <a:p>
            <a:pPr indent="-317500" lvl="1" marL="914400" rtl="0" algn="l">
              <a:spcBef>
                <a:spcPts val="0"/>
              </a:spcBef>
              <a:spcAft>
                <a:spcPts val="0"/>
              </a:spcAft>
              <a:buSzPts val="1400"/>
              <a:buChar char="○"/>
            </a:pPr>
            <a:r>
              <a:rPr lang="en-US"/>
              <a:t>After I, as the DTC, have now determined who still needs to test, I need to communicate that with the BTC. You might be thinking can’t the BTC pull the information? Yes they can. But in the case of my district, that’s 30 different BTC having to pull the data each morning, culling the data to determine who has to test what. As the DTC, I like to take whatever I can off their plates </a:t>
            </a:r>
            <a:r>
              <a:rPr lang="en-US"/>
              <a:t>because</a:t>
            </a:r>
            <a:r>
              <a:rPr lang="en-US"/>
              <a:t> I know they are working hard to get everyone tested and that’s where they need to spend their efforts.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For the purpose of this </a:t>
            </a:r>
            <a:r>
              <a:rPr lang="en-US"/>
              <a:t>presentation</a:t>
            </a:r>
            <a:r>
              <a:rPr lang="en-US"/>
              <a:t> we are going to stick to data found in the ATLAS portal, but you can modify steps to pulling data from other sources such as College Board or ACT, for example. </a:t>
            </a:r>
            <a:endParaRPr/>
          </a:p>
        </p:txBody>
      </p:sp>
      <p:sp>
        <p:nvSpPr>
          <p:cNvPr id="129" name="Google Shape;129;g3f5a2088e35_0_91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f5a2088e35_0_87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3f5a2088e35_0_87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g3f5a2088e35_0_87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3f5a2088e35_0_91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3f5a2088e35_0_91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g3f5a2088e35_0_91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f5a2088e35_0_87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3f5a2088e35_0_87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So What’s going on behind the curtain. </a:t>
            </a:r>
            <a:r>
              <a:rPr lang="en-US"/>
              <a:t>What</a:t>
            </a:r>
            <a:r>
              <a:rPr lang="en-US"/>
              <a:t> are the step by step processes to get from A to Z. Let’s walk through that. </a:t>
            </a:r>
            <a:endParaRPr/>
          </a:p>
        </p:txBody>
      </p:sp>
      <p:sp>
        <p:nvSpPr>
          <p:cNvPr id="158" name="Google Shape;158;g3f5a2088e35_0_87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2"/>
          <p:cNvSpPr txBox="1"/>
          <p:nvPr>
            <p:ph idx="10" type="dt"/>
          </p:nvPr>
        </p:nvSpPr>
        <p:spPr>
          <a:xfrm>
            <a:off x="342900" y="6356350"/>
            <a:ext cx="1600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2"/>
          <p:cNvSpPr txBox="1"/>
          <p:nvPr>
            <p:ph idx="11" type="ftr"/>
          </p:nvPr>
        </p:nvSpPr>
        <p:spPr>
          <a:xfrm>
            <a:off x="2343150" y="6356350"/>
            <a:ext cx="21717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2"/>
          <p:cNvSpPr txBox="1"/>
          <p:nvPr>
            <p:ph idx="12" type="sldNum"/>
          </p:nvPr>
        </p:nvSpPr>
        <p:spPr>
          <a:xfrm>
            <a:off x="4914900" y="6356350"/>
            <a:ext cx="1600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342900" y="274638"/>
            <a:ext cx="61722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1"/>
          <p:cNvSpPr txBox="1"/>
          <p:nvPr>
            <p:ph idx="1" type="body"/>
          </p:nvPr>
        </p:nvSpPr>
        <p:spPr>
          <a:xfrm rot="5400000">
            <a:off x="1165950" y="777150"/>
            <a:ext cx="4526100" cy="61722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11"/>
          <p:cNvSpPr txBox="1"/>
          <p:nvPr>
            <p:ph idx="10" type="dt"/>
          </p:nvPr>
        </p:nvSpPr>
        <p:spPr>
          <a:xfrm>
            <a:off x="342900" y="6356350"/>
            <a:ext cx="1600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1"/>
          <p:cNvSpPr txBox="1"/>
          <p:nvPr>
            <p:ph idx="11" type="ftr"/>
          </p:nvPr>
        </p:nvSpPr>
        <p:spPr>
          <a:xfrm>
            <a:off x="2343150" y="6356350"/>
            <a:ext cx="21717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1"/>
          <p:cNvSpPr txBox="1"/>
          <p:nvPr>
            <p:ph idx="12" type="sldNum"/>
          </p:nvPr>
        </p:nvSpPr>
        <p:spPr>
          <a:xfrm>
            <a:off x="4914900" y="6356350"/>
            <a:ext cx="1600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2817900" y="2428938"/>
            <a:ext cx="5851500" cy="15429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2"/>
          <p:cNvSpPr txBox="1"/>
          <p:nvPr>
            <p:ph idx="1" type="body"/>
          </p:nvPr>
        </p:nvSpPr>
        <p:spPr>
          <a:xfrm rot="5400000">
            <a:off x="-325350" y="943038"/>
            <a:ext cx="5851500" cy="45147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12"/>
          <p:cNvSpPr txBox="1"/>
          <p:nvPr>
            <p:ph idx="10" type="dt"/>
          </p:nvPr>
        </p:nvSpPr>
        <p:spPr>
          <a:xfrm>
            <a:off x="342900" y="6356350"/>
            <a:ext cx="1600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2"/>
          <p:cNvSpPr txBox="1"/>
          <p:nvPr>
            <p:ph idx="11" type="ftr"/>
          </p:nvPr>
        </p:nvSpPr>
        <p:spPr>
          <a:xfrm>
            <a:off x="2343150" y="6356350"/>
            <a:ext cx="21717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2"/>
          <p:cNvSpPr txBox="1"/>
          <p:nvPr>
            <p:ph idx="12" type="sldNum"/>
          </p:nvPr>
        </p:nvSpPr>
        <p:spPr>
          <a:xfrm>
            <a:off x="4914900" y="6356350"/>
            <a:ext cx="1600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19" name="Shape 19"/>
        <p:cNvGrpSpPr/>
        <p:nvPr/>
      </p:nvGrpSpPr>
      <p:grpSpPr>
        <a:xfrm>
          <a:off x="0" y="0"/>
          <a:ext cx="0" cy="0"/>
          <a:chOff x="0" y="0"/>
          <a:chExt cx="0" cy="0"/>
        </a:xfrm>
      </p:grpSpPr>
      <p:sp>
        <p:nvSpPr>
          <p:cNvPr id="20" name="Google Shape;20;p3"/>
          <p:cNvSpPr txBox="1"/>
          <p:nvPr>
            <p:ph type="ctrTitle"/>
          </p:nvPr>
        </p:nvSpPr>
        <p:spPr>
          <a:xfrm>
            <a:off x="514350" y="2130425"/>
            <a:ext cx="5829300" cy="1470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3"/>
          <p:cNvSpPr txBox="1"/>
          <p:nvPr>
            <p:ph idx="1" type="subTitle"/>
          </p:nvPr>
        </p:nvSpPr>
        <p:spPr>
          <a:xfrm>
            <a:off x="1028700" y="3886200"/>
            <a:ext cx="48006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22" name="Google Shape;22;p3"/>
          <p:cNvSpPr txBox="1"/>
          <p:nvPr>
            <p:ph idx="10" type="dt"/>
          </p:nvPr>
        </p:nvSpPr>
        <p:spPr>
          <a:xfrm>
            <a:off x="342900" y="6356350"/>
            <a:ext cx="1600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3"/>
          <p:cNvSpPr txBox="1"/>
          <p:nvPr>
            <p:ph idx="11" type="ftr"/>
          </p:nvPr>
        </p:nvSpPr>
        <p:spPr>
          <a:xfrm>
            <a:off x="2343150" y="6356350"/>
            <a:ext cx="21717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3"/>
          <p:cNvSpPr txBox="1"/>
          <p:nvPr>
            <p:ph idx="12" type="sldNum"/>
          </p:nvPr>
        </p:nvSpPr>
        <p:spPr>
          <a:xfrm>
            <a:off x="4914900" y="6356350"/>
            <a:ext cx="1600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 name="Shape 25"/>
        <p:cNvGrpSpPr/>
        <p:nvPr/>
      </p:nvGrpSpPr>
      <p:grpSpPr>
        <a:xfrm>
          <a:off x="0" y="0"/>
          <a:ext cx="0" cy="0"/>
          <a:chOff x="0" y="0"/>
          <a:chExt cx="0" cy="0"/>
        </a:xfrm>
      </p:grpSpPr>
      <p:sp>
        <p:nvSpPr>
          <p:cNvPr id="26" name="Google Shape;26;p4"/>
          <p:cNvSpPr txBox="1"/>
          <p:nvPr>
            <p:ph type="title"/>
          </p:nvPr>
        </p:nvSpPr>
        <p:spPr>
          <a:xfrm>
            <a:off x="342900" y="274638"/>
            <a:ext cx="61722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4"/>
          <p:cNvSpPr txBox="1"/>
          <p:nvPr>
            <p:ph idx="1" type="body"/>
          </p:nvPr>
        </p:nvSpPr>
        <p:spPr>
          <a:xfrm>
            <a:off x="342900" y="1600200"/>
            <a:ext cx="6172200" cy="45261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8" name="Google Shape;28;p4"/>
          <p:cNvSpPr txBox="1"/>
          <p:nvPr>
            <p:ph idx="10" type="dt"/>
          </p:nvPr>
        </p:nvSpPr>
        <p:spPr>
          <a:xfrm>
            <a:off x="342900" y="6356350"/>
            <a:ext cx="1600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4"/>
          <p:cNvSpPr txBox="1"/>
          <p:nvPr>
            <p:ph idx="11" type="ftr"/>
          </p:nvPr>
        </p:nvSpPr>
        <p:spPr>
          <a:xfrm>
            <a:off x="2343150" y="6356350"/>
            <a:ext cx="21717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4"/>
          <p:cNvSpPr txBox="1"/>
          <p:nvPr>
            <p:ph idx="12" type="sldNum"/>
          </p:nvPr>
        </p:nvSpPr>
        <p:spPr>
          <a:xfrm>
            <a:off x="4914900" y="6356350"/>
            <a:ext cx="1600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5"/>
          <p:cNvSpPr txBox="1"/>
          <p:nvPr>
            <p:ph type="title"/>
          </p:nvPr>
        </p:nvSpPr>
        <p:spPr>
          <a:xfrm>
            <a:off x="541735" y="4406900"/>
            <a:ext cx="5829300" cy="13620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5"/>
          <p:cNvSpPr txBox="1"/>
          <p:nvPr>
            <p:ph idx="1" type="body"/>
          </p:nvPr>
        </p:nvSpPr>
        <p:spPr>
          <a:xfrm>
            <a:off x="541735" y="2906713"/>
            <a:ext cx="5829300" cy="1500300"/>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4" name="Google Shape;34;p5"/>
          <p:cNvSpPr txBox="1"/>
          <p:nvPr>
            <p:ph idx="10" type="dt"/>
          </p:nvPr>
        </p:nvSpPr>
        <p:spPr>
          <a:xfrm>
            <a:off x="342900" y="6356350"/>
            <a:ext cx="1600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5"/>
          <p:cNvSpPr txBox="1"/>
          <p:nvPr>
            <p:ph idx="11" type="ftr"/>
          </p:nvPr>
        </p:nvSpPr>
        <p:spPr>
          <a:xfrm>
            <a:off x="2343150" y="6356350"/>
            <a:ext cx="21717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5"/>
          <p:cNvSpPr txBox="1"/>
          <p:nvPr>
            <p:ph idx="12" type="sldNum"/>
          </p:nvPr>
        </p:nvSpPr>
        <p:spPr>
          <a:xfrm>
            <a:off x="4914900" y="6356350"/>
            <a:ext cx="1600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6"/>
          <p:cNvSpPr txBox="1"/>
          <p:nvPr>
            <p:ph type="title"/>
          </p:nvPr>
        </p:nvSpPr>
        <p:spPr>
          <a:xfrm>
            <a:off x="342900" y="274638"/>
            <a:ext cx="61722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6"/>
          <p:cNvSpPr txBox="1"/>
          <p:nvPr>
            <p:ph idx="1" type="body"/>
          </p:nvPr>
        </p:nvSpPr>
        <p:spPr>
          <a:xfrm>
            <a:off x="342900" y="1600200"/>
            <a:ext cx="3029100" cy="4526100"/>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0" name="Google Shape;40;p6"/>
          <p:cNvSpPr txBox="1"/>
          <p:nvPr>
            <p:ph idx="2" type="body"/>
          </p:nvPr>
        </p:nvSpPr>
        <p:spPr>
          <a:xfrm>
            <a:off x="3486150" y="1600200"/>
            <a:ext cx="3029100" cy="4526100"/>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1" name="Google Shape;41;p6"/>
          <p:cNvSpPr txBox="1"/>
          <p:nvPr>
            <p:ph idx="10" type="dt"/>
          </p:nvPr>
        </p:nvSpPr>
        <p:spPr>
          <a:xfrm>
            <a:off x="342900" y="6356350"/>
            <a:ext cx="1600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6"/>
          <p:cNvSpPr txBox="1"/>
          <p:nvPr>
            <p:ph idx="11" type="ftr"/>
          </p:nvPr>
        </p:nvSpPr>
        <p:spPr>
          <a:xfrm>
            <a:off x="2343150" y="6356350"/>
            <a:ext cx="21717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6"/>
          <p:cNvSpPr txBox="1"/>
          <p:nvPr>
            <p:ph idx="12" type="sldNum"/>
          </p:nvPr>
        </p:nvSpPr>
        <p:spPr>
          <a:xfrm>
            <a:off x="4914900" y="6356350"/>
            <a:ext cx="1600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7"/>
          <p:cNvSpPr txBox="1"/>
          <p:nvPr>
            <p:ph type="title"/>
          </p:nvPr>
        </p:nvSpPr>
        <p:spPr>
          <a:xfrm>
            <a:off x="342900" y="274638"/>
            <a:ext cx="61722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7"/>
          <p:cNvSpPr txBox="1"/>
          <p:nvPr>
            <p:ph idx="1" type="body"/>
          </p:nvPr>
        </p:nvSpPr>
        <p:spPr>
          <a:xfrm>
            <a:off x="342900" y="1535113"/>
            <a:ext cx="3030000" cy="639900"/>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7" name="Google Shape;47;p7"/>
          <p:cNvSpPr txBox="1"/>
          <p:nvPr>
            <p:ph idx="2" type="body"/>
          </p:nvPr>
        </p:nvSpPr>
        <p:spPr>
          <a:xfrm>
            <a:off x="342900" y="2174875"/>
            <a:ext cx="3030000" cy="39513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8" name="Google Shape;48;p7"/>
          <p:cNvSpPr txBox="1"/>
          <p:nvPr>
            <p:ph idx="3" type="body"/>
          </p:nvPr>
        </p:nvSpPr>
        <p:spPr>
          <a:xfrm>
            <a:off x="3483769" y="1535113"/>
            <a:ext cx="3031200" cy="639900"/>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9" name="Google Shape;49;p7"/>
          <p:cNvSpPr txBox="1"/>
          <p:nvPr>
            <p:ph idx="4" type="body"/>
          </p:nvPr>
        </p:nvSpPr>
        <p:spPr>
          <a:xfrm>
            <a:off x="3483769" y="2174875"/>
            <a:ext cx="3031200" cy="39513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0" name="Google Shape;50;p7"/>
          <p:cNvSpPr txBox="1"/>
          <p:nvPr>
            <p:ph idx="10" type="dt"/>
          </p:nvPr>
        </p:nvSpPr>
        <p:spPr>
          <a:xfrm>
            <a:off x="342900" y="6356350"/>
            <a:ext cx="1600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7"/>
          <p:cNvSpPr txBox="1"/>
          <p:nvPr>
            <p:ph idx="11" type="ftr"/>
          </p:nvPr>
        </p:nvSpPr>
        <p:spPr>
          <a:xfrm>
            <a:off x="2343150" y="6356350"/>
            <a:ext cx="21717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7"/>
          <p:cNvSpPr txBox="1"/>
          <p:nvPr>
            <p:ph idx="12" type="sldNum"/>
          </p:nvPr>
        </p:nvSpPr>
        <p:spPr>
          <a:xfrm>
            <a:off x="4914900" y="6356350"/>
            <a:ext cx="1600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8"/>
          <p:cNvSpPr txBox="1"/>
          <p:nvPr>
            <p:ph type="title"/>
          </p:nvPr>
        </p:nvSpPr>
        <p:spPr>
          <a:xfrm>
            <a:off x="342900" y="274638"/>
            <a:ext cx="61722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8"/>
          <p:cNvSpPr txBox="1"/>
          <p:nvPr>
            <p:ph idx="10" type="dt"/>
          </p:nvPr>
        </p:nvSpPr>
        <p:spPr>
          <a:xfrm>
            <a:off x="342900" y="6356350"/>
            <a:ext cx="1600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8"/>
          <p:cNvSpPr txBox="1"/>
          <p:nvPr>
            <p:ph idx="11" type="ftr"/>
          </p:nvPr>
        </p:nvSpPr>
        <p:spPr>
          <a:xfrm>
            <a:off x="2343150" y="6356350"/>
            <a:ext cx="21717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txBox="1"/>
          <p:nvPr>
            <p:ph idx="12" type="sldNum"/>
          </p:nvPr>
        </p:nvSpPr>
        <p:spPr>
          <a:xfrm>
            <a:off x="4914900" y="6356350"/>
            <a:ext cx="1600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342900" y="273050"/>
            <a:ext cx="2256300" cy="11622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9"/>
          <p:cNvSpPr txBox="1"/>
          <p:nvPr>
            <p:ph idx="1" type="body"/>
          </p:nvPr>
        </p:nvSpPr>
        <p:spPr>
          <a:xfrm>
            <a:off x="2681288" y="273050"/>
            <a:ext cx="3833700" cy="5853000"/>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1" name="Google Shape;61;p9"/>
          <p:cNvSpPr txBox="1"/>
          <p:nvPr>
            <p:ph idx="2" type="body"/>
          </p:nvPr>
        </p:nvSpPr>
        <p:spPr>
          <a:xfrm>
            <a:off x="342900" y="1435100"/>
            <a:ext cx="2256300" cy="46911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2" name="Google Shape;62;p9"/>
          <p:cNvSpPr txBox="1"/>
          <p:nvPr>
            <p:ph idx="10" type="dt"/>
          </p:nvPr>
        </p:nvSpPr>
        <p:spPr>
          <a:xfrm>
            <a:off x="342900" y="6356350"/>
            <a:ext cx="1600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9"/>
          <p:cNvSpPr txBox="1"/>
          <p:nvPr>
            <p:ph idx="11" type="ftr"/>
          </p:nvPr>
        </p:nvSpPr>
        <p:spPr>
          <a:xfrm>
            <a:off x="2343150" y="6356350"/>
            <a:ext cx="21717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
          <p:cNvSpPr txBox="1"/>
          <p:nvPr>
            <p:ph idx="12" type="sldNum"/>
          </p:nvPr>
        </p:nvSpPr>
        <p:spPr>
          <a:xfrm>
            <a:off x="4914900" y="6356350"/>
            <a:ext cx="1600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1344216" y="4800600"/>
            <a:ext cx="4114800" cy="5667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0"/>
          <p:cNvSpPr/>
          <p:nvPr>
            <p:ph idx="2" type="pic"/>
          </p:nvPr>
        </p:nvSpPr>
        <p:spPr>
          <a:xfrm>
            <a:off x="1344216" y="612775"/>
            <a:ext cx="4114800" cy="4114800"/>
          </a:xfrm>
          <a:prstGeom prst="rect">
            <a:avLst/>
          </a:prstGeom>
          <a:noFill/>
          <a:ln>
            <a:noFill/>
          </a:ln>
        </p:spPr>
      </p:sp>
      <p:sp>
        <p:nvSpPr>
          <p:cNvPr id="68" name="Google Shape;68;p10"/>
          <p:cNvSpPr txBox="1"/>
          <p:nvPr>
            <p:ph idx="1" type="body"/>
          </p:nvPr>
        </p:nvSpPr>
        <p:spPr>
          <a:xfrm>
            <a:off x="1344216" y="5367338"/>
            <a:ext cx="4114800" cy="8049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10"/>
          <p:cNvSpPr txBox="1"/>
          <p:nvPr>
            <p:ph idx="10" type="dt"/>
          </p:nvPr>
        </p:nvSpPr>
        <p:spPr>
          <a:xfrm>
            <a:off x="342900" y="6356350"/>
            <a:ext cx="1600200" cy="3651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0"/>
          <p:cNvSpPr txBox="1"/>
          <p:nvPr>
            <p:ph idx="11" type="ftr"/>
          </p:nvPr>
        </p:nvSpPr>
        <p:spPr>
          <a:xfrm>
            <a:off x="2343150" y="6356350"/>
            <a:ext cx="2171700" cy="3651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2" type="sldNum"/>
          </p:nvPr>
        </p:nvSpPr>
        <p:spPr>
          <a:xfrm>
            <a:off x="4914900" y="6356350"/>
            <a:ext cx="1600200" cy="365100"/>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342900" y="274638"/>
            <a:ext cx="61722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342900" y="1600200"/>
            <a:ext cx="6172200" cy="4526100"/>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342900" y="6356350"/>
            <a:ext cx="1600200" cy="3651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2343150" y="6356350"/>
            <a:ext cx="2171700" cy="3651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4914900" y="6356350"/>
            <a:ext cx="16002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hyperlink" Target="http://atlasportal.org"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hyperlink" Target="http://cran.r-project.org" TargetMode="External"/><Relationship Id="rId4" Type="http://schemas.openxmlformats.org/officeDocument/2006/relationships/image" Target="../media/image2.png"/><Relationship Id="rId5" Type="http://schemas.openxmlformats.org/officeDocument/2006/relationships/image" Target="../media/image7.png"/><Relationship Id="rId6"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hyperlink" Target="mailto:klangan@sdale.org" TargetMode="External"/><Relationship Id="rId4" Type="http://schemas.openxmlformats.org/officeDocument/2006/relationships/hyperlink" Target="mailto:klanga@sdale.org"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1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1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 Id="rId3" Type="http://schemas.openxmlformats.org/officeDocument/2006/relationships/image" Target="../media/image1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3"/>
          <p:cNvSpPr txBox="1"/>
          <p:nvPr>
            <p:ph type="ctrTitle"/>
          </p:nvPr>
        </p:nvSpPr>
        <p:spPr>
          <a:xfrm>
            <a:off x="514350" y="1656450"/>
            <a:ext cx="6312600" cy="1944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US" sz="4400">
                <a:solidFill>
                  <a:srgbClr val="434343"/>
                </a:solidFill>
                <a:latin typeface="Architects Daughter"/>
                <a:ea typeface="Architects Daughter"/>
                <a:cs typeface="Architects Daughter"/>
                <a:sym typeface="Architects Daughter"/>
              </a:rPr>
              <a:t>Making Assessment Doable with Google Sheets and a little R</a:t>
            </a:r>
            <a:endParaRPr>
              <a:solidFill>
                <a:srgbClr val="434343"/>
              </a:solidFill>
              <a:latin typeface="Architects Daughter"/>
              <a:ea typeface="Architects Daughter"/>
              <a:cs typeface="Architects Daughter"/>
              <a:sym typeface="Architects Daughter"/>
            </a:endParaRPr>
          </a:p>
        </p:txBody>
      </p:sp>
      <p:sp>
        <p:nvSpPr>
          <p:cNvPr id="89" name="Google Shape;89;p13"/>
          <p:cNvSpPr txBox="1"/>
          <p:nvPr>
            <p:ph idx="1" type="subTitle"/>
          </p:nvPr>
        </p:nvSpPr>
        <p:spPr>
          <a:xfrm>
            <a:off x="1780300" y="3886200"/>
            <a:ext cx="4049100" cy="1752600"/>
          </a:xfrm>
          <a:prstGeom prst="rect">
            <a:avLst/>
          </a:prstGeom>
          <a:noFill/>
          <a:ln>
            <a:noFill/>
          </a:ln>
        </p:spPr>
        <p:txBody>
          <a:bodyPr anchorCtr="0" anchor="t" bIns="45700" lIns="91425" spcFirstLastPara="1" rIns="91425" wrap="square" tIns="45700">
            <a:normAutofit/>
          </a:bodyPr>
          <a:lstStyle/>
          <a:p>
            <a:pPr indent="0" lvl="0" marL="0" rtl="0" algn="ctr">
              <a:spcBef>
                <a:spcPts val="0"/>
              </a:spcBef>
              <a:spcAft>
                <a:spcPts val="0"/>
              </a:spcAft>
              <a:buClr>
                <a:srgbClr val="888888"/>
              </a:buClr>
              <a:buSzPts val="3200"/>
              <a:buNone/>
            </a:pPr>
            <a:r>
              <a:rPr lang="en-US">
                <a:solidFill>
                  <a:srgbClr val="666666"/>
                </a:solidFill>
                <a:latin typeface="Architects Daughter"/>
                <a:ea typeface="Architects Daughter"/>
                <a:cs typeface="Architects Daughter"/>
                <a:sym typeface="Architects Daughter"/>
              </a:rPr>
              <a:t>AAEA Summer Conference</a:t>
            </a:r>
            <a:endParaRPr>
              <a:solidFill>
                <a:srgbClr val="666666"/>
              </a:solidFill>
              <a:latin typeface="Architects Daughter"/>
              <a:ea typeface="Architects Daughter"/>
              <a:cs typeface="Architects Daughter"/>
              <a:sym typeface="Architects Daughter"/>
            </a:endParaRPr>
          </a:p>
          <a:p>
            <a:pPr indent="0" lvl="0" marL="0" rtl="0" algn="ctr">
              <a:spcBef>
                <a:spcPts val="640"/>
              </a:spcBef>
              <a:spcAft>
                <a:spcPts val="0"/>
              </a:spcAft>
              <a:buClr>
                <a:srgbClr val="888888"/>
              </a:buClr>
              <a:buSzPts val="3200"/>
              <a:buNone/>
            </a:pPr>
            <a:r>
              <a:rPr lang="en-US">
                <a:solidFill>
                  <a:srgbClr val="666666"/>
                </a:solidFill>
                <a:latin typeface="Architects Daughter"/>
                <a:ea typeface="Architects Daughter"/>
                <a:cs typeface="Architects Daughter"/>
                <a:sym typeface="Architects Daughter"/>
              </a:rPr>
              <a:t>Dr. Kelli Langan</a:t>
            </a:r>
            <a:endParaRPr>
              <a:solidFill>
                <a:srgbClr val="666666"/>
              </a:solidFill>
              <a:latin typeface="Architects Daughter"/>
              <a:ea typeface="Architects Daughter"/>
              <a:cs typeface="Architects Daughter"/>
              <a:sym typeface="Architects Daughter"/>
            </a:endParaRPr>
          </a:p>
        </p:txBody>
      </p:sp>
      <p:sp>
        <p:nvSpPr>
          <p:cNvPr id="90" name="Google Shape;90;p13"/>
          <p:cNvSpPr/>
          <p:nvPr/>
        </p:nvSpPr>
        <p:spPr>
          <a:xfrm>
            <a:off x="6511750" y="-700300"/>
            <a:ext cx="3810000" cy="3810000"/>
          </a:xfrm>
          <a:prstGeom prst="roundRect">
            <a:avLst>
              <a:gd fmla="val 50000" name="adj"/>
            </a:avLst>
          </a:prstGeom>
          <a:solidFill>
            <a:srgbClr val="FACC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91" name="Google Shape;91;p13"/>
          <p:cNvSpPr/>
          <p:nvPr/>
        </p:nvSpPr>
        <p:spPr>
          <a:xfrm>
            <a:off x="-476250" y="4476750"/>
            <a:ext cx="2857500" cy="2857500"/>
          </a:xfrm>
          <a:prstGeom prst="roundRect">
            <a:avLst>
              <a:gd fmla="val 50000" name="adj"/>
            </a:avLst>
          </a:prstGeom>
          <a:solidFill>
            <a:srgbClr val="0D948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22"/>
          <p:cNvSpPr/>
          <p:nvPr/>
        </p:nvSpPr>
        <p:spPr>
          <a:xfrm>
            <a:off x="4572000" y="1027550"/>
            <a:ext cx="4461300" cy="3980700"/>
          </a:xfrm>
          <a:prstGeom prst="ellipse">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
        <p:nvSpPr>
          <p:cNvPr id="170" name="Google Shape;170;p22"/>
          <p:cNvSpPr txBox="1"/>
          <p:nvPr/>
        </p:nvSpPr>
        <p:spPr>
          <a:xfrm>
            <a:off x="365746" y="182875"/>
            <a:ext cx="7606800" cy="630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500">
                <a:solidFill>
                  <a:schemeClr val="dk1"/>
                </a:solidFill>
                <a:latin typeface="Architects Daughter"/>
                <a:ea typeface="Architects Daughter"/>
                <a:cs typeface="Architects Daughter"/>
                <a:sym typeface="Architects Daughter"/>
              </a:rPr>
              <a:t>First you have to access TIDE</a:t>
            </a:r>
            <a:endParaRPr sz="2500">
              <a:latin typeface="Architects Daughter"/>
              <a:ea typeface="Architects Daughter"/>
              <a:cs typeface="Architects Daughter"/>
              <a:sym typeface="Architects Daughter"/>
            </a:endParaRPr>
          </a:p>
        </p:txBody>
      </p:sp>
      <p:pic>
        <p:nvPicPr>
          <p:cNvPr descr="image.png" id="171" name="Google Shape;171;p22"/>
          <p:cNvPicPr preferRelativeResize="0"/>
          <p:nvPr/>
        </p:nvPicPr>
        <p:blipFill rotWithShape="1">
          <a:blip r:embed="rId3">
            <a:alphaModFix/>
          </a:blip>
          <a:srcRect b="0" l="0" r="0" t="0"/>
          <a:stretch/>
        </p:blipFill>
        <p:spPr>
          <a:xfrm>
            <a:off x="728825" y="1103881"/>
            <a:ext cx="5943600" cy="5256518"/>
          </a:xfrm>
          <a:prstGeom prst="rect">
            <a:avLst/>
          </a:prstGeom>
          <a:noFill/>
          <a:ln>
            <a:noFill/>
          </a:ln>
        </p:spPr>
      </p:pic>
      <p:sp>
        <p:nvSpPr>
          <p:cNvPr id="172" name="Google Shape;172;p22"/>
          <p:cNvSpPr txBox="1"/>
          <p:nvPr/>
        </p:nvSpPr>
        <p:spPr>
          <a:xfrm>
            <a:off x="6672425" y="1203550"/>
            <a:ext cx="2284200" cy="329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200">
                <a:solidFill>
                  <a:schemeClr val="dk1"/>
                </a:solidFill>
                <a:latin typeface="Architects Daughter"/>
                <a:ea typeface="Architects Daughter"/>
                <a:cs typeface="Architects Daughter"/>
                <a:sym typeface="Architects Daughter"/>
              </a:rPr>
              <a:t>Navigate to </a:t>
            </a:r>
            <a:r>
              <a:rPr lang="en-US" sz="2200" u="sng">
                <a:solidFill>
                  <a:schemeClr val="hlink"/>
                </a:solidFill>
                <a:latin typeface="Architects Daughter"/>
                <a:ea typeface="Architects Daughter"/>
                <a:cs typeface="Architects Daughter"/>
                <a:sym typeface="Architects Daughter"/>
                <a:hlinkClick r:id="rId4"/>
              </a:rPr>
              <a:t>atlasportal.org</a:t>
            </a:r>
            <a:endParaRPr sz="2200">
              <a:solidFill>
                <a:schemeClr val="dk1"/>
              </a:solidFill>
              <a:latin typeface="Architects Daughter"/>
              <a:ea typeface="Architects Daughter"/>
              <a:cs typeface="Architects Daughter"/>
              <a:sym typeface="Architects Daughter"/>
            </a:endParaRPr>
          </a:p>
          <a:p>
            <a:pPr indent="0" lvl="0" marL="0" rtl="0" algn="l">
              <a:spcBef>
                <a:spcPts val="0"/>
              </a:spcBef>
              <a:spcAft>
                <a:spcPts val="0"/>
              </a:spcAft>
              <a:buNone/>
            </a:pPr>
            <a:r>
              <a:t/>
            </a:r>
            <a:endParaRPr sz="2200">
              <a:solidFill>
                <a:schemeClr val="dk1"/>
              </a:solidFill>
              <a:latin typeface="Architects Daughter"/>
              <a:ea typeface="Architects Daughter"/>
              <a:cs typeface="Architects Daughter"/>
              <a:sym typeface="Architects Daughter"/>
            </a:endParaRPr>
          </a:p>
          <a:p>
            <a:pPr indent="0" lvl="0" marL="0" rtl="0" algn="l">
              <a:spcBef>
                <a:spcPts val="0"/>
              </a:spcBef>
              <a:spcAft>
                <a:spcPts val="0"/>
              </a:spcAft>
              <a:buNone/>
            </a:pPr>
            <a:r>
              <a:rPr lang="en-US" sz="2200">
                <a:solidFill>
                  <a:schemeClr val="dk1"/>
                </a:solidFill>
                <a:latin typeface="Architects Daughter"/>
                <a:ea typeface="Architects Daughter"/>
                <a:cs typeface="Architects Daughter"/>
                <a:sym typeface="Architects Daughter"/>
              </a:rPr>
              <a:t>Select “Teachers and Test </a:t>
            </a:r>
            <a:r>
              <a:rPr lang="en-US" sz="2200">
                <a:solidFill>
                  <a:schemeClr val="dk1"/>
                </a:solidFill>
                <a:latin typeface="Architects Daughter"/>
                <a:ea typeface="Architects Daughter"/>
                <a:cs typeface="Architects Daughter"/>
                <a:sym typeface="Architects Daughter"/>
              </a:rPr>
              <a:t>Administrators</a:t>
            </a:r>
            <a:endParaRPr sz="2200">
              <a:solidFill>
                <a:schemeClr val="dk1"/>
              </a:solidFill>
              <a:latin typeface="Architects Daughter"/>
              <a:ea typeface="Architects Daughter"/>
              <a:cs typeface="Architects Daughter"/>
              <a:sym typeface="Architects Daughter"/>
            </a:endParaRPr>
          </a:p>
        </p:txBody>
      </p:sp>
      <p:sp>
        <p:nvSpPr>
          <p:cNvPr id="173" name="Google Shape;173;p22"/>
          <p:cNvSpPr/>
          <p:nvPr/>
        </p:nvSpPr>
        <p:spPr>
          <a:xfrm>
            <a:off x="2687675" y="5499660"/>
            <a:ext cx="1941900" cy="553800"/>
          </a:xfrm>
          <a:prstGeom prst="rect">
            <a:avLst/>
          </a:prstGeom>
          <a:no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23"/>
          <p:cNvSpPr/>
          <p:nvPr/>
        </p:nvSpPr>
        <p:spPr>
          <a:xfrm>
            <a:off x="-1095475" y="1535400"/>
            <a:ext cx="2857500" cy="2857500"/>
          </a:xfrm>
          <a:prstGeom prst="roundRect">
            <a:avLst>
              <a:gd fmla="val 50000" name="adj"/>
            </a:avLst>
          </a:prstGeom>
          <a:solidFill>
            <a:srgbClr val="0D948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80" name="Google Shape;180;p23"/>
          <p:cNvSpPr txBox="1"/>
          <p:nvPr/>
        </p:nvSpPr>
        <p:spPr>
          <a:xfrm>
            <a:off x="365760" y="182880"/>
            <a:ext cx="5486400" cy="646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600">
                <a:solidFill>
                  <a:schemeClr val="dk1"/>
                </a:solidFill>
                <a:latin typeface="Architects Daughter"/>
                <a:ea typeface="Architects Daughter"/>
                <a:cs typeface="Architects Daughter"/>
                <a:sym typeface="Architects Daughter"/>
              </a:rPr>
              <a:t>ATLAS Data Sources</a:t>
            </a:r>
            <a:endParaRPr sz="3600">
              <a:latin typeface="Architects Daughter"/>
              <a:ea typeface="Architects Daughter"/>
              <a:cs typeface="Architects Daughter"/>
              <a:sym typeface="Architects Daughter"/>
            </a:endParaRPr>
          </a:p>
        </p:txBody>
      </p:sp>
      <p:pic>
        <p:nvPicPr>
          <p:cNvPr descr="image(1).png" id="181" name="Google Shape;181;p23"/>
          <p:cNvPicPr preferRelativeResize="0"/>
          <p:nvPr/>
        </p:nvPicPr>
        <p:blipFill rotWithShape="1">
          <a:blip r:embed="rId3">
            <a:alphaModFix/>
          </a:blip>
          <a:srcRect b="0" l="0" r="0" t="0"/>
          <a:stretch/>
        </p:blipFill>
        <p:spPr>
          <a:xfrm>
            <a:off x="556200" y="1036700"/>
            <a:ext cx="7571224" cy="5638425"/>
          </a:xfrm>
          <a:prstGeom prst="rect">
            <a:avLst/>
          </a:prstGeom>
          <a:noFill/>
          <a:ln>
            <a:noFill/>
          </a:ln>
        </p:spPr>
      </p:pic>
      <p:sp>
        <p:nvSpPr>
          <p:cNvPr id="182" name="Google Shape;182;p23"/>
          <p:cNvSpPr/>
          <p:nvPr/>
        </p:nvSpPr>
        <p:spPr>
          <a:xfrm>
            <a:off x="3747379" y="1873400"/>
            <a:ext cx="1578000" cy="2027700"/>
          </a:xfrm>
          <a:prstGeom prst="rect">
            <a:avLst/>
          </a:prstGeom>
          <a:noFill/>
          <a:ln cap="flat" cmpd="sng" w="762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83" name="Google Shape;183;p23"/>
          <p:cNvSpPr/>
          <p:nvPr/>
        </p:nvSpPr>
        <p:spPr>
          <a:xfrm>
            <a:off x="7539150" y="-1037200"/>
            <a:ext cx="2987700" cy="2832900"/>
          </a:xfrm>
          <a:prstGeom prst="ellipse">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4"/>
          <p:cNvSpPr/>
          <p:nvPr/>
        </p:nvSpPr>
        <p:spPr>
          <a:xfrm>
            <a:off x="3502750" y="3994350"/>
            <a:ext cx="3618600" cy="3312600"/>
          </a:xfrm>
          <a:prstGeom prst="ellipse">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
        <p:nvSpPr>
          <p:cNvPr id="190" name="Google Shape;190;p24"/>
          <p:cNvSpPr/>
          <p:nvPr/>
        </p:nvSpPr>
        <p:spPr>
          <a:xfrm>
            <a:off x="1315025" y="-602250"/>
            <a:ext cx="3810000" cy="3810000"/>
          </a:xfrm>
          <a:prstGeom prst="roundRect">
            <a:avLst>
              <a:gd fmla="val 50000" name="adj"/>
            </a:avLst>
          </a:prstGeom>
          <a:solidFill>
            <a:srgbClr val="FACC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91" name="Google Shape;191;p24"/>
          <p:cNvSpPr txBox="1"/>
          <p:nvPr/>
        </p:nvSpPr>
        <p:spPr>
          <a:xfrm>
            <a:off x="365760" y="182880"/>
            <a:ext cx="5486400" cy="646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600">
                <a:solidFill>
                  <a:schemeClr val="dk1"/>
                </a:solidFill>
                <a:latin typeface="Architects Daughter"/>
                <a:ea typeface="Architects Daughter"/>
                <a:cs typeface="Architects Daughter"/>
                <a:sym typeface="Architects Daughter"/>
              </a:rPr>
              <a:t>Exporting PMT Data</a:t>
            </a:r>
            <a:endParaRPr sz="3600">
              <a:latin typeface="Architects Daughter"/>
              <a:ea typeface="Architects Daughter"/>
              <a:cs typeface="Architects Daughter"/>
              <a:sym typeface="Architects Daughter"/>
            </a:endParaRPr>
          </a:p>
        </p:txBody>
      </p:sp>
      <p:pic>
        <p:nvPicPr>
          <p:cNvPr descr="image(2).png" id="192" name="Google Shape;192;p24"/>
          <p:cNvPicPr preferRelativeResize="0"/>
          <p:nvPr/>
        </p:nvPicPr>
        <p:blipFill rotWithShape="1">
          <a:blip r:embed="rId3">
            <a:alphaModFix/>
          </a:blip>
          <a:srcRect b="0" l="0" r="0" t="0"/>
          <a:stretch/>
        </p:blipFill>
        <p:spPr>
          <a:xfrm>
            <a:off x="891862" y="1578325"/>
            <a:ext cx="7360275" cy="38270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25"/>
          <p:cNvSpPr/>
          <p:nvPr/>
        </p:nvSpPr>
        <p:spPr>
          <a:xfrm>
            <a:off x="6438975" y="4836300"/>
            <a:ext cx="2895000" cy="2832900"/>
          </a:xfrm>
          <a:prstGeom prst="ellipse">
            <a:avLst/>
          </a:prstGeom>
          <a:solidFill>
            <a:schemeClr val="accen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99" name="Google Shape;199;p25"/>
          <p:cNvSpPr txBox="1"/>
          <p:nvPr>
            <p:ph type="title"/>
          </p:nvPr>
        </p:nvSpPr>
        <p:spPr>
          <a:xfrm>
            <a:off x="342900" y="274675"/>
            <a:ext cx="3361200" cy="44664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a:latin typeface="Architects Daughter"/>
                <a:ea typeface="Architects Daughter"/>
                <a:cs typeface="Architects Daughter"/>
                <a:sym typeface="Architects Daughter"/>
              </a:rPr>
              <a:t>Exporting </a:t>
            </a:r>
            <a:r>
              <a:rPr lang="en-US" u="sng">
                <a:latin typeface="Architects Daughter"/>
                <a:ea typeface="Architects Daughter"/>
                <a:cs typeface="Architects Daughter"/>
                <a:sym typeface="Architects Daughter"/>
              </a:rPr>
              <a:t>Student File</a:t>
            </a:r>
            <a:endParaRPr u="sng">
              <a:latin typeface="Architects Daughter"/>
              <a:ea typeface="Architects Daughter"/>
              <a:cs typeface="Architects Daughter"/>
              <a:sym typeface="Architects Daughter"/>
            </a:endParaRPr>
          </a:p>
        </p:txBody>
      </p:sp>
      <p:pic>
        <p:nvPicPr>
          <p:cNvPr id="200" name="Google Shape;200;p25"/>
          <p:cNvPicPr preferRelativeResize="0"/>
          <p:nvPr/>
        </p:nvPicPr>
        <p:blipFill>
          <a:blip r:embed="rId3">
            <a:alphaModFix/>
          </a:blip>
          <a:stretch>
            <a:fillRect/>
          </a:stretch>
        </p:blipFill>
        <p:spPr>
          <a:xfrm>
            <a:off x="3703950" y="1326613"/>
            <a:ext cx="5297892" cy="5135561"/>
          </a:xfrm>
          <a:prstGeom prst="rect">
            <a:avLst/>
          </a:prstGeom>
          <a:noFill/>
          <a:ln>
            <a:noFill/>
          </a:ln>
        </p:spPr>
      </p:pic>
      <p:sp>
        <p:nvSpPr>
          <p:cNvPr id="201" name="Google Shape;201;p25"/>
          <p:cNvSpPr txBox="1"/>
          <p:nvPr/>
        </p:nvSpPr>
        <p:spPr>
          <a:xfrm>
            <a:off x="3703950" y="856200"/>
            <a:ext cx="4578600" cy="513600"/>
          </a:xfrm>
          <a:prstGeom prst="rect">
            <a:avLst/>
          </a:prstGeom>
          <a:solidFill>
            <a:schemeClr val="lt2"/>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200">
                <a:solidFill>
                  <a:schemeClr val="dk1"/>
                </a:solidFill>
                <a:latin typeface="Arial Black"/>
                <a:ea typeface="Arial Black"/>
                <a:cs typeface="Arial Black"/>
                <a:sym typeface="Arial Black"/>
              </a:rPr>
              <a:t>Manage Students</a:t>
            </a:r>
            <a:endParaRPr sz="3200">
              <a:solidFill>
                <a:schemeClr val="dk1"/>
              </a:solidFill>
              <a:latin typeface="Arial Black"/>
              <a:ea typeface="Arial Black"/>
              <a:cs typeface="Arial Black"/>
              <a:sym typeface="Arial Black"/>
            </a:endParaRPr>
          </a:p>
        </p:txBody>
      </p:sp>
      <p:sp>
        <p:nvSpPr>
          <p:cNvPr id="202" name="Google Shape;202;p25"/>
          <p:cNvSpPr/>
          <p:nvPr/>
        </p:nvSpPr>
        <p:spPr>
          <a:xfrm>
            <a:off x="5137075" y="2557825"/>
            <a:ext cx="1091700" cy="2784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03" name="Google Shape;203;p25"/>
          <p:cNvSpPr/>
          <p:nvPr/>
        </p:nvSpPr>
        <p:spPr>
          <a:xfrm>
            <a:off x="4839981" y="6113540"/>
            <a:ext cx="1091700" cy="2784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04" name="Google Shape;204;p25"/>
          <p:cNvSpPr/>
          <p:nvPr/>
        </p:nvSpPr>
        <p:spPr>
          <a:xfrm>
            <a:off x="-188400" y="3817475"/>
            <a:ext cx="2987700" cy="2832900"/>
          </a:xfrm>
          <a:prstGeom prst="ellipse">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26"/>
          <p:cNvSpPr txBox="1"/>
          <p:nvPr>
            <p:ph type="title"/>
          </p:nvPr>
        </p:nvSpPr>
        <p:spPr>
          <a:xfrm>
            <a:off x="929525" y="2857488"/>
            <a:ext cx="61722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sz="6000">
                <a:latin typeface="Architects Daughter"/>
                <a:ea typeface="Architects Daughter"/>
                <a:cs typeface="Architects Daughter"/>
                <a:sym typeface="Architects Daughter"/>
              </a:rPr>
              <a:t>Part 5: R Code</a:t>
            </a:r>
            <a:endParaRPr sz="6000">
              <a:latin typeface="Architects Daughter"/>
              <a:ea typeface="Architects Daughter"/>
              <a:cs typeface="Architects Daughter"/>
              <a:sym typeface="Architects Daughter"/>
            </a:endParaRPr>
          </a:p>
        </p:txBody>
      </p:sp>
      <p:sp>
        <p:nvSpPr>
          <p:cNvPr id="211" name="Google Shape;211;p26"/>
          <p:cNvSpPr/>
          <p:nvPr/>
        </p:nvSpPr>
        <p:spPr>
          <a:xfrm>
            <a:off x="2639850" y="-2170775"/>
            <a:ext cx="4974900" cy="4000500"/>
          </a:xfrm>
          <a:prstGeom prst="ellipse">
            <a:avLst/>
          </a:prstGeom>
          <a:solidFill>
            <a:schemeClr val="accent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12" name="Google Shape;212;p26"/>
          <p:cNvSpPr/>
          <p:nvPr/>
        </p:nvSpPr>
        <p:spPr>
          <a:xfrm>
            <a:off x="-215075" y="3840750"/>
            <a:ext cx="3641100" cy="3017400"/>
          </a:xfrm>
          <a:prstGeom prst="ellipse">
            <a:avLst/>
          </a:prstGeom>
          <a:solidFill>
            <a:schemeClr val="accent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27"/>
          <p:cNvSpPr txBox="1"/>
          <p:nvPr>
            <p:ph type="title"/>
          </p:nvPr>
        </p:nvSpPr>
        <p:spPr>
          <a:xfrm>
            <a:off x="342900" y="274638"/>
            <a:ext cx="61722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a:latin typeface="Architects Daughter"/>
                <a:ea typeface="Architects Daughter"/>
                <a:cs typeface="Architects Daughter"/>
                <a:sym typeface="Architects Daughter"/>
              </a:rPr>
              <a:t>First, you need R</a:t>
            </a:r>
            <a:endParaRPr>
              <a:latin typeface="Architects Daughter"/>
              <a:ea typeface="Architects Daughter"/>
              <a:cs typeface="Architects Daughter"/>
              <a:sym typeface="Architects Daughter"/>
            </a:endParaRPr>
          </a:p>
        </p:txBody>
      </p:sp>
      <p:sp>
        <p:nvSpPr>
          <p:cNvPr id="219" name="Google Shape;219;p27"/>
          <p:cNvSpPr/>
          <p:nvPr/>
        </p:nvSpPr>
        <p:spPr>
          <a:xfrm>
            <a:off x="342900" y="1152500"/>
            <a:ext cx="5090400" cy="5035200"/>
          </a:xfrm>
          <a:prstGeom prst="roundRect">
            <a:avLst>
              <a:gd fmla="val 50000" name="adj"/>
            </a:avLst>
          </a:prstGeom>
          <a:solidFill>
            <a:srgbClr val="0D948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220" name="Google Shape;220;p27"/>
          <p:cNvSpPr txBox="1"/>
          <p:nvPr/>
        </p:nvSpPr>
        <p:spPr>
          <a:xfrm>
            <a:off x="425750" y="1912975"/>
            <a:ext cx="3957600" cy="396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200">
                <a:solidFill>
                  <a:schemeClr val="dk1"/>
                </a:solidFill>
                <a:latin typeface="Calibri"/>
                <a:ea typeface="Calibri"/>
                <a:cs typeface="Calibri"/>
                <a:sym typeface="Calibri"/>
              </a:rPr>
              <a:t>Navigate to</a:t>
            </a:r>
            <a:r>
              <a:rPr lang="en-US" sz="2200">
                <a:solidFill>
                  <a:schemeClr val="dk1"/>
                </a:solidFill>
                <a:latin typeface="Calibri"/>
                <a:ea typeface="Calibri"/>
                <a:cs typeface="Calibri"/>
                <a:sym typeface="Calibri"/>
              </a:rPr>
              <a:t> </a:t>
            </a:r>
            <a:r>
              <a:rPr lang="en-US" sz="3200" u="sng">
                <a:solidFill>
                  <a:schemeClr val="hlink"/>
                </a:solidFill>
                <a:latin typeface="Calibri"/>
                <a:ea typeface="Calibri"/>
                <a:cs typeface="Calibri"/>
                <a:sym typeface="Calibri"/>
                <a:hlinkClick r:id="rId3"/>
              </a:rPr>
              <a:t>Cran.r-project.org</a:t>
            </a:r>
            <a:endParaRPr sz="3200">
              <a:solidFill>
                <a:schemeClr val="dk1"/>
              </a:solidFill>
              <a:latin typeface="Calibri"/>
              <a:ea typeface="Calibri"/>
              <a:cs typeface="Calibri"/>
              <a:sym typeface="Calibri"/>
            </a:endParaRPr>
          </a:p>
          <a:p>
            <a:pPr indent="0" lvl="0" marL="0" rtl="0" algn="l">
              <a:spcBef>
                <a:spcPts val="0"/>
              </a:spcBef>
              <a:spcAft>
                <a:spcPts val="0"/>
              </a:spcAft>
              <a:buNone/>
            </a:pPr>
            <a:r>
              <a:t/>
            </a:r>
            <a:endParaRPr sz="3200">
              <a:solidFill>
                <a:schemeClr val="dk1"/>
              </a:solidFill>
              <a:latin typeface="Calibri"/>
              <a:ea typeface="Calibri"/>
              <a:cs typeface="Calibri"/>
              <a:sym typeface="Calibri"/>
            </a:endParaRPr>
          </a:p>
          <a:p>
            <a:pPr indent="-431800" lvl="0" marL="457200" rtl="0" algn="l">
              <a:spcBef>
                <a:spcPts val="0"/>
              </a:spcBef>
              <a:spcAft>
                <a:spcPts val="0"/>
              </a:spcAft>
              <a:buClr>
                <a:schemeClr val="dk1"/>
              </a:buClr>
              <a:buSzPts val="3200"/>
              <a:buFont typeface="Calibri"/>
              <a:buAutoNum type="arabicPeriod"/>
            </a:pPr>
            <a:r>
              <a:rPr b="1" lang="en-US" sz="3200">
                <a:solidFill>
                  <a:schemeClr val="dk1"/>
                </a:solidFill>
                <a:latin typeface="Calibri"/>
                <a:ea typeface="Calibri"/>
                <a:cs typeface="Calibri"/>
                <a:sym typeface="Calibri"/>
              </a:rPr>
              <a:t>Download </a:t>
            </a:r>
            <a:r>
              <a:rPr lang="en-US" sz="3200">
                <a:solidFill>
                  <a:srgbClr val="0000FF"/>
                </a:solidFill>
                <a:latin typeface="Calibri"/>
                <a:ea typeface="Calibri"/>
                <a:cs typeface="Calibri"/>
                <a:sym typeface="Calibri"/>
              </a:rPr>
              <a:t>R for Windows</a:t>
            </a:r>
            <a:endParaRPr sz="3200">
              <a:solidFill>
                <a:srgbClr val="0000FF"/>
              </a:solidFill>
              <a:latin typeface="Calibri"/>
              <a:ea typeface="Calibri"/>
              <a:cs typeface="Calibri"/>
              <a:sym typeface="Calibri"/>
            </a:endParaRPr>
          </a:p>
          <a:p>
            <a:pPr indent="-431800" lvl="0" marL="457200" rtl="0" algn="l">
              <a:spcBef>
                <a:spcPts val="0"/>
              </a:spcBef>
              <a:spcAft>
                <a:spcPts val="0"/>
              </a:spcAft>
              <a:buClr>
                <a:schemeClr val="dk1"/>
              </a:buClr>
              <a:buSzPts val="3200"/>
              <a:buFont typeface="Calibri"/>
              <a:buAutoNum type="arabicPeriod"/>
            </a:pPr>
            <a:r>
              <a:rPr b="1" lang="en-US" sz="3200">
                <a:solidFill>
                  <a:schemeClr val="dk1"/>
                </a:solidFill>
                <a:latin typeface="Calibri"/>
                <a:ea typeface="Calibri"/>
                <a:cs typeface="Calibri"/>
                <a:sym typeface="Calibri"/>
              </a:rPr>
              <a:t>Select </a:t>
            </a:r>
            <a:r>
              <a:rPr lang="en-US" sz="3200">
                <a:solidFill>
                  <a:srgbClr val="0000FF"/>
                </a:solidFill>
                <a:latin typeface="Calibri"/>
                <a:ea typeface="Calibri"/>
                <a:cs typeface="Calibri"/>
                <a:sym typeface="Calibri"/>
              </a:rPr>
              <a:t>Base</a:t>
            </a:r>
            <a:endParaRPr sz="3200">
              <a:solidFill>
                <a:srgbClr val="0000FF"/>
              </a:solidFill>
              <a:latin typeface="Calibri"/>
              <a:ea typeface="Calibri"/>
              <a:cs typeface="Calibri"/>
              <a:sym typeface="Calibri"/>
            </a:endParaRPr>
          </a:p>
          <a:p>
            <a:pPr indent="-431800" lvl="0" marL="457200" rtl="0" algn="l">
              <a:spcBef>
                <a:spcPts val="0"/>
              </a:spcBef>
              <a:spcAft>
                <a:spcPts val="0"/>
              </a:spcAft>
              <a:buClr>
                <a:schemeClr val="dk1"/>
              </a:buClr>
              <a:buSzPts val="3200"/>
              <a:buFont typeface="Calibri"/>
              <a:buAutoNum type="arabicPeriod"/>
            </a:pPr>
            <a:r>
              <a:rPr b="1" lang="en-US" sz="3200">
                <a:solidFill>
                  <a:schemeClr val="dk1"/>
                </a:solidFill>
                <a:latin typeface="Calibri"/>
                <a:ea typeface="Calibri"/>
                <a:cs typeface="Calibri"/>
                <a:sym typeface="Calibri"/>
              </a:rPr>
              <a:t>Download</a:t>
            </a:r>
            <a:r>
              <a:rPr lang="en-US" sz="3200">
                <a:solidFill>
                  <a:schemeClr val="dk1"/>
                </a:solidFill>
                <a:latin typeface="Calibri"/>
                <a:ea typeface="Calibri"/>
                <a:cs typeface="Calibri"/>
                <a:sym typeface="Calibri"/>
              </a:rPr>
              <a:t> </a:t>
            </a:r>
            <a:r>
              <a:rPr lang="en-US" sz="3200">
                <a:solidFill>
                  <a:srgbClr val="0000FF"/>
                </a:solidFill>
                <a:latin typeface="Calibri"/>
                <a:ea typeface="Calibri"/>
                <a:cs typeface="Calibri"/>
                <a:sym typeface="Calibri"/>
              </a:rPr>
              <a:t>R-4.6.1 for Windows</a:t>
            </a:r>
            <a:endParaRPr sz="3200">
              <a:solidFill>
                <a:srgbClr val="0000FF"/>
              </a:solidFill>
              <a:latin typeface="Calibri"/>
              <a:ea typeface="Calibri"/>
              <a:cs typeface="Calibri"/>
              <a:sym typeface="Calibri"/>
            </a:endParaRPr>
          </a:p>
          <a:p>
            <a:pPr indent="-431800" lvl="0" marL="457200" rtl="0" algn="l">
              <a:spcBef>
                <a:spcPts val="0"/>
              </a:spcBef>
              <a:spcAft>
                <a:spcPts val="0"/>
              </a:spcAft>
              <a:buClr>
                <a:schemeClr val="dk1"/>
              </a:buClr>
              <a:buSzPts val="3200"/>
              <a:buFont typeface="Calibri"/>
              <a:buAutoNum type="arabicPeriod"/>
            </a:pPr>
            <a:r>
              <a:rPr b="1" lang="en-US" sz="3200">
                <a:solidFill>
                  <a:schemeClr val="dk1"/>
                </a:solidFill>
                <a:latin typeface="Calibri"/>
                <a:ea typeface="Calibri"/>
                <a:cs typeface="Calibri"/>
                <a:sym typeface="Calibri"/>
              </a:rPr>
              <a:t>Run</a:t>
            </a:r>
            <a:endParaRPr b="1" sz="3200">
              <a:solidFill>
                <a:schemeClr val="dk1"/>
              </a:solidFill>
              <a:latin typeface="Calibri"/>
              <a:ea typeface="Calibri"/>
              <a:cs typeface="Calibri"/>
              <a:sym typeface="Calibri"/>
            </a:endParaRPr>
          </a:p>
        </p:txBody>
      </p:sp>
      <p:pic>
        <p:nvPicPr>
          <p:cNvPr id="221" name="Google Shape;221;p27"/>
          <p:cNvPicPr preferRelativeResize="0"/>
          <p:nvPr/>
        </p:nvPicPr>
        <p:blipFill>
          <a:blip r:embed="rId4">
            <a:alphaModFix/>
          </a:blip>
          <a:stretch>
            <a:fillRect/>
          </a:stretch>
        </p:blipFill>
        <p:spPr>
          <a:xfrm>
            <a:off x="4301350" y="1097838"/>
            <a:ext cx="4629150" cy="2600325"/>
          </a:xfrm>
          <a:prstGeom prst="rect">
            <a:avLst/>
          </a:prstGeom>
          <a:noFill/>
          <a:ln>
            <a:noFill/>
          </a:ln>
        </p:spPr>
      </p:pic>
      <p:pic>
        <p:nvPicPr>
          <p:cNvPr id="222" name="Google Shape;222;p27"/>
          <p:cNvPicPr preferRelativeResize="0"/>
          <p:nvPr/>
        </p:nvPicPr>
        <p:blipFill>
          <a:blip r:embed="rId5">
            <a:alphaModFix/>
          </a:blip>
          <a:stretch>
            <a:fillRect/>
          </a:stretch>
        </p:blipFill>
        <p:spPr>
          <a:xfrm>
            <a:off x="5206438" y="2983475"/>
            <a:ext cx="2619375" cy="1819275"/>
          </a:xfrm>
          <a:prstGeom prst="rect">
            <a:avLst/>
          </a:prstGeom>
          <a:noFill/>
          <a:ln>
            <a:noFill/>
          </a:ln>
        </p:spPr>
      </p:pic>
      <p:pic>
        <p:nvPicPr>
          <p:cNvPr id="223" name="Google Shape;223;p27"/>
          <p:cNvPicPr preferRelativeResize="0"/>
          <p:nvPr/>
        </p:nvPicPr>
        <p:blipFill>
          <a:blip r:embed="rId6">
            <a:alphaModFix/>
          </a:blip>
          <a:stretch>
            <a:fillRect/>
          </a:stretch>
        </p:blipFill>
        <p:spPr>
          <a:xfrm>
            <a:off x="4225150" y="4802750"/>
            <a:ext cx="4705350" cy="1485900"/>
          </a:xfrm>
          <a:prstGeom prst="rect">
            <a:avLst/>
          </a:prstGeom>
          <a:noFill/>
          <a:ln>
            <a:noFill/>
          </a:ln>
        </p:spPr>
      </p:pic>
      <p:sp>
        <p:nvSpPr>
          <p:cNvPr id="224" name="Google Shape;224;p27"/>
          <p:cNvSpPr/>
          <p:nvPr/>
        </p:nvSpPr>
        <p:spPr>
          <a:xfrm>
            <a:off x="4984825" y="2576375"/>
            <a:ext cx="1746000" cy="2328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25" name="Google Shape;225;p27"/>
          <p:cNvSpPr/>
          <p:nvPr/>
        </p:nvSpPr>
        <p:spPr>
          <a:xfrm>
            <a:off x="5625050" y="3514475"/>
            <a:ext cx="514200" cy="3036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26" name="Google Shape;226;p27"/>
          <p:cNvSpPr/>
          <p:nvPr/>
        </p:nvSpPr>
        <p:spPr>
          <a:xfrm>
            <a:off x="4697925" y="5306200"/>
            <a:ext cx="2362800" cy="2328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28"/>
          <p:cNvSpPr/>
          <p:nvPr/>
        </p:nvSpPr>
        <p:spPr>
          <a:xfrm>
            <a:off x="-414800" y="-1013950"/>
            <a:ext cx="3326700" cy="2888400"/>
          </a:xfrm>
          <a:prstGeom prst="ellipse">
            <a:avLst/>
          </a:prstGeom>
          <a:solidFill>
            <a:schemeClr val="accent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33" name="Google Shape;233;p28"/>
          <p:cNvSpPr/>
          <p:nvPr/>
        </p:nvSpPr>
        <p:spPr>
          <a:xfrm>
            <a:off x="3794625" y="5820775"/>
            <a:ext cx="3326700" cy="2490600"/>
          </a:xfrm>
          <a:prstGeom prst="ellipse">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
        <p:nvSpPr>
          <p:cNvPr id="234" name="Google Shape;234;p28"/>
          <p:cNvSpPr txBox="1"/>
          <p:nvPr>
            <p:ph type="title"/>
          </p:nvPr>
        </p:nvSpPr>
        <p:spPr>
          <a:xfrm>
            <a:off x="342900" y="162899"/>
            <a:ext cx="61722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sz="3600">
                <a:latin typeface="Architects Daughter"/>
                <a:ea typeface="Architects Daughter"/>
                <a:cs typeface="Architects Daughter"/>
                <a:sym typeface="Architects Daughter"/>
              </a:rPr>
              <a:t>Familiarize Yourself with R</a:t>
            </a:r>
            <a:endParaRPr sz="3600">
              <a:latin typeface="Architects Daughter"/>
              <a:ea typeface="Architects Daughter"/>
              <a:cs typeface="Architects Daughter"/>
              <a:sym typeface="Architects Daughter"/>
            </a:endParaRPr>
          </a:p>
        </p:txBody>
      </p:sp>
      <p:pic>
        <p:nvPicPr>
          <p:cNvPr id="235" name="Google Shape;235;p28"/>
          <p:cNvPicPr preferRelativeResize="0"/>
          <p:nvPr/>
        </p:nvPicPr>
        <p:blipFill>
          <a:blip r:embed="rId3">
            <a:alphaModFix/>
          </a:blip>
          <a:stretch>
            <a:fillRect/>
          </a:stretch>
        </p:blipFill>
        <p:spPr>
          <a:xfrm>
            <a:off x="858750" y="1151525"/>
            <a:ext cx="6990924" cy="528652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29"/>
          <p:cNvSpPr txBox="1"/>
          <p:nvPr>
            <p:ph type="title"/>
          </p:nvPr>
        </p:nvSpPr>
        <p:spPr>
          <a:xfrm>
            <a:off x="342900" y="274638"/>
            <a:ext cx="61722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sz="3600">
                <a:latin typeface="Architects Daughter"/>
                <a:ea typeface="Architects Daughter"/>
                <a:cs typeface="Architects Daughter"/>
                <a:sym typeface="Architects Daughter"/>
              </a:rPr>
              <a:t>Needed Libraries</a:t>
            </a:r>
            <a:endParaRPr sz="3600">
              <a:latin typeface="Architects Daughter"/>
              <a:ea typeface="Architects Daughter"/>
              <a:cs typeface="Architects Daughter"/>
              <a:sym typeface="Architects Daughter"/>
            </a:endParaRPr>
          </a:p>
        </p:txBody>
      </p:sp>
      <p:sp>
        <p:nvSpPr>
          <p:cNvPr id="242" name="Google Shape;242;p29"/>
          <p:cNvSpPr txBox="1"/>
          <p:nvPr/>
        </p:nvSpPr>
        <p:spPr>
          <a:xfrm>
            <a:off x="1187950" y="1819375"/>
            <a:ext cx="7713600" cy="4291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3200">
                <a:solidFill>
                  <a:schemeClr val="dk1"/>
                </a:solidFill>
                <a:latin typeface="Courier New"/>
                <a:ea typeface="Courier New"/>
                <a:cs typeface="Courier New"/>
                <a:sym typeface="Courier New"/>
              </a:rPr>
              <a:t>library(googlesheets4)</a:t>
            </a:r>
            <a:endParaRPr sz="32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3200">
                <a:solidFill>
                  <a:schemeClr val="dk1"/>
                </a:solidFill>
                <a:latin typeface="Courier New"/>
                <a:ea typeface="Courier New"/>
                <a:cs typeface="Courier New"/>
                <a:sym typeface="Courier New"/>
              </a:rPr>
              <a:t>library(tidyverse)</a:t>
            </a:r>
            <a:endParaRPr sz="32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3200">
                <a:solidFill>
                  <a:schemeClr val="dk1"/>
                </a:solidFill>
                <a:latin typeface="Courier New"/>
                <a:ea typeface="Courier New"/>
                <a:cs typeface="Courier New"/>
                <a:sym typeface="Courier New"/>
              </a:rPr>
              <a:t>library(googledrive)</a:t>
            </a:r>
            <a:endParaRPr sz="32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3200">
                <a:solidFill>
                  <a:schemeClr val="dk1"/>
                </a:solidFill>
                <a:latin typeface="Courier New"/>
                <a:ea typeface="Courier New"/>
                <a:cs typeface="Courier New"/>
                <a:sym typeface="Courier New"/>
              </a:rPr>
              <a:t>gs4_auth("</a:t>
            </a:r>
            <a:r>
              <a:rPr lang="en-US" sz="3200" u="sng">
                <a:solidFill>
                  <a:schemeClr val="hlink"/>
                </a:solidFill>
                <a:latin typeface="Courier New"/>
                <a:ea typeface="Courier New"/>
                <a:cs typeface="Courier New"/>
                <a:sym typeface="Courier New"/>
                <a:hlinkClick r:id="rId3"/>
              </a:rPr>
              <a:t>klangan@sdale.org</a:t>
            </a:r>
            <a:r>
              <a:rPr lang="en-US" sz="3200">
                <a:solidFill>
                  <a:schemeClr val="dk1"/>
                </a:solidFill>
                <a:latin typeface="Courier New"/>
                <a:ea typeface="Courier New"/>
                <a:cs typeface="Courier New"/>
                <a:sym typeface="Courier New"/>
              </a:rPr>
              <a:t>")</a:t>
            </a:r>
            <a:endParaRPr sz="32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3200">
                <a:solidFill>
                  <a:schemeClr val="dk1"/>
                </a:solidFill>
                <a:latin typeface="Courier New"/>
                <a:ea typeface="Courier New"/>
                <a:cs typeface="Courier New"/>
                <a:sym typeface="Courier New"/>
              </a:rPr>
              <a:t>drive_auth(“</a:t>
            </a:r>
            <a:r>
              <a:rPr lang="en-US" sz="3200" u="sng">
                <a:solidFill>
                  <a:schemeClr val="hlink"/>
                </a:solidFill>
                <a:latin typeface="Courier New"/>
                <a:ea typeface="Courier New"/>
                <a:cs typeface="Courier New"/>
                <a:sym typeface="Courier New"/>
                <a:hlinkClick r:id="rId4"/>
              </a:rPr>
              <a:t>klanga@sdale.org</a:t>
            </a:r>
            <a:r>
              <a:rPr lang="en-US" sz="3200">
                <a:solidFill>
                  <a:schemeClr val="dk1"/>
                </a:solidFill>
                <a:latin typeface="Courier New"/>
                <a:ea typeface="Courier New"/>
                <a:cs typeface="Courier New"/>
                <a:sym typeface="Courier New"/>
              </a:rPr>
              <a:t>”)</a:t>
            </a:r>
            <a:endParaRPr sz="3200">
              <a:solidFill>
                <a:schemeClr val="dk1"/>
              </a:solidFill>
              <a:latin typeface="Courier New"/>
              <a:ea typeface="Courier New"/>
              <a:cs typeface="Courier New"/>
              <a:sym typeface="Courier New"/>
            </a:endParaRPr>
          </a:p>
          <a:p>
            <a:pPr indent="0" lvl="0" marL="0" rtl="0" algn="l">
              <a:spcBef>
                <a:spcPts val="0"/>
              </a:spcBef>
              <a:spcAft>
                <a:spcPts val="0"/>
              </a:spcAft>
              <a:buNone/>
            </a:pPr>
            <a:r>
              <a:t/>
            </a:r>
            <a:endParaRPr sz="3200">
              <a:solidFill>
                <a:schemeClr val="dk1"/>
              </a:solidFill>
              <a:latin typeface="Courier New"/>
              <a:ea typeface="Courier New"/>
              <a:cs typeface="Courier New"/>
              <a:sym typeface="Courier New"/>
            </a:endParaRPr>
          </a:p>
        </p:txBody>
      </p:sp>
      <p:sp>
        <p:nvSpPr>
          <p:cNvPr id="243" name="Google Shape;243;p29"/>
          <p:cNvSpPr/>
          <p:nvPr/>
        </p:nvSpPr>
        <p:spPr>
          <a:xfrm>
            <a:off x="-1161075" y="4504900"/>
            <a:ext cx="3746400" cy="2709300"/>
          </a:xfrm>
          <a:prstGeom prst="ellipse">
            <a:avLst/>
          </a:prstGeom>
          <a:solidFill>
            <a:schemeClr val="accent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44" name="Google Shape;244;p29"/>
          <p:cNvSpPr/>
          <p:nvPr/>
        </p:nvSpPr>
        <p:spPr>
          <a:xfrm>
            <a:off x="6511750" y="-700300"/>
            <a:ext cx="3810000" cy="3810000"/>
          </a:xfrm>
          <a:prstGeom prst="roundRect">
            <a:avLst>
              <a:gd fmla="val 50000" name="adj"/>
            </a:avLst>
          </a:prstGeom>
          <a:solidFill>
            <a:srgbClr val="FACC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245" name="Google Shape;245;p29"/>
          <p:cNvSpPr/>
          <p:nvPr/>
        </p:nvSpPr>
        <p:spPr>
          <a:xfrm>
            <a:off x="5803150" y="5118900"/>
            <a:ext cx="1356000" cy="1143000"/>
          </a:xfrm>
          <a:prstGeom prst="ellipse">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30"/>
          <p:cNvSpPr/>
          <p:nvPr/>
        </p:nvSpPr>
        <p:spPr>
          <a:xfrm>
            <a:off x="-69800" y="-403750"/>
            <a:ext cx="2895000" cy="2832900"/>
          </a:xfrm>
          <a:prstGeom prst="ellipse">
            <a:avLst/>
          </a:prstGeom>
          <a:solidFill>
            <a:schemeClr val="accen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52" name="Google Shape;252;p30"/>
          <p:cNvSpPr/>
          <p:nvPr/>
        </p:nvSpPr>
        <p:spPr>
          <a:xfrm>
            <a:off x="5635025" y="5820775"/>
            <a:ext cx="1486200" cy="1486200"/>
          </a:xfrm>
          <a:prstGeom prst="ellipse">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
        <p:nvSpPr>
          <p:cNvPr id="253" name="Google Shape;253;p30"/>
          <p:cNvSpPr txBox="1"/>
          <p:nvPr/>
        </p:nvSpPr>
        <p:spPr>
          <a:xfrm>
            <a:off x="365760" y="182880"/>
            <a:ext cx="5486400" cy="646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600">
                <a:solidFill>
                  <a:schemeClr val="dk1"/>
                </a:solidFill>
                <a:latin typeface="Architects Daughter"/>
                <a:ea typeface="Architects Daughter"/>
                <a:cs typeface="Architects Daughter"/>
                <a:sym typeface="Architects Daughter"/>
              </a:rPr>
              <a:t>Reading in Your Data Set</a:t>
            </a:r>
            <a:endParaRPr sz="3600">
              <a:latin typeface="Architects Daughter"/>
              <a:ea typeface="Architects Daughter"/>
              <a:cs typeface="Architects Daughter"/>
              <a:sym typeface="Architects Daughter"/>
            </a:endParaRPr>
          </a:p>
        </p:txBody>
      </p:sp>
      <p:sp>
        <p:nvSpPr>
          <p:cNvPr id="254" name="Google Shape;254;p30"/>
          <p:cNvSpPr txBox="1"/>
          <p:nvPr/>
        </p:nvSpPr>
        <p:spPr>
          <a:xfrm>
            <a:off x="365750" y="1302850"/>
            <a:ext cx="8349900" cy="46638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SzPts val="1100"/>
              <a:buNone/>
            </a:pPr>
            <a:r>
              <a:rPr b="1" lang="en-US" sz="3000">
                <a:solidFill>
                  <a:schemeClr val="dk1"/>
                </a:solidFill>
                <a:latin typeface="Courier New"/>
                <a:ea typeface="Courier New"/>
                <a:cs typeface="Courier New"/>
                <a:sym typeface="Courier New"/>
              </a:rPr>
              <a:t>students</a:t>
            </a:r>
            <a:r>
              <a:rPr lang="en-US" sz="3000">
                <a:solidFill>
                  <a:schemeClr val="dk1"/>
                </a:solidFill>
                <a:latin typeface="Courier New"/>
                <a:ea typeface="Courier New"/>
                <a:cs typeface="Courier New"/>
                <a:sym typeface="Courier New"/>
              </a:rPr>
              <a:t>&lt;-read_csv("</a:t>
            </a:r>
            <a:r>
              <a:rPr b="1" i="1" lang="en-US" sz="3000">
                <a:solidFill>
                  <a:srgbClr val="0D9488"/>
                </a:solidFill>
                <a:latin typeface="Courier New"/>
                <a:ea typeface="Courier New"/>
                <a:cs typeface="Courier New"/>
                <a:sym typeface="Courier New"/>
              </a:rPr>
              <a:t>path</a:t>
            </a:r>
            <a:r>
              <a:rPr lang="en-US" sz="3000">
                <a:solidFill>
                  <a:schemeClr val="dk1"/>
                </a:solidFill>
                <a:latin typeface="Courier New"/>
                <a:ea typeface="Courier New"/>
                <a:cs typeface="Courier New"/>
                <a:sym typeface="Courier New"/>
              </a:rPr>
              <a:t>.csv",col_types=cols(.default='c'))</a:t>
            </a:r>
            <a:endParaRPr sz="3000">
              <a:solidFill>
                <a:schemeClr val="dk1"/>
              </a:solidFill>
              <a:latin typeface="Courier New"/>
              <a:ea typeface="Courier New"/>
              <a:cs typeface="Courier New"/>
              <a:sym typeface="Courier New"/>
            </a:endParaRPr>
          </a:p>
          <a:p>
            <a:pPr indent="0" lvl="0" marL="0" rtl="0" algn="l">
              <a:spcBef>
                <a:spcPts val="0"/>
              </a:spcBef>
              <a:spcAft>
                <a:spcPts val="0"/>
              </a:spcAft>
              <a:buSzPts val="1100"/>
              <a:buNone/>
            </a:pPr>
            <a:r>
              <a:t/>
            </a:r>
            <a:endParaRPr sz="3000">
              <a:solidFill>
                <a:schemeClr val="dk1"/>
              </a:solidFill>
              <a:latin typeface="Courier New"/>
              <a:ea typeface="Courier New"/>
              <a:cs typeface="Courier New"/>
              <a:sym typeface="Courier New"/>
            </a:endParaRPr>
          </a:p>
          <a:p>
            <a:pPr indent="0" lvl="0" marL="0" rtl="0" algn="l">
              <a:spcBef>
                <a:spcPts val="0"/>
              </a:spcBef>
              <a:spcAft>
                <a:spcPts val="0"/>
              </a:spcAft>
              <a:buSzPts val="1100"/>
              <a:buNone/>
            </a:pPr>
            <a:r>
              <a:rPr b="1" lang="en-US" sz="3000">
                <a:solidFill>
                  <a:schemeClr val="dk1"/>
                </a:solidFill>
                <a:latin typeface="Courier New"/>
                <a:ea typeface="Courier New"/>
                <a:cs typeface="Courier New"/>
                <a:sym typeface="Courier New"/>
              </a:rPr>
              <a:t>pmt</a:t>
            </a:r>
            <a:r>
              <a:rPr lang="en-US" sz="3000">
                <a:solidFill>
                  <a:schemeClr val="dk1"/>
                </a:solidFill>
                <a:latin typeface="Courier New"/>
                <a:ea typeface="Courier New"/>
                <a:cs typeface="Courier New"/>
                <a:sym typeface="Courier New"/>
              </a:rPr>
              <a:t>&lt;-read_csv("</a:t>
            </a:r>
            <a:r>
              <a:rPr b="1" i="1" lang="en-US" sz="3000">
                <a:solidFill>
                  <a:srgbClr val="0D9488"/>
                </a:solidFill>
                <a:latin typeface="Courier New"/>
                <a:ea typeface="Courier New"/>
                <a:cs typeface="Courier New"/>
                <a:sym typeface="Courier New"/>
              </a:rPr>
              <a:t>path</a:t>
            </a:r>
            <a:r>
              <a:rPr lang="en-US" sz="3000">
                <a:solidFill>
                  <a:schemeClr val="dk1"/>
                </a:solidFill>
                <a:latin typeface="Courier New"/>
                <a:ea typeface="Courier New"/>
                <a:cs typeface="Courier New"/>
                <a:sym typeface="Courier New"/>
              </a:rPr>
              <a:t>.csv",col_types=cols(.default='c</a:t>
            </a:r>
            <a:r>
              <a:rPr lang="en-US" sz="3000">
                <a:solidFill>
                  <a:schemeClr val="dk1"/>
                </a:solidFill>
                <a:latin typeface="Courier New"/>
                <a:ea typeface="Courier New"/>
                <a:cs typeface="Courier New"/>
                <a:sym typeface="Courier New"/>
              </a:rPr>
              <a:t>'))</a:t>
            </a:r>
            <a:endParaRPr sz="3000">
              <a:solidFill>
                <a:schemeClr val="dk1"/>
              </a:solidFill>
              <a:latin typeface="Courier New"/>
              <a:ea typeface="Courier New"/>
              <a:cs typeface="Courier New"/>
              <a:sym typeface="Courier New"/>
            </a:endParaRPr>
          </a:p>
          <a:p>
            <a:pPr indent="0" lvl="0" marL="0" rtl="0" algn="l">
              <a:spcBef>
                <a:spcPts val="0"/>
              </a:spcBef>
              <a:spcAft>
                <a:spcPts val="0"/>
              </a:spcAft>
              <a:buSzPts val="1100"/>
              <a:buNone/>
            </a:pPr>
            <a:r>
              <a:t/>
            </a:r>
            <a:endParaRPr sz="3000">
              <a:solidFill>
                <a:schemeClr val="dk1"/>
              </a:solidFill>
              <a:latin typeface="Courier New"/>
              <a:ea typeface="Courier New"/>
              <a:cs typeface="Courier New"/>
              <a:sym typeface="Courier New"/>
            </a:endParaRPr>
          </a:p>
          <a:p>
            <a:pPr indent="0" lvl="0" marL="0" marR="0" rtl="0" algn="l">
              <a:spcBef>
                <a:spcPts val="0"/>
              </a:spcBef>
              <a:spcAft>
                <a:spcPts val="0"/>
              </a:spcAft>
              <a:buNone/>
            </a:pPr>
            <a:r>
              <a:rPr b="1" i="1" lang="en-US" sz="1900">
                <a:solidFill>
                  <a:schemeClr val="dk1"/>
                </a:solidFill>
                <a:latin typeface="Courier New"/>
                <a:ea typeface="Courier New"/>
                <a:cs typeface="Courier New"/>
                <a:sym typeface="Courier New"/>
              </a:rPr>
              <a:t>Example:students&lt;-read_csv("</a:t>
            </a:r>
            <a:r>
              <a:rPr b="1" i="1" lang="en-US" sz="1900">
                <a:solidFill>
                  <a:srgbClr val="0D9488"/>
                </a:solidFill>
                <a:latin typeface="Courier New"/>
                <a:ea typeface="Courier New"/>
                <a:cs typeface="Courier New"/>
                <a:sym typeface="Courier New"/>
              </a:rPr>
              <a:t>C:/Users/acrosby/Downloads/StudentSearch_SPRINGDALE SCHOOL DISTRICT_29_Schools_ 20260528</a:t>
            </a:r>
            <a:r>
              <a:rPr b="1" i="1" lang="en-US" sz="1900">
                <a:solidFill>
                  <a:schemeClr val="dk1"/>
                </a:solidFill>
                <a:latin typeface="Courier New"/>
                <a:ea typeface="Courier New"/>
                <a:cs typeface="Courier New"/>
                <a:sym typeface="Courier New"/>
              </a:rPr>
              <a:t>.csv",col_types=cols(.default='c'))</a:t>
            </a:r>
            <a:endParaRPr b="1" i="1" sz="1900">
              <a:solidFill>
                <a:schemeClr val="dk1"/>
              </a:solidFill>
              <a:latin typeface="Courier New"/>
              <a:ea typeface="Courier New"/>
              <a:cs typeface="Courier New"/>
              <a:sym typeface="Courier New"/>
            </a:endParaRPr>
          </a:p>
          <a:p>
            <a:pPr indent="0" lvl="0" marL="0" marR="0" rtl="0" algn="l">
              <a:spcBef>
                <a:spcPts val="0"/>
              </a:spcBef>
              <a:spcAft>
                <a:spcPts val="0"/>
              </a:spcAft>
              <a:buNone/>
            </a:pPr>
            <a:r>
              <a:rPr lang="en-US" sz="3000">
                <a:solidFill>
                  <a:schemeClr val="dk1"/>
                </a:solidFill>
                <a:latin typeface="Courier New"/>
                <a:ea typeface="Courier New"/>
                <a:cs typeface="Courier New"/>
                <a:sym typeface="Courier New"/>
              </a:rPr>
              <a:t>*</a:t>
            </a:r>
            <a:r>
              <a:rPr b="1" i="1" lang="en-US" sz="3000">
                <a:solidFill>
                  <a:srgbClr val="0D9488"/>
                </a:solidFill>
                <a:latin typeface="Courier New"/>
                <a:ea typeface="Courier New"/>
                <a:cs typeface="Courier New"/>
                <a:sym typeface="Courier New"/>
              </a:rPr>
              <a:t>Path</a:t>
            </a:r>
            <a:r>
              <a:rPr lang="en-US" sz="3000">
                <a:solidFill>
                  <a:schemeClr val="dk1"/>
                </a:solidFill>
                <a:latin typeface="Courier New"/>
                <a:ea typeface="Courier New"/>
                <a:cs typeface="Courier New"/>
                <a:sym typeface="Courier New"/>
              </a:rPr>
              <a:t> indicates the location of the dataset</a:t>
            </a:r>
            <a:endParaRPr sz="3000">
              <a:solidFill>
                <a:schemeClr val="dk1"/>
              </a:solidFill>
              <a:latin typeface="Courier New"/>
              <a:ea typeface="Courier New"/>
              <a:cs typeface="Courier New"/>
              <a:sym typeface="Courier New"/>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31"/>
          <p:cNvSpPr/>
          <p:nvPr/>
        </p:nvSpPr>
        <p:spPr>
          <a:xfrm>
            <a:off x="-1233050" y="-1691900"/>
            <a:ext cx="2987700" cy="2832900"/>
          </a:xfrm>
          <a:prstGeom prst="ellipse">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61" name="Google Shape;261;p31"/>
          <p:cNvSpPr/>
          <p:nvPr/>
        </p:nvSpPr>
        <p:spPr>
          <a:xfrm>
            <a:off x="5480200" y="1052725"/>
            <a:ext cx="2213700" cy="2028000"/>
          </a:xfrm>
          <a:prstGeom prst="ellipse">
            <a:avLst/>
          </a:prstGeom>
          <a:solidFill>
            <a:schemeClr val="accent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62" name="Google Shape;262;p31"/>
          <p:cNvSpPr txBox="1"/>
          <p:nvPr>
            <p:ph type="title"/>
          </p:nvPr>
        </p:nvSpPr>
        <p:spPr>
          <a:xfrm>
            <a:off x="342900" y="274638"/>
            <a:ext cx="61722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sz="3600">
                <a:latin typeface="Architects Daughter"/>
                <a:ea typeface="Architects Daughter"/>
                <a:cs typeface="Architects Daughter"/>
                <a:sym typeface="Architects Daughter"/>
              </a:rPr>
              <a:t>Manipulate the Data sets</a:t>
            </a:r>
            <a:endParaRPr sz="3600">
              <a:latin typeface="Architects Daughter"/>
              <a:ea typeface="Architects Daughter"/>
              <a:cs typeface="Architects Daughter"/>
              <a:sym typeface="Architects Daughter"/>
            </a:endParaRPr>
          </a:p>
        </p:txBody>
      </p:sp>
      <p:sp>
        <p:nvSpPr>
          <p:cNvPr id="263" name="Google Shape;263;p31"/>
          <p:cNvSpPr txBox="1"/>
          <p:nvPr/>
        </p:nvSpPr>
        <p:spPr>
          <a:xfrm>
            <a:off x="251250" y="1365675"/>
            <a:ext cx="3865500" cy="518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1600">
                <a:solidFill>
                  <a:schemeClr val="dk1"/>
                </a:solidFill>
                <a:latin typeface="Architects Daughter"/>
                <a:ea typeface="Architects Daughter"/>
                <a:cs typeface="Architects Daughter"/>
                <a:sym typeface="Architects Daughter"/>
              </a:rPr>
              <a:t># Prepping to filter Students Table by investigation the values </a:t>
            </a:r>
            <a:r>
              <a:rPr lang="en-US" sz="1600">
                <a:solidFill>
                  <a:schemeClr val="dk1"/>
                </a:solidFill>
                <a:latin typeface="Courier New"/>
                <a:ea typeface="Courier New"/>
                <a:cs typeface="Courier New"/>
                <a:sym typeface="Courier New"/>
              </a:rPr>
              <a:t>table(students$Grade)</a:t>
            </a:r>
            <a:endParaRPr sz="16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sz="1600">
              <a:solidFill>
                <a:schemeClr val="dk1"/>
              </a:solidFill>
              <a:latin typeface="Architects Daughter"/>
              <a:ea typeface="Architects Daughter"/>
              <a:cs typeface="Architects Daughter"/>
              <a:sym typeface="Architects Daughter"/>
            </a:endParaRPr>
          </a:p>
          <a:p>
            <a:pPr indent="0" lvl="0" marL="0" rtl="0" algn="l">
              <a:spcBef>
                <a:spcPts val="0"/>
              </a:spcBef>
              <a:spcAft>
                <a:spcPts val="0"/>
              </a:spcAft>
              <a:buClr>
                <a:schemeClr val="dk1"/>
              </a:buClr>
              <a:buSzPts val="1100"/>
              <a:buFont typeface="Arial"/>
              <a:buNone/>
            </a:pPr>
            <a:r>
              <a:rPr b="1" lang="en-US" sz="1600">
                <a:solidFill>
                  <a:schemeClr val="dk1"/>
                </a:solidFill>
                <a:latin typeface="Architects Daughter"/>
                <a:ea typeface="Architects Daughter"/>
                <a:cs typeface="Architects Daughter"/>
                <a:sym typeface="Architects Daughter"/>
              </a:rPr>
              <a:t># Filter to just those grades...</a:t>
            </a:r>
            <a:endParaRPr b="1" sz="1600">
              <a:solidFill>
                <a:schemeClr val="dk1"/>
              </a:solidFill>
              <a:latin typeface="Architects Daughter"/>
              <a:ea typeface="Architects Daughter"/>
              <a:cs typeface="Architects Daughter"/>
              <a:sym typeface="Architects Daughter"/>
            </a:endParaRPr>
          </a:p>
          <a:p>
            <a:pPr indent="0" lvl="0" marL="0" rtl="0" algn="l">
              <a:spcBef>
                <a:spcPts val="0"/>
              </a:spcBef>
              <a:spcAft>
                <a:spcPts val="0"/>
              </a:spcAft>
              <a:buClr>
                <a:schemeClr val="dk1"/>
              </a:buClr>
              <a:buSzPts val="1100"/>
              <a:buFont typeface="Arial"/>
              <a:buNone/>
            </a:pPr>
            <a:r>
              <a:rPr lang="en-US" sz="1600">
                <a:solidFill>
                  <a:schemeClr val="dk1"/>
                </a:solidFill>
                <a:latin typeface="Courier New"/>
                <a:ea typeface="Courier New"/>
                <a:cs typeface="Courier New"/>
                <a:sym typeface="Courier New"/>
              </a:rPr>
              <a:t>students&lt;-students |&gt; filter(Grade %in% c('03','04','05','06','07','08','09','10'))</a:t>
            </a:r>
            <a:endParaRPr sz="16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sz="1600">
              <a:solidFill>
                <a:schemeClr val="dk1"/>
              </a:solidFill>
              <a:latin typeface="Architects Daughter"/>
              <a:ea typeface="Architects Daughter"/>
              <a:cs typeface="Architects Daughter"/>
              <a:sym typeface="Architects Daughter"/>
            </a:endParaRPr>
          </a:p>
          <a:p>
            <a:pPr indent="0" lvl="0" marL="0" rtl="0" algn="l">
              <a:spcBef>
                <a:spcPts val="0"/>
              </a:spcBef>
              <a:spcAft>
                <a:spcPts val="0"/>
              </a:spcAft>
              <a:buClr>
                <a:schemeClr val="dk1"/>
              </a:buClr>
              <a:buSzPts val="1100"/>
              <a:buFont typeface="Arial"/>
              <a:buNone/>
            </a:pPr>
            <a:r>
              <a:rPr b="1" lang="en-US" sz="1600">
                <a:solidFill>
                  <a:schemeClr val="dk1"/>
                </a:solidFill>
                <a:latin typeface="Architects Daughter"/>
                <a:ea typeface="Architects Daughter"/>
                <a:cs typeface="Architects Daughter"/>
                <a:sym typeface="Architects Daughter"/>
              </a:rPr>
              <a:t># Get just the name part of the school w/o the DistID_LEA part</a:t>
            </a:r>
            <a:endParaRPr b="1" sz="1600">
              <a:solidFill>
                <a:schemeClr val="dk1"/>
              </a:solidFill>
              <a:latin typeface="Architects Daughter"/>
              <a:ea typeface="Architects Daughter"/>
              <a:cs typeface="Architects Daughter"/>
              <a:sym typeface="Architects Daughter"/>
            </a:endParaRPr>
          </a:p>
          <a:p>
            <a:pPr indent="0" lvl="0" marL="0" rtl="0" algn="l">
              <a:spcBef>
                <a:spcPts val="0"/>
              </a:spcBef>
              <a:spcAft>
                <a:spcPts val="0"/>
              </a:spcAft>
              <a:buClr>
                <a:schemeClr val="dk1"/>
              </a:buClr>
              <a:buSzPts val="1100"/>
              <a:buFont typeface="Arial"/>
              <a:buNone/>
            </a:pPr>
            <a:r>
              <a:rPr lang="en-US" sz="1600">
                <a:solidFill>
                  <a:schemeClr val="dk1"/>
                </a:solidFill>
                <a:latin typeface="Courier New"/>
                <a:ea typeface="Courier New"/>
                <a:cs typeface="Courier New"/>
                <a:sym typeface="Courier New"/>
              </a:rPr>
              <a:t>students&lt;-students |&gt; </a:t>
            </a:r>
            <a:endParaRPr sz="16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600">
                <a:solidFill>
                  <a:schemeClr val="dk1"/>
                </a:solidFill>
                <a:latin typeface="Courier New"/>
                <a:ea typeface="Courier New"/>
                <a:cs typeface="Courier New"/>
                <a:sym typeface="Courier New"/>
              </a:rPr>
              <a:t>  mutate(</a:t>
            </a:r>
            <a:endParaRPr sz="16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600">
                <a:solidFill>
                  <a:schemeClr val="dk1"/>
                </a:solidFill>
                <a:latin typeface="Courier New"/>
                <a:ea typeface="Courier New"/>
                <a:cs typeface="Courier New"/>
                <a:sym typeface="Courier New"/>
              </a:rPr>
              <a:t>    School=word(School,2,sep=' - '),</a:t>
            </a:r>
            <a:endParaRPr sz="16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600">
                <a:solidFill>
                  <a:schemeClr val="dk1"/>
                </a:solidFill>
                <a:latin typeface="Courier New"/>
                <a:ea typeface="Courier New"/>
                <a:cs typeface="Courier New"/>
                <a:sym typeface="Courier New"/>
              </a:rPr>
              <a:t>    `Alternate Portfolio`=word(`Alternate Portfolio`,1,sep='-'),</a:t>
            </a:r>
            <a:endParaRPr sz="16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600">
                <a:solidFill>
                  <a:schemeClr val="dk1"/>
                </a:solidFill>
                <a:latin typeface="Courier New"/>
                <a:ea typeface="Courier New"/>
                <a:cs typeface="Courier New"/>
                <a:sym typeface="Courier New"/>
              </a:rPr>
              <a:t>    RAELS=word(RAELS,1,sep='-'))</a:t>
            </a:r>
            <a:endParaRPr sz="16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sz="1600">
              <a:solidFill>
                <a:schemeClr val="dk1"/>
              </a:solidFill>
              <a:latin typeface="Architects Daughter"/>
              <a:ea typeface="Architects Daughter"/>
              <a:cs typeface="Architects Daughter"/>
              <a:sym typeface="Architects Daughter"/>
            </a:endParaRPr>
          </a:p>
        </p:txBody>
      </p:sp>
      <p:sp>
        <p:nvSpPr>
          <p:cNvPr id="264" name="Google Shape;264;p31"/>
          <p:cNvSpPr txBox="1"/>
          <p:nvPr/>
        </p:nvSpPr>
        <p:spPr>
          <a:xfrm>
            <a:off x="4253225" y="1141000"/>
            <a:ext cx="4447200" cy="492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800">
                <a:solidFill>
                  <a:schemeClr val="dk1"/>
                </a:solidFill>
                <a:latin typeface="Architects Daughter"/>
                <a:ea typeface="Architects Daughter"/>
                <a:cs typeface="Architects Daughter"/>
                <a:sym typeface="Architects Daughter"/>
              </a:rPr>
              <a:t># You may need to modify for other things than 3-10 "standard" tests</a:t>
            </a:r>
            <a:endParaRPr b="1" sz="1800">
              <a:solidFill>
                <a:schemeClr val="dk1"/>
              </a:solidFill>
              <a:latin typeface="Architects Daughter"/>
              <a:ea typeface="Architects Daughter"/>
              <a:cs typeface="Architects Daughter"/>
              <a:sym typeface="Architects Daughter"/>
            </a:endParaRPr>
          </a:p>
          <a:p>
            <a:pPr indent="0" lvl="0" marL="0" rtl="0" algn="l">
              <a:spcBef>
                <a:spcPts val="0"/>
              </a:spcBef>
              <a:spcAft>
                <a:spcPts val="0"/>
              </a:spcAft>
              <a:buNone/>
            </a:pPr>
            <a:r>
              <a:rPr lang="en-US" sz="1800">
                <a:solidFill>
                  <a:schemeClr val="dk1"/>
                </a:solidFill>
                <a:latin typeface="Courier New"/>
                <a:ea typeface="Courier New"/>
                <a:cs typeface="Courier New"/>
                <a:sym typeface="Courier New"/>
              </a:rPr>
              <a:t>pmt &lt;- pmt |&gt; mutate(Subject=word(Test,4))</a:t>
            </a:r>
            <a:endParaRPr sz="1800">
              <a:solidFill>
                <a:schemeClr val="dk1"/>
              </a:solidFill>
              <a:latin typeface="Courier New"/>
              <a:ea typeface="Courier New"/>
              <a:cs typeface="Courier New"/>
              <a:sym typeface="Courier New"/>
            </a:endParaRPr>
          </a:p>
          <a:p>
            <a:pPr indent="0" lvl="0" marL="0" rtl="0" algn="l">
              <a:spcBef>
                <a:spcPts val="0"/>
              </a:spcBef>
              <a:spcAft>
                <a:spcPts val="0"/>
              </a:spcAft>
              <a:buNone/>
            </a:pPr>
            <a:r>
              <a:t/>
            </a:r>
            <a:endParaRPr sz="1800">
              <a:solidFill>
                <a:schemeClr val="dk1"/>
              </a:solidFill>
              <a:latin typeface="Architects Daughter"/>
              <a:ea typeface="Architects Daughter"/>
              <a:cs typeface="Architects Daughter"/>
              <a:sym typeface="Architects Daughter"/>
            </a:endParaRPr>
          </a:p>
          <a:p>
            <a:pPr indent="0" lvl="0" marL="0" rtl="0" algn="l">
              <a:spcBef>
                <a:spcPts val="0"/>
              </a:spcBef>
              <a:spcAft>
                <a:spcPts val="0"/>
              </a:spcAft>
              <a:buNone/>
            </a:pPr>
            <a:r>
              <a:rPr b="1" lang="en-US" sz="1800">
                <a:solidFill>
                  <a:schemeClr val="dk1"/>
                </a:solidFill>
                <a:latin typeface="Architects Daughter"/>
                <a:ea typeface="Architects Daughter"/>
                <a:cs typeface="Architects Daughter"/>
                <a:sym typeface="Architects Daughter"/>
              </a:rPr>
              <a:t>#Investigatingn the values of subject</a:t>
            </a:r>
            <a:endParaRPr b="1" sz="1800">
              <a:solidFill>
                <a:schemeClr val="dk1"/>
              </a:solidFill>
              <a:latin typeface="Architects Daughter"/>
              <a:ea typeface="Architects Daughter"/>
              <a:cs typeface="Architects Daughter"/>
              <a:sym typeface="Architects Daughter"/>
            </a:endParaRPr>
          </a:p>
          <a:p>
            <a:pPr indent="0" lvl="0" marL="0" rtl="0" algn="l">
              <a:spcBef>
                <a:spcPts val="0"/>
              </a:spcBef>
              <a:spcAft>
                <a:spcPts val="0"/>
              </a:spcAft>
              <a:buNone/>
            </a:pPr>
            <a:r>
              <a:rPr lang="en-US" sz="1800">
                <a:solidFill>
                  <a:schemeClr val="dk1"/>
                </a:solidFill>
                <a:latin typeface="Courier New"/>
                <a:ea typeface="Courier New"/>
                <a:cs typeface="Courier New"/>
                <a:sym typeface="Courier New"/>
              </a:rPr>
              <a:t>table(pmt$Subject)</a:t>
            </a:r>
            <a:endParaRPr sz="1800">
              <a:solidFill>
                <a:schemeClr val="dk1"/>
              </a:solidFill>
              <a:latin typeface="Courier New"/>
              <a:ea typeface="Courier New"/>
              <a:cs typeface="Courier New"/>
              <a:sym typeface="Courier New"/>
            </a:endParaRPr>
          </a:p>
          <a:p>
            <a:pPr indent="0" lvl="0" marL="0" rtl="0" algn="l">
              <a:spcBef>
                <a:spcPts val="0"/>
              </a:spcBef>
              <a:spcAft>
                <a:spcPts val="0"/>
              </a:spcAft>
              <a:buNone/>
            </a:pPr>
            <a:r>
              <a:t/>
            </a:r>
            <a:endParaRPr sz="1800">
              <a:solidFill>
                <a:schemeClr val="dk1"/>
              </a:solidFill>
              <a:latin typeface="Architects Daughter"/>
              <a:ea typeface="Architects Daughter"/>
              <a:cs typeface="Architects Daughter"/>
              <a:sym typeface="Architects Daughter"/>
            </a:endParaRPr>
          </a:p>
          <a:p>
            <a:pPr indent="0" lvl="0" marL="0" rtl="0" algn="l">
              <a:spcBef>
                <a:spcPts val="0"/>
              </a:spcBef>
              <a:spcAft>
                <a:spcPts val="0"/>
              </a:spcAft>
              <a:buNone/>
            </a:pPr>
            <a:r>
              <a:rPr b="1" lang="en-US" sz="1800">
                <a:solidFill>
                  <a:schemeClr val="dk1"/>
                </a:solidFill>
                <a:latin typeface="Architects Daughter"/>
                <a:ea typeface="Architects Daughter"/>
                <a:cs typeface="Architects Daughter"/>
                <a:sym typeface="Architects Daughter"/>
              </a:rPr>
              <a:t>#Looking at the first few rows of the data set</a:t>
            </a:r>
            <a:endParaRPr b="1" sz="1800">
              <a:solidFill>
                <a:schemeClr val="dk1"/>
              </a:solidFill>
              <a:latin typeface="Architects Daughter"/>
              <a:ea typeface="Architects Daughter"/>
              <a:cs typeface="Architects Daughter"/>
              <a:sym typeface="Architects Daughter"/>
            </a:endParaRPr>
          </a:p>
          <a:p>
            <a:pPr indent="0" lvl="0" marL="0" rtl="0" algn="l">
              <a:spcBef>
                <a:spcPts val="0"/>
              </a:spcBef>
              <a:spcAft>
                <a:spcPts val="0"/>
              </a:spcAft>
              <a:buNone/>
            </a:pPr>
            <a:r>
              <a:rPr lang="en-US" sz="1800">
                <a:solidFill>
                  <a:schemeClr val="dk1"/>
                </a:solidFill>
                <a:latin typeface="Courier New"/>
                <a:ea typeface="Courier New"/>
                <a:cs typeface="Courier New"/>
                <a:sym typeface="Courier New"/>
              </a:rPr>
              <a:t>head(pmt)</a:t>
            </a:r>
            <a:endParaRPr sz="1800">
              <a:solidFill>
                <a:schemeClr val="dk1"/>
              </a:solidFill>
              <a:latin typeface="Courier New"/>
              <a:ea typeface="Courier New"/>
              <a:cs typeface="Courier New"/>
              <a:sym typeface="Courier New"/>
            </a:endParaRPr>
          </a:p>
          <a:p>
            <a:pPr indent="0" lvl="0" marL="0" rtl="0" algn="l">
              <a:spcBef>
                <a:spcPts val="0"/>
              </a:spcBef>
              <a:spcAft>
                <a:spcPts val="0"/>
              </a:spcAft>
              <a:buNone/>
            </a:pPr>
            <a:r>
              <a:t/>
            </a:r>
            <a:endParaRPr sz="1800">
              <a:solidFill>
                <a:schemeClr val="dk1"/>
              </a:solidFill>
              <a:latin typeface="Architects Daughter"/>
              <a:ea typeface="Architects Daughter"/>
              <a:cs typeface="Architects Daughter"/>
              <a:sym typeface="Architects Daughter"/>
            </a:endParaRPr>
          </a:p>
          <a:p>
            <a:pPr indent="0" lvl="0" marL="0" rtl="0" algn="l">
              <a:spcBef>
                <a:spcPts val="0"/>
              </a:spcBef>
              <a:spcAft>
                <a:spcPts val="0"/>
              </a:spcAft>
              <a:buNone/>
            </a:pPr>
            <a:r>
              <a:rPr b="1" lang="en-US" sz="1800">
                <a:solidFill>
                  <a:schemeClr val="dk1"/>
                </a:solidFill>
                <a:latin typeface="Architects Daughter"/>
                <a:ea typeface="Architects Daughter"/>
                <a:cs typeface="Architects Daughter"/>
                <a:sym typeface="Architects Daughter"/>
              </a:rPr>
              <a:t># Convert to a single line per student with 4 subject areas (Reading, Writing, Rithmatic and Stience)</a:t>
            </a:r>
            <a:endParaRPr b="1" sz="1800">
              <a:solidFill>
                <a:schemeClr val="dk1"/>
              </a:solidFill>
              <a:latin typeface="Architects Daughter"/>
              <a:ea typeface="Architects Daughter"/>
              <a:cs typeface="Architects Daughter"/>
              <a:sym typeface="Architects Daughter"/>
            </a:endParaRPr>
          </a:p>
          <a:p>
            <a:pPr indent="0" lvl="0" marL="0" rtl="0" algn="l">
              <a:spcBef>
                <a:spcPts val="0"/>
              </a:spcBef>
              <a:spcAft>
                <a:spcPts val="0"/>
              </a:spcAft>
              <a:buNone/>
            </a:pPr>
            <a:r>
              <a:rPr lang="en-US" sz="1800">
                <a:solidFill>
                  <a:schemeClr val="dk1"/>
                </a:solidFill>
                <a:latin typeface="Courier New"/>
                <a:ea typeface="Courier New"/>
                <a:cs typeface="Courier New"/>
                <a:sym typeface="Courier New"/>
              </a:rPr>
              <a:t>wide_pmt &lt;- pmt |&gt;</a:t>
            </a:r>
            <a:endParaRPr sz="1800">
              <a:solidFill>
                <a:schemeClr val="dk1"/>
              </a:solidFill>
              <a:latin typeface="Courier New"/>
              <a:ea typeface="Courier New"/>
              <a:cs typeface="Courier New"/>
              <a:sym typeface="Courier New"/>
            </a:endParaRPr>
          </a:p>
          <a:p>
            <a:pPr indent="0" lvl="0" marL="0" rtl="0" algn="l">
              <a:spcBef>
                <a:spcPts val="0"/>
              </a:spcBef>
              <a:spcAft>
                <a:spcPts val="0"/>
              </a:spcAft>
              <a:buNone/>
            </a:pPr>
            <a:r>
              <a:rPr lang="en-US" sz="1800">
                <a:solidFill>
                  <a:schemeClr val="dk1"/>
                </a:solidFill>
                <a:latin typeface="Courier New"/>
                <a:ea typeface="Courier New"/>
                <a:cs typeface="Courier New"/>
                <a:sym typeface="Courier New"/>
              </a:rPr>
              <a:t>  pivot_wider(id_cols='SSID',names_from=Subject,values_from=Status)</a:t>
            </a:r>
            <a:endParaRPr sz="1800">
              <a:solidFill>
                <a:schemeClr val="dk1"/>
              </a:solidFill>
              <a:latin typeface="Courier New"/>
              <a:ea typeface="Courier New"/>
              <a:cs typeface="Courier New"/>
              <a:sym typeface="Courier New"/>
            </a:endParaRPr>
          </a:p>
          <a:p>
            <a:pPr indent="0" lvl="0" marL="0" rtl="0" algn="l">
              <a:spcBef>
                <a:spcPts val="0"/>
              </a:spcBef>
              <a:spcAft>
                <a:spcPts val="0"/>
              </a:spcAft>
              <a:buNone/>
            </a:pPr>
            <a:r>
              <a:t/>
            </a:r>
            <a:endParaRPr sz="1800">
              <a:solidFill>
                <a:schemeClr val="dk1"/>
              </a:solidFill>
              <a:latin typeface="Architects Daughter"/>
              <a:ea typeface="Architects Daughter"/>
              <a:cs typeface="Architects Daughter"/>
              <a:sym typeface="Architects Daughte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4"/>
          <p:cNvSpPr txBox="1"/>
          <p:nvPr>
            <p:ph type="ctrTitle"/>
          </p:nvPr>
        </p:nvSpPr>
        <p:spPr>
          <a:xfrm>
            <a:off x="944325" y="2694000"/>
            <a:ext cx="7477200" cy="2321700"/>
          </a:xfrm>
          <a:prstGeom prst="rect">
            <a:avLst/>
          </a:prstGeom>
          <a:noFill/>
          <a:ln>
            <a:noFill/>
          </a:ln>
        </p:spPr>
        <p:txBody>
          <a:bodyPr anchorCtr="0" anchor="ctr" bIns="45700" lIns="91425" spcFirstLastPara="1" rIns="91425" wrap="square" tIns="45700">
            <a:noAutofit/>
          </a:bodyPr>
          <a:lstStyle/>
          <a:p>
            <a:pPr indent="-139700" lvl="0" marL="342900" rtl="0" algn="l">
              <a:spcBef>
                <a:spcPts val="0"/>
              </a:spcBef>
              <a:spcAft>
                <a:spcPts val="0"/>
              </a:spcAft>
              <a:buClr>
                <a:schemeClr val="dk1"/>
              </a:buClr>
              <a:buSzPts val="3200"/>
              <a:buFont typeface="Arial"/>
              <a:buNone/>
            </a:pPr>
            <a:r>
              <a:rPr lang="en-US" sz="6000">
                <a:solidFill>
                  <a:srgbClr val="666666"/>
                </a:solidFill>
                <a:latin typeface="Architects Daughter"/>
                <a:ea typeface="Architects Daughter"/>
                <a:cs typeface="Architects Daughter"/>
                <a:sym typeface="Architects Daughter"/>
              </a:rPr>
              <a:t>Part 1: Why we Needed This</a:t>
            </a:r>
            <a:endParaRPr sz="6000">
              <a:solidFill>
                <a:srgbClr val="666666"/>
              </a:solidFill>
              <a:latin typeface="Architects Daughter"/>
              <a:ea typeface="Architects Daughter"/>
              <a:cs typeface="Architects Daughter"/>
              <a:sym typeface="Architects Daughter"/>
            </a:endParaRPr>
          </a:p>
        </p:txBody>
      </p:sp>
      <p:sp>
        <p:nvSpPr>
          <p:cNvPr id="97" name="Google Shape;97;p14"/>
          <p:cNvSpPr txBox="1"/>
          <p:nvPr>
            <p:ph idx="1" type="subTitle"/>
          </p:nvPr>
        </p:nvSpPr>
        <p:spPr>
          <a:xfrm>
            <a:off x="1028700" y="3886200"/>
            <a:ext cx="4800600" cy="1752600"/>
          </a:xfrm>
          <a:prstGeom prst="rect">
            <a:avLst/>
          </a:prstGeom>
          <a:noFill/>
          <a:ln>
            <a:noFill/>
          </a:ln>
        </p:spPr>
        <p:txBody>
          <a:bodyPr anchorCtr="0" anchor="t" bIns="45700" lIns="91425" spcFirstLastPara="1" rIns="91425" wrap="square" tIns="45700">
            <a:normAutofit/>
          </a:bodyPr>
          <a:lstStyle/>
          <a:p>
            <a:pPr indent="-139700" lvl="0" marL="342900" rtl="0" algn="l">
              <a:spcBef>
                <a:spcPts val="0"/>
              </a:spcBef>
              <a:spcAft>
                <a:spcPts val="0"/>
              </a:spcAft>
              <a:buClr>
                <a:schemeClr val="dk1"/>
              </a:buClr>
              <a:buSzPts val="3200"/>
              <a:buNone/>
            </a:pPr>
            <a:r>
              <a:t/>
            </a:r>
            <a:endParaRPr/>
          </a:p>
          <a:p>
            <a:pPr indent="-139700" lvl="0" marL="342900" rtl="0" algn="l">
              <a:spcBef>
                <a:spcPts val="0"/>
              </a:spcBef>
              <a:spcAft>
                <a:spcPts val="0"/>
              </a:spcAft>
              <a:buClr>
                <a:schemeClr val="dk1"/>
              </a:buClr>
              <a:buSzPts val="3200"/>
              <a:buNone/>
            </a:pPr>
            <a:r>
              <a:t/>
            </a:r>
            <a:endParaRPr/>
          </a:p>
          <a:p>
            <a:pPr indent="-139700" lvl="0" marL="342900" rtl="0" algn="l">
              <a:spcBef>
                <a:spcPts val="0"/>
              </a:spcBef>
              <a:spcAft>
                <a:spcPts val="0"/>
              </a:spcAft>
              <a:buClr>
                <a:schemeClr val="dk1"/>
              </a:buClr>
              <a:buSzPts val="3200"/>
              <a:buNone/>
            </a:pPr>
            <a:r>
              <a:t/>
            </a:r>
            <a:endParaRPr/>
          </a:p>
        </p:txBody>
      </p:sp>
      <p:sp>
        <p:nvSpPr>
          <p:cNvPr id="98" name="Google Shape;98;p14"/>
          <p:cNvSpPr/>
          <p:nvPr/>
        </p:nvSpPr>
        <p:spPr>
          <a:xfrm>
            <a:off x="0" y="77400"/>
            <a:ext cx="2895000" cy="2832900"/>
          </a:xfrm>
          <a:prstGeom prst="ellipse">
            <a:avLst/>
          </a:prstGeom>
          <a:solidFill>
            <a:schemeClr val="accen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99" name="Google Shape;99;p14"/>
          <p:cNvSpPr/>
          <p:nvPr/>
        </p:nvSpPr>
        <p:spPr>
          <a:xfrm>
            <a:off x="5635025" y="5820775"/>
            <a:ext cx="1486200" cy="1486200"/>
          </a:xfrm>
          <a:prstGeom prst="ellipse">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
        <p:nvSpPr>
          <p:cNvPr id="100" name="Google Shape;100;p14"/>
          <p:cNvSpPr/>
          <p:nvPr/>
        </p:nvSpPr>
        <p:spPr>
          <a:xfrm>
            <a:off x="7539150" y="-1037200"/>
            <a:ext cx="2987700" cy="2832900"/>
          </a:xfrm>
          <a:prstGeom prst="ellipse">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32"/>
          <p:cNvSpPr/>
          <p:nvPr/>
        </p:nvSpPr>
        <p:spPr>
          <a:xfrm>
            <a:off x="8061286" y="3424181"/>
            <a:ext cx="4009800" cy="4038900"/>
          </a:xfrm>
          <a:prstGeom prst="ellipse">
            <a:avLst/>
          </a:prstGeom>
          <a:solidFill>
            <a:schemeClr val="accent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71" name="Google Shape;271;p32"/>
          <p:cNvSpPr/>
          <p:nvPr/>
        </p:nvSpPr>
        <p:spPr>
          <a:xfrm>
            <a:off x="-898150" y="1338175"/>
            <a:ext cx="3810000" cy="3810000"/>
          </a:xfrm>
          <a:prstGeom prst="roundRect">
            <a:avLst>
              <a:gd fmla="val 50000" name="adj"/>
            </a:avLst>
          </a:prstGeom>
          <a:solidFill>
            <a:srgbClr val="FACC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272" name="Google Shape;272;p32"/>
          <p:cNvSpPr txBox="1"/>
          <p:nvPr/>
        </p:nvSpPr>
        <p:spPr>
          <a:xfrm>
            <a:off x="365760" y="182880"/>
            <a:ext cx="5486400" cy="646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600">
                <a:solidFill>
                  <a:schemeClr val="dk1"/>
                </a:solidFill>
                <a:latin typeface="Architects Daughter"/>
                <a:ea typeface="Architects Daughter"/>
                <a:cs typeface="Architects Daughter"/>
                <a:sym typeface="Architects Daughter"/>
              </a:rPr>
              <a:t>Preparing Student Data</a:t>
            </a:r>
            <a:endParaRPr sz="3600">
              <a:latin typeface="Architects Daughter"/>
              <a:ea typeface="Architects Daughter"/>
              <a:cs typeface="Architects Daughter"/>
              <a:sym typeface="Architects Daughter"/>
            </a:endParaRPr>
          </a:p>
        </p:txBody>
      </p:sp>
      <p:sp>
        <p:nvSpPr>
          <p:cNvPr id="273" name="Google Shape;273;p32"/>
          <p:cNvSpPr txBox="1"/>
          <p:nvPr/>
        </p:nvSpPr>
        <p:spPr>
          <a:xfrm>
            <a:off x="365750" y="891050"/>
            <a:ext cx="8576700" cy="54798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SzPts val="1100"/>
              <a:buNone/>
            </a:pPr>
            <a:r>
              <a:rPr b="1" lang="en-US" sz="2100">
                <a:solidFill>
                  <a:schemeClr val="dk1"/>
                </a:solidFill>
                <a:latin typeface="Calibri"/>
                <a:ea typeface="Calibri"/>
                <a:cs typeface="Calibri"/>
                <a:sym typeface="Calibri"/>
              </a:rPr>
              <a:t>#Select the variables you want</a:t>
            </a:r>
            <a:endParaRPr b="1" sz="21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US" sz="2100">
                <a:solidFill>
                  <a:srgbClr val="0000FF"/>
                </a:solidFill>
                <a:latin typeface="Courier New"/>
                <a:ea typeface="Courier New"/>
                <a:cs typeface="Courier New"/>
                <a:sym typeface="Courier New"/>
              </a:rPr>
              <a:t>s</a:t>
            </a:r>
            <a:r>
              <a:rPr lang="en-US" sz="1800">
                <a:solidFill>
                  <a:srgbClr val="0000FF"/>
                </a:solidFill>
                <a:latin typeface="Courier New"/>
                <a:ea typeface="Courier New"/>
                <a:cs typeface="Courier New"/>
                <a:sym typeface="Courier New"/>
              </a:rPr>
              <a:t>tudents</a:t>
            </a:r>
            <a:r>
              <a:rPr lang="en-US" sz="1800">
                <a:solidFill>
                  <a:schemeClr val="dk1"/>
                </a:solidFill>
                <a:latin typeface="Courier New"/>
                <a:ea typeface="Courier New"/>
                <a:cs typeface="Courier New"/>
                <a:sym typeface="Courier New"/>
              </a:rPr>
              <a:t>&lt;-students |&gt; </a:t>
            </a:r>
            <a:endParaRPr sz="18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800">
                <a:solidFill>
                  <a:schemeClr val="dk1"/>
                </a:solidFill>
                <a:latin typeface="Courier New"/>
                <a:ea typeface="Courier New"/>
                <a:cs typeface="Courier New"/>
                <a:sym typeface="Courier New"/>
              </a:rPr>
              <a:t>  </a:t>
            </a:r>
            <a:r>
              <a:rPr b="1" lang="en-US" sz="1800">
                <a:solidFill>
                  <a:schemeClr val="dk1"/>
                </a:solidFill>
                <a:latin typeface="Courier New"/>
                <a:ea typeface="Courier New"/>
                <a:cs typeface="Courier New"/>
                <a:sym typeface="Courier New"/>
              </a:rPr>
              <a:t>select</a:t>
            </a:r>
            <a:r>
              <a:rPr lang="en-US" sz="1800">
                <a:solidFill>
                  <a:schemeClr val="dk1"/>
                </a:solidFill>
                <a:latin typeface="Courier New"/>
                <a:ea typeface="Courier New"/>
                <a:cs typeface="Courier New"/>
                <a:sym typeface="Courier New"/>
              </a:rPr>
              <a:t>(</a:t>
            </a:r>
            <a:endParaRPr sz="18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800">
                <a:solidFill>
                  <a:schemeClr val="dk1"/>
                </a:solidFill>
                <a:latin typeface="Courier New"/>
                <a:ea typeface="Courier New"/>
                <a:cs typeface="Courier New"/>
                <a:sym typeface="Courier New"/>
              </a:rPr>
              <a:t>          School,</a:t>
            </a:r>
            <a:endParaRPr sz="18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800">
                <a:solidFill>
                  <a:schemeClr val="dk1"/>
                </a:solidFill>
                <a:latin typeface="Courier New"/>
                <a:ea typeface="Courier New"/>
                <a:cs typeface="Courier New"/>
                <a:sym typeface="Courier New"/>
              </a:rPr>
              <a:t>          SSID,</a:t>
            </a:r>
            <a:endParaRPr sz="18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800">
                <a:solidFill>
                  <a:schemeClr val="dk1"/>
                </a:solidFill>
                <a:latin typeface="Courier New"/>
                <a:ea typeface="Courier New"/>
                <a:cs typeface="Courier New"/>
                <a:sym typeface="Courier New"/>
              </a:rPr>
              <a:t>         `Last Name`,</a:t>
            </a:r>
            <a:endParaRPr sz="18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800">
                <a:solidFill>
                  <a:schemeClr val="dk1"/>
                </a:solidFill>
                <a:latin typeface="Courier New"/>
                <a:ea typeface="Courier New"/>
                <a:cs typeface="Courier New"/>
                <a:sym typeface="Courier New"/>
              </a:rPr>
              <a:t>         `First Name`,</a:t>
            </a:r>
            <a:endParaRPr sz="18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800">
                <a:solidFill>
                  <a:schemeClr val="dk1"/>
                </a:solidFill>
                <a:latin typeface="Courier New"/>
                <a:ea typeface="Courier New"/>
                <a:cs typeface="Courier New"/>
                <a:sym typeface="Courier New"/>
              </a:rPr>
              <a:t>          Grade,</a:t>
            </a:r>
            <a:endParaRPr sz="18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800">
                <a:solidFill>
                  <a:schemeClr val="dk1"/>
                </a:solidFill>
                <a:latin typeface="Courier New"/>
                <a:ea typeface="Courier New"/>
                <a:cs typeface="Courier New"/>
                <a:sym typeface="Courier New"/>
              </a:rPr>
              <a:t>          SPED =`IDEA Indicator`,</a:t>
            </a:r>
            <a:endParaRPr sz="18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800">
                <a:solidFill>
                  <a:schemeClr val="dk1"/>
                </a:solidFill>
                <a:latin typeface="Courier New"/>
                <a:ea typeface="Courier New"/>
                <a:cs typeface="Courier New"/>
                <a:sym typeface="Courier New"/>
              </a:rPr>
              <a:t>         `504 Status`,</a:t>
            </a:r>
            <a:endParaRPr sz="18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800">
                <a:solidFill>
                  <a:schemeClr val="dk1"/>
                </a:solidFill>
                <a:latin typeface="Courier New"/>
                <a:ea typeface="Courier New"/>
                <a:cs typeface="Courier New"/>
                <a:sym typeface="Courier New"/>
              </a:rPr>
              <a:t>          ELL =`English Learner Status`,</a:t>
            </a:r>
            <a:endParaRPr sz="18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800">
                <a:solidFill>
                  <a:schemeClr val="dk1"/>
                </a:solidFill>
                <a:latin typeface="Courier New"/>
                <a:ea typeface="Courier New"/>
                <a:cs typeface="Courier New"/>
                <a:sym typeface="Courier New"/>
              </a:rPr>
              <a:t>          RAELS =`Recently Arrived English Learner (RAEL)`,</a:t>
            </a:r>
            <a:endParaRPr sz="18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800">
                <a:solidFill>
                  <a:schemeClr val="dk1"/>
                </a:solidFill>
                <a:latin typeface="Courier New"/>
                <a:ea typeface="Courier New"/>
                <a:cs typeface="Courier New"/>
                <a:sym typeface="Courier New"/>
              </a:rPr>
              <a:t>         `Alternate Portfolio`,</a:t>
            </a:r>
            <a:endParaRPr sz="18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800">
                <a:solidFill>
                  <a:schemeClr val="dk1"/>
                </a:solidFill>
                <a:latin typeface="Courier New"/>
                <a:ea typeface="Courier New"/>
                <a:cs typeface="Courier New"/>
                <a:sym typeface="Courier New"/>
              </a:rPr>
              <a:t>#        `Non-Participation Code (K-3 only)`,</a:t>
            </a:r>
            <a:endParaRPr sz="18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800">
                <a:solidFill>
                  <a:schemeClr val="dk1"/>
                </a:solidFill>
                <a:latin typeface="Courier New"/>
                <a:ea typeface="Courier New"/>
                <a:cs typeface="Courier New"/>
                <a:sym typeface="Courier New"/>
              </a:rPr>
              <a:t>#        `EOC Eligibility`,</a:t>
            </a:r>
            <a:endParaRPr sz="18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800">
                <a:solidFill>
                  <a:schemeClr val="dk1"/>
                </a:solidFill>
                <a:latin typeface="Courier New"/>
                <a:ea typeface="Courier New"/>
                <a:cs typeface="Courier New"/>
                <a:sym typeface="Courier New"/>
              </a:rPr>
              <a:t>         `Text-To-Speech`</a:t>
            </a:r>
            <a:endParaRPr sz="18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800">
                <a:solidFill>
                  <a:schemeClr val="dk1"/>
                </a:solidFill>
                <a:latin typeface="Courier New"/>
                <a:ea typeface="Courier New"/>
                <a:cs typeface="Courier New"/>
                <a:sym typeface="Courier New"/>
              </a:rPr>
              <a:t>         )</a:t>
            </a:r>
            <a:endParaRPr sz="18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sz="21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700"/>
          </a:p>
        </p:txBody>
      </p:sp>
      <p:sp>
        <p:nvSpPr>
          <p:cNvPr id="274" name="Google Shape;274;p32"/>
          <p:cNvSpPr txBox="1"/>
          <p:nvPr/>
        </p:nvSpPr>
        <p:spPr>
          <a:xfrm>
            <a:off x="5264475" y="1338175"/>
            <a:ext cx="3000000" cy="215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800">
                <a:solidFill>
                  <a:srgbClr val="0000FF"/>
                </a:solidFill>
                <a:latin typeface="Courier New"/>
                <a:ea typeface="Courier New"/>
                <a:cs typeface="Courier New"/>
                <a:sym typeface="Courier New"/>
              </a:rPr>
              <a:t>pmt </a:t>
            </a:r>
            <a:r>
              <a:rPr lang="en-US" sz="1800">
                <a:latin typeface="Courier New"/>
                <a:ea typeface="Courier New"/>
                <a:cs typeface="Courier New"/>
                <a:sym typeface="Courier New"/>
              </a:rPr>
              <a:t>&lt;- pmt |&gt; </a:t>
            </a:r>
            <a:endParaRPr sz="1800">
              <a:latin typeface="Courier New"/>
              <a:ea typeface="Courier New"/>
              <a:cs typeface="Courier New"/>
              <a:sym typeface="Courier New"/>
            </a:endParaRPr>
          </a:p>
          <a:p>
            <a:pPr indent="0" lvl="0" marL="0" rtl="0" algn="l">
              <a:spcBef>
                <a:spcPts val="0"/>
              </a:spcBef>
              <a:spcAft>
                <a:spcPts val="0"/>
              </a:spcAft>
              <a:buNone/>
            </a:pPr>
            <a:r>
              <a:rPr lang="en-US" sz="1800">
                <a:latin typeface="Courier New"/>
                <a:ea typeface="Courier New"/>
                <a:cs typeface="Courier New"/>
                <a:sym typeface="Courier New"/>
              </a:rPr>
              <a:t>  </a:t>
            </a:r>
            <a:r>
              <a:rPr b="1" lang="en-US" sz="1800">
                <a:latin typeface="Courier New"/>
                <a:ea typeface="Courier New"/>
                <a:cs typeface="Courier New"/>
                <a:sym typeface="Courier New"/>
              </a:rPr>
              <a:t>select</a:t>
            </a:r>
            <a:r>
              <a:rPr lang="en-US" sz="1800">
                <a:latin typeface="Courier New"/>
                <a:ea typeface="Courier New"/>
                <a:cs typeface="Courier New"/>
                <a:sym typeface="Courier New"/>
              </a:rPr>
              <a:t>(</a:t>
            </a:r>
            <a:endParaRPr sz="1800">
              <a:latin typeface="Courier New"/>
              <a:ea typeface="Courier New"/>
              <a:cs typeface="Courier New"/>
              <a:sym typeface="Courier New"/>
            </a:endParaRPr>
          </a:p>
          <a:p>
            <a:pPr indent="0" lvl="0" marL="0" rtl="0" algn="l">
              <a:spcBef>
                <a:spcPts val="0"/>
              </a:spcBef>
              <a:spcAft>
                <a:spcPts val="0"/>
              </a:spcAft>
              <a:buNone/>
            </a:pPr>
            <a:r>
              <a:rPr lang="en-US" sz="1800">
                <a:latin typeface="Courier New"/>
                <a:ea typeface="Courier New"/>
                <a:cs typeface="Courier New"/>
                <a:sym typeface="Courier New"/>
              </a:rPr>
              <a:t>          SSID,</a:t>
            </a:r>
            <a:endParaRPr sz="1800">
              <a:latin typeface="Courier New"/>
              <a:ea typeface="Courier New"/>
              <a:cs typeface="Courier New"/>
              <a:sym typeface="Courier New"/>
            </a:endParaRPr>
          </a:p>
          <a:p>
            <a:pPr indent="0" lvl="0" marL="0" rtl="0" algn="l">
              <a:spcBef>
                <a:spcPts val="0"/>
              </a:spcBef>
              <a:spcAft>
                <a:spcPts val="0"/>
              </a:spcAft>
              <a:buNone/>
            </a:pPr>
            <a:r>
              <a:rPr lang="en-US" sz="1800">
                <a:latin typeface="Courier New"/>
                <a:ea typeface="Courier New"/>
                <a:cs typeface="Courier New"/>
                <a:sym typeface="Courier New"/>
              </a:rPr>
              <a:t>         `Test`,</a:t>
            </a:r>
            <a:endParaRPr sz="1800">
              <a:latin typeface="Courier New"/>
              <a:ea typeface="Courier New"/>
              <a:cs typeface="Courier New"/>
              <a:sym typeface="Courier New"/>
            </a:endParaRPr>
          </a:p>
          <a:p>
            <a:pPr indent="0" lvl="0" marL="0" rtl="0" algn="l">
              <a:spcBef>
                <a:spcPts val="0"/>
              </a:spcBef>
              <a:spcAft>
                <a:spcPts val="0"/>
              </a:spcAft>
              <a:buNone/>
            </a:pPr>
            <a:r>
              <a:rPr lang="en-US" sz="1800">
                <a:latin typeface="Courier New"/>
                <a:ea typeface="Courier New"/>
                <a:cs typeface="Courier New"/>
                <a:sym typeface="Courier New"/>
              </a:rPr>
              <a:t>         `Status`  </a:t>
            </a:r>
            <a:endParaRPr sz="1800">
              <a:latin typeface="Courier New"/>
              <a:ea typeface="Courier New"/>
              <a:cs typeface="Courier New"/>
              <a:sym typeface="Courier New"/>
            </a:endParaRPr>
          </a:p>
          <a:p>
            <a:pPr indent="0" lvl="0" marL="0" rtl="0" algn="l">
              <a:spcBef>
                <a:spcPts val="0"/>
              </a:spcBef>
              <a:spcAft>
                <a:spcPts val="0"/>
              </a:spcAft>
              <a:buNone/>
            </a:pPr>
            <a:r>
              <a:rPr lang="en-US" sz="1800">
                <a:latin typeface="Courier New"/>
                <a:ea typeface="Courier New"/>
                <a:cs typeface="Courier New"/>
                <a:sym typeface="Courier New"/>
              </a:rPr>
              <a:t>         )</a:t>
            </a:r>
            <a:endParaRPr sz="1800">
              <a:latin typeface="Courier New"/>
              <a:ea typeface="Courier New"/>
              <a:cs typeface="Courier New"/>
              <a:sym typeface="Courier New"/>
            </a:endParaRPr>
          </a:p>
          <a:p>
            <a:pPr indent="0" lvl="0" marL="0" rtl="0" algn="l">
              <a:spcBef>
                <a:spcPts val="0"/>
              </a:spcBef>
              <a:spcAft>
                <a:spcPts val="0"/>
              </a:spcAft>
              <a:buNone/>
            </a:pPr>
            <a:r>
              <a:t/>
            </a:r>
            <a:endParaRPr sz="2000">
              <a:latin typeface="Courier New"/>
              <a:ea typeface="Courier New"/>
              <a:cs typeface="Courier New"/>
              <a:sym typeface="Courier New"/>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33"/>
          <p:cNvSpPr txBox="1"/>
          <p:nvPr/>
        </p:nvSpPr>
        <p:spPr>
          <a:xfrm>
            <a:off x="365746" y="581600"/>
            <a:ext cx="7498500" cy="646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600">
                <a:solidFill>
                  <a:schemeClr val="dk1"/>
                </a:solidFill>
                <a:latin typeface="Architects Daughter"/>
                <a:ea typeface="Architects Daughter"/>
                <a:cs typeface="Architects Daughter"/>
                <a:sym typeface="Architects Daughter"/>
              </a:rPr>
              <a:t>Merging Assessment Data</a:t>
            </a:r>
            <a:endParaRPr sz="3600">
              <a:latin typeface="Architects Daughter"/>
              <a:ea typeface="Architects Daughter"/>
              <a:cs typeface="Architects Daughter"/>
              <a:sym typeface="Architects Daughter"/>
            </a:endParaRPr>
          </a:p>
        </p:txBody>
      </p:sp>
      <p:sp>
        <p:nvSpPr>
          <p:cNvPr id="281" name="Google Shape;281;p33"/>
          <p:cNvSpPr txBox="1"/>
          <p:nvPr/>
        </p:nvSpPr>
        <p:spPr>
          <a:xfrm>
            <a:off x="457200" y="1742225"/>
            <a:ext cx="5379000" cy="26781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SzPts val="1100"/>
              <a:buNone/>
            </a:pPr>
            <a:r>
              <a:rPr b="1" lang="en-US" sz="2100">
                <a:solidFill>
                  <a:schemeClr val="dk1"/>
                </a:solidFill>
                <a:latin typeface="Architects Daughter"/>
                <a:ea typeface="Architects Daughter"/>
                <a:cs typeface="Architects Daughter"/>
                <a:sym typeface="Architects Daughter"/>
              </a:rPr>
              <a:t># Merge the student data with</a:t>
            </a:r>
            <a:r>
              <a:rPr b="1" lang="en-US" sz="2100">
                <a:solidFill>
                  <a:schemeClr val="dk1"/>
                </a:solidFill>
                <a:latin typeface="Courier New"/>
                <a:ea typeface="Courier New"/>
                <a:cs typeface="Courier New"/>
                <a:sym typeface="Courier New"/>
              </a:rPr>
              <a:t> </a:t>
            </a:r>
            <a:r>
              <a:rPr b="1" lang="en-US" sz="2100">
                <a:solidFill>
                  <a:schemeClr val="dk1"/>
                </a:solidFill>
                <a:latin typeface="Architects Daughter"/>
                <a:ea typeface="Architects Daughter"/>
                <a:cs typeface="Architects Daughter"/>
                <a:sym typeface="Architects Daughter"/>
              </a:rPr>
              <a:t>the test status</a:t>
            </a:r>
            <a:endParaRPr b="1" sz="2100">
              <a:solidFill>
                <a:schemeClr val="dk1"/>
              </a:solidFill>
              <a:latin typeface="Architects Daughter"/>
              <a:ea typeface="Architects Daughter"/>
              <a:cs typeface="Architects Daughter"/>
              <a:sym typeface="Architects Daughter"/>
            </a:endParaRPr>
          </a:p>
          <a:p>
            <a:pPr indent="0" lvl="0" marL="0" rtl="0" algn="l">
              <a:spcBef>
                <a:spcPts val="0"/>
              </a:spcBef>
              <a:spcAft>
                <a:spcPts val="0"/>
              </a:spcAft>
              <a:buClr>
                <a:schemeClr val="dk1"/>
              </a:buClr>
              <a:buSzPts val="1100"/>
              <a:buFont typeface="Arial"/>
              <a:buNone/>
            </a:pPr>
            <a:r>
              <a:t/>
            </a:r>
            <a:endParaRPr b="1" sz="2100">
              <a:solidFill>
                <a:schemeClr val="dk1"/>
              </a:solidFill>
              <a:latin typeface="Architects Daughter"/>
              <a:ea typeface="Architects Daughter"/>
              <a:cs typeface="Architects Daughter"/>
              <a:sym typeface="Architects Daughter"/>
            </a:endParaRPr>
          </a:p>
          <a:p>
            <a:pPr indent="0" lvl="0" marL="0" rtl="0" algn="l">
              <a:spcBef>
                <a:spcPts val="0"/>
              </a:spcBef>
              <a:spcAft>
                <a:spcPts val="0"/>
              </a:spcAft>
              <a:buClr>
                <a:schemeClr val="dk1"/>
              </a:buClr>
              <a:buSzPts val="1100"/>
              <a:buFont typeface="Arial"/>
              <a:buNone/>
            </a:pPr>
            <a:r>
              <a:rPr lang="en-US" sz="2100">
                <a:solidFill>
                  <a:schemeClr val="dk1"/>
                </a:solidFill>
                <a:latin typeface="Courier New"/>
                <a:ea typeface="Courier New"/>
                <a:cs typeface="Courier New"/>
                <a:sym typeface="Courier New"/>
              </a:rPr>
              <a:t>merged &lt;- students |&gt; </a:t>
            </a:r>
            <a:endParaRPr sz="21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2100">
                <a:solidFill>
                  <a:schemeClr val="dk1"/>
                </a:solidFill>
                <a:latin typeface="Courier New"/>
                <a:ea typeface="Courier New"/>
                <a:cs typeface="Courier New"/>
                <a:sym typeface="Courier New"/>
              </a:rPr>
              <a:t>  left_join(wide_pmt,</a:t>
            </a:r>
            <a:endParaRPr sz="21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2100">
                <a:solidFill>
                  <a:schemeClr val="dk1"/>
                </a:solidFill>
                <a:latin typeface="Courier New"/>
                <a:ea typeface="Courier New"/>
                <a:cs typeface="Courier New"/>
                <a:sym typeface="Courier New"/>
              </a:rPr>
              <a:t>            by=c("SSID"="SSID")</a:t>
            </a:r>
            <a:endParaRPr sz="21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2100">
                <a:solidFill>
                  <a:schemeClr val="dk1"/>
                </a:solidFill>
                <a:latin typeface="Courier New"/>
                <a:ea typeface="Courier New"/>
                <a:cs typeface="Courier New"/>
                <a:sym typeface="Courier New"/>
              </a:rPr>
              <a:t>            )</a:t>
            </a:r>
            <a:endParaRPr sz="2100">
              <a:solidFill>
                <a:schemeClr val="dk1"/>
              </a:solidFill>
              <a:latin typeface="Courier New"/>
              <a:ea typeface="Courier New"/>
              <a:cs typeface="Courier New"/>
              <a:sym typeface="Courier New"/>
            </a:endParaRPr>
          </a:p>
          <a:p>
            <a:pPr indent="0" lvl="0" marL="0" marR="0" rtl="0" algn="l">
              <a:spcBef>
                <a:spcPts val="0"/>
              </a:spcBef>
              <a:spcAft>
                <a:spcPts val="0"/>
              </a:spcAft>
              <a:buNone/>
            </a:pPr>
            <a:r>
              <a:t/>
            </a:r>
            <a:endParaRPr sz="2100">
              <a:solidFill>
                <a:schemeClr val="dk1"/>
              </a:solidFill>
              <a:latin typeface="Courier New"/>
              <a:ea typeface="Courier New"/>
              <a:cs typeface="Courier New"/>
              <a:sym typeface="Courier New"/>
            </a:endParaRPr>
          </a:p>
        </p:txBody>
      </p:sp>
      <p:pic>
        <p:nvPicPr>
          <p:cNvPr descr="File:SQL Join - 08 A Cross Join B.svg - Wikimedia Commons" id="282" name="Google Shape;282;p33"/>
          <p:cNvPicPr preferRelativeResize="0"/>
          <p:nvPr/>
        </p:nvPicPr>
        <p:blipFill>
          <a:blip r:embed="rId3">
            <a:alphaModFix/>
          </a:blip>
          <a:stretch>
            <a:fillRect/>
          </a:stretch>
        </p:blipFill>
        <p:spPr>
          <a:xfrm>
            <a:off x="2675755" y="3999925"/>
            <a:ext cx="3919075" cy="2584151"/>
          </a:xfrm>
          <a:prstGeom prst="rect">
            <a:avLst/>
          </a:prstGeom>
          <a:noFill/>
          <a:ln>
            <a:noFill/>
          </a:ln>
        </p:spPr>
      </p:pic>
      <p:sp>
        <p:nvSpPr>
          <p:cNvPr id="283" name="Google Shape;283;p33"/>
          <p:cNvSpPr/>
          <p:nvPr/>
        </p:nvSpPr>
        <p:spPr>
          <a:xfrm>
            <a:off x="7409875" y="-860325"/>
            <a:ext cx="3129000" cy="2823300"/>
          </a:xfrm>
          <a:prstGeom prst="ellipse">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34"/>
          <p:cNvSpPr/>
          <p:nvPr/>
        </p:nvSpPr>
        <p:spPr>
          <a:xfrm>
            <a:off x="2623025" y="596100"/>
            <a:ext cx="1678500" cy="1493400"/>
          </a:xfrm>
          <a:prstGeom prst="ellipse">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90" name="Google Shape;290;p34"/>
          <p:cNvSpPr txBox="1"/>
          <p:nvPr/>
        </p:nvSpPr>
        <p:spPr>
          <a:xfrm>
            <a:off x="365746" y="182875"/>
            <a:ext cx="7842900" cy="646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600">
                <a:solidFill>
                  <a:schemeClr val="dk1"/>
                </a:solidFill>
                <a:latin typeface="Architects Daughter"/>
                <a:ea typeface="Architects Daughter"/>
                <a:cs typeface="Architects Daughter"/>
                <a:sym typeface="Architects Daughter"/>
              </a:rPr>
              <a:t>Publishing to Google Sheets</a:t>
            </a:r>
            <a:endParaRPr sz="3600">
              <a:latin typeface="Architects Daughter"/>
              <a:ea typeface="Architects Daughter"/>
              <a:cs typeface="Architects Daughter"/>
              <a:sym typeface="Architects Daughter"/>
            </a:endParaRPr>
          </a:p>
        </p:txBody>
      </p:sp>
      <p:sp>
        <p:nvSpPr>
          <p:cNvPr id="291" name="Google Shape;291;p34"/>
          <p:cNvSpPr txBox="1"/>
          <p:nvPr/>
        </p:nvSpPr>
        <p:spPr>
          <a:xfrm>
            <a:off x="519125" y="946800"/>
            <a:ext cx="8490600" cy="56490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SzPts val="1100"/>
              <a:buNone/>
            </a:pPr>
            <a:r>
              <a:rPr lang="en-US" sz="1900">
                <a:solidFill>
                  <a:schemeClr val="dk1"/>
                </a:solidFill>
                <a:latin typeface="Courier New"/>
                <a:ea typeface="Courier New"/>
                <a:cs typeface="Courier New"/>
                <a:sym typeface="Courier New"/>
              </a:rPr>
              <a:t>sheet_write(data=merged,ss=workbook,sheet="merged")</a:t>
            </a:r>
            <a:endParaRPr sz="19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sz="19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900">
                <a:solidFill>
                  <a:schemeClr val="dk1"/>
                </a:solidFill>
                <a:latin typeface="Courier New"/>
                <a:ea typeface="Courier New"/>
                <a:cs typeface="Courier New"/>
                <a:sym typeface="Courier New"/>
              </a:rPr>
              <a:t>stop()</a:t>
            </a:r>
            <a:endParaRPr sz="19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sz="19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900">
                <a:solidFill>
                  <a:schemeClr val="dk1"/>
                </a:solidFill>
                <a:latin typeface="Courier New"/>
                <a:ea typeface="Courier New"/>
                <a:cs typeface="Courier New"/>
                <a:sym typeface="Courier New"/>
              </a:rPr>
              <a:t>range_write(ss=workbook</a:t>
            </a:r>
            <a:r>
              <a:rPr lang="en-US" sz="1900">
                <a:solidFill>
                  <a:schemeClr val="dk1"/>
                </a:solidFill>
                <a:latin typeface="Architects Daughter"/>
                <a:ea typeface="Architects Daughter"/>
                <a:cs typeface="Architects Daughter"/>
                <a:sym typeface="Architects Daughter"/>
              </a:rPr>
              <a:t>,</a:t>
            </a:r>
            <a:r>
              <a:rPr b="1" lang="en-US" sz="1900">
                <a:solidFill>
                  <a:schemeClr val="dk1"/>
                </a:solidFill>
                <a:latin typeface="Architects Daughter"/>
                <a:ea typeface="Architects Daughter"/>
                <a:cs typeface="Architects Daughter"/>
                <a:sym typeface="Architects Daughter"/>
              </a:rPr>
              <a:t> # Points to the Google Sheet</a:t>
            </a:r>
            <a:endParaRPr b="1" sz="1900">
              <a:solidFill>
                <a:schemeClr val="dk1"/>
              </a:solidFill>
              <a:latin typeface="Architects Daughter"/>
              <a:ea typeface="Architects Daughter"/>
              <a:cs typeface="Architects Daughter"/>
              <a:sym typeface="Architects Daughter"/>
            </a:endParaRPr>
          </a:p>
          <a:p>
            <a:pPr indent="0" lvl="0" marL="0" rtl="0" algn="l">
              <a:spcBef>
                <a:spcPts val="0"/>
              </a:spcBef>
              <a:spcAft>
                <a:spcPts val="0"/>
              </a:spcAft>
              <a:buClr>
                <a:schemeClr val="dk1"/>
              </a:buClr>
              <a:buSzPts val="1100"/>
              <a:buFont typeface="Arial"/>
              <a:buNone/>
            </a:pPr>
            <a:r>
              <a:rPr lang="en-US" sz="1900">
                <a:solidFill>
                  <a:schemeClr val="dk1"/>
                </a:solidFill>
                <a:latin typeface="Architects Daughter"/>
                <a:ea typeface="Architects Daughter"/>
                <a:cs typeface="Architects Daughter"/>
                <a:sym typeface="Architects Daughter"/>
              </a:rPr>
              <a:t>            </a:t>
            </a:r>
            <a:r>
              <a:rPr lang="en-US" sz="1900">
                <a:solidFill>
                  <a:schemeClr val="dk1"/>
                </a:solidFill>
                <a:latin typeface="Courier New"/>
                <a:ea typeface="Courier New"/>
                <a:cs typeface="Courier New"/>
                <a:sym typeface="Courier New"/>
              </a:rPr>
              <a:t>data=pmt</a:t>
            </a:r>
            <a:r>
              <a:rPr lang="en-US" sz="1900">
                <a:solidFill>
                  <a:schemeClr val="dk1"/>
                </a:solidFill>
                <a:latin typeface="Architects Daughter"/>
                <a:ea typeface="Architects Daughter"/>
                <a:cs typeface="Architects Daughter"/>
                <a:sym typeface="Architects Daughter"/>
              </a:rPr>
              <a:t>, </a:t>
            </a:r>
            <a:r>
              <a:rPr b="1" lang="en-US" sz="1900">
                <a:solidFill>
                  <a:schemeClr val="dk1"/>
                </a:solidFill>
                <a:latin typeface="Architects Daughter"/>
                <a:ea typeface="Architects Daughter"/>
                <a:cs typeface="Architects Daughter"/>
                <a:sym typeface="Architects Daughter"/>
              </a:rPr>
              <a:t># The data frame (tibble) to write</a:t>
            </a:r>
            <a:endParaRPr b="1" sz="1900">
              <a:solidFill>
                <a:schemeClr val="dk1"/>
              </a:solidFill>
              <a:latin typeface="Architects Daughter"/>
              <a:ea typeface="Architects Daughter"/>
              <a:cs typeface="Architects Daughter"/>
              <a:sym typeface="Architects Daughter"/>
            </a:endParaRPr>
          </a:p>
          <a:p>
            <a:pPr indent="0" lvl="0" marL="0" rtl="0" algn="l">
              <a:spcBef>
                <a:spcPts val="0"/>
              </a:spcBef>
              <a:spcAft>
                <a:spcPts val="0"/>
              </a:spcAft>
              <a:buClr>
                <a:schemeClr val="dk1"/>
              </a:buClr>
              <a:buSzPts val="1100"/>
              <a:buFont typeface="Arial"/>
              <a:buNone/>
            </a:pPr>
            <a:r>
              <a:rPr lang="en-US" sz="1900">
                <a:solidFill>
                  <a:schemeClr val="dk1"/>
                </a:solidFill>
                <a:latin typeface="Architects Daughter"/>
                <a:ea typeface="Architects Daughter"/>
                <a:cs typeface="Architects Daughter"/>
                <a:sym typeface="Architects Daughter"/>
              </a:rPr>
              <a:t>            </a:t>
            </a:r>
            <a:r>
              <a:rPr lang="en-US" sz="1900">
                <a:solidFill>
                  <a:schemeClr val="dk1"/>
                </a:solidFill>
                <a:latin typeface="Courier New"/>
                <a:ea typeface="Courier New"/>
                <a:cs typeface="Courier New"/>
                <a:sym typeface="Courier New"/>
              </a:rPr>
              <a:t>sheet='PMT'</a:t>
            </a:r>
            <a:r>
              <a:rPr lang="en-US" sz="1900">
                <a:solidFill>
                  <a:schemeClr val="dk1"/>
                </a:solidFill>
                <a:latin typeface="Architects Daughter"/>
                <a:ea typeface="Architects Daughter"/>
                <a:cs typeface="Architects Daughter"/>
                <a:sym typeface="Architects Daughter"/>
              </a:rPr>
              <a:t>, </a:t>
            </a:r>
            <a:r>
              <a:rPr b="1" lang="en-US" sz="1900">
                <a:solidFill>
                  <a:schemeClr val="dk1"/>
                </a:solidFill>
                <a:latin typeface="Architects Daughter"/>
                <a:ea typeface="Architects Daughter"/>
                <a:cs typeface="Architects Daughter"/>
                <a:sym typeface="Architects Daughter"/>
              </a:rPr>
              <a:t># Tab to write</a:t>
            </a:r>
            <a:endParaRPr b="1" sz="1900">
              <a:solidFill>
                <a:schemeClr val="dk1"/>
              </a:solidFill>
              <a:latin typeface="Architects Daughter"/>
              <a:ea typeface="Architects Daughter"/>
              <a:cs typeface="Architects Daughter"/>
              <a:sym typeface="Architects Daughter"/>
            </a:endParaRPr>
          </a:p>
          <a:p>
            <a:pPr indent="0" lvl="0" marL="0" rtl="0" algn="l">
              <a:spcBef>
                <a:spcPts val="0"/>
              </a:spcBef>
              <a:spcAft>
                <a:spcPts val="0"/>
              </a:spcAft>
              <a:buSzPts val="1100"/>
              <a:buNone/>
            </a:pPr>
            <a:r>
              <a:rPr lang="en-US" sz="1900">
                <a:solidFill>
                  <a:schemeClr val="dk1"/>
                </a:solidFill>
                <a:latin typeface="Architects Daughter"/>
                <a:ea typeface="Architects Daughter"/>
                <a:cs typeface="Architects Daughter"/>
                <a:sym typeface="Architects Daughter"/>
              </a:rPr>
              <a:t>            </a:t>
            </a:r>
            <a:r>
              <a:rPr lang="en-US" sz="1900">
                <a:solidFill>
                  <a:schemeClr val="dk1"/>
                </a:solidFill>
                <a:latin typeface="Courier New"/>
                <a:ea typeface="Courier New"/>
                <a:cs typeface="Courier New"/>
                <a:sym typeface="Courier New"/>
              </a:rPr>
              <a:t>range='TopLeftCell'</a:t>
            </a:r>
            <a:r>
              <a:rPr lang="en-US" sz="1900">
                <a:solidFill>
                  <a:schemeClr val="dk1"/>
                </a:solidFill>
                <a:latin typeface="Architects Daughter"/>
                <a:ea typeface="Architects Daughter"/>
                <a:cs typeface="Architects Daughter"/>
                <a:sym typeface="Architects Daughter"/>
              </a:rPr>
              <a:t>, </a:t>
            </a:r>
            <a:r>
              <a:rPr b="1" lang="en-US" sz="1900">
                <a:solidFill>
                  <a:schemeClr val="dk1"/>
                </a:solidFill>
                <a:latin typeface="Architects Daughter"/>
                <a:ea typeface="Architects Daughter"/>
                <a:cs typeface="Architects Daughter"/>
                <a:sym typeface="Architects Daughter"/>
              </a:rPr>
              <a:t># Location of the top left corner  </a:t>
            </a:r>
            <a:endParaRPr b="1" sz="1900">
              <a:solidFill>
                <a:schemeClr val="dk1"/>
              </a:solidFill>
              <a:latin typeface="Architects Daughter"/>
              <a:ea typeface="Architects Daughter"/>
              <a:cs typeface="Architects Daughter"/>
              <a:sym typeface="Architects Daughter"/>
            </a:endParaRPr>
          </a:p>
          <a:p>
            <a:pPr indent="0" lvl="0" marL="0" rtl="0" algn="l">
              <a:spcBef>
                <a:spcPts val="0"/>
              </a:spcBef>
              <a:spcAft>
                <a:spcPts val="0"/>
              </a:spcAft>
              <a:buClr>
                <a:schemeClr val="dk1"/>
              </a:buClr>
              <a:buSzPts val="1100"/>
              <a:buFont typeface="Arial"/>
              <a:buNone/>
            </a:pPr>
            <a:r>
              <a:rPr b="1" lang="en-US" sz="1900">
                <a:solidFill>
                  <a:schemeClr val="dk1"/>
                </a:solidFill>
                <a:latin typeface="Architects Daughter"/>
                <a:ea typeface="Architects Daughter"/>
                <a:cs typeface="Architects Daughter"/>
                <a:sym typeface="Architects Daughter"/>
              </a:rPr>
              <a:t>                                      of the # block, such as "A9","D35", etc.</a:t>
            </a:r>
            <a:endParaRPr b="1" sz="1900">
              <a:solidFill>
                <a:schemeClr val="dk1"/>
              </a:solidFill>
              <a:latin typeface="Architects Daughter"/>
              <a:ea typeface="Architects Daughter"/>
              <a:cs typeface="Architects Daughter"/>
              <a:sym typeface="Architects Daughter"/>
            </a:endParaRPr>
          </a:p>
          <a:p>
            <a:pPr indent="0" lvl="0" marL="0" rtl="0" algn="l">
              <a:spcBef>
                <a:spcPts val="0"/>
              </a:spcBef>
              <a:spcAft>
                <a:spcPts val="0"/>
              </a:spcAft>
              <a:buSzPts val="1100"/>
              <a:buNone/>
            </a:pPr>
            <a:r>
              <a:rPr lang="en-US" sz="1900">
                <a:solidFill>
                  <a:schemeClr val="dk1"/>
                </a:solidFill>
                <a:latin typeface="Architects Daughter"/>
                <a:ea typeface="Architects Daughter"/>
                <a:cs typeface="Architects Daughter"/>
                <a:sym typeface="Architects Daughter"/>
              </a:rPr>
              <a:t>            </a:t>
            </a:r>
            <a:r>
              <a:rPr lang="en-US" sz="1900">
                <a:solidFill>
                  <a:schemeClr val="dk1"/>
                </a:solidFill>
                <a:latin typeface="Courier New"/>
                <a:ea typeface="Courier New"/>
                <a:cs typeface="Courier New"/>
                <a:sym typeface="Courier New"/>
              </a:rPr>
              <a:t>reformat = FALSE,</a:t>
            </a:r>
            <a:r>
              <a:rPr lang="en-US" sz="1900">
                <a:solidFill>
                  <a:schemeClr val="dk1"/>
                </a:solidFill>
                <a:latin typeface="Architects Daughter"/>
                <a:ea typeface="Architects Daughter"/>
                <a:cs typeface="Architects Daughter"/>
                <a:sym typeface="Architects Daughter"/>
              </a:rPr>
              <a:t> </a:t>
            </a:r>
            <a:r>
              <a:rPr b="1" lang="en-US" sz="1900">
                <a:solidFill>
                  <a:schemeClr val="dk1"/>
                </a:solidFill>
                <a:latin typeface="Architects Daughter"/>
                <a:ea typeface="Architects Daughter"/>
                <a:cs typeface="Architects Daughter"/>
                <a:sym typeface="Architects Daughter"/>
              </a:rPr>
              <a:t># FALSE means keep the existing </a:t>
            </a:r>
            <a:endParaRPr b="1" sz="1900">
              <a:solidFill>
                <a:schemeClr val="dk1"/>
              </a:solidFill>
              <a:latin typeface="Architects Daughter"/>
              <a:ea typeface="Architects Daughter"/>
              <a:cs typeface="Architects Daughter"/>
              <a:sym typeface="Architects Daughter"/>
            </a:endParaRPr>
          </a:p>
          <a:p>
            <a:pPr indent="0" lvl="0" marL="0" rtl="0" algn="l">
              <a:spcBef>
                <a:spcPts val="0"/>
              </a:spcBef>
              <a:spcAft>
                <a:spcPts val="0"/>
              </a:spcAft>
              <a:buSzPts val="1100"/>
              <a:buNone/>
            </a:pPr>
            <a:r>
              <a:rPr b="1" lang="en-US" sz="1900">
                <a:solidFill>
                  <a:schemeClr val="dk1"/>
                </a:solidFill>
                <a:latin typeface="Architects Daughter"/>
                <a:ea typeface="Architects Daughter"/>
                <a:cs typeface="Architects Daughter"/>
                <a:sym typeface="Architects Daughter"/>
              </a:rPr>
              <a:t>                                       </a:t>
            </a:r>
            <a:r>
              <a:rPr b="1" lang="en-US" sz="1900">
                <a:solidFill>
                  <a:schemeClr val="dk1"/>
                </a:solidFill>
                <a:latin typeface="Architects Daughter"/>
                <a:ea typeface="Architects Daughter"/>
                <a:cs typeface="Architects Daughter"/>
                <a:sym typeface="Architects Daughter"/>
              </a:rPr>
              <a:t>formatting</a:t>
            </a:r>
            <a:r>
              <a:rPr b="1" lang="en-US" sz="1900">
                <a:solidFill>
                  <a:schemeClr val="dk1"/>
                </a:solidFill>
                <a:latin typeface="Architects Daughter"/>
                <a:ea typeface="Architects Daughter"/>
                <a:cs typeface="Architects Daughter"/>
                <a:sym typeface="Architects Daughter"/>
              </a:rPr>
              <a:t>, inc. # conditional </a:t>
            </a:r>
            <a:endParaRPr b="1" sz="1900">
              <a:solidFill>
                <a:schemeClr val="dk1"/>
              </a:solidFill>
              <a:latin typeface="Architects Daughter"/>
              <a:ea typeface="Architects Daughter"/>
              <a:cs typeface="Architects Daughter"/>
              <a:sym typeface="Architects Daughter"/>
            </a:endParaRPr>
          </a:p>
          <a:p>
            <a:pPr indent="0" lvl="0" marL="0" rtl="0" algn="l">
              <a:spcBef>
                <a:spcPts val="0"/>
              </a:spcBef>
              <a:spcAft>
                <a:spcPts val="0"/>
              </a:spcAft>
              <a:buClr>
                <a:schemeClr val="dk1"/>
              </a:buClr>
              <a:buSzPts val="1100"/>
              <a:buFont typeface="Arial"/>
              <a:buNone/>
            </a:pPr>
            <a:r>
              <a:rPr b="1" lang="en-US" sz="1900">
                <a:solidFill>
                  <a:schemeClr val="dk1"/>
                </a:solidFill>
                <a:latin typeface="Architects Daughter"/>
                <a:ea typeface="Architects Daughter"/>
                <a:cs typeface="Architects Daughter"/>
                <a:sym typeface="Architects Daughter"/>
              </a:rPr>
              <a:t>                                       formatting rules,</a:t>
            </a:r>
            <a:endParaRPr b="1" sz="1900">
              <a:solidFill>
                <a:schemeClr val="dk1"/>
              </a:solidFill>
              <a:latin typeface="Architects Daughter"/>
              <a:ea typeface="Architects Daughter"/>
              <a:cs typeface="Architects Daughter"/>
              <a:sym typeface="Architects Daughter"/>
            </a:endParaRPr>
          </a:p>
          <a:p>
            <a:pPr indent="0" lvl="0" marL="0" rtl="0" algn="l">
              <a:spcBef>
                <a:spcPts val="0"/>
              </a:spcBef>
              <a:spcAft>
                <a:spcPts val="0"/>
              </a:spcAft>
              <a:buSzPts val="1100"/>
              <a:buNone/>
            </a:pPr>
            <a:r>
              <a:rPr lang="en-US" sz="1900">
                <a:solidFill>
                  <a:schemeClr val="dk1"/>
                </a:solidFill>
                <a:latin typeface="Architects Daughter"/>
                <a:ea typeface="Architects Daughter"/>
                <a:cs typeface="Architects Daughter"/>
                <a:sym typeface="Architects Daughter"/>
              </a:rPr>
              <a:t>            </a:t>
            </a:r>
            <a:r>
              <a:rPr lang="en-US" sz="1900">
                <a:solidFill>
                  <a:schemeClr val="dk1"/>
                </a:solidFill>
                <a:latin typeface="Courier New"/>
                <a:ea typeface="Courier New"/>
                <a:cs typeface="Courier New"/>
                <a:sym typeface="Courier New"/>
              </a:rPr>
              <a:t>col_names = FALSE </a:t>
            </a:r>
            <a:r>
              <a:rPr b="1" lang="en-US" sz="1900">
                <a:solidFill>
                  <a:schemeClr val="dk1"/>
                </a:solidFill>
                <a:latin typeface="Architects Daughter"/>
                <a:ea typeface="Architects Daughter"/>
                <a:cs typeface="Architects Daughter"/>
                <a:sym typeface="Architects Daughter"/>
              </a:rPr>
              <a:t># DO NOT write the names of the </a:t>
            </a:r>
            <a:endParaRPr b="1" sz="1900">
              <a:solidFill>
                <a:schemeClr val="dk1"/>
              </a:solidFill>
              <a:latin typeface="Architects Daughter"/>
              <a:ea typeface="Architects Daughter"/>
              <a:cs typeface="Architects Daughter"/>
              <a:sym typeface="Architects Daughter"/>
            </a:endParaRPr>
          </a:p>
          <a:p>
            <a:pPr indent="0" lvl="0" marL="0" rtl="0" algn="l">
              <a:spcBef>
                <a:spcPts val="0"/>
              </a:spcBef>
              <a:spcAft>
                <a:spcPts val="0"/>
              </a:spcAft>
              <a:buSzPts val="1100"/>
              <a:buNone/>
            </a:pPr>
            <a:r>
              <a:rPr b="1" lang="en-US" sz="1900">
                <a:solidFill>
                  <a:schemeClr val="dk1"/>
                </a:solidFill>
                <a:latin typeface="Architects Daughter"/>
                <a:ea typeface="Architects Daughter"/>
                <a:cs typeface="Architects Daughter"/>
                <a:sym typeface="Architects Daughter"/>
              </a:rPr>
              <a:t>                                       columns, just # the data.  Lets you </a:t>
            </a:r>
            <a:endParaRPr b="1" sz="1900">
              <a:solidFill>
                <a:schemeClr val="dk1"/>
              </a:solidFill>
              <a:latin typeface="Architects Daughter"/>
              <a:ea typeface="Architects Daughter"/>
              <a:cs typeface="Architects Daughter"/>
              <a:sym typeface="Architects Daughter"/>
            </a:endParaRPr>
          </a:p>
          <a:p>
            <a:pPr indent="0" lvl="0" marL="0" rtl="0" algn="l">
              <a:spcBef>
                <a:spcPts val="0"/>
              </a:spcBef>
              <a:spcAft>
                <a:spcPts val="0"/>
              </a:spcAft>
              <a:buSzPts val="1100"/>
              <a:buNone/>
            </a:pPr>
            <a:r>
              <a:rPr b="1" lang="en-US" sz="1900">
                <a:solidFill>
                  <a:schemeClr val="dk1"/>
                </a:solidFill>
                <a:latin typeface="Architects Daughter"/>
                <a:ea typeface="Architects Daughter"/>
                <a:cs typeface="Architects Daughter"/>
                <a:sym typeface="Architects Daughter"/>
              </a:rPr>
              <a:t>                                       put "better" names or #  labels instead  </a:t>
            </a:r>
            <a:endParaRPr b="1" sz="1900">
              <a:solidFill>
                <a:schemeClr val="dk1"/>
              </a:solidFill>
              <a:latin typeface="Architects Daughter"/>
              <a:ea typeface="Architects Daughter"/>
              <a:cs typeface="Architects Daughter"/>
              <a:sym typeface="Architects Daughter"/>
            </a:endParaRPr>
          </a:p>
          <a:p>
            <a:pPr indent="0" lvl="0" marL="0" rtl="0" algn="l">
              <a:spcBef>
                <a:spcPts val="0"/>
              </a:spcBef>
              <a:spcAft>
                <a:spcPts val="0"/>
              </a:spcAft>
              <a:buSzPts val="1100"/>
              <a:buNone/>
            </a:pPr>
            <a:r>
              <a:rPr b="1" lang="en-US" sz="1900">
                <a:solidFill>
                  <a:schemeClr val="dk1"/>
                </a:solidFill>
                <a:latin typeface="Architects Daughter"/>
                <a:ea typeface="Architects Daughter"/>
                <a:cs typeface="Architects Daughter"/>
                <a:sym typeface="Architects Daughter"/>
              </a:rPr>
              <a:t>                                       of your internal names</a:t>
            </a:r>
            <a:endParaRPr b="1" sz="1900">
              <a:solidFill>
                <a:schemeClr val="dk1"/>
              </a:solidFill>
              <a:latin typeface="Architects Daughter"/>
              <a:ea typeface="Architects Daughter"/>
              <a:cs typeface="Architects Daughter"/>
              <a:sym typeface="Architects Daughter"/>
            </a:endParaRPr>
          </a:p>
          <a:p>
            <a:pPr indent="0" lvl="0" marL="0" rtl="0" algn="l">
              <a:spcBef>
                <a:spcPts val="0"/>
              </a:spcBef>
              <a:spcAft>
                <a:spcPts val="0"/>
              </a:spcAft>
              <a:buClr>
                <a:schemeClr val="dk1"/>
              </a:buClr>
              <a:buSzPts val="1100"/>
              <a:buFont typeface="Arial"/>
              <a:buNone/>
            </a:pPr>
            <a:r>
              <a:rPr b="1" lang="en-US" sz="1900">
                <a:solidFill>
                  <a:schemeClr val="dk1"/>
                </a:solidFill>
                <a:latin typeface="Architects Daughter"/>
                <a:ea typeface="Architects Daughter"/>
                <a:cs typeface="Architects Daughter"/>
                <a:sym typeface="Architects Daughter"/>
              </a:rPr>
              <a:t>              </a:t>
            </a:r>
            <a:r>
              <a:rPr lang="en-US" sz="1900">
                <a:solidFill>
                  <a:schemeClr val="dk1"/>
                </a:solidFill>
                <a:latin typeface="Architects Daughter"/>
                <a:ea typeface="Architects Daughter"/>
                <a:cs typeface="Architects Daughter"/>
                <a:sym typeface="Architects Daughter"/>
              </a:rPr>
              <a:t>)</a:t>
            </a:r>
            <a:endParaRPr sz="1900">
              <a:solidFill>
                <a:schemeClr val="dk1"/>
              </a:solidFill>
              <a:latin typeface="Architects Daughter"/>
              <a:ea typeface="Architects Daughter"/>
              <a:cs typeface="Architects Daughter"/>
              <a:sym typeface="Architects Daughter"/>
            </a:endParaRPr>
          </a:p>
          <a:p>
            <a:pPr indent="0" lvl="0" marL="0" rtl="0" algn="l">
              <a:spcBef>
                <a:spcPts val="0"/>
              </a:spcBef>
              <a:spcAft>
                <a:spcPts val="0"/>
              </a:spcAft>
              <a:buClr>
                <a:schemeClr val="dk1"/>
              </a:buClr>
              <a:buSzPts val="1100"/>
              <a:buFont typeface="Arial"/>
              <a:buNone/>
            </a:pPr>
            <a:r>
              <a:t/>
            </a:r>
            <a:endParaRPr sz="1900">
              <a:solidFill>
                <a:schemeClr val="dk1"/>
              </a:solidFill>
              <a:latin typeface="Architects Daughter"/>
              <a:ea typeface="Architects Daughter"/>
              <a:cs typeface="Architects Daughter"/>
              <a:sym typeface="Architects Daughter"/>
            </a:endParaRPr>
          </a:p>
          <a:p>
            <a:pPr indent="0" lvl="0" marL="0" marR="0" rtl="0" algn="l">
              <a:spcBef>
                <a:spcPts val="0"/>
              </a:spcBef>
              <a:spcAft>
                <a:spcPts val="0"/>
              </a:spcAft>
              <a:buNone/>
            </a:pPr>
            <a:r>
              <a:t/>
            </a:r>
            <a:endParaRPr sz="1900">
              <a:solidFill>
                <a:schemeClr val="dk1"/>
              </a:solidFill>
              <a:latin typeface="Architects Daughter"/>
              <a:ea typeface="Architects Daughter"/>
              <a:cs typeface="Architects Daughter"/>
              <a:sym typeface="Architects Daughter"/>
            </a:endParaRPr>
          </a:p>
        </p:txBody>
      </p:sp>
      <p:sp>
        <p:nvSpPr>
          <p:cNvPr id="292" name="Google Shape;292;p34"/>
          <p:cNvSpPr/>
          <p:nvPr/>
        </p:nvSpPr>
        <p:spPr>
          <a:xfrm>
            <a:off x="7771375" y="-1656450"/>
            <a:ext cx="2895000" cy="2832900"/>
          </a:xfrm>
          <a:prstGeom prst="ellipse">
            <a:avLst/>
          </a:prstGeom>
          <a:solidFill>
            <a:schemeClr val="accen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35"/>
          <p:cNvSpPr/>
          <p:nvPr/>
        </p:nvSpPr>
        <p:spPr>
          <a:xfrm>
            <a:off x="0" y="336250"/>
            <a:ext cx="6065100" cy="5841000"/>
          </a:xfrm>
          <a:prstGeom prst="roundRect">
            <a:avLst>
              <a:gd fmla="val 50000" name="adj"/>
            </a:avLst>
          </a:prstGeom>
          <a:solidFill>
            <a:srgbClr val="FACC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299" name="Google Shape;299;p35"/>
          <p:cNvSpPr txBox="1"/>
          <p:nvPr>
            <p:ph type="title"/>
          </p:nvPr>
        </p:nvSpPr>
        <p:spPr>
          <a:xfrm>
            <a:off x="342900" y="274650"/>
            <a:ext cx="79242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sz="3600">
                <a:latin typeface="Architects Daughter"/>
                <a:ea typeface="Architects Daughter"/>
                <a:cs typeface="Architects Daughter"/>
                <a:sym typeface="Architects Daughter"/>
              </a:rPr>
              <a:t>Conditional Formatting</a:t>
            </a:r>
            <a:endParaRPr sz="3600">
              <a:latin typeface="Architects Daughter"/>
              <a:ea typeface="Architects Daughter"/>
              <a:cs typeface="Architects Daughter"/>
              <a:sym typeface="Architects Daughter"/>
            </a:endParaRPr>
          </a:p>
        </p:txBody>
      </p:sp>
      <p:sp>
        <p:nvSpPr>
          <p:cNvPr id="300" name="Google Shape;300;p35"/>
          <p:cNvSpPr/>
          <p:nvPr/>
        </p:nvSpPr>
        <p:spPr>
          <a:xfrm>
            <a:off x="8142350" y="-21900"/>
            <a:ext cx="1001700" cy="1143000"/>
          </a:xfrm>
          <a:prstGeom prst="ellipse">
            <a:avLst/>
          </a:prstGeom>
          <a:solidFill>
            <a:schemeClr val="accent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01" name="Google Shape;301;p35"/>
          <p:cNvSpPr txBox="1"/>
          <p:nvPr/>
        </p:nvSpPr>
        <p:spPr>
          <a:xfrm>
            <a:off x="907325" y="1370025"/>
            <a:ext cx="6639900" cy="519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200">
                <a:solidFill>
                  <a:schemeClr val="dk1"/>
                </a:solidFill>
                <a:latin typeface="Calibri"/>
                <a:ea typeface="Calibri"/>
                <a:cs typeface="Calibri"/>
                <a:sym typeface="Calibri"/>
              </a:rPr>
              <a:t>Examples of Conditional formatting:</a:t>
            </a:r>
            <a:endParaRPr sz="3200">
              <a:solidFill>
                <a:schemeClr val="dk1"/>
              </a:solidFill>
              <a:latin typeface="Calibri"/>
              <a:ea typeface="Calibri"/>
              <a:cs typeface="Calibri"/>
              <a:sym typeface="Calibri"/>
            </a:endParaRPr>
          </a:p>
          <a:p>
            <a:pPr indent="-419100" lvl="0" marL="457200" rtl="0" algn="l">
              <a:spcBef>
                <a:spcPts val="0"/>
              </a:spcBef>
              <a:spcAft>
                <a:spcPts val="0"/>
              </a:spcAft>
              <a:buClr>
                <a:schemeClr val="dk1"/>
              </a:buClr>
              <a:buSzPts val="3000"/>
              <a:buFont typeface="Calibri"/>
              <a:buAutoNum type="arabicPeriod"/>
            </a:pPr>
            <a:r>
              <a:rPr b="1" lang="en-US" sz="3000" u="sng">
                <a:solidFill>
                  <a:schemeClr val="dk1"/>
                </a:solidFill>
                <a:latin typeface="Calibri"/>
                <a:ea typeface="Calibri"/>
                <a:cs typeface="Calibri"/>
                <a:sym typeface="Calibri"/>
              </a:rPr>
              <a:t>Tested</a:t>
            </a:r>
            <a:r>
              <a:rPr lang="en-US" sz="3000">
                <a:solidFill>
                  <a:schemeClr val="dk1"/>
                </a:solidFill>
                <a:latin typeface="Calibri"/>
                <a:ea typeface="Calibri"/>
                <a:cs typeface="Calibri"/>
                <a:sym typeface="Calibri"/>
              </a:rPr>
              <a:t>=</a:t>
            </a:r>
            <a:r>
              <a:rPr lang="en-US" sz="3000">
                <a:solidFill>
                  <a:srgbClr val="FF00FF"/>
                </a:solidFill>
                <a:latin typeface="Calibri"/>
                <a:ea typeface="Calibri"/>
                <a:cs typeface="Calibri"/>
                <a:sym typeface="Calibri"/>
              </a:rPr>
              <a:t>and($G9=0,not(isblank($G9)))</a:t>
            </a:r>
            <a:endParaRPr sz="3000">
              <a:solidFill>
                <a:srgbClr val="FF00FF"/>
              </a:solidFill>
              <a:latin typeface="Calibri"/>
              <a:ea typeface="Calibri"/>
              <a:cs typeface="Calibri"/>
              <a:sym typeface="Calibri"/>
            </a:endParaRPr>
          </a:p>
          <a:p>
            <a:pPr indent="-406400" lvl="0" marL="457200" rtl="0" algn="l">
              <a:spcBef>
                <a:spcPts val="0"/>
              </a:spcBef>
              <a:spcAft>
                <a:spcPts val="0"/>
              </a:spcAft>
              <a:buClr>
                <a:schemeClr val="dk1"/>
              </a:buClr>
              <a:buSzPts val="2800"/>
              <a:buFont typeface="Calibri"/>
              <a:buAutoNum type="arabicPeriod"/>
            </a:pPr>
            <a:r>
              <a:rPr b="1" lang="en-US" sz="2700" u="sng">
                <a:solidFill>
                  <a:schemeClr val="dk1"/>
                </a:solidFill>
                <a:latin typeface="Calibri"/>
                <a:ea typeface="Calibri"/>
                <a:cs typeface="Calibri"/>
                <a:sym typeface="Calibri"/>
              </a:rPr>
              <a:t>Res X</a:t>
            </a:r>
            <a:r>
              <a:rPr lang="en-US" sz="2700">
                <a:solidFill>
                  <a:schemeClr val="dk1"/>
                </a:solidFill>
                <a:latin typeface="Calibri"/>
                <a:ea typeface="Calibri"/>
                <a:cs typeface="Calibri"/>
                <a:sym typeface="Calibri"/>
              </a:rPr>
              <a:t> =</a:t>
            </a:r>
            <a:r>
              <a:rPr lang="en-US" sz="2800">
                <a:solidFill>
                  <a:schemeClr val="dk1"/>
                </a:solidFill>
                <a:latin typeface="Calibri"/>
                <a:ea typeface="Calibri"/>
                <a:cs typeface="Calibri"/>
                <a:sym typeface="Calibri"/>
              </a:rPr>
              <a:t> </a:t>
            </a:r>
            <a:r>
              <a:rPr lang="en-US" sz="2800">
                <a:solidFill>
                  <a:srgbClr val="0000FF"/>
                </a:solidFill>
                <a:latin typeface="Calibri"/>
                <a:ea typeface="Calibri"/>
                <a:cs typeface="Calibri"/>
                <a:sym typeface="Calibri"/>
              </a:rPr>
              <a:t>countif({"1","2","4","5"},$AM9)&gt;0</a:t>
            </a:r>
            <a:endParaRPr sz="2800">
              <a:solidFill>
                <a:srgbClr val="0000FF"/>
              </a:solidFill>
              <a:latin typeface="Calibri"/>
              <a:ea typeface="Calibri"/>
              <a:cs typeface="Calibri"/>
              <a:sym typeface="Calibri"/>
            </a:endParaRPr>
          </a:p>
          <a:p>
            <a:pPr indent="-419100" lvl="0" marL="457200" rtl="0" algn="l">
              <a:spcBef>
                <a:spcPts val="0"/>
              </a:spcBef>
              <a:spcAft>
                <a:spcPts val="0"/>
              </a:spcAft>
              <a:buClr>
                <a:schemeClr val="dk1"/>
              </a:buClr>
              <a:buSzPts val="3000"/>
              <a:buFont typeface="Calibri"/>
              <a:buAutoNum type="arabicPeriod"/>
            </a:pPr>
            <a:r>
              <a:rPr b="1" lang="en-US" sz="3000" u="sng">
                <a:solidFill>
                  <a:schemeClr val="dk1"/>
                </a:solidFill>
                <a:latin typeface="Calibri"/>
                <a:ea typeface="Calibri"/>
                <a:cs typeface="Calibri"/>
                <a:sym typeface="Calibri"/>
              </a:rPr>
              <a:t>DLM</a:t>
            </a:r>
            <a:r>
              <a:rPr lang="en-US" sz="3000">
                <a:solidFill>
                  <a:schemeClr val="dk1"/>
                </a:solidFill>
                <a:latin typeface="Calibri"/>
                <a:ea typeface="Calibri"/>
                <a:cs typeface="Calibri"/>
                <a:sym typeface="Calibri"/>
              </a:rPr>
              <a:t>=</a:t>
            </a:r>
            <a:r>
              <a:rPr lang="en-US" sz="3000">
                <a:solidFill>
                  <a:srgbClr val="9900FF"/>
                </a:solidFill>
                <a:latin typeface="Calibri"/>
                <a:ea typeface="Calibri"/>
                <a:cs typeface="Calibri"/>
                <a:sym typeface="Calibri"/>
              </a:rPr>
              <a:t>countif({$L9,$O9,$R9,$U9,$X9,$AA9,$AD9},"DLM")&gt;0</a:t>
            </a:r>
            <a:endParaRPr sz="3000">
              <a:solidFill>
                <a:srgbClr val="9900FF"/>
              </a:solidFill>
              <a:latin typeface="Calibri"/>
              <a:ea typeface="Calibri"/>
              <a:cs typeface="Calibri"/>
              <a:sym typeface="Calibri"/>
            </a:endParaRPr>
          </a:p>
          <a:p>
            <a:pPr indent="0" lvl="0" marL="457200" rtl="0" algn="l">
              <a:spcBef>
                <a:spcPts val="0"/>
              </a:spcBef>
              <a:spcAft>
                <a:spcPts val="0"/>
              </a:spcAft>
              <a:buNone/>
            </a:pPr>
            <a:r>
              <a:t/>
            </a:r>
            <a:endParaRPr sz="3000">
              <a:solidFill>
                <a:schemeClr val="dk1"/>
              </a:solidFill>
              <a:latin typeface="Calibri"/>
              <a:ea typeface="Calibri"/>
              <a:cs typeface="Calibri"/>
              <a:sym typeface="Calibri"/>
            </a:endParaRPr>
          </a:p>
          <a:p>
            <a:pPr indent="0" lvl="0" marL="0" rtl="0" algn="l">
              <a:spcBef>
                <a:spcPts val="0"/>
              </a:spcBef>
              <a:spcAft>
                <a:spcPts val="0"/>
              </a:spcAft>
              <a:buNone/>
            </a:pPr>
            <a:r>
              <a:t/>
            </a:r>
            <a:endParaRPr sz="3200">
              <a:solidFill>
                <a:schemeClr val="dk1"/>
              </a:solidFill>
              <a:latin typeface="Calibri"/>
              <a:ea typeface="Calibri"/>
              <a:cs typeface="Calibri"/>
              <a:sym typeface="Calibri"/>
            </a:endParaRPr>
          </a:p>
        </p:txBody>
      </p:sp>
      <p:pic>
        <p:nvPicPr>
          <p:cNvPr id="302" name="Google Shape;302;p35"/>
          <p:cNvPicPr preferRelativeResize="0"/>
          <p:nvPr/>
        </p:nvPicPr>
        <p:blipFill>
          <a:blip r:embed="rId3">
            <a:alphaModFix/>
          </a:blip>
          <a:stretch>
            <a:fillRect/>
          </a:stretch>
        </p:blipFill>
        <p:spPr>
          <a:xfrm>
            <a:off x="5010600" y="3313146"/>
            <a:ext cx="3630651" cy="3357025"/>
          </a:xfrm>
          <a:prstGeom prst="rect">
            <a:avLst/>
          </a:prstGeom>
          <a:noFill/>
          <a:ln>
            <a:noFill/>
          </a:ln>
        </p:spPr>
      </p:pic>
      <p:sp>
        <p:nvSpPr>
          <p:cNvPr id="303" name="Google Shape;303;p35"/>
          <p:cNvSpPr/>
          <p:nvPr/>
        </p:nvSpPr>
        <p:spPr>
          <a:xfrm>
            <a:off x="6318100" y="5880650"/>
            <a:ext cx="1949100" cy="2508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04" name="Google Shape;304;p35"/>
          <p:cNvSpPr/>
          <p:nvPr/>
        </p:nvSpPr>
        <p:spPr>
          <a:xfrm>
            <a:off x="6318100" y="3429000"/>
            <a:ext cx="464400" cy="250800"/>
          </a:xfrm>
          <a:prstGeom prst="rect">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36"/>
          <p:cNvSpPr txBox="1"/>
          <p:nvPr>
            <p:ph type="title"/>
          </p:nvPr>
        </p:nvSpPr>
        <p:spPr>
          <a:xfrm>
            <a:off x="398775" y="3710625"/>
            <a:ext cx="8163300" cy="11430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sz="6000">
                <a:latin typeface="Architects Daughter"/>
                <a:ea typeface="Architects Daughter"/>
                <a:cs typeface="Architects Daughter"/>
                <a:sym typeface="Architects Daughter"/>
              </a:rPr>
              <a:t>Part 6: Final Product</a:t>
            </a:r>
            <a:endParaRPr sz="6000">
              <a:latin typeface="Architects Daughter"/>
              <a:ea typeface="Architects Daughter"/>
              <a:cs typeface="Architects Daughter"/>
              <a:sym typeface="Architects Daughter"/>
            </a:endParaRPr>
          </a:p>
        </p:txBody>
      </p:sp>
      <p:sp>
        <p:nvSpPr>
          <p:cNvPr id="311" name="Google Shape;311;p36"/>
          <p:cNvSpPr/>
          <p:nvPr/>
        </p:nvSpPr>
        <p:spPr>
          <a:xfrm>
            <a:off x="-1257075" y="-1075500"/>
            <a:ext cx="3522300" cy="3687600"/>
          </a:xfrm>
          <a:prstGeom prst="ellipse">
            <a:avLst/>
          </a:prstGeom>
          <a:solidFill>
            <a:schemeClr val="accent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12" name="Google Shape;312;p36"/>
          <p:cNvSpPr/>
          <p:nvPr/>
        </p:nvSpPr>
        <p:spPr>
          <a:xfrm>
            <a:off x="5635025" y="5820775"/>
            <a:ext cx="1486200" cy="1486200"/>
          </a:xfrm>
          <a:prstGeom prst="ellipse">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pic>
        <p:nvPicPr>
          <p:cNvPr id="318" name="Google Shape;318;p37"/>
          <p:cNvPicPr preferRelativeResize="0"/>
          <p:nvPr/>
        </p:nvPicPr>
        <p:blipFill>
          <a:blip r:embed="rId3">
            <a:alphaModFix/>
          </a:blip>
          <a:stretch>
            <a:fillRect/>
          </a:stretch>
        </p:blipFill>
        <p:spPr>
          <a:xfrm>
            <a:off x="631513" y="385000"/>
            <a:ext cx="7880974" cy="624905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38"/>
          <p:cNvSpPr/>
          <p:nvPr/>
        </p:nvSpPr>
        <p:spPr>
          <a:xfrm>
            <a:off x="-525500" y="4192325"/>
            <a:ext cx="3137100" cy="2905500"/>
          </a:xfrm>
          <a:prstGeom prst="ellipse">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
        <p:nvSpPr>
          <p:cNvPr id="325" name="Google Shape;325;p38"/>
          <p:cNvSpPr txBox="1"/>
          <p:nvPr/>
        </p:nvSpPr>
        <p:spPr>
          <a:xfrm>
            <a:off x="414410" y="784305"/>
            <a:ext cx="5486400" cy="646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600">
                <a:solidFill>
                  <a:schemeClr val="dk1"/>
                </a:solidFill>
                <a:latin typeface="Architects Daughter"/>
                <a:ea typeface="Architects Daughter"/>
                <a:cs typeface="Architects Daughter"/>
                <a:sym typeface="Architects Daughter"/>
              </a:rPr>
              <a:t>Why Slicers Matter</a:t>
            </a:r>
            <a:endParaRPr sz="3600">
              <a:latin typeface="Architects Daughter"/>
              <a:ea typeface="Architects Daughter"/>
              <a:cs typeface="Architects Daughter"/>
              <a:sym typeface="Architects Daughter"/>
            </a:endParaRPr>
          </a:p>
        </p:txBody>
      </p:sp>
      <p:sp>
        <p:nvSpPr>
          <p:cNvPr id="326" name="Google Shape;326;p38"/>
          <p:cNvSpPr/>
          <p:nvPr/>
        </p:nvSpPr>
        <p:spPr>
          <a:xfrm>
            <a:off x="3913500" y="2680625"/>
            <a:ext cx="2987700" cy="2832900"/>
          </a:xfrm>
          <a:prstGeom prst="ellipse">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27" name="Google Shape;327;p38"/>
          <p:cNvSpPr txBox="1"/>
          <p:nvPr/>
        </p:nvSpPr>
        <p:spPr>
          <a:xfrm>
            <a:off x="414400" y="1743382"/>
            <a:ext cx="7997700" cy="4248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000">
                <a:solidFill>
                  <a:schemeClr val="dk1"/>
                </a:solidFill>
                <a:latin typeface="Architects Daughter"/>
                <a:ea typeface="Architects Daughter"/>
                <a:cs typeface="Architects Daughter"/>
                <a:sym typeface="Architects Daughter"/>
              </a:rPr>
              <a:t>Functions</a:t>
            </a:r>
            <a:endParaRPr sz="3000">
              <a:solidFill>
                <a:schemeClr val="dk1"/>
              </a:solidFill>
              <a:latin typeface="Architects Daughter"/>
              <a:ea typeface="Architects Daughter"/>
              <a:cs typeface="Architects Daughter"/>
              <a:sym typeface="Architects Daughter"/>
            </a:endParaRPr>
          </a:p>
          <a:p>
            <a:pPr indent="-419100" lvl="0" marL="457200" marR="0" rtl="0" algn="l">
              <a:spcBef>
                <a:spcPts val="0"/>
              </a:spcBef>
              <a:spcAft>
                <a:spcPts val="0"/>
              </a:spcAft>
              <a:buClr>
                <a:schemeClr val="dk1"/>
              </a:buClr>
              <a:buSzPts val="3000"/>
              <a:buFont typeface="Architects Daughter"/>
              <a:buChar char="●"/>
            </a:pPr>
            <a:r>
              <a:rPr lang="en-US" sz="3000">
                <a:solidFill>
                  <a:schemeClr val="dk1"/>
                </a:solidFill>
                <a:latin typeface="Architects Daughter"/>
                <a:ea typeface="Architects Daughter"/>
                <a:cs typeface="Architects Daughter"/>
                <a:sym typeface="Architects Daughter"/>
              </a:rPr>
              <a:t>Narrow down options in a single field</a:t>
            </a:r>
            <a:endParaRPr sz="3000">
              <a:solidFill>
                <a:schemeClr val="dk1"/>
              </a:solidFill>
              <a:latin typeface="Architects Daughter"/>
              <a:ea typeface="Architects Daughter"/>
              <a:cs typeface="Architects Daughter"/>
              <a:sym typeface="Architects Daughter"/>
            </a:endParaRPr>
          </a:p>
          <a:p>
            <a:pPr indent="-419100" lvl="0" marL="457200" marR="0" rtl="0" algn="l">
              <a:spcBef>
                <a:spcPts val="0"/>
              </a:spcBef>
              <a:spcAft>
                <a:spcPts val="0"/>
              </a:spcAft>
              <a:buClr>
                <a:schemeClr val="dk1"/>
              </a:buClr>
              <a:buSzPts val="3000"/>
              <a:buFont typeface="Architects Daughter"/>
              <a:buChar char="●"/>
            </a:pPr>
            <a:r>
              <a:rPr lang="en-US" sz="3000">
                <a:solidFill>
                  <a:schemeClr val="dk1"/>
                </a:solidFill>
                <a:latin typeface="Architects Daughter"/>
                <a:ea typeface="Architects Daughter"/>
                <a:cs typeface="Architects Daughter"/>
                <a:sym typeface="Architects Daughter"/>
              </a:rPr>
              <a:t>Used in conjunction with another column as an “and” condition</a:t>
            </a:r>
            <a:endParaRPr sz="3000">
              <a:solidFill>
                <a:schemeClr val="dk1"/>
              </a:solidFill>
              <a:latin typeface="Architects Daughter"/>
              <a:ea typeface="Architects Daughter"/>
              <a:cs typeface="Architects Daughter"/>
              <a:sym typeface="Architects Daughter"/>
            </a:endParaRPr>
          </a:p>
          <a:p>
            <a:pPr indent="-419100" lvl="0" marL="457200" marR="0" rtl="0" algn="l">
              <a:spcBef>
                <a:spcPts val="0"/>
              </a:spcBef>
              <a:spcAft>
                <a:spcPts val="0"/>
              </a:spcAft>
              <a:buClr>
                <a:schemeClr val="dk1"/>
              </a:buClr>
              <a:buSzPts val="3000"/>
              <a:buFont typeface="Architects Daughter"/>
              <a:buChar char="●"/>
            </a:pPr>
            <a:r>
              <a:rPr lang="en-US" sz="3000">
                <a:solidFill>
                  <a:schemeClr val="dk1"/>
                </a:solidFill>
                <a:latin typeface="Architects Daughter"/>
                <a:ea typeface="Architects Daughter"/>
                <a:cs typeface="Architects Daughter"/>
                <a:sym typeface="Architects Daughter"/>
              </a:rPr>
              <a:t>Helpful </a:t>
            </a:r>
            <a:r>
              <a:rPr lang="en-US" sz="3000">
                <a:solidFill>
                  <a:schemeClr val="dk1"/>
                </a:solidFill>
                <a:latin typeface="Architects Daughter"/>
                <a:ea typeface="Architects Daughter"/>
                <a:cs typeface="Architects Daughter"/>
                <a:sym typeface="Architects Daughter"/>
              </a:rPr>
              <a:t>when determining how many tests/domains a student has left to complete. </a:t>
            </a:r>
            <a:endParaRPr sz="3000">
              <a:solidFill>
                <a:schemeClr val="dk1"/>
              </a:solidFill>
              <a:latin typeface="Architects Daughter"/>
              <a:ea typeface="Architects Daughter"/>
              <a:cs typeface="Architects Daughter"/>
              <a:sym typeface="Architects Daughter"/>
            </a:endParaRPr>
          </a:p>
          <a:p>
            <a:pPr indent="-419100" lvl="0" marL="457200" marR="0" rtl="0" algn="l">
              <a:spcBef>
                <a:spcPts val="0"/>
              </a:spcBef>
              <a:spcAft>
                <a:spcPts val="0"/>
              </a:spcAft>
              <a:buClr>
                <a:schemeClr val="dk1"/>
              </a:buClr>
              <a:buSzPts val="3000"/>
              <a:buFont typeface="Architects Daughter"/>
              <a:buChar char="●"/>
            </a:pPr>
            <a:r>
              <a:rPr lang="en-US" sz="3000">
                <a:solidFill>
                  <a:schemeClr val="dk1"/>
                </a:solidFill>
                <a:latin typeface="Architects Daughter"/>
                <a:ea typeface="Architects Daughter"/>
                <a:cs typeface="Architects Daughter"/>
                <a:sym typeface="Architects Daughter"/>
              </a:rPr>
              <a:t>Helpful when monitoring subgroup completion</a:t>
            </a:r>
            <a:endParaRPr sz="3000">
              <a:solidFill>
                <a:schemeClr val="dk1"/>
              </a:solidFill>
              <a:latin typeface="Architects Daughter"/>
              <a:ea typeface="Architects Daughter"/>
              <a:cs typeface="Architects Daughter"/>
              <a:sym typeface="Architects Daughte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39"/>
          <p:cNvSpPr/>
          <p:nvPr/>
        </p:nvSpPr>
        <p:spPr>
          <a:xfrm>
            <a:off x="577050" y="5015775"/>
            <a:ext cx="2895000" cy="2832900"/>
          </a:xfrm>
          <a:prstGeom prst="ellipse">
            <a:avLst/>
          </a:prstGeom>
          <a:solidFill>
            <a:schemeClr val="accen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34" name="Google Shape;334;p39"/>
          <p:cNvSpPr/>
          <p:nvPr/>
        </p:nvSpPr>
        <p:spPr>
          <a:xfrm>
            <a:off x="3823750" y="699425"/>
            <a:ext cx="5198700" cy="4873800"/>
          </a:xfrm>
          <a:prstGeom prst="roundRect">
            <a:avLst>
              <a:gd fmla="val 50000" name="adj"/>
            </a:avLst>
          </a:prstGeom>
          <a:solidFill>
            <a:srgbClr val="0D948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335" name="Google Shape;335;p39"/>
          <p:cNvSpPr txBox="1"/>
          <p:nvPr/>
        </p:nvSpPr>
        <p:spPr>
          <a:xfrm>
            <a:off x="365760" y="182880"/>
            <a:ext cx="5486400" cy="646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600">
                <a:solidFill>
                  <a:schemeClr val="dk1"/>
                </a:solidFill>
                <a:latin typeface="Architects Daughter"/>
                <a:ea typeface="Architects Daughter"/>
                <a:cs typeface="Architects Daughter"/>
                <a:sym typeface="Architects Daughter"/>
              </a:rPr>
              <a:t>Monitoring Participation</a:t>
            </a:r>
            <a:endParaRPr sz="3600">
              <a:latin typeface="Architects Daughter"/>
              <a:ea typeface="Architects Daughter"/>
              <a:cs typeface="Architects Daughter"/>
              <a:sym typeface="Architects Daughter"/>
            </a:endParaRPr>
          </a:p>
        </p:txBody>
      </p:sp>
      <p:sp>
        <p:nvSpPr>
          <p:cNvPr id="336" name="Google Shape;336;p39"/>
          <p:cNvSpPr txBox="1"/>
          <p:nvPr/>
        </p:nvSpPr>
        <p:spPr>
          <a:xfrm>
            <a:off x="365750" y="930972"/>
            <a:ext cx="4572000" cy="523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chemeClr val="dk1"/>
                </a:solidFill>
                <a:latin typeface="Architects Daughter"/>
                <a:ea typeface="Architects Daughter"/>
                <a:cs typeface="Architects Daughter"/>
                <a:sym typeface="Architects Daughter"/>
              </a:rPr>
              <a:t>Percent tested.</a:t>
            </a:r>
            <a:endParaRPr sz="2400">
              <a:latin typeface="Architects Daughter"/>
              <a:ea typeface="Architects Daughter"/>
              <a:cs typeface="Architects Daughter"/>
              <a:sym typeface="Architects Daughter"/>
            </a:endParaRPr>
          </a:p>
        </p:txBody>
      </p:sp>
      <p:sp>
        <p:nvSpPr>
          <p:cNvPr id="337" name="Google Shape;337;p39"/>
          <p:cNvSpPr txBox="1"/>
          <p:nvPr/>
        </p:nvSpPr>
        <p:spPr>
          <a:xfrm>
            <a:off x="652825" y="4601975"/>
            <a:ext cx="7791300" cy="184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3200">
                <a:solidFill>
                  <a:schemeClr val="dk1"/>
                </a:solidFill>
                <a:latin typeface="Courier New"/>
                <a:ea typeface="Courier New"/>
                <a:cs typeface="Courier New"/>
                <a:sym typeface="Courier New"/>
              </a:rPr>
              <a:t>R Code </a:t>
            </a:r>
            <a:endParaRPr b="1" sz="3200">
              <a:solidFill>
                <a:schemeClr val="dk1"/>
              </a:solidFill>
              <a:latin typeface="Courier New"/>
              <a:ea typeface="Courier New"/>
              <a:cs typeface="Courier New"/>
              <a:sym typeface="Courier New"/>
            </a:endParaRPr>
          </a:p>
        </p:txBody>
      </p:sp>
      <p:pic>
        <p:nvPicPr>
          <p:cNvPr id="338" name="Google Shape;338;p39"/>
          <p:cNvPicPr preferRelativeResize="0"/>
          <p:nvPr/>
        </p:nvPicPr>
        <p:blipFill>
          <a:blip r:embed="rId3">
            <a:alphaModFix/>
          </a:blip>
          <a:stretch>
            <a:fillRect/>
          </a:stretch>
        </p:blipFill>
        <p:spPr>
          <a:xfrm>
            <a:off x="577050" y="1606578"/>
            <a:ext cx="7942858" cy="29954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40"/>
          <p:cNvSpPr/>
          <p:nvPr/>
        </p:nvSpPr>
        <p:spPr>
          <a:xfrm>
            <a:off x="2638375" y="5353775"/>
            <a:ext cx="2987700" cy="2832900"/>
          </a:xfrm>
          <a:prstGeom prst="ellipse">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45" name="Google Shape;345;p40"/>
          <p:cNvSpPr/>
          <p:nvPr/>
        </p:nvSpPr>
        <p:spPr>
          <a:xfrm>
            <a:off x="4209425" y="-2138738"/>
            <a:ext cx="4486200" cy="4485900"/>
          </a:xfrm>
          <a:prstGeom prst="ellipse">
            <a:avLst/>
          </a:prstGeom>
          <a:solidFill>
            <a:schemeClr val="accent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46" name="Google Shape;346;p40"/>
          <p:cNvSpPr txBox="1"/>
          <p:nvPr/>
        </p:nvSpPr>
        <p:spPr>
          <a:xfrm>
            <a:off x="365760" y="182880"/>
            <a:ext cx="5486400" cy="646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600">
                <a:solidFill>
                  <a:schemeClr val="dk1"/>
                </a:solidFill>
                <a:latin typeface="Architects Daughter"/>
                <a:ea typeface="Architects Daughter"/>
                <a:cs typeface="Architects Daughter"/>
                <a:sym typeface="Architects Daughter"/>
              </a:rPr>
              <a:t>Next Steps</a:t>
            </a:r>
            <a:endParaRPr sz="3600">
              <a:latin typeface="Architects Daughter"/>
              <a:ea typeface="Architects Daughter"/>
              <a:cs typeface="Architects Daughter"/>
              <a:sym typeface="Architects Daughter"/>
            </a:endParaRPr>
          </a:p>
        </p:txBody>
      </p:sp>
      <p:sp>
        <p:nvSpPr>
          <p:cNvPr id="347" name="Google Shape;347;p40"/>
          <p:cNvSpPr txBox="1"/>
          <p:nvPr/>
        </p:nvSpPr>
        <p:spPr>
          <a:xfrm>
            <a:off x="600375" y="918725"/>
            <a:ext cx="8167800" cy="6464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300">
                <a:solidFill>
                  <a:schemeClr val="dk1"/>
                </a:solidFill>
                <a:latin typeface="Architects Daughter"/>
                <a:ea typeface="Architects Daughter"/>
                <a:cs typeface="Architects Daughter"/>
                <a:sym typeface="Architects Daughter"/>
              </a:rPr>
              <a:t>Distributing to Individual School Folders</a:t>
            </a:r>
            <a:endParaRPr sz="2300">
              <a:solidFill>
                <a:schemeClr val="dk1"/>
              </a:solidFill>
              <a:latin typeface="Architects Daughter"/>
              <a:ea typeface="Architects Daughter"/>
              <a:cs typeface="Architects Daughter"/>
              <a:sym typeface="Architects Daughter"/>
            </a:endParaRPr>
          </a:p>
          <a:p>
            <a:pPr indent="0" lvl="0" marL="0" rtl="0" algn="l">
              <a:spcBef>
                <a:spcPts val="0"/>
              </a:spcBef>
              <a:spcAft>
                <a:spcPts val="0"/>
              </a:spcAft>
              <a:buClr>
                <a:schemeClr val="dk1"/>
              </a:buClr>
              <a:buSzPts val="1100"/>
              <a:buFont typeface="Arial"/>
              <a:buNone/>
            </a:pPr>
            <a:r>
              <a:rPr lang="en-US" sz="1600">
                <a:solidFill>
                  <a:schemeClr val="dk1"/>
                </a:solidFill>
                <a:latin typeface="Courier New"/>
                <a:ea typeface="Courier New"/>
                <a:cs typeface="Courier New"/>
                <a:sym typeface="Courier New"/>
              </a:rPr>
              <a:t>foldername &lt;- "Sample Status Sheets"</a:t>
            </a:r>
            <a:endParaRPr sz="16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600">
                <a:solidFill>
                  <a:schemeClr val="dk1"/>
                </a:solidFill>
                <a:latin typeface="Courier New"/>
                <a:ea typeface="Courier New"/>
                <a:cs typeface="Courier New"/>
                <a:sym typeface="Courier New"/>
              </a:rPr>
              <a:t>filename &lt;- "Status Sheet"</a:t>
            </a:r>
            <a:endParaRPr sz="16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sz="16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en-US" sz="1600">
                <a:solidFill>
                  <a:schemeClr val="dk1"/>
                </a:solidFill>
                <a:latin typeface="Courier New"/>
                <a:ea typeface="Courier New"/>
                <a:cs typeface="Courier New"/>
                <a:sym typeface="Courier New"/>
              </a:rPr>
              <a:t># Create the folder</a:t>
            </a:r>
            <a:endParaRPr b="1" sz="16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600">
                <a:solidFill>
                  <a:schemeClr val="dk1"/>
                </a:solidFill>
                <a:latin typeface="Courier New"/>
                <a:ea typeface="Courier New"/>
                <a:cs typeface="Courier New"/>
                <a:sym typeface="Courier New"/>
              </a:rPr>
              <a:t>  status_folder &lt;- drive_create(foldername,type="folder")</a:t>
            </a:r>
            <a:endParaRPr sz="16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sz="16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sz="16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en-US" sz="1600">
                <a:solidFill>
                  <a:schemeClr val="dk1"/>
                </a:solidFill>
                <a:latin typeface="Courier New"/>
                <a:ea typeface="Courier New"/>
                <a:cs typeface="Courier New"/>
                <a:sym typeface="Courier New"/>
              </a:rPr>
              <a:t># Walking through the school names in the merged data, will</a:t>
            </a:r>
            <a:endParaRPr b="1" sz="16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en-US" sz="1600">
                <a:solidFill>
                  <a:schemeClr val="dk1"/>
                </a:solidFill>
                <a:latin typeface="Courier New"/>
                <a:ea typeface="Courier New"/>
                <a:cs typeface="Courier New"/>
                <a:sym typeface="Courier New"/>
              </a:rPr>
              <a:t># create a subfolder and a file for each one</a:t>
            </a:r>
            <a:endParaRPr b="1" sz="1600">
              <a:solidFill>
                <a:schemeClr val="dk1"/>
              </a:solidFill>
              <a:latin typeface="Courier New"/>
              <a:ea typeface="Courier New"/>
              <a:cs typeface="Courier New"/>
              <a:sym typeface="Courier New"/>
            </a:endParaRPr>
          </a:p>
          <a:p>
            <a:pPr indent="0" lvl="0" marL="0" rtl="0" algn="l">
              <a:spcBef>
                <a:spcPts val="0"/>
              </a:spcBef>
              <a:spcAft>
                <a:spcPts val="0"/>
              </a:spcAft>
              <a:buSzPts val="1100"/>
              <a:buNone/>
            </a:pPr>
            <a:r>
              <a:rPr lang="en-US" sz="1600">
                <a:solidFill>
                  <a:schemeClr val="dk1"/>
                </a:solidFill>
                <a:latin typeface="Courier New"/>
                <a:ea typeface="Courier New"/>
                <a:cs typeface="Courier New"/>
                <a:sym typeface="Courier New"/>
              </a:rPr>
              <a:t>for (school_name in unique(merged$School)) </a:t>
            </a:r>
            <a:r>
              <a:rPr b="1" lang="en-US" sz="1600">
                <a:solidFill>
                  <a:srgbClr val="FF0000"/>
                </a:solidFill>
                <a:latin typeface="Courier New"/>
                <a:ea typeface="Courier New"/>
                <a:cs typeface="Courier New"/>
                <a:sym typeface="Courier New"/>
              </a:rPr>
              <a:t>{</a:t>
            </a:r>
            <a:endParaRPr b="1" sz="1600">
              <a:solidFill>
                <a:srgbClr val="FF0000"/>
              </a:solidFill>
              <a:latin typeface="Courier New"/>
              <a:ea typeface="Courier New"/>
              <a:cs typeface="Courier New"/>
              <a:sym typeface="Courier New"/>
            </a:endParaRPr>
          </a:p>
          <a:p>
            <a:pPr indent="0" lvl="0" marL="0" rtl="0" algn="l">
              <a:spcBef>
                <a:spcPts val="0"/>
              </a:spcBef>
              <a:spcAft>
                <a:spcPts val="0"/>
              </a:spcAft>
              <a:buSzPts val="1100"/>
              <a:buNone/>
            </a:pPr>
            <a:r>
              <a:rPr b="1" lang="en-US" sz="1600">
                <a:solidFill>
                  <a:schemeClr val="dk1"/>
                </a:solidFill>
                <a:latin typeface="Courier New"/>
                <a:ea typeface="Courier New"/>
                <a:cs typeface="Courier New"/>
                <a:sym typeface="Courier New"/>
              </a:rPr>
              <a:t># See if there's a folder for the school inside the status folder</a:t>
            </a:r>
            <a:endParaRPr b="1" sz="1600">
              <a:solidFill>
                <a:schemeClr val="dk1"/>
              </a:solidFill>
              <a:latin typeface="Courier New"/>
              <a:ea typeface="Courier New"/>
              <a:cs typeface="Courier New"/>
              <a:sym typeface="Courier New"/>
            </a:endParaRPr>
          </a:p>
          <a:p>
            <a:pPr indent="0" lvl="0" marL="0" rtl="0" algn="l">
              <a:spcBef>
                <a:spcPts val="0"/>
              </a:spcBef>
              <a:spcAft>
                <a:spcPts val="0"/>
              </a:spcAft>
              <a:buSzPts val="1100"/>
              <a:buNone/>
            </a:pPr>
            <a:r>
              <a:rPr lang="en-US" sz="1600">
                <a:solidFill>
                  <a:schemeClr val="dk1"/>
                </a:solidFill>
                <a:latin typeface="Courier New"/>
                <a:ea typeface="Courier New"/>
                <a:cs typeface="Courier New"/>
                <a:sym typeface="Courier New"/>
              </a:rPr>
              <a:t>  school_folder &lt;- drive_ls(school_name,</a:t>
            </a:r>
            <a:endParaRPr sz="1600">
              <a:solidFill>
                <a:schemeClr val="dk1"/>
              </a:solidFill>
              <a:latin typeface="Courier New"/>
              <a:ea typeface="Courier New"/>
              <a:cs typeface="Courier New"/>
              <a:sym typeface="Courier New"/>
            </a:endParaRPr>
          </a:p>
          <a:p>
            <a:pPr indent="0" lvl="0" marL="0" rtl="0" algn="l">
              <a:spcBef>
                <a:spcPts val="0"/>
              </a:spcBef>
              <a:spcAft>
                <a:spcPts val="0"/>
              </a:spcAft>
              <a:buSzPts val="1100"/>
              <a:buNone/>
            </a:pPr>
            <a:r>
              <a:rPr lang="en-US" sz="1600">
                <a:solidFill>
                  <a:schemeClr val="dk1"/>
                </a:solidFill>
                <a:latin typeface="Courier New"/>
                <a:ea typeface="Courier New"/>
                <a:cs typeface="Courier New"/>
                <a:sym typeface="Courier New"/>
              </a:rPr>
              <a:t>                            path=status_folder,</a:t>
            </a:r>
            <a:endParaRPr sz="1600">
              <a:solidFill>
                <a:schemeClr val="dk1"/>
              </a:solidFill>
              <a:latin typeface="Courier New"/>
              <a:ea typeface="Courier New"/>
              <a:cs typeface="Courier New"/>
              <a:sym typeface="Courier New"/>
            </a:endParaRPr>
          </a:p>
          <a:p>
            <a:pPr indent="0" lvl="0" marL="0" rtl="0" algn="l">
              <a:spcBef>
                <a:spcPts val="0"/>
              </a:spcBef>
              <a:spcAft>
                <a:spcPts val="0"/>
              </a:spcAft>
              <a:buSzPts val="1100"/>
              <a:buNone/>
            </a:pPr>
            <a:r>
              <a:rPr lang="en-US" sz="1600">
                <a:solidFill>
                  <a:schemeClr val="dk1"/>
                </a:solidFill>
                <a:latin typeface="Courier New"/>
                <a:ea typeface="Courier New"/>
                <a:cs typeface="Courier New"/>
                <a:sym typeface="Courier New"/>
              </a:rPr>
              <a:t>                            type="folder")</a:t>
            </a:r>
            <a:endParaRPr sz="1600">
              <a:solidFill>
                <a:schemeClr val="dk1"/>
              </a:solidFill>
              <a:latin typeface="Courier New"/>
              <a:ea typeface="Courier New"/>
              <a:cs typeface="Courier New"/>
              <a:sym typeface="Courier New"/>
            </a:endParaRPr>
          </a:p>
          <a:p>
            <a:pPr indent="0" lvl="0" marL="0" rtl="0" algn="l">
              <a:spcBef>
                <a:spcPts val="0"/>
              </a:spcBef>
              <a:spcAft>
                <a:spcPts val="0"/>
              </a:spcAft>
              <a:buSzPts val="1100"/>
              <a:buNone/>
            </a:pPr>
            <a:r>
              <a:rPr lang="en-US" sz="1600">
                <a:solidFill>
                  <a:schemeClr val="dk1"/>
                </a:solidFill>
                <a:latin typeface="Courier New"/>
                <a:ea typeface="Courier New"/>
                <a:cs typeface="Courier New"/>
                <a:sym typeface="Courier New"/>
              </a:rPr>
              <a:t>  if (nrow(school_folder)==0) </a:t>
            </a:r>
            <a:r>
              <a:rPr b="1" lang="en-US" sz="1600">
                <a:solidFill>
                  <a:srgbClr val="0D9488"/>
                </a:solidFill>
                <a:latin typeface="Courier New"/>
                <a:ea typeface="Courier New"/>
                <a:cs typeface="Courier New"/>
                <a:sym typeface="Courier New"/>
              </a:rPr>
              <a:t>{</a:t>
            </a:r>
            <a:r>
              <a:rPr lang="en-US" sz="1600">
                <a:solidFill>
                  <a:schemeClr val="dk1"/>
                </a:solidFill>
                <a:latin typeface="Courier New"/>
                <a:ea typeface="Courier New"/>
                <a:cs typeface="Courier New"/>
                <a:sym typeface="Courier New"/>
              </a:rPr>
              <a:t> </a:t>
            </a:r>
            <a:r>
              <a:rPr b="1" lang="en-US" sz="1600">
                <a:solidFill>
                  <a:schemeClr val="dk1"/>
                </a:solidFill>
                <a:latin typeface="Courier New"/>
                <a:ea typeface="Courier New"/>
                <a:cs typeface="Courier New"/>
                <a:sym typeface="Courier New"/>
              </a:rPr>
              <a:t># Means the folder doesn't exist...</a:t>
            </a:r>
            <a:endParaRPr b="1" sz="1600">
              <a:solidFill>
                <a:schemeClr val="dk1"/>
              </a:solidFill>
              <a:latin typeface="Courier New"/>
              <a:ea typeface="Courier New"/>
              <a:cs typeface="Courier New"/>
              <a:sym typeface="Courier New"/>
            </a:endParaRPr>
          </a:p>
          <a:p>
            <a:pPr indent="0" lvl="0" marL="0" rtl="0" algn="l">
              <a:spcBef>
                <a:spcPts val="0"/>
              </a:spcBef>
              <a:spcAft>
                <a:spcPts val="0"/>
              </a:spcAft>
              <a:buSzPts val="1100"/>
              <a:buNone/>
            </a:pPr>
            <a:r>
              <a:rPr lang="en-US" sz="1600">
                <a:solidFill>
                  <a:schemeClr val="dk1"/>
                </a:solidFill>
                <a:latin typeface="Courier New"/>
                <a:ea typeface="Courier New"/>
                <a:cs typeface="Courier New"/>
                <a:sym typeface="Courier New"/>
              </a:rPr>
              <a:t>    </a:t>
            </a:r>
            <a:r>
              <a:rPr b="1" lang="en-US" sz="1600">
                <a:solidFill>
                  <a:schemeClr val="dk1"/>
                </a:solidFill>
                <a:latin typeface="Courier New"/>
                <a:ea typeface="Courier New"/>
                <a:cs typeface="Courier New"/>
                <a:sym typeface="Courier New"/>
              </a:rPr>
              <a:t># Create the folder</a:t>
            </a:r>
            <a:endParaRPr b="1" sz="1600">
              <a:solidFill>
                <a:schemeClr val="dk1"/>
              </a:solidFill>
              <a:latin typeface="Courier New"/>
              <a:ea typeface="Courier New"/>
              <a:cs typeface="Courier New"/>
              <a:sym typeface="Courier New"/>
            </a:endParaRPr>
          </a:p>
          <a:p>
            <a:pPr indent="0" lvl="0" marL="0" rtl="0" algn="l">
              <a:spcBef>
                <a:spcPts val="0"/>
              </a:spcBef>
              <a:spcAft>
                <a:spcPts val="0"/>
              </a:spcAft>
              <a:buSzPts val="1100"/>
              <a:buNone/>
            </a:pPr>
            <a:r>
              <a:rPr lang="en-US" sz="1600">
                <a:solidFill>
                  <a:schemeClr val="dk1"/>
                </a:solidFill>
                <a:latin typeface="Courier New"/>
                <a:ea typeface="Courier New"/>
                <a:cs typeface="Courier New"/>
                <a:sym typeface="Courier New"/>
              </a:rPr>
              <a:t>    school_folder &lt;- drive_create(school_name,</a:t>
            </a:r>
            <a:endParaRPr sz="1600">
              <a:solidFill>
                <a:schemeClr val="dk1"/>
              </a:solidFill>
              <a:latin typeface="Courier New"/>
              <a:ea typeface="Courier New"/>
              <a:cs typeface="Courier New"/>
              <a:sym typeface="Courier New"/>
            </a:endParaRPr>
          </a:p>
          <a:p>
            <a:pPr indent="0" lvl="0" marL="0" rtl="0" algn="l">
              <a:spcBef>
                <a:spcPts val="0"/>
              </a:spcBef>
              <a:spcAft>
                <a:spcPts val="0"/>
              </a:spcAft>
              <a:buSzPts val="1100"/>
              <a:buNone/>
            </a:pPr>
            <a:r>
              <a:rPr lang="en-US" sz="1600">
                <a:solidFill>
                  <a:schemeClr val="dk1"/>
                </a:solidFill>
                <a:latin typeface="Courier New"/>
                <a:ea typeface="Courier New"/>
                <a:cs typeface="Courier New"/>
                <a:sym typeface="Courier New"/>
              </a:rPr>
              <a:t>                                  path=status_folder,</a:t>
            </a:r>
            <a:endParaRPr sz="1600">
              <a:solidFill>
                <a:schemeClr val="dk1"/>
              </a:solidFill>
              <a:latin typeface="Courier New"/>
              <a:ea typeface="Courier New"/>
              <a:cs typeface="Courier New"/>
              <a:sym typeface="Courier New"/>
            </a:endParaRPr>
          </a:p>
          <a:p>
            <a:pPr indent="0" lvl="0" marL="0" rtl="0" algn="l">
              <a:spcBef>
                <a:spcPts val="0"/>
              </a:spcBef>
              <a:spcAft>
                <a:spcPts val="0"/>
              </a:spcAft>
              <a:buSzPts val="1100"/>
              <a:buNone/>
            </a:pPr>
            <a:r>
              <a:rPr lang="en-US" sz="1600">
                <a:solidFill>
                  <a:schemeClr val="dk1"/>
                </a:solidFill>
                <a:latin typeface="Courier New"/>
                <a:ea typeface="Courier New"/>
                <a:cs typeface="Courier New"/>
                <a:sym typeface="Courier New"/>
              </a:rPr>
              <a:t>                                  type="folder")</a:t>
            </a:r>
            <a:endParaRPr sz="16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600">
                <a:solidFill>
                  <a:schemeClr val="dk1"/>
                </a:solidFill>
                <a:latin typeface="Courier New"/>
                <a:ea typeface="Courier New"/>
                <a:cs typeface="Courier New"/>
                <a:sym typeface="Courier New"/>
              </a:rPr>
              <a:t>                               </a:t>
            </a:r>
            <a:r>
              <a:rPr b="1" lang="en-US" sz="1600">
                <a:solidFill>
                  <a:srgbClr val="0D9488"/>
                </a:solidFill>
                <a:latin typeface="Courier New"/>
                <a:ea typeface="Courier New"/>
                <a:cs typeface="Courier New"/>
                <a:sym typeface="Courier New"/>
              </a:rPr>
              <a:t>}</a:t>
            </a:r>
            <a:endParaRPr b="1" sz="1600">
              <a:solidFill>
                <a:srgbClr val="0D9488"/>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600">
                <a:solidFill>
                  <a:schemeClr val="dk1"/>
                </a:solidFill>
                <a:latin typeface="Courier New"/>
                <a:ea typeface="Courier New"/>
                <a:cs typeface="Courier New"/>
                <a:sym typeface="Courier New"/>
              </a:rPr>
              <a:t>   </a:t>
            </a:r>
            <a:endParaRPr sz="16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sz="1600">
              <a:solidFill>
                <a:schemeClr val="dk1"/>
              </a:solidFill>
              <a:latin typeface="Courier New"/>
              <a:ea typeface="Courier New"/>
              <a:cs typeface="Courier New"/>
              <a:sym typeface="Courier New"/>
            </a:endParaRPr>
          </a:p>
          <a:p>
            <a:pPr indent="0" lvl="0" marL="0" marR="0" rtl="0" algn="l">
              <a:spcBef>
                <a:spcPts val="0"/>
              </a:spcBef>
              <a:spcAft>
                <a:spcPts val="0"/>
              </a:spcAft>
              <a:buNone/>
            </a:pPr>
            <a:r>
              <a:t/>
            </a:r>
            <a:endParaRPr sz="2300">
              <a:solidFill>
                <a:schemeClr val="dk1"/>
              </a:solidFill>
              <a:latin typeface="Architects Daughter"/>
              <a:ea typeface="Architects Daughter"/>
              <a:cs typeface="Architects Daughter"/>
              <a:sym typeface="Architects Daughte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41"/>
          <p:cNvSpPr txBox="1"/>
          <p:nvPr>
            <p:ph type="title"/>
          </p:nvPr>
        </p:nvSpPr>
        <p:spPr>
          <a:xfrm>
            <a:off x="342900" y="274650"/>
            <a:ext cx="81438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a:latin typeface="Architects Daughter"/>
                <a:ea typeface="Architects Daughter"/>
                <a:cs typeface="Architects Daughter"/>
                <a:sym typeface="Architects Daughter"/>
              </a:rPr>
              <a:t>Distributing to Schools Cont.</a:t>
            </a:r>
            <a:endParaRPr>
              <a:latin typeface="Architects Daughter"/>
              <a:ea typeface="Architects Daughter"/>
              <a:cs typeface="Architects Daughter"/>
              <a:sym typeface="Architects Daughter"/>
            </a:endParaRPr>
          </a:p>
        </p:txBody>
      </p:sp>
      <p:sp>
        <p:nvSpPr>
          <p:cNvPr id="354" name="Google Shape;354;p41"/>
          <p:cNvSpPr txBox="1"/>
          <p:nvPr/>
        </p:nvSpPr>
        <p:spPr>
          <a:xfrm>
            <a:off x="340050" y="1417650"/>
            <a:ext cx="8463900" cy="496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1700">
                <a:solidFill>
                  <a:schemeClr val="dk1"/>
                </a:solidFill>
                <a:latin typeface="Courier New"/>
                <a:ea typeface="Courier New"/>
                <a:cs typeface="Courier New"/>
                <a:sym typeface="Courier New"/>
              </a:rPr>
              <a:t>  # Look for a sheet inside the school folder</a:t>
            </a:r>
            <a:endParaRPr b="1" sz="17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700">
                <a:solidFill>
                  <a:schemeClr val="dk1"/>
                </a:solidFill>
                <a:latin typeface="Courier New"/>
                <a:ea typeface="Courier New"/>
                <a:cs typeface="Courier New"/>
                <a:sym typeface="Courier New"/>
              </a:rPr>
              <a:t>  school_sheet &lt;- drive_ls(filename,</a:t>
            </a:r>
            <a:endParaRPr sz="17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700">
                <a:solidFill>
                  <a:schemeClr val="dk1"/>
                </a:solidFill>
                <a:latin typeface="Courier New"/>
                <a:ea typeface="Courier New"/>
                <a:cs typeface="Courier New"/>
                <a:sym typeface="Courier New"/>
              </a:rPr>
              <a:t>                           path=school_folder,</a:t>
            </a:r>
            <a:endParaRPr sz="17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700">
                <a:solidFill>
                  <a:schemeClr val="dk1"/>
                </a:solidFill>
                <a:latin typeface="Courier New"/>
                <a:ea typeface="Courier New"/>
                <a:cs typeface="Courier New"/>
                <a:sym typeface="Courier New"/>
              </a:rPr>
              <a:t>                           type="spreadsheet")</a:t>
            </a:r>
            <a:endParaRPr sz="17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700">
                <a:solidFill>
                  <a:schemeClr val="dk1"/>
                </a:solidFill>
                <a:latin typeface="Courier New"/>
                <a:ea typeface="Courier New"/>
                <a:cs typeface="Courier New"/>
                <a:sym typeface="Courier New"/>
              </a:rPr>
              <a:t>  if (nrow(school_sheet)==0) </a:t>
            </a:r>
            <a:r>
              <a:rPr b="1" lang="en-US" sz="1700">
                <a:solidFill>
                  <a:srgbClr val="9900FF"/>
                </a:solidFill>
                <a:latin typeface="Courier New"/>
                <a:ea typeface="Courier New"/>
                <a:cs typeface="Courier New"/>
                <a:sym typeface="Courier New"/>
              </a:rPr>
              <a:t>{</a:t>
            </a:r>
            <a:r>
              <a:rPr b="1" lang="en-US" sz="1700">
                <a:solidFill>
                  <a:schemeClr val="dk1"/>
                </a:solidFill>
                <a:latin typeface="Courier New"/>
                <a:ea typeface="Courier New"/>
                <a:cs typeface="Courier New"/>
                <a:sym typeface="Courier New"/>
              </a:rPr>
              <a:t># Means the sheet doesn't exist…</a:t>
            </a:r>
            <a:endParaRPr b="1" sz="17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700">
                <a:solidFill>
                  <a:schemeClr val="dk1"/>
                </a:solidFill>
                <a:latin typeface="Courier New"/>
                <a:ea typeface="Courier New"/>
                <a:cs typeface="Courier New"/>
                <a:sym typeface="Courier New"/>
              </a:rPr>
              <a:t>  </a:t>
            </a:r>
            <a:r>
              <a:rPr b="1" lang="en-US" sz="1700">
                <a:solidFill>
                  <a:schemeClr val="dk1"/>
                </a:solidFill>
                <a:latin typeface="Courier New"/>
                <a:ea typeface="Courier New"/>
                <a:cs typeface="Courier New"/>
                <a:sym typeface="Courier New"/>
              </a:rPr>
              <a:t># Create the sheet</a:t>
            </a:r>
            <a:endParaRPr b="1" sz="17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700">
                <a:solidFill>
                  <a:schemeClr val="dk1"/>
                </a:solidFill>
                <a:latin typeface="Courier New"/>
                <a:ea typeface="Courier New"/>
                <a:cs typeface="Courier New"/>
                <a:sym typeface="Courier New"/>
              </a:rPr>
              <a:t>    school_sheet &lt;- drive_create(filename,</a:t>
            </a:r>
            <a:endParaRPr sz="17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700">
                <a:solidFill>
                  <a:schemeClr val="dk1"/>
                </a:solidFill>
                <a:latin typeface="Courier New"/>
                <a:ea typeface="Courier New"/>
                <a:cs typeface="Courier New"/>
                <a:sym typeface="Courier New"/>
              </a:rPr>
              <a:t>                                 path=school_folder,</a:t>
            </a:r>
            <a:endParaRPr sz="17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700">
                <a:solidFill>
                  <a:schemeClr val="dk1"/>
                </a:solidFill>
                <a:latin typeface="Courier New"/>
                <a:ea typeface="Courier New"/>
                <a:cs typeface="Courier New"/>
                <a:sym typeface="Courier New"/>
              </a:rPr>
              <a:t>                                 type="spreadsheet")</a:t>
            </a:r>
            <a:endParaRPr sz="17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700">
                <a:solidFill>
                  <a:schemeClr val="dk1"/>
                </a:solidFill>
                <a:latin typeface="Courier New"/>
                <a:ea typeface="Courier New"/>
                <a:cs typeface="Courier New"/>
                <a:sym typeface="Courier New"/>
              </a:rPr>
              <a:t>                              </a:t>
            </a:r>
            <a:r>
              <a:rPr b="1" lang="en-US" sz="1700">
                <a:solidFill>
                  <a:srgbClr val="9900FF"/>
                </a:solidFill>
                <a:latin typeface="Courier New"/>
                <a:ea typeface="Courier New"/>
                <a:cs typeface="Courier New"/>
                <a:sym typeface="Courier New"/>
              </a:rPr>
              <a:t>}</a:t>
            </a:r>
            <a:r>
              <a:rPr lang="en-US" sz="1700">
                <a:solidFill>
                  <a:schemeClr val="dk1"/>
                </a:solidFill>
                <a:latin typeface="Courier New"/>
                <a:ea typeface="Courier New"/>
                <a:cs typeface="Courier New"/>
                <a:sym typeface="Courier New"/>
              </a:rPr>
              <a:t>  </a:t>
            </a:r>
            <a:endParaRPr sz="17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700">
                <a:solidFill>
                  <a:schemeClr val="dk1"/>
                </a:solidFill>
                <a:latin typeface="Courier New"/>
                <a:ea typeface="Courier New"/>
                <a:cs typeface="Courier New"/>
                <a:sym typeface="Courier New"/>
              </a:rPr>
              <a:t>  </a:t>
            </a:r>
            <a:r>
              <a:rPr b="1" lang="en-US" sz="1700">
                <a:solidFill>
                  <a:schemeClr val="dk1"/>
                </a:solidFill>
                <a:latin typeface="Courier New"/>
                <a:ea typeface="Courier New"/>
                <a:cs typeface="Courier New"/>
                <a:sym typeface="Courier New"/>
              </a:rPr>
              <a:t># Limit to the School</a:t>
            </a:r>
            <a:endParaRPr b="1" sz="17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700">
                <a:solidFill>
                  <a:schemeClr val="dk1"/>
                </a:solidFill>
                <a:latin typeface="Courier New"/>
                <a:ea typeface="Courier New"/>
                <a:cs typeface="Courier New"/>
                <a:sym typeface="Courier New"/>
              </a:rPr>
              <a:t>  out &lt;- merged |&gt; </a:t>
            </a:r>
            <a:endParaRPr sz="1700">
              <a:solidFill>
                <a:schemeClr val="dk1"/>
              </a:solidFill>
              <a:latin typeface="Courier New"/>
              <a:ea typeface="Courier New"/>
              <a:cs typeface="Courier New"/>
              <a:sym typeface="Courier New"/>
            </a:endParaRPr>
          </a:p>
          <a:p>
            <a:pPr indent="0" lvl="0" marL="0" rtl="0" algn="l">
              <a:spcBef>
                <a:spcPts val="0"/>
              </a:spcBef>
              <a:spcAft>
                <a:spcPts val="0"/>
              </a:spcAft>
              <a:buNone/>
            </a:pPr>
            <a:r>
              <a:rPr lang="en-US" sz="1700">
                <a:solidFill>
                  <a:schemeClr val="dk1"/>
                </a:solidFill>
                <a:latin typeface="Courier New"/>
                <a:ea typeface="Courier New"/>
                <a:cs typeface="Courier New"/>
                <a:sym typeface="Courier New"/>
              </a:rPr>
              <a:t>    filter(School==school_name)</a:t>
            </a:r>
            <a:endParaRPr sz="17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t/>
            </a:r>
            <a:endParaRPr sz="17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700">
                <a:solidFill>
                  <a:schemeClr val="dk1"/>
                </a:solidFill>
                <a:latin typeface="Courier New"/>
                <a:ea typeface="Courier New"/>
                <a:cs typeface="Courier New"/>
                <a:sym typeface="Courier New"/>
              </a:rPr>
              <a:t>  </a:t>
            </a:r>
            <a:r>
              <a:rPr b="1" lang="en-US" sz="1700">
                <a:solidFill>
                  <a:schemeClr val="dk1"/>
                </a:solidFill>
                <a:latin typeface="Courier New"/>
                <a:ea typeface="Courier New"/>
                <a:cs typeface="Courier New"/>
                <a:sym typeface="Courier New"/>
              </a:rPr>
              <a:t># Write the data to the </a:t>
            </a:r>
            <a:r>
              <a:rPr b="1" lang="en-US" sz="1700" u="sng">
                <a:solidFill>
                  <a:schemeClr val="dk1"/>
                </a:solidFill>
                <a:latin typeface="Courier New"/>
                <a:ea typeface="Courier New"/>
                <a:cs typeface="Courier New"/>
                <a:sym typeface="Courier New"/>
              </a:rPr>
              <a:t>first tab</a:t>
            </a:r>
            <a:r>
              <a:rPr b="1" lang="en-US" sz="1700">
                <a:solidFill>
                  <a:schemeClr val="dk1"/>
                </a:solidFill>
                <a:latin typeface="Courier New"/>
                <a:ea typeface="Courier New"/>
                <a:cs typeface="Courier New"/>
                <a:sym typeface="Courier New"/>
              </a:rPr>
              <a:t> in the school sheet</a:t>
            </a:r>
            <a:endParaRPr b="1" sz="17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lang="en-US" sz="1700">
                <a:solidFill>
                  <a:schemeClr val="dk1"/>
                </a:solidFill>
                <a:latin typeface="Courier New"/>
                <a:ea typeface="Courier New"/>
                <a:cs typeface="Courier New"/>
                <a:sym typeface="Courier New"/>
              </a:rPr>
              <a:t>  write_sheet(data=out,ss=school_sheet,sheet=1)</a:t>
            </a:r>
            <a:endParaRPr sz="1700">
              <a:solidFill>
                <a:schemeClr val="dk1"/>
              </a:solidFill>
              <a:latin typeface="Courier New"/>
              <a:ea typeface="Courier New"/>
              <a:cs typeface="Courier New"/>
              <a:sym typeface="Courier New"/>
            </a:endParaRPr>
          </a:p>
          <a:p>
            <a:pPr indent="0" lvl="0" marL="0" rtl="0" algn="l">
              <a:spcBef>
                <a:spcPts val="0"/>
              </a:spcBef>
              <a:spcAft>
                <a:spcPts val="0"/>
              </a:spcAft>
              <a:buClr>
                <a:schemeClr val="dk1"/>
              </a:buClr>
              <a:buSzPts val="1100"/>
              <a:buFont typeface="Arial"/>
              <a:buNone/>
            </a:pPr>
            <a:r>
              <a:rPr b="1" lang="en-US" sz="1700">
                <a:solidFill>
                  <a:srgbClr val="FF0000"/>
                </a:solidFill>
                <a:latin typeface="Courier New"/>
                <a:ea typeface="Courier New"/>
                <a:cs typeface="Courier New"/>
                <a:sym typeface="Courier New"/>
              </a:rPr>
              <a:t>}</a:t>
            </a:r>
            <a:endParaRPr b="1" sz="1700">
              <a:solidFill>
                <a:srgbClr val="FF0000"/>
              </a:solidFill>
              <a:latin typeface="Courier New"/>
              <a:ea typeface="Courier New"/>
              <a:cs typeface="Courier New"/>
              <a:sym typeface="Courier New"/>
            </a:endParaRPr>
          </a:p>
          <a:p>
            <a:pPr indent="0" lvl="0" marL="0" rtl="0" algn="l">
              <a:spcBef>
                <a:spcPts val="0"/>
              </a:spcBef>
              <a:spcAft>
                <a:spcPts val="0"/>
              </a:spcAft>
              <a:buNone/>
            </a:pPr>
            <a:r>
              <a:t/>
            </a:r>
            <a:endParaRPr sz="32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5"/>
          <p:cNvSpPr/>
          <p:nvPr/>
        </p:nvSpPr>
        <p:spPr>
          <a:xfrm>
            <a:off x="263175" y="139325"/>
            <a:ext cx="8762400" cy="6718800"/>
          </a:xfrm>
          <a:prstGeom prst="ellipse">
            <a:avLst/>
          </a:prstGeom>
          <a:solidFill>
            <a:schemeClr val="accent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07" name="Google Shape;107;p15"/>
          <p:cNvSpPr txBox="1"/>
          <p:nvPr>
            <p:ph type="title"/>
          </p:nvPr>
        </p:nvSpPr>
        <p:spPr>
          <a:xfrm>
            <a:off x="342900" y="274650"/>
            <a:ext cx="77946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sz="3600">
                <a:latin typeface="Architects Daughter"/>
                <a:ea typeface="Architects Daughter"/>
                <a:cs typeface="Architects Daughter"/>
                <a:sym typeface="Architects Daughter"/>
              </a:rPr>
              <a:t>Testing Today</a:t>
            </a:r>
            <a:endParaRPr sz="3600">
              <a:latin typeface="Architects Daughter"/>
              <a:ea typeface="Architects Daughter"/>
              <a:cs typeface="Architects Daughter"/>
              <a:sym typeface="Architects Daughter"/>
            </a:endParaRPr>
          </a:p>
        </p:txBody>
      </p:sp>
      <p:sp>
        <p:nvSpPr>
          <p:cNvPr id="108" name="Google Shape;108;p15"/>
          <p:cNvSpPr txBox="1"/>
          <p:nvPr>
            <p:ph idx="1" type="body"/>
          </p:nvPr>
        </p:nvSpPr>
        <p:spPr>
          <a:xfrm>
            <a:off x="342900" y="1600200"/>
            <a:ext cx="8187000" cy="4526100"/>
          </a:xfrm>
          <a:prstGeom prst="rect">
            <a:avLst/>
          </a:prstGeom>
        </p:spPr>
        <p:txBody>
          <a:bodyPr anchorCtr="0" anchor="t" bIns="45700" lIns="91425" spcFirstLastPara="1" rIns="91425" wrap="square" tIns="45700">
            <a:normAutofit/>
          </a:bodyPr>
          <a:lstStyle/>
          <a:p>
            <a:pPr indent="-349250" lvl="0" marL="457200" rtl="0" algn="l">
              <a:spcBef>
                <a:spcPts val="360"/>
              </a:spcBef>
              <a:spcAft>
                <a:spcPts val="0"/>
              </a:spcAft>
              <a:buClr>
                <a:srgbClr val="434343"/>
              </a:buClr>
              <a:buSzPts val="1900"/>
              <a:buFont typeface="Architects Daughter"/>
              <a:buChar char="●"/>
            </a:pPr>
            <a:r>
              <a:rPr lang="en-US" sz="3300">
                <a:solidFill>
                  <a:srgbClr val="434343"/>
                </a:solidFill>
                <a:latin typeface="Architects Daughter"/>
                <a:ea typeface="Architects Daughter"/>
                <a:cs typeface="Architects Daughter"/>
                <a:sym typeface="Architects Daughter"/>
              </a:rPr>
              <a:t>T</a:t>
            </a:r>
            <a:r>
              <a:rPr lang="en-US" sz="3300">
                <a:solidFill>
                  <a:srgbClr val="434343"/>
                </a:solidFill>
                <a:latin typeface="Architects Daughter"/>
                <a:ea typeface="Architects Daughter"/>
                <a:cs typeface="Architects Daughter"/>
                <a:sym typeface="Architects Daughter"/>
              </a:rPr>
              <a:t>esting all students grade K-10 plus EOC</a:t>
            </a:r>
            <a:endParaRPr sz="3300">
              <a:solidFill>
                <a:srgbClr val="434343"/>
              </a:solidFill>
              <a:latin typeface="Architects Daughter"/>
              <a:ea typeface="Architects Daughter"/>
              <a:cs typeface="Architects Daughter"/>
              <a:sym typeface="Architects Daughter"/>
            </a:endParaRPr>
          </a:p>
          <a:p>
            <a:pPr indent="-349250" lvl="0" marL="457200" rtl="0" algn="l">
              <a:spcBef>
                <a:spcPts val="0"/>
              </a:spcBef>
              <a:spcAft>
                <a:spcPts val="0"/>
              </a:spcAft>
              <a:buClr>
                <a:srgbClr val="434343"/>
              </a:buClr>
              <a:buSzPts val="1900"/>
              <a:buFont typeface="Architects Daughter"/>
              <a:buChar char="●"/>
            </a:pPr>
            <a:r>
              <a:rPr lang="en-US" sz="3300">
                <a:solidFill>
                  <a:srgbClr val="434343"/>
                </a:solidFill>
                <a:latin typeface="Architects Daughter"/>
                <a:ea typeface="Architects Daughter"/>
                <a:cs typeface="Architects Daughter"/>
                <a:sym typeface="Architects Daughter"/>
              </a:rPr>
              <a:t>We test ELA, Math, Science, Algebra, Geometry, Biology, ELPA, Civics, PSAT, ….</a:t>
            </a:r>
            <a:endParaRPr sz="3300">
              <a:solidFill>
                <a:srgbClr val="434343"/>
              </a:solidFill>
              <a:latin typeface="Architects Daughter"/>
              <a:ea typeface="Architects Daughter"/>
              <a:cs typeface="Architects Daughter"/>
              <a:sym typeface="Architects Daughter"/>
            </a:endParaRPr>
          </a:p>
          <a:p>
            <a:pPr indent="-349250" lvl="0" marL="457200" rtl="0" algn="l">
              <a:spcBef>
                <a:spcPts val="0"/>
              </a:spcBef>
              <a:spcAft>
                <a:spcPts val="0"/>
              </a:spcAft>
              <a:buClr>
                <a:srgbClr val="434343"/>
              </a:buClr>
              <a:buSzPts val="1900"/>
              <a:buFont typeface="Architects Daughter"/>
              <a:buChar char="●"/>
            </a:pPr>
            <a:r>
              <a:rPr lang="en-US" sz="3300">
                <a:solidFill>
                  <a:srgbClr val="434343"/>
                </a:solidFill>
                <a:latin typeface="Architects Daughter"/>
                <a:ea typeface="Architects Daughter"/>
                <a:cs typeface="Architects Daughter"/>
                <a:sym typeface="Architects Daughter"/>
              </a:rPr>
              <a:t>We test multiple times a year</a:t>
            </a:r>
            <a:endParaRPr sz="3300">
              <a:solidFill>
                <a:srgbClr val="434343"/>
              </a:solidFill>
              <a:latin typeface="Architects Daughter"/>
              <a:ea typeface="Architects Daughter"/>
              <a:cs typeface="Architects Daughter"/>
              <a:sym typeface="Architects Daughter"/>
            </a:endParaRPr>
          </a:p>
          <a:p>
            <a:pPr indent="-349250" lvl="0" marL="457200" rtl="0" algn="l">
              <a:spcBef>
                <a:spcPts val="0"/>
              </a:spcBef>
              <a:spcAft>
                <a:spcPts val="0"/>
              </a:spcAft>
              <a:buClr>
                <a:srgbClr val="434343"/>
              </a:buClr>
              <a:buSzPts val="1900"/>
              <a:buFont typeface="Architects Daughter"/>
              <a:buChar char="●"/>
            </a:pPr>
            <a:r>
              <a:rPr lang="en-US" sz="3300">
                <a:solidFill>
                  <a:srgbClr val="434343"/>
                </a:solidFill>
                <a:latin typeface="Architects Daughter"/>
                <a:ea typeface="Architects Daughter"/>
                <a:cs typeface="Architects Daughter"/>
                <a:sym typeface="Architects Daughter"/>
              </a:rPr>
              <a:t>Screeners, interims, summatives</a:t>
            </a:r>
            <a:endParaRPr sz="3300">
              <a:solidFill>
                <a:srgbClr val="434343"/>
              </a:solidFill>
              <a:latin typeface="Architects Daughter"/>
              <a:ea typeface="Architects Daughter"/>
              <a:cs typeface="Architects Daughter"/>
              <a:sym typeface="Architects Daughte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42"/>
          <p:cNvSpPr/>
          <p:nvPr/>
        </p:nvSpPr>
        <p:spPr>
          <a:xfrm>
            <a:off x="4802600" y="1061175"/>
            <a:ext cx="3773400" cy="3289800"/>
          </a:xfrm>
          <a:prstGeom prst="ellipse">
            <a:avLst/>
          </a:prstGeom>
          <a:solidFill>
            <a:schemeClr val="accent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61" name="Google Shape;361;p42"/>
          <p:cNvSpPr txBox="1"/>
          <p:nvPr>
            <p:ph type="title"/>
          </p:nvPr>
        </p:nvSpPr>
        <p:spPr>
          <a:xfrm>
            <a:off x="342900" y="274638"/>
            <a:ext cx="61722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t/>
            </a:r>
            <a:endParaRPr/>
          </a:p>
        </p:txBody>
      </p:sp>
      <p:sp>
        <p:nvSpPr>
          <p:cNvPr id="362" name="Google Shape;362;p42"/>
          <p:cNvSpPr txBox="1"/>
          <p:nvPr>
            <p:ph idx="1" type="body"/>
          </p:nvPr>
        </p:nvSpPr>
        <p:spPr>
          <a:xfrm>
            <a:off x="434550" y="3011900"/>
            <a:ext cx="8274900" cy="2718300"/>
          </a:xfrm>
          <a:prstGeom prst="rect">
            <a:avLst/>
          </a:prstGeom>
        </p:spPr>
        <p:txBody>
          <a:bodyPr anchorCtr="0" anchor="t" bIns="45700" lIns="91425" spcFirstLastPara="1" rIns="91425" wrap="square" tIns="45700">
            <a:normAutofit/>
          </a:bodyPr>
          <a:lstStyle/>
          <a:p>
            <a:pPr indent="0" lvl="0" marL="0" rtl="0" algn="l">
              <a:spcBef>
                <a:spcPts val="360"/>
              </a:spcBef>
              <a:spcAft>
                <a:spcPts val="0"/>
              </a:spcAft>
              <a:buNone/>
            </a:pPr>
            <a:r>
              <a:rPr lang="en-US" sz="6000">
                <a:latin typeface="Architects Daughter"/>
                <a:ea typeface="Architects Daughter"/>
                <a:cs typeface="Architects Daughter"/>
                <a:sym typeface="Architects Daughter"/>
              </a:rPr>
              <a:t>Part 7: Why Test Coordinators Love It</a:t>
            </a:r>
            <a:endParaRPr sz="6000">
              <a:latin typeface="Architects Daughter"/>
              <a:ea typeface="Architects Daughter"/>
              <a:cs typeface="Architects Daughter"/>
              <a:sym typeface="Architects Daughte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43"/>
          <p:cNvSpPr/>
          <p:nvPr/>
        </p:nvSpPr>
        <p:spPr>
          <a:xfrm>
            <a:off x="5635025" y="1182950"/>
            <a:ext cx="6762900" cy="6123900"/>
          </a:xfrm>
          <a:prstGeom prst="ellipse">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
        <p:nvSpPr>
          <p:cNvPr id="369" name="Google Shape;369;p43"/>
          <p:cNvSpPr/>
          <p:nvPr/>
        </p:nvSpPr>
        <p:spPr>
          <a:xfrm>
            <a:off x="1090900" y="2423350"/>
            <a:ext cx="3810000" cy="3810000"/>
          </a:xfrm>
          <a:prstGeom prst="roundRect">
            <a:avLst>
              <a:gd fmla="val 50000" name="adj"/>
            </a:avLst>
          </a:prstGeom>
          <a:solidFill>
            <a:srgbClr val="FACC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370" name="Google Shape;370;p43"/>
          <p:cNvSpPr txBox="1"/>
          <p:nvPr>
            <p:ph type="title"/>
          </p:nvPr>
        </p:nvSpPr>
        <p:spPr>
          <a:xfrm>
            <a:off x="342900" y="274638"/>
            <a:ext cx="61722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sz="3600">
                <a:latin typeface="Architects Daughter"/>
                <a:ea typeface="Architects Daughter"/>
                <a:cs typeface="Architects Daughter"/>
                <a:sym typeface="Architects Daughter"/>
              </a:rPr>
              <a:t>Benefits</a:t>
            </a:r>
            <a:endParaRPr sz="3600">
              <a:latin typeface="Architects Daughter"/>
              <a:ea typeface="Architects Daughter"/>
              <a:cs typeface="Architects Daughter"/>
              <a:sym typeface="Architects Daughter"/>
            </a:endParaRPr>
          </a:p>
        </p:txBody>
      </p:sp>
      <p:sp>
        <p:nvSpPr>
          <p:cNvPr id="371" name="Google Shape;371;p43"/>
          <p:cNvSpPr txBox="1"/>
          <p:nvPr>
            <p:ph idx="1" type="body"/>
          </p:nvPr>
        </p:nvSpPr>
        <p:spPr>
          <a:xfrm>
            <a:off x="410800" y="1417650"/>
            <a:ext cx="8347500" cy="4526100"/>
          </a:xfrm>
          <a:prstGeom prst="rect">
            <a:avLst/>
          </a:prstGeom>
        </p:spPr>
        <p:txBody>
          <a:bodyPr anchorCtr="0" anchor="t" bIns="45700" lIns="91425" spcFirstLastPara="1" rIns="91425" wrap="square" tIns="45700">
            <a:normAutofit lnSpcReduction="10000"/>
          </a:bodyPr>
          <a:lstStyle/>
          <a:p>
            <a:pPr indent="-342900" lvl="0" marL="457200" rtl="0" algn="l">
              <a:spcBef>
                <a:spcPts val="360"/>
              </a:spcBef>
              <a:spcAft>
                <a:spcPts val="0"/>
              </a:spcAft>
              <a:buSzPts val="1800"/>
              <a:buFont typeface="Architects Daughter"/>
              <a:buChar char="●"/>
            </a:pPr>
            <a:r>
              <a:rPr lang="en-US">
                <a:latin typeface="Architects Daughter"/>
                <a:ea typeface="Architects Daughter"/>
                <a:cs typeface="Architects Daughter"/>
                <a:sym typeface="Architects Daughter"/>
              </a:rPr>
              <a:t>Hours saved manipulating spreadsheets</a:t>
            </a:r>
            <a:endParaRPr>
              <a:latin typeface="Architects Daughter"/>
              <a:ea typeface="Architects Daughter"/>
              <a:cs typeface="Architects Daughter"/>
              <a:sym typeface="Architects Daughter"/>
            </a:endParaRPr>
          </a:p>
          <a:p>
            <a:pPr indent="-342900" lvl="0" marL="457200" rtl="0" algn="l">
              <a:spcBef>
                <a:spcPts val="1000"/>
              </a:spcBef>
              <a:spcAft>
                <a:spcPts val="0"/>
              </a:spcAft>
              <a:buSzPts val="1800"/>
              <a:buFont typeface="Architects Daughter"/>
              <a:buChar char="●"/>
            </a:pPr>
            <a:r>
              <a:rPr lang="en-US">
                <a:latin typeface="Architects Daughter"/>
                <a:ea typeface="Architects Daughter"/>
                <a:cs typeface="Architects Daughter"/>
                <a:sym typeface="Architects Daughter"/>
              </a:rPr>
              <a:t>decreased chance of errors</a:t>
            </a:r>
            <a:endParaRPr>
              <a:latin typeface="Architects Daughter"/>
              <a:ea typeface="Architects Daughter"/>
              <a:cs typeface="Architects Daughter"/>
              <a:sym typeface="Architects Daughter"/>
            </a:endParaRPr>
          </a:p>
          <a:p>
            <a:pPr indent="-342900" lvl="0" marL="457200" rtl="0" algn="l">
              <a:spcBef>
                <a:spcPts val="1000"/>
              </a:spcBef>
              <a:spcAft>
                <a:spcPts val="0"/>
              </a:spcAft>
              <a:buSzPts val="1800"/>
              <a:buFont typeface="Architects Daughter"/>
              <a:buChar char="●"/>
            </a:pPr>
            <a:r>
              <a:rPr lang="en-US">
                <a:latin typeface="Architects Daughter"/>
                <a:ea typeface="Architects Daughter"/>
                <a:cs typeface="Architects Daughter"/>
                <a:sym typeface="Architects Daughter"/>
              </a:rPr>
              <a:t>Easier for me to compare schools</a:t>
            </a:r>
            <a:endParaRPr>
              <a:latin typeface="Architects Daughter"/>
              <a:ea typeface="Architects Daughter"/>
              <a:cs typeface="Architects Daughter"/>
              <a:sym typeface="Architects Daughter"/>
            </a:endParaRPr>
          </a:p>
          <a:p>
            <a:pPr indent="-342900" lvl="0" marL="457200" rtl="0" algn="l">
              <a:spcBef>
                <a:spcPts val="1000"/>
              </a:spcBef>
              <a:spcAft>
                <a:spcPts val="0"/>
              </a:spcAft>
              <a:buSzPts val="1800"/>
              <a:buFont typeface="Architects Daughter"/>
              <a:buChar char="●"/>
            </a:pPr>
            <a:r>
              <a:rPr lang="en-US">
                <a:latin typeface="Architects Daughter"/>
                <a:ea typeface="Architects Daughter"/>
                <a:cs typeface="Architects Daughter"/>
                <a:sym typeface="Architects Daughter"/>
              </a:rPr>
              <a:t>Every school is using the same dashboard</a:t>
            </a:r>
            <a:endParaRPr>
              <a:latin typeface="Architects Daughter"/>
              <a:ea typeface="Architects Daughter"/>
              <a:cs typeface="Architects Daughter"/>
              <a:sym typeface="Architects Daughter"/>
            </a:endParaRPr>
          </a:p>
          <a:p>
            <a:pPr indent="-342900" lvl="0" marL="457200" rtl="0" algn="l">
              <a:spcBef>
                <a:spcPts val="1000"/>
              </a:spcBef>
              <a:spcAft>
                <a:spcPts val="0"/>
              </a:spcAft>
              <a:buSzPts val="1800"/>
              <a:buFont typeface="Architects Daughter"/>
              <a:buChar char="●"/>
            </a:pPr>
            <a:r>
              <a:rPr lang="en-US">
                <a:latin typeface="Architects Daughter"/>
                <a:ea typeface="Architects Daughter"/>
                <a:cs typeface="Architects Daughter"/>
                <a:sym typeface="Architects Daughter"/>
              </a:rPr>
              <a:t>All leaders are viewing the same data</a:t>
            </a:r>
            <a:endParaRPr>
              <a:latin typeface="Architects Daughter"/>
              <a:ea typeface="Architects Daughter"/>
              <a:cs typeface="Architects Daughter"/>
              <a:sym typeface="Architects Daughter"/>
            </a:endParaRPr>
          </a:p>
          <a:p>
            <a:pPr indent="-342900" lvl="0" marL="457200" rtl="0" algn="l">
              <a:spcBef>
                <a:spcPts val="1000"/>
              </a:spcBef>
              <a:spcAft>
                <a:spcPts val="1000"/>
              </a:spcAft>
              <a:buSzPts val="1800"/>
              <a:buFont typeface="Architects Daughter"/>
              <a:buChar char="●"/>
            </a:pPr>
            <a:r>
              <a:rPr lang="en-US">
                <a:latin typeface="Architects Daughter"/>
                <a:ea typeface="Architects Daughter"/>
                <a:cs typeface="Architects Daughter"/>
                <a:sym typeface="Architects Daughter"/>
              </a:rPr>
              <a:t>Focus shifts to scheduling </a:t>
            </a:r>
            <a:r>
              <a:rPr lang="en-US">
                <a:latin typeface="Architects Daughter"/>
                <a:ea typeface="Architects Daughter"/>
                <a:cs typeface="Architects Daughter"/>
                <a:sym typeface="Architects Daughter"/>
              </a:rPr>
              <a:t>students</a:t>
            </a:r>
            <a:r>
              <a:rPr lang="en-US">
                <a:latin typeface="Architects Daughter"/>
                <a:ea typeface="Architects Daughter"/>
                <a:cs typeface="Architects Daughter"/>
                <a:sym typeface="Architects Daughter"/>
              </a:rPr>
              <a:t> and completing testing. </a:t>
            </a:r>
            <a:endParaRPr>
              <a:latin typeface="Architects Daughter"/>
              <a:ea typeface="Architects Daughter"/>
              <a:cs typeface="Architects Daughter"/>
              <a:sym typeface="Architects Daughte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44"/>
          <p:cNvSpPr txBox="1"/>
          <p:nvPr>
            <p:ph type="title"/>
          </p:nvPr>
        </p:nvSpPr>
        <p:spPr>
          <a:xfrm>
            <a:off x="1249750" y="2766638"/>
            <a:ext cx="61722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Questions?</a:t>
            </a:r>
            <a:endParaRPr/>
          </a:p>
        </p:txBody>
      </p:sp>
      <p:sp>
        <p:nvSpPr>
          <p:cNvPr id="378" name="Google Shape;378;p44"/>
          <p:cNvSpPr/>
          <p:nvPr/>
        </p:nvSpPr>
        <p:spPr>
          <a:xfrm>
            <a:off x="-518150" y="-900700"/>
            <a:ext cx="2857500" cy="2857500"/>
          </a:xfrm>
          <a:prstGeom prst="roundRect">
            <a:avLst>
              <a:gd fmla="val 50000" name="adj"/>
            </a:avLst>
          </a:prstGeom>
          <a:solidFill>
            <a:srgbClr val="0D948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379" name="Google Shape;379;p44"/>
          <p:cNvSpPr/>
          <p:nvPr/>
        </p:nvSpPr>
        <p:spPr>
          <a:xfrm>
            <a:off x="5618775" y="3909650"/>
            <a:ext cx="2987700" cy="2832900"/>
          </a:xfrm>
          <a:prstGeom prst="ellipse">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45"/>
          <p:cNvSpPr txBox="1"/>
          <p:nvPr/>
        </p:nvSpPr>
        <p:spPr>
          <a:xfrm>
            <a:off x="601125" y="397475"/>
            <a:ext cx="7470300" cy="5997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library(googlesheets4)</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library(tidyverse)</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gs4_auth("acrosby@sdale.org")</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Note: This will ****ALWYAS**** create a new Google sheet -- even if this is a # second sheet with same name...</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#workbook&lt;-gs4_create("Test Status 3-10 On Date")</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District level student export file from TIDE</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students&lt;-read_csv("C:/Users/acrosby/Downloads/StudentSearch_SPRINGDALE SCHOOL DISTRICT_29_Schools_20260528.csv",col_types=cols(.default='c'))</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names(students)</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students&lt;-students |&gt;</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select(</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School,</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SSID,</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`Last Name`,</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`First Name`,</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Grade,</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SPED=`IDEA Indicator`,</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`504 Status`,</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ELL=`English Learner Status`,</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RAELS=`Recently Arrived English Learner (RAEL)`,</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`Alternate Portfolio`,</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`Non-Participation Code (K-3 only)`,</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`EOC Eligibility`,</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`Text-To-Speech`</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names(students)</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a:t>
            </a:r>
            <a:endParaRPr sz="1100">
              <a:solidFill>
                <a:schemeClr val="dk1"/>
              </a:solidFill>
              <a:latin typeface="Courier New"/>
              <a:ea typeface="Courier New"/>
              <a:cs typeface="Courier New"/>
              <a:sym typeface="Courier New"/>
            </a:endParaRPr>
          </a:p>
          <a:p>
            <a:pPr indent="0" lvl="0" marL="0" rtl="0" algn="l">
              <a:spcBef>
                <a:spcPts val="0"/>
              </a:spcBef>
              <a:spcAft>
                <a:spcPts val="0"/>
              </a:spcAft>
              <a:buNone/>
            </a:pPr>
            <a:r>
              <a:t/>
            </a:r>
            <a:endParaRPr sz="600">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46"/>
          <p:cNvSpPr txBox="1"/>
          <p:nvPr/>
        </p:nvSpPr>
        <p:spPr>
          <a:xfrm>
            <a:off x="233725" y="257525"/>
            <a:ext cx="8496300" cy="6390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Prepping to filter to just 3-10</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table(students$Grade)</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Filter to just those grades...</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students&lt;-students |&gt; filter(Grade %in% c('03','04','05','06','07','08','09','10'))</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table(students$Grade)</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table(students$School)</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Get just the name part of the school w/o the DistID_LEA part</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students&lt;-students |&gt;</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mutate(</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School=word(School,2,sep=' - '),</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`Alternate Portfolio`=word(`Alternate Portfolio`,1,sep='-'),</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RAELS=word(RAELS,1,sep='-'))</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table(students$School)</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Getting info about Tests Given/In Progress</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Read in *A* pmt file.  There will be PMT files separately for EOC, K-2,</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3-10 subject area, ELPA, etc.  No PMT file for DLM.</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Exported from tide for All Schools, All Tests, Any Status</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pmt&lt;-read_csv("c:\\users\\acrosby/downloads/PMTReportSearch_SPRINGDALE SCHOOL DISTRICT_29_Schools_20260422 (7).csv",col_types=cols(.default='c'))</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pmt &lt;- pmt |&gt;</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select(</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SSID,</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`Test`,</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`Status` </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a:t>
            </a:r>
            <a:endParaRPr sz="1100">
              <a:solidFill>
                <a:schemeClr val="dk1"/>
              </a:solidFill>
              <a:latin typeface="Courier New"/>
              <a:ea typeface="Courier New"/>
              <a:cs typeface="Courier New"/>
              <a:sym typeface="Courier New"/>
            </a:endParaRPr>
          </a:p>
        </p:txBody>
      </p:sp>
      <p:sp>
        <p:nvSpPr>
          <p:cNvPr id="392" name="Google Shape;392;p46"/>
          <p:cNvSpPr txBox="1"/>
          <p:nvPr/>
        </p:nvSpPr>
        <p:spPr>
          <a:xfrm>
            <a:off x="1895750" y="799875"/>
            <a:ext cx="72717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3200">
              <a:solidFill>
                <a:schemeClr val="dk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47"/>
          <p:cNvSpPr txBox="1"/>
          <p:nvPr>
            <p:ph type="title"/>
          </p:nvPr>
        </p:nvSpPr>
        <p:spPr>
          <a:xfrm>
            <a:off x="342900" y="274638"/>
            <a:ext cx="61722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t/>
            </a:r>
            <a:endParaRPr/>
          </a:p>
        </p:txBody>
      </p:sp>
      <p:sp>
        <p:nvSpPr>
          <p:cNvPr id="399" name="Google Shape;399;p47"/>
          <p:cNvSpPr txBox="1"/>
          <p:nvPr/>
        </p:nvSpPr>
        <p:spPr>
          <a:xfrm>
            <a:off x="636125" y="275025"/>
            <a:ext cx="7645200" cy="6210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names(pmt)</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You may need to modify for other things than 3-10 "standard" tests</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pmt &lt;- pmt |&gt; mutate(Subject=word(Test,4))</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table(pmt$Subject)</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Convert to a single line per student with 4 subject areas (Reading, Writing, Rithmatic and Stience)</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wide_pmt &lt;- pmt |&gt;</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pivot_wider(id_cols='SSID',names_from=Subject,values_from=Status)</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head(wide_pmt)</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Merge the student data with the test status</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merged &lt;- students |&gt;</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left_join(wide_pmt,</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by=c("SSID"="SSID")</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head(merged)</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glimpse(merged)</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table(merged$Grade)</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table(merged$`ELA-Reading`)</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sheet_write(data=merged,ss=workbook,sheet="merged")</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library(tidyverse)</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library(googlesheets4)</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library(googledrive)</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gs4_auth("acrosby@sdale.org")</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drive_auth("acrosby@sdale.org")</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t/>
            </a:r>
            <a:endParaRPr sz="1100">
              <a:solidFill>
                <a:schemeClr val="dk1"/>
              </a:solidFill>
              <a:latin typeface="Courier New"/>
              <a:ea typeface="Courier New"/>
              <a:cs typeface="Courier New"/>
              <a:sym typeface="Courier New"/>
            </a:endParaRPr>
          </a:p>
          <a:p>
            <a:pPr indent="0" lvl="0" marL="0" rtl="0" algn="l">
              <a:spcBef>
                <a:spcPts val="0"/>
              </a:spcBef>
              <a:spcAft>
                <a:spcPts val="0"/>
              </a:spcAft>
              <a:buNone/>
            </a:pPr>
            <a:r>
              <a:t/>
            </a:r>
            <a:endParaRPr sz="3200">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p48"/>
          <p:cNvSpPr txBox="1"/>
          <p:nvPr>
            <p:ph type="title"/>
          </p:nvPr>
        </p:nvSpPr>
        <p:spPr>
          <a:xfrm>
            <a:off x="342900" y="274638"/>
            <a:ext cx="61722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t/>
            </a:r>
            <a:endParaRPr/>
          </a:p>
        </p:txBody>
      </p:sp>
      <p:sp>
        <p:nvSpPr>
          <p:cNvPr id="406" name="Google Shape;406;p48"/>
          <p:cNvSpPr txBox="1"/>
          <p:nvPr/>
        </p:nvSpPr>
        <p:spPr>
          <a:xfrm>
            <a:off x="567300" y="195550"/>
            <a:ext cx="8009400" cy="6207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foldername &lt;- "Sample Status Sheets"</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filename &lt;- "Status Sheet"</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status_folder &lt;- drive_find(foldername,type="folder")</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if (nrow(status_folder)==0) { # Means the folder doesn't exist...</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 Create the folder</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status_folder &lt;- drive_create(foldername,type="folder")</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Walking through the school names in the merged data, will</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create a subfolder and a file for each one</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for (school_name in unique(merged$School)) {</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 See if there's a folder for the school inside the status folder</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school_folder &lt;- drive_ls(school_name,</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path=status_folder,</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type="folder")</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if (nrow(school_folder)==0) { # Means the folder doesn't exist...</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 Create the folder</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school_folder &lt;- drive_create(school_name,</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path=status_folder,</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type="folder")</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 Look for a sheet inside the school folder</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school_sheet &lt;- drive_ls(filename,</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path=school_folder,</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type="spreadsheet")</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if (nrow(school_sheet)==0) { # Means the sheet doesn't exist...</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 Create the sheet</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school_sheet &lt;- drive_create(filename,</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path=school_folder,</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type="spreadsheet")</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 </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t/>
            </a:r>
            <a:endParaRPr sz="3200">
              <a:solidFill>
                <a:schemeClr val="dk1"/>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p49"/>
          <p:cNvSpPr txBox="1"/>
          <p:nvPr>
            <p:ph type="title"/>
          </p:nvPr>
        </p:nvSpPr>
        <p:spPr>
          <a:xfrm>
            <a:off x="342900" y="274638"/>
            <a:ext cx="61722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t/>
            </a:r>
            <a:endParaRPr/>
          </a:p>
        </p:txBody>
      </p:sp>
      <p:sp>
        <p:nvSpPr>
          <p:cNvPr id="413" name="Google Shape;413;p49"/>
          <p:cNvSpPr txBox="1"/>
          <p:nvPr/>
        </p:nvSpPr>
        <p:spPr>
          <a:xfrm>
            <a:off x="373100" y="312375"/>
            <a:ext cx="7992600" cy="6290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 Limit to the School</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out &lt;- merged |&gt;</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filter(School==school_name)</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 Write the data to the first tab in the school sheet</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write_sheet(data=out,ss=school_sheet,sheet=1)</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stop()</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range_write(ss=workbook, # Points to the Google Sheet</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data=pmt, # The data frame (tibble) to write</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sheet='PMT', # Tab to write</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range='TopLeftCell', # Location of the top left corner of the</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 block, such as "A9","D35", etc.</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reformat = FALSE, # FALSE means keep the existing formating, inc.</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 conditional formatting rules,</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col_names = FALSE # DO NOT write the names of the columnts, just</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 the data.  Lets you put "better" names or</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        	#  labels instead of your internal names</a:t>
            </a:r>
            <a:endParaRPr sz="1100">
              <a:solidFill>
                <a:schemeClr val="dk1"/>
              </a:solidFill>
              <a:latin typeface="Courier New"/>
              <a:ea typeface="Courier New"/>
              <a:cs typeface="Courier New"/>
              <a:sym typeface="Courier New"/>
            </a:endParaRPr>
          </a:p>
          <a:p>
            <a:pPr indent="0" lvl="0" marL="0" rtl="0" algn="l">
              <a:lnSpc>
                <a:spcPct val="115000"/>
              </a:lnSpc>
              <a:spcBef>
                <a:spcPts val="0"/>
              </a:spcBef>
              <a:spcAft>
                <a:spcPts val="0"/>
              </a:spcAft>
              <a:buClr>
                <a:schemeClr val="dk1"/>
              </a:buClr>
              <a:buSzPts val="1100"/>
              <a:buFont typeface="Arial"/>
              <a:buNone/>
            </a:pPr>
            <a:r>
              <a:rPr lang="en-US" sz="1100">
                <a:solidFill>
                  <a:schemeClr val="dk1"/>
                </a:solidFill>
                <a:latin typeface="Courier New"/>
                <a:ea typeface="Courier New"/>
                <a:cs typeface="Courier New"/>
                <a:sym typeface="Courier New"/>
              </a:rPr>
              <a:t>)</a:t>
            </a:r>
            <a:endParaRPr sz="32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6"/>
          <p:cNvSpPr/>
          <p:nvPr/>
        </p:nvSpPr>
        <p:spPr>
          <a:xfrm>
            <a:off x="3560600" y="3429000"/>
            <a:ext cx="4334700" cy="3723000"/>
          </a:xfrm>
          <a:prstGeom prst="ellipse">
            <a:avLst/>
          </a:prstGeom>
          <a:solidFill>
            <a:schemeClr val="accen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15" name="Google Shape;115;p16"/>
          <p:cNvSpPr/>
          <p:nvPr/>
        </p:nvSpPr>
        <p:spPr>
          <a:xfrm>
            <a:off x="263175" y="139325"/>
            <a:ext cx="3003300" cy="2925900"/>
          </a:xfrm>
          <a:prstGeom prst="ellipse">
            <a:avLst/>
          </a:prstGeom>
          <a:solidFill>
            <a:schemeClr val="accent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16" name="Google Shape;116;p16"/>
          <p:cNvSpPr txBox="1"/>
          <p:nvPr>
            <p:ph type="title"/>
          </p:nvPr>
        </p:nvSpPr>
        <p:spPr>
          <a:xfrm>
            <a:off x="465800" y="264400"/>
            <a:ext cx="78450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a:solidFill>
                  <a:srgbClr val="434343"/>
                </a:solidFill>
                <a:latin typeface="Architects Daughter"/>
                <a:ea typeface="Architects Daughter"/>
                <a:cs typeface="Architects Daughter"/>
                <a:sym typeface="Architects Daughter"/>
              </a:rPr>
              <a:t>So who is testing what?</a:t>
            </a:r>
            <a:endParaRPr>
              <a:solidFill>
                <a:srgbClr val="434343"/>
              </a:solidFill>
              <a:latin typeface="Architects Daughter"/>
              <a:ea typeface="Architects Daughter"/>
              <a:cs typeface="Architects Daughter"/>
              <a:sym typeface="Architects Daughter"/>
            </a:endParaRPr>
          </a:p>
        </p:txBody>
      </p:sp>
      <p:sp>
        <p:nvSpPr>
          <p:cNvPr id="117" name="Google Shape;117;p16"/>
          <p:cNvSpPr txBox="1"/>
          <p:nvPr>
            <p:ph idx="1" type="body"/>
          </p:nvPr>
        </p:nvSpPr>
        <p:spPr>
          <a:xfrm>
            <a:off x="342900" y="1600200"/>
            <a:ext cx="7968000" cy="4526100"/>
          </a:xfrm>
          <a:prstGeom prst="rect">
            <a:avLst/>
          </a:prstGeom>
        </p:spPr>
        <p:txBody>
          <a:bodyPr anchorCtr="0" anchor="t" bIns="45700" lIns="91425" spcFirstLastPara="1" rIns="91425" wrap="square" tIns="45700">
            <a:normAutofit lnSpcReduction="10000"/>
          </a:bodyPr>
          <a:lstStyle/>
          <a:p>
            <a:pPr indent="-342900" lvl="0" marL="457200" rtl="0" algn="l">
              <a:spcBef>
                <a:spcPts val="360"/>
              </a:spcBef>
              <a:spcAft>
                <a:spcPts val="0"/>
              </a:spcAft>
              <a:buClr>
                <a:srgbClr val="434343"/>
              </a:buClr>
              <a:buSzPts val="1800"/>
              <a:buFont typeface="Architects Daughter"/>
              <a:buChar char="●"/>
            </a:pPr>
            <a:r>
              <a:rPr lang="en-US">
                <a:solidFill>
                  <a:srgbClr val="434343"/>
                </a:solidFill>
                <a:latin typeface="Architects Daughter"/>
                <a:ea typeface="Architects Daughter"/>
                <a:cs typeface="Architects Daughter"/>
                <a:sym typeface="Architects Daughter"/>
              </a:rPr>
              <a:t>Elementary</a:t>
            </a:r>
            <a:endParaRPr>
              <a:solidFill>
                <a:srgbClr val="434343"/>
              </a:solidFill>
              <a:latin typeface="Architects Daughter"/>
              <a:ea typeface="Architects Daughter"/>
              <a:cs typeface="Architects Daughter"/>
              <a:sym typeface="Architects Daughter"/>
            </a:endParaRPr>
          </a:p>
          <a:p>
            <a:pPr indent="-342900" lvl="1" marL="914400" rtl="0" algn="l">
              <a:spcBef>
                <a:spcPts val="0"/>
              </a:spcBef>
              <a:spcAft>
                <a:spcPts val="0"/>
              </a:spcAft>
              <a:buClr>
                <a:srgbClr val="434343"/>
              </a:buClr>
              <a:buSzPts val="1800"/>
              <a:buFont typeface="Architects Daughter"/>
              <a:buChar char="○"/>
            </a:pPr>
            <a:r>
              <a:rPr lang="en-US">
                <a:solidFill>
                  <a:srgbClr val="FF0000"/>
                </a:solidFill>
                <a:latin typeface="Architects Daughter"/>
                <a:ea typeface="Architects Daughter"/>
                <a:cs typeface="Architects Daughter"/>
                <a:sym typeface="Architects Daughter"/>
              </a:rPr>
              <a:t>Mandatory</a:t>
            </a:r>
            <a:r>
              <a:rPr lang="en-US">
                <a:solidFill>
                  <a:srgbClr val="434343"/>
                </a:solidFill>
                <a:latin typeface="Architects Daughter"/>
                <a:ea typeface="Architects Daughter"/>
                <a:cs typeface="Architects Daughter"/>
                <a:sym typeface="Architects Daughter"/>
              </a:rPr>
              <a:t> Screener, </a:t>
            </a:r>
            <a:r>
              <a:rPr lang="en-US">
                <a:solidFill>
                  <a:srgbClr val="434343"/>
                </a:solidFill>
                <a:latin typeface="Architects Daughter"/>
                <a:ea typeface="Architects Daughter"/>
                <a:cs typeface="Architects Daughter"/>
                <a:sym typeface="Architects Daughter"/>
              </a:rPr>
              <a:t>Interim</a:t>
            </a:r>
            <a:r>
              <a:rPr lang="en-US">
                <a:solidFill>
                  <a:srgbClr val="434343"/>
                </a:solidFill>
                <a:latin typeface="Architects Daughter"/>
                <a:ea typeface="Architects Daughter"/>
                <a:cs typeface="Architects Daughter"/>
                <a:sym typeface="Architects Daughter"/>
              </a:rPr>
              <a:t> (K-2), Summative</a:t>
            </a:r>
            <a:endParaRPr>
              <a:solidFill>
                <a:srgbClr val="434343"/>
              </a:solidFill>
              <a:latin typeface="Architects Daughter"/>
              <a:ea typeface="Architects Daughter"/>
              <a:cs typeface="Architects Daughter"/>
              <a:sym typeface="Architects Daughter"/>
            </a:endParaRPr>
          </a:p>
          <a:p>
            <a:pPr indent="-342900" lvl="1" marL="914400" rtl="0" algn="l">
              <a:spcBef>
                <a:spcPts val="0"/>
              </a:spcBef>
              <a:spcAft>
                <a:spcPts val="0"/>
              </a:spcAft>
              <a:buClr>
                <a:srgbClr val="434343"/>
              </a:buClr>
              <a:buSzPts val="1800"/>
              <a:buFont typeface="Architects Daughter"/>
              <a:buChar char="○"/>
            </a:pPr>
            <a:r>
              <a:rPr lang="en-US">
                <a:solidFill>
                  <a:srgbClr val="0000FF"/>
                </a:solidFill>
                <a:latin typeface="Architects Daughter"/>
                <a:ea typeface="Architects Daughter"/>
                <a:cs typeface="Architects Daughter"/>
                <a:sym typeface="Architects Daughter"/>
              </a:rPr>
              <a:t>Optional</a:t>
            </a:r>
            <a:r>
              <a:rPr lang="en-US">
                <a:solidFill>
                  <a:srgbClr val="434343"/>
                </a:solidFill>
                <a:latin typeface="Architects Daughter"/>
                <a:ea typeface="Architects Daughter"/>
                <a:cs typeface="Architects Daughter"/>
                <a:sym typeface="Architects Daughter"/>
              </a:rPr>
              <a:t> Testlets, </a:t>
            </a:r>
            <a:r>
              <a:rPr lang="en-US">
                <a:solidFill>
                  <a:srgbClr val="434343"/>
                </a:solidFill>
                <a:latin typeface="Architects Daughter"/>
                <a:ea typeface="Architects Daughter"/>
                <a:cs typeface="Architects Daughter"/>
                <a:sym typeface="Architects Daughter"/>
              </a:rPr>
              <a:t>Classroom Assessments</a:t>
            </a:r>
            <a:endParaRPr>
              <a:solidFill>
                <a:srgbClr val="434343"/>
              </a:solidFill>
              <a:latin typeface="Architects Daughter"/>
              <a:ea typeface="Architects Daughter"/>
              <a:cs typeface="Architects Daughter"/>
              <a:sym typeface="Architects Daughter"/>
            </a:endParaRPr>
          </a:p>
          <a:p>
            <a:pPr indent="-342900" lvl="0" marL="457200" rtl="0" algn="l">
              <a:spcBef>
                <a:spcPts val="0"/>
              </a:spcBef>
              <a:spcAft>
                <a:spcPts val="0"/>
              </a:spcAft>
              <a:buClr>
                <a:srgbClr val="434343"/>
              </a:buClr>
              <a:buSzPts val="1800"/>
              <a:buFont typeface="Architects Daughter"/>
              <a:buChar char="●"/>
            </a:pPr>
            <a:r>
              <a:rPr lang="en-US">
                <a:solidFill>
                  <a:srgbClr val="434343"/>
                </a:solidFill>
                <a:latin typeface="Architects Daughter"/>
                <a:ea typeface="Architects Daughter"/>
                <a:cs typeface="Architects Daughter"/>
                <a:sym typeface="Architects Daughter"/>
              </a:rPr>
              <a:t>Middle</a:t>
            </a:r>
            <a:endParaRPr>
              <a:solidFill>
                <a:srgbClr val="434343"/>
              </a:solidFill>
              <a:latin typeface="Architects Daughter"/>
              <a:ea typeface="Architects Daughter"/>
              <a:cs typeface="Architects Daughter"/>
              <a:sym typeface="Architects Daughter"/>
            </a:endParaRPr>
          </a:p>
          <a:p>
            <a:pPr indent="-342900" lvl="1" marL="914400" rtl="0" algn="l">
              <a:spcBef>
                <a:spcPts val="0"/>
              </a:spcBef>
              <a:spcAft>
                <a:spcPts val="0"/>
              </a:spcAft>
              <a:buClr>
                <a:srgbClr val="434343"/>
              </a:buClr>
              <a:buSzPts val="1800"/>
              <a:buFont typeface="Architects Daughter"/>
              <a:buChar char="○"/>
            </a:pPr>
            <a:r>
              <a:rPr lang="en-US">
                <a:solidFill>
                  <a:srgbClr val="FF0000"/>
                </a:solidFill>
                <a:latin typeface="Architects Daughter"/>
                <a:ea typeface="Architects Daughter"/>
                <a:cs typeface="Architects Daughter"/>
                <a:sym typeface="Architects Daughter"/>
              </a:rPr>
              <a:t>Mandatory</a:t>
            </a:r>
            <a:r>
              <a:rPr lang="en-US">
                <a:solidFill>
                  <a:srgbClr val="434343"/>
                </a:solidFill>
                <a:latin typeface="Architects Daughter"/>
                <a:ea typeface="Architects Daughter"/>
                <a:cs typeface="Architects Daughter"/>
                <a:sym typeface="Architects Daughter"/>
              </a:rPr>
              <a:t> Summative</a:t>
            </a:r>
            <a:endParaRPr>
              <a:solidFill>
                <a:srgbClr val="434343"/>
              </a:solidFill>
              <a:latin typeface="Architects Daughter"/>
              <a:ea typeface="Architects Daughter"/>
              <a:cs typeface="Architects Daughter"/>
              <a:sym typeface="Architects Daughter"/>
            </a:endParaRPr>
          </a:p>
          <a:p>
            <a:pPr indent="-342900" lvl="1" marL="914400" rtl="0" algn="l">
              <a:spcBef>
                <a:spcPts val="0"/>
              </a:spcBef>
              <a:spcAft>
                <a:spcPts val="0"/>
              </a:spcAft>
              <a:buClr>
                <a:srgbClr val="434343"/>
              </a:buClr>
              <a:buSzPts val="1800"/>
              <a:buFont typeface="Architects Daughter"/>
              <a:buChar char="○"/>
            </a:pPr>
            <a:r>
              <a:rPr lang="en-US">
                <a:solidFill>
                  <a:srgbClr val="0000FF"/>
                </a:solidFill>
                <a:latin typeface="Architects Daughter"/>
                <a:ea typeface="Architects Daughter"/>
                <a:cs typeface="Architects Daughter"/>
                <a:sym typeface="Architects Daughter"/>
              </a:rPr>
              <a:t>Optional</a:t>
            </a:r>
            <a:r>
              <a:rPr lang="en-US">
                <a:solidFill>
                  <a:srgbClr val="434343"/>
                </a:solidFill>
                <a:latin typeface="Architects Daughter"/>
                <a:ea typeface="Architects Daughter"/>
                <a:cs typeface="Architects Daughter"/>
                <a:sym typeface="Architects Daughter"/>
              </a:rPr>
              <a:t> Interims, Classroom Assessments</a:t>
            </a:r>
            <a:endParaRPr>
              <a:solidFill>
                <a:srgbClr val="434343"/>
              </a:solidFill>
              <a:latin typeface="Architects Daughter"/>
              <a:ea typeface="Architects Daughter"/>
              <a:cs typeface="Architects Daughter"/>
              <a:sym typeface="Architects Daughter"/>
            </a:endParaRPr>
          </a:p>
          <a:p>
            <a:pPr indent="-342900" lvl="0" marL="457200" rtl="0" algn="l">
              <a:spcBef>
                <a:spcPts val="0"/>
              </a:spcBef>
              <a:spcAft>
                <a:spcPts val="0"/>
              </a:spcAft>
              <a:buClr>
                <a:srgbClr val="434343"/>
              </a:buClr>
              <a:buSzPts val="1800"/>
              <a:buFont typeface="Architects Daughter"/>
              <a:buChar char="●"/>
            </a:pPr>
            <a:r>
              <a:rPr lang="en-US">
                <a:solidFill>
                  <a:srgbClr val="434343"/>
                </a:solidFill>
                <a:latin typeface="Architects Daughter"/>
                <a:ea typeface="Architects Daughter"/>
                <a:cs typeface="Architects Daughter"/>
                <a:sym typeface="Architects Daughter"/>
              </a:rPr>
              <a:t>High School</a:t>
            </a:r>
            <a:endParaRPr>
              <a:solidFill>
                <a:srgbClr val="434343"/>
              </a:solidFill>
              <a:latin typeface="Architects Daughter"/>
              <a:ea typeface="Architects Daughter"/>
              <a:cs typeface="Architects Daughter"/>
              <a:sym typeface="Architects Daughter"/>
            </a:endParaRPr>
          </a:p>
          <a:p>
            <a:pPr indent="-342900" lvl="1" marL="914400" rtl="0" algn="l">
              <a:spcBef>
                <a:spcPts val="0"/>
              </a:spcBef>
              <a:spcAft>
                <a:spcPts val="0"/>
              </a:spcAft>
              <a:buClr>
                <a:srgbClr val="434343"/>
              </a:buClr>
              <a:buSzPts val="1800"/>
              <a:buFont typeface="Architects Daughter"/>
              <a:buChar char="○"/>
            </a:pPr>
            <a:r>
              <a:rPr lang="en-US">
                <a:solidFill>
                  <a:srgbClr val="FF0000"/>
                </a:solidFill>
                <a:latin typeface="Architects Daughter"/>
                <a:ea typeface="Architects Daughter"/>
                <a:cs typeface="Architects Daughter"/>
                <a:sym typeface="Architects Daughter"/>
              </a:rPr>
              <a:t>Mandatory</a:t>
            </a:r>
            <a:r>
              <a:rPr lang="en-US">
                <a:solidFill>
                  <a:srgbClr val="434343"/>
                </a:solidFill>
                <a:latin typeface="Architects Daughter"/>
                <a:ea typeface="Architects Daughter"/>
                <a:cs typeface="Architects Daughter"/>
                <a:sym typeface="Architects Daughter"/>
              </a:rPr>
              <a:t> Summative, EOC</a:t>
            </a:r>
            <a:endParaRPr>
              <a:solidFill>
                <a:srgbClr val="434343"/>
              </a:solidFill>
              <a:latin typeface="Architects Daughter"/>
              <a:ea typeface="Architects Daughter"/>
              <a:cs typeface="Architects Daughter"/>
              <a:sym typeface="Architects Daughter"/>
            </a:endParaRPr>
          </a:p>
          <a:p>
            <a:pPr indent="-342900" lvl="1" marL="914400" rtl="0" algn="l">
              <a:spcBef>
                <a:spcPts val="0"/>
              </a:spcBef>
              <a:spcAft>
                <a:spcPts val="0"/>
              </a:spcAft>
              <a:buClr>
                <a:srgbClr val="434343"/>
              </a:buClr>
              <a:buSzPts val="1800"/>
              <a:buFont typeface="Architects Daughter"/>
              <a:buChar char="○"/>
            </a:pPr>
            <a:r>
              <a:rPr lang="en-US">
                <a:solidFill>
                  <a:srgbClr val="0000FF"/>
                </a:solidFill>
                <a:latin typeface="Architects Daughter"/>
                <a:ea typeface="Architects Daughter"/>
                <a:cs typeface="Architects Daughter"/>
                <a:sym typeface="Architects Daughter"/>
              </a:rPr>
              <a:t>Optional</a:t>
            </a:r>
            <a:r>
              <a:rPr lang="en-US">
                <a:solidFill>
                  <a:srgbClr val="434343"/>
                </a:solidFill>
                <a:latin typeface="Architects Daughter"/>
                <a:ea typeface="Architects Daughter"/>
                <a:cs typeface="Architects Daughter"/>
                <a:sym typeface="Architects Daughter"/>
              </a:rPr>
              <a:t> CCR assessments, </a:t>
            </a:r>
            <a:r>
              <a:rPr lang="en-US">
                <a:solidFill>
                  <a:srgbClr val="434343"/>
                </a:solidFill>
                <a:latin typeface="Architects Daughter"/>
                <a:ea typeface="Architects Daughter"/>
                <a:cs typeface="Architects Daughter"/>
                <a:sym typeface="Architects Daughter"/>
              </a:rPr>
              <a:t>Interims, Classroom Assessments</a:t>
            </a:r>
            <a:endParaRPr>
              <a:solidFill>
                <a:srgbClr val="434343"/>
              </a:solidFill>
              <a:latin typeface="Architects Daughter"/>
              <a:ea typeface="Architects Daughter"/>
              <a:cs typeface="Architects Daughter"/>
              <a:sym typeface="Architects Daughte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17"/>
          <p:cNvSpPr/>
          <p:nvPr/>
        </p:nvSpPr>
        <p:spPr>
          <a:xfrm>
            <a:off x="-1184275" y="3048000"/>
            <a:ext cx="3810000" cy="3810000"/>
          </a:xfrm>
          <a:prstGeom prst="roundRect">
            <a:avLst>
              <a:gd fmla="val 50000" name="adj"/>
            </a:avLst>
          </a:prstGeom>
          <a:solidFill>
            <a:srgbClr val="FACC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24" name="Google Shape;124;p17"/>
          <p:cNvSpPr txBox="1"/>
          <p:nvPr>
            <p:ph idx="1" type="body"/>
          </p:nvPr>
        </p:nvSpPr>
        <p:spPr>
          <a:xfrm>
            <a:off x="586625" y="2835375"/>
            <a:ext cx="8073300" cy="3291000"/>
          </a:xfrm>
          <a:prstGeom prst="rect">
            <a:avLst/>
          </a:prstGeom>
        </p:spPr>
        <p:txBody>
          <a:bodyPr anchorCtr="0" anchor="t" bIns="45700" lIns="91425" spcFirstLastPara="1" rIns="91425" wrap="square" tIns="45700">
            <a:normAutofit/>
          </a:bodyPr>
          <a:lstStyle/>
          <a:p>
            <a:pPr indent="0" lvl="0" marL="0" rtl="0" algn="l">
              <a:spcBef>
                <a:spcPts val="360"/>
              </a:spcBef>
              <a:spcAft>
                <a:spcPts val="0"/>
              </a:spcAft>
              <a:buNone/>
            </a:pPr>
            <a:r>
              <a:rPr lang="en-US" sz="6000">
                <a:solidFill>
                  <a:srgbClr val="434343"/>
                </a:solidFill>
                <a:latin typeface="Architects Daughter"/>
                <a:ea typeface="Architects Daughter"/>
                <a:cs typeface="Architects Daughter"/>
                <a:sym typeface="Architects Daughter"/>
              </a:rPr>
              <a:t>Part 2: The Problem</a:t>
            </a:r>
            <a:endParaRPr sz="6000">
              <a:solidFill>
                <a:srgbClr val="434343"/>
              </a:solidFill>
              <a:latin typeface="Architects Daughter"/>
              <a:ea typeface="Architects Daughter"/>
              <a:cs typeface="Architects Daughter"/>
              <a:sym typeface="Architects Daughter"/>
            </a:endParaRPr>
          </a:p>
        </p:txBody>
      </p:sp>
      <p:sp>
        <p:nvSpPr>
          <p:cNvPr id="125" name="Google Shape;125;p17"/>
          <p:cNvSpPr/>
          <p:nvPr/>
        </p:nvSpPr>
        <p:spPr>
          <a:xfrm>
            <a:off x="3700000" y="258575"/>
            <a:ext cx="2857500" cy="2857500"/>
          </a:xfrm>
          <a:prstGeom prst="roundRect">
            <a:avLst>
              <a:gd fmla="val 50000" name="adj"/>
            </a:avLst>
          </a:prstGeom>
          <a:solidFill>
            <a:srgbClr val="0D948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18"/>
          <p:cNvSpPr/>
          <p:nvPr/>
        </p:nvSpPr>
        <p:spPr>
          <a:xfrm>
            <a:off x="-219100" y="483725"/>
            <a:ext cx="2987700" cy="2832900"/>
          </a:xfrm>
          <a:prstGeom prst="ellipse">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32" name="Google Shape;132;p18"/>
          <p:cNvSpPr txBox="1"/>
          <p:nvPr>
            <p:ph type="title"/>
          </p:nvPr>
        </p:nvSpPr>
        <p:spPr>
          <a:xfrm>
            <a:off x="342900" y="274638"/>
            <a:ext cx="61722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a:latin typeface="Architects Daughter"/>
                <a:ea typeface="Architects Daughter"/>
                <a:cs typeface="Architects Daughter"/>
                <a:sym typeface="Architects Daughter"/>
              </a:rPr>
              <a:t>Data?!?!</a:t>
            </a:r>
            <a:endParaRPr>
              <a:latin typeface="Architects Daughter"/>
              <a:ea typeface="Architects Daughter"/>
              <a:cs typeface="Architects Daughter"/>
              <a:sym typeface="Architects Daughter"/>
            </a:endParaRPr>
          </a:p>
        </p:txBody>
      </p:sp>
      <p:sp>
        <p:nvSpPr>
          <p:cNvPr id="133" name="Google Shape;133;p18"/>
          <p:cNvSpPr txBox="1"/>
          <p:nvPr>
            <p:ph idx="1" type="body"/>
          </p:nvPr>
        </p:nvSpPr>
        <p:spPr>
          <a:xfrm>
            <a:off x="342900" y="1600200"/>
            <a:ext cx="8211600" cy="4526100"/>
          </a:xfrm>
          <a:prstGeom prst="rect">
            <a:avLst/>
          </a:prstGeom>
        </p:spPr>
        <p:txBody>
          <a:bodyPr anchorCtr="0" anchor="t" bIns="45700" lIns="91425" spcFirstLastPara="1" rIns="91425" wrap="square" tIns="45700">
            <a:normAutofit/>
          </a:bodyPr>
          <a:lstStyle/>
          <a:p>
            <a:pPr indent="-342900" lvl="0" marL="457200" rtl="0" algn="l">
              <a:lnSpc>
                <a:spcPct val="100000"/>
              </a:lnSpc>
              <a:spcBef>
                <a:spcPts val="360"/>
              </a:spcBef>
              <a:spcAft>
                <a:spcPts val="0"/>
              </a:spcAft>
              <a:buSzPts val="1800"/>
              <a:buFont typeface="Architects Daughter"/>
              <a:buChar char="●"/>
            </a:pPr>
            <a:r>
              <a:rPr lang="en-US">
                <a:latin typeface="Architects Daughter"/>
                <a:ea typeface="Architects Daughter"/>
                <a:cs typeface="Architects Daughter"/>
                <a:sym typeface="Architects Daughter"/>
              </a:rPr>
              <a:t>Where do we find all the data?</a:t>
            </a:r>
            <a:endParaRPr>
              <a:latin typeface="Architects Daughter"/>
              <a:ea typeface="Architects Daughter"/>
              <a:cs typeface="Architects Daughter"/>
              <a:sym typeface="Architects Daughter"/>
            </a:endParaRPr>
          </a:p>
          <a:p>
            <a:pPr indent="-342900" lvl="0" marL="457200" rtl="0" algn="l">
              <a:lnSpc>
                <a:spcPct val="100000"/>
              </a:lnSpc>
              <a:spcBef>
                <a:spcPts val="1000"/>
              </a:spcBef>
              <a:spcAft>
                <a:spcPts val="0"/>
              </a:spcAft>
              <a:buSzPts val="1800"/>
              <a:buFont typeface="Architects Daughter"/>
              <a:buChar char="●"/>
            </a:pPr>
            <a:r>
              <a:rPr lang="en-US">
                <a:latin typeface="Architects Daughter"/>
                <a:ea typeface="Architects Daughter"/>
                <a:cs typeface="Architects Daughter"/>
                <a:sym typeface="Architects Daughter"/>
              </a:rPr>
              <a:t>What data are important?</a:t>
            </a:r>
            <a:endParaRPr>
              <a:latin typeface="Architects Daughter"/>
              <a:ea typeface="Architects Daughter"/>
              <a:cs typeface="Architects Daughter"/>
              <a:sym typeface="Architects Daughter"/>
            </a:endParaRPr>
          </a:p>
          <a:p>
            <a:pPr indent="-342900" lvl="0" marL="457200" rtl="0" algn="l">
              <a:lnSpc>
                <a:spcPct val="100000"/>
              </a:lnSpc>
              <a:spcBef>
                <a:spcPts val="1000"/>
              </a:spcBef>
              <a:spcAft>
                <a:spcPts val="0"/>
              </a:spcAft>
              <a:buSzPts val="1800"/>
              <a:buFont typeface="Architects Daughter"/>
              <a:buChar char="●"/>
            </a:pPr>
            <a:r>
              <a:rPr lang="en-US">
                <a:latin typeface="Architects Daughter"/>
                <a:ea typeface="Architects Daughter"/>
                <a:cs typeface="Architects Daughter"/>
                <a:sym typeface="Architects Daughter"/>
              </a:rPr>
              <a:t>We have A LOT of data!</a:t>
            </a:r>
            <a:endParaRPr>
              <a:latin typeface="Architects Daughter"/>
              <a:ea typeface="Architects Daughter"/>
              <a:cs typeface="Architects Daughter"/>
              <a:sym typeface="Architects Daughter"/>
            </a:endParaRPr>
          </a:p>
          <a:p>
            <a:pPr indent="-342900" lvl="0" marL="457200" rtl="0" algn="l">
              <a:lnSpc>
                <a:spcPct val="100000"/>
              </a:lnSpc>
              <a:spcBef>
                <a:spcPts val="1000"/>
              </a:spcBef>
              <a:spcAft>
                <a:spcPts val="1000"/>
              </a:spcAft>
              <a:buSzPts val="1800"/>
              <a:buFont typeface="Architects Daughter"/>
              <a:buChar char="●"/>
            </a:pPr>
            <a:r>
              <a:rPr lang="en-US">
                <a:latin typeface="Architects Daughter"/>
                <a:ea typeface="Architects Daughter"/>
                <a:cs typeface="Architects Daughter"/>
                <a:sym typeface="Architects Daughter"/>
              </a:rPr>
              <a:t>How do we communicate the data with our constituents?</a:t>
            </a:r>
            <a:endParaRPr>
              <a:latin typeface="Architects Daughter"/>
              <a:ea typeface="Architects Daughter"/>
              <a:cs typeface="Architects Daughter"/>
              <a:sym typeface="Architects Daughter"/>
            </a:endParaRPr>
          </a:p>
        </p:txBody>
      </p:sp>
      <p:sp>
        <p:nvSpPr>
          <p:cNvPr id="134" name="Google Shape;134;p18"/>
          <p:cNvSpPr/>
          <p:nvPr/>
        </p:nvSpPr>
        <p:spPr>
          <a:xfrm>
            <a:off x="6341725" y="-508750"/>
            <a:ext cx="1486200" cy="1486200"/>
          </a:xfrm>
          <a:prstGeom prst="ellipse">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19"/>
          <p:cNvSpPr/>
          <p:nvPr/>
        </p:nvSpPr>
        <p:spPr>
          <a:xfrm>
            <a:off x="7666750" y="2116250"/>
            <a:ext cx="2857500" cy="2857500"/>
          </a:xfrm>
          <a:prstGeom prst="roundRect">
            <a:avLst>
              <a:gd fmla="val 50000" name="adj"/>
            </a:avLst>
          </a:prstGeom>
          <a:solidFill>
            <a:srgbClr val="0D948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41" name="Google Shape;141;p19"/>
          <p:cNvSpPr txBox="1"/>
          <p:nvPr>
            <p:ph type="title"/>
          </p:nvPr>
        </p:nvSpPr>
        <p:spPr>
          <a:xfrm>
            <a:off x="342900" y="274638"/>
            <a:ext cx="61722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t/>
            </a:r>
            <a:endParaRPr/>
          </a:p>
        </p:txBody>
      </p:sp>
      <p:sp>
        <p:nvSpPr>
          <p:cNvPr id="142" name="Google Shape;142;p19"/>
          <p:cNvSpPr txBox="1"/>
          <p:nvPr>
            <p:ph idx="1" type="body"/>
          </p:nvPr>
        </p:nvSpPr>
        <p:spPr>
          <a:xfrm>
            <a:off x="342900" y="3240450"/>
            <a:ext cx="8316900" cy="2886000"/>
          </a:xfrm>
          <a:prstGeom prst="rect">
            <a:avLst/>
          </a:prstGeom>
        </p:spPr>
        <p:txBody>
          <a:bodyPr anchorCtr="0" anchor="t" bIns="45700" lIns="91425" spcFirstLastPara="1" rIns="91425" wrap="square" tIns="45700">
            <a:normAutofit/>
          </a:bodyPr>
          <a:lstStyle/>
          <a:p>
            <a:pPr indent="0" lvl="0" marL="0" rtl="0" algn="ctr">
              <a:spcBef>
                <a:spcPts val="360"/>
              </a:spcBef>
              <a:spcAft>
                <a:spcPts val="0"/>
              </a:spcAft>
              <a:buNone/>
            </a:pPr>
            <a:r>
              <a:rPr lang="en-US" sz="6000">
                <a:latin typeface="Architects Daughter"/>
                <a:ea typeface="Architects Daughter"/>
                <a:cs typeface="Architects Daughter"/>
                <a:sym typeface="Architects Daughter"/>
              </a:rPr>
              <a:t>Part 3: The Workflow</a:t>
            </a:r>
            <a:endParaRPr sz="6000">
              <a:latin typeface="Architects Daughter"/>
              <a:ea typeface="Architects Daughter"/>
              <a:cs typeface="Architects Daughter"/>
              <a:sym typeface="Architects Daughter"/>
            </a:endParaRPr>
          </a:p>
        </p:txBody>
      </p:sp>
      <p:sp>
        <p:nvSpPr>
          <p:cNvPr id="143" name="Google Shape;143;p19"/>
          <p:cNvSpPr/>
          <p:nvPr/>
        </p:nvSpPr>
        <p:spPr>
          <a:xfrm>
            <a:off x="3979000" y="4209425"/>
            <a:ext cx="3142200" cy="3097500"/>
          </a:xfrm>
          <a:prstGeom prst="ellipse">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
        <p:nvSpPr>
          <p:cNvPr id="144" name="Google Shape;144;p19"/>
          <p:cNvSpPr/>
          <p:nvPr/>
        </p:nvSpPr>
        <p:spPr>
          <a:xfrm>
            <a:off x="-414800" y="138275"/>
            <a:ext cx="1797600" cy="1736100"/>
          </a:xfrm>
          <a:prstGeom prst="ellipse">
            <a:avLst/>
          </a:prstGeom>
          <a:solidFill>
            <a:schemeClr val="accent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0"/>
          <p:cNvSpPr/>
          <p:nvPr/>
        </p:nvSpPr>
        <p:spPr>
          <a:xfrm>
            <a:off x="6418550" y="430175"/>
            <a:ext cx="2200200" cy="2083500"/>
          </a:xfrm>
          <a:prstGeom prst="ellipse">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lt1"/>
              </a:solidFill>
              <a:latin typeface="Calibri"/>
              <a:ea typeface="Calibri"/>
              <a:cs typeface="Calibri"/>
              <a:sym typeface="Calibri"/>
            </a:endParaRPr>
          </a:p>
        </p:txBody>
      </p:sp>
      <p:sp>
        <p:nvSpPr>
          <p:cNvPr id="151" name="Google Shape;151;p20"/>
          <p:cNvSpPr txBox="1"/>
          <p:nvPr>
            <p:ph type="title"/>
          </p:nvPr>
        </p:nvSpPr>
        <p:spPr>
          <a:xfrm>
            <a:off x="342900" y="274650"/>
            <a:ext cx="77481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a:t>General Look</a:t>
            </a:r>
            <a:endParaRPr/>
          </a:p>
        </p:txBody>
      </p:sp>
      <p:sp>
        <p:nvSpPr>
          <p:cNvPr id="152" name="Google Shape;152;p20"/>
          <p:cNvSpPr txBox="1"/>
          <p:nvPr>
            <p:ph idx="1" type="body"/>
          </p:nvPr>
        </p:nvSpPr>
        <p:spPr>
          <a:xfrm>
            <a:off x="342900" y="1229025"/>
            <a:ext cx="8076000" cy="4897200"/>
          </a:xfrm>
          <a:prstGeom prst="rect">
            <a:avLst/>
          </a:prstGeom>
        </p:spPr>
        <p:txBody>
          <a:bodyPr anchorCtr="0" anchor="t" bIns="45700" lIns="91425" spcFirstLastPara="1" rIns="91425" wrap="square" tIns="45700">
            <a:normAutofit lnSpcReduction="20000"/>
          </a:bodyPr>
          <a:lstStyle/>
          <a:p>
            <a:pPr indent="0" lvl="0" marL="0" rtl="0" algn="ctr">
              <a:lnSpc>
                <a:spcPct val="100000"/>
              </a:lnSpc>
              <a:spcBef>
                <a:spcPts val="0"/>
              </a:spcBef>
              <a:spcAft>
                <a:spcPts val="0"/>
              </a:spcAft>
              <a:buNone/>
            </a:pPr>
            <a:r>
              <a:rPr lang="en-US" sz="2400"/>
              <a:t>ATLAS </a:t>
            </a:r>
            <a:endParaRPr sz="2400"/>
          </a:p>
          <a:p>
            <a:pPr indent="0" lvl="0" marL="0" rtl="0" algn="ctr">
              <a:lnSpc>
                <a:spcPct val="100000"/>
              </a:lnSpc>
              <a:spcBef>
                <a:spcPts val="0"/>
              </a:spcBef>
              <a:spcAft>
                <a:spcPts val="0"/>
              </a:spcAft>
              <a:buNone/>
            </a:pPr>
            <a:r>
              <a:rPr lang="en-US" sz="2400"/>
              <a:t>_____________________</a:t>
            </a:r>
            <a:endParaRPr sz="2400"/>
          </a:p>
          <a:p>
            <a:pPr indent="0" lvl="0" marL="0" rtl="0" algn="l">
              <a:lnSpc>
                <a:spcPct val="100000"/>
              </a:lnSpc>
              <a:spcBef>
                <a:spcPts val="0"/>
              </a:spcBef>
              <a:spcAft>
                <a:spcPts val="0"/>
              </a:spcAft>
              <a:buNone/>
            </a:pPr>
            <a:r>
              <a:rPr lang="en-US" sz="2400"/>
              <a:t>               			</a:t>
            </a:r>
            <a:r>
              <a:rPr lang="en-US" sz="2400"/>
              <a:t>│                       				│</a:t>
            </a:r>
            <a:endParaRPr sz="2400"/>
          </a:p>
          <a:p>
            <a:pPr indent="0" lvl="0" marL="914400" rtl="0" algn="l">
              <a:lnSpc>
                <a:spcPct val="100000"/>
              </a:lnSpc>
              <a:spcBef>
                <a:spcPts val="0"/>
              </a:spcBef>
              <a:spcAft>
                <a:spcPts val="0"/>
              </a:spcAft>
              <a:buNone/>
            </a:pPr>
            <a:r>
              <a:rPr lang="en-US" sz="2400"/>
              <a:t>Export Student File 		        Export PMT F</a:t>
            </a:r>
            <a:r>
              <a:rPr lang="en-US" sz="2400"/>
              <a:t>ile </a:t>
            </a:r>
            <a:endParaRPr sz="2400"/>
          </a:p>
          <a:p>
            <a:pPr indent="0" lvl="0" marL="0" rtl="0" algn="ctr">
              <a:lnSpc>
                <a:spcPct val="100000"/>
              </a:lnSpc>
              <a:spcBef>
                <a:spcPts val="0"/>
              </a:spcBef>
              <a:spcAft>
                <a:spcPts val="0"/>
              </a:spcAft>
              <a:buNone/>
            </a:pPr>
            <a:r>
              <a:rPr lang="en-US" sz="2400"/>
              <a:t>▼ </a:t>
            </a:r>
            <a:endParaRPr sz="2400"/>
          </a:p>
          <a:p>
            <a:pPr indent="0" lvl="0" marL="0" rtl="0" algn="ctr">
              <a:lnSpc>
                <a:spcPct val="100000"/>
              </a:lnSpc>
              <a:spcBef>
                <a:spcPts val="0"/>
              </a:spcBef>
              <a:spcAft>
                <a:spcPts val="0"/>
              </a:spcAft>
              <a:buNone/>
            </a:pPr>
            <a:r>
              <a:rPr lang="en-US" sz="2400"/>
              <a:t>R </a:t>
            </a:r>
            <a:endParaRPr sz="2400"/>
          </a:p>
          <a:p>
            <a:pPr indent="0" lvl="0" marL="0" rtl="0" algn="ctr">
              <a:lnSpc>
                <a:spcPct val="100000"/>
              </a:lnSpc>
              <a:spcBef>
                <a:spcPts val="0"/>
              </a:spcBef>
              <a:spcAft>
                <a:spcPts val="0"/>
              </a:spcAft>
              <a:buNone/>
            </a:pPr>
            <a:r>
              <a:rPr lang="en-US" sz="2400"/>
              <a:t>________________________________________</a:t>
            </a:r>
            <a:endParaRPr sz="2400"/>
          </a:p>
          <a:p>
            <a:pPr indent="457200" lvl="0" marL="0" rtl="0" algn="ctr">
              <a:lnSpc>
                <a:spcPct val="100000"/>
              </a:lnSpc>
              <a:spcBef>
                <a:spcPts val="0"/>
              </a:spcBef>
              <a:spcAft>
                <a:spcPts val="0"/>
              </a:spcAft>
              <a:buNone/>
            </a:pPr>
            <a:r>
              <a:rPr lang="en-US" sz="2400"/>
              <a:t>│				</a:t>
            </a:r>
            <a:r>
              <a:rPr lang="en-US" sz="2400"/>
              <a:t>│     	            	│                    	│</a:t>
            </a:r>
            <a:endParaRPr sz="2400"/>
          </a:p>
          <a:p>
            <a:pPr indent="0" lvl="0" marL="0" rtl="0" algn="l">
              <a:lnSpc>
                <a:spcPct val="100000"/>
              </a:lnSpc>
              <a:spcBef>
                <a:spcPts val="0"/>
              </a:spcBef>
              <a:spcAft>
                <a:spcPts val="0"/>
              </a:spcAft>
              <a:buNone/>
            </a:pPr>
            <a:r>
              <a:rPr lang="en-US" sz="2400"/>
              <a:t> 		Clean Data 	Join Files     Calculate Status 	   Publish  </a:t>
            </a:r>
            <a:endParaRPr sz="2400"/>
          </a:p>
          <a:p>
            <a:pPr indent="0" lvl="0" marL="0" rtl="0" algn="ctr">
              <a:lnSpc>
                <a:spcPct val="100000"/>
              </a:lnSpc>
              <a:spcBef>
                <a:spcPts val="0"/>
              </a:spcBef>
              <a:spcAft>
                <a:spcPts val="0"/>
              </a:spcAft>
              <a:buNone/>
            </a:pPr>
            <a:r>
              <a:rPr lang="en-US" sz="2400"/>
              <a:t>▼ </a:t>
            </a:r>
            <a:endParaRPr sz="2400"/>
          </a:p>
          <a:p>
            <a:pPr indent="0" lvl="0" marL="0" rtl="0" algn="ctr">
              <a:lnSpc>
                <a:spcPct val="100000"/>
              </a:lnSpc>
              <a:spcBef>
                <a:spcPts val="0"/>
              </a:spcBef>
              <a:spcAft>
                <a:spcPts val="0"/>
              </a:spcAft>
              <a:buNone/>
            </a:pPr>
            <a:r>
              <a:rPr lang="en-US" sz="2400"/>
              <a:t>Google Sheets </a:t>
            </a:r>
            <a:endParaRPr sz="2400"/>
          </a:p>
          <a:p>
            <a:pPr indent="0" lvl="0" marL="0" rtl="0" algn="ctr">
              <a:lnSpc>
                <a:spcPct val="100000"/>
              </a:lnSpc>
              <a:spcBef>
                <a:spcPts val="0"/>
              </a:spcBef>
              <a:spcAft>
                <a:spcPts val="0"/>
              </a:spcAft>
              <a:buNone/>
            </a:pPr>
            <a:r>
              <a:rPr lang="en-US" sz="2400"/>
              <a:t> ▼</a:t>
            </a:r>
            <a:endParaRPr sz="2400"/>
          </a:p>
          <a:p>
            <a:pPr indent="0" lvl="0" marL="0" rtl="0" algn="ctr">
              <a:lnSpc>
                <a:spcPct val="100000"/>
              </a:lnSpc>
              <a:spcBef>
                <a:spcPts val="0"/>
              </a:spcBef>
              <a:spcAft>
                <a:spcPts val="0"/>
              </a:spcAft>
              <a:buNone/>
            </a:pPr>
            <a:r>
              <a:rPr lang="en-US" sz="2400"/>
              <a:t> Interactive Dashboards </a:t>
            </a:r>
            <a:endParaRPr sz="2400"/>
          </a:p>
          <a:p>
            <a:pPr indent="0" lvl="0" marL="0" rtl="0" algn="ctr">
              <a:lnSpc>
                <a:spcPct val="100000"/>
              </a:lnSpc>
              <a:spcBef>
                <a:spcPts val="0"/>
              </a:spcBef>
              <a:spcAft>
                <a:spcPts val="0"/>
              </a:spcAft>
              <a:buNone/>
            </a:pPr>
            <a:r>
              <a:rPr lang="en-US" sz="2400"/>
              <a:t>▼</a:t>
            </a:r>
            <a:endParaRPr sz="2400"/>
          </a:p>
          <a:p>
            <a:pPr indent="0" lvl="0" marL="0" rtl="0" algn="ctr">
              <a:lnSpc>
                <a:spcPct val="100000"/>
              </a:lnSpc>
              <a:spcBef>
                <a:spcPts val="0"/>
              </a:spcBef>
              <a:spcAft>
                <a:spcPts val="0"/>
              </a:spcAft>
              <a:buNone/>
            </a:pPr>
            <a:r>
              <a:rPr lang="en-US" sz="2400"/>
              <a:t> Principals Teachers District Leaders </a:t>
            </a:r>
            <a:endParaRPr sz="2400"/>
          </a:p>
        </p:txBody>
      </p:sp>
      <p:sp>
        <p:nvSpPr>
          <p:cNvPr id="153" name="Google Shape;153;p20"/>
          <p:cNvSpPr/>
          <p:nvPr/>
        </p:nvSpPr>
        <p:spPr>
          <a:xfrm>
            <a:off x="6997325" y="4783550"/>
            <a:ext cx="2972400" cy="2600700"/>
          </a:xfrm>
          <a:prstGeom prst="ellipse">
            <a:avLst/>
          </a:prstGeom>
          <a:solidFill>
            <a:schemeClr val="accent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54" name="Google Shape;154;p20"/>
          <p:cNvSpPr/>
          <p:nvPr/>
        </p:nvSpPr>
        <p:spPr>
          <a:xfrm>
            <a:off x="-1755400" y="1666675"/>
            <a:ext cx="2987700" cy="2832900"/>
          </a:xfrm>
          <a:prstGeom prst="ellipse">
            <a:avLst/>
          </a:prstGeom>
          <a:solidFill>
            <a:schemeClr val="accent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1"/>
          <p:cNvSpPr/>
          <p:nvPr/>
        </p:nvSpPr>
        <p:spPr>
          <a:xfrm>
            <a:off x="6759450" y="3866550"/>
            <a:ext cx="3810000" cy="3810000"/>
          </a:xfrm>
          <a:prstGeom prst="roundRect">
            <a:avLst>
              <a:gd fmla="val 50000" name="adj"/>
            </a:avLst>
          </a:prstGeom>
          <a:solidFill>
            <a:srgbClr val="FACC1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61" name="Google Shape;161;p21"/>
          <p:cNvSpPr/>
          <p:nvPr/>
        </p:nvSpPr>
        <p:spPr>
          <a:xfrm>
            <a:off x="1439725" y="665675"/>
            <a:ext cx="4953900" cy="4319100"/>
          </a:xfrm>
          <a:prstGeom prst="ellipse">
            <a:avLst/>
          </a:prstGeom>
          <a:solidFill>
            <a:schemeClr val="accen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62" name="Google Shape;162;p21"/>
          <p:cNvSpPr txBox="1"/>
          <p:nvPr>
            <p:ph type="title"/>
          </p:nvPr>
        </p:nvSpPr>
        <p:spPr>
          <a:xfrm>
            <a:off x="342900" y="274638"/>
            <a:ext cx="61722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t/>
            </a:r>
            <a:endParaRPr/>
          </a:p>
        </p:txBody>
      </p:sp>
      <p:sp>
        <p:nvSpPr>
          <p:cNvPr id="163" name="Google Shape;163;p21"/>
          <p:cNvSpPr txBox="1"/>
          <p:nvPr>
            <p:ph idx="1" type="body"/>
          </p:nvPr>
        </p:nvSpPr>
        <p:spPr>
          <a:xfrm>
            <a:off x="342900" y="3096150"/>
            <a:ext cx="8125200" cy="2240700"/>
          </a:xfrm>
          <a:prstGeom prst="rect">
            <a:avLst/>
          </a:prstGeom>
        </p:spPr>
        <p:txBody>
          <a:bodyPr anchorCtr="0" anchor="t" bIns="45700" lIns="91425" spcFirstLastPara="1" rIns="91425" wrap="square" tIns="45700">
            <a:normAutofit/>
          </a:bodyPr>
          <a:lstStyle/>
          <a:p>
            <a:pPr indent="0" lvl="0" marL="0" rtl="0" algn="ctr">
              <a:spcBef>
                <a:spcPts val="360"/>
              </a:spcBef>
              <a:spcAft>
                <a:spcPts val="0"/>
              </a:spcAft>
              <a:buNone/>
            </a:pPr>
            <a:r>
              <a:rPr lang="en-US" sz="6000">
                <a:latin typeface="Architects Daughter"/>
                <a:ea typeface="Architects Daughter"/>
                <a:cs typeface="Architects Daughter"/>
                <a:sym typeface="Architects Daughter"/>
              </a:rPr>
              <a:t>Part 4: Downloading Data</a:t>
            </a:r>
            <a:endParaRPr sz="6000">
              <a:latin typeface="Architects Daughter"/>
              <a:ea typeface="Architects Daughter"/>
              <a:cs typeface="Architects Daughter"/>
              <a:sym typeface="Architects Daughte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