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72" r:id="rId5"/>
    <p:sldId id="262" r:id="rId6"/>
    <p:sldId id="273" r:id="rId7"/>
    <p:sldId id="274" r:id="rId8"/>
    <p:sldId id="259" r:id="rId9"/>
    <p:sldId id="261" r:id="rId10"/>
    <p:sldId id="267" r:id="rId11"/>
    <p:sldId id="275" r:id="rId12"/>
    <p:sldId id="268" r:id="rId13"/>
    <p:sldId id="260" r:id="rId14"/>
    <p:sldId id="263" r:id="rId15"/>
    <p:sldId id="271" r:id="rId16"/>
    <p:sldId id="269" r:id="rId17"/>
    <p:sldId id="264" r:id="rId18"/>
    <p:sldId id="26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95F0F1-04B6-4ACA-9D1F-0D327725FBF7}" v="4326" dt="2026-07-01T20:06:31.9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9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666A4-CEC2-4F54-A322-738118DBE0A7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59EBED-5AA8-4D29-988E-C0EA12B54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614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59EBED-5AA8-4D29-988E-C0EA12B54D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812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40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57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24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142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94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125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343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5773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32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58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24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78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76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59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498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054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70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656EF6B3-5033-4644-93BB-059D60B3C2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97DE569-A0D9-44F5-97A3-E2D9AAA7D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375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hyperlink" Target="mailto:Adrian.Sanders@dhs.arkansas.gov" TargetMode="Externa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cindy.willis@dhs.arkansas.gov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jpe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1555A-9142-0DE5-7AED-2A7EDEFDCB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3983" y="2023527"/>
            <a:ext cx="9440034" cy="1828801"/>
          </a:xfrm>
        </p:spPr>
        <p:txBody>
          <a:bodyPr>
            <a:noAutofit/>
          </a:bodyPr>
          <a:lstStyle/>
          <a:p>
            <a:r>
              <a:rPr lang="en-US" sz="4400"/>
              <a:t>Empowering At-Risk Youth through Innovative Education and Whole Child Healing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1CFFA8-5DD5-EDEA-F314-B752A905B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4000" y="5105400"/>
            <a:ext cx="5342166" cy="1439862"/>
          </a:xfrm>
        </p:spPr>
        <p:txBody>
          <a:bodyPr>
            <a:normAutofit/>
          </a:bodyPr>
          <a:lstStyle/>
          <a:p>
            <a:r>
              <a:rPr lang="en-US" sz="2400"/>
              <a:t>Cindy L. Willis, Ed.S.</a:t>
            </a:r>
          </a:p>
          <a:p>
            <a:r>
              <a:rPr lang="en-US"/>
              <a:t>Superintendent</a:t>
            </a:r>
          </a:p>
          <a:p>
            <a:r>
              <a:rPr lang="en-US"/>
              <a:t>Arkansas Division of Youth Services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4C9BF1-DCF3-B14D-4D4F-B3481EBCE019}"/>
              </a:ext>
            </a:extLst>
          </p:cNvPr>
          <p:cNvSpPr txBox="1"/>
          <p:nvPr/>
        </p:nvSpPr>
        <p:spPr>
          <a:xfrm>
            <a:off x="431800" y="533516"/>
            <a:ext cx="8720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/>
              <a:t>Path to Purpose:</a:t>
            </a:r>
          </a:p>
        </p:txBody>
      </p:sp>
      <p:pic>
        <p:nvPicPr>
          <p:cNvPr id="1026" name="Picture 2" descr="Arkansas Department of Human Services">
            <a:extLst>
              <a:ext uri="{FF2B5EF4-FFF2-40B4-BE49-F238E27FC236}">
                <a16:creationId xmlns:a16="http://schemas.microsoft.com/office/drawing/2014/main" id="{E53A961F-2236-38BB-1CD7-EFE58D114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36" y="4250268"/>
            <a:ext cx="2218264" cy="221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24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72FC4-FFC3-6C9B-0CC1-9BC45319A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08" y="131844"/>
            <a:ext cx="5259892" cy="1898414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ongenial" panose="02000503040000020004" pitchFamily="2" charset="0"/>
              </a:rPr>
              <a:t>What does education look like at DYS?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5870A3-C8DC-1F3C-AF05-9CB71C005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0550" y="2030258"/>
            <a:ext cx="4431533" cy="423966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1800" b="1" dirty="0">
                <a:effectLst/>
              </a:rPr>
              <a:t>Programs: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</a:rPr>
              <a:t>Rite of Passage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</a:rPr>
              <a:t>Civilian Student Training Program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</a:rPr>
              <a:t>Vera Lloyd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</a:rPr>
              <a:t>The Cottages</a:t>
            </a:r>
          </a:p>
          <a:p>
            <a:pPr algn="l"/>
            <a:r>
              <a:rPr lang="en-US" sz="1800" b="1" dirty="0">
                <a:effectLst/>
              </a:rPr>
              <a:t>Partners: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</a:rPr>
              <a:t>Virtual Arkansas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</a:rPr>
              <a:t>Adult Education Centers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</a:rPr>
              <a:t>Arkansas River Coop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</a:rPr>
              <a:t>Edmentum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</a:rPr>
              <a:t>Orijin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</a:rPr>
              <a:t>Transfr</a:t>
            </a:r>
            <a:endParaRPr lang="en-US" b="1" dirty="0">
              <a:effectLst/>
            </a:endParaRPr>
          </a:p>
        </p:txBody>
      </p:sp>
      <p:pic>
        <p:nvPicPr>
          <p:cNvPr id="1028" name="Picture 4" descr="About Us | Virtual Arkansas">
            <a:extLst>
              <a:ext uri="{FF2B5EF4-FFF2-40B4-BE49-F238E27FC236}">
                <a16:creationId xmlns:a16="http://schemas.microsoft.com/office/drawing/2014/main" id="{9B26472A-BB86-8455-93D8-4C130EE5F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455" y="2592850"/>
            <a:ext cx="1579406" cy="231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95C9C9-DBB8-2695-DF7A-5ABCC8D160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38" y="1204949"/>
            <a:ext cx="1667108" cy="1276528"/>
          </a:xfrm>
          <a:prstGeom prst="rect">
            <a:avLst/>
          </a:prstGeom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B0E73FF1-DBEA-F6FC-AEDE-7025E4BCD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0335" y="1618359"/>
            <a:ext cx="2091665" cy="44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STP Students marching with CSTP Flag">
            <a:extLst>
              <a:ext uri="{FF2B5EF4-FFF2-40B4-BE49-F238E27FC236}">
                <a16:creationId xmlns:a16="http://schemas.microsoft.com/office/drawing/2014/main" id="{D2A7D35E-FF1D-D0BB-E2C2-D48D44D6C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571" y="1709425"/>
            <a:ext cx="1667108" cy="107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807077-3419-64FD-B692-878320F9D4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3975" y="4010838"/>
            <a:ext cx="1579406" cy="449424"/>
          </a:xfrm>
          <a:prstGeom prst="rect">
            <a:avLst/>
          </a:prstGeom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21DE57F5-94CA-EE09-3242-42C969610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948" y="-153785"/>
            <a:ext cx="1898414" cy="1898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E7EC0380-3A1D-3C14-A0FA-7410673A6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431" y="4696690"/>
            <a:ext cx="1897241" cy="74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E0770B8-5E83-FF49-4F54-D3F6827E52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11442" y="4908882"/>
            <a:ext cx="1074513" cy="4724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2F115D5-AE5E-7347-AE35-7214AED145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35907" y="5835548"/>
            <a:ext cx="1265030" cy="434378"/>
          </a:xfrm>
          <a:prstGeom prst="rect">
            <a:avLst/>
          </a:prstGeom>
        </p:spPr>
      </p:pic>
      <p:pic>
        <p:nvPicPr>
          <p:cNvPr id="1054" name="Picture 30">
            <a:extLst>
              <a:ext uri="{FF2B5EF4-FFF2-40B4-BE49-F238E27FC236}">
                <a16:creationId xmlns:a16="http://schemas.microsoft.com/office/drawing/2014/main" id="{700DE036-A356-AD50-1696-11ACF65BC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565" y="5048250"/>
            <a:ext cx="1419402" cy="1419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>
            <a:extLst>
              <a:ext uri="{FF2B5EF4-FFF2-40B4-BE49-F238E27FC236}">
                <a16:creationId xmlns:a16="http://schemas.microsoft.com/office/drawing/2014/main" id="{F5263544-9438-7662-FEAF-F4197C7C3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389" y="2601302"/>
            <a:ext cx="8763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998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83664-44F7-8AAB-14B9-86CFD8207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 Things We Do at DYS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1B519-8C81-9235-1AC2-25B5F2C9C5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Graduate Students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17622-B958-316B-376F-ED43C9107CBD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Graduated over 30 students in SY 25-26 from high school.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Graduated 22 high school students this spring.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Graduated 36 GED Students from 8/2025 to 6/30/2026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62FAF0-83E6-0586-77A5-D8B25DB50C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Enroll, Enlist, Employ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1CC163D-A27D-379B-0994-2DAD7E3B4E06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We work to ensure that the students have the soft skills to be employed.</a:t>
            </a:r>
          </a:p>
          <a:p>
            <a:r>
              <a:rPr lang="en-US" dirty="0"/>
              <a:t>Access if they want to Enlist.</a:t>
            </a:r>
          </a:p>
          <a:p>
            <a:r>
              <a:rPr lang="en-US" dirty="0"/>
              <a:t>Information for Enrollment or actual Enrollment (Ask about our Arkansas Baptist Program)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E8AA34-CB50-8192-03F5-B6DAA98191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Acceleration	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B7929D4-D2CE-BEEE-F410-DA44F7E582A6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966573" y="4480367"/>
            <a:ext cx="3300984" cy="1310835"/>
          </a:xfrm>
        </p:spPr>
        <p:txBody>
          <a:bodyPr/>
          <a:lstStyle/>
          <a:p>
            <a:r>
              <a:rPr lang="en-US" dirty="0"/>
              <a:t>We enrolled roughly 15 students that were in the 8</a:t>
            </a:r>
            <a:r>
              <a:rPr lang="en-US" baseline="30000" dirty="0"/>
              <a:t>th</a:t>
            </a:r>
            <a:r>
              <a:rPr lang="en-US" dirty="0"/>
              <a:t> grade in English I for the summer.  All passed but 1 with credit for acceleration.</a:t>
            </a:r>
          </a:p>
        </p:txBody>
      </p:sp>
      <p:pic>
        <p:nvPicPr>
          <p:cNvPr id="5124" name="Picture 4" descr="Premium Photo | Artistic cap and diploma with vibrant watercolor ...">
            <a:extLst>
              <a:ext uri="{FF2B5EF4-FFF2-40B4-BE49-F238E27FC236}">
                <a16:creationId xmlns:a16="http://schemas.microsoft.com/office/drawing/2014/main" id="{B6B0BACF-A525-F049-A977-E4312700F9A1}"/>
              </a:ext>
            </a:extLst>
          </p:cNvPr>
          <p:cNvPicPr>
            <a:picLocks noGrp="1" noChangeAspect="1" noChangeArrowheads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83" b="11083"/>
          <a:stretch>
            <a:fillRect/>
          </a:stretch>
        </p:blipFill>
        <p:spPr bwMode="auto">
          <a:xfrm>
            <a:off x="1023934" y="1897247"/>
            <a:ext cx="3092368" cy="171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cholarships - Workforce Partnership">
            <a:extLst>
              <a:ext uri="{FF2B5EF4-FFF2-40B4-BE49-F238E27FC236}">
                <a16:creationId xmlns:a16="http://schemas.microsoft.com/office/drawing/2014/main" id="{91B2E1C3-EBA6-137B-2DCC-E846661FD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450" y="2011466"/>
            <a:ext cx="2004450" cy="1453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FC85433-0302-4A86-E5FF-EB59FABA152E}"/>
              </a:ext>
            </a:extLst>
          </p:cNvPr>
          <p:cNvSpPr txBox="1"/>
          <p:nvPr/>
        </p:nvSpPr>
        <p:spPr>
          <a:xfrm>
            <a:off x="8467725" y="2084616"/>
            <a:ext cx="2914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Accelerated Learning </a:t>
            </a:r>
          </a:p>
        </p:txBody>
      </p:sp>
      <p:pic>
        <p:nvPicPr>
          <p:cNvPr id="5128" name="Picture 8" descr="Division of Elementary and Secondary Education - Offices - Learning ...">
            <a:extLst>
              <a:ext uri="{FF2B5EF4-FFF2-40B4-BE49-F238E27FC236}">
                <a16:creationId xmlns:a16="http://schemas.microsoft.com/office/drawing/2014/main" id="{C53256D3-5D14-4A93-D32F-EF584F58F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326" y="2468469"/>
            <a:ext cx="1123478" cy="1123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754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95CB840F-8E41-4CA5-B79B-25CC80AD2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C18474-1F8A-C594-56B0-719315326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3078749" cy="97045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2800" b="1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  <a:cs typeface="ADLaM Display" panose="02010000000000000000" pitchFamily="2" charset="0"/>
              </a:rPr>
              <a:t>GOALS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DBFC6C-CA6D-B1FA-4095-EA696A471E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3795" y="1732449"/>
            <a:ext cx="3420080" cy="448208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285750" indent="-285750" algn="l">
              <a:buFont typeface="Wingdings 2" charset="2"/>
              <a:buChar char="•"/>
            </a:pPr>
            <a:r>
              <a:rPr lang="en-US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Treatment </a:t>
            </a:r>
          </a:p>
          <a:p>
            <a:pPr marL="742950" lvl="1" indent="-285750">
              <a:buFont typeface="Wingdings 2" charset="2"/>
              <a:buChar char="•"/>
            </a:pPr>
            <a:r>
              <a:rPr lang="en-US" sz="16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Work with therapist and case manager</a:t>
            </a:r>
          </a:p>
          <a:p>
            <a:pPr marL="742950" lvl="1" indent="-285750">
              <a:buFont typeface="Wingdings 2" charset="2"/>
              <a:buChar char="•"/>
            </a:pPr>
            <a:r>
              <a:rPr lang="en-US" sz="16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Improve behavior and relationships with family.</a:t>
            </a:r>
          </a:p>
          <a:p>
            <a:pPr marL="285750" indent="-285750" algn="l">
              <a:buFont typeface="Wingdings 2" charset="2"/>
              <a:buChar char="•"/>
            </a:pPr>
            <a:r>
              <a:rPr lang="en-US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Education</a:t>
            </a:r>
          </a:p>
          <a:p>
            <a:pPr marL="742950" lvl="1" indent="-285750">
              <a:buFont typeface="Wingdings 2" charset="2"/>
              <a:buChar char="•"/>
            </a:pPr>
            <a:r>
              <a:rPr lang="en-US" sz="16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Credit Recovery</a:t>
            </a:r>
          </a:p>
          <a:p>
            <a:pPr marL="742950" lvl="1" indent="-285750">
              <a:buFont typeface="Wingdings 2" charset="2"/>
              <a:buChar char="•"/>
            </a:pPr>
            <a:r>
              <a:rPr lang="en-US" sz="16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Dyslexia Intervention</a:t>
            </a:r>
          </a:p>
          <a:p>
            <a:pPr marL="742950" lvl="1" indent="-285750">
              <a:buFont typeface="Wingdings 2" charset="2"/>
              <a:buChar char="•"/>
            </a:pPr>
            <a:r>
              <a:rPr lang="en-US" sz="16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Reading Skills Recovery</a:t>
            </a:r>
          </a:p>
          <a:p>
            <a:pPr marL="742950" lvl="1" indent="-285750">
              <a:buFont typeface="Wingdings 2" charset="2"/>
              <a:buChar char="•"/>
            </a:pPr>
            <a:r>
              <a:rPr lang="en-US" sz="16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Grade Level Instruction</a:t>
            </a:r>
          </a:p>
          <a:p>
            <a:pPr marL="742950" lvl="1" indent="-285750">
              <a:buFont typeface="Wingdings 2" charset="2"/>
              <a:buChar char="•"/>
            </a:pPr>
            <a:r>
              <a:rPr lang="en-US" sz="16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Classroom Etiquette</a:t>
            </a:r>
          </a:p>
          <a:p>
            <a:pPr marL="742950" lvl="1" indent="-285750">
              <a:buFont typeface="Wingdings 2" charset="2"/>
              <a:buChar char="•"/>
            </a:pPr>
            <a:r>
              <a:rPr lang="en-US" sz="16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Norms and Expectations</a:t>
            </a:r>
          </a:p>
          <a:p>
            <a:pPr marL="742950" lvl="1" indent="-285750">
              <a:buFont typeface="Wingdings 2" charset="2"/>
              <a:buChar char="•"/>
            </a:pPr>
            <a:r>
              <a:rPr lang="en-US" sz="16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High School/GED</a:t>
            </a:r>
          </a:p>
          <a:p>
            <a:pPr marL="742950" lvl="1" indent="-285750">
              <a:buFont typeface="Wingdings 2" charset="2"/>
              <a:buChar char="•"/>
            </a:pPr>
            <a:r>
              <a:rPr lang="en-US" sz="16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GRADUATION!!! </a:t>
            </a:r>
            <a:r>
              <a:rPr lang="en-US" sz="1600" dirty="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  <a:sym typeface="Wingdings" panose="05000000000000000000" pitchFamily="2" charset="2"/>
              </a:rPr>
              <a:t> </a:t>
            </a:r>
            <a:endParaRPr lang="en-US" sz="1600" dirty="0">
              <a:ln>
                <a:solidFill>
                  <a:srgbClr val="404040">
                    <a:alpha val="10000"/>
                  </a:srgbClr>
                </a:solidFill>
              </a:ln>
              <a:solidFill>
                <a:srgbClr val="DADADA"/>
              </a:solidFill>
            </a:endParaRPr>
          </a:p>
          <a:p>
            <a:pPr marL="742950" lvl="1" indent="-285750">
              <a:buFont typeface="Wingdings 2" charset="2"/>
              <a:buChar char="•"/>
            </a:pPr>
            <a:endParaRPr lang="en-US" sz="1600" dirty="0">
              <a:ln>
                <a:solidFill>
                  <a:srgbClr val="404040">
                    <a:alpha val="10000"/>
                  </a:srgbClr>
                </a:solidFill>
              </a:ln>
              <a:solidFill>
                <a:srgbClr val="DADADA"/>
              </a:solidFill>
            </a:endParaRPr>
          </a:p>
          <a:p>
            <a:pPr marL="742950" lvl="1" indent="-285750">
              <a:buFont typeface="Wingdings 2" charset="2"/>
              <a:buChar char="•"/>
            </a:pPr>
            <a:endParaRPr lang="en-US" sz="1600" dirty="0">
              <a:ln>
                <a:solidFill>
                  <a:srgbClr val="404040">
                    <a:alpha val="10000"/>
                  </a:srgbClr>
                </a:solidFill>
              </a:ln>
              <a:solidFill>
                <a:srgbClr val="DADADA"/>
              </a:solidFill>
            </a:endParaRPr>
          </a:p>
        </p:txBody>
      </p:sp>
      <p:pic>
        <p:nvPicPr>
          <p:cNvPr id="2050" name="Picture 2" descr="Whole child development: Measuring what matters - ACER Discover">
            <a:extLst>
              <a:ext uri="{FF2B5EF4-FFF2-40B4-BE49-F238E27FC236}">
                <a16:creationId xmlns:a16="http://schemas.microsoft.com/office/drawing/2014/main" id="{5405A36C-27DB-B391-9736-7D0DF0FFF1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85055" y="643466"/>
            <a:ext cx="5684761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078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5C97A-7FAD-2425-8810-1B3FDDD2A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Treatment Plan</a:t>
            </a:r>
          </a:p>
        </p:txBody>
      </p:sp>
      <p:pic>
        <p:nvPicPr>
          <p:cNvPr id="8" name="Content Placeholder 7" descr="Text, table&#10;&#10;AI-generated content may be incorrect.">
            <a:extLst>
              <a:ext uri="{FF2B5EF4-FFF2-40B4-BE49-F238E27FC236}">
                <a16:creationId xmlns:a16="http://schemas.microsoft.com/office/drawing/2014/main" id="{F006DB2F-0903-88D8-2349-909665796DE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08125" y="1732699"/>
            <a:ext cx="3871913" cy="405776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pic>
        <p:nvPicPr>
          <p:cNvPr id="6" name="Content Placeholder 5" descr="Table&#10;&#10;AI-generated content may be incorrect.">
            <a:extLst>
              <a:ext uri="{FF2B5EF4-FFF2-40B4-BE49-F238E27FC236}">
                <a16:creationId xmlns:a16="http://schemas.microsoft.com/office/drawing/2014/main" id="{30679AD4-6B23-FD73-25AC-63AEDB8354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02363" y="1824169"/>
            <a:ext cx="5065712" cy="387482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7581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EFCCB-4BB4-F59A-4CE2-F673233D7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DYS Case Study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F10F9E-473C-960A-DC1D-84419A1BB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3795" y="1399076"/>
            <a:ext cx="3300984" cy="576262"/>
          </a:xfrm>
        </p:spPr>
        <p:txBody>
          <a:bodyPr/>
          <a:lstStyle/>
          <a:p>
            <a:r>
              <a:rPr lang="en-US"/>
              <a:t>Student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0512F0-893A-0D17-BE94-A91C2D85B0AB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840074" y="2136376"/>
            <a:ext cx="3300984" cy="808246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Wingdings 2" charset="2"/>
              <a:buAutoNum type="arabicPeriod"/>
            </a:pPr>
            <a:r>
              <a:rPr lang="en-US" sz="2000"/>
              <a:t>Female</a:t>
            </a:r>
          </a:p>
          <a:p>
            <a:pPr marL="342900" indent="-342900" algn="l">
              <a:buAutoNum type="arabicPeriod"/>
            </a:pPr>
            <a:r>
              <a:rPr lang="en-US" sz="2000"/>
              <a:t>Age 11</a:t>
            </a:r>
          </a:p>
          <a:p>
            <a:pPr marL="342900" indent="-342900" algn="l">
              <a:buAutoNum type="arabicPeriod"/>
            </a:pPr>
            <a:endParaRPr lang="en-US" sz="20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312FAD4-4527-389A-99CA-C4F5953E39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6572" y="1489563"/>
            <a:ext cx="3300984" cy="576262"/>
          </a:xfrm>
        </p:spPr>
        <p:txBody>
          <a:bodyPr/>
          <a:lstStyle/>
          <a:p>
            <a:r>
              <a:rPr lang="en-US"/>
              <a:t>Student 2	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B43423A-2319-8861-4D4F-920529BCA859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966572" y="2234293"/>
            <a:ext cx="3300984" cy="808246"/>
          </a:xfrm>
        </p:spPr>
        <p:txBody>
          <a:bodyPr>
            <a:normAutofit lnSpcReduction="10000"/>
          </a:bodyPr>
          <a:lstStyle/>
          <a:p>
            <a:pPr marL="342900" indent="-342900" algn="l">
              <a:buAutoNum type="arabicPeriod"/>
            </a:pPr>
            <a:r>
              <a:rPr lang="en-US" sz="1800"/>
              <a:t>Male</a:t>
            </a:r>
          </a:p>
          <a:p>
            <a:pPr marL="342900" indent="-342900" algn="l">
              <a:buAutoNum type="arabicPeriod"/>
            </a:pPr>
            <a:r>
              <a:rPr lang="en-US" sz="1800"/>
              <a:t>Age 19/EJJ</a:t>
            </a:r>
          </a:p>
          <a:p>
            <a:pPr marL="342900" indent="-342900">
              <a:buAutoNum type="arabicPeriod"/>
            </a:pPr>
            <a:endParaRPr lang="en-US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06E46B-38D6-9A78-D7F3-79806F7E8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44" y="2962073"/>
            <a:ext cx="3985835" cy="9288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0509A3-F7DF-E7C8-3279-A58110AE6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43" y="4809427"/>
            <a:ext cx="3985835" cy="19364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968CD2-E52C-6054-9FCC-9F282C0A0B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4650" y="3985515"/>
            <a:ext cx="4424826" cy="27658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EEEED79-2A0A-0A50-E289-F34DF4FA4E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4649" y="2927754"/>
            <a:ext cx="4424827" cy="8877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1C28005-8240-7BCD-9AC1-0186E510B894}"/>
              </a:ext>
            </a:extLst>
          </p:cNvPr>
          <p:cNvSpPr txBox="1"/>
          <p:nvPr/>
        </p:nvSpPr>
        <p:spPr>
          <a:xfrm>
            <a:off x="4474029" y="3211286"/>
            <a:ext cx="272142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/>
              <a:t>Ages 11-21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/>
              <a:t>All over Arkansas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/>
              <a:t>All kinds of charges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350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8E0F-99FB-58A8-9012-B7AACF18E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I do to help at Public School?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0AE31-F4DF-F8F5-5B89-6D386779D4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Verbal Communication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8B549-3E7C-64F0-3669-490C12F961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Welcome the student back to class.</a:t>
            </a:r>
          </a:p>
          <a:p>
            <a:r>
              <a:rPr lang="en-US" dirty="0"/>
              <a:t>Ask the student about their grades.  Many of our students make the honor roll while they are in DYS.</a:t>
            </a:r>
          </a:p>
          <a:p>
            <a:r>
              <a:rPr lang="en-US" dirty="0"/>
              <a:t>Show an interest in the student because they have just spent at least 6 months learning how to trust again.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4131D8-DE5F-8B07-E935-6F2BDF7373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Nonverbal Communication	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19F007-A8F1-AD6C-B4FC-6CB89E99E08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Smile when that student walks back in your classroom.</a:t>
            </a:r>
          </a:p>
          <a:p>
            <a:r>
              <a:rPr lang="en-US" dirty="0"/>
              <a:t>Don’t shrug your shoulders or sigh</a:t>
            </a:r>
          </a:p>
          <a:p>
            <a:r>
              <a:rPr lang="en-US" dirty="0"/>
              <a:t>Think before you speak.</a:t>
            </a:r>
          </a:p>
          <a:p>
            <a:r>
              <a:rPr lang="en-US" dirty="0"/>
              <a:t>Remember this student has had therapy, education, and earned awards.	</a:t>
            </a:r>
          </a:p>
        </p:txBody>
      </p:sp>
    </p:spTree>
    <p:extLst>
      <p:ext uri="{BB962C8B-B14F-4D97-AF65-F5344CB8AC3E}">
        <p14:creationId xmlns:p14="http://schemas.microsoft.com/office/powerpoint/2010/main" val="959214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3080">
            <a:extLst>
              <a:ext uri="{FF2B5EF4-FFF2-40B4-BE49-F238E27FC236}">
                <a16:creationId xmlns:a16="http://schemas.microsoft.com/office/drawing/2014/main" id="{5C56FD3A-4F39-4752-AC00-DB25CCA4E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347" y="482600"/>
            <a:ext cx="11240496" cy="5892800"/>
          </a:xfrm>
          <a:prstGeom prst="rect">
            <a:avLst/>
          </a:prstGeom>
          <a:noFill/>
          <a:ln w="190500">
            <a:solidFill>
              <a:schemeClr val="tx1">
                <a:alpha val="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772527DF-A25C-46B4-A5D9-BBE2E310A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347" y="482600"/>
            <a:ext cx="11240496" cy="589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Questions Clipart For Powerpoint | Free download on ClipArtMag">
            <a:extLst>
              <a:ext uri="{FF2B5EF4-FFF2-40B4-BE49-F238E27FC236}">
                <a16:creationId xmlns:a16="http://schemas.microsoft.com/office/drawing/2014/main" id="{3D9CC807-910E-26F5-097A-9737D4FB3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3" r="1" b="20256"/>
          <a:stretch>
            <a:fillRect/>
          </a:stretch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99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8C8A8C-B6C8-9F3F-60BA-D8D81F7280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969"/>
          <a:stretch>
            <a:fillRect/>
          </a:stretch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679B67-FD49-4EC1-D0B8-A864DCEC2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3" y="609600"/>
            <a:ext cx="4538124" cy="97045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b="1"/>
              <a:t>Community Resources and Prevention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00FC43-3BA3-352E-A506-D75A4E420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0400" y="1894114"/>
            <a:ext cx="4326346" cy="3418114"/>
          </a:xfrm>
        </p:spPr>
        <p:txBody>
          <a:bodyPr anchor="t">
            <a:normAutofit lnSpcReduction="10000"/>
          </a:bodyPr>
          <a:lstStyle/>
          <a:p>
            <a:pPr marL="36900" indent="0" algn="ctr">
              <a:buNone/>
            </a:pPr>
            <a:r>
              <a:rPr lang="en-US" b="1">
                <a:effectLst/>
              </a:rPr>
              <a:t>Adrian Sanders</a:t>
            </a:r>
            <a:endParaRPr lang="en-US">
              <a:effectLst/>
            </a:endParaRPr>
          </a:p>
          <a:p>
            <a:pPr marL="36900" indent="0" algn="ctr">
              <a:buNone/>
            </a:pPr>
            <a:r>
              <a:rPr lang="en-US" b="1">
                <a:effectLst/>
              </a:rPr>
              <a:t>Social Services Administrator </a:t>
            </a:r>
            <a:endParaRPr lang="en-US">
              <a:effectLst/>
            </a:endParaRPr>
          </a:p>
          <a:p>
            <a:pPr marL="36900" indent="0" algn="ctr">
              <a:buNone/>
            </a:pPr>
            <a:r>
              <a:rPr lang="en-US" b="1">
                <a:effectLst/>
              </a:rPr>
              <a:t>Assistant Director – DYS Prevention</a:t>
            </a:r>
            <a:endParaRPr lang="en-US">
              <a:effectLst/>
            </a:endParaRPr>
          </a:p>
          <a:p>
            <a:pPr marL="36900" indent="0" algn="ctr">
              <a:buNone/>
            </a:pPr>
            <a:r>
              <a:rPr lang="en-US">
                <a:effectLst/>
              </a:rPr>
              <a:t>Office: (501) 534-4061</a:t>
            </a:r>
          </a:p>
          <a:p>
            <a:pPr marL="36900" indent="0" algn="ctr">
              <a:buNone/>
            </a:pPr>
            <a:r>
              <a:rPr lang="en-US">
                <a:effectLst/>
              </a:rPr>
              <a:t>Cell: (501) 647-7496</a:t>
            </a:r>
          </a:p>
          <a:p>
            <a:pPr marL="36900" indent="0" algn="ctr">
              <a:buNone/>
            </a:pPr>
            <a:r>
              <a:rPr lang="en-US">
                <a:effectLst/>
              </a:rPr>
              <a:t>700 S. Main St.</a:t>
            </a:r>
          </a:p>
          <a:p>
            <a:pPr marL="36900" indent="0" algn="ctr">
              <a:buNone/>
            </a:pPr>
            <a:r>
              <a:rPr lang="en-US">
                <a:effectLst/>
              </a:rPr>
              <a:t>Little Rock, AR 72203</a:t>
            </a:r>
          </a:p>
          <a:p>
            <a:pPr marL="36900" indent="0" algn="ctr">
              <a:buNone/>
            </a:pPr>
            <a:r>
              <a:rPr lang="en-US" u="sng">
                <a:effectLst/>
                <a:hlinkClick r:id="rId5"/>
              </a:rPr>
              <a:t>Adrian.Sanders@dhs.arkansas.gov</a:t>
            </a:r>
            <a:endParaRPr lang="en-US">
              <a:effectLst/>
            </a:endParaRPr>
          </a:p>
          <a:p>
            <a:endParaRPr lang="en-US" sz="1800"/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F2A28C30-B62E-CC4E-CE72-56DF38503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449" y="5626292"/>
            <a:ext cx="112395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460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C224410-FF86-4FBB-A05E-61232D4B1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51A75-29AE-DC4A-E7E1-D9B3E51B4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467" y="1118808"/>
            <a:ext cx="4827175" cy="47476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800" b="1"/>
              <a:t>Cindy L. Willis, Ed.S.</a:t>
            </a:r>
            <a:br>
              <a:rPr lang="en-US" sz="2800"/>
            </a:br>
            <a:r>
              <a:rPr lang="en-US" sz="2800"/>
              <a:t>Training Manager</a:t>
            </a:r>
            <a:br>
              <a:rPr lang="en-US" sz="2800"/>
            </a:br>
            <a:r>
              <a:rPr lang="en-US" sz="2800"/>
              <a:t>Division of Youth Services/ Education Superintendent</a:t>
            </a:r>
            <a:br>
              <a:rPr lang="en-US" sz="2800"/>
            </a:br>
            <a:r>
              <a:rPr lang="en-US" sz="2800"/>
              <a:t>P: 870-578-5886</a:t>
            </a:r>
            <a:br>
              <a:rPr lang="en-US" sz="2800"/>
            </a:br>
            <a:r>
              <a:rPr lang="en-US" sz="2800"/>
              <a:t>C: 501-650-3982</a:t>
            </a:r>
            <a:br>
              <a:rPr lang="en-US" sz="2800"/>
            </a:br>
            <a:r>
              <a:rPr lang="en-US" sz="2800"/>
              <a:t> </a:t>
            </a:r>
            <a:br>
              <a:rPr lang="en-US" sz="2800"/>
            </a:br>
            <a:r>
              <a:rPr lang="en-US" sz="2800" u="sng">
                <a:hlinkClick r:id="rId3"/>
              </a:rPr>
              <a:t>cindy.willis@dhs.arkansas.gov</a:t>
            </a:r>
            <a:br>
              <a:rPr lang="en-US" sz="2800"/>
            </a:br>
            <a:endParaRPr lang="en-US" sz="2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D3A4F5-ED97-4C3C-9BA5-06B0D180E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9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286D1D-40B0-A454-30E6-E044F6F736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7" y="1118810"/>
            <a:ext cx="4800011" cy="20271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>
                <a:latin typeface="Cavolini" panose="03000502040302020204" pitchFamily="66" charset="0"/>
                <a:cs typeface="Cavolini" panose="03000502040302020204" pitchFamily="66" charset="0"/>
              </a:rPr>
              <a:t>Please reach out and help us help you!!</a:t>
            </a:r>
          </a:p>
          <a:p>
            <a:pPr algn="l"/>
            <a:endParaRPr lang="en-US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400477D-AE27-7D10-E4ED-867B5F490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449" y="5626292"/>
            <a:ext cx="112395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920+ Free Clip Art Helping Hands Stock Illustrations, Royalty-Free Vector  Graphics &amp; Clip Art - iStock">
            <a:extLst>
              <a:ext uri="{FF2B5EF4-FFF2-40B4-BE49-F238E27FC236}">
                <a16:creationId xmlns:a16="http://schemas.microsoft.com/office/drawing/2014/main" id="{03809159-1980-D50A-4190-659D207BE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2" y="2887983"/>
            <a:ext cx="5149679" cy="386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060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90B03-5434-0DB0-F04E-7879223D1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Presenter – Cindy L. Willis, Ed.S.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B9459-C0E5-6203-A23F-B99D681FB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Teacher, Facilitator, Administrator</a:t>
            </a:r>
          </a:p>
          <a:p>
            <a:r>
              <a:rPr lang="en-US"/>
              <a:t>Public School in Oklahoma – English &amp; Journalism </a:t>
            </a:r>
          </a:p>
          <a:p>
            <a:r>
              <a:rPr lang="en-US"/>
              <a:t>Traveling Teacher – CYS</a:t>
            </a:r>
          </a:p>
          <a:p>
            <a:r>
              <a:rPr lang="en-US"/>
              <a:t>Virtual Arkansas Facilitator </a:t>
            </a:r>
          </a:p>
          <a:p>
            <a:r>
              <a:rPr lang="en-US"/>
              <a:t>Virtual Arkansas Teacher</a:t>
            </a:r>
          </a:p>
          <a:p>
            <a:r>
              <a:rPr lang="en-US"/>
              <a:t>DYS Assistant Superintendent</a:t>
            </a:r>
          </a:p>
          <a:p>
            <a:r>
              <a:rPr lang="en-US"/>
              <a:t>DYS Superintendent</a:t>
            </a:r>
          </a:p>
          <a:p>
            <a:r>
              <a:rPr lang="en-US"/>
              <a:t>12 school years in the DYS school system</a:t>
            </a:r>
          </a:p>
        </p:txBody>
      </p:sp>
    </p:spTree>
    <p:extLst>
      <p:ext uri="{BB962C8B-B14F-4D97-AF65-F5344CB8AC3E}">
        <p14:creationId xmlns:p14="http://schemas.microsoft.com/office/powerpoint/2010/main" val="1960726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07EF4-F54D-BB78-8C94-AFCB1C5BD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28" y="152400"/>
            <a:ext cx="3706889" cy="728133"/>
          </a:xfrm>
        </p:spPr>
        <p:txBody>
          <a:bodyPr anchor="t"/>
          <a:lstStyle/>
          <a:p>
            <a:r>
              <a:rPr lang="en-US"/>
              <a:t>Who We Are!!!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020F4-6356-1361-F01F-33E570E6A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562600"/>
          </a:xfrm>
        </p:spPr>
        <p:txBody>
          <a:bodyPr>
            <a:normAutofit fontScale="92500" lnSpcReduction="1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Commit To: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Identifying and serving students with disabilities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Improving individual academic achievement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Supporting progress toward state and local graduation requirements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Preparing students for post-secondary success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 Coordination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Aligned curriculum across all school sites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Consistent textbooks, technology, and instructional materials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Seamless academic continuity despite student movement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Protection against educational disruption due to placement changes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/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Teacher on Campus and Virtual Arkansas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teachers meet “highly qualified” standards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School schedule mirrors traditional public schools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Focus on stability, professionalism, and instructional excellence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1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8985A-BF8C-5B23-9EEE-CADC1CEC9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3228" y="2676525"/>
            <a:ext cx="3617308" cy="3495675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DYS Education System Mission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Our Mission</a:t>
            </a:r>
            <a:b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provide high-quality education, aligned with Arkansas and national public education standards, that meets the unique needs of youth in the juvenile justice system.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2050" name="Picture 2" descr="Arkansas Department of Human Services">
            <a:extLst>
              <a:ext uri="{FF2B5EF4-FFF2-40B4-BE49-F238E27FC236}">
                <a16:creationId xmlns:a16="http://schemas.microsoft.com/office/drawing/2014/main" id="{35E6EEC6-8C8E-51C7-5B5D-ADC3B6D12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881" y="995099"/>
            <a:ext cx="1504950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015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7CB78-D72C-2C1B-A989-B8D78261D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 vs. Reality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9FB20-EC4D-39DC-77C9-A64ECED12E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Myth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7E2A26-8C96-B827-B56D-5C028F021DD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Every student in DYS deserves to go to prison. If they are in DYS they did something REALLY BAD!!!</a:t>
            </a:r>
          </a:p>
          <a:p>
            <a:r>
              <a:rPr lang="en-US" dirty="0"/>
              <a:t>They don’t go to “real school.” </a:t>
            </a:r>
          </a:p>
          <a:p>
            <a:r>
              <a:rPr lang="en-US" dirty="0"/>
              <a:t>They don’t get help.</a:t>
            </a:r>
          </a:p>
          <a:p>
            <a:r>
              <a:rPr lang="en-US" dirty="0"/>
              <a:t>They are just going to be terrible when they get back.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E18635-5079-5206-7E54-1E3F3E7B8D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Reality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1664F3-7D94-F879-99ED-CD20DBC98AD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Not every student in DYS deserves to be in prison or DYS.</a:t>
            </a:r>
          </a:p>
          <a:p>
            <a:r>
              <a:rPr lang="en-US" dirty="0"/>
              <a:t>We have 4-day school week and extra tutoring on Fridays.</a:t>
            </a:r>
          </a:p>
          <a:p>
            <a:r>
              <a:rPr lang="en-US" dirty="0"/>
              <a:t>They are helped by certified teachers that are dedicated to the DYS students on VA and at the facilities.</a:t>
            </a:r>
          </a:p>
          <a:p>
            <a:r>
              <a:rPr lang="en-US" dirty="0"/>
              <a:t>They learned better behaviors, coping mechanisms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637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 descr="A picture containing text, jigsaw puzzle&#10;&#10;AI-generated content may be incorrect.">
            <a:extLst>
              <a:ext uri="{FF2B5EF4-FFF2-40B4-BE49-F238E27FC236}">
                <a16:creationId xmlns:a16="http://schemas.microsoft.com/office/drawing/2014/main" id="{AD71A87F-3E66-C5E9-E913-669BA0E47B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31" y="805757"/>
            <a:ext cx="2946899" cy="2946899"/>
          </a:xfrm>
        </p:spPr>
      </p:pic>
      <p:pic>
        <p:nvPicPr>
          <p:cNvPr id="19" name="Picture 18" descr="A picture containing text, jigsaw puzzle&#10;&#10;AI-generated content may be incorrect.">
            <a:extLst>
              <a:ext uri="{FF2B5EF4-FFF2-40B4-BE49-F238E27FC236}">
                <a16:creationId xmlns:a16="http://schemas.microsoft.com/office/drawing/2014/main" id="{BEC29B47-4EAF-A155-EAB4-5DAE57EBD2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628" y="805756"/>
            <a:ext cx="2946899" cy="2946899"/>
          </a:xfrm>
          <a:prstGeom prst="rect">
            <a:avLst/>
          </a:prstGeom>
        </p:spPr>
      </p:pic>
      <p:pic>
        <p:nvPicPr>
          <p:cNvPr id="21" name="Picture 20" descr="Map&#10;&#10;AI-generated content may be incorrect.">
            <a:extLst>
              <a:ext uri="{FF2B5EF4-FFF2-40B4-BE49-F238E27FC236}">
                <a16:creationId xmlns:a16="http://schemas.microsoft.com/office/drawing/2014/main" id="{D5D1F234-F2EE-03A9-AE65-9CCAD394B4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55" y="805758"/>
            <a:ext cx="2946900" cy="2946900"/>
          </a:xfrm>
          <a:prstGeom prst="rect">
            <a:avLst/>
          </a:prstGeom>
        </p:spPr>
      </p:pic>
      <p:pic>
        <p:nvPicPr>
          <p:cNvPr id="23" name="Picture 22" descr="A close-up of a puzzle&#10;&#10;AI-generated content may be incorrect.">
            <a:extLst>
              <a:ext uri="{FF2B5EF4-FFF2-40B4-BE49-F238E27FC236}">
                <a16:creationId xmlns:a16="http://schemas.microsoft.com/office/drawing/2014/main" id="{33703ABF-3D26-F1AC-A86A-A4876C1B6A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275" y="3816151"/>
            <a:ext cx="3053635" cy="3053635"/>
          </a:xfrm>
          <a:prstGeom prst="rect">
            <a:avLst/>
          </a:prstGeom>
        </p:spPr>
      </p:pic>
      <p:pic>
        <p:nvPicPr>
          <p:cNvPr id="25" name="Picture 24" descr="A picture containing text, jigsaw puzzle&#10;&#10;AI-generated content may be incorrect.">
            <a:extLst>
              <a:ext uri="{FF2B5EF4-FFF2-40B4-BE49-F238E27FC236}">
                <a16:creationId xmlns:a16="http://schemas.microsoft.com/office/drawing/2014/main" id="{6D007C73-569E-B351-DF89-2D5F8329BC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414" y="3816151"/>
            <a:ext cx="3053635" cy="3053635"/>
          </a:xfrm>
          <a:prstGeom prst="rect">
            <a:avLst/>
          </a:prstGeom>
        </p:spPr>
      </p:pic>
      <p:sp>
        <p:nvSpPr>
          <p:cNvPr id="28" name="Explosion: 8 Points 27">
            <a:extLst>
              <a:ext uri="{FF2B5EF4-FFF2-40B4-BE49-F238E27FC236}">
                <a16:creationId xmlns:a16="http://schemas.microsoft.com/office/drawing/2014/main" id="{4469F098-EF7F-FBEA-6AF1-7C76BCB356F0}"/>
              </a:ext>
            </a:extLst>
          </p:cNvPr>
          <p:cNvSpPr/>
          <p:nvPr/>
        </p:nvSpPr>
        <p:spPr>
          <a:xfrm>
            <a:off x="2913070" y="2369376"/>
            <a:ext cx="1426614" cy="604556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2"/>
                </a:solidFill>
              </a:rPr>
              <a:t>2021</a:t>
            </a:r>
          </a:p>
        </p:txBody>
      </p:sp>
      <p:sp>
        <p:nvSpPr>
          <p:cNvPr id="29" name="Explosion: 8 Points 28">
            <a:extLst>
              <a:ext uri="{FF2B5EF4-FFF2-40B4-BE49-F238E27FC236}">
                <a16:creationId xmlns:a16="http://schemas.microsoft.com/office/drawing/2014/main" id="{7A118A9F-3A0B-A7C1-E74E-9C20154BBD22}"/>
              </a:ext>
            </a:extLst>
          </p:cNvPr>
          <p:cNvSpPr/>
          <p:nvPr/>
        </p:nvSpPr>
        <p:spPr>
          <a:xfrm>
            <a:off x="5271058" y="3329222"/>
            <a:ext cx="1555781" cy="604556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2"/>
                </a:solidFill>
              </a:rPr>
              <a:t>2022</a:t>
            </a:r>
          </a:p>
        </p:txBody>
      </p:sp>
      <p:sp>
        <p:nvSpPr>
          <p:cNvPr id="30" name="Explosion: 8 Points 29">
            <a:extLst>
              <a:ext uri="{FF2B5EF4-FFF2-40B4-BE49-F238E27FC236}">
                <a16:creationId xmlns:a16="http://schemas.microsoft.com/office/drawing/2014/main" id="{34CF2535-88B6-8C80-4FBF-8FB7A6667F49}"/>
              </a:ext>
            </a:extLst>
          </p:cNvPr>
          <p:cNvSpPr/>
          <p:nvPr/>
        </p:nvSpPr>
        <p:spPr>
          <a:xfrm>
            <a:off x="7769527" y="2369376"/>
            <a:ext cx="1509403" cy="604556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2"/>
                </a:solidFill>
              </a:rPr>
              <a:t>2023</a:t>
            </a:r>
          </a:p>
        </p:txBody>
      </p:sp>
      <p:sp>
        <p:nvSpPr>
          <p:cNvPr id="31" name="Explosion: 8 Points 30">
            <a:extLst>
              <a:ext uri="{FF2B5EF4-FFF2-40B4-BE49-F238E27FC236}">
                <a16:creationId xmlns:a16="http://schemas.microsoft.com/office/drawing/2014/main" id="{D332EFA9-2671-E584-D347-821EA84B9E06}"/>
              </a:ext>
            </a:extLst>
          </p:cNvPr>
          <p:cNvSpPr/>
          <p:nvPr/>
        </p:nvSpPr>
        <p:spPr>
          <a:xfrm>
            <a:off x="722297" y="4995859"/>
            <a:ext cx="1394575" cy="604556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2"/>
                </a:solidFill>
              </a:rPr>
              <a:t>2024</a:t>
            </a:r>
          </a:p>
        </p:txBody>
      </p:sp>
      <p:sp>
        <p:nvSpPr>
          <p:cNvPr id="32" name="Explosion: 8 Points 31">
            <a:extLst>
              <a:ext uri="{FF2B5EF4-FFF2-40B4-BE49-F238E27FC236}">
                <a16:creationId xmlns:a16="http://schemas.microsoft.com/office/drawing/2014/main" id="{C4ED4A21-168D-CB46-EA55-578255FF3966}"/>
              </a:ext>
            </a:extLst>
          </p:cNvPr>
          <p:cNvSpPr/>
          <p:nvPr/>
        </p:nvSpPr>
        <p:spPr>
          <a:xfrm>
            <a:off x="9777564" y="4995859"/>
            <a:ext cx="1580899" cy="604556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2"/>
                </a:solidFill>
              </a:rPr>
              <a:t>2025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1E67DADE-DD9B-16BF-A53B-D1202C3CB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149" y="149375"/>
            <a:ext cx="10515600" cy="550362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Youth Services Commitments</a:t>
            </a:r>
          </a:p>
        </p:txBody>
      </p:sp>
    </p:spTree>
    <p:extLst>
      <p:ext uri="{BB962C8B-B14F-4D97-AF65-F5344CB8AC3E}">
        <p14:creationId xmlns:p14="http://schemas.microsoft.com/office/powerpoint/2010/main" val="195881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DF273-877A-9C9B-A878-C84F4F56B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DATA DROP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716FB-A606-6A35-5D39-E07832F14A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Facilities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0089FF-B737-1B19-A70A-084BF91FB2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  <a:effectLst/>
              </a:rPr>
              <a:t>Alexander Juvenile Assessment and Treatment Center</a:t>
            </a:r>
          </a:p>
          <a:p>
            <a:r>
              <a:rPr lang="en-US" dirty="0">
                <a:solidFill>
                  <a:schemeClr val="tx1"/>
                </a:solidFill>
                <a:effectLst/>
              </a:rPr>
              <a:t>Dermott Juvenile Treatment Center</a:t>
            </a:r>
          </a:p>
          <a:p>
            <a:r>
              <a:rPr lang="en-US" dirty="0">
                <a:solidFill>
                  <a:schemeClr val="tx1"/>
                </a:solidFill>
                <a:effectLst/>
              </a:rPr>
              <a:t>Harrisburg Juvenile Treatment Center</a:t>
            </a:r>
          </a:p>
          <a:p>
            <a:r>
              <a:rPr lang="en-US" dirty="0">
                <a:solidFill>
                  <a:schemeClr val="tx1"/>
                </a:solidFill>
                <a:effectLst/>
              </a:rPr>
              <a:t>Lewisville Juvenile Treatment Center</a:t>
            </a:r>
          </a:p>
          <a:p>
            <a:r>
              <a:rPr lang="en-US" dirty="0">
                <a:solidFill>
                  <a:schemeClr val="tx1"/>
                </a:solidFill>
                <a:effectLst/>
              </a:rPr>
              <a:t>Mansfield Juvenile Treatment Center</a:t>
            </a:r>
          </a:p>
          <a:p>
            <a:r>
              <a:rPr lang="en-US" dirty="0">
                <a:solidFill>
                  <a:schemeClr val="tx1"/>
                </a:solidFill>
                <a:effectLst/>
              </a:rPr>
              <a:t>Civilian Student Training Program</a:t>
            </a:r>
          </a:p>
          <a:p>
            <a:r>
              <a:rPr lang="en-US" dirty="0">
                <a:solidFill>
                  <a:schemeClr val="tx1"/>
                </a:solidFill>
                <a:effectLst/>
              </a:rPr>
              <a:t>Vera Lloyd</a:t>
            </a:r>
          </a:p>
          <a:p>
            <a:r>
              <a:rPr lang="en-US" dirty="0">
                <a:solidFill>
                  <a:schemeClr val="tx1"/>
                </a:solidFill>
                <a:effectLst/>
              </a:rPr>
              <a:t>The Cottages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D5DCC5-2A63-1336-BA75-06BE5E393D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Demographics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8638E-6D54-24A2-0EA8-66C3E8AA491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  <a:effectLst/>
              </a:rPr>
              <a:t>Females – 53 in facilities</a:t>
            </a:r>
          </a:p>
          <a:p>
            <a:r>
              <a:rPr lang="en-US" dirty="0">
                <a:solidFill>
                  <a:schemeClr val="tx1"/>
                </a:solidFill>
                <a:effectLst/>
              </a:rPr>
              <a:t>Males – 367 in facilities &amp; </a:t>
            </a:r>
            <a:r>
              <a:rPr lang="en-US" dirty="0" err="1">
                <a:solidFill>
                  <a:schemeClr val="tx1"/>
                </a:solidFill>
                <a:effectLst/>
              </a:rPr>
              <a:t>stepdowns</a:t>
            </a:r>
            <a:endParaRPr lang="en-US" dirty="0">
              <a:solidFill>
                <a:schemeClr val="tx1"/>
              </a:solidFill>
              <a:effectLst/>
            </a:endParaRPr>
          </a:p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B367B48-4892-83A5-1C45-D3A710D761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55992"/>
              </p:ext>
            </p:extLst>
          </p:nvPr>
        </p:nvGraphicFramePr>
        <p:xfrm>
          <a:off x="6409642" y="3342964"/>
          <a:ext cx="4665980" cy="2037774"/>
        </p:xfrm>
        <a:graphic>
          <a:graphicData uri="http://schemas.openxmlformats.org/drawingml/2006/table">
            <a:tbl>
              <a:tblPr/>
              <a:tblGrid>
                <a:gridCol w="1827530">
                  <a:extLst>
                    <a:ext uri="{9D8B030D-6E8A-4147-A177-3AD203B41FA5}">
                      <a16:colId xmlns:a16="http://schemas.microsoft.com/office/drawing/2014/main" val="1143375454"/>
                    </a:ext>
                  </a:extLst>
                </a:gridCol>
                <a:gridCol w="1419225">
                  <a:extLst>
                    <a:ext uri="{9D8B030D-6E8A-4147-A177-3AD203B41FA5}">
                      <a16:colId xmlns:a16="http://schemas.microsoft.com/office/drawing/2014/main" val="572446691"/>
                    </a:ext>
                  </a:extLst>
                </a:gridCol>
                <a:gridCol w="1419225">
                  <a:extLst>
                    <a:ext uri="{9D8B030D-6E8A-4147-A177-3AD203B41FA5}">
                      <a16:colId xmlns:a16="http://schemas.microsoft.com/office/drawing/2014/main" val="2037702085"/>
                    </a:ext>
                  </a:extLst>
                </a:gridCol>
              </a:tblGrid>
              <a:tr h="33625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Race Category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Count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Percentage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398098"/>
                  </a:ext>
                </a:extLst>
              </a:tr>
              <a:tr h="48036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African American/Black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132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63.77%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8155671"/>
                  </a:ext>
                </a:extLst>
              </a:tr>
              <a:tr h="2011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White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108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52.17%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1838212"/>
                  </a:ext>
                </a:extLst>
              </a:tr>
              <a:tr h="2011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Other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16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7.73%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3865678"/>
                  </a:ext>
                </a:extLst>
              </a:tr>
              <a:tr h="33625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Hispanic (all types)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12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5.80%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899350"/>
                  </a:ext>
                </a:extLst>
              </a:tr>
              <a:tr h="33625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American Indian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2.42%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5534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9343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F8259-729C-41B4-1493-86599D457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02937-3692-429A-CFFB-AC0C5C58E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/>
              </a:rPr>
              <a:t>DATA DROP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03A38-F694-70AE-D84A-D71ACA77DC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Demographics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F59256-34A4-6A42-B279-48E90242E2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en-US" b="1" dirty="0">
                <a:latin typeface="+mj-lt"/>
              </a:rPr>
              <a:t>✔️ 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Top 5 Counties by Frequency</a:t>
            </a: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Pulaski — 33 (9.57%)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Craighead — 20 (5.80%)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White — 18 (5.22%)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Sebastian — 15 (4.35%)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Columbia — 13 (3.77%)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E95F97-06E4-DEB7-FAA6-6D39FD2F3E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Demographics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E3D13356-CE60-4A04-5AE5-26C2AFA77160}"/>
              </a:ext>
            </a:extLst>
          </p:cNvPr>
          <p:cNvSpPr>
            <a:spLocks noGrp="1" noChangeArrowheads="1"/>
          </p:cNvSpPr>
          <p:nvPr>
            <p:ph sz="quarter" idx="4"/>
          </p:nvPr>
        </p:nvSpPr>
        <p:spPr bwMode="auto">
          <a:xfrm>
            <a:off x="6309786" y="2380137"/>
            <a:ext cx="4377265" cy="307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Cavolini" panose="03000502040302020204" pitchFamily="66" charset="0"/>
              </a:rPr>
              <a:t>Theft of Property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Cavolini" panose="03000502040302020204" pitchFamily="66" charset="0"/>
              </a:rPr>
              <a:t>Battery – 2nd Degree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Cavolini" panose="03000502040302020204" pitchFamily="66" charset="0"/>
              </a:rPr>
              <a:t>Battery – 3rd Degree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Cavolini" panose="03000502040302020204" pitchFamily="66" charset="0"/>
              </a:rPr>
              <a:t>Breaking or Entering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Cavolini" panose="03000502040302020204" pitchFamily="66" charset="0"/>
              </a:rPr>
              <a:t>Aggravated Assault</a:t>
            </a: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747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442A2-A616-07C3-B508-07E649C17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535" y="581575"/>
            <a:ext cx="10353762" cy="970450"/>
          </a:xfrm>
        </p:spPr>
        <p:txBody>
          <a:bodyPr/>
          <a:lstStyle/>
          <a:p>
            <a:r>
              <a:rPr lang="en-US"/>
              <a:t>Behind the Scenes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C0BBF-5FFD-62A4-E4D4-9A3F7C2DD1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How do we get students?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5AE867-2CA2-324B-6735-5A572D4B61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Students have committed crimes and have been adjudicated by the court.</a:t>
            </a:r>
          </a:p>
          <a:p>
            <a:r>
              <a:rPr lang="en-US"/>
              <a:t>Students are now in the custody of the Division of Youth Services.</a:t>
            </a:r>
          </a:p>
          <a:p>
            <a:r>
              <a:rPr lang="en-US"/>
              <a:t>How do youth enter custody and the average duration of placement?</a:t>
            </a:r>
          </a:p>
          <a:p>
            <a:pPr lvl="1"/>
            <a:r>
              <a:rPr lang="en-US"/>
              <a:t>Average length of stay is about 6 months.</a:t>
            </a:r>
          </a:p>
          <a:p>
            <a:pPr lvl="1"/>
            <a:r>
              <a:rPr lang="en-US"/>
              <a:t>Can be as short as 3 months and longs as 2 years.</a:t>
            </a:r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2F6101-79F1-60FE-DD7D-CA700428D8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/>
              <a:t>Treatment Team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76EE6D-3773-214C-5BA7-7288E9EB4C8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/>
              <a:t>Mental Health</a:t>
            </a:r>
          </a:p>
          <a:p>
            <a:r>
              <a:rPr lang="en-US"/>
              <a:t>Medical</a:t>
            </a:r>
          </a:p>
          <a:p>
            <a:r>
              <a:rPr lang="en-US"/>
              <a:t>Education </a:t>
            </a:r>
          </a:p>
          <a:p>
            <a:r>
              <a:rPr lang="en-US"/>
              <a:t>Treatment</a:t>
            </a:r>
          </a:p>
          <a:p>
            <a:r>
              <a:rPr lang="en-US"/>
              <a:t>Aftercare</a:t>
            </a:r>
          </a:p>
          <a:p>
            <a:pPr marL="36900" indent="0">
              <a:buNone/>
            </a:pPr>
            <a:endParaRPr lang="en-US"/>
          </a:p>
          <a:p>
            <a:pPr marL="36900" indent="0" algn="ctr">
              <a:buNone/>
            </a:pPr>
            <a:r>
              <a:rPr lang="en-US"/>
              <a:t>This is where we plan for high school/GED/graduate work.</a:t>
            </a:r>
          </a:p>
        </p:txBody>
      </p:sp>
      <p:pic>
        <p:nvPicPr>
          <p:cNvPr id="2060" name="Picture 12" descr="film clap. film action conseil, cinématographie vecteur illustration  21669661 Art vectoriel chez Vecteezy">
            <a:extLst>
              <a:ext uri="{FF2B5EF4-FFF2-40B4-BE49-F238E27FC236}">
                <a16:creationId xmlns:a16="http://schemas.microsoft.com/office/drawing/2014/main" id="{3E4EDCD7-4B38-BA8B-D968-85D0125AD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531" y="5905635"/>
            <a:ext cx="871657" cy="86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film clap. film action conseil, cinématographie vecteur illustration  21669661 Art vectoriel chez Vecteezy">
            <a:extLst>
              <a:ext uri="{FF2B5EF4-FFF2-40B4-BE49-F238E27FC236}">
                <a16:creationId xmlns:a16="http://schemas.microsoft.com/office/drawing/2014/main" id="{B3EB5F56-9BE3-035D-7DC3-F8FB5E38C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09" y="5905635"/>
            <a:ext cx="871657" cy="86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film clap. film action conseil, cinématographie vecteur illustration  21669661 Art vectoriel chez Vecteezy">
            <a:extLst>
              <a:ext uri="{FF2B5EF4-FFF2-40B4-BE49-F238E27FC236}">
                <a16:creationId xmlns:a16="http://schemas.microsoft.com/office/drawing/2014/main" id="{220C63DE-2935-BCD5-FF23-1534C58F2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324" y="5907054"/>
            <a:ext cx="871657" cy="86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344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F54EE-FC18-432F-F5D5-D6194D9EC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66" y="155842"/>
            <a:ext cx="5574772" cy="1017775"/>
          </a:xfrm>
        </p:spPr>
        <p:txBody>
          <a:bodyPr>
            <a:normAutofit fontScale="90000"/>
          </a:bodyPr>
          <a:lstStyle/>
          <a:p>
            <a:r>
              <a:rPr lang="en-US" sz="3200" b="1"/>
              <a:t>Where do our students live before they get to DYS?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D05FA2-788F-E855-4289-64E088145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5687" y="1502230"/>
            <a:ext cx="4539342" cy="4288970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/>
              <a:t>Home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Parents, Grandparents, Other family members, Friend’s houses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/>
              <a:t>Foster Homes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/>
              <a:t>Residential Placements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/>
              <a:t>Homeless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/>
              <a:t>JDCs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/>
          </a:p>
        </p:txBody>
      </p:sp>
      <p:pic>
        <p:nvPicPr>
          <p:cNvPr id="3074" name="Picture 2" descr="Free Free House Clipart, Download Free Free House Clipart png images, Free ClipArts on Clipart Library">
            <a:extLst>
              <a:ext uri="{FF2B5EF4-FFF2-40B4-BE49-F238E27FC236}">
                <a16:creationId xmlns:a16="http://schemas.microsoft.com/office/drawing/2014/main" id="{D0FD8017-28B1-DC98-B900-FF5F5569A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4" y="681760"/>
            <a:ext cx="4974091" cy="510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6291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0</TotalTime>
  <Words>968</Words>
  <Application>Microsoft Office PowerPoint</Application>
  <PresentationFormat>Widescreen</PresentationFormat>
  <Paragraphs>188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ADLaM Display</vt:lpstr>
      <vt:lpstr>Aptos</vt:lpstr>
      <vt:lpstr>Arial</vt:lpstr>
      <vt:lpstr>Calibri</vt:lpstr>
      <vt:lpstr>Calisto MT</vt:lpstr>
      <vt:lpstr>Cavolini</vt:lpstr>
      <vt:lpstr>Congenial</vt:lpstr>
      <vt:lpstr>Symbol</vt:lpstr>
      <vt:lpstr>Times New Roman</vt:lpstr>
      <vt:lpstr>Wingdings</vt:lpstr>
      <vt:lpstr>Wingdings 2</vt:lpstr>
      <vt:lpstr>Slate</vt:lpstr>
      <vt:lpstr>Empowering At-Risk Youth through Innovative Education and Whole Child Healing </vt:lpstr>
      <vt:lpstr>Presenter – Cindy L. Willis, Ed.S.</vt:lpstr>
      <vt:lpstr>Who We Are!!!</vt:lpstr>
      <vt:lpstr>Myth vs. Reality</vt:lpstr>
      <vt:lpstr>Youth Services Commitments</vt:lpstr>
      <vt:lpstr>DATA DROP</vt:lpstr>
      <vt:lpstr>DATA DROP</vt:lpstr>
      <vt:lpstr>Behind the Scenes</vt:lpstr>
      <vt:lpstr>Where do our students live before they get to DYS?</vt:lpstr>
      <vt:lpstr>What does education look like at DYS?</vt:lpstr>
      <vt:lpstr>Cool Things We Do at DYS</vt:lpstr>
      <vt:lpstr>GOALS</vt:lpstr>
      <vt:lpstr>Treatment Plan</vt:lpstr>
      <vt:lpstr>DYS Case Study</vt:lpstr>
      <vt:lpstr>What can I do to help at Public School?</vt:lpstr>
      <vt:lpstr>PowerPoint Presentation</vt:lpstr>
      <vt:lpstr>Community Resources and Prevention</vt:lpstr>
      <vt:lpstr>Cindy L. Willis, Ed.S. Training Manager Division of Youth Services/ Education Superintendent P: 870-578-5886 C: 501-650-3982   cindy.willis@dhs.arkansas.gov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Empowering At-Risk Youth through Innovative Education and Whole Child Healing </dc:title>
  <dc:creator>Cindy Willis</dc:creator>
  <cp:lastModifiedBy>Cindy Willis</cp:lastModifiedBy>
  <cp:revision>2</cp:revision>
  <dcterms:created xsi:type="dcterms:W3CDTF">2026-02-24T22:36:59Z</dcterms:created>
  <dcterms:modified xsi:type="dcterms:W3CDTF">2026-07-01T20:07:00Z</dcterms:modified>
</cp:coreProperties>
</file>