
<file path=[Content_Types].xml><?xml version="1.0" encoding="utf-8"?>
<Types xmlns="http://schemas.openxmlformats.org/package/2006/content-types">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4.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24787" autoAdjust="0"/>
  </p:normalViewPr>
  <p:slideViewPr>
    <p:cSldViewPr snapToGrid="0" snapToObjects="1">
      <p:cViewPr>
        <p:scale>
          <a:sx n="75" d="100"/>
          <a:sy n="75" d="100"/>
        </p:scale>
        <p:origin x="36" y="-468"/>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Mills</c:v>
                </c:pt>
              </c:strCache>
            </c:strRef>
          </c:tx>
          <c:spPr>
            <a:solidFill>
              <a:srgbClr val="1B2A4A"/>
            </a:solidFill>
            <a:effectLst/>
          </c:spPr>
          <c:invertIfNegative val="0"/>
          <c:dLbls>
            <c:numFmt formatCode="#,##0" sourceLinked="0"/>
            <c:spPr>
              <a:noFill/>
              <a:ln>
                <a:noFill/>
              </a:ln>
              <a:effectLst/>
            </c:spPr>
            <c:txPr>
              <a:bodyPr/>
              <a:lstStyle/>
              <a:p>
                <a:pPr>
                  <a:defRPr sz="1100" b="0" i="0" u="none" strike="noStrike">
                    <a:solidFill>
                      <a:srgbClr val="1B2A4A"/>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Constitutional minimum (URT)</c:v>
                </c:pt>
                <c:pt idx="1">
                  <c:v>Statewide average</c:v>
                </c:pt>
                <c:pt idx="2">
                  <c:v>Typical high-growth district</c:v>
                </c:pt>
                <c:pt idx="3">
                  <c:v>Highest-rate districts (NWA)</c:v>
                </c:pt>
              </c:strCache>
            </c:strRef>
          </c:cat>
          <c:val>
            <c:numRef>
              <c:f>Sheet1!$B$2:$B$5</c:f>
              <c:numCache>
                <c:formatCode>General</c:formatCode>
                <c:ptCount val="4"/>
                <c:pt idx="0">
                  <c:v>25</c:v>
                </c:pt>
                <c:pt idx="1">
                  <c:v>38.5</c:v>
                </c:pt>
                <c:pt idx="2">
                  <c:v>45</c:v>
                </c:pt>
                <c:pt idx="3">
                  <c:v>48.7</c:v>
                </c:pt>
              </c:numCache>
            </c:numRef>
          </c:val>
          <c:extLst>
            <c:ext xmlns:c16="http://schemas.microsoft.com/office/drawing/2014/chart" uri="{C3380CC4-5D6E-409C-BE32-E72D297353CC}">
              <c16:uniqueId val="{00000000-D9B7-4B82-9A64-8DFD4156ED10}"/>
            </c:ext>
          </c:extLst>
        </c:ser>
        <c:dLbls>
          <c:showLegendKey val="0"/>
          <c:showVal val="1"/>
          <c:showCatName val="0"/>
          <c:showSerName val="0"/>
          <c:showPercent val="0"/>
          <c:showBubbleSize val="0"/>
        </c:dLbls>
        <c:gapWidth val="4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50" b="0" i="0" u="none" strike="noStrike">
                <a:solidFill>
                  <a:srgbClr val="2B2F36"/>
                </a:solidFill>
                <a:latin typeface="Arial"/>
              </a:defRPr>
            </a:pPr>
            <a:endParaRPr lang="en-US"/>
          </a:p>
        </c:txPr>
        <c:crossAx val="2094734552"/>
        <c:crosses val="autoZero"/>
        <c:auto val="1"/>
        <c:lblAlgn val="ctr"/>
        <c:lblOffset val="100"/>
        <c:noMultiLvlLbl val="1"/>
      </c:catAx>
      <c:valAx>
        <c:axId val="2094734552"/>
        <c:scaling>
          <c:orientation val="minMax"/>
        </c:scaling>
        <c:delete val="1"/>
        <c:axPos val="b"/>
        <c:numFmt formatCode="General" sourceLinked="0"/>
        <c:majorTickMark val="out"/>
        <c:minorTickMark val="none"/>
        <c:tickLblPos val="low"/>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1B2A4A"/>
                </a:solidFill>
                <a:latin typeface="Arial"/>
              </a:defRPr>
            </a:pPr>
            <a:r>
              <a:rPr lang="en-US" sz="1300" b="0" i="0" u="none" strike="noStrike">
                <a:solidFill>
                  <a:srgbClr val="1B2A4A"/>
                </a:solidFill>
                <a:latin typeface="Arial"/>
              </a:rPr>
              <a:t>Statewide Public School Enrollment</a:t>
            </a:r>
          </a:p>
        </c:rich>
      </c:tx>
      <c:overlay val="0"/>
    </c:title>
    <c:autoTitleDeleted val="0"/>
    <c:plotArea>
      <c:layout/>
      <c:barChart>
        <c:barDir val="col"/>
        <c:grouping val="clustered"/>
        <c:varyColors val="0"/>
        <c:ser>
          <c:idx val="0"/>
          <c:order val="0"/>
          <c:tx>
            <c:strRef>
              <c:f>Sheet1!$B$1</c:f>
              <c:strCache>
                <c:ptCount val="1"/>
                <c:pt idx="0">
                  <c:v>Public school enrollment</c:v>
                </c:pt>
              </c:strCache>
            </c:strRef>
          </c:tx>
          <c:spPr>
            <a:solidFill>
              <a:srgbClr val="1B2A4A"/>
            </a:solidFill>
            <a:effectLst/>
          </c:spPr>
          <c:invertIfNegative val="0"/>
          <c:dLbls>
            <c:numFmt formatCode="#,##0" sourceLinked="0"/>
            <c:spPr>
              <a:noFill/>
              <a:ln>
                <a:noFill/>
              </a:ln>
              <a:effectLst/>
            </c:spPr>
            <c:txPr>
              <a:bodyPr/>
              <a:lstStyle/>
              <a:p>
                <a:pPr>
                  <a:defRPr sz="1000" b="0" i="0" u="none" strike="noStrike">
                    <a:solidFill>
                      <a:srgbClr val="1B2A4A"/>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2023-24</c:v>
                </c:pt>
                <c:pt idx="1">
                  <c:v>2024-25</c:v>
                </c:pt>
                <c:pt idx="2">
                  <c:v>2025-26</c:v>
                </c:pt>
              </c:strCache>
            </c:strRef>
          </c:cat>
          <c:val>
            <c:numRef>
              <c:f>Sheet1!$B$2:$B$4</c:f>
              <c:numCache>
                <c:formatCode>General</c:formatCode>
                <c:ptCount val="3"/>
                <c:pt idx="0">
                  <c:v>478000</c:v>
                </c:pt>
                <c:pt idx="1">
                  <c:v>474337</c:v>
                </c:pt>
                <c:pt idx="2">
                  <c:v>465421</c:v>
                </c:pt>
              </c:numCache>
            </c:numRef>
          </c:val>
          <c:extLst>
            <c:ext xmlns:c16="http://schemas.microsoft.com/office/drawing/2014/chart" uri="{C3380CC4-5D6E-409C-BE32-E72D297353CC}">
              <c16:uniqueId val="{00000000-864F-4D1F-B43A-BA0048ACB750}"/>
            </c:ext>
          </c:extLst>
        </c:ser>
        <c:dLbls>
          <c:showLegendKey val="0"/>
          <c:showVal val="1"/>
          <c:showCatName val="0"/>
          <c:showSerName val="0"/>
          <c:showPercent val="0"/>
          <c:showBubbleSize val="0"/>
        </c:dLbls>
        <c:gapWidth val="45"/>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2F36"/>
                </a:solidFill>
                <a:latin typeface="Arial"/>
              </a:defRPr>
            </a:pPr>
            <a:endParaRPr lang="en-US"/>
          </a:p>
        </c:txPr>
        <c:crossAx val="2094734552"/>
        <c:crosses val="autoZero"/>
        <c:auto val="1"/>
        <c:lblAlgn val="ctr"/>
        <c:lblOffset val="100"/>
        <c:noMultiLvlLbl val="1"/>
      </c:catAx>
      <c:valAx>
        <c:axId val="2094734552"/>
        <c:scaling>
          <c:orientation val="minMax"/>
        </c:scaling>
        <c:delete val="1"/>
        <c:axPos val="l"/>
        <c:numFmt formatCode="General" sourceLinked="0"/>
        <c:majorTickMark val="out"/>
        <c:minorTickMark val="none"/>
        <c:tickLblPos val="nextTo"/>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1B2A4A"/>
                </a:solidFill>
                <a:latin typeface="Arial"/>
              </a:defRPr>
            </a:pPr>
            <a:r>
              <a:rPr lang="en-US" sz="1300" b="0" i="0" u="none" strike="noStrike">
                <a:solidFill>
                  <a:srgbClr val="1B2A4A"/>
                </a:solidFill>
                <a:latin typeface="Arial"/>
              </a:rPr>
              <a:t>Education Freedom Account (EFA) Participants</a:t>
            </a:r>
          </a:p>
        </c:rich>
      </c:tx>
      <c:overlay val="0"/>
    </c:title>
    <c:autoTitleDeleted val="0"/>
    <c:plotArea>
      <c:layout/>
      <c:barChart>
        <c:barDir val="col"/>
        <c:grouping val="clustered"/>
        <c:varyColors val="0"/>
        <c:ser>
          <c:idx val="0"/>
          <c:order val="0"/>
          <c:tx>
            <c:strRef>
              <c:f>Sheet1!$B$1</c:f>
              <c:strCache>
                <c:ptCount val="1"/>
                <c:pt idx="0">
                  <c:v>EFA participants</c:v>
                </c:pt>
              </c:strCache>
            </c:strRef>
          </c:tx>
          <c:spPr>
            <a:solidFill>
              <a:srgbClr val="C9A227"/>
            </a:solidFill>
            <a:effectLst/>
          </c:spPr>
          <c:invertIfNegative val="0"/>
          <c:dLbls>
            <c:numFmt formatCode="#,##0" sourceLinked="0"/>
            <c:spPr>
              <a:noFill/>
              <a:ln>
                <a:noFill/>
              </a:ln>
              <a:effectLst/>
            </c:spPr>
            <c:txPr>
              <a:bodyPr/>
              <a:lstStyle/>
              <a:p>
                <a:pPr>
                  <a:defRPr sz="1000" b="0" i="0" u="none" strike="noStrike">
                    <a:solidFill>
                      <a:srgbClr val="1B2A4A"/>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2023-24</c:v>
                </c:pt>
                <c:pt idx="1">
                  <c:v>2024-25</c:v>
                </c:pt>
                <c:pt idx="2">
                  <c:v>2025-26</c:v>
                </c:pt>
              </c:strCache>
            </c:strRef>
          </c:cat>
          <c:val>
            <c:numRef>
              <c:f>Sheet1!$B$2:$B$4</c:f>
              <c:numCache>
                <c:formatCode>General</c:formatCode>
                <c:ptCount val="3"/>
                <c:pt idx="0">
                  <c:v>6000</c:v>
                </c:pt>
                <c:pt idx="1">
                  <c:v>14256</c:v>
                </c:pt>
                <c:pt idx="2">
                  <c:v>47000</c:v>
                </c:pt>
              </c:numCache>
            </c:numRef>
          </c:val>
          <c:extLst>
            <c:ext xmlns:c16="http://schemas.microsoft.com/office/drawing/2014/chart" uri="{C3380CC4-5D6E-409C-BE32-E72D297353CC}">
              <c16:uniqueId val="{00000000-90DD-4869-8409-F9B2EA637840}"/>
            </c:ext>
          </c:extLst>
        </c:ser>
        <c:dLbls>
          <c:showLegendKey val="0"/>
          <c:showVal val="1"/>
          <c:showCatName val="0"/>
          <c:showSerName val="0"/>
          <c:showPercent val="0"/>
          <c:showBubbleSize val="0"/>
        </c:dLbls>
        <c:gapWidth val="45"/>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2F36"/>
                </a:solidFill>
                <a:latin typeface="Arial"/>
              </a:defRPr>
            </a:pPr>
            <a:endParaRPr lang="en-US"/>
          </a:p>
        </c:txPr>
        <c:crossAx val="2094734552"/>
        <c:crosses val="autoZero"/>
        <c:auto val="1"/>
        <c:lblAlgn val="ctr"/>
        <c:lblOffset val="100"/>
        <c:noMultiLvlLbl val="1"/>
      </c:catAx>
      <c:valAx>
        <c:axId val="2094734552"/>
        <c:scaling>
          <c:orientation val="minMax"/>
        </c:scaling>
        <c:delete val="1"/>
        <c:axPos val="l"/>
        <c:numFmt formatCode="General" sourceLinked="0"/>
        <c:majorTickMark val="out"/>
        <c:minorTickMark val="none"/>
        <c:tickLblPos val="nextTo"/>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Foundation funding per student</c:v>
                </c:pt>
              </c:strCache>
            </c:strRef>
          </c:tx>
          <c:spPr>
            <a:solidFill>
              <a:srgbClr val="1B2A4A"/>
            </a:solidFill>
            <a:effectLst/>
          </c:spPr>
          <c:invertIfNegative val="0"/>
          <c:dLbls>
            <c:numFmt formatCode="\$#,##0" sourceLinked="0"/>
            <c:spPr>
              <a:noFill/>
              <a:ln>
                <a:noFill/>
              </a:ln>
              <a:effectLst/>
            </c:spPr>
            <c:txPr>
              <a:bodyPr/>
              <a:lstStyle/>
              <a:p>
                <a:pPr>
                  <a:defRPr sz="1200" b="0" i="0" u="none" strike="noStrike">
                    <a:solidFill>
                      <a:srgbClr val="1B2A4A"/>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2023-24</c:v>
                </c:pt>
                <c:pt idx="1">
                  <c:v>2024-25</c:v>
                </c:pt>
                <c:pt idx="2">
                  <c:v>2025-26</c:v>
                </c:pt>
                <c:pt idx="3">
                  <c:v>2026-27</c:v>
                </c:pt>
              </c:strCache>
            </c:strRef>
          </c:cat>
          <c:val>
            <c:numRef>
              <c:f>Sheet1!$B$2:$B$5</c:f>
              <c:numCache>
                <c:formatCode>General</c:formatCode>
                <c:ptCount val="4"/>
                <c:pt idx="0">
                  <c:v>7413</c:v>
                </c:pt>
                <c:pt idx="1">
                  <c:v>7771</c:v>
                </c:pt>
                <c:pt idx="2">
                  <c:v>8162</c:v>
                </c:pt>
                <c:pt idx="3">
                  <c:v>8037</c:v>
                </c:pt>
              </c:numCache>
            </c:numRef>
          </c:val>
          <c:extLst>
            <c:ext xmlns:c16="http://schemas.microsoft.com/office/drawing/2014/chart" uri="{C3380CC4-5D6E-409C-BE32-E72D297353CC}">
              <c16:uniqueId val="{00000000-A78A-4712-9A2B-076AE8853057}"/>
            </c:ext>
          </c:extLst>
        </c:ser>
        <c:dLbls>
          <c:showLegendKey val="0"/>
          <c:showVal val="1"/>
          <c:showCatName val="0"/>
          <c:showSerName val="0"/>
          <c:showPercent val="0"/>
          <c:showBubbleSize val="0"/>
        </c:dLbls>
        <c:gapWidth val="35"/>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2B2F36"/>
                </a:solidFill>
                <a:latin typeface="Arial"/>
              </a:defRPr>
            </a:pPr>
            <a:endParaRPr lang="en-US"/>
          </a:p>
        </c:txPr>
        <c:crossAx val="2094734552"/>
        <c:crosses val="autoZero"/>
        <c:auto val="1"/>
        <c:lblAlgn val="ctr"/>
        <c:lblOffset val="100"/>
        <c:noMultiLvlLbl val="1"/>
      </c:catAx>
      <c:valAx>
        <c:axId val="2094734552"/>
        <c:scaling>
          <c:orientation val="minMax"/>
        </c:scaling>
        <c:delete val="1"/>
        <c:axPos val="l"/>
        <c:numFmt formatCode="General" sourceLinked="0"/>
        <c:majorTickMark val="out"/>
        <c:minorTickMark val="none"/>
        <c:tickLblPos val="nextTo"/>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7883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(0:00–0:03)
- </a:t>
            </a:r>
            <a:r>
              <a:rPr lang="en-US" b="1" i="1" cap="all" baseline="0" dirty="0">
                <a:solidFill>
                  <a:srgbClr val="FFC000"/>
                </a:solidFill>
              </a:rPr>
              <a:t>Welcome</a:t>
            </a:r>
            <a:r>
              <a:rPr lang="en-US" dirty="0">
                <a:solidFill>
                  <a:srgbClr val="FFC000"/>
                </a:solidFill>
              </a:rPr>
              <a:t> </a:t>
            </a:r>
            <a:r>
              <a:rPr lang="en-US" dirty="0"/>
              <a:t>the room. </a:t>
            </a:r>
            <a:r>
              <a:rPr lang="en-US" b="1" i="1" cap="all" baseline="0" dirty="0"/>
              <a:t>Introduce</a:t>
            </a:r>
            <a:r>
              <a:rPr lang="en-US" dirty="0"/>
              <a:t> yourself and </a:t>
            </a:r>
            <a:r>
              <a:rPr lang="en-US" b="1" i="1" dirty="0"/>
              <a:t>ROLE</a:t>
            </a:r>
            <a:r>
              <a:rPr lang="en-US" dirty="0"/>
              <a:t>/vantage point on Arkansas school finance.
- </a:t>
            </a:r>
            <a:r>
              <a:rPr lang="en-US" b="1" i="1" cap="all" baseline="0" dirty="0"/>
              <a:t>Frame</a:t>
            </a:r>
            <a:r>
              <a:rPr lang="en-US" dirty="0"/>
              <a:t> the hour: "District leaders are navigating </a:t>
            </a:r>
            <a:r>
              <a:rPr lang="en-US" b="1" i="1" cap="all" baseline="0" dirty="0"/>
              <a:t>more financial complexity</a:t>
            </a:r>
            <a:r>
              <a:rPr lang="en-US" dirty="0"/>
              <a:t> than at any point in recent memory — new insurance mandates, shifting tax bases, enrollment swings, aggressive economic-development deal-making, and a funding formula that's being rewritten in real time. We'll </a:t>
            </a:r>
            <a:r>
              <a:rPr lang="en-US" b="1" i="1" cap="all" baseline="0" dirty="0"/>
              <a:t>break down the five issues</a:t>
            </a:r>
            <a:r>
              <a:rPr lang="en-US" dirty="0"/>
              <a:t> that matter most right now, what changed, and what it means for your budget."
- Preview the </a:t>
            </a:r>
            <a:r>
              <a:rPr lang="en-US" b="1" i="1" cap="all" baseline="0" dirty="0"/>
              <a:t>five topics</a:t>
            </a:r>
            <a:r>
              <a:rPr lang="en-US" dirty="0"/>
              <a:t> on the screen: State Captive Insurance Program (SCIP), Property Tax &amp; Assessment Trends, Enrollment Shifts, Economic Development Incentives, and the State Funding Formula/Adequacy Cycle.
- But first, one way I use AI . . .</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ENROLLMENT &amp; EFA (0:25–0:30)
Key numbers:
- Statewide public school headcount (traditional + open-enrollment charter): 474,337 in 2024-25, down to 465,421 in 2025-26 — a drop of almost 9,000 students, just under 2% in one year. Of the state's 12 largest districts, all but two lost students year over year (examples: Springdale, the largest district, down 559 students/2.6%; Little Rock, the third largest, down 600 students/3%; Conway down 3.7%).
- The most-cited driver is the Education Freedom Account (EFA) program, created by the 2023 LEARNS Act. EFAs give participating families roughly 90% of what a public school would receive per pupil (about $6,864–$7,000 depending on the year) to spend on private school tuition or homeschooling costs.
- EFA participation was capped during phase-in: about 6,000 students (1.5% of prior-year public enrollment) in year one, roughly 3% the next year, and 14,256 students in 2024-25. 2025-26 is the first year EVERY K-12 student in Arkansas is eligible — participation has jumped to roughly 47,000 students, and the state's own EFA annual report estimated the program would cost about $277 million for 2025-26 (with some indications lawmakers may need to revisit that estimate upward).
- Important nuance for the room: enrollment decline is NOT concentrated only in low-performing districts. Of the 20 districts with the sharpest enrollment declines, only 4 received "F" letter grades from the state — the rest were C's, B's, and even D's, suggesting factors beyond school quality (demographics, voucher uptake, birth rates) are driving the trend.
- Smaller/rural districts are hit hardest in percentage terms: 8 of the 10 districts with the steepest percentage losses had fewer than 1,000 students.
Discussion prompt: ask how many districts in the room have seen EFA-driven enrollment loss, and whether it's concentrated in particular grade bands.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FUNDING RESPONSE TO ENROLLMENT SHIFTS (0:30–0:35)
Key mechanics to explain:
- Declining Enrollment Funding: calculated as the three-quarter ADM of the prior year subtracted from the average of the prior two years' three-quarter ADMs, multiplied by the current per-student foundation funding amount. It's unrestricted funding once received, but the state tracks how it's spent via a dedicated revenue code, for adequacy-study purposes.
- Student Growth Funding works the same way in reverse for growing districts — but a district can only receive the larger of the two, never both in the same year.
- "Isolated school district" status (Ark. Code Ann. § 6-20-601) gives additional funding recognition to districts that meet several statutory criteria (distance from other districts, low population density, etc.) — worth flagging for very rural districts in the room.
- The honest caveat, and a good discussion point: even with these cushions, funding is formula-driven by headcount, and headcount loss doesn't distribute evenly across grades/buildings. A CFO can lose 100 students without being able to cleanly cut 2-3 teaching positions, because those students aren't concentrated in one grade or campus — this is a direct quote-level point from Arkansas education-finance advocates describing the practical difficulty of "right-sizing" staff to enrollment loss.
- Smaller, rural districts feel this soonest — thin margins mean even modest enrollment loss can push a district toward consolidation conversations or genuine fiscal distress, especially where there's no offsetting property-value growth (contrast with the NWA "growth cushion" discussed in Topic 2).
Transition: "Now let's flip to a topic that grows the tax base — at least on paper: economic development incentives."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TOPIC 4 INTRO (0:35)
- Transition: "Economic development deals — especially the large data-center projects landing in Arkansas right now — are being sold as a big win for local tax revenue. The reality for schools is more nuanced."</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PILOTS &amp; TIFS (0:35–0:40)
Key facts:
- </a:t>
            </a:r>
            <a:r>
              <a:rPr lang="en-US" b="1" i="1" cap="all" baseline="0" dirty="0"/>
              <a:t>Payment in Lieu of Taxes </a:t>
            </a:r>
            <a:r>
              <a:rPr lang="en-US" dirty="0"/>
              <a:t>(PILOT) agreements: negotiated locally, often paired with industrial development revenue bonds. Recent </a:t>
            </a:r>
            <a:r>
              <a:rPr lang="en-US" b="1" i="1" cap="all" baseline="0" dirty="0"/>
              <a:t>Google</a:t>
            </a:r>
            <a:r>
              <a:rPr lang="en-US" dirty="0"/>
              <a:t> data-center PILOTs in </a:t>
            </a:r>
            <a:r>
              <a:rPr lang="en-US" b="1" i="1" cap="all" baseline="0" dirty="0"/>
              <a:t>West Memphis and Little Rock</a:t>
            </a:r>
            <a:r>
              <a:rPr lang="en-US" dirty="0"/>
              <a:t> grant the maximum </a:t>
            </a:r>
            <a:r>
              <a:rPr lang="en-US" b="1" i="1" cap="all" baseline="0" dirty="0"/>
              <a:t>65%</a:t>
            </a:r>
            <a:r>
              <a:rPr lang="en-US" dirty="0"/>
              <a:t> property tax abatement for </a:t>
            </a:r>
            <a:r>
              <a:rPr lang="en-US" b="1" i="1" cap="all" baseline="0" dirty="0"/>
              <a:t>30 years </a:t>
            </a:r>
            <a:r>
              <a:rPr lang="en-US" dirty="0"/>
              <a:t>on real estate and personal property; Conway city leaders have agreed to similar terms for their project. West Memphis and Little Rock are each expected to issue up to $60 billion in industrial development revenue bonds to finance these projects.
- The pitch to local governments is that these are massive future taxpayers once abatements expire, and that the enrichment/impact payments (e.g., over $1M/year floated for one Google site) provide some near-term benefit. An economist quoted in coverage (Jeremy Horpedahl, UCA) is "generally skeptical" incentives are actually the deciding factor for firms, versus costs like electricity.
- Districts should understand PILOTs directly reduce the taxable value available to their 25-mill (and any voted) levy for the life of the agreement — even though the project may eventually become a major taxpayer once abatements sunset.
- Tax Increment Financing (TIF) works differently: it freezes the taxing district's assessed value at the level in place when the TIF district is created, and only the INCREMENTAL growth in value above that baseline is captured to finance development. Existing school funding is not directly reduced — but a 2007 Arkansas Supreme Court ruling held that the first 25 mills of property tax (the constitutional minimum that funds schools) cannot be diverted through TIF, which has historically limited how useful TIF is as an incentive tool in Arkansas compared to neighboring states.
- This 25-mill protection is central to the debate over the current ballot measure — cover on the next slide.
Discussion prompt: does anyone in the room have a PILOT or TIF district inside their boundaries? What's been the actual revenue experience?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SJR15 / ECONOMIC DEVELOPMENT DISTRICTS (0:40–0:45)
Context and key facts:
- SJR15 would send a constitutional amendment to Arkansas voters in November 2026 authorizing "</a:t>
            </a:r>
            <a:r>
              <a:rPr lang="en-US" b="1" i="1" cap="all" baseline="0" dirty="0"/>
              <a:t>Economic Development Districts</a:t>
            </a:r>
            <a:r>
              <a:rPr lang="en-US" dirty="0"/>
              <a:t>" (EDDs) — geographic areas within a </a:t>
            </a:r>
            <a:r>
              <a:rPr lang="en-US" b="1" i="1" cap="all" baseline="0" dirty="0"/>
              <a:t>city, county, or cooperative</a:t>
            </a:r>
            <a:r>
              <a:rPr lang="en-US" dirty="0"/>
              <a:t> area where the taxing authority (</a:t>
            </a:r>
            <a:r>
              <a:rPr lang="en-US" b="1" i="1" cap="all" baseline="0" dirty="0"/>
              <a:t>property or sales tax) is frozen at creation</a:t>
            </a:r>
            <a:r>
              <a:rPr lang="en-US" dirty="0"/>
              <a:t>, and </a:t>
            </a:r>
            <a:r>
              <a:rPr lang="en-US" b="1" i="1" cap="all" baseline="0" dirty="0"/>
              <a:t>revenue above that baseline can be used for loans, grants, and incentives to private companies</a:t>
            </a:r>
            <a:r>
              <a:rPr lang="en-US" dirty="0"/>
              <a:t> — </a:t>
            </a:r>
            <a:r>
              <a:rPr lang="en-US" b="1" i="1" cap="all" baseline="0" dirty="0"/>
              <a:t>not just public infrastructure</a:t>
            </a:r>
            <a:r>
              <a:rPr lang="en-US" dirty="0"/>
              <a:t>, which is the current limit under TIF law.
- Senate </a:t>
            </a:r>
            <a:r>
              <a:rPr lang="en-US" b="1" i="1" cap="all" baseline="0" dirty="0"/>
              <a:t>sponsor Sen. Jonathan Dismang</a:t>
            </a:r>
            <a:r>
              <a:rPr lang="en-US" dirty="0"/>
              <a:t> has argued Arkansas is at a </a:t>
            </a:r>
            <a:r>
              <a:rPr lang="en-US" b="1" i="1" cap="all" baseline="0" dirty="0"/>
              <a:t>competitive disadvantage</a:t>
            </a:r>
            <a:r>
              <a:rPr lang="en-US" dirty="0"/>
              <a:t> because it lacks a "viable TIF district program" compared with neighbors — Texas, Louisiana, Missouri, Tennessee, Oklahoma, Alabama, and Kansas were all cited as having more flexible tools, including ones that capture school and local taxes.
- </a:t>
            </a:r>
            <a:r>
              <a:rPr lang="en-US" b="1" i="1" cap="all" baseline="0" dirty="0"/>
              <a:t>Critics</a:t>
            </a:r>
            <a:r>
              <a:rPr lang="en-US" dirty="0"/>
              <a:t> (including some legislators who nonetheless voted for it, citing local success stories like Rockwater Village near Argenta in North Little Rock) and public-interest groups warn that broader tax capture could mean "</a:t>
            </a:r>
            <a:r>
              <a:rPr lang="en-US" b="1" i="1" cap="all" baseline="0" dirty="0"/>
              <a:t>reduced funding</a:t>
            </a:r>
            <a:r>
              <a:rPr lang="en-US" b="1" dirty="0"/>
              <a:t> </a:t>
            </a:r>
            <a:r>
              <a:rPr lang="en-US" dirty="0"/>
              <a:t>for public services," including </a:t>
            </a:r>
            <a:r>
              <a:rPr lang="en-US" b="1" i="1" cap="all" baseline="0" dirty="0"/>
              <a:t>education, healthcare, and infrastructure</a:t>
            </a:r>
            <a:r>
              <a:rPr lang="en-US" dirty="0"/>
              <a:t>, if EDDs aren't bounded the way current TIF law is.
- The </a:t>
            </a:r>
            <a:r>
              <a:rPr lang="en-US" b="1" i="1" cap="all" baseline="0" dirty="0"/>
              <a:t>critical distinction from today's TIF law</a:t>
            </a:r>
            <a:r>
              <a:rPr lang="en-US" dirty="0"/>
              <a:t>: current Arkansas TIF is constrained by a 2007 Arkansas Supreme Court ruling that the </a:t>
            </a:r>
            <a:r>
              <a:rPr lang="en-US" b="1" i="1" cap="all" baseline="0" dirty="0"/>
              <a:t>first 25 mills </a:t>
            </a:r>
            <a:r>
              <a:rPr lang="en-US" dirty="0"/>
              <a:t>— the constitutional school minimum — can't be captured. Whether </a:t>
            </a:r>
            <a:r>
              <a:rPr lang="en-US" b="1" i="1" cap="all" baseline="0" dirty="0"/>
              <a:t>EDDs preserve that same protection is one of the most consequential open questions</a:t>
            </a:r>
            <a:r>
              <a:rPr lang="en-US" dirty="0"/>
              <a:t> for school finance officers to track as this heads to the ballot.
- Action item for the room: this is a statewide constitutional vote, not a single local decision — encourage district leaders to </a:t>
            </a:r>
            <a:r>
              <a:rPr lang="en-US" b="1" i="1" cap="all" baseline="0" dirty="0"/>
              <a:t>follow it the way they'd follow a legislative session</a:t>
            </a:r>
            <a:r>
              <a:rPr lang="en-US" dirty="0"/>
              <a:t>, and to understand exactly how EDD boundaries could overlap with their own district before they're drawn.
Transition: "Let's close with the topic that ties everything together — how your per-student funding number itself gets set."</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TOPIC 5 INTRO (0:45)
- Transition: "Everything we've covered — insurance costs, tax base, enrollment, incentive deals — ultimately runs through one number: the per-student foundation funding amount, set through </a:t>
            </a:r>
            <a:r>
              <a:rPr lang="en-US" b="1" i="1" cap="all" baseline="0" dirty="0"/>
              <a:t>Arkansas's adequacy process</a:t>
            </a:r>
            <a:r>
              <a:rPr lang="en-US" dirty="0"/>
              <a:t>. Let's finish there."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THE FORMULA WORKS (0:45–0:50)
Key facts:
- Foundation funding history: $7,413 per student (2023-24) → $7,771 (2024-25) → $8,162 (2025-26) → $8,037 (2026-27, approved during the 2025 legislative session for the coming biennium).
- Important nuance for accuracy: the 2025-26 figure of $8,162 bundles in a </a:t>
            </a:r>
            <a:r>
              <a:rPr lang="en-US" b="1" i="1" cap="all" baseline="0" dirty="0"/>
              <a:t>$320 minimum</a:t>
            </a:r>
            <a:r>
              <a:rPr lang="en-US" dirty="0"/>
              <a:t> employer contribution toward state-sponsored health insurance. The 2026-27 figure of $8,037 does NOT include a separate $333 insurance contribution, which will instead be paid directly to the Employee Benefits Division on districts' behalf — so the apparent dip from $8,162 to $8,037 is partly a bookkeeping/methodology change, not a real-terms cut. Flag this clearly so district CFOs don't misread it as a funding decrease.
- The "matrix" itself is the underlying worksheet the House and Senate Education Committees build during each adequacy study — covering teacher/principal salary schedules, staffing ratios, health insurance, transportation, and instructional materials/technology — which rolls up to the single bottom-line foundation number.
- The state calculates what it actually SENDS a district as: foundation funding amount × prior year ADM, minus 98% of the 25-mill local levy applied to the district's assessed value, minus 100% of the district's miscellaneous local funds. This is the mechanism that ties Topics 2, 3, and 5 together — local tax base and enrollment both feed directly into the state calculation.
- On top of the foundation number, categorical funding adds targeted dollars — e.g., an additional $366 per English Language Learner student, plus enhanced funding tied to concentrations of low-income students (National School Lunch Act eligibility).
Transition: "This whole formula is rebuilt every two years through the adequacy study — and the 2026 study currently underway has some real findings worth knowing."</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2026 ADEQUACY STUDY (0:50–0:55)
Key findings to share (from the March 2026 Bureau of Legislative Research presentations to the House/Senate Education Committees):
- </a:t>
            </a:r>
            <a:r>
              <a:rPr lang="en-US" b="1" i="1" cap="all" baseline="0" dirty="0"/>
              <a:t>Total per-student spending </a:t>
            </a:r>
            <a:r>
              <a:rPr lang="en-US" dirty="0"/>
              <a:t>(blending all state and local revenue, not just the matrix) </a:t>
            </a:r>
            <a:r>
              <a:rPr lang="en-US" b="1" i="1" cap="all" baseline="0" dirty="0"/>
              <a:t>varies enormously</a:t>
            </a:r>
            <a:r>
              <a:rPr lang="en-US" i="1" dirty="0"/>
              <a:t> </a:t>
            </a:r>
            <a:r>
              <a:rPr lang="en-US" dirty="0"/>
              <a:t>by district type: districts with 2,501–5,000 students spend the least on average (under $15,000/student); the smallest districts (350 or fewer students) and districts with an "F" letter grade both spend more than $20,000 per student — reflecting the fixed costs of running small schools regardless of enrollment.
- </a:t>
            </a:r>
            <a:r>
              <a:rPr lang="en-US" b="1" i="1" cap="all" baseline="0" dirty="0"/>
              <a:t>Non-matrix spending </a:t>
            </a:r>
            <a:r>
              <a:rPr lang="en-US" dirty="0"/>
              <a:t>is a growing area of legislative attention. 183 districts reported employing </a:t>
            </a:r>
            <a:r>
              <a:rPr lang="en-US" b="1" i="1" cap="all" baseline="0" dirty="0"/>
              <a:t>mental-health therapists </a:t>
            </a:r>
            <a:r>
              <a:rPr lang="en-US" dirty="0"/>
              <a:t>directly, contracting through an agency, or both (average of roughly 4.2 FTEs where directly employed, 2.1 FTEs through agencies) — this spending isn't part of the core adequacy matrix, similar to </a:t>
            </a:r>
            <a:r>
              <a:rPr lang="en-US" b="1" i="1" cap="all" baseline="0" dirty="0"/>
              <a:t>dyslexia services</a:t>
            </a:r>
            <a:r>
              <a:rPr lang="en-US" dirty="0"/>
              <a:t>, making full cost comparisons across districts harder for legislators.
- BLR staff flagged that they could not complete an expenditure analysis on two matrix lines — Classified Employee Salary Enhancement and Other Employee Health Insurance (both added in the 2022 adequacy cycle) — because there's no consistent definition across districts for what counts in each line. This is a good example of where the matrix itself may see structural changes in the next cycle.
- Process reminder: adequacy studies happen on a two-year cycle; the current 2026 study will set the matrix and per-student funding for the 2027-28 and 2028-29 school years, with legislation typically passed in the following regular session (2027).
Presenter framing: connect this back to the whole session — insurance costs, tax-base shifts, enrollment, and incentive deals all eventually show up as data points in the next adequacy study, which is why staying engaged with this process (survey responses, hearings, BLR requests) is one of the highest-leverage things a district can do.
Transition: "Let's pull all five topics together before we open it up."</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TAKEAWAYS (0:55–0:57)
- Walk quickly through all five one-line takeaways on screen — this is the "if you remember nothing else" slide.
- Reinforce the throughline one more time: these five issues are all connected through the same annual budget cycle, and none of them are fully within a single district's control — which is exactly why staying informed and engaged with the state process (legislative session, adequacy hearings, ALC committee meetings) is the highest-leverage action available to district finance leaders.</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Q&amp;A / CLOSING (0:57–1:00)
- Open the floor. Good prompts if the room is slow to start: "Which of the five issues is creating the most immediate budget pressure for your district right now?" or "Has anyone already navigated a SCIP renewal, an EFA-driven enrollment surprise, or a PILOT negotiation you'd be willing to share lessons from?"
- Close by offering to follow up individually on district-specific questions (e.g., a specific PILOT, TIV tier, or adequacy-study data point) that need more time than the session allows.
- Thank the group and note where any slides, sources, or follow-up materials will be shared.</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AGENDA (0:03–0:05)
- Walk through the five topics at a high level using this slide as a map — don't dive deep yet, just orient the room.
- Note the throughline: all five items move money into or out of a district's budget in ways that are largely outside a superintendent's or CFO's direct control — insurance mandates, tax base shifts, enrollment-driven formula funding, incentive deals cut by cities/counties, and a state matrix rewritten every two years.
- Transition line: "</a:t>
            </a:r>
            <a:r>
              <a:rPr lang="en-US" b="1" i="1" cap="all" baseline="0" dirty="0"/>
              <a:t>Let's start with the newest </a:t>
            </a:r>
            <a:r>
              <a:rPr lang="en-US" dirty="0"/>
              <a:t>one — the State Captive Insurance Program, or SCIP."</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TOPIC 1 INTRO (0:05)
- Quick verbal transition: "Topic one is brand new for this school year: the State Captive Insurance Program, or SCIP."
- One-line framing: property insurance for Arkansas schools has been in crisis for several years — premiums roughly tripled between 2021 and 2024 renewals — and the legislature's answer was to build a state-owned insurance company.</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SCIP — WHAT &amp; WHY (0:05–0:10)
Key talking points:
- The scale of the problem: consultant analysis found </a:t>
            </a:r>
            <a:r>
              <a:rPr lang="en-US" b="1" i="1" cap="all" baseline="0" dirty="0"/>
              <a:t>total premiums </a:t>
            </a:r>
            <a:r>
              <a:rPr lang="en-US" dirty="0"/>
              <a:t>across the three legacy pools (Arkansas School Boards Association plan, Arkansas Public School Insurance Trust, and districts self-procuring like Bentonville) approximately </a:t>
            </a:r>
            <a:r>
              <a:rPr lang="en-US" b="1" i="1" cap="all" baseline="0" dirty="0"/>
              <a:t>TRIPLED between 2021 and 2024</a:t>
            </a:r>
            <a:r>
              <a:rPr lang="en-US" dirty="0"/>
              <a:t> renewals.</a:t>
            </a:r>
          </a:p>
          <a:p>
            <a:r>
              <a:rPr lang="en-US" dirty="0"/>
              <a:t>-Three methods: </a:t>
            </a:r>
            <a:r>
              <a:rPr lang="en-US" b="1" i="1" cap="all" baseline="0" dirty="0"/>
              <a:t>170 districts</a:t>
            </a:r>
            <a:r>
              <a:rPr lang="en-US" dirty="0"/>
              <a:t> in the </a:t>
            </a:r>
            <a:r>
              <a:rPr lang="en-US" b="1" i="1" cap="all" baseline="0" dirty="0"/>
              <a:t>Arkansas School Boards Association</a:t>
            </a:r>
            <a:r>
              <a:rPr lang="en-US" dirty="0"/>
              <a:t>-managed program, about $4.46M for </a:t>
            </a:r>
            <a:r>
              <a:rPr lang="en-US" b="1" i="1" cap="all" baseline="0" dirty="0"/>
              <a:t>the 68 districts in the Arkansas Public School Insurance Trust</a:t>
            </a:r>
            <a:r>
              <a:rPr lang="en-US" dirty="0"/>
              <a:t>, and about $118,000 for </a:t>
            </a:r>
            <a:r>
              <a:rPr lang="en-US" b="1" i="1" cap="all" baseline="0" dirty="0"/>
              <a:t>Bentonville</a:t>
            </a:r>
            <a:r>
              <a:rPr lang="en-US" dirty="0"/>
              <a:t>, which had procured insurance directly on the open market.
- A </a:t>
            </a:r>
            <a:r>
              <a:rPr lang="en-US" b="1" i="1" cap="all" baseline="0" dirty="0"/>
              <a:t>2023 consultant report </a:t>
            </a:r>
            <a:r>
              <a:rPr lang="en-US" dirty="0"/>
              <a:t>(Meadors, Adams &amp; Lee) estimated a state-owned captive could </a:t>
            </a:r>
            <a:r>
              <a:rPr lang="en-US" b="1" i="1" cap="all" baseline="0" dirty="0"/>
              <a:t>save roughly $12 million</a:t>
            </a:r>
            <a:r>
              <a:rPr lang="en-US" dirty="0"/>
              <a:t> a year while </a:t>
            </a:r>
            <a:r>
              <a:rPr lang="en-US" b="1" cap="all" baseline="0" dirty="0"/>
              <a:t>improving coverage </a:t>
            </a:r>
            <a:r>
              <a:rPr lang="en-US" dirty="0"/>
              <a:t>adequacy — traditional carriers were pulling back from large, first-dollar school property schedules.
- </a:t>
            </a:r>
            <a:r>
              <a:rPr lang="en-US" b="1" i="1" cap="all" baseline="0" dirty="0"/>
              <a:t>Act 560 and Act 779 (2025</a:t>
            </a:r>
            <a:r>
              <a:rPr lang="en-US" dirty="0"/>
              <a:t> session) created the captive. The Department of Transformation and Shared Services runs day-to-day operations through a new Office of Property Risk; the State Board of Finance approves rates and structure.
- </a:t>
            </a:r>
            <a:r>
              <a:rPr lang="en-US" b="1" i="1" cap="all" baseline="0" dirty="0"/>
              <a:t>Participation is NOT optional </a:t>
            </a:r>
            <a:r>
              <a:rPr lang="en-US" dirty="0"/>
              <a:t>— every school district, state-supported college/university, and state agency receiving capital appropriations must participate.
- Emphasize the timeline: captive stood up by July 1, 2025; </a:t>
            </a:r>
            <a:r>
              <a:rPr lang="en-US" b="1" i="1" cap="all" baseline="0" dirty="0"/>
              <a:t>2025-26 was the first year</a:t>
            </a:r>
            <a:r>
              <a:rPr lang="en-US" dirty="0"/>
              <a:t> under the new system; full transition of legacy trust functions must be complete by December 1, 2026.
Discussion prompt: Ask how many in the room have already gone through a SCIP renewal and what surprised them.</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SCIP — BUDGET IMPACT (0:10–0:15)
Key numbers:
- Deductibles were set for 2025-26 and 2026-27: </a:t>
            </a:r>
            <a:r>
              <a:rPr lang="en-US" b="1" i="1" cap="all" baseline="0" dirty="0"/>
              <a:t>$25,000 per occurrence for most districts</a:t>
            </a:r>
            <a:r>
              <a:rPr lang="en-US" i="1" cap="all" baseline="0" dirty="0"/>
              <a:t> </a:t>
            </a:r>
            <a:r>
              <a:rPr lang="en-US" dirty="0"/>
              <a:t>(under $100M in total insured value); </a:t>
            </a:r>
            <a:r>
              <a:rPr lang="en-US" b="1" i="1" cap="all" baseline="0" dirty="0"/>
              <a:t>$50,000 for larger districts </a:t>
            </a:r>
            <a:r>
              <a:rPr lang="en-US" dirty="0"/>
              <a:t>with more than $100M TIV; </a:t>
            </a:r>
            <a:r>
              <a:rPr lang="en-US" b="1" i="1" cap="all" baseline="0" dirty="0"/>
              <a:t>$250,000 for state agencies</a:t>
            </a:r>
            <a:r>
              <a:rPr lang="en-US" dirty="0"/>
              <a:t>.
-</a:t>
            </a:r>
            <a:r>
              <a:rPr lang="en-US" b="1" i="1" cap="all" baseline="0" dirty="0"/>
              <a:t>Good</a:t>
            </a:r>
            <a:r>
              <a:rPr lang="en-US" dirty="0"/>
              <a:t> news: </a:t>
            </a:r>
            <a:r>
              <a:rPr lang="en-US" b="1" i="1" cap="all" baseline="0" dirty="0"/>
              <a:t>rates held flat</a:t>
            </a:r>
            <a:r>
              <a:rPr lang="en-US" dirty="0"/>
              <a:t> for the coming renewal</a:t>
            </a:r>
          </a:p>
          <a:p>
            <a:r>
              <a:rPr lang="en-US" dirty="0"/>
              <a:t>-</a:t>
            </a:r>
            <a:r>
              <a:rPr lang="en-US" b="1" i="1" cap="all" baseline="0" dirty="0"/>
              <a:t>Bad</a:t>
            </a:r>
            <a:r>
              <a:rPr lang="en-US" dirty="0"/>
              <a:t> news:, but the consultant's </a:t>
            </a:r>
            <a:r>
              <a:rPr lang="en-US" b="1" i="1" cap="all" baseline="0" dirty="0"/>
              <a:t>report</a:t>
            </a:r>
            <a:r>
              <a:rPr lang="en-US" dirty="0"/>
              <a:t> explicitly warns districts to </a:t>
            </a:r>
            <a:r>
              <a:rPr lang="en-US" b="1" i="1" cap="all" baseline="0" dirty="0"/>
              <a:t>expect deductibles to increase</a:t>
            </a:r>
            <a:r>
              <a:rPr lang="en-US" dirty="0"/>
              <a:t> in future years as the captive builds reserves — plan multi-year, not just for this budget cycle.
Practical guidance to leave with the room:
1. </a:t>
            </a:r>
            <a:r>
              <a:rPr lang="en-US" b="1" i="1" cap="all" baseline="0" dirty="0"/>
              <a:t>Know your TIV</a:t>
            </a:r>
            <a:r>
              <a:rPr lang="en-US" dirty="0"/>
              <a:t> tier so you're </a:t>
            </a:r>
            <a:r>
              <a:rPr lang="en-US" b="0" i="0" cap="none" baseline="0" dirty="0"/>
              <a:t>budget</a:t>
            </a:r>
            <a:r>
              <a:rPr lang="en-US" b="0" i="0" cap="none" dirty="0"/>
              <a:t>ing the right </a:t>
            </a:r>
            <a:r>
              <a:rPr lang="en-US" b="0" i="0" cap="none" baseline="0" dirty="0"/>
              <a:t>deductible</a:t>
            </a:r>
            <a:r>
              <a:rPr lang="en-US" b="0" i="0" cap="none" dirty="0"/>
              <a:t>.</a:t>
            </a:r>
            <a:r>
              <a:rPr lang="en-US" dirty="0"/>
              <a:t>
2. </a:t>
            </a:r>
            <a:r>
              <a:rPr lang="en-US" b="1" i="1" cap="all" baseline="0" dirty="0"/>
              <a:t>Budget the Deductible</a:t>
            </a:r>
            <a:r>
              <a:rPr lang="en-US" dirty="0"/>
              <a:t>:  Treat the deductible as a real, recurring risk-reserve line item, not a rounding error.
3. </a:t>
            </a:r>
            <a:r>
              <a:rPr lang="en-US" b="1" i="1" cap="all" baseline="0" dirty="0"/>
              <a:t>Follow AR Legislative Council/Board of Finance</a:t>
            </a:r>
            <a:r>
              <a:rPr lang="en-US" dirty="0"/>
              <a:t> rate-setting each spring — this is now a state legislative/regulatory process, not a competitive bid.
4. </a:t>
            </a:r>
            <a:r>
              <a:rPr lang="en-US" b="1" i="1" cap="all" baseline="0" dirty="0"/>
              <a:t>Confirm claims and records have migrated</a:t>
            </a:r>
            <a:r>
              <a:rPr lang="en-US" dirty="0"/>
              <a:t> cleanly ahead of the December 2026 full-transition deadline.
Transition: "That's SCIP — </a:t>
            </a:r>
            <a:r>
              <a:rPr lang="en-US" b="1" i="1" cap="all" baseline="0" dirty="0"/>
              <a:t>now</a:t>
            </a:r>
            <a:r>
              <a:rPr lang="en-US" dirty="0"/>
              <a:t> let's talk about the </a:t>
            </a:r>
            <a:r>
              <a:rPr lang="en-US" b="1" i="1" cap="all" baseline="0" dirty="0"/>
              <a:t>revenue side </a:t>
            </a:r>
            <a:r>
              <a:rPr lang="en-US" dirty="0"/>
              <a:t>of the ledger: property taxes."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TOPIC 2 INTRO (0:15)
- Transition: "Roughly </a:t>
            </a:r>
            <a:r>
              <a:rPr lang="en-US" b="1" i="1" cap="all" baseline="0" dirty="0"/>
              <a:t>79% of Arkansas property tax collections fund public schools</a:t>
            </a:r>
            <a:r>
              <a:rPr lang="en-US" dirty="0"/>
              <a:t> — so anything that </a:t>
            </a:r>
            <a:r>
              <a:rPr lang="en-US" b="1" i="1" cap="all" baseline="0" dirty="0"/>
              <a:t>moves the tax base moves your budget</a:t>
            </a:r>
            <a:r>
              <a:rPr lang="en-US" dirty="0"/>
              <a:t>. Let's talk about millage and assessments."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PROPERTY TAX MECHANICS (0:15–0:20)
Foundational facts to cover:
- Arkansas Constitution, </a:t>
            </a:r>
            <a:r>
              <a:rPr lang="en-US" b="1" i="1" cap="all" baseline="0" dirty="0"/>
              <a:t>Article 14</a:t>
            </a:r>
            <a:r>
              <a:rPr lang="en-US" dirty="0"/>
              <a:t>, sets a minimum Uniform Rate of Tax (URT) of </a:t>
            </a:r>
            <a:r>
              <a:rPr lang="en-US" b="1" i="1" cap="all" baseline="0" dirty="0"/>
              <a:t>25 mills</a:t>
            </a:r>
            <a:r>
              <a:rPr lang="en-US" b="1" i="1" baseline="0" dirty="0"/>
              <a:t> </a:t>
            </a:r>
            <a:r>
              <a:rPr lang="en-US" dirty="0"/>
              <a:t>for schools. </a:t>
            </a:r>
            <a:r>
              <a:rPr lang="en-US" b="1" i="1" cap="all" baseline="0" dirty="0"/>
              <a:t>Anything above </a:t>
            </a:r>
            <a:r>
              <a:rPr lang="en-US" dirty="0"/>
              <a:t>that requires a local </a:t>
            </a:r>
            <a:r>
              <a:rPr lang="en-US" b="1" i="1" cap="all" baseline="0" dirty="0"/>
              <a:t>voter-approved</a:t>
            </a:r>
            <a:r>
              <a:rPr lang="en-US" dirty="0"/>
              <a:t> millage election (this is what you see on the ballot every school-election cycle, e.g., Fayetteville's vote to extend its 45-mill rate through 2056).
- Statewide </a:t>
            </a:r>
            <a:r>
              <a:rPr lang="en-US" b="1" cap="all" baseline="0" dirty="0"/>
              <a:t>average</a:t>
            </a:r>
            <a:r>
              <a:rPr lang="en-US" dirty="0"/>
              <a:t> millage is roughly </a:t>
            </a:r>
            <a:r>
              <a:rPr lang="en-US" b="1" cap="all" baseline="0" dirty="0"/>
              <a:t>38.5 mills</a:t>
            </a:r>
            <a:r>
              <a:rPr lang="en-US" dirty="0"/>
              <a:t>; actual district rates commonly range from the high-20s up into the high-40s. </a:t>
            </a:r>
            <a:r>
              <a:rPr lang="en-US" b="1" i="1" cap="all" baseline="0" dirty="0"/>
              <a:t>Northwest Arkansas growth districts </a:t>
            </a:r>
            <a:r>
              <a:rPr lang="en-US" dirty="0"/>
              <a:t>(Rogers ~48.5, Pea Ridge ~48.7) sit at the top of the range because of enrollment </a:t>
            </a:r>
            <a:r>
              <a:rPr lang="en-US" b="1" i="1" cap="all" baseline="0" dirty="0"/>
              <a:t>growth and facility needs</a:t>
            </a:r>
            <a:r>
              <a:rPr lang="en-US" dirty="0"/>
              <a:t>.</a:t>
            </a:r>
          </a:p>
          <a:p>
            <a:endParaRPr lang="en-US" dirty="0"/>
          </a:p>
          <a:p>
            <a:r>
              <a:rPr lang="en-US" dirty="0"/>
              <a:t>-How much does </a:t>
            </a:r>
            <a:r>
              <a:rPr lang="en-US" b="1" i="1" cap="all" baseline="0" dirty="0"/>
              <a:t>one mill generate</a:t>
            </a:r>
            <a:r>
              <a:rPr lang="en-US" dirty="0"/>
              <a:t> for you?  Cover the last three digits of your assessed value to find out.
- Districts are </a:t>
            </a:r>
            <a:r>
              <a:rPr lang="en-US" b="1" i="1" cap="all" baseline="0" dirty="0"/>
              <a:t>guaranteed a 98%</a:t>
            </a:r>
            <a:r>
              <a:rPr lang="en-US" dirty="0"/>
              <a:t> collection rate up to the foundation funding amount — if actual collections underperform, the state funding formula fills the gap so districts aren't penalized for local collection shortfalls.
- </a:t>
            </a:r>
            <a:r>
              <a:rPr lang="en-US" b="1" i="1" cap="all" baseline="0" dirty="0"/>
              <a:t>Amendment 79</a:t>
            </a:r>
            <a:r>
              <a:rPr lang="en-US" dirty="0"/>
              <a:t> (2000) caps how fast TAXABLE value (not appraised value) can rise each year for existing property — 5% for non-homestead, 10% for homestead property, with a freeze available for qualifying seniors and disabled owners. New construction and newly discovered property are added at full value.
Discussion angle: growth districts benefit from rising assessments cushioning enrollment or cost pressures (e.g., Rogers using rising property values to offset the fiscal impact of enrollment loss); rural/declining-enrollment districts often don't have that cushion.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ASSESSMENT PRESSURE POINTS (0:20–0:25)
Talking points per column:</a:t>
            </a:r>
          </a:p>
          <a:p>
            <a:endParaRPr lang="en-US" dirty="0"/>
          </a:p>
          <a:p>
            <a:r>
              <a:rPr lang="en-US" dirty="0"/>
              <a:t>At the end of the day, you may not exert much influence on the assessed value within your district.  Planning and budgeting with only the millage rate in mind is dangerous.  Shifts in assessed value can have significant impact on the revenue your school receives from the millage your voters have approved beyond the URT.  Pay attention to where 
- Growth corridors: fast-growing districts (NWA, central Arkansas suburbs) see the tax base itself grow through new construction, which raises collections even without a millage election. This is a real budget cushion — cite the Rogers example, where rising property values helped offset revenue lost to declining enrollment; the presenter there noted that without that cushion, enrollment losses could have been "financially devastating."
- Reappraisal cycles: county assessors work through property on a multi-year rolling cycle. When a neighborhood or class of property is reappraised, taxable value can jump — even though Amendment 79 caps limit how fast the TAXABLE value (as opposed to appraised value) can catch up (5%/10%/freeze). This creates a lag between real market value and what's actually taxed.
- Appeals &amp; equalization: County Boards of Equalization hear valuation appeals roughly August through November each year, ahead of the November millage levy and March–October collection window. A single large commercial, industrial, or utility appeal can move a district's assessed value more than a typical annual reappraisal cycle.
Presenter tip: encourage CFOs to build a simple internal calendar tracking their county's reappraisal cycle and any pending high-value appeals, the same way they track state legislative session dates — these are equally consequential to the budget.
Transition: "Now let's turn to the other side of enrollment-driven funding: what's happening to headcount itself."</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TOPIC 3 INTRO (0:25)
- Transition: "Because so much of a district's revenue is driven by enrollment — foundation funding is paid per student — enrollment trends are a finance story, not just a demographics story."</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1B2A4A"/>
          </a:solidFill>
          <a:ln/>
        </p:spPr>
        <p:txBody>
          <a:bodyPr/>
          <a:lstStyle/>
          <a:p>
            <a:endParaRPr lang="en-US"/>
          </a:p>
        </p:txBody>
      </p:sp>
      <p:sp>
        <p:nvSpPr>
          <p:cNvPr id="3" name="Shape 1"/>
          <p:cNvSpPr/>
          <p:nvPr/>
        </p:nvSpPr>
        <p:spPr>
          <a:xfrm>
            <a:off x="7863840" y="0"/>
            <a:ext cx="4325112" cy="6858000"/>
          </a:xfrm>
          <a:prstGeom prst="rect">
            <a:avLst/>
          </a:prstGeom>
          <a:solidFill>
            <a:srgbClr val="121D33"/>
          </a:solidFill>
          <a:ln/>
        </p:spPr>
        <p:txBody>
          <a:bodyPr/>
          <a:lstStyle/>
          <a:p>
            <a:endParaRPr lang="en-US"/>
          </a:p>
        </p:txBody>
      </p:sp>
      <p:sp>
        <p:nvSpPr>
          <p:cNvPr id="4" name="Text 2"/>
          <p:cNvSpPr/>
          <p:nvPr/>
        </p:nvSpPr>
        <p:spPr>
          <a:xfrm>
            <a:off x="640080" y="1554480"/>
            <a:ext cx="7315200" cy="365760"/>
          </a:xfrm>
          <a:prstGeom prst="rect">
            <a:avLst/>
          </a:prstGeom>
          <a:noFill/>
          <a:ln/>
        </p:spPr>
        <p:txBody>
          <a:bodyPr wrap="square" rtlCol="0" anchor="ctr"/>
          <a:lstStyle/>
          <a:p>
            <a:pPr marL="0" indent="0">
              <a:buNone/>
            </a:pPr>
            <a:r>
              <a:rPr lang="en-US" sz="1400" b="1" kern="0" spc="200" dirty="0">
                <a:solidFill>
                  <a:srgbClr val="C9A227"/>
                </a:solidFill>
                <a:latin typeface="Calibri" pitchFamily="34" charset="0"/>
                <a:ea typeface="Calibri" pitchFamily="34" charset="-122"/>
                <a:cs typeface="Calibri" pitchFamily="34" charset="-120"/>
              </a:rPr>
              <a:t>A BRIEFING FOR ARKANSAS DISTRICT LEADERS</a:t>
            </a:r>
            <a:endParaRPr lang="en-US" sz="1400" dirty="0"/>
          </a:p>
        </p:txBody>
      </p:sp>
      <p:sp>
        <p:nvSpPr>
          <p:cNvPr id="5" name="Text 3"/>
          <p:cNvSpPr/>
          <p:nvPr/>
        </p:nvSpPr>
        <p:spPr>
          <a:xfrm>
            <a:off x="594360" y="1965960"/>
            <a:ext cx="8686800" cy="1463040"/>
          </a:xfrm>
          <a:prstGeom prst="rect">
            <a:avLst/>
          </a:prstGeom>
          <a:noFill/>
          <a:ln/>
        </p:spPr>
        <p:txBody>
          <a:bodyPr wrap="square" rtlCol="0" anchor="ctr"/>
          <a:lstStyle/>
          <a:p>
            <a:pPr marL="0" indent="0">
              <a:buNone/>
            </a:pPr>
            <a:r>
              <a:rPr lang="en-US" sz="6000" b="1" dirty="0">
                <a:solidFill>
                  <a:srgbClr val="FFFFFF"/>
                </a:solidFill>
                <a:latin typeface="Cambria" pitchFamily="34" charset="0"/>
                <a:ea typeface="Cambria" pitchFamily="34" charset="-122"/>
                <a:cs typeface="Cambria" pitchFamily="34" charset="-120"/>
              </a:rPr>
              <a:t>The Finance Five</a:t>
            </a:r>
            <a:endParaRPr lang="en-US" sz="6000" dirty="0"/>
          </a:p>
        </p:txBody>
      </p:sp>
      <p:sp>
        <p:nvSpPr>
          <p:cNvPr id="6" name="Text 4"/>
          <p:cNvSpPr/>
          <p:nvPr/>
        </p:nvSpPr>
        <p:spPr>
          <a:xfrm>
            <a:off x="640080" y="3337560"/>
            <a:ext cx="7772400" cy="640080"/>
          </a:xfrm>
          <a:prstGeom prst="rect">
            <a:avLst/>
          </a:prstGeom>
          <a:noFill/>
          <a:ln/>
        </p:spPr>
        <p:txBody>
          <a:bodyPr wrap="square" rtlCol="0" anchor="ctr"/>
          <a:lstStyle/>
          <a:p>
            <a:pPr marL="0" indent="0">
              <a:buNone/>
            </a:pPr>
            <a:r>
              <a:rPr lang="en-US" sz="2400" i="1" dirty="0">
                <a:solidFill>
                  <a:srgbClr val="D7E1EE"/>
                </a:solidFill>
                <a:latin typeface="Cambria" pitchFamily="34" charset="0"/>
                <a:ea typeface="Cambria" pitchFamily="34" charset="-122"/>
                <a:cs typeface="Cambria" pitchFamily="34" charset="-120"/>
              </a:rPr>
              <a:t>What Matters Most Right Now</a:t>
            </a:r>
            <a:endParaRPr lang="en-US" sz="2400" dirty="0"/>
          </a:p>
        </p:txBody>
      </p:sp>
      <p:sp>
        <p:nvSpPr>
          <p:cNvPr id="7" name="Text 5"/>
          <p:cNvSpPr/>
          <p:nvPr/>
        </p:nvSpPr>
        <p:spPr>
          <a:xfrm>
            <a:off x="640080" y="4069080"/>
            <a:ext cx="6949440" cy="731520"/>
          </a:xfrm>
          <a:prstGeom prst="rect">
            <a:avLst/>
          </a:prstGeom>
          <a:noFill/>
          <a:ln/>
        </p:spPr>
        <p:txBody>
          <a:bodyPr wrap="square" rtlCol="0" anchor="ctr"/>
          <a:lstStyle/>
          <a:p>
            <a:pPr marL="0" indent="0">
              <a:buNone/>
            </a:pPr>
            <a:r>
              <a:rPr lang="en-US" sz="1500" dirty="0">
                <a:solidFill>
                  <a:srgbClr val="D7E1EE"/>
                </a:solidFill>
                <a:latin typeface="Calibri" pitchFamily="34" charset="0"/>
                <a:ea typeface="Calibri" pitchFamily="34" charset="-122"/>
                <a:cs typeface="Calibri" pitchFamily="34" charset="-120"/>
              </a:rPr>
              <a:t>Five finance, legislative, and operational issues reshaping budgets across </a:t>
            </a:r>
            <a:br>
              <a:rPr lang="en-US" sz="1500" dirty="0">
                <a:solidFill>
                  <a:srgbClr val="D7E1EE"/>
                </a:solidFill>
                <a:latin typeface="Calibri" pitchFamily="34" charset="0"/>
                <a:ea typeface="Calibri" pitchFamily="34" charset="-122"/>
                <a:cs typeface="Calibri" pitchFamily="34" charset="-120"/>
              </a:rPr>
            </a:br>
            <a:r>
              <a:rPr lang="en-US" sz="1500" dirty="0">
                <a:solidFill>
                  <a:srgbClr val="D7E1EE"/>
                </a:solidFill>
                <a:latin typeface="Calibri" pitchFamily="34" charset="0"/>
                <a:ea typeface="Calibri" pitchFamily="34" charset="-122"/>
                <a:cs typeface="Calibri" pitchFamily="34" charset="-120"/>
              </a:rPr>
              <a:t>Arkansas K-12 school districts.</a:t>
            </a:r>
            <a:endParaRPr lang="en-US" sz="1500" dirty="0"/>
          </a:p>
        </p:txBody>
      </p:sp>
      <p:sp>
        <p:nvSpPr>
          <p:cNvPr id="8" name="Text 6"/>
          <p:cNvSpPr/>
          <p:nvPr/>
        </p:nvSpPr>
        <p:spPr>
          <a:xfrm>
            <a:off x="8229600" y="1417320"/>
            <a:ext cx="338328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01 Insurance</a:t>
            </a:r>
            <a:endParaRPr lang="en-US" sz="1400" dirty="0"/>
          </a:p>
        </p:txBody>
      </p:sp>
      <p:sp>
        <p:nvSpPr>
          <p:cNvPr id="9" name="Text 7"/>
          <p:cNvSpPr/>
          <p:nvPr/>
        </p:nvSpPr>
        <p:spPr>
          <a:xfrm>
            <a:off x="8229600" y="2286000"/>
            <a:ext cx="338328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02 Property Tax</a:t>
            </a:r>
            <a:endParaRPr lang="en-US" sz="1400" dirty="0"/>
          </a:p>
        </p:txBody>
      </p:sp>
      <p:sp>
        <p:nvSpPr>
          <p:cNvPr id="10" name="Text 8"/>
          <p:cNvSpPr/>
          <p:nvPr/>
        </p:nvSpPr>
        <p:spPr>
          <a:xfrm>
            <a:off x="8229600" y="3154680"/>
            <a:ext cx="338328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03 Enrollment</a:t>
            </a:r>
            <a:endParaRPr lang="en-US" sz="1400" dirty="0"/>
          </a:p>
        </p:txBody>
      </p:sp>
      <p:sp>
        <p:nvSpPr>
          <p:cNvPr id="11" name="Text 9"/>
          <p:cNvSpPr/>
          <p:nvPr/>
        </p:nvSpPr>
        <p:spPr>
          <a:xfrm>
            <a:off x="8229600" y="4023360"/>
            <a:ext cx="338328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04 Incentives</a:t>
            </a:r>
            <a:endParaRPr lang="en-US" sz="1400" dirty="0"/>
          </a:p>
        </p:txBody>
      </p:sp>
      <p:sp>
        <p:nvSpPr>
          <p:cNvPr id="12" name="Text 10"/>
          <p:cNvSpPr/>
          <p:nvPr/>
        </p:nvSpPr>
        <p:spPr>
          <a:xfrm>
            <a:off x="8229600" y="4892040"/>
            <a:ext cx="338328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05 Funding Formula</a:t>
            </a:r>
            <a:endParaRPr lang="en-US" sz="1400" dirty="0"/>
          </a:p>
        </p:txBody>
      </p:sp>
      <p:sp>
        <p:nvSpPr>
          <p:cNvPr id="13" name="Text 11"/>
          <p:cNvSpPr/>
          <p:nvPr/>
        </p:nvSpPr>
        <p:spPr>
          <a:xfrm>
            <a:off x="640080" y="5034278"/>
            <a:ext cx="7315200" cy="365760"/>
          </a:xfrm>
          <a:prstGeom prst="rect">
            <a:avLst/>
          </a:prstGeom>
          <a:noFill/>
          <a:ln/>
        </p:spPr>
        <p:txBody>
          <a:bodyPr wrap="square" rtlCol="0" anchor="ctr"/>
          <a:lstStyle/>
          <a:p>
            <a:pPr marL="0" indent="0">
              <a:buNone/>
            </a:pPr>
            <a:r>
              <a:rPr lang="en-US" sz="1100" dirty="0">
                <a:solidFill>
                  <a:srgbClr val="FFC000"/>
                </a:solidFill>
                <a:latin typeface="Calibri" pitchFamily="34" charset="0"/>
                <a:ea typeface="Calibri" pitchFamily="34" charset="-122"/>
                <a:cs typeface="Calibri" pitchFamily="34" charset="-120"/>
              </a:rPr>
              <a:t>Janet Schwanhausser, Deputy Superintendent &amp; CFO | Bentonville Schools |  2026</a:t>
            </a:r>
            <a:endParaRPr lang="en-US" sz="1100" dirty="0">
              <a:solidFill>
                <a:srgbClr val="FFC000"/>
              </a:solidFill>
            </a:endParaRPr>
          </a:p>
        </p:txBody>
      </p:sp>
      <p:sp>
        <p:nvSpPr>
          <p:cNvPr id="15" name="Text 12"/>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1</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7315200" cy="320040"/>
          </a:xfrm>
          <a:prstGeom prst="rect">
            <a:avLst/>
          </a:prstGeom>
          <a:noFill/>
          <a:ln/>
        </p:spPr>
        <p:txBody>
          <a:bodyPr wrap="square" rtlCol="0" anchor="ctr"/>
          <a:lstStyle/>
          <a:p>
            <a:pPr marL="0" indent="0">
              <a:buNone/>
            </a:pPr>
            <a:r>
              <a:rPr lang="en-US" sz="1300" b="1" kern="0" spc="200" dirty="0">
                <a:solidFill>
                  <a:srgbClr val="C9A227"/>
                </a:solidFill>
                <a:latin typeface="Calibri" pitchFamily="34" charset="0"/>
                <a:ea typeface="Calibri" pitchFamily="34" charset="-122"/>
                <a:cs typeface="Calibri" pitchFamily="34" charset="-120"/>
              </a:rPr>
              <a:t>TOPIC 03 · ENROLLMENT</a:t>
            </a:r>
            <a:endParaRPr lang="en-US" sz="1300" dirty="0"/>
          </a:p>
        </p:txBody>
      </p:sp>
      <p:sp>
        <p:nvSpPr>
          <p:cNvPr id="3" name="Text 1"/>
          <p:cNvSpPr/>
          <p:nvPr/>
        </p:nvSpPr>
        <p:spPr>
          <a:xfrm>
            <a:off x="548640" y="713232"/>
            <a:ext cx="11064240" cy="822960"/>
          </a:xfrm>
          <a:prstGeom prst="rect">
            <a:avLst/>
          </a:prstGeom>
          <a:noFill/>
          <a:ln/>
        </p:spPr>
        <p:txBody>
          <a:bodyPr wrap="square" rtlCol="0" anchor="ctr"/>
          <a:lstStyle/>
          <a:p>
            <a:pPr marL="0" indent="0" algn="l">
              <a:buNone/>
            </a:pPr>
            <a:r>
              <a:rPr lang="en-US" sz="3200" b="1" dirty="0">
                <a:solidFill>
                  <a:srgbClr val="1B2A4A"/>
                </a:solidFill>
                <a:latin typeface="Cambria" pitchFamily="34" charset="0"/>
                <a:ea typeface="Cambria" pitchFamily="34" charset="-122"/>
                <a:cs typeface="Cambria" pitchFamily="34" charset="-120"/>
              </a:rPr>
              <a:t>Statewide Enrollment Is Falling as EFAs Scale Up</a:t>
            </a:r>
            <a:endParaRPr lang="en-US" sz="3200" dirty="0"/>
          </a:p>
        </p:txBody>
      </p:sp>
      <p:graphicFrame>
        <p:nvGraphicFramePr>
          <p:cNvPr id="4" name="Chart 0"/>
          <p:cNvGraphicFramePr/>
          <p:nvPr/>
        </p:nvGraphicFramePr>
        <p:xfrm>
          <a:off x="457200" y="1691640"/>
          <a:ext cx="5852160" cy="31089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1"/>
          <p:cNvGraphicFramePr/>
          <p:nvPr/>
        </p:nvGraphicFramePr>
        <p:xfrm>
          <a:off x="6355080" y="1691640"/>
          <a:ext cx="5486400" cy="3108960"/>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 2"/>
          <p:cNvSpPr/>
          <p:nvPr/>
        </p:nvSpPr>
        <p:spPr>
          <a:xfrm>
            <a:off x="548640" y="4983480"/>
            <a:ext cx="11064240" cy="457200"/>
          </a:xfrm>
          <a:prstGeom prst="rect">
            <a:avLst/>
          </a:prstGeom>
          <a:noFill/>
          <a:ln/>
        </p:spPr>
        <p:txBody>
          <a:bodyPr wrap="square" rtlCol="0" anchor="ctr"/>
          <a:lstStyle/>
          <a:p>
            <a:pPr marL="0" indent="0">
              <a:buNone/>
            </a:pPr>
            <a:r>
              <a:rPr lang="en-US" sz="2600" b="1" dirty="0">
                <a:solidFill>
                  <a:srgbClr val="1B2A4A"/>
                </a:solidFill>
                <a:latin typeface="Calibri" pitchFamily="34" charset="0"/>
                <a:ea typeface="Calibri" pitchFamily="34" charset="-122"/>
                <a:cs typeface="Calibri" pitchFamily="34" charset="-120"/>
              </a:rPr>
              <a:t>465,421</a:t>
            </a:r>
            <a:r>
              <a:rPr lang="en-US" sz="1300" dirty="0">
                <a:solidFill>
                  <a:srgbClr val="2B2F36"/>
                </a:solidFill>
                <a:latin typeface="Calibri" pitchFamily="34" charset="0"/>
                <a:ea typeface="Calibri" pitchFamily="34" charset="-122"/>
                <a:cs typeface="Calibri" pitchFamily="34" charset="-120"/>
              </a:rPr>
              <a:t>  students statewide in 2025-26 — nearly 9,000 fewer than 2024-25, a decline of just under 2% in a single year.</a:t>
            </a:r>
            <a:endParaRPr lang="en-US" sz="2600" dirty="0"/>
          </a:p>
        </p:txBody>
      </p:sp>
      <p:sp>
        <p:nvSpPr>
          <p:cNvPr id="7" name="Text 3"/>
          <p:cNvSpPr/>
          <p:nvPr/>
        </p:nvSpPr>
        <p:spPr>
          <a:xfrm>
            <a:off x="548640" y="5486400"/>
            <a:ext cx="11064240" cy="548640"/>
          </a:xfrm>
          <a:prstGeom prst="rect">
            <a:avLst/>
          </a:prstGeom>
          <a:noFill/>
          <a:ln/>
        </p:spPr>
        <p:txBody>
          <a:bodyPr wrap="square" rtlCol="0" anchor="ctr"/>
          <a:lstStyle/>
          <a:p>
            <a:pPr marL="0" indent="0">
              <a:buNone/>
            </a:pPr>
            <a:r>
              <a:rPr lang="en-US" sz="2600" b="1" dirty="0">
                <a:solidFill>
                  <a:srgbClr val="C9A227"/>
                </a:solidFill>
                <a:latin typeface="Calibri" pitchFamily="34" charset="0"/>
                <a:ea typeface="Calibri" pitchFamily="34" charset="-122"/>
                <a:cs typeface="Calibri" pitchFamily="34" charset="-120"/>
              </a:rPr>
              <a:t>~47,000</a:t>
            </a:r>
            <a:r>
              <a:rPr lang="en-US" sz="1300" dirty="0">
                <a:solidFill>
                  <a:srgbClr val="2B2F36"/>
                </a:solidFill>
                <a:latin typeface="Calibri" pitchFamily="34" charset="0"/>
                <a:ea typeface="Calibri" pitchFamily="34" charset="-122"/>
                <a:cs typeface="Calibri" pitchFamily="34" charset="-120"/>
              </a:rPr>
              <a:t>  students now use an EFA voucher — up from about 14,256 last year — as 2025-26 is the first year every K-12 student in the state is eligible.</a:t>
            </a:r>
            <a:endParaRPr lang="en-US" sz="2600" dirty="0"/>
          </a:p>
        </p:txBody>
      </p:sp>
      <p:sp>
        <p:nvSpPr>
          <p:cNvPr id="9" name="Text 4"/>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7315200" cy="320040"/>
          </a:xfrm>
          <a:prstGeom prst="rect">
            <a:avLst/>
          </a:prstGeom>
          <a:noFill/>
          <a:ln/>
        </p:spPr>
        <p:txBody>
          <a:bodyPr wrap="square" rtlCol="0" anchor="ctr"/>
          <a:lstStyle/>
          <a:p>
            <a:pPr marL="0" indent="0">
              <a:buNone/>
            </a:pPr>
            <a:r>
              <a:rPr lang="en-US" sz="1300" b="1" kern="0" spc="200" dirty="0">
                <a:solidFill>
                  <a:srgbClr val="C9A227"/>
                </a:solidFill>
                <a:latin typeface="Calibri" pitchFamily="34" charset="0"/>
                <a:ea typeface="Calibri" pitchFamily="34" charset="-122"/>
                <a:cs typeface="Calibri" pitchFamily="34" charset="-120"/>
              </a:rPr>
              <a:t>TOPIC 03 · ENROLLMENT</a:t>
            </a:r>
            <a:endParaRPr lang="en-US" sz="1300" dirty="0"/>
          </a:p>
        </p:txBody>
      </p:sp>
      <p:sp>
        <p:nvSpPr>
          <p:cNvPr id="3" name="Text 1"/>
          <p:cNvSpPr/>
          <p:nvPr/>
        </p:nvSpPr>
        <p:spPr>
          <a:xfrm>
            <a:off x="548640" y="713232"/>
            <a:ext cx="11064240" cy="822960"/>
          </a:xfrm>
          <a:prstGeom prst="rect">
            <a:avLst/>
          </a:prstGeom>
          <a:noFill/>
          <a:ln/>
        </p:spPr>
        <p:txBody>
          <a:bodyPr wrap="square" rtlCol="0" anchor="ctr"/>
          <a:lstStyle/>
          <a:p>
            <a:pPr marL="0" indent="0" algn="l">
              <a:buNone/>
            </a:pPr>
            <a:r>
              <a:rPr lang="en-US" sz="3200" b="1" dirty="0">
                <a:solidFill>
                  <a:srgbClr val="1B2A4A"/>
                </a:solidFill>
                <a:latin typeface="Cambria" pitchFamily="34" charset="0"/>
                <a:ea typeface="Cambria" pitchFamily="34" charset="-122"/>
                <a:cs typeface="Cambria" pitchFamily="34" charset="-120"/>
              </a:rPr>
              <a:t>How the Formula — and Districts — Respond</a:t>
            </a:r>
            <a:endParaRPr lang="en-US" sz="3200" dirty="0"/>
          </a:p>
        </p:txBody>
      </p:sp>
      <p:sp>
        <p:nvSpPr>
          <p:cNvPr id="4" name="Text 2"/>
          <p:cNvSpPr/>
          <p:nvPr/>
        </p:nvSpPr>
        <p:spPr>
          <a:xfrm>
            <a:off x="548640" y="1691640"/>
            <a:ext cx="10972800" cy="365760"/>
          </a:xfrm>
          <a:prstGeom prst="rect">
            <a:avLst/>
          </a:prstGeom>
          <a:noFill/>
          <a:ln/>
        </p:spPr>
        <p:txBody>
          <a:bodyPr wrap="square" rtlCol="0" anchor="ctr"/>
          <a:lstStyle/>
          <a:p>
            <a:pPr marL="0" indent="0">
              <a:buNone/>
            </a:pPr>
            <a:r>
              <a:rPr lang="en-US" sz="1400" b="1" dirty="0">
                <a:solidFill>
                  <a:srgbClr val="1B2A4A"/>
                </a:solidFill>
                <a:latin typeface="Calibri" pitchFamily="34" charset="0"/>
                <a:ea typeface="Calibri" pitchFamily="34" charset="-122"/>
                <a:cs typeface="Calibri" pitchFamily="34" charset="-120"/>
              </a:rPr>
              <a:t>The state funding formula includes built-in cushions for enrollment loss:</a:t>
            </a:r>
            <a:endParaRPr lang="en-US" sz="1400" dirty="0"/>
          </a:p>
        </p:txBody>
      </p:sp>
      <p:sp>
        <p:nvSpPr>
          <p:cNvPr id="5" name="Shape 3"/>
          <p:cNvSpPr/>
          <p:nvPr/>
        </p:nvSpPr>
        <p:spPr>
          <a:xfrm>
            <a:off x="548640" y="2148840"/>
            <a:ext cx="11064240" cy="914400"/>
          </a:xfrm>
          <a:prstGeom prst="roundRect">
            <a:avLst>
              <a:gd name="adj" fmla="val 6000"/>
            </a:avLst>
          </a:prstGeom>
          <a:solidFill>
            <a:srgbClr val="F5F7FA"/>
          </a:solidFill>
          <a:ln w="12700">
            <a:solidFill>
              <a:srgbClr val="E6E9EF"/>
            </a:solidFill>
            <a:prstDash val="solid"/>
          </a:ln>
        </p:spPr>
        <p:txBody>
          <a:bodyPr/>
          <a:lstStyle/>
          <a:p>
            <a:endParaRPr lang="en-US"/>
          </a:p>
        </p:txBody>
      </p:sp>
      <p:sp>
        <p:nvSpPr>
          <p:cNvPr id="6" name="Text 4"/>
          <p:cNvSpPr/>
          <p:nvPr/>
        </p:nvSpPr>
        <p:spPr>
          <a:xfrm>
            <a:off x="777240" y="2221992"/>
            <a:ext cx="3291840" cy="777240"/>
          </a:xfrm>
          <a:prstGeom prst="rect">
            <a:avLst/>
          </a:prstGeom>
          <a:noFill/>
          <a:ln/>
        </p:spPr>
        <p:txBody>
          <a:bodyPr wrap="square"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Declining Enrollment Funding</a:t>
            </a:r>
            <a:endParaRPr lang="en-US" sz="1300" dirty="0"/>
          </a:p>
        </p:txBody>
      </p:sp>
      <p:sp>
        <p:nvSpPr>
          <p:cNvPr id="7" name="Text 5"/>
          <p:cNvSpPr/>
          <p:nvPr/>
        </p:nvSpPr>
        <p:spPr>
          <a:xfrm>
            <a:off x="4206240" y="2221992"/>
            <a:ext cx="7223760" cy="777240"/>
          </a:xfrm>
          <a:prstGeom prst="rect">
            <a:avLst/>
          </a:prstGeom>
          <a:noFill/>
          <a:ln/>
        </p:spPr>
        <p:txBody>
          <a:bodyPr wrap="square" rtlCol="0" anchor="ctr"/>
          <a:lstStyle/>
          <a:p>
            <a:pPr marL="0" indent="0">
              <a:buNone/>
            </a:pPr>
            <a:r>
              <a:rPr lang="en-US" sz="1150" dirty="0">
                <a:solidFill>
                  <a:srgbClr val="2B2F36"/>
                </a:solidFill>
                <a:latin typeface="Calibri" pitchFamily="34" charset="0"/>
                <a:ea typeface="Calibri" pitchFamily="34" charset="-122"/>
                <a:cs typeface="Calibri" pitchFamily="34" charset="-120"/>
              </a:rPr>
              <a:t>Districts with falling average daily membership (ADM) receive a supplemental payment calculated from the drop in their three-quarter ADM, multiplied by the current per-student foundation amount — cushioning, not eliminating, the revenue hit.</a:t>
            </a:r>
            <a:endParaRPr lang="en-US" sz="1150" dirty="0"/>
          </a:p>
        </p:txBody>
      </p:sp>
      <p:sp>
        <p:nvSpPr>
          <p:cNvPr id="8" name="Shape 6"/>
          <p:cNvSpPr/>
          <p:nvPr/>
        </p:nvSpPr>
        <p:spPr>
          <a:xfrm>
            <a:off x="548640" y="3200400"/>
            <a:ext cx="11064240" cy="914400"/>
          </a:xfrm>
          <a:prstGeom prst="roundRect">
            <a:avLst>
              <a:gd name="adj" fmla="val 6000"/>
            </a:avLst>
          </a:prstGeom>
          <a:solidFill>
            <a:srgbClr val="F5F7FA"/>
          </a:solidFill>
          <a:ln w="12700">
            <a:solidFill>
              <a:srgbClr val="E6E9EF"/>
            </a:solidFill>
            <a:prstDash val="solid"/>
          </a:ln>
        </p:spPr>
        <p:txBody>
          <a:bodyPr/>
          <a:lstStyle/>
          <a:p>
            <a:endParaRPr lang="en-US"/>
          </a:p>
        </p:txBody>
      </p:sp>
      <p:sp>
        <p:nvSpPr>
          <p:cNvPr id="9" name="Text 7"/>
          <p:cNvSpPr/>
          <p:nvPr/>
        </p:nvSpPr>
        <p:spPr>
          <a:xfrm>
            <a:off x="777240" y="3273552"/>
            <a:ext cx="3291840" cy="777240"/>
          </a:xfrm>
          <a:prstGeom prst="rect">
            <a:avLst/>
          </a:prstGeom>
          <a:noFill/>
          <a:ln/>
        </p:spPr>
        <p:txBody>
          <a:bodyPr wrap="square"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Student Growth Funding</a:t>
            </a:r>
            <a:endParaRPr lang="en-US" sz="1300" dirty="0"/>
          </a:p>
        </p:txBody>
      </p:sp>
      <p:sp>
        <p:nvSpPr>
          <p:cNvPr id="10" name="Text 8"/>
          <p:cNvSpPr/>
          <p:nvPr/>
        </p:nvSpPr>
        <p:spPr>
          <a:xfrm>
            <a:off x="4206240" y="3273552"/>
            <a:ext cx="7223760" cy="777240"/>
          </a:xfrm>
          <a:prstGeom prst="rect">
            <a:avLst/>
          </a:prstGeom>
          <a:noFill/>
          <a:ln/>
        </p:spPr>
        <p:txBody>
          <a:bodyPr wrap="square" rtlCol="0" anchor="ctr"/>
          <a:lstStyle/>
          <a:p>
            <a:pPr marL="0" indent="0">
              <a:buNone/>
            </a:pPr>
            <a:r>
              <a:rPr lang="en-US" sz="1150" dirty="0">
                <a:solidFill>
                  <a:srgbClr val="2B2F36"/>
                </a:solidFill>
                <a:latin typeface="Calibri" pitchFamily="34" charset="0"/>
                <a:ea typeface="Calibri" pitchFamily="34" charset="-122"/>
                <a:cs typeface="Calibri" pitchFamily="34" charset="-120"/>
              </a:rPr>
              <a:t>Growing districts get the mirror-image benefit; a district can receive declining-enrollment OR student-growth funding, whichever is larger, but not both.</a:t>
            </a:r>
            <a:endParaRPr lang="en-US" sz="1150" dirty="0"/>
          </a:p>
        </p:txBody>
      </p:sp>
      <p:sp>
        <p:nvSpPr>
          <p:cNvPr id="11" name="Shape 9"/>
          <p:cNvSpPr/>
          <p:nvPr/>
        </p:nvSpPr>
        <p:spPr>
          <a:xfrm>
            <a:off x="548640" y="4251960"/>
            <a:ext cx="11064240" cy="914400"/>
          </a:xfrm>
          <a:prstGeom prst="roundRect">
            <a:avLst>
              <a:gd name="adj" fmla="val 6000"/>
            </a:avLst>
          </a:prstGeom>
          <a:solidFill>
            <a:srgbClr val="F5F7FA"/>
          </a:solidFill>
          <a:ln w="12700">
            <a:solidFill>
              <a:srgbClr val="E6E9EF"/>
            </a:solidFill>
            <a:prstDash val="solid"/>
          </a:ln>
        </p:spPr>
        <p:txBody>
          <a:bodyPr/>
          <a:lstStyle/>
          <a:p>
            <a:endParaRPr lang="en-US"/>
          </a:p>
        </p:txBody>
      </p:sp>
      <p:sp>
        <p:nvSpPr>
          <p:cNvPr id="12" name="Text 10"/>
          <p:cNvSpPr/>
          <p:nvPr/>
        </p:nvSpPr>
        <p:spPr>
          <a:xfrm>
            <a:off x="777240" y="4325112"/>
            <a:ext cx="3291840" cy="777240"/>
          </a:xfrm>
          <a:prstGeom prst="rect">
            <a:avLst/>
          </a:prstGeom>
          <a:noFill/>
          <a:ln/>
        </p:spPr>
        <p:txBody>
          <a:bodyPr wrap="square"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“Isolated District” Status</a:t>
            </a:r>
            <a:endParaRPr lang="en-US" sz="1300" dirty="0"/>
          </a:p>
        </p:txBody>
      </p:sp>
      <p:sp>
        <p:nvSpPr>
          <p:cNvPr id="13" name="Text 11"/>
          <p:cNvSpPr/>
          <p:nvPr/>
        </p:nvSpPr>
        <p:spPr>
          <a:xfrm>
            <a:off x="4206240" y="4325112"/>
            <a:ext cx="7223760" cy="777240"/>
          </a:xfrm>
          <a:prstGeom prst="rect">
            <a:avLst/>
          </a:prstGeom>
          <a:noFill/>
          <a:ln/>
        </p:spPr>
        <p:txBody>
          <a:bodyPr wrap="square" rtlCol="0" anchor="ctr"/>
          <a:lstStyle/>
          <a:p>
            <a:pPr marL="0" indent="0">
              <a:buNone/>
            </a:pPr>
            <a:r>
              <a:rPr lang="en-US" sz="1150" dirty="0">
                <a:solidFill>
                  <a:srgbClr val="2B2F36"/>
                </a:solidFill>
                <a:latin typeface="Calibri" pitchFamily="34" charset="0"/>
                <a:ea typeface="Calibri" pitchFamily="34" charset="-122"/>
                <a:cs typeface="Calibri" pitchFamily="34" charset="-120"/>
              </a:rPr>
              <a:t>Districts meeting statutory isolation criteria (e.g., distance, low density, no adjacent district) can access additional funding protections beyond the standard formula.</a:t>
            </a:r>
            <a:endParaRPr lang="en-US" sz="1150" dirty="0"/>
          </a:p>
        </p:txBody>
      </p:sp>
      <p:sp>
        <p:nvSpPr>
          <p:cNvPr id="14" name="Text 12"/>
          <p:cNvSpPr/>
          <p:nvPr/>
        </p:nvSpPr>
        <p:spPr>
          <a:xfrm>
            <a:off x="548640" y="5394960"/>
            <a:ext cx="5486400" cy="320040"/>
          </a:xfrm>
          <a:prstGeom prst="rect">
            <a:avLst/>
          </a:prstGeom>
          <a:noFill/>
          <a:ln/>
        </p:spPr>
        <p:txBody>
          <a:bodyPr wrap="square" rtlCol="0" anchor="ctr"/>
          <a:lstStyle/>
          <a:p>
            <a:pPr marL="0" indent="0">
              <a:buNone/>
            </a:pPr>
            <a:r>
              <a:rPr lang="en-US" sz="1400" b="1" dirty="0">
                <a:solidFill>
                  <a:srgbClr val="9E2B25"/>
                </a:solidFill>
                <a:latin typeface="Calibri" pitchFamily="34" charset="0"/>
                <a:ea typeface="Calibri" pitchFamily="34" charset="-122"/>
                <a:cs typeface="Calibri" pitchFamily="34" charset="-120"/>
              </a:rPr>
              <a:t>But the cushion has limits</a:t>
            </a:r>
            <a:endParaRPr lang="en-US" sz="1400" dirty="0"/>
          </a:p>
        </p:txBody>
      </p:sp>
      <p:sp>
        <p:nvSpPr>
          <p:cNvPr id="15" name="Text 13"/>
          <p:cNvSpPr/>
          <p:nvPr/>
        </p:nvSpPr>
        <p:spPr>
          <a:xfrm>
            <a:off x="548640" y="5715000"/>
            <a:ext cx="11064240" cy="822960"/>
          </a:xfrm>
          <a:prstGeom prst="rect">
            <a:avLst/>
          </a:prstGeom>
          <a:noFill/>
          <a:ln/>
        </p:spPr>
        <p:txBody>
          <a:bodyPr wrap="square" rtlCol="0" anchor="ctr"/>
          <a:lstStyle/>
          <a:p>
            <a:pPr marL="0" indent="0">
              <a:buNone/>
            </a:pPr>
            <a:r>
              <a:rPr lang="en-US" sz="1200" i="1" dirty="0">
                <a:solidFill>
                  <a:srgbClr val="2B2F36"/>
                </a:solidFill>
                <a:latin typeface="Calibri" pitchFamily="34" charset="0"/>
                <a:ea typeface="Calibri" pitchFamily="34" charset="-122"/>
                <a:cs typeface="Calibri" pitchFamily="34" charset="-120"/>
              </a:rPr>
              <a:t>Because ADM funding isn't uniform across grades or buildings, a district can't simply cut proportionally — losing 100 students spread across every grade and campus rarely maps to “close two classrooms.” Rural districts with thin enrollment margins face real consolidation and viability pressure sooner than the formula's cushions can offset.</a:t>
            </a:r>
            <a:endParaRPr lang="en-US" sz="1200" dirty="0"/>
          </a:p>
        </p:txBody>
      </p:sp>
      <p:sp>
        <p:nvSpPr>
          <p:cNvPr id="17" name="Text 14"/>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11</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3291840" cy="6858000"/>
          </a:xfrm>
          <a:prstGeom prst="rect">
            <a:avLst/>
          </a:prstGeom>
          <a:solidFill>
            <a:srgbClr val="121D33"/>
          </a:solidFill>
          <a:ln/>
        </p:spPr>
        <p:txBody>
          <a:bodyPr/>
          <a:lstStyle/>
          <a:p>
            <a:endParaRPr lang="en-US"/>
          </a:p>
        </p:txBody>
      </p:sp>
      <p:sp>
        <p:nvSpPr>
          <p:cNvPr id="3" name="Text 1"/>
          <p:cNvSpPr/>
          <p:nvPr/>
        </p:nvSpPr>
        <p:spPr>
          <a:xfrm>
            <a:off x="274320" y="2377440"/>
            <a:ext cx="2743200" cy="2011680"/>
          </a:xfrm>
          <a:prstGeom prst="rect">
            <a:avLst/>
          </a:prstGeom>
          <a:noFill/>
          <a:ln/>
        </p:spPr>
        <p:txBody>
          <a:bodyPr wrap="square" rtlCol="0" anchor="ctr"/>
          <a:lstStyle/>
          <a:p>
            <a:pPr marL="0" indent="0" algn="ctr">
              <a:buNone/>
            </a:pPr>
            <a:r>
              <a:rPr lang="en-US" sz="11000" b="1" dirty="0">
                <a:solidFill>
                  <a:srgbClr val="C9A227"/>
                </a:solidFill>
                <a:latin typeface="Cambria" pitchFamily="34" charset="0"/>
                <a:ea typeface="Cambria" pitchFamily="34" charset="-122"/>
                <a:cs typeface="Cambria" pitchFamily="34" charset="-120"/>
              </a:rPr>
              <a:t>04</a:t>
            </a:r>
            <a:endParaRPr lang="en-US" sz="11000" dirty="0"/>
          </a:p>
        </p:txBody>
      </p:sp>
      <p:sp>
        <p:nvSpPr>
          <p:cNvPr id="4" name="Text 2"/>
          <p:cNvSpPr/>
          <p:nvPr/>
        </p:nvSpPr>
        <p:spPr>
          <a:xfrm>
            <a:off x="3566160" y="2743200"/>
            <a:ext cx="8046720" cy="1188720"/>
          </a:xfrm>
          <a:prstGeom prst="rect">
            <a:avLst/>
          </a:prstGeom>
          <a:noFill/>
          <a:ln/>
        </p:spPr>
        <p:txBody>
          <a:bodyPr wrap="square"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Economic Development</a:t>
            </a:r>
            <a:endParaRPr lang="en-US" sz="3400" dirty="0"/>
          </a:p>
          <a:p>
            <a:pPr marL="0" indent="0">
              <a:buNone/>
            </a:pPr>
            <a:r>
              <a:rPr lang="en-US" sz="3400" b="1" dirty="0">
                <a:solidFill>
                  <a:srgbClr val="FFFFFF"/>
                </a:solidFill>
                <a:latin typeface="Cambria" pitchFamily="34" charset="0"/>
                <a:ea typeface="Cambria" pitchFamily="34" charset="-122"/>
                <a:cs typeface="Cambria" pitchFamily="34" charset="-120"/>
              </a:rPr>
              <a:t>Incentives</a:t>
            </a:r>
            <a:endParaRPr lang="en-US" sz="3400" dirty="0"/>
          </a:p>
        </p:txBody>
      </p:sp>
      <p:sp>
        <p:nvSpPr>
          <p:cNvPr id="5" name="Text 3"/>
          <p:cNvSpPr/>
          <p:nvPr/>
        </p:nvSpPr>
        <p:spPr>
          <a:xfrm>
            <a:off x="3566160" y="3886200"/>
            <a:ext cx="7863840" cy="640080"/>
          </a:xfrm>
          <a:prstGeom prst="rect">
            <a:avLst/>
          </a:prstGeom>
          <a:noFill/>
          <a:ln/>
        </p:spPr>
        <p:txBody>
          <a:bodyPr wrap="square" rtlCol="0" anchor="ctr"/>
          <a:lstStyle/>
          <a:p>
            <a:pPr marL="0" indent="0">
              <a:buNone/>
            </a:pPr>
            <a:r>
              <a:rPr lang="en-US" sz="1500" i="1" dirty="0">
                <a:solidFill>
                  <a:srgbClr val="D7E1EE"/>
                </a:solidFill>
                <a:latin typeface="Calibri" pitchFamily="34" charset="0"/>
                <a:ea typeface="Calibri" pitchFamily="34" charset="-122"/>
                <a:cs typeface="Calibri" pitchFamily="34" charset="-120"/>
              </a:rPr>
              <a:t>PILOTs, TIFs, and a 2026 ballot measure that touches every school's tax base</a:t>
            </a:r>
            <a:endParaRPr lang="en-US" sz="1500" dirty="0"/>
          </a:p>
        </p:txBody>
      </p:sp>
      <p:sp>
        <p:nvSpPr>
          <p:cNvPr id="7" name="Text 4"/>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7315200" cy="320040"/>
          </a:xfrm>
          <a:prstGeom prst="rect">
            <a:avLst/>
          </a:prstGeom>
          <a:noFill/>
          <a:ln/>
        </p:spPr>
        <p:txBody>
          <a:bodyPr wrap="square" rtlCol="0" anchor="ctr"/>
          <a:lstStyle/>
          <a:p>
            <a:pPr marL="0" indent="0">
              <a:buNone/>
            </a:pPr>
            <a:r>
              <a:rPr lang="en-US" sz="1300" b="1" kern="0" spc="200" dirty="0">
                <a:solidFill>
                  <a:srgbClr val="C9A227"/>
                </a:solidFill>
                <a:latin typeface="Calibri" pitchFamily="34" charset="0"/>
                <a:ea typeface="Calibri" pitchFamily="34" charset="-122"/>
                <a:cs typeface="Calibri" pitchFamily="34" charset="-120"/>
              </a:rPr>
              <a:t>TOPIC 04 · ECONOMIC DEVELOPMENT</a:t>
            </a:r>
            <a:endParaRPr lang="en-US" sz="1300" dirty="0"/>
          </a:p>
        </p:txBody>
      </p:sp>
      <p:sp>
        <p:nvSpPr>
          <p:cNvPr id="3" name="Text 1"/>
          <p:cNvSpPr/>
          <p:nvPr/>
        </p:nvSpPr>
        <p:spPr>
          <a:xfrm>
            <a:off x="548640" y="713232"/>
            <a:ext cx="11064240" cy="822960"/>
          </a:xfrm>
          <a:prstGeom prst="rect">
            <a:avLst/>
          </a:prstGeom>
          <a:noFill/>
          <a:ln/>
        </p:spPr>
        <p:txBody>
          <a:bodyPr wrap="square" rtlCol="0" anchor="ctr"/>
          <a:lstStyle/>
          <a:p>
            <a:pPr marL="0" indent="0" algn="l">
              <a:buNone/>
            </a:pPr>
            <a:r>
              <a:rPr lang="en-US" sz="3200" b="1" dirty="0">
                <a:solidFill>
                  <a:srgbClr val="1B2A4A"/>
                </a:solidFill>
                <a:latin typeface="Cambria" pitchFamily="34" charset="0"/>
                <a:ea typeface="Cambria" pitchFamily="34" charset="-122"/>
                <a:cs typeface="Cambria" pitchFamily="34" charset="-120"/>
              </a:rPr>
              <a:t>PILOTs, TIFs, and the 25-Mill Backstop</a:t>
            </a:r>
            <a:endParaRPr lang="en-US" sz="3200" dirty="0"/>
          </a:p>
        </p:txBody>
      </p:sp>
      <p:sp>
        <p:nvSpPr>
          <p:cNvPr id="4" name="Shape 2"/>
          <p:cNvSpPr/>
          <p:nvPr/>
        </p:nvSpPr>
        <p:spPr>
          <a:xfrm>
            <a:off x="548640" y="1691640"/>
            <a:ext cx="3566160" cy="1554480"/>
          </a:xfrm>
          <a:prstGeom prst="roundRect">
            <a:avLst>
              <a:gd name="adj" fmla="val 4706"/>
            </a:avLst>
          </a:prstGeom>
          <a:solidFill>
            <a:srgbClr val="1B2A4A"/>
          </a:solidFill>
          <a:ln/>
        </p:spPr>
        <p:txBody>
          <a:bodyPr/>
          <a:lstStyle/>
          <a:p>
            <a:endParaRPr lang="en-US"/>
          </a:p>
        </p:txBody>
      </p:sp>
      <p:sp>
        <p:nvSpPr>
          <p:cNvPr id="5" name="Text 3"/>
          <p:cNvSpPr/>
          <p:nvPr/>
        </p:nvSpPr>
        <p:spPr>
          <a:xfrm>
            <a:off x="548640" y="1783080"/>
            <a:ext cx="3566160" cy="777240"/>
          </a:xfrm>
          <a:prstGeom prst="rect">
            <a:avLst/>
          </a:prstGeom>
          <a:noFill/>
          <a:ln/>
        </p:spPr>
        <p:txBody>
          <a:bodyPr wrap="square" rtlCol="0" anchor="ctr"/>
          <a:lstStyle/>
          <a:p>
            <a:pPr marL="0" indent="0" algn="ctr">
              <a:buNone/>
            </a:pPr>
            <a:r>
              <a:rPr lang="en-US" sz="4400" b="1" dirty="0">
                <a:solidFill>
                  <a:srgbClr val="C9A227"/>
                </a:solidFill>
                <a:latin typeface="Cambria" pitchFamily="34" charset="0"/>
                <a:ea typeface="Cambria" pitchFamily="34" charset="-122"/>
                <a:cs typeface="Cambria" pitchFamily="34" charset="-120"/>
              </a:rPr>
              <a:t>65%</a:t>
            </a:r>
            <a:endParaRPr lang="en-US" sz="4400" dirty="0"/>
          </a:p>
        </p:txBody>
      </p:sp>
      <p:sp>
        <p:nvSpPr>
          <p:cNvPr id="6" name="Text 4"/>
          <p:cNvSpPr/>
          <p:nvPr/>
        </p:nvSpPr>
        <p:spPr>
          <a:xfrm>
            <a:off x="777240" y="2560320"/>
            <a:ext cx="3108960" cy="640080"/>
          </a:xfrm>
          <a:prstGeom prst="rect">
            <a:avLst/>
          </a:prstGeom>
          <a:noFill/>
          <a:ln/>
        </p:spPr>
        <p:txBody>
          <a:bodyPr wrap="square" rtlCol="0" anchor="ctr"/>
          <a:lstStyle/>
          <a:p>
            <a:pPr marL="0" indent="0" algn="ctr">
              <a:buNone/>
            </a:pPr>
            <a:r>
              <a:rPr lang="en-US" sz="1100" dirty="0">
                <a:solidFill>
                  <a:srgbClr val="FFFFFF"/>
                </a:solidFill>
                <a:latin typeface="Calibri" pitchFamily="34" charset="0"/>
                <a:ea typeface="Calibri" pitchFamily="34" charset="-122"/>
                <a:cs typeface="Calibri" pitchFamily="34" charset="-120"/>
              </a:rPr>
              <a:t>maximum property tax abatement typical PILOT agreements grant new industrial projects, for up to 30 years</a:t>
            </a:r>
            <a:endParaRPr lang="en-US" sz="1100" dirty="0"/>
          </a:p>
        </p:txBody>
      </p:sp>
      <p:sp>
        <p:nvSpPr>
          <p:cNvPr id="7" name="Shape 5"/>
          <p:cNvSpPr/>
          <p:nvPr/>
        </p:nvSpPr>
        <p:spPr>
          <a:xfrm>
            <a:off x="4297680" y="1691640"/>
            <a:ext cx="3566160" cy="1554480"/>
          </a:xfrm>
          <a:prstGeom prst="roundRect">
            <a:avLst>
              <a:gd name="adj" fmla="val 4706"/>
            </a:avLst>
          </a:prstGeom>
          <a:solidFill>
            <a:srgbClr val="1B2A4A"/>
          </a:solidFill>
          <a:ln/>
        </p:spPr>
        <p:txBody>
          <a:bodyPr/>
          <a:lstStyle/>
          <a:p>
            <a:endParaRPr lang="en-US"/>
          </a:p>
        </p:txBody>
      </p:sp>
      <p:sp>
        <p:nvSpPr>
          <p:cNvPr id="8" name="Text 6"/>
          <p:cNvSpPr/>
          <p:nvPr/>
        </p:nvSpPr>
        <p:spPr>
          <a:xfrm>
            <a:off x="4297680" y="1783080"/>
            <a:ext cx="3566160" cy="777240"/>
          </a:xfrm>
          <a:prstGeom prst="rect">
            <a:avLst/>
          </a:prstGeom>
          <a:noFill/>
          <a:ln/>
        </p:spPr>
        <p:txBody>
          <a:bodyPr wrap="square" rtlCol="0" anchor="ctr"/>
          <a:lstStyle/>
          <a:p>
            <a:pPr marL="0" indent="0" algn="ctr">
              <a:buNone/>
            </a:pPr>
            <a:r>
              <a:rPr lang="en-US" sz="3800" b="1" dirty="0">
                <a:solidFill>
                  <a:srgbClr val="C9A227"/>
                </a:solidFill>
                <a:latin typeface="Cambria" pitchFamily="34" charset="0"/>
                <a:ea typeface="Cambria" pitchFamily="34" charset="-122"/>
                <a:cs typeface="Cambria" pitchFamily="34" charset="-120"/>
              </a:rPr>
              <a:t>25 mills</a:t>
            </a:r>
            <a:endParaRPr lang="en-US" sz="3800" dirty="0"/>
          </a:p>
        </p:txBody>
      </p:sp>
      <p:sp>
        <p:nvSpPr>
          <p:cNvPr id="9" name="Text 7"/>
          <p:cNvSpPr/>
          <p:nvPr/>
        </p:nvSpPr>
        <p:spPr>
          <a:xfrm>
            <a:off x="4526280" y="2560320"/>
            <a:ext cx="3108960" cy="640080"/>
          </a:xfrm>
          <a:prstGeom prst="rect">
            <a:avLst/>
          </a:prstGeom>
          <a:noFill/>
          <a:ln/>
        </p:spPr>
        <p:txBody>
          <a:bodyPr wrap="square" rtlCol="0" anchor="ctr"/>
          <a:lstStyle/>
          <a:p>
            <a:pPr marL="0" indent="0" algn="ctr">
              <a:buNone/>
            </a:pPr>
            <a:r>
              <a:rPr lang="en-US" sz="1100" dirty="0">
                <a:solidFill>
                  <a:srgbClr val="FFFFFF"/>
                </a:solidFill>
                <a:latin typeface="Calibri" pitchFamily="34" charset="0"/>
                <a:ea typeface="Calibri" pitchFamily="34" charset="-122"/>
                <a:cs typeface="Calibri" pitchFamily="34" charset="-120"/>
              </a:rPr>
              <a:t>of school property tax is constitutionally protected from TIF capture, per a 2007 Arkansas Supreme Court ruling</a:t>
            </a:r>
            <a:endParaRPr lang="en-US" sz="1100" dirty="0"/>
          </a:p>
        </p:txBody>
      </p:sp>
      <p:sp>
        <p:nvSpPr>
          <p:cNvPr id="10" name="Shape 8"/>
          <p:cNvSpPr/>
          <p:nvPr/>
        </p:nvSpPr>
        <p:spPr>
          <a:xfrm>
            <a:off x="8046720" y="1691640"/>
            <a:ext cx="3566160" cy="1554480"/>
          </a:xfrm>
          <a:prstGeom prst="roundRect">
            <a:avLst>
              <a:gd name="adj" fmla="val 4706"/>
            </a:avLst>
          </a:prstGeom>
          <a:solidFill>
            <a:srgbClr val="1B2A4A"/>
          </a:solidFill>
          <a:ln/>
        </p:spPr>
        <p:txBody>
          <a:bodyPr/>
          <a:lstStyle/>
          <a:p>
            <a:endParaRPr lang="en-US"/>
          </a:p>
        </p:txBody>
      </p:sp>
      <p:sp>
        <p:nvSpPr>
          <p:cNvPr id="11" name="Text 9"/>
          <p:cNvSpPr/>
          <p:nvPr/>
        </p:nvSpPr>
        <p:spPr>
          <a:xfrm>
            <a:off x="8046720" y="1783080"/>
            <a:ext cx="3566160" cy="777240"/>
          </a:xfrm>
          <a:prstGeom prst="rect">
            <a:avLst/>
          </a:prstGeom>
          <a:noFill/>
          <a:ln/>
        </p:spPr>
        <p:txBody>
          <a:bodyPr wrap="square" rtlCol="0" anchor="ctr"/>
          <a:lstStyle/>
          <a:p>
            <a:pPr marL="0" indent="0" algn="ctr">
              <a:buNone/>
            </a:pPr>
            <a:r>
              <a:rPr lang="en-US" sz="4000" b="1" dirty="0">
                <a:solidFill>
                  <a:srgbClr val="C9A227"/>
                </a:solidFill>
                <a:latin typeface="Cambria" pitchFamily="34" charset="0"/>
                <a:ea typeface="Cambria" pitchFamily="34" charset="-122"/>
                <a:cs typeface="Cambria" pitchFamily="34" charset="-120"/>
              </a:rPr>
              <a:t>$60B</a:t>
            </a:r>
            <a:endParaRPr lang="en-US" sz="4000" dirty="0"/>
          </a:p>
        </p:txBody>
      </p:sp>
      <p:sp>
        <p:nvSpPr>
          <p:cNvPr id="12" name="Text 10"/>
          <p:cNvSpPr/>
          <p:nvPr/>
        </p:nvSpPr>
        <p:spPr>
          <a:xfrm>
            <a:off x="8275320" y="2560320"/>
            <a:ext cx="3108960" cy="640080"/>
          </a:xfrm>
          <a:prstGeom prst="rect">
            <a:avLst/>
          </a:prstGeom>
          <a:noFill/>
          <a:ln/>
        </p:spPr>
        <p:txBody>
          <a:bodyPr wrap="square" rtlCol="0" anchor="ctr"/>
          <a:lstStyle/>
          <a:p>
            <a:pPr marL="0" indent="0" algn="ctr">
              <a:buNone/>
            </a:pPr>
            <a:r>
              <a:rPr lang="en-US" sz="1100" dirty="0">
                <a:solidFill>
                  <a:srgbClr val="FFFFFF"/>
                </a:solidFill>
                <a:latin typeface="Calibri" pitchFamily="34" charset="0"/>
                <a:ea typeface="Calibri" pitchFamily="34" charset="-122"/>
                <a:cs typeface="Calibri" pitchFamily="34" charset="-120"/>
              </a:rPr>
              <a:t>in industrial development revenue bonds authorized for Google data-center projects in West Memphis &amp; Little Rock alone</a:t>
            </a:r>
            <a:endParaRPr lang="en-US" sz="1100" dirty="0"/>
          </a:p>
        </p:txBody>
      </p:sp>
      <p:sp>
        <p:nvSpPr>
          <p:cNvPr id="13" name="Text 11"/>
          <p:cNvSpPr/>
          <p:nvPr/>
        </p:nvSpPr>
        <p:spPr>
          <a:xfrm>
            <a:off x="548640" y="3520440"/>
            <a:ext cx="5486400" cy="320040"/>
          </a:xfrm>
          <a:prstGeom prst="rect">
            <a:avLst/>
          </a:prstGeom>
          <a:noFill/>
          <a:ln/>
        </p:spPr>
        <p:txBody>
          <a:bodyPr wrap="square" rtlCol="0" anchor="ctr"/>
          <a:lstStyle/>
          <a:p>
            <a:pPr marL="0" indent="0">
              <a:buNone/>
            </a:pPr>
            <a:r>
              <a:rPr lang="en-US" sz="1400" b="1" dirty="0">
                <a:solidFill>
                  <a:srgbClr val="1B2A4A"/>
                </a:solidFill>
                <a:latin typeface="Calibri" pitchFamily="34" charset="0"/>
                <a:ea typeface="Calibri" pitchFamily="34" charset="-122"/>
                <a:cs typeface="Calibri" pitchFamily="34" charset="-120"/>
              </a:rPr>
              <a:t>How the tools differ</a:t>
            </a:r>
            <a:endParaRPr lang="en-US" sz="1400" dirty="0"/>
          </a:p>
        </p:txBody>
      </p:sp>
      <p:sp>
        <p:nvSpPr>
          <p:cNvPr id="14" name="Text 12"/>
          <p:cNvSpPr/>
          <p:nvPr/>
        </p:nvSpPr>
        <p:spPr>
          <a:xfrm>
            <a:off x="548640" y="3886200"/>
            <a:ext cx="3657600" cy="822960"/>
          </a:xfrm>
          <a:prstGeom prst="rect">
            <a:avLst/>
          </a:prstGeom>
          <a:noFill/>
          <a:ln/>
        </p:spPr>
        <p:txBody>
          <a:bodyPr wrap="square" rtlCol="0" anchor="t"/>
          <a:lstStyle/>
          <a:p>
            <a:pPr marL="0" indent="0">
              <a:buNone/>
            </a:pPr>
            <a:r>
              <a:rPr lang="en-US" sz="1250" b="1" dirty="0">
                <a:solidFill>
                  <a:srgbClr val="1B2A4A"/>
                </a:solidFill>
                <a:latin typeface="Calibri" pitchFamily="34" charset="0"/>
                <a:ea typeface="Calibri" pitchFamily="34" charset="-122"/>
                <a:cs typeface="Calibri" pitchFamily="34" charset="-120"/>
              </a:rPr>
              <a:t>PILOT (Payment in Lieu of Taxes)</a:t>
            </a:r>
            <a:endParaRPr lang="en-US" sz="1250" dirty="0"/>
          </a:p>
        </p:txBody>
      </p:sp>
      <p:sp>
        <p:nvSpPr>
          <p:cNvPr id="15" name="Text 13"/>
          <p:cNvSpPr/>
          <p:nvPr/>
        </p:nvSpPr>
        <p:spPr>
          <a:xfrm>
            <a:off x="4343400" y="3886200"/>
            <a:ext cx="7223760" cy="822960"/>
          </a:xfrm>
          <a:prstGeom prst="rect">
            <a:avLst/>
          </a:prstGeom>
          <a:noFill/>
          <a:ln/>
        </p:spPr>
        <p:txBody>
          <a:bodyPr wrap="square" rtlCol="0" anchor="t"/>
          <a:lstStyle/>
          <a:p>
            <a:pPr marL="0" indent="0">
              <a:buNone/>
            </a:pPr>
            <a:r>
              <a:rPr lang="en-US" sz="1150" dirty="0">
                <a:solidFill>
                  <a:srgbClr val="2B2F36"/>
                </a:solidFill>
                <a:latin typeface="Calibri" pitchFamily="34" charset="0"/>
                <a:ea typeface="Calibri" pitchFamily="34" charset="-122"/>
                <a:cs typeface="Calibri" pitchFamily="34" charset="-120"/>
              </a:rPr>
              <a:t>A negotiated deal — often tied to industrial revenue bonds — where a company pays a reduced amount instead of full property tax, commonly 65% off for up to 30 years on real and personal property. Districts can lose significant expected revenue from large projects.</a:t>
            </a:r>
            <a:endParaRPr lang="en-US" sz="1150" dirty="0"/>
          </a:p>
        </p:txBody>
      </p:sp>
      <p:sp>
        <p:nvSpPr>
          <p:cNvPr id="16" name="Text 14"/>
          <p:cNvSpPr/>
          <p:nvPr/>
        </p:nvSpPr>
        <p:spPr>
          <a:xfrm>
            <a:off x="548640" y="4800600"/>
            <a:ext cx="3657600" cy="822960"/>
          </a:xfrm>
          <a:prstGeom prst="rect">
            <a:avLst/>
          </a:prstGeom>
          <a:noFill/>
          <a:ln/>
        </p:spPr>
        <p:txBody>
          <a:bodyPr wrap="square" rtlCol="0" anchor="t"/>
          <a:lstStyle/>
          <a:p>
            <a:pPr marL="0" indent="0">
              <a:buNone/>
            </a:pPr>
            <a:r>
              <a:rPr lang="en-US" sz="1250" b="1" dirty="0">
                <a:solidFill>
                  <a:srgbClr val="1B2A4A"/>
                </a:solidFill>
                <a:latin typeface="Calibri" pitchFamily="34" charset="0"/>
                <a:ea typeface="Calibri" pitchFamily="34" charset="-122"/>
                <a:cs typeface="Calibri" pitchFamily="34" charset="-120"/>
              </a:rPr>
              <a:t>TIF (Tax Increment Financing)</a:t>
            </a:r>
            <a:endParaRPr lang="en-US" sz="1250" dirty="0"/>
          </a:p>
        </p:txBody>
      </p:sp>
      <p:sp>
        <p:nvSpPr>
          <p:cNvPr id="17" name="Text 15"/>
          <p:cNvSpPr/>
          <p:nvPr/>
        </p:nvSpPr>
        <p:spPr>
          <a:xfrm>
            <a:off x="4343400" y="4800600"/>
            <a:ext cx="7223760" cy="822960"/>
          </a:xfrm>
          <a:prstGeom prst="rect">
            <a:avLst/>
          </a:prstGeom>
          <a:noFill/>
          <a:ln/>
        </p:spPr>
        <p:txBody>
          <a:bodyPr wrap="square" rtlCol="0" anchor="t"/>
          <a:lstStyle/>
          <a:p>
            <a:pPr marL="0" indent="0">
              <a:buNone/>
            </a:pPr>
            <a:r>
              <a:rPr lang="en-US" sz="1150" dirty="0">
                <a:solidFill>
                  <a:srgbClr val="2B2F36"/>
                </a:solidFill>
                <a:latin typeface="Calibri" pitchFamily="34" charset="0"/>
                <a:ea typeface="Calibri" pitchFamily="34" charset="-122"/>
                <a:cs typeface="Calibri" pitchFamily="34" charset="-120"/>
              </a:rPr>
              <a:t>Freezes a TIF district's taxable base at its value when the TIF district is created; only the incremental growth above that baseline is captured for development financing. By law, existing funding isn't taken away — but growth revenue the district might otherwise have received is redirected.  A 2007 Supreme Court ruling prohibits TIF from diverting tax on first 25 mills.</a:t>
            </a:r>
            <a:endParaRPr lang="en-US" sz="1150" dirty="0"/>
          </a:p>
        </p:txBody>
      </p:sp>
      <p:sp>
        <p:nvSpPr>
          <p:cNvPr id="19" name="Text 16"/>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13</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7315200" cy="320040"/>
          </a:xfrm>
          <a:prstGeom prst="rect">
            <a:avLst/>
          </a:prstGeom>
          <a:noFill/>
          <a:ln/>
        </p:spPr>
        <p:txBody>
          <a:bodyPr wrap="square" rtlCol="0" anchor="ctr"/>
          <a:lstStyle/>
          <a:p>
            <a:pPr marL="0" indent="0">
              <a:buNone/>
            </a:pPr>
            <a:r>
              <a:rPr lang="en-US" sz="1300" b="1" kern="0" spc="200" dirty="0">
                <a:solidFill>
                  <a:srgbClr val="C9A227"/>
                </a:solidFill>
                <a:latin typeface="Calibri" pitchFamily="34" charset="0"/>
                <a:ea typeface="Calibri" pitchFamily="34" charset="-122"/>
                <a:cs typeface="Calibri" pitchFamily="34" charset="-120"/>
              </a:rPr>
              <a:t>TOPIC 04 · ECONOMIC DEVELOPMENT</a:t>
            </a:r>
            <a:endParaRPr lang="en-US" sz="1300" dirty="0"/>
          </a:p>
        </p:txBody>
      </p:sp>
      <p:sp>
        <p:nvSpPr>
          <p:cNvPr id="3" name="Text 1"/>
          <p:cNvSpPr/>
          <p:nvPr/>
        </p:nvSpPr>
        <p:spPr>
          <a:xfrm>
            <a:off x="548640" y="713232"/>
            <a:ext cx="11064240" cy="822960"/>
          </a:xfrm>
          <a:prstGeom prst="rect">
            <a:avLst/>
          </a:prstGeom>
          <a:noFill/>
          <a:ln/>
        </p:spPr>
        <p:txBody>
          <a:bodyPr wrap="square" rtlCol="0" anchor="ctr"/>
          <a:lstStyle/>
          <a:p>
            <a:pPr marL="0" indent="0" algn="l">
              <a:buNone/>
            </a:pPr>
            <a:r>
              <a:rPr lang="en-US" sz="3200" b="1" dirty="0">
                <a:solidFill>
                  <a:srgbClr val="1B2A4A"/>
                </a:solidFill>
                <a:latin typeface="Cambria" pitchFamily="34" charset="0"/>
                <a:ea typeface="Cambria" pitchFamily="34" charset="-122"/>
                <a:cs typeface="Cambria" pitchFamily="34" charset="-120"/>
              </a:rPr>
              <a:t>On the Horizon: A 2026 Ballot Measure</a:t>
            </a:r>
            <a:endParaRPr lang="en-US" sz="3200" dirty="0"/>
          </a:p>
        </p:txBody>
      </p:sp>
      <p:sp>
        <p:nvSpPr>
          <p:cNvPr id="4" name="Shape 2"/>
          <p:cNvSpPr/>
          <p:nvPr/>
        </p:nvSpPr>
        <p:spPr>
          <a:xfrm>
            <a:off x="548640" y="1691640"/>
            <a:ext cx="6675120" cy="4480560"/>
          </a:xfrm>
          <a:prstGeom prst="roundRect">
            <a:avLst>
              <a:gd name="adj" fmla="val 1633"/>
            </a:avLst>
          </a:prstGeom>
          <a:solidFill>
            <a:srgbClr val="F5F7FA"/>
          </a:solidFill>
          <a:ln w="12700">
            <a:solidFill>
              <a:srgbClr val="E6E9EF"/>
            </a:solidFill>
            <a:prstDash val="solid"/>
          </a:ln>
        </p:spPr>
        <p:txBody>
          <a:bodyPr/>
          <a:lstStyle/>
          <a:p>
            <a:endParaRPr lang="en-US"/>
          </a:p>
        </p:txBody>
      </p:sp>
      <p:sp>
        <p:nvSpPr>
          <p:cNvPr id="5" name="Text 3"/>
          <p:cNvSpPr/>
          <p:nvPr/>
        </p:nvSpPr>
        <p:spPr>
          <a:xfrm>
            <a:off x="822960" y="1874520"/>
            <a:ext cx="6217920" cy="457200"/>
          </a:xfrm>
          <a:prstGeom prst="rect">
            <a:avLst/>
          </a:prstGeom>
          <a:noFill/>
          <a:ln/>
        </p:spPr>
        <p:txBody>
          <a:bodyPr wrap="square" rtlCol="0" anchor="ctr"/>
          <a:lstStyle/>
          <a:p>
            <a:pPr marL="0" indent="0">
              <a:buNone/>
            </a:pPr>
            <a:r>
              <a:rPr lang="en-US" sz="1700" b="1" dirty="0">
                <a:solidFill>
                  <a:srgbClr val="1B2A4A"/>
                </a:solidFill>
                <a:latin typeface="Cambria" pitchFamily="34" charset="0"/>
                <a:ea typeface="Cambria" pitchFamily="34" charset="-122"/>
                <a:cs typeface="Cambria" pitchFamily="34" charset="-120"/>
              </a:rPr>
              <a:t>SJR15 — Economic Development Districts (EDDs)</a:t>
            </a:r>
            <a:endParaRPr lang="en-US" sz="1700" dirty="0"/>
          </a:p>
        </p:txBody>
      </p:sp>
      <p:sp>
        <p:nvSpPr>
          <p:cNvPr id="6" name="Text 4"/>
          <p:cNvSpPr/>
          <p:nvPr/>
        </p:nvSpPr>
        <p:spPr>
          <a:xfrm>
            <a:off x="822960" y="2423160"/>
            <a:ext cx="6217920" cy="3566160"/>
          </a:xfrm>
          <a:prstGeom prst="rect">
            <a:avLst/>
          </a:prstGeom>
          <a:noFill/>
          <a:ln/>
        </p:spPr>
        <p:txBody>
          <a:bodyPr wrap="square" rtlCol="0" anchor="t"/>
          <a:lstStyle/>
          <a:p>
            <a:pPr marL="342900" indent="-342900">
              <a:spcAft>
                <a:spcPts val="1000"/>
              </a:spcAft>
              <a:buSzPct val="100000"/>
              <a:buChar char="•"/>
            </a:pPr>
            <a:r>
              <a:rPr lang="en-US" sz="1250" dirty="0">
                <a:solidFill>
                  <a:srgbClr val="2B2F36"/>
                </a:solidFill>
              </a:rPr>
              <a:t>A proposed constitutional amendment headed to the November 2026 ballot that would let cities and counties create Economic Development Districts.</a:t>
            </a:r>
            <a:endParaRPr lang="en-US" sz="1250" dirty="0"/>
          </a:p>
          <a:p>
            <a:pPr marL="342900" indent="-342900">
              <a:spcAft>
                <a:spcPts val="1000"/>
              </a:spcAft>
              <a:buSzPct val="100000"/>
              <a:buChar char="•"/>
            </a:pPr>
            <a:r>
              <a:rPr lang="en-US" sz="1250" dirty="0">
                <a:solidFill>
                  <a:srgbClr val="2B2F36"/>
                </a:solidFill>
              </a:rPr>
              <a:t>EDDs could freeze property AND sales tax revenue within the district at creation, directing taxpayer money — via loans, grants, and other incentives — to private companies to attract new projects.</a:t>
            </a:r>
            <a:endParaRPr lang="en-US" sz="1250" dirty="0"/>
          </a:p>
          <a:p>
            <a:pPr marL="342900" indent="-342900">
              <a:spcAft>
                <a:spcPts val="1000"/>
              </a:spcAft>
              <a:buSzPct val="100000"/>
              <a:buChar char="•"/>
            </a:pPr>
            <a:r>
              <a:rPr lang="en-US" sz="1250" dirty="0">
                <a:solidFill>
                  <a:srgbClr val="2B2F36"/>
                </a:solidFill>
              </a:rPr>
              <a:t>Supporters argue Arkansas is losing deals to neighboring states (Texas, Louisiana, Missouri, Tennessee, Oklahoma, and others) that already have flexible TIF-style tools covering school and local taxes.</a:t>
            </a:r>
            <a:endParaRPr lang="en-US" sz="1250" dirty="0"/>
          </a:p>
          <a:p>
            <a:pPr marL="342900" indent="-342900">
              <a:spcAft>
                <a:spcPts val="1000"/>
              </a:spcAft>
              <a:buSzPct val="100000"/>
              <a:buChar char="•"/>
            </a:pPr>
            <a:r>
              <a:rPr lang="en-US" sz="1250" dirty="0">
                <a:solidFill>
                  <a:srgbClr val="2B2F36"/>
                </a:solidFill>
              </a:rPr>
              <a:t>Critics warn EDDs could reduce funding available for essential public services, including education, if tax capture is broader than current TIF law allows.</a:t>
            </a:r>
            <a:endParaRPr lang="en-US" sz="1250" dirty="0"/>
          </a:p>
        </p:txBody>
      </p:sp>
      <p:sp>
        <p:nvSpPr>
          <p:cNvPr id="7" name="Shape 5"/>
          <p:cNvSpPr/>
          <p:nvPr/>
        </p:nvSpPr>
        <p:spPr>
          <a:xfrm>
            <a:off x="7452360" y="1691640"/>
            <a:ext cx="4160520" cy="4480560"/>
          </a:xfrm>
          <a:prstGeom prst="roundRect">
            <a:avLst>
              <a:gd name="adj" fmla="val 1758"/>
            </a:avLst>
          </a:prstGeom>
          <a:solidFill>
            <a:srgbClr val="1B2A4A"/>
          </a:solidFill>
          <a:ln/>
        </p:spPr>
        <p:txBody>
          <a:bodyPr/>
          <a:lstStyle/>
          <a:p>
            <a:endParaRPr lang="en-US"/>
          </a:p>
        </p:txBody>
      </p:sp>
      <p:sp>
        <p:nvSpPr>
          <p:cNvPr id="8" name="Text 6"/>
          <p:cNvSpPr/>
          <p:nvPr/>
        </p:nvSpPr>
        <p:spPr>
          <a:xfrm>
            <a:off x="7680960" y="1920240"/>
            <a:ext cx="3703320" cy="457200"/>
          </a:xfrm>
          <a:prstGeom prst="rect">
            <a:avLst/>
          </a:prstGeom>
          <a:noFill/>
          <a:ln/>
        </p:spPr>
        <p:txBody>
          <a:bodyPr wrap="square" rtlCol="0" anchor="ctr"/>
          <a:lstStyle/>
          <a:p>
            <a:pPr marL="0" indent="0">
              <a:buNone/>
            </a:pPr>
            <a:r>
              <a:rPr lang="en-US" sz="1250" b="1" kern="0" spc="100" dirty="0">
                <a:solidFill>
                  <a:srgbClr val="C9A227"/>
                </a:solidFill>
                <a:latin typeface="Calibri" pitchFamily="34" charset="0"/>
                <a:ea typeface="Calibri" pitchFamily="34" charset="-122"/>
                <a:cs typeface="Calibri" pitchFamily="34" charset="-120"/>
              </a:rPr>
              <a:t>WHY DISTRICT LEADERS SHOULD CARE</a:t>
            </a:r>
            <a:endParaRPr lang="en-US" sz="1250" dirty="0"/>
          </a:p>
        </p:txBody>
      </p:sp>
      <p:sp>
        <p:nvSpPr>
          <p:cNvPr id="9" name="Text 7"/>
          <p:cNvSpPr/>
          <p:nvPr/>
        </p:nvSpPr>
        <p:spPr>
          <a:xfrm>
            <a:off x="7680960" y="2514600"/>
            <a:ext cx="3703320" cy="1188720"/>
          </a:xfrm>
          <a:prstGeom prst="rect">
            <a:avLst/>
          </a:prstGeom>
          <a:noFill/>
          <a:ln/>
        </p:spPr>
        <p:txBody>
          <a:bodyPr wrap="square" rtlCol="0" anchor="ctr"/>
          <a:lstStyle/>
          <a:p>
            <a:pPr marL="0" indent="0">
              <a:lnSpc>
                <a:spcPct val="112000"/>
              </a:lnSpc>
              <a:buNone/>
            </a:pPr>
            <a:r>
              <a:rPr lang="en-US" sz="1200" dirty="0">
                <a:solidFill>
                  <a:srgbClr val="FFFFFF"/>
                </a:solidFill>
                <a:latin typeface="Calibri" pitchFamily="34" charset="0"/>
                <a:ea typeface="Calibri" pitchFamily="34" charset="-122"/>
                <a:cs typeface="Calibri" pitchFamily="34" charset="-120"/>
              </a:rPr>
              <a:t>Unlike current TIF law, EDDs are not explicitly limited by the 25-mill school protection — the scope of what can be frozen and redirected is a central point of legislative debate.</a:t>
            </a:r>
            <a:endParaRPr lang="en-US" sz="1200" dirty="0"/>
          </a:p>
        </p:txBody>
      </p:sp>
      <p:sp>
        <p:nvSpPr>
          <p:cNvPr id="10" name="Text 8"/>
          <p:cNvSpPr/>
          <p:nvPr/>
        </p:nvSpPr>
        <p:spPr>
          <a:xfrm>
            <a:off x="7680960" y="3703320"/>
            <a:ext cx="3703320" cy="1188720"/>
          </a:xfrm>
          <a:prstGeom prst="rect">
            <a:avLst/>
          </a:prstGeom>
          <a:noFill/>
          <a:ln/>
        </p:spPr>
        <p:txBody>
          <a:bodyPr wrap="square" rtlCol="0" anchor="ctr"/>
          <a:lstStyle/>
          <a:p>
            <a:pPr marL="0" indent="0">
              <a:lnSpc>
                <a:spcPct val="112000"/>
              </a:lnSpc>
              <a:buNone/>
            </a:pPr>
            <a:r>
              <a:rPr lang="en-US" sz="1200" dirty="0">
                <a:solidFill>
                  <a:srgbClr val="FFFFFF"/>
                </a:solidFill>
                <a:latin typeface="Calibri" pitchFamily="34" charset="0"/>
                <a:ea typeface="Calibri" pitchFamily="34" charset="-122"/>
                <a:cs typeface="Calibri" pitchFamily="34" charset="-120"/>
              </a:rPr>
              <a:t>A single large EDD inside your boundaries could freeze your district's expected growth revenue from new commercial development for years.</a:t>
            </a:r>
            <a:endParaRPr lang="en-US" sz="1200" dirty="0"/>
          </a:p>
        </p:txBody>
      </p:sp>
      <p:sp>
        <p:nvSpPr>
          <p:cNvPr id="11" name="Text 9"/>
          <p:cNvSpPr/>
          <p:nvPr/>
        </p:nvSpPr>
        <p:spPr>
          <a:xfrm>
            <a:off x="7680960" y="4892040"/>
            <a:ext cx="3703320" cy="1188720"/>
          </a:xfrm>
          <a:prstGeom prst="rect">
            <a:avLst/>
          </a:prstGeom>
          <a:noFill/>
          <a:ln/>
        </p:spPr>
        <p:txBody>
          <a:bodyPr wrap="square" rtlCol="0" anchor="ctr"/>
          <a:lstStyle/>
          <a:p>
            <a:pPr marL="0" indent="0">
              <a:lnSpc>
                <a:spcPct val="112000"/>
              </a:lnSpc>
              <a:buNone/>
            </a:pPr>
            <a:r>
              <a:rPr lang="en-US" sz="1200" dirty="0">
                <a:solidFill>
                  <a:srgbClr val="FFFFFF"/>
                </a:solidFill>
                <a:latin typeface="Calibri" pitchFamily="34" charset="0"/>
                <a:ea typeface="Calibri" pitchFamily="34" charset="-122"/>
                <a:cs typeface="Calibri" pitchFamily="34" charset="-120"/>
              </a:rPr>
              <a:t>This is a constitutional question, decided by statewide voters — track it alongside your normal legislative-session monitoring.</a:t>
            </a:r>
            <a:endParaRPr lang="en-US" sz="1200" dirty="0"/>
          </a:p>
        </p:txBody>
      </p:sp>
      <p:sp>
        <p:nvSpPr>
          <p:cNvPr id="13" name="Text 10"/>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14</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3291840" cy="6858000"/>
          </a:xfrm>
          <a:prstGeom prst="rect">
            <a:avLst/>
          </a:prstGeom>
          <a:solidFill>
            <a:srgbClr val="121D33"/>
          </a:solidFill>
          <a:ln/>
        </p:spPr>
        <p:txBody>
          <a:bodyPr/>
          <a:lstStyle/>
          <a:p>
            <a:endParaRPr lang="en-US"/>
          </a:p>
        </p:txBody>
      </p:sp>
      <p:sp>
        <p:nvSpPr>
          <p:cNvPr id="3" name="Text 1"/>
          <p:cNvSpPr/>
          <p:nvPr/>
        </p:nvSpPr>
        <p:spPr>
          <a:xfrm>
            <a:off x="274320" y="2377440"/>
            <a:ext cx="2743200" cy="2011680"/>
          </a:xfrm>
          <a:prstGeom prst="rect">
            <a:avLst/>
          </a:prstGeom>
          <a:noFill/>
          <a:ln/>
        </p:spPr>
        <p:txBody>
          <a:bodyPr wrap="square" rtlCol="0" anchor="ctr"/>
          <a:lstStyle/>
          <a:p>
            <a:pPr marL="0" indent="0" algn="ctr">
              <a:buNone/>
            </a:pPr>
            <a:r>
              <a:rPr lang="en-US" sz="11000" b="1" dirty="0">
                <a:solidFill>
                  <a:srgbClr val="C9A227"/>
                </a:solidFill>
                <a:latin typeface="Cambria" pitchFamily="34" charset="0"/>
                <a:ea typeface="Cambria" pitchFamily="34" charset="-122"/>
                <a:cs typeface="Cambria" pitchFamily="34" charset="-120"/>
              </a:rPr>
              <a:t>05</a:t>
            </a:r>
            <a:endParaRPr lang="en-US" sz="11000" dirty="0"/>
          </a:p>
        </p:txBody>
      </p:sp>
      <p:sp>
        <p:nvSpPr>
          <p:cNvPr id="4" name="Text 2"/>
          <p:cNvSpPr/>
          <p:nvPr/>
        </p:nvSpPr>
        <p:spPr>
          <a:xfrm>
            <a:off x="3566160" y="2743200"/>
            <a:ext cx="8046720" cy="1188720"/>
          </a:xfrm>
          <a:prstGeom prst="rect">
            <a:avLst/>
          </a:prstGeom>
          <a:noFill/>
          <a:ln/>
        </p:spPr>
        <p:txBody>
          <a:bodyPr wrap="square"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State Funding Formula</a:t>
            </a:r>
            <a:endParaRPr lang="en-US" sz="3400" dirty="0"/>
          </a:p>
          <a:p>
            <a:pPr marL="0" indent="0">
              <a:buNone/>
            </a:pPr>
            <a:r>
              <a:rPr lang="en-US" sz="3400" b="1" dirty="0">
                <a:solidFill>
                  <a:srgbClr val="FFFFFF"/>
                </a:solidFill>
                <a:latin typeface="Cambria" pitchFamily="34" charset="0"/>
                <a:ea typeface="Cambria" pitchFamily="34" charset="-122"/>
                <a:cs typeface="Cambria" pitchFamily="34" charset="-120"/>
              </a:rPr>
              <a:t>&amp; the Adequacy Cycle</a:t>
            </a:r>
            <a:endParaRPr lang="en-US" sz="3400" dirty="0"/>
          </a:p>
        </p:txBody>
      </p:sp>
      <p:sp>
        <p:nvSpPr>
          <p:cNvPr id="5" name="Text 3"/>
          <p:cNvSpPr/>
          <p:nvPr/>
        </p:nvSpPr>
        <p:spPr>
          <a:xfrm>
            <a:off x="3566160" y="3886200"/>
            <a:ext cx="7863840" cy="640080"/>
          </a:xfrm>
          <a:prstGeom prst="rect">
            <a:avLst/>
          </a:prstGeom>
          <a:noFill/>
          <a:ln/>
        </p:spPr>
        <p:txBody>
          <a:bodyPr wrap="square" rtlCol="0" anchor="ctr"/>
          <a:lstStyle/>
          <a:p>
            <a:pPr marL="0" indent="0">
              <a:buNone/>
            </a:pPr>
            <a:r>
              <a:rPr lang="en-US" sz="1500" i="1" dirty="0">
                <a:solidFill>
                  <a:srgbClr val="D7E1EE"/>
                </a:solidFill>
                <a:latin typeface="Calibri" pitchFamily="34" charset="0"/>
                <a:ea typeface="Calibri" pitchFamily="34" charset="-122"/>
                <a:cs typeface="Calibri" pitchFamily="34" charset="-120"/>
              </a:rPr>
              <a:t>How Arkansas sets — and is currently reconsidering — per-student funding</a:t>
            </a:r>
            <a:endParaRPr lang="en-US" sz="1500" dirty="0"/>
          </a:p>
        </p:txBody>
      </p:sp>
      <p:sp>
        <p:nvSpPr>
          <p:cNvPr id="7" name="Text 4"/>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15</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7315200" cy="320040"/>
          </a:xfrm>
          <a:prstGeom prst="rect">
            <a:avLst/>
          </a:prstGeom>
          <a:noFill/>
          <a:ln/>
        </p:spPr>
        <p:txBody>
          <a:bodyPr wrap="square" rtlCol="0" anchor="ctr"/>
          <a:lstStyle/>
          <a:p>
            <a:pPr marL="0" indent="0">
              <a:buNone/>
            </a:pPr>
            <a:r>
              <a:rPr lang="en-US" sz="1300" b="1" kern="0" spc="200" dirty="0">
                <a:solidFill>
                  <a:srgbClr val="C9A227"/>
                </a:solidFill>
                <a:latin typeface="Calibri" pitchFamily="34" charset="0"/>
                <a:ea typeface="Calibri" pitchFamily="34" charset="-122"/>
                <a:cs typeface="Calibri" pitchFamily="34" charset="-120"/>
              </a:rPr>
              <a:t>TOPIC 05 · FUNDING FORMULA</a:t>
            </a:r>
            <a:endParaRPr lang="en-US" sz="1300" dirty="0"/>
          </a:p>
        </p:txBody>
      </p:sp>
      <p:sp>
        <p:nvSpPr>
          <p:cNvPr id="3" name="Text 1"/>
          <p:cNvSpPr/>
          <p:nvPr/>
        </p:nvSpPr>
        <p:spPr>
          <a:xfrm>
            <a:off x="548640" y="713232"/>
            <a:ext cx="11064240" cy="822960"/>
          </a:xfrm>
          <a:prstGeom prst="rect">
            <a:avLst/>
          </a:prstGeom>
          <a:noFill/>
          <a:ln/>
        </p:spPr>
        <p:txBody>
          <a:bodyPr wrap="square" rtlCol="0" anchor="ctr"/>
          <a:lstStyle/>
          <a:p>
            <a:pPr marL="0" indent="0" algn="l">
              <a:buNone/>
            </a:pPr>
            <a:r>
              <a:rPr lang="en-US" sz="3200" b="1" dirty="0">
                <a:solidFill>
                  <a:srgbClr val="1B2A4A"/>
                </a:solidFill>
                <a:latin typeface="Cambria" pitchFamily="34" charset="0"/>
                <a:ea typeface="Cambria" pitchFamily="34" charset="-122"/>
                <a:cs typeface="Cambria" pitchFamily="34" charset="-120"/>
              </a:rPr>
              <a:t>The Per-Student “Matrix” Keeps Climbing</a:t>
            </a:r>
            <a:endParaRPr lang="en-US" sz="3200" dirty="0"/>
          </a:p>
        </p:txBody>
      </p:sp>
      <p:graphicFrame>
        <p:nvGraphicFramePr>
          <p:cNvPr id="4" name="Chart 0"/>
          <p:cNvGraphicFramePr/>
          <p:nvPr/>
        </p:nvGraphicFramePr>
        <p:xfrm>
          <a:off x="457200" y="1691640"/>
          <a:ext cx="6949440" cy="329184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2"/>
          <p:cNvSpPr/>
          <p:nvPr/>
        </p:nvSpPr>
        <p:spPr>
          <a:xfrm>
            <a:off x="457200" y="5074920"/>
            <a:ext cx="6949440" cy="822960"/>
          </a:xfrm>
          <a:prstGeom prst="rect">
            <a:avLst/>
          </a:prstGeom>
          <a:noFill/>
          <a:ln/>
        </p:spPr>
        <p:txBody>
          <a:bodyPr wrap="square" rtlCol="0" anchor="ctr"/>
          <a:lstStyle/>
          <a:p>
            <a:pPr marL="0" indent="0">
              <a:buNone/>
            </a:pPr>
            <a:r>
              <a:rPr lang="en-US" sz="1050" i="1" dirty="0">
                <a:solidFill>
                  <a:srgbClr val="6B7280"/>
                </a:solidFill>
                <a:latin typeface="Calibri" pitchFamily="34" charset="0"/>
                <a:ea typeface="Calibri" pitchFamily="34" charset="-122"/>
                <a:cs typeface="Calibri" pitchFamily="34" charset="-120"/>
              </a:rPr>
              <a:t>2025-26 includes a $320 minimum employer health-insurance contribution folded into the headline number; 2026-27's $8,037 excludes a separate $333 contribution paid directly to the state Employee Benefits Division — so the two years are closer than they look at first glance.</a:t>
            </a:r>
            <a:endParaRPr lang="en-US" sz="1050" dirty="0"/>
          </a:p>
        </p:txBody>
      </p:sp>
      <p:sp>
        <p:nvSpPr>
          <p:cNvPr id="6" name="Shape 3"/>
          <p:cNvSpPr/>
          <p:nvPr/>
        </p:nvSpPr>
        <p:spPr>
          <a:xfrm>
            <a:off x="7680960" y="1691640"/>
            <a:ext cx="3931920" cy="4434840"/>
          </a:xfrm>
          <a:prstGeom prst="roundRect">
            <a:avLst>
              <a:gd name="adj" fmla="val 1860"/>
            </a:avLst>
          </a:prstGeom>
          <a:solidFill>
            <a:srgbClr val="F5F7FA"/>
          </a:solidFill>
          <a:ln w="12700">
            <a:solidFill>
              <a:srgbClr val="E6E9EF"/>
            </a:solidFill>
            <a:prstDash val="solid"/>
          </a:ln>
        </p:spPr>
        <p:txBody>
          <a:bodyPr/>
          <a:lstStyle/>
          <a:p>
            <a:endParaRPr lang="en-US"/>
          </a:p>
        </p:txBody>
      </p:sp>
      <p:sp>
        <p:nvSpPr>
          <p:cNvPr id="7" name="Text 4"/>
          <p:cNvSpPr/>
          <p:nvPr/>
        </p:nvSpPr>
        <p:spPr>
          <a:xfrm>
            <a:off x="7909560" y="1874520"/>
            <a:ext cx="3474720" cy="365760"/>
          </a:xfrm>
          <a:prstGeom prst="rect">
            <a:avLst/>
          </a:prstGeom>
          <a:noFill/>
          <a:ln/>
        </p:spPr>
        <p:txBody>
          <a:bodyPr wrap="square" rtlCol="0" anchor="ctr"/>
          <a:lstStyle/>
          <a:p>
            <a:pPr marL="0" indent="0">
              <a:buNone/>
            </a:pPr>
            <a:r>
              <a:rPr lang="en-US" sz="1250" b="1" kern="0" spc="100" dirty="0">
                <a:solidFill>
                  <a:srgbClr val="1B2A4A"/>
                </a:solidFill>
                <a:latin typeface="Calibri" pitchFamily="34" charset="0"/>
                <a:ea typeface="Calibri" pitchFamily="34" charset="-122"/>
                <a:cs typeface="Calibri" pitchFamily="34" charset="-120"/>
              </a:rPr>
              <a:t>HOW THE MATRIX WORKS</a:t>
            </a:r>
            <a:endParaRPr lang="en-US" sz="1250" dirty="0"/>
          </a:p>
        </p:txBody>
      </p:sp>
      <p:sp>
        <p:nvSpPr>
          <p:cNvPr id="8" name="Text 5"/>
          <p:cNvSpPr/>
          <p:nvPr/>
        </p:nvSpPr>
        <p:spPr>
          <a:xfrm>
            <a:off x="7909560" y="2331720"/>
            <a:ext cx="3474720" cy="1234440"/>
          </a:xfrm>
          <a:prstGeom prst="rect">
            <a:avLst/>
          </a:prstGeom>
          <a:noFill/>
          <a:ln/>
        </p:spPr>
        <p:txBody>
          <a:bodyPr wrap="square" rtlCol="0" anchor="ctr"/>
          <a:lstStyle/>
          <a:p>
            <a:pPr marL="0" indent="0">
              <a:lnSpc>
                <a:spcPct val="110000"/>
              </a:lnSpc>
              <a:buNone/>
            </a:pPr>
            <a:r>
              <a:rPr lang="en-US" sz="1100" dirty="0">
                <a:solidFill>
                  <a:srgbClr val="2B2F36"/>
                </a:solidFill>
                <a:latin typeface="Calibri" pitchFamily="34" charset="0"/>
                <a:ea typeface="Calibri" pitchFamily="34" charset="-122"/>
                <a:cs typeface="Calibri" pitchFamily="34" charset="-120"/>
              </a:rPr>
              <a:t>The “matrix” is the state's line-by-line worksheet — teacher and principal salaries, staffing ratios, health insurance, transportation, instructional materials — that rolls up into one bottom-line foundation funding amount per student.</a:t>
            </a:r>
            <a:endParaRPr lang="en-US" sz="1100" dirty="0"/>
          </a:p>
        </p:txBody>
      </p:sp>
      <p:sp>
        <p:nvSpPr>
          <p:cNvPr id="9" name="Text 6"/>
          <p:cNvSpPr/>
          <p:nvPr/>
        </p:nvSpPr>
        <p:spPr>
          <a:xfrm>
            <a:off x="7909560" y="3611880"/>
            <a:ext cx="3474720" cy="1234440"/>
          </a:xfrm>
          <a:prstGeom prst="rect">
            <a:avLst/>
          </a:prstGeom>
          <a:noFill/>
          <a:ln/>
        </p:spPr>
        <p:txBody>
          <a:bodyPr wrap="square" rtlCol="0" anchor="ctr"/>
          <a:lstStyle/>
          <a:p>
            <a:pPr marL="0" indent="0">
              <a:lnSpc>
                <a:spcPct val="110000"/>
              </a:lnSpc>
              <a:buNone/>
            </a:pPr>
            <a:r>
              <a:rPr lang="en-US" sz="1100" dirty="0">
                <a:solidFill>
                  <a:srgbClr val="2B2F36"/>
                </a:solidFill>
                <a:latin typeface="Calibri" pitchFamily="34" charset="0"/>
                <a:ea typeface="Calibri" pitchFamily="34" charset="-122"/>
                <a:cs typeface="Calibri" pitchFamily="34" charset="-120"/>
              </a:rPr>
              <a:t>Foundation funding paid to a district = the per-student amount × prior-year average daily membership (ADM), less 98% of the 25-mill local levy and 100% of miscellaneous local funds.</a:t>
            </a:r>
            <a:endParaRPr lang="en-US" sz="1100" dirty="0"/>
          </a:p>
        </p:txBody>
      </p:sp>
      <p:sp>
        <p:nvSpPr>
          <p:cNvPr id="10" name="Text 7"/>
          <p:cNvSpPr/>
          <p:nvPr/>
        </p:nvSpPr>
        <p:spPr>
          <a:xfrm>
            <a:off x="7909560" y="4892040"/>
            <a:ext cx="3474720" cy="1234440"/>
          </a:xfrm>
          <a:prstGeom prst="rect">
            <a:avLst/>
          </a:prstGeom>
          <a:noFill/>
          <a:ln/>
        </p:spPr>
        <p:txBody>
          <a:bodyPr wrap="square" rtlCol="0" anchor="ctr"/>
          <a:lstStyle/>
          <a:p>
            <a:pPr marL="0" indent="0">
              <a:lnSpc>
                <a:spcPct val="110000"/>
              </a:lnSpc>
              <a:buNone/>
            </a:pPr>
            <a:r>
              <a:rPr lang="en-US" sz="1100" dirty="0">
                <a:solidFill>
                  <a:srgbClr val="2B2F36"/>
                </a:solidFill>
                <a:latin typeface="Calibri" pitchFamily="34" charset="0"/>
                <a:ea typeface="Calibri" pitchFamily="34" charset="-122"/>
                <a:cs typeface="Calibri" pitchFamily="34" charset="-120"/>
              </a:rPr>
              <a:t>On top of foundation funding, districts receive categorical add-ons — e.g., an extra $366 per English-language-learner student, plus additional funding for students from low-income families and teacher professional development.</a:t>
            </a:r>
            <a:endParaRPr lang="en-US" sz="1100" dirty="0"/>
          </a:p>
        </p:txBody>
      </p:sp>
      <p:sp>
        <p:nvSpPr>
          <p:cNvPr id="12" name="Text 8"/>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16</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7315200" cy="320040"/>
          </a:xfrm>
          <a:prstGeom prst="rect">
            <a:avLst/>
          </a:prstGeom>
          <a:noFill/>
          <a:ln/>
        </p:spPr>
        <p:txBody>
          <a:bodyPr wrap="square" rtlCol="0" anchor="ctr"/>
          <a:lstStyle/>
          <a:p>
            <a:pPr marL="0" indent="0">
              <a:buNone/>
            </a:pPr>
            <a:r>
              <a:rPr lang="en-US" sz="1300" b="1" kern="0" spc="200" dirty="0">
                <a:solidFill>
                  <a:srgbClr val="C9A227"/>
                </a:solidFill>
                <a:latin typeface="Calibri" pitchFamily="34" charset="0"/>
                <a:ea typeface="Calibri" pitchFamily="34" charset="-122"/>
                <a:cs typeface="Calibri" pitchFamily="34" charset="-120"/>
              </a:rPr>
              <a:t>TOPIC 05 · FUNDING FORMULA</a:t>
            </a:r>
            <a:endParaRPr lang="en-US" sz="1300" dirty="0"/>
          </a:p>
        </p:txBody>
      </p:sp>
      <p:sp>
        <p:nvSpPr>
          <p:cNvPr id="3" name="Text 1"/>
          <p:cNvSpPr/>
          <p:nvPr/>
        </p:nvSpPr>
        <p:spPr>
          <a:xfrm>
            <a:off x="548640" y="713232"/>
            <a:ext cx="11064240" cy="822960"/>
          </a:xfrm>
          <a:prstGeom prst="rect">
            <a:avLst/>
          </a:prstGeom>
          <a:noFill/>
          <a:ln/>
        </p:spPr>
        <p:txBody>
          <a:bodyPr wrap="square" rtlCol="0" anchor="ctr"/>
          <a:lstStyle/>
          <a:p>
            <a:pPr marL="0" indent="0" algn="l">
              <a:buNone/>
            </a:pPr>
            <a:r>
              <a:rPr lang="en-US" sz="3200" b="1" dirty="0">
                <a:solidFill>
                  <a:srgbClr val="1B2A4A"/>
                </a:solidFill>
                <a:latin typeface="Cambria" pitchFamily="34" charset="0"/>
                <a:ea typeface="Cambria" pitchFamily="34" charset="-122"/>
                <a:cs typeface="Cambria" pitchFamily="34" charset="-120"/>
              </a:rPr>
              <a:t>Inside the 2026 Adequacy Study</a:t>
            </a:r>
            <a:endParaRPr lang="en-US" sz="3200" dirty="0"/>
          </a:p>
        </p:txBody>
      </p:sp>
      <p:sp>
        <p:nvSpPr>
          <p:cNvPr id="4" name="Text 2"/>
          <p:cNvSpPr/>
          <p:nvPr/>
        </p:nvSpPr>
        <p:spPr>
          <a:xfrm>
            <a:off x="548640" y="1645920"/>
            <a:ext cx="11064240" cy="640080"/>
          </a:xfrm>
          <a:prstGeom prst="rect">
            <a:avLst/>
          </a:prstGeom>
          <a:noFill/>
          <a:ln/>
        </p:spPr>
        <p:txBody>
          <a:bodyPr wrap="square" rtlCol="0" anchor="ctr"/>
          <a:lstStyle/>
          <a:p>
            <a:pPr marL="0" indent="0">
              <a:buNone/>
            </a:pPr>
            <a:r>
              <a:rPr lang="en-US" sz="1300" dirty="0">
                <a:solidFill>
                  <a:srgbClr val="2B2F36"/>
                </a:solidFill>
                <a:latin typeface="Calibri" pitchFamily="34" charset="0"/>
                <a:ea typeface="Calibri" pitchFamily="34" charset="-122"/>
                <a:cs typeface="Calibri" pitchFamily="34" charset="-120"/>
              </a:rPr>
              <a:t>Every two years, the House and Senate Education Committees re-examine the entire funding matrix. The 2026 study (informing the 2027-28 and 2028-29 school years) has surfaced some notable findings:</a:t>
            </a:r>
            <a:endParaRPr lang="en-US" sz="1300" dirty="0"/>
          </a:p>
        </p:txBody>
      </p:sp>
      <p:sp>
        <p:nvSpPr>
          <p:cNvPr id="5" name="Shape 3"/>
          <p:cNvSpPr/>
          <p:nvPr/>
        </p:nvSpPr>
        <p:spPr>
          <a:xfrm>
            <a:off x="548640" y="2468880"/>
            <a:ext cx="3611880" cy="3108960"/>
          </a:xfrm>
          <a:prstGeom prst="roundRect">
            <a:avLst>
              <a:gd name="adj" fmla="val 2353"/>
            </a:avLst>
          </a:prstGeom>
          <a:solidFill>
            <a:srgbClr val="1B2A4A"/>
          </a:solidFill>
          <a:ln/>
        </p:spPr>
        <p:txBody>
          <a:bodyPr/>
          <a:lstStyle/>
          <a:p>
            <a:endParaRPr lang="en-US"/>
          </a:p>
        </p:txBody>
      </p:sp>
      <p:sp>
        <p:nvSpPr>
          <p:cNvPr id="6" name="Text 4"/>
          <p:cNvSpPr/>
          <p:nvPr/>
        </p:nvSpPr>
        <p:spPr>
          <a:xfrm>
            <a:off x="777240" y="2651760"/>
            <a:ext cx="3154680" cy="777240"/>
          </a:xfrm>
          <a:prstGeom prst="rect">
            <a:avLst/>
          </a:prstGeom>
          <a:noFill/>
          <a:ln/>
        </p:spPr>
        <p:txBody>
          <a:bodyPr wrap="square" rtlCol="0" anchor="ctr"/>
          <a:lstStyle/>
          <a:p>
            <a:pPr marL="0" indent="0">
              <a:buNone/>
            </a:pPr>
            <a:r>
              <a:rPr lang="en-US" sz="1500" b="1" dirty="0">
                <a:solidFill>
                  <a:srgbClr val="C9A227"/>
                </a:solidFill>
                <a:latin typeface="Cambria" pitchFamily="34" charset="0"/>
                <a:ea typeface="Cambria" pitchFamily="34" charset="-122"/>
                <a:cs typeface="Cambria" pitchFamily="34" charset="-120"/>
              </a:rPr>
              <a:t>Wide per-student spending gaps</a:t>
            </a:r>
            <a:endParaRPr lang="en-US" sz="1500" dirty="0"/>
          </a:p>
        </p:txBody>
      </p:sp>
      <p:sp>
        <p:nvSpPr>
          <p:cNvPr id="7" name="Text 5"/>
          <p:cNvSpPr/>
          <p:nvPr/>
        </p:nvSpPr>
        <p:spPr>
          <a:xfrm>
            <a:off x="777240" y="3429000"/>
            <a:ext cx="3154680" cy="1965960"/>
          </a:xfrm>
          <a:prstGeom prst="rect">
            <a:avLst/>
          </a:prstGeom>
          <a:noFill/>
          <a:ln/>
        </p:spPr>
        <p:txBody>
          <a:bodyPr wrap="square" rtlCol="0" anchor="ctr"/>
          <a:lstStyle/>
          <a:p>
            <a:pPr marL="0" indent="0">
              <a:lnSpc>
                <a:spcPct val="115000"/>
              </a:lnSpc>
              <a:buNone/>
            </a:pPr>
            <a:r>
              <a:rPr lang="en-US" sz="1200" dirty="0">
                <a:solidFill>
                  <a:srgbClr val="FFFFFF"/>
                </a:solidFill>
                <a:latin typeface="Calibri" pitchFamily="34" charset="0"/>
                <a:ea typeface="Calibri" pitchFamily="34" charset="-122"/>
                <a:cs typeface="Calibri" pitchFamily="34" charset="-120"/>
              </a:rPr>
              <a:t>Total per-student spending (state + local, all sources) runs from under $15,000 in mid-size districts (2,501-5,000 students) up to more than $20,000 in the smallest districts (350 or fewer students) and in districts graded “F.”</a:t>
            </a:r>
            <a:endParaRPr lang="en-US" sz="1200" dirty="0"/>
          </a:p>
        </p:txBody>
      </p:sp>
      <p:sp>
        <p:nvSpPr>
          <p:cNvPr id="8" name="Shape 6"/>
          <p:cNvSpPr/>
          <p:nvPr/>
        </p:nvSpPr>
        <p:spPr>
          <a:xfrm>
            <a:off x="4389120" y="2468880"/>
            <a:ext cx="3611880" cy="3108960"/>
          </a:xfrm>
          <a:prstGeom prst="roundRect">
            <a:avLst>
              <a:gd name="adj" fmla="val 2353"/>
            </a:avLst>
          </a:prstGeom>
          <a:solidFill>
            <a:srgbClr val="1B2A4A"/>
          </a:solidFill>
          <a:ln/>
        </p:spPr>
        <p:txBody>
          <a:bodyPr/>
          <a:lstStyle/>
          <a:p>
            <a:endParaRPr lang="en-US"/>
          </a:p>
        </p:txBody>
      </p:sp>
      <p:sp>
        <p:nvSpPr>
          <p:cNvPr id="9" name="Text 7"/>
          <p:cNvSpPr/>
          <p:nvPr/>
        </p:nvSpPr>
        <p:spPr>
          <a:xfrm>
            <a:off x="4617720" y="2651760"/>
            <a:ext cx="3154680" cy="777240"/>
          </a:xfrm>
          <a:prstGeom prst="rect">
            <a:avLst/>
          </a:prstGeom>
          <a:noFill/>
          <a:ln/>
        </p:spPr>
        <p:txBody>
          <a:bodyPr wrap="square" rtlCol="0" anchor="ctr"/>
          <a:lstStyle/>
          <a:p>
            <a:pPr marL="0" indent="0">
              <a:buNone/>
            </a:pPr>
            <a:r>
              <a:rPr lang="en-US" sz="1500" b="1" dirty="0">
                <a:solidFill>
                  <a:srgbClr val="C9A227"/>
                </a:solidFill>
                <a:latin typeface="Cambria" pitchFamily="34" charset="0"/>
                <a:ea typeface="Cambria" pitchFamily="34" charset="-122"/>
                <a:cs typeface="Cambria" pitchFamily="34" charset="-120"/>
              </a:rPr>
              <a:t>Mental health spending is significant — and outside the matrix</a:t>
            </a:r>
            <a:endParaRPr lang="en-US" sz="1500" dirty="0"/>
          </a:p>
        </p:txBody>
      </p:sp>
      <p:sp>
        <p:nvSpPr>
          <p:cNvPr id="10" name="Text 8"/>
          <p:cNvSpPr/>
          <p:nvPr/>
        </p:nvSpPr>
        <p:spPr>
          <a:xfrm>
            <a:off x="4617720" y="3429000"/>
            <a:ext cx="3154680" cy="1965960"/>
          </a:xfrm>
          <a:prstGeom prst="rect">
            <a:avLst/>
          </a:prstGeom>
          <a:noFill/>
          <a:ln/>
        </p:spPr>
        <p:txBody>
          <a:bodyPr wrap="square" rtlCol="0" anchor="ctr"/>
          <a:lstStyle/>
          <a:p>
            <a:pPr marL="0" indent="0">
              <a:lnSpc>
                <a:spcPct val="115000"/>
              </a:lnSpc>
              <a:buNone/>
            </a:pPr>
            <a:r>
              <a:rPr lang="en-US" sz="1200" dirty="0">
                <a:solidFill>
                  <a:srgbClr val="FFFFFF"/>
                </a:solidFill>
                <a:latin typeface="Calibri" pitchFamily="34" charset="0"/>
                <a:ea typeface="Calibri" pitchFamily="34" charset="-122"/>
                <a:cs typeface="Calibri" pitchFamily="34" charset="-120"/>
              </a:rPr>
              <a:t>183 districts reported employing or contracting mental-health therapists; this spending sits outside the core matrix, alongside dyslexia services, complicating true cost comparisons across districts.</a:t>
            </a:r>
            <a:endParaRPr lang="en-US" sz="1200" dirty="0"/>
          </a:p>
        </p:txBody>
      </p:sp>
      <p:sp>
        <p:nvSpPr>
          <p:cNvPr id="11" name="Shape 9"/>
          <p:cNvSpPr/>
          <p:nvPr/>
        </p:nvSpPr>
        <p:spPr>
          <a:xfrm>
            <a:off x="8229600" y="2468880"/>
            <a:ext cx="3611880" cy="3108960"/>
          </a:xfrm>
          <a:prstGeom prst="roundRect">
            <a:avLst>
              <a:gd name="adj" fmla="val 2353"/>
            </a:avLst>
          </a:prstGeom>
          <a:solidFill>
            <a:srgbClr val="1B2A4A"/>
          </a:solidFill>
          <a:ln/>
        </p:spPr>
        <p:txBody>
          <a:bodyPr/>
          <a:lstStyle/>
          <a:p>
            <a:endParaRPr lang="en-US"/>
          </a:p>
        </p:txBody>
      </p:sp>
      <p:sp>
        <p:nvSpPr>
          <p:cNvPr id="12" name="Text 10"/>
          <p:cNvSpPr/>
          <p:nvPr/>
        </p:nvSpPr>
        <p:spPr>
          <a:xfrm>
            <a:off x="8458200" y="2651760"/>
            <a:ext cx="3154680" cy="777240"/>
          </a:xfrm>
          <a:prstGeom prst="rect">
            <a:avLst/>
          </a:prstGeom>
          <a:noFill/>
          <a:ln/>
        </p:spPr>
        <p:txBody>
          <a:bodyPr wrap="square" rtlCol="0" anchor="ctr"/>
          <a:lstStyle/>
          <a:p>
            <a:pPr marL="0" indent="0">
              <a:buNone/>
            </a:pPr>
            <a:r>
              <a:rPr lang="en-US" sz="1500" b="1" dirty="0">
                <a:solidFill>
                  <a:srgbClr val="C9A227"/>
                </a:solidFill>
                <a:latin typeface="Cambria" pitchFamily="34" charset="0"/>
                <a:ea typeface="Cambria" pitchFamily="34" charset="-122"/>
                <a:cs typeface="Cambria" pitchFamily="34" charset="-120"/>
              </a:rPr>
              <a:t>Two matrix lines resist analysis</a:t>
            </a:r>
            <a:endParaRPr lang="en-US" sz="1500" dirty="0"/>
          </a:p>
        </p:txBody>
      </p:sp>
      <p:sp>
        <p:nvSpPr>
          <p:cNvPr id="13" name="Text 11"/>
          <p:cNvSpPr/>
          <p:nvPr/>
        </p:nvSpPr>
        <p:spPr>
          <a:xfrm>
            <a:off x="8458200" y="3429000"/>
            <a:ext cx="3154680" cy="1965960"/>
          </a:xfrm>
          <a:prstGeom prst="rect">
            <a:avLst/>
          </a:prstGeom>
          <a:noFill/>
          <a:ln/>
        </p:spPr>
        <p:txBody>
          <a:bodyPr wrap="square" rtlCol="0" anchor="ctr"/>
          <a:lstStyle/>
          <a:p>
            <a:pPr marL="0" indent="0">
              <a:lnSpc>
                <a:spcPct val="115000"/>
              </a:lnSpc>
              <a:buNone/>
            </a:pPr>
            <a:r>
              <a:rPr lang="en-US" sz="1200" dirty="0">
                <a:solidFill>
                  <a:srgbClr val="FFFFFF"/>
                </a:solidFill>
                <a:latin typeface="Calibri" pitchFamily="34" charset="0"/>
                <a:ea typeface="Calibri" pitchFamily="34" charset="-122"/>
                <a:cs typeface="Calibri" pitchFamily="34" charset="-120"/>
              </a:rPr>
              <a:t>Legislative fiscal staff (BLR) reported they could not fully analyze how districts spend two matrix categories — the Classified Employee Salary Enhancement and Other Employee Health Insurance lines — due to inconsistent district definitions.</a:t>
            </a:r>
            <a:endParaRPr lang="en-US" sz="1200" dirty="0"/>
          </a:p>
        </p:txBody>
      </p:sp>
      <p:sp>
        <p:nvSpPr>
          <p:cNvPr id="14" name="Text 12"/>
          <p:cNvSpPr/>
          <p:nvPr/>
        </p:nvSpPr>
        <p:spPr>
          <a:xfrm>
            <a:off x="548640" y="5715000"/>
            <a:ext cx="11064240" cy="640080"/>
          </a:xfrm>
          <a:prstGeom prst="rect">
            <a:avLst/>
          </a:prstGeom>
          <a:noFill/>
          <a:ln/>
        </p:spPr>
        <p:txBody>
          <a:bodyPr wrap="square" rtlCol="0" anchor="ctr"/>
          <a:lstStyle/>
          <a:p>
            <a:pPr marL="0" indent="0">
              <a:buNone/>
            </a:pPr>
            <a:r>
              <a:rPr lang="en-US" sz="1200" i="1" dirty="0">
                <a:solidFill>
                  <a:srgbClr val="1B2A4A"/>
                </a:solidFill>
                <a:latin typeface="Calibri" pitchFamily="34" charset="0"/>
                <a:ea typeface="Calibri" pitchFamily="34" charset="-122"/>
                <a:cs typeface="Calibri" pitchFamily="34" charset="-120"/>
              </a:rPr>
              <a:t>Why this matters for you: the categories legislators scrutinize most closely in an adequacy year are exactly the line items most likely to shift in the next matrix — watch salary/insurance lines and non-matrix spending categories closely as the 2027-28 matrix takes shape.</a:t>
            </a:r>
            <a:endParaRPr lang="en-US" sz="1200" dirty="0"/>
          </a:p>
        </p:txBody>
      </p:sp>
      <p:sp>
        <p:nvSpPr>
          <p:cNvPr id="16" name="Text 13"/>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17</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548640" y="411480"/>
            <a:ext cx="7315200" cy="320040"/>
          </a:xfrm>
          <a:prstGeom prst="rect">
            <a:avLst/>
          </a:prstGeom>
          <a:noFill/>
          <a:ln/>
        </p:spPr>
        <p:txBody>
          <a:bodyPr wrap="square" rtlCol="0" anchor="ctr"/>
          <a:lstStyle/>
          <a:p>
            <a:pPr marL="0" indent="0">
              <a:buNone/>
            </a:pPr>
            <a:r>
              <a:rPr lang="en-US" sz="1300" b="1" kern="0" spc="200" dirty="0">
                <a:solidFill>
                  <a:srgbClr val="C9A227"/>
                </a:solidFill>
                <a:latin typeface="Calibri" pitchFamily="34" charset="0"/>
                <a:ea typeface="Calibri" pitchFamily="34" charset="-122"/>
                <a:cs typeface="Calibri" pitchFamily="34" charset="-120"/>
              </a:rPr>
              <a:t>BRINGING IT TOGETHER</a:t>
            </a:r>
            <a:endParaRPr lang="en-US" sz="1300" dirty="0"/>
          </a:p>
        </p:txBody>
      </p:sp>
      <p:sp>
        <p:nvSpPr>
          <p:cNvPr id="3" name="Text 1"/>
          <p:cNvSpPr/>
          <p:nvPr/>
        </p:nvSpPr>
        <p:spPr>
          <a:xfrm>
            <a:off x="548640" y="713232"/>
            <a:ext cx="11064240" cy="822960"/>
          </a:xfrm>
          <a:prstGeom prst="rect">
            <a:avLst/>
          </a:prstGeom>
          <a:noFill/>
          <a:ln/>
        </p:spPr>
        <p:txBody>
          <a:bodyPr wrap="square" rtlCol="0" anchor="ctr"/>
          <a:lstStyle/>
          <a:p>
            <a:pPr marL="0" indent="0" algn="l">
              <a:buNone/>
            </a:pPr>
            <a:r>
              <a:rPr lang="en-US" sz="3200" b="1" dirty="0">
                <a:solidFill>
                  <a:srgbClr val="FFFFFF"/>
                </a:solidFill>
                <a:latin typeface="Cambria" pitchFamily="34" charset="0"/>
                <a:ea typeface="Cambria" pitchFamily="34" charset="-122"/>
                <a:cs typeface="Cambria" pitchFamily="34" charset="-120"/>
              </a:rPr>
              <a:t>What Matters Most Right Now</a:t>
            </a:r>
            <a:endParaRPr lang="en-US" sz="3200" dirty="0"/>
          </a:p>
        </p:txBody>
      </p:sp>
      <p:sp>
        <p:nvSpPr>
          <p:cNvPr id="4" name="Shape 2"/>
          <p:cNvSpPr/>
          <p:nvPr/>
        </p:nvSpPr>
        <p:spPr>
          <a:xfrm>
            <a:off x="594360" y="1783080"/>
            <a:ext cx="502920" cy="502920"/>
          </a:xfrm>
          <a:prstGeom prst="ellipse">
            <a:avLst/>
          </a:prstGeom>
          <a:solidFill>
            <a:srgbClr val="C9A227"/>
          </a:solidFill>
          <a:ln/>
        </p:spPr>
        <p:txBody>
          <a:bodyPr/>
          <a:lstStyle/>
          <a:p>
            <a:endParaRPr lang="en-US"/>
          </a:p>
        </p:txBody>
      </p:sp>
      <p:sp>
        <p:nvSpPr>
          <p:cNvPr id="5" name="Text 3"/>
          <p:cNvSpPr/>
          <p:nvPr/>
        </p:nvSpPr>
        <p:spPr>
          <a:xfrm>
            <a:off x="594360" y="1783080"/>
            <a:ext cx="502920" cy="502920"/>
          </a:xfrm>
          <a:prstGeom prst="rect">
            <a:avLst/>
          </a:prstGeom>
          <a:noFill/>
          <a:ln/>
        </p:spPr>
        <p:txBody>
          <a:bodyPr wrap="square" rtlCol="0" anchor="ctr"/>
          <a:lstStyle/>
          <a:p>
            <a:pPr marL="0" indent="0" algn="ctr">
              <a:buNone/>
            </a:pPr>
            <a:r>
              <a:rPr lang="en-US" sz="1600" b="1" dirty="0">
                <a:solidFill>
                  <a:srgbClr val="1B2A4A"/>
                </a:solidFill>
                <a:latin typeface="Cambria" pitchFamily="34" charset="0"/>
                <a:ea typeface="Cambria" pitchFamily="34" charset="-122"/>
                <a:cs typeface="Cambria" pitchFamily="34" charset="-120"/>
              </a:rPr>
              <a:t>01</a:t>
            </a:r>
            <a:endParaRPr lang="en-US" sz="1600" dirty="0"/>
          </a:p>
        </p:txBody>
      </p:sp>
      <p:sp>
        <p:nvSpPr>
          <p:cNvPr id="6" name="Text 4"/>
          <p:cNvSpPr/>
          <p:nvPr/>
        </p:nvSpPr>
        <p:spPr>
          <a:xfrm>
            <a:off x="1325880" y="1755648"/>
            <a:ext cx="2377440" cy="548640"/>
          </a:xfrm>
          <a:prstGeom prst="rect">
            <a:avLst/>
          </a:prstGeom>
          <a:noFill/>
          <a:ln/>
        </p:spPr>
        <p:txBody>
          <a:bodyPr wrap="square"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SCIP</a:t>
            </a:r>
            <a:endParaRPr lang="en-US" sz="1500" dirty="0"/>
          </a:p>
        </p:txBody>
      </p:sp>
      <p:sp>
        <p:nvSpPr>
          <p:cNvPr id="7" name="Text 5"/>
          <p:cNvSpPr/>
          <p:nvPr/>
        </p:nvSpPr>
        <p:spPr>
          <a:xfrm>
            <a:off x="3794760" y="1755648"/>
            <a:ext cx="7772400" cy="548640"/>
          </a:xfrm>
          <a:prstGeom prst="rect">
            <a:avLst/>
          </a:prstGeom>
          <a:noFill/>
          <a:ln/>
        </p:spPr>
        <p:txBody>
          <a:bodyPr wrap="square" rtlCol="0" anchor="ctr"/>
          <a:lstStyle/>
          <a:p>
            <a:pPr marL="0" indent="0">
              <a:buNone/>
            </a:pPr>
            <a:r>
              <a:rPr lang="en-US" sz="1250" dirty="0">
                <a:solidFill>
                  <a:srgbClr val="D7E1EE"/>
                </a:solidFill>
                <a:latin typeface="Calibri" pitchFamily="34" charset="0"/>
                <a:ea typeface="Calibri" pitchFamily="34" charset="-122"/>
                <a:cs typeface="Calibri" pitchFamily="34" charset="-120"/>
              </a:rPr>
              <a:t>Budget the right deductible tier now; expect rates to tighten in future renewals.</a:t>
            </a:r>
            <a:endParaRPr lang="en-US" sz="1250" dirty="0"/>
          </a:p>
        </p:txBody>
      </p:sp>
      <p:sp>
        <p:nvSpPr>
          <p:cNvPr id="8" name="Shape 6"/>
          <p:cNvSpPr/>
          <p:nvPr/>
        </p:nvSpPr>
        <p:spPr>
          <a:xfrm>
            <a:off x="594360" y="2624328"/>
            <a:ext cx="502920" cy="502920"/>
          </a:xfrm>
          <a:prstGeom prst="ellipse">
            <a:avLst/>
          </a:prstGeom>
          <a:solidFill>
            <a:srgbClr val="C9A227"/>
          </a:solidFill>
          <a:ln/>
        </p:spPr>
        <p:txBody>
          <a:bodyPr/>
          <a:lstStyle/>
          <a:p>
            <a:endParaRPr lang="en-US"/>
          </a:p>
        </p:txBody>
      </p:sp>
      <p:sp>
        <p:nvSpPr>
          <p:cNvPr id="9" name="Text 7"/>
          <p:cNvSpPr/>
          <p:nvPr/>
        </p:nvSpPr>
        <p:spPr>
          <a:xfrm>
            <a:off x="594360" y="2624328"/>
            <a:ext cx="502920" cy="502920"/>
          </a:xfrm>
          <a:prstGeom prst="rect">
            <a:avLst/>
          </a:prstGeom>
          <a:noFill/>
          <a:ln/>
        </p:spPr>
        <p:txBody>
          <a:bodyPr wrap="square" rtlCol="0" anchor="ctr"/>
          <a:lstStyle/>
          <a:p>
            <a:pPr marL="0" indent="0" algn="ctr">
              <a:buNone/>
            </a:pPr>
            <a:r>
              <a:rPr lang="en-US" sz="1600" b="1" dirty="0">
                <a:solidFill>
                  <a:srgbClr val="1B2A4A"/>
                </a:solidFill>
                <a:latin typeface="Cambria" pitchFamily="34" charset="0"/>
                <a:ea typeface="Cambria" pitchFamily="34" charset="-122"/>
                <a:cs typeface="Cambria" pitchFamily="34" charset="-120"/>
              </a:rPr>
              <a:t>02</a:t>
            </a:r>
            <a:endParaRPr lang="en-US" sz="1600" dirty="0"/>
          </a:p>
        </p:txBody>
      </p:sp>
      <p:sp>
        <p:nvSpPr>
          <p:cNvPr id="10" name="Text 8"/>
          <p:cNvSpPr/>
          <p:nvPr/>
        </p:nvSpPr>
        <p:spPr>
          <a:xfrm>
            <a:off x="1325880" y="2596896"/>
            <a:ext cx="2377440" cy="548640"/>
          </a:xfrm>
          <a:prstGeom prst="rect">
            <a:avLst/>
          </a:prstGeom>
          <a:noFill/>
          <a:ln/>
        </p:spPr>
        <p:txBody>
          <a:bodyPr wrap="square"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Property Tax</a:t>
            </a:r>
            <a:endParaRPr lang="en-US" sz="1500" dirty="0"/>
          </a:p>
        </p:txBody>
      </p:sp>
      <p:sp>
        <p:nvSpPr>
          <p:cNvPr id="11" name="Text 9"/>
          <p:cNvSpPr/>
          <p:nvPr/>
        </p:nvSpPr>
        <p:spPr>
          <a:xfrm>
            <a:off x="3794760" y="2596896"/>
            <a:ext cx="7772400" cy="548640"/>
          </a:xfrm>
          <a:prstGeom prst="rect">
            <a:avLst/>
          </a:prstGeom>
          <a:noFill/>
          <a:ln/>
        </p:spPr>
        <p:txBody>
          <a:bodyPr wrap="square" rtlCol="0" anchor="ctr"/>
          <a:lstStyle/>
          <a:p>
            <a:pPr marL="0" indent="0">
              <a:buNone/>
            </a:pPr>
            <a:r>
              <a:rPr lang="en-US" sz="1250" dirty="0">
                <a:solidFill>
                  <a:srgbClr val="D7E1EE"/>
                </a:solidFill>
                <a:latin typeface="Calibri" pitchFamily="34" charset="0"/>
                <a:ea typeface="Calibri" pitchFamily="34" charset="-122"/>
                <a:cs typeface="Calibri" pitchFamily="34" charset="-120"/>
              </a:rPr>
              <a:t>Track your county's reappraisal and equalization calendar as closely as your board's budget calendar.</a:t>
            </a:r>
            <a:endParaRPr lang="en-US" sz="1250" dirty="0"/>
          </a:p>
        </p:txBody>
      </p:sp>
      <p:sp>
        <p:nvSpPr>
          <p:cNvPr id="12" name="Shape 10"/>
          <p:cNvSpPr/>
          <p:nvPr/>
        </p:nvSpPr>
        <p:spPr>
          <a:xfrm>
            <a:off x="594360" y="3465576"/>
            <a:ext cx="502920" cy="502920"/>
          </a:xfrm>
          <a:prstGeom prst="ellipse">
            <a:avLst/>
          </a:prstGeom>
          <a:solidFill>
            <a:srgbClr val="C9A227"/>
          </a:solidFill>
          <a:ln/>
        </p:spPr>
        <p:txBody>
          <a:bodyPr/>
          <a:lstStyle/>
          <a:p>
            <a:endParaRPr lang="en-US"/>
          </a:p>
        </p:txBody>
      </p:sp>
      <p:sp>
        <p:nvSpPr>
          <p:cNvPr id="13" name="Text 11"/>
          <p:cNvSpPr/>
          <p:nvPr/>
        </p:nvSpPr>
        <p:spPr>
          <a:xfrm>
            <a:off x="594360" y="3465576"/>
            <a:ext cx="502920" cy="502920"/>
          </a:xfrm>
          <a:prstGeom prst="rect">
            <a:avLst/>
          </a:prstGeom>
          <a:noFill/>
          <a:ln/>
        </p:spPr>
        <p:txBody>
          <a:bodyPr wrap="square" rtlCol="0" anchor="ctr"/>
          <a:lstStyle/>
          <a:p>
            <a:pPr marL="0" indent="0" algn="ctr">
              <a:buNone/>
            </a:pPr>
            <a:r>
              <a:rPr lang="en-US" sz="1600" b="1" dirty="0">
                <a:solidFill>
                  <a:srgbClr val="1B2A4A"/>
                </a:solidFill>
                <a:latin typeface="Cambria" pitchFamily="34" charset="0"/>
                <a:ea typeface="Cambria" pitchFamily="34" charset="-122"/>
                <a:cs typeface="Cambria" pitchFamily="34" charset="-120"/>
              </a:rPr>
              <a:t>03</a:t>
            </a:r>
            <a:endParaRPr lang="en-US" sz="1600" dirty="0"/>
          </a:p>
        </p:txBody>
      </p:sp>
      <p:sp>
        <p:nvSpPr>
          <p:cNvPr id="14" name="Text 12"/>
          <p:cNvSpPr/>
          <p:nvPr/>
        </p:nvSpPr>
        <p:spPr>
          <a:xfrm>
            <a:off x="1325880" y="3438144"/>
            <a:ext cx="2377440" cy="548640"/>
          </a:xfrm>
          <a:prstGeom prst="rect">
            <a:avLst/>
          </a:prstGeom>
          <a:noFill/>
          <a:ln/>
        </p:spPr>
        <p:txBody>
          <a:bodyPr wrap="square"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Enrollment</a:t>
            </a:r>
            <a:endParaRPr lang="en-US" sz="1500" dirty="0"/>
          </a:p>
        </p:txBody>
      </p:sp>
      <p:sp>
        <p:nvSpPr>
          <p:cNvPr id="15" name="Text 13"/>
          <p:cNvSpPr/>
          <p:nvPr/>
        </p:nvSpPr>
        <p:spPr>
          <a:xfrm>
            <a:off x="3794760" y="3438144"/>
            <a:ext cx="7772400" cy="548640"/>
          </a:xfrm>
          <a:prstGeom prst="rect">
            <a:avLst/>
          </a:prstGeom>
          <a:noFill/>
          <a:ln/>
        </p:spPr>
        <p:txBody>
          <a:bodyPr wrap="square" rtlCol="0" anchor="ctr"/>
          <a:lstStyle/>
          <a:p>
            <a:pPr marL="0" indent="0">
              <a:buNone/>
            </a:pPr>
            <a:r>
              <a:rPr lang="en-US" sz="1250" dirty="0">
                <a:solidFill>
                  <a:srgbClr val="D7E1EE"/>
                </a:solidFill>
                <a:latin typeface="Calibri" pitchFamily="34" charset="0"/>
                <a:ea typeface="Calibri" pitchFamily="34" charset="-122"/>
                <a:cs typeface="Calibri" pitchFamily="34" charset="-120"/>
              </a:rPr>
              <a:t>Model EFA-driven enrollment loss by grade band — formula cushions help, but don't fully offset it.</a:t>
            </a:r>
            <a:endParaRPr lang="en-US" sz="1250" dirty="0"/>
          </a:p>
        </p:txBody>
      </p:sp>
      <p:sp>
        <p:nvSpPr>
          <p:cNvPr id="16" name="Shape 14"/>
          <p:cNvSpPr/>
          <p:nvPr/>
        </p:nvSpPr>
        <p:spPr>
          <a:xfrm>
            <a:off x="594360" y="4306824"/>
            <a:ext cx="502920" cy="502920"/>
          </a:xfrm>
          <a:prstGeom prst="ellipse">
            <a:avLst/>
          </a:prstGeom>
          <a:solidFill>
            <a:srgbClr val="C9A227"/>
          </a:solidFill>
          <a:ln/>
        </p:spPr>
        <p:txBody>
          <a:bodyPr/>
          <a:lstStyle/>
          <a:p>
            <a:endParaRPr lang="en-US"/>
          </a:p>
        </p:txBody>
      </p:sp>
      <p:sp>
        <p:nvSpPr>
          <p:cNvPr id="17" name="Text 15"/>
          <p:cNvSpPr/>
          <p:nvPr/>
        </p:nvSpPr>
        <p:spPr>
          <a:xfrm>
            <a:off x="594360" y="4306824"/>
            <a:ext cx="502920" cy="502920"/>
          </a:xfrm>
          <a:prstGeom prst="rect">
            <a:avLst/>
          </a:prstGeom>
          <a:noFill/>
          <a:ln/>
        </p:spPr>
        <p:txBody>
          <a:bodyPr wrap="square" rtlCol="0" anchor="ctr"/>
          <a:lstStyle/>
          <a:p>
            <a:pPr marL="0" indent="0" algn="ctr">
              <a:buNone/>
            </a:pPr>
            <a:r>
              <a:rPr lang="en-US" sz="1600" b="1" dirty="0">
                <a:solidFill>
                  <a:srgbClr val="1B2A4A"/>
                </a:solidFill>
                <a:latin typeface="Cambria" pitchFamily="34" charset="0"/>
                <a:ea typeface="Cambria" pitchFamily="34" charset="-122"/>
                <a:cs typeface="Cambria" pitchFamily="34" charset="-120"/>
              </a:rPr>
              <a:t>04</a:t>
            </a:r>
            <a:endParaRPr lang="en-US" sz="1600" dirty="0"/>
          </a:p>
        </p:txBody>
      </p:sp>
      <p:sp>
        <p:nvSpPr>
          <p:cNvPr id="18" name="Text 16"/>
          <p:cNvSpPr/>
          <p:nvPr/>
        </p:nvSpPr>
        <p:spPr>
          <a:xfrm>
            <a:off x="1325880" y="4279392"/>
            <a:ext cx="2377440" cy="548640"/>
          </a:xfrm>
          <a:prstGeom prst="rect">
            <a:avLst/>
          </a:prstGeom>
          <a:noFill/>
          <a:ln/>
        </p:spPr>
        <p:txBody>
          <a:bodyPr wrap="square"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Incentives</a:t>
            </a:r>
            <a:endParaRPr lang="en-US" sz="1500" dirty="0"/>
          </a:p>
        </p:txBody>
      </p:sp>
      <p:sp>
        <p:nvSpPr>
          <p:cNvPr id="19" name="Text 17"/>
          <p:cNvSpPr/>
          <p:nvPr/>
        </p:nvSpPr>
        <p:spPr>
          <a:xfrm>
            <a:off x="3794760" y="4279392"/>
            <a:ext cx="7772400" cy="548640"/>
          </a:xfrm>
          <a:prstGeom prst="rect">
            <a:avLst/>
          </a:prstGeom>
          <a:noFill/>
          <a:ln/>
        </p:spPr>
        <p:txBody>
          <a:bodyPr wrap="square" rtlCol="0" anchor="ctr"/>
          <a:lstStyle/>
          <a:p>
            <a:pPr marL="0" indent="0">
              <a:buNone/>
            </a:pPr>
            <a:r>
              <a:rPr lang="en-US" sz="1250" dirty="0">
                <a:solidFill>
                  <a:srgbClr val="D7E1EE"/>
                </a:solidFill>
                <a:latin typeface="Calibri" pitchFamily="34" charset="0"/>
                <a:ea typeface="Calibri" pitchFamily="34" charset="-122"/>
                <a:cs typeface="Calibri" pitchFamily="34" charset="-120"/>
              </a:rPr>
              <a:t>Know every PILOT/TIF inside your boundary, and watch SJR15 through the November 2026 ballot.</a:t>
            </a:r>
            <a:endParaRPr lang="en-US" sz="1250" dirty="0"/>
          </a:p>
        </p:txBody>
      </p:sp>
      <p:sp>
        <p:nvSpPr>
          <p:cNvPr id="20" name="Shape 18"/>
          <p:cNvSpPr/>
          <p:nvPr/>
        </p:nvSpPr>
        <p:spPr>
          <a:xfrm>
            <a:off x="594360" y="5148072"/>
            <a:ext cx="502920" cy="502920"/>
          </a:xfrm>
          <a:prstGeom prst="ellipse">
            <a:avLst/>
          </a:prstGeom>
          <a:solidFill>
            <a:srgbClr val="C9A227"/>
          </a:solidFill>
          <a:ln/>
        </p:spPr>
        <p:txBody>
          <a:bodyPr/>
          <a:lstStyle/>
          <a:p>
            <a:endParaRPr lang="en-US"/>
          </a:p>
        </p:txBody>
      </p:sp>
      <p:sp>
        <p:nvSpPr>
          <p:cNvPr id="21" name="Text 19"/>
          <p:cNvSpPr/>
          <p:nvPr/>
        </p:nvSpPr>
        <p:spPr>
          <a:xfrm>
            <a:off x="594360" y="5148072"/>
            <a:ext cx="502920" cy="502920"/>
          </a:xfrm>
          <a:prstGeom prst="rect">
            <a:avLst/>
          </a:prstGeom>
          <a:noFill/>
          <a:ln/>
        </p:spPr>
        <p:txBody>
          <a:bodyPr wrap="square" rtlCol="0" anchor="ctr"/>
          <a:lstStyle/>
          <a:p>
            <a:pPr marL="0" indent="0" algn="ctr">
              <a:buNone/>
            </a:pPr>
            <a:r>
              <a:rPr lang="en-US" sz="1600" b="1" dirty="0">
                <a:solidFill>
                  <a:srgbClr val="1B2A4A"/>
                </a:solidFill>
                <a:latin typeface="Cambria" pitchFamily="34" charset="0"/>
                <a:ea typeface="Cambria" pitchFamily="34" charset="-122"/>
                <a:cs typeface="Cambria" pitchFamily="34" charset="-120"/>
              </a:rPr>
              <a:t>05</a:t>
            </a:r>
            <a:endParaRPr lang="en-US" sz="1600" dirty="0"/>
          </a:p>
        </p:txBody>
      </p:sp>
      <p:sp>
        <p:nvSpPr>
          <p:cNvPr id="22" name="Text 20"/>
          <p:cNvSpPr/>
          <p:nvPr/>
        </p:nvSpPr>
        <p:spPr>
          <a:xfrm>
            <a:off x="1325880" y="5120640"/>
            <a:ext cx="2377440" cy="548640"/>
          </a:xfrm>
          <a:prstGeom prst="rect">
            <a:avLst/>
          </a:prstGeom>
          <a:noFill/>
          <a:ln/>
        </p:spPr>
        <p:txBody>
          <a:bodyPr wrap="square"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Funding Formula</a:t>
            </a:r>
            <a:endParaRPr lang="en-US" sz="1500" dirty="0"/>
          </a:p>
        </p:txBody>
      </p:sp>
      <p:sp>
        <p:nvSpPr>
          <p:cNvPr id="23" name="Text 21"/>
          <p:cNvSpPr/>
          <p:nvPr/>
        </p:nvSpPr>
        <p:spPr>
          <a:xfrm>
            <a:off x="3794760" y="5120640"/>
            <a:ext cx="7772400" cy="548640"/>
          </a:xfrm>
          <a:prstGeom prst="rect">
            <a:avLst/>
          </a:prstGeom>
          <a:noFill/>
          <a:ln/>
        </p:spPr>
        <p:txBody>
          <a:bodyPr wrap="square" rtlCol="0" anchor="ctr"/>
          <a:lstStyle/>
          <a:p>
            <a:pPr marL="0" indent="0">
              <a:buNone/>
            </a:pPr>
            <a:r>
              <a:rPr lang="en-US" sz="1250" dirty="0">
                <a:solidFill>
                  <a:srgbClr val="D7E1EE"/>
                </a:solidFill>
                <a:latin typeface="Calibri" pitchFamily="34" charset="0"/>
                <a:ea typeface="Calibri" pitchFamily="34" charset="-122"/>
                <a:cs typeface="Calibri" pitchFamily="34" charset="-120"/>
              </a:rPr>
              <a:t>Engage the adequacy process directly — today's cost pressures become tomorrow's matrix lines.</a:t>
            </a:r>
            <a:endParaRPr lang="en-US" sz="1250" dirty="0"/>
          </a:p>
        </p:txBody>
      </p:sp>
      <p:sp>
        <p:nvSpPr>
          <p:cNvPr id="25" name="Text 22"/>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18</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1B2A4A"/>
          </a:solidFill>
          <a:ln/>
        </p:spPr>
        <p:txBody>
          <a:bodyPr/>
          <a:lstStyle/>
          <a:p>
            <a:endParaRPr lang="en-US"/>
          </a:p>
        </p:txBody>
      </p:sp>
      <p:sp>
        <p:nvSpPr>
          <p:cNvPr id="3" name="Text 1"/>
          <p:cNvSpPr/>
          <p:nvPr/>
        </p:nvSpPr>
        <p:spPr>
          <a:xfrm>
            <a:off x="640080" y="2377440"/>
            <a:ext cx="9144000" cy="1097280"/>
          </a:xfrm>
          <a:prstGeom prst="rect">
            <a:avLst/>
          </a:prstGeom>
          <a:noFill/>
          <a:ln/>
        </p:spPr>
        <p:txBody>
          <a:bodyPr wrap="square" rtlCol="0" anchor="ctr"/>
          <a:lstStyle/>
          <a:p>
            <a:pPr marL="0" indent="0">
              <a:buNone/>
            </a:pPr>
            <a:r>
              <a:rPr lang="en-US" sz="4400" b="1" dirty="0">
                <a:solidFill>
                  <a:srgbClr val="FFFFFF"/>
                </a:solidFill>
                <a:latin typeface="Cambria" pitchFamily="34" charset="0"/>
                <a:ea typeface="Cambria" pitchFamily="34" charset="-122"/>
                <a:cs typeface="Cambria" pitchFamily="34" charset="-120"/>
              </a:rPr>
              <a:t>Questions &amp; Discussion</a:t>
            </a:r>
            <a:endParaRPr lang="en-US" sz="4400" dirty="0"/>
          </a:p>
        </p:txBody>
      </p:sp>
      <p:sp>
        <p:nvSpPr>
          <p:cNvPr id="4" name="Text 2"/>
          <p:cNvSpPr/>
          <p:nvPr/>
        </p:nvSpPr>
        <p:spPr>
          <a:xfrm>
            <a:off x="640080" y="3383280"/>
            <a:ext cx="8229600" cy="548640"/>
          </a:xfrm>
          <a:prstGeom prst="rect">
            <a:avLst/>
          </a:prstGeom>
          <a:noFill/>
          <a:ln/>
        </p:spPr>
        <p:txBody>
          <a:bodyPr wrap="square" rtlCol="0" anchor="ctr"/>
          <a:lstStyle/>
          <a:p>
            <a:pPr marL="0" indent="0">
              <a:buNone/>
            </a:pPr>
            <a:r>
              <a:rPr lang="en-US" sz="1600" i="1" dirty="0">
                <a:solidFill>
                  <a:srgbClr val="D7E1EE"/>
                </a:solidFill>
                <a:latin typeface="Calibri" pitchFamily="34" charset="0"/>
                <a:ea typeface="Calibri" pitchFamily="34" charset="-122"/>
                <a:cs typeface="Calibri" pitchFamily="34" charset="-120"/>
              </a:rPr>
              <a:t>Thank you for your time and engagement on Arkansas school finance.</a:t>
            </a:r>
            <a:endParaRPr lang="en-US" sz="1600" dirty="0"/>
          </a:p>
        </p:txBody>
      </p:sp>
      <p:sp>
        <p:nvSpPr>
          <p:cNvPr id="5" name="Text 3"/>
          <p:cNvSpPr/>
          <p:nvPr/>
        </p:nvSpPr>
        <p:spPr>
          <a:xfrm>
            <a:off x="640080" y="6035040"/>
            <a:ext cx="8229600" cy="365760"/>
          </a:xfrm>
          <a:prstGeom prst="rect">
            <a:avLst/>
          </a:prstGeom>
          <a:noFill/>
          <a:ln/>
        </p:spPr>
        <p:txBody>
          <a:bodyPr wrap="square" rtlCol="0" anchor="ctr"/>
          <a:lstStyle/>
          <a:p>
            <a:pPr marL="0" indent="0">
              <a:buNone/>
            </a:pPr>
            <a:r>
              <a:rPr lang="en-US" sz="1200" dirty="0">
                <a:solidFill>
                  <a:srgbClr val="6B7280"/>
                </a:solidFill>
                <a:latin typeface="Calibri" pitchFamily="34" charset="0"/>
                <a:ea typeface="Calibri" pitchFamily="34" charset="-122"/>
                <a:cs typeface="Calibri" pitchFamily="34" charset="-120"/>
              </a:rPr>
              <a:t>Contact  |  Resources  |  Follow-up materials available on request</a:t>
            </a:r>
            <a:endParaRPr lang="en-US" sz="1200" dirty="0"/>
          </a:p>
        </p:txBody>
      </p:sp>
      <p:sp>
        <p:nvSpPr>
          <p:cNvPr id="7" name="Text 4"/>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19</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7315200" cy="320040"/>
          </a:xfrm>
          <a:prstGeom prst="rect">
            <a:avLst/>
          </a:prstGeom>
          <a:noFill/>
          <a:ln/>
        </p:spPr>
        <p:txBody>
          <a:bodyPr wrap="square" rtlCol="0" anchor="ctr"/>
          <a:lstStyle/>
          <a:p>
            <a:pPr marL="0" indent="0">
              <a:buNone/>
            </a:pPr>
            <a:r>
              <a:rPr lang="en-US" sz="1300" b="1" kern="0" spc="200" dirty="0">
                <a:solidFill>
                  <a:srgbClr val="C9A227"/>
                </a:solidFill>
                <a:latin typeface="Calibri" pitchFamily="34" charset="0"/>
                <a:ea typeface="Calibri" pitchFamily="34" charset="-122"/>
                <a:cs typeface="Calibri" pitchFamily="34" charset="-120"/>
              </a:rPr>
              <a:t>TODAY'S ROADMAP</a:t>
            </a:r>
            <a:endParaRPr lang="en-US" sz="1300" dirty="0"/>
          </a:p>
        </p:txBody>
      </p:sp>
      <p:sp>
        <p:nvSpPr>
          <p:cNvPr id="3" name="Text 1"/>
          <p:cNvSpPr/>
          <p:nvPr/>
        </p:nvSpPr>
        <p:spPr>
          <a:xfrm>
            <a:off x="548640" y="713232"/>
            <a:ext cx="11064240" cy="822960"/>
          </a:xfrm>
          <a:prstGeom prst="rect">
            <a:avLst/>
          </a:prstGeom>
          <a:noFill/>
          <a:ln/>
        </p:spPr>
        <p:txBody>
          <a:bodyPr wrap="square" rtlCol="0" anchor="ctr"/>
          <a:lstStyle/>
          <a:p>
            <a:pPr marL="0" indent="0" algn="l">
              <a:buNone/>
            </a:pPr>
            <a:r>
              <a:rPr lang="en-US" sz="3200" b="1" dirty="0">
                <a:solidFill>
                  <a:srgbClr val="1B2A4A"/>
                </a:solidFill>
                <a:latin typeface="Cambria" pitchFamily="34" charset="0"/>
                <a:ea typeface="Cambria" pitchFamily="34" charset="-122"/>
                <a:cs typeface="Cambria" pitchFamily="34" charset="-120"/>
              </a:rPr>
              <a:t>The Finance Five, at a Glance</a:t>
            </a:r>
            <a:endParaRPr lang="en-US" sz="3200" dirty="0"/>
          </a:p>
        </p:txBody>
      </p:sp>
      <p:sp>
        <p:nvSpPr>
          <p:cNvPr id="4" name="Shape 2"/>
          <p:cNvSpPr/>
          <p:nvPr/>
        </p:nvSpPr>
        <p:spPr>
          <a:xfrm>
            <a:off x="594360" y="1837944"/>
            <a:ext cx="566928" cy="566928"/>
          </a:xfrm>
          <a:prstGeom prst="ellipse">
            <a:avLst/>
          </a:prstGeom>
          <a:solidFill>
            <a:srgbClr val="1B2A4A"/>
          </a:solidFill>
          <a:ln/>
        </p:spPr>
        <p:txBody>
          <a:bodyPr/>
          <a:lstStyle/>
          <a:p>
            <a:endParaRPr lang="en-US"/>
          </a:p>
        </p:txBody>
      </p:sp>
      <p:sp>
        <p:nvSpPr>
          <p:cNvPr id="5" name="Text 3"/>
          <p:cNvSpPr/>
          <p:nvPr/>
        </p:nvSpPr>
        <p:spPr>
          <a:xfrm>
            <a:off x="594360" y="1837944"/>
            <a:ext cx="566928" cy="566928"/>
          </a:xfrm>
          <a:prstGeom prst="rect">
            <a:avLst/>
          </a:prstGeom>
          <a:noFill/>
          <a:ln/>
        </p:spPr>
        <p:txBody>
          <a:bodyPr wrap="square"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01</a:t>
            </a:r>
            <a:endParaRPr lang="en-US" sz="1800" dirty="0"/>
          </a:p>
        </p:txBody>
      </p:sp>
      <p:sp>
        <p:nvSpPr>
          <p:cNvPr id="6" name="Text 4"/>
          <p:cNvSpPr/>
          <p:nvPr/>
        </p:nvSpPr>
        <p:spPr>
          <a:xfrm>
            <a:off x="1417320" y="1764792"/>
            <a:ext cx="5120640" cy="365760"/>
          </a:xfrm>
          <a:prstGeom prst="rect">
            <a:avLst/>
          </a:prstGeom>
          <a:noFill/>
          <a:ln/>
        </p:spPr>
        <p:txBody>
          <a:bodyPr wrap="square" rtlCol="0" anchor="ctr"/>
          <a:lstStyle/>
          <a:p>
            <a:pPr marL="0" indent="0">
              <a:buNone/>
            </a:pPr>
            <a:r>
              <a:rPr lang="en-US" sz="1600" b="1" dirty="0">
                <a:solidFill>
                  <a:srgbClr val="1B2A4A"/>
                </a:solidFill>
                <a:latin typeface="Cambria" pitchFamily="34" charset="0"/>
                <a:ea typeface="Cambria" pitchFamily="34" charset="-122"/>
                <a:cs typeface="Cambria" pitchFamily="34" charset="-120"/>
              </a:rPr>
              <a:t>State Captive Insurance Program</a:t>
            </a:r>
            <a:endParaRPr lang="en-US" sz="1600" dirty="0"/>
          </a:p>
        </p:txBody>
      </p:sp>
      <p:sp>
        <p:nvSpPr>
          <p:cNvPr id="7" name="Text 5"/>
          <p:cNvSpPr/>
          <p:nvPr/>
        </p:nvSpPr>
        <p:spPr>
          <a:xfrm>
            <a:off x="1417320" y="2103120"/>
            <a:ext cx="9966960" cy="502920"/>
          </a:xfrm>
          <a:prstGeom prst="rect">
            <a:avLst/>
          </a:prstGeom>
          <a:noFill/>
          <a:ln/>
        </p:spPr>
        <p:txBody>
          <a:bodyPr wrap="square" rtlCol="0" anchor="ctr"/>
          <a:lstStyle/>
          <a:p>
            <a:pPr marL="0" indent="0">
              <a:buNone/>
            </a:pPr>
            <a:r>
              <a:rPr lang="en-US" sz="1250" dirty="0">
                <a:solidFill>
                  <a:srgbClr val="2B2F36"/>
                </a:solidFill>
                <a:latin typeface="Calibri" pitchFamily="34" charset="0"/>
                <a:ea typeface="Calibri" pitchFamily="34" charset="-122"/>
                <a:cs typeface="Calibri" pitchFamily="34" charset="-120"/>
              </a:rPr>
              <a:t>A new state-run property &amp; casualty program replaces three legacy trusts for every district.</a:t>
            </a:r>
            <a:endParaRPr lang="en-US" sz="1250" dirty="0"/>
          </a:p>
        </p:txBody>
      </p:sp>
      <p:sp>
        <p:nvSpPr>
          <p:cNvPr id="8" name="Shape 6"/>
          <p:cNvSpPr/>
          <p:nvPr/>
        </p:nvSpPr>
        <p:spPr>
          <a:xfrm>
            <a:off x="594360" y="2633472"/>
            <a:ext cx="10881360" cy="0"/>
          </a:xfrm>
          <a:prstGeom prst="line">
            <a:avLst/>
          </a:prstGeom>
          <a:noFill/>
          <a:ln w="12700">
            <a:solidFill>
              <a:srgbClr val="E6E9EF"/>
            </a:solidFill>
            <a:prstDash val="solid"/>
          </a:ln>
        </p:spPr>
        <p:txBody>
          <a:bodyPr/>
          <a:lstStyle/>
          <a:p>
            <a:endParaRPr lang="en-US"/>
          </a:p>
        </p:txBody>
      </p:sp>
      <p:sp>
        <p:nvSpPr>
          <p:cNvPr id="9" name="Shape 7"/>
          <p:cNvSpPr/>
          <p:nvPr/>
        </p:nvSpPr>
        <p:spPr>
          <a:xfrm>
            <a:off x="594360" y="2734056"/>
            <a:ext cx="566928" cy="566928"/>
          </a:xfrm>
          <a:prstGeom prst="ellipse">
            <a:avLst/>
          </a:prstGeom>
          <a:solidFill>
            <a:srgbClr val="1B2A4A"/>
          </a:solidFill>
          <a:ln/>
        </p:spPr>
        <p:txBody>
          <a:bodyPr/>
          <a:lstStyle/>
          <a:p>
            <a:endParaRPr lang="en-US"/>
          </a:p>
        </p:txBody>
      </p:sp>
      <p:sp>
        <p:nvSpPr>
          <p:cNvPr id="10" name="Text 8"/>
          <p:cNvSpPr/>
          <p:nvPr/>
        </p:nvSpPr>
        <p:spPr>
          <a:xfrm>
            <a:off x="594360" y="2734056"/>
            <a:ext cx="566928" cy="566928"/>
          </a:xfrm>
          <a:prstGeom prst="rect">
            <a:avLst/>
          </a:prstGeom>
          <a:noFill/>
          <a:ln/>
        </p:spPr>
        <p:txBody>
          <a:bodyPr wrap="square"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02</a:t>
            </a:r>
            <a:endParaRPr lang="en-US" sz="1800" dirty="0"/>
          </a:p>
        </p:txBody>
      </p:sp>
      <p:sp>
        <p:nvSpPr>
          <p:cNvPr id="11" name="Text 9"/>
          <p:cNvSpPr/>
          <p:nvPr/>
        </p:nvSpPr>
        <p:spPr>
          <a:xfrm>
            <a:off x="1417320" y="2660904"/>
            <a:ext cx="5120640" cy="365760"/>
          </a:xfrm>
          <a:prstGeom prst="rect">
            <a:avLst/>
          </a:prstGeom>
          <a:noFill/>
          <a:ln/>
        </p:spPr>
        <p:txBody>
          <a:bodyPr wrap="square" rtlCol="0" anchor="ctr"/>
          <a:lstStyle/>
          <a:p>
            <a:pPr marL="0" indent="0">
              <a:buNone/>
            </a:pPr>
            <a:r>
              <a:rPr lang="en-US" sz="1600" b="1" dirty="0">
                <a:solidFill>
                  <a:srgbClr val="1B2A4A"/>
                </a:solidFill>
                <a:latin typeface="Cambria" pitchFamily="34" charset="0"/>
                <a:ea typeface="Cambria" pitchFamily="34" charset="-122"/>
                <a:cs typeface="Cambria" pitchFamily="34" charset="-120"/>
              </a:rPr>
              <a:t>Property Tax &amp; Assessment Trends</a:t>
            </a:r>
            <a:endParaRPr lang="en-US" sz="1600" dirty="0"/>
          </a:p>
        </p:txBody>
      </p:sp>
      <p:sp>
        <p:nvSpPr>
          <p:cNvPr id="12" name="Text 10"/>
          <p:cNvSpPr/>
          <p:nvPr/>
        </p:nvSpPr>
        <p:spPr>
          <a:xfrm>
            <a:off x="1417320" y="2999232"/>
            <a:ext cx="9966960" cy="502920"/>
          </a:xfrm>
          <a:prstGeom prst="rect">
            <a:avLst/>
          </a:prstGeom>
          <a:noFill/>
          <a:ln/>
        </p:spPr>
        <p:txBody>
          <a:bodyPr wrap="square" rtlCol="0" anchor="ctr"/>
          <a:lstStyle/>
          <a:p>
            <a:pPr marL="0" indent="0">
              <a:buNone/>
            </a:pPr>
            <a:r>
              <a:rPr lang="en-US" sz="1250" dirty="0">
                <a:solidFill>
                  <a:srgbClr val="2B2F36"/>
                </a:solidFill>
                <a:latin typeface="Calibri" pitchFamily="34" charset="0"/>
                <a:ea typeface="Calibri" pitchFamily="34" charset="-122"/>
                <a:cs typeface="Calibri" pitchFamily="34" charset="-120"/>
              </a:rPr>
              <a:t>Millage mechanics, assessment caps, and where local revenue is under the most pressure.</a:t>
            </a:r>
            <a:endParaRPr lang="en-US" sz="1250" dirty="0"/>
          </a:p>
        </p:txBody>
      </p:sp>
      <p:sp>
        <p:nvSpPr>
          <p:cNvPr id="13" name="Shape 11"/>
          <p:cNvSpPr/>
          <p:nvPr/>
        </p:nvSpPr>
        <p:spPr>
          <a:xfrm>
            <a:off x="594360" y="3529584"/>
            <a:ext cx="10881360" cy="0"/>
          </a:xfrm>
          <a:prstGeom prst="line">
            <a:avLst/>
          </a:prstGeom>
          <a:noFill/>
          <a:ln w="12700">
            <a:solidFill>
              <a:srgbClr val="E6E9EF"/>
            </a:solidFill>
            <a:prstDash val="solid"/>
          </a:ln>
        </p:spPr>
        <p:txBody>
          <a:bodyPr/>
          <a:lstStyle/>
          <a:p>
            <a:endParaRPr lang="en-US"/>
          </a:p>
        </p:txBody>
      </p:sp>
      <p:sp>
        <p:nvSpPr>
          <p:cNvPr id="14" name="Shape 12"/>
          <p:cNvSpPr/>
          <p:nvPr/>
        </p:nvSpPr>
        <p:spPr>
          <a:xfrm>
            <a:off x="594360" y="3630168"/>
            <a:ext cx="566928" cy="566928"/>
          </a:xfrm>
          <a:prstGeom prst="ellipse">
            <a:avLst/>
          </a:prstGeom>
          <a:solidFill>
            <a:srgbClr val="1B2A4A"/>
          </a:solidFill>
          <a:ln/>
        </p:spPr>
        <p:txBody>
          <a:bodyPr/>
          <a:lstStyle/>
          <a:p>
            <a:endParaRPr lang="en-US"/>
          </a:p>
        </p:txBody>
      </p:sp>
      <p:sp>
        <p:nvSpPr>
          <p:cNvPr id="15" name="Text 13"/>
          <p:cNvSpPr/>
          <p:nvPr/>
        </p:nvSpPr>
        <p:spPr>
          <a:xfrm>
            <a:off x="594360" y="3630168"/>
            <a:ext cx="566928" cy="566928"/>
          </a:xfrm>
          <a:prstGeom prst="rect">
            <a:avLst/>
          </a:prstGeom>
          <a:noFill/>
          <a:ln/>
        </p:spPr>
        <p:txBody>
          <a:bodyPr wrap="square"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03</a:t>
            </a:r>
            <a:endParaRPr lang="en-US" sz="1800" dirty="0"/>
          </a:p>
        </p:txBody>
      </p:sp>
      <p:sp>
        <p:nvSpPr>
          <p:cNvPr id="16" name="Text 14"/>
          <p:cNvSpPr/>
          <p:nvPr/>
        </p:nvSpPr>
        <p:spPr>
          <a:xfrm>
            <a:off x="1417320" y="3557016"/>
            <a:ext cx="5120640" cy="365760"/>
          </a:xfrm>
          <a:prstGeom prst="rect">
            <a:avLst/>
          </a:prstGeom>
          <a:noFill/>
          <a:ln/>
        </p:spPr>
        <p:txBody>
          <a:bodyPr wrap="square" rtlCol="0" anchor="ctr"/>
          <a:lstStyle/>
          <a:p>
            <a:pPr marL="0" indent="0">
              <a:buNone/>
            </a:pPr>
            <a:r>
              <a:rPr lang="en-US" sz="1600" b="1" dirty="0">
                <a:solidFill>
                  <a:srgbClr val="1B2A4A"/>
                </a:solidFill>
                <a:latin typeface="Cambria" pitchFamily="34" charset="0"/>
                <a:ea typeface="Cambria" pitchFamily="34" charset="-122"/>
                <a:cs typeface="Cambria" pitchFamily="34" charset="-120"/>
              </a:rPr>
              <a:t>Enrollment Shifts</a:t>
            </a:r>
            <a:endParaRPr lang="en-US" sz="1600" dirty="0"/>
          </a:p>
        </p:txBody>
      </p:sp>
      <p:sp>
        <p:nvSpPr>
          <p:cNvPr id="17" name="Text 15"/>
          <p:cNvSpPr/>
          <p:nvPr/>
        </p:nvSpPr>
        <p:spPr>
          <a:xfrm>
            <a:off x="1417320" y="3895344"/>
            <a:ext cx="9966960" cy="502920"/>
          </a:xfrm>
          <a:prstGeom prst="rect">
            <a:avLst/>
          </a:prstGeom>
          <a:noFill/>
          <a:ln/>
        </p:spPr>
        <p:txBody>
          <a:bodyPr wrap="square" rtlCol="0" anchor="ctr"/>
          <a:lstStyle/>
          <a:p>
            <a:pPr marL="0" indent="0">
              <a:buNone/>
            </a:pPr>
            <a:r>
              <a:rPr lang="en-US" sz="1250" dirty="0">
                <a:solidFill>
                  <a:srgbClr val="2B2F36"/>
                </a:solidFill>
                <a:latin typeface="Calibri" pitchFamily="34" charset="0"/>
                <a:ea typeface="Calibri" pitchFamily="34" charset="-122"/>
                <a:cs typeface="Calibri" pitchFamily="34" charset="-120"/>
              </a:rPr>
              <a:t>Statewide headcount is falling as Education Freedom Accounts scale to full eligibility.</a:t>
            </a:r>
            <a:endParaRPr lang="en-US" sz="1250" dirty="0"/>
          </a:p>
        </p:txBody>
      </p:sp>
      <p:sp>
        <p:nvSpPr>
          <p:cNvPr id="18" name="Shape 16"/>
          <p:cNvSpPr/>
          <p:nvPr/>
        </p:nvSpPr>
        <p:spPr>
          <a:xfrm>
            <a:off x="594360" y="4425696"/>
            <a:ext cx="10881360" cy="0"/>
          </a:xfrm>
          <a:prstGeom prst="line">
            <a:avLst/>
          </a:prstGeom>
          <a:noFill/>
          <a:ln w="12700">
            <a:solidFill>
              <a:srgbClr val="E6E9EF"/>
            </a:solidFill>
            <a:prstDash val="solid"/>
          </a:ln>
        </p:spPr>
        <p:txBody>
          <a:bodyPr/>
          <a:lstStyle/>
          <a:p>
            <a:endParaRPr lang="en-US"/>
          </a:p>
        </p:txBody>
      </p:sp>
      <p:sp>
        <p:nvSpPr>
          <p:cNvPr id="19" name="Shape 17"/>
          <p:cNvSpPr/>
          <p:nvPr/>
        </p:nvSpPr>
        <p:spPr>
          <a:xfrm>
            <a:off x="594360" y="4526280"/>
            <a:ext cx="566928" cy="566928"/>
          </a:xfrm>
          <a:prstGeom prst="ellipse">
            <a:avLst/>
          </a:prstGeom>
          <a:solidFill>
            <a:srgbClr val="1B2A4A"/>
          </a:solidFill>
          <a:ln/>
        </p:spPr>
        <p:txBody>
          <a:bodyPr/>
          <a:lstStyle/>
          <a:p>
            <a:endParaRPr lang="en-US"/>
          </a:p>
        </p:txBody>
      </p:sp>
      <p:sp>
        <p:nvSpPr>
          <p:cNvPr id="20" name="Text 18"/>
          <p:cNvSpPr/>
          <p:nvPr/>
        </p:nvSpPr>
        <p:spPr>
          <a:xfrm>
            <a:off x="594360" y="4526280"/>
            <a:ext cx="566928" cy="566928"/>
          </a:xfrm>
          <a:prstGeom prst="rect">
            <a:avLst/>
          </a:prstGeom>
          <a:noFill/>
          <a:ln/>
        </p:spPr>
        <p:txBody>
          <a:bodyPr wrap="square"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04</a:t>
            </a:r>
            <a:endParaRPr lang="en-US" sz="1800" dirty="0"/>
          </a:p>
        </p:txBody>
      </p:sp>
      <p:sp>
        <p:nvSpPr>
          <p:cNvPr id="21" name="Text 19"/>
          <p:cNvSpPr/>
          <p:nvPr/>
        </p:nvSpPr>
        <p:spPr>
          <a:xfrm>
            <a:off x="1417320" y="4453128"/>
            <a:ext cx="5120640" cy="365760"/>
          </a:xfrm>
          <a:prstGeom prst="rect">
            <a:avLst/>
          </a:prstGeom>
          <a:noFill/>
          <a:ln/>
        </p:spPr>
        <p:txBody>
          <a:bodyPr wrap="square" rtlCol="0" anchor="ctr"/>
          <a:lstStyle/>
          <a:p>
            <a:pPr marL="0" indent="0">
              <a:buNone/>
            </a:pPr>
            <a:r>
              <a:rPr lang="en-US" sz="1600" b="1" dirty="0">
                <a:solidFill>
                  <a:srgbClr val="1B2A4A"/>
                </a:solidFill>
                <a:latin typeface="Cambria" pitchFamily="34" charset="0"/>
                <a:ea typeface="Cambria" pitchFamily="34" charset="-122"/>
                <a:cs typeface="Cambria" pitchFamily="34" charset="-120"/>
              </a:rPr>
              <a:t>Economic Development Incentives</a:t>
            </a:r>
            <a:endParaRPr lang="en-US" sz="1600" dirty="0"/>
          </a:p>
        </p:txBody>
      </p:sp>
      <p:sp>
        <p:nvSpPr>
          <p:cNvPr id="22" name="Text 20"/>
          <p:cNvSpPr/>
          <p:nvPr/>
        </p:nvSpPr>
        <p:spPr>
          <a:xfrm>
            <a:off x="1417320" y="4791456"/>
            <a:ext cx="9966960" cy="502920"/>
          </a:xfrm>
          <a:prstGeom prst="rect">
            <a:avLst/>
          </a:prstGeom>
          <a:noFill/>
          <a:ln/>
        </p:spPr>
        <p:txBody>
          <a:bodyPr wrap="square" rtlCol="0" anchor="ctr"/>
          <a:lstStyle/>
          <a:p>
            <a:pPr marL="0" indent="0">
              <a:buNone/>
            </a:pPr>
            <a:r>
              <a:rPr lang="en-US" sz="1250" dirty="0">
                <a:solidFill>
                  <a:srgbClr val="2B2F36"/>
                </a:solidFill>
                <a:latin typeface="Calibri" pitchFamily="34" charset="0"/>
                <a:ea typeface="Calibri" pitchFamily="34" charset="-122"/>
                <a:cs typeface="Calibri" pitchFamily="34" charset="-120"/>
              </a:rPr>
              <a:t>PILOTs, TIFs, and a 2026 ballot measure that could reshape the local tax base.</a:t>
            </a:r>
            <a:endParaRPr lang="en-US" sz="1250" dirty="0"/>
          </a:p>
        </p:txBody>
      </p:sp>
      <p:sp>
        <p:nvSpPr>
          <p:cNvPr id="23" name="Shape 21"/>
          <p:cNvSpPr/>
          <p:nvPr/>
        </p:nvSpPr>
        <p:spPr>
          <a:xfrm>
            <a:off x="594360" y="5321808"/>
            <a:ext cx="10881360" cy="0"/>
          </a:xfrm>
          <a:prstGeom prst="line">
            <a:avLst/>
          </a:prstGeom>
          <a:noFill/>
          <a:ln w="12700">
            <a:solidFill>
              <a:srgbClr val="E6E9EF"/>
            </a:solidFill>
            <a:prstDash val="solid"/>
          </a:ln>
        </p:spPr>
        <p:txBody>
          <a:bodyPr/>
          <a:lstStyle/>
          <a:p>
            <a:endParaRPr lang="en-US"/>
          </a:p>
        </p:txBody>
      </p:sp>
      <p:sp>
        <p:nvSpPr>
          <p:cNvPr id="24" name="Shape 22"/>
          <p:cNvSpPr/>
          <p:nvPr/>
        </p:nvSpPr>
        <p:spPr>
          <a:xfrm>
            <a:off x="594360" y="5422392"/>
            <a:ext cx="566928" cy="566928"/>
          </a:xfrm>
          <a:prstGeom prst="ellipse">
            <a:avLst/>
          </a:prstGeom>
          <a:solidFill>
            <a:srgbClr val="1B2A4A"/>
          </a:solidFill>
          <a:ln/>
        </p:spPr>
        <p:txBody>
          <a:bodyPr/>
          <a:lstStyle/>
          <a:p>
            <a:endParaRPr lang="en-US"/>
          </a:p>
        </p:txBody>
      </p:sp>
      <p:sp>
        <p:nvSpPr>
          <p:cNvPr id="25" name="Text 23"/>
          <p:cNvSpPr/>
          <p:nvPr/>
        </p:nvSpPr>
        <p:spPr>
          <a:xfrm>
            <a:off x="594360" y="5422392"/>
            <a:ext cx="566928" cy="566928"/>
          </a:xfrm>
          <a:prstGeom prst="rect">
            <a:avLst/>
          </a:prstGeom>
          <a:noFill/>
          <a:ln/>
        </p:spPr>
        <p:txBody>
          <a:bodyPr wrap="square"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05</a:t>
            </a:r>
            <a:endParaRPr lang="en-US" sz="1800" dirty="0"/>
          </a:p>
        </p:txBody>
      </p:sp>
      <p:sp>
        <p:nvSpPr>
          <p:cNvPr id="26" name="Text 24"/>
          <p:cNvSpPr/>
          <p:nvPr/>
        </p:nvSpPr>
        <p:spPr>
          <a:xfrm>
            <a:off x="1417320" y="5349240"/>
            <a:ext cx="5120640" cy="365760"/>
          </a:xfrm>
          <a:prstGeom prst="rect">
            <a:avLst/>
          </a:prstGeom>
          <a:noFill/>
          <a:ln/>
        </p:spPr>
        <p:txBody>
          <a:bodyPr wrap="square" rtlCol="0" anchor="ctr"/>
          <a:lstStyle/>
          <a:p>
            <a:pPr marL="0" indent="0">
              <a:buNone/>
            </a:pPr>
            <a:r>
              <a:rPr lang="en-US" sz="1600" b="1" dirty="0">
                <a:solidFill>
                  <a:srgbClr val="1B2A4A"/>
                </a:solidFill>
                <a:latin typeface="Cambria" pitchFamily="34" charset="0"/>
                <a:ea typeface="Cambria" pitchFamily="34" charset="-122"/>
                <a:cs typeface="Cambria" pitchFamily="34" charset="-120"/>
              </a:rPr>
              <a:t>State Funding Formula &amp; Adequacy Cycle</a:t>
            </a:r>
            <a:endParaRPr lang="en-US" sz="1600" dirty="0"/>
          </a:p>
        </p:txBody>
      </p:sp>
      <p:sp>
        <p:nvSpPr>
          <p:cNvPr id="27" name="Text 25"/>
          <p:cNvSpPr/>
          <p:nvPr/>
        </p:nvSpPr>
        <p:spPr>
          <a:xfrm>
            <a:off x="1417320" y="5687568"/>
            <a:ext cx="9966960" cy="502920"/>
          </a:xfrm>
          <a:prstGeom prst="rect">
            <a:avLst/>
          </a:prstGeom>
          <a:noFill/>
          <a:ln/>
        </p:spPr>
        <p:txBody>
          <a:bodyPr wrap="square" rtlCol="0" anchor="ctr"/>
          <a:lstStyle/>
          <a:p>
            <a:pPr marL="0" indent="0">
              <a:buNone/>
            </a:pPr>
            <a:r>
              <a:rPr lang="en-US" sz="1250" dirty="0">
                <a:solidFill>
                  <a:srgbClr val="2B2F36"/>
                </a:solidFill>
                <a:latin typeface="Calibri" pitchFamily="34" charset="0"/>
                <a:ea typeface="Calibri" pitchFamily="34" charset="-122"/>
                <a:cs typeface="Calibri" pitchFamily="34" charset="-120"/>
              </a:rPr>
              <a:t>How the per-student "matrix" is set — and what's on the table in the current study.</a:t>
            </a:r>
            <a:endParaRPr lang="en-US" sz="1250" dirty="0"/>
          </a:p>
        </p:txBody>
      </p:sp>
      <p:sp>
        <p:nvSpPr>
          <p:cNvPr id="29" name="Text 26"/>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3291840" cy="6858000"/>
          </a:xfrm>
          <a:prstGeom prst="rect">
            <a:avLst/>
          </a:prstGeom>
          <a:solidFill>
            <a:srgbClr val="121D33"/>
          </a:solidFill>
          <a:ln/>
        </p:spPr>
        <p:txBody>
          <a:bodyPr/>
          <a:lstStyle/>
          <a:p>
            <a:endParaRPr lang="en-US"/>
          </a:p>
        </p:txBody>
      </p:sp>
      <p:sp>
        <p:nvSpPr>
          <p:cNvPr id="3" name="Text 1"/>
          <p:cNvSpPr/>
          <p:nvPr/>
        </p:nvSpPr>
        <p:spPr>
          <a:xfrm>
            <a:off x="274320" y="2377440"/>
            <a:ext cx="2743200" cy="2011680"/>
          </a:xfrm>
          <a:prstGeom prst="rect">
            <a:avLst/>
          </a:prstGeom>
          <a:noFill/>
          <a:ln/>
        </p:spPr>
        <p:txBody>
          <a:bodyPr wrap="square" rtlCol="0" anchor="ctr"/>
          <a:lstStyle/>
          <a:p>
            <a:pPr marL="0" indent="0" algn="ctr">
              <a:buNone/>
            </a:pPr>
            <a:r>
              <a:rPr lang="en-US" sz="11000" b="1" dirty="0">
                <a:solidFill>
                  <a:srgbClr val="C9A227"/>
                </a:solidFill>
                <a:latin typeface="Cambria" pitchFamily="34" charset="0"/>
                <a:ea typeface="Cambria" pitchFamily="34" charset="-122"/>
                <a:cs typeface="Cambria" pitchFamily="34" charset="-120"/>
              </a:rPr>
              <a:t>01</a:t>
            </a:r>
            <a:endParaRPr lang="en-US" sz="11000" dirty="0"/>
          </a:p>
        </p:txBody>
      </p:sp>
      <p:sp>
        <p:nvSpPr>
          <p:cNvPr id="4" name="Text 2"/>
          <p:cNvSpPr/>
          <p:nvPr/>
        </p:nvSpPr>
        <p:spPr>
          <a:xfrm>
            <a:off x="3566160" y="2743200"/>
            <a:ext cx="8046720" cy="1188720"/>
          </a:xfrm>
          <a:prstGeom prst="rect">
            <a:avLst/>
          </a:prstGeom>
          <a:noFill/>
          <a:ln/>
        </p:spPr>
        <p:txBody>
          <a:bodyPr wrap="square"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State Captive Insurance Program</a:t>
            </a:r>
            <a:endParaRPr lang="en-US" sz="3400" dirty="0"/>
          </a:p>
        </p:txBody>
      </p:sp>
      <p:sp>
        <p:nvSpPr>
          <p:cNvPr id="5" name="Text 3"/>
          <p:cNvSpPr/>
          <p:nvPr/>
        </p:nvSpPr>
        <p:spPr>
          <a:xfrm>
            <a:off x="3566160" y="3886200"/>
            <a:ext cx="7863840" cy="640080"/>
          </a:xfrm>
          <a:prstGeom prst="rect">
            <a:avLst/>
          </a:prstGeom>
          <a:noFill/>
          <a:ln/>
        </p:spPr>
        <p:txBody>
          <a:bodyPr wrap="square" rtlCol="0" anchor="ctr"/>
          <a:lstStyle/>
          <a:p>
            <a:pPr marL="0" indent="0">
              <a:buNone/>
            </a:pPr>
            <a:r>
              <a:rPr lang="en-US" sz="1500" i="1" dirty="0">
                <a:solidFill>
                  <a:srgbClr val="D7E1EE"/>
                </a:solidFill>
                <a:latin typeface="Calibri" pitchFamily="34" charset="0"/>
                <a:ea typeface="Calibri" pitchFamily="34" charset="-122"/>
                <a:cs typeface="Calibri" pitchFamily="34" charset="-120"/>
              </a:rPr>
              <a:t>A new state-run insurer for every public school building in Arkansas</a:t>
            </a:r>
            <a:endParaRPr lang="en-US" sz="1500" dirty="0"/>
          </a:p>
        </p:txBody>
      </p:sp>
      <p:sp>
        <p:nvSpPr>
          <p:cNvPr id="7" name="Text 4"/>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7315200" cy="320040"/>
          </a:xfrm>
          <a:prstGeom prst="rect">
            <a:avLst/>
          </a:prstGeom>
          <a:noFill/>
          <a:ln/>
        </p:spPr>
        <p:txBody>
          <a:bodyPr wrap="square" rtlCol="0" anchor="ctr"/>
          <a:lstStyle/>
          <a:p>
            <a:pPr marL="0" indent="0">
              <a:buNone/>
            </a:pPr>
            <a:r>
              <a:rPr lang="en-US" sz="1300" b="1" kern="0" spc="200" dirty="0">
                <a:solidFill>
                  <a:srgbClr val="C9A227"/>
                </a:solidFill>
                <a:latin typeface="Calibri" pitchFamily="34" charset="0"/>
                <a:ea typeface="Calibri" pitchFamily="34" charset="-122"/>
                <a:cs typeface="Calibri" pitchFamily="34" charset="-120"/>
              </a:rPr>
              <a:t>TOPIC 01 · INSURANCE</a:t>
            </a:r>
            <a:endParaRPr lang="en-US" sz="1300" dirty="0"/>
          </a:p>
        </p:txBody>
      </p:sp>
      <p:sp>
        <p:nvSpPr>
          <p:cNvPr id="3" name="Text 1"/>
          <p:cNvSpPr/>
          <p:nvPr/>
        </p:nvSpPr>
        <p:spPr>
          <a:xfrm>
            <a:off x="548640" y="713232"/>
            <a:ext cx="11064240" cy="822960"/>
          </a:xfrm>
          <a:prstGeom prst="rect">
            <a:avLst/>
          </a:prstGeom>
          <a:noFill/>
          <a:ln/>
        </p:spPr>
        <p:txBody>
          <a:bodyPr wrap="square" rtlCol="0" anchor="ctr"/>
          <a:lstStyle/>
          <a:p>
            <a:pPr marL="0" indent="0" algn="l">
              <a:buNone/>
            </a:pPr>
            <a:r>
              <a:rPr lang="en-US" sz="3200" b="1" dirty="0">
                <a:solidFill>
                  <a:srgbClr val="1B2A4A"/>
                </a:solidFill>
                <a:latin typeface="Cambria" pitchFamily="34" charset="0"/>
                <a:ea typeface="Cambria" pitchFamily="34" charset="-122"/>
                <a:cs typeface="Cambria" pitchFamily="34" charset="-120"/>
              </a:rPr>
              <a:t>What Changed, and Why</a:t>
            </a:r>
            <a:endParaRPr lang="en-US" sz="3200" dirty="0"/>
          </a:p>
        </p:txBody>
      </p:sp>
      <p:sp>
        <p:nvSpPr>
          <p:cNvPr id="4" name="Text 2"/>
          <p:cNvSpPr/>
          <p:nvPr/>
        </p:nvSpPr>
        <p:spPr>
          <a:xfrm>
            <a:off x="548640" y="1691640"/>
            <a:ext cx="6675120" cy="292608"/>
          </a:xfrm>
          <a:prstGeom prst="rect">
            <a:avLst/>
          </a:prstGeom>
          <a:noFill/>
          <a:ln/>
        </p:spPr>
        <p:txBody>
          <a:bodyPr wrap="square" rtlCol="0" anchor="ctr"/>
          <a:lstStyle/>
          <a:p>
            <a:pPr marL="0" indent="0">
              <a:buNone/>
            </a:pPr>
            <a:r>
              <a:rPr lang="en-US" sz="1300" b="1" dirty="0">
                <a:solidFill>
                  <a:srgbClr val="C9A227"/>
                </a:solidFill>
                <a:latin typeface="Calibri" pitchFamily="34" charset="0"/>
                <a:ea typeface="Calibri" pitchFamily="34" charset="-122"/>
                <a:cs typeface="Calibri" pitchFamily="34" charset="-120"/>
              </a:rPr>
              <a:t>The problem</a:t>
            </a:r>
            <a:endParaRPr lang="en-US" sz="1300" dirty="0"/>
          </a:p>
        </p:txBody>
      </p:sp>
      <p:sp>
        <p:nvSpPr>
          <p:cNvPr id="5" name="Text 3"/>
          <p:cNvSpPr/>
          <p:nvPr/>
        </p:nvSpPr>
        <p:spPr>
          <a:xfrm>
            <a:off x="548640" y="1984248"/>
            <a:ext cx="6675120" cy="822960"/>
          </a:xfrm>
          <a:prstGeom prst="rect">
            <a:avLst/>
          </a:prstGeom>
          <a:noFill/>
          <a:ln/>
        </p:spPr>
        <p:txBody>
          <a:bodyPr wrap="square" rtlCol="0" anchor="ctr"/>
          <a:lstStyle/>
          <a:p>
            <a:pPr marL="0" indent="0">
              <a:lnSpc>
                <a:spcPct val="108000"/>
              </a:lnSpc>
              <a:buNone/>
            </a:pPr>
            <a:r>
              <a:rPr lang="en-US" sz="1300" dirty="0">
                <a:solidFill>
                  <a:srgbClr val="2B2F36"/>
                </a:solidFill>
                <a:latin typeface="Calibri" pitchFamily="34" charset="0"/>
                <a:ea typeface="Calibri" pitchFamily="34" charset="-122"/>
                <a:cs typeface="Calibri" pitchFamily="34" charset="-120"/>
              </a:rPr>
              <a:t>Total premiums for the three legacy school insurance pools roughly tripled between 2021 and 2024 renewals, driven by severe-weather losses and a hardening national property market.</a:t>
            </a:r>
            <a:endParaRPr lang="en-US" sz="1300" dirty="0"/>
          </a:p>
        </p:txBody>
      </p:sp>
      <p:sp>
        <p:nvSpPr>
          <p:cNvPr id="6" name="Text 4"/>
          <p:cNvSpPr/>
          <p:nvPr/>
        </p:nvSpPr>
        <p:spPr>
          <a:xfrm>
            <a:off x="548640" y="2862072"/>
            <a:ext cx="6675120" cy="292608"/>
          </a:xfrm>
          <a:prstGeom prst="rect">
            <a:avLst/>
          </a:prstGeom>
          <a:noFill/>
          <a:ln/>
        </p:spPr>
        <p:txBody>
          <a:bodyPr wrap="square" rtlCol="0" anchor="ctr"/>
          <a:lstStyle/>
          <a:p>
            <a:pPr marL="0" indent="0">
              <a:buNone/>
            </a:pPr>
            <a:r>
              <a:rPr lang="en-US" sz="1300" b="1" dirty="0">
                <a:solidFill>
                  <a:srgbClr val="C9A227"/>
                </a:solidFill>
                <a:latin typeface="Calibri" pitchFamily="34" charset="0"/>
                <a:ea typeface="Calibri" pitchFamily="34" charset="-122"/>
                <a:cs typeface="Calibri" pitchFamily="34" charset="-120"/>
              </a:rPr>
              <a:t>The legislative fix</a:t>
            </a:r>
            <a:endParaRPr lang="en-US" sz="1300" dirty="0"/>
          </a:p>
        </p:txBody>
      </p:sp>
      <p:sp>
        <p:nvSpPr>
          <p:cNvPr id="7" name="Text 5"/>
          <p:cNvSpPr/>
          <p:nvPr/>
        </p:nvSpPr>
        <p:spPr>
          <a:xfrm>
            <a:off x="548640" y="3154680"/>
            <a:ext cx="6675120" cy="822960"/>
          </a:xfrm>
          <a:prstGeom prst="rect">
            <a:avLst/>
          </a:prstGeom>
          <a:noFill/>
          <a:ln/>
        </p:spPr>
        <p:txBody>
          <a:bodyPr wrap="square" rtlCol="0" anchor="ctr"/>
          <a:lstStyle/>
          <a:p>
            <a:pPr marL="0" indent="0">
              <a:lnSpc>
                <a:spcPct val="108000"/>
              </a:lnSpc>
              <a:buNone/>
            </a:pPr>
            <a:r>
              <a:rPr lang="en-US" sz="1300" dirty="0">
                <a:solidFill>
                  <a:srgbClr val="2B2F36"/>
                </a:solidFill>
                <a:latin typeface="Calibri" pitchFamily="34" charset="0"/>
                <a:ea typeface="Calibri" pitchFamily="34" charset="-122"/>
                <a:cs typeface="Calibri" pitchFamily="34" charset="-120"/>
              </a:rPr>
              <a:t>Act 560 and Act 779 of 2025 created a state-owned captive insurer, replacing the Arkansas Multi-Agency Insurance Trust Fund and the Public School Insurance Trust Fund with one larger, state-managed risk pool.</a:t>
            </a:r>
            <a:endParaRPr lang="en-US" sz="1300" dirty="0"/>
          </a:p>
        </p:txBody>
      </p:sp>
      <p:sp>
        <p:nvSpPr>
          <p:cNvPr id="8" name="Text 6"/>
          <p:cNvSpPr/>
          <p:nvPr/>
        </p:nvSpPr>
        <p:spPr>
          <a:xfrm>
            <a:off x="548640" y="4032504"/>
            <a:ext cx="6675120" cy="292608"/>
          </a:xfrm>
          <a:prstGeom prst="rect">
            <a:avLst/>
          </a:prstGeom>
          <a:noFill/>
          <a:ln/>
        </p:spPr>
        <p:txBody>
          <a:bodyPr wrap="square" rtlCol="0" anchor="ctr"/>
          <a:lstStyle/>
          <a:p>
            <a:pPr marL="0" indent="0">
              <a:buNone/>
            </a:pPr>
            <a:r>
              <a:rPr lang="en-US" sz="1300" b="1" dirty="0">
                <a:solidFill>
                  <a:srgbClr val="C9A227"/>
                </a:solidFill>
                <a:latin typeface="Calibri" pitchFamily="34" charset="0"/>
                <a:ea typeface="Calibri" pitchFamily="34" charset="-122"/>
                <a:cs typeface="Calibri" pitchFamily="34" charset="-120"/>
              </a:rPr>
              <a:t>Who runs it</a:t>
            </a:r>
            <a:endParaRPr lang="en-US" sz="1300" dirty="0"/>
          </a:p>
        </p:txBody>
      </p:sp>
      <p:sp>
        <p:nvSpPr>
          <p:cNvPr id="9" name="Text 7"/>
          <p:cNvSpPr/>
          <p:nvPr/>
        </p:nvSpPr>
        <p:spPr>
          <a:xfrm>
            <a:off x="548640" y="4325112"/>
            <a:ext cx="6675120" cy="822960"/>
          </a:xfrm>
          <a:prstGeom prst="rect">
            <a:avLst/>
          </a:prstGeom>
          <a:noFill/>
          <a:ln/>
        </p:spPr>
        <p:txBody>
          <a:bodyPr wrap="square" rtlCol="0" anchor="ctr"/>
          <a:lstStyle/>
          <a:p>
            <a:pPr marL="0" indent="0">
              <a:lnSpc>
                <a:spcPct val="108000"/>
              </a:lnSpc>
              <a:buNone/>
            </a:pPr>
            <a:r>
              <a:rPr lang="en-US" sz="1300" dirty="0">
                <a:solidFill>
                  <a:srgbClr val="2B2F36"/>
                </a:solidFill>
                <a:latin typeface="Calibri" pitchFamily="34" charset="0"/>
                <a:ea typeface="Calibri" pitchFamily="34" charset="-122"/>
                <a:cs typeface="Calibri" pitchFamily="34" charset="-120"/>
              </a:rPr>
              <a:t>A new Office of Property Risk, under the Department of Transformation and Shared Services (DTSS), manages the program; the State Board of Finance approves rates.</a:t>
            </a:r>
            <a:endParaRPr lang="en-US" sz="1300" dirty="0"/>
          </a:p>
        </p:txBody>
      </p:sp>
      <p:sp>
        <p:nvSpPr>
          <p:cNvPr id="10" name="Text 8"/>
          <p:cNvSpPr/>
          <p:nvPr/>
        </p:nvSpPr>
        <p:spPr>
          <a:xfrm>
            <a:off x="548640" y="5202936"/>
            <a:ext cx="6675120" cy="292608"/>
          </a:xfrm>
          <a:prstGeom prst="rect">
            <a:avLst/>
          </a:prstGeom>
          <a:noFill/>
          <a:ln/>
        </p:spPr>
        <p:txBody>
          <a:bodyPr wrap="square" rtlCol="0" anchor="ctr"/>
          <a:lstStyle/>
          <a:p>
            <a:pPr marL="0" indent="0">
              <a:buNone/>
            </a:pPr>
            <a:r>
              <a:rPr lang="en-US" sz="1300" b="1" dirty="0">
                <a:solidFill>
                  <a:srgbClr val="C9A227"/>
                </a:solidFill>
                <a:latin typeface="Calibri" pitchFamily="34" charset="0"/>
                <a:ea typeface="Calibri" pitchFamily="34" charset="-122"/>
                <a:cs typeface="Calibri" pitchFamily="34" charset="-120"/>
              </a:rPr>
              <a:t>Who must join</a:t>
            </a:r>
            <a:endParaRPr lang="en-US" sz="1300" dirty="0"/>
          </a:p>
        </p:txBody>
      </p:sp>
      <p:sp>
        <p:nvSpPr>
          <p:cNvPr id="11" name="Text 9"/>
          <p:cNvSpPr/>
          <p:nvPr/>
        </p:nvSpPr>
        <p:spPr>
          <a:xfrm>
            <a:off x="548640" y="5495544"/>
            <a:ext cx="6675120" cy="822960"/>
          </a:xfrm>
          <a:prstGeom prst="rect">
            <a:avLst/>
          </a:prstGeom>
          <a:noFill/>
          <a:ln/>
        </p:spPr>
        <p:txBody>
          <a:bodyPr wrap="square" rtlCol="0" anchor="ctr"/>
          <a:lstStyle/>
          <a:p>
            <a:pPr marL="0" indent="0">
              <a:lnSpc>
                <a:spcPct val="108000"/>
              </a:lnSpc>
              <a:buNone/>
            </a:pPr>
            <a:r>
              <a:rPr lang="en-US" sz="1300" dirty="0">
                <a:solidFill>
                  <a:srgbClr val="2B2F36"/>
                </a:solidFill>
                <a:latin typeface="Calibri" pitchFamily="34" charset="0"/>
                <a:ea typeface="Calibri" pitchFamily="34" charset="-122"/>
                <a:cs typeface="Calibri" pitchFamily="34" charset="-120"/>
              </a:rPr>
              <a:t>Participation is mandatory for every public school district, state-supported higher-ed institution, and state agency that receives capital appropriations.</a:t>
            </a:r>
            <a:endParaRPr lang="en-US" sz="1300" dirty="0"/>
          </a:p>
        </p:txBody>
      </p:sp>
      <p:sp>
        <p:nvSpPr>
          <p:cNvPr id="12" name="Shape 10"/>
          <p:cNvSpPr/>
          <p:nvPr/>
        </p:nvSpPr>
        <p:spPr>
          <a:xfrm>
            <a:off x="7589520" y="1691640"/>
            <a:ext cx="4023360" cy="4572000"/>
          </a:xfrm>
          <a:prstGeom prst="roundRect">
            <a:avLst>
              <a:gd name="adj" fmla="val 1818"/>
            </a:avLst>
          </a:prstGeom>
          <a:solidFill>
            <a:srgbClr val="F5F7FA"/>
          </a:solidFill>
          <a:ln w="12700">
            <a:solidFill>
              <a:srgbClr val="E6E9EF"/>
            </a:solidFill>
            <a:prstDash val="solid"/>
          </a:ln>
        </p:spPr>
        <p:txBody>
          <a:bodyPr/>
          <a:lstStyle/>
          <a:p>
            <a:endParaRPr lang="en-US"/>
          </a:p>
        </p:txBody>
      </p:sp>
      <p:sp>
        <p:nvSpPr>
          <p:cNvPr id="13" name="Text 11"/>
          <p:cNvSpPr/>
          <p:nvPr/>
        </p:nvSpPr>
        <p:spPr>
          <a:xfrm>
            <a:off x="7863840" y="1874520"/>
            <a:ext cx="3474720" cy="320040"/>
          </a:xfrm>
          <a:prstGeom prst="rect">
            <a:avLst/>
          </a:prstGeom>
          <a:noFill/>
          <a:ln/>
        </p:spPr>
        <p:txBody>
          <a:bodyPr wrap="square" rtlCol="0" anchor="ctr"/>
          <a:lstStyle/>
          <a:p>
            <a:pPr marL="0" indent="0">
              <a:buNone/>
            </a:pPr>
            <a:r>
              <a:rPr lang="en-US" sz="1200" b="1" kern="0" spc="150" dirty="0">
                <a:solidFill>
                  <a:srgbClr val="1B2A4A"/>
                </a:solidFill>
                <a:latin typeface="Calibri" pitchFamily="34" charset="0"/>
                <a:ea typeface="Calibri" pitchFamily="34" charset="-122"/>
                <a:cs typeface="Calibri" pitchFamily="34" charset="-120"/>
              </a:rPr>
              <a:t>TIMELINE</a:t>
            </a:r>
            <a:endParaRPr lang="en-US" sz="1200" dirty="0"/>
          </a:p>
        </p:txBody>
      </p:sp>
      <p:sp>
        <p:nvSpPr>
          <p:cNvPr id="14" name="Shape 12"/>
          <p:cNvSpPr/>
          <p:nvPr/>
        </p:nvSpPr>
        <p:spPr>
          <a:xfrm>
            <a:off x="7882128" y="2331720"/>
            <a:ext cx="109728" cy="109728"/>
          </a:xfrm>
          <a:prstGeom prst="ellipse">
            <a:avLst/>
          </a:prstGeom>
          <a:solidFill>
            <a:srgbClr val="C9A227"/>
          </a:solidFill>
          <a:ln/>
        </p:spPr>
        <p:txBody>
          <a:bodyPr/>
          <a:lstStyle/>
          <a:p>
            <a:endParaRPr lang="en-US"/>
          </a:p>
        </p:txBody>
      </p:sp>
      <p:sp>
        <p:nvSpPr>
          <p:cNvPr id="15" name="Text 13"/>
          <p:cNvSpPr/>
          <p:nvPr/>
        </p:nvSpPr>
        <p:spPr>
          <a:xfrm>
            <a:off x="8138160" y="2212848"/>
            <a:ext cx="3291840" cy="274320"/>
          </a:xfrm>
          <a:prstGeom prst="rect">
            <a:avLst/>
          </a:prstGeom>
          <a:noFill/>
          <a:ln/>
        </p:spPr>
        <p:txBody>
          <a:bodyPr wrap="square"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2023–2024</a:t>
            </a:r>
            <a:endParaRPr lang="en-US" sz="1200" dirty="0"/>
          </a:p>
        </p:txBody>
      </p:sp>
      <p:sp>
        <p:nvSpPr>
          <p:cNvPr id="16" name="Text 14"/>
          <p:cNvSpPr/>
          <p:nvPr/>
        </p:nvSpPr>
        <p:spPr>
          <a:xfrm>
            <a:off x="8138160" y="2487168"/>
            <a:ext cx="3291840" cy="566928"/>
          </a:xfrm>
          <a:prstGeom prst="rect">
            <a:avLst/>
          </a:prstGeom>
          <a:noFill/>
          <a:ln/>
        </p:spPr>
        <p:txBody>
          <a:bodyPr wrap="square" rtlCol="0" anchor="ctr"/>
          <a:lstStyle/>
          <a:p>
            <a:pPr marL="0" indent="0">
              <a:buNone/>
            </a:pPr>
            <a:r>
              <a:rPr lang="en-US" sz="1050" dirty="0">
                <a:solidFill>
                  <a:srgbClr val="2B2F36"/>
                </a:solidFill>
                <a:latin typeface="Calibri" pitchFamily="34" charset="0"/>
                <a:ea typeface="Calibri" pitchFamily="34" charset="-122"/>
                <a:cs typeface="Calibri" pitchFamily="34" charset="-120"/>
              </a:rPr>
              <a:t>Legislative subcommittee studies rising premiums; consultant projects up to $12M in annual savings from a captive.</a:t>
            </a:r>
            <a:endParaRPr lang="en-US" sz="1050" dirty="0"/>
          </a:p>
        </p:txBody>
      </p:sp>
      <p:sp>
        <p:nvSpPr>
          <p:cNvPr id="17" name="Shape 15"/>
          <p:cNvSpPr/>
          <p:nvPr/>
        </p:nvSpPr>
        <p:spPr>
          <a:xfrm>
            <a:off x="7882128" y="3154680"/>
            <a:ext cx="109728" cy="109728"/>
          </a:xfrm>
          <a:prstGeom prst="ellipse">
            <a:avLst/>
          </a:prstGeom>
          <a:solidFill>
            <a:srgbClr val="C9A227"/>
          </a:solidFill>
          <a:ln/>
        </p:spPr>
        <p:txBody>
          <a:bodyPr/>
          <a:lstStyle/>
          <a:p>
            <a:endParaRPr lang="en-US"/>
          </a:p>
        </p:txBody>
      </p:sp>
      <p:sp>
        <p:nvSpPr>
          <p:cNvPr id="18" name="Text 16"/>
          <p:cNvSpPr/>
          <p:nvPr/>
        </p:nvSpPr>
        <p:spPr>
          <a:xfrm>
            <a:off x="8138160" y="3035808"/>
            <a:ext cx="3291840" cy="274320"/>
          </a:xfrm>
          <a:prstGeom prst="rect">
            <a:avLst/>
          </a:prstGeom>
          <a:noFill/>
          <a:ln/>
        </p:spPr>
        <p:txBody>
          <a:bodyPr wrap="square"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Apr 2025</a:t>
            </a:r>
            <a:endParaRPr lang="en-US" sz="1200" dirty="0"/>
          </a:p>
        </p:txBody>
      </p:sp>
      <p:sp>
        <p:nvSpPr>
          <p:cNvPr id="19" name="Text 17"/>
          <p:cNvSpPr/>
          <p:nvPr/>
        </p:nvSpPr>
        <p:spPr>
          <a:xfrm>
            <a:off x="8138160" y="3310128"/>
            <a:ext cx="3291840" cy="566928"/>
          </a:xfrm>
          <a:prstGeom prst="rect">
            <a:avLst/>
          </a:prstGeom>
          <a:noFill/>
          <a:ln/>
        </p:spPr>
        <p:txBody>
          <a:bodyPr wrap="square" rtlCol="0" anchor="ctr"/>
          <a:lstStyle/>
          <a:p>
            <a:pPr marL="0" indent="0">
              <a:buNone/>
            </a:pPr>
            <a:r>
              <a:rPr lang="en-US" sz="1050" dirty="0">
                <a:solidFill>
                  <a:srgbClr val="2B2F36"/>
                </a:solidFill>
                <a:latin typeface="Calibri" pitchFamily="34" charset="0"/>
                <a:ea typeface="Calibri" pitchFamily="34" charset="-122"/>
                <a:cs typeface="Calibri" pitchFamily="34" charset="-120"/>
              </a:rPr>
              <a:t>SB 481 / HB 1821 introduced to create the captive; passed as Act 560 &amp; Act 779.</a:t>
            </a:r>
            <a:endParaRPr lang="en-US" sz="1050" dirty="0"/>
          </a:p>
        </p:txBody>
      </p:sp>
      <p:sp>
        <p:nvSpPr>
          <p:cNvPr id="20" name="Shape 18"/>
          <p:cNvSpPr/>
          <p:nvPr/>
        </p:nvSpPr>
        <p:spPr>
          <a:xfrm>
            <a:off x="7882128" y="3977640"/>
            <a:ext cx="109728" cy="109728"/>
          </a:xfrm>
          <a:prstGeom prst="ellipse">
            <a:avLst/>
          </a:prstGeom>
          <a:solidFill>
            <a:srgbClr val="C9A227"/>
          </a:solidFill>
          <a:ln/>
        </p:spPr>
        <p:txBody>
          <a:bodyPr/>
          <a:lstStyle/>
          <a:p>
            <a:endParaRPr lang="en-US"/>
          </a:p>
        </p:txBody>
      </p:sp>
      <p:sp>
        <p:nvSpPr>
          <p:cNvPr id="21" name="Text 19"/>
          <p:cNvSpPr/>
          <p:nvPr/>
        </p:nvSpPr>
        <p:spPr>
          <a:xfrm>
            <a:off x="8138160" y="3858768"/>
            <a:ext cx="3291840" cy="274320"/>
          </a:xfrm>
          <a:prstGeom prst="rect">
            <a:avLst/>
          </a:prstGeom>
          <a:noFill/>
          <a:ln/>
        </p:spPr>
        <p:txBody>
          <a:bodyPr wrap="square"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Jul 1, 2025</a:t>
            </a:r>
            <a:endParaRPr lang="en-US" sz="1200" dirty="0"/>
          </a:p>
        </p:txBody>
      </p:sp>
      <p:sp>
        <p:nvSpPr>
          <p:cNvPr id="22" name="Text 20"/>
          <p:cNvSpPr/>
          <p:nvPr/>
        </p:nvSpPr>
        <p:spPr>
          <a:xfrm>
            <a:off x="8138160" y="4133088"/>
            <a:ext cx="3291840" cy="566928"/>
          </a:xfrm>
          <a:prstGeom prst="rect">
            <a:avLst/>
          </a:prstGeom>
          <a:noFill/>
          <a:ln/>
        </p:spPr>
        <p:txBody>
          <a:bodyPr wrap="square" rtlCol="0" anchor="ctr"/>
          <a:lstStyle/>
          <a:p>
            <a:pPr marL="0" indent="0">
              <a:buNone/>
            </a:pPr>
            <a:r>
              <a:rPr lang="en-US" sz="1050" dirty="0">
                <a:solidFill>
                  <a:srgbClr val="2B2F36"/>
                </a:solidFill>
                <a:latin typeface="Calibri" pitchFamily="34" charset="0"/>
                <a:ea typeface="Calibri" pitchFamily="34" charset="-122"/>
                <a:cs typeface="Calibri" pitchFamily="34" charset="-120"/>
              </a:rPr>
              <a:t>Captive formed; legacy trust responsibilities begin transferring.</a:t>
            </a:r>
            <a:endParaRPr lang="en-US" sz="1050" dirty="0"/>
          </a:p>
        </p:txBody>
      </p:sp>
      <p:sp>
        <p:nvSpPr>
          <p:cNvPr id="23" name="Shape 21"/>
          <p:cNvSpPr/>
          <p:nvPr/>
        </p:nvSpPr>
        <p:spPr>
          <a:xfrm>
            <a:off x="7882128" y="4800600"/>
            <a:ext cx="109728" cy="109728"/>
          </a:xfrm>
          <a:prstGeom prst="ellipse">
            <a:avLst/>
          </a:prstGeom>
          <a:solidFill>
            <a:srgbClr val="C9A227"/>
          </a:solidFill>
          <a:ln/>
        </p:spPr>
        <p:txBody>
          <a:bodyPr/>
          <a:lstStyle/>
          <a:p>
            <a:endParaRPr lang="en-US"/>
          </a:p>
        </p:txBody>
      </p:sp>
      <p:sp>
        <p:nvSpPr>
          <p:cNvPr id="24" name="Text 22"/>
          <p:cNvSpPr/>
          <p:nvPr/>
        </p:nvSpPr>
        <p:spPr>
          <a:xfrm>
            <a:off x="8138160" y="4681728"/>
            <a:ext cx="3291840" cy="274320"/>
          </a:xfrm>
          <a:prstGeom prst="rect">
            <a:avLst/>
          </a:prstGeom>
          <a:noFill/>
          <a:ln/>
        </p:spPr>
        <p:txBody>
          <a:bodyPr wrap="square"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2025–26 SY</a:t>
            </a:r>
            <a:endParaRPr lang="en-US" sz="1200" dirty="0"/>
          </a:p>
        </p:txBody>
      </p:sp>
      <p:sp>
        <p:nvSpPr>
          <p:cNvPr id="25" name="Text 23"/>
          <p:cNvSpPr/>
          <p:nvPr/>
        </p:nvSpPr>
        <p:spPr>
          <a:xfrm>
            <a:off x="8138160" y="4956048"/>
            <a:ext cx="3291840" cy="566928"/>
          </a:xfrm>
          <a:prstGeom prst="rect">
            <a:avLst/>
          </a:prstGeom>
          <a:noFill/>
          <a:ln/>
        </p:spPr>
        <p:txBody>
          <a:bodyPr wrap="square" rtlCol="0" anchor="ctr"/>
          <a:lstStyle/>
          <a:p>
            <a:pPr marL="0" indent="0">
              <a:buNone/>
            </a:pPr>
            <a:r>
              <a:rPr lang="en-US" sz="1050" dirty="0">
                <a:solidFill>
                  <a:srgbClr val="2B2F36"/>
                </a:solidFill>
                <a:latin typeface="Calibri" pitchFamily="34" charset="0"/>
                <a:ea typeface="Calibri" pitchFamily="34" charset="-122"/>
                <a:cs typeface="Calibri" pitchFamily="34" charset="-120"/>
              </a:rPr>
              <a:t>First school year operating under SCIP; rates and deductibles approved by ALC &amp; Board of Finance.</a:t>
            </a:r>
            <a:endParaRPr lang="en-US" sz="1050" dirty="0"/>
          </a:p>
        </p:txBody>
      </p:sp>
      <p:sp>
        <p:nvSpPr>
          <p:cNvPr id="26" name="Shape 24"/>
          <p:cNvSpPr/>
          <p:nvPr/>
        </p:nvSpPr>
        <p:spPr>
          <a:xfrm>
            <a:off x="7882128" y="5623560"/>
            <a:ext cx="109728" cy="109728"/>
          </a:xfrm>
          <a:prstGeom prst="ellipse">
            <a:avLst/>
          </a:prstGeom>
          <a:solidFill>
            <a:srgbClr val="C9A227"/>
          </a:solidFill>
          <a:ln/>
        </p:spPr>
        <p:txBody>
          <a:bodyPr/>
          <a:lstStyle/>
          <a:p>
            <a:endParaRPr lang="en-US"/>
          </a:p>
        </p:txBody>
      </p:sp>
      <p:sp>
        <p:nvSpPr>
          <p:cNvPr id="27" name="Text 25"/>
          <p:cNvSpPr/>
          <p:nvPr/>
        </p:nvSpPr>
        <p:spPr>
          <a:xfrm>
            <a:off x="8138160" y="5504688"/>
            <a:ext cx="3291840" cy="274320"/>
          </a:xfrm>
          <a:prstGeom prst="rect">
            <a:avLst/>
          </a:prstGeom>
          <a:noFill/>
          <a:ln/>
        </p:spPr>
        <p:txBody>
          <a:bodyPr wrap="square"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Dec 1, 2026</a:t>
            </a:r>
            <a:endParaRPr lang="en-US" sz="1200" dirty="0"/>
          </a:p>
        </p:txBody>
      </p:sp>
      <p:sp>
        <p:nvSpPr>
          <p:cNvPr id="28" name="Text 26"/>
          <p:cNvSpPr/>
          <p:nvPr/>
        </p:nvSpPr>
        <p:spPr>
          <a:xfrm>
            <a:off x="8138160" y="5779008"/>
            <a:ext cx="3291840" cy="566928"/>
          </a:xfrm>
          <a:prstGeom prst="rect">
            <a:avLst/>
          </a:prstGeom>
          <a:noFill/>
          <a:ln/>
        </p:spPr>
        <p:txBody>
          <a:bodyPr wrap="square" rtlCol="0" anchor="ctr"/>
          <a:lstStyle/>
          <a:p>
            <a:pPr marL="0" indent="0">
              <a:buNone/>
            </a:pPr>
            <a:r>
              <a:rPr lang="en-US" sz="1050" dirty="0">
                <a:solidFill>
                  <a:srgbClr val="2B2F36"/>
                </a:solidFill>
                <a:latin typeface="Calibri" pitchFamily="34" charset="0"/>
                <a:ea typeface="Calibri" pitchFamily="34" charset="-122"/>
                <a:cs typeface="Calibri" pitchFamily="34" charset="-120"/>
              </a:rPr>
              <a:t>Deadline for full operational transition from legacy trusts.</a:t>
            </a:r>
            <a:endParaRPr lang="en-US" sz="1050" dirty="0"/>
          </a:p>
        </p:txBody>
      </p:sp>
      <p:sp>
        <p:nvSpPr>
          <p:cNvPr id="30" name="Text 27"/>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7315200" cy="320040"/>
          </a:xfrm>
          <a:prstGeom prst="rect">
            <a:avLst/>
          </a:prstGeom>
          <a:noFill/>
          <a:ln/>
        </p:spPr>
        <p:txBody>
          <a:bodyPr wrap="square" rtlCol="0" anchor="ctr"/>
          <a:lstStyle/>
          <a:p>
            <a:pPr marL="0" indent="0">
              <a:buNone/>
            </a:pPr>
            <a:r>
              <a:rPr lang="en-US" sz="1300" b="1" kern="0" spc="200" dirty="0">
                <a:solidFill>
                  <a:srgbClr val="C9A227"/>
                </a:solidFill>
                <a:latin typeface="Calibri" pitchFamily="34" charset="0"/>
                <a:ea typeface="Calibri" pitchFamily="34" charset="-122"/>
                <a:cs typeface="Calibri" pitchFamily="34" charset="-120"/>
              </a:rPr>
              <a:t>TOPIC 01 · INSURANCE</a:t>
            </a:r>
            <a:endParaRPr lang="en-US" sz="1300" dirty="0"/>
          </a:p>
        </p:txBody>
      </p:sp>
      <p:sp>
        <p:nvSpPr>
          <p:cNvPr id="3" name="Text 1"/>
          <p:cNvSpPr/>
          <p:nvPr/>
        </p:nvSpPr>
        <p:spPr>
          <a:xfrm>
            <a:off x="548640" y="713232"/>
            <a:ext cx="11064240" cy="822960"/>
          </a:xfrm>
          <a:prstGeom prst="rect">
            <a:avLst/>
          </a:prstGeom>
          <a:noFill/>
          <a:ln/>
        </p:spPr>
        <p:txBody>
          <a:bodyPr wrap="square" rtlCol="0" anchor="ctr"/>
          <a:lstStyle/>
          <a:p>
            <a:pPr marL="0" indent="0" algn="l">
              <a:buNone/>
            </a:pPr>
            <a:r>
              <a:rPr lang="en-US" sz="3200" b="1" dirty="0">
                <a:solidFill>
                  <a:srgbClr val="1B2A4A"/>
                </a:solidFill>
                <a:latin typeface="Cambria" pitchFamily="34" charset="0"/>
                <a:ea typeface="Cambria" pitchFamily="34" charset="-122"/>
                <a:cs typeface="Cambria" pitchFamily="34" charset="-120"/>
              </a:rPr>
              <a:t>Budgeting Under SCIP: What It Means for You</a:t>
            </a:r>
            <a:endParaRPr lang="en-US" sz="3200" dirty="0"/>
          </a:p>
        </p:txBody>
      </p:sp>
      <p:sp>
        <p:nvSpPr>
          <p:cNvPr id="4" name="Shape 2"/>
          <p:cNvSpPr/>
          <p:nvPr/>
        </p:nvSpPr>
        <p:spPr>
          <a:xfrm>
            <a:off x="548640" y="1783080"/>
            <a:ext cx="3566160" cy="1874520"/>
          </a:xfrm>
          <a:prstGeom prst="roundRect">
            <a:avLst>
              <a:gd name="adj" fmla="val 3902"/>
            </a:avLst>
          </a:prstGeom>
          <a:solidFill>
            <a:srgbClr val="1B2A4A"/>
          </a:solidFill>
          <a:ln/>
        </p:spPr>
        <p:txBody>
          <a:bodyPr/>
          <a:lstStyle/>
          <a:p>
            <a:endParaRPr lang="en-US"/>
          </a:p>
        </p:txBody>
      </p:sp>
      <p:sp>
        <p:nvSpPr>
          <p:cNvPr id="5" name="Text 3"/>
          <p:cNvSpPr/>
          <p:nvPr/>
        </p:nvSpPr>
        <p:spPr>
          <a:xfrm>
            <a:off x="548640" y="1920240"/>
            <a:ext cx="3566160" cy="640080"/>
          </a:xfrm>
          <a:prstGeom prst="rect">
            <a:avLst/>
          </a:prstGeom>
          <a:noFill/>
          <a:ln/>
        </p:spPr>
        <p:txBody>
          <a:bodyPr wrap="square" rtlCol="0" anchor="ctr"/>
          <a:lstStyle/>
          <a:p>
            <a:pPr marL="0" indent="0" algn="ctr">
              <a:buNone/>
            </a:pPr>
            <a:r>
              <a:rPr lang="en-US" sz="3400" b="1" dirty="0">
                <a:solidFill>
                  <a:srgbClr val="C9A227"/>
                </a:solidFill>
                <a:latin typeface="Cambria" pitchFamily="34" charset="0"/>
                <a:ea typeface="Cambria" pitchFamily="34" charset="-122"/>
                <a:cs typeface="Cambria" pitchFamily="34" charset="-120"/>
              </a:rPr>
              <a:t>$25,000</a:t>
            </a:r>
            <a:endParaRPr lang="en-US" sz="3400" dirty="0"/>
          </a:p>
        </p:txBody>
      </p:sp>
      <p:sp>
        <p:nvSpPr>
          <p:cNvPr id="6" name="Text 4"/>
          <p:cNvSpPr/>
          <p:nvPr/>
        </p:nvSpPr>
        <p:spPr>
          <a:xfrm>
            <a:off x="777240" y="2560320"/>
            <a:ext cx="3108960" cy="36576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Districts &lt; $100M TIV</a:t>
            </a:r>
            <a:endParaRPr lang="en-US" sz="1300" dirty="0"/>
          </a:p>
        </p:txBody>
      </p:sp>
      <p:sp>
        <p:nvSpPr>
          <p:cNvPr id="7" name="Text 5"/>
          <p:cNvSpPr/>
          <p:nvPr/>
        </p:nvSpPr>
        <p:spPr>
          <a:xfrm>
            <a:off x="777240" y="2926080"/>
            <a:ext cx="3108960" cy="640080"/>
          </a:xfrm>
          <a:prstGeom prst="rect">
            <a:avLst/>
          </a:prstGeom>
          <a:noFill/>
          <a:ln/>
        </p:spPr>
        <p:txBody>
          <a:bodyPr wrap="square" rtlCol="0" anchor="ctr"/>
          <a:lstStyle/>
          <a:p>
            <a:pPr marL="0" indent="0" algn="ctr">
              <a:buNone/>
            </a:pPr>
            <a:r>
              <a:rPr lang="en-US" sz="1050" dirty="0">
                <a:solidFill>
                  <a:srgbClr val="D7E1EE"/>
                </a:solidFill>
                <a:latin typeface="Calibri" pitchFamily="34" charset="0"/>
                <a:ea typeface="Calibri" pitchFamily="34" charset="-122"/>
                <a:cs typeface="Calibri" pitchFamily="34" charset="-120"/>
              </a:rPr>
              <a:t>per-occurrence deductible for most school districts</a:t>
            </a:r>
            <a:endParaRPr lang="en-US" sz="1050" dirty="0"/>
          </a:p>
        </p:txBody>
      </p:sp>
      <p:sp>
        <p:nvSpPr>
          <p:cNvPr id="8" name="Shape 6"/>
          <p:cNvSpPr/>
          <p:nvPr/>
        </p:nvSpPr>
        <p:spPr>
          <a:xfrm>
            <a:off x="4343400" y="1783080"/>
            <a:ext cx="3566160" cy="1874520"/>
          </a:xfrm>
          <a:prstGeom prst="roundRect">
            <a:avLst>
              <a:gd name="adj" fmla="val 3902"/>
            </a:avLst>
          </a:prstGeom>
          <a:solidFill>
            <a:srgbClr val="1B2A4A"/>
          </a:solidFill>
          <a:ln/>
        </p:spPr>
        <p:txBody>
          <a:bodyPr/>
          <a:lstStyle/>
          <a:p>
            <a:endParaRPr lang="en-US"/>
          </a:p>
        </p:txBody>
      </p:sp>
      <p:sp>
        <p:nvSpPr>
          <p:cNvPr id="9" name="Text 7"/>
          <p:cNvSpPr/>
          <p:nvPr/>
        </p:nvSpPr>
        <p:spPr>
          <a:xfrm>
            <a:off x="4343400" y="1920240"/>
            <a:ext cx="3566160" cy="640080"/>
          </a:xfrm>
          <a:prstGeom prst="rect">
            <a:avLst/>
          </a:prstGeom>
          <a:noFill/>
          <a:ln/>
        </p:spPr>
        <p:txBody>
          <a:bodyPr wrap="square" rtlCol="0" anchor="ctr"/>
          <a:lstStyle/>
          <a:p>
            <a:pPr marL="0" indent="0" algn="ctr">
              <a:buNone/>
            </a:pPr>
            <a:r>
              <a:rPr lang="en-US" sz="3400" b="1" dirty="0">
                <a:solidFill>
                  <a:srgbClr val="C9A227"/>
                </a:solidFill>
                <a:latin typeface="Cambria" pitchFamily="34" charset="0"/>
                <a:ea typeface="Cambria" pitchFamily="34" charset="-122"/>
                <a:cs typeface="Cambria" pitchFamily="34" charset="-120"/>
              </a:rPr>
              <a:t>$50,000</a:t>
            </a:r>
            <a:endParaRPr lang="en-US" sz="3400" dirty="0"/>
          </a:p>
        </p:txBody>
      </p:sp>
      <p:sp>
        <p:nvSpPr>
          <p:cNvPr id="10" name="Text 8"/>
          <p:cNvSpPr/>
          <p:nvPr/>
        </p:nvSpPr>
        <p:spPr>
          <a:xfrm>
            <a:off x="4572000" y="2560320"/>
            <a:ext cx="3108960" cy="36576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Districts &gt; $100M TIV</a:t>
            </a:r>
            <a:endParaRPr lang="en-US" sz="1300" dirty="0"/>
          </a:p>
        </p:txBody>
      </p:sp>
      <p:sp>
        <p:nvSpPr>
          <p:cNvPr id="11" name="Text 9"/>
          <p:cNvSpPr/>
          <p:nvPr/>
        </p:nvSpPr>
        <p:spPr>
          <a:xfrm>
            <a:off x="4572000" y="2926080"/>
            <a:ext cx="3108960" cy="640080"/>
          </a:xfrm>
          <a:prstGeom prst="rect">
            <a:avLst/>
          </a:prstGeom>
          <a:noFill/>
          <a:ln/>
        </p:spPr>
        <p:txBody>
          <a:bodyPr wrap="square" rtlCol="0" anchor="ctr"/>
          <a:lstStyle/>
          <a:p>
            <a:pPr marL="0" indent="0" algn="ctr">
              <a:buNone/>
            </a:pPr>
            <a:r>
              <a:rPr lang="en-US" sz="1050" dirty="0">
                <a:solidFill>
                  <a:srgbClr val="D7E1EE"/>
                </a:solidFill>
                <a:latin typeface="Calibri" pitchFamily="34" charset="0"/>
                <a:ea typeface="Calibri" pitchFamily="34" charset="-122"/>
                <a:cs typeface="Calibri" pitchFamily="34" charset="-120"/>
              </a:rPr>
              <a:t>higher deductible for large total-insured-value districts</a:t>
            </a:r>
            <a:endParaRPr lang="en-US" sz="1050" dirty="0"/>
          </a:p>
        </p:txBody>
      </p:sp>
      <p:sp>
        <p:nvSpPr>
          <p:cNvPr id="12" name="Shape 10"/>
          <p:cNvSpPr/>
          <p:nvPr/>
        </p:nvSpPr>
        <p:spPr>
          <a:xfrm>
            <a:off x="8138160" y="1783080"/>
            <a:ext cx="3566160" cy="1874520"/>
          </a:xfrm>
          <a:prstGeom prst="roundRect">
            <a:avLst>
              <a:gd name="adj" fmla="val 3902"/>
            </a:avLst>
          </a:prstGeom>
          <a:solidFill>
            <a:srgbClr val="1B2A4A"/>
          </a:solidFill>
          <a:ln/>
        </p:spPr>
        <p:txBody>
          <a:bodyPr/>
          <a:lstStyle/>
          <a:p>
            <a:endParaRPr lang="en-US"/>
          </a:p>
        </p:txBody>
      </p:sp>
      <p:sp>
        <p:nvSpPr>
          <p:cNvPr id="13" name="Text 11"/>
          <p:cNvSpPr/>
          <p:nvPr/>
        </p:nvSpPr>
        <p:spPr>
          <a:xfrm>
            <a:off x="8138160" y="1920240"/>
            <a:ext cx="3566160" cy="640080"/>
          </a:xfrm>
          <a:prstGeom prst="rect">
            <a:avLst/>
          </a:prstGeom>
          <a:noFill/>
          <a:ln/>
        </p:spPr>
        <p:txBody>
          <a:bodyPr wrap="square" rtlCol="0" anchor="ctr"/>
          <a:lstStyle/>
          <a:p>
            <a:pPr marL="0" indent="0" algn="ctr">
              <a:buNone/>
            </a:pPr>
            <a:r>
              <a:rPr lang="en-US" sz="3400" b="1" dirty="0">
                <a:solidFill>
                  <a:srgbClr val="C9A227"/>
                </a:solidFill>
                <a:latin typeface="Cambria" pitchFamily="34" charset="0"/>
                <a:ea typeface="Cambria" pitchFamily="34" charset="-122"/>
                <a:cs typeface="Cambria" pitchFamily="34" charset="-120"/>
              </a:rPr>
              <a:t>$250,000</a:t>
            </a:r>
            <a:endParaRPr lang="en-US" sz="3400" dirty="0"/>
          </a:p>
        </p:txBody>
      </p:sp>
      <p:sp>
        <p:nvSpPr>
          <p:cNvPr id="14" name="Text 12"/>
          <p:cNvSpPr/>
          <p:nvPr/>
        </p:nvSpPr>
        <p:spPr>
          <a:xfrm>
            <a:off x="8366760" y="2560320"/>
            <a:ext cx="3108960" cy="36576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State agencies</a:t>
            </a:r>
            <a:endParaRPr lang="en-US" sz="1300" dirty="0"/>
          </a:p>
        </p:txBody>
      </p:sp>
      <p:sp>
        <p:nvSpPr>
          <p:cNvPr id="15" name="Text 13"/>
          <p:cNvSpPr/>
          <p:nvPr/>
        </p:nvSpPr>
        <p:spPr>
          <a:xfrm>
            <a:off x="8366760" y="2926080"/>
            <a:ext cx="3108960" cy="640080"/>
          </a:xfrm>
          <a:prstGeom prst="rect">
            <a:avLst/>
          </a:prstGeom>
          <a:noFill/>
          <a:ln/>
        </p:spPr>
        <p:txBody>
          <a:bodyPr wrap="square" rtlCol="0" anchor="ctr"/>
          <a:lstStyle/>
          <a:p>
            <a:pPr marL="0" indent="0" algn="ctr">
              <a:buNone/>
            </a:pPr>
            <a:r>
              <a:rPr lang="en-US" sz="1050" dirty="0">
                <a:solidFill>
                  <a:srgbClr val="D7E1EE"/>
                </a:solidFill>
                <a:latin typeface="Calibri" pitchFamily="34" charset="0"/>
                <a:ea typeface="Calibri" pitchFamily="34" charset="-122"/>
                <a:cs typeface="Calibri" pitchFamily="34" charset="-120"/>
              </a:rPr>
              <a:t>per-occurrence deductible for state agencies</a:t>
            </a:r>
            <a:endParaRPr lang="en-US" sz="1050" dirty="0"/>
          </a:p>
        </p:txBody>
      </p:sp>
      <p:sp>
        <p:nvSpPr>
          <p:cNvPr id="16" name="Text 14"/>
          <p:cNvSpPr/>
          <p:nvPr/>
        </p:nvSpPr>
        <p:spPr>
          <a:xfrm>
            <a:off x="548640" y="3886200"/>
            <a:ext cx="11064240" cy="457200"/>
          </a:xfrm>
          <a:prstGeom prst="rect">
            <a:avLst/>
          </a:prstGeom>
          <a:noFill/>
          <a:ln/>
        </p:spPr>
        <p:txBody>
          <a:bodyPr wrap="square" rtlCol="0" anchor="ctr"/>
          <a:lstStyle/>
          <a:p>
            <a:pPr marL="0" indent="0">
              <a:buNone/>
            </a:pPr>
            <a:r>
              <a:rPr lang="en-US" sz="1300" i="1" dirty="0">
                <a:solidFill>
                  <a:srgbClr val="9E2B25"/>
                </a:solidFill>
                <a:latin typeface="Calibri" pitchFamily="34" charset="0"/>
                <a:ea typeface="Calibri" pitchFamily="34" charset="-122"/>
                <a:cs typeface="Calibri" pitchFamily="34" charset="-120"/>
              </a:rPr>
              <a:t>Rates held flat for the 2026-27 renewal — but a consultant's report cautions districts to expect deductibles to rise in the following year.</a:t>
            </a:r>
            <a:endParaRPr lang="en-US" sz="1300" dirty="0"/>
          </a:p>
        </p:txBody>
      </p:sp>
      <p:sp>
        <p:nvSpPr>
          <p:cNvPr id="17" name="Text 15"/>
          <p:cNvSpPr/>
          <p:nvPr/>
        </p:nvSpPr>
        <p:spPr>
          <a:xfrm>
            <a:off x="548640" y="4526280"/>
            <a:ext cx="7315200" cy="320040"/>
          </a:xfrm>
          <a:prstGeom prst="rect">
            <a:avLst/>
          </a:prstGeom>
          <a:noFill/>
          <a:ln/>
        </p:spPr>
        <p:txBody>
          <a:bodyPr wrap="square" rtlCol="0" anchor="ctr"/>
          <a:lstStyle/>
          <a:p>
            <a:pPr marL="0" indent="0">
              <a:buNone/>
            </a:pPr>
            <a:r>
              <a:rPr lang="en-US" sz="1400" b="1" dirty="0">
                <a:solidFill>
                  <a:srgbClr val="1B2A4A"/>
                </a:solidFill>
                <a:latin typeface="Calibri" pitchFamily="34" charset="0"/>
                <a:ea typeface="Calibri" pitchFamily="34" charset="-122"/>
                <a:cs typeface="Calibri" pitchFamily="34" charset="-120"/>
              </a:rPr>
              <a:t>Action items for CFOs and superintendents</a:t>
            </a:r>
            <a:endParaRPr lang="en-US" sz="1400" dirty="0"/>
          </a:p>
        </p:txBody>
      </p:sp>
      <p:sp>
        <p:nvSpPr>
          <p:cNvPr id="18" name="Text 16"/>
          <p:cNvSpPr/>
          <p:nvPr/>
        </p:nvSpPr>
        <p:spPr>
          <a:xfrm>
            <a:off x="548640" y="4892040"/>
            <a:ext cx="11064240" cy="1554480"/>
          </a:xfrm>
          <a:prstGeom prst="rect">
            <a:avLst/>
          </a:prstGeom>
          <a:noFill/>
          <a:ln/>
        </p:spPr>
        <p:txBody>
          <a:bodyPr wrap="square" rtlCol="0" anchor="t"/>
          <a:lstStyle/>
          <a:p>
            <a:pPr marL="342900" indent="-342900">
              <a:spcAft>
                <a:spcPts val="600"/>
              </a:spcAft>
              <a:buSzPct val="100000"/>
              <a:buChar char="•"/>
            </a:pPr>
            <a:r>
              <a:rPr lang="en-US" sz="1250" dirty="0">
                <a:solidFill>
                  <a:srgbClr val="2B2F36"/>
                </a:solidFill>
                <a:latin typeface="Calibri" pitchFamily="34" charset="0"/>
                <a:ea typeface="Calibri" pitchFamily="34" charset="-122"/>
                <a:cs typeface="Calibri" pitchFamily="34" charset="-120"/>
              </a:rPr>
              <a:t>Confirm your district's Total Insured Value (TIV) tier and budget the correct per-occurrence deductible.</a:t>
            </a:r>
            <a:endParaRPr lang="en-US" sz="1250" dirty="0"/>
          </a:p>
          <a:p>
            <a:pPr marL="342900" indent="-342900">
              <a:spcAft>
                <a:spcPts val="600"/>
              </a:spcAft>
              <a:buSzPct val="100000"/>
              <a:buChar char="•"/>
            </a:pPr>
            <a:r>
              <a:rPr lang="en-US" sz="1250" dirty="0">
                <a:solidFill>
                  <a:srgbClr val="2B2F36"/>
                </a:solidFill>
                <a:latin typeface="Calibri" pitchFamily="34" charset="0"/>
                <a:ea typeface="Calibri" pitchFamily="34" charset="-122"/>
                <a:cs typeface="Calibri" pitchFamily="34" charset="-120"/>
              </a:rPr>
              <a:t>Reserve or line-item funds for the deductible exposure — SCIP pools risk, but the first dollars are still the district's.</a:t>
            </a:r>
            <a:endParaRPr lang="en-US" sz="1250" dirty="0"/>
          </a:p>
          <a:p>
            <a:pPr marL="342900" indent="-342900">
              <a:spcAft>
                <a:spcPts val="600"/>
              </a:spcAft>
              <a:buSzPct val="100000"/>
              <a:buChar char="•"/>
            </a:pPr>
            <a:r>
              <a:rPr lang="en-US" sz="1250" dirty="0">
                <a:solidFill>
                  <a:srgbClr val="2B2F36"/>
                </a:solidFill>
                <a:latin typeface="Calibri" pitchFamily="34" charset="0"/>
                <a:ea typeface="Calibri" pitchFamily="34" charset="-122"/>
                <a:cs typeface="Calibri" pitchFamily="34" charset="-120"/>
              </a:rPr>
              <a:t>Track SCIP rate-setting through the Arkansas Legislative Council and State Board of Finance each spring; renewals are no longer negotiated district-by-district.</a:t>
            </a:r>
            <a:endParaRPr lang="en-US" sz="1250" dirty="0"/>
          </a:p>
          <a:p>
            <a:pPr marL="342900" indent="-342900">
              <a:spcAft>
                <a:spcPts val="600"/>
              </a:spcAft>
              <a:buSzPct val="100000"/>
              <a:buChar char="•"/>
            </a:pPr>
            <a:r>
              <a:rPr lang="en-US" sz="1250" dirty="0">
                <a:solidFill>
                  <a:srgbClr val="2B2F36"/>
                </a:solidFill>
                <a:latin typeface="Calibri" pitchFamily="34" charset="0"/>
                <a:ea typeface="Calibri" pitchFamily="34" charset="-122"/>
                <a:cs typeface="Calibri" pitchFamily="34" charset="-120"/>
              </a:rPr>
              <a:t>Watch for the December 1, 2026 transition deadline — confirm legacy trust claims/records have fully migrated.</a:t>
            </a:r>
            <a:endParaRPr lang="en-US" sz="1250" dirty="0"/>
          </a:p>
        </p:txBody>
      </p:sp>
      <p:sp>
        <p:nvSpPr>
          <p:cNvPr id="20" name="Text 17"/>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3291840" cy="6858000"/>
          </a:xfrm>
          <a:prstGeom prst="rect">
            <a:avLst/>
          </a:prstGeom>
          <a:solidFill>
            <a:srgbClr val="121D33"/>
          </a:solidFill>
          <a:ln/>
        </p:spPr>
        <p:txBody>
          <a:bodyPr/>
          <a:lstStyle/>
          <a:p>
            <a:endParaRPr lang="en-US"/>
          </a:p>
        </p:txBody>
      </p:sp>
      <p:sp>
        <p:nvSpPr>
          <p:cNvPr id="3" name="Text 1"/>
          <p:cNvSpPr/>
          <p:nvPr/>
        </p:nvSpPr>
        <p:spPr>
          <a:xfrm>
            <a:off x="274320" y="2377440"/>
            <a:ext cx="2743200" cy="2011680"/>
          </a:xfrm>
          <a:prstGeom prst="rect">
            <a:avLst/>
          </a:prstGeom>
          <a:noFill/>
          <a:ln/>
        </p:spPr>
        <p:txBody>
          <a:bodyPr wrap="square" rtlCol="0" anchor="ctr"/>
          <a:lstStyle/>
          <a:p>
            <a:pPr marL="0" indent="0" algn="ctr">
              <a:buNone/>
            </a:pPr>
            <a:r>
              <a:rPr lang="en-US" sz="11000" b="1" dirty="0">
                <a:solidFill>
                  <a:srgbClr val="C9A227"/>
                </a:solidFill>
                <a:latin typeface="Cambria" pitchFamily="34" charset="0"/>
                <a:ea typeface="Cambria" pitchFamily="34" charset="-122"/>
                <a:cs typeface="Cambria" pitchFamily="34" charset="-120"/>
              </a:rPr>
              <a:t>02</a:t>
            </a:r>
            <a:endParaRPr lang="en-US" sz="11000" dirty="0"/>
          </a:p>
        </p:txBody>
      </p:sp>
      <p:sp>
        <p:nvSpPr>
          <p:cNvPr id="4" name="Text 2"/>
          <p:cNvSpPr/>
          <p:nvPr/>
        </p:nvSpPr>
        <p:spPr>
          <a:xfrm>
            <a:off x="3566160" y="2743200"/>
            <a:ext cx="8046720" cy="1188720"/>
          </a:xfrm>
          <a:prstGeom prst="rect">
            <a:avLst/>
          </a:prstGeom>
          <a:noFill/>
          <a:ln/>
        </p:spPr>
        <p:txBody>
          <a:bodyPr wrap="square"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Property Tax Pressures</a:t>
            </a:r>
            <a:endParaRPr lang="en-US" sz="3400" dirty="0"/>
          </a:p>
          <a:p>
            <a:pPr marL="0" indent="0">
              <a:buNone/>
            </a:pPr>
            <a:r>
              <a:rPr lang="en-US" sz="3400" b="1" dirty="0">
                <a:solidFill>
                  <a:srgbClr val="FFFFFF"/>
                </a:solidFill>
                <a:latin typeface="Cambria" pitchFamily="34" charset="0"/>
                <a:ea typeface="Cambria" pitchFamily="34" charset="-122"/>
                <a:cs typeface="Cambria" pitchFamily="34" charset="-120"/>
              </a:rPr>
              <a:t>&amp; Assessment Trends</a:t>
            </a:r>
            <a:endParaRPr lang="en-US" sz="3400" dirty="0"/>
          </a:p>
        </p:txBody>
      </p:sp>
      <p:sp>
        <p:nvSpPr>
          <p:cNvPr id="5" name="Text 3"/>
          <p:cNvSpPr/>
          <p:nvPr/>
        </p:nvSpPr>
        <p:spPr>
          <a:xfrm>
            <a:off x="3566160" y="3886200"/>
            <a:ext cx="7863840" cy="640080"/>
          </a:xfrm>
          <a:prstGeom prst="rect">
            <a:avLst/>
          </a:prstGeom>
          <a:noFill/>
          <a:ln/>
        </p:spPr>
        <p:txBody>
          <a:bodyPr wrap="square" rtlCol="0" anchor="ctr"/>
          <a:lstStyle/>
          <a:p>
            <a:pPr marL="0" indent="0">
              <a:buNone/>
            </a:pPr>
            <a:r>
              <a:rPr lang="en-US" sz="1500" i="1" dirty="0">
                <a:solidFill>
                  <a:srgbClr val="D7E1EE"/>
                </a:solidFill>
                <a:latin typeface="Calibri" pitchFamily="34" charset="0"/>
                <a:ea typeface="Calibri" pitchFamily="34" charset="-122"/>
                <a:cs typeface="Calibri" pitchFamily="34" charset="-120"/>
              </a:rPr>
              <a:t>Millage mechanics, assessment growth, and where local revenue is strained</a:t>
            </a:r>
            <a:endParaRPr lang="en-US" sz="1500" dirty="0"/>
          </a:p>
        </p:txBody>
      </p:sp>
      <p:sp>
        <p:nvSpPr>
          <p:cNvPr id="7" name="Text 4"/>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7315200" cy="320040"/>
          </a:xfrm>
          <a:prstGeom prst="rect">
            <a:avLst/>
          </a:prstGeom>
          <a:noFill/>
          <a:ln/>
        </p:spPr>
        <p:txBody>
          <a:bodyPr wrap="square" rtlCol="0" anchor="ctr"/>
          <a:lstStyle/>
          <a:p>
            <a:pPr marL="0" indent="0">
              <a:buNone/>
            </a:pPr>
            <a:r>
              <a:rPr lang="en-US" sz="1300" b="1" kern="0" spc="200" dirty="0">
                <a:solidFill>
                  <a:srgbClr val="C9A227"/>
                </a:solidFill>
                <a:latin typeface="Calibri" pitchFamily="34" charset="0"/>
                <a:ea typeface="Calibri" pitchFamily="34" charset="-122"/>
                <a:cs typeface="Calibri" pitchFamily="34" charset="-120"/>
              </a:rPr>
              <a:t>TOPIC 02 · PROPERTY TAX</a:t>
            </a:r>
            <a:endParaRPr lang="en-US" sz="1300" dirty="0"/>
          </a:p>
        </p:txBody>
      </p:sp>
      <p:sp>
        <p:nvSpPr>
          <p:cNvPr id="3" name="Text 1"/>
          <p:cNvSpPr/>
          <p:nvPr/>
        </p:nvSpPr>
        <p:spPr>
          <a:xfrm>
            <a:off x="548640" y="713232"/>
            <a:ext cx="11064240" cy="822960"/>
          </a:xfrm>
          <a:prstGeom prst="rect">
            <a:avLst/>
          </a:prstGeom>
          <a:noFill/>
          <a:ln/>
        </p:spPr>
        <p:txBody>
          <a:bodyPr wrap="square" rtlCol="0" anchor="ctr"/>
          <a:lstStyle/>
          <a:p>
            <a:pPr marL="0" indent="0" algn="l">
              <a:buNone/>
            </a:pPr>
            <a:r>
              <a:rPr lang="en-US" sz="3200" b="1" dirty="0">
                <a:solidFill>
                  <a:srgbClr val="1B2A4A"/>
                </a:solidFill>
                <a:latin typeface="Cambria" pitchFamily="34" charset="0"/>
                <a:ea typeface="Cambria" pitchFamily="34" charset="-122"/>
                <a:cs typeface="Cambria" pitchFamily="34" charset="-120"/>
              </a:rPr>
              <a:t>How Millage Funds Arkansas Schools</a:t>
            </a:r>
            <a:endParaRPr lang="en-US" sz="3200" dirty="0"/>
          </a:p>
        </p:txBody>
      </p:sp>
      <p:sp>
        <p:nvSpPr>
          <p:cNvPr id="4" name="Text 2"/>
          <p:cNvSpPr/>
          <p:nvPr/>
        </p:nvSpPr>
        <p:spPr>
          <a:xfrm>
            <a:off x="548640" y="1645920"/>
            <a:ext cx="6675120" cy="1005840"/>
          </a:xfrm>
          <a:prstGeom prst="rect">
            <a:avLst/>
          </a:prstGeom>
          <a:noFill/>
          <a:ln/>
        </p:spPr>
        <p:txBody>
          <a:bodyPr wrap="square" rtlCol="0" anchor="ctr"/>
          <a:lstStyle/>
          <a:p>
            <a:pPr marL="0" indent="0">
              <a:lnSpc>
                <a:spcPct val="115000"/>
              </a:lnSpc>
              <a:buNone/>
            </a:pPr>
            <a:r>
              <a:rPr lang="en-US" sz="1400" dirty="0">
                <a:solidFill>
                  <a:srgbClr val="2B2F36"/>
                </a:solidFill>
                <a:latin typeface="Calibri" pitchFamily="34" charset="0"/>
                <a:ea typeface="Calibri" pitchFamily="34" charset="-122"/>
                <a:cs typeface="Calibri" pitchFamily="34" charset="-120"/>
              </a:rPr>
              <a:t>Every Arkansas school district must levy a </a:t>
            </a:r>
            <a:r>
              <a:rPr lang="en-US" sz="1400" b="1" dirty="0">
                <a:solidFill>
                  <a:srgbClr val="1B2A4A"/>
                </a:solidFill>
                <a:latin typeface="Calibri" pitchFamily="34" charset="0"/>
                <a:ea typeface="Calibri" pitchFamily="34" charset="-122"/>
                <a:cs typeface="Calibri" pitchFamily="34" charset="-120"/>
              </a:rPr>
              <a:t>minimum Uniform Rate of Tax (URT) of 25 mills</a:t>
            </a:r>
            <a:r>
              <a:rPr lang="en-US" sz="1400" dirty="0">
                <a:solidFill>
                  <a:srgbClr val="2B2F36"/>
                </a:solidFill>
                <a:latin typeface="Calibri" pitchFamily="34" charset="0"/>
                <a:ea typeface="Calibri" pitchFamily="34" charset="-122"/>
                <a:cs typeface="Calibri" pitchFamily="34" charset="-120"/>
              </a:rPr>
              <a:t> under Article 14 of the state constitution — any millage above that must be approved by local voters. One mill equals $1 of tax for every $1,000 of assessed value.</a:t>
            </a:r>
            <a:endParaRPr lang="en-US" sz="1400" dirty="0"/>
          </a:p>
        </p:txBody>
      </p:sp>
      <p:sp>
        <p:nvSpPr>
          <p:cNvPr id="5" name="Text 3"/>
          <p:cNvSpPr/>
          <p:nvPr/>
        </p:nvSpPr>
        <p:spPr>
          <a:xfrm>
            <a:off x="548640" y="2743200"/>
            <a:ext cx="6675120" cy="640080"/>
          </a:xfrm>
          <a:prstGeom prst="rect">
            <a:avLst/>
          </a:prstGeom>
          <a:noFill/>
          <a:ln/>
        </p:spPr>
        <p:txBody>
          <a:bodyPr wrap="square" rtlCol="0" anchor="ctr"/>
          <a:lstStyle/>
          <a:p>
            <a:pPr marL="0" indent="0">
              <a:buNone/>
            </a:pPr>
            <a:r>
              <a:rPr lang="en-US" sz="1300" i="1" dirty="0">
                <a:solidFill>
                  <a:srgbClr val="6B7280"/>
                </a:solidFill>
                <a:latin typeface="Calibri" pitchFamily="34" charset="0"/>
                <a:ea typeface="Calibri" pitchFamily="34" charset="-122"/>
                <a:cs typeface="Calibri" pitchFamily="34" charset="-120"/>
              </a:rPr>
              <a:t>Roughly 79% of all Arkansas property tax collections flow to schools; 13% to counties, 7% to municipalities, and 1% to other entities.</a:t>
            </a:r>
            <a:endParaRPr lang="en-US" sz="1300" dirty="0"/>
          </a:p>
        </p:txBody>
      </p:sp>
      <p:sp>
        <p:nvSpPr>
          <p:cNvPr id="6" name="Text 4"/>
          <p:cNvSpPr/>
          <p:nvPr/>
        </p:nvSpPr>
        <p:spPr>
          <a:xfrm>
            <a:off x="548640" y="3520440"/>
            <a:ext cx="6400800" cy="320040"/>
          </a:xfrm>
          <a:prstGeom prst="rect">
            <a:avLst/>
          </a:prstGeom>
          <a:noFill/>
          <a:ln/>
        </p:spPr>
        <p:txBody>
          <a:bodyPr wrap="square"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Where districts sit on the millage spectrum</a:t>
            </a:r>
            <a:endParaRPr lang="en-US" sz="1300" dirty="0"/>
          </a:p>
        </p:txBody>
      </p:sp>
      <p:graphicFrame>
        <p:nvGraphicFramePr>
          <p:cNvPr id="7" name="Chart 0"/>
          <p:cNvGraphicFramePr/>
          <p:nvPr>
            <p:extLst>
              <p:ext uri="{D42A27DB-BD31-4B8C-83A1-F6EECF244321}">
                <p14:modId xmlns:p14="http://schemas.microsoft.com/office/powerpoint/2010/main" val="2080027190"/>
              </p:ext>
            </p:extLst>
          </p:nvPr>
        </p:nvGraphicFramePr>
        <p:xfrm>
          <a:off x="457200" y="3840480"/>
          <a:ext cx="6949440" cy="2468880"/>
        </p:xfrm>
        <a:graphic>
          <a:graphicData uri="http://schemas.openxmlformats.org/drawingml/2006/chart">
            <c:chart xmlns:c="http://schemas.openxmlformats.org/drawingml/2006/chart" xmlns:r="http://schemas.openxmlformats.org/officeDocument/2006/relationships" r:id="rId3"/>
          </a:graphicData>
        </a:graphic>
      </p:graphicFrame>
      <p:sp>
        <p:nvSpPr>
          <p:cNvPr id="8" name="Shape 5"/>
          <p:cNvSpPr/>
          <p:nvPr/>
        </p:nvSpPr>
        <p:spPr>
          <a:xfrm>
            <a:off x="7818120" y="1645920"/>
            <a:ext cx="3840480" cy="4663440"/>
          </a:xfrm>
          <a:prstGeom prst="roundRect">
            <a:avLst>
              <a:gd name="adj" fmla="val 1905"/>
            </a:avLst>
          </a:prstGeom>
          <a:solidFill>
            <a:srgbClr val="F5F7FA"/>
          </a:solidFill>
          <a:ln w="12700">
            <a:solidFill>
              <a:srgbClr val="E6E9EF"/>
            </a:solidFill>
            <a:prstDash val="solid"/>
          </a:ln>
        </p:spPr>
        <p:txBody>
          <a:bodyPr/>
          <a:lstStyle/>
          <a:p>
            <a:endParaRPr lang="en-US"/>
          </a:p>
        </p:txBody>
      </p:sp>
      <p:sp>
        <p:nvSpPr>
          <p:cNvPr id="9" name="Text 6"/>
          <p:cNvSpPr/>
          <p:nvPr/>
        </p:nvSpPr>
        <p:spPr>
          <a:xfrm>
            <a:off x="8046720" y="1828800"/>
            <a:ext cx="3383280" cy="548640"/>
          </a:xfrm>
          <a:prstGeom prst="rect">
            <a:avLst/>
          </a:prstGeom>
          <a:noFill/>
          <a:ln/>
        </p:spPr>
        <p:txBody>
          <a:bodyPr wrap="square" rtlCol="0" anchor="ctr"/>
          <a:lstStyle/>
          <a:p>
            <a:pPr marL="0" indent="0">
              <a:buNone/>
            </a:pPr>
            <a:r>
              <a:rPr lang="en-US" sz="1200" b="1" kern="0" spc="100" dirty="0">
                <a:solidFill>
                  <a:srgbClr val="1B2A4A"/>
                </a:solidFill>
                <a:latin typeface="Calibri" pitchFamily="34" charset="0"/>
                <a:ea typeface="Calibri" pitchFamily="34" charset="-122"/>
                <a:cs typeface="Calibri" pitchFamily="34" charset="-120"/>
              </a:rPr>
              <a:t>COLLECTION &amp; GUARANTEE MECHANICS</a:t>
            </a:r>
            <a:endParaRPr lang="en-US" sz="1200" dirty="0"/>
          </a:p>
        </p:txBody>
      </p:sp>
      <p:sp>
        <p:nvSpPr>
          <p:cNvPr id="10" name="Text 7"/>
          <p:cNvSpPr/>
          <p:nvPr/>
        </p:nvSpPr>
        <p:spPr>
          <a:xfrm>
            <a:off x="8046720" y="2423160"/>
            <a:ext cx="3383280" cy="914400"/>
          </a:xfrm>
          <a:prstGeom prst="rect">
            <a:avLst/>
          </a:prstGeom>
          <a:noFill/>
          <a:ln/>
        </p:spPr>
        <p:txBody>
          <a:bodyPr wrap="square" rtlCol="0" anchor="ctr"/>
          <a:lstStyle/>
          <a:p>
            <a:pPr marL="0" indent="0">
              <a:lnSpc>
                <a:spcPct val="105000"/>
              </a:lnSpc>
              <a:buNone/>
            </a:pPr>
            <a:r>
              <a:rPr lang="en-US" sz="1100" dirty="0">
                <a:solidFill>
                  <a:srgbClr val="2B2F36"/>
                </a:solidFill>
                <a:latin typeface="Calibri" pitchFamily="34" charset="0"/>
                <a:ea typeface="Calibri" pitchFamily="34" charset="-122"/>
                <a:cs typeface="Calibri" pitchFamily="34" charset="-120"/>
              </a:rPr>
              <a:t>Districts are guaranteed a 98% collection rate on the first 25 mills.</a:t>
            </a:r>
            <a:endParaRPr lang="en-US" sz="1100" dirty="0"/>
          </a:p>
        </p:txBody>
      </p:sp>
      <p:sp>
        <p:nvSpPr>
          <p:cNvPr id="11" name="Text 8"/>
          <p:cNvSpPr/>
          <p:nvPr/>
        </p:nvSpPr>
        <p:spPr>
          <a:xfrm>
            <a:off x="8046720" y="3383280"/>
            <a:ext cx="3383280" cy="914400"/>
          </a:xfrm>
          <a:prstGeom prst="rect">
            <a:avLst/>
          </a:prstGeom>
          <a:noFill/>
          <a:ln/>
        </p:spPr>
        <p:txBody>
          <a:bodyPr wrap="square" rtlCol="0" anchor="ctr"/>
          <a:lstStyle/>
          <a:p>
            <a:pPr marL="0" indent="0">
              <a:lnSpc>
                <a:spcPct val="105000"/>
              </a:lnSpc>
              <a:buNone/>
            </a:pPr>
            <a:r>
              <a:rPr lang="en-US" sz="1100" dirty="0">
                <a:solidFill>
                  <a:srgbClr val="2B2F36"/>
                </a:solidFill>
                <a:latin typeface="Calibri" pitchFamily="34" charset="0"/>
                <a:ea typeface="Calibri" pitchFamily="34" charset="-122"/>
                <a:cs typeface="Calibri" pitchFamily="34" charset="-120"/>
              </a:rPr>
              <a:t>Statewide average collection rate has run about 95–96% historically.</a:t>
            </a:r>
            <a:endParaRPr lang="en-US" sz="1100" dirty="0"/>
          </a:p>
        </p:txBody>
      </p:sp>
      <p:sp>
        <p:nvSpPr>
          <p:cNvPr id="12" name="Text 9"/>
          <p:cNvSpPr/>
          <p:nvPr/>
        </p:nvSpPr>
        <p:spPr>
          <a:xfrm>
            <a:off x="8046720" y="4343400"/>
            <a:ext cx="3383280" cy="914400"/>
          </a:xfrm>
          <a:prstGeom prst="rect">
            <a:avLst/>
          </a:prstGeom>
          <a:noFill/>
          <a:ln/>
        </p:spPr>
        <p:txBody>
          <a:bodyPr wrap="square" rtlCol="0" anchor="ctr"/>
          <a:lstStyle/>
          <a:p>
            <a:pPr marL="0" indent="0">
              <a:lnSpc>
                <a:spcPct val="105000"/>
              </a:lnSpc>
              <a:buNone/>
            </a:pPr>
            <a:r>
              <a:rPr lang="en-US" sz="1100" dirty="0">
                <a:solidFill>
                  <a:srgbClr val="2B2F36"/>
                </a:solidFill>
                <a:latin typeface="Calibri" pitchFamily="34" charset="0"/>
                <a:ea typeface="Calibri" pitchFamily="34" charset="-122"/>
                <a:cs typeface="Calibri" pitchFamily="34" charset="-120"/>
              </a:rPr>
              <a:t>About $2.09B in property taxes was collected for Arkansas school districts statewide in a recent year — the single largest local revenue source for districts.</a:t>
            </a:r>
            <a:endParaRPr lang="en-US" sz="1100" dirty="0"/>
          </a:p>
        </p:txBody>
      </p:sp>
      <p:sp>
        <p:nvSpPr>
          <p:cNvPr id="13" name="Text 10"/>
          <p:cNvSpPr/>
          <p:nvPr/>
        </p:nvSpPr>
        <p:spPr>
          <a:xfrm>
            <a:off x="8046720" y="5303520"/>
            <a:ext cx="3383280" cy="914400"/>
          </a:xfrm>
          <a:prstGeom prst="rect">
            <a:avLst/>
          </a:prstGeom>
          <a:noFill/>
          <a:ln/>
        </p:spPr>
        <p:txBody>
          <a:bodyPr wrap="square" rtlCol="0" anchor="ctr"/>
          <a:lstStyle/>
          <a:p>
            <a:pPr marL="0" indent="0">
              <a:lnSpc>
                <a:spcPct val="105000"/>
              </a:lnSpc>
              <a:buNone/>
            </a:pPr>
            <a:r>
              <a:rPr lang="en-US" sz="1100" dirty="0">
                <a:solidFill>
                  <a:srgbClr val="2B2F36"/>
                </a:solidFill>
                <a:latin typeface="Calibri" pitchFamily="34" charset="0"/>
                <a:ea typeface="Calibri" pitchFamily="34" charset="-122"/>
                <a:cs typeface="Calibri" pitchFamily="34" charset="-120"/>
              </a:rPr>
              <a:t>Assessed value = 20% of appraised market value; Amendment 79 caps annual increases in taxable value for existing property (5% for homestead, 10% for non-homestead, or a freeze for eligible seniors/disabled owners).</a:t>
            </a:r>
            <a:endParaRPr lang="en-US" sz="1100" dirty="0"/>
          </a:p>
        </p:txBody>
      </p:sp>
      <p:sp>
        <p:nvSpPr>
          <p:cNvPr id="15" name="Text 11"/>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7</a:t>
            </a:r>
            <a:endParaRPr lang="en-US" sz="1000" dirty="0"/>
          </a:p>
        </p:txBody>
      </p:sp>
      <p:sp>
        <p:nvSpPr>
          <p:cNvPr id="16" name="Text 2">
            <a:extLst>
              <a:ext uri="{FF2B5EF4-FFF2-40B4-BE49-F238E27FC236}">
                <a16:creationId xmlns:a16="http://schemas.microsoft.com/office/drawing/2014/main" id="{44B2DDB6-69D1-744D-2194-92719C558C5A}"/>
              </a:ext>
            </a:extLst>
          </p:cNvPr>
          <p:cNvSpPr/>
          <p:nvPr/>
        </p:nvSpPr>
        <p:spPr>
          <a:xfrm>
            <a:off x="457200" y="6144768"/>
            <a:ext cx="6675120" cy="457200"/>
          </a:xfrm>
          <a:prstGeom prst="rect">
            <a:avLst/>
          </a:prstGeom>
          <a:noFill/>
          <a:ln/>
        </p:spPr>
        <p:txBody>
          <a:bodyPr wrap="square" rtlCol="0" anchor="ctr"/>
          <a:lstStyle/>
          <a:p>
            <a:pPr marL="0" indent="0">
              <a:lnSpc>
                <a:spcPct val="115000"/>
              </a:lnSpc>
              <a:buNone/>
            </a:pPr>
            <a:r>
              <a:rPr lang="en-US" sz="1400" dirty="0">
                <a:solidFill>
                  <a:srgbClr val="2B2F36"/>
                </a:solidFill>
                <a:latin typeface="Calibri" pitchFamily="34" charset="0"/>
                <a:ea typeface="Calibri" pitchFamily="34" charset="-122"/>
                <a:cs typeface="Calibri" pitchFamily="34" charset="-120"/>
              </a:rPr>
              <a:t>If assessed value = $1,314,786,433, then one mill would yield $1,314,786 in revenue.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7315200" cy="320040"/>
          </a:xfrm>
          <a:prstGeom prst="rect">
            <a:avLst/>
          </a:prstGeom>
          <a:noFill/>
          <a:ln/>
        </p:spPr>
        <p:txBody>
          <a:bodyPr wrap="square" rtlCol="0" anchor="ctr"/>
          <a:lstStyle/>
          <a:p>
            <a:pPr marL="0" indent="0">
              <a:buNone/>
            </a:pPr>
            <a:r>
              <a:rPr lang="en-US" sz="1300" b="1" kern="0" spc="200" dirty="0">
                <a:solidFill>
                  <a:srgbClr val="C9A227"/>
                </a:solidFill>
                <a:latin typeface="Calibri" pitchFamily="34" charset="0"/>
                <a:ea typeface="Calibri" pitchFamily="34" charset="-122"/>
                <a:cs typeface="Calibri" pitchFamily="34" charset="-120"/>
              </a:rPr>
              <a:t>TOPIC 02 · PROPERTY TAX</a:t>
            </a:r>
            <a:endParaRPr lang="en-US" sz="1300" dirty="0"/>
          </a:p>
        </p:txBody>
      </p:sp>
      <p:sp>
        <p:nvSpPr>
          <p:cNvPr id="3" name="Text 1"/>
          <p:cNvSpPr/>
          <p:nvPr/>
        </p:nvSpPr>
        <p:spPr>
          <a:xfrm>
            <a:off x="548640" y="713232"/>
            <a:ext cx="11064240" cy="822960"/>
          </a:xfrm>
          <a:prstGeom prst="rect">
            <a:avLst/>
          </a:prstGeom>
          <a:noFill/>
          <a:ln/>
        </p:spPr>
        <p:txBody>
          <a:bodyPr wrap="square" rtlCol="0" anchor="ctr"/>
          <a:lstStyle/>
          <a:p>
            <a:pPr marL="0" indent="0" algn="l">
              <a:buNone/>
            </a:pPr>
            <a:r>
              <a:rPr lang="en-US" sz="3200" b="1" dirty="0">
                <a:solidFill>
                  <a:srgbClr val="1B2A4A"/>
                </a:solidFill>
                <a:latin typeface="Cambria" pitchFamily="34" charset="0"/>
                <a:ea typeface="Cambria" pitchFamily="34" charset="-122"/>
                <a:cs typeface="Cambria" pitchFamily="34" charset="-120"/>
              </a:rPr>
              <a:t>Where Assessment Pressure Is Building</a:t>
            </a:r>
            <a:endParaRPr lang="en-US" sz="3200" dirty="0"/>
          </a:p>
        </p:txBody>
      </p:sp>
      <p:sp>
        <p:nvSpPr>
          <p:cNvPr id="4" name="Shape 2"/>
          <p:cNvSpPr/>
          <p:nvPr/>
        </p:nvSpPr>
        <p:spPr>
          <a:xfrm>
            <a:off x="548640" y="1691640"/>
            <a:ext cx="3611880" cy="73152"/>
          </a:xfrm>
          <a:prstGeom prst="rect">
            <a:avLst/>
          </a:prstGeom>
          <a:solidFill>
            <a:srgbClr val="1B2A4A"/>
          </a:solidFill>
          <a:ln/>
        </p:spPr>
        <p:txBody>
          <a:bodyPr/>
          <a:lstStyle/>
          <a:p>
            <a:endParaRPr lang="en-US"/>
          </a:p>
        </p:txBody>
      </p:sp>
      <p:sp>
        <p:nvSpPr>
          <p:cNvPr id="5" name="Text 3"/>
          <p:cNvSpPr/>
          <p:nvPr/>
        </p:nvSpPr>
        <p:spPr>
          <a:xfrm>
            <a:off x="548640" y="1874520"/>
            <a:ext cx="3611880" cy="457200"/>
          </a:xfrm>
          <a:prstGeom prst="rect">
            <a:avLst/>
          </a:prstGeom>
          <a:noFill/>
          <a:ln/>
        </p:spPr>
        <p:txBody>
          <a:bodyPr wrap="square" rtlCol="0" anchor="ctr"/>
          <a:lstStyle/>
          <a:p>
            <a:pPr marL="0" indent="0">
              <a:buNone/>
            </a:pPr>
            <a:r>
              <a:rPr lang="en-US" sz="1700" b="1" dirty="0">
                <a:solidFill>
                  <a:srgbClr val="1B2A4A"/>
                </a:solidFill>
                <a:latin typeface="Cambria" pitchFamily="34" charset="0"/>
                <a:ea typeface="Cambria" pitchFamily="34" charset="-122"/>
                <a:cs typeface="Cambria" pitchFamily="34" charset="-120"/>
              </a:rPr>
              <a:t>Growth Corridors</a:t>
            </a:r>
            <a:endParaRPr lang="en-US" sz="1700" dirty="0"/>
          </a:p>
        </p:txBody>
      </p:sp>
      <p:sp>
        <p:nvSpPr>
          <p:cNvPr id="6" name="Text 4"/>
          <p:cNvSpPr/>
          <p:nvPr/>
        </p:nvSpPr>
        <p:spPr>
          <a:xfrm>
            <a:off x="548640" y="2423160"/>
            <a:ext cx="3474720" cy="1463040"/>
          </a:xfrm>
          <a:prstGeom prst="rect">
            <a:avLst/>
          </a:prstGeom>
          <a:noFill/>
          <a:ln/>
        </p:spPr>
        <p:txBody>
          <a:bodyPr wrap="square" rtlCol="0" anchor="ctr"/>
          <a:lstStyle/>
          <a:p>
            <a:pPr marL="0" indent="0">
              <a:lnSpc>
                <a:spcPct val="112000"/>
              </a:lnSpc>
              <a:buNone/>
            </a:pPr>
            <a:r>
              <a:rPr lang="en-US" sz="1200" dirty="0">
                <a:solidFill>
                  <a:srgbClr val="2B2F36"/>
                </a:solidFill>
                <a:latin typeface="Calibri" pitchFamily="34" charset="0"/>
                <a:ea typeface="Calibri" pitchFamily="34" charset="-122"/>
                <a:cs typeface="Calibri" pitchFamily="34" charset="-120"/>
              </a:rPr>
              <a:t>Northwest Arkansas and central-Arkansas suburbs see rapid new construction and rising appraised values, growing the tax base faster than millage rates change.</a:t>
            </a:r>
            <a:endParaRPr lang="en-US" sz="1200" dirty="0"/>
          </a:p>
        </p:txBody>
      </p:sp>
      <p:sp>
        <p:nvSpPr>
          <p:cNvPr id="7" name="Text 5"/>
          <p:cNvSpPr/>
          <p:nvPr/>
        </p:nvSpPr>
        <p:spPr>
          <a:xfrm>
            <a:off x="548640" y="4023360"/>
            <a:ext cx="3474720" cy="1463040"/>
          </a:xfrm>
          <a:prstGeom prst="rect">
            <a:avLst/>
          </a:prstGeom>
          <a:noFill/>
          <a:ln/>
        </p:spPr>
        <p:txBody>
          <a:bodyPr wrap="square" rtlCol="0" anchor="ctr"/>
          <a:lstStyle/>
          <a:p>
            <a:pPr marL="0" indent="0">
              <a:lnSpc>
                <a:spcPct val="112000"/>
              </a:lnSpc>
              <a:buNone/>
            </a:pPr>
            <a:r>
              <a:rPr lang="en-US" sz="1200" dirty="0">
                <a:solidFill>
                  <a:srgbClr val="2B2F36"/>
                </a:solidFill>
                <a:latin typeface="Calibri" pitchFamily="34" charset="0"/>
                <a:ea typeface="Calibri" pitchFamily="34" charset="-122"/>
                <a:cs typeface="Calibri" pitchFamily="34" charset="-120"/>
              </a:rPr>
              <a:t>Rising assessments can offset enrollment softness — Rogers has used growing property values to cushion recent enrollment losses without immediate cuts.</a:t>
            </a:r>
            <a:endParaRPr lang="en-US" sz="1200" dirty="0"/>
          </a:p>
        </p:txBody>
      </p:sp>
      <p:sp>
        <p:nvSpPr>
          <p:cNvPr id="8" name="Shape 6"/>
          <p:cNvSpPr/>
          <p:nvPr/>
        </p:nvSpPr>
        <p:spPr>
          <a:xfrm>
            <a:off x="4389120" y="1691640"/>
            <a:ext cx="3611880" cy="73152"/>
          </a:xfrm>
          <a:prstGeom prst="rect">
            <a:avLst/>
          </a:prstGeom>
          <a:solidFill>
            <a:srgbClr val="C9A227"/>
          </a:solidFill>
          <a:ln/>
        </p:spPr>
        <p:txBody>
          <a:bodyPr/>
          <a:lstStyle/>
          <a:p>
            <a:endParaRPr lang="en-US"/>
          </a:p>
        </p:txBody>
      </p:sp>
      <p:sp>
        <p:nvSpPr>
          <p:cNvPr id="9" name="Text 7"/>
          <p:cNvSpPr/>
          <p:nvPr/>
        </p:nvSpPr>
        <p:spPr>
          <a:xfrm>
            <a:off x="4389120" y="1874520"/>
            <a:ext cx="3611880" cy="457200"/>
          </a:xfrm>
          <a:prstGeom prst="rect">
            <a:avLst/>
          </a:prstGeom>
          <a:noFill/>
          <a:ln/>
        </p:spPr>
        <p:txBody>
          <a:bodyPr wrap="square" rtlCol="0" anchor="ctr"/>
          <a:lstStyle/>
          <a:p>
            <a:pPr marL="0" indent="0">
              <a:buNone/>
            </a:pPr>
            <a:r>
              <a:rPr lang="en-US" sz="1700" b="1" dirty="0">
                <a:solidFill>
                  <a:srgbClr val="1B2A4A"/>
                </a:solidFill>
                <a:latin typeface="Cambria" pitchFamily="34" charset="0"/>
                <a:ea typeface="Cambria" pitchFamily="34" charset="-122"/>
                <a:cs typeface="Cambria" pitchFamily="34" charset="-120"/>
              </a:rPr>
              <a:t>Reappraisal Cycles</a:t>
            </a:r>
            <a:endParaRPr lang="en-US" sz="1700" dirty="0"/>
          </a:p>
        </p:txBody>
      </p:sp>
      <p:sp>
        <p:nvSpPr>
          <p:cNvPr id="10" name="Text 8"/>
          <p:cNvSpPr/>
          <p:nvPr/>
        </p:nvSpPr>
        <p:spPr>
          <a:xfrm>
            <a:off x="4389120" y="2423160"/>
            <a:ext cx="3474720" cy="1463040"/>
          </a:xfrm>
          <a:prstGeom prst="rect">
            <a:avLst/>
          </a:prstGeom>
          <a:noFill/>
          <a:ln/>
        </p:spPr>
        <p:txBody>
          <a:bodyPr wrap="square" rtlCol="0" anchor="ctr"/>
          <a:lstStyle/>
          <a:p>
            <a:pPr marL="0" indent="0">
              <a:lnSpc>
                <a:spcPct val="112000"/>
              </a:lnSpc>
              <a:buNone/>
            </a:pPr>
            <a:r>
              <a:rPr lang="en-US" sz="1200" dirty="0">
                <a:solidFill>
                  <a:srgbClr val="2B2F36"/>
                </a:solidFill>
                <a:latin typeface="Calibri" pitchFamily="34" charset="0"/>
                <a:ea typeface="Calibri" pitchFamily="34" charset="-122"/>
                <a:cs typeface="Calibri" pitchFamily="34" charset="-120"/>
              </a:rPr>
              <a:t>County assessors reappraise property on a rolling multi-year cycle; large jumps in appraised value can trigger public pushback even when millage rates stay flat.</a:t>
            </a:r>
            <a:endParaRPr lang="en-US" sz="1200" dirty="0"/>
          </a:p>
        </p:txBody>
      </p:sp>
      <p:sp>
        <p:nvSpPr>
          <p:cNvPr id="11" name="Text 9"/>
          <p:cNvSpPr/>
          <p:nvPr/>
        </p:nvSpPr>
        <p:spPr>
          <a:xfrm>
            <a:off x="4389120" y="4023360"/>
            <a:ext cx="3474720" cy="1463040"/>
          </a:xfrm>
          <a:prstGeom prst="rect">
            <a:avLst/>
          </a:prstGeom>
          <a:noFill/>
          <a:ln/>
        </p:spPr>
        <p:txBody>
          <a:bodyPr wrap="square" rtlCol="0" anchor="ctr"/>
          <a:lstStyle/>
          <a:p>
            <a:pPr marL="0" indent="0">
              <a:lnSpc>
                <a:spcPct val="112000"/>
              </a:lnSpc>
              <a:buNone/>
            </a:pPr>
            <a:r>
              <a:rPr lang="en-US" sz="1200" dirty="0">
                <a:solidFill>
                  <a:srgbClr val="2B2F36"/>
                </a:solidFill>
                <a:latin typeface="Calibri" pitchFamily="34" charset="0"/>
                <a:ea typeface="Calibri" pitchFamily="34" charset="-122"/>
                <a:cs typeface="Calibri" pitchFamily="34" charset="-120"/>
              </a:rPr>
              <a:t>Amendment 79 caps slow the pace at which the taxable base catches up to true market value, especially for long-held homestead property.</a:t>
            </a:r>
            <a:endParaRPr lang="en-US" sz="1200" dirty="0"/>
          </a:p>
        </p:txBody>
      </p:sp>
      <p:sp>
        <p:nvSpPr>
          <p:cNvPr id="12" name="Shape 10"/>
          <p:cNvSpPr/>
          <p:nvPr/>
        </p:nvSpPr>
        <p:spPr>
          <a:xfrm>
            <a:off x="8229600" y="1691640"/>
            <a:ext cx="3611880" cy="73152"/>
          </a:xfrm>
          <a:prstGeom prst="rect">
            <a:avLst/>
          </a:prstGeom>
          <a:solidFill>
            <a:srgbClr val="9E2B25"/>
          </a:solidFill>
          <a:ln/>
        </p:spPr>
        <p:txBody>
          <a:bodyPr/>
          <a:lstStyle/>
          <a:p>
            <a:endParaRPr lang="en-US"/>
          </a:p>
        </p:txBody>
      </p:sp>
      <p:sp>
        <p:nvSpPr>
          <p:cNvPr id="13" name="Text 11"/>
          <p:cNvSpPr/>
          <p:nvPr/>
        </p:nvSpPr>
        <p:spPr>
          <a:xfrm>
            <a:off x="8229600" y="1874520"/>
            <a:ext cx="3611880" cy="457200"/>
          </a:xfrm>
          <a:prstGeom prst="rect">
            <a:avLst/>
          </a:prstGeom>
          <a:noFill/>
          <a:ln/>
        </p:spPr>
        <p:txBody>
          <a:bodyPr wrap="square" rtlCol="0" anchor="ctr"/>
          <a:lstStyle/>
          <a:p>
            <a:pPr marL="0" indent="0">
              <a:buNone/>
            </a:pPr>
            <a:r>
              <a:rPr lang="en-US" sz="1700" b="1" dirty="0">
                <a:solidFill>
                  <a:srgbClr val="1B2A4A"/>
                </a:solidFill>
                <a:latin typeface="Cambria" pitchFamily="34" charset="0"/>
                <a:ea typeface="Cambria" pitchFamily="34" charset="-122"/>
                <a:cs typeface="Cambria" pitchFamily="34" charset="-120"/>
              </a:rPr>
              <a:t>Appeals &amp; Equalization</a:t>
            </a:r>
            <a:endParaRPr lang="en-US" sz="1700" dirty="0"/>
          </a:p>
        </p:txBody>
      </p:sp>
      <p:sp>
        <p:nvSpPr>
          <p:cNvPr id="14" name="Text 12"/>
          <p:cNvSpPr/>
          <p:nvPr/>
        </p:nvSpPr>
        <p:spPr>
          <a:xfrm>
            <a:off x="8229600" y="2423160"/>
            <a:ext cx="3474720" cy="1463040"/>
          </a:xfrm>
          <a:prstGeom prst="rect">
            <a:avLst/>
          </a:prstGeom>
          <a:noFill/>
          <a:ln/>
        </p:spPr>
        <p:txBody>
          <a:bodyPr wrap="square" rtlCol="0" anchor="ctr"/>
          <a:lstStyle/>
          <a:p>
            <a:pPr marL="0" indent="0">
              <a:lnSpc>
                <a:spcPct val="112000"/>
              </a:lnSpc>
              <a:buNone/>
            </a:pPr>
            <a:r>
              <a:rPr lang="en-US" sz="1200" dirty="0">
                <a:solidFill>
                  <a:srgbClr val="2B2F36"/>
                </a:solidFill>
                <a:latin typeface="Calibri" pitchFamily="34" charset="0"/>
                <a:ea typeface="Calibri" pitchFamily="34" charset="-122"/>
                <a:cs typeface="Calibri" pitchFamily="34" charset="-120"/>
              </a:rPr>
              <a:t>County Boards of Equalization hear assessment appeals each August–November; high-profile commercial and industrial appeals can meaningfully affect a single district's tax base.</a:t>
            </a:r>
            <a:endParaRPr lang="en-US" sz="1200" dirty="0"/>
          </a:p>
        </p:txBody>
      </p:sp>
      <p:sp>
        <p:nvSpPr>
          <p:cNvPr id="15" name="Text 13"/>
          <p:cNvSpPr/>
          <p:nvPr/>
        </p:nvSpPr>
        <p:spPr>
          <a:xfrm>
            <a:off x="8229600" y="4023360"/>
            <a:ext cx="3474720" cy="1463040"/>
          </a:xfrm>
          <a:prstGeom prst="rect">
            <a:avLst/>
          </a:prstGeom>
          <a:noFill/>
          <a:ln/>
        </p:spPr>
        <p:txBody>
          <a:bodyPr wrap="square" rtlCol="0" anchor="ctr"/>
          <a:lstStyle/>
          <a:p>
            <a:pPr marL="0" indent="0">
              <a:lnSpc>
                <a:spcPct val="112000"/>
              </a:lnSpc>
              <a:buNone/>
            </a:pPr>
            <a:r>
              <a:rPr lang="en-US" sz="1200" dirty="0">
                <a:solidFill>
                  <a:srgbClr val="2B2F36"/>
                </a:solidFill>
                <a:latin typeface="Calibri" pitchFamily="34" charset="0"/>
                <a:ea typeface="Calibri" pitchFamily="34" charset="-122"/>
                <a:cs typeface="Calibri" pitchFamily="34" charset="-120"/>
              </a:rPr>
              <a:t>Large industrial or utility property appeals are worth watching closely — a successful appeal can shift a district's assessed value materially in one cycle.</a:t>
            </a:r>
            <a:endParaRPr lang="en-US" sz="1200" dirty="0"/>
          </a:p>
        </p:txBody>
      </p:sp>
      <p:sp>
        <p:nvSpPr>
          <p:cNvPr id="16" name="Shape 14"/>
          <p:cNvSpPr/>
          <p:nvPr/>
        </p:nvSpPr>
        <p:spPr>
          <a:xfrm>
            <a:off x="548640" y="5623560"/>
            <a:ext cx="11064240" cy="731520"/>
          </a:xfrm>
          <a:prstGeom prst="roundRect">
            <a:avLst>
              <a:gd name="adj" fmla="val 7500"/>
            </a:avLst>
          </a:prstGeom>
          <a:solidFill>
            <a:srgbClr val="F5F7FA"/>
          </a:solidFill>
          <a:ln w="12700">
            <a:solidFill>
              <a:srgbClr val="E6E9EF"/>
            </a:solidFill>
            <a:prstDash val="solid"/>
          </a:ln>
        </p:spPr>
        <p:txBody>
          <a:bodyPr/>
          <a:lstStyle/>
          <a:p>
            <a:endParaRPr lang="en-US"/>
          </a:p>
        </p:txBody>
      </p:sp>
      <p:sp>
        <p:nvSpPr>
          <p:cNvPr id="17" name="Text 15"/>
          <p:cNvSpPr/>
          <p:nvPr/>
        </p:nvSpPr>
        <p:spPr>
          <a:xfrm>
            <a:off x="777240" y="5623560"/>
            <a:ext cx="10607040" cy="731520"/>
          </a:xfrm>
          <a:prstGeom prst="rect">
            <a:avLst/>
          </a:prstGeom>
          <a:noFill/>
          <a:ln/>
        </p:spPr>
        <p:txBody>
          <a:bodyPr wrap="square" rtlCol="0" anchor="ctr"/>
          <a:lstStyle/>
          <a:p>
            <a:pPr marL="0" indent="0">
              <a:buNone/>
            </a:pPr>
            <a:r>
              <a:rPr lang="en-US" sz="1250" i="1" dirty="0">
                <a:solidFill>
                  <a:srgbClr val="1B2A4A"/>
                </a:solidFill>
                <a:latin typeface="Calibri" pitchFamily="34" charset="0"/>
                <a:ea typeface="Calibri" pitchFamily="34" charset="-122"/>
                <a:cs typeface="Calibri" pitchFamily="34" charset="-120"/>
              </a:rPr>
              <a:t>Bottom line: your millage rate is only half the story. Track your county's reappraisal calendar and equalization-board activity as closely as your own board's budget calendar.</a:t>
            </a:r>
            <a:endParaRPr lang="en-US" sz="1250" dirty="0"/>
          </a:p>
        </p:txBody>
      </p:sp>
      <p:sp>
        <p:nvSpPr>
          <p:cNvPr id="19" name="Text 16"/>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3291840" cy="6858000"/>
          </a:xfrm>
          <a:prstGeom prst="rect">
            <a:avLst/>
          </a:prstGeom>
          <a:solidFill>
            <a:srgbClr val="121D33"/>
          </a:solidFill>
          <a:ln/>
        </p:spPr>
        <p:txBody>
          <a:bodyPr/>
          <a:lstStyle/>
          <a:p>
            <a:endParaRPr lang="en-US"/>
          </a:p>
        </p:txBody>
      </p:sp>
      <p:sp>
        <p:nvSpPr>
          <p:cNvPr id="3" name="Text 1"/>
          <p:cNvSpPr/>
          <p:nvPr/>
        </p:nvSpPr>
        <p:spPr>
          <a:xfrm>
            <a:off x="274320" y="2377440"/>
            <a:ext cx="2743200" cy="2011680"/>
          </a:xfrm>
          <a:prstGeom prst="rect">
            <a:avLst/>
          </a:prstGeom>
          <a:noFill/>
          <a:ln/>
        </p:spPr>
        <p:txBody>
          <a:bodyPr wrap="square" rtlCol="0" anchor="ctr"/>
          <a:lstStyle/>
          <a:p>
            <a:pPr marL="0" indent="0" algn="ctr">
              <a:buNone/>
            </a:pPr>
            <a:r>
              <a:rPr lang="en-US" sz="11000" b="1" dirty="0">
                <a:solidFill>
                  <a:srgbClr val="C9A227"/>
                </a:solidFill>
                <a:latin typeface="Cambria" pitchFamily="34" charset="0"/>
                <a:ea typeface="Cambria" pitchFamily="34" charset="-122"/>
                <a:cs typeface="Cambria" pitchFamily="34" charset="-120"/>
              </a:rPr>
              <a:t>03</a:t>
            </a:r>
            <a:endParaRPr lang="en-US" sz="11000" dirty="0"/>
          </a:p>
        </p:txBody>
      </p:sp>
      <p:sp>
        <p:nvSpPr>
          <p:cNvPr id="4" name="Text 2"/>
          <p:cNvSpPr/>
          <p:nvPr/>
        </p:nvSpPr>
        <p:spPr>
          <a:xfrm>
            <a:off x="3566160" y="2743200"/>
            <a:ext cx="8046720" cy="1188720"/>
          </a:xfrm>
          <a:prstGeom prst="rect">
            <a:avLst/>
          </a:prstGeom>
          <a:noFill/>
          <a:ln/>
        </p:spPr>
        <p:txBody>
          <a:bodyPr wrap="square"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Enrollment Shifts</a:t>
            </a:r>
            <a:endParaRPr lang="en-US" sz="3400" dirty="0"/>
          </a:p>
        </p:txBody>
      </p:sp>
      <p:sp>
        <p:nvSpPr>
          <p:cNvPr id="5" name="Text 3"/>
          <p:cNvSpPr/>
          <p:nvPr/>
        </p:nvSpPr>
        <p:spPr>
          <a:xfrm>
            <a:off x="3566160" y="3886200"/>
            <a:ext cx="7863840" cy="640080"/>
          </a:xfrm>
          <a:prstGeom prst="rect">
            <a:avLst/>
          </a:prstGeom>
          <a:noFill/>
          <a:ln/>
        </p:spPr>
        <p:txBody>
          <a:bodyPr wrap="square" rtlCol="0" anchor="ctr"/>
          <a:lstStyle/>
          <a:p>
            <a:pPr marL="0" indent="0">
              <a:buNone/>
            </a:pPr>
            <a:r>
              <a:rPr lang="en-US" sz="1500" i="1" dirty="0">
                <a:solidFill>
                  <a:srgbClr val="D7E1EE"/>
                </a:solidFill>
                <a:latin typeface="Calibri" pitchFamily="34" charset="0"/>
                <a:ea typeface="Calibri" pitchFamily="34" charset="-122"/>
                <a:cs typeface="Calibri" pitchFamily="34" charset="-120"/>
              </a:rPr>
              <a:t>Statewide headcount is falling as school-choice participation scales up</a:t>
            </a:r>
            <a:endParaRPr lang="en-US" sz="1500" dirty="0"/>
          </a:p>
        </p:txBody>
      </p:sp>
      <p:sp>
        <p:nvSpPr>
          <p:cNvPr id="7" name="Text 4"/>
          <p:cNvSpPr/>
          <p:nvPr/>
        </p:nvSpPr>
        <p:spPr>
          <a:xfrm>
            <a:off x="11548872" y="6400800"/>
            <a:ext cx="36576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490</TotalTime>
  <Words>6269</Words>
  <Application>Microsoft Office PowerPoint</Application>
  <PresentationFormat>Widescreen</PresentationFormat>
  <Paragraphs>247</Paragraphs>
  <Slides>19</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Schwanhausser, Janet</cp:lastModifiedBy>
  <cp:revision>4</cp:revision>
  <dcterms:created xsi:type="dcterms:W3CDTF">2026-07-28T12:56:24Z</dcterms:created>
  <dcterms:modified xsi:type="dcterms:W3CDTF">2026-07-28T21:10:12Z</dcterms:modified>
</cp:coreProperties>
</file>