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Lst>
  <p:sldSz cy="6858000" cx="12192000"/>
  <p:notesSz cx="6858000" cy="9144000"/>
  <p:embeddedFontLst>
    <p:embeddedFont>
      <p:font typeface="Sora SemiBold"/>
      <p:regular r:id="rId19"/>
      <p:bold r:id="rId20"/>
    </p:embeddedFont>
    <p:embeddedFont>
      <p:font typeface="Plus Jakarta Sans"/>
      <p:regular r:id="rId21"/>
      <p:bold r:id="rId22"/>
      <p:italic r:id="rId23"/>
      <p:boldItalic r:id="rId24"/>
    </p:embeddedFont>
    <p:embeddedFont>
      <p:font typeface="Plus Jakarta Sans SemiBold"/>
      <p:regular r:id="rId25"/>
      <p:bold r:id="rId26"/>
      <p:italic r:id="rId27"/>
      <p:boldItalic r:id="rId28"/>
    </p:embeddedFont>
    <p:embeddedFont>
      <p:font typeface="Plus Jakarta Sans Medium"/>
      <p:regular r:id="rId29"/>
      <p:bold r:id="rId30"/>
      <p:italic r:id="rId31"/>
      <p:boldItalic r:id="rId32"/>
    </p:embeddedFont>
    <p:embeddedFont>
      <p:font typeface="Sora ExtraBold"/>
      <p:bold r:id="rId33"/>
    </p:embeddedFont>
    <p:embeddedFont>
      <p:font typeface="Sora"/>
      <p:regular r:id="rId34"/>
      <p:bold r:id="rId3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0EF6A993-5635-4062-AB5E-E27AC3983DEF}">
  <a:tblStyle styleId="{0EF6A993-5635-4062-AB5E-E27AC3983DEF}"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CF4"/>
          </a:solidFill>
        </a:fill>
      </a:tcStyle>
    </a:wholeTbl>
    <a:band1H>
      <a:tcTxStyle/>
      <a:tcStyle>
        <a:fill>
          <a:solidFill>
            <a:srgbClr val="CFD7E7"/>
          </a:solidFill>
        </a:fill>
      </a:tcStyle>
    </a:band1H>
    <a:band2H>
      <a:tcTxStyle/>
    </a:band2H>
    <a:band1V>
      <a:tcTxStyle/>
      <a:tcStyle>
        <a:fill>
          <a:solidFill>
            <a:srgbClr val="CFD7E7"/>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SoraSemiBold-bold.fntdata"/><Relationship Id="rId22" Type="http://schemas.openxmlformats.org/officeDocument/2006/relationships/font" Target="fonts/PlusJakartaSans-bold.fntdata"/><Relationship Id="rId21" Type="http://schemas.openxmlformats.org/officeDocument/2006/relationships/font" Target="fonts/PlusJakartaSans-regular.fntdata"/><Relationship Id="rId24" Type="http://schemas.openxmlformats.org/officeDocument/2006/relationships/font" Target="fonts/PlusJakartaSans-boldItalic.fntdata"/><Relationship Id="rId23" Type="http://schemas.openxmlformats.org/officeDocument/2006/relationships/font" Target="fonts/PlusJakartaSans-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PlusJakartaSansSemiBold-bold.fntdata"/><Relationship Id="rId25" Type="http://schemas.openxmlformats.org/officeDocument/2006/relationships/font" Target="fonts/PlusJakartaSansSemiBold-regular.fntdata"/><Relationship Id="rId28" Type="http://schemas.openxmlformats.org/officeDocument/2006/relationships/font" Target="fonts/PlusJakartaSansSemiBold-boldItalic.fntdata"/><Relationship Id="rId27" Type="http://schemas.openxmlformats.org/officeDocument/2006/relationships/font" Target="fonts/PlusJakartaSansSemiBold-italic.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PlusJakartaSansMedium-regular.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PlusJakartaSansMedium-italic.fntdata"/><Relationship Id="rId30" Type="http://schemas.openxmlformats.org/officeDocument/2006/relationships/font" Target="fonts/PlusJakartaSansMedium-bold.fntdata"/><Relationship Id="rId11" Type="http://schemas.openxmlformats.org/officeDocument/2006/relationships/slide" Target="slides/slide5.xml"/><Relationship Id="rId33" Type="http://schemas.openxmlformats.org/officeDocument/2006/relationships/font" Target="fonts/SoraExtraBold-bold.fntdata"/><Relationship Id="rId10" Type="http://schemas.openxmlformats.org/officeDocument/2006/relationships/slide" Target="slides/slide4.xml"/><Relationship Id="rId32" Type="http://schemas.openxmlformats.org/officeDocument/2006/relationships/font" Target="fonts/PlusJakartaSansMedium-boldItalic.fntdata"/><Relationship Id="rId13" Type="http://schemas.openxmlformats.org/officeDocument/2006/relationships/slide" Target="slides/slide7.xml"/><Relationship Id="rId35" Type="http://schemas.openxmlformats.org/officeDocument/2006/relationships/font" Target="fonts/Sora-bold.fntdata"/><Relationship Id="rId12" Type="http://schemas.openxmlformats.org/officeDocument/2006/relationships/slide" Target="slides/slide6.xml"/><Relationship Id="rId34" Type="http://schemas.openxmlformats.org/officeDocument/2006/relationships/font" Target="fonts/Sora-regular.fntdata"/><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font" Target="fonts/SoraSemiBold-regular.fntdata"/><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1"/>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 name="Google Shape;71;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 name="Google Shape;77;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 name="Google Shape;24;p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5"/>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0" name="Google Shape;30;p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6"/>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6" name="Google Shape;36;p6"/>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7"/>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3" name="Google Shape;43;p7"/>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4" name="Google Shape;44;p7"/>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7"/>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7" name="Google Shape;57;p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8" name="Google Shape;58;p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0"/>
          <p:cNvSpPr/>
          <p:nvPr>
            <p:ph idx="2" type="pic"/>
          </p:nvPr>
        </p:nvSpPr>
        <p:spPr>
          <a:xfrm>
            <a:off x="1792288" y="612775"/>
            <a:ext cx="5486400" cy="4114800"/>
          </a:xfrm>
          <a:prstGeom prst="rect">
            <a:avLst/>
          </a:prstGeom>
          <a:noFill/>
          <a:ln>
            <a:noFill/>
          </a:ln>
        </p:spPr>
      </p:sp>
      <p:sp>
        <p:nvSpPr>
          <p:cNvPr id="64" name="Google Shape;64;p1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5" name="Google Shape;65;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8.png"/><Relationship Id="rId4" Type="http://schemas.openxmlformats.org/officeDocument/2006/relationships/image" Target="../media/image16.png"/><Relationship Id="rId5" Type="http://schemas.openxmlformats.org/officeDocument/2006/relationships/image" Target="../media/image27.png"/><Relationship Id="rId6" Type="http://schemas.openxmlformats.org/officeDocument/2006/relationships/image" Target="../media/image2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8.png"/><Relationship Id="rId4" Type="http://schemas.openxmlformats.org/officeDocument/2006/relationships/image" Target="../media/image22.png"/><Relationship Id="rId11" Type="http://schemas.openxmlformats.org/officeDocument/2006/relationships/image" Target="../media/image29.png"/><Relationship Id="rId10" Type="http://schemas.openxmlformats.org/officeDocument/2006/relationships/image" Target="../media/image30.png"/><Relationship Id="rId12" Type="http://schemas.openxmlformats.org/officeDocument/2006/relationships/image" Target="../media/image26.png"/><Relationship Id="rId9" Type="http://schemas.openxmlformats.org/officeDocument/2006/relationships/image" Target="../media/image33.png"/><Relationship Id="rId5" Type="http://schemas.openxmlformats.org/officeDocument/2006/relationships/image" Target="../media/image35.png"/><Relationship Id="rId6" Type="http://schemas.openxmlformats.org/officeDocument/2006/relationships/image" Target="../media/image25.png"/><Relationship Id="rId7" Type="http://schemas.openxmlformats.org/officeDocument/2006/relationships/image" Target="../media/image24.png"/><Relationship Id="rId8" Type="http://schemas.openxmlformats.org/officeDocument/2006/relationships/image" Target="../media/image3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8.png"/><Relationship Id="rId4" Type="http://schemas.openxmlformats.org/officeDocument/2006/relationships/image" Target="../media/image13.png"/><Relationship Id="rId5" Type="http://schemas.openxmlformats.org/officeDocument/2006/relationships/image" Target="../media/image3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8.png"/><Relationship Id="rId4" Type="http://schemas.openxmlformats.org/officeDocument/2006/relationships/image" Target="../media/image5.png"/><Relationship Id="rId11" Type="http://schemas.openxmlformats.org/officeDocument/2006/relationships/image" Target="../media/image3.png"/><Relationship Id="rId10" Type="http://schemas.openxmlformats.org/officeDocument/2006/relationships/image" Target="../media/image15.png"/><Relationship Id="rId12" Type="http://schemas.openxmlformats.org/officeDocument/2006/relationships/image" Target="../media/image31.png"/><Relationship Id="rId9" Type="http://schemas.openxmlformats.org/officeDocument/2006/relationships/image" Target="../media/image4.png"/><Relationship Id="rId5" Type="http://schemas.openxmlformats.org/officeDocument/2006/relationships/image" Target="../media/image6.png"/><Relationship Id="rId6" Type="http://schemas.openxmlformats.org/officeDocument/2006/relationships/image" Target="../media/image10.png"/><Relationship Id="rId7" Type="http://schemas.openxmlformats.org/officeDocument/2006/relationships/image" Target="../media/image7.png"/><Relationship Id="rId8"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8.png"/><Relationship Id="rId4" Type="http://schemas.openxmlformats.org/officeDocument/2006/relationships/image" Target="../media/image8.png"/><Relationship Id="rId5" Type="http://schemas.openxmlformats.org/officeDocument/2006/relationships/image" Target="../media/image14.png"/><Relationship Id="rId6" Type="http://schemas.openxmlformats.org/officeDocument/2006/relationships/image" Target="../media/image1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8.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2.png"/><Relationship Id="rId4" Type="http://schemas.openxmlformats.org/officeDocument/2006/relationships/image" Target="../media/image11.png"/><Relationship Id="rId5" Type="http://schemas.openxmlformats.org/officeDocument/2006/relationships/image" Target="../media/image18.png"/><Relationship Id="rId6"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8.png"/><Relationship Id="rId4" Type="http://schemas.openxmlformats.org/officeDocument/2006/relationships/image" Target="../media/image17.png"/><Relationship Id="rId5" Type="http://schemas.openxmlformats.org/officeDocument/2006/relationships/image" Target="../media/image20.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8.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72A"/>
        </a:solidFill>
      </p:bgPr>
    </p:bg>
    <p:spTree>
      <p:nvGrpSpPr>
        <p:cNvPr id="83" name="Shape 83"/>
        <p:cNvGrpSpPr/>
        <p:nvPr/>
      </p:nvGrpSpPr>
      <p:grpSpPr>
        <a:xfrm>
          <a:off x="0" y="0"/>
          <a:ext cx="0" cy="0"/>
          <a:chOff x="0" y="0"/>
          <a:chExt cx="0" cy="0"/>
        </a:xfrm>
      </p:grpSpPr>
      <p:pic>
        <p:nvPicPr>
          <p:cNvPr descr="image.png" id="84" name="Google Shape;84;p13"/>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85" name="Google Shape;85;p13"/>
          <p:cNvSpPr txBox="1"/>
          <p:nvPr/>
        </p:nvSpPr>
        <p:spPr>
          <a:xfrm>
            <a:off x="2990615" y="2842766"/>
            <a:ext cx="6210619" cy="591442"/>
          </a:xfrm>
          <a:prstGeom prst="rect">
            <a:avLst/>
          </a:prstGeom>
          <a:noFill/>
          <a:ln>
            <a:noFill/>
          </a:ln>
        </p:spPr>
        <p:txBody>
          <a:bodyPr anchorCtr="0" anchor="t" bIns="0" lIns="0" spcFirstLastPara="1" rIns="0" wrap="square" tIns="0">
            <a:spAutoFit/>
          </a:bodyPr>
          <a:lstStyle/>
          <a:p>
            <a:pPr indent="0" lvl="0" marL="0" marR="0" rtl="0" algn="ctr">
              <a:lnSpc>
                <a:spcPct val="114987"/>
              </a:lnSpc>
              <a:spcBef>
                <a:spcPts val="0"/>
              </a:spcBef>
              <a:spcAft>
                <a:spcPts val="0"/>
              </a:spcAft>
              <a:buNone/>
            </a:pPr>
            <a:r>
              <a:rPr b="1" i="0" lang="en-US" sz="4050" u="none" cap="none" strike="noStrike">
                <a:solidFill>
                  <a:srgbClr val="F8FAFC"/>
                </a:solidFill>
                <a:latin typeface="Sora"/>
                <a:ea typeface="Sora"/>
                <a:cs typeface="Sora"/>
                <a:sym typeface="Sora"/>
              </a:rPr>
              <a:t>Crisis Communications</a:t>
            </a:r>
            <a:endParaRPr/>
          </a:p>
        </p:txBody>
      </p:sp>
      <p:sp>
        <p:nvSpPr>
          <p:cNvPr id="86" name="Google Shape;86;p13"/>
          <p:cNvSpPr txBox="1"/>
          <p:nvPr/>
        </p:nvSpPr>
        <p:spPr>
          <a:xfrm>
            <a:off x="2285925" y="4618842"/>
            <a:ext cx="7620000" cy="231000"/>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0" i="0" lang="en-US" sz="1500" u="none" cap="none" strike="noStrike">
                <a:solidFill>
                  <a:srgbClr val="F8FAFC"/>
                </a:solidFill>
                <a:latin typeface="Plus Jakarta Sans Medium"/>
                <a:ea typeface="Plus Jakarta Sans Medium"/>
                <a:cs typeface="Plus Jakarta Sans Medium"/>
                <a:sym typeface="Plus Jakarta Sans Medium"/>
              </a:rPr>
              <a:t>A  playbook in strategic, compassionate leadership</a:t>
            </a:r>
            <a:endParaRPr/>
          </a:p>
        </p:txBody>
      </p:sp>
      <p:sp>
        <p:nvSpPr>
          <p:cNvPr id="87" name="Google Shape;87;p13"/>
          <p:cNvSpPr txBox="1"/>
          <p:nvPr/>
        </p:nvSpPr>
        <p:spPr>
          <a:xfrm>
            <a:off x="9963150" y="6524625"/>
            <a:ext cx="1943100" cy="1428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900" u="none" cap="none" strike="noStrike">
                <a:solidFill>
                  <a:srgbClr val="64748B"/>
                </a:solidFill>
                <a:latin typeface="Plus Jakarta Sans"/>
                <a:ea typeface="Plus Jakarta Sans"/>
                <a:cs typeface="Plus Jakarta Sans"/>
                <a:sym typeface="Plus Jakarta Sans"/>
              </a:rPr>
              <a:t>SPRINGDALE PUBLIC SCHOOLS</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219" name="Shape 219"/>
        <p:cNvGrpSpPr/>
        <p:nvPr/>
      </p:nvGrpSpPr>
      <p:grpSpPr>
        <a:xfrm>
          <a:off x="0" y="0"/>
          <a:ext cx="0" cy="0"/>
          <a:chOff x="0" y="0"/>
          <a:chExt cx="0" cy="0"/>
        </a:xfrm>
      </p:grpSpPr>
      <p:pic>
        <p:nvPicPr>
          <p:cNvPr descr="image.png" id="220" name="Google Shape;220;p2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21" name="Google Shape;221;p22"/>
          <p:cNvSpPr txBox="1"/>
          <p:nvPr/>
        </p:nvSpPr>
        <p:spPr>
          <a:xfrm>
            <a:off x="762000" y="2162621"/>
            <a:ext cx="8572500" cy="442912"/>
          </a:xfrm>
          <a:prstGeom prst="rect">
            <a:avLst/>
          </a:prstGeom>
          <a:noFill/>
          <a:ln>
            <a:noFill/>
          </a:ln>
        </p:spPr>
        <p:txBody>
          <a:bodyPr anchorCtr="0" anchor="t" bIns="0" lIns="0" spcFirstLastPara="1" rIns="0" wrap="square" tIns="0">
            <a:spAutoFit/>
          </a:bodyPr>
          <a:lstStyle/>
          <a:p>
            <a:pPr indent="0" lvl="0" marL="0" marR="0" rtl="0" algn="l">
              <a:lnSpc>
                <a:spcPct val="154933"/>
              </a:lnSpc>
              <a:spcBef>
                <a:spcPts val="0"/>
              </a:spcBef>
              <a:spcAft>
                <a:spcPts val="0"/>
              </a:spcAft>
              <a:buNone/>
            </a:pPr>
            <a:r>
              <a:rPr b="0" i="0" lang="en-US" sz="1125" u="none" cap="none" strike="noStrike">
                <a:solidFill>
                  <a:srgbClr val="475569"/>
                </a:solidFill>
                <a:latin typeface="Plus Jakarta Sans"/>
                <a:ea typeface="Plus Jakarta Sans"/>
                <a:cs typeface="Plus Jakarta Sans"/>
                <a:sym typeface="Plus Jakarta Sans"/>
              </a:rPr>
              <a:t>Released exactly at 6:00 PM, the official statement targeted three unassailable truths to mitigate district-wide panic and prevent media misalignment:</a:t>
            </a:r>
            <a:endParaRPr/>
          </a:p>
        </p:txBody>
      </p:sp>
      <p:graphicFrame>
        <p:nvGraphicFramePr>
          <p:cNvPr id="222" name="Google Shape;222;p22"/>
          <p:cNvGraphicFramePr/>
          <p:nvPr/>
        </p:nvGraphicFramePr>
        <p:xfrm>
          <a:off x="762000" y="2843658"/>
          <a:ext cx="3000000" cy="3000000"/>
        </p:xfrm>
        <a:graphic>
          <a:graphicData uri="http://schemas.openxmlformats.org/drawingml/2006/table">
            <a:tbl>
              <a:tblPr bandRow="1" firstRow="1">
                <a:noFill/>
                <a:tableStyleId>{0EF6A993-5635-4062-AB5E-E27AC3983DEF}</a:tableStyleId>
              </a:tblPr>
              <a:tblGrid>
                <a:gridCol w="2667000"/>
                <a:gridCol w="3733800"/>
                <a:gridCol w="4267200"/>
              </a:tblGrid>
              <a:tr h="616750">
                <a:tc>
                  <a:txBody>
                    <a:bodyPr/>
                    <a:lstStyle/>
                    <a:p>
                      <a:pPr indent="0" lvl="0" marL="0" marR="0" rtl="0" algn="l">
                        <a:spcBef>
                          <a:spcPts val="0"/>
                        </a:spcBef>
                        <a:spcAft>
                          <a:spcPts val="0"/>
                        </a:spcAft>
                        <a:buNone/>
                      </a:pPr>
                      <a:r>
                        <a:rPr b="0" i="0" lang="en-US" sz="1125" u="none" cap="none" strike="noStrike">
                          <a:solidFill>
                            <a:srgbClr val="FFFFFF"/>
                          </a:solidFill>
                          <a:latin typeface="Sora SemiBold"/>
                          <a:ea typeface="Sora SemiBold"/>
                          <a:cs typeface="Sora SemiBold"/>
                          <a:sym typeface="Sora SemiBold"/>
                        </a:rPr>
                        <a:t>Strategic Pillar</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0F172A"/>
                    </a:solidFill>
                  </a:tcPr>
                </a:tc>
                <a:tc>
                  <a:txBody>
                    <a:bodyPr/>
                    <a:lstStyle/>
                    <a:p>
                      <a:pPr indent="0" lvl="0" marL="0" marR="0" rtl="0" algn="l">
                        <a:spcBef>
                          <a:spcPts val="0"/>
                        </a:spcBef>
                        <a:spcAft>
                          <a:spcPts val="0"/>
                        </a:spcAft>
                        <a:buNone/>
                      </a:pPr>
                      <a:r>
                        <a:rPr b="0" i="0" lang="en-US" sz="1125" u="none" cap="none" strike="noStrike">
                          <a:solidFill>
                            <a:srgbClr val="FFFFFF"/>
                          </a:solidFill>
                          <a:latin typeface="Sora SemiBold"/>
                          <a:ea typeface="Sora SemiBold"/>
                          <a:cs typeface="Sora SemiBold"/>
                          <a:sym typeface="Sora SemiBold"/>
                        </a:rPr>
                        <a:t>District Position</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0F172A"/>
                    </a:solidFill>
                  </a:tcPr>
                </a:tc>
                <a:tc>
                  <a:txBody>
                    <a:bodyPr/>
                    <a:lstStyle/>
                    <a:p>
                      <a:pPr indent="0" lvl="0" marL="0" marR="0" rtl="0" algn="l">
                        <a:spcBef>
                          <a:spcPts val="0"/>
                        </a:spcBef>
                        <a:spcAft>
                          <a:spcPts val="0"/>
                        </a:spcAft>
                        <a:buNone/>
                      </a:pPr>
                      <a:r>
                        <a:rPr b="0" i="0" lang="en-US" sz="1125" u="none" cap="none" strike="noStrike">
                          <a:solidFill>
                            <a:srgbClr val="FFFFFF"/>
                          </a:solidFill>
                          <a:latin typeface="Sora SemiBold"/>
                          <a:ea typeface="Sora SemiBold"/>
                          <a:cs typeface="Sora SemiBold"/>
                          <a:sym typeface="Sora SemiBold"/>
                        </a:rPr>
                        <a:t>Verbatim Message Control</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0F172A"/>
                    </a:solidFill>
                  </a:tcPr>
                </a:tc>
              </a:tr>
              <a:tr h="616750">
                <a:tc>
                  <a:txBody>
                    <a:bodyPr/>
                    <a:lstStyle/>
                    <a:p>
                      <a:pPr indent="0" lvl="0" marL="0" marR="0" rtl="0" algn="l">
                        <a:spcBef>
                          <a:spcPts val="0"/>
                        </a:spcBef>
                        <a:spcAft>
                          <a:spcPts val="0"/>
                        </a:spcAft>
                        <a:buNone/>
                      </a:pPr>
                      <a:r>
                        <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b="1" i="0" lang="en-US" sz="1050" u="none" cap="none" strike="noStrike">
                          <a:solidFill>
                            <a:srgbClr val="334155"/>
                          </a:solidFill>
                          <a:latin typeface="Plus Jakarta Sans"/>
                          <a:ea typeface="Plus Jakarta Sans"/>
                          <a:cs typeface="Plus Jakarta Sans"/>
                          <a:sym typeface="Plus Jakarta Sans"/>
                        </a:rPr>
                        <a:t>Zero Student Interaction</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b="0" i="1" lang="en-US" sz="1050" u="none" cap="none" strike="noStrike">
                          <a:solidFill>
                            <a:srgbClr val="334155"/>
                          </a:solidFill>
                          <a:latin typeface="Plus Jakarta Sans"/>
                          <a:ea typeface="Plus Jakarta Sans"/>
                          <a:cs typeface="Plus Jakarta Sans"/>
                          <a:sym typeface="Plus Jakarta Sans"/>
                        </a:rPr>
                        <a:t>"This individual has not at any time come into contact with Springdale students."</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r>
              <a:tr h="616750">
                <a:tc>
                  <a:txBody>
                    <a:bodyPr/>
                    <a:lstStyle/>
                    <a:p>
                      <a:pPr indent="0" lvl="0" marL="0" marR="0" rtl="0" algn="l">
                        <a:spcBef>
                          <a:spcPts val="0"/>
                        </a:spcBef>
                        <a:spcAft>
                          <a:spcPts val="0"/>
                        </a:spcAft>
                        <a:buNone/>
                      </a:pPr>
                      <a:r>
                        <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b="1" i="0" lang="en-US" sz="1050" u="none" cap="none" strike="noStrike">
                          <a:solidFill>
                            <a:srgbClr val="334155"/>
                          </a:solidFill>
                          <a:latin typeface="Plus Jakarta Sans"/>
                          <a:ea typeface="Plus Jakarta Sans"/>
                          <a:cs typeface="Plus Jakarta Sans"/>
                          <a:sym typeface="Plus Jakarta Sans"/>
                        </a:rPr>
                        <a:t>Future Hire Only</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b="0" i="0" lang="en-US" sz="1050" u="none" cap="none" strike="noStrike">
                          <a:solidFill>
                            <a:srgbClr val="334155"/>
                          </a:solidFill>
                          <a:latin typeface="Plus Jakarta Sans"/>
                          <a:ea typeface="Plus Jakarta Sans"/>
                          <a:cs typeface="Plus Jakarta Sans"/>
                          <a:sym typeface="Plus Jakarta Sans"/>
                        </a:rPr>
                        <a:t>Confirmed as a future orientation hire who had not yet initiated classroom duties.</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r>
              <a:tr h="616750">
                <a:tc>
                  <a:txBody>
                    <a:bodyPr/>
                    <a:lstStyle/>
                    <a:p>
                      <a:pPr indent="0" lvl="0" marL="0" marR="0" rtl="0" algn="l">
                        <a:spcBef>
                          <a:spcPts val="0"/>
                        </a:spcBef>
                        <a:spcAft>
                          <a:spcPts val="0"/>
                        </a:spcAft>
                        <a:buNone/>
                      </a:pPr>
                      <a:r>
                        <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b="1" i="0" lang="en-US" sz="1050" u="none" cap="none" strike="noStrike">
                          <a:solidFill>
                            <a:srgbClr val="334155"/>
                          </a:solidFill>
                          <a:latin typeface="Plus Jakarta Sans"/>
                          <a:ea typeface="Plus Jakarta Sans"/>
                          <a:cs typeface="Plus Jakarta Sans"/>
                          <a:sym typeface="Plus Jakarta Sans"/>
                        </a:rPr>
                        <a:t>Victim Support Focus</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b="0" i="0" lang="en-US" sz="1050" u="none" cap="none" strike="noStrike">
                          <a:solidFill>
                            <a:srgbClr val="334155"/>
                          </a:solidFill>
                          <a:latin typeface="Plus Jakarta Sans"/>
                          <a:ea typeface="Plus Jakarta Sans"/>
                          <a:cs typeface="Plus Jakarta Sans"/>
                          <a:sym typeface="Plus Jakarta Sans"/>
                        </a:rPr>
                        <a:t>Offering sincere thoughts, prayers, and deep condolences to the affected families.</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r>
            </a:tbl>
          </a:graphicData>
        </a:graphic>
      </p:graphicFrame>
      <p:sp>
        <p:nvSpPr>
          <p:cNvPr id="223" name="Google Shape;223;p22"/>
          <p:cNvSpPr/>
          <p:nvPr/>
        </p:nvSpPr>
        <p:spPr>
          <a:xfrm>
            <a:off x="762000" y="3958083"/>
            <a:ext cx="2667000" cy="9525"/>
          </a:xfrm>
          <a:prstGeom prst="rect">
            <a:avLst/>
          </a:prstGeom>
          <a:solidFill>
            <a:srgbClr val="F1F5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24" name="Google Shape;224;p22"/>
          <p:cNvSpPr/>
          <p:nvPr/>
        </p:nvSpPr>
        <p:spPr>
          <a:xfrm>
            <a:off x="3429000" y="3958083"/>
            <a:ext cx="3733800" cy="9525"/>
          </a:xfrm>
          <a:prstGeom prst="rect">
            <a:avLst/>
          </a:prstGeom>
          <a:solidFill>
            <a:srgbClr val="F1F5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25" name="Google Shape;225;p22"/>
          <p:cNvSpPr/>
          <p:nvPr/>
        </p:nvSpPr>
        <p:spPr>
          <a:xfrm>
            <a:off x="7162800" y="3958083"/>
            <a:ext cx="4267200" cy="9525"/>
          </a:xfrm>
          <a:prstGeom prst="rect">
            <a:avLst/>
          </a:prstGeom>
          <a:solidFill>
            <a:srgbClr val="F1F5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26" name="Google Shape;226;p22"/>
          <p:cNvSpPr/>
          <p:nvPr/>
        </p:nvSpPr>
        <p:spPr>
          <a:xfrm>
            <a:off x="762000" y="4634358"/>
            <a:ext cx="2667000" cy="9525"/>
          </a:xfrm>
          <a:prstGeom prst="rect">
            <a:avLst/>
          </a:prstGeom>
          <a:solidFill>
            <a:srgbClr val="F1F5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27" name="Google Shape;227;p22"/>
          <p:cNvSpPr/>
          <p:nvPr/>
        </p:nvSpPr>
        <p:spPr>
          <a:xfrm>
            <a:off x="3429000" y="4634358"/>
            <a:ext cx="3733800" cy="9525"/>
          </a:xfrm>
          <a:prstGeom prst="rect">
            <a:avLst/>
          </a:prstGeom>
          <a:solidFill>
            <a:srgbClr val="F1F5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28" name="Google Shape;228;p22"/>
          <p:cNvSpPr/>
          <p:nvPr/>
        </p:nvSpPr>
        <p:spPr>
          <a:xfrm>
            <a:off x="7162800" y="4634358"/>
            <a:ext cx="4267200" cy="9525"/>
          </a:xfrm>
          <a:prstGeom prst="rect">
            <a:avLst/>
          </a:prstGeom>
          <a:solidFill>
            <a:srgbClr val="F1F5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pic>
        <p:nvPicPr>
          <p:cNvPr descr="image.png" id="229" name="Google Shape;229;p22"/>
          <p:cNvPicPr preferRelativeResize="0"/>
          <p:nvPr/>
        </p:nvPicPr>
        <p:blipFill rotWithShape="1">
          <a:blip r:embed="rId4">
            <a:alphaModFix/>
          </a:blip>
          <a:srcRect b="0" l="0" r="0" t="0"/>
          <a:stretch/>
        </p:blipFill>
        <p:spPr>
          <a:xfrm>
            <a:off x="819150" y="3605658"/>
            <a:ext cx="1181100" cy="247650"/>
          </a:xfrm>
          <a:prstGeom prst="rect">
            <a:avLst/>
          </a:prstGeom>
          <a:noFill/>
          <a:ln>
            <a:noFill/>
          </a:ln>
        </p:spPr>
      </p:pic>
      <p:pic>
        <p:nvPicPr>
          <p:cNvPr descr="image.png" id="230" name="Google Shape;230;p22"/>
          <p:cNvPicPr preferRelativeResize="0"/>
          <p:nvPr/>
        </p:nvPicPr>
        <p:blipFill rotWithShape="1">
          <a:blip r:embed="rId5">
            <a:alphaModFix/>
          </a:blip>
          <a:srcRect b="0" l="0" r="0" t="0"/>
          <a:stretch/>
        </p:blipFill>
        <p:spPr>
          <a:xfrm>
            <a:off x="819150" y="4286696"/>
            <a:ext cx="1390650" cy="247650"/>
          </a:xfrm>
          <a:prstGeom prst="rect">
            <a:avLst/>
          </a:prstGeom>
          <a:noFill/>
          <a:ln>
            <a:noFill/>
          </a:ln>
        </p:spPr>
      </p:pic>
      <p:pic>
        <p:nvPicPr>
          <p:cNvPr descr="image.png" id="231" name="Google Shape;231;p22"/>
          <p:cNvPicPr preferRelativeResize="0"/>
          <p:nvPr/>
        </p:nvPicPr>
        <p:blipFill rotWithShape="1">
          <a:blip r:embed="rId6">
            <a:alphaModFix/>
          </a:blip>
          <a:srcRect b="0" l="0" r="0" t="0"/>
          <a:stretch/>
        </p:blipFill>
        <p:spPr>
          <a:xfrm>
            <a:off x="895350" y="4853458"/>
            <a:ext cx="1028700" cy="247650"/>
          </a:xfrm>
          <a:prstGeom prst="rect">
            <a:avLst/>
          </a:prstGeom>
          <a:noFill/>
          <a:ln>
            <a:noFill/>
          </a:ln>
        </p:spPr>
      </p:pic>
      <p:sp>
        <p:nvSpPr>
          <p:cNvPr id="232" name="Google Shape;232;p22"/>
          <p:cNvSpPr txBox="1"/>
          <p:nvPr/>
        </p:nvSpPr>
        <p:spPr>
          <a:xfrm>
            <a:off x="952500" y="571500"/>
            <a:ext cx="9801225" cy="37713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None/>
            </a:pPr>
            <a:r>
              <a:rPr b="0" i="0" lang="en-US" sz="2700" u="none" cap="none" strike="noStrike">
                <a:solidFill>
                  <a:srgbClr val="0F172A"/>
                </a:solidFill>
                <a:latin typeface="Sora ExtraBold"/>
                <a:ea typeface="Sora ExtraBold"/>
                <a:cs typeface="Sora ExtraBold"/>
                <a:sym typeface="Sora ExtraBold"/>
              </a:rPr>
              <a:t>The Sunday Night Statement</a:t>
            </a:r>
            <a:endParaRPr/>
          </a:p>
        </p:txBody>
      </p:sp>
      <p:sp>
        <p:nvSpPr>
          <p:cNvPr id="233" name="Google Shape;233;p22"/>
          <p:cNvSpPr/>
          <p:nvPr/>
        </p:nvSpPr>
        <p:spPr>
          <a:xfrm>
            <a:off x="762000" y="571500"/>
            <a:ext cx="57150" cy="377130"/>
          </a:xfrm>
          <a:prstGeom prst="rect">
            <a:avLst/>
          </a:prstGeom>
          <a:solidFill>
            <a:srgbClr val="0D948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34" name="Google Shape;234;p22"/>
          <p:cNvSpPr txBox="1"/>
          <p:nvPr/>
        </p:nvSpPr>
        <p:spPr>
          <a:xfrm>
            <a:off x="9953625" y="6524625"/>
            <a:ext cx="1952625" cy="1428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900" u="none" cap="none" strike="noStrike">
                <a:solidFill>
                  <a:srgbClr val="94A3B8"/>
                </a:solidFill>
                <a:latin typeface="Plus Jakarta Sans"/>
                <a:ea typeface="Plus Jakarta Sans"/>
                <a:cs typeface="Plus Jakarta Sans"/>
                <a:sym typeface="Plus Jakarta Sans"/>
              </a:rPr>
              <a:t>SPS COMMUNICATIONS OFFICE</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238" name="Shape 238"/>
        <p:cNvGrpSpPr/>
        <p:nvPr/>
      </p:nvGrpSpPr>
      <p:grpSpPr>
        <a:xfrm>
          <a:off x="0" y="0"/>
          <a:ext cx="0" cy="0"/>
          <a:chOff x="0" y="0"/>
          <a:chExt cx="0" cy="0"/>
        </a:xfrm>
      </p:grpSpPr>
      <p:pic>
        <p:nvPicPr>
          <p:cNvPr descr="image.png" id="239" name="Google Shape;239;p23"/>
          <p:cNvPicPr preferRelativeResize="0"/>
          <p:nvPr/>
        </p:nvPicPr>
        <p:blipFill rotWithShape="1">
          <a:blip r:embed="rId3">
            <a:alphaModFix/>
          </a:blip>
          <a:srcRect b="0" l="0" r="0" t="0"/>
          <a:stretch/>
        </p:blipFill>
        <p:spPr>
          <a:xfrm>
            <a:off x="0" y="10328"/>
            <a:ext cx="12192000" cy="6858000"/>
          </a:xfrm>
          <a:prstGeom prst="rect">
            <a:avLst/>
          </a:prstGeom>
          <a:noFill/>
          <a:ln>
            <a:noFill/>
          </a:ln>
        </p:spPr>
      </p:pic>
      <p:pic>
        <p:nvPicPr>
          <p:cNvPr descr="image.png" id="240" name="Google Shape;240;p23"/>
          <p:cNvPicPr preferRelativeResize="0"/>
          <p:nvPr/>
        </p:nvPicPr>
        <p:blipFill rotWithShape="1">
          <a:blip r:embed="rId4">
            <a:alphaModFix/>
          </a:blip>
          <a:srcRect b="0" l="0" r="0" t="0"/>
          <a:stretch/>
        </p:blipFill>
        <p:spPr>
          <a:xfrm>
            <a:off x="762000" y="2325737"/>
            <a:ext cx="3429000" cy="2821781"/>
          </a:xfrm>
          <a:prstGeom prst="rect">
            <a:avLst/>
          </a:prstGeom>
          <a:noFill/>
          <a:ln>
            <a:noFill/>
          </a:ln>
        </p:spPr>
      </p:pic>
      <p:pic>
        <p:nvPicPr>
          <p:cNvPr descr="image.png" id="241" name="Google Shape;241;p23"/>
          <p:cNvPicPr preferRelativeResize="0"/>
          <p:nvPr/>
        </p:nvPicPr>
        <p:blipFill rotWithShape="1">
          <a:blip r:embed="rId5">
            <a:alphaModFix/>
          </a:blip>
          <a:srcRect b="0" l="0" r="0" t="0"/>
          <a:stretch/>
        </p:blipFill>
        <p:spPr>
          <a:xfrm>
            <a:off x="4381500" y="2325737"/>
            <a:ext cx="3429000" cy="2821781"/>
          </a:xfrm>
          <a:prstGeom prst="rect">
            <a:avLst/>
          </a:prstGeom>
          <a:noFill/>
          <a:ln>
            <a:noFill/>
          </a:ln>
        </p:spPr>
      </p:pic>
      <p:pic>
        <p:nvPicPr>
          <p:cNvPr descr="image.png" id="242" name="Google Shape;242;p23"/>
          <p:cNvPicPr preferRelativeResize="0"/>
          <p:nvPr/>
        </p:nvPicPr>
        <p:blipFill rotWithShape="1">
          <a:blip r:embed="rId6">
            <a:alphaModFix/>
          </a:blip>
          <a:srcRect b="0" l="0" r="0" t="0"/>
          <a:stretch/>
        </p:blipFill>
        <p:spPr>
          <a:xfrm>
            <a:off x="8001000" y="2325737"/>
            <a:ext cx="3429000" cy="2821781"/>
          </a:xfrm>
          <a:prstGeom prst="rect">
            <a:avLst/>
          </a:prstGeom>
          <a:noFill/>
          <a:ln>
            <a:noFill/>
          </a:ln>
        </p:spPr>
      </p:pic>
      <p:pic>
        <p:nvPicPr>
          <p:cNvPr descr="image.png" id="243" name="Google Shape;243;p23"/>
          <p:cNvPicPr preferRelativeResize="0"/>
          <p:nvPr/>
        </p:nvPicPr>
        <p:blipFill rotWithShape="1">
          <a:blip r:embed="rId7">
            <a:alphaModFix/>
          </a:blip>
          <a:srcRect b="0" l="0" r="0" t="0"/>
          <a:stretch/>
        </p:blipFill>
        <p:spPr>
          <a:xfrm>
            <a:off x="1000125" y="2563862"/>
            <a:ext cx="571500" cy="571500"/>
          </a:xfrm>
          <a:prstGeom prst="rect">
            <a:avLst/>
          </a:prstGeom>
          <a:noFill/>
          <a:ln>
            <a:noFill/>
          </a:ln>
        </p:spPr>
      </p:pic>
      <p:sp>
        <p:nvSpPr>
          <p:cNvPr id="244" name="Google Shape;244;p23"/>
          <p:cNvSpPr txBox="1"/>
          <p:nvPr/>
        </p:nvSpPr>
        <p:spPr>
          <a:xfrm>
            <a:off x="1000125" y="3287762"/>
            <a:ext cx="3100387" cy="2571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650" u="none" cap="none" strike="noStrike">
                <a:solidFill>
                  <a:srgbClr val="0F172A"/>
                </a:solidFill>
                <a:latin typeface="Sora"/>
                <a:ea typeface="Sora"/>
                <a:cs typeface="Sora"/>
                <a:sym typeface="Sora"/>
              </a:rPr>
              <a:t>Vocal Decibel Control</a:t>
            </a:r>
            <a:endParaRPr/>
          </a:p>
        </p:txBody>
      </p:sp>
      <p:sp>
        <p:nvSpPr>
          <p:cNvPr id="245" name="Google Shape;245;p23"/>
          <p:cNvSpPr txBox="1"/>
          <p:nvPr/>
        </p:nvSpPr>
        <p:spPr>
          <a:xfrm>
            <a:off x="1000125" y="3659237"/>
            <a:ext cx="2952750" cy="1107281"/>
          </a:xfrm>
          <a:prstGeom prst="rect">
            <a:avLst/>
          </a:prstGeom>
          <a:noFill/>
          <a:ln>
            <a:noFill/>
          </a:ln>
        </p:spPr>
        <p:txBody>
          <a:bodyPr anchorCtr="0" anchor="t" bIns="0" lIns="0" spcFirstLastPara="1" rIns="0" wrap="square" tIns="0">
            <a:spAutoFit/>
          </a:bodyPr>
          <a:lstStyle/>
          <a:p>
            <a:pPr indent="0" lvl="0" marL="0" marR="0" rtl="0" algn="l">
              <a:lnSpc>
                <a:spcPct val="154933"/>
              </a:lnSpc>
              <a:spcBef>
                <a:spcPts val="0"/>
              </a:spcBef>
              <a:spcAft>
                <a:spcPts val="0"/>
              </a:spcAft>
              <a:buNone/>
            </a:pPr>
            <a:r>
              <a:rPr b="0" i="0" lang="en-US" sz="1125" u="none" cap="none" strike="noStrike">
                <a:solidFill>
                  <a:srgbClr val="475569"/>
                </a:solidFill>
                <a:latin typeface="Plus Jakarta Sans"/>
                <a:ea typeface="Plus Jakarta Sans"/>
                <a:cs typeface="Plus Jakarta Sans"/>
                <a:sym typeface="Plus Jakarta Sans"/>
              </a:rPr>
              <a:t>Vocal speed is infectious. If the administrator matches the team's initial panic cadence, clarity dissolves. Speak at a slow, measured speed to regain operational control.</a:t>
            </a:r>
            <a:endParaRPr/>
          </a:p>
        </p:txBody>
      </p:sp>
      <p:pic>
        <p:nvPicPr>
          <p:cNvPr descr="image.png" id="246" name="Google Shape;246;p23"/>
          <p:cNvPicPr preferRelativeResize="0"/>
          <p:nvPr/>
        </p:nvPicPr>
        <p:blipFill rotWithShape="1">
          <a:blip r:embed="rId8">
            <a:alphaModFix/>
          </a:blip>
          <a:srcRect b="0" l="0" r="0" t="0"/>
          <a:stretch/>
        </p:blipFill>
        <p:spPr>
          <a:xfrm>
            <a:off x="4619625" y="2563862"/>
            <a:ext cx="571500" cy="571500"/>
          </a:xfrm>
          <a:prstGeom prst="rect">
            <a:avLst/>
          </a:prstGeom>
          <a:noFill/>
          <a:ln>
            <a:noFill/>
          </a:ln>
        </p:spPr>
      </p:pic>
      <p:sp>
        <p:nvSpPr>
          <p:cNvPr id="247" name="Google Shape;247;p23"/>
          <p:cNvSpPr txBox="1"/>
          <p:nvPr/>
        </p:nvSpPr>
        <p:spPr>
          <a:xfrm>
            <a:off x="4619625" y="3287762"/>
            <a:ext cx="3100387" cy="2571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650" u="none" cap="none" strike="noStrike">
                <a:solidFill>
                  <a:srgbClr val="0F172A"/>
                </a:solidFill>
                <a:latin typeface="Sora"/>
                <a:ea typeface="Sora"/>
                <a:cs typeface="Sora"/>
                <a:sym typeface="Sora"/>
              </a:rPr>
              <a:t>Short &amp; Declarative</a:t>
            </a:r>
            <a:endParaRPr/>
          </a:p>
        </p:txBody>
      </p:sp>
      <p:sp>
        <p:nvSpPr>
          <p:cNvPr id="248" name="Google Shape;248;p23"/>
          <p:cNvSpPr txBox="1"/>
          <p:nvPr/>
        </p:nvSpPr>
        <p:spPr>
          <a:xfrm>
            <a:off x="4619625" y="3659237"/>
            <a:ext cx="2952750" cy="885825"/>
          </a:xfrm>
          <a:prstGeom prst="rect">
            <a:avLst/>
          </a:prstGeom>
          <a:noFill/>
          <a:ln>
            <a:noFill/>
          </a:ln>
        </p:spPr>
        <p:txBody>
          <a:bodyPr anchorCtr="0" anchor="t" bIns="0" lIns="0" spcFirstLastPara="1" rIns="0" wrap="square" tIns="0">
            <a:spAutoFit/>
          </a:bodyPr>
          <a:lstStyle/>
          <a:p>
            <a:pPr indent="0" lvl="0" marL="0" marR="0" rtl="0" algn="l">
              <a:lnSpc>
                <a:spcPct val="154933"/>
              </a:lnSpc>
              <a:spcBef>
                <a:spcPts val="0"/>
              </a:spcBef>
              <a:spcAft>
                <a:spcPts val="0"/>
              </a:spcAft>
              <a:buNone/>
            </a:pPr>
            <a:r>
              <a:rPr b="0" i="0" lang="en-US" sz="1125" u="none" cap="none" strike="noStrike">
                <a:solidFill>
                  <a:srgbClr val="475569"/>
                </a:solidFill>
                <a:latin typeface="Plus Jakarta Sans"/>
                <a:ea typeface="Plus Jakarta Sans"/>
                <a:cs typeface="Plus Jakarta Sans"/>
                <a:sym typeface="Plus Jakarta Sans"/>
              </a:rPr>
              <a:t>Do not organize collaborative focus groups in the acute phase of a crisis. Assign rapid, direct actions: </a:t>
            </a:r>
            <a:r>
              <a:rPr b="0" i="1" lang="en-US" sz="1125" u="none" cap="none" strike="noStrike">
                <a:solidFill>
                  <a:srgbClr val="475569"/>
                </a:solidFill>
                <a:latin typeface="Plus Jakarta Sans"/>
                <a:ea typeface="Plus Jakarta Sans"/>
                <a:cs typeface="Plus Jakarta Sans"/>
                <a:sym typeface="Plus Jakarta Sans"/>
              </a:rPr>
              <a:t>"Find his start date," "Verify safety line," "Inform board."</a:t>
            </a:r>
            <a:endParaRPr/>
          </a:p>
        </p:txBody>
      </p:sp>
      <p:pic>
        <p:nvPicPr>
          <p:cNvPr descr="image.png" id="249" name="Google Shape;249;p23"/>
          <p:cNvPicPr preferRelativeResize="0"/>
          <p:nvPr/>
        </p:nvPicPr>
        <p:blipFill rotWithShape="1">
          <a:blip r:embed="rId9">
            <a:alphaModFix/>
          </a:blip>
          <a:srcRect b="0" l="0" r="0" t="0"/>
          <a:stretch/>
        </p:blipFill>
        <p:spPr>
          <a:xfrm>
            <a:off x="8239125" y="2563862"/>
            <a:ext cx="571500" cy="571500"/>
          </a:xfrm>
          <a:prstGeom prst="rect">
            <a:avLst/>
          </a:prstGeom>
          <a:noFill/>
          <a:ln>
            <a:noFill/>
          </a:ln>
        </p:spPr>
      </p:pic>
      <p:sp>
        <p:nvSpPr>
          <p:cNvPr id="250" name="Google Shape;250;p23"/>
          <p:cNvSpPr txBox="1"/>
          <p:nvPr/>
        </p:nvSpPr>
        <p:spPr>
          <a:xfrm>
            <a:off x="8239125" y="3287762"/>
            <a:ext cx="3100387" cy="2571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650" u="none" cap="none" strike="noStrike">
                <a:solidFill>
                  <a:srgbClr val="0F172A"/>
                </a:solidFill>
                <a:latin typeface="Sora"/>
                <a:ea typeface="Sora"/>
                <a:cs typeface="Sora"/>
                <a:sym typeface="Sora"/>
              </a:rPr>
              <a:t>Monday Morning Save</a:t>
            </a:r>
            <a:endParaRPr/>
          </a:p>
        </p:txBody>
      </p:sp>
      <p:sp>
        <p:nvSpPr>
          <p:cNvPr id="251" name="Google Shape;251;p23"/>
          <p:cNvSpPr txBox="1"/>
          <p:nvPr/>
        </p:nvSpPr>
        <p:spPr>
          <a:xfrm>
            <a:off x="8239125" y="3659237"/>
            <a:ext cx="2952750" cy="1107281"/>
          </a:xfrm>
          <a:prstGeom prst="rect">
            <a:avLst/>
          </a:prstGeom>
          <a:noFill/>
          <a:ln>
            <a:noFill/>
          </a:ln>
        </p:spPr>
        <p:txBody>
          <a:bodyPr anchorCtr="0" anchor="t" bIns="0" lIns="0" spcFirstLastPara="1" rIns="0" wrap="square" tIns="0">
            <a:spAutoFit/>
          </a:bodyPr>
          <a:lstStyle/>
          <a:p>
            <a:pPr indent="0" lvl="0" marL="0" marR="0" rtl="0" algn="l">
              <a:lnSpc>
                <a:spcPct val="154933"/>
              </a:lnSpc>
              <a:spcBef>
                <a:spcPts val="0"/>
              </a:spcBef>
              <a:spcAft>
                <a:spcPts val="0"/>
              </a:spcAft>
              <a:buNone/>
            </a:pPr>
            <a:r>
              <a:rPr b="0" i="0" lang="en-US" sz="1125" u="none" cap="none" strike="noStrike">
                <a:solidFill>
                  <a:srgbClr val="475569"/>
                </a:solidFill>
                <a:latin typeface="Plus Jakarta Sans"/>
                <a:ea typeface="Plus Jakarta Sans"/>
                <a:cs typeface="Plus Jakarta Sans"/>
                <a:sym typeface="Plus Jakarta Sans"/>
              </a:rPr>
              <a:t>Securing the news cycle Sunday night sheltered 170 incoming teachers. They arrived on campus to find a controlled system, bypassing media ambushes completely.</a:t>
            </a:r>
            <a:endParaRPr/>
          </a:p>
        </p:txBody>
      </p:sp>
      <p:pic>
        <p:nvPicPr>
          <p:cNvPr descr="image.png" id="252" name="Google Shape;252;p23"/>
          <p:cNvPicPr preferRelativeResize="0"/>
          <p:nvPr/>
        </p:nvPicPr>
        <p:blipFill rotWithShape="1">
          <a:blip r:embed="rId10">
            <a:alphaModFix/>
          </a:blip>
          <a:srcRect b="0" l="0" r="0" t="0"/>
          <a:stretch/>
        </p:blipFill>
        <p:spPr>
          <a:xfrm>
            <a:off x="1114425" y="2697212"/>
            <a:ext cx="342900" cy="304800"/>
          </a:xfrm>
          <a:prstGeom prst="rect">
            <a:avLst/>
          </a:prstGeom>
          <a:noFill/>
          <a:ln>
            <a:noFill/>
          </a:ln>
        </p:spPr>
      </p:pic>
      <p:pic>
        <p:nvPicPr>
          <p:cNvPr descr="image.png" id="253" name="Google Shape;253;p23"/>
          <p:cNvPicPr preferRelativeResize="0"/>
          <p:nvPr/>
        </p:nvPicPr>
        <p:blipFill rotWithShape="1">
          <a:blip r:embed="rId11">
            <a:alphaModFix/>
          </a:blip>
          <a:srcRect b="0" l="0" r="0" t="0"/>
          <a:stretch/>
        </p:blipFill>
        <p:spPr>
          <a:xfrm>
            <a:off x="4772025" y="2697212"/>
            <a:ext cx="266700" cy="304800"/>
          </a:xfrm>
          <a:prstGeom prst="rect">
            <a:avLst/>
          </a:prstGeom>
          <a:noFill/>
          <a:ln>
            <a:noFill/>
          </a:ln>
        </p:spPr>
      </p:pic>
      <p:pic>
        <p:nvPicPr>
          <p:cNvPr descr="image.png" id="254" name="Google Shape;254;p23"/>
          <p:cNvPicPr preferRelativeResize="0"/>
          <p:nvPr/>
        </p:nvPicPr>
        <p:blipFill rotWithShape="1">
          <a:blip r:embed="rId12">
            <a:alphaModFix/>
          </a:blip>
          <a:srcRect b="0" l="0" r="0" t="0"/>
          <a:stretch/>
        </p:blipFill>
        <p:spPr>
          <a:xfrm>
            <a:off x="8372475" y="2697212"/>
            <a:ext cx="304800" cy="304800"/>
          </a:xfrm>
          <a:prstGeom prst="rect">
            <a:avLst/>
          </a:prstGeom>
          <a:noFill/>
          <a:ln>
            <a:noFill/>
          </a:ln>
        </p:spPr>
      </p:pic>
      <p:sp>
        <p:nvSpPr>
          <p:cNvPr id="255" name="Google Shape;255;p23"/>
          <p:cNvSpPr txBox="1"/>
          <p:nvPr/>
        </p:nvSpPr>
        <p:spPr>
          <a:xfrm>
            <a:off x="952500" y="571500"/>
            <a:ext cx="9801225" cy="37713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None/>
            </a:pPr>
            <a:r>
              <a:rPr b="0" i="0" lang="en-US" sz="2700" u="none" cap="none" strike="noStrike">
                <a:solidFill>
                  <a:srgbClr val="0F172A"/>
                </a:solidFill>
                <a:latin typeface="Sora ExtraBold"/>
                <a:ea typeface="Sora ExtraBold"/>
                <a:cs typeface="Sora ExtraBold"/>
                <a:sym typeface="Sora ExtraBold"/>
              </a:rPr>
              <a:t>Panel Takeaway: Voice in the Dark</a:t>
            </a:r>
            <a:endParaRPr/>
          </a:p>
        </p:txBody>
      </p:sp>
      <p:sp>
        <p:nvSpPr>
          <p:cNvPr id="256" name="Google Shape;256;p23"/>
          <p:cNvSpPr/>
          <p:nvPr/>
        </p:nvSpPr>
        <p:spPr>
          <a:xfrm>
            <a:off x="762000" y="571500"/>
            <a:ext cx="57150" cy="377130"/>
          </a:xfrm>
          <a:prstGeom prst="rect">
            <a:avLst/>
          </a:prstGeom>
          <a:solidFill>
            <a:srgbClr val="0D948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57" name="Google Shape;257;p23"/>
          <p:cNvSpPr txBox="1"/>
          <p:nvPr/>
        </p:nvSpPr>
        <p:spPr>
          <a:xfrm>
            <a:off x="10121205" y="6524625"/>
            <a:ext cx="1785000" cy="2154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72A"/>
        </a:solidFill>
      </p:bgPr>
    </p:bg>
    <p:spTree>
      <p:nvGrpSpPr>
        <p:cNvPr id="261" name="Shape 261"/>
        <p:cNvGrpSpPr/>
        <p:nvPr/>
      </p:nvGrpSpPr>
      <p:grpSpPr>
        <a:xfrm>
          <a:off x="0" y="0"/>
          <a:ext cx="0" cy="0"/>
          <a:chOff x="0" y="0"/>
          <a:chExt cx="0" cy="0"/>
        </a:xfrm>
      </p:grpSpPr>
      <p:pic>
        <p:nvPicPr>
          <p:cNvPr descr="image.png" id="262" name="Google Shape;262;p2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63" name="Google Shape;263;p24"/>
          <p:cNvSpPr txBox="1"/>
          <p:nvPr/>
        </p:nvSpPr>
        <p:spPr>
          <a:xfrm>
            <a:off x="1809750" y="1840408"/>
            <a:ext cx="8572500" cy="2719982"/>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550" u="none" cap="none" strike="noStrike">
                <a:solidFill>
                  <a:srgbClr val="F8FAFC"/>
                </a:solidFill>
                <a:latin typeface="Sora SemiBold"/>
                <a:ea typeface="Sora SemiBold"/>
                <a:cs typeface="Sora SemiBold"/>
                <a:sym typeface="Sora SemiBold"/>
              </a:rPr>
              <a:t>Clarity is a choice you make for your team when they are too overwhelmed to make it for themselves. On a Sunday night, via a cell phone, you don't need a boardroom to lead, you just need the courage to be the thermostat and set the temperature.</a:t>
            </a:r>
            <a:endParaRPr/>
          </a:p>
        </p:txBody>
      </p:sp>
      <p:sp>
        <p:nvSpPr>
          <p:cNvPr id="264" name="Google Shape;264;p24"/>
          <p:cNvSpPr txBox="1"/>
          <p:nvPr/>
        </p:nvSpPr>
        <p:spPr>
          <a:xfrm>
            <a:off x="3971862" y="5304591"/>
            <a:ext cx="4124400" cy="2079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1350" u="none" cap="none" strike="noStrike">
                <a:solidFill>
                  <a:srgbClr val="14B8A6"/>
                </a:solidFill>
                <a:latin typeface="Plus Jakarta Sans"/>
                <a:ea typeface="Plus Jakarta Sans"/>
                <a:cs typeface="Plus Jakarta Sans"/>
                <a:sym typeface="Plus Jakarta Sans"/>
              </a:rPr>
              <a:t>DR. JARED CLEVELAND, SUPERINTENDENT</a:t>
            </a:r>
            <a:endParaRPr/>
          </a:p>
        </p:txBody>
      </p:sp>
      <p:sp>
        <p:nvSpPr>
          <p:cNvPr id="265" name="Google Shape;265;p24"/>
          <p:cNvSpPr txBox="1"/>
          <p:nvPr/>
        </p:nvSpPr>
        <p:spPr>
          <a:xfrm>
            <a:off x="1428750" y="1364158"/>
            <a:ext cx="457200" cy="120015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7500" u="none" cap="none" strike="noStrike">
                <a:solidFill>
                  <a:srgbClr val="14B8A6"/>
                </a:solidFill>
                <a:latin typeface="Sora SemiBold"/>
                <a:ea typeface="Sora SemiBold"/>
                <a:cs typeface="Sora SemiBold"/>
                <a:sym typeface="Sora SemiBold"/>
              </a:rPr>
              <a:t>“</a:t>
            </a:r>
            <a:endParaRPr/>
          </a:p>
        </p:txBody>
      </p:sp>
      <p:sp>
        <p:nvSpPr>
          <p:cNvPr id="266" name="Google Shape;266;p24"/>
          <p:cNvSpPr txBox="1"/>
          <p:nvPr/>
        </p:nvSpPr>
        <p:spPr>
          <a:xfrm>
            <a:off x="9963150" y="6524625"/>
            <a:ext cx="1943100" cy="1428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900" u="none" cap="none" strike="noStrike">
                <a:solidFill>
                  <a:srgbClr val="64748B"/>
                </a:solidFill>
                <a:latin typeface="Plus Jakarta Sans"/>
                <a:ea typeface="Plus Jakarta Sans"/>
                <a:cs typeface="Plus Jakarta Sans"/>
                <a:sym typeface="Plus Jakarta Sans"/>
              </a:rPr>
              <a:t>SPRINGDALE PUBLIC SCHOOLS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91" name="Shape 91"/>
        <p:cNvGrpSpPr/>
        <p:nvPr/>
      </p:nvGrpSpPr>
      <p:grpSpPr>
        <a:xfrm>
          <a:off x="0" y="0"/>
          <a:ext cx="0" cy="0"/>
          <a:chOff x="0" y="0"/>
          <a:chExt cx="0" cy="0"/>
        </a:xfrm>
      </p:grpSpPr>
      <p:pic>
        <p:nvPicPr>
          <p:cNvPr descr="image.png" id="92" name="Google Shape;92;p14"/>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93" name="Google Shape;93;p14"/>
          <p:cNvPicPr preferRelativeResize="0"/>
          <p:nvPr/>
        </p:nvPicPr>
        <p:blipFill rotWithShape="1">
          <a:blip r:embed="rId4">
            <a:alphaModFix/>
          </a:blip>
          <a:srcRect b="0" l="0" r="0" t="0"/>
          <a:stretch/>
        </p:blipFill>
        <p:spPr>
          <a:xfrm>
            <a:off x="6286500" y="1926877"/>
            <a:ext cx="5143500" cy="3619500"/>
          </a:xfrm>
          <a:prstGeom prst="rect">
            <a:avLst/>
          </a:prstGeom>
          <a:noFill/>
          <a:ln>
            <a:noFill/>
          </a:ln>
        </p:spPr>
      </p:pic>
      <p:sp>
        <p:nvSpPr>
          <p:cNvPr id="94" name="Google Shape;94;p14"/>
          <p:cNvSpPr txBox="1"/>
          <p:nvPr/>
        </p:nvSpPr>
        <p:spPr>
          <a:xfrm>
            <a:off x="762000" y="2743646"/>
            <a:ext cx="5400675" cy="2571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650" u="none" cap="none" strike="noStrike">
                <a:solidFill>
                  <a:srgbClr val="0F172A"/>
                </a:solidFill>
                <a:latin typeface="Sora"/>
                <a:ea typeface="Sora"/>
                <a:cs typeface="Sora"/>
                <a:sym typeface="Sora"/>
              </a:rPr>
              <a:t>Shift to Adaptive Leadership</a:t>
            </a:r>
            <a:endParaRPr/>
          </a:p>
        </p:txBody>
      </p:sp>
      <p:sp>
        <p:nvSpPr>
          <p:cNvPr id="95" name="Google Shape;95;p14"/>
          <p:cNvSpPr txBox="1"/>
          <p:nvPr/>
        </p:nvSpPr>
        <p:spPr>
          <a:xfrm>
            <a:off x="762000" y="3115121"/>
            <a:ext cx="5143500" cy="664368"/>
          </a:xfrm>
          <a:prstGeom prst="rect">
            <a:avLst/>
          </a:prstGeom>
          <a:noFill/>
          <a:ln>
            <a:noFill/>
          </a:ln>
        </p:spPr>
        <p:txBody>
          <a:bodyPr anchorCtr="0" anchor="t" bIns="0" lIns="0" spcFirstLastPara="1" rIns="0" wrap="square" tIns="0">
            <a:spAutoFit/>
          </a:bodyPr>
          <a:lstStyle/>
          <a:p>
            <a:pPr indent="0" lvl="0" marL="0" marR="0" rtl="0" algn="l">
              <a:lnSpc>
                <a:spcPct val="154933"/>
              </a:lnSpc>
              <a:spcBef>
                <a:spcPts val="0"/>
              </a:spcBef>
              <a:spcAft>
                <a:spcPts val="0"/>
              </a:spcAft>
              <a:buNone/>
            </a:pPr>
            <a:r>
              <a:rPr b="0" i="0" lang="en-US" sz="1125" u="none" cap="none" strike="noStrike">
                <a:solidFill>
                  <a:srgbClr val="475569"/>
                </a:solidFill>
                <a:latin typeface="Plus Jakarta Sans"/>
                <a:ea typeface="Plus Jakarta Sans"/>
                <a:cs typeface="Plus Jakarta Sans"/>
                <a:sym typeface="Plus Jakarta Sans"/>
              </a:rPr>
              <a:t>Leading through modern crises demands a distinct shift from operational manager to systemic stabilizer. This approach is characterized by your capacity to ground a frightened community in certainty.</a:t>
            </a:r>
            <a:endParaRPr/>
          </a:p>
        </p:txBody>
      </p:sp>
      <p:sp>
        <p:nvSpPr>
          <p:cNvPr id="96" name="Google Shape;96;p14"/>
          <p:cNvSpPr txBox="1"/>
          <p:nvPr/>
        </p:nvSpPr>
        <p:spPr>
          <a:xfrm>
            <a:off x="762000" y="3922365"/>
            <a:ext cx="5143500" cy="664368"/>
          </a:xfrm>
          <a:prstGeom prst="rect">
            <a:avLst/>
          </a:prstGeom>
          <a:noFill/>
          <a:ln>
            <a:noFill/>
          </a:ln>
        </p:spPr>
        <p:txBody>
          <a:bodyPr anchorCtr="0" anchor="t" bIns="0" lIns="0" spcFirstLastPara="1" rIns="0" wrap="square" tIns="0">
            <a:spAutoFit/>
          </a:bodyPr>
          <a:lstStyle/>
          <a:p>
            <a:pPr indent="0" lvl="0" marL="0" marR="0" rtl="0" algn="l">
              <a:lnSpc>
                <a:spcPct val="154933"/>
              </a:lnSpc>
              <a:spcBef>
                <a:spcPts val="0"/>
              </a:spcBef>
              <a:spcAft>
                <a:spcPts val="0"/>
              </a:spcAft>
              <a:buNone/>
            </a:pPr>
            <a:r>
              <a:rPr b="0" i="0" lang="en-US" sz="1125" u="none" cap="none" strike="noStrike">
                <a:solidFill>
                  <a:srgbClr val="475569"/>
                </a:solidFill>
                <a:latin typeface="Plus Jakarta Sans"/>
                <a:ea typeface="Plus Jakarta Sans"/>
                <a:cs typeface="Plus Jakarta Sans"/>
                <a:sym typeface="Plus Jakarta Sans"/>
              </a:rPr>
              <a:t>By protecting academic continuity and building a baseline of structural and physiological reassurance, superintendents safeguard their schools from secondary organizational shock.</a:t>
            </a:r>
            <a:endParaRPr/>
          </a:p>
        </p:txBody>
      </p:sp>
      <p:sp>
        <p:nvSpPr>
          <p:cNvPr id="97" name="Google Shape;97;p14"/>
          <p:cNvSpPr txBox="1"/>
          <p:nvPr/>
        </p:nvSpPr>
        <p:spPr>
          <a:xfrm>
            <a:off x="952500" y="571500"/>
            <a:ext cx="9801225" cy="37713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None/>
            </a:pPr>
            <a:r>
              <a:rPr b="0" i="0" lang="en-US" sz="2700" u="none" cap="none" strike="noStrike">
                <a:solidFill>
                  <a:srgbClr val="0F172A"/>
                </a:solidFill>
                <a:latin typeface="Sora ExtraBold"/>
                <a:ea typeface="Sora ExtraBold"/>
                <a:cs typeface="Sora ExtraBold"/>
                <a:sym typeface="Sora ExtraBold"/>
              </a:rPr>
              <a:t>The Superintendent as Stabilizer</a:t>
            </a:r>
            <a:endParaRPr/>
          </a:p>
        </p:txBody>
      </p:sp>
      <p:sp>
        <p:nvSpPr>
          <p:cNvPr id="98" name="Google Shape;98;p14"/>
          <p:cNvSpPr/>
          <p:nvPr/>
        </p:nvSpPr>
        <p:spPr>
          <a:xfrm>
            <a:off x="762000" y="571500"/>
            <a:ext cx="57150" cy="377130"/>
          </a:xfrm>
          <a:prstGeom prst="rect">
            <a:avLst/>
          </a:prstGeom>
          <a:solidFill>
            <a:srgbClr val="0D948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99" name="Google Shape;99;p14"/>
          <p:cNvSpPr txBox="1"/>
          <p:nvPr/>
        </p:nvSpPr>
        <p:spPr>
          <a:xfrm>
            <a:off x="9606855" y="6524625"/>
            <a:ext cx="2299500" cy="2154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t/>
            </a:r>
            <a:endParaRPr/>
          </a:p>
        </p:txBody>
      </p:sp>
      <p:pic>
        <p:nvPicPr>
          <p:cNvPr id="100" name="Google Shape;100;p14" title="DrCleveland_Shot2_Small.jpg"/>
          <p:cNvPicPr preferRelativeResize="0"/>
          <p:nvPr/>
        </p:nvPicPr>
        <p:blipFill>
          <a:blip r:embed="rId5">
            <a:alphaModFix/>
          </a:blip>
          <a:stretch>
            <a:fillRect/>
          </a:stretch>
        </p:blipFill>
        <p:spPr>
          <a:xfrm>
            <a:off x="5933051" y="1497659"/>
            <a:ext cx="5850399" cy="3899317"/>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104" name="Shape 104"/>
        <p:cNvGrpSpPr/>
        <p:nvPr/>
      </p:nvGrpSpPr>
      <p:grpSpPr>
        <a:xfrm>
          <a:off x="0" y="0"/>
          <a:ext cx="0" cy="0"/>
          <a:chOff x="0" y="0"/>
          <a:chExt cx="0" cy="0"/>
        </a:xfrm>
      </p:grpSpPr>
      <p:pic>
        <p:nvPicPr>
          <p:cNvPr descr="image.png" id="105" name="Google Shape;105;p15"/>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106" name="Google Shape;106;p15"/>
          <p:cNvPicPr preferRelativeResize="0"/>
          <p:nvPr/>
        </p:nvPicPr>
        <p:blipFill rotWithShape="1">
          <a:blip r:embed="rId4">
            <a:alphaModFix/>
          </a:blip>
          <a:srcRect b="0" l="0" r="0" t="0"/>
          <a:stretch/>
        </p:blipFill>
        <p:spPr>
          <a:xfrm>
            <a:off x="762000" y="2436465"/>
            <a:ext cx="3429000" cy="2600325"/>
          </a:xfrm>
          <a:prstGeom prst="rect">
            <a:avLst/>
          </a:prstGeom>
          <a:noFill/>
          <a:ln>
            <a:noFill/>
          </a:ln>
        </p:spPr>
      </p:pic>
      <p:pic>
        <p:nvPicPr>
          <p:cNvPr descr="image.png" id="107" name="Google Shape;107;p15"/>
          <p:cNvPicPr preferRelativeResize="0"/>
          <p:nvPr/>
        </p:nvPicPr>
        <p:blipFill rotWithShape="1">
          <a:blip r:embed="rId5">
            <a:alphaModFix/>
          </a:blip>
          <a:srcRect b="0" l="0" r="0" t="0"/>
          <a:stretch/>
        </p:blipFill>
        <p:spPr>
          <a:xfrm>
            <a:off x="4381500" y="2436465"/>
            <a:ext cx="3429000" cy="2600325"/>
          </a:xfrm>
          <a:prstGeom prst="rect">
            <a:avLst/>
          </a:prstGeom>
          <a:noFill/>
          <a:ln>
            <a:noFill/>
          </a:ln>
        </p:spPr>
      </p:pic>
      <p:pic>
        <p:nvPicPr>
          <p:cNvPr descr="image.png" id="108" name="Google Shape;108;p15"/>
          <p:cNvPicPr preferRelativeResize="0"/>
          <p:nvPr/>
        </p:nvPicPr>
        <p:blipFill rotWithShape="1">
          <a:blip r:embed="rId6">
            <a:alphaModFix/>
          </a:blip>
          <a:srcRect b="0" l="0" r="0" t="0"/>
          <a:stretch/>
        </p:blipFill>
        <p:spPr>
          <a:xfrm>
            <a:off x="8001000" y="2436465"/>
            <a:ext cx="3429000" cy="2600325"/>
          </a:xfrm>
          <a:prstGeom prst="rect">
            <a:avLst/>
          </a:prstGeom>
          <a:noFill/>
          <a:ln>
            <a:noFill/>
          </a:ln>
        </p:spPr>
      </p:pic>
      <p:pic>
        <p:nvPicPr>
          <p:cNvPr descr="image.png" id="109" name="Google Shape;109;p15"/>
          <p:cNvPicPr preferRelativeResize="0"/>
          <p:nvPr/>
        </p:nvPicPr>
        <p:blipFill rotWithShape="1">
          <a:blip r:embed="rId7">
            <a:alphaModFix/>
          </a:blip>
          <a:srcRect b="0" l="0" r="0" t="0"/>
          <a:stretch/>
        </p:blipFill>
        <p:spPr>
          <a:xfrm>
            <a:off x="1000125" y="2674590"/>
            <a:ext cx="571500" cy="571500"/>
          </a:xfrm>
          <a:prstGeom prst="rect">
            <a:avLst/>
          </a:prstGeom>
          <a:noFill/>
          <a:ln>
            <a:noFill/>
          </a:ln>
        </p:spPr>
      </p:pic>
      <p:sp>
        <p:nvSpPr>
          <p:cNvPr id="110" name="Google Shape;110;p15"/>
          <p:cNvSpPr txBox="1"/>
          <p:nvPr/>
        </p:nvSpPr>
        <p:spPr>
          <a:xfrm>
            <a:off x="1000125" y="3398490"/>
            <a:ext cx="3100387" cy="2571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650" u="none" cap="none" strike="noStrike">
                <a:solidFill>
                  <a:srgbClr val="0F172A"/>
                </a:solidFill>
                <a:latin typeface="Sora"/>
                <a:ea typeface="Sora"/>
                <a:cs typeface="Sora"/>
                <a:sym typeface="Sora"/>
              </a:rPr>
              <a:t>Networked Team</a:t>
            </a:r>
            <a:endParaRPr/>
          </a:p>
        </p:txBody>
      </p:sp>
      <p:sp>
        <p:nvSpPr>
          <p:cNvPr id="111" name="Google Shape;111;p15"/>
          <p:cNvSpPr txBox="1"/>
          <p:nvPr/>
        </p:nvSpPr>
        <p:spPr>
          <a:xfrm>
            <a:off x="1000125" y="3769965"/>
            <a:ext cx="2952750" cy="885825"/>
          </a:xfrm>
          <a:prstGeom prst="rect">
            <a:avLst/>
          </a:prstGeom>
          <a:noFill/>
          <a:ln>
            <a:noFill/>
          </a:ln>
        </p:spPr>
        <p:txBody>
          <a:bodyPr anchorCtr="0" anchor="t" bIns="0" lIns="0" spcFirstLastPara="1" rIns="0" wrap="square" tIns="0">
            <a:spAutoFit/>
          </a:bodyPr>
          <a:lstStyle/>
          <a:p>
            <a:pPr indent="0" lvl="0" marL="0" marR="0" rtl="0" algn="l">
              <a:lnSpc>
                <a:spcPct val="154933"/>
              </a:lnSpc>
              <a:spcBef>
                <a:spcPts val="0"/>
              </a:spcBef>
              <a:spcAft>
                <a:spcPts val="0"/>
              </a:spcAft>
              <a:buNone/>
            </a:pPr>
            <a:r>
              <a:rPr b="0" i="0" lang="en-US" sz="1125" u="none" cap="none" strike="noStrike">
                <a:solidFill>
                  <a:srgbClr val="475569"/>
                </a:solidFill>
                <a:latin typeface="Plus Jakarta Sans"/>
                <a:ea typeface="Plus Jakarta Sans"/>
                <a:cs typeface="Plus Jakarta Sans"/>
                <a:sym typeface="Plus Jakarta Sans"/>
              </a:rPr>
              <a:t>Move away from strict, top-down workflows. Create an agile, cross-functional crisis network ready to operate with decentralized autonomy.</a:t>
            </a:r>
            <a:endParaRPr/>
          </a:p>
        </p:txBody>
      </p:sp>
      <p:pic>
        <p:nvPicPr>
          <p:cNvPr descr="image.png" id="112" name="Google Shape;112;p15"/>
          <p:cNvPicPr preferRelativeResize="0"/>
          <p:nvPr/>
        </p:nvPicPr>
        <p:blipFill rotWithShape="1">
          <a:blip r:embed="rId8">
            <a:alphaModFix/>
          </a:blip>
          <a:srcRect b="0" l="0" r="0" t="0"/>
          <a:stretch/>
        </p:blipFill>
        <p:spPr>
          <a:xfrm>
            <a:off x="4619625" y="2674590"/>
            <a:ext cx="571500" cy="571500"/>
          </a:xfrm>
          <a:prstGeom prst="rect">
            <a:avLst/>
          </a:prstGeom>
          <a:noFill/>
          <a:ln>
            <a:noFill/>
          </a:ln>
        </p:spPr>
      </p:pic>
      <p:sp>
        <p:nvSpPr>
          <p:cNvPr id="113" name="Google Shape;113;p15"/>
          <p:cNvSpPr txBox="1"/>
          <p:nvPr/>
        </p:nvSpPr>
        <p:spPr>
          <a:xfrm>
            <a:off x="4619625" y="3398490"/>
            <a:ext cx="3100387" cy="2571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650" u="none" cap="none" strike="noStrike">
                <a:solidFill>
                  <a:srgbClr val="0F172A"/>
                </a:solidFill>
                <a:latin typeface="Sora"/>
                <a:ea typeface="Sora"/>
                <a:cs typeface="Sora"/>
                <a:sym typeface="Sora"/>
              </a:rPr>
              <a:t>Modern Threats</a:t>
            </a:r>
            <a:endParaRPr/>
          </a:p>
        </p:txBody>
      </p:sp>
      <p:sp>
        <p:nvSpPr>
          <p:cNvPr id="114" name="Google Shape;114;p15"/>
          <p:cNvSpPr txBox="1"/>
          <p:nvPr/>
        </p:nvSpPr>
        <p:spPr>
          <a:xfrm>
            <a:off x="4619625" y="3769965"/>
            <a:ext cx="2952750" cy="885825"/>
          </a:xfrm>
          <a:prstGeom prst="rect">
            <a:avLst/>
          </a:prstGeom>
          <a:noFill/>
          <a:ln>
            <a:noFill/>
          </a:ln>
        </p:spPr>
        <p:txBody>
          <a:bodyPr anchorCtr="0" anchor="t" bIns="0" lIns="0" spcFirstLastPara="1" rIns="0" wrap="square" tIns="0">
            <a:spAutoFit/>
          </a:bodyPr>
          <a:lstStyle/>
          <a:p>
            <a:pPr indent="0" lvl="0" marL="0" marR="0" rtl="0" algn="l">
              <a:lnSpc>
                <a:spcPct val="154933"/>
              </a:lnSpc>
              <a:spcBef>
                <a:spcPts val="0"/>
              </a:spcBef>
              <a:spcAft>
                <a:spcPts val="0"/>
              </a:spcAft>
              <a:buNone/>
            </a:pPr>
            <a:r>
              <a:rPr b="0" i="0" lang="en-US" sz="1125" u="none" cap="none" strike="noStrike">
                <a:solidFill>
                  <a:srgbClr val="475569"/>
                </a:solidFill>
                <a:latin typeface="Plus Jakarta Sans"/>
                <a:ea typeface="Plus Jakarta Sans"/>
                <a:cs typeface="Plus Jakarta Sans"/>
                <a:sym typeface="Plus Jakarta Sans"/>
              </a:rPr>
              <a:t>Evolve drills beyond simple fires. Prepare frameworks for ransomware lockouts, localized climate events, and social contagions.</a:t>
            </a:r>
            <a:endParaRPr/>
          </a:p>
        </p:txBody>
      </p:sp>
      <p:pic>
        <p:nvPicPr>
          <p:cNvPr descr="image.png" id="115" name="Google Shape;115;p15"/>
          <p:cNvPicPr preferRelativeResize="0"/>
          <p:nvPr/>
        </p:nvPicPr>
        <p:blipFill rotWithShape="1">
          <a:blip r:embed="rId9">
            <a:alphaModFix/>
          </a:blip>
          <a:srcRect b="0" l="0" r="0" t="0"/>
          <a:stretch/>
        </p:blipFill>
        <p:spPr>
          <a:xfrm>
            <a:off x="8239125" y="2674590"/>
            <a:ext cx="571500" cy="571500"/>
          </a:xfrm>
          <a:prstGeom prst="rect">
            <a:avLst/>
          </a:prstGeom>
          <a:noFill/>
          <a:ln>
            <a:noFill/>
          </a:ln>
        </p:spPr>
      </p:pic>
      <p:sp>
        <p:nvSpPr>
          <p:cNvPr id="116" name="Google Shape;116;p15"/>
          <p:cNvSpPr txBox="1"/>
          <p:nvPr/>
        </p:nvSpPr>
        <p:spPr>
          <a:xfrm>
            <a:off x="8239125" y="3398490"/>
            <a:ext cx="3100387" cy="2571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650" u="none" cap="none" strike="noStrike">
                <a:solidFill>
                  <a:srgbClr val="0F172A"/>
                </a:solidFill>
                <a:latin typeface="Sora"/>
                <a:ea typeface="Sora"/>
                <a:cs typeface="Sora"/>
                <a:sym typeface="Sora"/>
              </a:rPr>
              <a:t>The "Go-Kit"</a:t>
            </a:r>
            <a:endParaRPr/>
          </a:p>
        </p:txBody>
      </p:sp>
      <p:sp>
        <p:nvSpPr>
          <p:cNvPr id="117" name="Google Shape;117;p15"/>
          <p:cNvSpPr txBox="1"/>
          <p:nvPr/>
        </p:nvSpPr>
        <p:spPr>
          <a:xfrm>
            <a:off x="8239125" y="3769965"/>
            <a:ext cx="2952750" cy="885825"/>
          </a:xfrm>
          <a:prstGeom prst="rect">
            <a:avLst/>
          </a:prstGeom>
          <a:noFill/>
          <a:ln>
            <a:noFill/>
          </a:ln>
        </p:spPr>
        <p:txBody>
          <a:bodyPr anchorCtr="0" anchor="t" bIns="0" lIns="0" spcFirstLastPara="1" rIns="0" wrap="square" tIns="0">
            <a:spAutoFit/>
          </a:bodyPr>
          <a:lstStyle/>
          <a:p>
            <a:pPr indent="0" lvl="0" marL="0" marR="0" rtl="0" algn="l">
              <a:lnSpc>
                <a:spcPct val="154933"/>
              </a:lnSpc>
              <a:spcBef>
                <a:spcPts val="0"/>
              </a:spcBef>
              <a:spcAft>
                <a:spcPts val="0"/>
              </a:spcAft>
              <a:buNone/>
            </a:pPr>
            <a:r>
              <a:rPr b="0" i="0" lang="en-US" sz="1125" u="none" cap="none" strike="noStrike">
                <a:solidFill>
                  <a:srgbClr val="475569"/>
                </a:solidFill>
                <a:latin typeface="Plus Jakarta Sans"/>
                <a:ea typeface="Plus Jakarta Sans"/>
                <a:cs typeface="Plus Jakarta Sans"/>
                <a:sym typeface="Plus Jakarta Sans"/>
              </a:rPr>
              <a:t>Maintain pre-approved templates for lockdowns, bus accidents, data leaks, or sudden loss, keeping critical executive decisions simple under stress.</a:t>
            </a:r>
            <a:endParaRPr/>
          </a:p>
        </p:txBody>
      </p:sp>
      <p:pic>
        <p:nvPicPr>
          <p:cNvPr descr="image.png" id="118" name="Google Shape;118;p15"/>
          <p:cNvPicPr preferRelativeResize="0"/>
          <p:nvPr/>
        </p:nvPicPr>
        <p:blipFill rotWithShape="1">
          <a:blip r:embed="rId10">
            <a:alphaModFix/>
          </a:blip>
          <a:srcRect b="0" l="0" r="0" t="0"/>
          <a:stretch/>
        </p:blipFill>
        <p:spPr>
          <a:xfrm>
            <a:off x="1095375" y="2807940"/>
            <a:ext cx="381000" cy="304800"/>
          </a:xfrm>
          <a:prstGeom prst="rect">
            <a:avLst/>
          </a:prstGeom>
          <a:noFill/>
          <a:ln>
            <a:noFill/>
          </a:ln>
        </p:spPr>
      </p:pic>
      <p:pic>
        <p:nvPicPr>
          <p:cNvPr descr="image.png" id="119" name="Google Shape;119;p15"/>
          <p:cNvPicPr preferRelativeResize="0"/>
          <p:nvPr/>
        </p:nvPicPr>
        <p:blipFill rotWithShape="1">
          <a:blip r:embed="rId11">
            <a:alphaModFix/>
          </a:blip>
          <a:srcRect b="0" l="0" r="0" t="0"/>
          <a:stretch/>
        </p:blipFill>
        <p:spPr>
          <a:xfrm>
            <a:off x="4752975" y="2807940"/>
            <a:ext cx="304800" cy="304800"/>
          </a:xfrm>
          <a:prstGeom prst="rect">
            <a:avLst/>
          </a:prstGeom>
          <a:noFill/>
          <a:ln>
            <a:noFill/>
          </a:ln>
        </p:spPr>
      </p:pic>
      <p:pic>
        <p:nvPicPr>
          <p:cNvPr descr="image.png" id="120" name="Google Shape;120;p15"/>
          <p:cNvPicPr preferRelativeResize="0"/>
          <p:nvPr/>
        </p:nvPicPr>
        <p:blipFill rotWithShape="1">
          <a:blip r:embed="rId12">
            <a:alphaModFix/>
          </a:blip>
          <a:srcRect b="0" l="0" r="0" t="0"/>
          <a:stretch/>
        </p:blipFill>
        <p:spPr>
          <a:xfrm>
            <a:off x="8372475" y="2807940"/>
            <a:ext cx="304800" cy="304800"/>
          </a:xfrm>
          <a:prstGeom prst="rect">
            <a:avLst/>
          </a:prstGeom>
          <a:noFill/>
          <a:ln>
            <a:noFill/>
          </a:ln>
        </p:spPr>
      </p:pic>
      <p:sp>
        <p:nvSpPr>
          <p:cNvPr id="121" name="Google Shape;121;p15"/>
          <p:cNvSpPr txBox="1"/>
          <p:nvPr/>
        </p:nvSpPr>
        <p:spPr>
          <a:xfrm>
            <a:off x="952500" y="571500"/>
            <a:ext cx="9801225" cy="37713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None/>
            </a:pPr>
            <a:r>
              <a:rPr b="0" i="0" lang="en-US" sz="2700" u="none" cap="none" strike="noStrike">
                <a:solidFill>
                  <a:srgbClr val="0F172A"/>
                </a:solidFill>
                <a:latin typeface="Sora ExtraBold"/>
                <a:ea typeface="Sora ExtraBold"/>
                <a:cs typeface="Sora ExtraBold"/>
                <a:sym typeface="Sora ExtraBold"/>
              </a:rPr>
              <a:t>1. The Resilience Infrastructure</a:t>
            </a:r>
            <a:endParaRPr/>
          </a:p>
        </p:txBody>
      </p:sp>
      <p:sp>
        <p:nvSpPr>
          <p:cNvPr id="122" name="Google Shape;122;p15"/>
          <p:cNvSpPr/>
          <p:nvPr/>
        </p:nvSpPr>
        <p:spPr>
          <a:xfrm>
            <a:off x="762000" y="571500"/>
            <a:ext cx="57150" cy="377130"/>
          </a:xfrm>
          <a:prstGeom prst="rect">
            <a:avLst/>
          </a:prstGeom>
          <a:solidFill>
            <a:srgbClr val="0D948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23" name="Google Shape;123;p15"/>
          <p:cNvSpPr txBox="1"/>
          <p:nvPr/>
        </p:nvSpPr>
        <p:spPr>
          <a:xfrm>
            <a:off x="10012560" y="6524625"/>
            <a:ext cx="1893689" cy="1428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900" u="none" cap="none" strike="noStrike">
                <a:solidFill>
                  <a:srgbClr val="94A3B8"/>
                </a:solidFill>
                <a:latin typeface="Plus Jakarta Sans"/>
                <a:ea typeface="Plus Jakarta Sans"/>
                <a:cs typeface="Plus Jakarta Sans"/>
                <a:sym typeface="Plus Jakarta Sans"/>
              </a:rPr>
              <a:t>SPS EMERGENCY FRAMEWORK</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127" name="Shape 127"/>
        <p:cNvGrpSpPr/>
        <p:nvPr/>
      </p:nvGrpSpPr>
      <p:grpSpPr>
        <a:xfrm>
          <a:off x="0" y="0"/>
          <a:ext cx="0" cy="0"/>
          <a:chOff x="0" y="0"/>
          <a:chExt cx="0" cy="0"/>
        </a:xfrm>
      </p:grpSpPr>
      <p:pic>
        <p:nvPicPr>
          <p:cNvPr descr="image.png" id="128" name="Google Shape;128;p16"/>
          <p:cNvPicPr preferRelativeResize="0"/>
          <p:nvPr/>
        </p:nvPicPr>
        <p:blipFill rotWithShape="1">
          <a:blip r:embed="rId3">
            <a:alphaModFix/>
          </a:blip>
          <a:srcRect b="0" l="0" r="0" t="0"/>
          <a:stretch/>
        </p:blipFill>
        <p:spPr>
          <a:xfrm>
            <a:off x="0" y="0"/>
            <a:ext cx="12192000" cy="6858000"/>
          </a:xfrm>
          <a:prstGeom prst="rect">
            <a:avLst/>
          </a:prstGeom>
          <a:noFill/>
          <a:ln>
            <a:noFill/>
          </a:ln>
        </p:spPr>
      </p:pic>
      <p:graphicFrame>
        <p:nvGraphicFramePr>
          <p:cNvPr id="129" name="Google Shape;129;p16"/>
          <p:cNvGraphicFramePr/>
          <p:nvPr/>
        </p:nvGraphicFramePr>
        <p:xfrm>
          <a:off x="762000" y="2526952"/>
          <a:ext cx="3000000" cy="3000000"/>
        </p:xfrm>
        <a:graphic>
          <a:graphicData uri="http://schemas.openxmlformats.org/drawingml/2006/table">
            <a:tbl>
              <a:tblPr bandRow="1" firstRow="1">
                <a:noFill/>
                <a:tableStyleId>{0EF6A993-5635-4062-AB5E-E27AC3983DEF}</a:tableStyleId>
              </a:tblPr>
              <a:tblGrid>
                <a:gridCol w="2667000"/>
                <a:gridCol w="2346875"/>
                <a:gridCol w="5654125"/>
              </a:tblGrid>
              <a:tr h="616750">
                <a:tc>
                  <a:txBody>
                    <a:bodyPr/>
                    <a:lstStyle/>
                    <a:p>
                      <a:pPr indent="0" lvl="0" marL="0" marR="0" rtl="0" algn="l">
                        <a:spcBef>
                          <a:spcPts val="0"/>
                        </a:spcBef>
                        <a:spcAft>
                          <a:spcPts val="0"/>
                        </a:spcAft>
                        <a:buNone/>
                      </a:pPr>
                      <a:r>
                        <a:rPr b="0" i="0" lang="en-US" sz="1125" u="none" cap="none" strike="noStrike">
                          <a:solidFill>
                            <a:srgbClr val="FFFFFF"/>
                          </a:solidFill>
                          <a:latin typeface="Sora SemiBold"/>
                          <a:ea typeface="Sora SemiBold"/>
                          <a:cs typeface="Sora SemiBold"/>
                          <a:sym typeface="Sora SemiBold"/>
                        </a:rPr>
                        <a:t>Priority Focus</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0F172A"/>
                    </a:solidFill>
                  </a:tcPr>
                </a:tc>
                <a:tc>
                  <a:txBody>
                    <a:bodyPr/>
                    <a:lstStyle/>
                    <a:p>
                      <a:pPr indent="0" lvl="0" marL="0" marR="0" rtl="0" algn="l">
                        <a:spcBef>
                          <a:spcPts val="0"/>
                        </a:spcBef>
                        <a:spcAft>
                          <a:spcPts val="0"/>
                        </a:spcAft>
                        <a:buNone/>
                      </a:pPr>
                      <a:r>
                        <a:rPr b="0" i="0" lang="en-US" sz="1125" u="none" cap="none" strike="noStrike">
                          <a:solidFill>
                            <a:srgbClr val="FFFFFF"/>
                          </a:solidFill>
                          <a:latin typeface="Sora SemiBold"/>
                          <a:ea typeface="Sora SemiBold"/>
                          <a:cs typeface="Sora SemiBold"/>
                          <a:sym typeface="Sora SemiBold"/>
                        </a:rPr>
                        <a:t>Primary Goal</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0F172A"/>
                    </a:solidFill>
                  </a:tcPr>
                </a:tc>
                <a:tc>
                  <a:txBody>
                    <a:bodyPr/>
                    <a:lstStyle/>
                    <a:p>
                      <a:pPr indent="0" lvl="0" marL="0" marR="0" rtl="0" algn="l">
                        <a:spcBef>
                          <a:spcPts val="0"/>
                        </a:spcBef>
                        <a:spcAft>
                          <a:spcPts val="0"/>
                        </a:spcAft>
                        <a:buNone/>
                      </a:pPr>
                      <a:r>
                        <a:rPr b="0" i="0" lang="en-US" sz="1125" u="none" cap="none" strike="noStrike">
                          <a:solidFill>
                            <a:srgbClr val="FFFFFF"/>
                          </a:solidFill>
                          <a:latin typeface="Sora SemiBold"/>
                          <a:ea typeface="Sora SemiBold"/>
                          <a:cs typeface="Sora SemiBold"/>
                          <a:sym typeface="Sora SemiBold"/>
                        </a:rPr>
                        <a:t>Execution Strategy</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0F172A"/>
                    </a:solidFill>
                  </a:tcPr>
                </a:tc>
              </a:tr>
              <a:tr h="616750">
                <a:tc>
                  <a:txBody>
                    <a:bodyPr/>
                    <a:lstStyle/>
                    <a:p>
                      <a:pPr indent="0" lvl="0" marL="0" marR="0" rtl="0" algn="l">
                        <a:spcBef>
                          <a:spcPts val="0"/>
                        </a:spcBef>
                        <a:spcAft>
                          <a:spcPts val="0"/>
                        </a:spcAft>
                        <a:buNone/>
                      </a:pPr>
                      <a:r>
                        <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b="1" i="0" lang="en-US" sz="1050" u="none" cap="none" strike="noStrike">
                          <a:solidFill>
                            <a:srgbClr val="334155"/>
                          </a:solidFill>
                          <a:latin typeface="Plus Jakarta Sans"/>
                          <a:ea typeface="Plus Jakarta Sans"/>
                          <a:cs typeface="Plus Jakarta Sans"/>
                          <a:sym typeface="Plus Jakarta Sans"/>
                        </a:rPr>
                        <a:t>Publish Verified Facts</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b="0" i="0" lang="en-US" sz="1050" u="none" cap="none" strike="noStrike">
                          <a:solidFill>
                            <a:srgbClr val="334155"/>
                          </a:solidFill>
                          <a:latin typeface="Plus Jakarta Sans"/>
                          <a:ea typeface="Plus Jakarta Sans"/>
                          <a:cs typeface="Plus Jakarta Sans"/>
                          <a:sym typeface="Plus Jakarta Sans"/>
                        </a:rPr>
                        <a:t>Address occurrences immediately. If facts are scarce, say: </a:t>
                      </a:r>
                      <a:r>
                        <a:rPr b="0" i="1" lang="en-US" sz="1050" u="none" cap="none" strike="noStrike">
                          <a:solidFill>
                            <a:srgbClr val="334155"/>
                          </a:solidFill>
                          <a:latin typeface="Plus Jakarta Sans"/>
                          <a:ea typeface="Plus Jakarta Sans"/>
                          <a:cs typeface="Plus Jakarta Sans"/>
                          <a:sym typeface="Plus Jakarta Sans"/>
                        </a:rPr>
                        <a:t>"We are verifying reports and will provide an update by [Time]."</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r>
              <a:tr h="616750">
                <a:tc>
                  <a:txBody>
                    <a:bodyPr/>
                    <a:lstStyle/>
                    <a:p>
                      <a:pPr indent="0" lvl="0" marL="0" marR="0" rtl="0" algn="l">
                        <a:spcBef>
                          <a:spcPts val="0"/>
                        </a:spcBef>
                        <a:spcAft>
                          <a:spcPts val="0"/>
                        </a:spcAft>
                        <a:buNone/>
                      </a:pPr>
                      <a:r>
                        <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b="1" i="0" lang="en-US" sz="1050" u="none" cap="none" strike="noStrike">
                          <a:solidFill>
                            <a:srgbClr val="334155"/>
                          </a:solidFill>
                          <a:latin typeface="Plus Jakarta Sans"/>
                          <a:ea typeface="Plus Jakarta Sans"/>
                          <a:cs typeface="Plus Jakarta Sans"/>
                          <a:sym typeface="Plus Jakarta Sans"/>
                        </a:rPr>
                        <a:t>Middle-Out Approach</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b="0" i="0" lang="en-US" sz="1050" u="none" cap="none" strike="noStrike">
                          <a:solidFill>
                            <a:srgbClr val="334155"/>
                          </a:solidFill>
                          <a:latin typeface="Plus Jakarta Sans"/>
                          <a:ea typeface="Plus Jakarta Sans"/>
                          <a:cs typeface="Plus Jakarta Sans"/>
                          <a:sym typeface="Plus Jakarta Sans"/>
                        </a:rPr>
                        <a:t>Alert the School Board and Principals first, then cascade directly to Staff and Parents before releasing details to the media.</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r>
              <a:tr h="616750">
                <a:tc>
                  <a:txBody>
                    <a:bodyPr/>
                    <a:lstStyle/>
                    <a:p>
                      <a:pPr indent="0" lvl="0" marL="0" marR="0" rtl="0" algn="l">
                        <a:spcBef>
                          <a:spcPts val="0"/>
                        </a:spcBef>
                        <a:spcAft>
                          <a:spcPts val="0"/>
                        </a:spcAft>
                        <a:buNone/>
                      </a:pPr>
                      <a:r>
                        <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b="1" i="0" lang="en-US" sz="1050" u="none" cap="none" strike="noStrike">
                          <a:solidFill>
                            <a:srgbClr val="334155"/>
                          </a:solidFill>
                          <a:latin typeface="Plus Jakarta Sans"/>
                          <a:ea typeface="Plus Jakarta Sans"/>
                          <a:cs typeface="Plus Jakarta Sans"/>
                          <a:sym typeface="Plus Jakarta Sans"/>
                        </a:rPr>
                        <a:t>Empathetic Sincerity</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b="0" i="0" lang="en-US" sz="1050" u="none" cap="none" strike="noStrike">
                          <a:solidFill>
                            <a:srgbClr val="334155"/>
                          </a:solidFill>
                          <a:latin typeface="Plus Jakarta Sans"/>
                          <a:ea typeface="Plus Jakarta Sans"/>
                          <a:cs typeface="Plus Jakarta Sans"/>
                          <a:sym typeface="Plus Jakarta Sans"/>
                        </a:rPr>
                        <a:t>Exude absolute transparency. Cut sterile corporate speech and medical/technical jargon to keep human-centered trust intact.</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r>
            </a:tbl>
          </a:graphicData>
        </a:graphic>
      </p:graphicFrame>
      <p:sp>
        <p:nvSpPr>
          <p:cNvPr id="130" name="Google Shape;130;p16"/>
          <p:cNvSpPr/>
          <p:nvPr/>
        </p:nvSpPr>
        <p:spPr>
          <a:xfrm>
            <a:off x="762000" y="3641377"/>
            <a:ext cx="2667000" cy="9525"/>
          </a:xfrm>
          <a:prstGeom prst="rect">
            <a:avLst/>
          </a:prstGeom>
          <a:solidFill>
            <a:srgbClr val="F1F5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31" name="Google Shape;131;p16"/>
          <p:cNvSpPr/>
          <p:nvPr/>
        </p:nvSpPr>
        <p:spPr>
          <a:xfrm>
            <a:off x="3429000" y="3641377"/>
            <a:ext cx="2346870" cy="9525"/>
          </a:xfrm>
          <a:prstGeom prst="rect">
            <a:avLst/>
          </a:prstGeom>
          <a:solidFill>
            <a:srgbClr val="F1F5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32" name="Google Shape;132;p16"/>
          <p:cNvSpPr/>
          <p:nvPr/>
        </p:nvSpPr>
        <p:spPr>
          <a:xfrm>
            <a:off x="5775870" y="3641377"/>
            <a:ext cx="5654129" cy="9525"/>
          </a:xfrm>
          <a:prstGeom prst="rect">
            <a:avLst/>
          </a:prstGeom>
          <a:solidFill>
            <a:srgbClr val="F1F5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33" name="Google Shape;133;p16"/>
          <p:cNvSpPr/>
          <p:nvPr/>
        </p:nvSpPr>
        <p:spPr>
          <a:xfrm>
            <a:off x="762000" y="4317652"/>
            <a:ext cx="2667000" cy="9525"/>
          </a:xfrm>
          <a:prstGeom prst="rect">
            <a:avLst/>
          </a:prstGeom>
          <a:solidFill>
            <a:srgbClr val="F1F5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34" name="Google Shape;134;p16"/>
          <p:cNvSpPr/>
          <p:nvPr/>
        </p:nvSpPr>
        <p:spPr>
          <a:xfrm>
            <a:off x="3429000" y="4317652"/>
            <a:ext cx="2346870" cy="9525"/>
          </a:xfrm>
          <a:prstGeom prst="rect">
            <a:avLst/>
          </a:prstGeom>
          <a:solidFill>
            <a:srgbClr val="F1F5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35" name="Google Shape;135;p16"/>
          <p:cNvSpPr/>
          <p:nvPr/>
        </p:nvSpPr>
        <p:spPr>
          <a:xfrm>
            <a:off x="5775870" y="4317652"/>
            <a:ext cx="5654129" cy="9525"/>
          </a:xfrm>
          <a:prstGeom prst="rect">
            <a:avLst/>
          </a:prstGeom>
          <a:solidFill>
            <a:srgbClr val="F1F5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pic>
        <p:nvPicPr>
          <p:cNvPr descr="image.png" id="136" name="Google Shape;136;p16"/>
          <p:cNvPicPr preferRelativeResize="0"/>
          <p:nvPr/>
        </p:nvPicPr>
        <p:blipFill rotWithShape="1">
          <a:blip r:embed="rId4">
            <a:alphaModFix/>
          </a:blip>
          <a:srcRect b="0" l="0" r="0" t="0"/>
          <a:stretch/>
        </p:blipFill>
        <p:spPr>
          <a:xfrm>
            <a:off x="709600" y="3305177"/>
            <a:ext cx="1428750" cy="247650"/>
          </a:xfrm>
          <a:prstGeom prst="rect">
            <a:avLst/>
          </a:prstGeom>
          <a:noFill/>
          <a:ln>
            <a:noFill/>
          </a:ln>
        </p:spPr>
      </p:pic>
      <p:pic>
        <p:nvPicPr>
          <p:cNvPr descr="image.png" id="137" name="Google Shape;137;p16"/>
          <p:cNvPicPr preferRelativeResize="0"/>
          <p:nvPr/>
        </p:nvPicPr>
        <p:blipFill rotWithShape="1">
          <a:blip r:embed="rId5">
            <a:alphaModFix/>
          </a:blip>
          <a:srcRect b="0" l="0" r="0" t="0"/>
          <a:stretch/>
        </p:blipFill>
        <p:spPr>
          <a:xfrm>
            <a:off x="709600" y="3969990"/>
            <a:ext cx="1323975" cy="247650"/>
          </a:xfrm>
          <a:prstGeom prst="rect">
            <a:avLst/>
          </a:prstGeom>
          <a:noFill/>
          <a:ln>
            <a:noFill/>
          </a:ln>
        </p:spPr>
      </p:pic>
      <p:pic>
        <p:nvPicPr>
          <p:cNvPr descr="image.png" id="138" name="Google Shape;138;p16"/>
          <p:cNvPicPr preferRelativeResize="0"/>
          <p:nvPr/>
        </p:nvPicPr>
        <p:blipFill rotWithShape="1">
          <a:blip r:embed="rId6">
            <a:alphaModFix/>
          </a:blip>
          <a:srcRect b="0" l="0" r="0" t="0"/>
          <a:stretch/>
        </p:blipFill>
        <p:spPr>
          <a:xfrm>
            <a:off x="761988" y="4536752"/>
            <a:ext cx="1114425" cy="247650"/>
          </a:xfrm>
          <a:prstGeom prst="rect">
            <a:avLst/>
          </a:prstGeom>
          <a:noFill/>
          <a:ln>
            <a:noFill/>
          </a:ln>
        </p:spPr>
      </p:pic>
      <p:sp>
        <p:nvSpPr>
          <p:cNvPr id="139" name="Google Shape;139;p16"/>
          <p:cNvSpPr txBox="1"/>
          <p:nvPr/>
        </p:nvSpPr>
        <p:spPr>
          <a:xfrm>
            <a:off x="952500" y="571500"/>
            <a:ext cx="9801225" cy="37713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None/>
            </a:pPr>
            <a:r>
              <a:rPr b="0" i="0" lang="en-US" sz="2700" u="none" cap="none" strike="noStrike">
                <a:solidFill>
                  <a:srgbClr val="0F172A"/>
                </a:solidFill>
                <a:latin typeface="Sora ExtraBold"/>
                <a:ea typeface="Sora ExtraBold"/>
                <a:cs typeface="Sora ExtraBold"/>
                <a:sym typeface="Sora ExtraBold"/>
              </a:rPr>
              <a:t>2. Tactical Action: The First 48 Hours</a:t>
            </a:r>
            <a:endParaRPr/>
          </a:p>
        </p:txBody>
      </p:sp>
      <p:sp>
        <p:nvSpPr>
          <p:cNvPr id="140" name="Google Shape;140;p16"/>
          <p:cNvSpPr/>
          <p:nvPr/>
        </p:nvSpPr>
        <p:spPr>
          <a:xfrm>
            <a:off x="762000" y="571500"/>
            <a:ext cx="57150" cy="377130"/>
          </a:xfrm>
          <a:prstGeom prst="rect">
            <a:avLst/>
          </a:prstGeom>
          <a:solidFill>
            <a:srgbClr val="0D948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41" name="Google Shape;141;p16"/>
          <p:cNvSpPr txBox="1"/>
          <p:nvPr/>
        </p:nvSpPr>
        <p:spPr>
          <a:xfrm>
            <a:off x="9978330" y="6524625"/>
            <a:ext cx="1927919" cy="1428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900" u="none" cap="none" strike="noStrike">
                <a:solidFill>
                  <a:srgbClr val="94A3B8"/>
                </a:solidFill>
                <a:latin typeface="Plus Jakarta Sans"/>
                <a:ea typeface="Plus Jakarta Sans"/>
                <a:cs typeface="Plus Jakarta Sans"/>
                <a:sym typeface="Plus Jakarta Sans"/>
              </a:rPr>
              <a:t>SPS OPERATIONAL PROTOCOL</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145" name="Shape 145"/>
        <p:cNvGrpSpPr/>
        <p:nvPr/>
      </p:nvGrpSpPr>
      <p:grpSpPr>
        <a:xfrm>
          <a:off x="0" y="0"/>
          <a:ext cx="0" cy="0"/>
          <a:chOff x="0" y="0"/>
          <a:chExt cx="0" cy="0"/>
        </a:xfrm>
      </p:grpSpPr>
      <p:pic>
        <p:nvPicPr>
          <p:cNvPr descr="image.png" id="146" name="Google Shape;146;p17"/>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147" name="Google Shape;147;p17"/>
          <p:cNvPicPr preferRelativeResize="0"/>
          <p:nvPr/>
        </p:nvPicPr>
        <p:blipFill rotWithShape="1">
          <a:blip r:embed="rId4">
            <a:alphaModFix/>
          </a:blip>
          <a:srcRect b="0" l="0" r="0" t="0"/>
          <a:stretch/>
        </p:blipFill>
        <p:spPr>
          <a:xfrm>
            <a:off x="762000" y="2669827"/>
            <a:ext cx="5219700" cy="2133600"/>
          </a:xfrm>
          <a:prstGeom prst="rect">
            <a:avLst/>
          </a:prstGeom>
          <a:noFill/>
          <a:ln>
            <a:noFill/>
          </a:ln>
        </p:spPr>
      </p:pic>
      <p:pic>
        <p:nvPicPr>
          <p:cNvPr descr="image.png" id="148" name="Google Shape;148;p17"/>
          <p:cNvPicPr preferRelativeResize="0"/>
          <p:nvPr/>
        </p:nvPicPr>
        <p:blipFill rotWithShape="1">
          <a:blip r:embed="rId4">
            <a:alphaModFix/>
          </a:blip>
          <a:srcRect b="0" l="0" r="0" t="0"/>
          <a:stretch/>
        </p:blipFill>
        <p:spPr>
          <a:xfrm>
            <a:off x="6210300" y="2669827"/>
            <a:ext cx="5219700" cy="2133600"/>
          </a:xfrm>
          <a:prstGeom prst="rect">
            <a:avLst/>
          </a:prstGeom>
          <a:noFill/>
          <a:ln>
            <a:noFill/>
          </a:ln>
        </p:spPr>
      </p:pic>
      <p:sp>
        <p:nvSpPr>
          <p:cNvPr id="149" name="Google Shape;149;p17"/>
          <p:cNvSpPr txBox="1"/>
          <p:nvPr/>
        </p:nvSpPr>
        <p:spPr>
          <a:xfrm>
            <a:off x="1057275" y="2965102"/>
            <a:ext cx="4860607" cy="27622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650" u="none" cap="none" strike="noStrike">
                <a:solidFill>
                  <a:srgbClr val="0D9488"/>
                </a:solidFill>
                <a:latin typeface="Sora"/>
                <a:ea typeface="Sora"/>
                <a:cs typeface="Sora"/>
                <a:sym typeface="Sora"/>
              </a:rPr>
              <a:t>Presence Over Perfection</a:t>
            </a:r>
            <a:endParaRPr/>
          </a:p>
        </p:txBody>
      </p:sp>
      <p:sp>
        <p:nvSpPr>
          <p:cNvPr id="150" name="Google Shape;150;p17"/>
          <p:cNvSpPr/>
          <p:nvPr/>
        </p:nvSpPr>
        <p:spPr>
          <a:xfrm>
            <a:off x="1057275" y="3317527"/>
            <a:ext cx="4629150" cy="19050"/>
          </a:xfrm>
          <a:prstGeom prst="rect">
            <a:avLst/>
          </a:prstGeom>
          <a:solidFill>
            <a:srgbClr val="F0FDF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51" name="Google Shape;151;p17"/>
          <p:cNvSpPr txBox="1"/>
          <p:nvPr/>
        </p:nvSpPr>
        <p:spPr>
          <a:xfrm>
            <a:off x="1057275" y="3479452"/>
            <a:ext cx="4629150" cy="885825"/>
          </a:xfrm>
          <a:prstGeom prst="rect">
            <a:avLst/>
          </a:prstGeom>
          <a:noFill/>
          <a:ln>
            <a:noFill/>
          </a:ln>
        </p:spPr>
        <p:txBody>
          <a:bodyPr anchorCtr="0" anchor="t" bIns="0" lIns="0" spcFirstLastPara="1" rIns="0" wrap="square" tIns="0">
            <a:spAutoFit/>
          </a:bodyPr>
          <a:lstStyle/>
          <a:p>
            <a:pPr indent="0" lvl="0" marL="0" marR="0" rtl="0" algn="l">
              <a:lnSpc>
                <a:spcPct val="154933"/>
              </a:lnSpc>
              <a:spcBef>
                <a:spcPts val="0"/>
              </a:spcBef>
              <a:spcAft>
                <a:spcPts val="0"/>
              </a:spcAft>
              <a:buNone/>
            </a:pPr>
            <a:r>
              <a:rPr b="0" i="0" lang="en-US" sz="1125" u="none" cap="none" strike="noStrike">
                <a:solidFill>
                  <a:srgbClr val="475569"/>
                </a:solidFill>
                <a:latin typeface="Plus Jakarta Sans"/>
                <a:ea typeface="Plus Jakarta Sans"/>
                <a:cs typeface="Plus Jakarta Sans"/>
                <a:sym typeface="Plus Jakarta Sans"/>
              </a:rPr>
              <a:t>You do not require an immediate, perfectly polished solution to project stability. In moments of acute community distress, stakeholders require the visible, reassuring presence of a calm executive actively stewarding the district.</a:t>
            </a:r>
            <a:endParaRPr/>
          </a:p>
        </p:txBody>
      </p:sp>
      <p:sp>
        <p:nvSpPr>
          <p:cNvPr id="152" name="Google Shape;152;p17"/>
          <p:cNvSpPr txBox="1"/>
          <p:nvPr/>
        </p:nvSpPr>
        <p:spPr>
          <a:xfrm>
            <a:off x="6505575" y="2965102"/>
            <a:ext cx="4860607" cy="27622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650" u="none" cap="none" strike="noStrike">
                <a:solidFill>
                  <a:srgbClr val="0D9488"/>
                </a:solidFill>
                <a:latin typeface="Sora"/>
                <a:ea typeface="Sora"/>
                <a:cs typeface="Sora"/>
                <a:sym typeface="Sora"/>
              </a:rPr>
              <a:t>The "Safety First" Filter</a:t>
            </a:r>
            <a:endParaRPr/>
          </a:p>
        </p:txBody>
      </p:sp>
      <p:sp>
        <p:nvSpPr>
          <p:cNvPr id="153" name="Google Shape;153;p17"/>
          <p:cNvSpPr/>
          <p:nvPr/>
        </p:nvSpPr>
        <p:spPr>
          <a:xfrm>
            <a:off x="6505575" y="3317527"/>
            <a:ext cx="4629150" cy="19050"/>
          </a:xfrm>
          <a:prstGeom prst="rect">
            <a:avLst/>
          </a:prstGeom>
          <a:solidFill>
            <a:srgbClr val="F0FDF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54" name="Google Shape;154;p17"/>
          <p:cNvSpPr txBox="1"/>
          <p:nvPr/>
        </p:nvSpPr>
        <p:spPr>
          <a:xfrm>
            <a:off x="6505575" y="3479452"/>
            <a:ext cx="4629150" cy="885825"/>
          </a:xfrm>
          <a:prstGeom prst="rect">
            <a:avLst/>
          </a:prstGeom>
          <a:noFill/>
          <a:ln>
            <a:noFill/>
          </a:ln>
        </p:spPr>
        <p:txBody>
          <a:bodyPr anchorCtr="0" anchor="t" bIns="0" lIns="0" spcFirstLastPara="1" rIns="0" wrap="square" tIns="0">
            <a:spAutoFit/>
          </a:bodyPr>
          <a:lstStyle/>
          <a:p>
            <a:pPr indent="0" lvl="0" marL="0" marR="0" rtl="0" algn="l">
              <a:lnSpc>
                <a:spcPct val="154933"/>
              </a:lnSpc>
              <a:spcBef>
                <a:spcPts val="0"/>
              </a:spcBef>
              <a:spcAft>
                <a:spcPts val="0"/>
              </a:spcAft>
              <a:buNone/>
            </a:pPr>
            <a:r>
              <a:rPr b="0" i="0" lang="en-US" sz="1125" u="none" cap="none" strike="noStrike">
                <a:solidFill>
                  <a:srgbClr val="475569"/>
                </a:solidFill>
                <a:latin typeface="Plus Jakarta Sans"/>
                <a:ea typeface="Plus Jakarta Sans"/>
                <a:cs typeface="Plus Jakarta Sans"/>
                <a:sym typeface="Plus Jakarta Sans"/>
              </a:rPr>
              <a:t>Apply a singular, unyielding filter to every choice during structural chaos. Assess every potential course of action by asking: </a:t>
            </a:r>
            <a:r>
              <a:rPr b="0" i="1" lang="en-US" sz="1125" u="none" cap="none" strike="noStrike">
                <a:solidFill>
                  <a:srgbClr val="475569"/>
                </a:solidFill>
                <a:latin typeface="Plus Jakarta Sans"/>
                <a:ea typeface="Plus Jakarta Sans"/>
                <a:cs typeface="Plus Jakarta Sans"/>
                <a:sym typeface="Plus Jakarta Sans"/>
              </a:rPr>
              <a:t>"Does this choice maximize the physical and mental safety of our students and teachers right now?"</a:t>
            </a:r>
            <a:endParaRPr/>
          </a:p>
        </p:txBody>
      </p:sp>
      <p:sp>
        <p:nvSpPr>
          <p:cNvPr id="155" name="Google Shape;155;p17"/>
          <p:cNvSpPr txBox="1"/>
          <p:nvPr/>
        </p:nvSpPr>
        <p:spPr>
          <a:xfrm>
            <a:off x="952500" y="571500"/>
            <a:ext cx="9801225" cy="37713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None/>
            </a:pPr>
            <a:r>
              <a:rPr b="0" i="0" lang="en-US" sz="2700" u="none" cap="none" strike="noStrike">
                <a:solidFill>
                  <a:srgbClr val="0F172A"/>
                </a:solidFill>
                <a:latin typeface="Sora ExtraBold"/>
                <a:ea typeface="Sora ExtraBold"/>
                <a:cs typeface="Sora ExtraBold"/>
                <a:sym typeface="Sora ExtraBold"/>
              </a:rPr>
              <a:t>2. Decision-Making Under Pressure</a:t>
            </a:r>
            <a:endParaRPr/>
          </a:p>
        </p:txBody>
      </p:sp>
      <p:sp>
        <p:nvSpPr>
          <p:cNvPr id="156" name="Google Shape;156;p17"/>
          <p:cNvSpPr/>
          <p:nvPr/>
        </p:nvSpPr>
        <p:spPr>
          <a:xfrm>
            <a:off x="762000" y="571500"/>
            <a:ext cx="57150" cy="377130"/>
          </a:xfrm>
          <a:prstGeom prst="rect">
            <a:avLst/>
          </a:prstGeom>
          <a:solidFill>
            <a:srgbClr val="0D948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57" name="Google Shape;157;p17"/>
          <p:cNvSpPr txBox="1"/>
          <p:nvPr/>
        </p:nvSpPr>
        <p:spPr>
          <a:xfrm>
            <a:off x="10406955" y="6524625"/>
            <a:ext cx="1499294" cy="1428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900" u="none" cap="none" strike="noStrike">
                <a:solidFill>
                  <a:srgbClr val="94A3B8"/>
                </a:solidFill>
                <a:latin typeface="Plus Jakarta Sans"/>
                <a:ea typeface="Plus Jakarta Sans"/>
                <a:cs typeface="Plus Jakarta Sans"/>
                <a:sym typeface="Plus Jakarta Sans"/>
              </a:rPr>
              <a:t>LEADERSHIP PLAYBOOK</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161" name="Shape 161"/>
        <p:cNvGrpSpPr/>
        <p:nvPr/>
      </p:nvGrpSpPr>
      <p:grpSpPr>
        <a:xfrm>
          <a:off x="0" y="0"/>
          <a:ext cx="0" cy="0"/>
          <a:chOff x="0" y="0"/>
          <a:chExt cx="0" cy="0"/>
        </a:xfrm>
      </p:grpSpPr>
      <p:pic>
        <p:nvPicPr>
          <p:cNvPr descr="image.png" id="162" name="Google Shape;162;p18"/>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163" name="Google Shape;163;p18"/>
          <p:cNvPicPr preferRelativeResize="0"/>
          <p:nvPr/>
        </p:nvPicPr>
        <p:blipFill rotWithShape="1">
          <a:blip r:embed="rId4">
            <a:alphaModFix/>
          </a:blip>
          <a:srcRect b="0" l="0" r="0" t="0"/>
          <a:stretch/>
        </p:blipFill>
        <p:spPr>
          <a:xfrm>
            <a:off x="1000125" y="2340619"/>
            <a:ext cx="190500" cy="190500"/>
          </a:xfrm>
          <a:prstGeom prst="rect">
            <a:avLst/>
          </a:prstGeom>
          <a:noFill/>
          <a:ln>
            <a:noFill/>
          </a:ln>
        </p:spPr>
      </p:pic>
      <p:pic>
        <p:nvPicPr>
          <p:cNvPr descr="image.png" id="164" name="Google Shape;164;p18"/>
          <p:cNvPicPr preferRelativeResize="0"/>
          <p:nvPr/>
        </p:nvPicPr>
        <p:blipFill rotWithShape="1">
          <a:blip r:embed="rId5">
            <a:alphaModFix/>
          </a:blip>
          <a:srcRect b="0" l="0" r="0" t="0"/>
          <a:stretch/>
        </p:blipFill>
        <p:spPr>
          <a:xfrm>
            <a:off x="1000125" y="3439566"/>
            <a:ext cx="190500" cy="190500"/>
          </a:xfrm>
          <a:prstGeom prst="rect">
            <a:avLst/>
          </a:prstGeom>
          <a:noFill/>
          <a:ln>
            <a:noFill/>
          </a:ln>
        </p:spPr>
      </p:pic>
      <p:pic>
        <p:nvPicPr>
          <p:cNvPr descr="image.png" id="165" name="Google Shape;165;p18"/>
          <p:cNvPicPr preferRelativeResize="0"/>
          <p:nvPr/>
        </p:nvPicPr>
        <p:blipFill rotWithShape="1">
          <a:blip r:embed="rId6">
            <a:alphaModFix/>
          </a:blip>
          <a:srcRect b="0" l="0" r="0" t="0"/>
          <a:stretch/>
        </p:blipFill>
        <p:spPr>
          <a:xfrm>
            <a:off x="1000125" y="4538513"/>
            <a:ext cx="219075" cy="190500"/>
          </a:xfrm>
          <a:prstGeom prst="rect">
            <a:avLst/>
          </a:prstGeom>
          <a:noFill/>
          <a:ln>
            <a:noFill/>
          </a:ln>
        </p:spPr>
      </p:pic>
      <p:sp>
        <p:nvSpPr>
          <p:cNvPr id="166" name="Google Shape;166;p18"/>
          <p:cNvSpPr txBox="1"/>
          <p:nvPr/>
        </p:nvSpPr>
        <p:spPr>
          <a:xfrm>
            <a:off x="1381125" y="2312044"/>
            <a:ext cx="10351293" cy="20002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200" u="none" cap="none" strike="noStrike">
                <a:solidFill>
                  <a:srgbClr val="0F172A"/>
                </a:solidFill>
                <a:latin typeface="Sora"/>
                <a:ea typeface="Sora"/>
                <a:cs typeface="Sora"/>
                <a:sym typeface="Sora"/>
              </a:rPr>
              <a:t>Restore Routines Rapidly</a:t>
            </a:r>
            <a:endParaRPr/>
          </a:p>
        </p:txBody>
      </p:sp>
      <p:sp>
        <p:nvSpPr>
          <p:cNvPr id="167" name="Google Shape;167;p18"/>
          <p:cNvSpPr txBox="1"/>
          <p:nvPr/>
        </p:nvSpPr>
        <p:spPr>
          <a:xfrm>
            <a:off x="1381125" y="2550169"/>
            <a:ext cx="9858375" cy="413146"/>
          </a:xfrm>
          <a:prstGeom prst="rect">
            <a:avLst/>
          </a:prstGeom>
          <a:noFill/>
          <a:ln>
            <a:noFill/>
          </a:ln>
        </p:spPr>
        <p:txBody>
          <a:bodyPr anchorCtr="0" anchor="t" bIns="0" lIns="0" spcFirstLastPara="1" rIns="0" wrap="square" tIns="0">
            <a:spAutoFit/>
          </a:bodyPr>
          <a:lstStyle/>
          <a:p>
            <a:pPr indent="0" lvl="0" marL="0" marR="0" rtl="0" algn="l">
              <a:lnSpc>
                <a:spcPct val="154952"/>
              </a:lnSpc>
              <a:spcBef>
                <a:spcPts val="0"/>
              </a:spcBef>
              <a:spcAft>
                <a:spcPts val="0"/>
              </a:spcAft>
              <a:buNone/>
            </a:pPr>
            <a:r>
              <a:rPr b="0" i="0" lang="en-US" sz="1050" u="none" cap="none" strike="noStrike">
                <a:solidFill>
                  <a:srgbClr val="475569"/>
                </a:solidFill>
                <a:latin typeface="Plus Jakarta Sans"/>
                <a:ea typeface="Plus Jakarta Sans"/>
                <a:cs typeface="Plus Jakarta Sans"/>
                <a:sym typeface="Plus Jakarta Sans"/>
              </a:rPr>
              <a:t>Familiar structures and predictable schedules serve as emotional anchors. Reopen school doors as soon as safely possible, even under modified schedules, to aid community processing.</a:t>
            </a:r>
            <a:endParaRPr/>
          </a:p>
        </p:txBody>
      </p:sp>
      <p:sp>
        <p:nvSpPr>
          <p:cNvPr id="168" name="Google Shape;168;p18"/>
          <p:cNvSpPr txBox="1"/>
          <p:nvPr/>
        </p:nvSpPr>
        <p:spPr>
          <a:xfrm>
            <a:off x="1381125" y="3410991"/>
            <a:ext cx="10351293" cy="20002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200" u="none" cap="none" strike="noStrike">
                <a:solidFill>
                  <a:srgbClr val="0F172A"/>
                </a:solidFill>
                <a:latin typeface="Sora"/>
                <a:ea typeface="Sora"/>
                <a:cs typeface="Sora"/>
                <a:sym typeface="Sora"/>
              </a:rPr>
              <a:t>Care for the Caregivers</a:t>
            </a:r>
            <a:endParaRPr/>
          </a:p>
        </p:txBody>
      </p:sp>
      <p:sp>
        <p:nvSpPr>
          <p:cNvPr id="169" name="Google Shape;169;p18"/>
          <p:cNvSpPr txBox="1"/>
          <p:nvPr/>
        </p:nvSpPr>
        <p:spPr>
          <a:xfrm>
            <a:off x="1381125" y="3649116"/>
            <a:ext cx="9858375" cy="413146"/>
          </a:xfrm>
          <a:prstGeom prst="rect">
            <a:avLst/>
          </a:prstGeom>
          <a:noFill/>
          <a:ln>
            <a:noFill/>
          </a:ln>
        </p:spPr>
        <p:txBody>
          <a:bodyPr anchorCtr="0" anchor="t" bIns="0" lIns="0" spcFirstLastPara="1" rIns="0" wrap="square" tIns="0">
            <a:spAutoFit/>
          </a:bodyPr>
          <a:lstStyle/>
          <a:p>
            <a:pPr indent="0" lvl="0" marL="0" marR="0" rtl="0" algn="l">
              <a:lnSpc>
                <a:spcPct val="154952"/>
              </a:lnSpc>
              <a:spcBef>
                <a:spcPts val="0"/>
              </a:spcBef>
              <a:spcAft>
                <a:spcPts val="0"/>
              </a:spcAft>
              <a:buNone/>
            </a:pPr>
            <a:r>
              <a:rPr b="0" i="0" lang="en-US" sz="1050" u="none" cap="none" strike="noStrike">
                <a:solidFill>
                  <a:srgbClr val="475569"/>
                </a:solidFill>
                <a:latin typeface="Plus Jakarta Sans"/>
                <a:ea typeface="Plus Jakarta Sans"/>
                <a:cs typeface="Plus Jakarta Sans"/>
                <a:sym typeface="Plus Jakarta Sans"/>
              </a:rPr>
              <a:t>Teachers carry student secondary trauma while processing their own. Deploy on-demand counseling services and establish dedicated teacher wellness lounges immediately.</a:t>
            </a:r>
            <a:endParaRPr/>
          </a:p>
        </p:txBody>
      </p:sp>
      <p:sp>
        <p:nvSpPr>
          <p:cNvPr id="170" name="Google Shape;170;p18"/>
          <p:cNvSpPr txBox="1"/>
          <p:nvPr/>
        </p:nvSpPr>
        <p:spPr>
          <a:xfrm>
            <a:off x="1409700" y="4509938"/>
            <a:ext cx="10321290" cy="20002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200" u="none" cap="none" strike="noStrike">
                <a:solidFill>
                  <a:srgbClr val="0F172A"/>
                </a:solidFill>
                <a:latin typeface="Sora"/>
                <a:ea typeface="Sora"/>
                <a:cs typeface="Sora"/>
                <a:sym typeface="Sora"/>
              </a:rPr>
              <a:t>No-Fault Post-Incident Audit</a:t>
            </a:r>
            <a:endParaRPr/>
          </a:p>
        </p:txBody>
      </p:sp>
      <p:sp>
        <p:nvSpPr>
          <p:cNvPr id="171" name="Google Shape;171;p18"/>
          <p:cNvSpPr txBox="1"/>
          <p:nvPr/>
        </p:nvSpPr>
        <p:spPr>
          <a:xfrm>
            <a:off x="1409700" y="4748063"/>
            <a:ext cx="9829800" cy="413146"/>
          </a:xfrm>
          <a:prstGeom prst="rect">
            <a:avLst/>
          </a:prstGeom>
          <a:noFill/>
          <a:ln>
            <a:noFill/>
          </a:ln>
        </p:spPr>
        <p:txBody>
          <a:bodyPr anchorCtr="0" anchor="t" bIns="0" lIns="0" spcFirstLastPara="1" rIns="0" wrap="square" tIns="0">
            <a:spAutoFit/>
          </a:bodyPr>
          <a:lstStyle/>
          <a:p>
            <a:pPr indent="0" lvl="0" marL="0" marR="0" rtl="0" algn="l">
              <a:lnSpc>
                <a:spcPct val="154952"/>
              </a:lnSpc>
              <a:spcBef>
                <a:spcPts val="0"/>
              </a:spcBef>
              <a:spcAft>
                <a:spcPts val="0"/>
              </a:spcAft>
              <a:buNone/>
            </a:pPr>
            <a:r>
              <a:rPr b="0" i="0" lang="en-US" sz="1050" u="none" cap="none" strike="noStrike">
                <a:solidFill>
                  <a:srgbClr val="475569"/>
                </a:solidFill>
                <a:latin typeface="Plus Jakarta Sans"/>
                <a:ea typeface="Plus Jakarta Sans"/>
                <a:cs typeface="Plus Jakarta Sans"/>
                <a:sym typeface="Plus Jakarta Sans"/>
              </a:rPr>
              <a:t>Once stability returns, execute a comprehensive district debrief. Document every performance bottleneck, identify friction in team responses, and update the Crisis Handbook.</a:t>
            </a:r>
            <a:endParaRPr/>
          </a:p>
        </p:txBody>
      </p:sp>
      <p:sp>
        <p:nvSpPr>
          <p:cNvPr id="172" name="Google Shape;172;p18"/>
          <p:cNvSpPr txBox="1"/>
          <p:nvPr/>
        </p:nvSpPr>
        <p:spPr>
          <a:xfrm>
            <a:off x="952500" y="571500"/>
            <a:ext cx="9801225" cy="37713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None/>
            </a:pPr>
            <a:r>
              <a:rPr b="0" i="0" lang="en-US" sz="2700" u="none" cap="none" strike="noStrike">
                <a:solidFill>
                  <a:srgbClr val="0F172A"/>
                </a:solidFill>
                <a:latin typeface="Sora ExtraBold"/>
                <a:ea typeface="Sora ExtraBold"/>
                <a:cs typeface="Sora ExtraBold"/>
                <a:sym typeface="Sora ExtraBold"/>
              </a:rPr>
              <a:t>3. Recovery: Establishing the New Normal</a:t>
            </a:r>
            <a:endParaRPr/>
          </a:p>
        </p:txBody>
      </p:sp>
      <p:sp>
        <p:nvSpPr>
          <p:cNvPr id="173" name="Google Shape;173;p18"/>
          <p:cNvSpPr/>
          <p:nvPr/>
        </p:nvSpPr>
        <p:spPr>
          <a:xfrm>
            <a:off x="762000" y="571500"/>
            <a:ext cx="57150" cy="377130"/>
          </a:xfrm>
          <a:prstGeom prst="rect">
            <a:avLst/>
          </a:prstGeom>
          <a:solidFill>
            <a:srgbClr val="0D948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74" name="Google Shape;174;p18"/>
          <p:cNvSpPr txBox="1"/>
          <p:nvPr/>
        </p:nvSpPr>
        <p:spPr>
          <a:xfrm>
            <a:off x="10014495" y="6524625"/>
            <a:ext cx="1891754" cy="1428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900" u="none" cap="none" strike="noStrike">
                <a:solidFill>
                  <a:srgbClr val="94A3B8"/>
                </a:solidFill>
                <a:latin typeface="Plus Jakarta Sans"/>
                <a:ea typeface="Plus Jakarta Sans"/>
                <a:cs typeface="Plus Jakarta Sans"/>
                <a:sym typeface="Plus Jakarta Sans"/>
              </a:rPr>
              <a:t>DISTRICT HEALING &amp; RENEWAL</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178" name="Shape 178"/>
        <p:cNvGrpSpPr/>
        <p:nvPr/>
      </p:nvGrpSpPr>
      <p:grpSpPr>
        <a:xfrm>
          <a:off x="0" y="0"/>
          <a:ext cx="0" cy="0"/>
          <a:chOff x="0" y="0"/>
          <a:chExt cx="0" cy="0"/>
        </a:xfrm>
      </p:grpSpPr>
      <p:pic>
        <p:nvPicPr>
          <p:cNvPr descr="image.png" id="179" name="Google Shape;179;p19"/>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80" name="Google Shape;180;p19"/>
          <p:cNvSpPr txBox="1"/>
          <p:nvPr/>
        </p:nvSpPr>
        <p:spPr>
          <a:xfrm>
            <a:off x="688550" y="1630375"/>
            <a:ext cx="8983200" cy="4224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745" u="none" cap="none" strike="noStrike">
                <a:solidFill>
                  <a:srgbClr val="0F172A"/>
                </a:solidFill>
                <a:latin typeface="Sora"/>
                <a:ea typeface="Sora"/>
                <a:cs typeface="Sora"/>
                <a:sym typeface="Sora"/>
              </a:rPr>
              <a:t>Managing Stress from the Top</a:t>
            </a:r>
            <a:endParaRPr sz="2329"/>
          </a:p>
        </p:txBody>
      </p:sp>
      <p:sp>
        <p:nvSpPr>
          <p:cNvPr id="181" name="Google Shape;181;p19"/>
          <p:cNvSpPr txBox="1"/>
          <p:nvPr/>
        </p:nvSpPr>
        <p:spPr>
          <a:xfrm>
            <a:off x="688550" y="2248283"/>
            <a:ext cx="8555700" cy="734400"/>
          </a:xfrm>
          <a:prstGeom prst="rect">
            <a:avLst/>
          </a:prstGeom>
          <a:noFill/>
          <a:ln>
            <a:noFill/>
          </a:ln>
        </p:spPr>
        <p:txBody>
          <a:bodyPr anchorCtr="0" anchor="t" bIns="0" lIns="0" spcFirstLastPara="1" rIns="0" wrap="square" tIns="0">
            <a:spAutoFit/>
          </a:bodyPr>
          <a:lstStyle/>
          <a:p>
            <a:pPr indent="0" lvl="0" marL="0" marR="0" rtl="0" algn="l">
              <a:lnSpc>
                <a:spcPct val="154933"/>
              </a:lnSpc>
              <a:spcBef>
                <a:spcPts val="0"/>
              </a:spcBef>
              <a:spcAft>
                <a:spcPts val="0"/>
              </a:spcAft>
              <a:buNone/>
            </a:pPr>
            <a:r>
              <a:rPr b="0" i="0" lang="en-US" sz="1871" u="none" cap="none" strike="noStrike">
                <a:solidFill>
                  <a:srgbClr val="475569"/>
                </a:solidFill>
                <a:latin typeface="Plus Jakarta Sans"/>
                <a:ea typeface="Plus Jakarta Sans"/>
                <a:cs typeface="Plus Jakarta Sans"/>
                <a:sym typeface="Plus Jakarta Sans"/>
              </a:rPr>
              <a:t>Superintendents cannot support their district from an exhausted core. Self-care is a tactical necessity, not an afterthought.</a:t>
            </a:r>
            <a:endParaRPr sz="2329"/>
          </a:p>
        </p:txBody>
      </p:sp>
      <p:sp>
        <p:nvSpPr>
          <p:cNvPr id="182" name="Google Shape;182;p19"/>
          <p:cNvSpPr txBox="1"/>
          <p:nvPr/>
        </p:nvSpPr>
        <p:spPr>
          <a:xfrm>
            <a:off x="430350" y="3182477"/>
            <a:ext cx="8555700" cy="288000"/>
          </a:xfrm>
          <a:prstGeom prst="rect">
            <a:avLst/>
          </a:prstGeom>
          <a:noFill/>
          <a:ln>
            <a:noFill/>
          </a:ln>
        </p:spPr>
        <p:txBody>
          <a:bodyPr anchorCtr="0" anchor="t" bIns="0" lIns="301025" spcFirstLastPara="1" rIns="0" wrap="square" tIns="0">
            <a:spAutoFit/>
          </a:bodyPr>
          <a:lstStyle/>
          <a:p>
            <a:pPr indent="0" lvl="0" marL="0" marR="0" rtl="0" algn="l">
              <a:lnSpc>
                <a:spcPct val="154933"/>
              </a:lnSpc>
              <a:spcBef>
                <a:spcPts val="0"/>
              </a:spcBef>
              <a:spcAft>
                <a:spcPts val="0"/>
              </a:spcAft>
              <a:buNone/>
            </a:pPr>
            <a:r>
              <a:rPr b="0" i="0" lang="en-US" sz="1871" u="none" cap="none" strike="noStrike">
                <a:solidFill>
                  <a:srgbClr val="0D9488"/>
                </a:solidFill>
                <a:latin typeface="Plus Jakarta Sans SemiBold"/>
                <a:ea typeface="Plus Jakarta Sans SemiBold"/>
                <a:cs typeface="Plus Jakarta Sans SemiBold"/>
                <a:sym typeface="Plus Jakarta Sans SemiBold"/>
              </a:rPr>
              <a:t>Seek Out Truth-Tellers</a:t>
            </a:r>
            <a:endParaRPr sz="2329"/>
          </a:p>
        </p:txBody>
      </p:sp>
      <p:sp>
        <p:nvSpPr>
          <p:cNvPr id="183" name="Google Shape;183;p19"/>
          <p:cNvSpPr txBox="1"/>
          <p:nvPr/>
        </p:nvSpPr>
        <p:spPr>
          <a:xfrm>
            <a:off x="688550" y="3670266"/>
            <a:ext cx="8555700" cy="685500"/>
          </a:xfrm>
          <a:prstGeom prst="rect">
            <a:avLst/>
          </a:prstGeom>
          <a:noFill/>
          <a:ln>
            <a:noFill/>
          </a:ln>
        </p:spPr>
        <p:txBody>
          <a:bodyPr anchorCtr="0" anchor="t" bIns="0" lIns="0" spcFirstLastPara="1" rIns="0" wrap="square" tIns="0">
            <a:spAutoFit/>
          </a:bodyPr>
          <a:lstStyle/>
          <a:p>
            <a:pPr indent="0" lvl="0" marL="0" marR="0" rtl="0" algn="l">
              <a:lnSpc>
                <a:spcPct val="154952"/>
              </a:lnSpc>
              <a:spcBef>
                <a:spcPts val="0"/>
              </a:spcBef>
              <a:spcAft>
                <a:spcPts val="0"/>
              </a:spcAft>
              <a:buNone/>
            </a:pPr>
            <a:r>
              <a:rPr b="0" i="0" lang="en-US" sz="1747" u="none" cap="none" strike="noStrike">
                <a:solidFill>
                  <a:srgbClr val="475569"/>
                </a:solidFill>
                <a:latin typeface="Plus Jakarta Sans"/>
                <a:ea typeface="Plus Jakarta Sans"/>
                <a:cs typeface="Plus Jakarta Sans"/>
                <a:sym typeface="Plus Jakarta Sans"/>
              </a:rPr>
              <a:t>Cultivate a tight advisory cabinet of fellow superintendents who will offer unvarnished critique and objective guidance.</a:t>
            </a:r>
            <a:endParaRPr sz="2329"/>
          </a:p>
        </p:txBody>
      </p:sp>
      <p:sp>
        <p:nvSpPr>
          <p:cNvPr id="184" name="Google Shape;184;p19"/>
          <p:cNvSpPr txBox="1"/>
          <p:nvPr/>
        </p:nvSpPr>
        <p:spPr>
          <a:xfrm>
            <a:off x="347725" y="4585040"/>
            <a:ext cx="8555700" cy="288000"/>
          </a:xfrm>
          <a:prstGeom prst="rect">
            <a:avLst/>
          </a:prstGeom>
          <a:noFill/>
          <a:ln>
            <a:noFill/>
          </a:ln>
        </p:spPr>
        <p:txBody>
          <a:bodyPr anchorCtr="0" anchor="t" bIns="0" lIns="269350" spcFirstLastPara="1" rIns="0" wrap="square" tIns="0">
            <a:spAutoFit/>
          </a:bodyPr>
          <a:lstStyle/>
          <a:p>
            <a:pPr indent="0" lvl="0" marL="0" marR="0" rtl="0" algn="l">
              <a:lnSpc>
                <a:spcPct val="154933"/>
              </a:lnSpc>
              <a:spcBef>
                <a:spcPts val="0"/>
              </a:spcBef>
              <a:spcAft>
                <a:spcPts val="0"/>
              </a:spcAft>
              <a:buNone/>
            </a:pPr>
            <a:r>
              <a:rPr b="0" i="0" lang="en-US" sz="1871" u="none" cap="none" strike="noStrike">
                <a:solidFill>
                  <a:srgbClr val="0D9488"/>
                </a:solidFill>
                <a:latin typeface="Plus Jakarta Sans SemiBold"/>
                <a:ea typeface="Plus Jakarta Sans SemiBold"/>
                <a:cs typeface="Plus Jakarta Sans SemiBold"/>
                <a:sym typeface="Plus Jakarta Sans SemiBold"/>
              </a:rPr>
              <a:t>Lead from the Balcony</a:t>
            </a:r>
            <a:endParaRPr sz="2329"/>
          </a:p>
        </p:txBody>
      </p:sp>
      <p:sp>
        <p:nvSpPr>
          <p:cNvPr id="185" name="Google Shape;185;p19"/>
          <p:cNvSpPr txBox="1"/>
          <p:nvPr/>
        </p:nvSpPr>
        <p:spPr>
          <a:xfrm>
            <a:off x="688550" y="4995204"/>
            <a:ext cx="8555700" cy="685500"/>
          </a:xfrm>
          <a:prstGeom prst="rect">
            <a:avLst/>
          </a:prstGeom>
          <a:noFill/>
          <a:ln>
            <a:noFill/>
          </a:ln>
        </p:spPr>
        <p:txBody>
          <a:bodyPr anchorCtr="0" anchor="t" bIns="0" lIns="0" spcFirstLastPara="1" rIns="0" wrap="square" tIns="0">
            <a:spAutoFit/>
          </a:bodyPr>
          <a:lstStyle/>
          <a:p>
            <a:pPr indent="0" lvl="0" marL="0" marR="0" rtl="0" algn="l">
              <a:lnSpc>
                <a:spcPct val="154952"/>
              </a:lnSpc>
              <a:spcBef>
                <a:spcPts val="0"/>
              </a:spcBef>
              <a:spcAft>
                <a:spcPts val="0"/>
              </a:spcAft>
              <a:buNone/>
            </a:pPr>
            <a:r>
              <a:rPr b="0" i="0" lang="en-US" sz="1747" u="none" cap="none" strike="noStrike">
                <a:solidFill>
                  <a:srgbClr val="475569"/>
                </a:solidFill>
                <a:latin typeface="Plus Jakarta Sans"/>
                <a:ea typeface="Plus Jakarta Sans"/>
                <a:cs typeface="Plus Jakarta Sans"/>
                <a:sym typeface="Plus Jakarta Sans"/>
              </a:rPr>
              <a:t>Regularly step out of immediate crisis logistics. Realign choices with long-term vision instead of reacting solely to immediate pressure.</a:t>
            </a:r>
            <a:endParaRPr sz="2329"/>
          </a:p>
        </p:txBody>
      </p:sp>
      <p:sp>
        <p:nvSpPr>
          <p:cNvPr id="186" name="Google Shape;186;p19"/>
          <p:cNvSpPr txBox="1"/>
          <p:nvPr/>
        </p:nvSpPr>
        <p:spPr>
          <a:xfrm>
            <a:off x="952500" y="571500"/>
            <a:ext cx="9801225" cy="37713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None/>
            </a:pPr>
            <a:r>
              <a:rPr b="0" i="0" lang="en-US" sz="2700" u="none" cap="none" strike="noStrike">
                <a:solidFill>
                  <a:srgbClr val="0F172A"/>
                </a:solidFill>
                <a:latin typeface="Sora ExtraBold"/>
                <a:ea typeface="Sora ExtraBold"/>
                <a:cs typeface="Sora ExtraBold"/>
                <a:sym typeface="Sora ExtraBold"/>
              </a:rPr>
              <a:t>4. Personal Leadership &amp; Self-Care</a:t>
            </a:r>
            <a:endParaRPr/>
          </a:p>
        </p:txBody>
      </p:sp>
      <p:sp>
        <p:nvSpPr>
          <p:cNvPr id="187" name="Google Shape;187;p19"/>
          <p:cNvSpPr/>
          <p:nvPr/>
        </p:nvSpPr>
        <p:spPr>
          <a:xfrm>
            <a:off x="762000" y="571500"/>
            <a:ext cx="57150" cy="377130"/>
          </a:xfrm>
          <a:prstGeom prst="rect">
            <a:avLst/>
          </a:prstGeom>
          <a:solidFill>
            <a:srgbClr val="0D948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88" name="Google Shape;188;p19"/>
          <p:cNvSpPr txBox="1"/>
          <p:nvPr/>
        </p:nvSpPr>
        <p:spPr>
          <a:xfrm>
            <a:off x="9856440" y="6524625"/>
            <a:ext cx="2049809" cy="1428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900" u="none" cap="none" strike="noStrike">
                <a:solidFill>
                  <a:srgbClr val="94A3B8"/>
                </a:solidFill>
                <a:latin typeface="Plus Jakarta Sans"/>
                <a:ea typeface="Plus Jakarta Sans"/>
                <a:cs typeface="Plus Jakarta Sans"/>
                <a:sym typeface="Plus Jakarta Sans"/>
              </a:rPr>
              <a:t>SPS SUPERINTENDENT ADVISORY</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192" name="Shape 192"/>
        <p:cNvGrpSpPr/>
        <p:nvPr/>
      </p:nvGrpSpPr>
      <p:grpSpPr>
        <a:xfrm>
          <a:off x="0" y="0"/>
          <a:ext cx="0" cy="0"/>
          <a:chOff x="0" y="0"/>
          <a:chExt cx="0" cy="0"/>
        </a:xfrm>
      </p:grpSpPr>
      <p:pic>
        <p:nvPicPr>
          <p:cNvPr descr="image.png" id="193" name="Google Shape;193;p20"/>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194" name="Google Shape;194;p20"/>
          <p:cNvPicPr preferRelativeResize="0"/>
          <p:nvPr/>
        </p:nvPicPr>
        <p:blipFill rotWithShape="1">
          <a:blip r:embed="rId4">
            <a:alphaModFix/>
          </a:blip>
          <a:srcRect b="0" l="0" r="0" t="0"/>
          <a:stretch/>
        </p:blipFill>
        <p:spPr>
          <a:xfrm>
            <a:off x="762000" y="571500"/>
            <a:ext cx="1466850" cy="219075"/>
          </a:xfrm>
          <a:prstGeom prst="rect">
            <a:avLst/>
          </a:prstGeom>
          <a:noFill/>
          <a:ln>
            <a:noFill/>
          </a:ln>
        </p:spPr>
      </p:pic>
      <p:sp>
        <p:nvSpPr>
          <p:cNvPr id="195" name="Google Shape;195;p20"/>
          <p:cNvSpPr txBox="1"/>
          <p:nvPr/>
        </p:nvSpPr>
        <p:spPr>
          <a:xfrm>
            <a:off x="762000" y="3223914"/>
            <a:ext cx="5400675" cy="2571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650" u="none" cap="none" strike="noStrike">
                <a:solidFill>
                  <a:srgbClr val="0F172A"/>
                </a:solidFill>
                <a:latin typeface="Sora"/>
                <a:ea typeface="Sora"/>
                <a:cs typeface="Sora"/>
                <a:sym typeface="Sora"/>
              </a:rPr>
              <a:t>The Sunday Call</a:t>
            </a:r>
            <a:endParaRPr/>
          </a:p>
        </p:txBody>
      </p:sp>
      <p:sp>
        <p:nvSpPr>
          <p:cNvPr id="196" name="Google Shape;196;p20"/>
          <p:cNvSpPr txBox="1"/>
          <p:nvPr/>
        </p:nvSpPr>
        <p:spPr>
          <a:xfrm>
            <a:off x="762000" y="3595389"/>
            <a:ext cx="5143500" cy="664368"/>
          </a:xfrm>
          <a:prstGeom prst="rect">
            <a:avLst/>
          </a:prstGeom>
          <a:noFill/>
          <a:ln>
            <a:noFill/>
          </a:ln>
        </p:spPr>
        <p:txBody>
          <a:bodyPr anchorCtr="0" anchor="t" bIns="0" lIns="0" spcFirstLastPara="1" rIns="0" wrap="square" tIns="0">
            <a:spAutoFit/>
          </a:bodyPr>
          <a:lstStyle/>
          <a:p>
            <a:pPr indent="0" lvl="0" marL="0" marR="0" rtl="0" algn="l">
              <a:lnSpc>
                <a:spcPct val="154933"/>
              </a:lnSpc>
              <a:spcBef>
                <a:spcPts val="0"/>
              </a:spcBef>
              <a:spcAft>
                <a:spcPts val="0"/>
              </a:spcAft>
              <a:buNone/>
            </a:pPr>
            <a:r>
              <a:rPr b="0" i="0" lang="en-US" sz="1125" u="none" cap="none" strike="noStrike">
                <a:solidFill>
                  <a:srgbClr val="475569"/>
                </a:solidFill>
                <a:latin typeface="Plus Jakarta Sans"/>
                <a:ea typeface="Plus Jakarta Sans"/>
                <a:cs typeface="Plus Jakarta Sans"/>
                <a:sym typeface="Plus Jakarta Sans"/>
              </a:rPr>
              <a:t>Sunday evening at 5:45 PM. A newly contracted teacher is arrested on double homicide charges during prep for New Teacher Orientation the next morning. You have 15 minutes before the story breaks on prime news.</a:t>
            </a:r>
            <a:endParaRPr/>
          </a:p>
        </p:txBody>
      </p:sp>
      <p:sp>
        <p:nvSpPr>
          <p:cNvPr id="197" name="Google Shape;197;p20"/>
          <p:cNvSpPr txBox="1"/>
          <p:nvPr/>
        </p:nvSpPr>
        <p:spPr>
          <a:xfrm>
            <a:off x="762000" y="4402633"/>
            <a:ext cx="5143500" cy="442912"/>
          </a:xfrm>
          <a:prstGeom prst="rect">
            <a:avLst/>
          </a:prstGeom>
          <a:noFill/>
          <a:ln>
            <a:noFill/>
          </a:ln>
        </p:spPr>
        <p:txBody>
          <a:bodyPr anchorCtr="0" anchor="t" bIns="0" lIns="0" spcFirstLastPara="1" rIns="0" wrap="square" tIns="0">
            <a:spAutoFit/>
          </a:bodyPr>
          <a:lstStyle/>
          <a:p>
            <a:pPr indent="0" lvl="0" marL="0" marR="0" rtl="0" algn="l">
              <a:lnSpc>
                <a:spcPct val="154933"/>
              </a:lnSpc>
              <a:spcBef>
                <a:spcPts val="0"/>
              </a:spcBef>
              <a:spcAft>
                <a:spcPts val="0"/>
              </a:spcAft>
              <a:buNone/>
            </a:pPr>
            <a:r>
              <a:rPr b="0" i="0" lang="en-US" sz="1125" u="none" cap="none" strike="noStrike">
                <a:solidFill>
                  <a:srgbClr val="475569"/>
                </a:solidFill>
                <a:latin typeface="Plus Jakarta Sans"/>
                <a:ea typeface="Plus Jakarta Sans"/>
                <a:cs typeface="Plus Jakarta Sans"/>
                <a:sym typeface="Plus Jakarta Sans"/>
              </a:rPr>
              <a:t>How do you establish executive message command when your leadership cabinet is entirely decentralized?</a:t>
            </a:r>
            <a:endParaRPr/>
          </a:p>
        </p:txBody>
      </p:sp>
      <p:sp>
        <p:nvSpPr>
          <p:cNvPr id="198" name="Google Shape;198;p20"/>
          <p:cNvSpPr txBox="1"/>
          <p:nvPr/>
        </p:nvSpPr>
        <p:spPr>
          <a:xfrm>
            <a:off x="762000" y="933450"/>
            <a:ext cx="5400675" cy="75426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None/>
            </a:pPr>
            <a:r>
              <a:rPr b="0" i="0" lang="en-US" sz="2700" u="none" cap="none" strike="noStrike">
                <a:solidFill>
                  <a:srgbClr val="0F172A"/>
                </a:solidFill>
                <a:latin typeface="Sora ExtraBold"/>
                <a:ea typeface="Sora ExtraBold"/>
                <a:cs typeface="Sora ExtraBold"/>
                <a:sym typeface="Sora ExtraBold"/>
              </a:rPr>
              <a:t>Case Study:</a:t>
            </a:r>
            <a:br>
              <a:rPr b="0" i="0" lang="en-US" sz="1800" u="none" cap="none" strike="noStrike">
                <a:solidFill>
                  <a:schemeClr val="dk1"/>
                </a:solidFill>
                <a:latin typeface="Calibri"/>
                <a:ea typeface="Calibri"/>
                <a:cs typeface="Calibri"/>
                <a:sym typeface="Calibri"/>
              </a:rPr>
            </a:br>
            <a:r>
              <a:rPr b="0" i="0" lang="en-US" sz="2700" u="none" cap="none" strike="noStrike">
                <a:solidFill>
                  <a:srgbClr val="0F172A"/>
                </a:solidFill>
                <a:latin typeface="Sora ExtraBold"/>
                <a:ea typeface="Sora ExtraBold"/>
                <a:cs typeface="Sora ExtraBold"/>
                <a:sym typeface="Sora ExtraBold"/>
              </a:rPr>
              <a:t> The 6:00 PM Crisis</a:t>
            </a:r>
            <a:endParaRPr/>
          </a:p>
        </p:txBody>
      </p:sp>
      <p:pic>
        <p:nvPicPr>
          <p:cNvPr id="199" name="Google Shape;199;p20" title="devils den.jpeg"/>
          <p:cNvPicPr preferRelativeResize="0"/>
          <p:nvPr/>
        </p:nvPicPr>
        <p:blipFill>
          <a:blip r:embed="rId5">
            <a:alphaModFix/>
          </a:blip>
          <a:stretch>
            <a:fillRect/>
          </a:stretch>
        </p:blipFill>
        <p:spPr>
          <a:xfrm>
            <a:off x="7947938" y="709738"/>
            <a:ext cx="3190875" cy="56864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203" name="Shape 203"/>
        <p:cNvGrpSpPr/>
        <p:nvPr/>
      </p:nvGrpSpPr>
      <p:grpSpPr>
        <a:xfrm>
          <a:off x="0" y="0"/>
          <a:ext cx="0" cy="0"/>
          <a:chOff x="0" y="0"/>
          <a:chExt cx="0" cy="0"/>
        </a:xfrm>
      </p:grpSpPr>
      <p:pic>
        <p:nvPicPr>
          <p:cNvPr descr="image.png" id="204" name="Google Shape;204;p21"/>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205" name="Google Shape;205;p21"/>
          <p:cNvPicPr preferRelativeResize="0"/>
          <p:nvPr/>
        </p:nvPicPr>
        <p:blipFill rotWithShape="1">
          <a:blip r:embed="rId4">
            <a:alphaModFix/>
          </a:blip>
          <a:srcRect b="0" l="0" r="0" t="0"/>
          <a:stretch/>
        </p:blipFill>
        <p:spPr>
          <a:xfrm>
            <a:off x="762000" y="2669827"/>
            <a:ext cx="5219700" cy="2133600"/>
          </a:xfrm>
          <a:prstGeom prst="rect">
            <a:avLst/>
          </a:prstGeom>
          <a:noFill/>
          <a:ln>
            <a:noFill/>
          </a:ln>
        </p:spPr>
      </p:pic>
      <p:pic>
        <p:nvPicPr>
          <p:cNvPr descr="image.png" id="206" name="Google Shape;206;p21"/>
          <p:cNvPicPr preferRelativeResize="0"/>
          <p:nvPr/>
        </p:nvPicPr>
        <p:blipFill rotWithShape="1">
          <a:blip r:embed="rId4">
            <a:alphaModFix/>
          </a:blip>
          <a:srcRect b="0" l="0" r="0" t="0"/>
          <a:stretch/>
        </p:blipFill>
        <p:spPr>
          <a:xfrm>
            <a:off x="6210300" y="2669827"/>
            <a:ext cx="5219700" cy="2133600"/>
          </a:xfrm>
          <a:prstGeom prst="rect">
            <a:avLst/>
          </a:prstGeom>
          <a:noFill/>
          <a:ln>
            <a:noFill/>
          </a:ln>
        </p:spPr>
      </p:pic>
      <p:sp>
        <p:nvSpPr>
          <p:cNvPr id="207" name="Google Shape;207;p21"/>
          <p:cNvSpPr txBox="1"/>
          <p:nvPr/>
        </p:nvSpPr>
        <p:spPr>
          <a:xfrm>
            <a:off x="1057275" y="2965102"/>
            <a:ext cx="4860607" cy="27622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650" u="none" cap="none" strike="noStrike">
                <a:solidFill>
                  <a:srgbClr val="0D9488"/>
                </a:solidFill>
                <a:latin typeface="Sora"/>
                <a:ea typeface="Sora"/>
                <a:cs typeface="Sora"/>
                <a:sym typeface="Sora"/>
              </a:rPr>
              <a:t>1. The Virtual War Room</a:t>
            </a:r>
            <a:endParaRPr/>
          </a:p>
        </p:txBody>
      </p:sp>
      <p:sp>
        <p:nvSpPr>
          <p:cNvPr id="208" name="Google Shape;208;p21"/>
          <p:cNvSpPr/>
          <p:nvPr/>
        </p:nvSpPr>
        <p:spPr>
          <a:xfrm>
            <a:off x="1057275" y="3317527"/>
            <a:ext cx="4629150" cy="19050"/>
          </a:xfrm>
          <a:prstGeom prst="rect">
            <a:avLst/>
          </a:prstGeom>
          <a:solidFill>
            <a:srgbClr val="F0FDF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09" name="Google Shape;209;p21"/>
          <p:cNvSpPr txBox="1"/>
          <p:nvPr/>
        </p:nvSpPr>
        <p:spPr>
          <a:xfrm>
            <a:off x="1057275" y="3479452"/>
            <a:ext cx="4629150" cy="885825"/>
          </a:xfrm>
          <a:prstGeom prst="rect">
            <a:avLst/>
          </a:prstGeom>
          <a:noFill/>
          <a:ln>
            <a:noFill/>
          </a:ln>
        </p:spPr>
        <p:txBody>
          <a:bodyPr anchorCtr="0" anchor="t" bIns="0" lIns="0" spcFirstLastPara="1" rIns="0" wrap="square" tIns="0">
            <a:spAutoFit/>
          </a:bodyPr>
          <a:lstStyle/>
          <a:p>
            <a:pPr indent="0" lvl="0" marL="0" marR="0" rtl="0" algn="l">
              <a:lnSpc>
                <a:spcPct val="154933"/>
              </a:lnSpc>
              <a:spcBef>
                <a:spcPts val="0"/>
              </a:spcBef>
              <a:spcAft>
                <a:spcPts val="0"/>
              </a:spcAft>
              <a:buNone/>
            </a:pPr>
            <a:r>
              <a:rPr b="1" i="0" lang="en-US" sz="1125" u="none" cap="none" strike="noStrike">
                <a:solidFill>
                  <a:srgbClr val="475569"/>
                </a:solidFill>
                <a:latin typeface="Plus Jakarta Sans"/>
                <a:ea typeface="Plus Jakarta Sans"/>
                <a:cs typeface="Plus Jakarta Sans"/>
                <a:sym typeface="Plus Jakarta Sans"/>
              </a:rPr>
              <a:t>The Thermostat Principle:</a:t>
            </a:r>
            <a:r>
              <a:rPr b="0" i="0" lang="en-US" sz="1125" u="none" cap="none" strike="noStrike">
                <a:solidFill>
                  <a:srgbClr val="475569"/>
                </a:solidFill>
                <a:latin typeface="Plus Jakarta Sans"/>
                <a:ea typeface="Plus Jakarta Sans"/>
                <a:cs typeface="Plus Jakarta Sans"/>
                <a:sym typeface="Plus Jakarta Sans"/>
              </a:rPr>
              <a:t> With cabinet members isolated and stressed, your vocal control is your primary steering mechanism. Lower your speed and vocal volume deliberately to quiet operational noise and steer the group toward solutions.</a:t>
            </a:r>
            <a:endParaRPr/>
          </a:p>
        </p:txBody>
      </p:sp>
      <p:sp>
        <p:nvSpPr>
          <p:cNvPr id="210" name="Google Shape;210;p21"/>
          <p:cNvSpPr txBox="1"/>
          <p:nvPr/>
        </p:nvSpPr>
        <p:spPr>
          <a:xfrm>
            <a:off x="6505575" y="2965102"/>
            <a:ext cx="4860607" cy="27622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650" u="none" cap="none" strike="noStrike">
                <a:solidFill>
                  <a:srgbClr val="0D9488"/>
                </a:solidFill>
                <a:latin typeface="Sora"/>
                <a:ea typeface="Sora"/>
                <a:cs typeface="Sora"/>
                <a:sym typeface="Sora"/>
              </a:rPr>
              <a:t>2. The 8-Minute Execution</a:t>
            </a:r>
            <a:endParaRPr/>
          </a:p>
        </p:txBody>
      </p:sp>
      <p:sp>
        <p:nvSpPr>
          <p:cNvPr id="211" name="Google Shape;211;p21"/>
          <p:cNvSpPr/>
          <p:nvPr/>
        </p:nvSpPr>
        <p:spPr>
          <a:xfrm>
            <a:off x="6505575" y="3317527"/>
            <a:ext cx="4629150" cy="19050"/>
          </a:xfrm>
          <a:prstGeom prst="rect">
            <a:avLst/>
          </a:prstGeom>
          <a:solidFill>
            <a:srgbClr val="F0FDF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12" name="Google Shape;212;p21"/>
          <p:cNvSpPr txBox="1"/>
          <p:nvPr/>
        </p:nvSpPr>
        <p:spPr>
          <a:xfrm>
            <a:off x="6505575" y="3479452"/>
            <a:ext cx="4629150" cy="885825"/>
          </a:xfrm>
          <a:prstGeom prst="rect">
            <a:avLst/>
          </a:prstGeom>
          <a:noFill/>
          <a:ln>
            <a:noFill/>
          </a:ln>
        </p:spPr>
        <p:txBody>
          <a:bodyPr anchorCtr="0" anchor="t" bIns="0" lIns="0" spcFirstLastPara="1" rIns="0" wrap="square" tIns="0">
            <a:spAutoFit/>
          </a:bodyPr>
          <a:lstStyle/>
          <a:p>
            <a:pPr indent="0" lvl="0" marL="0" marR="0" rtl="0" algn="l">
              <a:lnSpc>
                <a:spcPct val="154933"/>
              </a:lnSpc>
              <a:spcBef>
                <a:spcPts val="0"/>
              </a:spcBef>
              <a:spcAft>
                <a:spcPts val="0"/>
              </a:spcAft>
              <a:buNone/>
            </a:pPr>
            <a:r>
              <a:rPr b="1" i="0" lang="en-US" sz="1125" u="none" cap="none" strike="noStrike">
                <a:solidFill>
                  <a:srgbClr val="475569"/>
                </a:solidFill>
                <a:latin typeface="Plus Jakarta Sans"/>
                <a:ea typeface="Plus Jakarta Sans"/>
                <a:cs typeface="Plus Jakarta Sans"/>
                <a:sym typeface="Plus Jakarta Sans"/>
              </a:rPr>
              <a:t>Direct Command Posture:</a:t>
            </a:r>
            <a:r>
              <a:rPr b="0" i="0" lang="en-US" sz="1125" u="none" cap="none" strike="noStrike">
                <a:solidFill>
                  <a:srgbClr val="475569"/>
                </a:solidFill>
                <a:latin typeface="Plus Jakarta Sans"/>
                <a:ea typeface="Plus Jakarta Sans"/>
                <a:cs typeface="Plus Jakarta Sans"/>
                <a:sym typeface="Plus Jakarta Sans"/>
              </a:rPr>
              <a:t> With legal and leadership only available via text, take direct ownership. Limit brainstorming entirely: </a:t>
            </a:r>
            <a:r>
              <a:rPr b="0" i="1" lang="en-US" sz="1125" u="none" cap="none" strike="noStrike">
                <a:solidFill>
                  <a:srgbClr val="475569"/>
                </a:solidFill>
                <a:latin typeface="Plus Jakarta Sans"/>
                <a:ea typeface="Plus Jakarta Sans"/>
                <a:cs typeface="Plus Jakarta Sans"/>
                <a:sym typeface="Plus Jakarta Sans"/>
              </a:rPr>
              <a:t>"We have 8 minutes to issue a statement. We establish safety, clarify hire status, and direct support. No speculation."</a:t>
            </a:r>
            <a:endParaRPr/>
          </a:p>
        </p:txBody>
      </p:sp>
      <p:sp>
        <p:nvSpPr>
          <p:cNvPr id="213" name="Google Shape;213;p21"/>
          <p:cNvSpPr txBox="1"/>
          <p:nvPr/>
        </p:nvSpPr>
        <p:spPr>
          <a:xfrm>
            <a:off x="952500" y="571500"/>
            <a:ext cx="9801225" cy="37713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None/>
            </a:pPr>
            <a:r>
              <a:rPr b="0" i="0" lang="en-US" sz="2700" u="none" cap="none" strike="noStrike">
                <a:solidFill>
                  <a:srgbClr val="0F172A"/>
                </a:solidFill>
                <a:latin typeface="Sora ExtraBold"/>
                <a:ea typeface="Sora ExtraBold"/>
                <a:cs typeface="Sora ExtraBold"/>
                <a:sym typeface="Sora ExtraBold"/>
              </a:rPr>
              <a:t>Sunday Action: Rapid Escalation</a:t>
            </a:r>
            <a:endParaRPr/>
          </a:p>
        </p:txBody>
      </p:sp>
      <p:sp>
        <p:nvSpPr>
          <p:cNvPr id="214" name="Google Shape;214;p21"/>
          <p:cNvSpPr/>
          <p:nvPr/>
        </p:nvSpPr>
        <p:spPr>
          <a:xfrm>
            <a:off x="762000" y="571500"/>
            <a:ext cx="57150" cy="377130"/>
          </a:xfrm>
          <a:prstGeom prst="rect">
            <a:avLst/>
          </a:prstGeom>
          <a:solidFill>
            <a:srgbClr val="0D948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15" name="Google Shape;215;p21"/>
          <p:cNvSpPr txBox="1"/>
          <p:nvPr/>
        </p:nvSpPr>
        <p:spPr>
          <a:xfrm>
            <a:off x="10020300" y="6524625"/>
            <a:ext cx="1885950" cy="1428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900" u="none" cap="none" strike="noStrike">
                <a:solidFill>
                  <a:srgbClr val="94A3B8"/>
                </a:solidFill>
                <a:latin typeface="Plus Jakarta Sans"/>
                <a:ea typeface="Plus Jakarta Sans"/>
                <a:cs typeface="Plus Jakarta Sans"/>
                <a:sym typeface="Plus Jakarta Sans"/>
              </a:rPr>
              <a:t>SPS CRISIS TEAM PROTOCOLS</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