
<file path=[Content_Types].xml><?xml version="1.0" encoding="utf-8"?>
<Types xmlns="http://schemas.openxmlformats.org/package/2006/content-types">
  <Default ContentType="application/x-fontdata" Extension="fntdata"/>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Lst>
  <p:sldSz cy="5143500" cx="9144000"/>
  <p:notesSz cx="6858000" cy="9144000"/>
  <p:embeddedFontLst>
    <p:embeddedFont>
      <p:font typeface="Playfair Display"/>
      <p:regular r:id="rId48"/>
      <p:bold r:id="rId49"/>
      <p:italic r:id="rId50"/>
      <p:boldItalic r:id="rId51"/>
    </p:embeddedFont>
    <p:embeddedFont>
      <p:font typeface="Lato"/>
      <p:regular r:id="rId52"/>
      <p:bold r:id="rId53"/>
      <p:italic r:id="rId54"/>
      <p:boldItalic r:id="rId55"/>
    </p:embeddedFont>
    <p:embeddedFont>
      <p:font typeface="Merriweather"/>
      <p:regular r:id="rId56"/>
      <p:bold r:id="rId57"/>
      <p:italic r:id="rId58"/>
      <p:boldItalic r:id="rId5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PlayfairDisplay-regular.fntdata"/><Relationship Id="rId47" Type="http://schemas.openxmlformats.org/officeDocument/2006/relationships/slide" Target="slides/slide42.xml"/><Relationship Id="rId49" Type="http://schemas.openxmlformats.org/officeDocument/2006/relationships/font" Target="fonts/PlayfairDisplay-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PlayfairDisplay-boldItalic.fntdata"/><Relationship Id="rId50" Type="http://schemas.openxmlformats.org/officeDocument/2006/relationships/font" Target="fonts/PlayfairDisplay-italic.fntdata"/><Relationship Id="rId53" Type="http://schemas.openxmlformats.org/officeDocument/2006/relationships/font" Target="fonts/Lato-bold.fntdata"/><Relationship Id="rId52" Type="http://schemas.openxmlformats.org/officeDocument/2006/relationships/font" Target="fonts/Lato-regular.fntdata"/><Relationship Id="rId11" Type="http://schemas.openxmlformats.org/officeDocument/2006/relationships/slide" Target="slides/slide6.xml"/><Relationship Id="rId55" Type="http://schemas.openxmlformats.org/officeDocument/2006/relationships/font" Target="fonts/Lato-boldItalic.fntdata"/><Relationship Id="rId10" Type="http://schemas.openxmlformats.org/officeDocument/2006/relationships/slide" Target="slides/slide5.xml"/><Relationship Id="rId54" Type="http://schemas.openxmlformats.org/officeDocument/2006/relationships/font" Target="fonts/Lato-italic.fntdata"/><Relationship Id="rId13" Type="http://schemas.openxmlformats.org/officeDocument/2006/relationships/slide" Target="slides/slide8.xml"/><Relationship Id="rId57" Type="http://schemas.openxmlformats.org/officeDocument/2006/relationships/font" Target="fonts/Merriweather-bold.fntdata"/><Relationship Id="rId12" Type="http://schemas.openxmlformats.org/officeDocument/2006/relationships/slide" Target="slides/slide7.xml"/><Relationship Id="rId56" Type="http://schemas.openxmlformats.org/officeDocument/2006/relationships/font" Target="fonts/Merriweather-regular.fntdata"/><Relationship Id="rId15" Type="http://schemas.openxmlformats.org/officeDocument/2006/relationships/slide" Target="slides/slide10.xml"/><Relationship Id="rId59" Type="http://schemas.openxmlformats.org/officeDocument/2006/relationships/font" Target="fonts/Merriweather-boldItalic.fntdata"/><Relationship Id="rId14" Type="http://schemas.openxmlformats.org/officeDocument/2006/relationships/slide" Target="slides/slide9.xml"/><Relationship Id="rId58" Type="http://schemas.openxmlformats.org/officeDocument/2006/relationships/font" Target="fonts/Merriweather-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 name="Shape 55"/>
        <p:cNvGrpSpPr/>
        <p:nvPr/>
      </p:nvGrpSpPr>
      <p:grpSpPr>
        <a:xfrm>
          <a:off x="0" y="0"/>
          <a:ext cx="0" cy="0"/>
          <a:chOff x="0" y="0"/>
          <a:chExt cx="0" cy="0"/>
        </a:xfrm>
      </p:grpSpPr>
      <p:sp>
        <p:nvSpPr>
          <p:cNvPr id="56" name="Google Shape;56;SLIDES_API211259611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 name="Google Shape;57;SLIDES_API211259611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SLIDES_API219933262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 name="Google Shape;110;SLIDES_API219933262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SLIDES_API219933262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SLIDES_API219933262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SLIDES_API219933262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SLIDES_API219933262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SLIDES_API219933262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SLIDES_API219933262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SLIDES_API219933262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SLIDES_API219933262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SLIDES_API219933262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SLIDES_API219933262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SLIDES_API219933262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SLIDES_API219933262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SLIDES_API219933262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2" name="Google Shape;152;SLIDES_API219933262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SLIDES_API219933262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SLIDES_API219933262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SLIDES_API219933262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SLIDES_API219933262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3f5d3d97f02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3f5d3d97f02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SLIDES_API219933262_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SLIDES_API219933262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SLIDES_API219933262_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SLIDES_API219933262_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SLIDES_API219933262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SLIDES_API219933262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SLIDES_API219933262_1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SLIDES_API219933262_1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SLIDES_API219933262_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SLIDES_API219933262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SLIDES_API219933262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SLIDES_API219933262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SLIDES_API219933262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6" name="Google Shape;206;SLIDES_API219933262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SLIDES_API219933262_1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 name="Google Shape;212;SLIDES_API219933262_1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SLIDES_API219933262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SLIDES_API219933262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SLIDES_API219933262_1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4" name="Google Shape;224;SLIDES_API219933262_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SLIDES_API219933262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SLIDES_API219933262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SLIDES_API219933262_1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SLIDES_API219933262_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SLIDES_API219933262_1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6" name="Google Shape;236;SLIDES_API219933262_1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SLIDES_API219933262_1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2" name="Google Shape;242;SLIDES_API219933262_1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SLIDES_API219933262_1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8" name="Google Shape;248;SLIDES_API219933262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SLIDES_API219933262_1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4" name="Google Shape;254;SLIDES_API219933262_1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SLIDES_API219933262_1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0" name="Google Shape;260;SLIDES_API219933262_1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SLIDES_API219933262_1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6" name="Google Shape;266;SLIDES_API219933262_1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 name="Shape 270"/>
        <p:cNvGrpSpPr/>
        <p:nvPr/>
      </p:nvGrpSpPr>
      <p:grpSpPr>
        <a:xfrm>
          <a:off x="0" y="0"/>
          <a:ext cx="0" cy="0"/>
          <a:chOff x="0" y="0"/>
          <a:chExt cx="0" cy="0"/>
        </a:xfrm>
      </p:grpSpPr>
      <p:sp>
        <p:nvSpPr>
          <p:cNvPr id="271" name="Google Shape;271;SLIDES_API219933262_1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2" name="Google Shape;272;SLIDES_API219933262_1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SLIDES_API219933262_1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SLIDES_API219933262_1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SLIDES_API219933262_1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4" name="Google Shape;284;SLIDES_API219933262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SLIDES_API219933262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SLIDES_API219933262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SLIDES_API219933262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0" name="Google Shape;290;SLIDES_API219933262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SLIDES_API219933262_1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6" name="Google Shape;296;SLIDES_API219933262_1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SLIDES_API219933262_2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2" name="Google Shape;302;SLIDES_API219933262_2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SLIDES_API219933262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SLIDES_API219933262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SLIDES_API219933262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SLIDES_API219933262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SLIDES_API219933262_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2" name="Google Shape;92;SLIDES_API219933262_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SLIDES_API219933262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8" name="Google Shape;98;SLIDES_API219933262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SLIDES_API219933262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4" name="Google Shape;104;SLIDES_API219933262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p:nvPr/>
        </p:nvSpPr>
        <p:spPr>
          <a:xfrm>
            <a:off x="2749050" y="748800"/>
            <a:ext cx="3645900" cy="36459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a:off x="2992950" y="992700"/>
            <a:ext cx="3158100" cy="3158100"/>
          </a:xfrm>
          <a:prstGeom prst="rect">
            <a:avLst/>
          </a:prstGeom>
          <a:noFill/>
          <a:ln cap="flat" cmpd="sng" w="28575">
            <a:solidFill>
              <a:schemeClr val="lt1"/>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txBox="1"/>
          <p:nvPr>
            <p:ph type="ctrTitle"/>
          </p:nvPr>
        </p:nvSpPr>
        <p:spPr>
          <a:xfrm>
            <a:off x="3096250" y="1627200"/>
            <a:ext cx="2951400" cy="15843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3200"/>
              <a:buFont typeface="Lato"/>
              <a:buNone/>
              <a:defRPr>
                <a:solidFill>
                  <a:schemeClr val="lt1"/>
                </a:solidFill>
                <a:latin typeface="Lato"/>
                <a:ea typeface="Lato"/>
                <a:cs typeface="Lato"/>
                <a:sym typeface="Lato"/>
              </a:defRPr>
            </a:lvl1pPr>
            <a:lvl2pPr lvl="1" algn="ctr">
              <a:spcBef>
                <a:spcPts val="0"/>
              </a:spcBef>
              <a:spcAft>
                <a:spcPts val="0"/>
              </a:spcAft>
              <a:buClr>
                <a:schemeClr val="lt1"/>
              </a:buClr>
              <a:buSzPts val="3200"/>
              <a:buFont typeface="Lato"/>
              <a:buNone/>
              <a:defRPr>
                <a:solidFill>
                  <a:schemeClr val="lt1"/>
                </a:solidFill>
                <a:latin typeface="Lato"/>
                <a:ea typeface="Lato"/>
                <a:cs typeface="Lato"/>
                <a:sym typeface="Lato"/>
              </a:defRPr>
            </a:lvl2pPr>
            <a:lvl3pPr lvl="2" algn="ctr">
              <a:spcBef>
                <a:spcPts val="0"/>
              </a:spcBef>
              <a:spcAft>
                <a:spcPts val="0"/>
              </a:spcAft>
              <a:buClr>
                <a:schemeClr val="lt1"/>
              </a:buClr>
              <a:buSzPts val="3200"/>
              <a:buFont typeface="Lato"/>
              <a:buNone/>
              <a:defRPr>
                <a:solidFill>
                  <a:schemeClr val="lt1"/>
                </a:solidFill>
                <a:latin typeface="Lato"/>
                <a:ea typeface="Lato"/>
                <a:cs typeface="Lato"/>
                <a:sym typeface="Lato"/>
              </a:defRPr>
            </a:lvl3pPr>
            <a:lvl4pPr lvl="3" algn="ctr">
              <a:spcBef>
                <a:spcPts val="0"/>
              </a:spcBef>
              <a:spcAft>
                <a:spcPts val="0"/>
              </a:spcAft>
              <a:buClr>
                <a:schemeClr val="lt1"/>
              </a:buClr>
              <a:buSzPts val="3200"/>
              <a:buFont typeface="Lato"/>
              <a:buNone/>
              <a:defRPr>
                <a:solidFill>
                  <a:schemeClr val="lt1"/>
                </a:solidFill>
                <a:latin typeface="Lato"/>
                <a:ea typeface="Lato"/>
                <a:cs typeface="Lato"/>
                <a:sym typeface="Lato"/>
              </a:defRPr>
            </a:lvl4pPr>
            <a:lvl5pPr lvl="4" algn="ctr">
              <a:spcBef>
                <a:spcPts val="0"/>
              </a:spcBef>
              <a:spcAft>
                <a:spcPts val="0"/>
              </a:spcAft>
              <a:buClr>
                <a:schemeClr val="lt1"/>
              </a:buClr>
              <a:buSzPts val="3200"/>
              <a:buFont typeface="Lato"/>
              <a:buNone/>
              <a:defRPr>
                <a:solidFill>
                  <a:schemeClr val="lt1"/>
                </a:solidFill>
                <a:latin typeface="Lato"/>
                <a:ea typeface="Lato"/>
                <a:cs typeface="Lato"/>
                <a:sym typeface="Lato"/>
              </a:defRPr>
            </a:lvl5pPr>
            <a:lvl6pPr lvl="5" algn="ctr">
              <a:spcBef>
                <a:spcPts val="0"/>
              </a:spcBef>
              <a:spcAft>
                <a:spcPts val="0"/>
              </a:spcAft>
              <a:buClr>
                <a:schemeClr val="lt1"/>
              </a:buClr>
              <a:buSzPts val="3200"/>
              <a:buFont typeface="Lato"/>
              <a:buNone/>
              <a:defRPr>
                <a:solidFill>
                  <a:schemeClr val="lt1"/>
                </a:solidFill>
                <a:latin typeface="Lato"/>
                <a:ea typeface="Lato"/>
                <a:cs typeface="Lato"/>
                <a:sym typeface="Lato"/>
              </a:defRPr>
            </a:lvl6pPr>
            <a:lvl7pPr lvl="6" algn="ctr">
              <a:spcBef>
                <a:spcPts val="0"/>
              </a:spcBef>
              <a:spcAft>
                <a:spcPts val="0"/>
              </a:spcAft>
              <a:buClr>
                <a:schemeClr val="lt1"/>
              </a:buClr>
              <a:buSzPts val="3200"/>
              <a:buFont typeface="Lato"/>
              <a:buNone/>
              <a:defRPr>
                <a:solidFill>
                  <a:schemeClr val="lt1"/>
                </a:solidFill>
                <a:latin typeface="Lato"/>
                <a:ea typeface="Lato"/>
                <a:cs typeface="Lato"/>
                <a:sym typeface="Lato"/>
              </a:defRPr>
            </a:lvl7pPr>
            <a:lvl8pPr lvl="7" algn="ctr">
              <a:spcBef>
                <a:spcPts val="0"/>
              </a:spcBef>
              <a:spcAft>
                <a:spcPts val="0"/>
              </a:spcAft>
              <a:buClr>
                <a:schemeClr val="lt1"/>
              </a:buClr>
              <a:buSzPts val="3200"/>
              <a:buFont typeface="Lato"/>
              <a:buNone/>
              <a:defRPr>
                <a:solidFill>
                  <a:schemeClr val="lt1"/>
                </a:solidFill>
                <a:latin typeface="Lato"/>
                <a:ea typeface="Lato"/>
                <a:cs typeface="Lato"/>
                <a:sym typeface="Lato"/>
              </a:defRPr>
            </a:lvl8pPr>
            <a:lvl9pPr lvl="8" algn="ctr">
              <a:spcBef>
                <a:spcPts val="0"/>
              </a:spcBef>
              <a:spcAft>
                <a:spcPts val="0"/>
              </a:spcAft>
              <a:buClr>
                <a:schemeClr val="lt1"/>
              </a:buClr>
              <a:buSzPts val="3200"/>
              <a:buFont typeface="Lato"/>
              <a:buNone/>
              <a:defRPr>
                <a:solidFill>
                  <a:schemeClr val="lt1"/>
                </a:solidFill>
                <a:latin typeface="Lato"/>
                <a:ea typeface="Lato"/>
                <a:cs typeface="Lato"/>
                <a:sym typeface="Lato"/>
              </a:defRPr>
            </a:lvl9pPr>
          </a:lstStyle>
          <a:p/>
        </p:txBody>
      </p:sp>
      <p:sp>
        <p:nvSpPr>
          <p:cNvPr id="13" name="Google Shape;13;p2"/>
          <p:cNvSpPr txBox="1"/>
          <p:nvPr>
            <p:ph idx="1" type="subTitle"/>
          </p:nvPr>
        </p:nvSpPr>
        <p:spPr>
          <a:xfrm>
            <a:off x="3096363" y="3266930"/>
            <a:ext cx="2951400" cy="701400"/>
          </a:xfrm>
          <a:prstGeom prst="rect">
            <a:avLst/>
          </a:prstGeom>
        </p:spPr>
        <p:txBody>
          <a:bodyPr anchorCtr="0" anchor="b" bIns="91425" lIns="91425" spcFirstLastPara="1" rIns="91425" wrap="square" tIns="91425">
            <a:normAutofit/>
          </a:bodyPr>
          <a:lstStyle>
            <a:lvl1pPr lvl="0" algn="ctr">
              <a:lnSpc>
                <a:spcPct val="100000"/>
              </a:lnSpc>
              <a:spcBef>
                <a:spcPts val="0"/>
              </a:spcBef>
              <a:spcAft>
                <a:spcPts val="0"/>
              </a:spcAft>
              <a:buClr>
                <a:schemeClr val="lt1"/>
              </a:buClr>
              <a:buSzPts val="1800"/>
              <a:buFont typeface="Playfair Display"/>
              <a:buNone/>
              <a:defRPr b="1">
                <a:solidFill>
                  <a:schemeClr val="lt1"/>
                </a:solidFill>
                <a:latin typeface="Playfair Display"/>
                <a:ea typeface="Playfair Display"/>
                <a:cs typeface="Playfair Display"/>
                <a:sym typeface="Playfair Display"/>
              </a:defRPr>
            </a:lvl1pPr>
            <a:lvl2pPr lvl="1"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2pPr>
            <a:lvl3pPr lvl="2"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3pPr>
            <a:lvl4pPr lvl="3"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4pPr>
            <a:lvl5pPr lvl="4"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5pPr>
            <a:lvl6pPr lvl="5"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6pPr>
            <a:lvl7pPr lvl="6"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7pPr>
            <a:lvl8pPr lvl="7"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8pPr>
            <a:lvl9pPr lvl="8" algn="ctr">
              <a:lnSpc>
                <a:spcPct val="100000"/>
              </a:lnSpc>
              <a:spcBef>
                <a:spcPts val="0"/>
              </a:spcBef>
              <a:spcAft>
                <a:spcPts val="0"/>
              </a:spcAft>
              <a:buClr>
                <a:schemeClr val="lt1"/>
              </a:buClr>
              <a:buSzPts val="1800"/>
              <a:buFont typeface="Playfair Display"/>
              <a:buNone/>
              <a:defRPr b="1" sz="1800">
                <a:solidFill>
                  <a:schemeClr val="lt1"/>
                </a:solidFill>
                <a:latin typeface="Playfair Display"/>
                <a:ea typeface="Playfair Display"/>
                <a:cs typeface="Playfair Display"/>
                <a:sym typeface="Playfair Display"/>
              </a:defRPr>
            </a:lvl9pPr>
          </a:lstStyle>
          <a:p/>
        </p:txBody>
      </p:sp>
      <p:sp>
        <p:nvSpPr>
          <p:cNvPr id="14" name="Google Shape;14;p2"/>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8" name="Shape 48"/>
        <p:cNvGrpSpPr/>
        <p:nvPr/>
      </p:nvGrpSpPr>
      <p:grpSpPr>
        <a:xfrm>
          <a:off x="0" y="0"/>
          <a:ext cx="0" cy="0"/>
          <a:chOff x="0" y="0"/>
          <a:chExt cx="0" cy="0"/>
        </a:xfrm>
      </p:grpSpPr>
      <p:sp>
        <p:nvSpPr>
          <p:cNvPr id="49" name="Google Shape;49;p11"/>
          <p:cNvSpPr/>
          <p:nvPr/>
        </p:nvSpPr>
        <p:spPr>
          <a:xfrm>
            <a:off x="0" y="5045700"/>
            <a:ext cx="9144000" cy="978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p11"/>
          <p:cNvSpPr txBox="1"/>
          <p:nvPr>
            <p:ph hasCustomPrompt="1" type="title"/>
          </p:nvPr>
        </p:nvSpPr>
        <p:spPr>
          <a:xfrm>
            <a:off x="311700" y="1233100"/>
            <a:ext cx="8520600" cy="1610100"/>
          </a:xfrm>
          <a:prstGeom prst="rect">
            <a:avLst/>
          </a:prstGeom>
        </p:spPr>
        <p:txBody>
          <a:bodyPr anchorCtr="0" anchor="b" bIns="91425" lIns="91425" spcFirstLastPara="1" rIns="91425" wrap="square" tIns="91425">
            <a:normAutofit/>
          </a:bodyPr>
          <a:lstStyle>
            <a:lvl1pPr lvl="0" algn="ctr">
              <a:spcBef>
                <a:spcPts val="0"/>
              </a:spcBef>
              <a:spcAft>
                <a:spcPts val="0"/>
              </a:spcAft>
              <a:buSzPts val="10000"/>
              <a:buFont typeface="Lato"/>
              <a:buNone/>
              <a:defRPr sz="10000">
                <a:latin typeface="Lato"/>
                <a:ea typeface="Lato"/>
                <a:cs typeface="Lato"/>
                <a:sym typeface="Lato"/>
              </a:defRPr>
            </a:lvl1pPr>
            <a:lvl2pPr lvl="1" algn="ctr">
              <a:spcBef>
                <a:spcPts val="0"/>
              </a:spcBef>
              <a:spcAft>
                <a:spcPts val="0"/>
              </a:spcAft>
              <a:buSzPts val="10000"/>
              <a:buFont typeface="Lato"/>
              <a:buNone/>
              <a:defRPr sz="10000">
                <a:latin typeface="Lato"/>
                <a:ea typeface="Lato"/>
                <a:cs typeface="Lato"/>
                <a:sym typeface="Lato"/>
              </a:defRPr>
            </a:lvl2pPr>
            <a:lvl3pPr lvl="2" algn="ctr">
              <a:spcBef>
                <a:spcPts val="0"/>
              </a:spcBef>
              <a:spcAft>
                <a:spcPts val="0"/>
              </a:spcAft>
              <a:buSzPts val="10000"/>
              <a:buFont typeface="Lato"/>
              <a:buNone/>
              <a:defRPr sz="10000">
                <a:latin typeface="Lato"/>
                <a:ea typeface="Lato"/>
                <a:cs typeface="Lato"/>
                <a:sym typeface="Lato"/>
              </a:defRPr>
            </a:lvl3pPr>
            <a:lvl4pPr lvl="3" algn="ctr">
              <a:spcBef>
                <a:spcPts val="0"/>
              </a:spcBef>
              <a:spcAft>
                <a:spcPts val="0"/>
              </a:spcAft>
              <a:buSzPts val="10000"/>
              <a:buFont typeface="Lato"/>
              <a:buNone/>
              <a:defRPr sz="10000">
                <a:latin typeface="Lato"/>
                <a:ea typeface="Lato"/>
                <a:cs typeface="Lato"/>
                <a:sym typeface="Lato"/>
              </a:defRPr>
            </a:lvl4pPr>
            <a:lvl5pPr lvl="4" algn="ctr">
              <a:spcBef>
                <a:spcPts val="0"/>
              </a:spcBef>
              <a:spcAft>
                <a:spcPts val="0"/>
              </a:spcAft>
              <a:buSzPts val="10000"/>
              <a:buFont typeface="Lato"/>
              <a:buNone/>
              <a:defRPr sz="10000">
                <a:latin typeface="Lato"/>
                <a:ea typeface="Lato"/>
                <a:cs typeface="Lato"/>
                <a:sym typeface="Lato"/>
              </a:defRPr>
            </a:lvl5pPr>
            <a:lvl6pPr lvl="5" algn="ctr">
              <a:spcBef>
                <a:spcPts val="0"/>
              </a:spcBef>
              <a:spcAft>
                <a:spcPts val="0"/>
              </a:spcAft>
              <a:buSzPts val="10000"/>
              <a:buFont typeface="Lato"/>
              <a:buNone/>
              <a:defRPr sz="10000">
                <a:latin typeface="Lato"/>
                <a:ea typeface="Lato"/>
                <a:cs typeface="Lato"/>
                <a:sym typeface="Lato"/>
              </a:defRPr>
            </a:lvl6pPr>
            <a:lvl7pPr lvl="6" algn="ctr">
              <a:spcBef>
                <a:spcPts val="0"/>
              </a:spcBef>
              <a:spcAft>
                <a:spcPts val="0"/>
              </a:spcAft>
              <a:buSzPts val="10000"/>
              <a:buFont typeface="Lato"/>
              <a:buNone/>
              <a:defRPr sz="10000">
                <a:latin typeface="Lato"/>
                <a:ea typeface="Lato"/>
                <a:cs typeface="Lato"/>
                <a:sym typeface="Lato"/>
              </a:defRPr>
            </a:lvl7pPr>
            <a:lvl8pPr lvl="7" algn="ctr">
              <a:spcBef>
                <a:spcPts val="0"/>
              </a:spcBef>
              <a:spcAft>
                <a:spcPts val="0"/>
              </a:spcAft>
              <a:buSzPts val="10000"/>
              <a:buFont typeface="Lato"/>
              <a:buNone/>
              <a:defRPr sz="10000">
                <a:latin typeface="Lato"/>
                <a:ea typeface="Lato"/>
                <a:cs typeface="Lato"/>
                <a:sym typeface="Lato"/>
              </a:defRPr>
            </a:lvl8pPr>
            <a:lvl9pPr lvl="8" algn="ctr">
              <a:spcBef>
                <a:spcPts val="0"/>
              </a:spcBef>
              <a:spcAft>
                <a:spcPts val="0"/>
              </a:spcAft>
              <a:buSzPts val="10000"/>
              <a:buFont typeface="Lato"/>
              <a:buNone/>
              <a:defRPr sz="10000">
                <a:latin typeface="Lato"/>
                <a:ea typeface="Lato"/>
                <a:cs typeface="Lato"/>
                <a:sym typeface="Lato"/>
              </a:defRPr>
            </a:lvl9pPr>
          </a:lstStyle>
          <a:p>
            <a:r>
              <a:t>xx%</a:t>
            </a:r>
          </a:p>
        </p:txBody>
      </p:sp>
      <p:sp>
        <p:nvSpPr>
          <p:cNvPr id="51" name="Google Shape;51;p11"/>
          <p:cNvSpPr txBox="1"/>
          <p:nvPr>
            <p:ph idx="1" type="body"/>
          </p:nvPr>
        </p:nvSpPr>
        <p:spPr>
          <a:xfrm>
            <a:off x="311700" y="2919450"/>
            <a:ext cx="85206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52" name="Google Shape;52;p11"/>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3" name="Shape 53"/>
        <p:cNvGrpSpPr/>
        <p:nvPr/>
      </p:nvGrpSpPr>
      <p:grpSpPr>
        <a:xfrm>
          <a:off x="0" y="0"/>
          <a:ext cx="0" cy="0"/>
          <a:chOff x="0" y="0"/>
          <a:chExt cx="0" cy="0"/>
        </a:xfrm>
      </p:grpSpPr>
      <p:sp>
        <p:nvSpPr>
          <p:cNvPr id="54" name="Google Shape;54;p12"/>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5" name="Shape 15"/>
        <p:cNvGrpSpPr/>
        <p:nvPr/>
      </p:nvGrpSpPr>
      <p:grpSpPr>
        <a:xfrm>
          <a:off x="0" y="0"/>
          <a:ext cx="0" cy="0"/>
          <a:chOff x="0" y="0"/>
          <a:chExt cx="0" cy="0"/>
        </a:xfrm>
      </p:grpSpPr>
      <p:sp>
        <p:nvSpPr>
          <p:cNvPr id="16" name="Google Shape;16;p3"/>
          <p:cNvSpPr txBox="1"/>
          <p:nvPr>
            <p:ph type="title"/>
          </p:nvPr>
        </p:nvSpPr>
        <p:spPr>
          <a:xfrm>
            <a:off x="509550" y="1423875"/>
            <a:ext cx="8124900" cy="17982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1pPr>
            <a:lvl2pPr lvl="1"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2pPr>
            <a:lvl3pPr lvl="2"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3pPr>
            <a:lvl4pPr lvl="3"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4pPr>
            <a:lvl5pPr lvl="4"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5pPr>
            <a:lvl6pPr lvl="5"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6pPr>
            <a:lvl7pPr lvl="6"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7pPr>
            <a:lvl8pPr lvl="7"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8pPr>
            <a:lvl9pPr lvl="8" algn="ctr">
              <a:spcBef>
                <a:spcPts val="0"/>
              </a:spcBef>
              <a:spcAft>
                <a:spcPts val="0"/>
              </a:spcAft>
              <a:buClr>
                <a:schemeClr val="lt1"/>
              </a:buClr>
              <a:buSzPts val="4800"/>
              <a:buFont typeface="Lato"/>
              <a:buNone/>
              <a:defRPr b="0" sz="4800">
                <a:solidFill>
                  <a:schemeClr val="lt1"/>
                </a:solidFill>
                <a:latin typeface="Lato"/>
                <a:ea typeface="Lato"/>
                <a:cs typeface="Lato"/>
                <a:sym typeface="Lato"/>
              </a:defRPr>
            </a:lvl9pPr>
          </a:lstStyle>
          <a:p/>
        </p:txBody>
      </p:sp>
      <p:sp>
        <p:nvSpPr>
          <p:cNvPr id="17" name="Google Shape;17;p3"/>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p:nvPr/>
        </p:nvSpPr>
        <p:spPr>
          <a:xfrm>
            <a:off x="0" y="5045700"/>
            <a:ext cx="9144000" cy="978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4"/>
          <p:cNvSpPr txBox="1"/>
          <p:nvPr>
            <p:ph type="title"/>
          </p:nvPr>
        </p:nvSpPr>
        <p:spPr>
          <a:xfrm>
            <a:off x="311700" y="391350"/>
            <a:ext cx="8520600" cy="626100"/>
          </a:xfrm>
          <a:prstGeom prst="rect">
            <a:avLst/>
          </a:prstGeom>
        </p:spPr>
        <p:txBody>
          <a:bodyPr anchorCtr="0" anchor="t"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1" name="Google Shape;21;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2" name="Google Shape;22;p4"/>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3" name="Shape 23"/>
        <p:cNvGrpSpPr/>
        <p:nvPr/>
      </p:nvGrpSpPr>
      <p:grpSpPr>
        <a:xfrm>
          <a:off x="0" y="0"/>
          <a:ext cx="0" cy="0"/>
          <a:chOff x="0" y="0"/>
          <a:chExt cx="0" cy="0"/>
        </a:xfrm>
      </p:grpSpPr>
      <p:sp>
        <p:nvSpPr>
          <p:cNvPr id="24" name="Google Shape;24;p5"/>
          <p:cNvSpPr txBox="1"/>
          <p:nvPr>
            <p:ph type="title"/>
          </p:nvPr>
        </p:nvSpPr>
        <p:spPr>
          <a:xfrm>
            <a:off x="311700" y="391350"/>
            <a:ext cx="8520600" cy="626100"/>
          </a:xfrm>
          <a:prstGeom prst="rect">
            <a:avLst/>
          </a:prstGeom>
        </p:spPr>
        <p:txBody>
          <a:bodyPr anchorCtr="0" anchor="t"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25" name="Google Shape;25;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6" name="Google Shape;26;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7" name="Google Shape;27;p5"/>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8" name="Shape 28"/>
        <p:cNvGrpSpPr/>
        <p:nvPr/>
      </p:nvGrpSpPr>
      <p:grpSpPr>
        <a:xfrm>
          <a:off x="0" y="0"/>
          <a:ext cx="0" cy="0"/>
          <a:chOff x="0" y="0"/>
          <a:chExt cx="0" cy="0"/>
        </a:xfrm>
      </p:grpSpPr>
      <p:sp>
        <p:nvSpPr>
          <p:cNvPr id="29" name="Google Shape;29;p6"/>
          <p:cNvSpPr txBox="1"/>
          <p:nvPr>
            <p:ph type="title"/>
          </p:nvPr>
        </p:nvSpPr>
        <p:spPr>
          <a:xfrm>
            <a:off x="311700" y="391350"/>
            <a:ext cx="8520600" cy="626100"/>
          </a:xfrm>
          <a:prstGeom prst="rect">
            <a:avLst/>
          </a:prstGeom>
        </p:spPr>
        <p:txBody>
          <a:bodyPr anchorCtr="0" anchor="t" bIns="91425" lIns="91425" spcFirstLastPara="1" rIns="91425" wrap="square" tIns="91425">
            <a:normAutofit/>
          </a:bodyPr>
          <a:lstStyle>
            <a:lvl1pPr lvl="0">
              <a:spcBef>
                <a:spcPts val="0"/>
              </a:spcBef>
              <a:spcAft>
                <a:spcPts val="0"/>
              </a:spcAft>
              <a:buSzPts val="3200"/>
              <a:buNone/>
              <a:defRPr/>
            </a:lvl1pPr>
            <a:lvl2pPr lvl="1">
              <a:spcBef>
                <a:spcPts val="0"/>
              </a:spcBef>
              <a:spcAft>
                <a:spcPts val="0"/>
              </a:spcAft>
              <a:buSzPts val="3200"/>
              <a:buNone/>
              <a:defRPr/>
            </a:lvl2pPr>
            <a:lvl3pPr lvl="2">
              <a:spcBef>
                <a:spcPts val="0"/>
              </a:spcBef>
              <a:spcAft>
                <a:spcPts val="0"/>
              </a:spcAft>
              <a:buSzPts val="3200"/>
              <a:buNone/>
              <a:defRPr/>
            </a:lvl3pPr>
            <a:lvl4pPr lvl="3">
              <a:spcBef>
                <a:spcPts val="0"/>
              </a:spcBef>
              <a:spcAft>
                <a:spcPts val="0"/>
              </a:spcAft>
              <a:buSzPts val="3200"/>
              <a:buNone/>
              <a:defRPr/>
            </a:lvl4pPr>
            <a:lvl5pPr lvl="4">
              <a:spcBef>
                <a:spcPts val="0"/>
              </a:spcBef>
              <a:spcAft>
                <a:spcPts val="0"/>
              </a:spcAft>
              <a:buSzPts val="3200"/>
              <a:buNone/>
              <a:defRPr/>
            </a:lvl5pPr>
            <a:lvl6pPr lvl="5">
              <a:spcBef>
                <a:spcPts val="0"/>
              </a:spcBef>
              <a:spcAft>
                <a:spcPts val="0"/>
              </a:spcAft>
              <a:buSzPts val="3200"/>
              <a:buNone/>
              <a:defRPr/>
            </a:lvl6pPr>
            <a:lvl7pPr lvl="6">
              <a:spcBef>
                <a:spcPts val="0"/>
              </a:spcBef>
              <a:spcAft>
                <a:spcPts val="0"/>
              </a:spcAft>
              <a:buSzPts val="3200"/>
              <a:buNone/>
              <a:defRPr/>
            </a:lvl7pPr>
            <a:lvl8pPr lvl="7">
              <a:spcBef>
                <a:spcPts val="0"/>
              </a:spcBef>
              <a:spcAft>
                <a:spcPts val="0"/>
              </a:spcAft>
              <a:buSzPts val="3200"/>
              <a:buNone/>
              <a:defRPr/>
            </a:lvl8pPr>
            <a:lvl9pPr lvl="8">
              <a:spcBef>
                <a:spcPts val="0"/>
              </a:spcBef>
              <a:spcAft>
                <a:spcPts val="0"/>
              </a:spcAft>
              <a:buSzPts val="3200"/>
              <a:buNone/>
              <a:defRPr/>
            </a:lvl9pPr>
          </a:lstStyle>
          <a:p/>
        </p:txBody>
      </p:sp>
      <p:sp>
        <p:nvSpPr>
          <p:cNvPr id="30" name="Google Shape;30;p6"/>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1" name="Shape 31"/>
        <p:cNvGrpSpPr/>
        <p:nvPr/>
      </p:nvGrpSpPr>
      <p:grpSpPr>
        <a:xfrm>
          <a:off x="0" y="0"/>
          <a:ext cx="0" cy="0"/>
          <a:chOff x="0" y="0"/>
          <a:chExt cx="0" cy="0"/>
        </a:xfrm>
      </p:grpSpPr>
      <p:sp>
        <p:nvSpPr>
          <p:cNvPr id="32" name="Google Shape;32;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3" name="Google Shape;33;p7"/>
          <p:cNvSpPr txBox="1"/>
          <p:nvPr>
            <p:ph idx="1" type="body"/>
          </p:nvPr>
        </p:nvSpPr>
        <p:spPr>
          <a:xfrm>
            <a:off x="311700" y="1391378"/>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7"/>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dk2"/>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490250" y="526350"/>
            <a:ext cx="5618700" cy="40908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Font typeface="Lato"/>
              <a:buNone/>
              <a:defRPr b="0" sz="4800">
                <a:solidFill>
                  <a:schemeClr val="lt1"/>
                </a:solidFill>
                <a:latin typeface="Lato"/>
                <a:ea typeface="Lato"/>
                <a:cs typeface="Lato"/>
                <a:sym typeface="Lato"/>
              </a:defRPr>
            </a:lvl1pPr>
            <a:lvl2pPr lvl="1">
              <a:spcBef>
                <a:spcPts val="0"/>
              </a:spcBef>
              <a:spcAft>
                <a:spcPts val="0"/>
              </a:spcAft>
              <a:buClr>
                <a:schemeClr val="lt1"/>
              </a:buClr>
              <a:buSzPts val="4800"/>
              <a:buFont typeface="Lato"/>
              <a:buNone/>
              <a:defRPr b="0" sz="4800">
                <a:solidFill>
                  <a:schemeClr val="lt1"/>
                </a:solidFill>
                <a:latin typeface="Lato"/>
                <a:ea typeface="Lato"/>
                <a:cs typeface="Lato"/>
                <a:sym typeface="Lato"/>
              </a:defRPr>
            </a:lvl2pPr>
            <a:lvl3pPr lvl="2">
              <a:spcBef>
                <a:spcPts val="0"/>
              </a:spcBef>
              <a:spcAft>
                <a:spcPts val="0"/>
              </a:spcAft>
              <a:buClr>
                <a:schemeClr val="lt1"/>
              </a:buClr>
              <a:buSzPts val="4800"/>
              <a:buFont typeface="Lato"/>
              <a:buNone/>
              <a:defRPr b="0" sz="4800">
                <a:solidFill>
                  <a:schemeClr val="lt1"/>
                </a:solidFill>
                <a:latin typeface="Lato"/>
                <a:ea typeface="Lato"/>
                <a:cs typeface="Lato"/>
                <a:sym typeface="Lato"/>
              </a:defRPr>
            </a:lvl3pPr>
            <a:lvl4pPr lvl="3">
              <a:spcBef>
                <a:spcPts val="0"/>
              </a:spcBef>
              <a:spcAft>
                <a:spcPts val="0"/>
              </a:spcAft>
              <a:buClr>
                <a:schemeClr val="lt1"/>
              </a:buClr>
              <a:buSzPts val="4800"/>
              <a:buFont typeface="Lato"/>
              <a:buNone/>
              <a:defRPr b="0" sz="4800">
                <a:solidFill>
                  <a:schemeClr val="lt1"/>
                </a:solidFill>
                <a:latin typeface="Lato"/>
                <a:ea typeface="Lato"/>
                <a:cs typeface="Lato"/>
                <a:sym typeface="Lato"/>
              </a:defRPr>
            </a:lvl4pPr>
            <a:lvl5pPr lvl="4">
              <a:spcBef>
                <a:spcPts val="0"/>
              </a:spcBef>
              <a:spcAft>
                <a:spcPts val="0"/>
              </a:spcAft>
              <a:buClr>
                <a:schemeClr val="lt1"/>
              </a:buClr>
              <a:buSzPts val="4800"/>
              <a:buFont typeface="Lato"/>
              <a:buNone/>
              <a:defRPr b="0" sz="4800">
                <a:solidFill>
                  <a:schemeClr val="lt1"/>
                </a:solidFill>
                <a:latin typeface="Lato"/>
                <a:ea typeface="Lato"/>
                <a:cs typeface="Lato"/>
                <a:sym typeface="Lato"/>
              </a:defRPr>
            </a:lvl5pPr>
            <a:lvl6pPr lvl="5">
              <a:spcBef>
                <a:spcPts val="0"/>
              </a:spcBef>
              <a:spcAft>
                <a:spcPts val="0"/>
              </a:spcAft>
              <a:buClr>
                <a:schemeClr val="lt1"/>
              </a:buClr>
              <a:buSzPts val="4800"/>
              <a:buFont typeface="Lato"/>
              <a:buNone/>
              <a:defRPr b="0" sz="4800">
                <a:solidFill>
                  <a:schemeClr val="lt1"/>
                </a:solidFill>
                <a:latin typeface="Lato"/>
                <a:ea typeface="Lato"/>
                <a:cs typeface="Lato"/>
                <a:sym typeface="Lato"/>
              </a:defRPr>
            </a:lvl6pPr>
            <a:lvl7pPr lvl="6">
              <a:spcBef>
                <a:spcPts val="0"/>
              </a:spcBef>
              <a:spcAft>
                <a:spcPts val="0"/>
              </a:spcAft>
              <a:buClr>
                <a:schemeClr val="lt1"/>
              </a:buClr>
              <a:buSzPts val="4800"/>
              <a:buFont typeface="Lato"/>
              <a:buNone/>
              <a:defRPr b="0" sz="4800">
                <a:solidFill>
                  <a:schemeClr val="lt1"/>
                </a:solidFill>
                <a:latin typeface="Lato"/>
                <a:ea typeface="Lato"/>
                <a:cs typeface="Lato"/>
                <a:sym typeface="Lato"/>
              </a:defRPr>
            </a:lvl7pPr>
            <a:lvl8pPr lvl="7">
              <a:spcBef>
                <a:spcPts val="0"/>
              </a:spcBef>
              <a:spcAft>
                <a:spcPts val="0"/>
              </a:spcAft>
              <a:buClr>
                <a:schemeClr val="lt1"/>
              </a:buClr>
              <a:buSzPts val="4800"/>
              <a:buFont typeface="Lato"/>
              <a:buNone/>
              <a:defRPr b="0" sz="4800">
                <a:solidFill>
                  <a:schemeClr val="lt1"/>
                </a:solidFill>
                <a:latin typeface="Lato"/>
                <a:ea typeface="Lato"/>
                <a:cs typeface="Lato"/>
                <a:sym typeface="Lato"/>
              </a:defRPr>
            </a:lvl8pPr>
            <a:lvl9pPr lvl="8">
              <a:spcBef>
                <a:spcPts val="0"/>
              </a:spcBef>
              <a:spcAft>
                <a:spcPts val="0"/>
              </a:spcAft>
              <a:buClr>
                <a:schemeClr val="lt1"/>
              </a:buClr>
              <a:buSzPts val="4800"/>
              <a:buFont typeface="Lato"/>
              <a:buNone/>
              <a:defRPr b="0" sz="4800">
                <a:solidFill>
                  <a:schemeClr val="lt1"/>
                </a:solidFill>
                <a:latin typeface="Lato"/>
                <a:ea typeface="Lato"/>
                <a:cs typeface="Lato"/>
                <a:sym typeface="Lato"/>
              </a:defRPr>
            </a:lvl9pPr>
          </a:lstStyle>
          <a:p/>
        </p:txBody>
      </p:sp>
      <p:sp>
        <p:nvSpPr>
          <p:cNvPr id="37" name="Google Shape;37;p8"/>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8" name="Shape 38"/>
        <p:cNvGrpSpPr/>
        <p:nvPr/>
      </p:nvGrpSpPr>
      <p:grpSpPr>
        <a:xfrm>
          <a:off x="0" y="0"/>
          <a:ext cx="0" cy="0"/>
          <a:chOff x="0" y="0"/>
          <a:chExt cx="0" cy="0"/>
        </a:xfrm>
      </p:grpSpPr>
      <p:sp>
        <p:nvSpPr>
          <p:cNvPr id="39" name="Google Shape;39;p9"/>
          <p:cNvSpPr/>
          <p:nvPr/>
        </p:nvSpPr>
        <p:spPr>
          <a:xfrm>
            <a:off x="4572000" y="-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0" name="Google Shape;4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41" name="Google Shape;41;p9"/>
          <p:cNvSpPr txBox="1"/>
          <p:nvPr>
            <p:ph type="title"/>
          </p:nvPr>
        </p:nvSpPr>
        <p:spPr>
          <a:xfrm>
            <a:off x="265500" y="1107950"/>
            <a:ext cx="4045200" cy="16836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2" name="Google Shape;42;p9"/>
          <p:cNvSpPr txBox="1"/>
          <p:nvPr>
            <p:ph idx="1" type="subTitle"/>
          </p:nvPr>
        </p:nvSpPr>
        <p:spPr>
          <a:xfrm>
            <a:off x="265500" y="284520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3" name="Google Shape;4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44" name="Google Shape;44;p9"/>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5" name="Shape 45"/>
        <p:cNvGrpSpPr/>
        <p:nvPr/>
      </p:nvGrpSpPr>
      <p:grpSpPr>
        <a:xfrm>
          <a:off x="0" y="0"/>
          <a:ext cx="0" cy="0"/>
          <a:chOff x="0" y="0"/>
          <a:chExt cx="0" cy="0"/>
        </a:xfrm>
      </p:grpSpPr>
      <p:sp>
        <p:nvSpPr>
          <p:cNvPr id="46" name="Google Shape;46;p10"/>
          <p:cNvSpPr txBox="1"/>
          <p:nvPr>
            <p:ph idx="1" type="body"/>
          </p:nvPr>
        </p:nvSpPr>
        <p:spPr>
          <a:xfrm>
            <a:off x="319500" y="4230575"/>
            <a:ext cx="5998800" cy="5988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7" name="Google Shape;47;p10"/>
          <p:cNvSpPr txBox="1"/>
          <p:nvPr>
            <p:ph idx="12" type="sldNum"/>
          </p:nvPr>
        </p:nvSpPr>
        <p:spPr>
          <a:xfrm>
            <a:off x="8490250" y="468100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coral">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391350"/>
            <a:ext cx="8520600" cy="6261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1pPr>
            <a:lvl2pPr lvl="1">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2pPr>
            <a:lvl3pPr lvl="2">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3pPr>
            <a:lvl4pPr lvl="3">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4pPr>
            <a:lvl5pPr lvl="4">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5pPr>
            <a:lvl6pPr lvl="5">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6pPr>
            <a:lvl7pPr lvl="6">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7pPr>
            <a:lvl8pPr lvl="7">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8pPr>
            <a:lvl9pPr lvl="8">
              <a:spcBef>
                <a:spcPts val="0"/>
              </a:spcBef>
              <a:spcAft>
                <a:spcPts val="0"/>
              </a:spcAft>
              <a:buClr>
                <a:schemeClr val="dk1"/>
              </a:buClr>
              <a:buSzPts val="3200"/>
              <a:buFont typeface="Playfair Display"/>
              <a:buNone/>
              <a:defRPr b="1" sz="3200">
                <a:solidFill>
                  <a:schemeClr val="dk1"/>
                </a:solidFill>
                <a:latin typeface="Playfair Display"/>
                <a:ea typeface="Playfair Display"/>
                <a:cs typeface="Playfair Display"/>
                <a:sym typeface="Playfair Displ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0250" y="468100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 name="Shape 58"/>
        <p:cNvGrpSpPr/>
        <p:nvPr/>
      </p:nvGrpSpPr>
      <p:grpSpPr>
        <a:xfrm>
          <a:off x="0" y="0"/>
          <a:ext cx="0" cy="0"/>
          <a:chOff x="0" y="0"/>
          <a:chExt cx="0" cy="0"/>
        </a:xfrm>
      </p:grpSpPr>
      <p:sp>
        <p:nvSpPr>
          <p:cNvPr id="59" name="Google Shape;59;p13"/>
          <p:cNvSpPr txBox="1"/>
          <p:nvPr>
            <p:ph type="title"/>
          </p:nvPr>
        </p:nvSpPr>
        <p:spPr>
          <a:xfrm>
            <a:off x="509550" y="1626625"/>
            <a:ext cx="8124900" cy="1798200"/>
          </a:xfrm>
          <a:prstGeom prst="rect">
            <a:avLst/>
          </a:prstGeom>
        </p:spPr>
        <p:txBody>
          <a:bodyPr anchorCtr="0" anchor="ctr" bIns="91425" lIns="91425" spcFirstLastPara="1" rIns="91425" wrap="square" tIns="91425">
            <a:normAutofit fontScale="90000"/>
          </a:bodyPr>
          <a:lstStyle/>
          <a:p>
            <a:pPr indent="0" lvl="0" marL="0" rtl="0" algn="ctr">
              <a:spcBef>
                <a:spcPts val="0"/>
              </a:spcBef>
              <a:spcAft>
                <a:spcPts val="0"/>
              </a:spcAft>
              <a:buNone/>
            </a:pPr>
            <a:r>
              <a:rPr b="1" lang="en" sz="4422">
                <a:solidFill>
                  <a:srgbClr val="000000"/>
                </a:solidFill>
                <a:latin typeface="Merriweather"/>
                <a:ea typeface="Merriweather"/>
                <a:cs typeface="Merriweather"/>
                <a:sym typeface="Merriweather"/>
              </a:rPr>
              <a:t>Transparency v. </a:t>
            </a:r>
            <a:r>
              <a:rPr b="1" lang="en" sz="4422">
                <a:solidFill>
                  <a:srgbClr val="000000"/>
                </a:solidFill>
                <a:latin typeface="Merriweather"/>
                <a:ea typeface="Merriweather"/>
                <a:cs typeface="Merriweather"/>
                <a:sym typeface="Merriweather"/>
              </a:rPr>
              <a:t>Confidentiality</a:t>
            </a:r>
            <a:r>
              <a:rPr lang="en" sz="1800">
                <a:solidFill>
                  <a:srgbClr val="000000"/>
                </a:solidFill>
                <a:latin typeface="Arial"/>
                <a:ea typeface="Arial"/>
                <a:cs typeface="Arial"/>
                <a:sym typeface="Arial"/>
              </a:rPr>
              <a:t> </a:t>
            </a:r>
            <a:endParaRPr sz="1800">
              <a:solidFill>
                <a:srgbClr val="000000"/>
              </a:solidFill>
              <a:latin typeface="Arial"/>
              <a:ea typeface="Arial"/>
              <a:cs typeface="Arial"/>
              <a:sym typeface="Arial"/>
            </a:endParaRPr>
          </a:p>
          <a:p>
            <a:pPr indent="0" lvl="0" marL="0" rtl="0" algn="ctr">
              <a:spcBef>
                <a:spcPts val="0"/>
              </a:spcBef>
              <a:spcAft>
                <a:spcPts val="0"/>
              </a:spcAft>
              <a:buNone/>
            </a:pPr>
            <a:r>
              <a:rPr lang="en" sz="1800">
                <a:solidFill>
                  <a:srgbClr val="000000"/>
                </a:solidFill>
                <a:latin typeface="Playfair Display"/>
                <a:ea typeface="Playfair Display"/>
                <a:cs typeface="Playfair Display"/>
                <a:sym typeface="Playfair Display"/>
              </a:rPr>
              <a:t>Navigating Executive Sessions and Personnel Records</a:t>
            </a:r>
            <a:endParaRPr sz="1800">
              <a:solidFill>
                <a:srgbClr val="000000"/>
              </a:solidFill>
              <a:latin typeface="Playfair Display"/>
              <a:ea typeface="Playfair Display"/>
              <a:cs typeface="Playfair Display"/>
              <a:sym typeface="Playfair Display"/>
            </a:endParaRPr>
          </a:p>
          <a:p>
            <a:pPr indent="0" lvl="0" marL="0" rtl="0" algn="ctr">
              <a:spcBef>
                <a:spcPts val="0"/>
              </a:spcBef>
              <a:spcAft>
                <a:spcPts val="0"/>
              </a:spcAft>
              <a:buNone/>
            </a:pPr>
            <a:r>
              <a:t/>
            </a:r>
            <a:endParaRPr sz="1800">
              <a:solidFill>
                <a:srgbClr val="000000"/>
              </a:solidFill>
              <a:latin typeface="Arial"/>
              <a:ea typeface="Arial"/>
              <a:cs typeface="Arial"/>
              <a:sym typeface="Arial"/>
            </a:endParaRPr>
          </a:p>
          <a:p>
            <a:pPr indent="0" lvl="0" marL="0" rtl="0" algn="ctr">
              <a:spcBef>
                <a:spcPts val="0"/>
              </a:spcBef>
              <a:spcAft>
                <a:spcPts val="0"/>
              </a:spcAft>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22"/>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Who May Attend?</a:t>
            </a:r>
            <a:endParaRPr/>
          </a:p>
        </p:txBody>
      </p:sp>
      <p:sp>
        <p:nvSpPr>
          <p:cNvPr id="113" name="Google Shape;113;p2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Personnel Matters:</a:t>
            </a:r>
            <a:endParaRPr/>
          </a:p>
          <a:p>
            <a:pPr indent="0" lvl="0" marL="0" rtl="0" algn="l">
              <a:spcBef>
                <a:spcPts val="1200"/>
              </a:spcBef>
              <a:spcAft>
                <a:spcPts val="0"/>
              </a:spcAft>
              <a:buNone/>
            </a:pPr>
            <a:r>
              <a:rPr lang="en"/>
              <a:t>• Board members &amp; Superintendent</a:t>
            </a:r>
            <a:endParaRPr/>
          </a:p>
          <a:p>
            <a:pPr indent="0" lvl="0" marL="0" rtl="0" algn="l">
              <a:spcBef>
                <a:spcPts val="1200"/>
              </a:spcBef>
              <a:spcAft>
                <a:spcPts val="0"/>
              </a:spcAft>
              <a:buNone/>
            </a:pPr>
            <a:r>
              <a:rPr lang="en"/>
              <a:t>• Employee and employee's supervisor (if requested)</a:t>
            </a:r>
            <a:endParaRPr/>
          </a:p>
          <a:p>
            <a:pPr indent="0" lvl="0" marL="0" rtl="0" algn="l">
              <a:spcBef>
                <a:spcPts val="1200"/>
              </a:spcBef>
              <a:spcAft>
                <a:spcPts val="0"/>
              </a:spcAft>
              <a:buNone/>
            </a:pPr>
            <a:r>
              <a:rPr lang="en"/>
              <a:t>Litigation / Property/Settlement/Contract Disputes:</a:t>
            </a:r>
            <a:endParaRPr/>
          </a:p>
          <a:p>
            <a:pPr indent="0" lvl="0" marL="0" rtl="0" algn="l">
              <a:spcBef>
                <a:spcPts val="1200"/>
              </a:spcBef>
              <a:spcAft>
                <a:spcPts val="0"/>
              </a:spcAft>
              <a:buNone/>
            </a:pPr>
            <a:r>
              <a:rPr lang="en"/>
              <a:t>• Board members &amp; Superintendent</a:t>
            </a:r>
            <a:endParaRPr/>
          </a:p>
          <a:p>
            <a:pPr indent="0" lvl="0" marL="0" rtl="0" algn="l">
              <a:spcBef>
                <a:spcPts val="1200"/>
              </a:spcBef>
              <a:spcAft>
                <a:spcPts val="0"/>
              </a:spcAft>
              <a:buNone/>
            </a:pPr>
            <a:r>
              <a:rPr lang="en"/>
              <a:t>• District legal counsel</a:t>
            </a:r>
            <a:endParaRPr/>
          </a:p>
          <a:p>
            <a:pPr indent="0" lvl="0" marL="0" rtl="0" algn="l">
              <a:spcBef>
                <a:spcPts val="1200"/>
              </a:spcBef>
              <a:spcAft>
                <a:spcPts val="1200"/>
              </a:spcAft>
              <a:buNone/>
            </a:pPr>
            <a:r>
              <a:rPr i="1" lang="en"/>
              <a:t>Best Practice: Invite only individuals necessary for that specific legal discussion and only allow them to remain as long as necessary for the board to accomplish its task..</a:t>
            </a:r>
            <a:endParaRPr i="1"/>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23"/>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Executive Session Rules</a:t>
            </a:r>
            <a:endParaRPr/>
          </a:p>
        </p:txBody>
      </p:sp>
      <p:sp>
        <p:nvSpPr>
          <p:cNvPr id="119" name="Google Shape;119;p23"/>
          <p:cNvSpPr txBox="1"/>
          <p:nvPr>
            <p:ph idx="1" type="body"/>
          </p:nvPr>
        </p:nvSpPr>
        <p:spPr>
          <a:xfrm>
            <a:off x="311700" y="1017450"/>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t>Before Entering Executive Session:</a:t>
            </a:r>
            <a:endParaRPr b="1"/>
          </a:p>
          <a:p>
            <a:pPr indent="0" lvl="0" marL="0" rtl="0" algn="l">
              <a:spcBef>
                <a:spcPts val="1200"/>
              </a:spcBef>
              <a:spcAft>
                <a:spcPts val="0"/>
              </a:spcAft>
              <a:buNone/>
            </a:pPr>
            <a:r>
              <a:rPr lang="en"/>
              <a:t>✔ Announce publicly</a:t>
            </a:r>
            <a:endParaRPr/>
          </a:p>
          <a:p>
            <a:pPr indent="0" lvl="0" marL="0" rtl="0" algn="l">
              <a:spcBef>
                <a:spcPts val="1200"/>
              </a:spcBef>
              <a:spcAft>
                <a:spcPts val="0"/>
              </a:spcAft>
              <a:buNone/>
            </a:pPr>
            <a:r>
              <a:rPr lang="en"/>
              <a:t>✔ State the </a:t>
            </a:r>
            <a:r>
              <a:rPr b="1" lang="en" u="sng"/>
              <a:t>exact</a:t>
            </a:r>
            <a:r>
              <a:rPr lang="en"/>
              <a:t> statutory purpose</a:t>
            </a:r>
            <a:endParaRPr/>
          </a:p>
          <a:p>
            <a:pPr indent="0" lvl="0" marL="0" rtl="0" algn="l">
              <a:spcBef>
                <a:spcPts val="1200"/>
              </a:spcBef>
              <a:spcAft>
                <a:spcPts val="0"/>
              </a:spcAft>
              <a:buNone/>
            </a:pPr>
            <a:r>
              <a:rPr lang="en"/>
              <a:t>✔ Limit discussion strictly to that topic</a:t>
            </a:r>
            <a:endParaRPr/>
          </a:p>
          <a:p>
            <a:pPr indent="0" lvl="0" marL="0" rtl="0" algn="l">
              <a:spcBef>
                <a:spcPts val="1200"/>
              </a:spcBef>
              <a:spcAft>
                <a:spcPts val="0"/>
              </a:spcAft>
              <a:buNone/>
            </a:pPr>
            <a:r>
              <a:rPr b="1" lang="en"/>
              <a:t>After Executive Session:</a:t>
            </a:r>
            <a:endParaRPr b="1"/>
          </a:p>
          <a:p>
            <a:pPr indent="0" lvl="0" marL="0" rtl="0" algn="l">
              <a:spcBef>
                <a:spcPts val="1200"/>
              </a:spcBef>
              <a:spcAft>
                <a:spcPts val="0"/>
              </a:spcAft>
              <a:buNone/>
            </a:pPr>
            <a:r>
              <a:rPr lang="en"/>
              <a:t>✔ Return to open session</a:t>
            </a:r>
            <a:endParaRPr/>
          </a:p>
          <a:p>
            <a:pPr indent="0" lvl="0" marL="0" rtl="0" algn="l">
              <a:spcBef>
                <a:spcPts val="1200"/>
              </a:spcBef>
              <a:spcAft>
                <a:spcPts val="0"/>
              </a:spcAft>
              <a:buNone/>
            </a:pPr>
            <a:r>
              <a:rPr lang="en"/>
              <a:t>✔ Take all votes and official action publicly</a:t>
            </a:r>
            <a:endParaRPr/>
          </a:p>
          <a:p>
            <a:pPr indent="0" lvl="0" marL="0" rtl="0" algn="l">
              <a:spcBef>
                <a:spcPts val="1200"/>
              </a:spcBef>
              <a:spcAft>
                <a:spcPts val="1200"/>
              </a:spcAft>
              <a:buNone/>
            </a:pPr>
            <a:r>
              <a:rPr lang="en"/>
              <a:t>NOTE: ACA 6-24-104 prohibits the disclosure of information learned during an executive session by an employee or board member.</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24"/>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Executive Session Mistakes</a:t>
            </a:r>
            <a:endParaRPr/>
          </a:p>
        </p:txBody>
      </p:sp>
      <p:sp>
        <p:nvSpPr>
          <p:cNvPr id="125" name="Google Shape;125;p2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Common Errors to Avoid:</a:t>
            </a:r>
            <a:endParaRPr/>
          </a:p>
          <a:p>
            <a:pPr indent="0" lvl="0" marL="0" rtl="0" algn="l">
              <a:spcBef>
                <a:spcPts val="1200"/>
              </a:spcBef>
              <a:spcAft>
                <a:spcPts val="0"/>
              </a:spcAft>
              <a:buNone/>
            </a:pPr>
            <a:r>
              <a:rPr lang="en"/>
              <a:t>• Closing meetings for administrative convenience</a:t>
            </a:r>
            <a:endParaRPr/>
          </a:p>
          <a:p>
            <a:pPr indent="0" lvl="0" marL="0" rtl="0" algn="l">
              <a:spcBef>
                <a:spcPts val="1200"/>
              </a:spcBef>
              <a:spcAft>
                <a:spcPts val="0"/>
              </a:spcAft>
              <a:buNone/>
            </a:pPr>
            <a:r>
              <a:rPr lang="en"/>
              <a:t>• Discussing policy or budget issues privately</a:t>
            </a:r>
            <a:endParaRPr/>
          </a:p>
          <a:p>
            <a:pPr indent="0" lvl="0" marL="0" rtl="0" algn="l">
              <a:spcBef>
                <a:spcPts val="1200"/>
              </a:spcBef>
              <a:spcAft>
                <a:spcPts val="0"/>
              </a:spcAft>
              <a:buNone/>
            </a:pPr>
            <a:r>
              <a:rPr lang="en"/>
              <a:t>• Discussing generalized or vague personnel concerns</a:t>
            </a:r>
            <a:endParaRPr/>
          </a:p>
          <a:p>
            <a:pPr indent="0" lvl="0" marL="0" rtl="0" algn="l">
              <a:spcBef>
                <a:spcPts val="1200"/>
              </a:spcBef>
              <a:spcAft>
                <a:spcPts val="0"/>
              </a:spcAft>
              <a:buNone/>
            </a:pPr>
            <a:r>
              <a:rPr lang="en"/>
              <a:t>• Failing to identify the specific legal authority prior to entering executive session</a:t>
            </a:r>
            <a:endParaRPr/>
          </a:p>
          <a:p>
            <a:pPr indent="0" lvl="0" marL="0" rtl="0" algn="l">
              <a:spcBef>
                <a:spcPts val="1200"/>
              </a:spcBef>
              <a:spcAft>
                <a:spcPts val="1200"/>
              </a:spcAft>
              <a:buNone/>
            </a:pPr>
            <a:r>
              <a:rPr lang="en"/>
              <a:t>• Allowing the private discussion to drift to unallowed topics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5"/>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Public Comment: The Board's Role</a:t>
            </a:r>
            <a:endParaRPr/>
          </a:p>
        </p:txBody>
      </p:sp>
      <p:sp>
        <p:nvSpPr>
          <p:cNvPr id="131" name="Google Shape;131;p2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Public Comment Exists To:</a:t>
            </a:r>
            <a:endParaRPr/>
          </a:p>
          <a:p>
            <a:pPr indent="0" lvl="0" marL="0" rtl="0" algn="l">
              <a:spcBef>
                <a:spcPts val="1200"/>
              </a:spcBef>
              <a:spcAft>
                <a:spcPts val="0"/>
              </a:spcAft>
              <a:buNone/>
            </a:pPr>
            <a:r>
              <a:rPr lang="en"/>
              <a:t>• Receive information from the community</a:t>
            </a:r>
            <a:endParaRPr/>
          </a:p>
          <a:p>
            <a:pPr indent="0" lvl="0" marL="0" rtl="0" algn="l">
              <a:spcBef>
                <a:spcPts val="1200"/>
              </a:spcBef>
              <a:spcAft>
                <a:spcPts val="0"/>
              </a:spcAft>
              <a:buNone/>
            </a:pPr>
            <a:r>
              <a:rPr lang="en"/>
              <a:t>• Hear localized concerns</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Public Comment Does NOT Exist To:</a:t>
            </a:r>
            <a:endParaRPr/>
          </a:p>
          <a:p>
            <a:pPr indent="0" lvl="0" marL="0" rtl="0" algn="l">
              <a:spcBef>
                <a:spcPts val="1200"/>
              </a:spcBef>
              <a:spcAft>
                <a:spcPts val="0"/>
              </a:spcAft>
              <a:buNone/>
            </a:pPr>
            <a:r>
              <a:rPr lang="en"/>
              <a:t>• Debate issues on the spot</a:t>
            </a:r>
            <a:endParaRPr/>
          </a:p>
          <a:p>
            <a:pPr indent="0" lvl="0" marL="0" rtl="0" algn="l">
              <a:spcBef>
                <a:spcPts val="1200"/>
              </a:spcBef>
              <a:spcAft>
                <a:spcPts val="0"/>
              </a:spcAft>
              <a:buNone/>
            </a:pPr>
            <a:r>
              <a:rPr lang="en"/>
              <a:t>• Investigate complaints live</a:t>
            </a:r>
            <a:endParaRPr/>
          </a:p>
          <a:p>
            <a:pPr indent="0" lvl="0" marL="0" rtl="0" algn="l">
              <a:spcBef>
                <a:spcPts val="1200"/>
              </a:spcBef>
              <a:spcAft>
                <a:spcPts val="1200"/>
              </a:spcAft>
              <a:buNone/>
            </a:pPr>
            <a:r>
              <a:rPr lang="en"/>
              <a:t>• Adjudicate personnel matters in a public forum</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26"/>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Why Boards Should Not Engage</a:t>
            </a:r>
            <a:endParaRPr/>
          </a:p>
        </p:txBody>
      </p:sp>
      <p:sp>
        <p:nvSpPr>
          <p:cNvPr id="137" name="Google Shape;137;p2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Responding to public attacks live may:</a:t>
            </a:r>
            <a:endParaRPr/>
          </a:p>
          <a:p>
            <a:pPr indent="0" lvl="0" marL="0" rtl="0" algn="l">
              <a:spcBef>
                <a:spcPts val="1200"/>
              </a:spcBef>
              <a:spcAft>
                <a:spcPts val="0"/>
              </a:spcAft>
              <a:buNone/>
            </a:pPr>
            <a:r>
              <a:rPr lang="en"/>
              <a:t>• Violate employee confidentiality laws</a:t>
            </a:r>
            <a:endParaRPr/>
          </a:p>
          <a:p>
            <a:pPr indent="0" lvl="0" marL="0" rtl="0" algn="l">
              <a:spcBef>
                <a:spcPts val="1200"/>
              </a:spcBef>
              <a:spcAft>
                <a:spcPts val="0"/>
              </a:spcAft>
              <a:buNone/>
            </a:pPr>
            <a:r>
              <a:rPr lang="en"/>
              <a:t>• Create serious due process violations</a:t>
            </a:r>
            <a:endParaRPr/>
          </a:p>
          <a:p>
            <a:pPr indent="0" lvl="0" marL="0" rtl="0" algn="l">
              <a:spcBef>
                <a:spcPts val="1200"/>
              </a:spcBef>
              <a:spcAft>
                <a:spcPts val="0"/>
              </a:spcAft>
              <a:buNone/>
            </a:pPr>
            <a:r>
              <a:rPr lang="en"/>
              <a:t>• Escalate unnecessary conflict</a:t>
            </a:r>
            <a:endParaRPr/>
          </a:p>
          <a:p>
            <a:pPr indent="0" lvl="0" marL="0" rtl="0" algn="l">
              <a:spcBef>
                <a:spcPts val="1200"/>
              </a:spcBef>
              <a:spcAft>
                <a:spcPts val="0"/>
              </a:spcAft>
              <a:buNone/>
            </a:pPr>
            <a:r>
              <a:rPr lang="en"/>
              <a:t>• Create high litigation risk for the district</a:t>
            </a:r>
            <a:endParaRPr/>
          </a:p>
          <a:p>
            <a:pPr indent="0" lvl="0" marL="0" rtl="0" algn="l">
              <a:spcBef>
                <a:spcPts val="1200"/>
              </a:spcBef>
              <a:spcAft>
                <a:spcPts val="1200"/>
              </a:spcAft>
              <a:buNone/>
            </a:pPr>
            <a:r>
              <a:rPr lang="en"/>
              <a:t>• Encourage future personnel complaints to be aired publicly</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27"/>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Recommended Board President Response</a:t>
            </a:r>
            <a:endParaRPr/>
          </a:p>
        </p:txBody>
      </p:sp>
      <p:sp>
        <p:nvSpPr>
          <p:cNvPr id="143" name="Google Shape;143;p2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Keep this script in your toolkit:</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
              <a:t>"Thank you for your comments. The board appreciates hearing from members of the public. The board does not discuss individual personnel matters during public comment. Concerns regarding employees should be addressed through the district's established administrative processes."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28"/>
          <p:cNvSpPr txBox="1"/>
          <p:nvPr>
            <p:ph type="title"/>
          </p:nvPr>
        </p:nvSpPr>
        <p:spPr>
          <a:xfrm>
            <a:off x="311700" y="121000"/>
            <a:ext cx="8520600" cy="6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Managing Employee Attacks During Public Comment</a:t>
            </a:r>
            <a:endParaRPr/>
          </a:p>
        </p:txBody>
      </p:sp>
      <p:sp>
        <p:nvSpPr>
          <p:cNvPr id="149" name="Google Shape;149;p2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Remember the Employee:</a:t>
            </a:r>
            <a:endParaRPr/>
          </a:p>
          <a:p>
            <a:pPr indent="0" lvl="0" marL="0" rtl="0" algn="l">
              <a:spcBef>
                <a:spcPts val="1200"/>
              </a:spcBef>
              <a:spcAft>
                <a:spcPts val="0"/>
              </a:spcAft>
              <a:buNone/>
            </a:pPr>
            <a:r>
              <a:rPr lang="en"/>
              <a:t>• Cannot respond during the public meeting</a:t>
            </a:r>
            <a:endParaRPr/>
          </a:p>
          <a:p>
            <a:pPr indent="0" lvl="0" marL="0" rtl="0" algn="l">
              <a:spcBef>
                <a:spcPts val="1200"/>
              </a:spcBef>
              <a:spcAft>
                <a:spcPts val="0"/>
              </a:spcAft>
              <a:buNone/>
            </a:pPr>
            <a:r>
              <a:rPr lang="en"/>
              <a:t>• May not even know allegations are being voiced</a:t>
            </a:r>
            <a:endParaRPr/>
          </a:p>
          <a:p>
            <a:pPr indent="0" lvl="0" marL="0" rtl="0" algn="l">
              <a:spcBef>
                <a:spcPts val="1200"/>
              </a:spcBef>
              <a:spcAft>
                <a:spcPts val="0"/>
              </a:spcAft>
              <a:buNone/>
            </a:pPr>
            <a:r>
              <a:rPr lang="en"/>
              <a:t>• Retains constitutional privacy and due process rights</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Board Responsibility:</a:t>
            </a:r>
            <a:endParaRPr/>
          </a:p>
          <a:p>
            <a:pPr indent="0" lvl="0" marL="0" rtl="0" algn="l">
              <a:spcBef>
                <a:spcPts val="1200"/>
              </a:spcBef>
              <a:spcAft>
                <a:spcPts val="1200"/>
              </a:spcAft>
              <a:buNone/>
            </a:pPr>
            <a:r>
              <a:rPr lang="en"/>
              <a:t>• Protect the legal process—not personal personalities.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29"/>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Most Important Distinction</a:t>
            </a:r>
            <a:endParaRPr/>
          </a:p>
        </p:txBody>
      </p:sp>
      <p:sp>
        <p:nvSpPr>
          <p:cNvPr id="155" name="Google Shape;155;p2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Personnel Records:</a:t>
            </a:r>
            <a:endParaRPr/>
          </a:p>
          <a:p>
            <a:pPr indent="0" lvl="0" marL="0" rtl="0" algn="l">
              <a:spcBef>
                <a:spcPts val="1200"/>
              </a:spcBef>
              <a:spcAft>
                <a:spcPts val="0"/>
              </a:spcAft>
              <a:buNone/>
            </a:pPr>
            <a:r>
              <a:rPr lang="en"/>
              <a:t>• Generally OPEN to the public.</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Evaluation Records:</a:t>
            </a:r>
            <a:endParaRPr/>
          </a:p>
          <a:p>
            <a:pPr indent="0" lvl="0" marL="0" rtl="0" algn="l">
              <a:spcBef>
                <a:spcPts val="1200"/>
              </a:spcBef>
              <a:spcAft>
                <a:spcPts val="0"/>
              </a:spcAft>
              <a:buNone/>
            </a:pPr>
            <a:r>
              <a:rPr lang="en"/>
              <a:t>• Generally CLOSED to the public.</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
              <a:t>Critical Reminder: Entirely different legal standards apply to each class of document.</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30"/>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Personnel Records</a:t>
            </a:r>
            <a:endParaRPr/>
          </a:p>
        </p:txBody>
      </p:sp>
      <p:sp>
        <p:nvSpPr>
          <p:cNvPr id="161" name="Google Shape;161;p3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Examples:</a:t>
            </a:r>
            <a:endParaRPr/>
          </a:p>
          <a:p>
            <a:pPr indent="0" lvl="0" marL="0" rtl="0" algn="l">
              <a:spcBef>
                <a:spcPts val="1200"/>
              </a:spcBef>
              <a:spcAft>
                <a:spcPts val="0"/>
              </a:spcAft>
              <a:buNone/>
            </a:pPr>
            <a:r>
              <a:rPr lang="en"/>
              <a:t>• Employment contracts &amp; Applications</a:t>
            </a:r>
            <a:endParaRPr/>
          </a:p>
          <a:p>
            <a:pPr indent="0" lvl="0" marL="0" rtl="0" algn="l">
              <a:spcBef>
                <a:spcPts val="1200"/>
              </a:spcBef>
              <a:spcAft>
                <a:spcPts val="0"/>
              </a:spcAft>
              <a:buNone/>
            </a:pPr>
            <a:r>
              <a:rPr lang="en"/>
              <a:t>• Salary &amp; Leave records</a:t>
            </a:r>
            <a:endParaRPr/>
          </a:p>
          <a:p>
            <a:pPr indent="0" lvl="0" marL="0" rtl="0" algn="l">
              <a:spcBef>
                <a:spcPts val="1200"/>
              </a:spcBef>
              <a:spcAft>
                <a:spcPts val="0"/>
              </a:spcAft>
              <a:buNone/>
            </a:pPr>
            <a:r>
              <a:rPr lang="en"/>
              <a:t>• Certifications &amp; Employment dates</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Legal Standard:</a:t>
            </a:r>
            <a:endParaRPr/>
          </a:p>
          <a:p>
            <a:pPr indent="0" lvl="0" marL="0" rtl="0" algn="l">
              <a:spcBef>
                <a:spcPts val="1200"/>
              </a:spcBef>
              <a:spcAft>
                <a:spcPts val="1200"/>
              </a:spcAft>
              <a:buNone/>
            </a:pPr>
            <a:r>
              <a:rPr lang="en"/>
              <a:t>• Release unless disclosure constitutes a clearly unwarranted invasion of personal privacy.</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31"/>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Evaluation Records</a:t>
            </a:r>
            <a:endParaRPr/>
          </a:p>
        </p:txBody>
      </p:sp>
      <p:sp>
        <p:nvSpPr>
          <p:cNvPr id="167" name="Google Shape;167;p3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Examples:</a:t>
            </a:r>
            <a:endParaRPr/>
          </a:p>
          <a:p>
            <a:pPr indent="0" lvl="0" marL="0" rtl="0" algn="l">
              <a:spcBef>
                <a:spcPts val="1200"/>
              </a:spcBef>
              <a:spcAft>
                <a:spcPts val="0"/>
              </a:spcAft>
              <a:buNone/>
            </a:pPr>
            <a:r>
              <a:rPr lang="en"/>
              <a:t>• Formative/Summative Evaluations</a:t>
            </a:r>
            <a:endParaRPr/>
          </a:p>
          <a:p>
            <a:pPr indent="0" lvl="0" marL="0" rtl="0" algn="l">
              <a:spcBef>
                <a:spcPts val="1200"/>
              </a:spcBef>
              <a:spcAft>
                <a:spcPts val="0"/>
              </a:spcAft>
              <a:buNone/>
            </a:pPr>
            <a:r>
              <a:rPr lang="en"/>
              <a:t>• Reprimands &amp; Corrective action plans</a:t>
            </a:r>
            <a:endParaRPr/>
          </a:p>
          <a:p>
            <a:pPr indent="0" lvl="0" marL="0" rtl="0" algn="l">
              <a:spcBef>
                <a:spcPts val="1200"/>
              </a:spcBef>
              <a:spcAft>
                <a:spcPts val="0"/>
              </a:spcAft>
              <a:buNone/>
            </a:pPr>
            <a:r>
              <a:rPr lang="en"/>
              <a:t>• Investigation findings</a:t>
            </a:r>
            <a:endParaRPr/>
          </a:p>
          <a:p>
            <a:pPr indent="0" lvl="0" marL="0" rtl="0" algn="l">
              <a:spcBef>
                <a:spcPts val="1200"/>
              </a:spcBef>
              <a:spcAft>
                <a:spcPts val="0"/>
              </a:spcAft>
              <a:buNone/>
            </a:pPr>
            <a:r>
              <a:rPr lang="en"/>
              <a:t>• Performance improvement plans</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
              <a:t>Legal Standard: Releasing them is highly restricted.</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14"/>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Questions To Answer:</a:t>
            </a:r>
            <a:endParaRPr/>
          </a:p>
        </p:txBody>
      </p:sp>
      <p:sp>
        <p:nvSpPr>
          <p:cNvPr id="65" name="Google Shape;65;p1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You get a call from a local reporter or advocate who wants every complaint you have </a:t>
            </a:r>
            <a:r>
              <a:rPr lang="en"/>
              <a:t>received</a:t>
            </a:r>
            <a:r>
              <a:rPr lang="en"/>
              <a:t> for the last three years against one of your administrators or teachers. How do you respond?</a:t>
            </a:r>
            <a:endParaRPr/>
          </a:p>
          <a:p>
            <a:pPr indent="0" lvl="0" marL="0" rtl="0" algn="l">
              <a:spcBef>
                <a:spcPts val="1200"/>
              </a:spcBef>
              <a:spcAft>
                <a:spcPts val="0"/>
              </a:spcAft>
              <a:buNone/>
            </a:pPr>
            <a:r>
              <a:rPr lang="en"/>
              <a:t>• You have a board meeting at 6 p.m. and you get a call from your superintendent or board </a:t>
            </a:r>
            <a:r>
              <a:rPr lang="en"/>
              <a:t>president</a:t>
            </a:r>
            <a:r>
              <a:rPr lang="en"/>
              <a:t> that they want to discuss some threatened litigation from a patron that has sued the district in the past. How do you pivot?</a:t>
            </a:r>
            <a:endParaRPr/>
          </a:p>
          <a:p>
            <a:pPr indent="0" lvl="0" marL="0" rtl="0" algn="l">
              <a:spcBef>
                <a:spcPts val="1200"/>
              </a:spcBef>
              <a:spcAft>
                <a:spcPts val="1200"/>
              </a:spcAft>
              <a:buNone/>
            </a:pPr>
            <a:r>
              <a:rPr lang="en"/>
              <a:t>• During the patron comment of your board meeting, a community member begins attacking a teacher by name. How do you respond?</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32"/>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Four-Part Release Test</a:t>
            </a:r>
            <a:endParaRPr/>
          </a:p>
        </p:txBody>
      </p:sp>
      <p:sp>
        <p:nvSpPr>
          <p:cNvPr id="173" name="Google Shape;173;p3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Evaluation records may be released ONLY if ALL four are met:</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1. Suspension or termination occurred</a:t>
            </a:r>
            <a:endParaRPr/>
          </a:p>
          <a:p>
            <a:pPr indent="0" lvl="0" marL="0" rtl="0" algn="l">
              <a:spcBef>
                <a:spcPts val="1200"/>
              </a:spcBef>
              <a:spcAft>
                <a:spcPts val="0"/>
              </a:spcAft>
              <a:buNone/>
            </a:pPr>
            <a:r>
              <a:rPr lang="en"/>
              <a:t>2. Final administrative resolution exists </a:t>
            </a:r>
            <a:endParaRPr/>
          </a:p>
          <a:p>
            <a:pPr indent="0" lvl="0" marL="0" rtl="0" algn="l">
              <a:spcBef>
                <a:spcPts val="1200"/>
              </a:spcBef>
              <a:spcAft>
                <a:spcPts val="0"/>
              </a:spcAft>
              <a:buNone/>
            </a:pPr>
            <a:r>
              <a:rPr lang="en"/>
              <a:t>3. Record formed the structural basis for the action</a:t>
            </a:r>
            <a:endParaRPr/>
          </a:p>
          <a:p>
            <a:pPr indent="0" lvl="0" marL="0" rtl="0" algn="l">
              <a:spcBef>
                <a:spcPts val="1200"/>
              </a:spcBef>
              <a:spcAft>
                <a:spcPts val="1200"/>
              </a:spcAft>
              <a:buNone/>
            </a:pPr>
            <a:r>
              <a:rPr lang="en"/>
              <a:t>4. A compelling public interest exists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33"/>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Investigations</a:t>
            </a:r>
            <a:endParaRPr/>
          </a:p>
        </p:txBody>
      </p:sp>
      <p:sp>
        <p:nvSpPr>
          <p:cNvPr id="179" name="Google Shape;179;p33"/>
          <p:cNvSpPr txBox="1"/>
          <p:nvPr>
            <p:ph idx="1" type="body"/>
          </p:nvPr>
        </p:nvSpPr>
        <p:spPr>
          <a:xfrm>
            <a:off x="311700" y="1065850"/>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Important Reality:</a:t>
            </a:r>
            <a:endParaRPr/>
          </a:p>
          <a:p>
            <a:pPr indent="0" lvl="0" marL="0" rtl="0" algn="l">
              <a:spcBef>
                <a:spcPts val="1200"/>
              </a:spcBef>
              <a:spcAft>
                <a:spcPts val="0"/>
              </a:spcAft>
              <a:buNone/>
            </a:pPr>
            <a:r>
              <a:rPr lang="en"/>
              <a:t>• Investigative records often begin as completely confidential.</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However:</a:t>
            </a:r>
            <a:endParaRPr/>
          </a:p>
          <a:p>
            <a:pPr indent="0" lvl="0" marL="0" rtl="0" algn="l">
              <a:spcBef>
                <a:spcPts val="1200"/>
              </a:spcBef>
              <a:spcAft>
                <a:spcPts val="0"/>
              </a:spcAft>
              <a:buNone/>
            </a:pPr>
            <a:r>
              <a:rPr lang="en"/>
              <a:t>• If a suspension or termination occurs, those records may become releasable under the 4-part test.</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
              <a:t>Practical Rule: Write every single investigation file as though it may someday be reviewed publicly.</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34"/>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Responding to FOIA Requests</a:t>
            </a:r>
            <a:endParaRPr/>
          </a:p>
        </p:txBody>
      </p:sp>
      <p:sp>
        <p:nvSpPr>
          <p:cNvPr id="185" name="Google Shape;185;p3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Best Practice Steps:</a:t>
            </a:r>
            <a:endParaRPr/>
          </a:p>
          <a:p>
            <a:pPr indent="0" lvl="0" marL="0" rtl="0" algn="l">
              <a:spcBef>
                <a:spcPts val="1200"/>
              </a:spcBef>
              <a:spcAft>
                <a:spcPts val="0"/>
              </a:spcAft>
              <a:buNone/>
            </a:pPr>
            <a:r>
              <a:rPr lang="en"/>
              <a:t>1. Identify available records</a:t>
            </a:r>
            <a:endParaRPr/>
          </a:p>
          <a:p>
            <a:pPr indent="0" lvl="0" marL="0" rtl="0" algn="l">
              <a:spcBef>
                <a:spcPts val="1200"/>
              </a:spcBef>
              <a:spcAft>
                <a:spcPts val="0"/>
              </a:spcAft>
              <a:buNone/>
            </a:pPr>
            <a:r>
              <a:rPr lang="en"/>
              <a:t>2. Classify records (Personnel vs. Evaluation)</a:t>
            </a:r>
            <a:endParaRPr/>
          </a:p>
          <a:p>
            <a:pPr indent="0" lvl="0" marL="0" rtl="0" algn="l">
              <a:spcBef>
                <a:spcPts val="1200"/>
              </a:spcBef>
              <a:spcAft>
                <a:spcPts val="0"/>
              </a:spcAft>
              <a:buNone/>
            </a:pPr>
            <a:r>
              <a:rPr lang="en"/>
              <a:t>3. Review legal exemptions carefully</a:t>
            </a:r>
            <a:endParaRPr/>
          </a:p>
          <a:p>
            <a:pPr indent="0" lvl="0" marL="0" rtl="0" algn="l">
              <a:spcBef>
                <a:spcPts val="1200"/>
              </a:spcBef>
              <a:spcAft>
                <a:spcPts val="0"/>
              </a:spcAft>
              <a:buNone/>
            </a:pPr>
            <a:r>
              <a:rPr lang="en"/>
              <a:t>4. Redact protected data appropriately</a:t>
            </a:r>
            <a:endParaRPr/>
          </a:p>
          <a:p>
            <a:pPr indent="0" lvl="0" marL="0" rtl="0" algn="l">
              <a:spcBef>
                <a:spcPts val="1200"/>
              </a:spcBef>
              <a:spcAft>
                <a:spcPts val="1200"/>
              </a:spcAft>
              <a:buNone/>
            </a:pPr>
            <a:r>
              <a:rPr lang="en"/>
              <a:t>5. Document the final timeline and response</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35"/>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Emails, Texts, and Personal Devices</a:t>
            </a:r>
            <a:endParaRPr/>
          </a:p>
        </p:txBody>
      </p:sp>
      <p:sp>
        <p:nvSpPr>
          <p:cNvPr id="191" name="Google Shape;191;p3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Myth:</a:t>
            </a:r>
            <a:endParaRPr/>
          </a:p>
          <a:p>
            <a:pPr indent="0" lvl="0" marL="0" rtl="0" algn="l">
              <a:spcBef>
                <a:spcPts val="1200"/>
              </a:spcBef>
              <a:spcAft>
                <a:spcPts val="0"/>
              </a:spcAft>
              <a:buNone/>
            </a:pPr>
            <a:r>
              <a:rPr lang="en"/>
              <a:t>• "My personal phone or personal email account protects me."</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The Reality:</a:t>
            </a:r>
            <a:endParaRPr/>
          </a:p>
          <a:p>
            <a:pPr indent="0" lvl="0" marL="0" rtl="0" algn="l">
              <a:spcBef>
                <a:spcPts val="1200"/>
              </a:spcBef>
              <a:spcAft>
                <a:spcPts val="0"/>
              </a:spcAft>
              <a:buNone/>
            </a:pPr>
            <a:r>
              <a:rPr lang="en"/>
              <a:t>• If a communication concerns district business, it is a public record.</a:t>
            </a:r>
            <a:endParaRPr/>
          </a:p>
          <a:p>
            <a:pPr indent="0" lvl="0" marL="0" rtl="0" algn="l">
              <a:spcBef>
                <a:spcPts val="1200"/>
              </a:spcBef>
              <a:spcAft>
                <a:spcPts val="1200"/>
              </a:spcAft>
              <a:buNone/>
            </a:pPr>
            <a:r>
              <a:rPr lang="en"/>
              <a:t>• Includes: Personal emails, personal cell phones, text messages, and third-party messaging apps.</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36"/>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Common Redactions</a:t>
            </a:r>
            <a:endParaRPr/>
          </a:p>
        </p:txBody>
      </p:sp>
      <p:sp>
        <p:nvSpPr>
          <p:cNvPr id="197" name="Google Shape;197;p3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Always strip this data before releasing files:</a:t>
            </a:r>
            <a:endParaRPr/>
          </a:p>
          <a:p>
            <a:pPr indent="0" lvl="0" marL="0" rtl="0" algn="l">
              <a:spcBef>
                <a:spcPts val="1200"/>
              </a:spcBef>
              <a:spcAft>
                <a:spcPts val="0"/>
              </a:spcAft>
              <a:buNone/>
            </a:pPr>
            <a:r>
              <a:rPr lang="en"/>
              <a:t>• Social Security numbers (ACA 25-19-105(b)(13))</a:t>
            </a:r>
            <a:endParaRPr/>
          </a:p>
          <a:p>
            <a:pPr indent="0" lvl="0" marL="0" rtl="0" algn="l">
              <a:spcBef>
                <a:spcPts val="1200"/>
              </a:spcBef>
              <a:spcAft>
                <a:spcPts val="0"/>
              </a:spcAft>
              <a:buNone/>
            </a:pPr>
            <a:r>
              <a:rPr lang="en"/>
              <a:t>• Personal medical information (ACA 25-19-105(b)(2))</a:t>
            </a:r>
            <a:endParaRPr/>
          </a:p>
          <a:p>
            <a:pPr indent="0" lvl="0" marL="0" rtl="0" algn="l">
              <a:spcBef>
                <a:spcPts val="1200"/>
              </a:spcBef>
              <a:spcAft>
                <a:spcPts val="0"/>
              </a:spcAft>
              <a:buNone/>
            </a:pPr>
            <a:r>
              <a:rPr lang="en"/>
              <a:t>• FERPA-protected student identifiers </a:t>
            </a:r>
            <a:r>
              <a:rPr lang="en"/>
              <a:t>(ACA 25-19-105(b)(2))</a:t>
            </a:r>
            <a:endParaRPr/>
          </a:p>
          <a:p>
            <a:pPr indent="0" lvl="0" marL="0" rtl="0" algn="l">
              <a:spcBef>
                <a:spcPts val="1200"/>
              </a:spcBef>
              <a:spcAft>
                <a:spcPts val="0"/>
              </a:spcAft>
              <a:buNone/>
            </a:pPr>
            <a:r>
              <a:rPr lang="en"/>
              <a:t>• Banking, routing, or payroll account details </a:t>
            </a:r>
            <a:r>
              <a:rPr lang="en"/>
              <a:t>(ACA 25-19-105(b)(2) &amp; (b)(11))</a:t>
            </a:r>
            <a:endParaRPr/>
          </a:p>
          <a:p>
            <a:pPr indent="0" lvl="0" marL="0" rtl="0" algn="l">
              <a:spcBef>
                <a:spcPts val="1200"/>
              </a:spcBef>
              <a:spcAft>
                <a:spcPts val="1200"/>
              </a:spcAft>
              <a:buNone/>
            </a:pPr>
            <a:r>
              <a:rPr lang="en"/>
              <a:t>• Personal contact info (cell numbers, home address) </a:t>
            </a:r>
            <a:r>
              <a:rPr lang="en"/>
              <a:t>(ACA 25-19-105(b)(13))</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37"/>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Navigating Difficult Requesters</a:t>
            </a:r>
            <a:endParaRPr/>
          </a:p>
        </p:txBody>
      </p:sp>
      <p:sp>
        <p:nvSpPr>
          <p:cNvPr id="203" name="Google Shape;203;p3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Reality:</a:t>
            </a:r>
            <a:endParaRPr/>
          </a:p>
          <a:p>
            <a:pPr indent="0" lvl="0" marL="0" rtl="0" algn="l">
              <a:spcBef>
                <a:spcPts val="1200"/>
              </a:spcBef>
              <a:spcAft>
                <a:spcPts val="0"/>
              </a:spcAft>
              <a:buNone/>
            </a:pPr>
            <a:r>
              <a:rPr lang="en"/>
              <a:t>Some requests may be explicitly intended to overwhelm staff, generate local publicity, pressure administrators, or advance personal grudges.</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Important Reminder:</a:t>
            </a:r>
            <a:endParaRPr/>
          </a:p>
          <a:p>
            <a:pPr indent="0" lvl="0" marL="0" rtl="0" algn="l">
              <a:spcBef>
                <a:spcPts val="1200"/>
              </a:spcBef>
              <a:spcAft>
                <a:spcPts val="1200"/>
              </a:spcAft>
              <a:buNone/>
            </a:pPr>
            <a:r>
              <a:rPr lang="en"/>
              <a:t>FOIA focuses strictly on the records—NOT the requester's underlying motive or attitude.</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38"/>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Focus on Process, Not the Person</a:t>
            </a:r>
            <a:endParaRPr/>
          </a:p>
        </p:txBody>
      </p:sp>
      <p:sp>
        <p:nvSpPr>
          <p:cNvPr id="209" name="Google Shape;209;p3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Avoid asking:</a:t>
            </a:r>
            <a:endParaRPr/>
          </a:p>
          <a:p>
            <a:pPr indent="0" lvl="0" marL="0" rtl="0" algn="l">
              <a:spcBef>
                <a:spcPts val="1200"/>
              </a:spcBef>
              <a:spcAft>
                <a:spcPts val="0"/>
              </a:spcAft>
              <a:buNone/>
            </a:pPr>
            <a:r>
              <a:rPr lang="en"/>
              <a:t>❌ "Why are they doing this to us?"</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Instead ask:</a:t>
            </a:r>
            <a:endParaRPr/>
          </a:p>
          <a:p>
            <a:pPr indent="0" lvl="0" marL="0" rtl="0" algn="l">
              <a:spcBef>
                <a:spcPts val="1200"/>
              </a:spcBef>
              <a:spcAft>
                <a:spcPts val="0"/>
              </a:spcAft>
              <a:buNone/>
            </a:pPr>
            <a:r>
              <a:rPr lang="en"/>
              <a:t>✔ What records are actually being requested?</a:t>
            </a:r>
            <a:endParaRPr/>
          </a:p>
          <a:p>
            <a:pPr indent="0" lvl="0" marL="0" rtl="0" algn="l">
              <a:spcBef>
                <a:spcPts val="1200"/>
              </a:spcBef>
              <a:spcAft>
                <a:spcPts val="0"/>
              </a:spcAft>
              <a:buNone/>
            </a:pPr>
            <a:r>
              <a:rPr lang="en"/>
              <a:t>✔ What does the law explicitly require of us?</a:t>
            </a:r>
            <a:endParaRPr/>
          </a:p>
          <a:p>
            <a:pPr indent="0" lvl="0" marL="0" rtl="0" algn="l">
              <a:spcBef>
                <a:spcPts val="1200"/>
              </a:spcBef>
              <a:spcAft>
                <a:spcPts val="1200"/>
              </a:spcAft>
              <a:buNone/>
            </a:pPr>
            <a:r>
              <a:rPr lang="en"/>
              <a:t>✔ How do we respond consistently with past requests?</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39"/>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Preparing District Staff</a:t>
            </a:r>
            <a:endParaRPr/>
          </a:p>
        </p:txBody>
      </p:sp>
      <p:sp>
        <p:nvSpPr>
          <p:cNvPr id="215" name="Google Shape;215;p3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Train employees on:</a:t>
            </a:r>
            <a:endParaRPr/>
          </a:p>
          <a:p>
            <a:pPr indent="0" lvl="0" marL="0" rtl="0" algn="l">
              <a:spcBef>
                <a:spcPts val="1200"/>
              </a:spcBef>
              <a:spcAft>
                <a:spcPts val="0"/>
              </a:spcAft>
              <a:buNone/>
            </a:pPr>
            <a:r>
              <a:rPr lang="en"/>
              <a:t>• Routing incoming requests immediately to the right office</a:t>
            </a:r>
            <a:endParaRPr/>
          </a:p>
          <a:p>
            <a:pPr indent="0" lvl="0" marL="0" rtl="0" algn="l">
              <a:spcBef>
                <a:spcPts val="1200"/>
              </a:spcBef>
              <a:spcAft>
                <a:spcPts val="0"/>
              </a:spcAft>
              <a:buNone/>
            </a:pPr>
            <a:r>
              <a:rPr lang="en"/>
              <a:t>• Identifying hidden FOIA requests in standard customer service emails</a:t>
            </a:r>
            <a:endParaRPr/>
          </a:p>
          <a:p>
            <a:pPr indent="0" lvl="0" marL="0" rtl="0" algn="l">
              <a:spcBef>
                <a:spcPts val="1200"/>
              </a:spcBef>
              <a:spcAft>
                <a:spcPts val="0"/>
              </a:spcAft>
              <a:buNone/>
            </a:pPr>
            <a:r>
              <a:rPr lang="en"/>
              <a:t>• Avoiding making informal timeline promises to the requester</a:t>
            </a:r>
            <a:endParaRPr/>
          </a:p>
          <a:p>
            <a:pPr indent="0" lvl="0" marL="0" rtl="0" algn="l">
              <a:spcBef>
                <a:spcPts val="1200"/>
              </a:spcBef>
              <a:spcAft>
                <a:spcPts val="0"/>
              </a:spcAft>
              <a:buNone/>
            </a:pPr>
            <a:r>
              <a:rPr lang="en"/>
              <a:t>• Avoiding independent disclosures without legal review</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
              <a:t>Best Practice: Formally designate a single district FOIA coordinator.</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40"/>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Preparing Administrators</a:t>
            </a:r>
            <a:endParaRPr/>
          </a:p>
        </p:txBody>
      </p:sp>
      <p:sp>
        <p:nvSpPr>
          <p:cNvPr id="221" name="Google Shape;221;p4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Before Creating Records, Ask Yourself:</a:t>
            </a:r>
            <a:endParaRPr/>
          </a:p>
          <a:p>
            <a:pPr indent="0" lvl="0" marL="0" rtl="0" algn="l">
              <a:spcBef>
                <a:spcPts val="1200"/>
              </a:spcBef>
              <a:spcAft>
                <a:spcPts val="0"/>
              </a:spcAft>
              <a:buNone/>
            </a:pPr>
            <a:r>
              <a:rPr lang="en"/>
              <a:t>• "Could this exact document or angry email be requested tomorrow?"</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Documentation Tips:</a:t>
            </a:r>
            <a:endParaRPr/>
          </a:p>
          <a:p>
            <a:pPr indent="0" lvl="0" marL="0" rtl="0" algn="l">
              <a:spcBef>
                <a:spcPts val="1200"/>
              </a:spcBef>
              <a:spcAft>
                <a:spcPts val="0"/>
              </a:spcAft>
              <a:buNone/>
            </a:pPr>
            <a:r>
              <a:rPr lang="en"/>
              <a:t>• Be purely factual</a:t>
            </a:r>
            <a:endParaRPr/>
          </a:p>
          <a:p>
            <a:pPr indent="0" lvl="0" marL="0" rtl="0" algn="l">
              <a:spcBef>
                <a:spcPts val="1200"/>
              </a:spcBef>
              <a:spcAft>
                <a:spcPts val="0"/>
              </a:spcAft>
              <a:buNone/>
            </a:pPr>
            <a:r>
              <a:rPr lang="en"/>
              <a:t>• Be objective and professional</a:t>
            </a:r>
            <a:endParaRPr/>
          </a:p>
          <a:p>
            <a:pPr indent="0" lvl="0" marL="0" rtl="0" algn="l">
              <a:spcBef>
                <a:spcPts val="1200"/>
              </a:spcBef>
              <a:spcAft>
                <a:spcPts val="1200"/>
              </a:spcAft>
              <a:buNone/>
            </a:pPr>
            <a:r>
              <a:rPr lang="en"/>
              <a:t>• Avoid emotional, sarcastic, or speculative language</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41"/>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Preparing the School Board</a:t>
            </a:r>
            <a:endParaRPr/>
          </a:p>
        </p:txBody>
      </p:sp>
      <p:sp>
        <p:nvSpPr>
          <p:cNvPr id="227" name="Google Shape;227;p4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Board Members Should:</a:t>
            </a:r>
            <a:endParaRPr/>
          </a:p>
          <a:p>
            <a:pPr indent="0" lvl="0" marL="0" rtl="0" algn="l">
              <a:spcBef>
                <a:spcPts val="1200"/>
              </a:spcBef>
              <a:spcAft>
                <a:spcPts val="0"/>
              </a:spcAft>
              <a:buNone/>
            </a:pPr>
            <a:r>
              <a:rPr lang="en"/>
              <a:t>• Avoid taking aggressive requests personally</a:t>
            </a:r>
            <a:endParaRPr/>
          </a:p>
          <a:p>
            <a:pPr indent="0" lvl="0" marL="0" rtl="0" algn="l">
              <a:spcBef>
                <a:spcPts val="1200"/>
              </a:spcBef>
              <a:spcAft>
                <a:spcPts val="0"/>
              </a:spcAft>
              <a:buNone/>
            </a:pPr>
            <a:r>
              <a:rPr lang="en"/>
              <a:t>• Avoid retaliatory conduct or communication</a:t>
            </a:r>
            <a:endParaRPr/>
          </a:p>
          <a:p>
            <a:pPr indent="0" lvl="0" marL="0" rtl="0" algn="l">
              <a:spcBef>
                <a:spcPts val="1200"/>
              </a:spcBef>
              <a:spcAft>
                <a:spcPts val="0"/>
              </a:spcAft>
              <a:buNone/>
            </a:pPr>
            <a:r>
              <a:rPr lang="en"/>
              <a:t>• Avoid discussing requesters or complaints publicly</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Unified Board Message:</a:t>
            </a:r>
            <a:endParaRPr/>
          </a:p>
          <a:p>
            <a:pPr indent="0" lvl="0" marL="0" rtl="0" algn="l">
              <a:spcBef>
                <a:spcPts val="1200"/>
              </a:spcBef>
              <a:spcAft>
                <a:spcPts val="1200"/>
              </a:spcAft>
              <a:buNone/>
            </a:pPr>
            <a:r>
              <a:rPr lang="en"/>
              <a:t>"We will comply with the law and follow established district procedures."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5"/>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Session Objectives</a:t>
            </a:r>
            <a:endParaRPr/>
          </a:p>
        </p:txBody>
      </p:sp>
      <p:sp>
        <p:nvSpPr>
          <p:cNvPr id="71" name="Google Shape;71;p1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Participants will:</a:t>
            </a:r>
            <a:endParaRPr/>
          </a:p>
          <a:p>
            <a:pPr indent="0" lvl="0" marL="0" rtl="0" algn="l">
              <a:spcBef>
                <a:spcPts val="1200"/>
              </a:spcBef>
              <a:spcAft>
                <a:spcPts val="0"/>
              </a:spcAft>
              <a:buNone/>
            </a:pPr>
            <a:r>
              <a:rPr lang="en"/>
              <a:t>• Understand the relationship between Arkansas FOIA and A.C.A. § 6-13-619(e)</a:t>
            </a:r>
            <a:endParaRPr/>
          </a:p>
          <a:p>
            <a:pPr indent="0" lvl="0" marL="0" rtl="0" algn="l">
              <a:spcBef>
                <a:spcPts val="1200"/>
              </a:spcBef>
              <a:spcAft>
                <a:spcPts val="0"/>
              </a:spcAft>
              <a:buNone/>
            </a:pPr>
            <a:r>
              <a:rPr lang="en"/>
              <a:t>• Identify lawful executive session topics</a:t>
            </a:r>
            <a:endParaRPr/>
          </a:p>
          <a:p>
            <a:pPr indent="0" lvl="0" marL="0" rtl="0" algn="l">
              <a:spcBef>
                <a:spcPts val="1200"/>
              </a:spcBef>
              <a:spcAft>
                <a:spcPts val="0"/>
              </a:spcAft>
              <a:buNone/>
            </a:pPr>
            <a:r>
              <a:rPr lang="en"/>
              <a:t>• Distinguish personnel records from evaluation records</a:t>
            </a:r>
            <a:endParaRPr/>
          </a:p>
          <a:p>
            <a:pPr indent="0" lvl="0" marL="0" rtl="0" algn="l">
              <a:spcBef>
                <a:spcPts val="1200"/>
              </a:spcBef>
              <a:spcAft>
                <a:spcPts val="0"/>
              </a:spcAft>
              <a:buNone/>
            </a:pPr>
            <a:r>
              <a:rPr lang="en"/>
              <a:t>• Navigate public comment involving personnel issues</a:t>
            </a:r>
            <a:endParaRPr/>
          </a:p>
          <a:p>
            <a:pPr indent="0" lvl="0" marL="0" rtl="0" algn="l">
              <a:spcBef>
                <a:spcPts val="1200"/>
              </a:spcBef>
              <a:spcAft>
                <a:spcPts val="0"/>
              </a:spcAft>
              <a:buNone/>
            </a:pPr>
            <a:r>
              <a:rPr lang="en"/>
              <a:t>• Respond appropriately to FOIA requests &amp; handle difficult requesters</a:t>
            </a:r>
            <a:endParaRPr/>
          </a:p>
          <a:p>
            <a:pPr indent="0" lvl="0" marL="0" rtl="0" algn="l">
              <a:spcBef>
                <a:spcPts val="1200"/>
              </a:spcBef>
              <a:spcAft>
                <a:spcPts val="1200"/>
              </a:spcAft>
              <a:buNone/>
            </a:pPr>
            <a:r>
              <a:rPr lang="en"/>
              <a:t>• Recognize common legal pitfalls</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42"/>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Preparing the Community</a:t>
            </a:r>
            <a:endParaRPr/>
          </a:p>
        </p:txBody>
      </p:sp>
      <p:sp>
        <p:nvSpPr>
          <p:cNvPr id="233" name="Google Shape;233;p4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When requests become a matter of public debate:</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Communicate Process clearly:</a:t>
            </a:r>
            <a:endParaRPr/>
          </a:p>
          <a:p>
            <a:pPr indent="0" lvl="0" marL="0" rtl="0" algn="l">
              <a:spcBef>
                <a:spcPts val="1200"/>
              </a:spcBef>
              <a:spcAft>
                <a:spcPts val="0"/>
              </a:spcAft>
              <a:buNone/>
            </a:pPr>
            <a:r>
              <a:rPr lang="en"/>
              <a:t>• "The district is reviewing the request and responding in accordance with Arkansas law."</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Avoid Discussing:</a:t>
            </a:r>
            <a:endParaRPr/>
          </a:p>
          <a:p>
            <a:pPr indent="0" lvl="0" marL="0" rtl="0" algn="l">
              <a:spcBef>
                <a:spcPts val="1200"/>
              </a:spcBef>
              <a:spcAft>
                <a:spcPts val="1200"/>
              </a:spcAft>
              <a:buNone/>
            </a:pPr>
            <a:r>
              <a:rPr lang="en"/>
              <a:t>• Retaliatory motives, sensitive personnel matters, or ongoing investigations.</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43"/>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When to Call Legal Counsel</a:t>
            </a:r>
            <a:endParaRPr/>
          </a:p>
        </p:txBody>
      </p:sp>
      <p:sp>
        <p:nvSpPr>
          <p:cNvPr id="239" name="Google Shape;239;p4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Consult counsel immediately when requests involve:</a:t>
            </a:r>
            <a:endParaRPr/>
          </a:p>
          <a:p>
            <a:pPr indent="0" lvl="0" marL="0" rtl="0" algn="l">
              <a:spcBef>
                <a:spcPts val="1200"/>
              </a:spcBef>
              <a:spcAft>
                <a:spcPts val="0"/>
              </a:spcAft>
              <a:buNone/>
            </a:pPr>
            <a:r>
              <a:rPr lang="en"/>
              <a:t>• Large email production or complex server scrapes (metadata)</a:t>
            </a:r>
            <a:endParaRPr/>
          </a:p>
          <a:p>
            <a:pPr indent="0" lvl="0" marL="0" rtl="0" algn="l">
              <a:spcBef>
                <a:spcPts val="1200"/>
              </a:spcBef>
              <a:spcAft>
                <a:spcPts val="0"/>
              </a:spcAft>
              <a:buNone/>
            </a:pPr>
            <a:r>
              <a:rPr lang="en"/>
              <a:t>• Active threats of litigation</a:t>
            </a:r>
            <a:endParaRPr/>
          </a:p>
          <a:p>
            <a:pPr indent="0" lvl="0" marL="0" rtl="0" algn="l">
              <a:spcBef>
                <a:spcPts val="1200"/>
              </a:spcBef>
              <a:spcAft>
                <a:spcPts val="0"/>
              </a:spcAft>
              <a:buNone/>
            </a:pPr>
            <a:r>
              <a:rPr lang="en"/>
              <a:t>• Ongoing law enforcement or sensitive district investigations</a:t>
            </a:r>
            <a:endParaRPr/>
          </a:p>
          <a:p>
            <a:pPr indent="0" lvl="0" marL="0" rtl="0" algn="l">
              <a:spcBef>
                <a:spcPts val="1200"/>
              </a:spcBef>
              <a:spcAft>
                <a:spcPts val="0"/>
              </a:spcAft>
              <a:buNone/>
            </a:pPr>
            <a:r>
              <a:rPr lang="en"/>
              <a:t>• Multiple interconnected employee records</a:t>
            </a:r>
            <a:endParaRPr/>
          </a:p>
          <a:p>
            <a:pPr indent="0" lvl="0" marL="0" rtl="0" algn="l">
              <a:spcBef>
                <a:spcPts val="1200"/>
              </a:spcBef>
              <a:spcAft>
                <a:spcPts val="1200"/>
              </a:spcAft>
              <a:buNone/>
            </a:pPr>
            <a:r>
              <a:rPr lang="en"/>
              <a:t>• Novel, vague, or unusual legal issues</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44"/>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Case Study #1: The Reporter</a:t>
            </a:r>
            <a:endParaRPr/>
          </a:p>
        </p:txBody>
      </p:sp>
      <p:sp>
        <p:nvSpPr>
          <p:cNvPr id="245" name="Google Shape;245;p4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Scenario:</a:t>
            </a:r>
            <a:endParaRPr/>
          </a:p>
          <a:p>
            <a:pPr indent="0" lvl="0" marL="0" rtl="0" algn="l">
              <a:spcBef>
                <a:spcPts val="1200"/>
              </a:spcBef>
              <a:spcAft>
                <a:spcPts val="0"/>
              </a:spcAft>
              <a:buNone/>
            </a:pPr>
            <a:r>
              <a:rPr lang="en"/>
              <a:t>A reporter requests: "All complaints filed against a principal over the last three years."</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Discussion Points:</a:t>
            </a:r>
            <a:endParaRPr/>
          </a:p>
          <a:p>
            <a:pPr indent="0" lvl="0" marL="0" rtl="0" algn="l">
              <a:spcBef>
                <a:spcPts val="1200"/>
              </a:spcBef>
              <a:spcAft>
                <a:spcPts val="0"/>
              </a:spcAft>
              <a:buNone/>
            </a:pPr>
            <a:r>
              <a:rPr lang="en"/>
              <a:t>• Is this a personnel record or an evaluation record?</a:t>
            </a:r>
            <a:endParaRPr/>
          </a:p>
          <a:p>
            <a:pPr indent="0" lvl="0" marL="0" rtl="0" algn="l">
              <a:spcBef>
                <a:spcPts val="1200"/>
              </a:spcBef>
              <a:spcAft>
                <a:spcPts val="0"/>
              </a:spcAft>
              <a:buNone/>
            </a:pPr>
            <a:r>
              <a:rPr lang="en"/>
              <a:t>• What redactions are legally required?</a:t>
            </a:r>
            <a:endParaRPr/>
          </a:p>
          <a:p>
            <a:pPr indent="0" lvl="0" marL="0" rtl="0" algn="l">
              <a:spcBef>
                <a:spcPts val="1200"/>
              </a:spcBef>
              <a:spcAft>
                <a:spcPts val="1200"/>
              </a:spcAft>
              <a:buNone/>
            </a:pPr>
            <a:r>
              <a:rPr lang="en"/>
              <a:t>• What can safely be released to protect employee privacy?</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45"/>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Case Study #2: Threatened Litigation</a:t>
            </a:r>
            <a:endParaRPr/>
          </a:p>
        </p:txBody>
      </p:sp>
      <p:sp>
        <p:nvSpPr>
          <p:cNvPr id="251" name="Google Shape;251;p4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Scenario:</a:t>
            </a:r>
            <a:endParaRPr/>
          </a:p>
          <a:p>
            <a:pPr indent="0" lvl="0" marL="0" rtl="0" algn="l">
              <a:spcBef>
                <a:spcPts val="1200"/>
              </a:spcBef>
              <a:spcAft>
                <a:spcPts val="0"/>
              </a:spcAft>
              <a:buNone/>
            </a:pPr>
            <a:r>
              <a:rPr lang="en"/>
              <a:t>The District receives a formal attorney demand letter threatening a lawsuit.</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Question:</a:t>
            </a:r>
            <a:endParaRPr/>
          </a:p>
          <a:p>
            <a:pPr indent="0" lvl="0" marL="0" rtl="0" algn="l">
              <a:spcBef>
                <a:spcPts val="1200"/>
              </a:spcBef>
              <a:spcAft>
                <a:spcPts val="0"/>
              </a:spcAft>
              <a:buNone/>
            </a:pPr>
            <a:r>
              <a:rPr lang="en"/>
              <a:t>• May the school board discuss this matter privately?</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Answer:</a:t>
            </a:r>
            <a:endParaRPr/>
          </a:p>
          <a:p>
            <a:pPr indent="0" lvl="0" marL="0" rtl="0" algn="l">
              <a:spcBef>
                <a:spcPts val="1200"/>
              </a:spcBef>
              <a:spcAft>
                <a:spcPts val="1200"/>
              </a:spcAft>
              <a:buNone/>
            </a:pPr>
            <a:r>
              <a:rPr lang="en"/>
              <a:t>• Yes— authorized under  A.C.A. § 6-13-619(e)[pending litigation].</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46"/>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Case Study #3: Public Attacks</a:t>
            </a:r>
            <a:endParaRPr/>
          </a:p>
        </p:txBody>
      </p:sp>
      <p:sp>
        <p:nvSpPr>
          <p:cNvPr id="257" name="Google Shape;257;p46"/>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Scenario:</a:t>
            </a:r>
            <a:endParaRPr/>
          </a:p>
          <a:p>
            <a:pPr indent="0" lvl="0" marL="0" rtl="0" algn="l">
              <a:spcBef>
                <a:spcPts val="1200"/>
              </a:spcBef>
              <a:spcAft>
                <a:spcPts val="0"/>
              </a:spcAft>
              <a:buNone/>
            </a:pPr>
            <a:r>
              <a:rPr lang="en"/>
              <a:t>A parent begins attacking a specific classroom teacher by name during public comment.</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Question:</a:t>
            </a:r>
            <a:endParaRPr/>
          </a:p>
          <a:p>
            <a:pPr indent="0" lvl="0" marL="0" rtl="0" algn="l">
              <a:spcBef>
                <a:spcPts val="1200"/>
              </a:spcBef>
              <a:spcAft>
                <a:spcPts val="0"/>
              </a:spcAft>
              <a:buNone/>
            </a:pPr>
            <a:r>
              <a:rPr lang="en"/>
              <a:t>• Should the board respond on the floor?</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
              <a:t>Discussion: Due process obligations, confidentiality rules, and the correct way for the board president to intervene.</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sp>
        <p:nvSpPr>
          <p:cNvPr id="262" name="Google Shape;262;p47"/>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Case Study #4: The Serial Requester</a:t>
            </a:r>
            <a:endParaRPr/>
          </a:p>
        </p:txBody>
      </p:sp>
      <p:sp>
        <p:nvSpPr>
          <p:cNvPr id="263" name="Google Shape;263;p4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Scenario:</a:t>
            </a:r>
            <a:endParaRPr/>
          </a:p>
          <a:p>
            <a:pPr indent="0" lvl="0" marL="0" rtl="0" algn="l">
              <a:spcBef>
                <a:spcPts val="1200"/>
              </a:spcBef>
              <a:spcAft>
                <a:spcPts val="0"/>
              </a:spcAft>
              <a:buNone/>
            </a:pPr>
            <a:r>
              <a:rPr lang="en"/>
              <a:t>A citizen sends weekly requests for thousands of emails, targeted personnel files, and coordinates social media criticism.</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Discussion Points:</a:t>
            </a:r>
            <a:endParaRPr/>
          </a:p>
          <a:p>
            <a:pPr indent="0" lvl="0" marL="0" rtl="0" algn="l">
              <a:spcBef>
                <a:spcPts val="1200"/>
              </a:spcBef>
              <a:spcAft>
                <a:spcPts val="0"/>
              </a:spcAft>
              <a:buNone/>
            </a:pPr>
            <a:r>
              <a:rPr lang="en"/>
              <a:t>• Sustainable, systematic response strategy</a:t>
            </a:r>
            <a:endParaRPr/>
          </a:p>
          <a:p>
            <a:pPr indent="0" lvl="0" marL="0" rtl="0" algn="l">
              <a:spcBef>
                <a:spcPts val="1200"/>
              </a:spcBef>
              <a:spcAft>
                <a:spcPts val="0"/>
              </a:spcAft>
              <a:buNone/>
            </a:pPr>
            <a:r>
              <a:rPr lang="en"/>
              <a:t>• Staff and administrative workload protection</a:t>
            </a:r>
            <a:endParaRPr/>
          </a:p>
          <a:p>
            <a:pPr indent="0" lvl="0" marL="0" rtl="0" algn="l">
              <a:spcBef>
                <a:spcPts val="1200"/>
              </a:spcBef>
              <a:spcAft>
                <a:spcPts val="1200"/>
              </a:spcAft>
              <a:buNone/>
            </a:pPr>
            <a:r>
              <a:rPr lang="en"/>
              <a:t>• Maintaining a professional, neutral board message</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48"/>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Top FOIA Myths</a:t>
            </a:r>
            <a:endParaRPr/>
          </a:p>
        </p:txBody>
      </p:sp>
      <p:sp>
        <p:nvSpPr>
          <p:cNvPr id="269" name="Google Shape;269;p4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Personnel files are 100% confidential.</a:t>
            </a:r>
            <a:endParaRPr/>
          </a:p>
          <a:p>
            <a:pPr indent="0" lvl="0" marL="0" rtl="0" algn="l">
              <a:spcBef>
                <a:spcPts val="1200"/>
              </a:spcBef>
              <a:spcAft>
                <a:spcPts val="0"/>
              </a:spcAft>
              <a:buNone/>
            </a:pPr>
            <a:r>
              <a:rPr lang="en"/>
              <a:t>❌ Executive sessions are only ever for hiring/firing.</a:t>
            </a:r>
            <a:endParaRPr/>
          </a:p>
          <a:p>
            <a:pPr indent="0" lvl="0" marL="0" rtl="0" algn="l">
              <a:spcBef>
                <a:spcPts val="1200"/>
              </a:spcBef>
              <a:spcAft>
                <a:spcPts val="0"/>
              </a:spcAft>
              <a:buNone/>
            </a:pPr>
            <a:r>
              <a:rPr lang="en"/>
              <a:t>❌ Personal devices are exempt from requests.</a:t>
            </a:r>
            <a:endParaRPr/>
          </a:p>
          <a:p>
            <a:pPr indent="0" lvl="0" marL="0" rtl="0" algn="l">
              <a:spcBef>
                <a:spcPts val="1200"/>
              </a:spcBef>
              <a:spcAft>
                <a:spcPts val="0"/>
              </a:spcAft>
              <a:buNone/>
            </a:pPr>
            <a:r>
              <a:rPr lang="en"/>
              <a:t>❌ Embarrassing or damaging records can be legally withheld.</a:t>
            </a:r>
            <a:endParaRPr/>
          </a:p>
          <a:p>
            <a:pPr indent="0" lvl="0" marL="0" rtl="0" algn="l">
              <a:spcBef>
                <a:spcPts val="1200"/>
              </a:spcBef>
              <a:spcAft>
                <a:spcPts val="1200"/>
              </a:spcAft>
              <a:buNone/>
            </a:pPr>
            <a:r>
              <a:rPr lang="en"/>
              <a:t>❌ FOIA requires creating new records or spreadsheets on demand.</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sp>
        <p:nvSpPr>
          <p:cNvPr id="274" name="Google Shape;274;p49"/>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8 Violations That Create Litigation</a:t>
            </a:r>
            <a:endParaRPr/>
          </a:p>
        </p:txBody>
      </p:sp>
      <p:sp>
        <p:nvSpPr>
          <p:cNvPr id="275" name="Google Shape;275;p4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1. Walking quorums (serial discussions)</a:t>
            </a:r>
            <a:endParaRPr/>
          </a:p>
          <a:p>
            <a:pPr indent="0" lvl="0" marL="0" rtl="0" algn="l">
              <a:spcBef>
                <a:spcPts val="1200"/>
              </a:spcBef>
              <a:spcAft>
                <a:spcPts val="0"/>
              </a:spcAft>
              <a:buNone/>
            </a:pPr>
            <a:r>
              <a:rPr lang="en"/>
              <a:t>2. Group texts discussing board business</a:t>
            </a:r>
            <a:endParaRPr/>
          </a:p>
          <a:p>
            <a:pPr indent="0" lvl="0" marL="0" rtl="0" algn="l">
              <a:spcBef>
                <a:spcPts val="1200"/>
              </a:spcBef>
              <a:spcAft>
                <a:spcPts val="0"/>
              </a:spcAft>
              <a:buNone/>
            </a:pPr>
            <a:r>
              <a:rPr lang="en"/>
              <a:t>3. Improperly calling executive sessions without legal authorized basis</a:t>
            </a:r>
            <a:endParaRPr/>
          </a:p>
          <a:p>
            <a:pPr indent="0" lvl="0" marL="0" rtl="0" algn="l">
              <a:spcBef>
                <a:spcPts val="1200"/>
              </a:spcBef>
              <a:spcAft>
                <a:spcPts val="0"/>
              </a:spcAft>
              <a:buNone/>
            </a:pPr>
            <a:r>
              <a:rPr lang="en"/>
              <a:t>4. Taking private votes behind closed doors</a:t>
            </a:r>
            <a:endParaRPr/>
          </a:p>
          <a:p>
            <a:pPr indent="0" lvl="0" marL="0" rtl="0" algn="l">
              <a:spcBef>
                <a:spcPts val="1200"/>
              </a:spcBef>
              <a:spcAft>
                <a:spcPts val="0"/>
              </a:spcAft>
              <a:buNone/>
            </a:pPr>
            <a:r>
              <a:rPr lang="en"/>
              <a:t>5. Record misclassification</a:t>
            </a:r>
            <a:endParaRPr/>
          </a:p>
          <a:p>
            <a:pPr indent="0" lvl="0" marL="0" rtl="0" algn="l">
              <a:spcBef>
                <a:spcPts val="1200"/>
              </a:spcBef>
              <a:spcAft>
                <a:spcPts val="0"/>
              </a:spcAft>
              <a:buNone/>
            </a:pPr>
            <a:r>
              <a:rPr lang="en"/>
              <a:t>6. Delayed responses beyond statutory limits</a:t>
            </a:r>
            <a:endParaRPr/>
          </a:p>
          <a:p>
            <a:pPr indent="0" lvl="0" marL="0" rtl="0" algn="l">
              <a:spcBef>
                <a:spcPts val="1200"/>
              </a:spcBef>
              <a:spcAft>
                <a:spcPts val="0"/>
              </a:spcAft>
              <a:buNone/>
            </a:pPr>
            <a:r>
              <a:rPr lang="en"/>
              <a:t>7. Inadequate redactions of private data</a:t>
            </a:r>
            <a:endParaRPr/>
          </a:p>
          <a:p>
            <a:pPr indent="0" lvl="0" marL="0" rtl="0" algn="l">
              <a:spcBef>
                <a:spcPts val="1200"/>
              </a:spcBef>
              <a:spcAft>
                <a:spcPts val="1200"/>
              </a:spcAft>
              <a:buNone/>
            </a:pPr>
            <a:r>
              <a:rPr lang="en"/>
              <a:t>8. Mishandled documentation in investigations</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50"/>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Administrator Survival Guide</a:t>
            </a:r>
            <a:endParaRPr/>
          </a:p>
        </p:txBody>
      </p:sp>
      <p:sp>
        <p:nvSpPr>
          <p:cNvPr id="281" name="Google Shape;281;p5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Before you hit send or reply to a request, verify:</a:t>
            </a:r>
            <a:endParaRPr/>
          </a:p>
          <a:p>
            <a:pPr indent="0" lvl="0" marL="0" rtl="0" algn="l">
              <a:spcBef>
                <a:spcPts val="1200"/>
              </a:spcBef>
              <a:spcAft>
                <a:spcPts val="0"/>
              </a:spcAft>
              <a:buNone/>
            </a:pPr>
            <a:r>
              <a:rPr lang="en"/>
              <a:t>• What specific type of record is this?</a:t>
            </a:r>
            <a:endParaRPr/>
          </a:p>
          <a:p>
            <a:pPr indent="0" lvl="0" marL="0" rtl="0" algn="l">
              <a:spcBef>
                <a:spcPts val="1200"/>
              </a:spcBef>
              <a:spcAft>
                <a:spcPts val="0"/>
              </a:spcAft>
              <a:buNone/>
            </a:pPr>
            <a:r>
              <a:rPr lang="en"/>
              <a:t>• Is there a clear, statutory exemption?</a:t>
            </a:r>
            <a:endParaRPr/>
          </a:p>
          <a:p>
            <a:pPr indent="0" lvl="0" marL="0" rtl="0" algn="l">
              <a:spcBef>
                <a:spcPts val="1200"/>
              </a:spcBef>
              <a:spcAft>
                <a:spcPts val="0"/>
              </a:spcAft>
              <a:buNone/>
            </a:pPr>
            <a:r>
              <a:rPr lang="en"/>
              <a:t>• Are mandatory redactions required?</a:t>
            </a:r>
            <a:endParaRPr/>
          </a:p>
          <a:p>
            <a:pPr indent="0" lvl="0" marL="0" rtl="0" algn="l">
              <a:spcBef>
                <a:spcPts val="1200"/>
              </a:spcBef>
              <a:spcAft>
                <a:spcPts val="0"/>
              </a:spcAft>
              <a:buNone/>
            </a:pPr>
            <a:r>
              <a:rPr lang="en"/>
              <a:t>• Have we carefully documented our decision?</a:t>
            </a:r>
            <a:endParaRPr/>
          </a:p>
          <a:p>
            <a:pPr indent="0" lvl="0" marL="0" rtl="0" algn="l">
              <a:spcBef>
                <a:spcPts val="1200"/>
              </a:spcBef>
              <a:spcAft>
                <a:spcPts val="1200"/>
              </a:spcAft>
              <a:buNone/>
            </a:pPr>
            <a:r>
              <a:rPr lang="en"/>
              <a:t>• Should legal counsel review this first?</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 name="Shape 285"/>
        <p:cNvGrpSpPr/>
        <p:nvPr/>
      </p:nvGrpSpPr>
      <p:grpSpPr>
        <a:xfrm>
          <a:off x="0" y="0"/>
          <a:ext cx="0" cy="0"/>
          <a:chOff x="0" y="0"/>
          <a:chExt cx="0" cy="0"/>
        </a:xfrm>
      </p:grpSpPr>
      <p:sp>
        <p:nvSpPr>
          <p:cNvPr id="286" name="Google Shape;286;p51"/>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FOIA Decision Tree</a:t>
            </a:r>
            <a:endParaRPr/>
          </a:p>
        </p:txBody>
      </p:sp>
      <p:sp>
        <p:nvSpPr>
          <p:cNvPr id="287" name="Google Shape;287;p5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Record Requested</a:t>
            </a:r>
            <a:endParaRPr/>
          </a:p>
          <a:p>
            <a:pPr indent="0" lvl="0" marL="0" rtl="0" algn="l">
              <a:spcBef>
                <a:spcPts val="1200"/>
              </a:spcBef>
              <a:spcAft>
                <a:spcPts val="0"/>
              </a:spcAft>
              <a:buNone/>
            </a:pPr>
            <a:r>
              <a:rPr lang="en"/>
              <a:t>  ↓</a:t>
            </a:r>
            <a:endParaRPr/>
          </a:p>
          <a:p>
            <a:pPr indent="0" lvl="0" marL="0" rtl="0" algn="l">
              <a:spcBef>
                <a:spcPts val="1200"/>
              </a:spcBef>
              <a:spcAft>
                <a:spcPts val="0"/>
              </a:spcAft>
              <a:buNone/>
            </a:pPr>
            <a:r>
              <a:rPr lang="en"/>
              <a:t>Personnel Record? → Apply privacy balancing test.</a:t>
            </a:r>
            <a:endParaRPr/>
          </a:p>
          <a:p>
            <a:pPr indent="0" lvl="0" marL="0" rtl="0" algn="l">
              <a:spcBef>
                <a:spcPts val="1200"/>
              </a:spcBef>
              <a:spcAft>
                <a:spcPts val="0"/>
              </a:spcAft>
              <a:buNone/>
            </a:pPr>
            <a:r>
              <a:rPr lang="en"/>
              <a:t>  OR</a:t>
            </a:r>
            <a:endParaRPr/>
          </a:p>
          <a:p>
            <a:pPr indent="0" lvl="0" marL="0" rtl="0" algn="l">
              <a:spcBef>
                <a:spcPts val="1200"/>
              </a:spcBef>
              <a:spcAft>
                <a:spcPts val="0"/>
              </a:spcAft>
              <a:buNone/>
            </a:pPr>
            <a:r>
              <a:rPr lang="en"/>
              <a:t>Evaluation Record? → Apply strict four-part release test.</a:t>
            </a:r>
            <a:endParaRPr/>
          </a:p>
          <a:p>
            <a:pPr indent="0" lvl="0" marL="0" rtl="0" algn="l">
              <a:spcBef>
                <a:spcPts val="1200"/>
              </a:spcBef>
              <a:spcAft>
                <a:spcPts val="0"/>
              </a:spcAft>
              <a:buNone/>
            </a:pPr>
            <a:r>
              <a:rPr lang="en"/>
              <a:t>  ↓</a:t>
            </a:r>
            <a:endParaRPr/>
          </a:p>
          <a:p>
            <a:pPr indent="0" lvl="0" marL="0" rtl="0" algn="l">
              <a:spcBef>
                <a:spcPts val="1200"/>
              </a:spcBef>
              <a:spcAft>
                <a:spcPts val="1200"/>
              </a:spcAft>
              <a:buNone/>
            </a:pPr>
            <a:r>
              <a:rPr lang="en"/>
              <a:t>Still Unsure? → Stop and call legal counsel immediately before releasing.</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6"/>
          <p:cNvSpPr txBox="1"/>
          <p:nvPr>
            <p:ph type="title"/>
          </p:nvPr>
        </p:nvSpPr>
        <p:spPr>
          <a:xfrm>
            <a:off x="311700" y="265825"/>
            <a:ext cx="8520600" cy="6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Administrator's Balancing Act</a:t>
            </a:r>
            <a:endParaRPr/>
          </a:p>
        </p:txBody>
      </p:sp>
      <p:sp>
        <p:nvSpPr>
          <p:cNvPr id="77" name="Google Shape;77;p16"/>
          <p:cNvSpPr txBox="1"/>
          <p:nvPr>
            <p:ph idx="1" type="body"/>
          </p:nvPr>
        </p:nvSpPr>
        <p:spPr>
          <a:xfrm>
            <a:off x="311700" y="89192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TRANSPARENCY</a:t>
            </a:r>
            <a:endParaRPr/>
          </a:p>
          <a:p>
            <a:pPr indent="0" lvl="0" marL="0" rtl="0" algn="l">
              <a:spcBef>
                <a:spcPts val="1200"/>
              </a:spcBef>
              <a:spcAft>
                <a:spcPts val="0"/>
              </a:spcAft>
              <a:buNone/>
            </a:pPr>
            <a:r>
              <a:rPr lang="en"/>
              <a:t>• Public trust &amp; Accountability</a:t>
            </a:r>
            <a:endParaRPr/>
          </a:p>
          <a:p>
            <a:pPr indent="0" lvl="0" marL="0" rtl="0" algn="l">
              <a:spcBef>
                <a:spcPts val="1200"/>
              </a:spcBef>
              <a:spcAft>
                <a:spcPts val="0"/>
              </a:spcAft>
              <a:buNone/>
            </a:pPr>
            <a:r>
              <a:rPr lang="en"/>
              <a:t>• Open government</a:t>
            </a:r>
            <a:endParaRPr/>
          </a:p>
          <a:p>
            <a:pPr indent="0" lvl="0" marL="0" rtl="0" algn="l">
              <a:spcBef>
                <a:spcPts val="1200"/>
              </a:spcBef>
              <a:spcAft>
                <a:spcPts val="0"/>
              </a:spcAft>
              <a:buNone/>
            </a:pPr>
            <a:r>
              <a:rPr lang="en"/>
              <a:t>CONFIDENTIALITY</a:t>
            </a:r>
            <a:endParaRPr/>
          </a:p>
          <a:p>
            <a:pPr indent="0" lvl="0" marL="0" rtl="0" algn="l">
              <a:spcBef>
                <a:spcPts val="1200"/>
              </a:spcBef>
              <a:spcAft>
                <a:spcPts val="0"/>
              </a:spcAft>
              <a:buNone/>
            </a:pPr>
            <a:r>
              <a:rPr lang="en"/>
              <a:t>• Employee &amp; Student privacy</a:t>
            </a:r>
            <a:endParaRPr/>
          </a:p>
          <a:p>
            <a:pPr indent="0" lvl="0" marL="0" rtl="0" algn="l">
              <a:spcBef>
                <a:spcPts val="1200"/>
              </a:spcBef>
              <a:spcAft>
                <a:spcPts val="0"/>
              </a:spcAft>
              <a:buNone/>
            </a:pPr>
            <a:r>
              <a:rPr lang="en"/>
              <a:t>• Due process &amp; Litigation strategy</a:t>
            </a:r>
            <a:endParaRPr/>
          </a:p>
          <a:p>
            <a:pPr indent="0" lvl="0" marL="0" rtl="0" algn="l">
              <a:spcBef>
                <a:spcPts val="1200"/>
              </a:spcBef>
              <a:spcAft>
                <a:spcPts val="0"/>
              </a:spcAft>
              <a:buNone/>
            </a:pPr>
            <a:r>
              <a:rPr b="1" lang="en"/>
              <a:t>Discussion Question:</a:t>
            </a:r>
            <a:endParaRPr b="1"/>
          </a:p>
          <a:p>
            <a:pPr indent="0" lvl="0" marL="0" rtl="0" algn="l">
              <a:spcBef>
                <a:spcPts val="1200"/>
              </a:spcBef>
              <a:spcAft>
                <a:spcPts val="1200"/>
              </a:spcAft>
              <a:buNone/>
            </a:pPr>
            <a:r>
              <a:rPr lang="en"/>
              <a:t>What's the most difficult records request or executive session issue you've encountered?</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52"/>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Key Takeaways</a:t>
            </a:r>
            <a:endParaRPr/>
          </a:p>
        </p:txBody>
      </p:sp>
      <p:sp>
        <p:nvSpPr>
          <p:cNvPr id="293" name="Google Shape;293;p52"/>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Executive Sessions: Broader authority exists under A.C.A. § 6-13-619(e).</a:t>
            </a:r>
            <a:endParaRPr/>
          </a:p>
          <a:p>
            <a:pPr indent="0" lvl="0" marL="0" rtl="0" algn="l">
              <a:spcBef>
                <a:spcPts val="1200"/>
              </a:spcBef>
              <a:spcAft>
                <a:spcPts val="0"/>
              </a:spcAft>
              <a:buNone/>
            </a:pPr>
            <a:r>
              <a:rPr lang="en"/>
              <a:t>• Personnel Records: Generally open to inspection.</a:t>
            </a:r>
            <a:endParaRPr/>
          </a:p>
          <a:p>
            <a:pPr indent="0" lvl="0" marL="0" rtl="0" algn="l">
              <a:spcBef>
                <a:spcPts val="1200"/>
              </a:spcBef>
              <a:spcAft>
                <a:spcPts val="0"/>
              </a:spcAft>
              <a:buNone/>
            </a:pPr>
            <a:r>
              <a:rPr lang="en"/>
              <a:t>• Evaluation Records: Generally closed unless release standards are fully met.</a:t>
            </a:r>
            <a:endParaRPr/>
          </a:p>
          <a:p>
            <a:pPr indent="0" lvl="0" marL="0" rtl="0" algn="l">
              <a:spcBef>
                <a:spcPts val="1200"/>
              </a:spcBef>
              <a:spcAft>
                <a:spcPts val="0"/>
              </a:spcAft>
              <a:buNone/>
            </a:pPr>
            <a:r>
              <a:rPr lang="en"/>
              <a:t>• Public Comment: Listen professionally, but do not engage.</a:t>
            </a:r>
            <a:endParaRPr/>
          </a:p>
          <a:p>
            <a:pPr indent="0" lvl="0" marL="0" rtl="0" algn="l">
              <a:spcBef>
                <a:spcPts val="1200"/>
              </a:spcBef>
              <a:spcAft>
                <a:spcPts val="1200"/>
              </a:spcAft>
              <a:buNone/>
            </a:pPr>
            <a:r>
              <a:rPr lang="en"/>
              <a:t>• Harassing Requests: Focus entirely on the process, not the motives.</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 name="Shape 297"/>
        <p:cNvGrpSpPr/>
        <p:nvPr/>
      </p:nvGrpSpPr>
      <p:grpSpPr>
        <a:xfrm>
          <a:off x="0" y="0"/>
          <a:ext cx="0" cy="0"/>
          <a:chOff x="0" y="0"/>
          <a:chExt cx="0" cy="0"/>
        </a:xfrm>
      </p:grpSpPr>
      <p:sp>
        <p:nvSpPr>
          <p:cNvPr id="298" name="Google Shape;298;p53"/>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Final Thought</a:t>
            </a:r>
            <a:endParaRPr/>
          </a:p>
        </p:txBody>
      </p:sp>
      <p:sp>
        <p:nvSpPr>
          <p:cNvPr id="299" name="Google Shape;299;p5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Clarity</a:t>
            </a:r>
            <a:r>
              <a:rPr lang="en"/>
              <a:t> Builds Trust. Confidentiality Protects Rights.</a:t>
            </a:r>
            <a:endParaRPr/>
          </a:p>
          <a:p>
            <a:pPr indent="0" lvl="0" marL="0" rtl="0" algn="l">
              <a:spcBef>
                <a:spcPts val="1200"/>
              </a:spcBef>
              <a:spcAft>
                <a:spcPts val="0"/>
              </a:spcAft>
              <a:buNone/>
            </a:pPr>
            <a:r>
              <a:t/>
            </a:r>
            <a:endParaRPr/>
          </a:p>
          <a:p>
            <a:pPr indent="0" lvl="0" marL="0" rtl="0" algn="l">
              <a:spcBef>
                <a:spcPts val="1200"/>
              </a:spcBef>
              <a:spcAft>
                <a:spcPts val="1200"/>
              </a:spcAft>
              <a:buNone/>
            </a:pPr>
            <a:r>
              <a:rPr lang="en"/>
              <a:t>Make a good faith effort to be responsive and clear while protecting the rights of your employees and students. Anyone can sue over </a:t>
            </a:r>
            <a:r>
              <a:rPr lang="en"/>
              <a:t>anything</a:t>
            </a:r>
            <a:r>
              <a:rPr lang="en"/>
              <a:t>, so make sure you keep good records of every step you took so that you can explain it after the fact.</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54"/>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Questions &amp; Discussion</a:t>
            </a:r>
            <a:endParaRPr/>
          </a:p>
        </p:txBody>
      </p:sp>
      <p:sp>
        <p:nvSpPr>
          <p:cNvPr id="305" name="Google Shape;305;p5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Thank you for your time and your service to Arkansas schools.</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Contact Information:</a:t>
            </a:r>
            <a:endParaRPr/>
          </a:p>
          <a:p>
            <a:pPr indent="0" lvl="0" marL="0" rtl="0" algn="l">
              <a:spcBef>
                <a:spcPts val="1200"/>
              </a:spcBef>
              <a:spcAft>
                <a:spcPts val="0"/>
              </a:spcAft>
              <a:buNone/>
            </a:pPr>
            <a:r>
              <a:rPr lang="en"/>
              <a:t>• Email: wagners@conwayschools.info</a:t>
            </a:r>
            <a:endParaRPr/>
          </a:p>
          <a:p>
            <a:pPr indent="0" lvl="0" marL="0" rtl="0" algn="l">
              <a:spcBef>
                <a:spcPts val="1200"/>
              </a:spcBef>
              <a:spcAft>
                <a:spcPts val="1200"/>
              </a:spcAft>
              <a:buNone/>
            </a:pPr>
            <a:r>
              <a:rPr lang="en"/>
              <a:t>• Phone: 501-450-4800</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7"/>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Arkansas FOIA Overview</a:t>
            </a:r>
            <a:endParaRPr/>
          </a:p>
        </p:txBody>
      </p:sp>
      <p:sp>
        <p:nvSpPr>
          <p:cNvPr id="83" name="Google Shape;83;p1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The Presumption:</a:t>
            </a:r>
            <a:endParaRPr/>
          </a:p>
          <a:p>
            <a:pPr indent="0" lvl="0" marL="0" rtl="0" algn="l">
              <a:spcBef>
                <a:spcPts val="1200"/>
              </a:spcBef>
              <a:spcAft>
                <a:spcPts val="0"/>
              </a:spcAft>
              <a:buNone/>
            </a:pPr>
            <a:r>
              <a:rPr lang="en"/>
              <a:t>Arkansas law strongly favors open meetings and open records unless a highly specific statutory exemption applies.</a:t>
            </a:r>
            <a:endParaRPr/>
          </a:p>
          <a:p>
            <a:pPr indent="0" lvl="0" marL="0" rtl="0" algn="l">
              <a:spcBef>
                <a:spcPts val="1200"/>
              </a:spcBef>
              <a:spcAft>
                <a:spcPts val="0"/>
              </a:spcAft>
              <a:buNone/>
            </a:pPr>
            <a:r>
              <a:rPr lang="en"/>
              <a:t>What FOIA Covers:</a:t>
            </a:r>
            <a:endParaRPr/>
          </a:p>
          <a:p>
            <a:pPr indent="0" lvl="0" marL="0" rtl="0" algn="l">
              <a:spcBef>
                <a:spcPts val="1200"/>
              </a:spcBef>
              <a:spcAft>
                <a:spcPts val="0"/>
              </a:spcAft>
              <a:buNone/>
            </a:pPr>
            <a:r>
              <a:rPr lang="en"/>
              <a:t>• Board meetings</a:t>
            </a:r>
            <a:endParaRPr/>
          </a:p>
          <a:p>
            <a:pPr indent="0" lvl="0" marL="0" rtl="0" algn="l">
              <a:spcBef>
                <a:spcPts val="1200"/>
              </a:spcBef>
              <a:spcAft>
                <a:spcPts val="0"/>
              </a:spcAft>
              <a:buNone/>
            </a:pPr>
            <a:r>
              <a:rPr lang="en"/>
              <a:t>• Emails, Text messages, &amp; Electronic communications</a:t>
            </a:r>
            <a:endParaRPr/>
          </a:p>
          <a:p>
            <a:pPr indent="0" lvl="0" marL="0" rtl="0" algn="l">
              <a:spcBef>
                <a:spcPts val="1200"/>
              </a:spcBef>
              <a:spcAft>
                <a:spcPts val="0"/>
              </a:spcAft>
              <a:buNone/>
            </a:pPr>
            <a:r>
              <a:rPr lang="en"/>
              <a:t>• Personnel files &amp; Contracts</a:t>
            </a:r>
            <a:endParaRPr/>
          </a:p>
          <a:p>
            <a:pPr indent="0" lvl="0" marL="0" rtl="0" algn="l">
              <a:spcBef>
                <a:spcPts val="1200"/>
              </a:spcBef>
              <a:spcAft>
                <a:spcPts val="1200"/>
              </a:spcAft>
              <a:buNone/>
            </a:pPr>
            <a:r>
              <a:rPr lang="en"/>
              <a:t>• Investigation files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18"/>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Why This Matters</a:t>
            </a:r>
            <a:endParaRPr/>
          </a:p>
        </p:txBody>
      </p:sp>
      <p:sp>
        <p:nvSpPr>
          <p:cNvPr id="89" name="Google Shape;89;p1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Common Requesters:</a:t>
            </a:r>
            <a:endParaRPr/>
          </a:p>
          <a:p>
            <a:pPr indent="0" lvl="0" marL="0" rtl="0" algn="l">
              <a:spcBef>
                <a:spcPts val="1200"/>
              </a:spcBef>
              <a:spcAft>
                <a:spcPts val="0"/>
              </a:spcAft>
              <a:buNone/>
            </a:pPr>
            <a:r>
              <a:rPr lang="en"/>
              <a:t>• Parents &amp; Community members</a:t>
            </a:r>
            <a:endParaRPr/>
          </a:p>
          <a:p>
            <a:pPr indent="0" lvl="0" marL="0" rtl="0" algn="l">
              <a:spcBef>
                <a:spcPts val="1200"/>
              </a:spcBef>
              <a:spcAft>
                <a:spcPts val="0"/>
              </a:spcAft>
              <a:buNone/>
            </a:pPr>
            <a:r>
              <a:rPr lang="en"/>
              <a:t>• Media organizations &amp; Attorneys</a:t>
            </a:r>
            <a:endParaRPr/>
          </a:p>
          <a:p>
            <a:pPr indent="0" lvl="0" marL="0" rtl="0" algn="l">
              <a:spcBef>
                <a:spcPts val="1200"/>
              </a:spcBef>
              <a:spcAft>
                <a:spcPts val="0"/>
              </a:spcAft>
              <a:buNone/>
            </a:pPr>
            <a:r>
              <a:rPr lang="en"/>
              <a:t>• Employees &amp; Former employees</a:t>
            </a:r>
            <a:endParaRPr/>
          </a:p>
          <a:p>
            <a:pPr indent="0" lvl="0" marL="0" rtl="0" algn="l">
              <a:spcBef>
                <a:spcPts val="1200"/>
              </a:spcBef>
              <a:spcAft>
                <a:spcPts val="0"/>
              </a:spcAft>
              <a:buNone/>
            </a:pPr>
            <a:r>
              <a:rPr lang="en"/>
              <a:t>Commonly Requested Records:</a:t>
            </a:r>
            <a:endParaRPr/>
          </a:p>
          <a:p>
            <a:pPr indent="0" lvl="0" marL="0" rtl="0" algn="l">
              <a:spcBef>
                <a:spcPts val="1200"/>
              </a:spcBef>
              <a:spcAft>
                <a:spcPts val="0"/>
              </a:spcAft>
              <a:buNone/>
            </a:pPr>
            <a:r>
              <a:rPr lang="en"/>
              <a:t>• Personnel files &amp; Contracts</a:t>
            </a:r>
            <a:endParaRPr/>
          </a:p>
          <a:p>
            <a:pPr indent="0" lvl="0" marL="0" rtl="0" algn="l">
              <a:spcBef>
                <a:spcPts val="1200"/>
              </a:spcBef>
              <a:spcAft>
                <a:spcPts val="0"/>
              </a:spcAft>
              <a:buNone/>
            </a:pPr>
            <a:r>
              <a:rPr lang="en"/>
              <a:t>• Investigation records</a:t>
            </a:r>
            <a:endParaRPr/>
          </a:p>
          <a:p>
            <a:pPr indent="0" lvl="0" marL="0" rtl="0" algn="l">
              <a:spcBef>
                <a:spcPts val="1200"/>
              </a:spcBef>
              <a:spcAft>
                <a:spcPts val="1200"/>
              </a:spcAft>
              <a:buNone/>
            </a:pPr>
            <a:r>
              <a:rPr lang="en"/>
              <a:t>• Salary details, emails, and texts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19"/>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Executive Sessions: What's Changed?</a:t>
            </a:r>
            <a:endParaRPr/>
          </a:p>
        </p:txBody>
      </p:sp>
      <p:sp>
        <p:nvSpPr>
          <p:cNvPr id="95" name="Google Shape;95;p19"/>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Historical Understanding:</a:t>
            </a:r>
            <a:endParaRPr/>
          </a:p>
          <a:p>
            <a:pPr indent="0" lvl="0" marL="0" rtl="0" algn="l">
              <a:spcBef>
                <a:spcPts val="1200"/>
              </a:spcBef>
              <a:spcAft>
                <a:spcPts val="0"/>
              </a:spcAft>
              <a:buNone/>
            </a:pPr>
            <a:r>
              <a:rPr lang="en"/>
              <a:t>• Many administrators learned early on: 'Executive sessions are only for personnel matters.'</a:t>
            </a:r>
            <a:endParaRPr/>
          </a:p>
          <a:p>
            <a:pPr indent="0" lvl="0" marL="0" rtl="0" algn="l">
              <a:spcBef>
                <a:spcPts val="1200"/>
              </a:spcBef>
              <a:spcAft>
                <a:spcPts val="0"/>
              </a:spcAft>
              <a:buNone/>
            </a:pPr>
            <a:r>
              <a:t/>
            </a:r>
            <a:endParaRPr/>
          </a:p>
          <a:p>
            <a:pPr indent="0" lvl="0" marL="0" rtl="0" algn="l">
              <a:spcBef>
                <a:spcPts val="1200"/>
              </a:spcBef>
              <a:spcAft>
                <a:spcPts val="0"/>
              </a:spcAft>
              <a:buNone/>
            </a:pPr>
            <a:r>
              <a:rPr lang="en"/>
              <a:t>Today:</a:t>
            </a:r>
            <a:endParaRPr/>
          </a:p>
          <a:p>
            <a:pPr indent="0" lvl="0" marL="0" rtl="0" algn="l">
              <a:spcBef>
                <a:spcPts val="1200"/>
              </a:spcBef>
              <a:spcAft>
                <a:spcPts val="1200"/>
              </a:spcAft>
              <a:buNone/>
            </a:pPr>
            <a:r>
              <a:rPr lang="en"/>
              <a:t>• Public school boards have broader, modernized authority under A.C.A. § 6-13-619(e).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20"/>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Executive Session Authority</a:t>
            </a:r>
            <a:endParaRPr/>
          </a:p>
        </p:txBody>
      </p:sp>
      <p:sp>
        <p:nvSpPr>
          <p:cNvPr id="101" name="Google Shape;101;p20"/>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Personnel Matters:</a:t>
            </a:r>
            <a:endParaRPr/>
          </a:p>
          <a:p>
            <a:pPr indent="0" lvl="0" marL="0" rtl="0" algn="l">
              <a:spcBef>
                <a:spcPts val="1200"/>
              </a:spcBef>
              <a:spcAft>
                <a:spcPts val="0"/>
              </a:spcAft>
              <a:buNone/>
            </a:pPr>
            <a:r>
              <a:rPr lang="en"/>
              <a:t>• Employment, Appointment, Promotion, Demotion, Discipline, Resignation, and Evaluation.</a:t>
            </a:r>
            <a:endParaRPr/>
          </a:p>
          <a:p>
            <a:pPr indent="0" lvl="0" marL="0" rtl="0" algn="l">
              <a:spcBef>
                <a:spcPts val="1200"/>
              </a:spcBef>
              <a:spcAft>
                <a:spcPts val="0"/>
              </a:spcAft>
              <a:buNone/>
            </a:pPr>
            <a:r>
              <a:rPr lang="en"/>
              <a:t>Additional School Board Authority:</a:t>
            </a:r>
            <a:endParaRPr/>
          </a:p>
          <a:p>
            <a:pPr indent="0" lvl="0" marL="0" rtl="0" algn="l">
              <a:spcBef>
                <a:spcPts val="1200"/>
              </a:spcBef>
              <a:spcAft>
                <a:spcPts val="0"/>
              </a:spcAft>
              <a:buNone/>
            </a:pPr>
            <a:r>
              <a:rPr lang="en"/>
              <a:t>• Pre-litigation discussions &amp; Litigation updates</a:t>
            </a:r>
            <a:endParaRPr/>
          </a:p>
          <a:p>
            <a:pPr indent="0" lvl="0" marL="0" rtl="0" algn="l">
              <a:spcBef>
                <a:spcPts val="1200"/>
              </a:spcBef>
              <a:spcAft>
                <a:spcPts val="0"/>
              </a:spcAft>
              <a:buNone/>
            </a:pPr>
            <a:r>
              <a:rPr lang="en"/>
              <a:t>• Settlement negotiations</a:t>
            </a:r>
            <a:endParaRPr/>
          </a:p>
          <a:p>
            <a:pPr indent="0" lvl="0" marL="0" rtl="0" algn="l">
              <a:spcBef>
                <a:spcPts val="1200"/>
              </a:spcBef>
              <a:spcAft>
                <a:spcPts val="0"/>
              </a:spcAft>
              <a:buNone/>
            </a:pPr>
            <a:r>
              <a:rPr lang="en"/>
              <a:t>• Superintendent contract disputes</a:t>
            </a:r>
            <a:endParaRPr/>
          </a:p>
          <a:p>
            <a:pPr indent="0" lvl="0" marL="0" rtl="0" algn="l">
              <a:spcBef>
                <a:spcPts val="1200"/>
              </a:spcBef>
              <a:spcAft>
                <a:spcPts val="1200"/>
              </a:spcAft>
              <a:buNone/>
            </a:pPr>
            <a:r>
              <a:rPr lang="en"/>
              <a:t>• Real property matters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21"/>
          <p:cNvSpPr txBox="1"/>
          <p:nvPr>
            <p:ph type="title"/>
          </p:nvPr>
        </p:nvSpPr>
        <p:spPr>
          <a:xfrm>
            <a:off x="311700" y="391350"/>
            <a:ext cx="8520600" cy="626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Executive Session Quick Reference</a:t>
            </a:r>
            <a:endParaRPr/>
          </a:p>
        </p:txBody>
      </p:sp>
      <p:sp>
        <p:nvSpPr>
          <p:cNvPr id="107" name="Google Shape;107;p2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ALLOWED TOPICS (YES):</a:t>
            </a:r>
            <a:endParaRPr/>
          </a:p>
          <a:p>
            <a:pPr indent="0" lvl="0" marL="0" rtl="0" algn="l">
              <a:spcBef>
                <a:spcPts val="1200"/>
              </a:spcBef>
              <a:spcAft>
                <a:spcPts val="0"/>
              </a:spcAft>
              <a:buNone/>
            </a:pPr>
            <a:r>
              <a:rPr lang="en"/>
              <a:t>• Employee discipline or evaluations</a:t>
            </a:r>
            <a:endParaRPr/>
          </a:p>
          <a:p>
            <a:pPr indent="0" lvl="0" marL="0" rtl="0" algn="l">
              <a:spcBef>
                <a:spcPts val="1200"/>
              </a:spcBef>
              <a:spcAft>
                <a:spcPts val="0"/>
              </a:spcAft>
              <a:buNone/>
            </a:pPr>
            <a:r>
              <a:rPr lang="en"/>
              <a:t>• Superintendent contract disputes</a:t>
            </a:r>
            <a:endParaRPr/>
          </a:p>
          <a:p>
            <a:pPr indent="0" lvl="0" marL="0" rtl="0" algn="l">
              <a:spcBef>
                <a:spcPts val="1200"/>
              </a:spcBef>
              <a:spcAft>
                <a:spcPts val="0"/>
              </a:spcAft>
              <a:buNone/>
            </a:pPr>
            <a:r>
              <a:rPr lang="en"/>
              <a:t>• Litigation updates &amp; Settlement discussions</a:t>
            </a:r>
            <a:endParaRPr/>
          </a:p>
          <a:p>
            <a:pPr indent="0" lvl="0" marL="0" rtl="0" algn="l">
              <a:spcBef>
                <a:spcPts val="1200"/>
              </a:spcBef>
              <a:spcAft>
                <a:spcPts val="0"/>
              </a:spcAft>
              <a:buNone/>
            </a:pPr>
            <a:r>
              <a:rPr lang="en"/>
              <a:t>• Real property acquisition</a:t>
            </a:r>
            <a:endParaRPr/>
          </a:p>
          <a:p>
            <a:pPr indent="0" lvl="0" marL="0" rtl="0" algn="l">
              <a:spcBef>
                <a:spcPts val="1200"/>
              </a:spcBef>
              <a:spcAft>
                <a:spcPts val="0"/>
              </a:spcAft>
              <a:buNone/>
            </a:pPr>
            <a:r>
              <a:rPr lang="en"/>
              <a:t>PROHIBITED TOPICS (NO):</a:t>
            </a:r>
            <a:endParaRPr/>
          </a:p>
          <a:p>
            <a:pPr indent="0" lvl="0" marL="0" rtl="0" algn="l">
              <a:spcBef>
                <a:spcPts val="1200"/>
              </a:spcBef>
              <a:spcAft>
                <a:spcPts val="0"/>
              </a:spcAft>
              <a:buNone/>
            </a:pPr>
            <a:r>
              <a:rPr lang="en"/>
              <a:t>• Budget / General policy discussions</a:t>
            </a:r>
            <a:endParaRPr/>
          </a:p>
          <a:p>
            <a:pPr indent="0" lvl="0" marL="0" rtl="0" algn="l">
              <a:spcBef>
                <a:spcPts val="1200"/>
              </a:spcBef>
              <a:spcAft>
                <a:spcPts val="1200"/>
              </a:spcAft>
              <a:buNone/>
            </a:pPr>
            <a:r>
              <a:rPr lang="en"/>
              <a:t>• Community complaints &amp; Strategic planning</a:t>
            </a:r>
            <a:endParaRPr/>
          </a:p>
        </p:txBody>
      </p:sp>
    </p:spTree>
  </p:cSld>
  <p:clrMapOvr>
    <a:masterClrMapping/>
  </p:clrMapOvr>
</p:sld>
</file>

<file path=ppt/theme/theme1.xml><?xml version="1.0" encoding="utf-8"?>
<a:theme xmlns:a="http://schemas.openxmlformats.org/drawingml/2006/main" xmlns:r="http://schemas.openxmlformats.org/officeDocument/2006/relationships" name="Coral">
  <a:themeElements>
    <a:clrScheme name="Coral">
      <a:dk1>
        <a:srgbClr val="F55E61"/>
      </a:dk1>
      <a:lt1>
        <a:srgbClr val="FFFFFF"/>
      </a:lt1>
      <a:dk2>
        <a:srgbClr val="5E696C"/>
      </a:dk2>
      <a:lt2>
        <a:srgbClr val="BFC7CA"/>
      </a:lt2>
      <a:accent1>
        <a:srgbClr val="1E2D31"/>
      </a:accent1>
      <a:accent2>
        <a:srgbClr val="273C42"/>
      </a:accent2>
      <a:accent3>
        <a:srgbClr val="83D061"/>
      </a:accent3>
      <a:accent4>
        <a:srgbClr val="F6CD4C"/>
      </a:accent4>
      <a:accent5>
        <a:srgbClr val="AF4345"/>
      </a:accent5>
      <a:accent6>
        <a:srgbClr val="F58F8F"/>
      </a:accent6>
      <a:hlink>
        <a:srgbClr val="AF4345"/>
      </a:hlink>
      <a:folHlink>
        <a:srgbClr val="AF434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