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18288000" cy="10287000"/>
  <p:notesSz cx="6858000" cy="9144000"/>
  <p:embeddedFontLst>
    <p:embeddedFont>
      <p:font typeface="Archivo Black" charset="1" panose="020B0A03020202020B04"/>
      <p:regular r:id="rId36"/>
    </p:embeddedFont>
    <p:embeddedFont>
      <p:font typeface="Poppins" charset="1" panose="00000500000000000000"/>
      <p:regular r:id="rId37"/>
    </p:embeddedFont>
    <p:embeddedFont>
      <p:font typeface="Canva Sans" charset="1" panose="020B0503030501040103"/>
      <p:regular r:id="rId38"/>
    </p:embeddedFont>
    <p:embeddedFont>
      <p:font typeface="Canva Sans Bold" charset="1" panose="020B0803030501040103"/>
      <p:regular r:id="rId39"/>
    </p:embeddedFont>
    <p:embeddedFont>
      <p:font typeface="Poppins Bold" charset="1" panose="0000080000000000000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notesMasters/notesMaster1.xml" Type="http://schemas.openxmlformats.org/officeDocument/2006/relationships/notesMaster"/><Relationship Id="rId41" Target="theme/theme2.xml" Type="http://schemas.openxmlformats.org/officeDocument/2006/relationships/theme"/><Relationship Id="rId42" Target="notesSlides/notesSlide1.xml" Type="http://schemas.openxmlformats.org/officeDocument/2006/relationships/notesSlide"/><Relationship Id="rId43" Target="notesSlides/notesSlide2.xml" Type="http://schemas.openxmlformats.org/officeDocument/2006/relationships/notesSlide"/><Relationship Id="rId44" Target="notesSlides/notesSlide3.xml" Type="http://schemas.openxmlformats.org/officeDocument/2006/relationships/notesSlide"/><Relationship Id="rId45" Target="notesSlides/notesSlide4.xml" Type="http://schemas.openxmlformats.org/officeDocument/2006/relationships/notesSlide"/><Relationship Id="rId46" Target="notesSlides/notesSlide5.xml" Type="http://schemas.openxmlformats.org/officeDocument/2006/relationships/notesSlide"/><Relationship Id="rId47" Target="notesSlides/notesSlide6.xml" Type="http://schemas.openxmlformats.org/officeDocument/2006/relationships/notesSlide"/><Relationship Id="rId48" Target="notesSlides/notesSlide7.xml" Type="http://schemas.openxmlformats.org/officeDocument/2006/relationships/notesSlide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Think about one student who struggles...</a:t>
            </a:r>
          </a:p>
          <a:p>
            <a:r>
              <a:rPr lang="en-US"/>
              <a:t/>
            </a:r>
          </a:p>
          <a:p>
            <a:r>
              <a:rPr lang="en-US"/>
              <a:t>Is it motivation or....</a:t>
            </a:r>
          </a:p>
          <a:p>
            <a:r>
              <a:rPr lang="en-US"/>
              <a:t/>
            </a:r>
          </a:p>
          <a:p>
            <a:r>
              <a:rPr lang="en-US"/>
              <a:t>working memory?</a:t>
            </a:r>
          </a:p>
          <a:p>
            <a:r>
              <a:rPr lang="en-US"/>
              <a:t>inhibitory control?</a:t>
            </a:r>
          </a:p>
          <a:p>
            <a:r>
              <a:rPr lang="en-US"/>
              <a:t>cognitive flexibility?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Working Memory activity??</a:t>
            </a:r>
          </a:p>
          <a:p>
            <a:r>
              <a:rPr lang="en-US"/>
              <a:t/>
            </a:r>
          </a:p>
          <a:p>
            <a:r>
              <a:rPr lang="en-US"/>
              <a:t>Flash words or letters on the screen?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2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29.jpeg" Type="http://schemas.openxmlformats.org/officeDocument/2006/relationships/image"/><Relationship Id="rId6" Target="../media/image3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docs.google.com/document/d/1q8kSldKuHbiz1_ph72ASi23b8qVLtBoMx3zc6_GE21c/edit?usp=sharing" TargetMode="External" Type="http://schemas.openxmlformats.org/officeDocument/2006/relationships/hyperlink"/><Relationship Id="rId11" Target="https://docs.google.com/document/d/1q8kSldKuHbiz1_ph72ASi23b8qVLtBoMx3zc6_GE21c/edit?usp=sharing" TargetMode="External" Type="http://schemas.openxmlformats.org/officeDocument/2006/relationships/hyperlink"/><Relationship Id="rId12" Target="https://docs.google.com/document/d/1q8kSldKuHbiz1_ph72ASi23b8qVLtBoMx3zc6_GE21c/edit?usp=sharing" TargetMode="External" Type="http://schemas.openxmlformats.org/officeDocument/2006/relationships/hyperlink"/><Relationship Id="rId13" Target="https://docs.google.com/document/d/1q8kSldKuHbiz1_ph72ASi23b8qVLtBoMx3zc6_GE21c/edit?usp=sharing" TargetMode="External" Type="http://schemas.openxmlformats.org/officeDocument/2006/relationships/hyperlink"/><Relationship Id="rId14" Target="https://drive.google.com/open?id=1uBLVn7aQXu2itV0G3NUqOVuR5s3RKhb1" TargetMode="External" Type="http://schemas.openxmlformats.org/officeDocument/2006/relationships/hyperlink"/><Relationship Id="rId15" Target="https://drive.google.com/open?id=1uBLVn7aQXu2itV0G3NUqOVuR5s3RKhb1" TargetMode="External" Type="http://schemas.openxmlformats.org/officeDocument/2006/relationships/hyperlink"/><Relationship Id="rId16" Target="https://docs.google.com/document/d/1q8kSldKuHbiz1_ph72ASi23b8qVLtBoMx3zc6_GE21c/edit?usp=sharing" TargetMode="External" Type="http://schemas.openxmlformats.org/officeDocument/2006/relationships/hyperlink"/><Relationship Id="rId17" Target="https://docs.google.com/document/u/0/d/1O5UXXUslGXvd5o24cjSHEOQPsyOYaJhucDVMw0xScwo/edit" TargetMode="External" Type="http://schemas.openxmlformats.org/officeDocument/2006/relationships/hyperlink"/><Relationship Id="rId18" Target="https://docs.google.com/document/u/0/d/1O5UXXUslGXvd5o24cjSHEOQPsyOYaJhucDVMw0xScwo/edit" TargetMode="External" Type="http://schemas.openxmlformats.org/officeDocument/2006/relationships/hyperlink"/><Relationship Id="rId19" Target="https://docs.google.com/document/d/1q7Ntyeq3wwAP8bJPZ-1UoYJV0SagzNMyd3LsoZII1vw/edit?usp=sharing" TargetMode="External" Type="http://schemas.openxmlformats.org/officeDocument/2006/relationships/hyperlink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31.png" Type="http://schemas.openxmlformats.org/officeDocument/2006/relationships/image"/><Relationship Id="rId5" Target="../media/image32.jpeg" Type="http://schemas.openxmlformats.org/officeDocument/2006/relationships/image"/><Relationship Id="rId6" Target="../media/image33.jpeg" Type="http://schemas.openxmlformats.org/officeDocument/2006/relationships/image"/><Relationship Id="rId7" Target="../media/image34.png" Type="http://schemas.openxmlformats.org/officeDocument/2006/relationships/image"/><Relationship Id="rId8" Target="https://docs.google.com/document/d/1q8kSldKuHbiz1_ph72ASi23b8qVLtBoMx3zc6_GE21c/edit?usp=sharing" TargetMode="External" Type="http://schemas.openxmlformats.org/officeDocument/2006/relationships/hyperlink"/><Relationship Id="rId9" Target="https://docs.google.com/document/d/1q8kSldKuHbiz1_ph72ASi23b8qVLtBoMx3zc6_GE21c/edit?usp=sharing" TargetMode="External" Type="http://schemas.openxmlformats.org/officeDocument/2006/relationships/hyperlink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35.png" Type="http://schemas.openxmlformats.org/officeDocument/2006/relationships/image"/><Relationship Id="rId6" Target="../media/image36.png" Type="http://schemas.openxmlformats.org/officeDocument/2006/relationships/image"/><Relationship Id="rId7" Target="../media/image37.png" Type="http://schemas.openxmlformats.org/officeDocument/2006/relationships/image"/><Relationship Id="rId8" Target="../media/image3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39.jpeg" Type="http://schemas.openxmlformats.org/officeDocument/2006/relationships/image"/><Relationship Id="rId5" Target="../media/image4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41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41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4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docs.google.com/document/d/1q8kSldKuHbiz1_ph72ASi23b8qVLtBoMx3zc6_GE21c/edit?usp=sharing" TargetMode="External" Type="http://schemas.openxmlformats.org/officeDocument/2006/relationships/hyperlink"/><Relationship Id="rId11" Target="https://docs.google.com/document/d/1q8kSldKuHbiz1_ph72ASi23b8qVLtBoMx3zc6_GE21c/edit?usp=sharing" TargetMode="External" Type="http://schemas.openxmlformats.org/officeDocument/2006/relationships/hyperlink"/><Relationship Id="rId12" Target="https://docs.google.com/document/d/1q8kSldKuHbiz1_ph72ASi23b8qVLtBoMx3zc6_GE21c/edit?usp=sharing" TargetMode="External" Type="http://schemas.openxmlformats.org/officeDocument/2006/relationships/hyperlink"/><Relationship Id="rId13" Target="https://docs.google.com/document/d/1q8kSldKuHbiz1_ph72ASi23b8qVLtBoMx3zc6_GE21c/edit?usp=sharing" TargetMode="External" Type="http://schemas.openxmlformats.org/officeDocument/2006/relationships/hyperlink"/><Relationship Id="rId14" Target="https://docs.google.com/document/d/1q8kSldKuHbiz1_ph72ASi23b8qVLtBoMx3zc6_GE21c/edit?usp=sharing" TargetMode="External" Type="http://schemas.openxmlformats.org/officeDocument/2006/relationships/hyperlink"/><Relationship Id="rId15" Target="../media/image44.jpeg" Type="http://schemas.openxmlformats.org/officeDocument/2006/relationships/image"/><Relationship Id="rId16" Target="../media/image45.jpeg" Type="http://schemas.openxmlformats.org/officeDocument/2006/relationships/image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43.jpeg" Type="http://schemas.openxmlformats.org/officeDocument/2006/relationships/image"/><Relationship Id="rId5" Target="https://docs.google.com/document/d/1q8kSldKuHbiz1_ph72ASi23b8qVLtBoMx3zc6_GE21c/edit?usp=sharing" TargetMode="External" Type="http://schemas.openxmlformats.org/officeDocument/2006/relationships/hyperlink"/><Relationship Id="rId6" Target="https://docs.google.com/document/d/1q8kSldKuHbiz1_ph72ASi23b8qVLtBoMx3zc6_GE21c/edit?usp=sharing" TargetMode="External" Type="http://schemas.openxmlformats.org/officeDocument/2006/relationships/hyperlink"/><Relationship Id="rId7" Target="https://docs.google.com/document/d/1q8kSldKuHbiz1_ph72ASi23b8qVLtBoMx3zc6_GE21c/edit?usp=sharing" TargetMode="External" Type="http://schemas.openxmlformats.org/officeDocument/2006/relationships/hyperlink"/><Relationship Id="rId8" Target="https://docs.google.com/document/d/1q8kSldKuHbiz1_ph72ASi23b8qVLtBoMx3zc6_GE21c/edit?usp=sharing" TargetMode="External" Type="http://schemas.openxmlformats.org/officeDocument/2006/relationships/hyperlink"/><Relationship Id="rId9" Target="https://docs.google.com/document/d/1q8kSldKuHbiz1_ph72ASi23b8qVLtBoMx3zc6_GE21c/edit?usp=sharing" TargetMode="External" Type="http://schemas.openxmlformats.org/officeDocument/2006/relationships/hyperlink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47.png" Type="http://schemas.openxmlformats.org/officeDocument/2006/relationships/image"/><Relationship Id="rId5" Target="../media/image48.png" Type="http://schemas.openxmlformats.org/officeDocument/2006/relationships/image"/><Relationship Id="rId6" Target="../media/image49.png" Type="http://schemas.openxmlformats.org/officeDocument/2006/relationships/image"/><Relationship Id="rId7" Target="../media/image50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6.jpeg" Type="http://schemas.openxmlformats.org/officeDocument/2006/relationships/image"/><Relationship Id="rId5" Target="../media/VAGqFDLUYzo.mp4" Type="http://schemas.openxmlformats.org/officeDocument/2006/relationships/video"/><Relationship Id="rId6" Target="../media/VAGqFDLUYzo.mp4" Type="http://schemas.microsoft.com/office/2007/relationships/media"/><Relationship Id="rId7" Target="../media/image7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media/image5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docs.google.com/spreadsheets/d/1dRun4eeKO_jiZzbcWpCQqwozELYa0GqAfcY-rNNSlxA/edit?usp=sharing" TargetMode="External" Type="http://schemas.openxmlformats.org/officeDocument/2006/relationships/hyperlink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jpeg" Type="http://schemas.openxmlformats.org/officeDocument/2006/relationships/image"/><Relationship Id="rId5" Target="../media/image11.jpeg" Type="http://schemas.openxmlformats.org/officeDocument/2006/relationships/image"/><Relationship Id="rId6" Target="../media/image12.png" Type="http://schemas.openxmlformats.org/officeDocument/2006/relationships/image"/><Relationship Id="rId7" Target="https://docs.google.com/document/d/1q8kSldKuHbiz1_ph72ASi23b8qVLtBoMx3zc6_GE21c/edit?usp=sharing" TargetMode="External" Type="http://schemas.openxmlformats.org/officeDocument/2006/relationships/hyperlink"/><Relationship Id="rId8" Target="https://www.canva.com/design/DAFxoN3Nvfc/HfxZ6LLFCAo4GTSZBPr1uQ/view?utm_content=DAFxoN3Nvfc&amp;utm_campaign=designshare&amp;utm_medium=link2&amp;utm_source=uniquelinks&amp;utlId=h8ce5c6dd4e" TargetMode="External" Type="http://schemas.openxmlformats.org/officeDocument/2006/relationships/hyperlink"/><Relationship Id="rId9" Target="https://www.canva.com/design/DAFxjgJKpZk/mfiwOUU3xOA5GivSop2gYQ/view?utm_content=DAFxjgJKpZk&amp;utm_campaign=designshare&amp;utm_medium=link2&amp;utm_source=uniquelinks&amp;utlId=hb1bad09def" TargetMode="External" Type="http://schemas.openxmlformats.org/officeDocument/2006/relationships/hyperlink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docs.google.com/document/d/1q8kSldKuHbiz1_ph72ASi23b8qVLtBoMx3zc6_GE21c/edit?usp=sharing" TargetMode="External" Type="http://schemas.openxmlformats.org/officeDocument/2006/relationships/hyperlink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3.jpeg" Type="http://schemas.openxmlformats.org/officeDocument/2006/relationships/image"/><Relationship Id="rId5" Target="../media/image14.png" Type="http://schemas.openxmlformats.org/officeDocument/2006/relationships/image"/><Relationship Id="rId6" Target="https://docs.google.com/document/d/1q8kSldKuHbiz1_ph72ASi23b8qVLtBoMx3zc6_GE21c/edit?usp=sharing" TargetMode="External" Type="http://schemas.openxmlformats.org/officeDocument/2006/relationships/hyperlink"/><Relationship Id="rId7" Target="https://forms.gle/daW1rGyJ2xoi5Fts9" TargetMode="External" Type="http://schemas.openxmlformats.org/officeDocument/2006/relationships/hyperlink"/><Relationship Id="rId8" Target="https://forms.gle/daW1rGyJ2xoi5Fts9" TargetMode="External" Type="http://schemas.openxmlformats.org/officeDocument/2006/relationships/hyperlink"/><Relationship Id="rId9" Target="https://docs.google.com/document/d/1qwbVgFkD1CTl7Gyq566bCj2qIpIrilJZKJkpk3yGaU4/edit?usp=sharing" TargetMode="External" Type="http://schemas.openxmlformats.org/officeDocument/2006/relationships/hyperlink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docs.google.com/document/d/1q8kSldKuHbiz1_ph72ASi23b8qVLtBoMx3zc6_GE21c/edit?usp=sharing" TargetMode="External" Type="http://schemas.openxmlformats.org/officeDocument/2006/relationships/hyperlink"/><Relationship Id="rId11" Target="https://docs.google.com/document/d/1q8kSldKuHbiz1_ph72ASi23b8qVLtBoMx3zc6_GE21c/edit?usp=sharing" TargetMode="External" Type="http://schemas.openxmlformats.org/officeDocument/2006/relationships/hyperlink"/><Relationship Id="rId12" Target="https://docs.google.com/document/d/1q8kSldKuHbiz1_ph72ASi23b8qVLtBoMx3zc6_GE21c/edit?usp=sharing" TargetMode="External" Type="http://schemas.openxmlformats.org/officeDocument/2006/relationships/hyperlink"/><Relationship Id="rId13" Target="https://docs.google.com/document/d/1q8kSldKuHbiz1_ph72ASi23b8qVLtBoMx3zc6_GE21c/edit?usp=sharing" TargetMode="External" Type="http://schemas.openxmlformats.org/officeDocument/2006/relationships/hyperlink"/><Relationship Id="rId14" Target="https://docs.google.com/document/d/1q8kSldKuHbiz1_ph72ASi23b8qVLtBoMx3zc6_GE21c/edit?usp=sharing" TargetMode="External" Type="http://schemas.openxmlformats.org/officeDocument/2006/relationships/hyperlink"/><Relationship Id="rId15" Target="https://docs.google.com/document/d/1q8kSldKuHbiz1_ph72ASi23b8qVLtBoMx3zc6_GE21c/edit?usp=sharing" TargetMode="External" Type="http://schemas.openxmlformats.org/officeDocument/2006/relationships/hyperlink"/><Relationship Id="rId16" Target="https://docs.google.com/spreadsheets/d/1ZClO_1w4ReDitgTLs_fE4zdAOyEpOjx1IXHvOYJmMEY/edit?usp=sharing" TargetMode="External" Type="http://schemas.openxmlformats.org/officeDocument/2006/relationships/hyperlink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5.jpeg" Type="http://schemas.openxmlformats.org/officeDocument/2006/relationships/image"/><Relationship Id="rId5" Target="../media/image16.jpeg" Type="http://schemas.openxmlformats.org/officeDocument/2006/relationships/image"/><Relationship Id="rId6" Target="../media/image17.jpeg" Type="http://schemas.openxmlformats.org/officeDocument/2006/relationships/image"/><Relationship Id="rId7" Target="https://docs.google.com/document/d/1q8kSldKuHbiz1_ph72ASi23b8qVLtBoMx3zc6_GE21c/edit?usp=sharing" TargetMode="External" Type="http://schemas.openxmlformats.org/officeDocument/2006/relationships/hyperlink"/><Relationship Id="rId8" Target="https://docs.google.com/document/d/1q8kSldKuHbiz1_ph72ASi23b8qVLtBoMx3zc6_GE21c/edit?usp=sharing" TargetMode="External" Type="http://schemas.openxmlformats.org/officeDocument/2006/relationships/hyperlink"/><Relationship Id="rId9" Target="https://docs.google.com/document/d/1q8kSldKuHbiz1_ph72ASi23b8qVLtBoMx3zc6_GE21c/edit?usp=sharing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8.png" Type="http://schemas.openxmlformats.org/officeDocument/2006/relationships/image"/><Relationship Id="rId5" Target="../media/image1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5.png" Type="http://schemas.openxmlformats.org/officeDocument/2006/relationships/image"/><Relationship Id="rId6" Target="../media/image2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1352460" y="-336627"/>
            <a:ext cx="6555881" cy="4228543"/>
          </a:xfrm>
          <a:custGeom>
            <a:avLst/>
            <a:gdLst/>
            <a:ahLst/>
            <a:cxnLst/>
            <a:rect r="r" b="b" t="t" l="l"/>
            <a:pathLst>
              <a:path h="4228543" w="6555881">
                <a:moveTo>
                  <a:pt x="6555880" y="4228543"/>
                </a:moveTo>
                <a:lnTo>
                  <a:pt x="0" y="4228543"/>
                </a:lnTo>
                <a:lnTo>
                  <a:pt x="0" y="0"/>
                </a:lnTo>
                <a:lnTo>
                  <a:pt x="6555880" y="0"/>
                </a:lnTo>
                <a:lnTo>
                  <a:pt x="6555880" y="4228543"/>
                </a:lnTo>
                <a:close/>
              </a:path>
            </a:pathLst>
          </a:custGeom>
          <a:blipFill>
            <a:blip r:embed="rId2"/>
            <a:stretch>
              <a:fillRect l="-8848" t="-8848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19898" y="6446280"/>
            <a:ext cx="6379535" cy="4114800"/>
          </a:xfrm>
          <a:custGeom>
            <a:avLst/>
            <a:gdLst/>
            <a:ahLst/>
            <a:cxnLst/>
            <a:rect r="r" b="b" t="t" l="l"/>
            <a:pathLst>
              <a:path h="4114800" w="6379535">
                <a:moveTo>
                  <a:pt x="0" y="0"/>
                </a:moveTo>
                <a:lnTo>
                  <a:pt x="6379535" y="0"/>
                </a:lnTo>
                <a:lnTo>
                  <a:pt x="6379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2335" y="-110944"/>
            <a:ext cx="15596915" cy="10397944"/>
          </a:xfrm>
          <a:custGeom>
            <a:avLst/>
            <a:gdLst/>
            <a:ahLst/>
            <a:cxnLst/>
            <a:rect r="r" b="b" t="t" l="l"/>
            <a:pathLst>
              <a:path h="10397944" w="15596915">
                <a:moveTo>
                  <a:pt x="0" y="0"/>
                </a:moveTo>
                <a:lnTo>
                  <a:pt x="15596915" y="0"/>
                </a:lnTo>
                <a:lnTo>
                  <a:pt x="15596915" y="10397944"/>
                </a:lnTo>
                <a:lnTo>
                  <a:pt x="0" y="10397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986589" cy="10287000"/>
            <a:chOff x="0" y="0"/>
            <a:chExt cx="1576715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6715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76715">
                  <a:moveTo>
                    <a:pt x="0" y="0"/>
                  </a:moveTo>
                  <a:lnTo>
                    <a:pt x="1576715" y="0"/>
                  </a:lnTo>
                  <a:lnTo>
                    <a:pt x="15767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76715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539056" y="1039196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4" y="0"/>
                </a:lnTo>
                <a:lnTo>
                  <a:pt x="8748944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45243" y="1146840"/>
            <a:ext cx="11989979" cy="7993320"/>
          </a:xfrm>
          <a:custGeom>
            <a:avLst/>
            <a:gdLst/>
            <a:ahLst/>
            <a:cxnLst/>
            <a:rect r="r" b="b" t="t" l="l"/>
            <a:pathLst>
              <a:path h="7993320" w="11989979">
                <a:moveTo>
                  <a:pt x="0" y="0"/>
                </a:moveTo>
                <a:lnTo>
                  <a:pt x="11989979" y="0"/>
                </a:lnTo>
                <a:lnTo>
                  <a:pt x="11989979" y="7993320"/>
                </a:lnTo>
                <a:lnTo>
                  <a:pt x="0" y="7993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73367" y="1066800"/>
            <a:ext cx="4869022" cy="8212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72"/>
              </a:lnSpc>
            </a:pPr>
            <a:r>
              <a:rPr lang="en-US" sz="5779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more we learned about the brain, the more we realized we were solving the wrong problem.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6352" y="-48265"/>
            <a:ext cx="15575296" cy="10383531"/>
          </a:xfrm>
          <a:custGeom>
            <a:avLst/>
            <a:gdLst/>
            <a:ahLst/>
            <a:cxnLst/>
            <a:rect r="r" b="b" t="t" l="l"/>
            <a:pathLst>
              <a:path h="10383531" w="15575296">
                <a:moveTo>
                  <a:pt x="0" y="0"/>
                </a:moveTo>
                <a:lnTo>
                  <a:pt x="15575296" y="0"/>
                </a:lnTo>
                <a:lnTo>
                  <a:pt x="15575296" y="10383530"/>
                </a:lnTo>
                <a:lnTo>
                  <a:pt x="0" y="1038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68076" y="0"/>
            <a:ext cx="7819924" cy="10287000"/>
            <a:chOff x="0" y="0"/>
            <a:chExt cx="2059569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59568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59568">
                  <a:moveTo>
                    <a:pt x="0" y="0"/>
                  </a:moveTo>
                  <a:lnTo>
                    <a:pt x="2059568" y="0"/>
                  </a:lnTo>
                  <a:lnTo>
                    <a:pt x="2059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059569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303287" y="7153548"/>
            <a:ext cx="4471030" cy="3335083"/>
          </a:xfrm>
          <a:custGeom>
            <a:avLst/>
            <a:gdLst/>
            <a:ahLst/>
            <a:cxnLst/>
            <a:rect r="r" b="b" t="t" l="l"/>
            <a:pathLst>
              <a:path h="3335083" w="4471030">
                <a:moveTo>
                  <a:pt x="0" y="0"/>
                </a:moveTo>
                <a:lnTo>
                  <a:pt x="4471030" y="0"/>
                </a:lnTo>
                <a:lnTo>
                  <a:pt x="4471030" y="3335082"/>
                </a:lnTo>
                <a:lnTo>
                  <a:pt x="0" y="33350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67575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09528" y="285635"/>
            <a:ext cx="9858548" cy="6572365"/>
          </a:xfrm>
          <a:custGeom>
            <a:avLst/>
            <a:gdLst/>
            <a:ahLst/>
            <a:cxnLst/>
            <a:rect r="r" b="b" t="t" l="l"/>
            <a:pathLst>
              <a:path h="6572365" w="9858548">
                <a:moveTo>
                  <a:pt x="0" y="0"/>
                </a:moveTo>
                <a:lnTo>
                  <a:pt x="9858548" y="0"/>
                </a:lnTo>
                <a:lnTo>
                  <a:pt x="9858548" y="6572365"/>
                </a:lnTo>
                <a:lnTo>
                  <a:pt x="0" y="65723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943606" y="1665936"/>
            <a:ext cx="6868863" cy="7155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47"/>
              </a:lnSpc>
            </a:pPr>
            <a:r>
              <a:rPr lang="en-US" sz="6566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Instead of...</a:t>
            </a:r>
          </a:p>
          <a:p>
            <a:pPr algn="ctr">
              <a:lnSpc>
                <a:spcPts val="5647"/>
              </a:lnSpc>
            </a:pPr>
          </a:p>
          <a:p>
            <a:pPr algn="ctr">
              <a:lnSpc>
                <a:spcPts val="5647"/>
              </a:lnSpc>
            </a:pPr>
            <a:r>
              <a:rPr lang="en-US" sz="6566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Why won't they?</a:t>
            </a:r>
          </a:p>
          <a:p>
            <a:pPr algn="ctr">
              <a:lnSpc>
                <a:spcPts val="5647"/>
              </a:lnSpc>
            </a:pPr>
          </a:p>
          <a:p>
            <a:pPr algn="ctr">
              <a:lnSpc>
                <a:spcPts val="5647"/>
              </a:lnSpc>
            </a:pPr>
            <a:r>
              <a:rPr lang="en-US" sz="6566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Ask...</a:t>
            </a:r>
          </a:p>
          <a:p>
            <a:pPr algn="ctr">
              <a:lnSpc>
                <a:spcPts val="5647"/>
              </a:lnSpc>
            </a:pPr>
          </a:p>
          <a:p>
            <a:pPr algn="ctr">
              <a:lnSpc>
                <a:spcPts val="5647"/>
              </a:lnSpc>
            </a:pPr>
            <a:r>
              <a:rPr lang="en-US" sz="6566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What is the missing skill?</a:t>
            </a:r>
          </a:p>
          <a:p>
            <a:pPr algn="ctr">
              <a:lnSpc>
                <a:spcPts val="5647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5598" y="6649629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3877691" y="-289352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6909" y="2214488"/>
            <a:ext cx="16937449" cy="7620010"/>
            <a:chOff x="0" y="0"/>
            <a:chExt cx="1799598" cy="8096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860331" y="4432709"/>
            <a:ext cx="3758183" cy="5637275"/>
          </a:xfrm>
          <a:custGeom>
            <a:avLst/>
            <a:gdLst/>
            <a:ahLst/>
            <a:cxnLst/>
            <a:rect r="r" b="b" t="t" l="l"/>
            <a:pathLst>
              <a:path h="5637275" w="3758183">
                <a:moveTo>
                  <a:pt x="0" y="0"/>
                </a:moveTo>
                <a:lnTo>
                  <a:pt x="3758184" y="0"/>
                </a:lnTo>
                <a:lnTo>
                  <a:pt x="3758184" y="5637275"/>
                </a:lnTo>
                <a:lnTo>
                  <a:pt x="0" y="56372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792294" y="6887569"/>
            <a:ext cx="3929238" cy="2946928"/>
          </a:xfrm>
          <a:custGeom>
            <a:avLst/>
            <a:gdLst/>
            <a:ahLst/>
            <a:cxnLst/>
            <a:rect r="r" b="b" t="t" l="l"/>
            <a:pathLst>
              <a:path h="2946928" w="3929238">
                <a:moveTo>
                  <a:pt x="0" y="0"/>
                </a:moveTo>
                <a:lnTo>
                  <a:pt x="3929238" y="0"/>
                </a:lnTo>
                <a:lnTo>
                  <a:pt x="3929238" y="2946928"/>
                </a:lnTo>
                <a:lnTo>
                  <a:pt x="0" y="29469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51750" y="6405820"/>
            <a:ext cx="5080006" cy="3810005"/>
          </a:xfrm>
          <a:custGeom>
            <a:avLst/>
            <a:gdLst/>
            <a:ahLst/>
            <a:cxnLst/>
            <a:rect r="r" b="b" t="t" l="l"/>
            <a:pathLst>
              <a:path h="3810005" w="5080006">
                <a:moveTo>
                  <a:pt x="0" y="0"/>
                </a:moveTo>
                <a:lnTo>
                  <a:pt x="5080006" y="0"/>
                </a:lnTo>
                <a:lnTo>
                  <a:pt x="5080006" y="3810005"/>
                </a:lnTo>
                <a:lnTo>
                  <a:pt x="0" y="38100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930988" y="5614314"/>
            <a:ext cx="3357012" cy="4455670"/>
          </a:xfrm>
          <a:custGeom>
            <a:avLst/>
            <a:gdLst/>
            <a:ahLst/>
            <a:cxnLst/>
            <a:rect r="r" b="b" t="t" l="l"/>
            <a:pathLst>
              <a:path h="4455670" w="3357012">
                <a:moveTo>
                  <a:pt x="0" y="0"/>
                </a:moveTo>
                <a:lnTo>
                  <a:pt x="3357012" y="0"/>
                </a:lnTo>
                <a:lnTo>
                  <a:pt x="3357012" y="4455670"/>
                </a:lnTo>
                <a:lnTo>
                  <a:pt x="0" y="44556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43642" y="896138"/>
            <a:ext cx="17000716" cy="883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08"/>
              </a:lnSpc>
            </a:pPr>
            <a:r>
              <a:rPr lang="en-US" sz="7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Tier 1: Executive Functioning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312343" y="2402448"/>
            <a:ext cx="13770503" cy="4949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3"/>
              </a:lnSpc>
            </a:pPr>
            <a:r>
              <a:rPr lang="en-US" b="true" sz="31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8" tooltip="https://docs.google.com/document/d/1q8kSldKuHbiz1_ph72ASi23b8qVLtBoMx3zc6_GE21c/edit?usp=sharing"/>
              </a:rPr>
              <a:t>Executive Functioning Focus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9" tooltip="https://docs.google.com/document/d/1q8kSldKuHbiz1_ph72ASi23b8qVLtBoMx3zc6_GE21c/edit?usp=sharing"/>
              </a:rPr>
              <a:t>Weekly Skill Instruction: </a:t>
            </a:r>
          </a:p>
          <a:p>
            <a:pPr algn="l" marL="1355050" indent="-451683" lvl="2">
              <a:lnSpc>
                <a:spcPts val="4393"/>
              </a:lnSpc>
              <a:buFont typeface="Arial"/>
              <a:buChar char="⚬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0" tooltip="https://docs.google.com/document/d/1q8kSldKuHbiz1_ph72ASi23b8qVLtBoMx3zc6_GE21c/edit?usp=sharing"/>
              </a:rPr>
              <a:t>Working M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1" tooltip="https://docs.google.com/document/d/1q8kSldKuHbiz1_ph72ASi23b8qVLtBoMx3zc6_GE21c/edit?usp=sharing"/>
              </a:rPr>
              <a:t>emory, Inhibitory Control, &amp; Cognitive Flexibility</a:t>
            </a:r>
          </a:p>
          <a:p>
            <a:pPr algn="l">
              <a:lnSpc>
                <a:spcPts val="4393"/>
              </a:lnSpc>
            </a:pPr>
            <a:r>
              <a:rPr lang="en-US" b="true" sz="31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2" tooltip="https://docs.google.com/document/d/1q8kSldKuHbiz1_ph72ASi23b8qVLtBoMx3zc6_GE21c/edit?usp=sharing"/>
              </a:rPr>
              <a:t>Te</a:t>
            </a:r>
            <a:r>
              <a:rPr lang="en-US" b="true" sz="31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3" tooltip="https://docs.google.com/document/d/1q8kSldKuHbiz1_ph72ASi23b8qVLtBoMx3zc6_GE21c/edit?usp=sharing"/>
              </a:rPr>
              <a:t>acher Supports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4" tooltip="https://drive.google.com/open?id=1uBLVn7aQXu2itV0G3NUqOVuR5s3RKhb1"/>
              </a:rPr>
              <a:t>We</a:t>
            </a: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5" tooltip="https://drive.google.com/open?id=1uBLVn7aQXu2itV0G3NUqOVuR5s3RKhb1"/>
              </a:rPr>
              <a:t>ekly one-pager lesson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6" tooltip="https://docs.google.com/document/d/1q8kSldKuHbiz1_ph72ASi23b8qVLtBoMx3zc6_GE21c/edit?usp=sharing"/>
              </a:rPr>
              <a:t>Reinforcement strategies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7" tooltip="https://docs.google.com/document/u/0/d/1O5UXXUslGXvd5o24cjSHEOQPsyOYaJhucDVMw0xScwo/edit"/>
              </a:rPr>
              <a:t>P</a:t>
            </a: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8" tooltip="https://docs.google.com/document/u/0/d/1O5UXXUslGXvd5o24cjSHEOQPsyOYaJhucDVMw0xScwo/edit"/>
              </a:rPr>
              <a:t>osters and desk cards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9" tooltip="https://docs.google.com/document/d/1q7Ntyeq3wwAP8bJPZ-1UoYJV0SagzNMyd3LsoZII1vw/edit?usp=sharing"/>
              </a:rPr>
              <a:t>EF Report Card</a:t>
            </a:r>
          </a:p>
          <a:p>
            <a:pPr algn="l">
              <a:lnSpc>
                <a:spcPts val="439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0402671" cy="7881888"/>
          </a:xfrm>
          <a:custGeom>
            <a:avLst/>
            <a:gdLst/>
            <a:ahLst/>
            <a:cxnLst/>
            <a:rect r="r" b="b" t="t" l="l"/>
            <a:pathLst>
              <a:path h="7881888" w="10402671">
                <a:moveTo>
                  <a:pt x="0" y="0"/>
                </a:moveTo>
                <a:lnTo>
                  <a:pt x="10402671" y="0"/>
                </a:lnTo>
                <a:lnTo>
                  <a:pt x="10402671" y="7881888"/>
                </a:lnTo>
                <a:lnTo>
                  <a:pt x="0" y="78818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44000" y="2643557"/>
            <a:ext cx="9130153" cy="7643443"/>
          </a:xfrm>
          <a:custGeom>
            <a:avLst/>
            <a:gdLst/>
            <a:ahLst/>
            <a:cxnLst/>
            <a:rect r="r" b="b" t="t" l="l"/>
            <a:pathLst>
              <a:path h="7643443" w="9130153">
                <a:moveTo>
                  <a:pt x="0" y="0"/>
                </a:moveTo>
                <a:lnTo>
                  <a:pt x="9130153" y="0"/>
                </a:lnTo>
                <a:lnTo>
                  <a:pt x="9130153" y="7643443"/>
                </a:lnTo>
                <a:lnTo>
                  <a:pt x="0" y="76434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962136" y="7961075"/>
            <a:ext cx="898891" cy="1096208"/>
          </a:xfrm>
          <a:custGeom>
            <a:avLst/>
            <a:gdLst/>
            <a:ahLst/>
            <a:cxnLst/>
            <a:rect r="r" b="b" t="t" l="l"/>
            <a:pathLst>
              <a:path h="1096208" w="898891">
                <a:moveTo>
                  <a:pt x="0" y="0"/>
                </a:moveTo>
                <a:lnTo>
                  <a:pt x="898891" y="0"/>
                </a:lnTo>
                <a:lnTo>
                  <a:pt x="898891" y="1096208"/>
                </a:lnTo>
                <a:lnTo>
                  <a:pt x="0" y="10962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69100" y="8530234"/>
            <a:ext cx="7884964" cy="1187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49"/>
              </a:lnSpc>
            </a:pPr>
          </a:p>
          <a:p>
            <a:pPr algn="ctr">
              <a:lnSpc>
                <a:spcPts val="4449"/>
              </a:lnSpc>
            </a:pPr>
            <a:r>
              <a:rPr lang="en-US" sz="4999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EF Lesson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144659" y="782638"/>
            <a:ext cx="7884964" cy="62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49"/>
              </a:lnSpc>
            </a:pPr>
            <a:r>
              <a:rPr lang="en-US" sz="4999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EF Report Card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10800000">
            <a:off x="13637696" y="1408112"/>
            <a:ext cx="898891" cy="1096208"/>
          </a:xfrm>
          <a:custGeom>
            <a:avLst/>
            <a:gdLst/>
            <a:ahLst/>
            <a:cxnLst/>
            <a:rect r="r" b="b" t="t" l="l"/>
            <a:pathLst>
              <a:path h="1096208" w="898891">
                <a:moveTo>
                  <a:pt x="0" y="0"/>
                </a:moveTo>
                <a:lnTo>
                  <a:pt x="898891" y="0"/>
                </a:lnTo>
                <a:lnTo>
                  <a:pt x="898891" y="1096208"/>
                </a:lnTo>
                <a:lnTo>
                  <a:pt x="0" y="10962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75275" y="1333495"/>
            <a:ext cx="16937449" cy="7620010"/>
            <a:chOff x="0" y="0"/>
            <a:chExt cx="1799598" cy="809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643642" y="4566438"/>
            <a:ext cx="17000716" cy="106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9"/>
              </a:lnSpc>
            </a:pPr>
            <a:r>
              <a:rPr lang="en-US" sz="8662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UPC  LSA  UAT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75275" y="1333495"/>
            <a:ext cx="16937449" cy="7620010"/>
            <a:chOff x="0" y="0"/>
            <a:chExt cx="1799598" cy="809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643642" y="4566438"/>
            <a:ext cx="17000716" cy="106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9"/>
              </a:lnSpc>
            </a:pPr>
            <a:r>
              <a:rPr lang="en-US" sz="8662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P</a:t>
            </a:r>
            <a:r>
              <a:rPr lang="en-US" sz="8662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LC  USA  ATU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39056" y="1039196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4" y="0"/>
                </a:lnTo>
                <a:lnTo>
                  <a:pt x="8748944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6605736" cy="6605736"/>
          </a:xfrm>
          <a:custGeom>
            <a:avLst/>
            <a:gdLst/>
            <a:ahLst/>
            <a:cxnLst/>
            <a:rect r="r" b="b" t="t" l="l"/>
            <a:pathLst>
              <a:path h="6605736" w="6605736">
                <a:moveTo>
                  <a:pt x="0" y="0"/>
                </a:moveTo>
                <a:lnTo>
                  <a:pt x="6605736" y="0"/>
                </a:lnTo>
                <a:lnTo>
                  <a:pt x="6605736" y="6605736"/>
                </a:lnTo>
                <a:lnTo>
                  <a:pt x="0" y="66057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181600" y="4040402"/>
            <a:ext cx="6030666" cy="6246598"/>
          </a:xfrm>
          <a:custGeom>
            <a:avLst/>
            <a:gdLst/>
            <a:ahLst/>
            <a:cxnLst/>
            <a:rect r="r" b="b" t="t" l="l"/>
            <a:pathLst>
              <a:path h="6246598" w="6030666">
                <a:moveTo>
                  <a:pt x="0" y="0"/>
                </a:moveTo>
                <a:lnTo>
                  <a:pt x="6030666" y="0"/>
                </a:lnTo>
                <a:lnTo>
                  <a:pt x="6030666" y="6246598"/>
                </a:lnTo>
                <a:lnTo>
                  <a:pt x="0" y="62465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991566" y="1143918"/>
            <a:ext cx="7296434" cy="7186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01"/>
              </a:lnSpc>
            </a:pPr>
            <a:r>
              <a:rPr lang="en-US" b="true" sz="5072">
                <a:solidFill>
                  <a:srgbClr val="033AB0"/>
                </a:solidFill>
                <a:latin typeface="Poppins Bold"/>
                <a:ea typeface="Poppins Bold"/>
                <a:cs typeface="Poppins Bold"/>
                <a:sym typeface="Poppins Bold"/>
              </a:rPr>
              <a:t>Brain States</a:t>
            </a:r>
          </a:p>
          <a:p>
            <a:pPr algn="ctr">
              <a:lnSpc>
                <a:spcPts val="7101"/>
              </a:lnSpc>
            </a:pPr>
          </a:p>
          <a:p>
            <a:pPr algn="ctr">
              <a:lnSpc>
                <a:spcPts val="7101"/>
              </a:lnSpc>
            </a:pPr>
            <a:r>
              <a:rPr lang="en-US" sz="5072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Executive Functioning lives in the upstairs brain.</a:t>
            </a:r>
          </a:p>
          <a:p>
            <a:pPr algn="ctr">
              <a:lnSpc>
                <a:spcPts val="7101"/>
              </a:lnSpc>
            </a:pPr>
          </a:p>
          <a:p>
            <a:pPr algn="ctr">
              <a:lnSpc>
                <a:spcPts val="7101"/>
              </a:lnSpc>
            </a:pPr>
            <a:r>
              <a:rPr lang="en-US" sz="5072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Compassion + Accountability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633906" y="4734284"/>
            <a:ext cx="6304294" cy="5282235"/>
          </a:xfrm>
          <a:custGeom>
            <a:avLst/>
            <a:gdLst/>
            <a:ahLst/>
            <a:cxnLst/>
            <a:rect r="r" b="b" t="t" l="l"/>
            <a:pathLst>
              <a:path h="5282235" w="6304294">
                <a:moveTo>
                  <a:pt x="0" y="0"/>
                </a:moveTo>
                <a:lnTo>
                  <a:pt x="6304295" y="0"/>
                </a:lnTo>
                <a:lnTo>
                  <a:pt x="6304295" y="5282235"/>
                </a:lnTo>
                <a:lnTo>
                  <a:pt x="0" y="52822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254026" y="921428"/>
            <a:ext cx="13779947" cy="1626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28"/>
              </a:lnSpc>
            </a:pPr>
            <a:r>
              <a:rPr lang="en-US" sz="48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Russellville School District </a:t>
            </a:r>
          </a:p>
          <a:p>
            <a:pPr algn="ctr">
              <a:lnSpc>
                <a:spcPts val="4128"/>
              </a:lnSpc>
            </a:pPr>
          </a:p>
          <a:p>
            <a:pPr algn="ctr">
              <a:lnSpc>
                <a:spcPts val="4128"/>
              </a:lnSpc>
            </a:pPr>
            <a:r>
              <a:rPr lang="en-US" sz="48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Center Valley Elementary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962485" y="3027908"/>
            <a:ext cx="8363031" cy="1404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54739" indent="-427369" lvl="1">
              <a:lnSpc>
                <a:spcPts val="5542"/>
              </a:lnSpc>
              <a:buFont typeface="Arial"/>
              <a:buChar char="•"/>
            </a:pPr>
            <a:r>
              <a:rPr lang="en-US" sz="3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K-4 Building</a:t>
            </a:r>
          </a:p>
          <a:p>
            <a:pPr algn="l" marL="854739" indent="-427369" lvl="1">
              <a:lnSpc>
                <a:spcPts val="5542"/>
              </a:lnSpc>
              <a:buFont typeface="Arial"/>
              <a:buChar char="•"/>
            </a:pPr>
            <a:r>
              <a:rPr lang="en-US" sz="3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Approximately 360 students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39056" y="1039196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4" y="0"/>
                </a:lnTo>
                <a:lnTo>
                  <a:pt x="8748944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653712" y="895350"/>
            <a:ext cx="7133334" cy="8770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42"/>
              </a:lnSpc>
            </a:pPr>
            <a:r>
              <a:rPr lang="en-US" sz="4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Students don't lose access to learning because they don't care.</a:t>
            </a:r>
          </a:p>
          <a:p>
            <a:pPr algn="ctr">
              <a:lnSpc>
                <a:spcPts val="6942"/>
              </a:lnSpc>
            </a:pPr>
          </a:p>
          <a:p>
            <a:pPr algn="ctr">
              <a:lnSpc>
                <a:spcPts val="6942"/>
              </a:lnSpc>
            </a:pPr>
            <a:r>
              <a:rPr lang="en-US" sz="4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They lose access because their brains move outside their window of tolerance.</a:t>
            </a:r>
          </a:p>
          <a:p>
            <a:pPr algn="ctr">
              <a:lnSpc>
                <a:spcPts val="6942"/>
              </a:lnSpc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39056" y="1039196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4" y="0"/>
                </a:lnTo>
                <a:lnTo>
                  <a:pt x="8748944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628249" y="1918342"/>
            <a:ext cx="7296434" cy="6297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01"/>
              </a:lnSpc>
            </a:pPr>
            <a:r>
              <a:rPr lang="en-US" sz="5072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When students leave their window, we often respond with more demands...when what they actually need is support getting back into a learning state.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124383" y="2519149"/>
            <a:ext cx="6039235" cy="6710261"/>
          </a:xfrm>
          <a:custGeom>
            <a:avLst/>
            <a:gdLst/>
            <a:ahLst/>
            <a:cxnLst/>
            <a:rect r="r" b="b" t="t" l="l"/>
            <a:pathLst>
              <a:path h="6710261" w="6039235">
                <a:moveTo>
                  <a:pt x="0" y="0"/>
                </a:moveTo>
                <a:lnTo>
                  <a:pt x="6039234" y="0"/>
                </a:lnTo>
                <a:lnTo>
                  <a:pt x="6039234" y="6710261"/>
                </a:lnTo>
                <a:lnTo>
                  <a:pt x="0" y="67102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67895" y="691929"/>
            <a:ext cx="16952209" cy="2010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1"/>
              </a:lnSpc>
            </a:pPr>
            <a:r>
              <a:rPr lang="en-US" sz="6966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Cognitive Load</a:t>
            </a:r>
          </a:p>
          <a:p>
            <a:pPr algn="ctr">
              <a:lnSpc>
                <a:spcPts val="1805"/>
              </a:lnSpc>
            </a:pPr>
          </a:p>
          <a:p>
            <a:pPr algn="ctr">
              <a:lnSpc>
                <a:spcPts val="2751"/>
              </a:lnSpc>
            </a:pPr>
          </a:p>
          <a:p>
            <a:pPr algn="ctr">
              <a:lnSpc>
                <a:spcPts val="2751"/>
              </a:lnSpc>
            </a:pPr>
            <a:r>
              <a:rPr lang="en-US" sz="3199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         Executive functioning helps students manage the load.</a:t>
            </a:r>
          </a:p>
          <a:p>
            <a:pPr algn="ctr">
              <a:lnSpc>
                <a:spcPts val="275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122985" y="3736509"/>
            <a:ext cx="4577194" cy="385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2"/>
              </a:lnSpc>
            </a:pPr>
            <a:r>
              <a:rPr lang="en-US" sz="3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Change of routine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22985" y="5488453"/>
            <a:ext cx="4577194" cy="728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2"/>
              </a:lnSpc>
            </a:pPr>
            <a:r>
              <a:rPr lang="en-US" sz="3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Classroom Environment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75390" y="7773376"/>
            <a:ext cx="4577194" cy="385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2"/>
              </a:lnSpc>
            </a:pPr>
            <a:r>
              <a:rPr lang="en-US" sz="3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Anxiety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819301" y="3736509"/>
            <a:ext cx="5800804" cy="385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2"/>
              </a:lnSpc>
            </a:pPr>
            <a:r>
              <a:rPr lang="en-US" sz="3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Poverty/Family Dynamics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163617" y="5728991"/>
            <a:ext cx="4577194" cy="728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2"/>
              </a:lnSpc>
            </a:pPr>
            <a:r>
              <a:rPr lang="en-US" sz="3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Food insecurity</a:t>
            </a:r>
          </a:p>
          <a:p>
            <a:pPr algn="ctr">
              <a:lnSpc>
                <a:spcPts val="2752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1515917" y="7773376"/>
            <a:ext cx="5872594" cy="385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2"/>
              </a:lnSpc>
            </a:pPr>
            <a:r>
              <a:rPr lang="en-US" sz="3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Lack of sleep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5598" y="6649629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3877691" y="-289352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6909" y="2214488"/>
            <a:ext cx="16937449" cy="7620010"/>
            <a:chOff x="0" y="0"/>
            <a:chExt cx="1799598" cy="8096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641063" y="2374969"/>
            <a:ext cx="3234885" cy="4313181"/>
          </a:xfrm>
          <a:custGeom>
            <a:avLst/>
            <a:gdLst/>
            <a:ahLst/>
            <a:cxnLst/>
            <a:rect r="r" b="b" t="t" l="l"/>
            <a:pathLst>
              <a:path h="4313181" w="3234885">
                <a:moveTo>
                  <a:pt x="0" y="0"/>
                </a:moveTo>
                <a:lnTo>
                  <a:pt x="3234885" y="0"/>
                </a:lnTo>
                <a:lnTo>
                  <a:pt x="3234885" y="4313180"/>
                </a:lnTo>
                <a:lnTo>
                  <a:pt x="0" y="43131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856061" y="2580688"/>
            <a:ext cx="11402445" cy="826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3"/>
              </a:lnSpc>
            </a:pPr>
            <a:r>
              <a:rPr lang="en-US" b="true" sz="31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5" tooltip="https://docs.google.com/document/d/1q8kSldKuHbiz1_ph72ASi23b8qVLtBoMx3zc6_GE21c/edit?usp=sharing"/>
              </a:rPr>
              <a:t>TIER 2: TARGETED</a:t>
            </a:r>
            <a:r>
              <a:rPr lang="en-US" sz="3138" b="true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- </a:t>
            </a:r>
            <a:r>
              <a:rPr lang="en-US" b="true" sz="31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6" tooltip="https://docs.google.com/document/d/1q8kSldKuHbiz1_ph72ASi23b8qVLtBoMx3zc6_GE21c/edit?usp=sharing"/>
              </a:rPr>
              <a:t>Strategic Interventi</a:t>
            </a:r>
            <a:r>
              <a:rPr lang="en-US" b="true" sz="31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docs.google.com/document/d/1q8kSldKuHbiz1_ph72ASi23b8qVLtBoMx3zc6_GE21c/edit?usp=sharing"/>
              </a:rPr>
              <a:t>ons</a:t>
            </a:r>
          </a:p>
          <a:p>
            <a:pPr algn="l">
              <a:lnSpc>
                <a:spcPts val="4393"/>
              </a:lnSpc>
            </a:pPr>
            <a:r>
              <a:rPr lang="en-US" b="true" sz="3138" u="sng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8" tooltip="https://docs.google.com/document/d/1q8kSldKuHbiz1_ph72ASi23b8qVLtBoMx3zc6_GE21c/edit?usp=sharing"/>
              </a:rPr>
              <a:t>Identified through KID Talks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9" tooltip="https://docs.google.com/document/d/1q8kSldKuHbiz1_ph72ASi23b8qVLtBoMx3zc6_GE21c/edit?usp=sharing"/>
              </a:rPr>
              <a:t>Check-In/Check-Out (CICO)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0" tooltip="https://docs.google.com/document/d/1q8kSldKuHbiz1_ph72ASi23b8qVLtBoMx3zc6_GE21c/edit?usp=sharing"/>
              </a:rPr>
              <a:t>Spe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1" tooltip="https://docs.google.com/document/d/1q8kSldKuHbiz1_ph72ASi23b8qVLtBoMx3zc6_GE21c/edit?usp=sharing"/>
              </a:rPr>
              <a:t>cific behavior go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2" tooltip="https://docs.google.com/document/d/1q8kSldKuHbiz1_ph72ASi23b8qVLtBoMx3zc6_GE21c/edit?usp=sharing"/>
              </a:rPr>
              <a:t>als &amp; scheduled breaks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3" tooltip="https://docs.google.com/document/d/1q8kSldKuHbiz1_ph72ASi23b8qVLtBoMx3zc6_GE21c/edit?usp=sharing"/>
              </a:rPr>
              <a:t>S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4" tooltip="https://docs.google.com/document/d/1q8kSldKuHbiz1_ph72ASi23b8qVLtBoMx3zc6_GE21c/edit?usp=sharing"/>
              </a:rPr>
              <a:t>mall groups with counselor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Note Home System</a:t>
            </a:r>
          </a:p>
          <a:p>
            <a:pPr algn="l">
              <a:lnSpc>
                <a:spcPts val="4393"/>
              </a:lnSpc>
            </a:pPr>
          </a:p>
          <a:p>
            <a:pPr algn="l">
              <a:lnSpc>
                <a:spcPts val="4393"/>
              </a:lnSpc>
            </a:pPr>
            <a:r>
              <a:rPr lang="en-US" sz="3138" b="true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TIER 3: INTENSIVE</a:t>
            </a:r>
          </a:p>
          <a:p>
            <a:pPr algn="l">
              <a:lnSpc>
                <a:spcPts val="4393"/>
              </a:lnSpc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Supporting Most Vulnerable Students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Connect every student to a trusted adult (Principal, AP, SRO, Nurse, former teacher, interventionist, etc.)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Data-driven decision making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Bottom Quartile?</a:t>
            </a:r>
          </a:p>
          <a:p>
            <a:pPr algn="l">
              <a:lnSpc>
                <a:spcPts val="4393"/>
              </a:lnSpc>
            </a:pPr>
          </a:p>
          <a:p>
            <a:pPr algn="l">
              <a:lnSpc>
                <a:spcPts val="4393"/>
              </a:lnSpc>
              <a:spcBef>
                <a:spcPct val="0"/>
              </a:spcBef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456008" y="5143500"/>
            <a:ext cx="3610816" cy="2708112"/>
          </a:xfrm>
          <a:custGeom>
            <a:avLst/>
            <a:gdLst/>
            <a:ahLst/>
            <a:cxnLst/>
            <a:rect r="r" b="b" t="t" l="l"/>
            <a:pathLst>
              <a:path h="2708112" w="3610816">
                <a:moveTo>
                  <a:pt x="0" y="0"/>
                </a:moveTo>
                <a:lnTo>
                  <a:pt x="3610816" y="0"/>
                </a:lnTo>
                <a:lnTo>
                  <a:pt x="3610816" y="2708112"/>
                </a:lnTo>
                <a:lnTo>
                  <a:pt x="0" y="270811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434515" y="7851612"/>
            <a:ext cx="3647589" cy="2598047"/>
          </a:xfrm>
          <a:custGeom>
            <a:avLst/>
            <a:gdLst/>
            <a:ahLst/>
            <a:cxnLst/>
            <a:rect r="r" b="b" t="t" l="l"/>
            <a:pathLst>
              <a:path h="2598047" w="3647589">
                <a:moveTo>
                  <a:pt x="0" y="0"/>
                </a:moveTo>
                <a:lnTo>
                  <a:pt x="3647589" y="0"/>
                </a:lnTo>
                <a:lnTo>
                  <a:pt x="3647589" y="2598047"/>
                </a:lnTo>
                <a:lnTo>
                  <a:pt x="0" y="259804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363" t="-53988" r="-891" b="-3743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43642" y="1081664"/>
            <a:ext cx="17000716" cy="687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84"/>
              </a:lnSpc>
            </a:pPr>
            <a:r>
              <a:rPr lang="en-US" sz="56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Tier 2 &amp; 3: Intensive and Targeted Support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644916"/>
            <a:chOff x="0" y="0"/>
            <a:chExt cx="4816593" cy="6966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96603"/>
            </a:xfrm>
            <a:custGeom>
              <a:avLst/>
              <a:gdLst/>
              <a:ahLst/>
              <a:cxnLst/>
              <a:rect r="r" b="b" t="t" l="l"/>
              <a:pathLst>
                <a:path h="69660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96603"/>
                  </a:lnTo>
                  <a:lnTo>
                    <a:pt x="0" y="69660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734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451710" y="0"/>
            <a:ext cx="19545382" cy="10535898"/>
            <a:chOff x="0" y="0"/>
            <a:chExt cx="5147755" cy="277488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147755" cy="2774887"/>
            </a:xfrm>
            <a:custGeom>
              <a:avLst/>
              <a:gdLst/>
              <a:ahLst/>
              <a:cxnLst/>
              <a:rect r="r" b="b" t="t" l="l"/>
              <a:pathLst>
                <a:path h="2774887" w="5147755">
                  <a:moveTo>
                    <a:pt x="0" y="0"/>
                  </a:moveTo>
                  <a:lnTo>
                    <a:pt x="5147755" y="0"/>
                  </a:lnTo>
                  <a:lnTo>
                    <a:pt x="5147755" y="2774887"/>
                  </a:lnTo>
                  <a:lnTo>
                    <a:pt x="0" y="2774887"/>
                  </a:lnTo>
                  <a:close/>
                </a:path>
              </a:pathLst>
            </a:custGeom>
            <a:solidFill>
              <a:srgbClr val="E4F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5147755" cy="2812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13884" y="524928"/>
            <a:ext cx="16145416" cy="9237145"/>
          </a:xfrm>
          <a:custGeom>
            <a:avLst/>
            <a:gdLst/>
            <a:ahLst/>
            <a:cxnLst/>
            <a:rect r="r" b="b" t="t" l="l"/>
            <a:pathLst>
              <a:path h="9237145" w="16145416">
                <a:moveTo>
                  <a:pt x="0" y="0"/>
                </a:moveTo>
                <a:lnTo>
                  <a:pt x="16145416" y="0"/>
                </a:lnTo>
                <a:lnTo>
                  <a:pt x="16145416" y="9237144"/>
                </a:lnTo>
                <a:lnTo>
                  <a:pt x="0" y="9237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87" r="0" b="-10537"/>
            </a:stretch>
          </a:blipFill>
          <a:ln w="1143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506825" y="7822131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868733" y="-953033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245179" y="3475226"/>
            <a:ext cx="5596658" cy="5611539"/>
          </a:xfrm>
          <a:custGeom>
            <a:avLst/>
            <a:gdLst/>
            <a:ahLst/>
            <a:cxnLst/>
            <a:rect r="r" b="b" t="t" l="l"/>
            <a:pathLst>
              <a:path h="5611539" w="5596658">
                <a:moveTo>
                  <a:pt x="0" y="0"/>
                </a:moveTo>
                <a:lnTo>
                  <a:pt x="5596658" y="0"/>
                </a:lnTo>
                <a:lnTo>
                  <a:pt x="5596658" y="5611540"/>
                </a:lnTo>
                <a:lnTo>
                  <a:pt x="0" y="56115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99" t="0" r="-22901" b="-118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490927" y="1990450"/>
            <a:ext cx="6582961" cy="4290546"/>
          </a:xfrm>
          <a:custGeom>
            <a:avLst/>
            <a:gdLst/>
            <a:ahLst/>
            <a:cxnLst/>
            <a:rect r="r" b="b" t="t" l="l"/>
            <a:pathLst>
              <a:path h="4290546" w="6582961">
                <a:moveTo>
                  <a:pt x="0" y="0"/>
                </a:moveTo>
                <a:lnTo>
                  <a:pt x="6582961" y="0"/>
                </a:lnTo>
                <a:lnTo>
                  <a:pt x="6582961" y="4290546"/>
                </a:lnTo>
                <a:lnTo>
                  <a:pt x="0" y="42905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11919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43642" y="161925"/>
            <a:ext cx="17000716" cy="687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84"/>
              </a:lnSpc>
            </a:pPr>
            <a:r>
              <a:rPr lang="en-US" sz="56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Sense of Belonging Data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51353" y="1261955"/>
            <a:ext cx="5973610" cy="7639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58"/>
              </a:lnSpc>
            </a:pPr>
            <a:r>
              <a:rPr lang="en-US" b="true" sz="2398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Sense of Belonging Survey Questions</a:t>
            </a:r>
          </a:p>
          <a:p>
            <a:pPr algn="just">
              <a:lnSpc>
                <a:spcPts val="2900"/>
              </a:lnSpc>
            </a:pP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My school is a place where people care about one another.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 feel that I really belong in my school and classrooms.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My teachers really care about me and are concerned when I am absent.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My teachers help me understand what I need to learn and how to be successful in my studies.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My school feels like a happy family.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My classrooms feel like happy families.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 feel like I am an important part of my classrooms.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 feel like I am an important part of my school.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My teachers encourage me to develop my interests and talents.</a:t>
            </a:r>
          </a:p>
          <a:p>
            <a:pPr algn="just" marL="447271" indent="-223635" lvl="1">
              <a:lnSpc>
                <a:spcPts val="2900"/>
              </a:lnSpc>
              <a:buFont typeface="Arial"/>
              <a:buChar char="•"/>
            </a:pPr>
            <a:r>
              <a:rPr lang="en-US" sz="207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 feel supported and respected in my school and classrooms.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5543" y="868173"/>
            <a:ext cx="6141493" cy="4114800"/>
          </a:xfrm>
          <a:custGeom>
            <a:avLst/>
            <a:gdLst/>
            <a:ahLst/>
            <a:cxnLst/>
            <a:rect r="r" b="b" t="t" l="l"/>
            <a:pathLst>
              <a:path h="4114800" w="6141493">
                <a:moveTo>
                  <a:pt x="0" y="0"/>
                </a:moveTo>
                <a:lnTo>
                  <a:pt x="6141492" y="0"/>
                </a:lnTo>
                <a:lnTo>
                  <a:pt x="61414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800000">
            <a:off x="848887" y="5290252"/>
            <a:ext cx="6141493" cy="4114800"/>
          </a:xfrm>
          <a:custGeom>
            <a:avLst/>
            <a:gdLst/>
            <a:ahLst/>
            <a:cxnLst/>
            <a:rect r="r" b="b" t="t" l="l"/>
            <a:pathLst>
              <a:path h="4114800" w="6141493">
                <a:moveTo>
                  <a:pt x="0" y="0"/>
                </a:moveTo>
                <a:lnTo>
                  <a:pt x="6141493" y="0"/>
                </a:lnTo>
                <a:lnTo>
                  <a:pt x="61414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7134" y="1205241"/>
            <a:ext cx="12352591" cy="8215045"/>
          </a:xfrm>
          <a:custGeom>
            <a:avLst/>
            <a:gdLst/>
            <a:ahLst/>
            <a:cxnLst/>
            <a:rect r="r" b="b" t="t" l="l"/>
            <a:pathLst>
              <a:path h="8215045" w="12352591">
                <a:moveTo>
                  <a:pt x="0" y="0"/>
                </a:moveTo>
                <a:lnTo>
                  <a:pt x="12352591" y="0"/>
                </a:lnTo>
                <a:lnTo>
                  <a:pt x="12352591" y="8215045"/>
                </a:lnTo>
                <a:lnTo>
                  <a:pt x="0" y="82150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4" t="-1346" r="-1432" b="-141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50868" y="7953071"/>
            <a:ext cx="12775839" cy="1913597"/>
            <a:chOff x="0" y="0"/>
            <a:chExt cx="3364830" cy="50399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64830" cy="503993"/>
            </a:xfrm>
            <a:custGeom>
              <a:avLst/>
              <a:gdLst/>
              <a:ahLst/>
              <a:cxnLst/>
              <a:rect r="r" b="b" t="t" l="l"/>
              <a:pathLst>
                <a:path h="503993" w="3364830">
                  <a:moveTo>
                    <a:pt x="1682415" y="0"/>
                  </a:moveTo>
                  <a:cubicBezTo>
                    <a:pt x="753243" y="0"/>
                    <a:pt x="0" y="112823"/>
                    <a:pt x="0" y="251996"/>
                  </a:cubicBezTo>
                  <a:cubicBezTo>
                    <a:pt x="0" y="391170"/>
                    <a:pt x="753243" y="503993"/>
                    <a:pt x="1682415" y="503993"/>
                  </a:cubicBezTo>
                  <a:cubicBezTo>
                    <a:pt x="2611587" y="503993"/>
                    <a:pt x="3364830" y="391170"/>
                    <a:pt x="3364830" y="251996"/>
                  </a:cubicBezTo>
                  <a:cubicBezTo>
                    <a:pt x="3364830" y="112823"/>
                    <a:pt x="2611587" y="0"/>
                    <a:pt x="1682415" y="0"/>
                  </a:cubicBezTo>
                  <a:close/>
                </a:path>
              </a:pathLst>
            </a:custGeom>
            <a:ln w="152400" cap="sq">
              <a:solidFill>
                <a:srgbClr val="FF3131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315453" y="9149"/>
              <a:ext cx="2733924" cy="4475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2826707" y="443231"/>
            <a:ext cx="5328557" cy="98437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Focus Group Questions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helps you feel like you belong at school?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makes it harder to feel like you belong?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When do you feel heard by others?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helps you feel safe to share your ideas?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</a:t>
            </a: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 teachers do that makes you feel encouraged?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do other students do that helps you feel included?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happens when you don't feel included?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How do you feel when you're chosen last for a team or activity?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could adults do differently to help students feel like they belong?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could students do differently to help everyone feel included?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If you could change one thing about your school to help everyone feel they belong, what would it be?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do you wish adults understood about what it's like to be a student at school?</a:t>
            </a:r>
          </a:p>
          <a:p>
            <a:pPr algn="l" marL="410218" indent="-205109" lvl="1">
              <a:lnSpc>
                <a:spcPts val="266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Is there anything else you'd like us to know about belonging at school?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5598" y="6649629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3877691" y="-289352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417992" y="2534373"/>
            <a:ext cx="11452016" cy="7063860"/>
          </a:xfrm>
          <a:custGeom>
            <a:avLst/>
            <a:gdLst/>
            <a:ahLst/>
            <a:cxnLst/>
            <a:rect r="r" b="b" t="t" l="l"/>
            <a:pathLst>
              <a:path h="7063860" w="11452016">
                <a:moveTo>
                  <a:pt x="0" y="0"/>
                </a:moveTo>
                <a:lnTo>
                  <a:pt x="11452016" y="0"/>
                </a:lnTo>
                <a:lnTo>
                  <a:pt x="11452016" y="7063860"/>
                </a:lnTo>
                <a:lnTo>
                  <a:pt x="0" y="7063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w="17145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643642" y="1081664"/>
            <a:ext cx="17000716" cy="687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84"/>
              </a:lnSpc>
            </a:pPr>
            <a:r>
              <a:rPr lang="en-US" sz="56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Most Vulnerable Data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144000" cy="10287000"/>
            <a:chOff x="0" y="0"/>
            <a:chExt cx="240829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082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408296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469186" y="1490098"/>
            <a:ext cx="8661709" cy="7306805"/>
          </a:xfrm>
          <a:custGeom>
            <a:avLst/>
            <a:gdLst/>
            <a:ahLst/>
            <a:cxnLst/>
            <a:rect r="r" b="b" t="t" l="l"/>
            <a:pathLst>
              <a:path h="7306805" w="8661709">
                <a:moveTo>
                  <a:pt x="0" y="0"/>
                </a:moveTo>
                <a:lnTo>
                  <a:pt x="8661709" y="0"/>
                </a:lnTo>
                <a:lnTo>
                  <a:pt x="8661709" y="7306804"/>
                </a:lnTo>
                <a:lnTo>
                  <a:pt x="0" y="7306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78748" y="4140400"/>
            <a:ext cx="6786505" cy="2190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83"/>
              </a:lnSpc>
            </a:pPr>
            <a:r>
              <a:rPr lang="en-US" sz="8732">
                <a:solidFill>
                  <a:srgbClr val="256FEB"/>
                </a:solidFill>
                <a:latin typeface="Archivo Black"/>
                <a:ea typeface="Archivo Black"/>
                <a:cs typeface="Archivo Black"/>
                <a:sym typeface="Archivo Black"/>
              </a:rPr>
              <a:t>Behavior Data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8750" y="0"/>
            <a:ext cx="15430500" cy="10287000"/>
          </a:xfrm>
          <a:custGeom>
            <a:avLst/>
            <a:gdLst/>
            <a:ahLst/>
            <a:cxnLst/>
            <a:rect r="r" b="b" t="t" l="l"/>
            <a:pathLst>
              <a:path h="10287000" w="154305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0"/>
            <a:ext cx="9144000" cy="10287000"/>
            <a:chOff x="0" y="0"/>
            <a:chExt cx="240829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082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408296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7109" y="769028"/>
            <a:ext cx="8748944" cy="8748944"/>
          </a:xfrm>
          <a:custGeom>
            <a:avLst/>
            <a:gdLst/>
            <a:ahLst/>
            <a:cxnLst/>
            <a:rect r="r" b="b" t="t" l="l"/>
            <a:pathLst>
              <a:path h="8748944" w="8748944">
                <a:moveTo>
                  <a:pt x="0" y="0"/>
                </a:moveTo>
                <a:lnTo>
                  <a:pt x="8748945" y="0"/>
                </a:lnTo>
                <a:lnTo>
                  <a:pt x="8748945" y="8748944"/>
                </a:lnTo>
                <a:lnTo>
                  <a:pt x="0" y="8748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6" id="6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35029" t="0" r="0" b="0"/>
          <a:stretch>
            <a:fillRect/>
          </a:stretch>
        </p:blipFill>
        <p:spPr>
          <a:xfrm flipH="false" flipV="false" rot="0">
            <a:off x="343928" y="1428417"/>
            <a:ext cx="5308803" cy="4575825"/>
          </a:xfrm>
          <a:prstGeom prst="rect">
            <a:avLst/>
          </a:prstGeom>
        </p:spPr>
      </p:pic>
      <p:sp>
        <p:nvSpPr>
          <p:cNvPr name="Freeform 7" id="7"/>
          <p:cNvSpPr/>
          <p:nvPr/>
        </p:nvSpPr>
        <p:spPr>
          <a:xfrm flipH="false" flipV="false" rot="0">
            <a:off x="2098560" y="5900579"/>
            <a:ext cx="6687494" cy="4386421"/>
          </a:xfrm>
          <a:custGeom>
            <a:avLst/>
            <a:gdLst/>
            <a:ahLst/>
            <a:cxnLst/>
            <a:rect r="r" b="b" t="t" l="l"/>
            <a:pathLst>
              <a:path h="4386421" w="6687494">
                <a:moveTo>
                  <a:pt x="0" y="0"/>
                </a:moveTo>
                <a:lnTo>
                  <a:pt x="6687494" y="0"/>
                </a:lnTo>
                <a:lnTo>
                  <a:pt x="6687494" y="4386421"/>
                </a:lnTo>
                <a:lnTo>
                  <a:pt x="0" y="43864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683526" y="1266825"/>
            <a:ext cx="8064947" cy="9250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sz="7709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Reality Check?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34485" y="2214158"/>
            <a:ext cx="8363031" cy="4881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54739" indent="-427369" lvl="1">
              <a:lnSpc>
                <a:spcPts val="5542"/>
              </a:lnSpc>
              <a:buFont typeface="Arial"/>
              <a:buChar char="•"/>
            </a:pPr>
            <a:r>
              <a:rPr lang="en-US" sz="3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First-year principal, new counselor</a:t>
            </a:r>
          </a:p>
          <a:p>
            <a:pPr algn="l" marL="854739" indent="-427369" lvl="1">
              <a:lnSpc>
                <a:spcPts val="5542"/>
              </a:lnSpc>
              <a:buFont typeface="Arial"/>
              <a:buChar char="•"/>
            </a:pPr>
            <a:r>
              <a:rPr lang="en-US" sz="3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Increase in rural poverty (48%-64%)</a:t>
            </a:r>
          </a:p>
          <a:p>
            <a:pPr algn="l" marL="854739" indent="-427369" lvl="1">
              <a:lnSpc>
                <a:spcPts val="5542"/>
              </a:lnSpc>
              <a:buFont typeface="Arial"/>
              <a:buChar char="•"/>
            </a:pPr>
            <a:r>
              <a:rPr lang="en-US" sz="3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Increase in high-magnitude behaviors</a:t>
            </a:r>
          </a:p>
          <a:p>
            <a:pPr algn="l" marL="854739" indent="-427369" lvl="1">
              <a:lnSpc>
                <a:spcPts val="5542"/>
              </a:lnSpc>
              <a:buFont typeface="Arial"/>
              <a:buChar char="•"/>
            </a:pPr>
            <a:r>
              <a:rPr lang="en-US" sz="3958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Systems were not sustainable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8750" y="0"/>
            <a:ext cx="15430500" cy="10287000"/>
          </a:xfrm>
          <a:custGeom>
            <a:avLst/>
            <a:gdLst/>
            <a:ahLst/>
            <a:cxnLst/>
            <a:rect r="r" b="b" t="t" l="l"/>
            <a:pathLst>
              <a:path h="10287000" w="154305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 descr="QR Code Image"/>
          <p:cNvSpPr/>
          <p:nvPr/>
        </p:nvSpPr>
        <p:spPr>
          <a:xfrm flipH="false" flipV="false" rot="0">
            <a:off x="13880388" y="500184"/>
            <a:ext cx="2978862" cy="3764304"/>
          </a:xfrm>
          <a:custGeom>
            <a:avLst/>
            <a:gdLst/>
            <a:ahLst/>
            <a:cxnLst/>
            <a:rect r="r" b="b" t="t" l="l"/>
            <a:pathLst>
              <a:path h="3764304" w="2978862">
                <a:moveTo>
                  <a:pt x="0" y="0"/>
                </a:moveTo>
                <a:lnTo>
                  <a:pt x="2978862" y="0"/>
                </a:lnTo>
                <a:lnTo>
                  <a:pt x="2978862" y="3764303"/>
                </a:lnTo>
                <a:lnTo>
                  <a:pt x="0" y="37643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5598" y="6649629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3877691" y="-289352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6909" y="2214488"/>
            <a:ext cx="16937449" cy="7620010"/>
            <a:chOff x="0" y="0"/>
            <a:chExt cx="1799598" cy="8096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794121" y="5830172"/>
            <a:ext cx="5689071" cy="4266804"/>
          </a:xfrm>
          <a:custGeom>
            <a:avLst/>
            <a:gdLst/>
            <a:ahLst/>
            <a:cxnLst/>
            <a:rect r="r" b="b" t="t" l="l"/>
            <a:pathLst>
              <a:path h="4266804" w="5689071">
                <a:moveTo>
                  <a:pt x="0" y="0"/>
                </a:moveTo>
                <a:lnTo>
                  <a:pt x="5689072" y="0"/>
                </a:lnTo>
                <a:lnTo>
                  <a:pt x="5689072" y="4266803"/>
                </a:lnTo>
                <a:lnTo>
                  <a:pt x="0" y="42668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073789" y="2214488"/>
            <a:ext cx="2843774" cy="3791698"/>
          </a:xfrm>
          <a:custGeom>
            <a:avLst/>
            <a:gdLst/>
            <a:ahLst/>
            <a:cxnLst/>
            <a:rect r="r" b="b" t="t" l="l"/>
            <a:pathLst>
              <a:path h="3791698" w="2843774">
                <a:moveTo>
                  <a:pt x="0" y="0"/>
                </a:moveTo>
                <a:lnTo>
                  <a:pt x="2843774" y="0"/>
                </a:lnTo>
                <a:lnTo>
                  <a:pt x="2843774" y="3791698"/>
                </a:lnTo>
                <a:lnTo>
                  <a:pt x="0" y="37916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978715" y="5749499"/>
            <a:ext cx="7276444" cy="4428149"/>
          </a:xfrm>
          <a:custGeom>
            <a:avLst/>
            <a:gdLst/>
            <a:ahLst/>
            <a:cxnLst/>
            <a:rect r="r" b="b" t="t" l="l"/>
            <a:pathLst>
              <a:path h="4428149" w="7276444">
                <a:moveTo>
                  <a:pt x="0" y="0"/>
                </a:moveTo>
                <a:lnTo>
                  <a:pt x="7276444" y="0"/>
                </a:lnTo>
                <a:lnTo>
                  <a:pt x="7276444" y="4428149"/>
                </a:lnTo>
                <a:lnTo>
                  <a:pt x="0" y="44281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43642" y="934238"/>
            <a:ext cx="17000716" cy="106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9"/>
              </a:lnSpc>
            </a:pPr>
            <a:r>
              <a:rPr lang="en-US" sz="8662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Tier 1: Universal Supports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74116" y="2402448"/>
            <a:ext cx="13770503" cy="3844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7" tooltip="https://docs.google.com/document/d/1q8kSldKuHbiz1_ph72ASi23b8qVLtBoMx3zc6_GE21c/edit?usp=sharing"/>
              </a:rPr>
              <a:t>SAFE behavior matrix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8" tooltip="https://www.canva.com/design/DAFxoN3Nvfc/HfxZ6LLFCAo4GTSZBPr1uQ/view?utm_content=DAFxoN3Nvfc&amp;utm_campaign=designshare&amp;utm_medium=link2&amp;utm_source=uniquelinks&amp;utlId=h8ce5c6dd4e"/>
              </a:rPr>
              <a:t>Behavior flowchart 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9" tooltip="https://www.canva.com/design/DAFxjgJKpZk/mfiwOUU3xOA5GivSop2gYQ/view?utm_content=DAFxjgJKpZk&amp;utm_campaign=designshare&amp;utm_medium=link2&amp;utm_source=uniquelinks&amp;utlId=hb1bad09def"/>
              </a:rPr>
              <a:t>Major/Minors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Lesson plans/</a:t>
            </a: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0" tooltip="https://docs.google.com/spreadsheets/d/1dRun4eeKO_jiZzbcWpCQqwozELYa0GqAfcY-rNNSlxA/edit?usp=sharing"/>
              </a:rPr>
              <a:t>sign-up for shared spaces</a:t>
            </a:r>
          </a:p>
          <a:p>
            <a:pPr algn="l">
              <a:lnSpc>
                <a:spcPts val="4393"/>
              </a:lnSpc>
            </a:pPr>
          </a:p>
          <a:p>
            <a:pPr algn="l">
              <a:lnSpc>
                <a:spcPts val="4393"/>
              </a:lnSpc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Common language - Is every adult in the building using it consistently?</a:t>
            </a:r>
          </a:p>
          <a:p>
            <a:pPr algn="l">
              <a:lnSpc>
                <a:spcPts val="439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5598" y="6649629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3877691" y="-289352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6909" y="2214488"/>
            <a:ext cx="16937449" cy="7620010"/>
            <a:chOff x="0" y="0"/>
            <a:chExt cx="1799598" cy="8096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300088" y="5414329"/>
            <a:ext cx="5744786" cy="4298106"/>
          </a:xfrm>
          <a:custGeom>
            <a:avLst/>
            <a:gdLst/>
            <a:ahLst/>
            <a:cxnLst/>
            <a:rect r="r" b="b" t="t" l="l"/>
            <a:pathLst>
              <a:path h="4298106" w="5744786">
                <a:moveTo>
                  <a:pt x="0" y="0"/>
                </a:moveTo>
                <a:lnTo>
                  <a:pt x="5744786" y="0"/>
                </a:lnTo>
                <a:lnTo>
                  <a:pt x="5744786" y="4298106"/>
                </a:lnTo>
                <a:lnTo>
                  <a:pt x="0" y="42981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473287" y="5744985"/>
            <a:ext cx="10414097" cy="3636794"/>
          </a:xfrm>
          <a:custGeom>
            <a:avLst/>
            <a:gdLst/>
            <a:ahLst/>
            <a:cxnLst/>
            <a:rect r="r" b="b" t="t" l="l"/>
            <a:pathLst>
              <a:path h="3636794" w="10414097">
                <a:moveTo>
                  <a:pt x="0" y="0"/>
                </a:moveTo>
                <a:lnTo>
                  <a:pt x="10414097" y="0"/>
                </a:lnTo>
                <a:lnTo>
                  <a:pt x="10414097" y="3636794"/>
                </a:lnTo>
                <a:lnTo>
                  <a:pt x="0" y="3636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2793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43642" y="934238"/>
            <a:ext cx="17000716" cy="106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9"/>
              </a:lnSpc>
            </a:pPr>
            <a:r>
              <a:rPr lang="en-US" sz="8662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Tier 1: Universal Supports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312343" y="2601755"/>
            <a:ext cx="13770503" cy="2934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3"/>
              </a:lnSpc>
            </a:pPr>
            <a:r>
              <a:rPr lang="en-US" b="true" sz="33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6" tooltip="https://docs.google.com/document/d/1q8kSldKuHbiz1_ph72ASi23b8qVLtBoMx3zc6_GE21c/edit?usp=sharing"/>
              </a:rPr>
              <a:t>Belonging + Prevention</a:t>
            </a:r>
          </a:p>
          <a:p>
            <a:pPr algn="l" marL="720704" indent="-360352" lvl="1">
              <a:lnSpc>
                <a:spcPts val="4673"/>
              </a:lnSpc>
              <a:buFont typeface="Arial"/>
              <a:buChar char="•"/>
            </a:pPr>
            <a:r>
              <a:rPr lang="en-US" sz="33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7" tooltip="https://forms.gle/daW1rGyJ2xoi5Fts9"/>
              </a:rPr>
              <a:t>"K</a:t>
            </a:r>
            <a:r>
              <a:rPr lang="en-US" sz="33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8" tooltip="https://forms.gle/daW1rGyJ2xoi5Fts9"/>
              </a:rPr>
              <a:t>ids on my Heart"</a:t>
            </a:r>
          </a:p>
          <a:p>
            <a:pPr algn="l" marL="720704" indent="-360352" lvl="1">
              <a:lnSpc>
                <a:spcPts val="4673"/>
              </a:lnSpc>
              <a:buFont typeface="Arial"/>
              <a:buChar char="•"/>
            </a:pPr>
            <a:r>
              <a:rPr lang="en-US" sz="33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9" tooltip="https://docs.google.com/document/d/1qwbVgFkD1CTl7Gyq566bCj2qIpIrilJZKJkpk3yGaU4/edit?usp=sharing"/>
              </a:rPr>
              <a:t>Student Placement Cards</a:t>
            </a:r>
          </a:p>
          <a:p>
            <a:pPr algn="l" marL="720704" indent="-360352" lvl="1">
              <a:lnSpc>
                <a:spcPts val="4673"/>
              </a:lnSpc>
              <a:buFont typeface="Arial"/>
              <a:buChar char="•"/>
            </a:pPr>
            <a:r>
              <a:rPr lang="en-US" sz="33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0" tooltip="https://docs.google.com/document/d/1q8kSldKuHbiz1_ph72ASi23b8qVLtBoMx3zc6_GE21c/edit?usp=sharing"/>
              </a:rPr>
              <a:t>Class rosters viewed through a different lens</a:t>
            </a:r>
          </a:p>
          <a:p>
            <a:pPr algn="l">
              <a:lnSpc>
                <a:spcPts val="467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5598" y="6649629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3877691" y="-289352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6909" y="2214488"/>
            <a:ext cx="16937449" cy="7620010"/>
            <a:chOff x="0" y="0"/>
            <a:chExt cx="1799598" cy="8096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027836" y="6850415"/>
            <a:ext cx="5295560" cy="2037832"/>
          </a:xfrm>
          <a:custGeom>
            <a:avLst/>
            <a:gdLst/>
            <a:ahLst/>
            <a:cxnLst/>
            <a:rect r="r" b="b" t="t" l="l"/>
            <a:pathLst>
              <a:path h="2037832" w="5295560">
                <a:moveTo>
                  <a:pt x="0" y="0"/>
                </a:moveTo>
                <a:lnTo>
                  <a:pt x="5295560" y="0"/>
                </a:lnTo>
                <a:lnTo>
                  <a:pt x="5295560" y="2037832"/>
                </a:lnTo>
                <a:lnTo>
                  <a:pt x="0" y="20378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72543" r="-1893" b="-180501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231900" y="5143500"/>
            <a:ext cx="3752798" cy="4690997"/>
          </a:xfrm>
          <a:custGeom>
            <a:avLst/>
            <a:gdLst/>
            <a:ahLst/>
            <a:cxnLst/>
            <a:rect r="r" b="b" t="t" l="l"/>
            <a:pathLst>
              <a:path h="4690997" w="3752798">
                <a:moveTo>
                  <a:pt x="0" y="0"/>
                </a:moveTo>
                <a:lnTo>
                  <a:pt x="3752797" y="0"/>
                </a:lnTo>
                <a:lnTo>
                  <a:pt x="3752797" y="4690997"/>
                </a:lnTo>
                <a:lnTo>
                  <a:pt x="0" y="4690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889572" y="3937263"/>
            <a:ext cx="4369728" cy="5826303"/>
          </a:xfrm>
          <a:custGeom>
            <a:avLst/>
            <a:gdLst/>
            <a:ahLst/>
            <a:cxnLst/>
            <a:rect r="r" b="b" t="t" l="l"/>
            <a:pathLst>
              <a:path h="5826303" w="4369728">
                <a:moveTo>
                  <a:pt x="0" y="0"/>
                </a:moveTo>
                <a:lnTo>
                  <a:pt x="4369728" y="0"/>
                </a:lnTo>
                <a:lnTo>
                  <a:pt x="4369728" y="5826303"/>
                </a:lnTo>
                <a:lnTo>
                  <a:pt x="0" y="58263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856061" y="2453374"/>
            <a:ext cx="11402445" cy="4397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3"/>
              </a:lnSpc>
            </a:pPr>
            <a:r>
              <a:rPr lang="en-US" b="true" sz="3138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docs.google.com/document/d/1q8kSldKuHbiz1_ph72ASi23b8qVLtBoMx3zc6_GE21c/edit?usp=sharing"/>
              </a:rPr>
              <a:t>Monthly KID Talks</a:t>
            </a:r>
            <a:r>
              <a:rPr lang="en-US" sz="3138" b="true">
                <a:solidFill>
                  <a:srgbClr val="033AB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- 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8" tooltip="https://docs.google.com/document/d/1q8kSldKuHbiz1_ph72ASi23b8qVLtBoMx3zc6_GE21c/edit?usp=sharing"/>
              </a:rPr>
              <a:t>F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9" tooltip="https://docs.google.com/document/d/1q8kSldKuHbiz1_ph72ASi23b8qVLtBoMx3zc6_GE21c/edit?usp=sharing"/>
              </a:rPr>
              <a:t>acilitated by: Counselor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0" tooltip="https://docs.google.com/document/d/1q8kSldKuHbiz1_ph72ASi23b8qVLtBoMx3zc6_GE21c/edit?usp=sharing"/>
              </a:rPr>
              <a:t>T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1" tooltip="https://docs.google.com/document/d/1q8kSldKuHbiz1_ph72ASi23b8qVLtBoMx3zc6_GE21c/edit?usp=sharing"/>
              </a:rPr>
              <a:t>eam-based problem solving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2" tooltip="https://docs.google.com/document/d/1q8kSldKuHbiz1_ph72ASi23b8qVLtBoMx3zc6_GE21c/edit?usp=sharing"/>
              </a:rPr>
              <a:t>Immediate support for “hot spots”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3" tooltip="https://docs.google.com/document/d/1q8kSldKuHbiz1_ph72ASi23b8qVLtBoMx3zc6_GE21c/edit?usp=sharing"/>
              </a:rPr>
              <a:t>Pri</a:t>
            </a: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4" tooltip="https://docs.google.com/document/d/1q8kSldKuHbiz1_ph72ASi23b8qVLtBoMx3zc6_GE21c/edit?usp=sharing"/>
              </a:rPr>
              <a:t>ncipal + counselor attend to model, support, and provide accountability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5" tooltip="https://docs.google.com/document/d/1q8kSldKuHbiz1_ph72ASi23b8qVLtBoMx3zc6_GE21c/edit?usp=sharing"/>
              </a:rPr>
              <a:t>Not a “co-blaboration”</a:t>
            </a:r>
          </a:p>
          <a:p>
            <a:pPr algn="l" marL="677525" indent="-338762" lvl="1">
              <a:lnSpc>
                <a:spcPts val="4393"/>
              </a:lnSpc>
              <a:buFont typeface="Arial"/>
              <a:buChar char="•"/>
            </a:pPr>
            <a:r>
              <a:rPr lang="en-US" sz="3138" u="sng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  <a:hlinkClick r:id="rId16" tooltip="https://docs.google.com/spreadsheets/d/1ZClO_1w4ReDitgTLs_fE4zdAOyEpOjx1IXHvOYJmMEY/edit?usp=sharing"/>
              </a:rPr>
              <a:t>KID Talk Template</a:t>
            </a:r>
          </a:p>
          <a:p>
            <a:pPr algn="l">
              <a:lnSpc>
                <a:spcPts val="4393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643642" y="896138"/>
            <a:ext cx="17000716" cy="935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30"/>
              </a:lnSpc>
            </a:pPr>
            <a:r>
              <a:rPr lang="en-US" sz="7562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Tier 1: Collaborative Structures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5598" y="6649629"/>
            <a:ext cx="5554286" cy="4114800"/>
          </a:xfrm>
          <a:custGeom>
            <a:avLst/>
            <a:gdLst/>
            <a:ahLst/>
            <a:cxnLst/>
            <a:rect r="r" b="b" t="t" l="l"/>
            <a:pathLst>
              <a:path h="4114800" w="5554286">
                <a:moveTo>
                  <a:pt x="0" y="0"/>
                </a:moveTo>
                <a:lnTo>
                  <a:pt x="5554285" y="0"/>
                </a:lnTo>
                <a:lnTo>
                  <a:pt x="5554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3877691" y="-289352"/>
            <a:ext cx="4410309" cy="3267304"/>
          </a:xfrm>
          <a:custGeom>
            <a:avLst/>
            <a:gdLst/>
            <a:ahLst/>
            <a:cxnLst/>
            <a:rect r="r" b="b" t="t" l="l"/>
            <a:pathLst>
              <a:path h="3267304" w="4410309">
                <a:moveTo>
                  <a:pt x="0" y="0"/>
                </a:moveTo>
                <a:lnTo>
                  <a:pt x="4410309" y="0"/>
                </a:lnTo>
                <a:lnTo>
                  <a:pt x="4410309" y="3267304"/>
                </a:lnTo>
                <a:lnTo>
                  <a:pt x="0" y="32673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6909" y="2214488"/>
            <a:ext cx="16937449" cy="7620010"/>
            <a:chOff x="0" y="0"/>
            <a:chExt cx="1799598" cy="8096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99598" cy="809623"/>
            </a:xfrm>
            <a:custGeom>
              <a:avLst/>
              <a:gdLst/>
              <a:ahLst/>
              <a:cxnLst/>
              <a:rect r="r" b="b" t="t" l="l"/>
              <a:pathLst>
                <a:path h="809623" w="1799598">
                  <a:moveTo>
                    <a:pt x="1596398" y="0"/>
                  </a:moveTo>
                  <a:cubicBezTo>
                    <a:pt x="1708622" y="0"/>
                    <a:pt x="1799598" y="181240"/>
                    <a:pt x="1799598" y="404812"/>
                  </a:cubicBezTo>
                  <a:cubicBezTo>
                    <a:pt x="1799598" y="628383"/>
                    <a:pt x="1708622" y="809623"/>
                    <a:pt x="1596398" y="809623"/>
                  </a:cubicBezTo>
                  <a:lnTo>
                    <a:pt x="203200" y="809623"/>
                  </a:lnTo>
                  <a:cubicBezTo>
                    <a:pt x="90976" y="809623"/>
                    <a:pt x="0" y="628383"/>
                    <a:pt x="0" y="404812"/>
                  </a:cubicBezTo>
                  <a:cubicBezTo>
                    <a:pt x="0" y="18124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99598" cy="847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8617994" y="6340077"/>
            <a:ext cx="9670006" cy="3964703"/>
          </a:xfrm>
          <a:custGeom>
            <a:avLst/>
            <a:gdLst/>
            <a:ahLst/>
            <a:cxnLst/>
            <a:rect r="r" b="b" t="t" l="l"/>
            <a:pathLst>
              <a:path h="3964703" w="9670006">
                <a:moveTo>
                  <a:pt x="0" y="0"/>
                </a:moveTo>
                <a:lnTo>
                  <a:pt x="9670006" y="0"/>
                </a:lnTo>
                <a:lnTo>
                  <a:pt x="9670006" y="3964703"/>
                </a:lnTo>
                <a:lnTo>
                  <a:pt x="0" y="3964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08298" y="6340077"/>
            <a:ext cx="6817160" cy="3834653"/>
          </a:xfrm>
          <a:custGeom>
            <a:avLst/>
            <a:gdLst/>
            <a:ahLst/>
            <a:cxnLst/>
            <a:rect r="r" b="b" t="t" l="l"/>
            <a:pathLst>
              <a:path h="3834653" w="6817160">
                <a:moveTo>
                  <a:pt x="0" y="0"/>
                </a:moveTo>
                <a:lnTo>
                  <a:pt x="6817160" y="0"/>
                </a:lnTo>
                <a:lnTo>
                  <a:pt x="6817160" y="3834653"/>
                </a:lnTo>
                <a:lnTo>
                  <a:pt x="0" y="3834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08437" y="2451628"/>
            <a:ext cx="14534393" cy="369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Monthly meetings + semester half-day deep dives </a:t>
            </a:r>
          </a:p>
          <a:p>
            <a:pPr algn="l" marL="755654" indent="-377827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Team evolved as we learned our needs</a:t>
            </a:r>
          </a:p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Intentional Mix of Perspectives:</a:t>
            </a:r>
          </a:p>
          <a:p>
            <a:pPr algn="l" marL="755654" indent="-377827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Led by counselor</a:t>
            </a:r>
          </a:p>
          <a:p>
            <a:pPr algn="l" marL="755654" indent="-377827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33AB0"/>
                </a:solidFill>
                <a:latin typeface="Canva Sans"/>
                <a:ea typeface="Canva Sans"/>
                <a:cs typeface="Canva Sans"/>
                <a:sym typeface="Canva Sans"/>
              </a:rPr>
              <a:t>Classroom Teachers, Specialists, Resource Teacher, SLP, Interventionist, Administrators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3642" y="1129289"/>
            <a:ext cx="17000716" cy="883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08"/>
              </a:lnSpc>
            </a:pPr>
            <a:r>
              <a:rPr lang="en-US" sz="7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Behavior Team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644916"/>
            <a:chOff x="0" y="0"/>
            <a:chExt cx="4816593" cy="6966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96603"/>
            </a:xfrm>
            <a:custGeom>
              <a:avLst/>
              <a:gdLst/>
              <a:ahLst/>
              <a:cxnLst/>
              <a:rect r="r" b="b" t="t" l="l"/>
              <a:pathLst>
                <a:path h="69660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96603"/>
                  </a:lnTo>
                  <a:lnTo>
                    <a:pt x="0" y="69660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734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448227" y="3334210"/>
            <a:ext cx="6635652" cy="1155864"/>
            <a:chOff x="0" y="0"/>
            <a:chExt cx="1687069" cy="29387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87069" cy="293870"/>
            </a:xfrm>
            <a:custGeom>
              <a:avLst/>
              <a:gdLst/>
              <a:ahLst/>
              <a:cxnLst/>
              <a:rect r="r" b="b" t="t" l="l"/>
              <a:pathLst>
                <a:path h="293870" w="1687069">
                  <a:moveTo>
                    <a:pt x="1483869" y="0"/>
                  </a:moveTo>
                  <a:cubicBezTo>
                    <a:pt x="1596093" y="0"/>
                    <a:pt x="1687069" y="65785"/>
                    <a:pt x="1687069" y="146935"/>
                  </a:cubicBezTo>
                  <a:cubicBezTo>
                    <a:pt x="1687069" y="228085"/>
                    <a:pt x="1596093" y="293870"/>
                    <a:pt x="1483869" y="293870"/>
                  </a:cubicBezTo>
                  <a:lnTo>
                    <a:pt x="203200" y="293870"/>
                  </a:lnTo>
                  <a:cubicBezTo>
                    <a:pt x="90976" y="293870"/>
                    <a:pt x="0" y="228085"/>
                    <a:pt x="0" y="146935"/>
                  </a:cubicBezTo>
                  <a:cubicBezTo>
                    <a:pt x="0" y="6578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687069" cy="331970"/>
            </a:xfrm>
            <a:prstGeom prst="rect">
              <a:avLst/>
            </a:prstGeom>
          </p:spPr>
          <p:txBody>
            <a:bodyPr anchor="ctr" rtlCol="false" tIns="52625" lIns="52625" bIns="52625" rIns="5262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48227" y="8102436"/>
            <a:ext cx="6635652" cy="1155864"/>
            <a:chOff x="0" y="0"/>
            <a:chExt cx="1687069" cy="29387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87069" cy="293870"/>
            </a:xfrm>
            <a:custGeom>
              <a:avLst/>
              <a:gdLst/>
              <a:ahLst/>
              <a:cxnLst/>
              <a:rect r="r" b="b" t="t" l="l"/>
              <a:pathLst>
                <a:path h="293870" w="1687069">
                  <a:moveTo>
                    <a:pt x="1483869" y="0"/>
                  </a:moveTo>
                  <a:cubicBezTo>
                    <a:pt x="1596093" y="0"/>
                    <a:pt x="1687069" y="65785"/>
                    <a:pt x="1687069" y="146935"/>
                  </a:cubicBezTo>
                  <a:cubicBezTo>
                    <a:pt x="1687069" y="228085"/>
                    <a:pt x="1596093" y="293870"/>
                    <a:pt x="1483869" y="293870"/>
                  </a:cubicBezTo>
                  <a:lnTo>
                    <a:pt x="203200" y="293870"/>
                  </a:lnTo>
                  <a:cubicBezTo>
                    <a:pt x="90976" y="293870"/>
                    <a:pt x="0" y="228085"/>
                    <a:pt x="0" y="146935"/>
                  </a:cubicBezTo>
                  <a:cubicBezTo>
                    <a:pt x="0" y="6578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687069" cy="331970"/>
            </a:xfrm>
            <a:prstGeom prst="rect">
              <a:avLst/>
            </a:prstGeom>
          </p:spPr>
          <p:txBody>
            <a:bodyPr anchor="ctr" rtlCol="false" tIns="52625" lIns="52625" bIns="52625" rIns="5262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448227" y="4843467"/>
            <a:ext cx="6635652" cy="1155864"/>
            <a:chOff x="0" y="0"/>
            <a:chExt cx="1687069" cy="29387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687069" cy="293870"/>
            </a:xfrm>
            <a:custGeom>
              <a:avLst/>
              <a:gdLst/>
              <a:ahLst/>
              <a:cxnLst/>
              <a:rect r="r" b="b" t="t" l="l"/>
              <a:pathLst>
                <a:path h="293870" w="1687069">
                  <a:moveTo>
                    <a:pt x="1483869" y="0"/>
                  </a:moveTo>
                  <a:cubicBezTo>
                    <a:pt x="1596093" y="0"/>
                    <a:pt x="1687069" y="65785"/>
                    <a:pt x="1687069" y="146935"/>
                  </a:cubicBezTo>
                  <a:cubicBezTo>
                    <a:pt x="1687069" y="228085"/>
                    <a:pt x="1596093" y="293870"/>
                    <a:pt x="1483869" y="293870"/>
                  </a:cubicBezTo>
                  <a:lnTo>
                    <a:pt x="203200" y="293870"/>
                  </a:lnTo>
                  <a:cubicBezTo>
                    <a:pt x="90976" y="293870"/>
                    <a:pt x="0" y="228085"/>
                    <a:pt x="0" y="146935"/>
                  </a:cubicBezTo>
                  <a:cubicBezTo>
                    <a:pt x="0" y="6578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687069" cy="331970"/>
            </a:xfrm>
            <a:prstGeom prst="rect">
              <a:avLst/>
            </a:prstGeom>
          </p:spPr>
          <p:txBody>
            <a:bodyPr anchor="ctr" rtlCol="false" tIns="52625" lIns="52625" bIns="52625" rIns="5262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448227" y="6472952"/>
            <a:ext cx="6635652" cy="1155864"/>
            <a:chOff x="0" y="0"/>
            <a:chExt cx="1687069" cy="29387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87069" cy="293870"/>
            </a:xfrm>
            <a:custGeom>
              <a:avLst/>
              <a:gdLst/>
              <a:ahLst/>
              <a:cxnLst/>
              <a:rect r="r" b="b" t="t" l="l"/>
              <a:pathLst>
                <a:path h="293870" w="1687069">
                  <a:moveTo>
                    <a:pt x="1483869" y="0"/>
                  </a:moveTo>
                  <a:cubicBezTo>
                    <a:pt x="1596093" y="0"/>
                    <a:pt x="1687069" y="65785"/>
                    <a:pt x="1687069" y="146935"/>
                  </a:cubicBezTo>
                  <a:cubicBezTo>
                    <a:pt x="1687069" y="228085"/>
                    <a:pt x="1596093" y="293870"/>
                    <a:pt x="1483869" y="293870"/>
                  </a:cubicBezTo>
                  <a:lnTo>
                    <a:pt x="203200" y="293870"/>
                  </a:lnTo>
                  <a:cubicBezTo>
                    <a:pt x="90976" y="293870"/>
                    <a:pt x="0" y="228085"/>
                    <a:pt x="0" y="146935"/>
                  </a:cubicBezTo>
                  <a:cubicBezTo>
                    <a:pt x="0" y="6578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687069" cy="331970"/>
            </a:xfrm>
            <a:prstGeom prst="rect">
              <a:avLst/>
            </a:prstGeom>
          </p:spPr>
          <p:txBody>
            <a:bodyPr anchor="ctr" rtlCol="false" tIns="52625" lIns="52625" bIns="52625" rIns="5262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2204121" y="3853577"/>
            <a:ext cx="5153025" cy="5238750"/>
          </a:xfrm>
          <a:custGeom>
            <a:avLst/>
            <a:gdLst/>
            <a:ahLst/>
            <a:cxnLst/>
            <a:rect r="r" b="b" t="t" l="l"/>
            <a:pathLst>
              <a:path h="5238750" w="5153025">
                <a:moveTo>
                  <a:pt x="0" y="0"/>
                </a:moveTo>
                <a:lnTo>
                  <a:pt x="5153025" y="0"/>
                </a:lnTo>
                <a:lnTo>
                  <a:pt x="5153025" y="5238750"/>
                </a:lnTo>
                <a:lnTo>
                  <a:pt x="0" y="523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4" r="0" b="-14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396248" y="399875"/>
            <a:ext cx="17495503" cy="1953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How many of you have students who CAN do the work…but don't?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806199" y="3541153"/>
            <a:ext cx="5919708" cy="637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6"/>
              </a:lnSpc>
              <a:spcBef>
                <a:spcPct val="0"/>
              </a:spcBef>
            </a:pPr>
            <a:r>
              <a:rPr lang="en-US" sz="3511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Starts but doesn’t finish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806199" y="8309379"/>
            <a:ext cx="5919708" cy="637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6"/>
              </a:lnSpc>
              <a:spcBef>
                <a:spcPct val="0"/>
              </a:spcBef>
            </a:pPr>
            <a:r>
              <a:rPr lang="en-US" sz="3511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Constant Reminders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06199" y="5050409"/>
            <a:ext cx="5919708" cy="637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6"/>
              </a:lnSpc>
              <a:spcBef>
                <a:spcPct val="0"/>
              </a:spcBef>
            </a:pPr>
            <a:r>
              <a:rPr lang="en-US" sz="3511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Gives up quickly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806199" y="6679894"/>
            <a:ext cx="5919708" cy="637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6"/>
              </a:lnSpc>
              <a:spcBef>
                <a:spcPct val="0"/>
              </a:spcBef>
            </a:pPr>
            <a:r>
              <a:rPr lang="en-US" sz="3511">
                <a:solidFill>
                  <a:srgbClr val="033AB0"/>
                </a:solidFill>
                <a:latin typeface="Poppins"/>
                <a:ea typeface="Poppins"/>
                <a:cs typeface="Poppins"/>
                <a:sym typeface="Poppins"/>
              </a:rPr>
              <a:t>Can’t begin a task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D2ECFF">
                <a:alpha val="100000"/>
              </a:srgbClr>
            </a:gs>
            <a:gs pos="100000">
              <a:srgbClr val="EEEEF7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097417" y="1291110"/>
            <a:ext cx="14093165" cy="86975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These often aren't motivation problems.</a:t>
            </a:r>
          </a:p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</a:p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033AB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They're missing executive functioning skills.</a:t>
            </a:r>
          </a:p>
        </p:txBody>
      </p:sp>
      <p:sp>
        <p:nvSpPr>
          <p:cNvPr name="Freeform 3" id="3"/>
          <p:cNvSpPr/>
          <p:nvPr/>
        </p:nvSpPr>
        <p:spPr>
          <a:xfrm flipH="true" flipV="true" rot="0">
            <a:off x="10575924" y="-803679"/>
            <a:ext cx="7712076" cy="4974289"/>
          </a:xfrm>
          <a:custGeom>
            <a:avLst/>
            <a:gdLst/>
            <a:ahLst/>
            <a:cxnLst/>
            <a:rect r="r" b="b" t="t" l="l"/>
            <a:pathLst>
              <a:path h="4974289" w="7712076">
                <a:moveTo>
                  <a:pt x="7712076" y="4974289"/>
                </a:moveTo>
                <a:lnTo>
                  <a:pt x="0" y="4974289"/>
                </a:lnTo>
                <a:lnTo>
                  <a:pt x="0" y="0"/>
                </a:lnTo>
                <a:lnTo>
                  <a:pt x="7712076" y="0"/>
                </a:lnTo>
                <a:lnTo>
                  <a:pt x="7712076" y="4974289"/>
                </a:lnTo>
                <a:close/>
              </a:path>
            </a:pathLst>
          </a:custGeom>
          <a:blipFill>
            <a:blip r:embed="rId2"/>
            <a:stretch>
              <a:fillRect l="-8848" t="-8848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72800" y="6446280"/>
            <a:ext cx="7315200" cy="3889248"/>
          </a:xfrm>
          <a:custGeom>
            <a:avLst/>
            <a:gdLst/>
            <a:ahLst/>
            <a:cxnLst/>
            <a:rect r="r" b="b" t="t" l="l"/>
            <a:pathLst>
              <a:path h="3889248" w="7315200">
                <a:moveTo>
                  <a:pt x="0" y="0"/>
                </a:moveTo>
                <a:lnTo>
                  <a:pt x="7315200" y="0"/>
                </a:lnTo>
                <a:lnTo>
                  <a:pt x="7315200" y="3889248"/>
                </a:lnTo>
                <a:lnTo>
                  <a:pt x="0" y="38892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0" y="2668"/>
            <a:ext cx="7315200" cy="3889248"/>
          </a:xfrm>
          <a:custGeom>
            <a:avLst/>
            <a:gdLst/>
            <a:ahLst/>
            <a:cxnLst/>
            <a:rect r="r" b="b" t="t" l="l"/>
            <a:pathLst>
              <a:path h="3889248" w="7315200">
                <a:moveTo>
                  <a:pt x="7315200" y="3889248"/>
                </a:moveTo>
                <a:lnTo>
                  <a:pt x="0" y="3889248"/>
                </a:lnTo>
                <a:lnTo>
                  <a:pt x="0" y="0"/>
                </a:lnTo>
                <a:lnTo>
                  <a:pt x="7315200" y="0"/>
                </a:lnTo>
                <a:lnTo>
                  <a:pt x="7315200" y="388924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876874" y="5914083"/>
            <a:ext cx="7680066" cy="4953642"/>
          </a:xfrm>
          <a:custGeom>
            <a:avLst/>
            <a:gdLst/>
            <a:ahLst/>
            <a:cxnLst/>
            <a:rect r="r" b="b" t="t" l="l"/>
            <a:pathLst>
              <a:path h="4953642" w="7680066">
                <a:moveTo>
                  <a:pt x="0" y="0"/>
                </a:moveTo>
                <a:lnTo>
                  <a:pt x="7680066" y="0"/>
                </a:lnTo>
                <a:lnTo>
                  <a:pt x="7680066" y="4953642"/>
                </a:lnTo>
                <a:lnTo>
                  <a:pt x="0" y="4953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939227">
            <a:off x="164387" y="4254110"/>
            <a:ext cx="3087912" cy="2933517"/>
          </a:xfrm>
          <a:custGeom>
            <a:avLst/>
            <a:gdLst/>
            <a:ahLst/>
            <a:cxnLst/>
            <a:rect r="r" b="b" t="t" l="l"/>
            <a:pathLst>
              <a:path h="2933517" w="3087912">
                <a:moveTo>
                  <a:pt x="0" y="0"/>
                </a:moveTo>
                <a:lnTo>
                  <a:pt x="3087912" y="0"/>
                </a:lnTo>
                <a:lnTo>
                  <a:pt x="3087912" y="2933516"/>
                </a:lnTo>
                <a:lnTo>
                  <a:pt x="0" y="29335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1305">
            <a:off x="14885322" y="4078807"/>
            <a:ext cx="3087075" cy="3284122"/>
          </a:xfrm>
          <a:custGeom>
            <a:avLst/>
            <a:gdLst/>
            <a:ahLst/>
            <a:cxnLst/>
            <a:rect r="r" b="b" t="t" l="l"/>
            <a:pathLst>
              <a:path h="3284122" w="3087075">
                <a:moveTo>
                  <a:pt x="0" y="0"/>
                </a:moveTo>
                <a:lnTo>
                  <a:pt x="3087074" y="0"/>
                </a:lnTo>
                <a:lnTo>
                  <a:pt x="3087074" y="3284122"/>
                </a:lnTo>
                <a:lnTo>
                  <a:pt x="0" y="32841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DAHQQva-f70</dc:identifier>
  <dcterms:modified xsi:type="dcterms:W3CDTF">2011-08-01T06:04:30Z</dcterms:modified>
  <cp:revision>1</cp:revision>
  <dc:title>Wired for Success - AAEA</dc:title>
</cp:coreProperties>
</file>