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17"/>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Lst>
  <p:sldSz cx="18288000" cy="10287000"/>
  <p:notesSz cx="6858000" cy="9144000"/>
  <p:embeddedFontLst>
    <p:embeddedFont>
      <p:font typeface="Archivo Black" panose="020B0A03020202020B04" pitchFamily="34" charset="77"/>
      <p:regular r:id="rId18"/>
    </p:embeddedFont>
    <p:embeddedFont>
      <p:font typeface="Ashley Crawford" panose="02000605090000020004" pitchFamily="2" charset="0"/>
      <p:regular r:id="rId19"/>
      <p:bold r:id="rId20"/>
    </p:embeddedFont>
    <p:embeddedFont>
      <p:font typeface="Canva Student Font" pitchFamily="2" charset="0"/>
      <p:regular r:id="rId21"/>
    </p:embeddedFont>
    <p:embeddedFont>
      <p:font typeface="Centaur" panose="02030504050205020304" pitchFamily="18" charset="77"/>
      <p:regular r:id="rId22"/>
    </p:embeddedFont>
    <p:embeddedFont>
      <p:font typeface="Centaur Bold" panose="02020803050405020304" pitchFamily="18" charset="77"/>
      <p:regular r:id="rId23"/>
      <p:bold r:id="rId24"/>
    </p:embeddedFont>
    <p:embeddedFont>
      <p:font typeface="ITC Benguiat" panose="02030603050306020704" pitchFamily="18" charset="77"/>
      <p:regular r:id="rId25"/>
    </p:embeddedFont>
    <p:embeddedFont>
      <p:font typeface="London" pitchFamily="2" charset="0"/>
      <p:regular r:id="rId26"/>
    </p:embeddedFont>
    <p:embeddedFont>
      <p:font typeface="Magnolia Script" panose="02000503070000020003" pitchFamily="2" charset="77"/>
      <p:regular r:id="rId27"/>
    </p:embeddedFont>
    <p:embeddedFont>
      <p:font typeface="Poppins" pitchFamily="2" charset="77"/>
      <p:regular r:id="rId28"/>
    </p:embeddedFont>
    <p:embeddedFont>
      <p:font typeface="Poppins Bold" pitchFamily="2" charset="77"/>
      <p:regular r:id="rId29"/>
      <p:bold r:id="rId30"/>
    </p:embeddedFont>
    <p:embeddedFont>
      <p:font typeface="Poppins Bold Italics" pitchFamily="2" charset="77"/>
      <p:regular r:id="rId31"/>
      <p:bold r:id="rId32"/>
      <p:italic r:id="rId33"/>
      <p:boldItalic r:id="rId34"/>
    </p:embeddedFont>
    <p:embeddedFont>
      <p:font typeface="Poppins Italics" pitchFamily="2" charset="77"/>
      <p:regular r:id="rId35"/>
      <p:italic r:id="rId36"/>
    </p:embeddedFont>
    <p:embeddedFont>
      <p:font typeface="Raleway Bold" pitchFamily="2" charset="77"/>
      <p:regular r:id="rId37"/>
      <p:bold r:id="rId38"/>
    </p:embeddedFont>
    <p:embeddedFont>
      <p:font typeface="Raleway Bold Italics" pitchFamily="2" charset="77"/>
      <p:regular r:id="rId39"/>
      <p:bold r:id="rId40"/>
      <p:italic r:id="rId41"/>
      <p:boldItalic r:id="rId42"/>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1" autoAdjust="0"/>
    <p:restoredTop sz="94589" autoAdjust="0"/>
  </p:normalViewPr>
  <p:slideViewPr>
    <p:cSldViewPr>
      <p:cViewPr varScale="1">
        <p:scale>
          <a:sx n="80" d="100"/>
          <a:sy n="80" d="100"/>
        </p:scale>
        <p:origin x="824" y="20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font" Target="fonts/font1.fntdata"/><Relationship Id="rId26" Type="http://schemas.openxmlformats.org/officeDocument/2006/relationships/font" Target="fonts/font9.fntdata"/><Relationship Id="rId39" Type="http://schemas.openxmlformats.org/officeDocument/2006/relationships/font" Target="fonts/font22.fntdata"/><Relationship Id="rId21" Type="http://schemas.openxmlformats.org/officeDocument/2006/relationships/font" Target="fonts/font4.fntdata"/><Relationship Id="rId34" Type="http://schemas.openxmlformats.org/officeDocument/2006/relationships/font" Target="fonts/font17.fntdata"/><Relationship Id="rId42" Type="http://schemas.openxmlformats.org/officeDocument/2006/relationships/font" Target="fonts/font25.fntdata"/><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font" Target="fonts/font12.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7.fntdata"/><Relationship Id="rId32" Type="http://schemas.openxmlformats.org/officeDocument/2006/relationships/font" Target="fonts/font15.fntdata"/><Relationship Id="rId37" Type="http://schemas.openxmlformats.org/officeDocument/2006/relationships/font" Target="fonts/font20.fntdata"/><Relationship Id="rId40" Type="http://schemas.openxmlformats.org/officeDocument/2006/relationships/font" Target="fonts/font23.fntdata"/><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6.fntdata"/><Relationship Id="rId28" Type="http://schemas.openxmlformats.org/officeDocument/2006/relationships/font" Target="fonts/font11.fntdata"/><Relationship Id="rId36" Type="http://schemas.openxmlformats.org/officeDocument/2006/relationships/font" Target="fonts/font19.fntdata"/><Relationship Id="rId10" Type="http://schemas.openxmlformats.org/officeDocument/2006/relationships/slide" Target="slides/slide9.xml"/><Relationship Id="rId19" Type="http://schemas.openxmlformats.org/officeDocument/2006/relationships/font" Target="fonts/font2.fntdata"/><Relationship Id="rId31" Type="http://schemas.openxmlformats.org/officeDocument/2006/relationships/font" Target="fonts/font14.fntdata"/><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5.fntdata"/><Relationship Id="rId27" Type="http://schemas.openxmlformats.org/officeDocument/2006/relationships/font" Target="fonts/font10.fntdata"/><Relationship Id="rId30" Type="http://schemas.openxmlformats.org/officeDocument/2006/relationships/font" Target="fonts/font13.fntdata"/><Relationship Id="rId35" Type="http://schemas.openxmlformats.org/officeDocument/2006/relationships/font" Target="fonts/font18.fntdata"/><Relationship Id="rId43"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notesMaster" Target="notesMasters/notesMaster1.xml"/><Relationship Id="rId25" Type="http://schemas.openxmlformats.org/officeDocument/2006/relationships/font" Target="fonts/font8.fntdata"/><Relationship Id="rId33" Type="http://schemas.openxmlformats.org/officeDocument/2006/relationships/font" Target="fonts/font16.fntdata"/><Relationship Id="rId38" Type="http://schemas.openxmlformats.org/officeDocument/2006/relationships/font" Target="fonts/font21.fntdata"/><Relationship Id="rId46" Type="http://schemas.openxmlformats.org/officeDocument/2006/relationships/tableStyles" Target="tableStyles.xml"/><Relationship Id="rId20" Type="http://schemas.openxmlformats.org/officeDocument/2006/relationships/font" Target="fonts/font3.fntdata"/><Relationship Id="rId41" Type="http://schemas.openxmlformats.org/officeDocument/2006/relationships/font" Target="fonts/font24.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26.07.2026</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cs-CZ"/>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extLst>
      <p:ext uri="{BB962C8B-B14F-4D97-AF65-F5344CB8AC3E}">
        <p14:creationId xmlns:p14="http://schemas.microsoft.com/office/powerpoint/2010/main" val="179888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SKIT</a:t>
            </a:r>
          </a:p>
          <a:p>
            <a:endParaRPr lang="en-US"/>
          </a:p>
          <a:p>
            <a:r>
              <a:rPr lang="en-US"/>
              <a:t>FREEZE: (hold up pause sign)</a:t>
            </a:r>
          </a:p>
          <a:p>
            <a:r>
              <a:rPr lang="en-US"/>
              <a:t>Raise your hand if you've ever been in a conversation that sounded something like this. </a:t>
            </a:r>
          </a:p>
          <a:p>
            <a:endParaRPr lang="en-US"/>
          </a:p>
          <a:p>
            <a:r>
              <a:rPr lang="en-US"/>
              <a:t>Where did the conversation begin to fall apart?</a:t>
            </a:r>
          </a:p>
          <a:p>
            <a:endParaRPr lang="en-US"/>
          </a:p>
          <a:p>
            <a:r>
              <a:rPr lang="en-US"/>
              <a:t>Exactly.  And the interesting thing is...the conflict wasn't really about the teacher anymore.  It became about whether the parent felt heard. </a:t>
            </a:r>
          </a:p>
          <a:p>
            <a:endParaRPr lang="en-US"/>
          </a:p>
          <a:p>
            <a:r>
              <a:rPr lang="en-US"/>
              <a:t>That's why today's session isn't about how to deal with difficult people.  It's about how to be the kind of leader people trust during difficult moments.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a:p>
          <a:p>
            <a:endParaRPr/>
          </a:p>
          <a:p>
            <a:r>
              <a:rPr lang="en-US"/>
              <a:t>Tell the story of The Coffee Spill. </a:t>
            </a:r>
          </a:p>
          <a:p>
            <a:endParaRPr lang="en-US"/>
          </a:p>
          <a:p>
            <a:r>
              <a:rPr lang="en-US"/>
              <a:t>What made the coffee spill?</a:t>
            </a:r>
          </a:p>
          <a:p>
            <a:r>
              <a:rPr lang="en-US"/>
              <a:t>Actually, the student didn't make the COFFEE spill. The cup was full of COFFEE.  If it had been full of TEA, TEA would have spilled.  Whatever is inside comes out when we're bumped.</a:t>
            </a:r>
          </a:p>
          <a:p>
            <a:endParaRPr lang="en-US"/>
          </a:p>
          <a:p>
            <a:r>
              <a:rPr lang="en-US"/>
              <a:t>Leadership is the same way.</a:t>
            </a:r>
          </a:p>
          <a:p>
            <a:endParaRPr lang="en-US"/>
          </a:p>
          <a:p>
            <a:r>
              <a:rPr lang="en-US"/>
              <a:t>Parents bump us, Staff members bump us, deadlines bump us, etc.</a:t>
            </a:r>
          </a:p>
          <a:p>
            <a:endParaRPr lang="en-US"/>
          </a:p>
          <a:p>
            <a:r>
              <a:rPr lang="en-US"/>
              <a:t>Conflict doesn't create what's inside us, it reveals it.  </a:t>
            </a:r>
          </a:p>
          <a:p>
            <a:endParaRPr lang="en-US"/>
          </a:p>
          <a:p>
            <a:r>
              <a:rPr lang="en-US"/>
              <a:t>So what do we want to spill out of us when conflict inevitably bumps into us.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Conflict is unavoidable in education.  The goal isn't to avoid it--it's to navigate it effectively.</a:t>
            </a:r>
          </a:p>
          <a:p>
            <a:r>
              <a:rPr lang="en-US"/>
              <a:t>Think of it as a leadership opportunity.</a:t>
            </a:r>
          </a:p>
          <a:p>
            <a:endParaRPr lang="en-US"/>
          </a:p>
          <a:p>
            <a:endParaRPr lang="en-US"/>
          </a:p>
          <a:p>
            <a:r>
              <a:rPr lang="en-US"/>
              <a:t>Today we'll explore how educational leaders can intentionally RESPOND--not REACT--using D4 ways framework to build trust, preserve relationships, and keep the focus on what's best for students.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Have you ever walked into a conversation angry and then calmed down simply because the other person stayed calm?</a:t>
            </a:r>
          </a:p>
          <a:p>
            <a:endParaRPr lang="en-US"/>
          </a:p>
          <a:p>
            <a:r>
              <a:rPr lang="en-US"/>
              <a:t>People cannot process solutions when they are emotionally flooded. </a:t>
            </a:r>
          </a:p>
          <a:p>
            <a:endParaRPr lang="en-US"/>
          </a:p>
          <a:p>
            <a:r>
              <a:rPr lang="en-US"/>
              <a:t>*read these after the "engage" activity:</a:t>
            </a:r>
          </a:p>
          <a:p>
            <a:r>
              <a:rPr lang="en-US"/>
              <a:t>Other phrases to use:</a:t>
            </a:r>
          </a:p>
          <a:p>
            <a:r>
              <a:rPr lang="en-US"/>
              <a:t>*I can see this is important to you.</a:t>
            </a:r>
          </a:p>
          <a:p>
            <a:r>
              <a:rPr lang="en-US"/>
              <a:t>*Thank you for sharing your concerns.</a:t>
            </a:r>
          </a:p>
          <a:p>
            <a:r>
              <a:rPr lang="en-US"/>
              <a:t>*Help me understand what happened from your perspective.</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Often people need understanding before they are ready for solutions.</a:t>
            </a:r>
          </a:p>
          <a:p>
            <a:endParaRPr lang="en-US"/>
          </a:p>
          <a:p>
            <a:r>
              <a:rPr lang="en-US"/>
              <a:t>Ask clarifying questions</a:t>
            </a:r>
          </a:p>
          <a:p>
            <a:endParaRPr lang="en-US"/>
          </a:p>
          <a:p>
            <a:r>
              <a:rPr lang="en-US"/>
              <a:t>Educational leaders are in the relationship business.  Strong relationships can withstand difficult conversations.</a:t>
            </a:r>
          </a:p>
          <a:p>
            <a:endParaRPr lang="en-US"/>
          </a:p>
          <a:p>
            <a:r>
              <a:rPr lang="en-US"/>
              <a:t>Think about a leader you respected.  Did they always agree with you, or did they make you feel heard?</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Once emotions are lowered and people feel heard, you can begin addressing the issue.</a:t>
            </a:r>
          </a:p>
          <a:p>
            <a:endParaRPr lang="en-US"/>
          </a:p>
          <a:p>
            <a:r>
              <a:rPr lang="en-US"/>
              <a:t>How many conflicts have you seen that were fueled more by assumptions than facts?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So think back to our original story about the coffee spill and remember, it's all about deciding what we want to spill out of us when conflict inevitably bumps into us.</a:t>
            </a:r>
          </a:p>
          <a:p>
            <a:endParaRPr lang="en-US"/>
          </a:p>
          <a:p>
            <a:r>
              <a:rPr lang="en-US"/>
              <a:t>Tell the Two Principals Story</a:t>
            </a:r>
          </a:p>
          <a:p>
            <a:endParaRPr lang="en-US"/>
          </a:p>
          <a:p>
            <a:r>
              <a:rPr lang="en-US"/>
              <a:t>What was different? It wasn't district policy, it wasn't experience, it wasn't who was right.</a:t>
            </a:r>
          </a:p>
          <a:p>
            <a:endParaRPr lang="en-US"/>
          </a:p>
          <a:p>
            <a:r>
              <a:rPr lang="en-US"/>
              <a:t>It was how the leader responded. </a:t>
            </a:r>
          </a:p>
          <a:p>
            <a:r>
              <a:rPr lang="en-US"/>
              <a:t>One reacted; one led.</a:t>
            </a:r>
          </a:p>
          <a:p>
            <a:endParaRPr lang="en-US"/>
          </a:p>
          <a:p>
            <a:r>
              <a:rPr lang="en-US"/>
              <a:t>That's what today's session has been about.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So as you think about which conflict is most difficult for you--an angry parent, a frustrated staff member, a team conflict, or a student-related disagreement--remember D-4 Ways to de-escalate and navigate conflict.</a:t>
            </a:r>
          </a:p>
          <a:p>
            <a:endParaRPr lang="en-US"/>
          </a:p>
          <a:p>
            <a:r>
              <a:rPr lang="en-US"/>
              <a:t>D-calm the temperature</a:t>
            </a:r>
          </a:p>
          <a:p>
            <a:r>
              <a:rPr lang="en-US"/>
              <a:t>E-help people feel heard</a:t>
            </a:r>
          </a:p>
          <a:p>
            <a:r>
              <a:rPr lang="en-US"/>
              <a:t>F-move from emotion to problem-solving</a:t>
            </a:r>
          </a:p>
          <a:p>
            <a:r>
              <a:rPr lang="en-US"/>
              <a:t>OOR-create a path forward</a:t>
            </a:r>
          </a:p>
          <a:p>
            <a:endParaRPr lang="en-US"/>
          </a:p>
          <a:p>
            <a:r>
              <a:rPr lang="en-US"/>
              <a:t>LET AUDIENCE ROLE PLAY</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As educational leaders, conflict is not a sign that something is wrong.  Conflict is evidence that people care deeply about students, staff and outcomes. Our role is not to avoid conflict, but to lead through it in a  way that preserves relationships, builds trust and keeps the focus on what matters most--serving students.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7/26/26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7/26/26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7/26/26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7/26/26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7/26/26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7/26/26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7/26/26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7/26/26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7/26/26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7/26/26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7/26/26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7/26/26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4.svg"/><Relationship Id="rId5" Type="http://schemas.openxmlformats.org/officeDocument/2006/relationships/image" Target="../media/image3.sv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8" Type="http://schemas.openxmlformats.org/officeDocument/2006/relationships/image" Target="../media/image14.jpeg"/><Relationship Id="rId13" Type="http://schemas.openxmlformats.org/officeDocument/2006/relationships/image" Target="../media/image19.svg"/><Relationship Id="rId3" Type="http://schemas.openxmlformats.org/officeDocument/2006/relationships/image" Target="../media/image1.jpeg"/><Relationship Id="rId7" Type="http://schemas.openxmlformats.org/officeDocument/2006/relationships/image" Target="../media/image13.svg"/><Relationship Id="rId12" Type="http://schemas.openxmlformats.org/officeDocument/2006/relationships/image" Target="../media/image18.svg"/><Relationship Id="rId17" Type="http://schemas.openxmlformats.org/officeDocument/2006/relationships/image" Target="../media/image23.svg"/><Relationship Id="rId2" Type="http://schemas.openxmlformats.org/officeDocument/2006/relationships/notesSlide" Target="../notesSlides/notesSlide8.xml"/><Relationship Id="rId16" Type="http://schemas.openxmlformats.org/officeDocument/2006/relationships/image" Target="../media/image22.svg"/><Relationship Id="rId1" Type="http://schemas.openxmlformats.org/officeDocument/2006/relationships/slideLayout" Target="../slideLayouts/slideLayout7.xml"/><Relationship Id="rId6" Type="http://schemas.openxmlformats.org/officeDocument/2006/relationships/image" Target="../media/image12.svg"/><Relationship Id="rId11" Type="http://schemas.openxmlformats.org/officeDocument/2006/relationships/image" Target="../media/image17.svg"/><Relationship Id="rId5" Type="http://schemas.openxmlformats.org/officeDocument/2006/relationships/image" Target="../media/image11.svg"/><Relationship Id="rId15" Type="http://schemas.openxmlformats.org/officeDocument/2006/relationships/image" Target="../media/image21.svg"/><Relationship Id="rId10" Type="http://schemas.openxmlformats.org/officeDocument/2006/relationships/image" Target="../media/image16.svg"/><Relationship Id="rId4" Type="http://schemas.openxmlformats.org/officeDocument/2006/relationships/image" Target="../media/image10.svg"/><Relationship Id="rId9" Type="http://schemas.openxmlformats.org/officeDocument/2006/relationships/image" Target="../media/image15.png"/><Relationship Id="rId14" Type="http://schemas.openxmlformats.org/officeDocument/2006/relationships/image" Target="../media/image20.svg"/></Relationships>
</file>

<file path=ppt/slides/_rels/slide11.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9.xml"/><Relationship Id="rId1" Type="http://schemas.openxmlformats.org/officeDocument/2006/relationships/slideLayout" Target="../slideLayouts/slideLayout7.xml"/><Relationship Id="rId5" Type="http://schemas.openxmlformats.org/officeDocument/2006/relationships/image" Target="../media/image49.svg"/><Relationship Id="rId4" Type="http://schemas.openxmlformats.org/officeDocument/2006/relationships/image" Target="../media/image48.svg"/></Relationships>
</file>

<file path=ppt/slides/_rels/slide15.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jpeg"/><Relationship Id="rId1" Type="http://schemas.openxmlformats.org/officeDocument/2006/relationships/slideLayout" Target="../slideLayouts/slideLayout7.xml"/><Relationship Id="rId4" Type="http://schemas.openxmlformats.org/officeDocument/2006/relationships/image" Target="../media/image52.pn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9.sv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8.svg"/><Relationship Id="rId5" Type="http://schemas.openxmlformats.org/officeDocument/2006/relationships/image" Target="../media/image7.svg"/><Relationship Id="rId4" Type="http://schemas.openxmlformats.org/officeDocument/2006/relationships/image" Target="../media/image6.jpeg"/></Relationships>
</file>

<file path=ppt/slides/_rels/slide4.xml.rels><?xml version="1.0" encoding="UTF-8" standalone="yes"?>
<Relationships xmlns="http://schemas.openxmlformats.org/package/2006/relationships"><Relationship Id="rId8" Type="http://schemas.openxmlformats.org/officeDocument/2006/relationships/image" Target="../media/image15.png"/><Relationship Id="rId13" Type="http://schemas.openxmlformats.org/officeDocument/2006/relationships/image" Target="../media/image20.svg"/><Relationship Id="rId3" Type="http://schemas.openxmlformats.org/officeDocument/2006/relationships/image" Target="../media/image10.svg"/><Relationship Id="rId7" Type="http://schemas.openxmlformats.org/officeDocument/2006/relationships/image" Target="../media/image14.jpeg"/><Relationship Id="rId12" Type="http://schemas.openxmlformats.org/officeDocument/2006/relationships/image" Target="../media/image19.svg"/><Relationship Id="rId2" Type="http://schemas.openxmlformats.org/officeDocument/2006/relationships/image" Target="../media/image1.jpeg"/><Relationship Id="rId16" Type="http://schemas.openxmlformats.org/officeDocument/2006/relationships/image" Target="../media/image23.svg"/><Relationship Id="rId1" Type="http://schemas.openxmlformats.org/officeDocument/2006/relationships/slideLayout" Target="../slideLayouts/slideLayout7.xml"/><Relationship Id="rId6" Type="http://schemas.openxmlformats.org/officeDocument/2006/relationships/image" Target="../media/image13.svg"/><Relationship Id="rId11" Type="http://schemas.openxmlformats.org/officeDocument/2006/relationships/image" Target="../media/image18.svg"/><Relationship Id="rId5" Type="http://schemas.openxmlformats.org/officeDocument/2006/relationships/image" Target="../media/image12.svg"/><Relationship Id="rId15" Type="http://schemas.openxmlformats.org/officeDocument/2006/relationships/image" Target="../media/image22.svg"/><Relationship Id="rId10" Type="http://schemas.openxmlformats.org/officeDocument/2006/relationships/image" Target="../media/image17.svg"/><Relationship Id="rId4" Type="http://schemas.openxmlformats.org/officeDocument/2006/relationships/image" Target="../media/image11.svg"/><Relationship Id="rId9" Type="http://schemas.openxmlformats.org/officeDocument/2006/relationships/image" Target="../media/image16.svg"/><Relationship Id="rId14" Type="http://schemas.openxmlformats.org/officeDocument/2006/relationships/image" Target="../media/image21.svg"/></Relationships>
</file>

<file path=ppt/slides/_rels/slide5.xml.rels><?xml version="1.0" encoding="UTF-8" standalone="yes"?>
<Relationships xmlns="http://schemas.openxmlformats.org/package/2006/relationships"><Relationship Id="rId8" Type="http://schemas.openxmlformats.org/officeDocument/2006/relationships/image" Target="../media/image28.svg"/><Relationship Id="rId3" Type="http://schemas.openxmlformats.org/officeDocument/2006/relationships/image" Target="../media/image1.jpeg"/><Relationship Id="rId7" Type="http://schemas.openxmlformats.org/officeDocument/2006/relationships/image" Target="../media/image27.sv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26.svg"/><Relationship Id="rId11" Type="http://schemas.openxmlformats.org/officeDocument/2006/relationships/image" Target="../media/image31.svg"/><Relationship Id="rId5" Type="http://schemas.openxmlformats.org/officeDocument/2006/relationships/image" Target="../media/image25.svg"/><Relationship Id="rId10" Type="http://schemas.openxmlformats.org/officeDocument/2006/relationships/image" Target="../media/image30.svg"/><Relationship Id="rId4" Type="http://schemas.openxmlformats.org/officeDocument/2006/relationships/image" Target="../media/image24.svg"/><Relationship Id="rId9" Type="http://schemas.openxmlformats.org/officeDocument/2006/relationships/image" Target="../media/image29.svg"/></Relationships>
</file>

<file path=ppt/slides/_rels/slide6.xml.rels><?xml version="1.0" encoding="UTF-8" standalone="yes"?>
<Relationships xmlns="http://schemas.openxmlformats.org/package/2006/relationships"><Relationship Id="rId8" Type="http://schemas.openxmlformats.org/officeDocument/2006/relationships/image" Target="../media/image32.svg"/><Relationship Id="rId3" Type="http://schemas.openxmlformats.org/officeDocument/2006/relationships/image" Target="../media/image1.jpeg"/><Relationship Id="rId7" Type="http://schemas.openxmlformats.org/officeDocument/2006/relationships/image" Target="../media/image27.sv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26.svg"/><Relationship Id="rId5" Type="http://schemas.openxmlformats.org/officeDocument/2006/relationships/image" Target="../media/image25.svg"/><Relationship Id="rId10" Type="http://schemas.openxmlformats.org/officeDocument/2006/relationships/image" Target="../media/image28.svg"/><Relationship Id="rId4" Type="http://schemas.openxmlformats.org/officeDocument/2006/relationships/image" Target="../media/image24.svg"/><Relationship Id="rId9" Type="http://schemas.openxmlformats.org/officeDocument/2006/relationships/image" Target="../media/image33.svg"/></Relationships>
</file>

<file path=ppt/slides/_rels/slide7.xml.rels><?xml version="1.0" encoding="UTF-8" standalone="yes"?>
<Relationships xmlns="http://schemas.openxmlformats.org/package/2006/relationships"><Relationship Id="rId8" Type="http://schemas.openxmlformats.org/officeDocument/2006/relationships/image" Target="../media/image34.svg"/><Relationship Id="rId3" Type="http://schemas.openxmlformats.org/officeDocument/2006/relationships/image" Target="../media/image1.jpeg"/><Relationship Id="rId7" Type="http://schemas.openxmlformats.org/officeDocument/2006/relationships/image" Target="../media/image27.sv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26.svg"/><Relationship Id="rId5" Type="http://schemas.openxmlformats.org/officeDocument/2006/relationships/image" Target="../media/image25.svg"/><Relationship Id="rId4" Type="http://schemas.openxmlformats.org/officeDocument/2006/relationships/image" Target="../media/image24.svg"/><Relationship Id="rId9" Type="http://schemas.openxmlformats.org/officeDocument/2006/relationships/image" Target="../media/image35.svg"/></Relationships>
</file>

<file path=ppt/slides/_rels/slide8.xml.rels><?xml version="1.0" encoding="UTF-8" standalone="yes"?>
<Relationships xmlns="http://schemas.openxmlformats.org/package/2006/relationships"><Relationship Id="rId8" Type="http://schemas.openxmlformats.org/officeDocument/2006/relationships/image" Target="../media/image36.svg"/><Relationship Id="rId3" Type="http://schemas.openxmlformats.org/officeDocument/2006/relationships/image" Target="../media/image24.svg"/><Relationship Id="rId7" Type="http://schemas.openxmlformats.org/officeDocument/2006/relationships/image" Target="../media/image31.svg"/><Relationship Id="rId12" Type="http://schemas.openxmlformats.org/officeDocument/2006/relationships/image" Target="../media/image39.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35.svg"/><Relationship Id="rId11" Type="http://schemas.openxmlformats.org/officeDocument/2006/relationships/image" Target="../media/image38.svg"/><Relationship Id="rId5" Type="http://schemas.openxmlformats.org/officeDocument/2006/relationships/image" Target="../media/image26.svg"/><Relationship Id="rId10" Type="http://schemas.openxmlformats.org/officeDocument/2006/relationships/image" Target="../media/image37.svg"/><Relationship Id="rId4" Type="http://schemas.openxmlformats.org/officeDocument/2006/relationships/image" Target="../media/image25.svg"/><Relationship Id="rId9" Type="http://schemas.openxmlformats.org/officeDocument/2006/relationships/image" Target="../media/image27.svg"/></Relationships>
</file>

<file path=ppt/slides/_rels/slide9.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4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5400000">
            <a:off x="4000500" y="-4000500"/>
            <a:ext cx="10287000" cy="18288000"/>
          </a:xfrm>
          <a:custGeom>
            <a:avLst/>
            <a:gdLst/>
            <a:ahLst/>
            <a:cxnLst/>
            <a:rect l="l" t="t" r="r" b="b"/>
            <a:pathLst>
              <a:path w="10287000" h="18288000">
                <a:moveTo>
                  <a:pt x="10287000" y="0"/>
                </a:moveTo>
                <a:lnTo>
                  <a:pt x="10287000" y="18288000"/>
                </a:lnTo>
                <a:lnTo>
                  <a:pt x="0" y="18288000"/>
                </a:lnTo>
                <a:lnTo>
                  <a:pt x="0" y="0"/>
                </a:lnTo>
                <a:lnTo>
                  <a:pt x="10287000" y="0"/>
                </a:lnTo>
                <a:close/>
              </a:path>
            </a:pathLst>
          </a:custGeom>
          <a:blipFill>
            <a:blip r:embed="rId3"/>
            <a:stretch>
              <a:fillRect l="-12888" r="-12888"/>
            </a:stretch>
          </a:blipFill>
        </p:spPr>
        <p:txBody>
          <a:bodyPr/>
          <a:lstStyle/>
          <a:p>
            <a:endParaRPr lang="en-US"/>
          </a:p>
        </p:txBody>
      </p:sp>
      <p:grpSp>
        <p:nvGrpSpPr>
          <p:cNvPr id="3" name="Group 3"/>
          <p:cNvGrpSpPr/>
          <p:nvPr/>
        </p:nvGrpSpPr>
        <p:grpSpPr>
          <a:xfrm rot="879281">
            <a:off x="7628777" y="-4073081"/>
            <a:ext cx="18242320" cy="13089421"/>
            <a:chOff x="0" y="0"/>
            <a:chExt cx="817525" cy="586599"/>
          </a:xfrm>
        </p:grpSpPr>
        <p:sp>
          <p:nvSpPr>
            <p:cNvPr id="4" name="Freeform 4"/>
            <p:cNvSpPr/>
            <p:nvPr/>
          </p:nvSpPr>
          <p:spPr>
            <a:xfrm>
              <a:off x="0" y="0"/>
              <a:ext cx="817525" cy="586599"/>
            </a:xfrm>
            <a:custGeom>
              <a:avLst/>
              <a:gdLst/>
              <a:ahLst/>
              <a:cxnLst/>
              <a:rect l="l" t="t" r="r" b="b"/>
              <a:pathLst>
                <a:path w="817525" h="586599">
                  <a:moveTo>
                    <a:pt x="614325" y="0"/>
                  </a:moveTo>
                  <a:lnTo>
                    <a:pt x="0" y="0"/>
                  </a:lnTo>
                  <a:lnTo>
                    <a:pt x="203200" y="586599"/>
                  </a:lnTo>
                  <a:lnTo>
                    <a:pt x="817525" y="586599"/>
                  </a:lnTo>
                  <a:lnTo>
                    <a:pt x="614325" y="0"/>
                  </a:lnTo>
                  <a:close/>
                </a:path>
              </a:pathLst>
            </a:custGeom>
            <a:solidFill>
              <a:srgbClr val="CBCCCD"/>
            </a:solidFill>
          </p:spPr>
          <p:txBody>
            <a:bodyPr/>
            <a:lstStyle/>
            <a:p>
              <a:endParaRPr lang="en-US"/>
            </a:p>
          </p:txBody>
        </p:sp>
        <p:sp>
          <p:nvSpPr>
            <p:cNvPr id="5" name="TextBox 5"/>
            <p:cNvSpPr txBox="1"/>
            <p:nvPr/>
          </p:nvSpPr>
          <p:spPr>
            <a:xfrm>
              <a:off x="101600" y="-66675"/>
              <a:ext cx="614325" cy="653274"/>
            </a:xfrm>
            <a:prstGeom prst="rect">
              <a:avLst/>
            </a:prstGeom>
          </p:spPr>
          <p:txBody>
            <a:bodyPr lIns="50800" tIns="50800" rIns="50800" bIns="50800" rtlCol="0" anchor="ctr"/>
            <a:lstStyle/>
            <a:p>
              <a:pPr algn="ctr">
                <a:lnSpc>
                  <a:spcPts val="3639"/>
                </a:lnSpc>
              </a:pPr>
              <a:endParaRPr/>
            </a:p>
          </p:txBody>
        </p:sp>
      </p:grpSp>
      <p:grpSp>
        <p:nvGrpSpPr>
          <p:cNvPr id="6" name="Group 6"/>
          <p:cNvGrpSpPr/>
          <p:nvPr/>
        </p:nvGrpSpPr>
        <p:grpSpPr>
          <a:xfrm>
            <a:off x="10283170" y="0"/>
            <a:ext cx="8004830" cy="8004830"/>
            <a:chOff x="0" y="0"/>
            <a:chExt cx="6350000" cy="6350000"/>
          </a:xfrm>
        </p:grpSpPr>
        <p:sp>
          <p:nvSpPr>
            <p:cNvPr id="7" name="Freeform 7"/>
            <p:cNvSpPr/>
            <p:nvPr/>
          </p:nvSpPr>
          <p:spPr>
            <a:xfrm>
              <a:off x="0" y="0"/>
              <a:ext cx="6350000" cy="6350000"/>
            </a:xfrm>
            <a:custGeom>
              <a:avLst/>
              <a:gdLst/>
              <a:ahLst/>
              <a:cxnLst/>
              <a:rect l="l" t="t" r="r" b="b"/>
              <a:pathLst>
                <a:path w="6350000" h="6350000">
                  <a:moveTo>
                    <a:pt x="6350000" y="0"/>
                  </a:moveTo>
                  <a:lnTo>
                    <a:pt x="6350000" y="6350000"/>
                  </a:lnTo>
                  <a:lnTo>
                    <a:pt x="1224280" y="6350000"/>
                  </a:lnTo>
                  <a:lnTo>
                    <a:pt x="0" y="0"/>
                  </a:lnTo>
                  <a:close/>
                </a:path>
              </a:pathLst>
            </a:custGeom>
            <a:blipFill>
              <a:blip r:embed="rId4"/>
              <a:stretch>
                <a:fillRect l="-25000" r="-25000"/>
              </a:stretch>
            </a:blipFill>
          </p:spPr>
          <p:txBody>
            <a:bodyPr/>
            <a:lstStyle/>
            <a:p>
              <a:endParaRPr lang="en-US"/>
            </a:p>
          </p:txBody>
        </p:sp>
      </p:grpSp>
      <p:grpSp>
        <p:nvGrpSpPr>
          <p:cNvPr id="8" name="Group 8"/>
          <p:cNvGrpSpPr/>
          <p:nvPr/>
        </p:nvGrpSpPr>
        <p:grpSpPr>
          <a:xfrm rot="308153">
            <a:off x="-2675551" y="8062558"/>
            <a:ext cx="19440392" cy="11918971"/>
            <a:chOff x="0" y="0"/>
            <a:chExt cx="1222186" cy="749327"/>
          </a:xfrm>
        </p:grpSpPr>
        <p:sp>
          <p:nvSpPr>
            <p:cNvPr id="9" name="Freeform 9"/>
            <p:cNvSpPr/>
            <p:nvPr/>
          </p:nvSpPr>
          <p:spPr>
            <a:xfrm>
              <a:off x="0" y="0"/>
              <a:ext cx="1222186" cy="749327"/>
            </a:xfrm>
            <a:custGeom>
              <a:avLst/>
              <a:gdLst/>
              <a:ahLst/>
              <a:cxnLst/>
              <a:rect l="l" t="t" r="r" b="b"/>
              <a:pathLst>
                <a:path w="1222186" h="749327">
                  <a:moveTo>
                    <a:pt x="1018986" y="0"/>
                  </a:moveTo>
                  <a:lnTo>
                    <a:pt x="0" y="0"/>
                  </a:lnTo>
                  <a:lnTo>
                    <a:pt x="203200" y="749327"/>
                  </a:lnTo>
                  <a:lnTo>
                    <a:pt x="1222186" y="749327"/>
                  </a:lnTo>
                  <a:lnTo>
                    <a:pt x="1018986" y="0"/>
                  </a:lnTo>
                  <a:close/>
                </a:path>
              </a:pathLst>
            </a:custGeom>
            <a:solidFill>
              <a:srgbClr val="000B3D"/>
            </a:solidFill>
          </p:spPr>
          <p:txBody>
            <a:bodyPr/>
            <a:lstStyle/>
            <a:p>
              <a:endParaRPr lang="en-US"/>
            </a:p>
          </p:txBody>
        </p:sp>
        <p:sp>
          <p:nvSpPr>
            <p:cNvPr id="10" name="TextBox 10"/>
            <p:cNvSpPr txBox="1"/>
            <p:nvPr/>
          </p:nvSpPr>
          <p:spPr>
            <a:xfrm>
              <a:off x="101600" y="-66675"/>
              <a:ext cx="1018986" cy="816002"/>
            </a:xfrm>
            <a:prstGeom prst="rect">
              <a:avLst/>
            </a:prstGeom>
          </p:spPr>
          <p:txBody>
            <a:bodyPr lIns="50800" tIns="50800" rIns="50800" bIns="50800" rtlCol="0" anchor="ctr"/>
            <a:lstStyle/>
            <a:p>
              <a:pPr algn="ctr">
                <a:lnSpc>
                  <a:spcPts val="3639"/>
                </a:lnSpc>
              </a:pPr>
              <a:endParaRPr/>
            </a:p>
          </p:txBody>
        </p:sp>
      </p:grpSp>
      <p:grpSp>
        <p:nvGrpSpPr>
          <p:cNvPr id="11" name="Group 11"/>
          <p:cNvGrpSpPr/>
          <p:nvPr/>
        </p:nvGrpSpPr>
        <p:grpSpPr>
          <a:xfrm rot="7283086">
            <a:off x="2245869" y="11106079"/>
            <a:ext cx="19440392" cy="14520144"/>
            <a:chOff x="0" y="0"/>
            <a:chExt cx="1222186" cy="912858"/>
          </a:xfrm>
        </p:grpSpPr>
        <p:sp>
          <p:nvSpPr>
            <p:cNvPr id="12" name="Freeform 12"/>
            <p:cNvSpPr/>
            <p:nvPr/>
          </p:nvSpPr>
          <p:spPr>
            <a:xfrm>
              <a:off x="0" y="0"/>
              <a:ext cx="1222186" cy="912858"/>
            </a:xfrm>
            <a:custGeom>
              <a:avLst/>
              <a:gdLst/>
              <a:ahLst/>
              <a:cxnLst/>
              <a:rect l="l" t="t" r="r" b="b"/>
              <a:pathLst>
                <a:path w="1222186" h="912858">
                  <a:moveTo>
                    <a:pt x="1018986" y="0"/>
                  </a:moveTo>
                  <a:lnTo>
                    <a:pt x="0" y="0"/>
                  </a:lnTo>
                  <a:lnTo>
                    <a:pt x="203200" y="912858"/>
                  </a:lnTo>
                  <a:lnTo>
                    <a:pt x="1222186" y="912858"/>
                  </a:lnTo>
                  <a:lnTo>
                    <a:pt x="1018986" y="0"/>
                  </a:lnTo>
                  <a:close/>
                </a:path>
              </a:pathLst>
            </a:custGeom>
            <a:ln w="76200" cap="sq">
              <a:solidFill>
                <a:srgbClr val="7A6200"/>
              </a:solidFill>
              <a:prstDash val="solid"/>
              <a:miter/>
            </a:ln>
          </p:spPr>
          <p:txBody>
            <a:bodyPr/>
            <a:lstStyle/>
            <a:p>
              <a:endParaRPr lang="en-US"/>
            </a:p>
          </p:txBody>
        </p:sp>
        <p:sp>
          <p:nvSpPr>
            <p:cNvPr id="13" name="TextBox 13"/>
            <p:cNvSpPr txBox="1"/>
            <p:nvPr/>
          </p:nvSpPr>
          <p:spPr>
            <a:xfrm>
              <a:off x="101600" y="-66675"/>
              <a:ext cx="1018986" cy="979533"/>
            </a:xfrm>
            <a:prstGeom prst="rect">
              <a:avLst/>
            </a:prstGeom>
          </p:spPr>
          <p:txBody>
            <a:bodyPr lIns="50800" tIns="50800" rIns="50800" bIns="50800" rtlCol="0" anchor="ctr"/>
            <a:lstStyle/>
            <a:p>
              <a:pPr algn="ctr">
                <a:lnSpc>
                  <a:spcPts val="3639"/>
                </a:lnSpc>
              </a:pPr>
              <a:endParaRPr/>
            </a:p>
          </p:txBody>
        </p:sp>
      </p:grpSp>
      <p:grpSp>
        <p:nvGrpSpPr>
          <p:cNvPr id="14" name="Group 14"/>
          <p:cNvGrpSpPr/>
          <p:nvPr/>
        </p:nvGrpSpPr>
        <p:grpSpPr>
          <a:xfrm rot="5977181">
            <a:off x="11177354" y="6723206"/>
            <a:ext cx="12684959" cy="10967254"/>
            <a:chOff x="0" y="0"/>
            <a:chExt cx="920061" cy="795473"/>
          </a:xfrm>
        </p:grpSpPr>
        <p:sp>
          <p:nvSpPr>
            <p:cNvPr id="15" name="Freeform 15"/>
            <p:cNvSpPr/>
            <p:nvPr/>
          </p:nvSpPr>
          <p:spPr>
            <a:xfrm>
              <a:off x="0" y="0"/>
              <a:ext cx="920061" cy="795473"/>
            </a:xfrm>
            <a:custGeom>
              <a:avLst/>
              <a:gdLst/>
              <a:ahLst/>
              <a:cxnLst/>
              <a:rect l="l" t="t" r="r" b="b"/>
              <a:pathLst>
                <a:path w="920061" h="795473">
                  <a:moveTo>
                    <a:pt x="716861" y="0"/>
                  </a:moveTo>
                  <a:lnTo>
                    <a:pt x="0" y="0"/>
                  </a:lnTo>
                  <a:lnTo>
                    <a:pt x="203200" y="795473"/>
                  </a:lnTo>
                  <a:lnTo>
                    <a:pt x="920061" y="795473"/>
                  </a:lnTo>
                  <a:lnTo>
                    <a:pt x="716861" y="0"/>
                  </a:lnTo>
                  <a:close/>
                </a:path>
              </a:pathLst>
            </a:custGeom>
            <a:solidFill>
              <a:srgbClr val="7A6200"/>
            </a:solidFill>
          </p:spPr>
          <p:txBody>
            <a:bodyPr/>
            <a:lstStyle/>
            <a:p>
              <a:endParaRPr lang="en-US"/>
            </a:p>
          </p:txBody>
        </p:sp>
        <p:sp>
          <p:nvSpPr>
            <p:cNvPr id="16" name="TextBox 16"/>
            <p:cNvSpPr txBox="1"/>
            <p:nvPr/>
          </p:nvSpPr>
          <p:spPr>
            <a:xfrm>
              <a:off x="101600" y="-66675"/>
              <a:ext cx="716861" cy="862148"/>
            </a:xfrm>
            <a:prstGeom prst="rect">
              <a:avLst/>
            </a:prstGeom>
          </p:spPr>
          <p:txBody>
            <a:bodyPr lIns="50800" tIns="50800" rIns="50800" bIns="50800" rtlCol="0" anchor="ctr"/>
            <a:lstStyle/>
            <a:p>
              <a:pPr algn="ctr">
                <a:lnSpc>
                  <a:spcPts val="3639"/>
                </a:lnSpc>
              </a:pPr>
              <a:endParaRPr/>
            </a:p>
          </p:txBody>
        </p:sp>
      </p:grpSp>
      <p:sp>
        <p:nvSpPr>
          <p:cNvPr id="17" name="Freeform 17"/>
          <p:cNvSpPr/>
          <p:nvPr/>
        </p:nvSpPr>
        <p:spPr>
          <a:xfrm>
            <a:off x="-458839" y="-732710"/>
            <a:ext cx="917679" cy="1068622"/>
          </a:xfrm>
          <a:custGeom>
            <a:avLst/>
            <a:gdLst/>
            <a:ahLst/>
            <a:cxnLst/>
            <a:rect l="l" t="t" r="r" b="b"/>
            <a:pathLst>
              <a:path w="917679" h="1068622">
                <a:moveTo>
                  <a:pt x="0" y="0"/>
                </a:moveTo>
                <a:lnTo>
                  <a:pt x="917678" y="0"/>
                </a:lnTo>
                <a:lnTo>
                  <a:pt x="917678" y="1068622"/>
                </a:lnTo>
                <a:lnTo>
                  <a:pt x="0" y="1068622"/>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8" name="Freeform 18"/>
          <p:cNvSpPr/>
          <p:nvPr/>
        </p:nvSpPr>
        <p:spPr>
          <a:xfrm>
            <a:off x="-923503" y="8394254"/>
            <a:ext cx="1251261" cy="936881"/>
          </a:xfrm>
          <a:custGeom>
            <a:avLst/>
            <a:gdLst/>
            <a:ahLst/>
            <a:cxnLst/>
            <a:rect l="l" t="t" r="r" b="b"/>
            <a:pathLst>
              <a:path w="1251261" h="936881">
                <a:moveTo>
                  <a:pt x="0" y="0"/>
                </a:moveTo>
                <a:lnTo>
                  <a:pt x="1251261" y="0"/>
                </a:lnTo>
                <a:lnTo>
                  <a:pt x="1251261" y="936882"/>
                </a:lnTo>
                <a:lnTo>
                  <a:pt x="0" y="936882"/>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a:p>
        </p:txBody>
      </p:sp>
      <p:grpSp>
        <p:nvGrpSpPr>
          <p:cNvPr id="19" name="Group 19"/>
          <p:cNvGrpSpPr/>
          <p:nvPr/>
        </p:nvGrpSpPr>
        <p:grpSpPr>
          <a:xfrm>
            <a:off x="1634679" y="1028700"/>
            <a:ext cx="8648491" cy="3927414"/>
            <a:chOff x="0" y="0"/>
            <a:chExt cx="11531321" cy="5236553"/>
          </a:xfrm>
        </p:grpSpPr>
        <p:sp>
          <p:nvSpPr>
            <p:cNvPr id="20" name="TextBox 20"/>
            <p:cNvSpPr txBox="1"/>
            <p:nvPr/>
          </p:nvSpPr>
          <p:spPr>
            <a:xfrm>
              <a:off x="1769842" y="1489224"/>
              <a:ext cx="9761479" cy="3747328"/>
            </a:xfrm>
            <a:prstGeom prst="rect">
              <a:avLst/>
            </a:prstGeom>
          </p:spPr>
          <p:txBody>
            <a:bodyPr lIns="0" tIns="0" rIns="0" bIns="0" rtlCol="0" anchor="t">
              <a:spAutoFit/>
            </a:bodyPr>
            <a:lstStyle/>
            <a:p>
              <a:pPr algn="ctr">
                <a:lnSpc>
                  <a:spcPts val="7871"/>
                </a:lnSpc>
              </a:pPr>
              <a:endParaRPr/>
            </a:p>
            <a:p>
              <a:pPr marL="0" lvl="0" indent="0" algn="ctr">
                <a:lnSpc>
                  <a:spcPts val="11195"/>
                </a:lnSpc>
              </a:pPr>
              <a:r>
                <a:rPr lang="en-US" sz="14926">
                  <a:solidFill>
                    <a:srgbClr val="000B3D"/>
                  </a:solidFill>
                  <a:latin typeface="Magnolia Script"/>
                  <a:ea typeface="Magnolia Script"/>
                  <a:cs typeface="Magnolia Script"/>
                  <a:sym typeface="Magnolia Script"/>
                </a:rPr>
                <a:t>Ways</a:t>
              </a:r>
            </a:p>
          </p:txBody>
        </p:sp>
        <p:sp>
          <p:nvSpPr>
            <p:cNvPr id="21" name="TextBox 21"/>
            <p:cNvSpPr txBox="1"/>
            <p:nvPr/>
          </p:nvSpPr>
          <p:spPr>
            <a:xfrm rot="-295213">
              <a:off x="111110" y="27821"/>
              <a:ext cx="7882096" cy="3539154"/>
            </a:xfrm>
            <a:prstGeom prst="rect">
              <a:avLst/>
            </a:prstGeom>
          </p:spPr>
          <p:txBody>
            <a:bodyPr lIns="0" tIns="0" rIns="0" bIns="0" rtlCol="0" anchor="t">
              <a:spAutoFit/>
            </a:bodyPr>
            <a:lstStyle/>
            <a:p>
              <a:pPr marL="0" lvl="0" indent="0" algn="ctr">
                <a:lnSpc>
                  <a:spcPts val="22374"/>
                </a:lnSpc>
                <a:spcBef>
                  <a:spcPct val="0"/>
                </a:spcBef>
              </a:pPr>
              <a:r>
                <a:rPr lang="en-US" sz="15981">
                  <a:solidFill>
                    <a:srgbClr val="7A6200"/>
                  </a:solidFill>
                  <a:latin typeface="Magnolia Script"/>
                  <a:ea typeface="Magnolia Script"/>
                  <a:cs typeface="Magnolia Script"/>
                  <a:sym typeface="Magnolia Script"/>
                </a:rPr>
                <a:t>D4</a:t>
              </a:r>
            </a:p>
          </p:txBody>
        </p:sp>
      </p:grpSp>
      <p:grpSp>
        <p:nvGrpSpPr>
          <p:cNvPr id="22" name="Group 22"/>
          <p:cNvGrpSpPr/>
          <p:nvPr/>
        </p:nvGrpSpPr>
        <p:grpSpPr>
          <a:xfrm rot="6948233">
            <a:off x="-5515684" y="-10328998"/>
            <a:ext cx="21023020" cy="7341593"/>
            <a:chOff x="0" y="0"/>
            <a:chExt cx="1001120" cy="349608"/>
          </a:xfrm>
        </p:grpSpPr>
        <p:sp>
          <p:nvSpPr>
            <p:cNvPr id="23" name="Freeform 23"/>
            <p:cNvSpPr/>
            <p:nvPr/>
          </p:nvSpPr>
          <p:spPr>
            <a:xfrm>
              <a:off x="0" y="0"/>
              <a:ext cx="1001120" cy="349608"/>
            </a:xfrm>
            <a:custGeom>
              <a:avLst/>
              <a:gdLst/>
              <a:ahLst/>
              <a:cxnLst/>
              <a:rect l="l" t="t" r="r" b="b"/>
              <a:pathLst>
                <a:path w="1001120" h="349608">
                  <a:moveTo>
                    <a:pt x="797920" y="0"/>
                  </a:moveTo>
                  <a:lnTo>
                    <a:pt x="0" y="0"/>
                  </a:lnTo>
                  <a:lnTo>
                    <a:pt x="203200" y="349608"/>
                  </a:lnTo>
                  <a:lnTo>
                    <a:pt x="1001120" y="349608"/>
                  </a:lnTo>
                  <a:lnTo>
                    <a:pt x="797920" y="0"/>
                  </a:lnTo>
                  <a:close/>
                </a:path>
              </a:pathLst>
            </a:custGeom>
            <a:solidFill>
              <a:srgbClr val="000B3D"/>
            </a:solidFill>
            <a:ln w="66675" cap="sq">
              <a:solidFill>
                <a:srgbClr val="AB8115"/>
              </a:solidFill>
              <a:prstDash val="solid"/>
              <a:miter/>
            </a:ln>
          </p:spPr>
          <p:txBody>
            <a:bodyPr/>
            <a:lstStyle/>
            <a:p>
              <a:endParaRPr lang="en-US"/>
            </a:p>
          </p:txBody>
        </p:sp>
        <p:sp>
          <p:nvSpPr>
            <p:cNvPr id="24" name="TextBox 24"/>
            <p:cNvSpPr txBox="1"/>
            <p:nvPr/>
          </p:nvSpPr>
          <p:spPr>
            <a:xfrm>
              <a:off x="101600" y="-66675"/>
              <a:ext cx="797920" cy="416283"/>
            </a:xfrm>
            <a:prstGeom prst="rect">
              <a:avLst/>
            </a:prstGeom>
          </p:spPr>
          <p:txBody>
            <a:bodyPr lIns="50800" tIns="50800" rIns="50800" bIns="50800" rtlCol="0" anchor="ctr"/>
            <a:lstStyle/>
            <a:p>
              <a:pPr algn="ctr">
                <a:lnSpc>
                  <a:spcPts val="3639"/>
                </a:lnSpc>
              </a:pPr>
              <a:endParaRPr/>
            </a:p>
          </p:txBody>
        </p:sp>
      </p:grpSp>
      <p:grpSp>
        <p:nvGrpSpPr>
          <p:cNvPr id="25" name="Group 25"/>
          <p:cNvGrpSpPr/>
          <p:nvPr/>
        </p:nvGrpSpPr>
        <p:grpSpPr>
          <a:xfrm rot="6948233">
            <a:off x="-10970349" y="-4403506"/>
            <a:ext cx="21023020" cy="7341593"/>
            <a:chOff x="0" y="0"/>
            <a:chExt cx="1001120" cy="349608"/>
          </a:xfrm>
        </p:grpSpPr>
        <p:sp>
          <p:nvSpPr>
            <p:cNvPr id="26" name="Freeform 26"/>
            <p:cNvSpPr/>
            <p:nvPr/>
          </p:nvSpPr>
          <p:spPr>
            <a:xfrm>
              <a:off x="0" y="0"/>
              <a:ext cx="1001120" cy="349608"/>
            </a:xfrm>
            <a:custGeom>
              <a:avLst/>
              <a:gdLst/>
              <a:ahLst/>
              <a:cxnLst/>
              <a:rect l="l" t="t" r="r" b="b"/>
              <a:pathLst>
                <a:path w="1001120" h="349608">
                  <a:moveTo>
                    <a:pt x="797920" y="0"/>
                  </a:moveTo>
                  <a:lnTo>
                    <a:pt x="0" y="0"/>
                  </a:lnTo>
                  <a:lnTo>
                    <a:pt x="203200" y="349608"/>
                  </a:lnTo>
                  <a:lnTo>
                    <a:pt x="1001120" y="349608"/>
                  </a:lnTo>
                  <a:lnTo>
                    <a:pt x="797920" y="0"/>
                  </a:lnTo>
                  <a:close/>
                </a:path>
              </a:pathLst>
            </a:custGeom>
            <a:solidFill>
              <a:srgbClr val="000B3D"/>
            </a:solidFill>
            <a:ln w="66675" cap="sq">
              <a:solidFill>
                <a:srgbClr val="AB8115"/>
              </a:solidFill>
              <a:prstDash val="solid"/>
              <a:miter/>
            </a:ln>
          </p:spPr>
          <p:txBody>
            <a:bodyPr/>
            <a:lstStyle/>
            <a:p>
              <a:endParaRPr lang="en-US"/>
            </a:p>
          </p:txBody>
        </p:sp>
        <p:sp>
          <p:nvSpPr>
            <p:cNvPr id="27" name="TextBox 27"/>
            <p:cNvSpPr txBox="1"/>
            <p:nvPr/>
          </p:nvSpPr>
          <p:spPr>
            <a:xfrm>
              <a:off x="101600" y="-66675"/>
              <a:ext cx="797920" cy="416283"/>
            </a:xfrm>
            <a:prstGeom prst="rect">
              <a:avLst/>
            </a:prstGeom>
          </p:spPr>
          <p:txBody>
            <a:bodyPr lIns="50800" tIns="50800" rIns="50800" bIns="50800" rtlCol="0" anchor="ctr"/>
            <a:lstStyle/>
            <a:p>
              <a:pPr algn="ctr">
                <a:lnSpc>
                  <a:spcPts val="3639"/>
                </a:lnSpc>
              </a:pPr>
              <a:endParaRPr/>
            </a:p>
          </p:txBody>
        </p:sp>
      </p:grpSp>
      <p:sp>
        <p:nvSpPr>
          <p:cNvPr id="28" name="TextBox 28"/>
          <p:cNvSpPr txBox="1"/>
          <p:nvPr/>
        </p:nvSpPr>
        <p:spPr>
          <a:xfrm>
            <a:off x="2564548" y="5348535"/>
            <a:ext cx="7232827" cy="1191538"/>
          </a:xfrm>
          <a:prstGeom prst="rect">
            <a:avLst/>
          </a:prstGeom>
        </p:spPr>
        <p:txBody>
          <a:bodyPr lIns="0" tIns="0" rIns="0" bIns="0" rtlCol="0" anchor="t">
            <a:spAutoFit/>
          </a:bodyPr>
          <a:lstStyle/>
          <a:p>
            <a:pPr algn="ctr">
              <a:lnSpc>
                <a:spcPts val="4674"/>
              </a:lnSpc>
            </a:pPr>
            <a:r>
              <a:rPr lang="en-US" sz="3339">
                <a:solidFill>
                  <a:srgbClr val="000B3D"/>
                </a:solidFill>
                <a:latin typeface="Poppins"/>
                <a:ea typeface="Poppins"/>
                <a:cs typeface="Poppins"/>
                <a:sym typeface="Poppins"/>
              </a:rPr>
              <a:t>To De-Escalate and Navigate Conflict for</a:t>
            </a:r>
            <a:r>
              <a:rPr lang="en-US" sz="3339">
                <a:solidFill>
                  <a:srgbClr val="03345B"/>
                </a:solidFill>
                <a:latin typeface="Poppins"/>
                <a:ea typeface="Poppins"/>
                <a:cs typeface="Poppins"/>
                <a:sym typeface="Poppins"/>
              </a:rPr>
              <a:t> </a:t>
            </a:r>
            <a:r>
              <a:rPr lang="en-US" sz="3339">
                <a:solidFill>
                  <a:srgbClr val="7A6200"/>
                </a:solidFill>
                <a:latin typeface="Poppins"/>
                <a:ea typeface="Poppins"/>
                <a:cs typeface="Poppins"/>
                <a:sym typeface="Poppins"/>
              </a:rPr>
              <a:t>EDUCATIONAL LEADERS</a:t>
            </a:r>
          </a:p>
        </p:txBody>
      </p:sp>
      <p:sp>
        <p:nvSpPr>
          <p:cNvPr id="29" name="TextBox 29"/>
          <p:cNvSpPr txBox="1"/>
          <p:nvPr/>
        </p:nvSpPr>
        <p:spPr>
          <a:xfrm>
            <a:off x="2966908" y="8148509"/>
            <a:ext cx="2489890" cy="424815"/>
          </a:xfrm>
          <a:prstGeom prst="rect">
            <a:avLst/>
          </a:prstGeom>
        </p:spPr>
        <p:txBody>
          <a:bodyPr lIns="0" tIns="0" rIns="0" bIns="0" rtlCol="0" anchor="t">
            <a:spAutoFit/>
          </a:bodyPr>
          <a:lstStyle/>
          <a:p>
            <a:pPr algn="l">
              <a:lnSpc>
                <a:spcPts val="3359"/>
              </a:lnSpc>
            </a:pPr>
            <a:r>
              <a:rPr lang="en-US" sz="2399" b="1">
                <a:solidFill>
                  <a:srgbClr val="F4F4F4"/>
                </a:solidFill>
                <a:latin typeface="Poppins Bold"/>
                <a:ea typeface="Poppins Bold"/>
                <a:cs typeface="Poppins Bold"/>
                <a:sym typeface="Poppins Bold"/>
              </a:rPr>
              <a:t>Presented By : </a:t>
            </a:r>
          </a:p>
        </p:txBody>
      </p:sp>
      <p:sp>
        <p:nvSpPr>
          <p:cNvPr id="30" name="TextBox 30"/>
          <p:cNvSpPr txBox="1"/>
          <p:nvPr/>
        </p:nvSpPr>
        <p:spPr>
          <a:xfrm>
            <a:off x="14141681" y="8767445"/>
            <a:ext cx="3378153" cy="559436"/>
          </a:xfrm>
          <a:prstGeom prst="rect">
            <a:avLst/>
          </a:prstGeom>
        </p:spPr>
        <p:txBody>
          <a:bodyPr lIns="0" tIns="0" rIns="0" bIns="0" rtlCol="0" anchor="t">
            <a:spAutoFit/>
          </a:bodyPr>
          <a:lstStyle/>
          <a:p>
            <a:pPr algn="l">
              <a:lnSpc>
                <a:spcPts val="4339"/>
              </a:lnSpc>
            </a:pPr>
            <a:r>
              <a:rPr lang="en-US" sz="3099">
                <a:solidFill>
                  <a:srgbClr val="000B3D"/>
                </a:solidFill>
                <a:latin typeface="Poppins"/>
                <a:ea typeface="Poppins"/>
                <a:cs typeface="Poppins"/>
                <a:sym typeface="Poppins"/>
              </a:rPr>
              <a:t>July 28, 2026</a:t>
            </a:r>
          </a:p>
        </p:txBody>
      </p:sp>
      <p:sp>
        <p:nvSpPr>
          <p:cNvPr id="31" name="TextBox 31"/>
          <p:cNvSpPr txBox="1"/>
          <p:nvPr/>
        </p:nvSpPr>
        <p:spPr>
          <a:xfrm>
            <a:off x="1166390" y="8843010"/>
            <a:ext cx="3601037" cy="1172845"/>
          </a:xfrm>
          <a:prstGeom prst="rect">
            <a:avLst/>
          </a:prstGeom>
        </p:spPr>
        <p:txBody>
          <a:bodyPr lIns="0" tIns="0" rIns="0" bIns="0" rtlCol="0" anchor="t">
            <a:spAutoFit/>
          </a:bodyPr>
          <a:lstStyle/>
          <a:p>
            <a:pPr algn="l">
              <a:lnSpc>
                <a:spcPts val="3079"/>
              </a:lnSpc>
            </a:pPr>
            <a:r>
              <a:rPr lang="en-US" sz="2199">
                <a:solidFill>
                  <a:srgbClr val="CBCCCD"/>
                </a:solidFill>
                <a:latin typeface="Poppins"/>
                <a:ea typeface="Poppins"/>
                <a:cs typeface="Poppins"/>
                <a:sym typeface="Poppins"/>
              </a:rPr>
              <a:t>Stacy DeFoor,</a:t>
            </a:r>
          </a:p>
          <a:p>
            <a:pPr algn="l">
              <a:lnSpc>
                <a:spcPts val="3079"/>
              </a:lnSpc>
            </a:pPr>
            <a:r>
              <a:rPr lang="en-US" sz="2199">
                <a:solidFill>
                  <a:srgbClr val="CBCCCD"/>
                </a:solidFill>
                <a:latin typeface="Poppins"/>
                <a:ea typeface="Poppins"/>
                <a:cs typeface="Poppins"/>
                <a:sym typeface="Poppins"/>
              </a:rPr>
              <a:t>Asst. Superintendent Sheridan Schools</a:t>
            </a:r>
          </a:p>
        </p:txBody>
      </p:sp>
      <p:sp>
        <p:nvSpPr>
          <p:cNvPr id="32" name="TextBox 32"/>
          <p:cNvSpPr txBox="1"/>
          <p:nvPr/>
        </p:nvSpPr>
        <p:spPr>
          <a:xfrm>
            <a:off x="4995826" y="8866505"/>
            <a:ext cx="3950847" cy="1172845"/>
          </a:xfrm>
          <a:prstGeom prst="rect">
            <a:avLst/>
          </a:prstGeom>
        </p:spPr>
        <p:txBody>
          <a:bodyPr lIns="0" tIns="0" rIns="0" bIns="0" rtlCol="0" anchor="t">
            <a:spAutoFit/>
          </a:bodyPr>
          <a:lstStyle/>
          <a:p>
            <a:pPr algn="l">
              <a:lnSpc>
                <a:spcPts val="3079"/>
              </a:lnSpc>
            </a:pPr>
            <a:r>
              <a:rPr lang="en-US" sz="2199">
                <a:solidFill>
                  <a:srgbClr val="CBCCCD"/>
                </a:solidFill>
                <a:latin typeface="Poppins"/>
                <a:ea typeface="Poppins"/>
                <a:cs typeface="Poppins"/>
                <a:sym typeface="Poppins"/>
              </a:rPr>
              <a:t>Stephanie DeFoor,</a:t>
            </a:r>
          </a:p>
          <a:p>
            <a:pPr algn="l">
              <a:lnSpc>
                <a:spcPts val="3079"/>
              </a:lnSpc>
            </a:pPr>
            <a:r>
              <a:rPr lang="en-US" sz="2199">
                <a:solidFill>
                  <a:srgbClr val="CBCCCD"/>
                </a:solidFill>
                <a:latin typeface="Poppins"/>
                <a:ea typeface="Poppins"/>
                <a:cs typeface="Poppins"/>
                <a:sym typeface="Poppins"/>
              </a:rPr>
              <a:t>Principal</a:t>
            </a:r>
          </a:p>
          <a:p>
            <a:pPr algn="l">
              <a:lnSpc>
                <a:spcPts val="3079"/>
              </a:lnSpc>
            </a:pPr>
            <a:r>
              <a:rPr lang="en-US" sz="2199">
                <a:solidFill>
                  <a:srgbClr val="CBCCCD"/>
                </a:solidFill>
                <a:latin typeface="Poppins"/>
                <a:ea typeface="Poppins"/>
                <a:cs typeface="Poppins"/>
                <a:sym typeface="Poppins"/>
              </a:rPr>
              <a:t>Greenbrier Schools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5400000">
            <a:off x="4000500" y="-4000500"/>
            <a:ext cx="10287000" cy="18288000"/>
          </a:xfrm>
          <a:custGeom>
            <a:avLst/>
            <a:gdLst/>
            <a:ahLst/>
            <a:cxnLst/>
            <a:rect l="l" t="t" r="r" b="b"/>
            <a:pathLst>
              <a:path w="10287000" h="18288000">
                <a:moveTo>
                  <a:pt x="10287000" y="0"/>
                </a:moveTo>
                <a:lnTo>
                  <a:pt x="10287000" y="18288000"/>
                </a:lnTo>
                <a:lnTo>
                  <a:pt x="0" y="18288000"/>
                </a:lnTo>
                <a:lnTo>
                  <a:pt x="0" y="0"/>
                </a:lnTo>
                <a:lnTo>
                  <a:pt x="10287000" y="0"/>
                </a:lnTo>
                <a:close/>
              </a:path>
            </a:pathLst>
          </a:custGeom>
          <a:blipFill>
            <a:blip r:embed="rId3"/>
            <a:stretch>
              <a:fillRect l="-12888" r="-12888"/>
            </a:stretch>
          </a:blipFill>
        </p:spPr>
        <p:txBody>
          <a:bodyPr/>
          <a:lstStyle/>
          <a:p>
            <a:endParaRPr lang="en-US"/>
          </a:p>
        </p:txBody>
      </p:sp>
      <p:grpSp>
        <p:nvGrpSpPr>
          <p:cNvPr id="3" name="Group 3"/>
          <p:cNvGrpSpPr/>
          <p:nvPr/>
        </p:nvGrpSpPr>
        <p:grpSpPr>
          <a:xfrm rot="117709">
            <a:off x="-3047976" y="4204894"/>
            <a:ext cx="26264401" cy="15265999"/>
            <a:chOff x="0" y="0"/>
            <a:chExt cx="1289180" cy="749327"/>
          </a:xfrm>
        </p:grpSpPr>
        <p:sp>
          <p:nvSpPr>
            <p:cNvPr id="4" name="Freeform 4"/>
            <p:cNvSpPr/>
            <p:nvPr/>
          </p:nvSpPr>
          <p:spPr>
            <a:xfrm>
              <a:off x="0" y="0"/>
              <a:ext cx="1289180" cy="749327"/>
            </a:xfrm>
            <a:custGeom>
              <a:avLst/>
              <a:gdLst/>
              <a:ahLst/>
              <a:cxnLst/>
              <a:rect l="l" t="t" r="r" b="b"/>
              <a:pathLst>
                <a:path w="1289180" h="749327">
                  <a:moveTo>
                    <a:pt x="1085980" y="0"/>
                  </a:moveTo>
                  <a:lnTo>
                    <a:pt x="0" y="0"/>
                  </a:lnTo>
                  <a:lnTo>
                    <a:pt x="203200" y="749327"/>
                  </a:lnTo>
                  <a:lnTo>
                    <a:pt x="1289180" y="749327"/>
                  </a:lnTo>
                  <a:lnTo>
                    <a:pt x="1085980" y="0"/>
                  </a:lnTo>
                  <a:close/>
                </a:path>
              </a:pathLst>
            </a:custGeom>
            <a:solidFill>
              <a:srgbClr val="000B3D"/>
            </a:solidFill>
          </p:spPr>
          <p:txBody>
            <a:bodyPr/>
            <a:lstStyle/>
            <a:p>
              <a:endParaRPr lang="en-US"/>
            </a:p>
          </p:txBody>
        </p:sp>
        <p:sp>
          <p:nvSpPr>
            <p:cNvPr id="5" name="TextBox 5"/>
            <p:cNvSpPr txBox="1"/>
            <p:nvPr/>
          </p:nvSpPr>
          <p:spPr>
            <a:xfrm>
              <a:off x="101600" y="-66675"/>
              <a:ext cx="1085980" cy="816002"/>
            </a:xfrm>
            <a:prstGeom prst="rect">
              <a:avLst/>
            </a:prstGeom>
          </p:spPr>
          <p:txBody>
            <a:bodyPr lIns="50800" tIns="50800" rIns="50800" bIns="50800" rtlCol="0" anchor="ctr"/>
            <a:lstStyle/>
            <a:p>
              <a:pPr algn="ctr">
                <a:lnSpc>
                  <a:spcPts val="3639"/>
                </a:lnSpc>
              </a:pPr>
              <a:endParaRPr/>
            </a:p>
          </p:txBody>
        </p:sp>
      </p:grpSp>
      <p:sp>
        <p:nvSpPr>
          <p:cNvPr id="6" name="Freeform 6"/>
          <p:cNvSpPr/>
          <p:nvPr/>
        </p:nvSpPr>
        <p:spPr>
          <a:xfrm>
            <a:off x="13943992" y="5099675"/>
            <a:ext cx="1554132" cy="1691573"/>
          </a:xfrm>
          <a:custGeom>
            <a:avLst/>
            <a:gdLst/>
            <a:ahLst/>
            <a:cxnLst/>
            <a:rect l="l" t="t" r="r" b="b"/>
            <a:pathLst>
              <a:path w="1554132" h="1691573">
                <a:moveTo>
                  <a:pt x="0" y="0"/>
                </a:moveTo>
                <a:lnTo>
                  <a:pt x="1554132" y="0"/>
                </a:lnTo>
                <a:lnTo>
                  <a:pt x="1554132" y="1691573"/>
                </a:lnTo>
                <a:lnTo>
                  <a:pt x="0" y="1691573"/>
                </a:lnTo>
                <a:lnTo>
                  <a:pt x="0" y="0"/>
                </a:lnTo>
                <a:close/>
              </a:path>
            </a:pathLst>
          </a:custGeom>
          <a:blipFill>
            <a:blip>
              <a:alphaModFix amt="57000"/>
              <a:extLst>
                <a:ext uri="{96DAC541-7B7A-43D3-8B79-37D633B846F1}">
                  <asvg:svgBlip xmlns:asvg="http://schemas.microsoft.com/office/drawing/2016/SVG/main" r:embed="rId4"/>
                </a:ext>
              </a:extLst>
            </a:blip>
            <a:stretch>
              <a:fillRect/>
            </a:stretch>
          </a:blipFill>
          <a:ln cap="sq">
            <a:noFill/>
            <a:prstDash val="solid"/>
            <a:miter/>
          </a:ln>
        </p:spPr>
        <p:txBody>
          <a:bodyPr/>
          <a:lstStyle/>
          <a:p>
            <a:endParaRPr lang="en-US"/>
          </a:p>
        </p:txBody>
      </p:sp>
      <p:sp>
        <p:nvSpPr>
          <p:cNvPr id="7" name="Freeform 7"/>
          <p:cNvSpPr/>
          <p:nvPr/>
        </p:nvSpPr>
        <p:spPr>
          <a:xfrm>
            <a:off x="9642070" y="5099675"/>
            <a:ext cx="1554132" cy="1691573"/>
          </a:xfrm>
          <a:custGeom>
            <a:avLst/>
            <a:gdLst/>
            <a:ahLst/>
            <a:cxnLst/>
            <a:rect l="l" t="t" r="r" b="b"/>
            <a:pathLst>
              <a:path w="1554132" h="1691573">
                <a:moveTo>
                  <a:pt x="0" y="0"/>
                </a:moveTo>
                <a:lnTo>
                  <a:pt x="1554132" y="0"/>
                </a:lnTo>
                <a:lnTo>
                  <a:pt x="1554132" y="1691573"/>
                </a:lnTo>
                <a:lnTo>
                  <a:pt x="0" y="1691573"/>
                </a:lnTo>
                <a:lnTo>
                  <a:pt x="0" y="0"/>
                </a:lnTo>
                <a:close/>
              </a:path>
            </a:pathLst>
          </a:custGeom>
          <a:blipFill>
            <a:blip>
              <a:alphaModFix amt="57000"/>
              <a:extLst>
                <a:ext uri="{96DAC541-7B7A-43D3-8B79-37D633B846F1}">
                  <asvg:svgBlip xmlns:asvg="http://schemas.microsoft.com/office/drawing/2016/SVG/main" r:embed="rId5"/>
                </a:ext>
              </a:extLst>
            </a:blip>
            <a:stretch>
              <a:fillRect/>
            </a:stretch>
          </a:blipFill>
          <a:ln cap="sq">
            <a:noFill/>
            <a:prstDash val="solid"/>
            <a:miter/>
          </a:ln>
        </p:spPr>
        <p:txBody>
          <a:bodyPr/>
          <a:lstStyle/>
          <a:p>
            <a:endParaRPr lang="en-US"/>
          </a:p>
        </p:txBody>
      </p:sp>
      <p:sp>
        <p:nvSpPr>
          <p:cNvPr id="8" name="Freeform 8"/>
          <p:cNvSpPr/>
          <p:nvPr/>
        </p:nvSpPr>
        <p:spPr>
          <a:xfrm>
            <a:off x="5340147" y="5099675"/>
            <a:ext cx="1554132" cy="1691573"/>
          </a:xfrm>
          <a:custGeom>
            <a:avLst/>
            <a:gdLst/>
            <a:ahLst/>
            <a:cxnLst/>
            <a:rect l="l" t="t" r="r" b="b"/>
            <a:pathLst>
              <a:path w="1554132" h="1691573">
                <a:moveTo>
                  <a:pt x="0" y="0"/>
                </a:moveTo>
                <a:lnTo>
                  <a:pt x="1554133" y="0"/>
                </a:lnTo>
                <a:lnTo>
                  <a:pt x="1554133" y="1691573"/>
                </a:lnTo>
                <a:lnTo>
                  <a:pt x="0" y="1691573"/>
                </a:lnTo>
                <a:lnTo>
                  <a:pt x="0" y="0"/>
                </a:lnTo>
                <a:close/>
              </a:path>
            </a:pathLst>
          </a:custGeom>
          <a:blipFill>
            <a:blip>
              <a:alphaModFix amt="57000"/>
              <a:extLst>
                <a:ext uri="{96DAC541-7B7A-43D3-8B79-37D633B846F1}">
                  <asvg:svgBlip xmlns:asvg="http://schemas.microsoft.com/office/drawing/2016/SVG/main" r:embed="rId6"/>
                </a:ext>
              </a:extLst>
            </a:blip>
            <a:stretch>
              <a:fillRect/>
            </a:stretch>
          </a:blipFill>
          <a:ln cap="sq">
            <a:noFill/>
            <a:prstDash val="solid"/>
            <a:miter/>
          </a:ln>
        </p:spPr>
        <p:txBody>
          <a:bodyPr/>
          <a:lstStyle/>
          <a:p>
            <a:endParaRPr lang="en-US"/>
          </a:p>
        </p:txBody>
      </p:sp>
      <p:sp>
        <p:nvSpPr>
          <p:cNvPr id="9" name="Freeform 9"/>
          <p:cNvSpPr/>
          <p:nvPr/>
        </p:nvSpPr>
        <p:spPr>
          <a:xfrm>
            <a:off x="1038225" y="5099675"/>
            <a:ext cx="1554132" cy="1691573"/>
          </a:xfrm>
          <a:custGeom>
            <a:avLst/>
            <a:gdLst/>
            <a:ahLst/>
            <a:cxnLst/>
            <a:rect l="l" t="t" r="r" b="b"/>
            <a:pathLst>
              <a:path w="1554132" h="1691573">
                <a:moveTo>
                  <a:pt x="0" y="0"/>
                </a:moveTo>
                <a:lnTo>
                  <a:pt x="1554132" y="0"/>
                </a:lnTo>
                <a:lnTo>
                  <a:pt x="1554132" y="1691573"/>
                </a:lnTo>
                <a:lnTo>
                  <a:pt x="0" y="1691573"/>
                </a:lnTo>
                <a:lnTo>
                  <a:pt x="0" y="0"/>
                </a:lnTo>
                <a:close/>
              </a:path>
            </a:pathLst>
          </a:custGeom>
          <a:blipFill>
            <a:blip>
              <a:alphaModFix amt="57000"/>
              <a:extLst>
                <a:ext uri="{96DAC541-7B7A-43D3-8B79-37D633B846F1}">
                  <asvg:svgBlip xmlns:asvg="http://schemas.microsoft.com/office/drawing/2016/SVG/main" r:embed="rId7"/>
                </a:ext>
              </a:extLst>
            </a:blip>
            <a:stretch>
              <a:fillRect/>
            </a:stretch>
          </a:blipFill>
          <a:ln cap="sq">
            <a:noFill/>
            <a:prstDash val="solid"/>
            <a:miter/>
          </a:ln>
        </p:spPr>
        <p:txBody>
          <a:bodyPr/>
          <a:lstStyle/>
          <a:p>
            <a:endParaRPr lang="en-US"/>
          </a:p>
        </p:txBody>
      </p:sp>
      <p:grpSp>
        <p:nvGrpSpPr>
          <p:cNvPr id="10" name="Group 10"/>
          <p:cNvGrpSpPr/>
          <p:nvPr/>
        </p:nvGrpSpPr>
        <p:grpSpPr>
          <a:xfrm rot="5018552">
            <a:off x="12249735" y="-4434131"/>
            <a:ext cx="7022175" cy="11550010"/>
            <a:chOff x="0" y="0"/>
            <a:chExt cx="3860673" cy="6350000"/>
          </a:xfrm>
        </p:grpSpPr>
        <p:sp>
          <p:nvSpPr>
            <p:cNvPr id="11" name="Freeform 11"/>
            <p:cNvSpPr/>
            <p:nvPr/>
          </p:nvSpPr>
          <p:spPr>
            <a:xfrm>
              <a:off x="0" y="0"/>
              <a:ext cx="3860673" cy="6350000"/>
            </a:xfrm>
            <a:custGeom>
              <a:avLst/>
              <a:gdLst/>
              <a:ahLst/>
              <a:cxnLst/>
              <a:rect l="l" t="t" r="r" b="b"/>
              <a:pathLst>
                <a:path w="3860673" h="6350000">
                  <a:moveTo>
                    <a:pt x="3860673" y="0"/>
                  </a:moveTo>
                  <a:lnTo>
                    <a:pt x="2341753" y="6350000"/>
                  </a:lnTo>
                  <a:lnTo>
                    <a:pt x="0" y="6350000"/>
                  </a:lnTo>
                  <a:lnTo>
                    <a:pt x="1518920" y="0"/>
                  </a:lnTo>
                  <a:lnTo>
                    <a:pt x="3860673" y="0"/>
                  </a:lnTo>
                  <a:close/>
                </a:path>
              </a:pathLst>
            </a:custGeom>
            <a:solidFill>
              <a:srgbClr val="7A6200"/>
            </a:solidFill>
          </p:spPr>
          <p:txBody>
            <a:bodyPr/>
            <a:lstStyle/>
            <a:p>
              <a:endParaRPr lang="en-US"/>
            </a:p>
          </p:txBody>
        </p:sp>
      </p:grpSp>
      <p:grpSp>
        <p:nvGrpSpPr>
          <p:cNvPr id="12" name="Group 12"/>
          <p:cNvGrpSpPr/>
          <p:nvPr/>
        </p:nvGrpSpPr>
        <p:grpSpPr>
          <a:xfrm>
            <a:off x="1028700" y="5099675"/>
            <a:ext cx="1286855" cy="1497432"/>
            <a:chOff x="0" y="0"/>
            <a:chExt cx="698500" cy="812800"/>
          </a:xfrm>
        </p:grpSpPr>
        <p:sp>
          <p:nvSpPr>
            <p:cNvPr id="13" name="Freeform 13"/>
            <p:cNvSpPr/>
            <p:nvPr/>
          </p:nvSpPr>
          <p:spPr>
            <a:xfrm>
              <a:off x="0" y="0"/>
              <a:ext cx="698500" cy="812800"/>
            </a:xfrm>
            <a:custGeom>
              <a:avLst/>
              <a:gdLst/>
              <a:ahLst/>
              <a:cxnLst/>
              <a:rect l="l" t="t" r="r" b="b"/>
              <a:pathLst>
                <a:path w="698500" h="812800">
                  <a:moveTo>
                    <a:pt x="349250" y="0"/>
                  </a:moveTo>
                  <a:lnTo>
                    <a:pt x="698500" y="203200"/>
                  </a:lnTo>
                  <a:lnTo>
                    <a:pt x="698500" y="609600"/>
                  </a:lnTo>
                  <a:lnTo>
                    <a:pt x="349250" y="812800"/>
                  </a:lnTo>
                  <a:lnTo>
                    <a:pt x="0" y="609600"/>
                  </a:lnTo>
                  <a:lnTo>
                    <a:pt x="0" y="203200"/>
                  </a:lnTo>
                  <a:lnTo>
                    <a:pt x="349250" y="0"/>
                  </a:lnTo>
                  <a:close/>
                </a:path>
              </a:pathLst>
            </a:custGeom>
            <a:solidFill>
              <a:srgbClr val="7A6200"/>
            </a:solidFill>
          </p:spPr>
          <p:txBody>
            <a:bodyPr/>
            <a:lstStyle/>
            <a:p>
              <a:endParaRPr lang="en-US"/>
            </a:p>
          </p:txBody>
        </p:sp>
        <p:sp>
          <p:nvSpPr>
            <p:cNvPr id="14" name="TextBox 14"/>
            <p:cNvSpPr txBox="1"/>
            <p:nvPr/>
          </p:nvSpPr>
          <p:spPr>
            <a:xfrm>
              <a:off x="0" y="73025"/>
              <a:ext cx="698500" cy="600075"/>
            </a:xfrm>
            <a:prstGeom prst="rect">
              <a:avLst/>
            </a:prstGeom>
          </p:spPr>
          <p:txBody>
            <a:bodyPr lIns="50800" tIns="50800" rIns="50800" bIns="50800" rtlCol="0" anchor="ctr"/>
            <a:lstStyle/>
            <a:p>
              <a:pPr algn="ctr">
                <a:lnSpc>
                  <a:spcPts val="3639"/>
                </a:lnSpc>
              </a:pPr>
              <a:endParaRPr/>
            </a:p>
          </p:txBody>
        </p:sp>
      </p:grpSp>
      <p:grpSp>
        <p:nvGrpSpPr>
          <p:cNvPr id="15" name="Group 15"/>
          <p:cNvGrpSpPr/>
          <p:nvPr/>
        </p:nvGrpSpPr>
        <p:grpSpPr>
          <a:xfrm>
            <a:off x="5330622" y="5099675"/>
            <a:ext cx="1286855" cy="1497432"/>
            <a:chOff x="0" y="0"/>
            <a:chExt cx="698500" cy="812800"/>
          </a:xfrm>
        </p:grpSpPr>
        <p:sp>
          <p:nvSpPr>
            <p:cNvPr id="16" name="Freeform 16"/>
            <p:cNvSpPr/>
            <p:nvPr/>
          </p:nvSpPr>
          <p:spPr>
            <a:xfrm>
              <a:off x="0" y="0"/>
              <a:ext cx="698500" cy="812800"/>
            </a:xfrm>
            <a:custGeom>
              <a:avLst/>
              <a:gdLst/>
              <a:ahLst/>
              <a:cxnLst/>
              <a:rect l="l" t="t" r="r" b="b"/>
              <a:pathLst>
                <a:path w="698500" h="812800">
                  <a:moveTo>
                    <a:pt x="349250" y="0"/>
                  </a:moveTo>
                  <a:lnTo>
                    <a:pt x="698500" y="203200"/>
                  </a:lnTo>
                  <a:lnTo>
                    <a:pt x="698500" y="609600"/>
                  </a:lnTo>
                  <a:lnTo>
                    <a:pt x="349250" y="812800"/>
                  </a:lnTo>
                  <a:lnTo>
                    <a:pt x="0" y="609600"/>
                  </a:lnTo>
                  <a:lnTo>
                    <a:pt x="0" y="203200"/>
                  </a:lnTo>
                  <a:lnTo>
                    <a:pt x="349250" y="0"/>
                  </a:lnTo>
                  <a:close/>
                </a:path>
              </a:pathLst>
            </a:custGeom>
            <a:solidFill>
              <a:srgbClr val="7A6200"/>
            </a:solidFill>
          </p:spPr>
          <p:txBody>
            <a:bodyPr/>
            <a:lstStyle/>
            <a:p>
              <a:endParaRPr lang="en-US"/>
            </a:p>
          </p:txBody>
        </p:sp>
        <p:sp>
          <p:nvSpPr>
            <p:cNvPr id="17" name="TextBox 17"/>
            <p:cNvSpPr txBox="1"/>
            <p:nvPr/>
          </p:nvSpPr>
          <p:spPr>
            <a:xfrm>
              <a:off x="0" y="73025"/>
              <a:ext cx="698500" cy="600075"/>
            </a:xfrm>
            <a:prstGeom prst="rect">
              <a:avLst/>
            </a:prstGeom>
          </p:spPr>
          <p:txBody>
            <a:bodyPr lIns="50800" tIns="50800" rIns="50800" bIns="50800" rtlCol="0" anchor="ctr"/>
            <a:lstStyle/>
            <a:p>
              <a:pPr algn="ctr">
                <a:lnSpc>
                  <a:spcPts val="3639"/>
                </a:lnSpc>
              </a:pPr>
              <a:endParaRPr/>
            </a:p>
          </p:txBody>
        </p:sp>
      </p:grpSp>
      <p:grpSp>
        <p:nvGrpSpPr>
          <p:cNvPr id="18" name="Group 18"/>
          <p:cNvGrpSpPr/>
          <p:nvPr/>
        </p:nvGrpSpPr>
        <p:grpSpPr>
          <a:xfrm>
            <a:off x="9632545" y="5099675"/>
            <a:ext cx="1286855" cy="1497432"/>
            <a:chOff x="0" y="0"/>
            <a:chExt cx="698500" cy="812800"/>
          </a:xfrm>
        </p:grpSpPr>
        <p:sp>
          <p:nvSpPr>
            <p:cNvPr id="19" name="Freeform 19"/>
            <p:cNvSpPr/>
            <p:nvPr/>
          </p:nvSpPr>
          <p:spPr>
            <a:xfrm>
              <a:off x="0" y="0"/>
              <a:ext cx="698500" cy="812800"/>
            </a:xfrm>
            <a:custGeom>
              <a:avLst/>
              <a:gdLst/>
              <a:ahLst/>
              <a:cxnLst/>
              <a:rect l="l" t="t" r="r" b="b"/>
              <a:pathLst>
                <a:path w="698500" h="812800">
                  <a:moveTo>
                    <a:pt x="349250" y="0"/>
                  </a:moveTo>
                  <a:lnTo>
                    <a:pt x="698500" y="203200"/>
                  </a:lnTo>
                  <a:lnTo>
                    <a:pt x="698500" y="609600"/>
                  </a:lnTo>
                  <a:lnTo>
                    <a:pt x="349250" y="812800"/>
                  </a:lnTo>
                  <a:lnTo>
                    <a:pt x="0" y="609600"/>
                  </a:lnTo>
                  <a:lnTo>
                    <a:pt x="0" y="203200"/>
                  </a:lnTo>
                  <a:lnTo>
                    <a:pt x="349250" y="0"/>
                  </a:lnTo>
                  <a:close/>
                </a:path>
              </a:pathLst>
            </a:custGeom>
            <a:solidFill>
              <a:srgbClr val="7A6200"/>
            </a:solidFill>
          </p:spPr>
          <p:txBody>
            <a:bodyPr/>
            <a:lstStyle/>
            <a:p>
              <a:endParaRPr lang="en-US"/>
            </a:p>
          </p:txBody>
        </p:sp>
        <p:sp>
          <p:nvSpPr>
            <p:cNvPr id="20" name="TextBox 20"/>
            <p:cNvSpPr txBox="1"/>
            <p:nvPr/>
          </p:nvSpPr>
          <p:spPr>
            <a:xfrm>
              <a:off x="0" y="73025"/>
              <a:ext cx="698500" cy="600075"/>
            </a:xfrm>
            <a:prstGeom prst="rect">
              <a:avLst/>
            </a:prstGeom>
          </p:spPr>
          <p:txBody>
            <a:bodyPr lIns="50800" tIns="50800" rIns="50800" bIns="50800" rtlCol="0" anchor="ctr"/>
            <a:lstStyle/>
            <a:p>
              <a:pPr algn="ctr">
                <a:lnSpc>
                  <a:spcPts val="3639"/>
                </a:lnSpc>
              </a:pPr>
              <a:endParaRPr/>
            </a:p>
          </p:txBody>
        </p:sp>
      </p:grpSp>
      <p:grpSp>
        <p:nvGrpSpPr>
          <p:cNvPr id="21" name="Group 21"/>
          <p:cNvGrpSpPr/>
          <p:nvPr/>
        </p:nvGrpSpPr>
        <p:grpSpPr>
          <a:xfrm>
            <a:off x="13934467" y="5099675"/>
            <a:ext cx="2338348" cy="1497432"/>
            <a:chOff x="0" y="0"/>
            <a:chExt cx="1269246" cy="812800"/>
          </a:xfrm>
        </p:grpSpPr>
        <p:sp>
          <p:nvSpPr>
            <p:cNvPr id="22" name="Freeform 22"/>
            <p:cNvSpPr/>
            <p:nvPr/>
          </p:nvSpPr>
          <p:spPr>
            <a:xfrm>
              <a:off x="0" y="0"/>
              <a:ext cx="1269246" cy="812800"/>
            </a:xfrm>
            <a:custGeom>
              <a:avLst/>
              <a:gdLst/>
              <a:ahLst/>
              <a:cxnLst/>
              <a:rect l="l" t="t" r="r" b="b"/>
              <a:pathLst>
                <a:path w="1269246" h="812800">
                  <a:moveTo>
                    <a:pt x="634623" y="0"/>
                  </a:moveTo>
                  <a:lnTo>
                    <a:pt x="1269246" y="203200"/>
                  </a:lnTo>
                  <a:lnTo>
                    <a:pt x="1269246" y="609600"/>
                  </a:lnTo>
                  <a:lnTo>
                    <a:pt x="634623" y="812800"/>
                  </a:lnTo>
                  <a:lnTo>
                    <a:pt x="0" y="609600"/>
                  </a:lnTo>
                  <a:lnTo>
                    <a:pt x="0" y="203200"/>
                  </a:lnTo>
                  <a:lnTo>
                    <a:pt x="634623" y="0"/>
                  </a:lnTo>
                  <a:close/>
                </a:path>
              </a:pathLst>
            </a:custGeom>
            <a:solidFill>
              <a:srgbClr val="7A6200"/>
            </a:solidFill>
          </p:spPr>
          <p:txBody>
            <a:bodyPr/>
            <a:lstStyle/>
            <a:p>
              <a:endParaRPr lang="en-US"/>
            </a:p>
          </p:txBody>
        </p:sp>
        <p:sp>
          <p:nvSpPr>
            <p:cNvPr id="23" name="TextBox 23"/>
            <p:cNvSpPr txBox="1"/>
            <p:nvPr/>
          </p:nvSpPr>
          <p:spPr>
            <a:xfrm>
              <a:off x="0" y="73025"/>
              <a:ext cx="1269246" cy="600075"/>
            </a:xfrm>
            <a:prstGeom prst="rect">
              <a:avLst/>
            </a:prstGeom>
          </p:spPr>
          <p:txBody>
            <a:bodyPr lIns="50800" tIns="50800" rIns="50800" bIns="50800" rtlCol="0" anchor="ctr"/>
            <a:lstStyle/>
            <a:p>
              <a:pPr algn="ctr">
                <a:lnSpc>
                  <a:spcPts val="3639"/>
                </a:lnSpc>
              </a:pPr>
              <a:endParaRPr/>
            </a:p>
          </p:txBody>
        </p:sp>
      </p:grpSp>
      <p:grpSp>
        <p:nvGrpSpPr>
          <p:cNvPr id="24" name="Group 24"/>
          <p:cNvGrpSpPr/>
          <p:nvPr/>
        </p:nvGrpSpPr>
        <p:grpSpPr>
          <a:xfrm rot="334243">
            <a:off x="11189116" y="-3845897"/>
            <a:ext cx="7265460" cy="6291561"/>
            <a:chOff x="0" y="0"/>
            <a:chExt cx="4282440" cy="3708400"/>
          </a:xfrm>
        </p:grpSpPr>
        <p:sp>
          <p:nvSpPr>
            <p:cNvPr id="25" name="Freeform 25"/>
            <p:cNvSpPr/>
            <p:nvPr/>
          </p:nvSpPr>
          <p:spPr>
            <a:xfrm>
              <a:off x="0" y="0"/>
              <a:ext cx="4282440" cy="3708400"/>
            </a:xfrm>
            <a:custGeom>
              <a:avLst/>
              <a:gdLst/>
              <a:ahLst/>
              <a:cxnLst/>
              <a:rect l="l" t="t" r="r" b="b"/>
              <a:pathLst>
                <a:path w="4282440" h="3708400">
                  <a:moveTo>
                    <a:pt x="3211830" y="0"/>
                  </a:moveTo>
                  <a:lnTo>
                    <a:pt x="1070610" y="0"/>
                  </a:lnTo>
                  <a:lnTo>
                    <a:pt x="0" y="1854200"/>
                  </a:lnTo>
                  <a:lnTo>
                    <a:pt x="1070610" y="3708400"/>
                  </a:lnTo>
                  <a:lnTo>
                    <a:pt x="3211830" y="3708400"/>
                  </a:lnTo>
                  <a:lnTo>
                    <a:pt x="4282440" y="1854200"/>
                  </a:lnTo>
                  <a:close/>
                </a:path>
              </a:pathLst>
            </a:custGeom>
            <a:solidFill>
              <a:srgbClr val="7A6200"/>
            </a:solidFill>
          </p:spPr>
          <p:txBody>
            <a:bodyPr/>
            <a:lstStyle/>
            <a:p>
              <a:endParaRPr lang="en-US"/>
            </a:p>
          </p:txBody>
        </p:sp>
      </p:grpSp>
      <p:grpSp>
        <p:nvGrpSpPr>
          <p:cNvPr id="26" name="Group 26"/>
          <p:cNvGrpSpPr/>
          <p:nvPr/>
        </p:nvGrpSpPr>
        <p:grpSpPr>
          <a:xfrm rot="5018552">
            <a:off x="13120585" y="-4012321"/>
            <a:ext cx="6928718" cy="11550010"/>
            <a:chOff x="0" y="0"/>
            <a:chExt cx="3809292" cy="6350000"/>
          </a:xfrm>
        </p:grpSpPr>
        <p:sp>
          <p:nvSpPr>
            <p:cNvPr id="27" name="Freeform 27"/>
            <p:cNvSpPr/>
            <p:nvPr/>
          </p:nvSpPr>
          <p:spPr>
            <a:xfrm rot="-4979056">
              <a:off x="-1479219" y="1672415"/>
              <a:ext cx="6767729" cy="3005171"/>
            </a:xfrm>
            <a:custGeom>
              <a:avLst/>
              <a:gdLst/>
              <a:ahLst/>
              <a:cxnLst/>
              <a:rect l="l" t="t" r="r" b="b"/>
              <a:pathLst>
                <a:path w="6767729" h="3005171">
                  <a:moveTo>
                    <a:pt x="6767729" y="3005170"/>
                  </a:moveTo>
                  <a:lnTo>
                    <a:pt x="282219" y="2293286"/>
                  </a:lnTo>
                  <a:lnTo>
                    <a:pt x="0" y="0"/>
                  </a:lnTo>
                  <a:lnTo>
                    <a:pt x="6485510" y="711884"/>
                  </a:lnTo>
                  <a:lnTo>
                    <a:pt x="6767729" y="3005170"/>
                  </a:lnTo>
                  <a:close/>
                </a:path>
              </a:pathLst>
            </a:custGeom>
            <a:blipFill>
              <a:blip r:embed="rId8"/>
              <a:stretch>
                <a:fillRect l="-51146" t="-25808" r="-6123" b="-110162"/>
              </a:stretch>
            </a:blipFill>
          </p:spPr>
          <p:txBody>
            <a:bodyPr/>
            <a:lstStyle/>
            <a:p>
              <a:endParaRPr lang="en-US"/>
            </a:p>
          </p:txBody>
        </p:sp>
      </p:grpSp>
      <p:sp>
        <p:nvSpPr>
          <p:cNvPr id="28" name="Freeform 28"/>
          <p:cNvSpPr/>
          <p:nvPr/>
        </p:nvSpPr>
        <p:spPr>
          <a:xfrm>
            <a:off x="-2416916" y="9732868"/>
            <a:ext cx="4089044" cy="3480799"/>
          </a:xfrm>
          <a:custGeom>
            <a:avLst/>
            <a:gdLst/>
            <a:ahLst/>
            <a:cxnLst/>
            <a:rect l="l" t="t" r="r" b="b"/>
            <a:pathLst>
              <a:path w="4089044" h="3480799">
                <a:moveTo>
                  <a:pt x="0" y="0"/>
                </a:moveTo>
                <a:lnTo>
                  <a:pt x="4089044" y="0"/>
                </a:lnTo>
                <a:lnTo>
                  <a:pt x="4089044" y="3480799"/>
                </a:lnTo>
                <a:lnTo>
                  <a:pt x="0" y="3480799"/>
                </a:lnTo>
                <a:lnTo>
                  <a:pt x="0" y="0"/>
                </a:lnTo>
                <a:close/>
              </a:path>
            </a:pathLst>
          </a:custGeom>
          <a:blipFill>
            <a:blip r:embed="rId9"/>
            <a:stretch>
              <a:fillRect/>
            </a:stretch>
          </a:blipFill>
        </p:spPr>
        <p:txBody>
          <a:bodyPr/>
          <a:lstStyle/>
          <a:p>
            <a:endParaRPr lang="en-US"/>
          </a:p>
        </p:txBody>
      </p:sp>
      <p:sp>
        <p:nvSpPr>
          <p:cNvPr id="29" name="Freeform 29"/>
          <p:cNvSpPr/>
          <p:nvPr/>
        </p:nvSpPr>
        <p:spPr>
          <a:xfrm rot="-3477625">
            <a:off x="-511703" y="-330002"/>
            <a:ext cx="771820" cy="771820"/>
          </a:xfrm>
          <a:custGeom>
            <a:avLst/>
            <a:gdLst/>
            <a:ahLst/>
            <a:cxnLst/>
            <a:rect l="l" t="t" r="r" b="b"/>
            <a:pathLst>
              <a:path w="771820" h="771820">
                <a:moveTo>
                  <a:pt x="0" y="0"/>
                </a:moveTo>
                <a:lnTo>
                  <a:pt x="771820" y="0"/>
                </a:lnTo>
                <a:lnTo>
                  <a:pt x="771820" y="771820"/>
                </a:lnTo>
                <a:lnTo>
                  <a:pt x="0" y="771820"/>
                </a:lnTo>
                <a:lnTo>
                  <a:pt x="0" y="0"/>
                </a:lnTo>
                <a:close/>
              </a:path>
            </a:pathLst>
          </a:custGeom>
          <a:blipFill>
            <a:blip>
              <a:extLst>
                <a:ext uri="{96DAC541-7B7A-43D3-8B79-37D633B846F1}">
                  <asvg:svgBlip xmlns:asvg="http://schemas.microsoft.com/office/drawing/2016/SVG/main" r:embed="rId10"/>
                </a:ext>
              </a:extLst>
            </a:blip>
            <a:stretch>
              <a:fillRect/>
            </a:stretch>
          </a:blipFill>
        </p:spPr>
        <p:txBody>
          <a:bodyPr/>
          <a:lstStyle/>
          <a:p>
            <a:endParaRPr lang="en-US"/>
          </a:p>
        </p:txBody>
      </p:sp>
      <p:sp>
        <p:nvSpPr>
          <p:cNvPr id="30" name="Freeform 30"/>
          <p:cNvSpPr/>
          <p:nvPr/>
        </p:nvSpPr>
        <p:spPr>
          <a:xfrm>
            <a:off x="1231548" y="5416439"/>
            <a:ext cx="881160" cy="893445"/>
          </a:xfrm>
          <a:custGeom>
            <a:avLst/>
            <a:gdLst/>
            <a:ahLst/>
            <a:cxnLst/>
            <a:rect l="l" t="t" r="r" b="b"/>
            <a:pathLst>
              <a:path w="881160" h="893445">
                <a:moveTo>
                  <a:pt x="0" y="0"/>
                </a:moveTo>
                <a:lnTo>
                  <a:pt x="881160" y="0"/>
                </a:lnTo>
                <a:lnTo>
                  <a:pt x="881160" y="893445"/>
                </a:lnTo>
                <a:lnTo>
                  <a:pt x="0" y="893445"/>
                </a:lnTo>
                <a:lnTo>
                  <a:pt x="0" y="0"/>
                </a:lnTo>
                <a:close/>
              </a:path>
            </a:pathLst>
          </a:custGeom>
          <a:blipFill>
            <a:blip>
              <a:extLst>
                <a:ext uri="{96DAC541-7B7A-43D3-8B79-37D633B846F1}">
                  <asvg:svgBlip xmlns:asvg="http://schemas.microsoft.com/office/drawing/2016/SVG/main" r:embed="rId11"/>
                </a:ext>
              </a:extLst>
            </a:blip>
            <a:stretch>
              <a:fillRect/>
            </a:stretch>
          </a:blipFill>
        </p:spPr>
        <p:txBody>
          <a:bodyPr/>
          <a:lstStyle/>
          <a:p>
            <a:endParaRPr lang="en-US"/>
          </a:p>
        </p:txBody>
      </p:sp>
      <p:sp>
        <p:nvSpPr>
          <p:cNvPr id="31" name="Freeform 31"/>
          <p:cNvSpPr/>
          <p:nvPr/>
        </p:nvSpPr>
        <p:spPr>
          <a:xfrm>
            <a:off x="5577336" y="5380539"/>
            <a:ext cx="793428" cy="929345"/>
          </a:xfrm>
          <a:custGeom>
            <a:avLst/>
            <a:gdLst/>
            <a:ahLst/>
            <a:cxnLst/>
            <a:rect l="l" t="t" r="r" b="b"/>
            <a:pathLst>
              <a:path w="793428" h="929345">
                <a:moveTo>
                  <a:pt x="0" y="0"/>
                </a:moveTo>
                <a:lnTo>
                  <a:pt x="793428" y="0"/>
                </a:lnTo>
                <a:lnTo>
                  <a:pt x="793428" y="929345"/>
                </a:lnTo>
                <a:lnTo>
                  <a:pt x="0" y="929345"/>
                </a:lnTo>
                <a:lnTo>
                  <a:pt x="0" y="0"/>
                </a:lnTo>
                <a:close/>
              </a:path>
            </a:pathLst>
          </a:custGeom>
          <a:blipFill>
            <a:blip>
              <a:extLst>
                <a:ext uri="{96DAC541-7B7A-43D3-8B79-37D633B846F1}">
                  <asvg:svgBlip xmlns:asvg="http://schemas.microsoft.com/office/drawing/2016/SVG/main" r:embed="rId12"/>
                </a:ext>
              </a:extLst>
            </a:blip>
            <a:stretch>
              <a:fillRect/>
            </a:stretch>
          </a:blipFill>
        </p:spPr>
        <p:txBody>
          <a:bodyPr/>
          <a:lstStyle/>
          <a:p>
            <a:endParaRPr lang="en-US"/>
          </a:p>
        </p:txBody>
      </p:sp>
      <p:sp>
        <p:nvSpPr>
          <p:cNvPr id="32" name="Freeform 32"/>
          <p:cNvSpPr/>
          <p:nvPr/>
        </p:nvSpPr>
        <p:spPr>
          <a:xfrm>
            <a:off x="9913705" y="5380539"/>
            <a:ext cx="825031" cy="1015423"/>
          </a:xfrm>
          <a:custGeom>
            <a:avLst/>
            <a:gdLst/>
            <a:ahLst/>
            <a:cxnLst/>
            <a:rect l="l" t="t" r="r" b="b"/>
            <a:pathLst>
              <a:path w="825031" h="1015423">
                <a:moveTo>
                  <a:pt x="0" y="0"/>
                </a:moveTo>
                <a:lnTo>
                  <a:pt x="825030" y="0"/>
                </a:lnTo>
                <a:lnTo>
                  <a:pt x="825030" y="1015423"/>
                </a:lnTo>
                <a:lnTo>
                  <a:pt x="0" y="1015423"/>
                </a:lnTo>
                <a:lnTo>
                  <a:pt x="0" y="0"/>
                </a:lnTo>
                <a:close/>
              </a:path>
            </a:pathLst>
          </a:custGeom>
          <a:blipFill>
            <a:blip>
              <a:extLst>
                <a:ext uri="{96DAC541-7B7A-43D3-8B79-37D633B846F1}">
                  <asvg:svgBlip xmlns:asvg="http://schemas.microsoft.com/office/drawing/2016/SVG/main" r:embed="rId13"/>
                </a:ext>
              </a:extLst>
            </a:blip>
            <a:stretch>
              <a:fillRect/>
            </a:stretch>
          </a:blipFill>
        </p:spPr>
        <p:txBody>
          <a:bodyPr/>
          <a:lstStyle/>
          <a:p>
            <a:endParaRPr lang="en-US"/>
          </a:p>
        </p:txBody>
      </p:sp>
      <p:sp>
        <p:nvSpPr>
          <p:cNvPr id="33" name="Freeform 33"/>
          <p:cNvSpPr/>
          <p:nvPr/>
        </p:nvSpPr>
        <p:spPr>
          <a:xfrm>
            <a:off x="1379464" y="8322606"/>
            <a:ext cx="585327" cy="1225816"/>
          </a:xfrm>
          <a:custGeom>
            <a:avLst/>
            <a:gdLst/>
            <a:ahLst/>
            <a:cxnLst/>
            <a:rect l="l" t="t" r="r" b="b"/>
            <a:pathLst>
              <a:path w="585327" h="1225816">
                <a:moveTo>
                  <a:pt x="0" y="0"/>
                </a:moveTo>
                <a:lnTo>
                  <a:pt x="585327" y="0"/>
                </a:lnTo>
                <a:lnTo>
                  <a:pt x="585327" y="1225816"/>
                </a:lnTo>
                <a:lnTo>
                  <a:pt x="0" y="1225816"/>
                </a:lnTo>
                <a:lnTo>
                  <a:pt x="0" y="0"/>
                </a:lnTo>
                <a:close/>
              </a:path>
            </a:pathLst>
          </a:custGeom>
          <a:blipFill>
            <a:blip>
              <a:extLst>
                <a:ext uri="{96DAC541-7B7A-43D3-8B79-37D633B846F1}">
                  <asvg:svgBlip xmlns:asvg="http://schemas.microsoft.com/office/drawing/2016/SVG/main" r:embed="rId14"/>
                </a:ext>
              </a:extLst>
            </a:blip>
            <a:stretch>
              <a:fillRect/>
            </a:stretch>
          </a:blipFill>
        </p:spPr>
        <p:txBody>
          <a:bodyPr/>
          <a:lstStyle/>
          <a:p>
            <a:endParaRPr lang="en-US"/>
          </a:p>
        </p:txBody>
      </p:sp>
      <p:sp>
        <p:nvSpPr>
          <p:cNvPr id="34" name="Freeform 34"/>
          <p:cNvSpPr/>
          <p:nvPr/>
        </p:nvSpPr>
        <p:spPr>
          <a:xfrm>
            <a:off x="5634466" y="8322606"/>
            <a:ext cx="679168" cy="1229263"/>
          </a:xfrm>
          <a:custGeom>
            <a:avLst/>
            <a:gdLst/>
            <a:ahLst/>
            <a:cxnLst/>
            <a:rect l="l" t="t" r="r" b="b"/>
            <a:pathLst>
              <a:path w="679168" h="1229263">
                <a:moveTo>
                  <a:pt x="0" y="0"/>
                </a:moveTo>
                <a:lnTo>
                  <a:pt x="679168" y="0"/>
                </a:lnTo>
                <a:lnTo>
                  <a:pt x="679168" y="1229263"/>
                </a:lnTo>
                <a:lnTo>
                  <a:pt x="0" y="1229263"/>
                </a:lnTo>
                <a:lnTo>
                  <a:pt x="0" y="0"/>
                </a:lnTo>
                <a:close/>
              </a:path>
            </a:pathLst>
          </a:custGeom>
          <a:blipFill>
            <a:blip>
              <a:extLst>
                <a:ext uri="{96DAC541-7B7A-43D3-8B79-37D633B846F1}">
                  <asvg:svgBlip xmlns:asvg="http://schemas.microsoft.com/office/drawing/2016/SVG/main" r:embed="rId15"/>
                </a:ext>
              </a:extLst>
            </a:blip>
            <a:stretch>
              <a:fillRect/>
            </a:stretch>
          </a:blipFill>
        </p:spPr>
        <p:txBody>
          <a:bodyPr/>
          <a:lstStyle/>
          <a:p>
            <a:endParaRPr lang="en-US"/>
          </a:p>
        </p:txBody>
      </p:sp>
      <p:sp>
        <p:nvSpPr>
          <p:cNvPr id="35" name="Freeform 35"/>
          <p:cNvSpPr/>
          <p:nvPr/>
        </p:nvSpPr>
        <p:spPr>
          <a:xfrm>
            <a:off x="10018001" y="8481060"/>
            <a:ext cx="616438" cy="1188315"/>
          </a:xfrm>
          <a:custGeom>
            <a:avLst/>
            <a:gdLst/>
            <a:ahLst/>
            <a:cxnLst/>
            <a:rect l="l" t="t" r="r" b="b"/>
            <a:pathLst>
              <a:path w="616438" h="1188315">
                <a:moveTo>
                  <a:pt x="0" y="0"/>
                </a:moveTo>
                <a:lnTo>
                  <a:pt x="616438" y="0"/>
                </a:lnTo>
                <a:lnTo>
                  <a:pt x="616438" y="1188314"/>
                </a:lnTo>
                <a:lnTo>
                  <a:pt x="0" y="1188314"/>
                </a:lnTo>
                <a:lnTo>
                  <a:pt x="0" y="0"/>
                </a:lnTo>
                <a:close/>
              </a:path>
            </a:pathLst>
          </a:custGeom>
          <a:blipFill>
            <a:blip>
              <a:extLst>
                <a:ext uri="{96DAC541-7B7A-43D3-8B79-37D633B846F1}">
                  <asvg:svgBlip xmlns:asvg="http://schemas.microsoft.com/office/drawing/2016/SVG/main" r:embed="rId16"/>
                </a:ext>
              </a:extLst>
            </a:blip>
            <a:stretch>
              <a:fillRect/>
            </a:stretch>
          </a:blipFill>
        </p:spPr>
        <p:txBody>
          <a:bodyPr/>
          <a:lstStyle/>
          <a:p>
            <a:endParaRPr lang="en-US"/>
          </a:p>
        </p:txBody>
      </p:sp>
      <p:sp>
        <p:nvSpPr>
          <p:cNvPr id="36" name="Freeform 36"/>
          <p:cNvSpPr/>
          <p:nvPr/>
        </p:nvSpPr>
        <p:spPr>
          <a:xfrm>
            <a:off x="14821846" y="8348763"/>
            <a:ext cx="741414" cy="1203106"/>
          </a:xfrm>
          <a:custGeom>
            <a:avLst/>
            <a:gdLst/>
            <a:ahLst/>
            <a:cxnLst/>
            <a:rect l="l" t="t" r="r" b="b"/>
            <a:pathLst>
              <a:path w="741414" h="1203106">
                <a:moveTo>
                  <a:pt x="0" y="0"/>
                </a:moveTo>
                <a:lnTo>
                  <a:pt x="741414" y="0"/>
                </a:lnTo>
                <a:lnTo>
                  <a:pt x="741414" y="1203106"/>
                </a:lnTo>
                <a:lnTo>
                  <a:pt x="0" y="1203106"/>
                </a:lnTo>
                <a:lnTo>
                  <a:pt x="0" y="0"/>
                </a:lnTo>
                <a:close/>
              </a:path>
            </a:pathLst>
          </a:custGeom>
          <a:blipFill>
            <a:blip>
              <a:extLst>
                <a:ext uri="{96DAC541-7B7A-43D3-8B79-37D633B846F1}">
                  <asvg:svgBlip xmlns:asvg="http://schemas.microsoft.com/office/drawing/2016/SVG/main" r:embed="rId17"/>
                </a:ext>
              </a:extLst>
            </a:blip>
            <a:stretch>
              <a:fillRect/>
            </a:stretch>
          </a:blipFill>
        </p:spPr>
        <p:txBody>
          <a:bodyPr/>
          <a:lstStyle/>
          <a:p>
            <a:endParaRPr lang="en-US"/>
          </a:p>
        </p:txBody>
      </p:sp>
      <p:sp>
        <p:nvSpPr>
          <p:cNvPr id="37" name="TextBox 37"/>
          <p:cNvSpPr txBox="1"/>
          <p:nvPr/>
        </p:nvSpPr>
        <p:spPr>
          <a:xfrm>
            <a:off x="9711" y="6875145"/>
            <a:ext cx="3324833" cy="1263015"/>
          </a:xfrm>
          <a:prstGeom prst="rect">
            <a:avLst/>
          </a:prstGeom>
        </p:spPr>
        <p:txBody>
          <a:bodyPr lIns="0" tIns="0" rIns="0" bIns="0" rtlCol="0" anchor="t">
            <a:spAutoFit/>
          </a:bodyPr>
          <a:lstStyle/>
          <a:p>
            <a:pPr algn="ctr">
              <a:lnSpc>
                <a:spcPts val="3359"/>
              </a:lnSpc>
            </a:pPr>
            <a:r>
              <a:rPr lang="en-US" sz="2399" b="1">
                <a:solidFill>
                  <a:srgbClr val="FFFFFF"/>
                </a:solidFill>
                <a:latin typeface="Poppins Bold"/>
                <a:ea typeface="Poppins Bold"/>
                <a:cs typeface="Poppins Bold"/>
                <a:sym typeface="Poppins Bold"/>
              </a:rPr>
              <a:t>DIFFUSE </a:t>
            </a:r>
          </a:p>
          <a:p>
            <a:pPr algn="ctr">
              <a:lnSpc>
                <a:spcPts val="3359"/>
              </a:lnSpc>
            </a:pPr>
            <a:r>
              <a:rPr lang="en-US" sz="2399" b="1">
                <a:solidFill>
                  <a:srgbClr val="FFFFFF"/>
                </a:solidFill>
                <a:latin typeface="Poppins Bold"/>
                <a:ea typeface="Poppins Bold"/>
                <a:cs typeface="Poppins Bold"/>
                <a:sym typeface="Poppins Bold"/>
              </a:rPr>
              <a:t>EMOTION </a:t>
            </a:r>
          </a:p>
          <a:p>
            <a:pPr algn="ctr">
              <a:lnSpc>
                <a:spcPts val="3359"/>
              </a:lnSpc>
            </a:pPr>
            <a:r>
              <a:rPr lang="en-US" sz="2399" b="1">
                <a:solidFill>
                  <a:srgbClr val="FFFFFF"/>
                </a:solidFill>
                <a:latin typeface="Poppins Bold"/>
                <a:ea typeface="Poppins Bold"/>
                <a:cs typeface="Poppins Bold"/>
                <a:sym typeface="Poppins Bold"/>
              </a:rPr>
              <a:t>FIRST</a:t>
            </a:r>
          </a:p>
        </p:txBody>
      </p:sp>
      <p:sp>
        <p:nvSpPr>
          <p:cNvPr id="38" name="TextBox 38"/>
          <p:cNvSpPr txBox="1"/>
          <p:nvPr/>
        </p:nvSpPr>
        <p:spPr>
          <a:xfrm>
            <a:off x="4311634" y="6875145"/>
            <a:ext cx="3324833" cy="1263015"/>
          </a:xfrm>
          <a:prstGeom prst="rect">
            <a:avLst/>
          </a:prstGeom>
        </p:spPr>
        <p:txBody>
          <a:bodyPr lIns="0" tIns="0" rIns="0" bIns="0" rtlCol="0" anchor="t">
            <a:spAutoFit/>
          </a:bodyPr>
          <a:lstStyle/>
          <a:p>
            <a:pPr algn="ctr">
              <a:lnSpc>
                <a:spcPts val="3359"/>
              </a:lnSpc>
            </a:pPr>
            <a:r>
              <a:rPr lang="en-US" sz="2399" b="1">
                <a:solidFill>
                  <a:srgbClr val="FFFFFF"/>
                </a:solidFill>
                <a:latin typeface="Poppins Bold"/>
                <a:ea typeface="Poppins Bold"/>
                <a:cs typeface="Poppins Bold"/>
                <a:sym typeface="Poppins Bold"/>
              </a:rPr>
              <a:t>EMPATHIZE</a:t>
            </a:r>
          </a:p>
          <a:p>
            <a:pPr algn="ctr">
              <a:lnSpc>
                <a:spcPts val="3359"/>
              </a:lnSpc>
            </a:pPr>
            <a:r>
              <a:rPr lang="en-US" sz="2399" b="1">
                <a:solidFill>
                  <a:srgbClr val="FFFFFF"/>
                </a:solidFill>
                <a:latin typeface="Poppins Bold"/>
                <a:ea typeface="Poppins Bold"/>
                <a:cs typeface="Poppins Bold"/>
                <a:sym typeface="Poppins Bold"/>
              </a:rPr>
              <a:t> and </a:t>
            </a:r>
          </a:p>
          <a:p>
            <a:pPr algn="ctr">
              <a:lnSpc>
                <a:spcPts val="3359"/>
              </a:lnSpc>
            </a:pPr>
            <a:r>
              <a:rPr lang="en-US" sz="2399" b="1">
                <a:solidFill>
                  <a:srgbClr val="FFFFFF"/>
                </a:solidFill>
                <a:latin typeface="Poppins Bold"/>
                <a:ea typeface="Poppins Bold"/>
                <a:cs typeface="Poppins Bold"/>
                <a:sym typeface="Poppins Bold"/>
              </a:rPr>
              <a:t>LISTEN</a:t>
            </a:r>
          </a:p>
        </p:txBody>
      </p:sp>
      <p:sp>
        <p:nvSpPr>
          <p:cNvPr id="39" name="TextBox 39"/>
          <p:cNvSpPr txBox="1"/>
          <p:nvPr/>
        </p:nvSpPr>
        <p:spPr>
          <a:xfrm>
            <a:off x="8617541" y="6875145"/>
            <a:ext cx="3324833" cy="1263015"/>
          </a:xfrm>
          <a:prstGeom prst="rect">
            <a:avLst/>
          </a:prstGeom>
        </p:spPr>
        <p:txBody>
          <a:bodyPr lIns="0" tIns="0" rIns="0" bIns="0" rtlCol="0" anchor="t">
            <a:spAutoFit/>
          </a:bodyPr>
          <a:lstStyle/>
          <a:p>
            <a:pPr algn="ctr">
              <a:lnSpc>
                <a:spcPts val="3359"/>
              </a:lnSpc>
            </a:pPr>
            <a:r>
              <a:rPr lang="en-US" sz="2399" b="1">
                <a:solidFill>
                  <a:srgbClr val="FFFFFF"/>
                </a:solidFill>
                <a:latin typeface="Poppins Bold"/>
                <a:ea typeface="Poppins Bold"/>
                <a:cs typeface="Poppins Bold"/>
                <a:sym typeface="Poppins Bold"/>
              </a:rPr>
              <a:t>FOCUS on</a:t>
            </a:r>
          </a:p>
          <a:p>
            <a:pPr algn="ctr">
              <a:lnSpc>
                <a:spcPts val="3359"/>
              </a:lnSpc>
            </a:pPr>
            <a:r>
              <a:rPr lang="en-US" sz="2399" b="1">
                <a:solidFill>
                  <a:srgbClr val="FFFFFF"/>
                </a:solidFill>
                <a:latin typeface="Poppins Bold"/>
                <a:ea typeface="Poppins Bold"/>
                <a:cs typeface="Poppins Bold"/>
                <a:sym typeface="Poppins Bold"/>
              </a:rPr>
              <a:t>FACTS and SOLUTIONS</a:t>
            </a:r>
          </a:p>
        </p:txBody>
      </p:sp>
      <p:sp>
        <p:nvSpPr>
          <p:cNvPr id="40" name="TextBox 40"/>
          <p:cNvSpPr txBox="1"/>
          <p:nvPr/>
        </p:nvSpPr>
        <p:spPr>
          <a:xfrm>
            <a:off x="13462530" y="6724573"/>
            <a:ext cx="3324833" cy="1263015"/>
          </a:xfrm>
          <a:prstGeom prst="rect">
            <a:avLst/>
          </a:prstGeom>
        </p:spPr>
        <p:txBody>
          <a:bodyPr lIns="0" tIns="0" rIns="0" bIns="0" rtlCol="0" anchor="t">
            <a:spAutoFit/>
          </a:bodyPr>
          <a:lstStyle/>
          <a:p>
            <a:pPr algn="ctr">
              <a:lnSpc>
                <a:spcPts val="3359"/>
              </a:lnSpc>
            </a:pPr>
            <a:r>
              <a:rPr lang="en-US" sz="2399" b="1">
                <a:solidFill>
                  <a:srgbClr val="FFFFFF"/>
                </a:solidFill>
                <a:latin typeface="Poppins Bold"/>
                <a:ea typeface="Poppins Bold"/>
                <a:cs typeface="Poppins Bold"/>
                <a:sym typeface="Poppins Bold"/>
              </a:rPr>
              <a:t>OPEN </a:t>
            </a:r>
          </a:p>
          <a:p>
            <a:pPr algn="ctr">
              <a:lnSpc>
                <a:spcPts val="3359"/>
              </a:lnSpc>
            </a:pPr>
            <a:r>
              <a:rPr lang="en-US" sz="2399" b="1">
                <a:solidFill>
                  <a:srgbClr val="FFFFFF"/>
                </a:solidFill>
                <a:latin typeface="Poppins Bold"/>
                <a:ea typeface="Poppins Bold"/>
                <a:cs typeface="Poppins Bold"/>
                <a:sym typeface="Poppins Bold"/>
              </a:rPr>
              <a:t>OPPORTUNITIES </a:t>
            </a:r>
          </a:p>
          <a:p>
            <a:pPr algn="ctr">
              <a:lnSpc>
                <a:spcPts val="3359"/>
              </a:lnSpc>
            </a:pPr>
            <a:r>
              <a:rPr lang="en-US" sz="2399" b="1">
                <a:solidFill>
                  <a:srgbClr val="FFFFFF"/>
                </a:solidFill>
                <a:latin typeface="Poppins Bold"/>
                <a:ea typeface="Poppins Bold"/>
                <a:cs typeface="Poppins Bold"/>
                <a:sym typeface="Poppins Bold"/>
              </a:rPr>
              <a:t>for RESOLUTION</a:t>
            </a:r>
          </a:p>
        </p:txBody>
      </p:sp>
      <p:grpSp>
        <p:nvGrpSpPr>
          <p:cNvPr id="42" name="Group 42"/>
          <p:cNvGrpSpPr/>
          <p:nvPr/>
        </p:nvGrpSpPr>
        <p:grpSpPr>
          <a:xfrm>
            <a:off x="459630" y="-628809"/>
            <a:ext cx="9182440" cy="4402886"/>
            <a:chOff x="0" y="0"/>
            <a:chExt cx="12243253" cy="5870515"/>
          </a:xfrm>
        </p:grpSpPr>
        <p:sp>
          <p:nvSpPr>
            <p:cNvPr id="43" name="TextBox 43"/>
            <p:cNvSpPr txBox="1"/>
            <p:nvPr/>
          </p:nvSpPr>
          <p:spPr>
            <a:xfrm>
              <a:off x="4941893" y="3523256"/>
              <a:ext cx="6126827" cy="2347259"/>
            </a:xfrm>
            <a:prstGeom prst="rect">
              <a:avLst/>
            </a:prstGeom>
          </p:spPr>
          <p:txBody>
            <a:bodyPr lIns="0" tIns="0" rIns="0" bIns="0" rtlCol="0" anchor="t">
              <a:spAutoFit/>
            </a:bodyPr>
            <a:lstStyle/>
            <a:p>
              <a:pPr algn="ctr">
                <a:lnSpc>
                  <a:spcPts val="4940"/>
                </a:lnSpc>
              </a:pPr>
              <a:endParaRPr/>
            </a:p>
            <a:p>
              <a:pPr marL="0" lvl="0" indent="0" algn="ctr">
                <a:lnSpc>
                  <a:spcPts val="7026"/>
                </a:lnSpc>
              </a:pPr>
              <a:r>
                <a:rPr lang="en-US" sz="9368">
                  <a:solidFill>
                    <a:srgbClr val="000B3D"/>
                  </a:solidFill>
                  <a:latin typeface="Magnolia Script"/>
                  <a:ea typeface="Magnolia Script"/>
                  <a:cs typeface="Magnolia Script"/>
                  <a:sym typeface="Magnolia Script"/>
                </a:rPr>
                <a:t>Ways</a:t>
              </a:r>
            </a:p>
          </p:txBody>
        </p:sp>
        <p:sp>
          <p:nvSpPr>
            <p:cNvPr id="44" name="TextBox 44"/>
            <p:cNvSpPr txBox="1"/>
            <p:nvPr/>
          </p:nvSpPr>
          <p:spPr>
            <a:xfrm rot="-295213">
              <a:off x="167799" y="53181"/>
              <a:ext cx="11869258" cy="5318128"/>
            </a:xfrm>
            <a:prstGeom prst="rect">
              <a:avLst/>
            </a:prstGeom>
          </p:spPr>
          <p:txBody>
            <a:bodyPr lIns="0" tIns="0" rIns="0" bIns="0" rtlCol="0" anchor="t">
              <a:spAutoFit/>
            </a:bodyPr>
            <a:lstStyle/>
            <a:p>
              <a:pPr marL="0" lvl="0" indent="0" algn="ctr">
                <a:lnSpc>
                  <a:spcPts val="33692"/>
                </a:lnSpc>
                <a:spcBef>
                  <a:spcPct val="0"/>
                </a:spcBef>
              </a:pPr>
              <a:r>
                <a:rPr lang="en-US" sz="24065">
                  <a:solidFill>
                    <a:srgbClr val="7A6200"/>
                  </a:solidFill>
                  <a:latin typeface="Magnolia Script"/>
                  <a:ea typeface="Magnolia Script"/>
                  <a:cs typeface="Magnolia Script"/>
                  <a:sym typeface="Magnolia Script"/>
                </a:rPr>
                <a:t>D4</a:t>
              </a:r>
            </a:p>
          </p:txBody>
        </p:sp>
      </p:grpSp>
      <p:sp>
        <p:nvSpPr>
          <p:cNvPr id="45" name="TextBox 45"/>
          <p:cNvSpPr txBox="1"/>
          <p:nvPr/>
        </p:nvSpPr>
        <p:spPr>
          <a:xfrm>
            <a:off x="231301" y="363855"/>
            <a:ext cx="2361057" cy="843915"/>
          </a:xfrm>
          <a:prstGeom prst="rect">
            <a:avLst/>
          </a:prstGeom>
        </p:spPr>
        <p:txBody>
          <a:bodyPr lIns="0" tIns="0" rIns="0" bIns="0" rtlCol="0" anchor="t">
            <a:spAutoFit/>
          </a:bodyPr>
          <a:lstStyle/>
          <a:p>
            <a:pPr algn="ctr">
              <a:lnSpc>
                <a:spcPts val="3359"/>
              </a:lnSpc>
            </a:pPr>
            <a:r>
              <a:rPr lang="en-US" sz="2399" b="1">
                <a:solidFill>
                  <a:srgbClr val="000000"/>
                </a:solidFill>
                <a:latin typeface="Poppins Bold"/>
                <a:ea typeface="Poppins Bold"/>
                <a:cs typeface="Poppins Bold"/>
                <a:sym typeface="Poppins Bold"/>
              </a:rPr>
              <a:t>Let’s</a:t>
            </a:r>
          </a:p>
          <a:p>
            <a:pPr algn="ctr">
              <a:lnSpc>
                <a:spcPts val="3359"/>
              </a:lnSpc>
              <a:spcBef>
                <a:spcPct val="0"/>
              </a:spcBef>
            </a:pPr>
            <a:r>
              <a:rPr lang="en-US" sz="2399" b="1">
                <a:solidFill>
                  <a:srgbClr val="000000"/>
                </a:solidFill>
                <a:latin typeface="Poppins Bold"/>
                <a:ea typeface="Poppins Bold"/>
                <a:cs typeface="Poppins Bold"/>
                <a:sym typeface="Poppins Bold"/>
              </a:rPr>
              <a:t>Review:</a:t>
            </a:r>
          </a:p>
        </p:txBody>
      </p:sp>
      <p:sp>
        <p:nvSpPr>
          <p:cNvPr id="47" name="TextBox 46">
            <a:extLst>
              <a:ext uri="{FF2B5EF4-FFF2-40B4-BE49-F238E27FC236}">
                <a16:creationId xmlns:a16="http://schemas.microsoft.com/office/drawing/2014/main" id="{82A5CB53-8ADF-4E31-992A-018EE50E3237}"/>
              </a:ext>
            </a:extLst>
          </p:cNvPr>
          <p:cNvSpPr txBox="1"/>
          <p:nvPr/>
        </p:nvSpPr>
        <p:spPr>
          <a:xfrm>
            <a:off x="14041814" y="5286521"/>
            <a:ext cx="2246776" cy="1118768"/>
          </a:xfrm>
          <a:prstGeom prst="rect">
            <a:avLst/>
          </a:prstGeom>
          <a:noFill/>
        </p:spPr>
        <p:txBody>
          <a:bodyPr wrap="square">
            <a:spAutoFit/>
          </a:bodyPr>
          <a:lstStyle/>
          <a:p>
            <a:r>
              <a:rPr kumimoji="0" lang="en-US" sz="6670" b="0" i="0" u="none" strike="noStrike" kern="1200" cap="none" spc="0" normalizeH="0" baseline="0" noProof="0" dirty="0">
                <a:ln w="28575">
                  <a:solidFill>
                    <a:prstClr val="white"/>
                  </a:solidFill>
                </a:ln>
                <a:solidFill>
                  <a:srgbClr val="000000"/>
                </a:solidFill>
                <a:effectLst/>
                <a:uLnTx/>
                <a:uFillTx/>
                <a:latin typeface="Ashley Crawford"/>
                <a:ea typeface="Ashley Crawford"/>
                <a:cs typeface="Ashley Crawford"/>
                <a:sym typeface="Ashley Crawford"/>
              </a:rPr>
              <a:t>OOR</a:t>
            </a:r>
            <a:endParaRPr lang="en-US"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000B3D"/>
        </a:solidFill>
        <a:effectLst/>
      </p:bgPr>
    </p:bg>
    <p:spTree>
      <p:nvGrpSpPr>
        <p:cNvPr id="1" name=""/>
        <p:cNvGrpSpPr/>
        <p:nvPr/>
      </p:nvGrpSpPr>
      <p:grpSpPr>
        <a:xfrm>
          <a:off x="0" y="0"/>
          <a:ext cx="0" cy="0"/>
          <a:chOff x="0" y="0"/>
          <a:chExt cx="0" cy="0"/>
        </a:xfrm>
      </p:grpSpPr>
      <p:sp>
        <p:nvSpPr>
          <p:cNvPr id="2" name="Freeform 2"/>
          <p:cNvSpPr/>
          <p:nvPr/>
        </p:nvSpPr>
        <p:spPr>
          <a:xfrm>
            <a:off x="9704199" y="470584"/>
            <a:ext cx="7844344" cy="8787716"/>
          </a:xfrm>
          <a:custGeom>
            <a:avLst/>
            <a:gdLst/>
            <a:ahLst/>
            <a:cxnLst/>
            <a:rect l="l" t="t" r="r" b="b"/>
            <a:pathLst>
              <a:path w="7844344" h="8787716">
                <a:moveTo>
                  <a:pt x="0" y="0"/>
                </a:moveTo>
                <a:lnTo>
                  <a:pt x="7844344" y="0"/>
                </a:lnTo>
                <a:lnTo>
                  <a:pt x="7844344" y="8787716"/>
                </a:lnTo>
                <a:lnTo>
                  <a:pt x="0" y="8787716"/>
                </a:lnTo>
                <a:lnTo>
                  <a:pt x="0" y="0"/>
                </a:lnTo>
                <a:close/>
              </a:path>
            </a:pathLst>
          </a:custGeom>
          <a:blipFill>
            <a:blip r:embed="rId2"/>
            <a:stretch>
              <a:fillRect/>
            </a:stretch>
          </a:blipFill>
        </p:spPr>
        <p:txBody>
          <a:bodyPr/>
          <a:lstStyle/>
          <a:p>
            <a:endParaRPr lang="en-US"/>
          </a:p>
        </p:txBody>
      </p:sp>
      <p:sp>
        <p:nvSpPr>
          <p:cNvPr id="3" name="Freeform 3"/>
          <p:cNvSpPr/>
          <p:nvPr/>
        </p:nvSpPr>
        <p:spPr>
          <a:xfrm>
            <a:off x="1219954" y="470584"/>
            <a:ext cx="7129073" cy="8787716"/>
          </a:xfrm>
          <a:custGeom>
            <a:avLst/>
            <a:gdLst/>
            <a:ahLst/>
            <a:cxnLst/>
            <a:rect l="l" t="t" r="r" b="b"/>
            <a:pathLst>
              <a:path w="7129073" h="8787716">
                <a:moveTo>
                  <a:pt x="0" y="0"/>
                </a:moveTo>
                <a:lnTo>
                  <a:pt x="7129073" y="0"/>
                </a:lnTo>
                <a:lnTo>
                  <a:pt x="7129073" y="8787716"/>
                </a:lnTo>
                <a:lnTo>
                  <a:pt x="0" y="8787716"/>
                </a:lnTo>
                <a:lnTo>
                  <a:pt x="0" y="0"/>
                </a:lnTo>
                <a:close/>
              </a:path>
            </a:pathLst>
          </a:custGeom>
          <a:blipFill>
            <a:blip r:embed="rId3"/>
            <a:stretch>
              <a:fillRect/>
            </a:stretch>
          </a:blipFill>
        </p:spPr>
        <p:txBody>
          <a:bodyPr/>
          <a:lstStyle/>
          <a:p>
            <a:endParaRPr lang="en-US"/>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000B3D"/>
        </a:solidFill>
        <a:effectLst/>
      </p:bgPr>
    </p:bg>
    <p:spTree>
      <p:nvGrpSpPr>
        <p:cNvPr id="1" name=""/>
        <p:cNvGrpSpPr/>
        <p:nvPr/>
      </p:nvGrpSpPr>
      <p:grpSpPr>
        <a:xfrm>
          <a:off x="0" y="0"/>
          <a:ext cx="0" cy="0"/>
          <a:chOff x="0" y="0"/>
          <a:chExt cx="0" cy="0"/>
        </a:xfrm>
      </p:grpSpPr>
      <p:sp>
        <p:nvSpPr>
          <p:cNvPr id="2" name="Freeform 2"/>
          <p:cNvSpPr/>
          <p:nvPr/>
        </p:nvSpPr>
        <p:spPr>
          <a:xfrm>
            <a:off x="1615486" y="661283"/>
            <a:ext cx="7167560" cy="8597017"/>
          </a:xfrm>
          <a:custGeom>
            <a:avLst/>
            <a:gdLst/>
            <a:ahLst/>
            <a:cxnLst/>
            <a:rect l="l" t="t" r="r" b="b"/>
            <a:pathLst>
              <a:path w="7167560" h="8597017">
                <a:moveTo>
                  <a:pt x="0" y="0"/>
                </a:moveTo>
                <a:lnTo>
                  <a:pt x="7167560" y="0"/>
                </a:lnTo>
                <a:lnTo>
                  <a:pt x="7167560" y="8597017"/>
                </a:lnTo>
                <a:lnTo>
                  <a:pt x="0" y="8597017"/>
                </a:lnTo>
                <a:lnTo>
                  <a:pt x="0" y="0"/>
                </a:lnTo>
                <a:close/>
              </a:path>
            </a:pathLst>
          </a:custGeom>
          <a:blipFill>
            <a:blip r:embed="rId2"/>
            <a:stretch>
              <a:fillRect/>
            </a:stretch>
          </a:blipFill>
        </p:spPr>
        <p:txBody>
          <a:bodyPr/>
          <a:lstStyle/>
          <a:p>
            <a:endParaRPr lang="en-US"/>
          </a:p>
        </p:txBody>
      </p:sp>
      <p:sp>
        <p:nvSpPr>
          <p:cNvPr id="3" name="Freeform 3"/>
          <p:cNvSpPr/>
          <p:nvPr/>
        </p:nvSpPr>
        <p:spPr>
          <a:xfrm>
            <a:off x="10276229" y="661283"/>
            <a:ext cx="6370737" cy="8597017"/>
          </a:xfrm>
          <a:custGeom>
            <a:avLst/>
            <a:gdLst/>
            <a:ahLst/>
            <a:cxnLst/>
            <a:rect l="l" t="t" r="r" b="b"/>
            <a:pathLst>
              <a:path w="6370737" h="8597017">
                <a:moveTo>
                  <a:pt x="0" y="0"/>
                </a:moveTo>
                <a:lnTo>
                  <a:pt x="6370737" y="0"/>
                </a:lnTo>
                <a:lnTo>
                  <a:pt x="6370737" y="8597017"/>
                </a:lnTo>
                <a:lnTo>
                  <a:pt x="0" y="8597017"/>
                </a:lnTo>
                <a:lnTo>
                  <a:pt x="0" y="0"/>
                </a:lnTo>
                <a:close/>
              </a:path>
            </a:pathLst>
          </a:custGeom>
          <a:blipFill>
            <a:blip r:embed="rId3"/>
            <a:stretch>
              <a:fillRect/>
            </a:stretch>
          </a:blipFill>
        </p:spPr>
        <p:txBody>
          <a:bodyPr/>
          <a:lstStyle/>
          <a:p>
            <a:endParaRPr lang="en-US"/>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000B3D"/>
        </a:solidFill>
        <a:effectLst/>
      </p:bgPr>
    </p:bg>
    <p:spTree>
      <p:nvGrpSpPr>
        <p:cNvPr id="1" name=""/>
        <p:cNvGrpSpPr/>
        <p:nvPr/>
      </p:nvGrpSpPr>
      <p:grpSpPr>
        <a:xfrm>
          <a:off x="0" y="0"/>
          <a:ext cx="0" cy="0"/>
          <a:chOff x="0" y="0"/>
          <a:chExt cx="0" cy="0"/>
        </a:xfrm>
      </p:grpSpPr>
      <p:sp>
        <p:nvSpPr>
          <p:cNvPr id="2" name="Freeform 2"/>
          <p:cNvSpPr/>
          <p:nvPr/>
        </p:nvSpPr>
        <p:spPr>
          <a:xfrm>
            <a:off x="5726005" y="350874"/>
            <a:ext cx="7571950" cy="9351033"/>
          </a:xfrm>
          <a:custGeom>
            <a:avLst/>
            <a:gdLst/>
            <a:ahLst/>
            <a:cxnLst/>
            <a:rect l="l" t="t" r="r" b="b"/>
            <a:pathLst>
              <a:path w="7571950" h="9351033">
                <a:moveTo>
                  <a:pt x="0" y="0"/>
                </a:moveTo>
                <a:lnTo>
                  <a:pt x="7571950" y="0"/>
                </a:lnTo>
                <a:lnTo>
                  <a:pt x="7571950" y="9351033"/>
                </a:lnTo>
                <a:lnTo>
                  <a:pt x="0" y="9351033"/>
                </a:lnTo>
                <a:lnTo>
                  <a:pt x="0" y="0"/>
                </a:lnTo>
                <a:close/>
              </a:path>
            </a:pathLst>
          </a:custGeom>
          <a:blipFill>
            <a:blip r:embed="rId2"/>
            <a:stretch>
              <a:fillRect/>
            </a:stretch>
          </a:blipFill>
        </p:spPr>
        <p:txBody>
          <a:bodyPr/>
          <a:lstStyle/>
          <a:p>
            <a:endParaRPr lang="en-US"/>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000B3D"/>
        </a:solidFill>
        <a:effectLst/>
      </p:bgPr>
    </p:bg>
    <p:spTree>
      <p:nvGrpSpPr>
        <p:cNvPr id="1" name=""/>
        <p:cNvGrpSpPr/>
        <p:nvPr/>
      </p:nvGrpSpPr>
      <p:grpSpPr>
        <a:xfrm>
          <a:off x="0" y="0"/>
          <a:ext cx="0" cy="0"/>
          <a:chOff x="0" y="0"/>
          <a:chExt cx="0" cy="0"/>
        </a:xfrm>
      </p:grpSpPr>
      <p:grpSp>
        <p:nvGrpSpPr>
          <p:cNvPr id="2" name="Group 2"/>
          <p:cNvGrpSpPr/>
          <p:nvPr/>
        </p:nvGrpSpPr>
        <p:grpSpPr>
          <a:xfrm rot="334243">
            <a:off x="11999533" y="2592394"/>
            <a:ext cx="9148517" cy="7922204"/>
            <a:chOff x="0" y="0"/>
            <a:chExt cx="4282440" cy="3708400"/>
          </a:xfrm>
        </p:grpSpPr>
        <p:sp>
          <p:nvSpPr>
            <p:cNvPr id="3" name="Freeform 3"/>
            <p:cNvSpPr/>
            <p:nvPr/>
          </p:nvSpPr>
          <p:spPr>
            <a:xfrm>
              <a:off x="0" y="0"/>
              <a:ext cx="4282440" cy="3708400"/>
            </a:xfrm>
            <a:custGeom>
              <a:avLst/>
              <a:gdLst/>
              <a:ahLst/>
              <a:cxnLst/>
              <a:rect l="l" t="t" r="r" b="b"/>
              <a:pathLst>
                <a:path w="4282440" h="3708400">
                  <a:moveTo>
                    <a:pt x="3211830" y="0"/>
                  </a:moveTo>
                  <a:lnTo>
                    <a:pt x="1070610" y="0"/>
                  </a:lnTo>
                  <a:lnTo>
                    <a:pt x="0" y="1854200"/>
                  </a:lnTo>
                  <a:lnTo>
                    <a:pt x="1070610" y="3708400"/>
                  </a:lnTo>
                  <a:lnTo>
                    <a:pt x="3211830" y="3708400"/>
                  </a:lnTo>
                  <a:lnTo>
                    <a:pt x="4282440" y="1854200"/>
                  </a:lnTo>
                  <a:close/>
                </a:path>
              </a:pathLst>
            </a:custGeom>
            <a:solidFill>
              <a:srgbClr val="7A6200"/>
            </a:solidFill>
          </p:spPr>
          <p:txBody>
            <a:bodyPr/>
            <a:lstStyle/>
            <a:p>
              <a:endParaRPr lang="en-US"/>
            </a:p>
          </p:txBody>
        </p:sp>
      </p:grpSp>
      <p:grpSp>
        <p:nvGrpSpPr>
          <p:cNvPr id="4" name="Group 4"/>
          <p:cNvGrpSpPr/>
          <p:nvPr/>
        </p:nvGrpSpPr>
        <p:grpSpPr>
          <a:xfrm rot="334243">
            <a:off x="11865865" y="3313943"/>
            <a:ext cx="10736439" cy="9297272"/>
            <a:chOff x="0" y="0"/>
            <a:chExt cx="4282440" cy="3708400"/>
          </a:xfrm>
        </p:grpSpPr>
        <p:sp>
          <p:nvSpPr>
            <p:cNvPr id="5" name="Freeform 5"/>
            <p:cNvSpPr/>
            <p:nvPr/>
          </p:nvSpPr>
          <p:spPr>
            <a:xfrm rot="-383719">
              <a:off x="13325" y="-107714"/>
              <a:ext cx="4255791" cy="3923829"/>
            </a:xfrm>
            <a:custGeom>
              <a:avLst/>
              <a:gdLst/>
              <a:ahLst/>
              <a:cxnLst/>
              <a:rect l="l" t="t" r="r" b="b"/>
              <a:pathLst>
                <a:path w="4255791" h="3923829">
                  <a:moveTo>
                    <a:pt x="3398378" y="238506"/>
                  </a:moveTo>
                  <a:lnTo>
                    <a:pt x="1270483" y="0"/>
                  </a:lnTo>
                  <a:lnTo>
                    <a:pt x="0" y="1723408"/>
                  </a:lnTo>
                  <a:lnTo>
                    <a:pt x="857412" y="3685322"/>
                  </a:lnTo>
                  <a:lnTo>
                    <a:pt x="2985307" y="3923828"/>
                  </a:lnTo>
                  <a:lnTo>
                    <a:pt x="4255790" y="2200420"/>
                  </a:lnTo>
                  <a:close/>
                </a:path>
              </a:pathLst>
            </a:custGeom>
            <a:blipFill>
              <a:blip r:embed="rId3"/>
              <a:stretch>
                <a:fillRect l="-4217" r="-38863" b="-3392"/>
              </a:stretch>
            </a:blipFill>
          </p:spPr>
          <p:txBody>
            <a:bodyPr/>
            <a:lstStyle/>
            <a:p>
              <a:endParaRPr lang="en-US"/>
            </a:p>
          </p:txBody>
        </p:sp>
      </p:grpSp>
      <p:grpSp>
        <p:nvGrpSpPr>
          <p:cNvPr id="6" name="Group 6"/>
          <p:cNvGrpSpPr/>
          <p:nvPr/>
        </p:nvGrpSpPr>
        <p:grpSpPr>
          <a:xfrm rot="364622">
            <a:off x="-5406818" y="-11899071"/>
            <a:ext cx="20237578" cy="12407728"/>
            <a:chOff x="0" y="0"/>
            <a:chExt cx="1222186" cy="749327"/>
          </a:xfrm>
        </p:grpSpPr>
        <p:sp>
          <p:nvSpPr>
            <p:cNvPr id="7" name="Freeform 7"/>
            <p:cNvSpPr/>
            <p:nvPr/>
          </p:nvSpPr>
          <p:spPr>
            <a:xfrm>
              <a:off x="0" y="0"/>
              <a:ext cx="1222186" cy="749327"/>
            </a:xfrm>
            <a:custGeom>
              <a:avLst/>
              <a:gdLst/>
              <a:ahLst/>
              <a:cxnLst/>
              <a:rect l="l" t="t" r="r" b="b"/>
              <a:pathLst>
                <a:path w="1222186" h="749327">
                  <a:moveTo>
                    <a:pt x="1018986" y="0"/>
                  </a:moveTo>
                  <a:lnTo>
                    <a:pt x="0" y="0"/>
                  </a:lnTo>
                  <a:lnTo>
                    <a:pt x="203200" y="749327"/>
                  </a:lnTo>
                  <a:lnTo>
                    <a:pt x="1222186" y="749327"/>
                  </a:lnTo>
                  <a:lnTo>
                    <a:pt x="1018986" y="0"/>
                  </a:lnTo>
                  <a:close/>
                </a:path>
              </a:pathLst>
            </a:custGeom>
            <a:solidFill>
              <a:srgbClr val="F4F4F4"/>
            </a:solidFill>
          </p:spPr>
          <p:txBody>
            <a:bodyPr/>
            <a:lstStyle/>
            <a:p>
              <a:endParaRPr lang="en-US"/>
            </a:p>
          </p:txBody>
        </p:sp>
        <p:sp>
          <p:nvSpPr>
            <p:cNvPr id="8" name="TextBox 8"/>
            <p:cNvSpPr txBox="1"/>
            <p:nvPr/>
          </p:nvSpPr>
          <p:spPr>
            <a:xfrm>
              <a:off x="101600" y="-66675"/>
              <a:ext cx="1018986" cy="816002"/>
            </a:xfrm>
            <a:prstGeom prst="rect">
              <a:avLst/>
            </a:prstGeom>
          </p:spPr>
          <p:txBody>
            <a:bodyPr lIns="50800" tIns="50800" rIns="50800" bIns="50800" rtlCol="0" anchor="ctr"/>
            <a:lstStyle/>
            <a:p>
              <a:pPr algn="ctr">
                <a:lnSpc>
                  <a:spcPts val="3639"/>
                </a:lnSpc>
              </a:pPr>
              <a:endParaRPr/>
            </a:p>
          </p:txBody>
        </p:sp>
      </p:grpSp>
      <p:grpSp>
        <p:nvGrpSpPr>
          <p:cNvPr id="9" name="Group 9"/>
          <p:cNvGrpSpPr/>
          <p:nvPr/>
        </p:nvGrpSpPr>
        <p:grpSpPr>
          <a:xfrm rot="397488">
            <a:off x="-6122188" y="9718840"/>
            <a:ext cx="15924051" cy="5560947"/>
            <a:chOff x="0" y="0"/>
            <a:chExt cx="1001120" cy="349608"/>
          </a:xfrm>
        </p:grpSpPr>
        <p:sp>
          <p:nvSpPr>
            <p:cNvPr id="10" name="Freeform 10"/>
            <p:cNvSpPr/>
            <p:nvPr/>
          </p:nvSpPr>
          <p:spPr>
            <a:xfrm>
              <a:off x="0" y="0"/>
              <a:ext cx="1001120" cy="349608"/>
            </a:xfrm>
            <a:custGeom>
              <a:avLst/>
              <a:gdLst/>
              <a:ahLst/>
              <a:cxnLst/>
              <a:rect l="l" t="t" r="r" b="b"/>
              <a:pathLst>
                <a:path w="1001120" h="349608">
                  <a:moveTo>
                    <a:pt x="797920" y="0"/>
                  </a:moveTo>
                  <a:lnTo>
                    <a:pt x="0" y="0"/>
                  </a:lnTo>
                  <a:lnTo>
                    <a:pt x="203200" y="349608"/>
                  </a:lnTo>
                  <a:lnTo>
                    <a:pt x="1001120" y="349608"/>
                  </a:lnTo>
                  <a:lnTo>
                    <a:pt x="797920" y="0"/>
                  </a:lnTo>
                  <a:close/>
                </a:path>
              </a:pathLst>
            </a:custGeom>
            <a:solidFill>
              <a:srgbClr val="7A6200"/>
            </a:solidFill>
          </p:spPr>
          <p:txBody>
            <a:bodyPr/>
            <a:lstStyle/>
            <a:p>
              <a:endParaRPr lang="en-US"/>
            </a:p>
          </p:txBody>
        </p:sp>
        <p:sp>
          <p:nvSpPr>
            <p:cNvPr id="11" name="TextBox 11"/>
            <p:cNvSpPr txBox="1"/>
            <p:nvPr/>
          </p:nvSpPr>
          <p:spPr>
            <a:xfrm>
              <a:off x="101600" y="-66675"/>
              <a:ext cx="797920" cy="416283"/>
            </a:xfrm>
            <a:prstGeom prst="rect">
              <a:avLst/>
            </a:prstGeom>
          </p:spPr>
          <p:txBody>
            <a:bodyPr lIns="50800" tIns="50800" rIns="50800" bIns="50800" rtlCol="0" anchor="ctr"/>
            <a:lstStyle/>
            <a:p>
              <a:pPr algn="ctr">
                <a:lnSpc>
                  <a:spcPts val="3639"/>
                </a:lnSpc>
              </a:pPr>
              <a:endParaRPr/>
            </a:p>
          </p:txBody>
        </p:sp>
      </p:grpSp>
      <p:grpSp>
        <p:nvGrpSpPr>
          <p:cNvPr id="12" name="Group 12"/>
          <p:cNvGrpSpPr/>
          <p:nvPr/>
        </p:nvGrpSpPr>
        <p:grpSpPr>
          <a:xfrm rot="397488">
            <a:off x="-9062578" y="8880154"/>
            <a:ext cx="20727293" cy="7238320"/>
            <a:chOff x="0" y="0"/>
            <a:chExt cx="1001120" cy="349608"/>
          </a:xfrm>
        </p:grpSpPr>
        <p:sp>
          <p:nvSpPr>
            <p:cNvPr id="13" name="Freeform 13"/>
            <p:cNvSpPr/>
            <p:nvPr/>
          </p:nvSpPr>
          <p:spPr>
            <a:xfrm>
              <a:off x="0" y="0"/>
              <a:ext cx="1001120" cy="349608"/>
            </a:xfrm>
            <a:custGeom>
              <a:avLst/>
              <a:gdLst/>
              <a:ahLst/>
              <a:cxnLst/>
              <a:rect l="l" t="t" r="r" b="b"/>
              <a:pathLst>
                <a:path w="1001120" h="349608">
                  <a:moveTo>
                    <a:pt x="797920" y="0"/>
                  </a:moveTo>
                  <a:lnTo>
                    <a:pt x="0" y="0"/>
                  </a:lnTo>
                  <a:lnTo>
                    <a:pt x="203200" y="349608"/>
                  </a:lnTo>
                  <a:lnTo>
                    <a:pt x="1001120" y="349608"/>
                  </a:lnTo>
                  <a:lnTo>
                    <a:pt x="797920" y="0"/>
                  </a:lnTo>
                  <a:close/>
                </a:path>
              </a:pathLst>
            </a:custGeom>
            <a:ln w="9525" cap="sq">
              <a:solidFill>
                <a:srgbClr val="FFFFFF"/>
              </a:solidFill>
              <a:prstDash val="solid"/>
              <a:miter/>
            </a:ln>
          </p:spPr>
          <p:txBody>
            <a:bodyPr/>
            <a:lstStyle/>
            <a:p>
              <a:endParaRPr lang="en-US"/>
            </a:p>
          </p:txBody>
        </p:sp>
        <p:sp>
          <p:nvSpPr>
            <p:cNvPr id="14" name="TextBox 14"/>
            <p:cNvSpPr txBox="1"/>
            <p:nvPr/>
          </p:nvSpPr>
          <p:spPr>
            <a:xfrm>
              <a:off x="101600" y="-66675"/>
              <a:ext cx="797920" cy="416283"/>
            </a:xfrm>
            <a:prstGeom prst="rect">
              <a:avLst/>
            </a:prstGeom>
          </p:spPr>
          <p:txBody>
            <a:bodyPr lIns="50800" tIns="50800" rIns="50800" bIns="50800" rtlCol="0" anchor="ctr"/>
            <a:lstStyle/>
            <a:p>
              <a:pPr algn="ctr">
                <a:lnSpc>
                  <a:spcPts val="3639"/>
                </a:lnSpc>
              </a:pPr>
              <a:endParaRPr/>
            </a:p>
          </p:txBody>
        </p:sp>
      </p:grpSp>
      <p:sp>
        <p:nvSpPr>
          <p:cNvPr id="15" name="Freeform 15"/>
          <p:cNvSpPr/>
          <p:nvPr/>
        </p:nvSpPr>
        <p:spPr>
          <a:xfrm>
            <a:off x="15430674" y="-423521"/>
            <a:ext cx="3662293" cy="2197376"/>
          </a:xfrm>
          <a:custGeom>
            <a:avLst/>
            <a:gdLst/>
            <a:ahLst/>
            <a:cxnLst/>
            <a:rect l="l" t="t" r="r" b="b"/>
            <a:pathLst>
              <a:path w="3662293" h="2197376">
                <a:moveTo>
                  <a:pt x="0" y="0"/>
                </a:moveTo>
                <a:lnTo>
                  <a:pt x="3662293" y="0"/>
                </a:lnTo>
                <a:lnTo>
                  <a:pt x="3662293" y="2197376"/>
                </a:lnTo>
                <a:lnTo>
                  <a:pt x="0" y="2197376"/>
                </a:lnTo>
                <a:lnTo>
                  <a:pt x="0" y="0"/>
                </a:lnTo>
                <a:close/>
              </a:path>
            </a:pathLst>
          </a:custGeom>
          <a:blipFill>
            <a:blip>
              <a:alphaModFix amt="9999"/>
              <a:extLst>
                <a:ext uri="{96DAC541-7B7A-43D3-8B79-37D633B846F1}">
                  <asvg:svgBlip xmlns:asvg="http://schemas.microsoft.com/office/drawing/2016/SVG/main" r:embed="rId4"/>
                </a:ext>
              </a:extLst>
            </a:blip>
            <a:stretch>
              <a:fillRect/>
            </a:stretch>
          </a:blipFill>
        </p:spPr>
        <p:txBody>
          <a:bodyPr/>
          <a:lstStyle/>
          <a:p>
            <a:endParaRPr lang="en-US"/>
          </a:p>
        </p:txBody>
      </p:sp>
      <p:sp>
        <p:nvSpPr>
          <p:cNvPr id="16" name="Freeform 16"/>
          <p:cNvSpPr/>
          <p:nvPr/>
        </p:nvSpPr>
        <p:spPr>
          <a:xfrm rot="-113714">
            <a:off x="1028700" y="2003701"/>
            <a:ext cx="2732125" cy="326717"/>
          </a:xfrm>
          <a:custGeom>
            <a:avLst/>
            <a:gdLst/>
            <a:ahLst/>
            <a:cxnLst/>
            <a:rect l="l" t="t" r="r" b="b"/>
            <a:pathLst>
              <a:path w="2732125" h="326717">
                <a:moveTo>
                  <a:pt x="0" y="0"/>
                </a:moveTo>
                <a:lnTo>
                  <a:pt x="2732125" y="0"/>
                </a:lnTo>
                <a:lnTo>
                  <a:pt x="2732125" y="326716"/>
                </a:lnTo>
                <a:lnTo>
                  <a:pt x="0" y="326716"/>
                </a:lnTo>
                <a:lnTo>
                  <a:pt x="0" y="0"/>
                </a:lnTo>
                <a:close/>
              </a:path>
            </a:pathLst>
          </a:custGeom>
          <a:blipFill>
            <a:blip>
              <a:alphaModFix amt="19999"/>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7" name="TextBox 17"/>
          <p:cNvSpPr txBox="1"/>
          <p:nvPr/>
        </p:nvSpPr>
        <p:spPr>
          <a:xfrm>
            <a:off x="1225359" y="2423131"/>
            <a:ext cx="10411256" cy="5082921"/>
          </a:xfrm>
          <a:prstGeom prst="rect">
            <a:avLst/>
          </a:prstGeom>
        </p:spPr>
        <p:txBody>
          <a:bodyPr lIns="0" tIns="0" rIns="0" bIns="0" rtlCol="0" anchor="t">
            <a:spAutoFit/>
          </a:bodyPr>
          <a:lstStyle/>
          <a:p>
            <a:pPr algn="l">
              <a:lnSpc>
                <a:spcPts val="7992"/>
              </a:lnSpc>
            </a:pPr>
            <a:endParaRPr/>
          </a:p>
          <a:p>
            <a:pPr algn="l">
              <a:lnSpc>
                <a:spcPts val="7992"/>
              </a:lnSpc>
            </a:pPr>
            <a:r>
              <a:rPr lang="en-US" sz="7200" b="1" i="1">
                <a:solidFill>
                  <a:srgbClr val="7A6200"/>
                </a:solidFill>
                <a:latin typeface="Raleway Bold Italics"/>
                <a:ea typeface="Raleway Bold Italics"/>
                <a:cs typeface="Raleway Bold Italics"/>
                <a:sym typeface="Raleway Bold Italics"/>
              </a:rPr>
              <a:t>“Conflict doesn’t define leadership.  How we respond to conflict does.”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000B3D"/>
        </a:solidFill>
        <a:effectLst/>
      </p:bgPr>
    </p:bg>
    <p:spTree>
      <p:nvGrpSpPr>
        <p:cNvPr id="1" name=""/>
        <p:cNvGrpSpPr/>
        <p:nvPr/>
      </p:nvGrpSpPr>
      <p:grpSpPr>
        <a:xfrm>
          <a:off x="0" y="0"/>
          <a:ext cx="0" cy="0"/>
          <a:chOff x="0" y="0"/>
          <a:chExt cx="0" cy="0"/>
        </a:xfrm>
      </p:grpSpPr>
      <p:sp>
        <p:nvSpPr>
          <p:cNvPr id="2" name="Freeform 2"/>
          <p:cNvSpPr/>
          <p:nvPr/>
        </p:nvSpPr>
        <p:spPr>
          <a:xfrm>
            <a:off x="1028700" y="2786712"/>
            <a:ext cx="7814946" cy="4250358"/>
          </a:xfrm>
          <a:custGeom>
            <a:avLst/>
            <a:gdLst/>
            <a:ahLst/>
            <a:cxnLst/>
            <a:rect l="l" t="t" r="r" b="b"/>
            <a:pathLst>
              <a:path w="7814946" h="4250358">
                <a:moveTo>
                  <a:pt x="0" y="0"/>
                </a:moveTo>
                <a:lnTo>
                  <a:pt x="7814946" y="0"/>
                </a:lnTo>
                <a:lnTo>
                  <a:pt x="7814946" y="4250359"/>
                </a:lnTo>
                <a:lnTo>
                  <a:pt x="0" y="4250359"/>
                </a:lnTo>
                <a:lnTo>
                  <a:pt x="0" y="0"/>
                </a:lnTo>
                <a:close/>
              </a:path>
            </a:pathLst>
          </a:custGeom>
          <a:blipFill>
            <a:blip r:embed="rId2"/>
            <a:stretch>
              <a:fillRect l="-11685" r="-24283"/>
            </a:stretch>
          </a:blipFill>
        </p:spPr>
        <p:txBody>
          <a:bodyPr/>
          <a:lstStyle/>
          <a:p>
            <a:endParaRPr lang="en-US"/>
          </a:p>
        </p:txBody>
      </p:sp>
      <p:sp>
        <p:nvSpPr>
          <p:cNvPr id="3" name="Freeform 3"/>
          <p:cNvSpPr/>
          <p:nvPr/>
        </p:nvSpPr>
        <p:spPr>
          <a:xfrm>
            <a:off x="1284981" y="2972849"/>
            <a:ext cx="6886080" cy="3395998"/>
          </a:xfrm>
          <a:custGeom>
            <a:avLst/>
            <a:gdLst/>
            <a:ahLst/>
            <a:cxnLst/>
            <a:rect l="l" t="t" r="r" b="b"/>
            <a:pathLst>
              <a:path w="6886080" h="3395998">
                <a:moveTo>
                  <a:pt x="0" y="0"/>
                </a:moveTo>
                <a:lnTo>
                  <a:pt x="6886080" y="0"/>
                </a:lnTo>
                <a:lnTo>
                  <a:pt x="6886080" y="3395997"/>
                </a:lnTo>
                <a:lnTo>
                  <a:pt x="0" y="3395997"/>
                </a:lnTo>
                <a:lnTo>
                  <a:pt x="0" y="0"/>
                </a:lnTo>
                <a:close/>
              </a:path>
            </a:pathLst>
          </a:custGeom>
          <a:blipFill>
            <a:blip r:embed="rId3"/>
            <a:stretch>
              <a:fillRect/>
            </a:stretch>
          </a:blipFill>
        </p:spPr>
        <p:txBody>
          <a:bodyPr/>
          <a:lstStyle/>
          <a:p>
            <a:endParaRPr lang="en-US"/>
          </a:p>
        </p:txBody>
      </p:sp>
      <p:sp>
        <p:nvSpPr>
          <p:cNvPr id="4" name="Freeform 4"/>
          <p:cNvSpPr/>
          <p:nvPr/>
        </p:nvSpPr>
        <p:spPr>
          <a:xfrm>
            <a:off x="9551607" y="2786712"/>
            <a:ext cx="7570303" cy="4301999"/>
          </a:xfrm>
          <a:custGeom>
            <a:avLst/>
            <a:gdLst/>
            <a:ahLst/>
            <a:cxnLst/>
            <a:rect l="l" t="t" r="r" b="b"/>
            <a:pathLst>
              <a:path w="7570303" h="4301999">
                <a:moveTo>
                  <a:pt x="0" y="0"/>
                </a:moveTo>
                <a:lnTo>
                  <a:pt x="7570303" y="0"/>
                </a:lnTo>
                <a:lnTo>
                  <a:pt x="7570303" y="4302000"/>
                </a:lnTo>
                <a:lnTo>
                  <a:pt x="0" y="4302000"/>
                </a:lnTo>
                <a:lnTo>
                  <a:pt x="0" y="0"/>
                </a:lnTo>
                <a:close/>
              </a:path>
            </a:pathLst>
          </a:custGeom>
          <a:blipFill>
            <a:blip r:embed="rId4"/>
            <a:stretch>
              <a:fillRect/>
            </a:stretch>
          </a:blipFill>
        </p:spPr>
        <p:txBody>
          <a:bodyPr/>
          <a:lstStyle/>
          <a:p>
            <a:endParaRPr lang="en-US"/>
          </a:p>
        </p:txBody>
      </p:sp>
      <p:sp>
        <p:nvSpPr>
          <p:cNvPr id="5" name="TextBox 5"/>
          <p:cNvSpPr txBox="1"/>
          <p:nvPr/>
        </p:nvSpPr>
        <p:spPr>
          <a:xfrm>
            <a:off x="2754749" y="5988485"/>
            <a:ext cx="4941451" cy="941925"/>
          </a:xfrm>
          <a:prstGeom prst="rect">
            <a:avLst/>
          </a:prstGeom>
        </p:spPr>
        <p:txBody>
          <a:bodyPr wrap="square" lIns="0" tIns="0" rIns="0" bIns="0" rtlCol="0" anchor="t">
            <a:spAutoFit/>
          </a:bodyPr>
          <a:lstStyle/>
          <a:p>
            <a:pPr algn="ctr">
              <a:lnSpc>
                <a:spcPts val="3359"/>
              </a:lnSpc>
            </a:pPr>
            <a:endParaRPr dirty="0"/>
          </a:p>
          <a:p>
            <a:pPr algn="ctr">
              <a:lnSpc>
                <a:spcPts val="4059"/>
              </a:lnSpc>
              <a:spcBef>
                <a:spcPct val="0"/>
              </a:spcBef>
            </a:pPr>
            <a:r>
              <a:rPr lang="en-US" sz="2899" b="1" dirty="0">
                <a:solidFill>
                  <a:srgbClr val="070739"/>
                </a:solidFill>
                <a:latin typeface="Centaur Bold"/>
                <a:ea typeface="Centaur Bold"/>
                <a:cs typeface="Centaur Bold"/>
                <a:sym typeface="Centaur Bold"/>
              </a:rPr>
              <a:t>stacydefoor@sheridanschools.org</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000B3D"/>
        </a:solidFill>
        <a:effectLst/>
      </p:bgPr>
    </p:bg>
    <p:spTree>
      <p:nvGrpSpPr>
        <p:cNvPr id="1" name=""/>
        <p:cNvGrpSpPr/>
        <p:nvPr/>
      </p:nvGrpSpPr>
      <p:grpSpPr>
        <a:xfrm>
          <a:off x="0" y="0"/>
          <a:ext cx="0" cy="0"/>
          <a:chOff x="0" y="0"/>
          <a:chExt cx="0" cy="0"/>
        </a:xfrm>
      </p:grpSpPr>
      <p:sp>
        <p:nvSpPr>
          <p:cNvPr id="2" name="Freeform 2"/>
          <p:cNvSpPr/>
          <p:nvPr/>
        </p:nvSpPr>
        <p:spPr>
          <a:xfrm>
            <a:off x="4000500" y="0"/>
            <a:ext cx="10287000" cy="10287000"/>
          </a:xfrm>
          <a:custGeom>
            <a:avLst/>
            <a:gdLst/>
            <a:ahLst/>
            <a:cxnLst/>
            <a:rect l="l" t="t" r="r" b="b"/>
            <a:pathLst>
              <a:path w="10287000" h="10287000">
                <a:moveTo>
                  <a:pt x="0" y="0"/>
                </a:moveTo>
                <a:lnTo>
                  <a:pt x="10287000" y="0"/>
                </a:lnTo>
                <a:lnTo>
                  <a:pt x="10287000" y="10287000"/>
                </a:lnTo>
                <a:lnTo>
                  <a:pt x="0" y="10287000"/>
                </a:lnTo>
                <a:lnTo>
                  <a:pt x="0" y="0"/>
                </a:lnTo>
                <a:close/>
              </a:path>
            </a:pathLst>
          </a:custGeom>
          <a:blipFill>
            <a:blip r:embed="rId3"/>
            <a:stretch>
              <a:fillRect/>
            </a:stretch>
          </a:blipFill>
        </p:spPr>
        <p:txBody>
          <a:bodyPr/>
          <a:lstStyle/>
          <a:p>
            <a:endParaRPr lang="en-US"/>
          </a:p>
        </p:txBody>
      </p:sp>
      <p:sp>
        <p:nvSpPr>
          <p:cNvPr id="3" name="TextBox 3"/>
          <p:cNvSpPr txBox="1"/>
          <p:nvPr/>
        </p:nvSpPr>
        <p:spPr>
          <a:xfrm>
            <a:off x="4273523" y="210203"/>
            <a:ext cx="5313216" cy="3143052"/>
          </a:xfrm>
          <a:prstGeom prst="rect">
            <a:avLst/>
          </a:prstGeom>
        </p:spPr>
        <p:txBody>
          <a:bodyPr lIns="0" tIns="0" rIns="0" bIns="0" rtlCol="0" anchor="t">
            <a:spAutoFit/>
          </a:bodyPr>
          <a:lstStyle/>
          <a:p>
            <a:pPr algn="ctr">
              <a:lnSpc>
                <a:spcPts val="7622"/>
              </a:lnSpc>
            </a:pPr>
            <a:r>
              <a:rPr lang="en-US" sz="8469">
                <a:solidFill>
                  <a:srgbClr val="D0A933"/>
                </a:solidFill>
                <a:latin typeface="ITC Benguiat"/>
                <a:ea typeface="ITC Benguiat"/>
                <a:cs typeface="ITC Benguiat"/>
                <a:sym typeface="ITC Benguiat"/>
              </a:rPr>
              <a:t>THE COFFEE SPILL</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5400000">
            <a:off x="4000500" y="-4000500"/>
            <a:ext cx="10287000" cy="18288000"/>
          </a:xfrm>
          <a:custGeom>
            <a:avLst/>
            <a:gdLst/>
            <a:ahLst/>
            <a:cxnLst/>
            <a:rect l="l" t="t" r="r" b="b"/>
            <a:pathLst>
              <a:path w="10287000" h="18288000">
                <a:moveTo>
                  <a:pt x="10287000" y="0"/>
                </a:moveTo>
                <a:lnTo>
                  <a:pt x="10287000" y="18288000"/>
                </a:lnTo>
                <a:lnTo>
                  <a:pt x="0" y="18288000"/>
                </a:lnTo>
                <a:lnTo>
                  <a:pt x="0" y="0"/>
                </a:lnTo>
                <a:lnTo>
                  <a:pt x="10287000" y="0"/>
                </a:lnTo>
                <a:close/>
              </a:path>
            </a:pathLst>
          </a:custGeom>
          <a:blipFill>
            <a:blip r:embed="rId3"/>
            <a:stretch>
              <a:fillRect l="-12888" r="-12888"/>
            </a:stretch>
          </a:blipFill>
        </p:spPr>
        <p:txBody>
          <a:bodyPr/>
          <a:lstStyle/>
          <a:p>
            <a:endParaRPr lang="en-US"/>
          </a:p>
        </p:txBody>
      </p:sp>
      <p:grpSp>
        <p:nvGrpSpPr>
          <p:cNvPr id="3" name="Group 3"/>
          <p:cNvGrpSpPr/>
          <p:nvPr/>
        </p:nvGrpSpPr>
        <p:grpSpPr>
          <a:xfrm rot="464422">
            <a:off x="-1820988" y="6022872"/>
            <a:ext cx="7472509" cy="6470856"/>
            <a:chOff x="0" y="0"/>
            <a:chExt cx="4282440" cy="3708400"/>
          </a:xfrm>
        </p:grpSpPr>
        <p:sp>
          <p:nvSpPr>
            <p:cNvPr id="4" name="Freeform 4"/>
            <p:cNvSpPr/>
            <p:nvPr/>
          </p:nvSpPr>
          <p:spPr>
            <a:xfrm flipH="1">
              <a:off x="0" y="0"/>
              <a:ext cx="4282440" cy="3708400"/>
            </a:xfrm>
            <a:custGeom>
              <a:avLst/>
              <a:gdLst/>
              <a:ahLst/>
              <a:cxnLst/>
              <a:rect l="l" t="t" r="r" b="b"/>
              <a:pathLst>
                <a:path w="4282440" h="3708400">
                  <a:moveTo>
                    <a:pt x="1070610" y="0"/>
                  </a:moveTo>
                  <a:lnTo>
                    <a:pt x="3211830" y="0"/>
                  </a:lnTo>
                  <a:lnTo>
                    <a:pt x="4282440" y="1854200"/>
                  </a:lnTo>
                  <a:lnTo>
                    <a:pt x="3211830" y="3708400"/>
                  </a:lnTo>
                  <a:lnTo>
                    <a:pt x="1070610" y="3708400"/>
                  </a:lnTo>
                  <a:lnTo>
                    <a:pt x="0" y="1854200"/>
                  </a:lnTo>
                  <a:close/>
                </a:path>
              </a:pathLst>
            </a:custGeom>
            <a:solidFill>
              <a:srgbClr val="7A6200"/>
            </a:solidFill>
          </p:spPr>
          <p:txBody>
            <a:bodyPr/>
            <a:lstStyle/>
            <a:p>
              <a:endParaRPr lang="en-US"/>
            </a:p>
          </p:txBody>
        </p:sp>
      </p:grpSp>
      <p:grpSp>
        <p:nvGrpSpPr>
          <p:cNvPr id="5" name="Group 5"/>
          <p:cNvGrpSpPr/>
          <p:nvPr/>
        </p:nvGrpSpPr>
        <p:grpSpPr>
          <a:xfrm rot="464422">
            <a:off x="-2707554" y="5357227"/>
            <a:ext cx="7472509" cy="6470856"/>
            <a:chOff x="0" y="0"/>
            <a:chExt cx="4282440" cy="3708400"/>
          </a:xfrm>
        </p:grpSpPr>
        <p:sp>
          <p:nvSpPr>
            <p:cNvPr id="6" name="Freeform 6"/>
            <p:cNvSpPr/>
            <p:nvPr/>
          </p:nvSpPr>
          <p:spPr>
            <a:xfrm rot="-985340" flipH="1">
              <a:off x="87354" y="-227034"/>
              <a:ext cx="4107733" cy="4162467"/>
            </a:xfrm>
            <a:custGeom>
              <a:avLst/>
              <a:gdLst/>
              <a:ahLst/>
              <a:cxnLst/>
              <a:rect l="l" t="t" r="r" b="b"/>
              <a:pathLst>
                <a:path w="4107733" h="4162467">
                  <a:moveTo>
                    <a:pt x="502722" y="605356"/>
                  </a:moveTo>
                  <a:lnTo>
                    <a:pt x="2556588" y="0"/>
                  </a:lnTo>
                  <a:lnTo>
                    <a:pt x="4107733" y="1475878"/>
                  </a:lnTo>
                  <a:lnTo>
                    <a:pt x="3605010" y="3557112"/>
                  </a:lnTo>
                  <a:lnTo>
                    <a:pt x="1551144" y="4162468"/>
                  </a:lnTo>
                  <a:lnTo>
                    <a:pt x="0" y="2686590"/>
                  </a:lnTo>
                  <a:close/>
                </a:path>
              </a:pathLst>
            </a:custGeom>
            <a:blipFill>
              <a:blip r:embed="rId4"/>
              <a:stretch>
                <a:fillRect l="-48501" r="-11427" b="-3967"/>
              </a:stretch>
            </a:blipFill>
          </p:spPr>
          <p:txBody>
            <a:bodyPr/>
            <a:lstStyle/>
            <a:p>
              <a:endParaRPr lang="en-US"/>
            </a:p>
          </p:txBody>
        </p:sp>
      </p:grpSp>
      <p:grpSp>
        <p:nvGrpSpPr>
          <p:cNvPr id="7" name="Group 7"/>
          <p:cNvGrpSpPr/>
          <p:nvPr/>
        </p:nvGrpSpPr>
        <p:grpSpPr>
          <a:xfrm rot="833401">
            <a:off x="1806677" y="-3117278"/>
            <a:ext cx="7358286" cy="3679143"/>
            <a:chOff x="0" y="0"/>
            <a:chExt cx="812800" cy="406400"/>
          </a:xfrm>
        </p:grpSpPr>
        <p:sp>
          <p:nvSpPr>
            <p:cNvPr id="8" name="Freeform 8"/>
            <p:cNvSpPr/>
            <p:nvPr/>
          </p:nvSpPr>
          <p:spPr>
            <a:xfrm>
              <a:off x="0" y="0"/>
              <a:ext cx="812800" cy="406400"/>
            </a:xfrm>
            <a:custGeom>
              <a:avLst/>
              <a:gdLst/>
              <a:ahLst/>
              <a:cxnLst/>
              <a:rect l="l" t="t" r="r" b="b"/>
              <a:pathLst>
                <a:path w="812800" h="406400">
                  <a:moveTo>
                    <a:pt x="609600" y="0"/>
                  </a:moveTo>
                  <a:lnTo>
                    <a:pt x="0" y="0"/>
                  </a:lnTo>
                  <a:lnTo>
                    <a:pt x="0" y="406400"/>
                  </a:lnTo>
                  <a:lnTo>
                    <a:pt x="609600" y="406400"/>
                  </a:lnTo>
                  <a:lnTo>
                    <a:pt x="812800" y="203200"/>
                  </a:lnTo>
                  <a:lnTo>
                    <a:pt x="609600" y="0"/>
                  </a:lnTo>
                  <a:close/>
                </a:path>
              </a:pathLst>
            </a:custGeom>
            <a:solidFill>
              <a:srgbClr val="CBCCCD"/>
            </a:solidFill>
          </p:spPr>
          <p:txBody>
            <a:bodyPr/>
            <a:lstStyle/>
            <a:p>
              <a:endParaRPr lang="en-US"/>
            </a:p>
          </p:txBody>
        </p:sp>
        <p:sp>
          <p:nvSpPr>
            <p:cNvPr id="9" name="TextBox 9"/>
            <p:cNvSpPr txBox="1"/>
            <p:nvPr/>
          </p:nvSpPr>
          <p:spPr>
            <a:xfrm>
              <a:off x="0" y="-66675"/>
              <a:ext cx="698500" cy="473075"/>
            </a:xfrm>
            <a:prstGeom prst="rect">
              <a:avLst/>
            </a:prstGeom>
          </p:spPr>
          <p:txBody>
            <a:bodyPr lIns="50800" tIns="50800" rIns="50800" bIns="50800" rtlCol="0" anchor="ctr"/>
            <a:lstStyle/>
            <a:p>
              <a:pPr algn="ctr">
                <a:lnSpc>
                  <a:spcPts val="3639"/>
                </a:lnSpc>
              </a:pPr>
              <a:endParaRPr/>
            </a:p>
          </p:txBody>
        </p:sp>
      </p:grpSp>
      <p:grpSp>
        <p:nvGrpSpPr>
          <p:cNvPr id="10" name="Group 10"/>
          <p:cNvGrpSpPr/>
          <p:nvPr/>
        </p:nvGrpSpPr>
        <p:grpSpPr>
          <a:xfrm rot="833401">
            <a:off x="176172" y="-2754693"/>
            <a:ext cx="7358286" cy="3679143"/>
            <a:chOff x="0" y="0"/>
            <a:chExt cx="812800" cy="406400"/>
          </a:xfrm>
        </p:grpSpPr>
        <p:sp>
          <p:nvSpPr>
            <p:cNvPr id="11" name="Freeform 11"/>
            <p:cNvSpPr/>
            <p:nvPr/>
          </p:nvSpPr>
          <p:spPr>
            <a:xfrm>
              <a:off x="0" y="0"/>
              <a:ext cx="812800" cy="406400"/>
            </a:xfrm>
            <a:custGeom>
              <a:avLst/>
              <a:gdLst/>
              <a:ahLst/>
              <a:cxnLst/>
              <a:rect l="l" t="t" r="r" b="b"/>
              <a:pathLst>
                <a:path w="812800" h="406400">
                  <a:moveTo>
                    <a:pt x="609600" y="0"/>
                  </a:moveTo>
                  <a:lnTo>
                    <a:pt x="0" y="0"/>
                  </a:lnTo>
                  <a:lnTo>
                    <a:pt x="0" y="406400"/>
                  </a:lnTo>
                  <a:lnTo>
                    <a:pt x="609600" y="406400"/>
                  </a:lnTo>
                  <a:lnTo>
                    <a:pt x="812800" y="203200"/>
                  </a:lnTo>
                  <a:lnTo>
                    <a:pt x="609600" y="0"/>
                  </a:lnTo>
                  <a:close/>
                </a:path>
              </a:pathLst>
            </a:custGeom>
            <a:solidFill>
              <a:srgbClr val="000B3D"/>
            </a:solidFill>
          </p:spPr>
          <p:txBody>
            <a:bodyPr/>
            <a:lstStyle/>
            <a:p>
              <a:endParaRPr lang="en-US"/>
            </a:p>
          </p:txBody>
        </p:sp>
        <p:sp>
          <p:nvSpPr>
            <p:cNvPr id="12" name="TextBox 12"/>
            <p:cNvSpPr txBox="1"/>
            <p:nvPr/>
          </p:nvSpPr>
          <p:spPr>
            <a:xfrm>
              <a:off x="0" y="-66675"/>
              <a:ext cx="698500" cy="473075"/>
            </a:xfrm>
            <a:prstGeom prst="rect">
              <a:avLst/>
            </a:prstGeom>
          </p:spPr>
          <p:txBody>
            <a:bodyPr lIns="50800" tIns="50800" rIns="50800" bIns="50800" rtlCol="0" anchor="ctr"/>
            <a:lstStyle/>
            <a:p>
              <a:pPr algn="ctr">
                <a:lnSpc>
                  <a:spcPts val="3639"/>
                </a:lnSpc>
              </a:pPr>
              <a:endParaRPr/>
            </a:p>
          </p:txBody>
        </p:sp>
      </p:grpSp>
      <p:grpSp>
        <p:nvGrpSpPr>
          <p:cNvPr id="13" name="Group 13"/>
          <p:cNvGrpSpPr/>
          <p:nvPr/>
        </p:nvGrpSpPr>
        <p:grpSpPr>
          <a:xfrm rot="-1515165">
            <a:off x="7002528" y="-482914"/>
            <a:ext cx="13152718" cy="13545983"/>
            <a:chOff x="0" y="0"/>
            <a:chExt cx="916105" cy="943497"/>
          </a:xfrm>
        </p:grpSpPr>
        <p:sp>
          <p:nvSpPr>
            <p:cNvPr id="14" name="Freeform 14"/>
            <p:cNvSpPr/>
            <p:nvPr/>
          </p:nvSpPr>
          <p:spPr>
            <a:xfrm>
              <a:off x="0" y="0"/>
              <a:ext cx="916105" cy="943497"/>
            </a:xfrm>
            <a:custGeom>
              <a:avLst/>
              <a:gdLst/>
              <a:ahLst/>
              <a:cxnLst/>
              <a:rect l="l" t="t" r="r" b="b"/>
              <a:pathLst>
                <a:path w="916105" h="943497">
                  <a:moveTo>
                    <a:pt x="203200" y="0"/>
                  </a:moveTo>
                  <a:lnTo>
                    <a:pt x="916105" y="0"/>
                  </a:lnTo>
                  <a:lnTo>
                    <a:pt x="712905" y="943497"/>
                  </a:lnTo>
                  <a:lnTo>
                    <a:pt x="0" y="943497"/>
                  </a:lnTo>
                  <a:lnTo>
                    <a:pt x="203200" y="0"/>
                  </a:lnTo>
                  <a:close/>
                </a:path>
              </a:pathLst>
            </a:custGeom>
            <a:solidFill>
              <a:srgbClr val="7A6200"/>
            </a:solidFill>
          </p:spPr>
          <p:txBody>
            <a:bodyPr/>
            <a:lstStyle/>
            <a:p>
              <a:endParaRPr lang="en-US"/>
            </a:p>
          </p:txBody>
        </p:sp>
        <p:sp>
          <p:nvSpPr>
            <p:cNvPr id="15" name="TextBox 15"/>
            <p:cNvSpPr txBox="1"/>
            <p:nvPr/>
          </p:nvSpPr>
          <p:spPr>
            <a:xfrm>
              <a:off x="101600" y="-66675"/>
              <a:ext cx="712905" cy="1010172"/>
            </a:xfrm>
            <a:prstGeom prst="rect">
              <a:avLst/>
            </a:prstGeom>
          </p:spPr>
          <p:txBody>
            <a:bodyPr lIns="50800" tIns="50800" rIns="50800" bIns="50800" rtlCol="0" anchor="ctr"/>
            <a:lstStyle/>
            <a:p>
              <a:pPr algn="ctr">
                <a:lnSpc>
                  <a:spcPts val="3639"/>
                </a:lnSpc>
              </a:pPr>
              <a:endParaRPr/>
            </a:p>
          </p:txBody>
        </p:sp>
      </p:grpSp>
      <p:grpSp>
        <p:nvGrpSpPr>
          <p:cNvPr id="16" name="Group 16"/>
          <p:cNvGrpSpPr/>
          <p:nvPr/>
        </p:nvGrpSpPr>
        <p:grpSpPr>
          <a:xfrm rot="-644101">
            <a:off x="6703291" y="851563"/>
            <a:ext cx="13327372" cy="13725860"/>
            <a:chOff x="0" y="0"/>
            <a:chExt cx="916105" cy="943497"/>
          </a:xfrm>
        </p:grpSpPr>
        <p:sp>
          <p:nvSpPr>
            <p:cNvPr id="17" name="Freeform 17"/>
            <p:cNvSpPr/>
            <p:nvPr/>
          </p:nvSpPr>
          <p:spPr>
            <a:xfrm>
              <a:off x="0" y="0"/>
              <a:ext cx="916105" cy="943497"/>
            </a:xfrm>
            <a:custGeom>
              <a:avLst/>
              <a:gdLst/>
              <a:ahLst/>
              <a:cxnLst/>
              <a:rect l="l" t="t" r="r" b="b"/>
              <a:pathLst>
                <a:path w="916105" h="943497">
                  <a:moveTo>
                    <a:pt x="203200" y="0"/>
                  </a:moveTo>
                  <a:lnTo>
                    <a:pt x="916105" y="0"/>
                  </a:lnTo>
                  <a:lnTo>
                    <a:pt x="712905" y="943497"/>
                  </a:lnTo>
                  <a:lnTo>
                    <a:pt x="0" y="943497"/>
                  </a:lnTo>
                  <a:lnTo>
                    <a:pt x="203200" y="0"/>
                  </a:lnTo>
                  <a:close/>
                </a:path>
              </a:pathLst>
            </a:custGeom>
            <a:solidFill>
              <a:srgbClr val="000B3D"/>
            </a:solidFill>
          </p:spPr>
          <p:txBody>
            <a:bodyPr/>
            <a:lstStyle/>
            <a:p>
              <a:endParaRPr lang="en-US"/>
            </a:p>
          </p:txBody>
        </p:sp>
        <p:sp>
          <p:nvSpPr>
            <p:cNvPr id="18" name="TextBox 18"/>
            <p:cNvSpPr txBox="1"/>
            <p:nvPr/>
          </p:nvSpPr>
          <p:spPr>
            <a:xfrm>
              <a:off x="101600" y="-66675"/>
              <a:ext cx="712905" cy="1010172"/>
            </a:xfrm>
            <a:prstGeom prst="rect">
              <a:avLst/>
            </a:prstGeom>
          </p:spPr>
          <p:txBody>
            <a:bodyPr lIns="50800" tIns="50800" rIns="50800" bIns="50800" rtlCol="0" anchor="ctr"/>
            <a:lstStyle/>
            <a:p>
              <a:pPr algn="ctr">
                <a:lnSpc>
                  <a:spcPts val="3639"/>
                </a:lnSpc>
              </a:pPr>
              <a:endParaRPr/>
            </a:p>
          </p:txBody>
        </p:sp>
      </p:grpSp>
      <p:sp>
        <p:nvSpPr>
          <p:cNvPr id="19" name="Freeform 19"/>
          <p:cNvSpPr/>
          <p:nvPr/>
        </p:nvSpPr>
        <p:spPr>
          <a:xfrm rot="-5400000">
            <a:off x="14630400" y="8690358"/>
            <a:ext cx="7315200" cy="1810512"/>
          </a:xfrm>
          <a:custGeom>
            <a:avLst/>
            <a:gdLst/>
            <a:ahLst/>
            <a:cxnLst/>
            <a:rect l="l" t="t" r="r" b="b"/>
            <a:pathLst>
              <a:path w="7315200" h="1810512">
                <a:moveTo>
                  <a:pt x="0" y="0"/>
                </a:moveTo>
                <a:lnTo>
                  <a:pt x="7315200" y="0"/>
                </a:lnTo>
                <a:lnTo>
                  <a:pt x="7315200" y="1810512"/>
                </a:lnTo>
                <a:lnTo>
                  <a:pt x="0" y="1810512"/>
                </a:lnTo>
                <a:lnTo>
                  <a:pt x="0" y="0"/>
                </a:lnTo>
                <a:close/>
              </a:path>
            </a:pathLst>
          </a:custGeom>
          <a:blipFill>
            <a:blip>
              <a:alphaModFix amt="24000"/>
              <a:extLst>
                <a:ext uri="{96DAC541-7B7A-43D3-8B79-37D633B846F1}">
                  <asvg:svgBlip xmlns:asvg="http://schemas.microsoft.com/office/drawing/2016/SVG/main" r:embed="rId5"/>
                </a:ext>
              </a:extLst>
            </a:blip>
            <a:stretch>
              <a:fillRect/>
            </a:stretch>
          </a:blipFill>
        </p:spPr>
        <p:txBody>
          <a:bodyPr/>
          <a:lstStyle/>
          <a:p>
            <a:endParaRPr lang="en-US"/>
          </a:p>
        </p:txBody>
      </p:sp>
      <p:sp>
        <p:nvSpPr>
          <p:cNvPr id="20" name="Freeform 20"/>
          <p:cNvSpPr/>
          <p:nvPr/>
        </p:nvSpPr>
        <p:spPr>
          <a:xfrm rot="316286">
            <a:off x="3246936" y="8208177"/>
            <a:ext cx="2760779" cy="1118116"/>
          </a:xfrm>
          <a:custGeom>
            <a:avLst/>
            <a:gdLst/>
            <a:ahLst/>
            <a:cxnLst/>
            <a:rect l="l" t="t" r="r" b="b"/>
            <a:pathLst>
              <a:path w="2760779" h="1118116">
                <a:moveTo>
                  <a:pt x="0" y="0"/>
                </a:moveTo>
                <a:lnTo>
                  <a:pt x="2760779" y="0"/>
                </a:lnTo>
                <a:lnTo>
                  <a:pt x="2760779" y="1118115"/>
                </a:lnTo>
                <a:lnTo>
                  <a:pt x="0" y="1118115"/>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a:p>
        </p:txBody>
      </p:sp>
      <p:sp>
        <p:nvSpPr>
          <p:cNvPr id="21" name="Freeform 21"/>
          <p:cNvSpPr/>
          <p:nvPr/>
        </p:nvSpPr>
        <p:spPr>
          <a:xfrm rot="1081909">
            <a:off x="2949064" y="-715664"/>
            <a:ext cx="2331331" cy="2057400"/>
          </a:xfrm>
          <a:custGeom>
            <a:avLst/>
            <a:gdLst/>
            <a:ahLst/>
            <a:cxnLst/>
            <a:rect l="l" t="t" r="r" b="b"/>
            <a:pathLst>
              <a:path w="2331331" h="2057400">
                <a:moveTo>
                  <a:pt x="0" y="0"/>
                </a:moveTo>
                <a:lnTo>
                  <a:pt x="2331331" y="0"/>
                </a:lnTo>
                <a:lnTo>
                  <a:pt x="2331331" y="2057400"/>
                </a:lnTo>
                <a:lnTo>
                  <a:pt x="0" y="2057400"/>
                </a:lnTo>
                <a:lnTo>
                  <a:pt x="0" y="0"/>
                </a:lnTo>
                <a:close/>
              </a:path>
            </a:pathLst>
          </a:custGeom>
          <a:blipFill>
            <a:blip>
              <a:alphaModFix amt="38000"/>
              <a:extLst>
                <a:ext uri="{96DAC541-7B7A-43D3-8B79-37D633B846F1}">
                  <asvg:svgBlip xmlns:asvg="http://schemas.microsoft.com/office/drawing/2016/SVG/main" r:embed="rId7"/>
                </a:ext>
              </a:extLst>
            </a:blip>
            <a:stretch>
              <a:fillRect/>
            </a:stretch>
          </a:blipFill>
        </p:spPr>
        <p:txBody>
          <a:bodyPr/>
          <a:lstStyle/>
          <a:p>
            <a:endParaRPr lang="en-US"/>
          </a:p>
        </p:txBody>
      </p:sp>
      <p:sp>
        <p:nvSpPr>
          <p:cNvPr id="22" name="TextBox 22"/>
          <p:cNvSpPr txBox="1"/>
          <p:nvPr/>
        </p:nvSpPr>
        <p:spPr>
          <a:xfrm>
            <a:off x="1915266" y="2534142"/>
            <a:ext cx="4375244" cy="2053971"/>
          </a:xfrm>
          <a:prstGeom prst="rect">
            <a:avLst/>
          </a:prstGeom>
        </p:spPr>
        <p:txBody>
          <a:bodyPr lIns="0" tIns="0" rIns="0" bIns="0" rtlCol="0" anchor="t">
            <a:spAutoFit/>
          </a:bodyPr>
          <a:lstStyle/>
          <a:p>
            <a:pPr algn="l">
              <a:lnSpc>
                <a:spcPts val="7992"/>
              </a:lnSpc>
            </a:pPr>
            <a:r>
              <a:rPr lang="en-US" sz="7200" b="1">
                <a:solidFill>
                  <a:srgbClr val="070739"/>
                </a:solidFill>
                <a:latin typeface="Raleway Bold"/>
                <a:ea typeface="Raleway Bold"/>
                <a:cs typeface="Raleway Bold"/>
                <a:sym typeface="Raleway Bold"/>
              </a:rPr>
              <a:t>Today’s </a:t>
            </a:r>
            <a:r>
              <a:rPr lang="en-US" sz="7200" b="1">
                <a:solidFill>
                  <a:srgbClr val="7A6200"/>
                </a:solidFill>
                <a:latin typeface="Raleway Bold"/>
                <a:ea typeface="Raleway Bold"/>
                <a:cs typeface="Raleway Bold"/>
                <a:sym typeface="Raleway Bold"/>
              </a:rPr>
              <a:t>Outcome:</a:t>
            </a:r>
          </a:p>
        </p:txBody>
      </p:sp>
      <p:sp>
        <p:nvSpPr>
          <p:cNvPr id="23" name="TextBox 23"/>
          <p:cNvSpPr txBox="1"/>
          <p:nvPr/>
        </p:nvSpPr>
        <p:spPr>
          <a:xfrm>
            <a:off x="9861731" y="5127754"/>
            <a:ext cx="6638302" cy="1563370"/>
          </a:xfrm>
          <a:prstGeom prst="rect">
            <a:avLst/>
          </a:prstGeom>
        </p:spPr>
        <p:txBody>
          <a:bodyPr lIns="0" tIns="0" rIns="0" bIns="0" rtlCol="0" anchor="t">
            <a:spAutoFit/>
          </a:bodyPr>
          <a:lstStyle/>
          <a:p>
            <a:pPr algn="l">
              <a:lnSpc>
                <a:spcPts val="3080"/>
              </a:lnSpc>
              <a:spcBef>
                <a:spcPct val="0"/>
              </a:spcBef>
            </a:pPr>
            <a:r>
              <a:rPr lang="en-US" sz="2200">
                <a:solidFill>
                  <a:srgbClr val="CBCCCD"/>
                </a:solidFill>
                <a:latin typeface="Poppins"/>
                <a:ea typeface="Poppins"/>
                <a:cs typeface="Poppins"/>
                <a:sym typeface="Poppins"/>
              </a:rPr>
              <a:t>By the end of this session, you will have practical strategies and conversation tools to de-escalate conflict while maintaining trust, professionalism, and a student-centered focus.</a:t>
            </a:r>
          </a:p>
        </p:txBody>
      </p:sp>
      <p:sp>
        <p:nvSpPr>
          <p:cNvPr id="24" name="TextBox 24"/>
          <p:cNvSpPr txBox="1"/>
          <p:nvPr/>
        </p:nvSpPr>
        <p:spPr>
          <a:xfrm>
            <a:off x="9861731" y="2265056"/>
            <a:ext cx="615094" cy="1380906"/>
          </a:xfrm>
          <a:prstGeom prst="rect">
            <a:avLst/>
          </a:prstGeom>
        </p:spPr>
        <p:txBody>
          <a:bodyPr lIns="0" tIns="0" rIns="0" bIns="0" rtlCol="0" anchor="t">
            <a:spAutoFit/>
          </a:bodyPr>
          <a:lstStyle/>
          <a:p>
            <a:pPr algn="l">
              <a:lnSpc>
                <a:spcPts val="11119"/>
              </a:lnSpc>
              <a:spcBef>
                <a:spcPct val="0"/>
              </a:spcBef>
            </a:pPr>
            <a:r>
              <a:rPr lang="en-US" sz="7942">
                <a:solidFill>
                  <a:srgbClr val="7A6200"/>
                </a:solidFill>
                <a:latin typeface="Archivo Black"/>
                <a:ea typeface="Archivo Black"/>
                <a:cs typeface="Archivo Black"/>
                <a:sym typeface="Archivo Black"/>
              </a:rPr>
              <a:t>“</a:t>
            </a:r>
          </a:p>
        </p:txBody>
      </p:sp>
      <p:sp>
        <p:nvSpPr>
          <p:cNvPr id="25" name="TextBox 25"/>
          <p:cNvSpPr txBox="1"/>
          <p:nvPr/>
        </p:nvSpPr>
        <p:spPr>
          <a:xfrm>
            <a:off x="10476826" y="2920914"/>
            <a:ext cx="3878496" cy="960120"/>
          </a:xfrm>
          <a:prstGeom prst="rect">
            <a:avLst/>
          </a:prstGeom>
        </p:spPr>
        <p:txBody>
          <a:bodyPr lIns="0" tIns="0" rIns="0" bIns="0" rtlCol="0" anchor="t">
            <a:spAutoFit/>
          </a:bodyPr>
          <a:lstStyle/>
          <a:p>
            <a:pPr algn="ctr">
              <a:lnSpc>
                <a:spcPts val="3779"/>
              </a:lnSpc>
              <a:spcBef>
                <a:spcPct val="0"/>
              </a:spcBef>
            </a:pPr>
            <a:r>
              <a:rPr lang="en-US" sz="2699" i="1">
                <a:solidFill>
                  <a:srgbClr val="FFFFFF"/>
                </a:solidFill>
                <a:latin typeface="Poppins Italics"/>
                <a:ea typeface="Poppins Italics"/>
                <a:cs typeface="Poppins Italics"/>
                <a:sym typeface="Poppins Italics"/>
              </a:rPr>
              <a:t>Conflict is inevitable.  Escalation is optional.</a:t>
            </a:r>
          </a:p>
        </p:txBody>
      </p:sp>
      <p:sp>
        <p:nvSpPr>
          <p:cNvPr id="26" name="TextBox 26"/>
          <p:cNvSpPr txBox="1"/>
          <p:nvPr/>
        </p:nvSpPr>
        <p:spPr>
          <a:xfrm rot="-10800000">
            <a:off x="14356540" y="3144111"/>
            <a:ext cx="615094" cy="1380906"/>
          </a:xfrm>
          <a:prstGeom prst="rect">
            <a:avLst/>
          </a:prstGeom>
        </p:spPr>
        <p:txBody>
          <a:bodyPr lIns="0" tIns="0" rIns="0" bIns="0" rtlCol="0" anchor="t">
            <a:spAutoFit/>
          </a:bodyPr>
          <a:lstStyle/>
          <a:p>
            <a:pPr algn="l">
              <a:lnSpc>
                <a:spcPts val="11119"/>
              </a:lnSpc>
              <a:spcBef>
                <a:spcPct val="0"/>
              </a:spcBef>
            </a:pPr>
            <a:r>
              <a:rPr lang="en-US" sz="7942">
                <a:solidFill>
                  <a:srgbClr val="7A6200"/>
                </a:solidFill>
                <a:latin typeface="Archivo Black"/>
                <a:ea typeface="Archivo Black"/>
                <a:cs typeface="Archivo Black"/>
                <a:sym typeface="Archivo Black"/>
              </a:rPr>
              <a:t>“</a:t>
            </a:r>
          </a:p>
        </p:txBody>
      </p:sp>
      <p:sp>
        <p:nvSpPr>
          <p:cNvPr id="27" name="TextBox 27"/>
          <p:cNvSpPr txBox="1"/>
          <p:nvPr/>
        </p:nvSpPr>
        <p:spPr>
          <a:xfrm>
            <a:off x="9861731" y="7462649"/>
            <a:ext cx="6638302" cy="391795"/>
          </a:xfrm>
          <a:prstGeom prst="rect">
            <a:avLst/>
          </a:prstGeom>
        </p:spPr>
        <p:txBody>
          <a:bodyPr lIns="0" tIns="0" rIns="0" bIns="0" rtlCol="0" anchor="t">
            <a:spAutoFit/>
          </a:bodyPr>
          <a:lstStyle/>
          <a:p>
            <a:pPr algn="l">
              <a:lnSpc>
                <a:spcPts val="3080"/>
              </a:lnSpc>
              <a:spcBef>
                <a:spcPct val="0"/>
              </a:spcBef>
            </a:pPr>
            <a:r>
              <a:rPr lang="en-US" sz="2200">
                <a:solidFill>
                  <a:srgbClr val="CBCCCD"/>
                </a:solidFill>
                <a:latin typeface="Poppins"/>
                <a:ea typeface="Poppins"/>
                <a:cs typeface="Poppins"/>
                <a:sym typeface="Poppins"/>
              </a:rPr>
              <a:t>Practice it every day — the results will follow.</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5400000">
            <a:off x="4000500" y="-4000500"/>
            <a:ext cx="10287000" cy="18288000"/>
          </a:xfrm>
          <a:custGeom>
            <a:avLst/>
            <a:gdLst/>
            <a:ahLst/>
            <a:cxnLst/>
            <a:rect l="l" t="t" r="r" b="b"/>
            <a:pathLst>
              <a:path w="10287000" h="18288000">
                <a:moveTo>
                  <a:pt x="10287000" y="0"/>
                </a:moveTo>
                <a:lnTo>
                  <a:pt x="10287000" y="18288000"/>
                </a:lnTo>
                <a:lnTo>
                  <a:pt x="0" y="18288000"/>
                </a:lnTo>
                <a:lnTo>
                  <a:pt x="0" y="0"/>
                </a:lnTo>
                <a:lnTo>
                  <a:pt x="10287000" y="0"/>
                </a:lnTo>
                <a:close/>
              </a:path>
            </a:pathLst>
          </a:custGeom>
          <a:blipFill>
            <a:blip r:embed="rId2"/>
            <a:stretch>
              <a:fillRect l="-12888" r="-12888"/>
            </a:stretch>
          </a:blipFill>
        </p:spPr>
        <p:txBody>
          <a:bodyPr/>
          <a:lstStyle/>
          <a:p>
            <a:endParaRPr lang="en-US"/>
          </a:p>
        </p:txBody>
      </p:sp>
      <p:grpSp>
        <p:nvGrpSpPr>
          <p:cNvPr id="3" name="Group 3"/>
          <p:cNvGrpSpPr/>
          <p:nvPr/>
        </p:nvGrpSpPr>
        <p:grpSpPr>
          <a:xfrm rot="117709">
            <a:off x="-3047976" y="4204894"/>
            <a:ext cx="26264401" cy="15265999"/>
            <a:chOff x="0" y="0"/>
            <a:chExt cx="1289180" cy="749327"/>
          </a:xfrm>
        </p:grpSpPr>
        <p:sp>
          <p:nvSpPr>
            <p:cNvPr id="4" name="Freeform 4"/>
            <p:cNvSpPr/>
            <p:nvPr/>
          </p:nvSpPr>
          <p:spPr>
            <a:xfrm>
              <a:off x="0" y="0"/>
              <a:ext cx="1289180" cy="749327"/>
            </a:xfrm>
            <a:custGeom>
              <a:avLst/>
              <a:gdLst/>
              <a:ahLst/>
              <a:cxnLst/>
              <a:rect l="l" t="t" r="r" b="b"/>
              <a:pathLst>
                <a:path w="1289180" h="749327">
                  <a:moveTo>
                    <a:pt x="1085980" y="0"/>
                  </a:moveTo>
                  <a:lnTo>
                    <a:pt x="0" y="0"/>
                  </a:lnTo>
                  <a:lnTo>
                    <a:pt x="203200" y="749327"/>
                  </a:lnTo>
                  <a:lnTo>
                    <a:pt x="1289180" y="749327"/>
                  </a:lnTo>
                  <a:lnTo>
                    <a:pt x="1085980" y="0"/>
                  </a:lnTo>
                  <a:close/>
                </a:path>
              </a:pathLst>
            </a:custGeom>
            <a:solidFill>
              <a:srgbClr val="000B3D"/>
            </a:solidFill>
          </p:spPr>
          <p:txBody>
            <a:bodyPr/>
            <a:lstStyle/>
            <a:p>
              <a:endParaRPr lang="en-US"/>
            </a:p>
          </p:txBody>
        </p:sp>
        <p:sp>
          <p:nvSpPr>
            <p:cNvPr id="5" name="TextBox 5"/>
            <p:cNvSpPr txBox="1"/>
            <p:nvPr/>
          </p:nvSpPr>
          <p:spPr>
            <a:xfrm>
              <a:off x="101600" y="-66675"/>
              <a:ext cx="1085980" cy="816002"/>
            </a:xfrm>
            <a:prstGeom prst="rect">
              <a:avLst/>
            </a:prstGeom>
          </p:spPr>
          <p:txBody>
            <a:bodyPr lIns="50800" tIns="50800" rIns="50800" bIns="50800" rtlCol="0" anchor="ctr"/>
            <a:lstStyle/>
            <a:p>
              <a:pPr algn="ctr">
                <a:lnSpc>
                  <a:spcPts val="3639"/>
                </a:lnSpc>
              </a:pPr>
              <a:endParaRPr/>
            </a:p>
          </p:txBody>
        </p:sp>
      </p:grpSp>
      <p:sp>
        <p:nvSpPr>
          <p:cNvPr id="6" name="Freeform 6"/>
          <p:cNvSpPr/>
          <p:nvPr/>
        </p:nvSpPr>
        <p:spPr>
          <a:xfrm>
            <a:off x="13943992" y="5099675"/>
            <a:ext cx="1554132" cy="1691573"/>
          </a:xfrm>
          <a:custGeom>
            <a:avLst/>
            <a:gdLst/>
            <a:ahLst/>
            <a:cxnLst/>
            <a:rect l="l" t="t" r="r" b="b"/>
            <a:pathLst>
              <a:path w="1554132" h="1691573">
                <a:moveTo>
                  <a:pt x="0" y="0"/>
                </a:moveTo>
                <a:lnTo>
                  <a:pt x="1554132" y="0"/>
                </a:lnTo>
                <a:lnTo>
                  <a:pt x="1554132" y="1691573"/>
                </a:lnTo>
                <a:lnTo>
                  <a:pt x="0" y="1691573"/>
                </a:lnTo>
                <a:lnTo>
                  <a:pt x="0" y="0"/>
                </a:lnTo>
                <a:close/>
              </a:path>
            </a:pathLst>
          </a:custGeom>
          <a:blipFill>
            <a:blip>
              <a:alphaModFix amt="57000"/>
              <a:extLst>
                <a:ext uri="{96DAC541-7B7A-43D3-8B79-37D633B846F1}">
                  <asvg:svgBlip xmlns:asvg="http://schemas.microsoft.com/office/drawing/2016/SVG/main" r:embed="rId3"/>
                </a:ext>
              </a:extLst>
            </a:blip>
            <a:stretch>
              <a:fillRect/>
            </a:stretch>
          </a:blipFill>
          <a:ln cap="sq">
            <a:noFill/>
            <a:prstDash val="solid"/>
            <a:miter/>
          </a:ln>
        </p:spPr>
        <p:txBody>
          <a:bodyPr/>
          <a:lstStyle/>
          <a:p>
            <a:endParaRPr lang="en-US"/>
          </a:p>
        </p:txBody>
      </p:sp>
      <p:sp>
        <p:nvSpPr>
          <p:cNvPr id="7" name="Freeform 7"/>
          <p:cNvSpPr/>
          <p:nvPr/>
        </p:nvSpPr>
        <p:spPr>
          <a:xfrm>
            <a:off x="9642070" y="5099675"/>
            <a:ext cx="1554132" cy="1691573"/>
          </a:xfrm>
          <a:custGeom>
            <a:avLst/>
            <a:gdLst/>
            <a:ahLst/>
            <a:cxnLst/>
            <a:rect l="l" t="t" r="r" b="b"/>
            <a:pathLst>
              <a:path w="1554132" h="1691573">
                <a:moveTo>
                  <a:pt x="0" y="0"/>
                </a:moveTo>
                <a:lnTo>
                  <a:pt x="1554132" y="0"/>
                </a:lnTo>
                <a:lnTo>
                  <a:pt x="1554132" y="1691573"/>
                </a:lnTo>
                <a:lnTo>
                  <a:pt x="0" y="1691573"/>
                </a:lnTo>
                <a:lnTo>
                  <a:pt x="0" y="0"/>
                </a:lnTo>
                <a:close/>
              </a:path>
            </a:pathLst>
          </a:custGeom>
          <a:blipFill>
            <a:blip>
              <a:alphaModFix amt="57000"/>
              <a:extLst>
                <a:ext uri="{96DAC541-7B7A-43D3-8B79-37D633B846F1}">
                  <asvg:svgBlip xmlns:asvg="http://schemas.microsoft.com/office/drawing/2016/SVG/main" r:embed="rId4"/>
                </a:ext>
              </a:extLst>
            </a:blip>
            <a:stretch>
              <a:fillRect/>
            </a:stretch>
          </a:blipFill>
          <a:ln cap="sq">
            <a:noFill/>
            <a:prstDash val="solid"/>
            <a:miter/>
          </a:ln>
        </p:spPr>
        <p:txBody>
          <a:bodyPr/>
          <a:lstStyle/>
          <a:p>
            <a:endParaRPr lang="en-US"/>
          </a:p>
        </p:txBody>
      </p:sp>
      <p:sp>
        <p:nvSpPr>
          <p:cNvPr id="8" name="Freeform 8"/>
          <p:cNvSpPr/>
          <p:nvPr/>
        </p:nvSpPr>
        <p:spPr>
          <a:xfrm>
            <a:off x="5340147" y="5099675"/>
            <a:ext cx="1554132" cy="1691573"/>
          </a:xfrm>
          <a:custGeom>
            <a:avLst/>
            <a:gdLst/>
            <a:ahLst/>
            <a:cxnLst/>
            <a:rect l="l" t="t" r="r" b="b"/>
            <a:pathLst>
              <a:path w="1554132" h="1691573">
                <a:moveTo>
                  <a:pt x="0" y="0"/>
                </a:moveTo>
                <a:lnTo>
                  <a:pt x="1554133" y="0"/>
                </a:lnTo>
                <a:lnTo>
                  <a:pt x="1554133" y="1691573"/>
                </a:lnTo>
                <a:lnTo>
                  <a:pt x="0" y="1691573"/>
                </a:lnTo>
                <a:lnTo>
                  <a:pt x="0" y="0"/>
                </a:lnTo>
                <a:close/>
              </a:path>
            </a:pathLst>
          </a:custGeom>
          <a:blipFill>
            <a:blip>
              <a:alphaModFix amt="57000"/>
              <a:extLst>
                <a:ext uri="{96DAC541-7B7A-43D3-8B79-37D633B846F1}">
                  <asvg:svgBlip xmlns:asvg="http://schemas.microsoft.com/office/drawing/2016/SVG/main" r:embed="rId5"/>
                </a:ext>
              </a:extLst>
            </a:blip>
            <a:stretch>
              <a:fillRect/>
            </a:stretch>
          </a:blipFill>
          <a:ln cap="sq">
            <a:noFill/>
            <a:prstDash val="solid"/>
            <a:miter/>
          </a:ln>
        </p:spPr>
        <p:txBody>
          <a:bodyPr/>
          <a:lstStyle/>
          <a:p>
            <a:endParaRPr lang="en-US"/>
          </a:p>
        </p:txBody>
      </p:sp>
      <p:sp>
        <p:nvSpPr>
          <p:cNvPr id="9" name="Freeform 9"/>
          <p:cNvSpPr/>
          <p:nvPr/>
        </p:nvSpPr>
        <p:spPr>
          <a:xfrm>
            <a:off x="1038225" y="5099675"/>
            <a:ext cx="1554132" cy="1691573"/>
          </a:xfrm>
          <a:custGeom>
            <a:avLst/>
            <a:gdLst/>
            <a:ahLst/>
            <a:cxnLst/>
            <a:rect l="l" t="t" r="r" b="b"/>
            <a:pathLst>
              <a:path w="1554132" h="1691573">
                <a:moveTo>
                  <a:pt x="0" y="0"/>
                </a:moveTo>
                <a:lnTo>
                  <a:pt x="1554132" y="0"/>
                </a:lnTo>
                <a:lnTo>
                  <a:pt x="1554132" y="1691573"/>
                </a:lnTo>
                <a:lnTo>
                  <a:pt x="0" y="1691573"/>
                </a:lnTo>
                <a:lnTo>
                  <a:pt x="0" y="0"/>
                </a:lnTo>
                <a:close/>
              </a:path>
            </a:pathLst>
          </a:custGeom>
          <a:blipFill>
            <a:blip>
              <a:alphaModFix amt="57000"/>
              <a:extLst>
                <a:ext uri="{96DAC541-7B7A-43D3-8B79-37D633B846F1}">
                  <asvg:svgBlip xmlns:asvg="http://schemas.microsoft.com/office/drawing/2016/SVG/main" r:embed="rId6"/>
                </a:ext>
              </a:extLst>
            </a:blip>
            <a:stretch>
              <a:fillRect/>
            </a:stretch>
          </a:blipFill>
          <a:ln cap="sq">
            <a:noFill/>
            <a:prstDash val="solid"/>
            <a:miter/>
          </a:ln>
        </p:spPr>
        <p:txBody>
          <a:bodyPr/>
          <a:lstStyle/>
          <a:p>
            <a:endParaRPr lang="en-US"/>
          </a:p>
        </p:txBody>
      </p:sp>
      <p:grpSp>
        <p:nvGrpSpPr>
          <p:cNvPr id="10" name="Group 10"/>
          <p:cNvGrpSpPr/>
          <p:nvPr/>
        </p:nvGrpSpPr>
        <p:grpSpPr>
          <a:xfrm rot="5018552">
            <a:off x="12249735" y="-4434131"/>
            <a:ext cx="7022175" cy="11550010"/>
            <a:chOff x="0" y="0"/>
            <a:chExt cx="3860673" cy="6350000"/>
          </a:xfrm>
        </p:grpSpPr>
        <p:sp>
          <p:nvSpPr>
            <p:cNvPr id="11" name="Freeform 11"/>
            <p:cNvSpPr/>
            <p:nvPr/>
          </p:nvSpPr>
          <p:spPr>
            <a:xfrm>
              <a:off x="0" y="0"/>
              <a:ext cx="3860673" cy="6350000"/>
            </a:xfrm>
            <a:custGeom>
              <a:avLst/>
              <a:gdLst/>
              <a:ahLst/>
              <a:cxnLst/>
              <a:rect l="l" t="t" r="r" b="b"/>
              <a:pathLst>
                <a:path w="3860673" h="6350000">
                  <a:moveTo>
                    <a:pt x="3860673" y="0"/>
                  </a:moveTo>
                  <a:lnTo>
                    <a:pt x="2341753" y="6350000"/>
                  </a:lnTo>
                  <a:lnTo>
                    <a:pt x="0" y="6350000"/>
                  </a:lnTo>
                  <a:lnTo>
                    <a:pt x="1518920" y="0"/>
                  </a:lnTo>
                  <a:lnTo>
                    <a:pt x="3860673" y="0"/>
                  </a:lnTo>
                  <a:close/>
                </a:path>
              </a:pathLst>
            </a:custGeom>
            <a:solidFill>
              <a:srgbClr val="7A6200"/>
            </a:solidFill>
          </p:spPr>
          <p:txBody>
            <a:bodyPr/>
            <a:lstStyle/>
            <a:p>
              <a:endParaRPr lang="en-US"/>
            </a:p>
          </p:txBody>
        </p:sp>
      </p:grpSp>
      <p:grpSp>
        <p:nvGrpSpPr>
          <p:cNvPr id="12" name="Group 12"/>
          <p:cNvGrpSpPr/>
          <p:nvPr/>
        </p:nvGrpSpPr>
        <p:grpSpPr>
          <a:xfrm>
            <a:off x="1028700" y="5099675"/>
            <a:ext cx="1286855" cy="1497432"/>
            <a:chOff x="0" y="0"/>
            <a:chExt cx="698500" cy="812800"/>
          </a:xfrm>
        </p:grpSpPr>
        <p:sp>
          <p:nvSpPr>
            <p:cNvPr id="13" name="Freeform 13"/>
            <p:cNvSpPr/>
            <p:nvPr/>
          </p:nvSpPr>
          <p:spPr>
            <a:xfrm>
              <a:off x="0" y="0"/>
              <a:ext cx="698500" cy="812800"/>
            </a:xfrm>
            <a:custGeom>
              <a:avLst/>
              <a:gdLst/>
              <a:ahLst/>
              <a:cxnLst/>
              <a:rect l="l" t="t" r="r" b="b"/>
              <a:pathLst>
                <a:path w="698500" h="812800">
                  <a:moveTo>
                    <a:pt x="349250" y="0"/>
                  </a:moveTo>
                  <a:lnTo>
                    <a:pt x="698500" y="203200"/>
                  </a:lnTo>
                  <a:lnTo>
                    <a:pt x="698500" y="609600"/>
                  </a:lnTo>
                  <a:lnTo>
                    <a:pt x="349250" y="812800"/>
                  </a:lnTo>
                  <a:lnTo>
                    <a:pt x="0" y="609600"/>
                  </a:lnTo>
                  <a:lnTo>
                    <a:pt x="0" y="203200"/>
                  </a:lnTo>
                  <a:lnTo>
                    <a:pt x="349250" y="0"/>
                  </a:lnTo>
                  <a:close/>
                </a:path>
              </a:pathLst>
            </a:custGeom>
            <a:solidFill>
              <a:srgbClr val="7A6200"/>
            </a:solidFill>
          </p:spPr>
          <p:txBody>
            <a:bodyPr/>
            <a:lstStyle/>
            <a:p>
              <a:endParaRPr lang="en-US"/>
            </a:p>
          </p:txBody>
        </p:sp>
        <p:sp>
          <p:nvSpPr>
            <p:cNvPr id="14" name="TextBox 14"/>
            <p:cNvSpPr txBox="1"/>
            <p:nvPr/>
          </p:nvSpPr>
          <p:spPr>
            <a:xfrm>
              <a:off x="0" y="73025"/>
              <a:ext cx="698500" cy="600075"/>
            </a:xfrm>
            <a:prstGeom prst="rect">
              <a:avLst/>
            </a:prstGeom>
          </p:spPr>
          <p:txBody>
            <a:bodyPr lIns="50800" tIns="50800" rIns="50800" bIns="50800" rtlCol="0" anchor="ctr"/>
            <a:lstStyle/>
            <a:p>
              <a:pPr algn="ctr">
                <a:lnSpc>
                  <a:spcPts val="3639"/>
                </a:lnSpc>
              </a:pPr>
              <a:endParaRPr/>
            </a:p>
          </p:txBody>
        </p:sp>
      </p:grpSp>
      <p:grpSp>
        <p:nvGrpSpPr>
          <p:cNvPr id="15" name="Group 15"/>
          <p:cNvGrpSpPr/>
          <p:nvPr/>
        </p:nvGrpSpPr>
        <p:grpSpPr>
          <a:xfrm>
            <a:off x="5330622" y="5099675"/>
            <a:ext cx="1286855" cy="1497432"/>
            <a:chOff x="0" y="0"/>
            <a:chExt cx="698500" cy="812800"/>
          </a:xfrm>
        </p:grpSpPr>
        <p:sp>
          <p:nvSpPr>
            <p:cNvPr id="16" name="Freeform 16"/>
            <p:cNvSpPr/>
            <p:nvPr/>
          </p:nvSpPr>
          <p:spPr>
            <a:xfrm>
              <a:off x="0" y="0"/>
              <a:ext cx="698500" cy="812800"/>
            </a:xfrm>
            <a:custGeom>
              <a:avLst/>
              <a:gdLst/>
              <a:ahLst/>
              <a:cxnLst/>
              <a:rect l="l" t="t" r="r" b="b"/>
              <a:pathLst>
                <a:path w="698500" h="812800">
                  <a:moveTo>
                    <a:pt x="349250" y="0"/>
                  </a:moveTo>
                  <a:lnTo>
                    <a:pt x="698500" y="203200"/>
                  </a:lnTo>
                  <a:lnTo>
                    <a:pt x="698500" y="609600"/>
                  </a:lnTo>
                  <a:lnTo>
                    <a:pt x="349250" y="812800"/>
                  </a:lnTo>
                  <a:lnTo>
                    <a:pt x="0" y="609600"/>
                  </a:lnTo>
                  <a:lnTo>
                    <a:pt x="0" y="203200"/>
                  </a:lnTo>
                  <a:lnTo>
                    <a:pt x="349250" y="0"/>
                  </a:lnTo>
                  <a:close/>
                </a:path>
              </a:pathLst>
            </a:custGeom>
            <a:solidFill>
              <a:srgbClr val="7A6200"/>
            </a:solidFill>
          </p:spPr>
          <p:txBody>
            <a:bodyPr/>
            <a:lstStyle/>
            <a:p>
              <a:endParaRPr lang="en-US"/>
            </a:p>
          </p:txBody>
        </p:sp>
        <p:sp>
          <p:nvSpPr>
            <p:cNvPr id="17" name="TextBox 17"/>
            <p:cNvSpPr txBox="1"/>
            <p:nvPr/>
          </p:nvSpPr>
          <p:spPr>
            <a:xfrm>
              <a:off x="0" y="73025"/>
              <a:ext cx="698500" cy="600075"/>
            </a:xfrm>
            <a:prstGeom prst="rect">
              <a:avLst/>
            </a:prstGeom>
          </p:spPr>
          <p:txBody>
            <a:bodyPr lIns="50800" tIns="50800" rIns="50800" bIns="50800" rtlCol="0" anchor="ctr"/>
            <a:lstStyle/>
            <a:p>
              <a:pPr algn="ctr">
                <a:lnSpc>
                  <a:spcPts val="3639"/>
                </a:lnSpc>
              </a:pPr>
              <a:endParaRPr/>
            </a:p>
          </p:txBody>
        </p:sp>
      </p:grpSp>
      <p:grpSp>
        <p:nvGrpSpPr>
          <p:cNvPr id="18" name="Group 18"/>
          <p:cNvGrpSpPr/>
          <p:nvPr/>
        </p:nvGrpSpPr>
        <p:grpSpPr>
          <a:xfrm>
            <a:off x="9632545" y="5099675"/>
            <a:ext cx="1286855" cy="1497432"/>
            <a:chOff x="0" y="0"/>
            <a:chExt cx="698500" cy="812800"/>
          </a:xfrm>
        </p:grpSpPr>
        <p:sp>
          <p:nvSpPr>
            <p:cNvPr id="19" name="Freeform 19"/>
            <p:cNvSpPr/>
            <p:nvPr/>
          </p:nvSpPr>
          <p:spPr>
            <a:xfrm>
              <a:off x="0" y="0"/>
              <a:ext cx="698500" cy="812800"/>
            </a:xfrm>
            <a:custGeom>
              <a:avLst/>
              <a:gdLst/>
              <a:ahLst/>
              <a:cxnLst/>
              <a:rect l="l" t="t" r="r" b="b"/>
              <a:pathLst>
                <a:path w="698500" h="812800">
                  <a:moveTo>
                    <a:pt x="349250" y="0"/>
                  </a:moveTo>
                  <a:lnTo>
                    <a:pt x="698500" y="203200"/>
                  </a:lnTo>
                  <a:lnTo>
                    <a:pt x="698500" y="609600"/>
                  </a:lnTo>
                  <a:lnTo>
                    <a:pt x="349250" y="812800"/>
                  </a:lnTo>
                  <a:lnTo>
                    <a:pt x="0" y="609600"/>
                  </a:lnTo>
                  <a:lnTo>
                    <a:pt x="0" y="203200"/>
                  </a:lnTo>
                  <a:lnTo>
                    <a:pt x="349250" y="0"/>
                  </a:lnTo>
                  <a:close/>
                </a:path>
              </a:pathLst>
            </a:custGeom>
            <a:solidFill>
              <a:srgbClr val="7A6200"/>
            </a:solidFill>
          </p:spPr>
          <p:txBody>
            <a:bodyPr/>
            <a:lstStyle/>
            <a:p>
              <a:endParaRPr lang="en-US"/>
            </a:p>
          </p:txBody>
        </p:sp>
        <p:sp>
          <p:nvSpPr>
            <p:cNvPr id="20" name="TextBox 20"/>
            <p:cNvSpPr txBox="1"/>
            <p:nvPr/>
          </p:nvSpPr>
          <p:spPr>
            <a:xfrm>
              <a:off x="0" y="73025"/>
              <a:ext cx="698500" cy="600075"/>
            </a:xfrm>
            <a:prstGeom prst="rect">
              <a:avLst/>
            </a:prstGeom>
          </p:spPr>
          <p:txBody>
            <a:bodyPr lIns="50800" tIns="50800" rIns="50800" bIns="50800" rtlCol="0" anchor="ctr"/>
            <a:lstStyle/>
            <a:p>
              <a:pPr algn="ctr">
                <a:lnSpc>
                  <a:spcPts val="3639"/>
                </a:lnSpc>
              </a:pPr>
              <a:endParaRPr/>
            </a:p>
          </p:txBody>
        </p:sp>
      </p:grpSp>
      <p:grpSp>
        <p:nvGrpSpPr>
          <p:cNvPr id="21" name="Group 21"/>
          <p:cNvGrpSpPr/>
          <p:nvPr/>
        </p:nvGrpSpPr>
        <p:grpSpPr>
          <a:xfrm>
            <a:off x="13934467" y="5099675"/>
            <a:ext cx="2338348" cy="1497432"/>
            <a:chOff x="0" y="0"/>
            <a:chExt cx="1269246" cy="812800"/>
          </a:xfrm>
        </p:grpSpPr>
        <p:sp>
          <p:nvSpPr>
            <p:cNvPr id="22" name="Freeform 22"/>
            <p:cNvSpPr/>
            <p:nvPr/>
          </p:nvSpPr>
          <p:spPr>
            <a:xfrm>
              <a:off x="0" y="0"/>
              <a:ext cx="1269246" cy="812800"/>
            </a:xfrm>
            <a:custGeom>
              <a:avLst/>
              <a:gdLst/>
              <a:ahLst/>
              <a:cxnLst/>
              <a:rect l="l" t="t" r="r" b="b"/>
              <a:pathLst>
                <a:path w="1269246" h="812800">
                  <a:moveTo>
                    <a:pt x="634623" y="0"/>
                  </a:moveTo>
                  <a:lnTo>
                    <a:pt x="1269246" y="203200"/>
                  </a:lnTo>
                  <a:lnTo>
                    <a:pt x="1269246" y="609600"/>
                  </a:lnTo>
                  <a:lnTo>
                    <a:pt x="634623" y="812800"/>
                  </a:lnTo>
                  <a:lnTo>
                    <a:pt x="0" y="609600"/>
                  </a:lnTo>
                  <a:lnTo>
                    <a:pt x="0" y="203200"/>
                  </a:lnTo>
                  <a:lnTo>
                    <a:pt x="634623" y="0"/>
                  </a:lnTo>
                  <a:close/>
                </a:path>
              </a:pathLst>
            </a:custGeom>
            <a:solidFill>
              <a:srgbClr val="7A6200"/>
            </a:solidFill>
          </p:spPr>
          <p:txBody>
            <a:bodyPr/>
            <a:lstStyle/>
            <a:p>
              <a:endParaRPr lang="en-US"/>
            </a:p>
          </p:txBody>
        </p:sp>
        <p:sp>
          <p:nvSpPr>
            <p:cNvPr id="23" name="TextBox 23"/>
            <p:cNvSpPr txBox="1"/>
            <p:nvPr/>
          </p:nvSpPr>
          <p:spPr>
            <a:xfrm>
              <a:off x="0" y="73025"/>
              <a:ext cx="1269246" cy="600075"/>
            </a:xfrm>
            <a:prstGeom prst="rect">
              <a:avLst/>
            </a:prstGeom>
          </p:spPr>
          <p:txBody>
            <a:bodyPr lIns="50800" tIns="50800" rIns="50800" bIns="50800" rtlCol="0" anchor="ctr"/>
            <a:lstStyle/>
            <a:p>
              <a:pPr algn="ctr">
                <a:lnSpc>
                  <a:spcPts val="3639"/>
                </a:lnSpc>
              </a:pPr>
              <a:endParaRPr/>
            </a:p>
          </p:txBody>
        </p:sp>
      </p:grpSp>
      <p:grpSp>
        <p:nvGrpSpPr>
          <p:cNvPr id="24" name="Group 24"/>
          <p:cNvGrpSpPr/>
          <p:nvPr/>
        </p:nvGrpSpPr>
        <p:grpSpPr>
          <a:xfrm rot="334243">
            <a:off x="11189116" y="-3845897"/>
            <a:ext cx="7265460" cy="6291561"/>
            <a:chOff x="0" y="0"/>
            <a:chExt cx="4282440" cy="3708400"/>
          </a:xfrm>
        </p:grpSpPr>
        <p:sp>
          <p:nvSpPr>
            <p:cNvPr id="25" name="Freeform 25"/>
            <p:cNvSpPr/>
            <p:nvPr/>
          </p:nvSpPr>
          <p:spPr>
            <a:xfrm>
              <a:off x="0" y="0"/>
              <a:ext cx="4282440" cy="3708400"/>
            </a:xfrm>
            <a:custGeom>
              <a:avLst/>
              <a:gdLst/>
              <a:ahLst/>
              <a:cxnLst/>
              <a:rect l="l" t="t" r="r" b="b"/>
              <a:pathLst>
                <a:path w="4282440" h="3708400">
                  <a:moveTo>
                    <a:pt x="3211830" y="0"/>
                  </a:moveTo>
                  <a:lnTo>
                    <a:pt x="1070610" y="0"/>
                  </a:lnTo>
                  <a:lnTo>
                    <a:pt x="0" y="1854200"/>
                  </a:lnTo>
                  <a:lnTo>
                    <a:pt x="1070610" y="3708400"/>
                  </a:lnTo>
                  <a:lnTo>
                    <a:pt x="3211830" y="3708400"/>
                  </a:lnTo>
                  <a:lnTo>
                    <a:pt x="4282440" y="1854200"/>
                  </a:lnTo>
                  <a:close/>
                </a:path>
              </a:pathLst>
            </a:custGeom>
            <a:solidFill>
              <a:srgbClr val="7A6200"/>
            </a:solidFill>
          </p:spPr>
          <p:txBody>
            <a:bodyPr/>
            <a:lstStyle/>
            <a:p>
              <a:endParaRPr lang="en-US"/>
            </a:p>
          </p:txBody>
        </p:sp>
      </p:grpSp>
      <p:grpSp>
        <p:nvGrpSpPr>
          <p:cNvPr id="26" name="Group 26"/>
          <p:cNvGrpSpPr/>
          <p:nvPr/>
        </p:nvGrpSpPr>
        <p:grpSpPr>
          <a:xfrm rot="5018552">
            <a:off x="13120585" y="-4012321"/>
            <a:ext cx="6928718" cy="11550010"/>
            <a:chOff x="0" y="0"/>
            <a:chExt cx="3809292" cy="6350000"/>
          </a:xfrm>
        </p:grpSpPr>
        <p:sp>
          <p:nvSpPr>
            <p:cNvPr id="27" name="Freeform 27"/>
            <p:cNvSpPr/>
            <p:nvPr/>
          </p:nvSpPr>
          <p:spPr>
            <a:xfrm rot="-4979056">
              <a:off x="-1479219" y="1672415"/>
              <a:ext cx="6767729" cy="3005171"/>
            </a:xfrm>
            <a:custGeom>
              <a:avLst/>
              <a:gdLst/>
              <a:ahLst/>
              <a:cxnLst/>
              <a:rect l="l" t="t" r="r" b="b"/>
              <a:pathLst>
                <a:path w="6767729" h="3005171">
                  <a:moveTo>
                    <a:pt x="6767729" y="3005170"/>
                  </a:moveTo>
                  <a:lnTo>
                    <a:pt x="282219" y="2293286"/>
                  </a:lnTo>
                  <a:lnTo>
                    <a:pt x="0" y="0"/>
                  </a:lnTo>
                  <a:lnTo>
                    <a:pt x="6485510" y="711884"/>
                  </a:lnTo>
                  <a:lnTo>
                    <a:pt x="6767729" y="3005170"/>
                  </a:lnTo>
                  <a:close/>
                </a:path>
              </a:pathLst>
            </a:custGeom>
            <a:blipFill>
              <a:blip r:embed="rId7"/>
              <a:stretch>
                <a:fillRect l="-51146" t="-25808" r="-6123" b="-110162"/>
              </a:stretch>
            </a:blipFill>
          </p:spPr>
          <p:txBody>
            <a:bodyPr/>
            <a:lstStyle/>
            <a:p>
              <a:endParaRPr lang="en-US"/>
            </a:p>
          </p:txBody>
        </p:sp>
      </p:grpSp>
      <p:sp>
        <p:nvSpPr>
          <p:cNvPr id="28" name="Freeform 28"/>
          <p:cNvSpPr/>
          <p:nvPr/>
        </p:nvSpPr>
        <p:spPr>
          <a:xfrm>
            <a:off x="-2416916" y="9732868"/>
            <a:ext cx="4089044" cy="3480799"/>
          </a:xfrm>
          <a:custGeom>
            <a:avLst/>
            <a:gdLst/>
            <a:ahLst/>
            <a:cxnLst/>
            <a:rect l="l" t="t" r="r" b="b"/>
            <a:pathLst>
              <a:path w="4089044" h="3480799">
                <a:moveTo>
                  <a:pt x="0" y="0"/>
                </a:moveTo>
                <a:lnTo>
                  <a:pt x="4089044" y="0"/>
                </a:lnTo>
                <a:lnTo>
                  <a:pt x="4089044" y="3480799"/>
                </a:lnTo>
                <a:lnTo>
                  <a:pt x="0" y="3480799"/>
                </a:lnTo>
                <a:lnTo>
                  <a:pt x="0" y="0"/>
                </a:lnTo>
                <a:close/>
              </a:path>
            </a:pathLst>
          </a:custGeom>
          <a:blipFill>
            <a:blip r:embed="rId8"/>
            <a:stretch>
              <a:fillRect/>
            </a:stretch>
          </a:blipFill>
        </p:spPr>
        <p:txBody>
          <a:bodyPr/>
          <a:lstStyle/>
          <a:p>
            <a:endParaRPr lang="en-US"/>
          </a:p>
        </p:txBody>
      </p:sp>
      <p:sp>
        <p:nvSpPr>
          <p:cNvPr id="29" name="Freeform 29"/>
          <p:cNvSpPr/>
          <p:nvPr/>
        </p:nvSpPr>
        <p:spPr>
          <a:xfrm rot="-3477625">
            <a:off x="-511703" y="-330002"/>
            <a:ext cx="771820" cy="771820"/>
          </a:xfrm>
          <a:custGeom>
            <a:avLst/>
            <a:gdLst/>
            <a:ahLst/>
            <a:cxnLst/>
            <a:rect l="l" t="t" r="r" b="b"/>
            <a:pathLst>
              <a:path w="771820" h="771820">
                <a:moveTo>
                  <a:pt x="0" y="0"/>
                </a:moveTo>
                <a:lnTo>
                  <a:pt x="771820" y="0"/>
                </a:lnTo>
                <a:lnTo>
                  <a:pt x="771820" y="771820"/>
                </a:lnTo>
                <a:lnTo>
                  <a:pt x="0" y="771820"/>
                </a:lnTo>
                <a:lnTo>
                  <a:pt x="0" y="0"/>
                </a:lnTo>
                <a:close/>
              </a:path>
            </a:pathLst>
          </a:custGeom>
          <a:blipFill>
            <a:blip>
              <a:extLst>
                <a:ext uri="{96DAC541-7B7A-43D3-8B79-37D633B846F1}">
                  <asvg:svgBlip xmlns:asvg="http://schemas.microsoft.com/office/drawing/2016/SVG/main" r:embed="rId9"/>
                </a:ext>
              </a:extLst>
            </a:blip>
            <a:stretch>
              <a:fillRect/>
            </a:stretch>
          </a:blipFill>
        </p:spPr>
        <p:txBody>
          <a:bodyPr/>
          <a:lstStyle/>
          <a:p>
            <a:endParaRPr lang="en-US"/>
          </a:p>
        </p:txBody>
      </p:sp>
      <p:sp>
        <p:nvSpPr>
          <p:cNvPr id="30" name="Freeform 30"/>
          <p:cNvSpPr/>
          <p:nvPr/>
        </p:nvSpPr>
        <p:spPr>
          <a:xfrm>
            <a:off x="1231548" y="5416439"/>
            <a:ext cx="881160" cy="893445"/>
          </a:xfrm>
          <a:custGeom>
            <a:avLst/>
            <a:gdLst/>
            <a:ahLst/>
            <a:cxnLst/>
            <a:rect l="l" t="t" r="r" b="b"/>
            <a:pathLst>
              <a:path w="881160" h="893445">
                <a:moveTo>
                  <a:pt x="0" y="0"/>
                </a:moveTo>
                <a:lnTo>
                  <a:pt x="881160" y="0"/>
                </a:lnTo>
                <a:lnTo>
                  <a:pt x="881160" y="893445"/>
                </a:lnTo>
                <a:lnTo>
                  <a:pt x="0" y="893445"/>
                </a:lnTo>
                <a:lnTo>
                  <a:pt x="0" y="0"/>
                </a:lnTo>
                <a:close/>
              </a:path>
            </a:pathLst>
          </a:custGeom>
          <a:blipFill>
            <a:blip>
              <a:extLst>
                <a:ext uri="{96DAC541-7B7A-43D3-8B79-37D633B846F1}">
                  <asvg:svgBlip xmlns:asvg="http://schemas.microsoft.com/office/drawing/2016/SVG/main" r:embed="rId10"/>
                </a:ext>
              </a:extLst>
            </a:blip>
            <a:stretch>
              <a:fillRect/>
            </a:stretch>
          </a:blipFill>
        </p:spPr>
        <p:txBody>
          <a:bodyPr/>
          <a:lstStyle/>
          <a:p>
            <a:endParaRPr lang="en-US"/>
          </a:p>
        </p:txBody>
      </p:sp>
      <p:sp>
        <p:nvSpPr>
          <p:cNvPr id="31" name="Freeform 31"/>
          <p:cNvSpPr/>
          <p:nvPr/>
        </p:nvSpPr>
        <p:spPr>
          <a:xfrm>
            <a:off x="5577336" y="5380539"/>
            <a:ext cx="793428" cy="929345"/>
          </a:xfrm>
          <a:custGeom>
            <a:avLst/>
            <a:gdLst/>
            <a:ahLst/>
            <a:cxnLst/>
            <a:rect l="l" t="t" r="r" b="b"/>
            <a:pathLst>
              <a:path w="793428" h="929345">
                <a:moveTo>
                  <a:pt x="0" y="0"/>
                </a:moveTo>
                <a:lnTo>
                  <a:pt x="793428" y="0"/>
                </a:lnTo>
                <a:lnTo>
                  <a:pt x="793428" y="929345"/>
                </a:lnTo>
                <a:lnTo>
                  <a:pt x="0" y="929345"/>
                </a:lnTo>
                <a:lnTo>
                  <a:pt x="0" y="0"/>
                </a:lnTo>
                <a:close/>
              </a:path>
            </a:pathLst>
          </a:custGeom>
          <a:blipFill>
            <a:blip>
              <a:extLst>
                <a:ext uri="{96DAC541-7B7A-43D3-8B79-37D633B846F1}">
                  <asvg:svgBlip xmlns:asvg="http://schemas.microsoft.com/office/drawing/2016/SVG/main" r:embed="rId11"/>
                </a:ext>
              </a:extLst>
            </a:blip>
            <a:stretch>
              <a:fillRect/>
            </a:stretch>
          </a:blipFill>
        </p:spPr>
        <p:txBody>
          <a:bodyPr/>
          <a:lstStyle/>
          <a:p>
            <a:endParaRPr lang="en-US"/>
          </a:p>
        </p:txBody>
      </p:sp>
      <p:sp>
        <p:nvSpPr>
          <p:cNvPr id="32" name="Freeform 32"/>
          <p:cNvSpPr/>
          <p:nvPr/>
        </p:nvSpPr>
        <p:spPr>
          <a:xfrm>
            <a:off x="9913705" y="5380539"/>
            <a:ext cx="825031" cy="1015423"/>
          </a:xfrm>
          <a:custGeom>
            <a:avLst/>
            <a:gdLst/>
            <a:ahLst/>
            <a:cxnLst/>
            <a:rect l="l" t="t" r="r" b="b"/>
            <a:pathLst>
              <a:path w="825031" h="1015423">
                <a:moveTo>
                  <a:pt x="0" y="0"/>
                </a:moveTo>
                <a:lnTo>
                  <a:pt x="825030" y="0"/>
                </a:lnTo>
                <a:lnTo>
                  <a:pt x="825030" y="1015423"/>
                </a:lnTo>
                <a:lnTo>
                  <a:pt x="0" y="1015423"/>
                </a:lnTo>
                <a:lnTo>
                  <a:pt x="0" y="0"/>
                </a:lnTo>
                <a:close/>
              </a:path>
            </a:pathLst>
          </a:custGeom>
          <a:blipFill>
            <a:blip>
              <a:extLst>
                <a:ext uri="{96DAC541-7B7A-43D3-8B79-37D633B846F1}">
                  <asvg:svgBlip xmlns:asvg="http://schemas.microsoft.com/office/drawing/2016/SVG/main" r:embed="rId12"/>
                </a:ext>
              </a:extLst>
            </a:blip>
            <a:stretch>
              <a:fillRect/>
            </a:stretch>
          </a:blipFill>
        </p:spPr>
        <p:txBody>
          <a:bodyPr/>
          <a:lstStyle/>
          <a:p>
            <a:endParaRPr lang="en-US"/>
          </a:p>
        </p:txBody>
      </p:sp>
      <p:sp>
        <p:nvSpPr>
          <p:cNvPr id="33" name="Freeform 33"/>
          <p:cNvSpPr/>
          <p:nvPr/>
        </p:nvSpPr>
        <p:spPr>
          <a:xfrm>
            <a:off x="1379464" y="8322606"/>
            <a:ext cx="585327" cy="1225816"/>
          </a:xfrm>
          <a:custGeom>
            <a:avLst/>
            <a:gdLst/>
            <a:ahLst/>
            <a:cxnLst/>
            <a:rect l="l" t="t" r="r" b="b"/>
            <a:pathLst>
              <a:path w="585327" h="1225816">
                <a:moveTo>
                  <a:pt x="0" y="0"/>
                </a:moveTo>
                <a:lnTo>
                  <a:pt x="585327" y="0"/>
                </a:lnTo>
                <a:lnTo>
                  <a:pt x="585327" y="1225816"/>
                </a:lnTo>
                <a:lnTo>
                  <a:pt x="0" y="1225816"/>
                </a:lnTo>
                <a:lnTo>
                  <a:pt x="0" y="0"/>
                </a:lnTo>
                <a:close/>
              </a:path>
            </a:pathLst>
          </a:custGeom>
          <a:blipFill>
            <a:blip>
              <a:extLst>
                <a:ext uri="{96DAC541-7B7A-43D3-8B79-37D633B846F1}">
                  <asvg:svgBlip xmlns:asvg="http://schemas.microsoft.com/office/drawing/2016/SVG/main" r:embed="rId13"/>
                </a:ext>
              </a:extLst>
            </a:blip>
            <a:stretch>
              <a:fillRect/>
            </a:stretch>
          </a:blipFill>
        </p:spPr>
        <p:txBody>
          <a:bodyPr/>
          <a:lstStyle/>
          <a:p>
            <a:endParaRPr lang="en-US"/>
          </a:p>
        </p:txBody>
      </p:sp>
      <p:sp>
        <p:nvSpPr>
          <p:cNvPr id="34" name="Freeform 34"/>
          <p:cNvSpPr/>
          <p:nvPr/>
        </p:nvSpPr>
        <p:spPr>
          <a:xfrm>
            <a:off x="5634466" y="8322606"/>
            <a:ext cx="679168" cy="1229263"/>
          </a:xfrm>
          <a:custGeom>
            <a:avLst/>
            <a:gdLst/>
            <a:ahLst/>
            <a:cxnLst/>
            <a:rect l="l" t="t" r="r" b="b"/>
            <a:pathLst>
              <a:path w="679168" h="1229263">
                <a:moveTo>
                  <a:pt x="0" y="0"/>
                </a:moveTo>
                <a:lnTo>
                  <a:pt x="679168" y="0"/>
                </a:lnTo>
                <a:lnTo>
                  <a:pt x="679168" y="1229263"/>
                </a:lnTo>
                <a:lnTo>
                  <a:pt x="0" y="1229263"/>
                </a:lnTo>
                <a:lnTo>
                  <a:pt x="0" y="0"/>
                </a:lnTo>
                <a:close/>
              </a:path>
            </a:pathLst>
          </a:custGeom>
          <a:blipFill>
            <a:blip>
              <a:extLst>
                <a:ext uri="{96DAC541-7B7A-43D3-8B79-37D633B846F1}">
                  <asvg:svgBlip xmlns:asvg="http://schemas.microsoft.com/office/drawing/2016/SVG/main" r:embed="rId14"/>
                </a:ext>
              </a:extLst>
            </a:blip>
            <a:stretch>
              <a:fillRect/>
            </a:stretch>
          </a:blipFill>
        </p:spPr>
        <p:txBody>
          <a:bodyPr/>
          <a:lstStyle/>
          <a:p>
            <a:endParaRPr lang="en-US"/>
          </a:p>
        </p:txBody>
      </p:sp>
      <p:sp>
        <p:nvSpPr>
          <p:cNvPr id="35" name="Freeform 35"/>
          <p:cNvSpPr/>
          <p:nvPr/>
        </p:nvSpPr>
        <p:spPr>
          <a:xfrm>
            <a:off x="10018001" y="8481060"/>
            <a:ext cx="616438" cy="1188315"/>
          </a:xfrm>
          <a:custGeom>
            <a:avLst/>
            <a:gdLst/>
            <a:ahLst/>
            <a:cxnLst/>
            <a:rect l="l" t="t" r="r" b="b"/>
            <a:pathLst>
              <a:path w="616438" h="1188315">
                <a:moveTo>
                  <a:pt x="0" y="0"/>
                </a:moveTo>
                <a:lnTo>
                  <a:pt x="616438" y="0"/>
                </a:lnTo>
                <a:lnTo>
                  <a:pt x="616438" y="1188314"/>
                </a:lnTo>
                <a:lnTo>
                  <a:pt x="0" y="1188314"/>
                </a:lnTo>
                <a:lnTo>
                  <a:pt x="0" y="0"/>
                </a:lnTo>
                <a:close/>
              </a:path>
            </a:pathLst>
          </a:custGeom>
          <a:blipFill>
            <a:blip>
              <a:extLst>
                <a:ext uri="{96DAC541-7B7A-43D3-8B79-37D633B846F1}">
                  <asvg:svgBlip xmlns:asvg="http://schemas.microsoft.com/office/drawing/2016/SVG/main" r:embed="rId15"/>
                </a:ext>
              </a:extLst>
            </a:blip>
            <a:stretch>
              <a:fillRect/>
            </a:stretch>
          </a:blipFill>
        </p:spPr>
        <p:txBody>
          <a:bodyPr/>
          <a:lstStyle/>
          <a:p>
            <a:endParaRPr lang="en-US"/>
          </a:p>
        </p:txBody>
      </p:sp>
      <p:sp>
        <p:nvSpPr>
          <p:cNvPr id="36" name="Freeform 36"/>
          <p:cNvSpPr/>
          <p:nvPr/>
        </p:nvSpPr>
        <p:spPr>
          <a:xfrm>
            <a:off x="14821846" y="8348763"/>
            <a:ext cx="741414" cy="1203106"/>
          </a:xfrm>
          <a:custGeom>
            <a:avLst/>
            <a:gdLst/>
            <a:ahLst/>
            <a:cxnLst/>
            <a:rect l="l" t="t" r="r" b="b"/>
            <a:pathLst>
              <a:path w="741414" h="1203106">
                <a:moveTo>
                  <a:pt x="0" y="0"/>
                </a:moveTo>
                <a:lnTo>
                  <a:pt x="741414" y="0"/>
                </a:lnTo>
                <a:lnTo>
                  <a:pt x="741414" y="1203106"/>
                </a:lnTo>
                <a:lnTo>
                  <a:pt x="0" y="1203106"/>
                </a:lnTo>
                <a:lnTo>
                  <a:pt x="0" y="0"/>
                </a:lnTo>
                <a:close/>
              </a:path>
            </a:pathLst>
          </a:custGeom>
          <a:blipFill>
            <a:blip>
              <a:extLst>
                <a:ext uri="{96DAC541-7B7A-43D3-8B79-37D633B846F1}">
                  <asvg:svgBlip xmlns:asvg="http://schemas.microsoft.com/office/drawing/2016/SVG/main" r:embed="rId16"/>
                </a:ext>
              </a:extLst>
            </a:blip>
            <a:stretch>
              <a:fillRect/>
            </a:stretch>
          </a:blipFill>
        </p:spPr>
        <p:txBody>
          <a:bodyPr/>
          <a:lstStyle/>
          <a:p>
            <a:endParaRPr lang="en-US"/>
          </a:p>
        </p:txBody>
      </p:sp>
      <p:sp>
        <p:nvSpPr>
          <p:cNvPr id="37" name="TextBox 37"/>
          <p:cNvSpPr txBox="1"/>
          <p:nvPr/>
        </p:nvSpPr>
        <p:spPr>
          <a:xfrm>
            <a:off x="9711" y="6875145"/>
            <a:ext cx="3324833" cy="1263015"/>
          </a:xfrm>
          <a:prstGeom prst="rect">
            <a:avLst/>
          </a:prstGeom>
        </p:spPr>
        <p:txBody>
          <a:bodyPr lIns="0" tIns="0" rIns="0" bIns="0" rtlCol="0" anchor="t">
            <a:spAutoFit/>
          </a:bodyPr>
          <a:lstStyle/>
          <a:p>
            <a:pPr algn="ctr">
              <a:lnSpc>
                <a:spcPts val="3359"/>
              </a:lnSpc>
            </a:pPr>
            <a:r>
              <a:rPr lang="en-US" sz="2399" b="1">
                <a:solidFill>
                  <a:srgbClr val="FFFFFF"/>
                </a:solidFill>
                <a:latin typeface="Poppins Bold"/>
                <a:ea typeface="Poppins Bold"/>
                <a:cs typeface="Poppins Bold"/>
                <a:sym typeface="Poppins Bold"/>
              </a:rPr>
              <a:t>DIFFUSE </a:t>
            </a:r>
          </a:p>
          <a:p>
            <a:pPr algn="ctr">
              <a:lnSpc>
                <a:spcPts val="3359"/>
              </a:lnSpc>
            </a:pPr>
            <a:r>
              <a:rPr lang="en-US" sz="2399" b="1">
                <a:solidFill>
                  <a:srgbClr val="FFFFFF"/>
                </a:solidFill>
                <a:latin typeface="Poppins Bold"/>
                <a:ea typeface="Poppins Bold"/>
                <a:cs typeface="Poppins Bold"/>
                <a:sym typeface="Poppins Bold"/>
              </a:rPr>
              <a:t>EMOTION </a:t>
            </a:r>
          </a:p>
          <a:p>
            <a:pPr algn="ctr">
              <a:lnSpc>
                <a:spcPts val="3359"/>
              </a:lnSpc>
            </a:pPr>
            <a:r>
              <a:rPr lang="en-US" sz="2399" b="1">
                <a:solidFill>
                  <a:srgbClr val="FFFFFF"/>
                </a:solidFill>
                <a:latin typeface="Poppins Bold"/>
                <a:ea typeface="Poppins Bold"/>
                <a:cs typeface="Poppins Bold"/>
                <a:sym typeface="Poppins Bold"/>
              </a:rPr>
              <a:t>FIRST</a:t>
            </a:r>
          </a:p>
        </p:txBody>
      </p:sp>
      <p:sp>
        <p:nvSpPr>
          <p:cNvPr id="38" name="TextBox 38"/>
          <p:cNvSpPr txBox="1"/>
          <p:nvPr/>
        </p:nvSpPr>
        <p:spPr>
          <a:xfrm>
            <a:off x="4311634" y="6875145"/>
            <a:ext cx="3324833" cy="1263015"/>
          </a:xfrm>
          <a:prstGeom prst="rect">
            <a:avLst/>
          </a:prstGeom>
        </p:spPr>
        <p:txBody>
          <a:bodyPr lIns="0" tIns="0" rIns="0" bIns="0" rtlCol="0" anchor="t">
            <a:spAutoFit/>
          </a:bodyPr>
          <a:lstStyle/>
          <a:p>
            <a:pPr algn="ctr">
              <a:lnSpc>
                <a:spcPts val="3359"/>
              </a:lnSpc>
            </a:pPr>
            <a:r>
              <a:rPr lang="en-US" sz="2399" b="1">
                <a:solidFill>
                  <a:srgbClr val="FFFFFF"/>
                </a:solidFill>
                <a:latin typeface="Poppins Bold"/>
                <a:ea typeface="Poppins Bold"/>
                <a:cs typeface="Poppins Bold"/>
                <a:sym typeface="Poppins Bold"/>
              </a:rPr>
              <a:t>EMPATHIZE</a:t>
            </a:r>
          </a:p>
          <a:p>
            <a:pPr algn="ctr">
              <a:lnSpc>
                <a:spcPts val="3359"/>
              </a:lnSpc>
            </a:pPr>
            <a:r>
              <a:rPr lang="en-US" sz="2399" b="1">
                <a:solidFill>
                  <a:srgbClr val="FFFFFF"/>
                </a:solidFill>
                <a:latin typeface="Poppins Bold"/>
                <a:ea typeface="Poppins Bold"/>
                <a:cs typeface="Poppins Bold"/>
                <a:sym typeface="Poppins Bold"/>
              </a:rPr>
              <a:t> and </a:t>
            </a:r>
          </a:p>
          <a:p>
            <a:pPr algn="ctr">
              <a:lnSpc>
                <a:spcPts val="3359"/>
              </a:lnSpc>
            </a:pPr>
            <a:r>
              <a:rPr lang="en-US" sz="2399" b="1">
                <a:solidFill>
                  <a:srgbClr val="FFFFFF"/>
                </a:solidFill>
                <a:latin typeface="Poppins Bold"/>
                <a:ea typeface="Poppins Bold"/>
                <a:cs typeface="Poppins Bold"/>
                <a:sym typeface="Poppins Bold"/>
              </a:rPr>
              <a:t>LISTEN</a:t>
            </a:r>
          </a:p>
        </p:txBody>
      </p:sp>
      <p:sp>
        <p:nvSpPr>
          <p:cNvPr id="39" name="TextBox 39"/>
          <p:cNvSpPr txBox="1"/>
          <p:nvPr/>
        </p:nvSpPr>
        <p:spPr>
          <a:xfrm>
            <a:off x="8617541" y="6875145"/>
            <a:ext cx="3324833" cy="1263015"/>
          </a:xfrm>
          <a:prstGeom prst="rect">
            <a:avLst/>
          </a:prstGeom>
        </p:spPr>
        <p:txBody>
          <a:bodyPr lIns="0" tIns="0" rIns="0" bIns="0" rtlCol="0" anchor="t">
            <a:spAutoFit/>
          </a:bodyPr>
          <a:lstStyle/>
          <a:p>
            <a:pPr algn="ctr">
              <a:lnSpc>
                <a:spcPts val="3359"/>
              </a:lnSpc>
            </a:pPr>
            <a:r>
              <a:rPr lang="en-US" sz="2399" b="1">
                <a:solidFill>
                  <a:srgbClr val="FFFFFF"/>
                </a:solidFill>
                <a:latin typeface="Poppins Bold"/>
                <a:ea typeface="Poppins Bold"/>
                <a:cs typeface="Poppins Bold"/>
                <a:sym typeface="Poppins Bold"/>
              </a:rPr>
              <a:t>FOCUS on</a:t>
            </a:r>
          </a:p>
          <a:p>
            <a:pPr algn="ctr">
              <a:lnSpc>
                <a:spcPts val="3359"/>
              </a:lnSpc>
            </a:pPr>
            <a:r>
              <a:rPr lang="en-US" sz="2399" b="1">
                <a:solidFill>
                  <a:srgbClr val="FFFFFF"/>
                </a:solidFill>
                <a:latin typeface="Poppins Bold"/>
                <a:ea typeface="Poppins Bold"/>
                <a:cs typeface="Poppins Bold"/>
                <a:sym typeface="Poppins Bold"/>
              </a:rPr>
              <a:t>FACTS and SOLUTIONS</a:t>
            </a:r>
          </a:p>
        </p:txBody>
      </p:sp>
      <p:sp>
        <p:nvSpPr>
          <p:cNvPr id="40" name="TextBox 40"/>
          <p:cNvSpPr txBox="1"/>
          <p:nvPr/>
        </p:nvSpPr>
        <p:spPr>
          <a:xfrm>
            <a:off x="13462530" y="6724573"/>
            <a:ext cx="3324833" cy="1263015"/>
          </a:xfrm>
          <a:prstGeom prst="rect">
            <a:avLst/>
          </a:prstGeom>
        </p:spPr>
        <p:txBody>
          <a:bodyPr lIns="0" tIns="0" rIns="0" bIns="0" rtlCol="0" anchor="t">
            <a:spAutoFit/>
          </a:bodyPr>
          <a:lstStyle/>
          <a:p>
            <a:pPr algn="ctr">
              <a:lnSpc>
                <a:spcPts val="3359"/>
              </a:lnSpc>
            </a:pPr>
            <a:r>
              <a:rPr lang="en-US" sz="2399" b="1">
                <a:solidFill>
                  <a:srgbClr val="FFFFFF"/>
                </a:solidFill>
                <a:latin typeface="Poppins Bold"/>
                <a:ea typeface="Poppins Bold"/>
                <a:cs typeface="Poppins Bold"/>
                <a:sym typeface="Poppins Bold"/>
              </a:rPr>
              <a:t>OPEN </a:t>
            </a:r>
          </a:p>
          <a:p>
            <a:pPr algn="ctr">
              <a:lnSpc>
                <a:spcPts val="3359"/>
              </a:lnSpc>
            </a:pPr>
            <a:r>
              <a:rPr lang="en-US" sz="2399" b="1">
                <a:solidFill>
                  <a:srgbClr val="FFFFFF"/>
                </a:solidFill>
                <a:latin typeface="Poppins Bold"/>
                <a:ea typeface="Poppins Bold"/>
                <a:cs typeface="Poppins Bold"/>
                <a:sym typeface="Poppins Bold"/>
              </a:rPr>
              <a:t>OPPORTUNITIES </a:t>
            </a:r>
          </a:p>
          <a:p>
            <a:pPr algn="ctr">
              <a:lnSpc>
                <a:spcPts val="3359"/>
              </a:lnSpc>
            </a:pPr>
            <a:r>
              <a:rPr lang="en-US" sz="2399" b="1">
                <a:solidFill>
                  <a:srgbClr val="FFFFFF"/>
                </a:solidFill>
                <a:latin typeface="Poppins Bold"/>
                <a:ea typeface="Poppins Bold"/>
                <a:cs typeface="Poppins Bold"/>
                <a:sym typeface="Poppins Bold"/>
              </a:rPr>
              <a:t>for RESOLUTION</a:t>
            </a:r>
          </a:p>
        </p:txBody>
      </p:sp>
      <p:sp>
        <p:nvSpPr>
          <p:cNvPr id="41" name="TextBox 41"/>
          <p:cNvSpPr txBox="1"/>
          <p:nvPr/>
        </p:nvSpPr>
        <p:spPr>
          <a:xfrm>
            <a:off x="13943991" y="5212668"/>
            <a:ext cx="2128376" cy="1094402"/>
          </a:xfrm>
          <a:prstGeom prst="rect">
            <a:avLst/>
          </a:prstGeom>
        </p:spPr>
        <p:txBody>
          <a:bodyPr wrap="square" lIns="0" tIns="0" rIns="0" bIns="0" rtlCol="0" anchor="t">
            <a:spAutoFit/>
          </a:bodyPr>
          <a:lstStyle/>
          <a:p>
            <a:pPr algn="ctr">
              <a:lnSpc>
                <a:spcPts val="9338"/>
              </a:lnSpc>
              <a:spcBef>
                <a:spcPct val="0"/>
              </a:spcBef>
            </a:pPr>
            <a:r>
              <a:rPr lang="en-US" sz="6670" dirty="0">
                <a:ln w="28575">
                  <a:solidFill>
                    <a:schemeClr val="bg1"/>
                  </a:solidFill>
                </a:ln>
                <a:solidFill>
                  <a:srgbClr val="000000"/>
                </a:solidFill>
                <a:latin typeface="Ashley Crawford"/>
                <a:ea typeface="Ashley Crawford"/>
                <a:cs typeface="Ashley Crawford"/>
                <a:sym typeface="Ashley Crawford"/>
              </a:rPr>
              <a:t>OOR</a:t>
            </a:r>
          </a:p>
        </p:txBody>
      </p:sp>
      <p:grpSp>
        <p:nvGrpSpPr>
          <p:cNvPr id="42" name="Group 42"/>
          <p:cNvGrpSpPr/>
          <p:nvPr/>
        </p:nvGrpSpPr>
        <p:grpSpPr>
          <a:xfrm>
            <a:off x="459630" y="-628809"/>
            <a:ext cx="9182440" cy="4402886"/>
            <a:chOff x="0" y="0"/>
            <a:chExt cx="12243253" cy="5870515"/>
          </a:xfrm>
        </p:grpSpPr>
        <p:sp>
          <p:nvSpPr>
            <p:cNvPr id="43" name="TextBox 43"/>
            <p:cNvSpPr txBox="1"/>
            <p:nvPr/>
          </p:nvSpPr>
          <p:spPr>
            <a:xfrm>
              <a:off x="4941893" y="3523256"/>
              <a:ext cx="6126827" cy="2347259"/>
            </a:xfrm>
            <a:prstGeom prst="rect">
              <a:avLst/>
            </a:prstGeom>
          </p:spPr>
          <p:txBody>
            <a:bodyPr lIns="0" tIns="0" rIns="0" bIns="0" rtlCol="0" anchor="t">
              <a:spAutoFit/>
            </a:bodyPr>
            <a:lstStyle/>
            <a:p>
              <a:pPr algn="ctr">
                <a:lnSpc>
                  <a:spcPts val="4940"/>
                </a:lnSpc>
              </a:pPr>
              <a:endParaRPr/>
            </a:p>
            <a:p>
              <a:pPr marL="0" lvl="0" indent="0" algn="ctr">
                <a:lnSpc>
                  <a:spcPts val="7026"/>
                </a:lnSpc>
              </a:pPr>
              <a:r>
                <a:rPr lang="en-US" sz="9368">
                  <a:solidFill>
                    <a:srgbClr val="000B3D"/>
                  </a:solidFill>
                  <a:latin typeface="Magnolia Script"/>
                  <a:ea typeface="Magnolia Script"/>
                  <a:cs typeface="Magnolia Script"/>
                  <a:sym typeface="Magnolia Script"/>
                </a:rPr>
                <a:t>Ways</a:t>
              </a:r>
            </a:p>
          </p:txBody>
        </p:sp>
        <p:sp>
          <p:nvSpPr>
            <p:cNvPr id="44" name="TextBox 44"/>
            <p:cNvSpPr txBox="1"/>
            <p:nvPr/>
          </p:nvSpPr>
          <p:spPr>
            <a:xfrm rot="-295213">
              <a:off x="167799" y="53181"/>
              <a:ext cx="11869258" cy="5318128"/>
            </a:xfrm>
            <a:prstGeom prst="rect">
              <a:avLst/>
            </a:prstGeom>
          </p:spPr>
          <p:txBody>
            <a:bodyPr lIns="0" tIns="0" rIns="0" bIns="0" rtlCol="0" anchor="t">
              <a:spAutoFit/>
            </a:bodyPr>
            <a:lstStyle/>
            <a:p>
              <a:pPr marL="0" lvl="0" indent="0" algn="ctr">
                <a:lnSpc>
                  <a:spcPts val="33692"/>
                </a:lnSpc>
                <a:spcBef>
                  <a:spcPct val="0"/>
                </a:spcBef>
              </a:pPr>
              <a:r>
                <a:rPr lang="en-US" sz="24065">
                  <a:solidFill>
                    <a:srgbClr val="7A6200"/>
                  </a:solidFill>
                  <a:latin typeface="Magnolia Script"/>
                  <a:ea typeface="Magnolia Script"/>
                  <a:cs typeface="Magnolia Script"/>
                  <a:sym typeface="Magnolia Script"/>
                </a:rPr>
                <a:t>D4</a:t>
              </a:r>
            </a:p>
          </p:txBody>
        </p:sp>
      </p:gr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5400000">
            <a:off x="4000500" y="-4000500"/>
            <a:ext cx="10287000" cy="18288000"/>
          </a:xfrm>
          <a:custGeom>
            <a:avLst/>
            <a:gdLst/>
            <a:ahLst/>
            <a:cxnLst/>
            <a:rect l="l" t="t" r="r" b="b"/>
            <a:pathLst>
              <a:path w="10287000" h="18288000">
                <a:moveTo>
                  <a:pt x="10287000" y="0"/>
                </a:moveTo>
                <a:lnTo>
                  <a:pt x="10287000" y="18288000"/>
                </a:lnTo>
                <a:lnTo>
                  <a:pt x="0" y="18288000"/>
                </a:lnTo>
                <a:lnTo>
                  <a:pt x="0" y="0"/>
                </a:lnTo>
                <a:lnTo>
                  <a:pt x="10287000" y="0"/>
                </a:lnTo>
                <a:close/>
              </a:path>
            </a:pathLst>
          </a:custGeom>
          <a:blipFill>
            <a:blip r:embed="rId3"/>
            <a:stretch>
              <a:fillRect l="-12888" r="-12888"/>
            </a:stretch>
          </a:blipFill>
        </p:spPr>
        <p:txBody>
          <a:bodyPr/>
          <a:lstStyle/>
          <a:p>
            <a:endParaRPr lang="en-US"/>
          </a:p>
        </p:txBody>
      </p:sp>
      <p:sp>
        <p:nvSpPr>
          <p:cNvPr id="3" name="Freeform 3"/>
          <p:cNvSpPr/>
          <p:nvPr/>
        </p:nvSpPr>
        <p:spPr>
          <a:xfrm rot="3692141">
            <a:off x="111816" y="1032331"/>
            <a:ext cx="1245418" cy="1251676"/>
          </a:xfrm>
          <a:custGeom>
            <a:avLst/>
            <a:gdLst/>
            <a:ahLst/>
            <a:cxnLst/>
            <a:rect l="l" t="t" r="r" b="b"/>
            <a:pathLst>
              <a:path w="1245418" h="1251676">
                <a:moveTo>
                  <a:pt x="0" y="0"/>
                </a:moveTo>
                <a:lnTo>
                  <a:pt x="1245418" y="0"/>
                </a:lnTo>
                <a:lnTo>
                  <a:pt x="1245418" y="1251676"/>
                </a:lnTo>
                <a:lnTo>
                  <a:pt x="0" y="1251676"/>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grpSp>
        <p:nvGrpSpPr>
          <p:cNvPr id="4" name="Group 4"/>
          <p:cNvGrpSpPr/>
          <p:nvPr/>
        </p:nvGrpSpPr>
        <p:grpSpPr>
          <a:xfrm rot="10253941">
            <a:off x="1171152" y="-9242792"/>
            <a:ext cx="14342305" cy="9556070"/>
            <a:chOff x="0" y="0"/>
            <a:chExt cx="524712" cy="349608"/>
          </a:xfrm>
        </p:grpSpPr>
        <p:sp>
          <p:nvSpPr>
            <p:cNvPr id="5" name="Freeform 5"/>
            <p:cNvSpPr/>
            <p:nvPr/>
          </p:nvSpPr>
          <p:spPr>
            <a:xfrm>
              <a:off x="0" y="0"/>
              <a:ext cx="524712" cy="349608"/>
            </a:xfrm>
            <a:custGeom>
              <a:avLst/>
              <a:gdLst/>
              <a:ahLst/>
              <a:cxnLst/>
              <a:rect l="l" t="t" r="r" b="b"/>
              <a:pathLst>
                <a:path w="524712" h="349608">
                  <a:moveTo>
                    <a:pt x="321512" y="0"/>
                  </a:moveTo>
                  <a:lnTo>
                    <a:pt x="0" y="0"/>
                  </a:lnTo>
                  <a:lnTo>
                    <a:pt x="203200" y="349608"/>
                  </a:lnTo>
                  <a:lnTo>
                    <a:pt x="524712" y="349608"/>
                  </a:lnTo>
                  <a:lnTo>
                    <a:pt x="321512" y="0"/>
                  </a:lnTo>
                  <a:close/>
                </a:path>
              </a:pathLst>
            </a:custGeom>
            <a:ln w="9525" cap="sq">
              <a:solidFill>
                <a:srgbClr val="FFFFFF"/>
              </a:solidFill>
              <a:prstDash val="solid"/>
              <a:miter/>
            </a:ln>
          </p:spPr>
          <p:txBody>
            <a:bodyPr/>
            <a:lstStyle/>
            <a:p>
              <a:endParaRPr lang="en-US"/>
            </a:p>
          </p:txBody>
        </p:sp>
        <p:sp>
          <p:nvSpPr>
            <p:cNvPr id="6" name="TextBox 6"/>
            <p:cNvSpPr txBox="1"/>
            <p:nvPr/>
          </p:nvSpPr>
          <p:spPr>
            <a:xfrm>
              <a:off x="101600" y="-66675"/>
              <a:ext cx="321512" cy="416283"/>
            </a:xfrm>
            <a:prstGeom prst="rect">
              <a:avLst/>
            </a:prstGeom>
          </p:spPr>
          <p:txBody>
            <a:bodyPr lIns="50800" tIns="50800" rIns="50800" bIns="50800" rtlCol="0" anchor="ctr"/>
            <a:lstStyle/>
            <a:p>
              <a:pPr algn="ctr">
                <a:lnSpc>
                  <a:spcPts val="3639"/>
                </a:lnSpc>
              </a:pPr>
              <a:endParaRPr/>
            </a:p>
          </p:txBody>
        </p:sp>
      </p:grpSp>
      <p:sp>
        <p:nvSpPr>
          <p:cNvPr id="7" name="Freeform 7"/>
          <p:cNvSpPr/>
          <p:nvPr/>
        </p:nvSpPr>
        <p:spPr>
          <a:xfrm rot="-9361625">
            <a:off x="16634700" y="-1619269"/>
            <a:ext cx="2843569" cy="2847128"/>
          </a:xfrm>
          <a:custGeom>
            <a:avLst/>
            <a:gdLst/>
            <a:ahLst/>
            <a:cxnLst/>
            <a:rect l="l" t="t" r="r" b="b"/>
            <a:pathLst>
              <a:path w="2843569" h="2847128">
                <a:moveTo>
                  <a:pt x="0" y="0"/>
                </a:moveTo>
                <a:lnTo>
                  <a:pt x="2843569" y="0"/>
                </a:lnTo>
                <a:lnTo>
                  <a:pt x="2843569" y="2847128"/>
                </a:lnTo>
                <a:lnTo>
                  <a:pt x="0" y="2847128"/>
                </a:lnTo>
                <a:lnTo>
                  <a:pt x="0" y="0"/>
                </a:lnTo>
                <a:close/>
              </a:path>
            </a:pathLst>
          </a:custGeom>
          <a:blipFill>
            <a:blip>
              <a:alphaModFix amt="51000"/>
              <a:extLst>
                <a:ext uri="{96DAC541-7B7A-43D3-8B79-37D633B846F1}">
                  <asvg:svgBlip xmlns:asvg="http://schemas.microsoft.com/office/drawing/2016/SVG/main" r:embed="rId5"/>
                </a:ext>
              </a:extLst>
            </a:blip>
            <a:stretch>
              <a:fillRect/>
            </a:stretch>
          </a:blipFill>
        </p:spPr>
        <p:txBody>
          <a:bodyPr/>
          <a:lstStyle/>
          <a:p>
            <a:endParaRPr lang="en-US"/>
          </a:p>
        </p:txBody>
      </p:sp>
      <p:grpSp>
        <p:nvGrpSpPr>
          <p:cNvPr id="8" name="Group 8"/>
          <p:cNvGrpSpPr/>
          <p:nvPr/>
        </p:nvGrpSpPr>
        <p:grpSpPr>
          <a:xfrm>
            <a:off x="0" y="0"/>
            <a:ext cx="5641328" cy="10267950"/>
            <a:chOff x="0" y="0"/>
            <a:chExt cx="1485782" cy="2704316"/>
          </a:xfrm>
        </p:grpSpPr>
        <p:sp>
          <p:nvSpPr>
            <p:cNvPr id="9" name="Freeform 9"/>
            <p:cNvSpPr/>
            <p:nvPr/>
          </p:nvSpPr>
          <p:spPr>
            <a:xfrm>
              <a:off x="0" y="0"/>
              <a:ext cx="1485782" cy="2704316"/>
            </a:xfrm>
            <a:custGeom>
              <a:avLst/>
              <a:gdLst/>
              <a:ahLst/>
              <a:cxnLst/>
              <a:rect l="l" t="t" r="r" b="b"/>
              <a:pathLst>
                <a:path w="1485782" h="2704316">
                  <a:moveTo>
                    <a:pt x="0" y="0"/>
                  </a:moveTo>
                  <a:lnTo>
                    <a:pt x="1485782" y="0"/>
                  </a:lnTo>
                  <a:lnTo>
                    <a:pt x="1485782" y="2704316"/>
                  </a:lnTo>
                  <a:lnTo>
                    <a:pt x="0" y="2704316"/>
                  </a:lnTo>
                  <a:close/>
                </a:path>
              </a:pathLst>
            </a:custGeom>
            <a:solidFill>
              <a:srgbClr val="000B3D"/>
            </a:solidFill>
          </p:spPr>
          <p:txBody>
            <a:bodyPr/>
            <a:lstStyle/>
            <a:p>
              <a:endParaRPr lang="en-US"/>
            </a:p>
          </p:txBody>
        </p:sp>
        <p:sp>
          <p:nvSpPr>
            <p:cNvPr id="10" name="TextBox 10"/>
            <p:cNvSpPr txBox="1"/>
            <p:nvPr/>
          </p:nvSpPr>
          <p:spPr>
            <a:xfrm>
              <a:off x="0" y="-257175"/>
              <a:ext cx="1485782" cy="2961491"/>
            </a:xfrm>
            <a:prstGeom prst="rect">
              <a:avLst/>
            </a:prstGeom>
          </p:spPr>
          <p:txBody>
            <a:bodyPr lIns="50800" tIns="50800" rIns="50800" bIns="50800" rtlCol="0" anchor="ctr"/>
            <a:lstStyle/>
            <a:p>
              <a:pPr algn="ctr">
                <a:lnSpc>
                  <a:spcPts val="19177"/>
                </a:lnSpc>
              </a:pPr>
              <a:endParaRPr/>
            </a:p>
          </p:txBody>
        </p:sp>
      </p:grpSp>
      <p:sp>
        <p:nvSpPr>
          <p:cNvPr id="11" name="TextBox 11"/>
          <p:cNvSpPr txBox="1"/>
          <p:nvPr/>
        </p:nvSpPr>
        <p:spPr>
          <a:xfrm>
            <a:off x="1795337" y="468273"/>
            <a:ext cx="2050653" cy="2852480"/>
          </a:xfrm>
          <a:prstGeom prst="rect">
            <a:avLst/>
          </a:prstGeom>
        </p:spPr>
        <p:txBody>
          <a:bodyPr lIns="0" tIns="0" rIns="0" bIns="0" rtlCol="0" anchor="t">
            <a:spAutoFit/>
          </a:bodyPr>
          <a:lstStyle/>
          <a:p>
            <a:pPr algn="ctr">
              <a:lnSpc>
                <a:spcPts val="23376"/>
              </a:lnSpc>
              <a:spcBef>
                <a:spcPct val="0"/>
              </a:spcBef>
            </a:pPr>
            <a:r>
              <a:rPr lang="en-US" sz="16697">
                <a:solidFill>
                  <a:srgbClr val="7A6200"/>
                </a:solidFill>
                <a:latin typeface="London"/>
                <a:ea typeface="London"/>
                <a:cs typeface="London"/>
                <a:sym typeface="London"/>
              </a:rPr>
              <a:t>D</a:t>
            </a:r>
          </a:p>
        </p:txBody>
      </p:sp>
      <p:sp>
        <p:nvSpPr>
          <p:cNvPr id="12" name="AutoShape 12"/>
          <p:cNvSpPr/>
          <p:nvPr/>
        </p:nvSpPr>
        <p:spPr>
          <a:xfrm>
            <a:off x="572817" y="3320754"/>
            <a:ext cx="4303874" cy="0"/>
          </a:xfrm>
          <a:prstGeom prst="line">
            <a:avLst/>
          </a:prstGeom>
          <a:ln w="38100" cap="flat">
            <a:solidFill>
              <a:srgbClr val="7A6200"/>
            </a:solidFill>
            <a:prstDash val="solid"/>
            <a:headEnd type="none" w="sm" len="sm"/>
            <a:tailEnd type="none" w="sm" len="sm"/>
          </a:ln>
        </p:spPr>
        <p:txBody>
          <a:bodyPr/>
          <a:lstStyle/>
          <a:p>
            <a:endParaRPr lang="en-US"/>
          </a:p>
        </p:txBody>
      </p:sp>
      <p:sp>
        <p:nvSpPr>
          <p:cNvPr id="13" name="Freeform 13"/>
          <p:cNvSpPr/>
          <p:nvPr/>
        </p:nvSpPr>
        <p:spPr>
          <a:xfrm>
            <a:off x="6541232" y="133517"/>
            <a:ext cx="1357876" cy="1357876"/>
          </a:xfrm>
          <a:custGeom>
            <a:avLst/>
            <a:gdLst/>
            <a:ahLst/>
            <a:cxnLst/>
            <a:rect l="l" t="t" r="r" b="b"/>
            <a:pathLst>
              <a:path w="1357876" h="1357876">
                <a:moveTo>
                  <a:pt x="0" y="0"/>
                </a:moveTo>
                <a:lnTo>
                  <a:pt x="1357877" y="0"/>
                </a:lnTo>
                <a:lnTo>
                  <a:pt x="1357877" y="1357876"/>
                </a:lnTo>
                <a:lnTo>
                  <a:pt x="0" y="1357876"/>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a:p>
        </p:txBody>
      </p:sp>
      <p:sp>
        <p:nvSpPr>
          <p:cNvPr id="14" name="Freeform 14"/>
          <p:cNvSpPr/>
          <p:nvPr/>
        </p:nvSpPr>
        <p:spPr>
          <a:xfrm>
            <a:off x="10151439" y="5202043"/>
            <a:ext cx="970904" cy="970904"/>
          </a:xfrm>
          <a:custGeom>
            <a:avLst/>
            <a:gdLst/>
            <a:ahLst/>
            <a:cxnLst/>
            <a:rect l="l" t="t" r="r" b="b"/>
            <a:pathLst>
              <a:path w="970904" h="970904">
                <a:moveTo>
                  <a:pt x="0" y="0"/>
                </a:moveTo>
                <a:lnTo>
                  <a:pt x="970903" y="0"/>
                </a:lnTo>
                <a:lnTo>
                  <a:pt x="970903" y="970904"/>
                </a:lnTo>
                <a:lnTo>
                  <a:pt x="0" y="970904"/>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en-US"/>
          </a:p>
        </p:txBody>
      </p:sp>
      <p:sp>
        <p:nvSpPr>
          <p:cNvPr id="15" name="Freeform 15"/>
          <p:cNvSpPr/>
          <p:nvPr/>
        </p:nvSpPr>
        <p:spPr>
          <a:xfrm>
            <a:off x="8138359" y="6334872"/>
            <a:ext cx="7315200" cy="64008"/>
          </a:xfrm>
          <a:custGeom>
            <a:avLst/>
            <a:gdLst/>
            <a:ahLst/>
            <a:cxnLst/>
            <a:rect l="l" t="t" r="r" b="b"/>
            <a:pathLst>
              <a:path w="7315200" h="64008">
                <a:moveTo>
                  <a:pt x="0" y="0"/>
                </a:moveTo>
                <a:lnTo>
                  <a:pt x="7315200" y="0"/>
                </a:lnTo>
                <a:lnTo>
                  <a:pt x="7315200" y="64008"/>
                </a:lnTo>
                <a:lnTo>
                  <a:pt x="0" y="64008"/>
                </a:lnTo>
                <a:lnTo>
                  <a:pt x="0" y="0"/>
                </a:lnTo>
                <a:close/>
              </a:path>
            </a:pathLst>
          </a:custGeom>
          <a:blipFill>
            <a:blip>
              <a:extLst>
                <a:ext uri="{96DAC541-7B7A-43D3-8B79-37D633B846F1}">
                  <asvg:svgBlip xmlns:asvg="http://schemas.microsoft.com/office/drawing/2016/SVG/main" r:embed="rId8"/>
                </a:ext>
              </a:extLst>
            </a:blip>
            <a:stretch>
              <a:fillRect/>
            </a:stretch>
          </a:blipFill>
        </p:spPr>
        <p:txBody>
          <a:bodyPr/>
          <a:lstStyle/>
          <a:p>
            <a:endParaRPr lang="en-US"/>
          </a:p>
        </p:txBody>
      </p:sp>
      <p:grpSp>
        <p:nvGrpSpPr>
          <p:cNvPr id="16" name="Group 16"/>
          <p:cNvGrpSpPr/>
          <p:nvPr/>
        </p:nvGrpSpPr>
        <p:grpSpPr>
          <a:xfrm>
            <a:off x="8422784" y="7964293"/>
            <a:ext cx="3102946" cy="2303657"/>
            <a:chOff x="0" y="0"/>
            <a:chExt cx="817237" cy="606724"/>
          </a:xfrm>
        </p:grpSpPr>
        <p:sp>
          <p:nvSpPr>
            <p:cNvPr id="17" name="Freeform 17"/>
            <p:cNvSpPr/>
            <p:nvPr/>
          </p:nvSpPr>
          <p:spPr>
            <a:xfrm>
              <a:off x="0" y="0"/>
              <a:ext cx="817237" cy="606724"/>
            </a:xfrm>
            <a:custGeom>
              <a:avLst/>
              <a:gdLst/>
              <a:ahLst/>
              <a:cxnLst/>
              <a:rect l="l" t="t" r="r" b="b"/>
              <a:pathLst>
                <a:path w="817237" h="606724">
                  <a:moveTo>
                    <a:pt x="127246" y="0"/>
                  </a:moveTo>
                  <a:lnTo>
                    <a:pt x="689990" y="0"/>
                  </a:lnTo>
                  <a:cubicBezTo>
                    <a:pt x="723738" y="0"/>
                    <a:pt x="756104" y="13406"/>
                    <a:pt x="779967" y="37270"/>
                  </a:cubicBezTo>
                  <a:cubicBezTo>
                    <a:pt x="803830" y="61133"/>
                    <a:pt x="817237" y="93498"/>
                    <a:pt x="817237" y="127246"/>
                  </a:cubicBezTo>
                  <a:lnTo>
                    <a:pt x="817237" y="479478"/>
                  </a:lnTo>
                  <a:cubicBezTo>
                    <a:pt x="817237" y="513226"/>
                    <a:pt x="803830" y="545592"/>
                    <a:pt x="779967" y="569455"/>
                  </a:cubicBezTo>
                  <a:cubicBezTo>
                    <a:pt x="756104" y="593318"/>
                    <a:pt x="723738" y="606724"/>
                    <a:pt x="689990" y="606724"/>
                  </a:cubicBezTo>
                  <a:lnTo>
                    <a:pt x="127246" y="606724"/>
                  </a:lnTo>
                  <a:cubicBezTo>
                    <a:pt x="93498" y="606724"/>
                    <a:pt x="61133" y="593318"/>
                    <a:pt x="37270" y="569455"/>
                  </a:cubicBezTo>
                  <a:cubicBezTo>
                    <a:pt x="13406" y="545592"/>
                    <a:pt x="0" y="513226"/>
                    <a:pt x="0" y="479478"/>
                  </a:cubicBezTo>
                  <a:lnTo>
                    <a:pt x="0" y="127246"/>
                  </a:lnTo>
                  <a:cubicBezTo>
                    <a:pt x="0" y="93498"/>
                    <a:pt x="13406" y="61133"/>
                    <a:pt x="37270" y="37270"/>
                  </a:cubicBezTo>
                  <a:cubicBezTo>
                    <a:pt x="61133" y="13406"/>
                    <a:pt x="93498" y="0"/>
                    <a:pt x="127246" y="0"/>
                  </a:cubicBezTo>
                  <a:close/>
                </a:path>
              </a:pathLst>
            </a:custGeom>
            <a:solidFill>
              <a:srgbClr val="D8D8D8"/>
            </a:solidFill>
            <a:ln w="66675" cap="rnd">
              <a:solidFill>
                <a:srgbClr val="AB8115"/>
              </a:solidFill>
              <a:prstDash val="solid"/>
              <a:round/>
            </a:ln>
          </p:spPr>
          <p:txBody>
            <a:bodyPr/>
            <a:lstStyle/>
            <a:p>
              <a:endParaRPr lang="en-US"/>
            </a:p>
          </p:txBody>
        </p:sp>
        <p:sp>
          <p:nvSpPr>
            <p:cNvPr id="18" name="TextBox 18"/>
            <p:cNvSpPr txBox="1"/>
            <p:nvPr/>
          </p:nvSpPr>
          <p:spPr>
            <a:xfrm>
              <a:off x="0" y="-66675"/>
              <a:ext cx="817237" cy="673399"/>
            </a:xfrm>
            <a:prstGeom prst="rect">
              <a:avLst/>
            </a:prstGeom>
          </p:spPr>
          <p:txBody>
            <a:bodyPr lIns="50800" tIns="50800" rIns="50800" bIns="50800" rtlCol="0" anchor="ctr"/>
            <a:lstStyle/>
            <a:p>
              <a:pPr algn="ctr">
                <a:lnSpc>
                  <a:spcPts val="3639"/>
                </a:lnSpc>
              </a:pPr>
              <a:endParaRPr/>
            </a:p>
          </p:txBody>
        </p:sp>
      </p:grpSp>
      <p:sp>
        <p:nvSpPr>
          <p:cNvPr id="19" name="TextBox 19"/>
          <p:cNvSpPr txBox="1"/>
          <p:nvPr/>
        </p:nvSpPr>
        <p:spPr>
          <a:xfrm>
            <a:off x="8269304" y="5429722"/>
            <a:ext cx="7654230" cy="4020383"/>
          </a:xfrm>
          <a:prstGeom prst="rect">
            <a:avLst/>
          </a:prstGeom>
        </p:spPr>
        <p:txBody>
          <a:bodyPr lIns="0" tIns="0" rIns="0" bIns="0" rtlCol="0" anchor="t">
            <a:spAutoFit/>
          </a:bodyPr>
          <a:lstStyle/>
          <a:p>
            <a:pPr algn="ctr">
              <a:lnSpc>
                <a:spcPts val="3362"/>
              </a:lnSpc>
            </a:pPr>
            <a:endParaRPr/>
          </a:p>
          <a:p>
            <a:pPr algn="ctr">
              <a:lnSpc>
                <a:spcPts val="3362"/>
              </a:lnSpc>
            </a:pPr>
            <a:endParaRPr/>
          </a:p>
          <a:p>
            <a:pPr algn="l">
              <a:lnSpc>
                <a:spcPts val="2845"/>
              </a:lnSpc>
            </a:pPr>
            <a:endParaRPr/>
          </a:p>
          <a:p>
            <a:pPr algn="l">
              <a:lnSpc>
                <a:spcPts val="2845"/>
              </a:lnSpc>
            </a:pPr>
            <a:r>
              <a:rPr lang="en-US" sz="2032" b="1">
                <a:solidFill>
                  <a:srgbClr val="7A6200"/>
                </a:solidFill>
                <a:latin typeface="Poppins Bold"/>
                <a:ea typeface="Poppins Bold"/>
                <a:cs typeface="Poppins Bold"/>
                <a:sym typeface="Poppins Bold"/>
              </a:rPr>
              <a:t>Which Response Diffuses?</a:t>
            </a:r>
          </a:p>
          <a:p>
            <a:pPr algn="l">
              <a:lnSpc>
                <a:spcPts val="2845"/>
              </a:lnSpc>
            </a:pPr>
            <a:r>
              <a:rPr lang="en-US" sz="2032">
                <a:solidFill>
                  <a:srgbClr val="000000"/>
                </a:solidFill>
                <a:latin typeface="Poppins"/>
                <a:ea typeface="Poppins"/>
                <a:cs typeface="Poppins"/>
                <a:sym typeface="Poppins"/>
              </a:rPr>
              <a:t>Which response is more likely to de-escalate the situation? </a:t>
            </a:r>
          </a:p>
          <a:p>
            <a:pPr algn="l">
              <a:lnSpc>
                <a:spcPts val="2845"/>
              </a:lnSpc>
            </a:pPr>
            <a:r>
              <a:rPr lang="en-US" sz="2032">
                <a:solidFill>
                  <a:srgbClr val="000000"/>
                </a:solidFill>
                <a:latin typeface="Poppins"/>
                <a:ea typeface="Poppins"/>
                <a:cs typeface="Poppins"/>
                <a:sym typeface="Poppins"/>
              </a:rPr>
              <a:t>Raise your hand for A or B</a:t>
            </a:r>
          </a:p>
          <a:p>
            <a:pPr algn="l">
              <a:lnSpc>
                <a:spcPts val="2845"/>
              </a:lnSpc>
            </a:pPr>
            <a:endParaRPr lang="en-US" sz="2032">
              <a:solidFill>
                <a:srgbClr val="000000"/>
              </a:solidFill>
              <a:latin typeface="Poppins"/>
              <a:ea typeface="Poppins"/>
              <a:cs typeface="Poppins"/>
              <a:sym typeface="Poppins"/>
            </a:endParaRPr>
          </a:p>
          <a:p>
            <a:pPr algn="l">
              <a:lnSpc>
                <a:spcPts val="2845"/>
              </a:lnSpc>
            </a:pPr>
            <a:endParaRPr lang="en-US" sz="2032">
              <a:solidFill>
                <a:srgbClr val="000000"/>
              </a:solidFill>
              <a:latin typeface="Poppins"/>
              <a:ea typeface="Poppins"/>
              <a:cs typeface="Poppins"/>
              <a:sym typeface="Poppins"/>
            </a:endParaRPr>
          </a:p>
          <a:p>
            <a:pPr algn="l">
              <a:lnSpc>
                <a:spcPts val="2845"/>
              </a:lnSpc>
            </a:pPr>
            <a:endParaRPr lang="en-US" sz="2032">
              <a:solidFill>
                <a:srgbClr val="000000"/>
              </a:solidFill>
              <a:latin typeface="Poppins"/>
              <a:ea typeface="Poppins"/>
              <a:cs typeface="Poppins"/>
              <a:sym typeface="Poppins"/>
            </a:endParaRPr>
          </a:p>
          <a:p>
            <a:pPr algn="l">
              <a:lnSpc>
                <a:spcPts val="2845"/>
              </a:lnSpc>
            </a:pPr>
            <a:endParaRPr lang="en-US" sz="2032">
              <a:solidFill>
                <a:srgbClr val="000000"/>
              </a:solidFill>
              <a:latin typeface="Poppins"/>
              <a:ea typeface="Poppins"/>
              <a:cs typeface="Poppins"/>
              <a:sym typeface="Poppins"/>
            </a:endParaRPr>
          </a:p>
          <a:p>
            <a:pPr algn="l">
              <a:lnSpc>
                <a:spcPts val="2845"/>
              </a:lnSpc>
            </a:pPr>
            <a:r>
              <a:rPr lang="en-US" sz="2032">
                <a:solidFill>
                  <a:srgbClr val="000000"/>
                </a:solidFill>
                <a:latin typeface="Poppins"/>
                <a:ea typeface="Poppins"/>
                <a:cs typeface="Poppins"/>
                <a:sym typeface="Poppins"/>
              </a:rPr>
              <a:t>    </a:t>
            </a:r>
          </a:p>
        </p:txBody>
      </p:sp>
      <p:grpSp>
        <p:nvGrpSpPr>
          <p:cNvPr id="20" name="Group 20"/>
          <p:cNvGrpSpPr/>
          <p:nvPr/>
        </p:nvGrpSpPr>
        <p:grpSpPr>
          <a:xfrm>
            <a:off x="13525317" y="7964293"/>
            <a:ext cx="2987679" cy="2303657"/>
            <a:chOff x="0" y="0"/>
            <a:chExt cx="786879" cy="606724"/>
          </a:xfrm>
        </p:grpSpPr>
        <p:sp>
          <p:nvSpPr>
            <p:cNvPr id="21" name="Freeform 21"/>
            <p:cNvSpPr/>
            <p:nvPr/>
          </p:nvSpPr>
          <p:spPr>
            <a:xfrm>
              <a:off x="0" y="0"/>
              <a:ext cx="786879" cy="606724"/>
            </a:xfrm>
            <a:custGeom>
              <a:avLst/>
              <a:gdLst/>
              <a:ahLst/>
              <a:cxnLst/>
              <a:rect l="l" t="t" r="r" b="b"/>
              <a:pathLst>
                <a:path w="786879" h="606724">
                  <a:moveTo>
                    <a:pt x="132155" y="0"/>
                  </a:moveTo>
                  <a:lnTo>
                    <a:pt x="654723" y="0"/>
                  </a:lnTo>
                  <a:cubicBezTo>
                    <a:pt x="689773" y="0"/>
                    <a:pt x="723387" y="13923"/>
                    <a:pt x="748171" y="38707"/>
                  </a:cubicBezTo>
                  <a:cubicBezTo>
                    <a:pt x="772955" y="63491"/>
                    <a:pt x="786879" y="97106"/>
                    <a:pt x="786879" y="132155"/>
                  </a:cubicBezTo>
                  <a:lnTo>
                    <a:pt x="786879" y="474569"/>
                  </a:lnTo>
                  <a:cubicBezTo>
                    <a:pt x="786879" y="547556"/>
                    <a:pt x="727711" y="606724"/>
                    <a:pt x="654723" y="606724"/>
                  </a:cubicBezTo>
                  <a:lnTo>
                    <a:pt x="132155" y="606724"/>
                  </a:lnTo>
                  <a:cubicBezTo>
                    <a:pt x="97106" y="606724"/>
                    <a:pt x="63491" y="592801"/>
                    <a:pt x="38707" y="568017"/>
                  </a:cubicBezTo>
                  <a:cubicBezTo>
                    <a:pt x="13923" y="543233"/>
                    <a:pt x="0" y="509619"/>
                    <a:pt x="0" y="474569"/>
                  </a:cubicBezTo>
                  <a:lnTo>
                    <a:pt x="0" y="132155"/>
                  </a:lnTo>
                  <a:cubicBezTo>
                    <a:pt x="0" y="97106"/>
                    <a:pt x="13923" y="63491"/>
                    <a:pt x="38707" y="38707"/>
                  </a:cubicBezTo>
                  <a:cubicBezTo>
                    <a:pt x="63491" y="13923"/>
                    <a:pt x="97106" y="0"/>
                    <a:pt x="132155" y="0"/>
                  </a:cubicBezTo>
                  <a:close/>
                </a:path>
              </a:pathLst>
            </a:custGeom>
            <a:solidFill>
              <a:srgbClr val="D8D8D8"/>
            </a:solidFill>
            <a:ln w="66675" cap="rnd">
              <a:solidFill>
                <a:srgbClr val="AB8115"/>
              </a:solidFill>
              <a:prstDash val="solid"/>
              <a:round/>
            </a:ln>
          </p:spPr>
          <p:txBody>
            <a:bodyPr/>
            <a:lstStyle/>
            <a:p>
              <a:endParaRPr lang="en-US"/>
            </a:p>
          </p:txBody>
        </p:sp>
        <p:sp>
          <p:nvSpPr>
            <p:cNvPr id="22" name="TextBox 22"/>
            <p:cNvSpPr txBox="1"/>
            <p:nvPr/>
          </p:nvSpPr>
          <p:spPr>
            <a:xfrm>
              <a:off x="0" y="-66675"/>
              <a:ext cx="786879" cy="673399"/>
            </a:xfrm>
            <a:prstGeom prst="rect">
              <a:avLst/>
            </a:prstGeom>
          </p:spPr>
          <p:txBody>
            <a:bodyPr lIns="50800" tIns="50800" rIns="50800" bIns="50800" rtlCol="0" anchor="ctr"/>
            <a:lstStyle/>
            <a:p>
              <a:pPr algn="ctr">
                <a:lnSpc>
                  <a:spcPts val="3639"/>
                </a:lnSpc>
              </a:pPr>
              <a:endParaRPr/>
            </a:p>
          </p:txBody>
        </p:sp>
      </p:grpSp>
      <p:sp>
        <p:nvSpPr>
          <p:cNvPr id="23" name="Freeform 23"/>
          <p:cNvSpPr/>
          <p:nvPr/>
        </p:nvSpPr>
        <p:spPr>
          <a:xfrm>
            <a:off x="6933120" y="8590208"/>
            <a:ext cx="1336184" cy="1336184"/>
          </a:xfrm>
          <a:custGeom>
            <a:avLst/>
            <a:gdLst/>
            <a:ahLst/>
            <a:cxnLst/>
            <a:rect l="l" t="t" r="r" b="b"/>
            <a:pathLst>
              <a:path w="1336184" h="1336184">
                <a:moveTo>
                  <a:pt x="0" y="0"/>
                </a:moveTo>
                <a:lnTo>
                  <a:pt x="1336184" y="0"/>
                </a:lnTo>
                <a:lnTo>
                  <a:pt x="1336184" y="1336184"/>
                </a:lnTo>
                <a:lnTo>
                  <a:pt x="0" y="1336184"/>
                </a:lnTo>
                <a:lnTo>
                  <a:pt x="0" y="0"/>
                </a:lnTo>
                <a:close/>
              </a:path>
            </a:pathLst>
          </a:custGeom>
          <a:blipFill>
            <a:blip>
              <a:extLst>
                <a:ext uri="{96DAC541-7B7A-43D3-8B79-37D633B846F1}">
                  <asvg:svgBlip xmlns:asvg="http://schemas.microsoft.com/office/drawing/2016/SVG/main" r:embed="rId9"/>
                </a:ext>
              </a:extLst>
            </a:blip>
            <a:stretch>
              <a:fillRect/>
            </a:stretch>
          </a:blipFill>
        </p:spPr>
        <p:txBody>
          <a:bodyPr/>
          <a:lstStyle/>
          <a:p>
            <a:endParaRPr lang="en-US"/>
          </a:p>
        </p:txBody>
      </p:sp>
      <p:sp>
        <p:nvSpPr>
          <p:cNvPr id="24" name="Freeform 24"/>
          <p:cNvSpPr/>
          <p:nvPr/>
        </p:nvSpPr>
        <p:spPr>
          <a:xfrm>
            <a:off x="12096419" y="8670687"/>
            <a:ext cx="1255705" cy="1255705"/>
          </a:xfrm>
          <a:custGeom>
            <a:avLst/>
            <a:gdLst/>
            <a:ahLst/>
            <a:cxnLst/>
            <a:rect l="l" t="t" r="r" b="b"/>
            <a:pathLst>
              <a:path w="1255705" h="1255705">
                <a:moveTo>
                  <a:pt x="0" y="0"/>
                </a:moveTo>
                <a:lnTo>
                  <a:pt x="1255705" y="0"/>
                </a:lnTo>
                <a:lnTo>
                  <a:pt x="1255705" y="1255705"/>
                </a:lnTo>
                <a:lnTo>
                  <a:pt x="0" y="1255705"/>
                </a:lnTo>
                <a:lnTo>
                  <a:pt x="0" y="0"/>
                </a:lnTo>
                <a:close/>
              </a:path>
            </a:pathLst>
          </a:custGeom>
          <a:blipFill>
            <a:blip>
              <a:extLst>
                <a:ext uri="{96DAC541-7B7A-43D3-8B79-37D633B846F1}">
                  <asvg:svgBlip xmlns:asvg="http://schemas.microsoft.com/office/drawing/2016/SVG/main" r:embed="rId10"/>
                </a:ext>
              </a:extLst>
            </a:blip>
            <a:stretch>
              <a:fillRect/>
            </a:stretch>
          </a:blipFill>
        </p:spPr>
        <p:txBody>
          <a:bodyPr/>
          <a:lstStyle/>
          <a:p>
            <a:endParaRPr lang="en-US"/>
          </a:p>
        </p:txBody>
      </p:sp>
      <p:sp>
        <p:nvSpPr>
          <p:cNvPr id="25" name="Freeform 25"/>
          <p:cNvSpPr/>
          <p:nvPr/>
        </p:nvSpPr>
        <p:spPr>
          <a:xfrm>
            <a:off x="12360966" y="379441"/>
            <a:ext cx="991158" cy="991158"/>
          </a:xfrm>
          <a:custGeom>
            <a:avLst/>
            <a:gdLst/>
            <a:ahLst/>
            <a:cxnLst/>
            <a:rect l="l" t="t" r="r" b="b"/>
            <a:pathLst>
              <a:path w="991158" h="991158">
                <a:moveTo>
                  <a:pt x="0" y="0"/>
                </a:moveTo>
                <a:lnTo>
                  <a:pt x="991158" y="0"/>
                </a:lnTo>
                <a:lnTo>
                  <a:pt x="991158" y="991158"/>
                </a:lnTo>
                <a:lnTo>
                  <a:pt x="0" y="991158"/>
                </a:lnTo>
                <a:lnTo>
                  <a:pt x="0" y="0"/>
                </a:lnTo>
                <a:close/>
              </a:path>
            </a:pathLst>
          </a:custGeom>
          <a:blipFill>
            <a:blip>
              <a:extLst>
                <a:ext uri="{96DAC541-7B7A-43D3-8B79-37D633B846F1}">
                  <asvg:svgBlip xmlns:asvg="http://schemas.microsoft.com/office/drawing/2016/SVG/main" r:embed="rId11"/>
                </a:ext>
              </a:extLst>
            </a:blip>
            <a:stretch>
              <a:fillRect/>
            </a:stretch>
          </a:blipFill>
        </p:spPr>
        <p:txBody>
          <a:bodyPr/>
          <a:lstStyle/>
          <a:p>
            <a:endParaRPr lang="en-US"/>
          </a:p>
        </p:txBody>
      </p:sp>
      <p:sp>
        <p:nvSpPr>
          <p:cNvPr id="26" name="TextBox 26"/>
          <p:cNvSpPr txBox="1"/>
          <p:nvPr/>
        </p:nvSpPr>
        <p:spPr>
          <a:xfrm>
            <a:off x="5936603" y="543899"/>
            <a:ext cx="6424363" cy="4636135"/>
          </a:xfrm>
          <a:prstGeom prst="rect">
            <a:avLst/>
          </a:prstGeom>
        </p:spPr>
        <p:txBody>
          <a:bodyPr lIns="0" tIns="0" rIns="0" bIns="0" rtlCol="0" anchor="t">
            <a:spAutoFit/>
          </a:bodyPr>
          <a:lstStyle/>
          <a:p>
            <a:pPr algn="ctr">
              <a:lnSpc>
                <a:spcPts val="3640"/>
              </a:lnSpc>
            </a:pPr>
            <a:r>
              <a:rPr lang="en-US" sz="2600" b="1">
                <a:solidFill>
                  <a:srgbClr val="000B3D"/>
                </a:solidFill>
                <a:latin typeface="Poppins Bold"/>
                <a:ea typeface="Poppins Bold"/>
                <a:cs typeface="Poppins Bold"/>
                <a:sym typeface="Poppins Bold"/>
              </a:rPr>
              <a:t>    TALKING POINTS</a:t>
            </a:r>
          </a:p>
          <a:p>
            <a:pPr algn="ctr">
              <a:lnSpc>
                <a:spcPts val="3640"/>
              </a:lnSpc>
            </a:pPr>
            <a:endParaRPr lang="en-US" sz="2600" b="1">
              <a:solidFill>
                <a:srgbClr val="000B3D"/>
              </a:solidFill>
              <a:latin typeface="Poppins Bold"/>
              <a:ea typeface="Poppins Bold"/>
              <a:cs typeface="Poppins Bold"/>
              <a:sym typeface="Poppins Bold"/>
            </a:endParaRPr>
          </a:p>
          <a:p>
            <a:pPr marL="453393" lvl="1" indent="-226697" algn="l">
              <a:lnSpc>
                <a:spcPts val="2940"/>
              </a:lnSpc>
              <a:buFont typeface="Arial"/>
              <a:buChar char="•"/>
            </a:pPr>
            <a:r>
              <a:rPr lang="en-US" sz="2100">
                <a:solidFill>
                  <a:srgbClr val="000000"/>
                </a:solidFill>
                <a:latin typeface="Poppins"/>
                <a:ea typeface="Poppins"/>
                <a:cs typeface="Poppins"/>
                <a:sym typeface="Poppins"/>
              </a:rPr>
              <a:t>Conflict is often more about emotions than the actual issue.</a:t>
            </a:r>
          </a:p>
          <a:p>
            <a:pPr marL="453393" lvl="1" indent="-226697" algn="l">
              <a:lnSpc>
                <a:spcPts val="2940"/>
              </a:lnSpc>
              <a:buFont typeface="Arial"/>
              <a:buChar char="•"/>
            </a:pPr>
            <a:r>
              <a:rPr lang="en-US" sz="2100">
                <a:solidFill>
                  <a:srgbClr val="000000"/>
                </a:solidFill>
                <a:latin typeface="Poppins"/>
                <a:ea typeface="Poppins"/>
                <a:cs typeface="Poppins"/>
                <a:sym typeface="Poppins"/>
              </a:rPr>
              <a:t>When someone is angry or upset, their ability to think rationally decreases.</a:t>
            </a:r>
          </a:p>
          <a:p>
            <a:pPr marL="453393" lvl="1" indent="-226697" algn="l">
              <a:lnSpc>
                <a:spcPts val="2940"/>
              </a:lnSpc>
              <a:buFont typeface="Arial"/>
              <a:buChar char="•"/>
            </a:pPr>
            <a:r>
              <a:rPr lang="en-US" sz="2100">
                <a:solidFill>
                  <a:srgbClr val="000000"/>
                </a:solidFill>
                <a:latin typeface="Poppins"/>
                <a:ea typeface="Poppins"/>
                <a:cs typeface="Poppins"/>
                <a:sym typeface="Poppins"/>
              </a:rPr>
              <a:t>Resist the urge to defend, justify, or explain right away.</a:t>
            </a:r>
          </a:p>
          <a:p>
            <a:pPr marL="453393" lvl="1" indent="-226697" algn="l">
              <a:lnSpc>
                <a:spcPts val="2940"/>
              </a:lnSpc>
              <a:buFont typeface="Arial"/>
              <a:buChar char="•"/>
            </a:pPr>
            <a:r>
              <a:rPr lang="en-US" sz="2100">
                <a:solidFill>
                  <a:srgbClr val="000000"/>
                </a:solidFill>
                <a:latin typeface="Poppins"/>
                <a:ea typeface="Poppins"/>
                <a:cs typeface="Poppins"/>
                <a:sym typeface="Poppins"/>
              </a:rPr>
              <a:t>Your emotional regulation sets the tone for the entire interaction.</a:t>
            </a:r>
          </a:p>
          <a:p>
            <a:pPr marL="453393" lvl="1" indent="-226697" algn="l">
              <a:lnSpc>
                <a:spcPts val="2940"/>
              </a:lnSpc>
              <a:buFont typeface="Arial"/>
              <a:buChar char="•"/>
            </a:pPr>
            <a:r>
              <a:rPr lang="en-US" sz="2100">
                <a:solidFill>
                  <a:srgbClr val="000000"/>
                </a:solidFill>
                <a:latin typeface="Poppins"/>
                <a:ea typeface="Poppins"/>
                <a:cs typeface="Poppins"/>
                <a:sym typeface="Poppins"/>
              </a:rPr>
              <a:t>Stay calm, and you become the thermostat, not the thermometer.</a:t>
            </a:r>
          </a:p>
        </p:txBody>
      </p:sp>
      <p:sp>
        <p:nvSpPr>
          <p:cNvPr id="27" name="TextBox 27"/>
          <p:cNvSpPr txBox="1"/>
          <p:nvPr/>
        </p:nvSpPr>
        <p:spPr>
          <a:xfrm>
            <a:off x="734525" y="6460997"/>
            <a:ext cx="4562324" cy="2506981"/>
          </a:xfrm>
          <a:prstGeom prst="rect">
            <a:avLst/>
          </a:prstGeom>
        </p:spPr>
        <p:txBody>
          <a:bodyPr lIns="0" tIns="0" rIns="0" bIns="0" rtlCol="0" anchor="t">
            <a:spAutoFit/>
          </a:bodyPr>
          <a:lstStyle/>
          <a:p>
            <a:pPr algn="l">
              <a:lnSpc>
                <a:spcPts val="3885"/>
              </a:lnSpc>
            </a:pPr>
            <a:r>
              <a:rPr lang="en-US" sz="3500">
                <a:solidFill>
                  <a:srgbClr val="FFFFFF"/>
                </a:solidFill>
                <a:latin typeface="Centaur"/>
                <a:ea typeface="Centaur"/>
                <a:cs typeface="Centaur"/>
                <a:sym typeface="Centaur"/>
              </a:rPr>
              <a:t>Calm the emotion before addressing the issue. </a:t>
            </a:r>
          </a:p>
          <a:p>
            <a:pPr algn="l">
              <a:lnSpc>
                <a:spcPts val="3885"/>
              </a:lnSpc>
            </a:pPr>
            <a:endParaRPr lang="en-US" sz="3500">
              <a:solidFill>
                <a:srgbClr val="FFFFFF"/>
              </a:solidFill>
              <a:latin typeface="Centaur"/>
              <a:ea typeface="Centaur"/>
              <a:cs typeface="Centaur"/>
              <a:sym typeface="Centaur"/>
            </a:endParaRPr>
          </a:p>
          <a:p>
            <a:pPr algn="l">
              <a:lnSpc>
                <a:spcPts val="3885"/>
              </a:lnSpc>
            </a:pPr>
            <a:r>
              <a:rPr lang="en-US" sz="3500">
                <a:solidFill>
                  <a:srgbClr val="FFFFFF"/>
                </a:solidFill>
                <a:latin typeface="Centaur"/>
                <a:ea typeface="Centaur"/>
                <a:cs typeface="Centaur"/>
                <a:sym typeface="Centaur"/>
              </a:rPr>
              <a:t>When emotions run high, logic goes out the window.  </a:t>
            </a:r>
          </a:p>
        </p:txBody>
      </p:sp>
      <p:sp>
        <p:nvSpPr>
          <p:cNvPr id="28" name="TextBox 28"/>
          <p:cNvSpPr txBox="1"/>
          <p:nvPr/>
        </p:nvSpPr>
        <p:spPr>
          <a:xfrm>
            <a:off x="1276292" y="3533624"/>
            <a:ext cx="3015687" cy="2127128"/>
          </a:xfrm>
          <a:prstGeom prst="rect">
            <a:avLst/>
          </a:prstGeom>
        </p:spPr>
        <p:txBody>
          <a:bodyPr lIns="0" tIns="0" rIns="0" bIns="0" rtlCol="0" anchor="t">
            <a:spAutoFit/>
          </a:bodyPr>
          <a:lstStyle/>
          <a:p>
            <a:pPr algn="ctr">
              <a:lnSpc>
                <a:spcPts val="5606"/>
              </a:lnSpc>
              <a:spcBef>
                <a:spcPct val="0"/>
              </a:spcBef>
            </a:pPr>
            <a:r>
              <a:rPr lang="en-US" sz="4004" b="1">
                <a:solidFill>
                  <a:srgbClr val="FFFFFF"/>
                </a:solidFill>
                <a:latin typeface="Poppins Bold"/>
                <a:ea typeface="Poppins Bold"/>
                <a:cs typeface="Poppins Bold"/>
                <a:sym typeface="Poppins Bold"/>
              </a:rPr>
              <a:t>DIFFUSE EMOTION FIRST</a:t>
            </a:r>
          </a:p>
        </p:txBody>
      </p:sp>
      <p:sp>
        <p:nvSpPr>
          <p:cNvPr id="29" name="TextBox 29"/>
          <p:cNvSpPr txBox="1"/>
          <p:nvPr/>
        </p:nvSpPr>
        <p:spPr>
          <a:xfrm>
            <a:off x="12850635" y="543899"/>
            <a:ext cx="5020047" cy="3150235"/>
          </a:xfrm>
          <a:prstGeom prst="rect">
            <a:avLst/>
          </a:prstGeom>
        </p:spPr>
        <p:txBody>
          <a:bodyPr lIns="0" tIns="0" rIns="0" bIns="0" rtlCol="0" anchor="t">
            <a:spAutoFit/>
          </a:bodyPr>
          <a:lstStyle/>
          <a:p>
            <a:pPr algn="ctr">
              <a:lnSpc>
                <a:spcPts val="3639"/>
              </a:lnSpc>
            </a:pPr>
            <a:r>
              <a:rPr lang="en-US" sz="2599" b="1">
                <a:solidFill>
                  <a:srgbClr val="7A6200"/>
                </a:solidFill>
                <a:latin typeface="Poppins Bold"/>
                <a:ea typeface="Poppins Bold"/>
                <a:cs typeface="Poppins Bold"/>
                <a:sym typeface="Poppins Bold"/>
              </a:rPr>
              <a:t>PRACTICAL STRATEGIES</a:t>
            </a:r>
          </a:p>
          <a:p>
            <a:pPr algn="ctr">
              <a:lnSpc>
                <a:spcPts val="3639"/>
              </a:lnSpc>
            </a:pPr>
            <a:endParaRPr lang="en-US" sz="2599" b="1">
              <a:solidFill>
                <a:srgbClr val="7A6200"/>
              </a:solidFill>
              <a:latin typeface="Poppins Bold"/>
              <a:ea typeface="Poppins Bold"/>
              <a:cs typeface="Poppins Bold"/>
              <a:sym typeface="Poppins Bold"/>
            </a:endParaRPr>
          </a:p>
          <a:p>
            <a:pPr marL="453390" lvl="1" indent="-226695" algn="l">
              <a:lnSpc>
                <a:spcPts val="2940"/>
              </a:lnSpc>
              <a:buFont typeface="Arial"/>
              <a:buChar char="•"/>
            </a:pPr>
            <a:r>
              <a:rPr lang="en-US" sz="2100">
                <a:solidFill>
                  <a:srgbClr val="000000"/>
                </a:solidFill>
                <a:latin typeface="Poppins"/>
                <a:ea typeface="Poppins"/>
                <a:cs typeface="Poppins"/>
                <a:sym typeface="Poppins"/>
              </a:rPr>
              <a:t>Lower your voice instead of raising it.</a:t>
            </a:r>
          </a:p>
          <a:p>
            <a:pPr marL="453390" lvl="1" indent="-226695" algn="l">
              <a:lnSpc>
                <a:spcPts val="2940"/>
              </a:lnSpc>
              <a:buFont typeface="Arial"/>
              <a:buChar char="•"/>
            </a:pPr>
            <a:r>
              <a:rPr lang="en-US" sz="2100">
                <a:solidFill>
                  <a:srgbClr val="000000"/>
                </a:solidFill>
                <a:latin typeface="Poppins"/>
                <a:ea typeface="Poppins"/>
                <a:cs typeface="Poppins"/>
                <a:sym typeface="Poppins"/>
              </a:rPr>
              <a:t>Slow your rate of speech.</a:t>
            </a:r>
          </a:p>
          <a:p>
            <a:pPr marL="453390" lvl="1" indent="-226695" algn="l">
              <a:lnSpc>
                <a:spcPts val="2940"/>
              </a:lnSpc>
              <a:buFont typeface="Arial"/>
              <a:buChar char="•"/>
            </a:pPr>
            <a:r>
              <a:rPr lang="en-US" sz="2100">
                <a:solidFill>
                  <a:srgbClr val="000000"/>
                </a:solidFill>
                <a:latin typeface="Poppins"/>
                <a:ea typeface="Poppins"/>
                <a:cs typeface="Poppins"/>
                <a:sym typeface="Poppins"/>
              </a:rPr>
              <a:t>Maintain open body language.</a:t>
            </a:r>
          </a:p>
          <a:p>
            <a:pPr marL="453390" lvl="1" indent="-226695" algn="l">
              <a:lnSpc>
                <a:spcPts val="2940"/>
              </a:lnSpc>
              <a:buFont typeface="Arial"/>
              <a:buChar char="•"/>
            </a:pPr>
            <a:r>
              <a:rPr lang="en-US" sz="2100">
                <a:solidFill>
                  <a:srgbClr val="000000"/>
                </a:solidFill>
                <a:latin typeface="Poppins"/>
                <a:ea typeface="Poppins"/>
                <a:cs typeface="Poppins"/>
                <a:sym typeface="Poppins"/>
              </a:rPr>
              <a:t>Avoid interrupting.</a:t>
            </a:r>
          </a:p>
          <a:p>
            <a:pPr marL="453390" lvl="1" indent="-226695" algn="l">
              <a:lnSpc>
                <a:spcPts val="2940"/>
              </a:lnSpc>
              <a:buFont typeface="Arial"/>
              <a:buChar char="•"/>
            </a:pPr>
            <a:r>
              <a:rPr lang="en-US" sz="2100">
                <a:solidFill>
                  <a:srgbClr val="000000"/>
                </a:solidFill>
                <a:latin typeface="Poppins"/>
                <a:ea typeface="Poppins"/>
                <a:cs typeface="Poppins"/>
                <a:sym typeface="Poppins"/>
              </a:rPr>
              <a:t>Allow pauses and silence.</a:t>
            </a:r>
          </a:p>
        </p:txBody>
      </p:sp>
      <p:sp>
        <p:nvSpPr>
          <p:cNvPr id="30" name="TextBox 30"/>
          <p:cNvSpPr txBox="1"/>
          <p:nvPr/>
        </p:nvSpPr>
        <p:spPr>
          <a:xfrm>
            <a:off x="9936271" y="5594076"/>
            <a:ext cx="4125127" cy="457835"/>
          </a:xfrm>
          <a:prstGeom prst="rect">
            <a:avLst/>
          </a:prstGeom>
        </p:spPr>
        <p:txBody>
          <a:bodyPr lIns="0" tIns="0" rIns="0" bIns="0" rtlCol="0" anchor="t">
            <a:spAutoFit/>
          </a:bodyPr>
          <a:lstStyle/>
          <a:p>
            <a:pPr algn="ctr">
              <a:lnSpc>
                <a:spcPts val="3639"/>
              </a:lnSpc>
              <a:spcBef>
                <a:spcPct val="0"/>
              </a:spcBef>
            </a:pPr>
            <a:r>
              <a:rPr lang="en-US" sz="2599" b="1">
                <a:solidFill>
                  <a:srgbClr val="000B3D"/>
                </a:solidFill>
                <a:latin typeface="Poppins Bold"/>
                <a:ea typeface="Poppins Bold"/>
                <a:cs typeface="Poppins Bold"/>
                <a:sym typeface="Poppins Bold"/>
              </a:rPr>
              <a:t>ENGAGE</a:t>
            </a:r>
          </a:p>
        </p:txBody>
      </p:sp>
      <p:sp>
        <p:nvSpPr>
          <p:cNvPr id="31" name="TextBox 31"/>
          <p:cNvSpPr txBox="1"/>
          <p:nvPr/>
        </p:nvSpPr>
        <p:spPr>
          <a:xfrm>
            <a:off x="8586342" y="8504225"/>
            <a:ext cx="2735384" cy="915035"/>
          </a:xfrm>
          <a:prstGeom prst="rect">
            <a:avLst/>
          </a:prstGeom>
        </p:spPr>
        <p:txBody>
          <a:bodyPr lIns="0" tIns="0" rIns="0" bIns="0" rtlCol="0" anchor="t">
            <a:spAutoFit/>
          </a:bodyPr>
          <a:lstStyle/>
          <a:p>
            <a:pPr algn="ctr">
              <a:lnSpc>
                <a:spcPts val="3639"/>
              </a:lnSpc>
              <a:spcBef>
                <a:spcPct val="0"/>
              </a:spcBef>
            </a:pPr>
            <a:r>
              <a:rPr lang="en-US" sz="2599">
                <a:solidFill>
                  <a:srgbClr val="000000"/>
                </a:solidFill>
                <a:latin typeface="Poppins"/>
                <a:ea typeface="Poppins"/>
                <a:cs typeface="Poppins"/>
                <a:sym typeface="Poppins"/>
              </a:rPr>
              <a:t>“That’s not what happened.”</a:t>
            </a:r>
          </a:p>
        </p:txBody>
      </p:sp>
      <p:sp>
        <p:nvSpPr>
          <p:cNvPr id="32" name="TextBox 32"/>
          <p:cNvSpPr txBox="1"/>
          <p:nvPr/>
        </p:nvSpPr>
        <p:spPr>
          <a:xfrm>
            <a:off x="13666449" y="8189580"/>
            <a:ext cx="2735384" cy="1829435"/>
          </a:xfrm>
          <a:prstGeom prst="rect">
            <a:avLst/>
          </a:prstGeom>
        </p:spPr>
        <p:txBody>
          <a:bodyPr lIns="0" tIns="0" rIns="0" bIns="0" rtlCol="0" anchor="t">
            <a:spAutoFit/>
          </a:bodyPr>
          <a:lstStyle/>
          <a:p>
            <a:pPr algn="ctr">
              <a:lnSpc>
                <a:spcPts val="3639"/>
              </a:lnSpc>
              <a:spcBef>
                <a:spcPct val="0"/>
              </a:spcBef>
            </a:pPr>
            <a:r>
              <a:rPr lang="en-US" sz="2599">
                <a:solidFill>
                  <a:srgbClr val="000000"/>
                </a:solidFill>
                <a:latin typeface="Poppins"/>
                <a:ea typeface="Poppins"/>
                <a:cs typeface="Poppins"/>
                <a:sym typeface="Poppins"/>
              </a:rPr>
              <a:t>“I can see you’re frustrated.  Tell me more about your concerns”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5400000">
            <a:off x="4000500" y="-4000500"/>
            <a:ext cx="10287000" cy="18288000"/>
          </a:xfrm>
          <a:custGeom>
            <a:avLst/>
            <a:gdLst/>
            <a:ahLst/>
            <a:cxnLst/>
            <a:rect l="l" t="t" r="r" b="b"/>
            <a:pathLst>
              <a:path w="10287000" h="18288000">
                <a:moveTo>
                  <a:pt x="10287000" y="0"/>
                </a:moveTo>
                <a:lnTo>
                  <a:pt x="10287000" y="18288000"/>
                </a:lnTo>
                <a:lnTo>
                  <a:pt x="0" y="18288000"/>
                </a:lnTo>
                <a:lnTo>
                  <a:pt x="0" y="0"/>
                </a:lnTo>
                <a:lnTo>
                  <a:pt x="10287000" y="0"/>
                </a:lnTo>
                <a:close/>
              </a:path>
            </a:pathLst>
          </a:custGeom>
          <a:blipFill>
            <a:blip r:embed="rId3"/>
            <a:stretch>
              <a:fillRect l="-12888" r="-12888"/>
            </a:stretch>
          </a:blipFill>
        </p:spPr>
        <p:txBody>
          <a:bodyPr/>
          <a:lstStyle/>
          <a:p>
            <a:endParaRPr lang="en-US"/>
          </a:p>
        </p:txBody>
      </p:sp>
      <p:grpSp>
        <p:nvGrpSpPr>
          <p:cNvPr id="3" name="Group 3"/>
          <p:cNvGrpSpPr/>
          <p:nvPr/>
        </p:nvGrpSpPr>
        <p:grpSpPr>
          <a:xfrm rot="-3843318">
            <a:off x="1038295" y="13560262"/>
            <a:ext cx="21023020" cy="7341593"/>
            <a:chOff x="0" y="0"/>
            <a:chExt cx="1001120" cy="349608"/>
          </a:xfrm>
        </p:grpSpPr>
        <p:sp>
          <p:nvSpPr>
            <p:cNvPr id="4" name="Freeform 4"/>
            <p:cNvSpPr/>
            <p:nvPr/>
          </p:nvSpPr>
          <p:spPr>
            <a:xfrm>
              <a:off x="0" y="0"/>
              <a:ext cx="1001120" cy="349608"/>
            </a:xfrm>
            <a:custGeom>
              <a:avLst/>
              <a:gdLst/>
              <a:ahLst/>
              <a:cxnLst/>
              <a:rect l="l" t="t" r="r" b="b"/>
              <a:pathLst>
                <a:path w="1001120" h="349608">
                  <a:moveTo>
                    <a:pt x="797920" y="0"/>
                  </a:moveTo>
                  <a:lnTo>
                    <a:pt x="0" y="0"/>
                  </a:lnTo>
                  <a:lnTo>
                    <a:pt x="203200" y="349608"/>
                  </a:lnTo>
                  <a:lnTo>
                    <a:pt x="1001120" y="349608"/>
                  </a:lnTo>
                  <a:lnTo>
                    <a:pt x="797920" y="0"/>
                  </a:lnTo>
                  <a:close/>
                </a:path>
              </a:pathLst>
            </a:custGeom>
            <a:solidFill>
              <a:srgbClr val="CBCCCD"/>
            </a:solidFill>
          </p:spPr>
          <p:txBody>
            <a:bodyPr/>
            <a:lstStyle/>
            <a:p>
              <a:endParaRPr lang="en-US"/>
            </a:p>
          </p:txBody>
        </p:sp>
        <p:sp>
          <p:nvSpPr>
            <p:cNvPr id="5" name="TextBox 5"/>
            <p:cNvSpPr txBox="1"/>
            <p:nvPr/>
          </p:nvSpPr>
          <p:spPr>
            <a:xfrm>
              <a:off x="101600" y="-66675"/>
              <a:ext cx="797920" cy="416283"/>
            </a:xfrm>
            <a:prstGeom prst="rect">
              <a:avLst/>
            </a:prstGeom>
          </p:spPr>
          <p:txBody>
            <a:bodyPr lIns="50800" tIns="50800" rIns="50800" bIns="50800" rtlCol="0" anchor="ctr"/>
            <a:lstStyle/>
            <a:p>
              <a:pPr algn="ctr">
                <a:lnSpc>
                  <a:spcPts val="3639"/>
                </a:lnSpc>
              </a:pPr>
              <a:endParaRPr/>
            </a:p>
          </p:txBody>
        </p:sp>
      </p:grpSp>
      <p:sp>
        <p:nvSpPr>
          <p:cNvPr id="6" name="Freeform 6"/>
          <p:cNvSpPr/>
          <p:nvPr/>
        </p:nvSpPr>
        <p:spPr>
          <a:xfrm rot="3692141">
            <a:off x="111816" y="1032331"/>
            <a:ext cx="1245418" cy="1251676"/>
          </a:xfrm>
          <a:custGeom>
            <a:avLst/>
            <a:gdLst/>
            <a:ahLst/>
            <a:cxnLst/>
            <a:rect l="l" t="t" r="r" b="b"/>
            <a:pathLst>
              <a:path w="1245418" h="1251676">
                <a:moveTo>
                  <a:pt x="0" y="0"/>
                </a:moveTo>
                <a:lnTo>
                  <a:pt x="1245418" y="0"/>
                </a:lnTo>
                <a:lnTo>
                  <a:pt x="1245418" y="1251676"/>
                </a:lnTo>
                <a:lnTo>
                  <a:pt x="0" y="1251676"/>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grpSp>
        <p:nvGrpSpPr>
          <p:cNvPr id="7" name="Group 7"/>
          <p:cNvGrpSpPr/>
          <p:nvPr/>
        </p:nvGrpSpPr>
        <p:grpSpPr>
          <a:xfrm rot="-3843318">
            <a:off x="1680131" y="13722187"/>
            <a:ext cx="21023020" cy="7341593"/>
            <a:chOff x="0" y="0"/>
            <a:chExt cx="1001120" cy="349608"/>
          </a:xfrm>
        </p:grpSpPr>
        <p:sp>
          <p:nvSpPr>
            <p:cNvPr id="8" name="Freeform 8"/>
            <p:cNvSpPr/>
            <p:nvPr/>
          </p:nvSpPr>
          <p:spPr>
            <a:xfrm>
              <a:off x="0" y="0"/>
              <a:ext cx="1001120" cy="349608"/>
            </a:xfrm>
            <a:custGeom>
              <a:avLst/>
              <a:gdLst/>
              <a:ahLst/>
              <a:cxnLst/>
              <a:rect l="l" t="t" r="r" b="b"/>
              <a:pathLst>
                <a:path w="1001120" h="349608">
                  <a:moveTo>
                    <a:pt x="797920" y="0"/>
                  </a:moveTo>
                  <a:lnTo>
                    <a:pt x="0" y="0"/>
                  </a:lnTo>
                  <a:lnTo>
                    <a:pt x="203200" y="349608"/>
                  </a:lnTo>
                  <a:lnTo>
                    <a:pt x="1001120" y="349608"/>
                  </a:lnTo>
                  <a:lnTo>
                    <a:pt x="797920" y="0"/>
                  </a:lnTo>
                  <a:close/>
                </a:path>
              </a:pathLst>
            </a:custGeom>
            <a:solidFill>
              <a:srgbClr val="7A6200"/>
            </a:solidFill>
          </p:spPr>
          <p:txBody>
            <a:bodyPr/>
            <a:lstStyle/>
            <a:p>
              <a:endParaRPr lang="en-US"/>
            </a:p>
          </p:txBody>
        </p:sp>
        <p:sp>
          <p:nvSpPr>
            <p:cNvPr id="9" name="TextBox 9"/>
            <p:cNvSpPr txBox="1"/>
            <p:nvPr/>
          </p:nvSpPr>
          <p:spPr>
            <a:xfrm>
              <a:off x="101600" y="-66675"/>
              <a:ext cx="797920" cy="416283"/>
            </a:xfrm>
            <a:prstGeom prst="rect">
              <a:avLst/>
            </a:prstGeom>
          </p:spPr>
          <p:txBody>
            <a:bodyPr lIns="50800" tIns="50800" rIns="50800" bIns="50800" rtlCol="0" anchor="ctr"/>
            <a:lstStyle/>
            <a:p>
              <a:pPr algn="ctr">
                <a:lnSpc>
                  <a:spcPts val="3639"/>
                </a:lnSpc>
              </a:pPr>
              <a:endParaRPr/>
            </a:p>
          </p:txBody>
        </p:sp>
      </p:grpSp>
      <p:grpSp>
        <p:nvGrpSpPr>
          <p:cNvPr id="10" name="Group 10"/>
          <p:cNvGrpSpPr/>
          <p:nvPr/>
        </p:nvGrpSpPr>
        <p:grpSpPr>
          <a:xfrm rot="10253941">
            <a:off x="1171152" y="-9242792"/>
            <a:ext cx="14342305" cy="9556070"/>
            <a:chOff x="0" y="0"/>
            <a:chExt cx="524712" cy="349608"/>
          </a:xfrm>
        </p:grpSpPr>
        <p:sp>
          <p:nvSpPr>
            <p:cNvPr id="11" name="Freeform 11"/>
            <p:cNvSpPr/>
            <p:nvPr/>
          </p:nvSpPr>
          <p:spPr>
            <a:xfrm>
              <a:off x="0" y="0"/>
              <a:ext cx="524712" cy="349608"/>
            </a:xfrm>
            <a:custGeom>
              <a:avLst/>
              <a:gdLst/>
              <a:ahLst/>
              <a:cxnLst/>
              <a:rect l="l" t="t" r="r" b="b"/>
              <a:pathLst>
                <a:path w="524712" h="349608">
                  <a:moveTo>
                    <a:pt x="321512" y="0"/>
                  </a:moveTo>
                  <a:lnTo>
                    <a:pt x="0" y="0"/>
                  </a:lnTo>
                  <a:lnTo>
                    <a:pt x="203200" y="349608"/>
                  </a:lnTo>
                  <a:lnTo>
                    <a:pt x="524712" y="349608"/>
                  </a:lnTo>
                  <a:lnTo>
                    <a:pt x="321512" y="0"/>
                  </a:lnTo>
                  <a:close/>
                </a:path>
              </a:pathLst>
            </a:custGeom>
            <a:ln w="9525" cap="sq">
              <a:solidFill>
                <a:srgbClr val="FFFFFF"/>
              </a:solidFill>
              <a:prstDash val="solid"/>
              <a:miter/>
            </a:ln>
          </p:spPr>
          <p:txBody>
            <a:bodyPr/>
            <a:lstStyle/>
            <a:p>
              <a:endParaRPr lang="en-US"/>
            </a:p>
          </p:txBody>
        </p:sp>
        <p:sp>
          <p:nvSpPr>
            <p:cNvPr id="12" name="TextBox 12"/>
            <p:cNvSpPr txBox="1"/>
            <p:nvPr/>
          </p:nvSpPr>
          <p:spPr>
            <a:xfrm>
              <a:off x="101600" y="-66675"/>
              <a:ext cx="321512" cy="416283"/>
            </a:xfrm>
            <a:prstGeom prst="rect">
              <a:avLst/>
            </a:prstGeom>
          </p:spPr>
          <p:txBody>
            <a:bodyPr lIns="50800" tIns="50800" rIns="50800" bIns="50800" rtlCol="0" anchor="ctr"/>
            <a:lstStyle/>
            <a:p>
              <a:pPr algn="ctr">
                <a:lnSpc>
                  <a:spcPts val="3639"/>
                </a:lnSpc>
              </a:pPr>
              <a:endParaRPr/>
            </a:p>
          </p:txBody>
        </p:sp>
      </p:grpSp>
      <p:sp>
        <p:nvSpPr>
          <p:cNvPr id="13" name="Freeform 13"/>
          <p:cNvSpPr/>
          <p:nvPr/>
        </p:nvSpPr>
        <p:spPr>
          <a:xfrm rot="-9361625">
            <a:off x="16634700" y="-1619269"/>
            <a:ext cx="2843569" cy="2847128"/>
          </a:xfrm>
          <a:custGeom>
            <a:avLst/>
            <a:gdLst/>
            <a:ahLst/>
            <a:cxnLst/>
            <a:rect l="l" t="t" r="r" b="b"/>
            <a:pathLst>
              <a:path w="2843569" h="2847128">
                <a:moveTo>
                  <a:pt x="0" y="0"/>
                </a:moveTo>
                <a:lnTo>
                  <a:pt x="2843569" y="0"/>
                </a:lnTo>
                <a:lnTo>
                  <a:pt x="2843569" y="2847128"/>
                </a:lnTo>
                <a:lnTo>
                  <a:pt x="0" y="2847128"/>
                </a:lnTo>
                <a:lnTo>
                  <a:pt x="0" y="0"/>
                </a:lnTo>
                <a:close/>
              </a:path>
            </a:pathLst>
          </a:custGeom>
          <a:blipFill>
            <a:blip>
              <a:alphaModFix amt="51000"/>
              <a:extLst>
                <a:ext uri="{96DAC541-7B7A-43D3-8B79-37D633B846F1}">
                  <asvg:svgBlip xmlns:asvg="http://schemas.microsoft.com/office/drawing/2016/SVG/main" r:embed="rId5"/>
                </a:ext>
              </a:extLst>
            </a:blip>
            <a:stretch>
              <a:fillRect/>
            </a:stretch>
          </a:blipFill>
        </p:spPr>
        <p:txBody>
          <a:bodyPr/>
          <a:lstStyle/>
          <a:p>
            <a:endParaRPr lang="en-US"/>
          </a:p>
        </p:txBody>
      </p:sp>
      <p:grpSp>
        <p:nvGrpSpPr>
          <p:cNvPr id="14" name="Group 14"/>
          <p:cNvGrpSpPr/>
          <p:nvPr/>
        </p:nvGrpSpPr>
        <p:grpSpPr>
          <a:xfrm>
            <a:off x="0" y="0"/>
            <a:ext cx="5641328" cy="10267950"/>
            <a:chOff x="0" y="0"/>
            <a:chExt cx="1485782" cy="2704316"/>
          </a:xfrm>
        </p:grpSpPr>
        <p:sp>
          <p:nvSpPr>
            <p:cNvPr id="15" name="Freeform 15"/>
            <p:cNvSpPr/>
            <p:nvPr/>
          </p:nvSpPr>
          <p:spPr>
            <a:xfrm>
              <a:off x="0" y="0"/>
              <a:ext cx="1485782" cy="2704316"/>
            </a:xfrm>
            <a:custGeom>
              <a:avLst/>
              <a:gdLst/>
              <a:ahLst/>
              <a:cxnLst/>
              <a:rect l="l" t="t" r="r" b="b"/>
              <a:pathLst>
                <a:path w="1485782" h="2704316">
                  <a:moveTo>
                    <a:pt x="0" y="0"/>
                  </a:moveTo>
                  <a:lnTo>
                    <a:pt x="1485782" y="0"/>
                  </a:lnTo>
                  <a:lnTo>
                    <a:pt x="1485782" y="2704316"/>
                  </a:lnTo>
                  <a:lnTo>
                    <a:pt x="0" y="2704316"/>
                  </a:lnTo>
                  <a:close/>
                </a:path>
              </a:pathLst>
            </a:custGeom>
            <a:solidFill>
              <a:srgbClr val="000B3D"/>
            </a:solidFill>
          </p:spPr>
          <p:txBody>
            <a:bodyPr/>
            <a:lstStyle/>
            <a:p>
              <a:endParaRPr lang="en-US"/>
            </a:p>
          </p:txBody>
        </p:sp>
        <p:sp>
          <p:nvSpPr>
            <p:cNvPr id="16" name="TextBox 16"/>
            <p:cNvSpPr txBox="1"/>
            <p:nvPr/>
          </p:nvSpPr>
          <p:spPr>
            <a:xfrm>
              <a:off x="0" y="-257175"/>
              <a:ext cx="1485782" cy="2961491"/>
            </a:xfrm>
            <a:prstGeom prst="rect">
              <a:avLst/>
            </a:prstGeom>
          </p:spPr>
          <p:txBody>
            <a:bodyPr lIns="50800" tIns="50800" rIns="50800" bIns="50800" rtlCol="0" anchor="ctr"/>
            <a:lstStyle/>
            <a:p>
              <a:pPr algn="ctr">
                <a:lnSpc>
                  <a:spcPts val="19177"/>
                </a:lnSpc>
              </a:pPr>
              <a:endParaRPr/>
            </a:p>
          </p:txBody>
        </p:sp>
      </p:grpSp>
      <p:sp>
        <p:nvSpPr>
          <p:cNvPr id="17" name="TextBox 17"/>
          <p:cNvSpPr txBox="1"/>
          <p:nvPr/>
        </p:nvSpPr>
        <p:spPr>
          <a:xfrm>
            <a:off x="1876994" y="468273"/>
            <a:ext cx="1887339" cy="2852480"/>
          </a:xfrm>
          <a:prstGeom prst="rect">
            <a:avLst/>
          </a:prstGeom>
        </p:spPr>
        <p:txBody>
          <a:bodyPr lIns="0" tIns="0" rIns="0" bIns="0" rtlCol="0" anchor="t">
            <a:spAutoFit/>
          </a:bodyPr>
          <a:lstStyle/>
          <a:p>
            <a:pPr algn="ctr">
              <a:lnSpc>
                <a:spcPts val="23376"/>
              </a:lnSpc>
              <a:spcBef>
                <a:spcPct val="0"/>
              </a:spcBef>
            </a:pPr>
            <a:r>
              <a:rPr lang="en-US" sz="16697">
                <a:solidFill>
                  <a:srgbClr val="FFFFFF"/>
                </a:solidFill>
                <a:latin typeface="London"/>
                <a:ea typeface="London"/>
                <a:cs typeface="London"/>
                <a:sym typeface="London"/>
              </a:rPr>
              <a:t>E</a:t>
            </a:r>
          </a:p>
        </p:txBody>
      </p:sp>
      <p:sp>
        <p:nvSpPr>
          <p:cNvPr id="18" name="AutoShape 18"/>
          <p:cNvSpPr/>
          <p:nvPr/>
        </p:nvSpPr>
        <p:spPr>
          <a:xfrm>
            <a:off x="572817" y="3320754"/>
            <a:ext cx="4303874" cy="0"/>
          </a:xfrm>
          <a:prstGeom prst="line">
            <a:avLst/>
          </a:prstGeom>
          <a:ln w="38100" cap="flat">
            <a:solidFill>
              <a:srgbClr val="7A6200"/>
            </a:solidFill>
            <a:prstDash val="solid"/>
            <a:headEnd type="none" w="sm" len="sm"/>
            <a:tailEnd type="none" w="sm" len="sm"/>
          </a:ln>
        </p:spPr>
        <p:txBody>
          <a:bodyPr/>
          <a:lstStyle/>
          <a:p>
            <a:endParaRPr lang="en-US"/>
          </a:p>
        </p:txBody>
      </p:sp>
      <p:sp>
        <p:nvSpPr>
          <p:cNvPr id="19" name="Freeform 19"/>
          <p:cNvSpPr/>
          <p:nvPr/>
        </p:nvSpPr>
        <p:spPr>
          <a:xfrm>
            <a:off x="6541232" y="133517"/>
            <a:ext cx="1357876" cy="1357876"/>
          </a:xfrm>
          <a:custGeom>
            <a:avLst/>
            <a:gdLst/>
            <a:ahLst/>
            <a:cxnLst/>
            <a:rect l="l" t="t" r="r" b="b"/>
            <a:pathLst>
              <a:path w="1357876" h="1357876">
                <a:moveTo>
                  <a:pt x="0" y="0"/>
                </a:moveTo>
                <a:lnTo>
                  <a:pt x="1357877" y="0"/>
                </a:lnTo>
                <a:lnTo>
                  <a:pt x="1357877" y="1357876"/>
                </a:lnTo>
                <a:lnTo>
                  <a:pt x="0" y="1357876"/>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a:p>
        </p:txBody>
      </p:sp>
      <p:sp>
        <p:nvSpPr>
          <p:cNvPr id="20" name="Freeform 20"/>
          <p:cNvSpPr/>
          <p:nvPr/>
        </p:nvSpPr>
        <p:spPr>
          <a:xfrm>
            <a:off x="10151439" y="5202043"/>
            <a:ext cx="970904" cy="970904"/>
          </a:xfrm>
          <a:custGeom>
            <a:avLst/>
            <a:gdLst/>
            <a:ahLst/>
            <a:cxnLst/>
            <a:rect l="l" t="t" r="r" b="b"/>
            <a:pathLst>
              <a:path w="970904" h="970904">
                <a:moveTo>
                  <a:pt x="0" y="0"/>
                </a:moveTo>
                <a:lnTo>
                  <a:pt x="970903" y="0"/>
                </a:lnTo>
                <a:lnTo>
                  <a:pt x="970903" y="970904"/>
                </a:lnTo>
                <a:lnTo>
                  <a:pt x="0" y="970904"/>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en-US"/>
          </a:p>
        </p:txBody>
      </p:sp>
      <p:sp>
        <p:nvSpPr>
          <p:cNvPr id="21" name="Freeform 21"/>
          <p:cNvSpPr/>
          <p:nvPr/>
        </p:nvSpPr>
        <p:spPr>
          <a:xfrm flipH="1">
            <a:off x="6294910" y="9258300"/>
            <a:ext cx="925260" cy="925260"/>
          </a:xfrm>
          <a:custGeom>
            <a:avLst/>
            <a:gdLst/>
            <a:ahLst/>
            <a:cxnLst/>
            <a:rect l="l" t="t" r="r" b="b"/>
            <a:pathLst>
              <a:path w="925260" h="925260">
                <a:moveTo>
                  <a:pt x="925261" y="0"/>
                </a:moveTo>
                <a:lnTo>
                  <a:pt x="0" y="0"/>
                </a:lnTo>
                <a:lnTo>
                  <a:pt x="0" y="925260"/>
                </a:lnTo>
                <a:lnTo>
                  <a:pt x="925261" y="925260"/>
                </a:lnTo>
                <a:lnTo>
                  <a:pt x="925261" y="0"/>
                </a:lnTo>
                <a:close/>
              </a:path>
            </a:pathLst>
          </a:custGeom>
          <a:blipFill>
            <a:blip>
              <a:extLst>
                <a:ext uri="{96DAC541-7B7A-43D3-8B79-37D633B846F1}">
                  <asvg:svgBlip xmlns:asvg="http://schemas.microsoft.com/office/drawing/2016/SVG/main" r:embed="rId8"/>
                </a:ext>
              </a:extLst>
            </a:blip>
            <a:stretch>
              <a:fillRect/>
            </a:stretch>
          </a:blipFill>
        </p:spPr>
        <p:txBody>
          <a:bodyPr/>
          <a:lstStyle/>
          <a:p>
            <a:endParaRPr lang="en-US"/>
          </a:p>
        </p:txBody>
      </p:sp>
      <p:sp>
        <p:nvSpPr>
          <p:cNvPr id="22" name="Freeform 22"/>
          <p:cNvSpPr/>
          <p:nvPr/>
        </p:nvSpPr>
        <p:spPr>
          <a:xfrm>
            <a:off x="12989235" y="315261"/>
            <a:ext cx="1072163" cy="1072163"/>
          </a:xfrm>
          <a:custGeom>
            <a:avLst/>
            <a:gdLst/>
            <a:ahLst/>
            <a:cxnLst/>
            <a:rect l="l" t="t" r="r" b="b"/>
            <a:pathLst>
              <a:path w="1072163" h="1072163">
                <a:moveTo>
                  <a:pt x="0" y="0"/>
                </a:moveTo>
                <a:lnTo>
                  <a:pt x="1072163" y="0"/>
                </a:lnTo>
                <a:lnTo>
                  <a:pt x="1072163" y="1072163"/>
                </a:lnTo>
                <a:lnTo>
                  <a:pt x="0" y="1072163"/>
                </a:lnTo>
                <a:lnTo>
                  <a:pt x="0" y="0"/>
                </a:lnTo>
                <a:close/>
              </a:path>
            </a:pathLst>
          </a:custGeom>
          <a:blipFill>
            <a:blip>
              <a:extLst>
                <a:ext uri="{96DAC541-7B7A-43D3-8B79-37D633B846F1}">
                  <asvg:svgBlip xmlns:asvg="http://schemas.microsoft.com/office/drawing/2016/SVG/main" r:embed="rId9"/>
                </a:ext>
              </a:extLst>
            </a:blip>
            <a:stretch>
              <a:fillRect/>
            </a:stretch>
          </a:blipFill>
        </p:spPr>
        <p:txBody>
          <a:bodyPr/>
          <a:lstStyle/>
          <a:p>
            <a:endParaRPr lang="en-US"/>
          </a:p>
        </p:txBody>
      </p:sp>
      <p:sp>
        <p:nvSpPr>
          <p:cNvPr id="23" name="Freeform 23"/>
          <p:cNvSpPr/>
          <p:nvPr/>
        </p:nvSpPr>
        <p:spPr>
          <a:xfrm>
            <a:off x="8138359" y="6334872"/>
            <a:ext cx="7315200" cy="64008"/>
          </a:xfrm>
          <a:custGeom>
            <a:avLst/>
            <a:gdLst/>
            <a:ahLst/>
            <a:cxnLst/>
            <a:rect l="l" t="t" r="r" b="b"/>
            <a:pathLst>
              <a:path w="7315200" h="64008">
                <a:moveTo>
                  <a:pt x="0" y="0"/>
                </a:moveTo>
                <a:lnTo>
                  <a:pt x="7315200" y="0"/>
                </a:lnTo>
                <a:lnTo>
                  <a:pt x="7315200" y="64008"/>
                </a:lnTo>
                <a:lnTo>
                  <a:pt x="0" y="64008"/>
                </a:lnTo>
                <a:lnTo>
                  <a:pt x="0" y="0"/>
                </a:lnTo>
                <a:close/>
              </a:path>
            </a:pathLst>
          </a:custGeom>
          <a:blipFill>
            <a:blip>
              <a:extLst>
                <a:ext uri="{96DAC541-7B7A-43D3-8B79-37D633B846F1}">
                  <asvg:svgBlip xmlns:asvg="http://schemas.microsoft.com/office/drawing/2016/SVG/main" r:embed="rId10"/>
                </a:ext>
              </a:extLst>
            </a:blip>
            <a:stretch>
              <a:fillRect/>
            </a:stretch>
          </a:blipFill>
        </p:spPr>
        <p:txBody>
          <a:bodyPr/>
          <a:lstStyle/>
          <a:p>
            <a:endParaRPr lang="en-US"/>
          </a:p>
        </p:txBody>
      </p:sp>
      <p:sp>
        <p:nvSpPr>
          <p:cNvPr id="24" name="TextBox 24"/>
          <p:cNvSpPr txBox="1"/>
          <p:nvPr/>
        </p:nvSpPr>
        <p:spPr>
          <a:xfrm>
            <a:off x="5936603" y="543899"/>
            <a:ext cx="6424363" cy="4434840"/>
          </a:xfrm>
          <a:prstGeom prst="rect">
            <a:avLst/>
          </a:prstGeom>
        </p:spPr>
        <p:txBody>
          <a:bodyPr lIns="0" tIns="0" rIns="0" bIns="0" rtlCol="0" anchor="t">
            <a:spAutoFit/>
          </a:bodyPr>
          <a:lstStyle/>
          <a:p>
            <a:pPr algn="ctr">
              <a:lnSpc>
                <a:spcPts val="3640"/>
              </a:lnSpc>
            </a:pPr>
            <a:r>
              <a:rPr lang="en-US" sz="2600" b="1">
                <a:solidFill>
                  <a:srgbClr val="000B3D"/>
                </a:solidFill>
                <a:latin typeface="Poppins Bold"/>
                <a:ea typeface="Poppins Bold"/>
                <a:cs typeface="Poppins Bold"/>
                <a:sym typeface="Poppins Bold"/>
              </a:rPr>
              <a:t>    TALKING POINTS</a:t>
            </a:r>
          </a:p>
          <a:p>
            <a:pPr algn="ctr">
              <a:lnSpc>
                <a:spcPts val="3640"/>
              </a:lnSpc>
            </a:pPr>
            <a:endParaRPr lang="en-US" sz="2600" b="1">
              <a:solidFill>
                <a:srgbClr val="000B3D"/>
              </a:solidFill>
              <a:latin typeface="Poppins Bold"/>
              <a:ea typeface="Poppins Bold"/>
              <a:cs typeface="Poppins Bold"/>
              <a:sym typeface="Poppins Bold"/>
            </a:endParaRPr>
          </a:p>
          <a:p>
            <a:pPr marL="474983" lvl="1" indent="-237491" algn="l">
              <a:lnSpc>
                <a:spcPts val="3080"/>
              </a:lnSpc>
              <a:buFont typeface="Arial"/>
              <a:buChar char="•"/>
            </a:pPr>
            <a:r>
              <a:rPr lang="en-US" sz="2200">
                <a:solidFill>
                  <a:srgbClr val="000000"/>
                </a:solidFill>
                <a:latin typeface="Poppins"/>
                <a:ea typeface="Poppins"/>
                <a:cs typeface="Poppins"/>
                <a:sym typeface="Poppins"/>
              </a:rPr>
              <a:t>Empathy is not agreement.</a:t>
            </a:r>
          </a:p>
          <a:p>
            <a:pPr marL="474983" lvl="1" indent="-237491" algn="l">
              <a:lnSpc>
                <a:spcPts val="3080"/>
              </a:lnSpc>
              <a:buFont typeface="Arial"/>
              <a:buChar char="•"/>
            </a:pPr>
            <a:r>
              <a:rPr lang="en-US" sz="2200">
                <a:solidFill>
                  <a:srgbClr val="000000"/>
                </a:solidFill>
                <a:latin typeface="Poppins"/>
                <a:ea typeface="Poppins"/>
                <a:cs typeface="Poppins"/>
                <a:sym typeface="Poppins"/>
              </a:rPr>
              <a:t>People want to feel heard before they are ready for solutions.</a:t>
            </a:r>
          </a:p>
          <a:p>
            <a:pPr marL="474983" lvl="1" indent="-237491" algn="l">
              <a:lnSpc>
                <a:spcPts val="3080"/>
              </a:lnSpc>
              <a:buFont typeface="Arial"/>
              <a:buChar char="•"/>
            </a:pPr>
            <a:r>
              <a:rPr lang="en-US" sz="2200">
                <a:solidFill>
                  <a:srgbClr val="000000"/>
                </a:solidFill>
                <a:latin typeface="Poppins"/>
                <a:ea typeface="Poppins"/>
                <a:cs typeface="Poppins"/>
                <a:sym typeface="Poppins"/>
              </a:rPr>
              <a:t>Listening builds trust, even when you can’t give the outcome they want.</a:t>
            </a:r>
          </a:p>
          <a:p>
            <a:pPr marL="474983" lvl="1" indent="-237491" algn="l">
              <a:lnSpc>
                <a:spcPts val="3080"/>
              </a:lnSpc>
              <a:buFont typeface="Arial"/>
              <a:buChar char="•"/>
            </a:pPr>
            <a:r>
              <a:rPr lang="en-US" sz="2200">
                <a:solidFill>
                  <a:srgbClr val="000000"/>
                </a:solidFill>
                <a:latin typeface="Poppins"/>
                <a:ea typeface="Poppins"/>
                <a:cs typeface="Poppins"/>
                <a:sym typeface="Poppins"/>
              </a:rPr>
              <a:t>Leaders listen to understand not to respond.</a:t>
            </a:r>
          </a:p>
          <a:p>
            <a:pPr marL="474983" lvl="1" indent="-237491" algn="l">
              <a:lnSpc>
                <a:spcPts val="3080"/>
              </a:lnSpc>
              <a:buFont typeface="Arial"/>
              <a:buChar char="•"/>
            </a:pPr>
            <a:r>
              <a:rPr lang="en-US" sz="2200">
                <a:solidFill>
                  <a:srgbClr val="000000"/>
                </a:solidFill>
                <a:latin typeface="Poppins"/>
                <a:ea typeface="Poppins"/>
                <a:cs typeface="Poppins"/>
                <a:sym typeface="Poppins"/>
              </a:rPr>
              <a:t>Reflect back what you hear to show understanding.</a:t>
            </a:r>
          </a:p>
        </p:txBody>
      </p:sp>
      <p:sp>
        <p:nvSpPr>
          <p:cNvPr id="25" name="TextBox 25"/>
          <p:cNvSpPr txBox="1"/>
          <p:nvPr/>
        </p:nvSpPr>
        <p:spPr>
          <a:xfrm>
            <a:off x="734525" y="5808707"/>
            <a:ext cx="4562324" cy="2806828"/>
          </a:xfrm>
          <a:prstGeom prst="rect">
            <a:avLst/>
          </a:prstGeom>
        </p:spPr>
        <p:txBody>
          <a:bodyPr lIns="0" tIns="0" rIns="0" bIns="0" rtlCol="0" anchor="t">
            <a:spAutoFit/>
          </a:bodyPr>
          <a:lstStyle/>
          <a:p>
            <a:pPr algn="l">
              <a:lnSpc>
                <a:spcPts val="4329"/>
              </a:lnSpc>
            </a:pPr>
            <a:r>
              <a:rPr lang="en-US" sz="3900">
                <a:solidFill>
                  <a:srgbClr val="FFFFFF"/>
                </a:solidFill>
                <a:latin typeface="Centaur"/>
                <a:ea typeface="Centaur"/>
                <a:cs typeface="Centaur"/>
                <a:sym typeface="Centaur"/>
              </a:rPr>
              <a:t>People may not remember every solution you offer, but they will remember how you made them feel---heard.</a:t>
            </a:r>
          </a:p>
        </p:txBody>
      </p:sp>
      <p:sp>
        <p:nvSpPr>
          <p:cNvPr id="26" name="TextBox 26"/>
          <p:cNvSpPr txBox="1"/>
          <p:nvPr/>
        </p:nvSpPr>
        <p:spPr>
          <a:xfrm>
            <a:off x="1349349" y="3721584"/>
            <a:ext cx="2942630" cy="1378462"/>
          </a:xfrm>
          <a:prstGeom prst="rect">
            <a:avLst/>
          </a:prstGeom>
        </p:spPr>
        <p:txBody>
          <a:bodyPr lIns="0" tIns="0" rIns="0" bIns="0" rtlCol="0" anchor="t">
            <a:spAutoFit/>
          </a:bodyPr>
          <a:lstStyle/>
          <a:p>
            <a:pPr algn="ctr">
              <a:lnSpc>
                <a:spcPts val="5606"/>
              </a:lnSpc>
            </a:pPr>
            <a:r>
              <a:rPr lang="en-US" sz="4004" b="1">
                <a:solidFill>
                  <a:srgbClr val="7A6200"/>
                </a:solidFill>
                <a:latin typeface="Poppins Bold"/>
                <a:ea typeface="Poppins Bold"/>
                <a:cs typeface="Poppins Bold"/>
                <a:sym typeface="Poppins Bold"/>
              </a:rPr>
              <a:t>EMPATHIZE </a:t>
            </a:r>
          </a:p>
          <a:p>
            <a:pPr algn="ctr">
              <a:lnSpc>
                <a:spcPts val="5186"/>
              </a:lnSpc>
              <a:spcBef>
                <a:spcPct val="0"/>
              </a:spcBef>
            </a:pPr>
            <a:r>
              <a:rPr lang="en-US" sz="3704">
                <a:solidFill>
                  <a:srgbClr val="FFFFFF"/>
                </a:solidFill>
                <a:latin typeface="Poppins"/>
                <a:ea typeface="Poppins"/>
                <a:cs typeface="Poppins"/>
                <a:sym typeface="Poppins"/>
              </a:rPr>
              <a:t>AND LISTEN</a:t>
            </a:r>
          </a:p>
        </p:txBody>
      </p:sp>
      <p:sp>
        <p:nvSpPr>
          <p:cNvPr id="27" name="TextBox 27"/>
          <p:cNvSpPr txBox="1"/>
          <p:nvPr/>
        </p:nvSpPr>
        <p:spPr>
          <a:xfrm>
            <a:off x="12850635" y="543899"/>
            <a:ext cx="5205850" cy="3263265"/>
          </a:xfrm>
          <a:prstGeom prst="rect">
            <a:avLst/>
          </a:prstGeom>
        </p:spPr>
        <p:txBody>
          <a:bodyPr lIns="0" tIns="0" rIns="0" bIns="0" rtlCol="0" anchor="t">
            <a:spAutoFit/>
          </a:bodyPr>
          <a:lstStyle/>
          <a:p>
            <a:pPr algn="ctr">
              <a:lnSpc>
                <a:spcPts val="3639"/>
              </a:lnSpc>
            </a:pPr>
            <a:r>
              <a:rPr lang="en-US" sz="2599" b="1">
                <a:solidFill>
                  <a:srgbClr val="7A6200"/>
                </a:solidFill>
                <a:latin typeface="Poppins Bold"/>
                <a:ea typeface="Poppins Bold"/>
                <a:cs typeface="Poppins Bold"/>
                <a:sym typeface="Poppins Bold"/>
              </a:rPr>
              <a:t>  PHRASES TO USE</a:t>
            </a:r>
          </a:p>
          <a:p>
            <a:pPr algn="ctr">
              <a:lnSpc>
                <a:spcPts val="3639"/>
              </a:lnSpc>
            </a:pPr>
            <a:endParaRPr lang="en-US" sz="2599" b="1">
              <a:solidFill>
                <a:srgbClr val="7A6200"/>
              </a:solidFill>
              <a:latin typeface="Poppins Bold"/>
              <a:ea typeface="Poppins Bold"/>
              <a:cs typeface="Poppins Bold"/>
              <a:sym typeface="Poppins Bold"/>
            </a:endParaRPr>
          </a:p>
          <a:p>
            <a:pPr marL="474979" lvl="1" indent="-237490" algn="l">
              <a:lnSpc>
                <a:spcPts val="3079"/>
              </a:lnSpc>
              <a:buFont typeface="Arial"/>
              <a:buChar char="•"/>
            </a:pPr>
            <a:r>
              <a:rPr lang="en-US" sz="2199">
                <a:solidFill>
                  <a:srgbClr val="000000"/>
                </a:solidFill>
                <a:latin typeface="Poppins"/>
                <a:ea typeface="Poppins"/>
                <a:cs typeface="Poppins"/>
                <a:sym typeface="Poppins"/>
              </a:rPr>
              <a:t>“What I’m hearing is...”</a:t>
            </a:r>
          </a:p>
          <a:p>
            <a:pPr marL="474979" lvl="1" indent="-237490" algn="l">
              <a:lnSpc>
                <a:spcPts val="3079"/>
              </a:lnSpc>
              <a:buFont typeface="Arial"/>
              <a:buChar char="•"/>
            </a:pPr>
            <a:r>
              <a:rPr lang="en-US" sz="2199">
                <a:solidFill>
                  <a:srgbClr val="000000"/>
                </a:solidFill>
                <a:latin typeface="Poppins"/>
                <a:ea typeface="Poppins"/>
                <a:cs typeface="Poppins"/>
                <a:sym typeface="Poppins"/>
              </a:rPr>
              <a:t>“Tell me more about that.”</a:t>
            </a:r>
          </a:p>
          <a:p>
            <a:pPr marL="474979" lvl="1" indent="-237490" algn="l">
              <a:lnSpc>
                <a:spcPts val="3079"/>
              </a:lnSpc>
              <a:buFont typeface="Arial"/>
              <a:buChar char="•"/>
            </a:pPr>
            <a:r>
              <a:rPr lang="en-US" sz="2199">
                <a:solidFill>
                  <a:srgbClr val="000000"/>
                </a:solidFill>
                <a:latin typeface="Poppins"/>
                <a:ea typeface="Poppins"/>
                <a:cs typeface="Poppins"/>
                <a:sym typeface="Poppins"/>
              </a:rPr>
              <a:t>“I understand why that would be frustrating.”</a:t>
            </a:r>
          </a:p>
          <a:p>
            <a:pPr marL="474979" lvl="1" indent="-237490" algn="l">
              <a:lnSpc>
                <a:spcPts val="3079"/>
              </a:lnSpc>
              <a:buFont typeface="Arial"/>
              <a:buChar char="•"/>
            </a:pPr>
            <a:r>
              <a:rPr lang="en-US" sz="2199">
                <a:solidFill>
                  <a:srgbClr val="000000"/>
                </a:solidFill>
                <a:latin typeface="Poppins"/>
                <a:ea typeface="Poppins"/>
                <a:cs typeface="Poppins"/>
                <a:sym typeface="Poppins"/>
              </a:rPr>
              <a:t>“It sounds like your biggest concern is...”</a:t>
            </a:r>
          </a:p>
        </p:txBody>
      </p:sp>
      <p:sp>
        <p:nvSpPr>
          <p:cNvPr id="28" name="TextBox 28"/>
          <p:cNvSpPr txBox="1"/>
          <p:nvPr/>
        </p:nvSpPr>
        <p:spPr>
          <a:xfrm>
            <a:off x="7085029" y="4854965"/>
            <a:ext cx="9753481" cy="5225277"/>
          </a:xfrm>
          <a:prstGeom prst="rect">
            <a:avLst/>
          </a:prstGeom>
        </p:spPr>
        <p:txBody>
          <a:bodyPr lIns="0" tIns="0" rIns="0" bIns="0" rtlCol="0" anchor="t">
            <a:spAutoFit/>
          </a:bodyPr>
          <a:lstStyle/>
          <a:p>
            <a:pPr algn="ctr">
              <a:lnSpc>
                <a:spcPts val="3362"/>
              </a:lnSpc>
            </a:pPr>
            <a:endParaRPr dirty="0"/>
          </a:p>
          <a:p>
            <a:pPr algn="ctr">
              <a:lnSpc>
                <a:spcPts val="3362"/>
              </a:lnSpc>
            </a:pPr>
            <a:endParaRPr dirty="0"/>
          </a:p>
          <a:p>
            <a:pPr algn="l">
              <a:lnSpc>
                <a:spcPts val="2845"/>
              </a:lnSpc>
            </a:pPr>
            <a:endParaRPr dirty="0"/>
          </a:p>
          <a:p>
            <a:pPr algn="l">
              <a:lnSpc>
                <a:spcPts val="2845"/>
              </a:lnSpc>
            </a:pPr>
            <a:endParaRPr lang="en-US" sz="2032" b="1" dirty="0">
              <a:solidFill>
                <a:srgbClr val="7A6200"/>
              </a:solidFill>
              <a:latin typeface="Poppins Bold"/>
              <a:ea typeface="Poppins Bold"/>
              <a:cs typeface="Poppins Bold"/>
              <a:sym typeface="Poppins Bold"/>
            </a:endParaRPr>
          </a:p>
          <a:p>
            <a:pPr>
              <a:lnSpc>
                <a:spcPts val="2845"/>
              </a:lnSpc>
            </a:pPr>
            <a:r>
              <a:rPr lang="en-US" sz="2032" b="1" dirty="0">
                <a:solidFill>
                  <a:srgbClr val="7A6200"/>
                </a:solidFill>
                <a:latin typeface="Poppins Bold"/>
                <a:ea typeface="Poppins Bold"/>
                <a:cs typeface="Poppins Bold"/>
                <a:sym typeface="Poppins Bold"/>
              </a:rPr>
              <a:t>PARTNER PRACTICE</a:t>
            </a:r>
          </a:p>
          <a:p>
            <a:pPr algn="l">
              <a:lnSpc>
                <a:spcPts val="2845"/>
              </a:lnSpc>
            </a:pPr>
            <a:endParaRPr lang="en-US" sz="2032" b="1" dirty="0">
              <a:solidFill>
                <a:srgbClr val="7A6200"/>
              </a:solidFill>
              <a:latin typeface="Poppins Bold"/>
              <a:ea typeface="Poppins Bold"/>
              <a:cs typeface="Poppins Bold"/>
              <a:sym typeface="Poppins Bold"/>
            </a:endParaRPr>
          </a:p>
          <a:p>
            <a:pPr algn="l">
              <a:lnSpc>
                <a:spcPts val="2845"/>
              </a:lnSpc>
            </a:pPr>
            <a:r>
              <a:rPr lang="en-US" sz="2032" dirty="0">
                <a:solidFill>
                  <a:srgbClr val="000000"/>
                </a:solidFill>
                <a:latin typeface="Poppins"/>
                <a:ea typeface="Poppins"/>
                <a:cs typeface="Poppins"/>
                <a:sym typeface="Poppins"/>
              </a:rPr>
              <a:t>Turn to a partner and share a minor frustration you’ve experienced recently.</a:t>
            </a:r>
          </a:p>
          <a:p>
            <a:pPr algn="l">
              <a:lnSpc>
                <a:spcPts val="2845"/>
              </a:lnSpc>
            </a:pPr>
            <a:r>
              <a:rPr lang="en-US" sz="2032" b="1" dirty="0">
                <a:solidFill>
                  <a:srgbClr val="000000"/>
                </a:solidFill>
                <a:latin typeface="Poppins Bold"/>
                <a:ea typeface="Poppins Bold"/>
                <a:cs typeface="Poppins Bold"/>
                <a:sym typeface="Poppins Bold"/>
              </a:rPr>
              <a:t>Partner’s job:</a:t>
            </a:r>
            <a:r>
              <a:rPr lang="en-US" sz="2032" dirty="0">
                <a:solidFill>
                  <a:srgbClr val="000000"/>
                </a:solidFill>
                <a:latin typeface="Poppins"/>
                <a:ea typeface="Poppins"/>
                <a:cs typeface="Poppins"/>
                <a:sym typeface="Poppins"/>
              </a:rPr>
              <a:t> </a:t>
            </a:r>
          </a:p>
          <a:p>
            <a:pPr marL="438805" lvl="1" indent="-219403" algn="l">
              <a:lnSpc>
                <a:spcPts val="2845"/>
              </a:lnSpc>
              <a:buFont typeface="Arial"/>
              <a:buChar char="•"/>
            </a:pPr>
            <a:r>
              <a:rPr lang="en-US" sz="2032" dirty="0">
                <a:solidFill>
                  <a:srgbClr val="000000"/>
                </a:solidFill>
                <a:latin typeface="Poppins"/>
                <a:ea typeface="Poppins"/>
                <a:cs typeface="Poppins"/>
                <a:sym typeface="Poppins"/>
              </a:rPr>
              <a:t>Listen only.</a:t>
            </a:r>
          </a:p>
          <a:p>
            <a:pPr marL="438805" lvl="1" indent="-219403" algn="l">
              <a:lnSpc>
                <a:spcPts val="2845"/>
              </a:lnSpc>
              <a:buFont typeface="Arial"/>
              <a:buChar char="•"/>
            </a:pPr>
            <a:r>
              <a:rPr lang="en-US" sz="2032" dirty="0">
                <a:solidFill>
                  <a:srgbClr val="000000"/>
                </a:solidFill>
                <a:latin typeface="Poppins"/>
                <a:ea typeface="Poppins"/>
                <a:cs typeface="Poppins"/>
                <a:sym typeface="Poppins"/>
              </a:rPr>
              <a:t>No advice. No fixing.</a:t>
            </a:r>
          </a:p>
          <a:p>
            <a:pPr marL="438805" lvl="1" indent="-219403" algn="l">
              <a:buFont typeface="Arial"/>
              <a:buChar char="•"/>
            </a:pPr>
            <a:r>
              <a:rPr lang="en-US" sz="2032" dirty="0">
                <a:solidFill>
                  <a:srgbClr val="000000"/>
                </a:solidFill>
                <a:latin typeface="Poppins"/>
                <a:ea typeface="Poppins"/>
                <a:cs typeface="Poppins"/>
                <a:sym typeface="Poppins"/>
              </a:rPr>
              <a:t>Simply paraphrase what they heard.</a:t>
            </a:r>
          </a:p>
          <a:p>
            <a:pPr algn="l"/>
            <a:endParaRPr lang="en-US" sz="1000" dirty="0">
              <a:solidFill>
                <a:srgbClr val="000000"/>
              </a:solidFill>
              <a:latin typeface="Poppins"/>
              <a:ea typeface="Poppins"/>
              <a:cs typeface="Poppins"/>
              <a:sym typeface="Poppins"/>
            </a:endParaRPr>
          </a:p>
          <a:p>
            <a:pPr algn="l"/>
            <a:r>
              <a:rPr lang="en-US" sz="2032" dirty="0">
                <a:solidFill>
                  <a:srgbClr val="000000"/>
                </a:solidFill>
                <a:latin typeface="Poppins"/>
                <a:ea typeface="Poppins"/>
                <a:cs typeface="Poppins"/>
                <a:sym typeface="Poppins"/>
              </a:rPr>
              <a:t>      How did it feel to be heard?</a:t>
            </a:r>
          </a:p>
          <a:p>
            <a:pPr algn="l">
              <a:lnSpc>
                <a:spcPts val="2845"/>
              </a:lnSpc>
            </a:pPr>
            <a:r>
              <a:rPr lang="en-US" sz="2032" dirty="0">
                <a:solidFill>
                  <a:srgbClr val="000000"/>
                </a:solidFill>
                <a:latin typeface="Poppins"/>
                <a:ea typeface="Poppins"/>
                <a:cs typeface="Poppins"/>
                <a:sym typeface="Poppins"/>
              </a:rPr>
              <a:t>      How hard was it not to jump in with solutions?</a:t>
            </a:r>
          </a:p>
        </p:txBody>
      </p:sp>
      <p:sp>
        <p:nvSpPr>
          <p:cNvPr id="29" name="TextBox 29"/>
          <p:cNvSpPr txBox="1"/>
          <p:nvPr/>
        </p:nvSpPr>
        <p:spPr>
          <a:xfrm>
            <a:off x="9936271" y="5594076"/>
            <a:ext cx="4125127" cy="457835"/>
          </a:xfrm>
          <a:prstGeom prst="rect">
            <a:avLst/>
          </a:prstGeom>
        </p:spPr>
        <p:txBody>
          <a:bodyPr lIns="0" tIns="0" rIns="0" bIns="0" rtlCol="0" anchor="t">
            <a:spAutoFit/>
          </a:bodyPr>
          <a:lstStyle/>
          <a:p>
            <a:pPr algn="ctr">
              <a:lnSpc>
                <a:spcPts val="3639"/>
              </a:lnSpc>
              <a:spcBef>
                <a:spcPct val="0"/>
              </a:spcBef>
            </a:pPr>
            <a:r>
              <a:rPr lang="en-US" sz="2599" b="1">
                <a:solidFill>
                  <a:srgbClr val="000B3D"/>
                </a:solidFill>
                <a:latin typeface="Poppins Bold"/>
                <a:ea typeface="Poppins Bold"/>
                <a:cs typeface="Poppins Bold"/>
                <a:sym typeface="Poppins Bold"/>
              </a:rPr>
              <a:t>ENGAGE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5400000">
            <a:off x="4000500" y="-4000500"/>
            <a:ext cx="10287000" cy="18288000"/>
          </a:xfrm>
          <a:custGeom>
            <a:avLst/>
            <a:gdLst/>
            <a:ahLst/>
            <a:cxnLst/>
            <a:rect l="l" t="t" r="r" b="b"/>
            <a:pathLst>
              <a:path w="10287000" h="18288000">
                <a:moveTo>
                  <a:pt x="10287000" y="0"/>
                </a:moveTo>
                <a:lnTo>
                  <a:pt x="10287000" y="18288000"/>
                </a:lnTo>
                <a:lnTo>
                  <a:pt x="0" y="18288000"/>
                </a:lnTo>
                <a:lnTo>
                  <a:pt x="0" y="0"/>
                </a:lnTo>
                <a:lnTo>
                  <a:pt x="10287000" y="0"/>
                </a:lnTo>
                <a:close/>
              </a:path>
            </a:pathLst>
          </a:custGeom>
          <a:blipFill>
            <a:blip r:embed="rId3"/>
            <a:stretch>
              <a:fillRect l="-12888" r="-12888"/>
            </a:stretch>
          </a:blipFill>
        </p:spPr>
        <p:txBody>
          <a:bodyPr/>
          <a:lstStyle/>
          <a:p>
            <a:endParaRPr lang="en-US"/>
          </a:p>
        </p:txBody>
      </p:sp>
      <p:grpSp>
        <p:nvGrpSpPr>
          <p:cNvPr id="3" name="Group 3"/>
          <p:cNvGrpSpPr/>
          <p:nvPr/>
        </p:nvGrpSpPr>
        <p:grpSpPr>
          <a:xfrm rot="-3843318">
            <a:off x="1038295" y="13560262"/>
            <a:ext cx="21023020" cy="7341593"/>
            <a:chOff x="0" y="0"/>
            <a:chExt cx="1001120" cy="349608"/>
          </a:xfrm>
        </p:grpSpPr>
        <p:sp>
          <p:nvSpPr>
            <p:cNvPr id="4" name="Freeform 4"/>
            <p:cNvSpPr/>
            <p:nvPr/>
          </p:nvSpPr>
          <p:spPr>
            <a:xfrm>
              <a:off x="0" y="0"/>
              <a:ext cx="1001120" cy="349608"/>
            </a:xfrm>
            <a:custGeom>
              <a:avLst/>
              <a:gdLst/>
              <a:ahLst/>
              <a:cxnLst/>
              <a:rect l="l" t="t" r="r" b="b"/>
              <a:pathLst>
                <a:path w="1001120" h="349608">
                  <a:moveTo>
                    <a:pt x="797920" y="0"/>
                  </a:moveTo>
                  <a:lnTo>
                    <a:pt x="0" y="0"/>
                  </a:lnTo>
                  <a:lnTo>
                    <a:pt x="203200" y="349608"/>
                  </a:lnTo>
                  <a:lnTo>
                    <a:pt x="1001120" y="349608"/>
                  </a:lnTo>
                  <a:lnTo>
                    <a:pt x="797920" y="0"/>
                  </a:lnTo>
                  <a:close/>
                </a:path>
              </a:pathLst>
            </a:custGeom>
            <a:solidFill>
              <a:srgbClr val="CBCCCD"/>
            </a:solidFill>
          </p:spPr>
          <p:txBody>
            <a:bodyPr/>
            <a:lstStyle/>
            <a:p>
              <a:endParaRPr lang="en-US"/>
            </a:p>
          </p:txBody>
        </p:sp>
        <p:sp>
          <p:nvSpPr>
            <p:cNvPr id="5" name="TextBox 5"/>
            <p:cNvSpPr txBox="1"/>
            <p:nvPr/>
          </p:nvSpPr>
          <p:spPr>
            <a:xfrm>
              <a:off x="101600" y="-66675"/>
              <a:ext cx="797920" cy="416283"/>
            </a:xfrm>
            <a:prstGeom prst="rect">
              <a:avLst/>
            </a:prstGeom>
          </p:spPr>
          <p:txBody>
            <a:bodyPr lIns="50800" tIns="50800" rIns="50800" bIns="50800" rtlCol="0" anchor="ctr"/>
            <a:lstStyle/>
            <a:p>
              <a:pPr algn="ctr">
                <a:lnSpc>
                  <a:spcPts val="3639"/>
                </a:lnSpc>
              </a:pPr>
              <a:endParaRPr/>
            </a:p>
          </p:txBody>
        </p:sp>
      </p:grpSp>
      <p:sp>
        <p:nvSpPr>
          <p:cNvPr id="6" name="Freeform 6"/>
          <p:cNvSpPr/>
          <p:nvPr/>
        </p:nvSpPr>
        <p:spPr>
          <a:xfrm rot="3692141">
            <a:off x="111816" y="1032331"/>
            <a:ext cx="1245418" cy="1251676"/>
          </a:xfrm>
          <a:custGeom>
            <a:avLst/>
            <a:gdLst/>
            <a:ahLst/>
            <a:cxnLst/>
            <a:rect l="l" t="t" r="r" b="b"/>
            <a:pathLst>
              <a:path w="1245418" h="1251676">
                <a:moveTo>
                  <a:pt x="0" y="0"/>
                </a:moveTo>
                <a:lnTo>
                  <a:pt x="1245418" y="0"/>
                </a:lnTo>
                <a:lnTo>
                  <a:pt x="1245418" y="1251676"/>
                </a:lnTo>
                <a:lnTo>
                  <a:pt x="0" y="1251676"/>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grpSp>
        <p:nvGrpSpPr>
          <p:cNvPr id="7" name="Group 7"/>
          <p:cNvGrpSpPr/>
          <p:nvPr/>
        </p:nvGrpSpPr>
        <p:grpSpPr>
          <a:xfrm rot="-3843318">
            <a:off x="1680131" y="13722187"/>
            <a:ext cx="21023020" cy="7341593"/>
            <a:chOff x="0" y="0"/>
            <a:chExt cx="1001120" cy="349608"/>
          </a:xfrm>
        </p:grpSpPr>
        <p:sp>
          <p:nvSpPr>
            <p:cNvPr id="8" name="Freeform 8"/>
            <p:cNvSpPr/>
            <p:nvPr/>
          </p:nvSpPr>
          <p:spPr>
            <a:xfrm>
              <a:off x="0" y="0"/>
              <a:ext cx="1001120" cy="349608"/>
            </a:xfrm>
            <a:custGeom>
              <a:avLst/>
              <a:gdLst/>
              <a:ahLst/>
              <a:cxnLst/>
              <a:rect l="l" t="t" r="r" b="b"/>
              <a:pathLst>
                <a:path w="1001120" h="349608">
                  <a:moveTo>
                    <a:pt x="797920" y="0"/>
                  </a:moveTo>
                  <a:lnTo>
                    <a:pt x="0" y="0"/>
                  </a:lnTo>
                  <a:lnTo>
                    <a:pt x="203200" y="349608"/>
                  </a:lnTo>
                  <a:lnTo>
                    <a:pt x="1001120" y="349608"/>
                  </a:lnTo>
                  <a:lnTo>
                    <a:pt x="797920" y="0"/>
                  </a:lnTo>
                  <a:close/>
                </a:path>
              </a:pathLst>
            </a:custGeom>
            <a:solidFill>
              <a:srgbClr val="7A6200"/>
            </a:solidFill>
          </p:spPr>
          <p:txBody>
            <a:bodyPr/>
            <a:lstStyle/>
            <a:p>
              <a:endParaRPr lang="en-US"/>
            </a:p>
          </p:txBody>
        </p:sp>
        <p:sp>
          <p:nvSpPr>
            <p:cNvPr id="9" name="TextBox 9"/>
            <p:cNvSpPr txBox="1"/>
            <p:nvPr/>
          </p:nvSpPr>
          <p:spPr>
            <a:xfrm>
              <a:off x="101600" y="-66675"/>
              <a:ext cx="797920" cy="416283"/>
            </a:xfrm>
            <a:prstGeom prst="rect">
              <a:avLst/>
            </a:prstGeom>
          </p:spPr>
          <p:txBody>
            <a:bodyPr lIns="50800" tIns="50800" rIns="50800" bIns="50800" rtlCol="0" anchor="ctr"/>
            <a:lstStyle/>
            <a:p>
              <a:pPr algn="ctr">
                <a:lnSpc>
                  <a:spcPts val="3639"/>
                </a:lnSpc>
              </a:pPr>
              <a:endParaRPr/>
            </a:p>
          </p:txBody>
        </p:sp>
      </p:grpSp>
      <p:grpSp>
        <p:nvGrpSpPr>
          <p:cNvPr id="10" name="Group 10"/>
          <p:cNvGrpSpPr/>
          <p:nvPr/>
        </p:nvGrpSpPr>
        <p:grpSpPr>
          <a:xfrm rot="10253941">
            <a:off x="1171152" y="-9242792"/>
            <a:ext cx="14342305" cy="9556070"/>
            <a:chOff x="0" y="0"/>
            <a:chExt cx="524712" cy="349608"/>
          </a:xfrm>
        </p:grpSpPr>
        <p:sp>
          <p:nvSpPr>
            <p:cNvPr id="11" name="Freeform 11"/>
            <p:cNvSpPr/>
            <p:nvPr/>
          </p:nvSpPr>
          <p:spPr>
            <a:xfrm>
              <a:off x="0" y="0"/>
              <a:ext cx="524712" cy="349608"/>
            </a:xfrm>
            <a:custGeom>
              <a:avLst/>
              <a:gdLst/>
              <a:ahLst/>
              <a:cxnLst/>
              <a:rect l="l" t="t" r="r" b="b"/>
              <a:pathLst>
                <a:path w="524712" h="349608">
                  <a:moveTo>
                    <a:pt x="321512" y="0"/>
                  </a:moveTo>
                  <a:lnTo>
                    <a:pt x="0" y="0"/>
                  </a:lnTo>
                  <a:lnTo>
                    <a:pt x="203200" y="349608"/>
                  </a:lnTo>
                  <a:lnTo>
                    <a:pt x="524712" y="349608"/>
                  </a:lnTo>
                  <a:lnTo>
                    <a:pt x="321512" y="0"/>
                  </a:lnTo>
                  <a:close/>
                </a:path>
              </a:pathLst>
            </a:custGeom>
            <a:ln w="9525" cap="sq">
              <a:solidFill>
                <a:srgbClr val="FFFFFF"/>
              </a:solidFill>
              <a:prstDash val="solid"/>
              <a:miter/>
            </a:ln>
          </p:spPr>
          <p:txBody>
            <a:bodyPr/>
            <a:lstStyle/>
            <a:p>
              <a:endParaRPr lang="en-US"/>
            </a:p>
          </p:txBody>
        </p:sp>
        <p:sp>
          <p:nvSpPr>
            <p:cNvPr id="12" name="TextBox 12"/>
            <p:cNvSpPr txBox="1"/>
            <p:nvPr/>
          </p:nvSpPr>
          <p:spPr>
            <a:xfrm>
              <a:off x="101600" y="-66675"/>
              <a:ext cx="321512" cy="416283"/>
            </a:xfrm>
            <a:prstGeom prst="rect">
              <a:avLst/>
            </a:prstGeom>
          </p:spPr>
          <p:txBody>
            <a:bodyPr lIns="50800" tIns="50800" rIns="50800" bIns="50800" rtlCol="0" anchor="ctr"/>
            <a:lstStyle/>
            <a:p>
              <a:pPr algn="ctr">
                <a:lnSpc>
                  <a:spcPts val="3639"/>
                </a:lnSpc>
              </a:pPr>
              <a:endParaRPr/>
            </a:p>
          </p:txBody>
        </p:sp>
      </p:grpSp>
      <p:sp>
        <p:nvSpPr>
          <p:cNvPr id="13" name="Freeform 13"/>
          <p:cNvSpPr/>
          <p:nvPr/>
        </p:nvSpPr>
        <p:spPr>
          <a:xfrm rot="-9361625">
            <a:off x="16634700" y="-1619269"/>
            <a:ext cx="2843569" cy="2847128"/>
          </a:xfrm>
          <a:custGeom>
            <a:avLst/>
            <a:gdLst/>
            <a:ahLst/>
            <a:cxnLst/>
            <a:rect l="l" t="t" r="r" b="b"/>
            <a:pathLst>
              <a:path w="2843569" h="2847128">
                <a:moveTo>
                  <a:pt x="0" y="0"/>
                </a:moveTo>
                <a:lnTo>
                  <a:pt x="2843569" y="0"/>
                </a:lnTo>
                <a:lnTo>
                  <a:pt x="2843569" y="2847128"/>
                </a:lnTo>
                <a:lnTo>
                  <a:pt x="0" y="2847128"/>
                </a:lnTo>
                <a:lnTo>
                  <a:pt x="0" y="0"/>
                </a:lnTo>
                <a:close/>
              </a:path>
            </a:pathLst>
          </a:custGeom>
          <a:blipFill>
            <a:blip>
              <a:alphaModFix amt="51000"/>
              <a:extLst>
                <a:ext uri="{96DAC541-7B7A-43D3-8B79-37D633B846F1}">
                  <asvg:svgBlip xmlns:asvg="http://schemas.microsoft.com/office/drawing/2016/SVG/main" r:embed="rId5"/>
                </a:ext>
              </a:extLst>
            </a:blip>
            <a:stretch>
              <a:fillRect/>
            </a:stretch>
          </a:blipFill>
        </p:spPr>
        <p:txBody>
          <a:bodyPr/>
          <a:lstStyle/>
          <a:p>
            <a:endParaRPr lang="en-US"/>
          </a:p>
        </p:txBody>
      </p:sp>
      <p:grpSp>
        <p:nvGrpSpPr>
          <p:cNvPr id="14" name="Group 14"/>
          <p:cNvGrpSpPr/>
          <p:nvPr/>
        </p:nvGrpSpPr>
        <p:grpSpPr>
          <a:xfrm>
            <a:off x="0" y="0"/>
            <a:ext cx="5641328" cy="10267950"/>
            <a:chOff x="0" y="0"/>
            <a:chExt cx="1485782" cy="2704316"/>
          </a:xfrm>
        </p:grpSpPr>
        <p:sp>
          <p:nvSpPr>
            <p:cNvPr id="15" name="Freeform 15"/>
            <p:cNvSpPr/>
            <p:nvPr/>
          </p:nvSpPr>
          <p:spPr>
            <a:xfrm>
              <a:off x="0" y="0"/>
              <a:ext cx="1485782" cy="2704316"/>
            </a:xfrm>
            <a:custGeom>
              <a:avLst/>
              <a:gdLst/>
              <a:ahLst/>
              <a:cxnLst/>
              <a:rect l="l" t="t" r="r" b="b"/>
              <a:pathLst>
                <a:path w="1485782" h="2704316">
                  <a:moveTo>
                    <a:pt x="0" y="0"/>
                  </a:moveTo>
                  <a:lnTo>
                    <a:pt x="1485782" y="0"/>
                  </a:lnTo>
                  <a:lnTo>
                    <a:pt x="1485782" y="2704316"/>
                  </a:lnTo>
                  <a:lnTo>
                    <a:pt x="0" y="2704316"/>
                  </a:lnTo>
                  <a:close/>
                </a:path>
              </a:pathLst>
            </a:custGeom>
            <a:solidFill>
              <a:srgbClr val="000B3D"/>
            </a:solidFill>
          </p:spPr>
          <p:txBody>
            <a:bodyPr/>
            <a:lstStyle/>
            <a:p>
              <a:endParaRPr lang="en-US"/>
            </a:p>
          </p:txBody>
        </p:sp>
        <p:sp>
          <p:nvSpPr>
            <p:cNvPr id="16" name="TextBox 16"/>
            <p:cNvSpPr txBox="1"/>
            <p:nvPr/>
          </p:nvSpPr>
          <p:spPr>
            <a:xfrm>
              <a:off x="0" y="-257175"/>
              <a:ext cx="1485782" cy="2961491"/>
            </a:xfrm>
            <a:prstGeom prst="rect">
              <a:avLst/>
            </a:prstGeom>
          </p:spPr>
          <p:txBody>
            <a:bodyPr lIns="50800" tIns="50800" rIns="50800" bIns="50800" rtlCol="0" anchor="ctr"/>
            <a:lstStyle/>
            <a:p>
              <a:pPr algn="ctr">
                <a:lnSpc>
                  <a:spcPts val="19177"/>
                </a:lnSpc>
              </a:pPr>
              <a:endParaRPr/>
            </a:p>
          </p:txBody>
        </p:sp>
      </p:grpSp>
      <p:sp>
        <p:nvSpPr>
          <p:cNvPr id="17" name="TextBox 17"/>
          <p:cNvSpPr txBox="1"/>
          <p:nvPr/>
        </p:nvSpPr>
        <p:spPr>
          <a:xfrm>
            <a:off x="1957560" y="468273"/>
            <a:ext cx="1726208" cy="2852480"/>
          </a:xfrm>
          <a:prstGeom prst="rect">
            <a:avLst/>
          </a:prstGeom>
        </p:spPr>
        <p:txBody>
          <a:bodyPr lIns="0" tIns="0" rIns="0" bIns="0" rtlCol="0" anchor="t">
            <a:spAutoFit/>
          </a:bodyPr>
          <a:lstStyle/>
          <a:p>
            <a:pPr algn="ctr">
              <a:lnSpc>
                <a:spcPts val="23376"/>
              </a:lnSpc>
              <a:spcBef>
                <a:spcPct val="0"/>
              </a:spcBef>
            </a:pPr>
            <a:r>
              <a:rPr lang="en-US" sz="16697">
                <a:solidFill>
                  <a:srgbClr val="7A6200"/>
                </a:solidFill>
                <a:latin typeface="London"/>
                <a:ea typeface="London"/>
                <a:cs typeface="London"/>
                <a:sym typeface="London"/>
              </a:rPr>
              <a:t>f</a:t>
            </a:r>
          </a:p>
        </p:txBody>
      </p:sp>
      <p:sp>
        <p:nvSpPr>
          <p:cNvPr id="18" name="AutoShape 18"/>
          <p:cNvSpPr/>
          <p:nvPr/>
        </p:nvSpPr>
        <p:spPr>
          <a:xfrm>
            <a:off x="572817" y="3320754"/>
            <a:ext cx="4303874" cy="0"/>
          </a:xfrm>
          <a:prstGeom prst="line">
            <a:avLst/>
          </a:prstGeom>
          <a:ln w="38100" cap="flat">
            <a:solidFill>
              <a:srgbClr val="7A6200"/>
            </a:solidFill>
            <a:prstDash val="solid"/>
            <a:headEnd type="none" w="sm" len="sm"/>
            <a:tailEnd type="none" w="sm" len="sm"/>
          </a:ln>
        </p:spPr>
        <p:txBody>
          <a:bodyPr/>
          <a:lstStyle/>
          <a:p>
            <a:endParaRPr lang="en-US"/>
          </a:p>
        </p:txBody>
      </p:sp>
      <p:sp>
        <p:nvSpPr>
          <p:cNvPr id="19" name="Freeform 19"/>
          <p:cNvSpPr/>
          <p:nvPr/>
        </p:nvSpPr>
        <p:spPr>
          <a:xfrm>
            <a:off x="6541232" y="133517"/>
            <a:ext cx="1357876" cy="1357876"/>
          </a:xfrm>
          <a:custGeom>
            <a:avLst/>
            <a:gdLst/>
            <a:ahLst/>
            <a:cxnLst/>
            <a:rect l="l" t="t" r="r" b="b"/>
            <a:pathLst>
              <a:path w="1357876" h="1357876">
                <a:moveTo>
                  <a:pt x="0" y="0"/>
                </a:moveTo>
                <a:lnTo>
                  <a:pt x="1357877" y="0"/>
                </a:lnTo>
                <a:lnTo>
                  <a:pt x="1357877" y="1357876"/>
                </a:lnTo>
                <a:lnTo>
                  <a:pt x="0" y="1357876"/>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a:p>
        </p:txBody>
      </p:sp>
      <p:sp>
        <p:nvSpPr>
          <p:cNvPr id="20" name="Freeform 20"/>
          <p:cNvSpPr/>
          <p:nvPr/>
        </p:nvSpPr>
        <p:spPr>
          <a:xfrm>
            <a:off x="10118335" y="5496397"/>
            <a:ext cx="970904" cy="970904"/>
          </a:xfrm>
          <a:custGeom>
            <a:avLst/>
            <a:gdLst/>
            <a:ahLst/>
            <a:cxnLst/>
            <a:rect l="l" t="t" r="r" b="b"/>
            <a:pathLst>
              <a:path w="970904" h="970904">
                <a:moveTo>
                  <a:pt x="0" y="0"/>
                </a:moveTo>
                <a:lnTo>
                  <a:pt x="970903" y="0"/>
                </a:lnTo>
                <a:lnTo>
                  <a:pt x="970903" y="970903"/>
                </a:lnTo>
                <a:lnTo>
                  <a:pt x="0" y="970903"/>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en-US"/>
          </a:p>
        </p:txBody>
      </p:sp>
      <p:sp>
        <p:nvSpPr>
          <p:cNvPr id="21" name="Freeform 21"/>
          <p:cNvSpPr/>
          <p:nvPr/>
        </p:nvSpPr>
        <p:spPr>
          <a:xfrm>
            <a:off x="12850635" y="410061"/>
            <a:ext cx="895824" cy="895824"/>
          </a:xfrm>
          <a:custGeom>
            <a:avLst/>
            <a:gdLst/>
            <a:ahLst/>
            <a:cxnLst/>
            <a:rect l="l" t="t" r="r" b="b"/>
            <a:pathLst>
              <a:path w="895824" h="895824">
                <a:moveTo>
                  <a:pt x="0" y="0"/>
                </a:moveTo>
                <a:lnTo>
                  <a:pt x="895824" y="0"/>
                </a:lnTo>
                <a:lnTo>
                  <a:pt x="895824" y="895824"/>
                </a:lnTo>
                <a:lnTo>
                  <a:pt x="0" y="895824"/>
                </a:lnTo>
                <a:lnTo>
                  <a:pt x="0" y="0"/>
                </a:lnTo>
                <a:close/>
              </a:path>
            </a:pathLst>
          </a:custGeom>
          <a:blipFill>
            <a:blip>
              <a:extLst>
                <a:ext uri="{96DAC541-7B7A-43D3-8B79-37D633B846F1}">
                  <asvg:svgBlip xmlns:asvg="http://schemas.microsoft.com/office/drawing/2016/SVG/main" r:embed="rId8"/>
                </a:ext>
              </a:extLst>
            </a:blip>
            <a:stretch>
              <a:fillRect/>
            </a:stretch>
          </a:blipFill>
        </p:spPr>
        <p:txBody>
          <a:bodyPr/>
          <a:lstStyle/>
          <a:p>
            <a:endParaRPr lang="en-US"/>
          </a:p>
        </p:txBody>
      </p:sp>
      <p:sp>
        <p:nvSpPr>
          <p:cNvPr id="22" name="Freeform 22"/>
          <p:cNvSpPr/>
          <p:nvPr/>
        </p:nvSpPr>
        <p:spPr>
          <a:xfrm>
            <a:off x="6741097" y="6591125"/>
            <a:ext cx="4815375" cy="3423294"/>
          </a:xfrm>
          <a:custGeom>
            <a:avLst/>
            <a:gdLst/>
            <a:ahLst/>
            <a:cxnLst/>
            <a:rect l="l" t="t" r="r" b="b"/>
            <a:pathLst>
              <a:path w="4815375" h="3423294">
                <a:moveTo>
                  <a:pt x="0" y="0"/>
                </a:moveTo>
                <a:lnTo>
                  <a:pt x="4815375" y="0"/>
                </a:lnTo>
                <a:lnTo>
                  <a:pt x="4815375" y="3423294"/>
                </a:lnTo>
                <a:lnTo>
                  <a:pt x="0" y="3423294"/>
                </a:lnTo>
                <a:lnTo>
                  <a:pt x="0" y="0"/>
                </a:lnTo>
                <a:close/>
              </a:path>
            </a:pathLst>
          </a:custGeom>
          <a:blipFill>
            <a:blip>
              <a:extLst>
                <a:ext uri="{96DAC541-7B7A-43D3-8B79-37D633B846F1}">
                  <asvg:svgBlip xmlns:asvg="http://schemas.microsoft.com/office/drawing/2016/SVG/main" r:embed="rId9"/>
                </a:ext>
              </a:extLst>
            </a:blip>
            <a:stretch>
              <a:fillRect/>
            </a:stretch>
          </a:blipFill>
        </p:spPr>
        <p:txBody>
          <a:bodyPr/>
          <a:lstStyle/>
          <a:p>
            <a:endParaRPr lang="en-US"/>
          </a:p>
        </p:txBody>
      </p:sp>
      <p:sp>
        <p:nvSpPr>
          <p:cNvPr id="23" name="TextBox 23"/>
          <p:cNvSpPr txBox="1"/>
          <p:nvPr/>
        </p:nvSpPr>
        <p:spPr>
          <a:xfrm>
            <a:off x="5936603" y="543899"/>
            <a:ext cx="6424363" cy="4825365"/>
          </a:xfrm>
          <a:prstGeom prst="rect">
            <a:avLst/>
          </a:prstGeom>
        </p:spPr>
        <p:txBody>
          <a:bodyPr lIns="0" tIns="0" rIns="0" bIns="0" rtlCol="0" anchor="t">
            <a:spAutoFit/>
          </a:bodyPr>
          <a:lstStyle/>
          <a:p>
            <a:pPr algn="ctr">
              <a:lnSpc>
                <a:spcPts val="3640"/>
              </a:lnSpc>
            </a:pPr>
            <a:r>
              <a:rPr lang="en-US" sz="2600" b="1">
                <a:solidFill>
                  <a:srgbClr val="000B3D"/>
                </a:solidFill>
                <a:latin typeface="Poppins Bold"/>
                <a:ea typeface="Poppins Bold"/>
                <a:cs typeface="Poppins Bold"/>
                <a:sym typeface="Poppins Bold"/>
              </a:rPr>
              <a:t>    TALKING POINTS</a:t>
            </a:r>
          </a:p>
          <a:p>
            <a:pPr algn="ctr">
              <a:lnSpc>
                <a:spcPts val="3640"/>
              </a:lnSpc>
            </a:pPr>
            <a:endParaRPr lang="en-US" sz="2600" b="1">
              <a:solidFill>
                <a:srgbClr val="000B3D"/>
              </a:solidFill>
              <a:latin typeface="Poppins Bold"/>
              <a:ea typeface="Poppins Bold"/>
              <a:cs typeface="Poppins Bold"/>
              <a:sym typeface="Poppins Bold"/>
            </a:endParaRPr>
          </a:p>
          <a:p>
            <a:pPr marL="474983" lvl="1" indent="-237491" algn="l">
              <a:lnSpc>
                <a:spcPts val="3080"/>
              </a:lnSpc>
              <a:buFont typeface="Arial"/>
              <a:buChar char="•"/>
            </a:pPr>
            <a:r>
              <a:rPr lang="en-US" sz="2200">
                <a:solidFill>
                  <a:srgbClr val="000000"/>
                </a:solidFill>
                <a:latin typeface="Poppins"/>
                <a:ea typeface="Poppins"/>
                <a:cs typeface="Poppins"/>
                <a:sym typeface="Poppins"/>
              </a:rPr>
              <a:t>Focus on what is known, not on assumptions.</a:t>
            </a:r>
          </a:p>
          <a:p>
            <a:pPr marL="474983" lvl="1" indent="-237491" algn="l">
              <a:lnSpc>
                <a:spcPts val="3080"/>
              </a:lnSpc>
              <a:buFont typeface="Arial"/>
              <a:buChar char="•"/>
            </a:pPr>
            <a:r>
              <a:rPr lang="en-US" sz="2200">
                <a:solidFill>
                  <a:srgbClr val="000000"/>
                </a:solidFill>
                <a:latin typeface="Poppins"/>
                <a:ea typeface="Poppins"/>
                <a:cs typeface="Poppins"/>
                <a:sym typeface="Poppins"/>
              </a:rPr>
              <a:t>Separate facts, feelings, and interpretations.</a:t>
            </a:r>
          </a:p>
          <a:p>
            <a:pPr marL="474983" lvl="1" indent="-237491" algn="l">
              <a:lnSpc>
                <a:spcPts val="3080"/>
              </a:lnSpc>
              <a:buFont typeface="Arial"/>
              <a:buChar char="•"/>
            </a:pPr>
            <a:r>
              <a:rPr lang="en-US" sz="2200">
                <a:solidFill>
                  <a:srgbClr val="000000"/>
                </a:solidFill>
                <a:latin typeface="Poppins"/>
                <a:ea typeface="Poppins"/>
                <a:cs typeface="Poppins"/>
                <a:sym typeface="Poppins"/>
              </a:rPr>
              <a:t>Avoid assigning blame.</a:t>
            </a:r>
          </a:p>
          <a:p>
            <a:pPr marL="474983" lvl="1" indent="-237491" algn="l">
              <a:lnSpc>
                <a:spcPts val="3080"/>
              </a:lnSpc>
              <a:buFont typeface="Arial"/>
              <a:buChar char="•"/>
            </a:pPr>
            <a:r>
              <a:rPr lang="en-US" sz="2200">
                <a:solidFill>
                  <a:srgbClr val="000000"/>
                </a:solidFill>
                <a:latin typeface="Poppins"/>
                <a:ea typeface="Poppins"/>
                <a:cs typeface="Poppins"/>
                <a:sym typeface="Poppins"/>
              </a:rPr>
              <a:t>Seek common ground and shared goals.</a:t>
            </a:r>
          </a:p>
          <a:p>
            <a:pPr marL="474983" lvl="1" indent="-237491" algn="l">
              <a:lnSpc>
                <a:spcPts val="3080"/>
              </a:lnSpc>
              <a:buFont typeface="Arial"/>
              <a:buChar char="•"/>
            </a:pPr>
            <a:r>
              <a:rPr lang="en-US" sz="2200">
                <a:solidFill>
                  <a:srgbClr val="000000"/>
                </a:solidFill>
                <a:latin typeface="Poppins"/>
                <a:ea typeface="Poppins"/>
                <a:cs typeface="Poppins"/>
                <a:sym typeface="Poppins"/>
              </a:rPr>
              <a:t>Ask questions and gather information before making conclusions.</a:t>
            </a:r>
          </a:p>
          <a:p>
            <a:pPr marL="474983" lvl="1" indent="-237491" algn="l">
              <a:lnSpc>
                <a:spcPts val="3080"/>
              </a:lnSpc>
              <a:buFont typeface="Arial"/>
              <a:buChar char="•"/>
            </a:pPr>
            <a:r>
              <a:rPr lang="en-US" sz="2200">
                <a:solidFill>
                  <a:srgbClr val="000000"/>
                </a:solidFill>
                <a:latin typeface="Poppins"/>
                <a:ea typeface="Poppins"/>
                <a:cs typeface="Poppins"/>
                <a:sym typeface="Poppins"/>
              </a:rPr>
              <a:t>The goal is not to win the argement--the goal is to solve the problem.</a:t>
            </a:r>
          </a:p>
        </p:txBody>
      </p:sp>
      <p:sp>
        <p:nvSpPr>
          <p:cNvPr id="24" name="TextBox 24"/>
          <p:cNvSpPr txBox="1"/>
          <p:nvPr/>
        </p:nvSpPr>
        <p:spPr>
          <a:xfrm>
            <a:off x="734525" y="6287247"/>
            <a:ext cx="4562324" cy="1720978"/>
          </a:xfrm>
          <a:prstGeom prst="rect">
            <a:avLst/>
          </a:prstGeom>
        </p:spPr>
        <p:txBody>
          <a:bodyPr lIns="0" tIns="0" rIns="0" bIns="0" rtlCol="0" anchor="t">
            <a:spAutoFit/>
          </a:bodyPr>
          <a:lstStyle/>
          <a:p>
            <a:pPr algn="l">
              <a:lnSpc>
                <a:spcPts val="4329"/>
              </a:lnSpc>
            </a:pPr>
            <a:r>
              <a:rPr lang="en-US" sz="3900">
                <a:solidFill>
                  <a:srgbClr val="FFFFFF"/>
                </a:solidFill>
                <a:latin typeface="Centaur"/>
                <a:ea typeface="Centaur"/>
                <a:cs typeface="Centaur"/>
                <a:sym typeface="Centaur"/>
              </a:rPr>
              <a:t>Move the conversation from blame to problem-solving.</a:t>
            </a:r>
          </a:p>
        </p:txBody>
      </p:sp>
      <p:sp>
        <p:nvSpPr>
          <p:cNvPr id="25" name="TextBox 25"/>
          <p:cNvSpPr txBox="1"/>
          <p:nvPr/>
        </p:nvSpPr>
        <p:spPr>
          <a:xfrm>
            <a:off x="1322381" y="3721584"/>
            <a:ext cx="2996565" cy="2127128"/>
          </a:xfrm>
          <a:prstGeom prst="rect">
            <a:avLst/>
          </a:prstGeom>
        </p:spPr>
        <p:txBody>
          <a:bodyPr lIns="0" tIns="0" rIns="0" bIns="0" rtlCol="0" anchor="t">
            <a:spAutoFit/>
          </a:bodyPr>
          <a:lstStyle/>
          <a:p>
            <a:pPr algn="ctr">
              <a:lnSpc>
                <a:spcPts val="5606"/>
              </a:lnSpc>
            </a:pPr>
            <a:r>
              <a:rPr lang="en-US" sz="4004" b="1">
                <a:solidFill>
                  <a:srgbClr val="FFFFFF"/>
                </a:solidFill>
                <a:latin typeface="Poppins Bold"/>
                <a:ea typeface="Poppins Bold"/>
                <a:cs typeface="Poppins Bold"/>
                <a:sym typeface="Poppins Bold"/>
              </a:rPr>
              <a:t>FOCUS ON</a:t>
            </a:r>
          </a:p>
          <a:p>
            <a:pPr algn="ctr">
              <a:lnSpc>
                <a:spcPts val="5606"/>
              </a:lnSpc>
            </a:pPr>
            <a:r>
              <a:rPr lang="en-US" sz="4004" b="1">
                <a:solidFill>
                  <a:srgbClr val="FFFFFF"/>
                </a:solidFill>
                <a:latin typeface="Poppins Bold"/>
                <a:ea typeface="Poppins Bold"/>
                <a:cs typeface="Poppins Bold"/>
                <a:sym typeface="Poppins Bold"/>
              </a:rPr>
              <a:t>FACTS AND </a:t>
            </a:r>
          </a:p>
          <a:p>
            <a:pPr algn="ctr">
              <a:lnSpc>
                <a:spcPts val="5606"/>
              </a:lnSpc>
              <a:spcBef>
                <a:spcPct val="0"/>
              </a:spcBef>
            </a:pPr>
            <a:r>
              <a:rPr lang="en-US" sz="4004" b="1">
                <a:solidFill>
                  <a:srgbClr val="FFFFFF"/>
                </a:solidFill>
                <a:latin typeface="Poppins Bold"/>
                <a:ea typeface="Poppins Bold"/>
                <a:cs typeface="Poppins Bold"/>
                <a:sym typeface="Poppins Bold"/>
              </a:rPr>
              <a:t>SOLUTIONS</a:t>
            </a:r>
          </a:p>
        </p:txBody>
      </p:sp>
      <p:sp>
        <p:nvSpPr>
          <p:cNvPr id="26" name="TextBox 26"/>
          <p:cNvSpPr txBox="1"/>
          <p:nvPr/>
        </p:nvSpPr>
        <p:spPr>
          <a:xfrm>
            <a:off x="12850635" y="543899"/>
            <a:ext cx="5437365" cy="4110990"/>
          </a:xfrm>
          <a:prstGeom prst="rect">
            <a:avLst/>
          </a:prstGeom>
        </p:spPr>
        <p:txBody>
          <a:bodyPr lIns="0" tIns="0" rIns="0" bIns="0" rtlCol="0" anchor="t">
            <a:spAutoFit/>
          </a:bodyPr>
          <a:lstStyle/>
          <a:p>
            <a:pPr algn="ctr">
              <a:lnSpc>
                <a:spcPts val="3639"/>
              </a:lnSpc>
            </a:pPr>
            <a:r>
              <a:rPr lang="en-US" sz="2599" b="1">
                <a:solidFill>
                  <a:srgbClr val="7A6200"/>
                </a:solidFill>
                <a:latin typeface="Poppins Bold"/>
                <a:ea typeface="Poppins Bold"/>
                <a:cs typeface="Poppins Bold"/>
                <a:sym typeface="Poppins Bold"/>
              </a:rPr>
              <a:t>  QUESTIONS TO GUIDE</a:t>
            </a:r>
          </a:p>
          <a:p>
            <a:pPr algn="ctr">
              <a:lnSpc>
                <a:spcPts val="3639"/>
              </a:lnSpc>
            </a:pPr>
            <a:r>
              <a:rPr lang="en-US" sz="2599" b="1">
                <a:solidFill>
                  <a:srgbClr val="7A6200"/>
                </a:solidFill>
                <a:latin typeface="Poppins Bold"/>
                <a:ea typeface="Poppins Bold"/>
                <a:cs typeface="Poppins Bold"/>
                <a:sym typeface="Poppins Bold"/>
              </a:rPr>
              <a:t> THE CONVERSATION</a:t>
            </a:r>
          </a:p>
          <a:p>
            <a:pPr algn="ctr">
              <a:lnSpc>
                <a:spcPts val="3639"/>
              </a:lnSpc>
            </a:pPr>
            <a:endParaRPr lang="en-US" sz="2599" b="1">
              <a:solidFill>
                <a:srgbClr val="7A6200"/>
              </a:solidFill>
              <a:latin typeface="Poppins Bold"/>
              <a:ea typeface="Poppins Bold"/>
              <a:cs typeface="Poppins Bold"/>
              <a:sym typeface="Poppins Bold"/>
            </a:endParaRPr>
          </a:p>
          <a:p>
            <a:pPr marL="474979" lvl="1" indent="-237490" algn="l">
              <a:lnSpc>
                <a:spcPts val="3079"/>
              </a:lnSpc>
              <a:buFont typeface="Arial"/>
              <a:buChar char="•"/>
            </a:pPr>
            <a:r>
              <a:rPr lang="en-US" sz="2199">
                <a:solidFill>
                  <a:srgbClr val="000000"/>
                </a:solidFill>
                <a:latin typeface="Poppins"/>
                <a:ea typeface="Poppins"/>
                <a:cs typeface="Poppins"/>
                <a:sym typeface="Poppins"/>
              </a:rPr>
              <a:t>What do we know for certain?</a:t>
            </a:r>
          </a:p>
          <a:p>
            <a:pPr marL="474979" lvl="1" indent="-237490" algn="l">
              <a:lnSpc>
                <a:spcPts val="3079"/>
              </a:lnSpc>
              <a:buFont typeface="Arial"/>
              <a:buChar char="•"/>
            </a:pPr>
            <a:r>
              <a:rPr lang="en-US" sz="2199">
                <a:solidFill>
                  <a:srgbClr val="000000"/>
                </a:solidFill>
                <a:latin typeface="Poppins"/>
                <a:ea typeface="Poppins"/>
                <a:cs typeface="Poppins"/>
                <a:sym typeface="Poppins"/>
              </a:rPr>
              <a:t>What information might we be missing?</a:t>
            </a:r>
          </a:p>
          <a:p>
            <a:pPr marL="474979" lvl="1" indent="-237490" algn="l">
              <a:lnSpc>
                <a:spcPts val="3079"/>
              </a:lnSpc>
              <a:buFont typeface="Arial"/>
              <a:buChar char="•"/>
            </a:pPr>
            <a:r>
              <a:rPr lang="en-US" sz="2199">
                <a:solidFill>
                  <a:srgbClr val="000000"/>
                </a:solidFill>
                <a:latin typeface="Poppins"/>
                <a:ea typeface="Poppins"/>
                <a:cs typeface="Poppins"/>
                <a:sym typeface="Poppins"/>
              </a:rPr>
              <a:t>What outcome are we hoping to achieve?</a:t>
            </a:r>
          </a:p>
          <a:p>
            <a:pPr marL="474979" lvl="1" indent="-237490" algn="l">
              <a:lnSpc>
                <a:spcPts val="3079"/>
              </a:lnSpc>
              <a:buFont typeface="Arial"/>
              <a:buChar char="•"/>
            </a:pPr>
            <a:r>
              <a:rPr lang="en-US" sz="2199">
                <a:solidFill>
                  <a:srgbClr val="000000"/>
                </a:solidFill>
                <a:latin typeface="Poppins"/>
                <a:ea typeface="Poppins"/>
                <a:cs typeface="Poppins"/>
                <a:sym typeface="Poppins"/>
              </a:rPr>
              <a:t>What do we both want for the student/team?</a:t>
            </a:r>
          </a:p>
        </p:txBody>
      </p:sp>
      <p:sp>
        <p:nvSpPr>
          <p:cNvPr id="27" name="TextBox 27"/>
          <p:cNvSpPr txBox="1"/>
          <p:nvPr/>
        </p:nvSpPr>
        <p:spPr>
          <a:xfrm>
            <a:off x="10033856" y="5715111"/>
            <a:ext cx="4125127" cy="457835"/>
          </a:xfrm>
          <a:prstGeom prst="rect">
            <a:avLst/>
          </a:prstGeom>
        </p:spPr>
        <p:txBody>
          <a:bodyPr lIns="0" tIns="0" rIns="0" bIns="0" rtlCol="0" anchor="t">
            <a:spAutoFit/>
          </a:bodyPr>
          <a:lstStyle/>
          <a:p>
            <a:pPr algn="ctr">
              <a:lnSpc>
                <a:spcPts val="3639"/>
              </a:lnSpc>
              <a:spcBef>
                <a:spcPct val="0"/>
              </a:spcBef>
            </a:pPr>
            <a:r>
              <a:rPr lang="en-US" sz="2599" b="1">
                <a:solidFill>
                  <a:srgbClr val="000B3D"/>
                </a:solidFill>
                <a:latin typeface="Poppins Bold"/>
                <a:ea typeface="Poppins Bold"/>
                <a:cs typeface="Poppins Bold"/>
                <a:sym typeface="Poppins Bold"/>
              </a:rPr>
              <a:t>SCENARIO</a:t>
            </a:r>
          </a:p>
        </p:txBody>
      </p:sp>
      <p:sp>
        <p:nvSpPr>
          <p:cNvPr id="28" name="TextBox 28"/>
          <p:cNvSpPr txBox="1"/>
          <p:nvPr/>
        </p:nvSpPr>
        <p:spPr>
          <a:xfrm>
            <a:off x="7012960" y="7123923"/>
            <a:ext cx="4262080" cy="1876425"/>
          </a:xfrm>
          <a:prstGeom prst="rect">
            <a:avLst/>
          </a:prstGeom>
        </p:spPr>
        <p:txBody>
          <a:bodyPr lIns="0" tIns="0" rIns="0" bIns="0" rtlCol="0" anchor="t">
            <a:spAutoFit/>
          </a:bodyPr>
          <a:lstStyle/>
          <a:p>
            <a:pPr algn="ctr">
              <a:lnSpc>
                <a:spcPts val="2100"/>
              </a:lnSpc>
            </a:pPr>
            <a:r>
              <a:rPr lang="en-US" sz="1500" b="1">
                <a:solidFill>
                  <a:srgbClr val="000000"/>
                </a:solidFill>
                <a:latin typeface="Poppins Bold"/>
                <a:ea typeface="Poppins Bold"/>
                <a:cs typeface="Poppins Bold"/>
                <a:sym typeface="Poppins Bold"/>
              </a:rPr>
              <a:t>PARENT</a:t>
            </a:r>
            <a:r>
              <a:rPr lang="en-US" sz="1500">
                <a:solidFill>
                  <a:srgbClr val="000000"/>
                </a:solidFill>
                <a:latin typeface="Poppins"/>
                <a:ea typeface="Poppins"/>
                <a:cs typeface="Poppins"/>
                <a:sym typeface="Poppins"/>
              </a:rPr>
              <a:t>: </a:t>
            </a:r>
          </a:p>
          <a:p>
            <a:pPr algn="ctr">
              <a:lnSpc>
                <a:spcPts val="2100"/>
              </a:lnSpc>
            </a:pPr>
            <a:r>
              <a:rPr lang="en-US" sz="1500" i="1">
                <a:solidFill>
                  <a:srgbClr val="000000"/>
                </a:solidFill>
                <a:latin typeface="Poppins Italics"/>
                <a:ea typeface="Poppins Italics"/>
                <a:cs typeface="Poppins Italics"/>
                <a:sym typeface="Poppins Italics"/>
              </a:rPr>
              <a:t> “My child is being targeted by that teacher.”</a:t>
            </a:r>
          </a:p>
          <a:p>
            <a:pPr algn="ctr">
              <a:lnSpc>
                <a:spcPts val="2100"/>
              </a:lnSpc>
            </a:pPr>
            <a:endParaRPr lang="en-US" sz="1500" i="1">
              <a:solidFill>
                <a:srgbClr val="000000"/>
              </a:solidFill>
              <a:latin typeface="Poppins Italics"/>
              <a:ea typeface="Poppins Italics"/>
              <a:cs typeface="Poppins Italics"/>
              <a:sym typeface="Poppins Italics"/>
            </a:endParaRPr>
          </a:p>
          <a:p>
            <a:pPr algn="ctr">
              <a:lnSpc>
                <a:spcPts val="2100"/>
              </a:lnSpc>
            </a:pPr>
            <a:r>
              <a:rPr lang="en-US" sz="1500" b="1">
                <a:solidFill>
                  <a:srgbClr val="000000"/>
                </a:solidFill>
                <a:latin typeface="Poppins Bold"/>
                <a:ea typeface="Poppins Bold"/>
                <a:cs typeface="Poppins Bold"/>
                <a:sym typeface="Poppins Bold"/>
              </a:rPr>
              <a:t>LEADER RESPONSE:</a:t>
            </a:r>
          </a:p>
          <a:p>
            <a:pPr algn="ctr">
              <a:lnSpc>
                <a:spcPts val="2100"/>
              </a:lnSpc>
            </a:pPr>
            <a:r>
              <a:rPr lang="en-US" sz="1500" i="1">
                <a:solidFill>
                  <a:srgbClr val="000000"/>
                </a:solidFill>
                <a:latin typeface="Poppins Italics"/>
                <a:ea typeface="Poppins Italics"/>
                <a:cs typeface="Poppins Italics"/>
                <a:sym typeface="Poppins Italics"/>
              </a:rPr>
              <a:t>“I understand your concern.  Let’s look at the</a:t>
            </a:r>
          </a:p>
          <a:p>
            <a:pPr algn="ctr">
              <a:lnSpc>
                <a:spcPts val="2100"/>
              </a:lnSpc>
            </a:pPr>
            <a:r>
              <a:rPr lang="en-US" sz="1500" i="1">
                <a:solidFill>
                  <a:srgbClr val="000000"/>
                </a:solidFill>
                <a:latin typeface="Poppins Italics"/>
                <a:ea typeface="Poppins Italics"/>
                <a:cs typeface="Poppins Italics"/>
                <a:sym typeface="Poppins Italics"/>
              </a:rPr>
              <a:t>information we have and determine</a:t>
            </a:r>
          </a:p>
          <a:p>
            <a:pPr algn="ctr">
              <a:lnSpc>
                <a:spcPts val="2100"/>
              </a:lnSpc>
              <a:spcBef>
                <a:spcPct val="0"/>
              </a:spcBef>
            </a:pPr>
            <a:r>
              <a:rPr lang="en-US" sz="1500" i="1">
                <a:solidFill>
                  <a:srgbClr val="000000"/>
                </a:solidFill>
                <a:latin typeface="Poppins Italics"/>
                <a:ea typeface="Poppins Italics"/>
                <a:cs typeface="Poppins Italics"/>
                <a:sym typeface="Poppins Italics"/>
              </a:rPr>
              <a:t>what occurred.”</a:t>
            </a:r>
          </a:p>
        </p:txBody>
      </p:sp>
      <p:sp>
        <p:nvSpPr>
          <p:cNvPr id="29" name="Freeform 29"/>
          <p:cNvSpPr/>
          <p:nvPr/>
        </p:nvSpPr>
        <p:spPr>
          <a:xfrm>
            <a:off x="12360966" y="6582522"/>
            <a:ext cx="4815375" cy="3423294"/>
          </a:xfrm>
          <a:custGeom>
            <a:avLst/>
            <a:gdLst/>
            <a:ahLst/>
            <a:cxnLst/>
            <a:rect l="l" t="t" r="r" b="b"/>
            <a:pathLst>
              <a:path w="4815375" h="3423294">
                <a:moveTo>
                  <a:pt x="0" y="0"/>
                </a:moveTo>
                <a:lnTo>
                  <a:pt x="4815375" y="0"/>
                </a:lnTo>
                <a:lnTo>
                  <a:pt x="4815375" y="3423293"/>
                </a:lnTo>
                <a:lnTo>
                  <a:pt x="0" y="3423293"/>
                </a:lnTo>
                <a:lnTo>
                  <a:pt x="0" y="0"/>
                </a:lnTo>
                <a:close/>
              </a:path>
            </a:pathLst>
          </a:custGeom>
          <a:blipFill>
            <a:blip>
              <a:extLst>
                <a:ext uri="{96DAC541-7B7A-43D3-8B79-37D633B846F1}">
                  <asvg:svgBlip xmlns:asvg="http://schemas.microsoft.com/office/drawing/2016/SVG/main" r:embed="rId9"/>
                </a:ext>
              </a:extLst>
            </a:blip>
            <a:stretch>
              <a:fillRect/>
            </a:stretch>
          </a:blipFill>
        </p:spPr>
        <p:txBody>
          <a:bodyPr/>
          <a:lstStyle/>
          <a:p>
            <a:endParaRPr lang="en-US"/>
          </a:p>
        </p:txBody>
      </p:sp>
      <p:sp>
        <p:nvSpPr>
          <p:cNvPr id="30" name="TextBox 30"/>
          <p:cNvSpPr txBox="1"/>
          <p:nvPr/>
        </p:nvSpPr>
        <p:spPr>
          <a:xfrm>
            <a:off x="12488606" y="6733398"/>
            <a:ext cx="4560094" cy="2676525"/>
          </a:xfrm>
          <a:prstGeom prst="rect">
            <a:avLst/>
          </a:prstGeom>
        </p:spPr>
        <p:txBody>
          <a:bodyPr lIns="0" tIns="0" rIns="0" bIns="0" rtlCol="0" anchor="t">
            <a:spAutoFit/>
          </a:bodyPr>
          <a:lstStyle/>
          <a:p>
            <a:pPr algn="ctr">
              <a:lnSpc>
                <a:spcPts val="2100"/>
              </a:lnSpc>
            </a:pPr>
            <a:r>
              <a:rPr lang="en-US" sz="1500" b="1" i="1">
                <a:solidFill>
                  <a:srgbClr val="000000"/>
                </a:solidFill>
                <a:latin typeface="Poppins Bold Italics"/>
                <a:ea typeface="Poppins Bold Italics"/>
                <a:cs typeface="Poppins Bold Italics"/>
                <a:sym typeface="Poppins Bold Italics"/>
              </a:rPr>
              <a:t>FACT OR FEELING? </a:t>
            </a:r>
          </a:p>
          <a:p>
            <a:pPr algn="ctr">
              <a:lnSpc>
                <a:spcPts val="2100"/>
              </a:lnSpc>
            </a:pPr>
            <a:endParaRPr lang="en-US" sz="1500" b="1" i="1">
              <a:solidFill>
                <a:srgbClr val="000000"/>
              </a:solidFill>
              <a:latin typeface="Poppins Bold Italics"/>
              <a:ea typeface="Poppins Bold Italics"/>
              <a:cs typeface="Poppins Bold Italics"/>
              <a:sym typeface="Poppins Bold Italics"/>
            </a:endParaRPr>
          </a:p>
          <a:p>
            <a:pPr marL="323853" lvl="1" indent="-161927" algn="l">
              <a:lnSpc>
                <a:spcPts val="2100"/>
              </a:lnSpc>
              <a:buFont typeface="Arial"/>
              <a:buChar char="•"/>
            </a:pPr>
            <a:r>
              <a:rPr lang="en-US" sz="1500">
                <a:solidFill>
                  <a:srgbClr val="000000"/>
                </a:solidFill>
                <a:latin typeface="Poppins"/>
                <a:ea typeface="Poppins"/>
                <a:cs typeface="Poppins"/>
                <a:sym typeface="Poppins"/>
              </a:rPr>
              <a:t>“T</a:t>
            </a:r>
            <a:r>
              <a:rPr lang="en-US" sz="1500" i="1">
                <a:solidFill>
                  <a:srgbClr val="000000"/>
                </a:solidFill>
                <a:latin typeface="Poppins Italics"/>
                <a:ea typeface="Poppins Italics"/>
                <a:cs typeface="Poppins Italics"/>
                <a:sym typeface="Poppins Italics"/>
              </a:rPr>
              <a:t>he teacher does not care about my child.”</a:t>
            </a:r>
          </a:p>
          <a:p>
            <a:pPr marL="323853" lvl="1" indent="-161927" algn="l">
              <a:lnSpc>
                <a:spcPts val="2100"/>
              </a:lnSpc>
              <a:buFont typeface="Arial"/>
              <a:buChar char="•"/>
            </a:pPr>
            <a:r>
              <a:rPr lang="en-US" sz="1500" i="1">
                <a:solidFill>
                  <a:srgbClr val="000000"/>
                </a:solidFill>
                <a:latin typeface="Poppins Italics"/>
                <a:ea typeface="Poppins Italics"/>
                <a:cs typeface="Poppins Italics"/>
                <a:sym typeface="Poppins Italics"/>
              </a:rPr>
              <a:t>“My child received three missing grades this week.”</a:t>
            </a:r>
          </a:p>
          <a:p>
            <a:pPr marL="323853" lvl="1" indent="-161927" algn="l">
              <a:lnSpc>
                <a:spcPts val="2100"/>
              </a:lnSpc>
              <a:buFont typeface="Arial"/>
              <a:buChar char="•"/>
            </a:pPr>
            <a:r>
              <a:rPr lang="en-US" sz="1500" i="1">
                <a:solidFill>
                  <a:srgbClr val="000000"/>
                </a:solidFill>
                <a:latin typeface="Poppins Italics"/>
                <a:ea typeface="Poppins Italics"/>
                <a:cs typeface="Poppins Italics"/>
                <a:sym typeface="Poppins Italics"/>
              </a:rPr>
              <a:t>“The teacher didn’t even respond to my email for 3 whole days.”</a:t>
            </a:r>
          </a:p>
          <a:p>
            <a:pPr marL="323853" lvl="1" indent="-161927" algn="l">
              <a:lnSpc>
                <a:spcPts val="2100"/>
              </a:lnSpc>
              <a:buFont typeface="Arial"/>
              <a:buChar char="•"/>
            </a:pPr>
            <a:r>
              <a:rPr lang="en-US" sz="1500" i="1">
                <a:solidFill>
                  <a:srgbClr val="000000"/>
                </a:solidFill>
                <a:latin typeface="Poppins Italics"/>
                <a:ea typeface="Poppins Italics"/>
                <a:cs typeface="Poppins Italics"/>
                <a:sym typeface="Poppins Italics"/>
              </a:rPr>
              <a:t>“This school doesn’t care about student safety.”</a:t>
            </a:r>
          </a:p>
          <a:p>
            <a:pPr algn="ctr">
              <a:lnSpc>
                <a:spcPts val="2100"/>
              </a:lnSpc>
              <a:spcBef>
                <a:spcPct val="0"/>
              </a:spcBef>
            </a:pPr>
            <a:endParaRPr lang="en-US" sz="1500" i="1">
              <a:solidFill>
                <a:srgbClr val="000000"/>
              </a:solidFill>
              <a:latin typeface="Poppins Italics"/>
              <a:ea typeface="Poppins Italics"/>
              <a:cs typeface="Poppins Italics"/>
              <a:sym typeface="Poppins Italics"/>
            </a:endParaRPr>
          </a:p>
        </p:txBody>
      </p:sp>
      <p:sp>
        <p:nvSpPr>
          <p:cNvPr id="31" name="TextBox 31"/>
          <p:cNvSpPr txBox="1"/>
          <p:nvPr/>
        </p:nvSpPr>
        <p:spPr>
          <a:xfrm>
            <a:off x="9532742" y="9381348"/>
            <a:ext cx="4795884" cy="417194"/>
          </a:xfrm>
          <a:prstGeom prst="rect">
            <a:avLst/>
          </a:prstGeom>
        </p:spPr>
        <p:txBody>
          <a:bodyPr lIns="0" tIns="0" rIns="0" bIns="0" rtlCol="0" anchor="t">
            <a:spAutoFit/>
          </a:bodyPr>
          <a:lstStyle/>
          <a:p>
            <a:pPr algn="ctr">
              <a:lnSpc>
                <a:spcPts val="1680"/>
              </a:lnSpc>
              <a:spcBef>
                <a:spcPct val="0"/>
              </a:spcBef>
            </a:pPr>
            <a:r>
              <a:rPr lang="en-US" sz="1200" b="1" i="1">
                <a:solidFill>
                  <a:srgbClr val="000000"/>
                </a:solidFill>
                <a:latin typeface="Poppins Bold Italics"/>
                <a:ea typeface="Poppins Bold Italics"/>
                <a:cs typeface="Poppins Bold Italics"/>
                <a:sym typeface="Poppins Bold Italics"/>
              </a:rPr>
              <a:t>When we focus on facts and solutions, we reduce defensiveness and open the door to meaningful next steps.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5400000">
            <a:off x="4000500" y="-4000500"/>
            <a:ext cx="10287000" cy="18288000"/>
          </a:xfrm>
          <a:custGeom>
            <a:avLst/>
            <a:gdLst/>
            <a:ahLst/>
            <a:cxnLst/>
            <a:rect l="l" t="t" r="r" b="b"/>
            <a:pathLst>
              <a:path w="10287000" h="18288000">
                <a:moveTo>
                  <a:pt x="10287000" y="0"/>
                </a:moveTo>
                <a:lnTo>
                  <a:pt x="10287000" y="18288000"/>
                </a:lnTo>
                <a:lnTo>
                  <a:pt x="0" y="18288000"/>
                </a:lnTo>
                <a:lnTo>
                  <a:pt x="0" y="0"/>
                </a:lnTo>
                <a:lnTo>
                  <a:pt x="10287000" y="0"/>
                </a:lnTo>
                <a:close/>
              </a:path>
            </a:pathLst>
          </a:custGeom>
          <a:blipFill>
            <a:blip r:embed="rId2"/>
            <a:stretch>
              <a:fillRect l="-12888" r="-12888"/>
            </a:stretch>
          </a:blipFill>
        </p:spPr>
        <p:txBody>
          <a:bodyPr/>
          <a:lstStyle/>
          <a:p>
            <a:endParaRPr lang="en-US"/>
          </a:p>
        </p:txBody>
      </p:sp>
      <p:grpSp>
        <p:nvGrpSpPr>
          <p:cNvPr id="3" name="Group 3"/>
          <p:cNvGrpSpPr/>
          <p:nvPr/>
        </p:nvGrpSpPr>
        <p:grpSpPr>
          <a:xfrm rot="-3843318">
            <a:off x="1038295" y="13560262"/>
            <a:ext cx="21023020" cy="7341593"/>
            <a:chOff x="0" y="0"/>
            <a:chExt cx="1001120" cy="349608"/>
          </a:xfrm>
        </p:grpSpPr>
        <p:sp>
          <p:nvSpPr>
            <p:cNvPr id="4" name="Freeform 4"/>
            <p:cNvSpPr/>
            <p:nvPr/>
          </p:nvSpPr>
          <p:spPr>
            <a:xfrm>
              <a:off x="0" y="0"/>
              <a:ext cx="1001120" cy="349608"/>
            </a:xfrm>
            <a:custGeom>
              <a:avLst/>
              <a:gdLst/>
              <a:ahLst/>
              <a:cxnLst/>
              <a:rect l="l" t="t" r="r" b="b"/>
              <a:pathLst>
                <a:path w="1001120" h="349608">
                  <a:moveTo>
                    <a:pt x="797920" y="0"/>
                  </a:moveTo>
                  <a:lnTo>
                    <a:pt x="0" y="0"/>
                  </a:lnTo>
                  <a:lnTo>
                    <a:pt x="203200" y="349608"/>
                  </a:lnTo>
                  <a:lnTo>
                    <a:pt x="1001120" y="349608"/>
                  </a:lnTo>
                  <a:lnTo>
                    <a:pt x="797920" y="0"/>
                  </a:lnTo>
                  <a:close/>
                </a:path>
              </a:pathLst>
            </a:custGeom>
            <a:solidFill>
              <a:srgbClr val="CBCCCD"/>
            </a:solidFill>
          </p:spPr>
          <p:txBody>
            <a:bodyPr/>
            <a:lstStyle/>
            <a:p>
              <a:endParaRPr lang="en-US"/>
            </a:p>
          </p:txBody>
        </p:sp>
        <p:sp>
          <p:nvSpPr>
            <p:cNvPr id="5" name="TextBox 5"/>
            <p:cNvSpPr txBox="1"/>
            <p:nvPr/>
          </p:nvSpPr>
          <p:spPr>
            <a:xfrm>
              <a:off x="101600" y="-66675"/>
              <a:ext cx="797920" cy="416283"/>
            </a:xfrm>
            <a:prstGeom prst="rect">
              <a:avLst/>
            </a:prstGeom>
          </p:spPr>
          <p:txBody>
            <a:bodyPr lIns="50800" tIns="50800" rIns="50800" bIns="50800" rtlCol="0" anchor="ctr"/>
            <a:lstStyle/>
            <a:p>
              <a:pPr algn="ctr">
                <a:lnSpc>
                  <a:spcPts val="3639"/>
                </a:lnSpc>
              </a:pPr>
              <a:endParaRPr/>
            </a:p>
          </p:txBody>
        </p:sp>
      </p:grpSp>
      <p:sp>
        <p:nvSpPr>
          <p:cNvPr id="6" name="Freeform 6"/>
          <p:cNvSpPr/>
          <p:nvPr/>
        </p:nvSpPr>
        <p:spPr>
          <a:xfrm rot="3692141">
            <a:off x="111816" y="1032331"/>
            <a:ext cx="1245418" cy="1251676"/>
          </a:xfrm>
          <a:custGeom>
            <a:avLst/>
            <a:gdLst/>
            <a:ahLst/>
            <a:cxnLst/>
            <a:rect l="l" t="t" r="r" b="b"/>
            <a:pathLst>
              <a:path w="1245418" h="1251676">
                <a:moveTo>
                  <a:pt x="0" y="0"/>
                </a:moveTo>
                <a:lnTo>
                  <a:pt x="1245418" y="0"/>
                </a:lnTo>
                <a:lnTo>
                  <a:pt x="1245418" y="1251676"/>
                </a:lnTo>
                <a:lnTo>
                  <a:pt x="0" y="1251676"/>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grpSp>
        <p:nvGrpSpPr>
          <p:cNvPr id="7" name="Group 7"/>
          <p:cNvGrpSpPr/>
          <p:nvPr/>
        </p:nvGrpSpPr>
        <p:grpSpPr>
          <a:xfrm rot="-3843318">
            <a:off x="1680131" y="13722187"/>
            <a:ext cx="21023020" cy="7341593"/>
            <a:chOff x="0" y="0"/>
            <a:chExt cx="1001120" cy="349608"/>
          </a:xfrm>
        </p:grpSpPr>
        <p:sp>
          <p:nvSpPr>
            <p:cNvPr id="8" name="Freeform 8"/>
            <p:cNvSpPr/>
            <p:nvPr/>
          </p:nvSpPr>
          <p:spPr>
            <a:xfrm>
              <a:off x="0" y="0"/>
              <a:ext cx="1001120" cy="349608"/>
            </a:xfrm>
            <a:custGeom>
              <a:avLst/>
              <a:gdLst/>
              <a:ahLst/>
              <a:cxnLst/>
              <a:rect l="l" t="t" r="r" b="b"/>
              <a:pathLst>
                <a:path w="1001120" h="349608">
                  <a:moveTo>
                    <a:pt x="797920" y="0"/>
                  </a:moveTo>
                  <a:lnTo>
                    <a:pt x="0" y="0"/>
                  </a:lnTo>
                  <a:lnTo>
                    <a:pt x="203200" y="349608"/>
                  </a:lnTo>
                  <a:lnTo>
                    <a:pt x="1001120" y="349608"/>
                  </a:lnTo>
                  <a:lnTo>
                    <a:pt x="797920" y="0"/>
                  </a:lnTo>
                  <a:close/>
                </a:path>
              </a:pathLst>
            </a:custGeom>
            <a:solidFill>
              <a:srgbClr val="7A6200"/>
            </a:solidFill>
          </p:spPr>
          <p:txBody>
            <a:bodyPr/>
            <a:lstStyle/>
            <a:p>
              <a:endParaRPr lang="en-US"/>
            </a:p>
          </p:txBody>
        </p:sp>
        <p:sp>
          <p:nvSpPr>
            <p:cNvPr id="9" name="TextBox 9"/>
            <p:cNvSpPr txBox="1"/>
            <p:nvPr/>
          </p:nvSpPr>
          <p:spPr>
            <a:xfrm>
              <a:off x="101600" y="-66675"/>
              <a:ext cx="797920" cy="416283"/>
            </a:xfrm>
            <a:prstGeom prst="rect">
              <a:avLst/>
            </a:prstGeom>
          </p:spPr>
          <p:txBody>
            <a:bodyPr lIns="50800" tIns="50800" rIns="50800" bIns="50800" rtlCol="0" anchor="ctr"/>
            <a:lstStyle/>
            <a:p>
              <a:pPr algn="ctr">
                <a:lnSpc>
                  <a:spcPts val="3639"/>
                </a:lnSpc>
              </a:pPr>
              <a:endParaRPr/>
            </a:p>
          </p:txBody>
        </p:sp>
      </p:grpSp>
      <p:grpSp>
        <p:nvGrpSpPr>
          <p:cNvPr id="10" name="Group 10"/>
          <p:cNvGrpSpPr/>
          <p:nvPr/>
        </p:nvGrpSpPr>
        <p:grpSpPr>
          <a:xfrm rot="10253941">
            <a:off x="1171152" y="-9242792"/>
            <a:ext cx="14342305" cy="9556070"/>
            <a:chOff x="0" y="0"/>
            <a:chExt cx="524712" cy="349608"/>
          </a:xfrm>
        </p:grpSpPr>
        <p:sp>
          <p:nvSpPr>
            <p:cNvPr id="11" name="Freeform 11"/>
            <p:cNvSpPr/>
            <p:nvPr/>
          </p:nvSpPr>
          <p:spPr>
            <a:xfrm>
              <a:off x="0" y="0"/>
              <a:ext cx="524712" cy="349608"/>
            </a:xfrm>
            <a:custGeom>
              <a:avLst/>
              <a:gdLst/>
              <a:ahLst/>
              <a:cxnLst/>
              <a:rect l="l" t="t" r="r" b="b"/>
              <a:pathLst>
                <a:path w="524712" h="349608">
                  <a:moveTo>
                    <a:pt x="321512" y="0"/>
                  </a:moveTo>
                  <a:lnTo>
                    <a:pt x="0" y="0"/>
                  </a:lnTo>
                  <a:lnTo>
                    <a:pt x="203200" y="349608"/>
                  </a:lnTo>
                  <a:lnTo>
                    <a:pt x="524712" y="349608"/>
                  </a:lnTo>
                  <a:lnTo>
                    <a:pt x="321512" y="0"/>
                  </a:lnTo>
                  <a:close/>
                </a:path>
              </a:pathLst>
            </a:custGeom>
            <a:ln w="9525" cap="sq">
              <a:solidFill>
                <a:srgbClr val="FFFFFF"/>
              </a:solidFill>
              <a:prstDash val="solid"/>
              <a:miter/>
            </a:ln>
          </p:spPr>
          <p:txBody>
            <a:bodyPr/>
            <a:lstStyle/>
            <a:p>
              <a:endParaRPr lang="en-US"/>
            </a:p>
          </p:txBody>
        </p:sp>
        <p:sp>
          <p:nvSpPr>
            <p:cNvPr id="12" name="TextBox 12"/>
            <p:cNvSpPr txBox="1"/>
            <p:nvPr/>
          </p:nvSpPr>
          <p:spPr>
            <a:xfrm>
              <a:off x="101600" y="-66675"/>
              <a:ext cx="321512" cy="416283"/>
            </a:xfrm>
            <a:prstGeom prst="rect">
              <a:avLst/>
            </a:prstGeom>
          </p:spPr>
          <p:txBody>
            <a:bodyPr lIns="50800" tIns="50800" rIns="50800" bIns="50800" rtlCol="0" anchor="ctr"/>
            <a:lstStyle/>
            <a:p>
              <a:pPr algn="ctr">
                <a:lnSpc>
                  <a:spcPts val="3639"/>
                </a:lnSpc>
              </a:pPr>
              <a:endParaRPr/>
            </a:p>
          </p:txBody>
        </p:sp>
      </p:grpSp>
      <p:sp>
        <p:nvSpPr>
          <p:cNvPr id="13" name="Freeform 13"/>
          <p:cNvSpPr/>
          <p:nvPr/>
        </p:nvSpPr>
        <p:spPr>
          <a:xfrm rot="-9361625">
            <a:off x="16634700" y="-1619269"/>
            <a:ext cx="2843569" cy="2847128"/>
          </a:xfrm>
          <a:custGeom>
            <a:avLst/>
            <a:gdLst/>
            <a:ahLst/>
            <a:cxnLst/>
            <a:rect l="l" t="t" r="r" b="b"/>
            <a:pathLst>
              <a:path w="2843569" h="2847128">
                <a:moveTo>
                  <a:pt x="0" y="0"/>
                </a:moveTo>
                <a:lnTo>
                  <a:pt x="2843569" y="0"/>
                </a:lnTo>
                <a:lnTo>
                  <a:pt x="2843569" y="2847128"/>
                </a:lnTo>
                <a:lnTo>
                  <a:pt x="0" y="2847128"/>
                </a:lnTo>
                <a:lnTo>
                  <a:pt x="0" y="0"/>
                </a:lnTo>
                <a:close/>
              </a:path>
            </a:pathLst>
          </a:custGeom>
          <a:blipFill>
            <a:blip>
              <a:alphaModFix amt="51000"/>
              <a:extLst>
                <a:ext uri="{96DAC541-7B7A-43D3-8B79-37D633B846F1}">
                  <asvg:svgBlip xmlns:asvg="http://schemas.microsoft.com/office/drawing/2016/SVG/main" r:embed="rId4"/>
                </a:ext>
              </a:extLst>
            </a:blip>
            <a:stretch>
              <a:fillRect/>
            </a:stretch>
          </a:blipFill>
        </p:spPr>
        <p:txBody>
          <a:bodyPr/>
          <a:lstStyle/>
          <a:p>
            <a:endParaRPr lang="en-US"/>
          </a:p>
        </p:txBody>
      </p:sp>
      <p:grpSp>
        <p:nvGrpSpPr>
          <p:cNvPr id="14" name="Group 14"/>
          <p:cNvGrpSpPr/>
          <p:nvPr/>
        </p:nvGrpSpPr>
        <p:grpSpPr>
          <a:xfrm>
            <a:off x="0" y="0"/>
            <a:ext cx="5641328" cy="10267950"/>
            <a:chOff x="0" y="0"/>
            <a:chExt cx="1485782" cy="2704316"/>
          </a:xfrm>
        </p:grpSpPr>
        <p:sp>
          <p:nvSpPr>
            <p:cNvPr id="15" name="Freeform 15"/>
            <p:cNvSpPr/>
            <p:nvPr/>
          </p:nvSpPr>
          <p:spPr>
            <a:xfrm>
              <a:off x="0" y="0"/>
              <a:ext cx="1485782" cy="2704316"/>
            </a:xfrm>
            <a:custGeom>
              <a:avLst/>
              <a:gdLst/>
              <a:ahLst/>
              <a:cxnLst/>
              <a:rect l="l" t="t" r="r" b="b"/>
              <a:pathLst>
                <a:path w="1485782" h="2704316">
                  <a:moveTo>
                    <a:pt x="0" y="0"/>
                  </a:moveTo>
                  <a:lnTo>
                    <a:pt x="1485782" y="0"/>
                  </a:lnTo>
                  <a:lnTo>
                    <a:pt x="1485782" y="2704316"/>
                  </a:lnTo>
                  <a:lnTo>
                    <a:pt x="0" y="2704316"/>
                  </a:lnTo>
                  <a:close/>
                </a:path>
              </a:pathLst>
            </a:custGeom>
            <a:solidFill>
              <a:srgbClr val="000B3D"/>
            </a:solidFill>
          </p:spPr>
          <p:txBody>
            <a:bodyPr/>
            <a:lstStyle/>
            <a:p>
              <a:endParaRPr lang="en-US"/>
            </a:p>
          </p:txBody>
        </p:sp>
        <p:sp>
          <p:nvSpPr>
            <p:cNvPr id="16" name="TextBox 16"/>
            <p:cNvSpPr txBox="1"/>
            <p:nvPr/>
          </p:nvSpPr>
          <p:spPr>
            <a:xfrm>
              <a:off x="0" y="-257175"/>
              <a:ext cx="1485782" cy="2961491"/>
            </a:xfrm>
            <a:prstGeom prst="rect">
              <a:avLst/>
            </a:prstGeom>
          </p:spPr>
          <p:txBody>
            <a:bodyPr lIns="50800" tIns="50800" rIns="50800" bIns="50800" rtlCol="0" anchor="ctr"/>
            <a:lstStyle/>
            <a:p>
              <a:pPr algn="ctr">
                <a:lnSpc>
                  <a:spcPts val="19177"/>
                </a:lnSpc>
              </a:pPr>
              <a:endParaRPr/>
            </a:p>
          </p:txBody>
        </p:sp>
      </p:grpSp>
      <p:sp>
        <p:nvSpPr>
          <p:cNvPr id="17" name="AutoShape 17"/>
          <p:cNvSpPr/>
          <p:nvPr/>
        </p:nvSpPr>
        <p:spPr>
          <a:xfrm>
            <a:off x="572817" y="3320754"/>
            <a:ext cx="4303874" cy="0"/>
          </a:xfrm>
          <a:prstGeom prst="line">
            <a:avLst/>
          </a:prstGeom>
          <a:ln w="38100" cap="flat">
            <a:solidFill>
              <a:srgbClr val="7A6200"/>
            </a:solidFill>
            <a:prstDash val="solid"/>
            <a:headEnd type="none" w="sm" len="sm"/>
            <a:tailEnd type="none" w="sm" len="sm"/>
          </a:ln>
        </p:spPr>
        <p:txBody>
          <a:bodyPr/>
          <a:lstStyle/>
          <a:p>
            <a:endParaRPr lang="en-US"/>
          </a:p>
        </p:txBody>
      </p:sp>
      <p:sp>
        <p:nvSpPr>
          <p:cNvPr id="18" name="Freeform 18"/>
          <p:cNvSpPr/>
          <p:nvPr/>
        </p:nvSpPr>
        <p:spPr>
          <a:xfrm>
            <a:off x="6541232" y="133517"/>
            <a:ext cx="1357876" cy="1357876"/>
          </a:xfrm>
          <a:custGeom>
            <a:avLst/>
            <a:gdLst/>
            <a:ahLst/>
            <a:cxnLst/>
            <a:rect l="l" t="t" r="r" b="b"/>
            <a:pathLst>
              <a:path w="1357876" h="1357876">
                <a:moveTo>
                  <a:pt x="0" y="0"/>
                </a:moveTo>
                <a:lnTo>
                  <a:pt x="1357877" y="0"/>
                </a:lnTo>
                <a:lnTo>
                  <a:pt x="1357877" y="1357876"/>
                </a:lnTo>
                <a:lnTo>
                  <a:pt x="0" y="1357876"/>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9" name="Freeform 19"/>
          <p:cNvSpPr/>
          <p:nvPr/>
        </p:nvSpPr>
        <p:spPr>
          <a:xfrm>
            <a:off x="6741097" y="6591125"/>
            <a:ext cx="4815375" cy="3423294"/>
          </a:xfrm>
          <a:custGeom>
            <a:avLst/>
            <a:gdLst/>
            <a:ahLst/>
            <a:cxnLst/>
            <a:rect l="l" t="t" r="r" b="b"/>
            <a:pathLst>
              <a:path w="4815375" h="3423294">
                <a:moveTo>
                  <a:pt x="0" y="0"/>
                </a:moveTo>
                <a:lnTo>
                  <a:pt x="4815375" y="0"/>
                </a:lnTo>
                <a:lnTo>
                  <a:pt x="4815375" y="3423294"/>
                </a:lnTo>
                <a:lnTo>
                  <a:pt x="0" y="3423294"/>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a:p>
        </p:txBody>
      </p:sp>
      <p:sp>
        <p:nvSpPr>
          <p:cNvPr id="20" name="TextBox 20"/>
          <p:cNvSpPr txBox="1"/>
          <p:nvPr/>
        </p:nvSpPr>
        <p:spPr>
          <a:xfrm>
            <a:off x="5936603" y="543899"/>
            <a:ext cx="6831089" cy="5275931"/>
          </a:xfrm>
          <a:prstGeom prst="rect">
            <a:avLst/>
          </a:prstGeom>
        </p:spPr>
        <p:txBody>
          <a:bodyPr lIns="0" tIns="0" rIns="0" bIns="0" rtlCol="0" anchor="t">
            <a:spAutoFit/>
          </a:bodyPr>
          <a:lstStyle/>
          <a:p>
            <a:pPr algn="ctr">
              <a:lnSpc>
                <a:spcPts val="3640"/>
              </a:lnSpc>
            </a:pPr>
            <a:r>
              <a:rPr lang="en-US" sz="2600" b="1" dirty="0">
                <a:solidFill>
                  <a:srgbClr val="000B3D"/>
                </a:solidFill>
                <a:latin typeface="Poppins Bold"/>
                <a:ea typeface="Poppins Bold"/>
                <a:cs typeface="Poppins Bold"/>
                <a:sym typeface="Poppins Bold"/>
              </a:rPr>
              <a:t>    TALKING POINTS</a:t>
            </a:r>
          </a:p>
          <a:p>
            <a:pPr algn="ctr">
              <a:lnSpc>
                <a:spcPts val="3640"/>
              </a:lnSpc>
            </a:pPr>
            <a:endParaRPr lang="en-US" sz="2600" b="1" dirty="0">
              <a:solidFill>
                <a:srgbClr val="000B3D"/>
              </a:solidFill>
              <a:latin typeface="Poppins Bold"/>
              <a:ea typeface="Poppins Bold"/>
              <a:cs typeface="Poppins Bold"/>
              <a:sym typeface="Poppins Bold"/>
            </a:endParaRPr>
          </a:p>
          <a:p>
            <a:pPr marL="474983" lvl="1" indent="-237491" algn="l">
              <a:lnSpc>
                <a:spcPts val="3080"/>
              </a:lnSpc>
              <a:buFont typeface="Arial"/>
              <a:buChar char="•"/>
            </a:pPr>
            <a:r>
              <a:rPr lang="en-US" sz="2200" dirty="0">
                <a:solidFill>
                  <a:srgbClr val="000000"/>
                </a:solidFill>
                <a:latin typeface="Poppins"/>
                <a:ea typeface="Poppins"/>
                <a:cs typeface="Poppins"/>
                <a:sym typeface="Poppins"/>
              </a:rPr>
              <a:t>People want hope that progress can be made.</a:t>
            </a:r>
          </a:p>
          <a:p>
            <a:pPr marL="474983" lvl="1" indent="-237491" algn="l">
              <a:lnSpc>
                <a:spcPts val="3080"/>
              </a:lnSpc>
              <a:buFont typeface="Arial"/>
              <a:buChar char="•"/>
            </a:pPr>
            <a:r>
              <a:rPr lang="en-US" sz="2200" dirty="0">
                <a:solidFill>
                  <a:srgbClr val="000000"/>
                </a:solidFill>
                <a:latin typeface="Poppins"/>
                <a:ea typeface="Poppins"/>
                <a:cs typeface="Poppins"/>
                <a:sym typeface="Poppins"/>
              </a:rPr>
              <a:t>Even when you cannot give someone exactly what they want, you can often provide options.</a:t>
            </a:r>
          </a:p>
          <a:p>
            <a:pPr marL="474983" lvl="1" indent="-237491" algn="l">
              <a:lnSpc>
                <a:spcPts val="3080"/>
              </a:lnSpc>
              <a:buFont typeface="Arial"/>
              <a:buChar char="•"/>
            </a:pPr>
            <a:r>
              <a:rPr lang="en-US" sz="2200" dirty="0">
                <a:solidFill>
                  <a:srgbClr val="000000"/>
                </a:solidFill>
                <a:latin typeface="Poppins"/>
                <a:ea typeface="Poppins"/>
                <a:cs typeface="Poppins"/>
                <a:sym typeface="Poppins"/>
              </a:rPr>
              <a:t>Collaboration increases buy-in and builds trust.</a:t>
            </a:r>
          </a:p>
          <a:p>
            <a:pPr marL="474983" lvl="1" indent="-237491" algn="l">
              <a:lnSpc>
                <a:spcPts val="3080"/>
              </a:lnSpc>
              <a:buFont typeface="Arial"/>
              <a:buChar char="•"/>
            </a:pPr>
            <a:r>
              <a:rPr lang="en-US" sz="2200" dirty="0">
                <a:solidFill>
                  <a:srgbClr val="000000"/>
                </a:solidFill>
                <a:latin typeface="Poppins"/>
                <a:ea typeface="Poppins"/>
                <a:cs typeface="Poppins"/>
                <a:sym typeface="Poppins"/>
              </a:rPr>
              <a:t>Resolution is about preserving relationships while addressing the concern.</a:t>
            </a:r>
          </a:p>
          <a:p>
            <a:pPr marL="474983" lvl="1" indent="-237491" algn="l">
              <a:lnSpc>
                <a:spcPts val="3080"/>
              </a:lnSpc>
              <a:buFont typeface="Arial"/>
              <a:buChar char="•"/>
            </a:pPr>
            <a:r>
              <a:rPr lang="en-US" sz="2200" dirty="0">
                <a:solidFill>
                  <a:srgbClr val="000000"/>
                </a:solidFill>
                <a:latin typeface="Poppins"/>
                <a:ea typeface="Poppins"/>
                <a:cs typeface="Poppins"/>
                <a:sym typeface="Poppins"/>
              </a:rPr>
              <a:t>The conversation isn’t over when the meeting ends--follow through matters.</a:t>
            </a:r>
          </a:p>
        </p:txBody>
      </p:sp>
      <p:sp>
        <p:nvSpPr>
          <p:cNvPr id="21" name="TextBox 21"/>
          <p:cNvSpPr txBox="1"/>
          <p:nvPr/>
        </p:nvSpPr>
        <p:spPr>
          <a:xfrm>
            <a:off x="12850635" y="543899"/>
            <a:ext cx="5437365" cy="3263265"/>
          </a:xfrm>
          <a:prstGeom prst="rect">
            <a:avLst/>
          </a:prstGeom>
        </p:spPr>
        <p:txBody>
          <a:bodyPr lIns="0" tIns="0" rIns="0" bIns="0" rtlCol="0" anchor="t">
            <a:spAutoFit/>
          </a:bodyPr>
          <a:lstStyle/>
          <a:p>
            <a:pPr algn="ctr">
              <a:lnSpc>
                <a:spcPts val="3639"/>
              </a:lnSpc>
            </a:pPr>
            <a:r>
              <a:rPr lang="en-US" sz="2599" b="1">
                <a:solidFill>
                  <a:srgbClr val="7A6200"/>
                </a:solidFill>
                <a:latin typeface="Poppins Bold"/>
                <a:ea typeface="Poppins Bold"/>
                <a:cs typeface="Poppins Bold"/>
                <a:sym typeface="Poppins Bold"/>
              </a:rPr>
              <a:t>  PRACTICAL STRATEGIES</a:t>
            </a:r>
          </a:p>
          <a:p>
            <a:pPr algn="ctr">
              <a:lnSpc>
                <a:spcPts val="3639"/>
              </a:lnSpc>
            </a:pPr>
            <a:endParaRPr lang="en-US" sz="2599" b="1">
              <a:solidFill>
                <a:srgbClr val="7A6200"/>
              </a:solidFill>
              <a:latin typeface="Poppins Bold"/>
              <a:ea typeface="Poppins Bold"/>
              <a:cs typeface="Poppins Bold"/>
              <a:sym typeface="Poppins Bold"/>
            </a:endParaRPr>
          </a:p>
          <a:p>
            <a:pPr marL="474979" lvl="1" indent="-237490" algn="l">
              <a:lnSpc>
                <a:spcPts val="3079"/>
              </a:lnSpc>
              <a:buFont typeface="Arial"/>
              <a:buChar char="•"/>
            </a:pPr>
            <a:r>
              <a:rPr lang="en-US" sz="2199">
                <a:solidFill>
                  <a:srgbClr val="000000"/>
                </a:solidFill>
                <a:latin typeface="Poppins"/>
                <a:ea typeface="Poppins"/>
                <a:cs typeface="Poppins"/>
                <a:sym typeface="Poppins"/>
              </a:rPr>
              <a:t>Offer choices when appropriate.</a:t>
            </a:r>
          </a:p>
          <a:p>
            <a:pPr marL="474979" lvl="1" indent="-237490" algn="l">
              <a:lnSpc>
                <a:spcPts val="3079"/>
              </a:lnSpc>
              <a:buFont typeface="Arial"/>
              <a:buChar char="•"/>
            </a:pPr>
            <a:r>
              <a:rPr lang="en-US" sz="2199">
                <a:solidFill>
                  <a:srgbClr val="000000"/>
                </a:solidFill>
                <a:latin typeface="Poppins"/>
                <a:ea typeface="Poppins"/>
                <a:cs typeface="Poppins"/>
                <a:sym typeface="Poppins"/>
              </a:rPr>
              <a:t>Create clear next steps.</a:t>
            </a:r>
          </a:p>
          <a:p>
            <a:pPr marL="474979" lvl="1" indent="-237490" algn="l">
              <a:lnSpc>
                <a:spcPts val="3079"/>
              </a:lnSpc>
              <a:buFont typeface="Arial"/>
              <a:buChar char="•"/>
            </a:pPr>
            <a:r>
              <a:rPr lang="en-US" sz="2199">
                <a:solidFill>
                  <a:srgbClr val="000000"/>
                </a:solidFill>
                <a:latin typeface="Poppins"/>
                <a:ea typeface="Poppins"/>
                <a:cs typeface="Poppins"/>
                <a:sym typeface="Poppins"/>
              </a:rPr>
              <a:t>Establish timelines and expectations.</a:t>
            </a:r>
          </a:p>
          <a:p>
            <a:pPr marL="474979" lvl="1" indent="-237490" algn="l">
              <a:lnSpc>
                <a:spcPts val="3079"/>
              </a:lnSpc>
              <a:buFont typeface="Arial"/>
              <a:buChar char="•"/>
            </a:pPr>
            <a:r>
              <a:rPr lang="en-US" sz="2199">
                <a:solidFill>
                  <a:srgbClr val="000000"/>
                </a:solidFill>
                <a:latin typeface="Poppins"/>
                <a:ea typeface="Poppins"/>
                <a:cs typeface="Poppins"/>
                <a:sym typeface="Poppins"/>
              </a:rPr>
              <a:t>Follow up and communicate progress. </a:t>
            </a:r>
          </a:p>
        </p:txBody>
      </p:sp>
      <p:sp>
        <p:nvSpPr>
          <p:cNvPr id="22" name="Freeform 22"/>
          <p:cNvSpPr/>
          <p:nvPr/>
        </p:nvSpPr>
        <p:spPr>
          <a:xfrm>
            <a:off x="12564632" y="6591125"/>
            <a:ext cx="4815375" cy="3423294"/>
          </a:xfrm>
          <a:custGeom>
            <a:avLst/>
            <a:gdLst/>
            <a:ahLst/>
            <a:cxnLst/>
            <a:rect l="l" t="t" r="r" b="b"/>
            <a:pathLst>
              <a:path w="4815375" h="3423294">
                <a:moveTo>
                  <a:pt x="0" y="0"/>
                </a:moveTo>
                <a:lnTo>
                  <a:pt x="4815375" y="0"/>
                </a:lnTo>
                <a:lnTo>
                  <a:pt x="4815375" y="3423294"/>
                </a:lnTo>
                <a:lnTo>
                  <a:pt x="0" y="3423294"/>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a:p>
        </p:txBody>
      </p:sp>
      <p:sp>
        <p:nvSpPr>
          <p:cNvPr id="23" name="Freeform 23"/>
          <p:cNvSpPr/>
          <p:nvPr/>
        </p:nvSpPr>
        <p:spPr>
          <a:xfrm>
            <a:off x="12600216" y="316876"/>
            <a:ext cx="991158" cy="991158"/>
          </a:xfrm>
          <a:custGeom>
            <a:avLst/>
            <a:gdLst/>
            <a:ahLst/>
            <a:cxnLst/>
            <a:rect l="l" t="t" r="r" b="b"/>
            <a:pathLst>
              <a:path w="991158" h="991158">
                <a:moveTo>
                  <a:pt x="0" y="0"/>
                </a:moveTo>
                <a:lnTo>
                  <a:pt x="991159" y="0"/>
                </a:lnTo>
                <a:lnTo>
                  <a:pt x="991159" y="991158"/>
                </a:lnTo>
                <a:lnTo>
                  <a:pt x="0" y="991158"/>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en-US"/>
          </a:p>
        </p:txBody>
      </p:sp>
      <p:sp>
        <p:nvSpPr>
          <p:cNvPr id="24" name="Freeform 24"/>
          <p:cNvSpPr/>
          <p:nvPr/>
        </p:nvSpPr>
        <p:spPr>
          <a:xfrm>
            <a:off x="6956202" y="6730465"/>
            <a:ext cx="1027953" cy="1027953"/>
          </a:xfrm>
          <a:custGeom>
            <a:avLst/>
            <a:gdLst/>
            <a:ahLst/>
            <a:cxnLst/>
            <a:rect l="l" t="t" r="r" b="b"/>
            <a:pathLst>
              <a:path w="1027953" h="1027953">
                <a:moveTo>
                  <a:pt x="0" y="0"/>
                </a:moveTo>
                <a:lnTo>
                  <a:pt x="1027953" y="0"/>
                </a:lnTo>
                <a:lnTo>
                  <a:pt x="1027953" y="1027953"/>
                </a:lnTo>
                <a:lnTo>
                  <a:pt x="0" y="1027953"/>
                </a:lnTo>
                <a:lnTo>
                  <a:pt x="0" y="0"/>
                </a:lnTo>
                <a:close/>
              </a:path>
            </a:pathLst>
          </a:custGeom>
          <a:blipFill>
            <a:blip>
              <a:extLst>
                <a:ext uri="{96DAC541-7B7A-43D3-8B79-37D633B846F1}">
                  <asvg:svgBlip xmlns:asvg="http://schemas.microsoft.com/office/drawing/2016/SVG/main" r:embed="rId8"/>
                </a:ext>
              </a:extLst>
            </a:blip>
            <a:stretch>
              <a:fillRect/>
            </a:stretch>
          </a:blipFill>
        </p:spPr>
        <p:txBody>
          <a:bodyPr/>
          <a:lstStyle/>
          <a:p>
            <a:endParaRPr lang="en-US"/>
          </a:p>
        </p:txBody>
      </p:sp>
      <p:sp>
        <p:nvSpPr>
          <p:cNvPr id="25" name="TextBox 25"/>
          <p:cNvSpPr txBox="1"/>
          <p:nvPr/>
        </p:nvSpPr>
        <p:spPr>
          <a:xfrm>
            <a:off x="12909756" y="6982187"/>
            <a:ext cx="4125127" cy="457835"/>
          </a:xfrm>
          <a:prstGeom prst="rect">
            <a:avLst/>
          </a:prstGeom>
        </p:spPr>
        <p:txBody>
          <a:bodyPr lIns="0" tIns="0" rIns="0" bIns="0" rtlCol="0" anchor="t">
            <a:spAutoFit/>
          </a:bodyPr>
          <a:lstStyle/>
          <a:p>
            <a:pPr algn="ctr">
              <a:lnSpc>
                <a:spcPts val="3639"/>
              </a:lnSpc>
              <a:spcBef>
                <a:spcPct val="0"/>
              </a:spcBef>
            </a:pPr>
            <a:r>
              <a:rPr lang="en-US" sz="2599" b="1">
                <a:solidFill>
                  <a:srgbClr val="000B3D"/>
                </a:solidFill>
                <a:latin typeface="Poppins Bold"/>
                <a:ea typeface="Poppins Bold"/>
                <a:cs typeface="Poppins Bold"/>
                <a:sym typeface="Poppins Bold"/>
              </a:rPr>
              <a:t>REFLECTION</a:t>
            </a:r>
          </a:p>
        </p:txBody>
      </p:sp>
      <p:sp>
        <p:nvSpPr>
          <p:cNvPr id="26" name="Freeform 26"/>
          <p:cNvSpPr/>
          <p:nvPr/>
        </p:nvSpPr>
        <p:spPr>
          <a:xfrm>
            <a:off x="12850635" y="6758990"/>
            <a:ext cx="970904" cy="970904"/>
          </a:xfrm>
          <a:custGeom>
            <a:avLst/>
            <a:gdLst/>
            <a:ahLst/>
            <a:cxnLst/>
            <a:rect l="l" t="t" r="r" b="b"/>
            <a:pathLst>
              <a:path w="970904" h="970904">
                <a:moveTo>
                  <a:pt x="0" y="0"/>
                </a:moveTo>
                <a:lnTo>
                  <a:pt x="970903" y="0"/>
                </a:lnTo>
                <a:lnTo>
                  <a:pt x="970903" y="970904"/>
                </a:lnTo>
                <a:lnTo>
                  <a:pt x="0" y="970904"/>
                </a:lnTo>
                <a:lnTo>
                  <a:pt x="0" y="0"/>
                </a:lnTo>
                <a:close/>
              </a:path>
            </a:pathLst>
          </a:custGeom>
          <a:blipFill>
            <a:blip>
              <a:extLst>
                <a:ext uri="{96DAC541-7B7A-43D3-8B79-37D633B846F1}">
                  <asvg:svgBlip xmlns:asvg="http://schemas.microsoft.com/office/drawing/2016/SVG/main" r:embed="rId9"/>
                </a:ext>
              </a:extLst>
            </a:blip>
            <a:stretch>
              <a:fillRect/>
            </a:stretch>
          </a:blipFill>
        </p:spPr>
        <p:txBody>
          <a:bodyPr/>
          <a:lstStyle/>
          <a:p>
            <a:endParaRPr lang="en-US"/>
          </a:p>
        </p:txBody>
      </p:sp>
      <p:sp>
        <p:nvSpPr>
          <p:cNvPr id="27" name="Freeform 27"/>
          <p:cNvSpPr/>
          <p:nvPr/>
        </p:nvSpPr>
        <p:spPr>
          <a:xfrm>
            <a:off x="13336086" y="8948189"/>
            <a:ext cx="817266" cy="817266"/>
          </a:xfrm>
          <a:custGeom>
            <a:avLst/>
            <a:gdLst/>
            <a:ahLst/>
            <a:cxnLst/>
            <a:rect l="l" t="t" r="r" b="b"/>
            <a:pathLst>
              <a:path w="817266" h="817266">
                <a:moveTo>
                  <a:pt x="0" y="0"/>
                </a:moveTo>
                <a:lnTo>
                  <a:pt x="817267" y="0"/>
                </a:lnTo>
                <a:lnTo>
                  <a:pt x="817267" y="817266"/>
                </a:lnTo>
                <a:lnTo>
                  <a:pt x="0" y="817266"/>
                </a:lnTo>
                <a:lnTo>
                  <a:pt x="0" y="0"/>
                </a:lnTo>
                <a:close/>
              </a:path>
            </a:pathLst>
          </a:custGeom>
          <a:blipFill>
            <a:blip>
              <a:extLst>
                <a:ext uri="{96DAC541-7B7A-43D3-8B79-37D633B846F1}">
                  <asvg:svgBlip xmlns:asvg="http://schemas.microsoft.com/office/drawing/2016/SVG/main" r:embed="rId10"/>
                </a:ext>
              </a:extLst>
            </a:blip>
            <a:stretch>
              <a:fillRect/>
            </a:stretch>
          </a:blipFill>
        </p:spPr>
        <p:txBody>
          <a:bodyPr/>
          <a:lstStyle/>
          <a:p>
            <a:endParaRPr lang="en-US"/>
          </a:p>
        </p:txBody>
      </p:sp>
      <p:sp>
        <p:nvSpPr>
          <p:cNvPr id="28" name="Freeform 28"/>
          <p:cNvSpPr/>
          <p:nvPr/>
        </p:nvSpPr>
        <p:spPr>
          <a:xfrm>
            <a:off x="13062967" y="3939788"/>
            <a:ext cx="4847270" cy="2508462"/>
          </a:xfrm>
          <a:custGeom>
            <a:avLst/>
            <a:gdLst/>
            <a:ahLst/>
            <a:cxnLst/>
            <a:rect l="l" t="t" r="r" b="b"/>
            <a:pathLst>
              <a:path w="4847270" h="2508462">
                <a:moveTo>
                  <a:pt x="0" y="0"/>
                </a:moveTo>
                <a:lnTo>
                  <a:pt x="4847270" y="0"/>
                </a:lnTo>
                <a:lnTo>
                  <a:pt x="4847270" y="2508462"/>
                </a:lnTo>
                <a:lnTo>
                  <a:pt x="0" y="2508462"/>
                </a:lnTo>
                <a:lnTo>
                  <a:pt x="0" y="0"/>
                </a:lnTo>
                <a:close/>
              </a:path>
            </a:pathLst>
          </a:custGeom>
          <a:blipFill>
            <a:blip>
              <a:extLst>
                <a:ext uri="{96DAC541-7B7A-43D3-8B79-37D633B846F1}">
                  <asvg:svgBlip xmlns:asvg="http://schemas.microsoft.com/office/drawing/2016/SVG/main" r:embed="rId11"/>
                </a:ext>
              </a:extLst>
            </a:blip>
            <a:stretch>
              <a:fillRect/>
            </a:stretch>
          </a:blipFill>
        </p:spPr>
        <p:txBody>
          <a:bodyPr/>
          <a:lstStyle/>
          <a:p>
            <a:endParaRPr lang="en-US"/>
          </a:p>
        </p:txBody>
      </p:sp>
      <p:sp>
        <p:nvSpPr>
          <p:cNvPr id="29" name="Freeform 29"/>
          <p:cNvSpPr/>
          <p:nvPr/>
        </p:nvSpPr>
        <p:spPr>
          <a:xfrm>
            <a:off x="13275337" y="5026043"/>
            <a:ext cx="4504837" cy="167977"/>
          </a:xfrm>
          <a:custGeom>
            <a:avLst/>
            <a:gdLst/>
            <a:ahLst/>
            <a:cxnLst/>
            <a:rect l="l" t="t" r="r" b="b"/>
            <a:pathLst>
              <a:path w="4504837" h="167977">
                <a:moveTo>
                  <a:pt x="0" y="0"/>
                </a:moveTo>
                <a:lnTo>
                  <a:pt x="4504837" y="0"/>
                </a:lnTo>
                <a:lnTo>
                  <a:pt x="4504837" y="167976"/>
                </a:lnTo>
                <a:lnTo>
                  <a:pt x="0" y="167976"/>
                </a:lnTo>
                <a:lnTo>
                  <a:pt x="0" y="0"/>
                </a:lnTo>
                <a:close/>
              </a:path>
            </a:pathLst>
          </a:custGeom>
          <a:blipFill>
            <a:blip r:embed="rId12"/>
            <a:stretch>
              <a:fillRect t="-13977"/>
            </a:stretch>
          </a:blipFill>
        </p:spPr>
        <p:txBody>
          <a:bodyPr/>
          <a:lstStyle/>
          <a:p>
            <a:endParaRPr lang="en-US"/>
          </a:p>
        </p:txBody>
      </p:sp>
      <p:sp>
        <p:nvSpPr>
          <p:cNvPr id="30" name="TextBox 30"/>
          <p:cNvSpPr txBox="1"/>
          <p:nvPr/>
        </p:nvSpPr>
        <p:spPr>
          <a:xfrm>
            <a:off x="188668" y="515898"/>
            <a:ext cx="5263991" cy="2394886"/>
          </a:xfrm>
          <a:prstGeom prst="rect">
            <a:avLst/>
          </a:prstGeom>
        </p:spPr>
        <p:txBody>
          <a:bodyPr lIns="0" tIns="0" rIns="0" bIns="0" rtlCol="0" anchor="t">
            <a:spAutoFit/>
          </a:bodyPr>
          <a:lstStyle/>
          <a:p>
            <a:pPr algn="ctr">
              <a:lnSpc>
                <a:spcPts val="19737"/>
              </a:lnSpc>
              <a:spcBef>
                <a:spcPct val="0"/>
              </a:spcBef>
            </a:pPr>
            <a:r>
              <a:rPr lang="en-US" sz="12500" dirty="0">
                <a:solidFill>
                  <a:srgbClr val="FFFFFF"/>
                </a:solidFill>
                <a:latin typeface="London"/>
                <a:ea typeface="London"/>
                <a:cs typeface="London"/>
                <a:sym typeface="London"/>
              </a:rPr>
              <a:t>oor</a:t>
            </a:r>
          </a:p>
        </p:txBody>
      </p:sp>
      <p:sp>
        <p:nvSpPr>
          <p:cNvPr id="31" name="TextBox 31"/>
          <p:cNvSpPr txBox="1"/>
          <p:nvPr/>
        </p:nvSpPr>
        <p:spPr>
          <a:xfrm>
            <a:off x="572817" y="7001237"/>
            <a:ext cx="4562324" cy="2263903"/>
          </a:xfrm>
          <a:prstGeom prst="rect">
            <a:avLst/>
          </a:prstGeom>
        </p:spPr>
        <p:txBody>
          <a:bodyPr lIns="0" tIns="0" rIns="0" bIns="0" rtlCol="0" anchor="t">
            <a:spAutoFit/>
          </a:bodyPr>
          <a:lstStyle/>
          <a:p>
            <a:pPr algn="l">
              <a:lnSpc>
                <a:spcPts val="4329"/>
              </a:lnSpc>
            </a:pPr>
            <a:r>
              <a:rPr lang="en-US" sz="3900">
                <a:solidFill>
                  <a:srgbClr val="FFFFFF"/>
                </a:solidFill>
                <a:latin typeface="Centaur"/>
                <a:ea typeface="Centaur"/>
                <a:cs typeface="Centaur"/>
                <a:sym typeface="Centaur"/>
              </a:rPr>
              <a:t>Conflict should end with a path forward, not just an explanation of the problem.</a:t>
            </a:r>
          </a:p>
        </p:txBody>
      </p:sp>
      <p:sp>
        <p:nvSpPr>
          <p:cNvPr id="32" name="TextBox 32"/>
          <p:cNvSpPr txBox="1"/>
          <p:nvPr/>
        </p:nvSpPr>
        <p:spPr>
          <a:xfrm>
            <a:off x="822736" y="3721584"/>
            <a:ext cx="3995857" cy="2831978"/>
          </a:xfrm>
          <a:prstGeom prst="rect">
            <a:avLst/>
          </a:prstGeom>
        </p:spPr>
        <p:txBody>
          <a:bodyPr lIns="0" tIns="0" rIns="0" bIns="0" rtlCol="0" anchor="t">
            <a:spAutoFit/>
          </a:bodyPr>
          <a:lstStyle/>
          <a:p>
            <a:pPr algn="ctr">
              <a:lnSpc>
                <a:spcPts val="5606"/>
              </a:lnSpc>
            </a:pPr>
            <a:r>
              <a:rPr lang="en-US" sz="4004" b="1" dirty="0">
                <a:solidFill>
                  <a:srgbClr val="FFFFFF"/>
                </a:solidFill>
                <a:latin typeface="Poppins Bold"/>
                <a:ea typeface="Poppins Bold"/>
                <a:cs typeface="Poppins Bold"/>
                <a:sym typeface="Poppins Bold"/>
              </a:rPr>
              <a:t>OPEN</a:t>
            </a:r>
          </a:p>
          <a:p>
            <a:pPr algn="ctr">
              <a:lnSpc>
                <a:spcPts val="5606"/>
              </a:lnSpc>
            </a:pPr>
            <a:r>
              <a:rPr lang="en-US" sz="4004" b="1" dirty="0">
                <a:solidFill>
                  <a:srgbClr val="7A6200"/>
                </a:solidFill>
                <a:latin typeface="Poppins Bold"/>
                <a:ea typeface="Poppins Bold"/>
                <a:cs typeface="Poppins Bold"/>
                <a:sym typeface="Poppins Bold"/>
              </a:rPr>
              <a:t>OPPORTUNITIES</a:t>
            </a:r>
          </a:p>
          <a:p>
            <a:pPr algn="ctr">
              <a:lnSpc>
                <a:spcPts val="5606"/>
              </a:lnSpc>
            </a:pPr>
            <a:r>
              <a:rPr lang="en-US" sz="4004" b="1" dirty="0">
                <a:solidFill>
                  <a:srgbClr val="FFFFFF"/>
                </a:solidFill>
                <a:latin typeface="Poppins Bold"/>
                <a:ea typeface="Poppins Bold"/>
                <a:cs typeface="Poppins Bold"/>
                <a:sym typeface="Poppins Bold"/>
              </a:rPr>
              <a:t>FOR</a:t>
            </a:r>
          </a:p>
          <a:p>
            <a:pPr algn="ctr">
              <a:lnSpc>
                <a:spcPts val="5606"/>
              </a:lnSpc>
              <a:spcBef>
                <a:spcPct val="0"/>
              </a:spcBef>
            </a:pPr>
            <a:r>
              <a:rPr lang="en-US" sz="4004" b="1" dirty="0">
                <a:solidFill>
                  <a:srgbClr val="7A6200"/>
                </a:solidFill>
                <a:latin typeface="Poppins Bold"/>
                <a:ea typeface="Poppins Bold"/>
                <a:cs typeface="Poppins Bold"/>
                <a:sym typeface="Poppins Bold"/>
              </a:rPr>
              <a:t>RESOLUTION</a:t>
            </a:r>
          </a:p>
        </p:txBody>
      </p:sp>
      <p:sp>
        <p:nvSpPr>
          <p:cNvPr id="33" name="TextBox 33"/>
          <p:cNvSpPr txBox="1"/>
          <p:nvPr/>
        </p:nvSpPr>
        <p:spPr>
          <a:xfrm>
            <a:off x="7470179" y="6982187"/>
            <a:ext cx="4125127" cy="457835"/>
          </a:xfrm>
          <a:prstGeom prst="rect">
            <a:avLst/>
          </a:prstGeom>
        </p:spPr>
        <p:txBody>
          <a:bodyPr lIns="0" tIns="0" rIns="0" bIns="0" rtlCol="0" anchor="t">
            <a:spAutoFit/>
          </a:bodyPr>
          <a:lstStyle/>
          <a:p>
            <a:pPr algn="ctr">
              <a:lnSpc>
                <a:spcPts val="3639"/>
              </a:lnSpc>
              <a:spcBef>
                <a:spcPct val="0"/>
              </a:spcBef>
            </a:pPr>
            <a:r>
              <a:rPr lang="en-US" sz="2599" b="1">
                <a:solidFill>
                  <a:srgbClr val="000B3D"/>
                </a:solidFill>
                <a:latin typeface="Poppins Bold"/>
                <a:ea typeface="Poppins Bold"/>
                <a:cs typeface="Poppins Bold"/>
                <a:sym typeface="Poppins Bold"/>
              </a:rPr>
              <a:t>PHRASES TO USE</a:t>
            </a:r>
          </a:p>
        </p:txBody>
      </p:sp>
      <p:sp>
        <p:nvSpPr>
          <p:cNvPr id="34" name="TextBox 34"/>
          <p:cNvSpPr txBox="1"/>
          <p:nvPr/>
        </p:nvSpPr>
        <p:spPr>
          <a:xfrm>
            <a:off x="7090525" y="7913796"/>
            <a:ext cx="4253637" cy="1497965"/>
          </a:xfrm>
          <a:prstGeom prst="rect">
            <a:avLst/>
          </a:prstGeom>
        </p:spPr>
        <p:txBody>
          <a:bodyPr lIns="0" tIns="0" rIns="0" bIns="0" rtlCol="0" anchor="t">
            <a:spAutoFit/>
          </a:bodyPr>
          <a:lstStyle/>
          <a:p>
            <a:pPr marL="302264" lvl="1" indent="-151132" algn="l">
              <a:lnSpc>
                <a:spcPts val="1960"/>
              </a:lnSpc>
              <a:buFont typeface="Arial"/>
              <a:buChar char="•"/>
            </a:pPr>
            <a:r>
              <a:rPr lang="en-US" sz="1400">
                <a:solidFill>
                  <a:srgbClr val="000000"/>
                </a:solidFill>
                <a:latin typeface="Poppins"/>
                <a:ea typeface="Poppins"/>
                <a:cs typeface="Poppins"/>
                <a:sym typeface="Poppins"/>
              </a:rPr>
              <a:t>“Here are some options we can consider.”</a:t>
            </a:r>
          </a:p>
          <a:p>
            <a:pPr marL="302264" lvl="1" indent="-151132" algn="l">
              <a:lnSpc>
                <a:spcPts val="1960"/>
              </a:lnSpc>
              <a:buFont typeface="Arial"/>
              <a:buChar char="•"/>
            </a:pPr>
            <a:r>
              <a:rPr lang="en-US" sz="1400">
                <a:solidFill>
                  <a:srgbClr val="000000"/>
                </a:solidFill>
                <a:latin typeface="Poppins"/>
                <a:ea typeface="Poppins"/>
                <a:cs typeface="Poppins"/>
                <a:sym typeface="Poppins"/>
              </a:rPr>
              <a:t>“What would success look like from your perspective?”</a:t>
            </a:r>
          </a:p>
          <a:p>
            <a:pPr marL="302264" lvl="1" indent="-151132" algn="l">
              <a:lnSpc>
                <a:spcPts val="1960"/>
              </a:lnSpc>
              <a:buFont typeface="Arial"/>
              <a:buChar char="•"/>
            </a:pPr>
            <a:r>
              <a:rPr lang="en-US" sz="1400">
                <a:solidFill>
                  <a:srgbClr val="000000"/>
                </a:solidFill>
                <a:latin typeface="Poppins"/>
                <a:ea typeface="Poppins"/>
                <a:cs typeface="Poppins"/>
                <a:sym typeface="Poppins"/>
              </a:rPr>
              <a:t>“Let’s work together on a solution.”</a:t>
            </a:r>
          </a:p>
          <a:p>
            <a:pPr marL="302264" lvl="1" indent="-151132" algn="l">
              <a:lnSpc>
                <a:spcPts val="1960"/>
              </a:lnSpc>
              <a:buFont typeface="Arial"/>
              <a:buChar char="•"/>
            </a:pPr>
            <a:r>
              <a:rPr lang="en-US" sz="1400">
                <a:solidFill>
                  <a:srgbClr val="000000"/>
                </a:solidFill>
                <a:latin typeface="Poppins"/>
                <a:ea typeface="Poppins"/>
                <a:cs typeface="Poppins"/>
                <a:sym typeface="Poppins"/>
              </a:rPr>
              <a:t>“Here’s what you can expect from me moving forward.”</a:t>
            </a:r>
          </a:p>
        </p:txBody>
      </p:sp>
      <p:sp>
        <p:nvSpPr>
          <p:cNvPr id="35" name="TextBox 35"/>
          <p:cNvSpPr txBox="1"/>
          <p:nvPr/>
        </p:nvSpPr>
        <p:spPr>
          <a:xfrm>
            <a:off x="13004272" y="7904271"/>
            <a:ext cx="4253637" cy="899795"/>
          </a:xfrm>
          <a:prstGeom prst="rect">
            <a:avLst/>
          </a:prstGeom>
        </p:spPr>
        <p:txBody>
          <a:bodyPr lIns="0" tIns="0" rIns="0" bIns="0" rtlCol="0" anchor="t">
            <a:spAutoFit/>
          </a:bodyPr>
          <a:lstStyle/>
          <a:p>
            <a:pPr algn="l">
              <a:lnSpc>
                <a:spcPts val="2380"/>
              </a:lnSpc>
            </a:pPr>
            <a:r>
              <a:rPr lang="en-US" sz="1700" b="1">
                <a:solidFill>
                  <a:srgbClr val="7A6200"/>
                </a:solidFill>
                <a:latin typeface="Poppins Bold"/>
                <a:ea typeface="Poppins Bold"/>
                <a:cs typeface="Poppins Bold"/>
                <a:sym typeface="Poppins Bold"/>
              </a:rPr>
              <a:t>How often do we spend more time discussing the problem than discussing the solution?</a:t>
            </a:r>
          </a:p>
        </p:txBody>
      </p:sp>
      <p:sp>
        <p:nvSpPr>
          <p:cNvPr id="36" name="TextBox 36"/>
          <p:cNvSpPr txBox="1"/>
          <p:nvPr/>
        </p:nvSpPr>
        <p:spPr>
          <a:xfrm>
            <a:off x="14155723" y="9010440"/>
            <a:ext cx="3102185" cy="755015"/>
          </a:xfrm>
          <a:prstGeom prst="rect">
            <a:avLst/>
          </a:prstGeom>
        </p:spPr>
        <p:txBody>
          <a:bodyPr lIns="0" tIns="0" rIns="0" bIns="0" rtlCol="0" anchor="t">
            <a:spAutoFit/>
          </a:bodyPr>
          <a:lstStyle/>
          <a:p>
            <a:pPr algn="ctr">
              <a:lnSpc>
                <a:spcPts val="1960"/>
              </a:lnSpc>
              <a:spcBef>
                <a:spcPct val="0"/>
              </a:spcBef>
            </a:pPr>
            <a:r>
              <a:rPr lang="en-US" sz="1400" b="1">
                <a:solidFill>
                  <a:srgbClr val="000000"/>
                </a:solidFill>
                <a:latin typeface="Poppins Bold"/>
                <a:ea typeface="Poppins Bold"/>
                <a:cs typeface="Poppins Bold"/>
                <a:sym typeface="Poppins Bold"/>
              </a:rPr>
              <a:t>Turn and Talk:  </a:t>
            </a:r>
            <a:r>
              <a:rPr lang="en-US" sz="1400">
                <a:solidFill>
                  <a:srgbClr val="000000"/>
                </a:solidFill>
                <a:latin typeface="Poppins"/>
                <a:ea typeface="Poppins"/>
                <a:cs typeface="Poppins"/>
                <a:sym typeface="Poppins"/>
              </a:rPr>
              <a:t>Share an example where shifting to “what’s next“ changed the tone.</a:t>
            </a:r>
          </a:p>
        </p:txBody>
      </p:sp>
      <p:sp>
        <p:nvSpPr>
          <p:cNvPr id="37" name="TextBox 37"/>
          <p:cNvSpPr txBox="1"/>
          <p:nvPr/>
        </p:nvSpPr>
        <p:spPr>
          <a:xfrm>
            <a:off x="13591375" y="4504010"/>
            <a:ext cx="4016799" cy="1526062"/>
          </a:xfrm>
          <a:prstGeom prst="rect">
            <a:avLst/>
          </a:prstGeom>
        </p:spPr>
        <p:txBody>
          <a:bodyPr lIns="0" tIns="0" rIns="0" bIns="0" rtlCol="0" anchor="t">
            <a:spAutoFit/>
          </a:bodyPr>
          <a:lstStyle/>
          <a:p>
            <a:pPr algn="ctr">
              <a:lnSpc>
                <a:spcPts val="3036"/>
              </a:lnSpc>
            </a:pPr>
            <a:r>
              <a:rPr lang="en-US" sz="2168">
                <a:solidFill>
                  <a:srgbClr val="070739"/>
                </a:solidFill>
                <a:latin typeface="Canva Student Font"/>
                <a:ea typeface="Canva Student Font"/>
                <a:cs typeface="Canva Student Font"/>
                <a:sym typeface="Canva Student Font"/>
              </a:rPr>
              <a:t>Trust is built through follow-through.</a:t>
            </a:r>
          </a:p>
          <a:p>
            <a:pPr algn="ctr">
              <a:lnSpc>
                <a:spcPts val="3036"/>
              </a:lnSpc>
            </a:pPr>
            <a:endParaRPr lang="en-US" sz="2168">
              <a:solidFill>
                <a:srgbClr val="070739"/>
              </a:solidFill>
              <a:latin typeface="Canva Student Font"/>
              <a:ea typeface="Canva Student Font"/>
              <a:cs typeface="Canva Student Font"/>
              <a:sym typeface="Canva Student Font"/>
            </a:endParaRPr>
          </a:p>
          <a:p>
            <a:pPr algn="ctr">
              <a:lnSpc>
                <a:spcPts val="3036"/>
              </a:lnSpc>
              <a:spcBef>
                <a:spcPct val="0"/>
              </a:spcBef>
            </a:pPr>
            <a:r>
              <a:rPr lang="en-US" sz="2168">
                <a:solidFill>
                  <a:srgbClr val="070739"/>
                </a:solidFill>
                <a:latin typeface="Canva Student Font"/>
                <a:ea typeface="Canva Student Font"/>
                <a:cs typeface="Canva Student Font"/>
                <a:sym typeface="Canva Student Font"/>
              </a:rPr>
              <a:t>The conversations we lead today impact the culture we build tomorrow.</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000B3D"/>
        </a:solidFill>
        <a:effectLst/>
      </p:bgPr>
    </p:bg>
    <p:spTree>
      <p:nvGrpSpPr>
        <p:cNvPr id="1" name=""/>
        <p:cNvGrpSpPr/>
        <p:nvPr/>
      </p:nvGrpSpPr>
      <p:grpSpPr>
        <a:xfrm>
          <a:off x="0" y="0"/>
          <a:ext cx="0" cy="0"/>
          <a:chOff x="0" y="0"/>
          <a:chExt cx="0" cy="0"/>
        </a:xfrm>
      </p:grpSpPr>
      <p:sp>
        <p:nvSpPr>
          <p:cNvPr id="2" name="Freeform 2"/>
          <p:cNvSpPr/>
          <p:nvPr/>
        </p:nvSpPr>
        <p:spPr>
          <a:xfrm>
            <a:off x="1028700" y="4253755"/>
            <a:ext cx="7413444" cy="5245361"/>
          </a:xfrm>
          <a:custGeom>
            <a:avLst/>
            <a:gdLst/>
            <a:ahLst/>
            <a:cxnLst/>
            <a:rect l="l" t="t" r="r" b="b"/>
            <a:pathLst>
              <a:path w="7413444" h="5245361">
                <a:moveTo>
                  <a:pt x="0" y="0"/>
                </a:moveTo>
                <a:lnTo>
                  <a:pt x="7413444" y="0"/>
                </a:lnTo>
                <a:lnTo>
                  <a:pt x="7413444" y="5245361"/>
                </a:lnTo>
                <a:lnTo>
                  <a:pt x="0" y="5245361"/>
                </a:lnTo>
                <a:lnTo>
                  <a:pt x="0" y="0"/>
                </a:lnTo>
                <a:close/>
              </a:path>
            </a:pathLst>
          </a:custGeom>
          <a:blipFill>
            <a:blip r:embed="rId3"/>
            <a:stretch>
              <a:fillRect/>
            </a:stretch>
          </a:blipFill>
        </p:spPr>
        <p:txBody>
          <a:bodyPr/>
          <a:lstStyle/>
          <a:p>
            <a:endParaRPr lang="en-US"/>
          </a:p>
        </p:txBody>
      </p:sp>
      <p:sp>
        <p:nvSpPr>
          <p:cNvPr id="3" name="Freeform 3"/>
          <p:cNvSpPr/>
          <p:nvPr/>
        </p:nvSpPr>
        <p:spPr>
          <a:xfrm>
            <a:off x="9619652" y="4253755"/>
            <a:ext cx="7991788" cy="5332729"/>
          </a:xfrm>
          <a:custGeom>
            <a:avLst/>
            <a:gdLst/>
            <a:ahLst/>
            <a:cxnLst/>
            <a:rect l="l" t="t" r="r" b="b"/>
            <a:pathLst>
              <a:path w="7991788" h="5332729">
                <a:moveTo>
                  <a:pt x="0" y="0"/>
                </a:moveTo>
                <a:lnTo>
                  <a:pt x="7991789" y="0"/>
                </a:lnTo>
                <a:lnTo>
                  <a:pt x="7991789" y="5332729"/>
                </a:lnTo>
                <a:lnTo>
                  <a:pt x="0" y="5332729"/>
                </a:lnTo>
                <a:lnTo>
                  <a:pt x="0" y="0"/>
                </a:lnTo>
                <a:close/>
              </a:path>
            </a:pathLst>
          </a:custGeom>
          <a:blipFill>
            <a:blip r:embed="rId4"/>
            <a:stretch>
              <a:fillRect/>
            </a:stretch>
          </a:blipFill>
        </p:spPr>
        <p:txBody>
          <a:bodyPr/>
          <a:lstStyle/>
          <a:p>
            <a:endParaRPr lang="en-US"/>
          </a:p>
        </p:txBody>
      </p:sp>
      <p:sp>
        <p:nvSpPr>
          <p:cNvPr id="4" name="TextBox 4"/>
          <p:cNvSpPr txBox="1"/>
          <p:nvPr/>
        </p:nvSpPr>
        <p:spPr>
          <a:xfrm>
            <a:off x="6419197" y="394558"/>
            <a:ext cx="6400910" cy="3143052"/>
          </a:xfrm>
          <a:prstGeom prst="rect">
            <a:avLst/>
          </a:prstGeom>
        </p:spPr>
        <p:txBody>
          <a:bodyPr lIns="0" tIns="0" rIns="0" bIns="0" rtlCol="0" anchor="t">
            <a:spAutoFit/>
          </a:bodyPr>
          <a:lstStyle/>
          <a:p>
            <a:pPr algn="ctr">
              <a:lnSpc>
                <a:spcPts val="7622"/>
              </a:lnSpc>
            </a:pPr>
            <a:r>
              <a:rPr lang="en-US" sz="8469">
                <a:solidFill>
                  <a:srgbClr val="D0A933"/>
                </a:solidFill>
                <a:latin typeface="ITC Benguiat"/>
                <a:ea typeface="ITC Benguiat"/>
                <a:cs typeface="ITC Benguiat"/>
                <a:sym typeface="ITC Benguiat"/>
              </a:rPr>
              <a:t>THE TWO PRINCIPALS STORY</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TotalTime>
  <Words>1510</Words>
  <Application>Microsoft Macintosh PowerPoint</Application>
  <PresentationFormat>Custom</PresentationFormat>
  <Paragraphs>270</Paragraphs>
  <Slides>15</Slides>
  <Notes>9</Notes>
  <HiddenSlides>0</HiddenSlides>
  <MMClips>0</MMClips>
  <ScaleCrop>false</ScaleCrop>
  <HeadingPairs>
    <vt:vector size="6" baseType="variant">
      <vt:variant>
        <vt:lpstr>Fonts Used</vt:lpstr>
      </vt:variant>
      <vt:variant>
        <vt:i4>16</vt:i4>
      </vt:variant>
      <vt:variant>
        <vt:lpstr>Theme</vt:lpstr>
      </vt:variant>
      <vt:variant>
        <vt:i4>1</vt:i4>
      </vt:variant>
      <vt:variant>
        <vt:lpstr>Slide Titles</vt:lpstr>
      </vt:variant>
      <vt:variant>
        <vt:i4>15</vt:i4>
      </vt:variant>
    </vt:vector>
  </HeadingPairs>
  <TitlesOfParts>
    <vt:vector size="32" baseType="lpstr">
      <vt:lpstr>Raleway Bold</vt:lpstr>
      <vt:lpstr>Calibri</vt:lpstr>
      <vt:lpstr>Poppins Bold</vt:lpstr>
      <vt:lpstr>Ashley Crawford</vt:lpstr>
      <vt:lpstr>Poppins</vt:lpstr>
      <vt:lpstr>Archivo Black</vt:lpstr>
      <vt:lpstr>Poppins Italics</vt:lpstr>
      <vt:lpstr>Canva Student Font</vt:lpstr>
      <vt:lpstr>Centaur</vt:lpstr>
      <vt:lpstr>London</vt:lpstr>
      <vt:lpstr>Centaur Bold</vt:lpstr>
      <vt:lpstr>Magnolia Script</vt:lpstr>
      <vt:lpstr>ITC Benguiat</vt:lpstr>
      <vt:lpstr>Poppins Bold Italics</vt:lpstr>
      <vt:lpstr>Raleway Bold Italics</vt:lpstr>
      <vt:lpstr>Arial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Critical Thinking Skills</dc:title>
  <dc:creator>Stephanie DeFoor</dc:creator>
  <cp:lastModifiedBy>Stacy DeFoor</cp:lastModifiedBy>
  <cp:revision>3</cp:revision>
  <dcterms:created xsi:type="dcterms:W3CDTF">2006-08-16T00:00:00Z</dcterms:created>
  <dcterms:modified xsi:type="dcterms:W3CDTF">2026-07-26T15:56:07Z</dcterms:modified>
  <dc:identifier>DAHNbU3c8og</dc:identifier>
</cp:coreProperties>
</file>