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Archivo Black" charset="1" panose="020B0A03020202020B04"/>
      <p:regular r:id="rId23"/>
    </p:embeddedFont>
    <p:embeddedFont>
      <p:font typeface="Montserrat" charset="1" panose="00000500000000000000"/>
      <p:regular r:id="rId24"/>
    </p:embeddedFont>
    <p:embeddedFont>
      <p:font typeface="More Sugar" charset="1" panose="0000000000000000000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25" Target="notesMasters/notesMaster1.xml" Type="http://schemas.openxmlformats.org/officeDocument/2006/relationships/notesMaster"/><Relationship Id="rId26" Target="theme/theme2.xml" Type="http://schemas.openxmlformats.org/officeDocument/2006/relationships/theme"/><Relationship Id="rId27" Target="notesSlides/notesSlide1.xml" Type="http://schemas.openxmlformats.org/officeDocument/2006/relationships/notesSlide"/><Relationship Id="rId28" Target="notesSlides/notesSlide2.xml" Type="http://schemas.openxmlformats.org/officeDocument/2006/relationships/notesSlide"/><Relationship Id="rId29" Target="notesSlides/notesSlide3.xml" Type="http://schemas.openxmlformats.org/officeDocument/2006/relationships/notesSlide"/><Relationship Id="rId3" Target="viewProps.xml" Type="http://schemas.openxmlformats.org/officeDocument/2006/relationships/viewProps"/><Relationship Id="rId30" Target="notesSlides/notesSlide4.xml" Type="http://schemas.openxmlformats.org/officeDocument/2006/relationships/notesSlide"/><Relationship Id="rId31" Target="notesSlides/notesSlide5.xml" Type="http://schemas.openxmlformats.org/officeDocument/2006/relationships/notesSlide"/><Relationship Id="rId32" Target="notesSlides/notesSlide6.xml" Type="http://schemas.openxmlformats.org/officeDocument/2006/relationships/notesSlide"/><Relationship Id="rId33" Target="notesSlides/notesSlide7.xml" Type="http://schemas.openxmlformats.org/officeDocument/2006/relationships/notesSlide"/><Relationship Id="rId34" Target="notesSlides/notesSlide8.xml" Type="http://schemas.openxmlformats.org/officeDocument/2006/relationships/notesSlide"/><Relationship Id="rId35" Target="notesSlides/notesSlide9.xml" Type="http://schemas.openxmlformats.org/officeDocument/2006/relationships/notesSlide"/><Relationship Id="rId36" Target="notesSlides/notesSlide10.xml" Type="http://schemas.openxmlformats.org/officeDocument/2006/relationships/notesSlide"/><Relationship Id="rId37" Target="notesSlides/notesSlide11.xml" Type="http://schemas.openxmlformats.org/officeDocument/2006/relationships/notesSlide"/><Relationship Id="rId38" Target="fonts/font38.fntdata" Type="http://schemas.openxmlformats.org/officeDocument/2006/relationships/font"/><Relationship Id="rId39" Target="notesSlides/notesSlide12.xml" Type="http://schemas.openxmlformats.org/officeDocument/2006/relationships/notesSlide"/><Relationship Id="rId4" Target="theme/theme1.xml" Type="http://schemas.openxmlformats.org/officeDocument/2006/relationships/theme"/><Relationship Id="rId40" Target="notesSlides/notesSlide13.xml" Type="http://schemas.openxmlformats.org/officeDocument/2006/relationships/notesSlide"/><Relationship Id="rId41" Target="notesSlides/notesSlide14.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Gina</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Britnee</a:t>
            </a:r>
          </a:p>
          <a:p>
            <a:r>
              <a:rPr lang="en-US"/>
              <a:t/>
            </a:r>
          </a:p>
          <a:p>
            <a:r>
              <a:rPr lang="en-US"/>
              <a:t>These provide a clear process for teaching and learning for each unit. </a:t>
            </a:r>
          </a:p>
          <a:p>
            <a:r>
              <a:rPr lang="en-US"/>
              <a:t/>
            </a:r>
          </a:p>
          <a:p>
            <a:r>
              <a:rPr lang="en-US"/>
              <a:t>These are used to help us make sure that everything is paced out and planned well throughout the year.  By having everything in one place helps when we are meeting together to make sure that everyday is planned purposefully and that assessments are well paced out to give teachers time to re-teach and reassess if needed. </a:t>
            </a:r>
          </a:p>
          <a:p>
            <a:r>
              <a:rPr lang="en-US"/>
              <a:t/>
            </a:r>
          </a:p>
          <a:p>
            <a:r>
              <a:rPr lang="en-US"/>
              <a:t>By having the actual activities that are going to be used linked on the pacing guide helps to demonstrate how students meet standard of readiness. </a:t>
            </a:r>
          </a:p>
          <a:p>
            <a:r>
              <a:rPr lang="en-US"/>
              <a:t/>
            </a:r>
          </a:p>
          <a:p>
            <a:r>
              <a:rPr lang="en-US"/>
              <a:t>Purposeful lesson planning is the pattern-making and cutting process—you use the measurements (data) to design lessons that will fit the majority of your students just right, with enough room for growth.</a:t>
            </a:r>
          </a:p>
          <a:p>
            <a:r>
              <a:rPr lang="en-US"/>
              <a:t/>
            </a:r>
          </a:p>
          <a:p>
            <a:r>
              <a:rPr lang="en-US"/>
              <a:t/>
            </a:r>
          </a:p>
          <a:p>
            <a:r>
              <a:rPr lang="en-US"/>
              <a:t/>
            </a:r>
          </a:p>
          <a:p>
            <a:r>
              <a:rPr lang="en-US"/>
              <a:t>Bellwork/Background Knowledge</a:t>
            </a:r>
          </a:p>
          <a:p>
            <a:r>
              <a:rPr lang="en-US"/>
              <a:t>Instructional Activities </a:t>
            </a:r>
          </a:p>
          <a:p>
            <a:r>
              <a:rPr lang="en-US"/>
              <a:t>Closure</a:t>
            </a:r>
          </a:p>
          <a:p>
            <a:r>
              <a:rPr lang="en-US"/>
              <a:t>Assessment/Check for Understanding/Clipboard</a:t>
            </a:r>
          </a:p>
          <a:p>
            <a:r>
              <a:rPr lang="en-US"/>
              <a:t>Color Code the District Assessments this color(Light blue 3)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Thea</a:t>
            </a:r>
          </a:p>
          <a:p>
            <a:r>
              <a:rPr lang="en-US"/>
              <a:t>****Add live link</a:t>
            </a:r>
          </a:p>
          <a:p>
            <a:r>
              <a:rPr lang="en-US"/>
              <a:t/>
            </a:r>
          </a:p>
          <a:p>
            <a:r>
              <a:rPr lang="en-US"/>
              <a:t>Layers of intervention are like alterations and custom tailoring:</a:t>
            </a:r>
          </a:p>
          <a:p>
            <a:r>
              <a:rPr lang="en-US"/>
              <a:t/>
            </a:r>
          </a:p>
          <a:p>
            <a:r>
              <a:rPr lang="en-US"/>
              <a:t>Tier 1 (core instruction) is the standard size—designed to fit most students well based on common measurements.</a:t>
            </a:r>
          </a:p>
          <a:p>
            <a:r>
              <a:rPr lang="en-US"/>
              <a:t/>
            </a:r>
          </a:p>
          <a:p>
            <a:r>
              <a:rPr lang="en-US"/>
              <a:t>Tier 2 (targeted support) is the minor adjustment—taking in a seam or adding a hem to better fit students who need a bit more.</a:t>
            </a:r>
          </a:p>
          <a:p>
            <a:r>
              <a:rPr lang="en-US"/>
              <a:t/>
            </a:r>
          </a:p>
          <a:p>
            <a:r>
              <a:rPr lang="en-US"/>
              <a:t>Tier 3 (intensive intervention) is custom tailoring—building a unique plan for students with more significant or specific needs.</a:t>
            </a:r>
          </a:p>
          <a:p>
            <a:r>
              <a:rPr lang="en-US"/>
              <a:t/>
            </a:r>
          </a:p>
          <a:p>
            <a:r>
              <a:rPr lang="en-US"/>
              <a:t>Just as a tailor uses precise measurements to ensure every garment fits its wearer, teachers use student data to make sure every learner gets instruction that fits just right—no one-size-fits-all approach.</a:t>
            </a:r>
          </a:p>
          <a:p>
            <a:r>
              <a:rPr lang="en-US"/>
              <a:t/>
            </a:r>
          </a:p>
          <a:p>
            <a:r>
              <a:rPr lang="en-US"/>
              <a:t>This is how we make this happen  Talk about parts of Data Tracker Assessment: </a:t>
            </a:r>
          </a:p>
          <a:p>
            <a:r>
              <a:rPr lang="en-US"/>
              <a:t/>
            </a:r>
          </a:p>
          <a:p>
            <a:r>
              <a:rPr lang="en-US"/>
              <a:t>-Made in Google Sheets</a:t>
            </a:r>
          </a:p>
          <a:p>
            <a:r>
              <a:rPr lang="en-US"/>
              <a:t/>
            </a:r>
          </a:p>
          <a:p>
            <a:r>
              <a:rPr lang="en-US"/>
              <a:t>- Has multiple classes of one teacher or multiple classes for one grade level</a:t>
            </a:r>
          </a:p>
          <a:p>
            <a:r>
              <a:rPr lang="en-US"/>
              <a:t/>
            </a:r>
          </a:p>
          <a:p>
            <a:r>
              <a:rPr lang="en-US"/>
              <a:t>-Walkthrough data tracker sample</a:t>
            </a:r>
          </a:p>
          <a:p>
            <a:r>
              <a:rPr lang="en-US"/>
              <a:t/>
            </a:r>
          </a:p>
          <a:p>
            <a:r>
              <a:rPr lang="en-US"/>
              <a:t>Green = 80%</a:t>
            </a:r>
          </a:p>
          <a:p>
            <a:r>
              <a:rPr lang="en-US"/>
              <a:t>Red= 60-79%</a:t>
            </a:r>
          </a:p>
          <a:p>
            <a:r>
              <a:rPr lang="en-US"/>
              <a:t>Orange = 0-59%</a:t>
            </a:r>
          </a:p>
          <a:p>
            <a:r>
              <a:rPr lang="en-US"/>
              <a:t/>
            </a:r>
          </a:p>
          <a:p>
            <a:r>
              <a:rPr lang="en-US"/>
              <a:t>Throughout the instructional process, you should be providing Tier 1 support for students who are not reaching mastery on class assessments. (80%)</a:t>
            </a:r>
          </a:p>
          <a:p>
            <a:r>
              <a:rPr lang="en-US"/>
              <a:t>-</a:t>
            </a:r>
          </a:p>
          <a:p>
            <a:r>
              <a:rPr lang="en-US"/>
              <a:t>After a district assessment is completed and classroom performance is below 70% the whole class re-teach should occur. </a:t>
            </a:r>
          </a:p>
          <a:p>
            <a:r>
              <a:rPr lang="en-US"/>
              <a:t/>
            </a:r>
          </a:p>
          <a:p>
            <a:r>
              <a:rPr lang="en-US"/>
              <a:t>*Whole Class-Reteach</a:t>
            </a:r>
          </a:p>
          <a:p>
            <a:r>
              <a:rPr lang="en-US"/>
              <a:t>Have discussion on why students’ scores are dropping from assessment 1 to assessment 2. </a:t>
            </a:r>
          </a:p>
          <a:p>
            <a:r>
              <a:rPr lang="en-US"/>
              <a:t/>
            </a:r>
          </a:p>
          <a:p>
            <a:r>
              <a:rPr lang="en-US"/>
              <a:t>Must use a different assessment. </a:t>
            </a:r>
          </a:p>
          <a:p>
            <a:r>
              <a:rPr lang="en-US"/>
              <a:t>Consider these things:</a:t>
            </a:r>
          </a:p>
          <a:p>
            <a:r>
              <a:rPr lang="en-US"/>
              <a:t>Types of assessments</a:t>
            </a:r>
          </a:p>
          <a:p>
            <a:r>
              <a:rPr lang="en-US"/>
              <a:t>Types of questions</a:t>
            </a:r>
          </a:p>
          <a:p>
            <a:r>
              <a:rPr lang="en-US"/>
              <a:t>Rigor</a:t>
            </a:r>
          </a:p>
          <a:p>
            <a:r>
              <a:rPr lang="en-US"/>
              <a:t># of Questions</a:t>
            </a:r>
          </a:p>
          <a:p>
            <a:r>
              <a:rPr lang="en-US"/>
              <a:t>Testing whole standard vs part of standard</a:t>
            </a:r>
          </a:p>
          <a:p>
            <a:r>
              <a:rPr lang="en-US"/>
              <a:t>Same testing protocol being followed</a:t>
            </a:r>
          </a:p>
          <a:p>
            <a:r>
              <a:rPr lang="en-US"/>
              <a:t>Time of the day </a:t>
            </a:r>
          </a:p>
          <a:p>
            <a:r>
              <a:rPr lang="en-US"/>
              <a:t/>
            </a:r>
          </a:p>
          <a:p>
            <a:r>
              <a:rPr lang="en-US"/>
              <a:t>After the reassessment has been given replace the original score with the reassessment score and change the cell to this color. (light red 3) </a:t>
            </a:r>
          </a:p>
          <a:p>
            <a:r>
              <a:rPr lang="en-US"/>
              <a:t/>
            </a:r>
          </a:p>
          <a:p>
            <a:r>
              <a:rPr lang="en-US"/>
              <a:t>This displays your effort for growth and supports your artifact for merit pay.  </a:t>
            </a:r>
          </a:p>
          <a:p>
            <a:r>
              <a:rPr lang="en-US"/>
              <a:t/>
            </a:r>
          </a:p>
          <a:p>
            <a:r>
              <a:rPr lang="en-US"/>
              <a:t>If the district assessment is completed and the classroom performance is above 70% then the small-group re-teach should occur. </a:t>
            </a:r>
          </a:p>
          <a:p>
            <a:r>
              <a:rPr lang="en-US"/>
              <a:t/>
            </a:r>
          </a:p>
          <a:p>
            <a:r>
              <a:rPr lang="en-US"/>
              <a:t>*Small Group-Reteach (Tier 2 Intervention)</a:t>
            </a:r>
          </a:p>
          <a:p>
            <a:r>
              <a:rPr lang="en-US"/>
              <a:t>The students who do not score at least 80% on the assessment need to be pulled for Tier 2 Intervention </a:t>
            </a:r>
          </a:p>
          <a:p>
            <a:r>
              <a:rPr lang="en-US"/>
              <a:t>Then re-assess after small group instruction has been given. </a:t>
            </a:r>
          </a:p>
          <a:p>
            <a:r>
              <a:rPr lang="en-US"/>
              <a:t/>
            </a:r>
          </a:p>
          <a:p>
            <a:r>
              <a:rPr lang="en-US"/>
              <a:t>If a student does not perform at 80% after small-group and re-assessment, then consult with your content specialist. </a:t>
            </a:r>
          </a:p>
          <a:p>
            <a:r>
              <a:rPr lang="en-US"/>
              <a:t/>
            </a:r>
          </a:p>
          <a:p>
            <a:r>
              <a:rPr lang="en-US"/>
              <a:t>We learned we had to give teachers a deadline.  All data must be entered within 5 days of the given assessment. </a:t>
            </a:r>
          </a:p>
          <a:p>
            <a:r>
              <a:rPr lang="en-US"/>
              <a:t/>
            </a:r>
          </a:p>
          <a:p>
            <a:r>
              <a:rPr lang="en-US"/>
              <a:t>Assessments must be paced well. </a:t>
            </a:r>
          </a:p>
          <a:p>
            <a:r>
              <a:rPr lang="en-US"/>
              <a:t>Have to have time to give the assessment and then to reteach. </a:t>
            </a:r>
          </a:p>
          <a:p>
            <a:r>
              <a:rPr lang="en-US"/>
              <a:t/>
            </a:r>
          </a:p>
          <a:p>
            <a:r>
              <a:rPr lang="en-US"/>
              <a:t>If the class average is red/orange after the 3rd assessment, you must give the 4th assessment. If the class average is green after the 3rd assessment, you do not have to give the 4th assessment.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Thea</a:t>
            </a:r>
          </a:p>
          <a:p>
            <a:r>
              <a:rPr lang="en-US"/>
              <a:t/>
            </a:r>
          </a:p>
          <a:p>
            <a:r>
              <a:rPr lang="en-US"/>
              <a:t>This is the document that we use to keep track of how each student performed on the pre-assessment and the final summative assessment. </a:t>
            </a:r>
          </a:p>
          <a:p>
            <a:r>
              <a:rPr lang="en-US"/>
              <a:t/>
            </a:r>
          </a:p>
          <a:p>
            <a:r>
              <a:rPr lang="en-US"/>
              <a:t>Pre-Assessments:</a:t>
            </a:r>
          </a:p>
          <a:p>
            <a:r>
              <a:rPr lang="en-US"/>
              <a:t>Prior grade-level skills that lead to the essential standard. </a:t>
            </a:r>
          </a:p>
          <a:p>
            <a:r>
              <a:rPr lang="en-US"/>
              <a:t/>
            </a:r>
          </a:p>
          <a:p>
            <a:r>
              <a:rPr lang="en-US"/>
              <a:t>Minimum of at least 2-weeks prior to the next unit. </a:t>
            </a:r>
          </a:p>
          <a:p>
            <a:r>
              <a:rPr lang="en-US"/>
              <a:t/>
            </a:r>
          </a:p>
          <a:p>
            <a:r>
              <a:rPr lang="en-US"/>
              <a:t>Length- As many questions as it takes to gain the knowledge needed for the upcoming unit. </a:t>
            </a:r>
          </a:p>
          <a:p>
            <a:r>
              <a:rPr lang="en-US"/>
              <a:t/>
            </a:r>
          </a:p>
          <a:p>
            <a:r>
              <a:rPr lang="en-US"/>
              <a:t>Assess at the same depth of knowledge of the prior skills.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Gina - UPDATE</a:t>
            </a:r>
          </a:p>
          <a:p>
            <a:r>
              <a:rPr lang="en-US"/>
              <a:t/>
            </a:r>
          </a:p>
          <a:p>
            <a:r>
              <a:rPr lang="en-US"/>
              <a:t>Refined Unit Plans that meet our needs. Pacing Guide options, PLD updates, </a:t>
            </a:r>
          </a:p>
          <a:p>
            <a:r>
              <a:rPr lang="en-US"/>
              <a:t/>
            </a:r>
          </a:p>
          <a:p>
            <a:r>
              <a:rPr lang="en-US"/>
              <a:t>Our concentration will be to hone in on the tasks with in the pacing and assessments within the classroom.</a:t>
            </a:r>
          </a:p>
          <a:p>
            <a:r>
              <a:rPr lang="en-US"/>
              <a:t/>
            </a:r>
          </a:p>
          <a:p>
            <a:r>
              <a:rPr lang="en-US"/>
              <a:t>Continue to structure District Assessments to meet the needs in the classrooms. We want a fair and equitable opportunity for students with RTI in place.</a:t>
            </a:r>
          </a:p>
          <a:p>
            <a:r>
              <a:rPr lang="en-US"/>
              <a:t/>
            </a:r>
          </a:p>
          <a:p>
            <a:r>
              <a:rPr lang="en-US"/>
              <a:t>Shifting to Standards Based in K-2 to move away from unbalanced 0-100 system and give feedback to parents on the standards.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Jan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Whitney - </a:t>
            </a:r>
          </a:p>
          <a:p>
            <a:r>
              <a:rPr lang="en-US"/>
              <a:t>** quickly go through your slides to give more time for slides 8 and beyond.</a:t>
            </a:r>
          </a:p>
          <a:p>
            <a:r>
              <a:rPr lang="en-US"/>
              <a:t/>
            </a:r>
          </a:p>
          <a:p>
            <a:r>
              <a:rPr lang="en-US"/>
              <a:t>A few years ago at Star City, teachers had a one size fits all approach to learning. </a:t>
            </a:r>
          </a:p>
          <a:p>
            <a:r>
              <a:rPr lang="en-US"/>
              <a:t/>
            </a:r>
          </a:p>
          <a:p>
            <a:r>
              <a:rPr lang="en-US"/>
              <a:t>We were checking off the boxes of the lessons planned to teach. </a:t>
            </a:r>
          </a:p>
          <a:p>
            <a:r>
              <a:rPr lang="en-US"/>
              <a:t/>
            </a:r>
          </a:p>
          <a:p>
            <a:r>
              <a:rPr lang="en-US"/>
              <a:t>We were focused on which instructional resources we liked best. </a:t>
            </a:r>
          </a:p>
          <a:p>
            <a:r>
              <a:rPr lang="en-US"/>
              <a:t/>
            </a:r>
          </a:p>
          <a:p>
            <a:r>
              <a:rPr lang="en-US"/>
              <a:t>We were getting through the curriculum and teaching our hearts out but students were not growing. </a:t>
            </a:r>
          </a:p>
          <a:p>
            <a:r>
              <a:rPr lang="en-US"/>
              <a:t/>
            </a:r>
          </a:p>
          <a:p>
            <a:r>
              <a:rPr lang="en-US"/>
              <a:t>Something had to change.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Whitney</a:t>
            </a:r>
          </a:p>
          <a:p>
            <a:r>
              <a:rPr lang="en-US"/>
              <a:t/>
            </a:r>
          </a:p>
          <a:p>
            <a:r>
              <a:rPr lang="en-US"/>
              <a:t>The change took place district wide. </a:t>
            </a:r>
          </a:p>
          <a:p>
            <a:r>
              <a:rPr lang="en-US"/>
              <a:t/>
            </a:r>
          </a:p>
          <a:p>
            <a:r>
              <a:rPr lang="en-US"/>
              <a:t>Our SCSD dashboard allowed for transparency across the district.  </a:t>
            </a:r>
          </a:p>
          <a:p>
            <a:r>
              <a:rPr lang="en-US"/>
              <a:t/>
            </a:r>
          </a:p>
          <a:p>
            <a:r>
              <a:rPr lang="en-US"/>
              <a:t>*Show the entire dashboard so that district wide is shown as well as essentials standards/YAG.</a:t>
            </a:r>
          </a:p>
          <a:p>
            <a:r>
              <a:rPr lang="en-US"/>
              <a:t/>
            </a:r>
          </a:p>
          <a:p>
            <a:r>
              <a:rPr lang="en-US"/>
              <a:t>Guiding coalitions were formed on every campus with leaders wanting the best for the students in their buildings. These groups made up of at least one administrator, counselor, and teacher leaders for each grade or department. </a:t>
            </a:r>
          </a:p>
          <a:p>
            <a:r>
              <a:rPr lang="en-US"/>
              <a:t/>
            </a:r>
          </a:p>
          <a:p>
            <a:r>
              <a:rPr lang="en-US"/>
              <a:t>All buildings developed PLCs and have designated meeting times. Each team created norms of how meetings will be ran and keep notes on an agenda. </a:t>
            </a:r>
          </a:p>
          <a:p>
            <a:r>
              <a:rPr lang="en-US"/>
              <a:t/>
            </a:r>
          </a:p>
          <a:p>
            <a:r>
              <a:rPr lang="en-US"/>
              <a:t>Together each team created a mission, vision and collective commitments of how we will work towards the district's mission and vision.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Whitney</a:t>
            </a:r>
          </a:p>
          <a:p>
            <a:r>
              <a:rPr lang="en-US"/>
              <a:t/>
            </a:r>
          </a:p>
          <a:p>
            <a:r>
              <a:rPr lang="en-US"/>
              <a:t>During collaborative team meetings, teachers were able to select standards that were essential for learning in their classrooms. We first used Solution Tree's, idea of boulders rocks and butterflies and then moved to the R.E.A.L. criteria. </a:t>
            </a:r>
          </a:p>
          <a:p>
            <a:r>
              <a:rPr lang="en-US"/>
              <a:t/>
            </a:r>
          </a:p>
          <a:p>
            <a:r>
              <a:rPr lang="en-US"/>
              <a:t>Teachers asked themselves does the standard...</a:t>
            </a:r>
          </a:p>
          <a:p>
            <a:r>
              <a:rPr lang="en-US"/>
              <a:t/>
            </a:r>
          </a:p>
          <a:p>
            <a:r>
              <a:rPr lang="en-US"/>
              <a:t>By having all of our essential standards being in one place, teachers across the district can work towards horizontal alignment even if they are not in the same building.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Heather</a:t>
            </a:r>
          </a:p>
          <a:p>
            <a:r>
              <a:rPr lang="en-US"/>
              <a:t/>
            </a:r>
          </a:p>
          <a:p>
            <a:r>
              <a:rPr lang="en-US"/>
              <a:t>Began work in 2023</a:t>
            </a:r>
          </a:p>
          <a:p>
            <a:r>
              <a:rPr lang="en-US"/>
              <a:t>PLC &amp; TNTP </a:t>
            </a:r>
          </a:p>
          <a:p>
            <a:r>
              <a:rPr lang="en-US"/>
              <a:t/>
            </a:r>
          </a:p>
          <a:p>
            <a:r>
              <a:rPr lang="en-US"/>
              <a:t>4 specialists</a:t>
            </a:r>
          </a:p>
          <a:p>
            <a:r>
              <a:rPr lang="en-US"/>
              <a:t/>
            </a:r>
          </a:p>
          <a:p>
            <a:r>
              <a:rPr lang="en-US"/>
              <a:t>District Dashboard</a:t>
            </a:r>
          </a:p>
          <a:p>
            <a:r>
              <a:rPr lang="en-US"/>
              <a:t>  - shifted to student data</a:t>
            </a:r>
          </a:p>
          <a:p>
            <a:r>
              <a:rPr lang="en-US"/>
              <a:t> </a:t>
            </a:r>
          </a:p>
          <a:p>
            <a:r>
              <a:rPr lang="en-US"/>
              <a:t>At the end of 23-24 school year, our simulated grades are 2 c's and 1 b.</a:t>
            </a:r>
          </a:p>
          <a:p>
            <a:r>
              <a:rPr lang="en-US"/>
              <a:t/>
            </a:r>
          </a:p>
          <a:p>
            <a:r>
              <a:rPr lang="en-US"/>
              <a:t>What We Have Learned: </a:t>
            </a:r>
          </a:p>
          <a:p>
            <a:r>
              <a:rPr lang="en-US"/>
              <a:t>(not a perfect product yet, but we are growing)</a:t>
            </a:r>
          </a:p>
          <a:p>
            <a:r>
              <a:rPr lang="en-US"/>
              <a:t/>
            </a:r>
          </a:p>
          <a:p>
            <a:r>
              <a:rPr lang="en-US"/>
              <a:t>- more time for teachers to work</a:t>
            </a:r>
          </a:p>
          <a:p>
            <a:r>
              <a:rPr lang="en-US"/>
              <a:t>-constantly reevaluating and rethinking what we can do to better use student data and help teachers hone their craft</a:t>
            </a:r>
          </a:p>
          <a:p>
            <a:r>
              <a:rPr lang="en-US"/>
              <a:t>-rethought what is essential</a:t>
            </a:r>
          </a:p>
          <a:p>
            <a:r>
              <a:rPr lang="en-US"/>
              <a:t>-teams need help!</a:t>
            </a:r>
          </a:p>
          <a:p>
            <a:r>
              <a:rPr lang="en-US"/>
              <a:t>    - roles, checklists, deadlines</a:t>
            </a:r>
          </a:p>
          <a:p>
            <a:r>
              <a:rPr lang="en-US"/>
              <a:t>-how to use the standard to drive the instruction versus the curriculum driving our instruction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Jan- So how do we measure what matters?  How do we monitor student by student, standard by standard? </a:t>
            </a:r>
          </a:p>
          <a:p>
            <a:r>
              <a:rPr lang="en-US"/>
              <a:t/>
            </a:r>
          </a:p>
          <a:p>
            <a:r>
              <a:rPr lang="en-US"/>
              <a:t>Here at Star City School District we achieve this by administering 4 assessments  to progress monitor students performance on each essential standard. </a:t>
            </a:r>
          </a:p>
          <a:p>
            <a:r>
              <a:rPr lang="en-US"/>
              <a:t/>
            </a:r>
          </a:p>
          <a:p>
            <a:r>
              <a:rPr lang="en-US"/>
              <a:t>These assessments must assess the WHOLE standard.... they must have the same rigor and close in value points, and everyone must assess the same way. (ATLAS testing protocol) Also follow IEP's.</a:t>
            </a:r>
          </a:p>
          <a:p>
            <a:r>
              <a:rPr lang="en-US"/>
              <a:t/>
            </a:r>
          </a:p>
          <a:p>
            <a:r>
              <a:rPr lang="en-US"/>
              <a:t>Teachers created assessments using various resources to ensure their assessments followed the guidelines, keeping in mind we are assessing what the standard says not what the curriculum says. </a:t>
            </a:r>
          </a:p>
          <a:p>
            <a:r>
              <a:rPr lang="en-US"/>
              <a:t/>
            </a:r>
          </a:p>
          <a:p>
            <a:r>
              <a:rPr lang="en-US"/>
              <a:t>Here is an example of K geometry standard on shapes. The 4 assessments are linked at the top of each column with dates as to when they would administer them to the students. (This is where pacing will be very important)</a:t>
            </a:r>
          </a:p>
          <a:p>
            <a:r>
              <a:rPr lang="en-US"/>
              <a:t/>
            </a:r>
          </a:p>
          <a:p>
            <a:r>
              <a:rPr lang="en-US"/>
              <a:t>After each assessment is given, very important decisions are made as to what the next steps are and how to respond to the students performance (such as whole group/small group/reassess-the color coding) Mrs. Thea will go into further details on this later in this presentation.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Jan- Besides working on assessments teachers also worked on a lot of planning for core instruction.  This is the front page of each team's unit planning work.  (the pattern for core instruction).  Here they list the name of their units and have links to each unit plan.</a:t>
            </a:r>
          </a:p>
          <a:p>
            <a:r>
              <a:rPr lang="en-US"/>
              <a:t/>
            </a:r>
          </a:p>
          <a:p>
            <a:r>
              <a:rPr lang="en-US"/>
              <a:t>Here is an example of 6th grade math.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Jan</a:t>
            </a:r>
          </a:p>
          <a:p>
            <a:r>
              <a:rPr lang="en-US"/>
              <a:t/>
            </a:r>
          </a:p>
          <a:p>
            <a:r>
              <a:rPr lang="en-US"/>
              <a:t>This is our district unit plan template.  Teachers have linked each unit's preassessment, summative assessment, pacing guides, lesson internalization documents.  Each essential standard broken down into concepts and skills and learning targets.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Britnee</a:t>
            </a:r>
          </a:p>
          <a:p>
            <a:r>
              <a:rPr lang="en-US"/>
              <a:t/>
            </a:r>
          </a:p>
          <a:p>
            <a:r>
              <a:rPr lang="en-US"/>
              <a:t>The Proficiency Scales is what drives our district assessments to ensure that the students are reaching proficiency in the essential standards.  Those that are not is when we look at the next steps for RTI. </a:t>
            </a:r>
          </a:p>
          <a:p>
            <a:r>
              <a:rPr lang="en-US"/>
              <a:t/>
            </a:r>
          </a:p>
          <a:p>
            <a:r>
              <a:rPr lang="en-US"/>
              <a:t>*Each essential standard has a proficiency scale written that is based off of the DESE PLDs.  This helps to ensure that students are being assessed throughout the year like they will be assessed on the state exam.</a:t>
            </a:r>
          </a:p>
          <a:p>
            <a:r>
              <a:rPr lang="en-US"/>
              <a:t> </a:t>
            </a:r>
          </a:p>
          <a:p>
            <a:r>
              <a:rPr lang="en-US"/>
              <a:t>Two demonstrates the skills needed to reach a three. Skills in the level two scale must be taught to reach the readiness in three. Skills in level two can be assessed formatively and summatively.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14.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15.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svg" Type="http://schemas.openxmlformats.org/officeDocument/2006/relationships/image"/><Relationship Id="rId11" Target="../media/image19.png" Type="http://schemas.openxmlformats.org/officeDocument/2006/relationships/image"/><Relationship Id="rId12" Target="../media/image20.svg" Type="http://schemas.openxmlformats.org/officeDocument/2006/relationships/image"/><Relationship Id="rId2" Target="../notesSlides/notesSlide1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16.png" Type="http://schemas.openxmlformats.org/officeDocument/2006/relationships/image"/><Relationship Id="rId8" Target="https://docs.google.com/spreadsheets/d/1f4XZyIJWLXWVkxtFbEbHe7xKqw-A2xhdQHYlk4Bpwo0/edit?usp=sharing" TargetMode="External" Type="http://schemas.openxmlformats.org/officeDocument/2006/relationships/hyperlink"/><Relationship Id="rId9" Target="../media/image17.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2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png" Type="http://schemas.openxmlformats.org/officeDocument/2006/relationships/image"/><Relationship Id="rId11" Target="../media/image27.svg" Type="http://schemas.openxmlformats.org/officeDocument/2006/relationships/image"/><Relationship Id="rId12" Target="../media/image28.png" Type="http://schemas.openxmlformats.org/officeDocument/2006/relationships/image"/><Relationship Id="rId13" Target="../media/image29.svg" Type="http://schemas.openxmlformats.org/officeDocument/2006/relationships/image"/><Relationship Id="rId14" Target="../media/image8.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9.png" Type="http://schemas.openxmlformats.org/officeDocument/2006/relationships/image"/><Relationship Id="rId8" Target="https://docs.google.com/spreadsheets/d/1NYcBQfGVntNkuK3IZ9BGEBw8UMQKW4k0oLgi_VazTbM/edit#gid=0" TargetMode="External" Type="http://schemas.openxmlformats.org/officeDocument/2006/relationships/hyperlink"/></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10.png" Type="http://schemas.openxmlformats.org/officeDocument/2006/relationships/image"/><Relationship Id="rId8" Target="https://docs.google.com/spreadsheets/d/1NYcBQfGVntNkuK3IZ9BGEBw8UMQKW4k0oLgi_VazTbM/edit#gid=0"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11.png" Type="http://schemas.openxmlformats.org/officeDocument/2006/relationships/image"/><Relationship Id="rId8" Target="https://docs.google.com/spreadsheets/d/1swMqUqasbqUQEsUW1TN0J0nTrxXPC0AzG630p7fvpvc/edit?gid=0#gid=0"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12.png" Type="http://schemas.openxmlformats.org/officeDocument/2006/relationships/image"/><Relationship Id="rId8" Target="https://docs.google.com/document/d/1sJs_cTdQGq0svEPkRCJwupKJuAfcrHqR27A5K120QvE/edit?tab=t.0" TargetMode="External" Type="http://schemas.openxmlformats.org/officeDocument/2006/relationships/hyperlink"/></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13.png" Type="http://schemas.openxmlformats.org/officeDocument/2006/relationships/image"/><Relationship Id="rId8" Target="https://docs.google.com/document/d/1T38wPzsTLO-G5xg3cUr067hJklz2Yu1643Hn7AATiw8/edit?usp=sharing"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897616" y="4040524"/>
            <a:ext cx="2956057" cy="2956057"/>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4" id="4"/>
            <p:cNvSpPr txBox="true"/>
            <p:nvPr/>
          </p:nvSpPr>
          <p:spPr>
            <a:xfrm>
              <a:off x="76200" y="152400"/>
              <a:ext cx="660400" cy="584200"/>
            </a:xfrm>
            <a:prstGeom prst="rect">
              <a:avLst/>
            </a:prstGeom>
          </p:spPr>
          <p:txBody>
            <a:bodyPr anchor="ctr" rtlCol="false" tIns="75997" lIns="75997" bIns="75997" rIns="75997"/>
            <a:lstStyle/>
            <a:p>
              <a:pPr algn="ctr">
                <a:lnSpc>
                  <a:spcPts val="2423"/>
                </a:lnSpc>
              </a:pPr>
            </a:p>
          </p:txBody>
        </p:sp>
      </p:grpSp>
      <p:sp>
        <p:nvSpPr>
          <p:cNvPr name="Freeform 5" id="5"/>
          <p:cNvSpPr/>
          <p:nvPr/>
        </p:nvSpPr>
        <p:spPr>
          <a:xfrm flipH="false" flipV="false" rot="0">
            <a:off x="1645943" y="7517418"/>
            <a:ext cx="14591413" cy="4704271"/>
          </a:xfrm>
          <a:custGeom>
            <a:avLst/>
            <a:gdLst/>
            <a:ahLst/>
            <a:cxnLst/>
            <a:rect r="r" b="b" t="t" l="l"/>
            <a:pathLst>
              <a:path h="4704271" w="14591413">
                <a:moveTo>
                  <a:pt x="0" y="0"/>
                </a:moveTo>
                <a:lnTo>
                  <a:pt x="14591413" y="0"/>
                </a:lnTo>
                <a:lnTo>
                  <a:pt x="14591413" y="4704271"/>
                </a:lnTo>
                <a:lnTo>
                  <a:pt x="0" y="47042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815239" y="-1603558"/>
            <a:ext cx="4121643" cy="4121643"/>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8" id="8"/>
            <p:cNvSpPr txBox="true"/>
            <p:nvPr/>
          </p:nvSpPr>
          <p:spPr>
            <a:xfrm>
              <a:off x="76200" y="152400"/>
              <a:ext cx="660400" cy="584200"/>
            </a:xfrm>
            <a:prstGeom prst="rect">
              <a:avLst/>
            </a:prstGeom>
          </p:spPr>
          <p:txBody>
            <a:bodyPr anchor="ctr" rtlCol="false" tIns="75997" lIns="75997" bIns="75997" rIns="75997"/>
            <a:lstStyle/>
            <a:p>
              <a:pPr algn="ctr">
                <a:lnSpc>
                  <a:spcPts val="2423"/>
                </a:lnSpc>
              </a:pPr>
            </a:p>
          </p:txBody>
        </p:sp>
      </p:grpSp>
      <p:sp>
        <p:nvSpPr>
          <p:cNvPr name="Freeform 9" id="9"/>
          <p:cNvSpPr/>
          <p:nvPr/>
        </p:nvSpPr>
        <p:spPr>
          <a:xfrm flipH="false" flipV="false" rot="0">
            <a:off x="2740299" y="6977382"/>
            <a:ext cx="1534621" cy="1534621"/>
          </a:xfrm>
          <a:custGeom>
            <a:avLst/>
            <a:gdLst/>
            <a:ahLst/>
            <a:cxnLst/>
            <a:rect r="r" b="b" t="t" l="l"/>
            <a:pathLst>
              <a:path h="1534621" w="1534621">
                <a:moveTo>
                  <a:pt x="0" y="0"/>
                </a:moveTo>
                <a:lnTo>
                  <a:pt x="1534622" y="0"/>
                </a:lnTo>
                <a:lnTo>
                  <a:pt x="1534622" y="1534622"/>
                </a:lnTo>
                <a:lnTo>
                  <a:pt x="0" y="153462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2547672" y="2428396"/>
            <a:ext cx="12595328" cy="2385342"/>
          </a:xfrm>
          <a:prstGeom prst="rect">
            <a:avLst/>
          </a:prstGeom>
        </p:spPr>
        <p:txBody>
          <a:bodyPr anchor="t" rtlCol="false" tIns="0" lIns="0" bIns="0" rIns="0">
            <a:spAutoFit/>
          </a:bodyPr>
          <a:lstStyle/>
          <a:p>
            <a:pPr algn="ctr" marL="0" indent="0" lvl="0">
              <a:lnSpc>
                <a:spcPts val="9004"/>
              </a:lnSpc>
            </a:pPr>
            <a:r>
              <a:rPr lang="en-US" sz="10005">
                <a:solidFill>
                  <a:srgbClr val="1F3685"/>
                </a:solidFill>
                <a:latin typeface="Archivo Black"/>
                <a:ea typeface="Archivo Black"/>
                <a:cs typeface="Archivo Black"/>
                <a:sym typeface="Archivo Black"/>
              </a:rPr>
              <a:t>FROM DATA TO IMPACT</a:t>
            </a:r>
          </a:p>
        </p:txBody>
      </p:sp>
      <p:sp>
        <p:nvSpPr>
          <p:cNvPr name="TextBox 11" id="11"/>
          <p:cNvSpPr txBox="true"/>
          <p:nvPr/>
        </p:nvSpPr>
        <p:spPr>
          <a:xfrm rot="0">
            <a:off x="4897900" y="5930011"/>
            <a:ext cx="8087500" cy="486049"/>
          </a:xfrm>
          <a:prstGeom prst="rect">
            <a:avLst/>
          </a:prstGeom>
        </p:spPr>
        <p:txBody>
          <a:bodyPr anchor="t" rtlCol="false" tIns="0" lIns="0" bIns="0" rIns="0">
            <a:spAutoFit/>
          </a:bodyPr>
          <a:lstStyle/>
          <a:p>
            <a:pPr algn="ctr" marL="0" indent="0" lvl="0">
              <a:lnSpc>
                <a:spcPts val="3635"/>
              </a:lnSpc>
            </a:pPr>
            <a:r>
              <a:rPr lang="en-US" sz="4039">
                <a:solidFill>
                  <a:srgbClr val="000000"/>
                </a:solidFill>
                <a:latin typeface="Montserrat"/>
                <a:ea typeface="Montserrat"/>
                <a:cs typeface="Montserrat"/>
                <a:sym typeface="Montserrat"/>
              </a:rPr>
              <a:t>STAR CITY SCHOOL DISTRICT</a:t>
            </a:r>
          </a:p>
        </p:txBody>
      </p:sp>
      <p:sp>
        <p:nvSpPr>
          <p:cNvPr name="Freeform 12" id="12"/>
          <p:cNvSpPr/>
          <p:nvPr/>
        </p:nvSpPr>
        <p:spPr>
          <a:xfrm flipH="false" flipV="false" rot="0">
            <a:off x="14639132" y="-732838"/>
            <a:ext cx="1606822" cy="1606822"/>
          </a:xfrm>
          <a:custGeom>
            <a:avLst/>
            <a:gdLst/>
            <a:ahLst/>
            <a:cxnLst/>
            <a:rect r="r" b="b" t="t" l="l"/>
            <a:pathLst>
              <a:path h="1606822" w="1606822">
                <a:moveTo>
                  <a:pt x="0" y="0"/>
                </a:moveTo>
                <a:lnTo>
                  <a:pt x="1606822" y="0"/>
                </a:lnTo>
                <a:lnTo>
                  <a:pt x="1606822" y="1606821"/>
                </a:lnTo>
                <a:lnTo>
                  <a:pt x="0" y="16068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475802" y="6854462"/>
            <a:ext cx="6190232" cy="1238629"/>
          </a:xfrm>
          <a:custGeom>
            <a:avLst/>
            <a:gdLst/>
            <a:ahLst/>
            <a:cxnLst/>
            <a:rect r="r" b="b" t="t" l="l"/>
            <a:pathLst>
              <a:path h="1238629" w="6190232">
                <a:moveTo>
                  <a:pt x="0" y="0"/>
                </a:moveTo>
                <a:lnTo>
                  <a:pt x="6190233" y="0"/>
                </a:lnTo>
                <a:lnTo>
                  <a:pt x="6190233" y="1238629"/>
                </a:lnTo>
                <a:lnTo>
                  <a:pt x="0" y="1238629"/>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3" id="3"/>
          <p:cNvSpPr/>
          <p:nvPr/>
        </p:nvSpPr>
        <p:spPr>
          <a:xfrm flipH="true" flipV="true" rot="5400000">
            <a:off x="14453913" y="1593856"/>
            <a:ext cx="6389644" cy="1278530"/>
          </a:xfrm>
          <a:custGeom>
            <a:avLst/>
            <a:gdLst/>
            <a:ahLst/>
            <a:cxnLst/>
            <a:rect r="r" b="b" t="t" l="l"/>
            <a:pathLst>
              <a:path h="1278530" w="6389644">
                <a:moveTo>
                  <a:pt x="6389644" y="1278529"/>
                </a:moveTo>
                <a:lnTo>
                  <a:pt x="0" y="1278529"/>
                </a:lnTo>
                <a:lnTo>
                  <a:pt x="0" y="0"/>
                </a:lnTo>
                <a:lnTo>
                  <a:pt x="6389644" y="0"/>
                </a:lnTo>
                <a:lnTo>
                  <a:pt x="6389644" y="1278529"/>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4" id="4"/>
          <p:cNvSpPr/>
          <p:nvPr/>
        </p:nvSpPr>
        <p:spPr>
          <a:xfrm flipH="false" flipV="false" rot="0">
            <a:off x="17009470" y="9064462"/>
            <a:ext cx="1222538" cy="1222538"/>
          </a:xfrm>
          <a:custGeom>
            <a:avLst/>
            <a:gdLst/>
            <a:ahLst/>
            <a:cxnLst/>
            <a:rect r="r" b="b" t="t" l="l"/>
            <a:pathLst>
              <a:path h="1222538" w="1222538">
                <a:moveTo>
                  <a:pt x="0" y="0"/>
                </a:moveTo>
                <a:lnTo>
                  <a:pt x="1222539" y="0"/>
                </a:lnTo>
                <a:lnTo>
                  <a:pt x="1222539" y="1222538"/>
                </a:lnTo>
                <a:lnTo>
                  <a:pt x="0" y="12225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109361"/>
            <a:ext cx="1646458" cy="1646458"/>
          </a:xfrm>
          <a:custGeom>
            <a:avLst/>
            <a:gdLst/>
            <a:ahLst/>
            <a:cxnLst/>
            <a:rect r="r" b="b" t="t" l="l"/>
            <a:pathLst>
              <a:path h="1646458" w="1646458">
                <a:moveTo>
                  <a:pt x="0" y="0"/>
                </a:moveTo>
                <a:lnTo>
                  <a:pt x="1646458" y="0"/>
                </a:lnTo>
                <a:lnTo>
                  <a:pt x="1646458" y="1646458"/>
                </a:lnTo>
                <a:lnTo>
                  <a:pt x="0" y="164645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2646536" y="619801"/>
            <a:ext cx="13520042" cy="782804"/>
          </a:xfrm>
          <a:prstGeom prst="rect">
            <a:avLst/>
          </a:prstGeom>
        </p:spPr>
        <p:txBody>
          <a:bodyPr anchor="t" rtlCol="false" tIns="0" lIns="0" bIns="0" rIns="0">
            <a:spAutoFit/>
          </a:bodyPr>
          <a:lstStyle/>
          <a:p>
            <a:pPr algn="l" marL="0" indent="0" lvl="0">
              <a:lnSpc>
                <a:spcPts val="5612"/>
              </a:lnSpc>
            </a:pPr>
            <a:r>
              <a:rPr lang="en-US" sz="6236">
                <a:solidFill>
                  <a:srgbClr val="1F3685"/>
                </a:solidFill>
                <a:latin typeface="Archivo Black"/>
                <a:ea typeface="Archivo Black"/>
                <a:cs typeface="Archivo Black"/>
                <a:sym typeface="Archivo Black"/>
              </a:rPr>
              <a:t>PROFICIENCY SCALES/PLDS</a:t>
            </a:r>
          </a:p>
        </p:txBody>
      </p:sp>
      <p:sp>
        <p:nvSpPr>
          <p:cNvPr name="Freeform 7" id="7"/>
          <p:cNvSpPr/>
          <p:nvPr/>
        </p:nvSpPr>
        <p:spPr>
          <a:xfrm flipH="false" flipV="false" rot="0">
            <a:off x="2646536" y="1970517"/>
            <a:ext cx="12847368" cy="8021284"/>
          </a:xfrm>
          <a:custGeom>
            <a:avLst/>
            <a:gdLst/>
            <a:ahLst/>
            <a:cxnLst/>
            <a:rect r="r" b="b" t="t" l="l"/>
            <a:pathLst>
              <a:path h="8021284" w="12847368">
                <a:moveTo>
                  <a:pt x="0" y="0"/>
                </a:moveTo>
                <a:lnTo>
                  <a:pt x="12847368" y="0"/>
                </a:lnTo>
                <a:lnTo>
                  <a:pt x="12847368" y="8021284"/>
                </a:lnTo>
                <a:lnTo>
                  <a:pt x="0" y="8021284"/>
                </a:lnTo>
                <a:lnTo>
                  <a:pt x="0" y="0"/>
                </a:lnTo>
                <a:close/>
              </a:path>
            </a:pathLst>
          </a:custGeom>
          <a:blipFill>
            <a:blip r:embed="rId7"/>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344837" y="6769055"/>
            <a:ext cx="5862783" cy="1173108"/>
          </a:xfrm>
          <a:custGeom>
            <a:avLst/>
            <a:gdLst/>
            <a:ahLst/>
            <a:cxnLst/>
            <a:rect r="r" b="b" t="t" l="l"/>
            <a:pathLst>
              <a:path h="1173108" w="5862783">
                <a:moveTo>
                  <a:pt x="0" y="0"/>
                </a:moveTo>
                <a:lnTo>
                  <a:pt x="5862782" y="0"/>
                </a:lnTo>
                <a:lnTo>
                  <a:pt x="5862782" y="1173108"/>
                </a:lnTo>
                <a:lnTo>
                  <a:pt x="0" y="1173108"/>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3" id="3"/>
          <p:cNvSpPr/>
          <p:nvPr/>
        </p:nvSpPr>
        <p:spPr>
          <a:xfrm flipH="true" flipV="true" rot="5400000">
            <a:off x="14656728" y="1395756"/>
            <a:ext cx="6051646" cy="1210898"/>
          </a:xfrm>
          <a:custGeom>
            <a:avLst/>
            <a:gdLst/>
            <a:ahLst/>
            <a:cxnLst/>
            <a:rect r="r" b="b" t="t" l="l"/>
            <a:pathLst>
              <a:path h="1210898" w="6051646">
                <a:moveTo>
                  <a:pt x="6051646" y="1210898"/>
                </a:moveTo>
                <a:lnTo>
                  <a:pt x="0" y="1210898"/>
                </a:lnTo>
                <a:lnTo>
                  <a:pt x="0" y="0"/>
                </a:lnTo>
                <a:lnTo>
                  <a:pt x="6051646" y="0"/>
                </a:lnTo>
                <a:lnTo>
                  <a:pt x="6051646" y="1210898"/>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4" id="4"/>
          <p:cNvSpPr/>
          <p:nvPr/>
        </p:nvSpPr>
        <p:spPr>
          <a:xfrm flipH="false" flipV="false" rot="0">
            <a:off x="17103616" y="9129131"/>
            <a:ext cx="1157869" cy="1157869"/>
          </a:xfrm>
          <a:custGeom>
            <a:avLst/>
            <a:gdLst/>
            <a:ahLst/>
            <a:cxnLst/>
            <a:rect r="r" b="b" t="t" l="l"/>
            <a:pathLst>
              <a:path h="1157869" w="1157869">
                <a:moveTo>
                  <a:pt x="0" y="0"/>
                </a:moveTo>
                <a:lnTo>
                  <a:pt x="1157869" y="0"/>
                </a:lnTo>
                <a:lnTo>
                  <a:pt x="1157869" y="1157869"/>
                </a:lnTo>
                <a:lnTo>
                  <a:pt x="0" y="115786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74083"/>
            <a:ext cx="1559364" cy="1559364"/>
          </a:xfrm>
          <a:custGeom>
            <a:avLst/>
            <a:gdLst/>
            <a:ahLst/>
            <a:cxnLst/>
            <a:rect r="r" b="b" t="t" l="l"/>
            <a:pathLst>
              <a:path h="1559364" w="1559364">
                <a:moveTo>
                  <a:pt x="0" y="0"/>
                </a:moveTo>
                <a:lnTo>
                  <a:pt x="1559364" y="0"/>
                </a:lnTo>
                <a:lnTo>
                  <a:pt x="1559364" y="1559364"/>
                </a:lnTo>
                <a:lnTo>
                  <a:pt x="0" y="15593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5861707" y="1146312"/>
            <a:ext cx="12804861" cy="742355"/>
          </a:xfrm>
          <a:prstGeom prst="rect">
            <a:avLst/>
          </a:prstGeom>
        </p:spPr>
        <p:txBody>
          <a:bodyPr anchor="t" rtlCol="false" tIns="0" lIns="0" bIns="0" rIns="0">
            <a:spAutoFit/>
          </a:bodyPr>
          <a:lstStyle/>
          <a:p>
            <a:pPr algn="l" marL="0" indent="0" lvl="0">
              <a:lnSpc>
                <a:spcPts val="5315"/>
              </a:lnSpc>
            </a:pPr>
            <a:r>
              <a:rPr lang="en-US" sz="5906">
                <a:solidFill>
                  <a:srgbClr val="1F3685"/>
                </a:solidFill>
                <a:latin typeface="Archivo Black"/>
                <a:ea typeface="Archivo Black"/>
                <a:cs typeface="Archivo Black"/>
                <a:sym typeface="Archivo Black"/>
              </a:rPr>
              <a:t>PACING GUIDE</a:t>
            </a:r>
          </a:p>
        </p:txBody>
      </p:sp>
      <p:sp>
        <p:nvSpPr>
          <p:cNvPr name="Freeform 7" id="7"/>
          <p:cNvSpPr/>
          <p:nvPr/>
        </p:nvSpPr>
        <p:spPr>
          <a:xfrm flipH="false" flipV="false" rot="0">
            <a:off x="1482666" y="2117267"/>
            <a:ext cx="15463559" cy="6785782"/>
          </a:xfrm>
          <a:custGeom>
            <a:avLst/>
            <a:gdLst/>
            <a:ahLst/>
            <a:cxnLst/>
            <a:rect r="r" b="b" t="t" l="l"/>
            <a:pathLst>
              <a:path h="6785782" w="15463559">
                <a:moveTo>
                  <a:pt x="0" y="0"/>
                </a:moveTo>
                <a:lnTo>
                  <a:pt x="15463559" y="0"/>
                </a:lnTo>
                <a:lnTo>
                  <a:pt x="15463559" y="6785782"/>
                </a:lnTo>
                <a:lnTo>
                  <a:pt x="0" y="6785782"/>
                </a:lnTo>
                <a:lnTo>
                  <a:pt x="0" y="0"/>
                </a:lnTo>
                <a:close/>
              </a:path>
            </a:pathLst>
          </a:custGeom>
          <a:blipFill>
            <a:blip r:embed="rId7"/>
            <a:stretch>
              <a:fillRect l="-26" t="-1183" r="-26"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355565" y="7367903"/>
            <a:ext cx="5889604" cy="1178475"/>
          </a:xfrm>
          <a:custGeom>
            <a:avLst/>
            <a:gdLst/>
            <a:ahLst/>
            <a:cxnLst/>
            <a:rect r="r" b="b" t="t" l="l"/>
            <a:pathLst>
              <a:path h="1178475" w="5889604">
                <a:moveTo>
                  <a:pt x="0" y="0"/>
                </a:moveTo>
                <a:lnTo>
                  <a:pt x="5889605" y="0"/>
                </a:lnTo>
                <a:lnTo>
                  <a:pt x="5889605" y="1178475"/>
                </a:lnTo>
                <a:lnTo>
                  <a:pt x="0" y="1178475"/>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3" id="3"/>
          <p:cNvSpPr/>
          <p:nvPr/>
        </p:nvSpPr>
        <p:spPr>
          <a:xfrm flipH="true" flipV="true" rot="5400000">
            <a:off x="14582628" y="1228635"/>
            <a:ext cx="6079331" cy="1216438"/>
          </a:xfrm>
          <a:custGeom>
            <a:avLst/>
            <a:gdLst/>
            <a:ahLst/>
            <a:cxnLst/>
            <a:rect r="r" b="b" t="t" l="l"/>
            <a:pathLst>
              <a:path h="1216438" w="6079331">
                <a:moveTo>
                  <a:pt x="6079331" y="1216438"/>
                </a:moveTo>
                <a:lnTo>
                  <a:pt x="0" y="1216438"/>
                </a:lnTo>
                <a:lnTo>
                  <a:pt x="0" y="0"/>
                </a:lnTo>
                <a:lnTo>
                  <a:pt x="6079331" y="0"/>
                </a:lnTo>
                <a:lnTo>
                  <a:pt x="6079331" y="1216438"/>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4" id="4"/>
          <p:cNvSpPr/>
          <p:nvPr/>
        </p:nvSpPr>
        <p:spPr>
          <a:xfrm flipH="false" flipV="false" rot="0">
            <a:off x="17124834" y="9123834"/>
            <a:ext cx="1163166" cy="1163166"/>
          </a:xfrm>
          <a:custGeom>
            <a:avLst/>
            <a:gdLst/>
            <a:ahLst/>
            <a:cxnLst/>
            <a:rect r="r" b="b" t="t" l="l"/>
            <a:pathLst>
              <a:path h="1163166" w="1163166">
                <a:moveTo>
                  <a:pt x="0" y="0"/>
                </a:moveTo>
                <a:lnTo>
                  <a:pt x="1163166" y="0"/>
                </a:lnTo>
                <a:lnTo>
                  <a:pt x="1163166" y="1163166"/>
                </a:lnTo>
                <a:lnTo>
                  <a:pt x="0" y="116316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36442" y="0"/>
            <a:ext cx="1566498" cy="1566498"/>
          </a:xfrm>
          <a:custGeom>
            <a:avLst/>
            <a:gdLst/>
            <a:ahLst/>
            <a:cxnLst/>
            <a:rect r="r" b="b" t="t" l="l"/>
            <a:pathLst>
              <a:path h="1566498" w="1566498">
                <a:moveTo>
                  <a:pt x="0" y="0"/>
                </a:moveTo>
                <a:lnTo>
                  <a:pt x="1566498" y="0"/>
                </a:lnTo>
                <a:lnTo>
                  <a:pt x="1566498" y="1566498"/>
                </a:lnTo>
                <a:lnTo>
                  <a:pt x="0" y="15664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30056" y="2764565"/>
            <a:ext cx="15985374" cy="5486052"/>
          </a:xfrm>
          <a:custGeom>
            <a:avLst/>
            <a:gdLst/>
            <a:ahLst/>
            <a:cxnLst/>
            <a:rect r="r" b="b" t="t" l="l"/>
            <a:pathLst>
              <a:path h="5486052" w="15985374">
                <a:moveTo>
                  <a:pt x="0" y="0"/>
                </a:moveTo>
                <a:lnTo>
                  <a:pt x="15985374" y="0"/>
                </a:lnTo>
                <a:lnTo>
                  <a:pt x="15985374" y="5486052"/>
                </a:lnTo>
                <a:lnTo>
                  <a:pt x="0" y="5486052"/>
                </a:lnTo>
                <a:lnTo>
                  <a:pt x="0" y="0"/>
                </a:lnTo>
                <a:close/>
              </a:path>
            </a:pathLst>
          </a:custGeom>
          <a:blipFill>
            <a:blip r:embed="rId7"/>
            <a:stretch>
              <a:fillRect l="0" t="0" r="0" b="-372"/>
            </a:stretch>
          </a:blipFill>
        </p:spPr>
      </p:sp>
      <p:sp>
        <p:nvSpPr>
          <p:cNvPr name="TextBox 7" id="7"/>
          <p:cNvSpPr txBox="true"/>
          <p:nvPr/>
        </p:nvSpPr>
        <p:spPr>
          <a:xfrm rot="0">
            <a:off x="4758851" y="1351009"/>
            <a:ext cx="12863442" cy="740408"/>
          </a:xfrm>
          <a:prstGeom prst="rect">
            <a:avLst/>
          </a:prstGeom>
        </p:spPr>
        <p:txBody>
          <a:bodyPr anchor="t" rtlCol="false" tIns="0" lIns="0" bIns="0" rIns="0">
            <a:spAutoFit/>
          </a:bodyPr>
          <a:lstStyle/>
          <a:p>
            <a:pPr algn="l" marL="0" indent="0" lvl="0">
              <a:lnSpc>
                <a:spcPts val="5339"/>
              </a:lnSpc>
            </a:pPr>
            <a:r>
              <a:rPr lang="en-US" sz="5933" u="sng">
                <a:solidFill>
                  <a:srgbClr val="1F3685"/>
                </a:solidFill>
                <a:latin typeface="Archivo Black"/>
                <a:ea typeface="Archivo Black"/>
                <a:cs typeface="Archivo Black"/>
                <a:sym typeface="Archivo Black"/>
                <a:hlinkClick r:id="rId8" tooltip="https://docs.google.com/spreadsheets/d/1f4XZyIJWLXWVkxtFbEbHe7xKqw-A2xhdQHYlk4Bpwo0/edit?usp=sharing"/>
              </a:rPr>
              <a:t>RTI/DATA TRACKER</a:t>
            </a:r>
          </a:p>
        </p:txBody>
      </p:sp>
      <p:grpSp>
        <p:nvGrpSpPr>
          <p:cNvPr name="Group 8" id="8"/>
          <p:cNvGrpSpPr/>
          <p:nvPr/>
        </p:nvGrpSpPr>
        <p:grpSpPr>
          <a:xfrm rot="0">
            <a:off x="6859074" y="7604971"/>
            <a:ext cx="2104003" cy="1527023"/>
            <a:chOff x="0" y="0"/>
            <a:chExt cx="2805337" cy="2036031"/>
          </a:xfrm>
        </p:grpSpPr>
        <p:sp>
          <p:nvSpPr>
            <p:cNvPr name="Freeform 9" id="9"/>
            <p:cNvSpPr/>
            <p:nvPr/>
          </p:nvSpPr>
          <p:spPr>
            <a:xfrm flipH="false" flipV="false" rot="0">
              <a:off x="1354615" y="314309"/>
              <a:ext cx="1450723" cy="841419"/>
            </a:xfrm>
            <a:custGeom>
              <a:avLst/>
              <a:gdLst/>
              <a:ahLst/>
              <a:cxnLst/>
              <a:rect r="r" b="b" t="t" l="l"/>
              <a:pathLst>
                <a:path h="841419" w="1450723">
                  <a:moveTo>
                    <a:pt x="0" y="0"/>
                  </a:moveTo>
                  <a:lnTo>
                    <a:pt x="1450722" y="0"/>
                  </a:lnTo>
                  <a:lnTo>
                    <a:pt x="1450722" y="841419"/>
                  </a:lnTo>
                  <a:lnTo>
                    <a:pt x="0" y="84141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
          <p:nvSpPr>
            <p:cNvPr name="Freeform 10" id="10"/>
            <p:cNvSpPr/>
            <p:nvPr/>
          </p:nvSpPr>
          <p:spPr>
            <a:xfrm flipH="false" flipV="false" rot="1462206">
              <a:off x="574368" y="139025"/>
              <a:ext cx="931240" cy="1191987"/>
            </a:xfrm>
            <a:custGeom>
              <a:avLst/>
              <a:gdLst/>
              <a:ahLst/>
              <a:cxnLst/>
              <a:rect r="r" b="b" t="t" l="l"/>
              <a:pathLst>
                <a:path h="1191987" w="931240">
                  <a:moveTo>
                    <a:pt x="0" y="0"/>
                  </a:moveTo>
                  <a:lnTo>
                    <a:pt x="931240" y="0"/>
                  </a:lnTo>
                  <a:lnTo>
                    <a:pt x="931240" y="1191986"/>
                  </a:lnTo>
                  <a:lnTo>
                    <a:pt x="0" y="119198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1" id="11"/>
            <p:cNvSpPr txBox="true"/>
            <p:nvPr/>
          </p:nvSpPr>
          <p:spPr>
            <a:xfrm rot="0">
              <a:off x="0" y="1117628"/>
              <a:ext cx="2079976" cy="918403"/>
            </a:xfrm>
            <a:prstGeom prst="rect">
              <a:avLst/>
            </a:prstGeom>
          </p:spPr>
          <p:txBody>
            <a:bodyPr anchor="t" rtlCol="false" tIns="0" lIns="0" bIns="0" rIns="0">
              <a:spAutoFit/>
            </a:bodyPr>
            <a:lstStyle/>
            <a:p>
              <a:pPr algn="ctr">
                <a:lnSpc>
                  <a:spcPts val="2804"/>
                </a:lnSpc>
              </a:pPr>
              <a:r>
                <a:rPr lang="en-US" sz="2002">
                  <a:solidFill>
                    <a:srgbClr val="1F3685"/>
                  </a:solidFill>
                  <a:latin typeface="More Sugar"/>
                  <a:ea typeface="More Sugar"/>
                  <a:cs typeface="More Sugar"/>
                  <a:sym typeface="More Sugar"/>
                </a:rPr>
                <a:t>Whole Group </a:t>
              </a:r>
            </a:p>
            <a:p>
              <a:pPr algn="ctr">
                <a:lnSpc>
                  <a:spcPts val="2804"/>
                </a:lnSpc>
              </a:pPr>
              <a:r>
                <a:rPr lang="en-US" sz="2002">
                  <a:solidFill>
                    <a:srgbClr val="1F3685"/>
                  </a:solidFill>
                  <a:latin typeface="More Sugar"/>
                  <a:ea typeface="More Sugar"/>
                  <a:cs typeface="More Sugar"/>
                  <a:sym typeface="More Sugar"/>
                </a:rPr>
                <a:t>Reteach</a:t>
              </a:r>
            </a:p>
          </p:txBody>
        </p:sp>
      </p:grpSp>
      <p:grpSp>
        <p:nvGrpSpPr>
          <p:cNvPr name="Group 12" id="12"/>
          <p:cNvGrpSpPr/>
          <p:nvPr/>
        </p:nvGrpSpPr>
        <p:grpSpPr>
          <a:xfrm rot="0">
            <a:off x="10041168" y="7840702"/>
            <a:ext cx="2298809" cy="1291292"/>
            <a:chOff x="0" y="0"/>
            <a:chExt cx="3065079" cy="1721722"/>
          </a:xfrm>
        </p:grpSpPr>
        <p:sp>
          <p:nvSpPr>
            <p:cNvPr name="Freeform 13" id="13"/>
            <p:cNvSpPr/>
            <p:nvPr/>
          </p:nvSpPr>
          <p:spPr>
            <a:xfrm flipH="false" flipV="false" rot="0">
              <a:off x="0" y="0"/>
              <a:ext cx="1450723" cy="841419"/>
            </a:xfrm>
            <a:custGeom>
              <a:avLst/>
              <a:gdLst/>
              <a:ahLst/>
              <a:cxnLst/>
              <a:rect r="r" b="b" t="t" l="l"/>
              <a:pathLst>
                <a:path h="841419" w="1450723">
                  <a:moveTo>
                    <a:pt x="0" y="0"/>
                  </a:moveTo>
                  <a:lnTo>
                    <a:pt x="1450723" y="0"/>
                  </a:lnTo>
                  <a:lnTo>
                    <a:pt x="1450723" y="841419"/>
                  </a:lnTo>
                  <a:lnTo>
                    <a:pt x="0" y="84141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
          <p:nvSpPr>
            <p:cNvPr name="TextBox 14" id="14"/>
            <p:cNvSpPr txBox="true"/>
            <p:nvPr/>
          </p:nvSpPr>
          <p:spPr>
            <a:xfrm rot="0">
              <a:off x="1091624" y="803319"/>
              <a:ext cx="1973455" cy="918403"/>
            </a:xfrm>
            <a:prstGeom prst="rect">
              <a:avLst/>
            </a:prstGeom>
          </p:spPr>
          <p:txBody>
            <a:bodyPr anchor="t" rtlCol="false" tIns="0" lIns="0" bIns="0" rIns="0">
              <a:spAutoFit/>
            </a:bodyPr>
            <a:lstStyle/>
            <a:p>
              <a:pPr algn="ctr">
                <a:lnSpc>
                  <a:spcPts val="2804"/>
                </a:lnSpc>
              </a:pPr>
              <a:r>
                <a:rPr lang="en-US" sz="2002">
                  <a:solidFill>
                    <a:srgbClr val="1F3685"/>
                  </a:solidFill>
                  <a:latin typeface="More Sugar"/>
                  <a:ea typeface="More Sugar"/>
                  <a:cs typeface="More Sugar"/>
                  <a:sym typeface="More Sugar"/>
                </a:rPr>
                <a:t>Small Group </a:t>
              </a:r>
            </a:p>
            <a:p>
              <a:pPr algn="ctr">
                <a:lnSpc>
                  <a:spcPts val="2804"/>
                </a:lnSpc>
              </a:pPr>
              <a:r>
                <a:rPr lang="en-US" sz="2002">
                  <a:solidFill>
                    <a:srgbClr val="1F3685"/>
                  </a:solidFill>
                  <a:latin typeface="More Sugar"/>
                  <a:ea typeface="More Sugar"/>
                  <a:cs typeface="More Sugar"/>
                  <a:sym typeface="More Sugar"/>
                </a:rPr>
                <a:t>Reteach</a:t>
              </a:r>
            </a:p>
          </p:txBody>
        </p:sp>
        <p:sp>
          <p:nvSpPr>
            <p:cNvPr name="Freeform 15" id="15"/>
            <p:cNvSpPr/>
            <p:nvPr/>
          </p:nvSpPr>
          <p:spPr>
            <a:xfrm flipH="false" flipV="false" rot="-5702436">
              <a:off x="307084" y="609545"/>
              <a:ext cx="931240" cy="1191987"/>
            </a:xfrm>
            <a:custGeom>
              <a:avLst/>
              <a:gdLst/>
              <a:ahLst/>
              <a:cxnLst/>
              <a:rect r="r" b="b" t="t" l="l"/>
              <a:pathLst>
                <a:path h="1191987" w="931240">
                  <a:moveTo>
                    <a:pt x="0" y="0"/>
                  </a:moveTo>
                  <a:lnTo>
                    <a:pt x="931239" y="0"/>
                  </a:lnTo>
                  <a:lnTo>
                    <a:pt x="931239" y="1191986"/>
                  </a:lnTo>
                  <a:lnTo>
                    <a:pt x="0" y="119198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344837" y="6769055"/>
            <a:ext cx="5862783" cy="1173108"/>
          </a:xfrm>
          <a:custGeom>
            <a:avLst/>
            <a:gdLst/>
            <a:ahLst/>
            <a:cxnLst/>
            <a:rect r="r" b="b" t="t" l="l"/>
            <a:pathLst>
              <a:path h="1173108" w="5862783">
                <a:moveTo>
                  <a:pt x="0" y="0"/>
                </a:moveTo>
                <a:lnTo>
                  <a:pt x="5862782" y="0"/>
                </a:lnTo>
                <a:lnTo>
                  <a:pt x="5862782" y="1173108"/>
                </a:lnTo>
                <a:lnTo>
                  <a:pt x="0" y="1173108"/>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3" id="3"/>
          <p:cNvSpPr/>
          <p:nvPr/>
        </p:nvSpPr>
        <p:spPr>
          <a:xfrm flipH="true" flipV="true" rot="5400000">
            <a:off x="14656728" y="2354871"/>
            <a:ext cx="6051646" cy="1210898"/>
          </a:xfrm>
          <a:custGeom>
            <a:avLst/>
            <a:gdLst/>
            <a:ahLst/>
            <a:cxnLst/>
            <a:rect r="r" b="b" t="t" l="l"/>
            <a:pathLst>
              <a:path h="1210898" w="6051646">
                <a:moveTo>
                  <a:pt x="6051646" y="1210898"/>
                </a:moveTo>
                <a:lnTo>
                  <a:pt x="0" y="1210898"/>
                </a:lnTo>
                <a:lnTo>
                  <a:pt x="0" y="0"/>
                </a:lnTo>
                <a:lnTo>
                  <a:pt x="6051646" y="0"/>
                </a:lnTo>
                <a:lnTo>
                  <a:pt x="6051646" y="1210898"/>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4" id="4"/>
          <p:cNvSpPr/>
          <p:nvPr/>
        </p:nvSpPr>
        <p:spPr>
          <a:xfrm flipH="false" flipV="false" rot="0">
            <a:off x="17103616" y="9129131"/>
            <a:ext cx="1157869" cy="1157869"/>
          </a:xfrm>
          <a:custGeom>
            <a:avLst/>
            <a:gdLst/>
            <a:ahLst/>
            <a:cxnLst/>
            <a:rect r="r" b="b" t="t" l="l"/>
            <a:pathLst>
              <a:path h="1157869" w="1157869">
                <a:moveTo>
                  <a:pt x="0" y="0"/>
                </a:moveTo>
                <a:lnTo>
                  <a:pt x="1157869" y="0"/>
                </a:lnTo>
                <a:lnTo>
                  <a:pt x="1157869" y="1157869"/>
                </a:lnTo>
                <a:lnTo>
                  <a:pt x="0" y="115786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0"/>
            <a:ext cx="1559364" cy="1559364"/>
          </a:xfrm>
          <a:custGeom>
            <a:avLst/>
            <a:gdLst/>
            <a:ahLst/>
            <a:cxnLst/>
            <a:rect r="r" b="b" t="t" l="l"/>
            <a:pathLst>
              <a:path h="1559364" w="1559364">
                <a:moveTo>
                  <a:pt x="0" y="0"/>
                </a:moveTo>
                <a:lnTo>
                  <a:pt x="1559364" y="0"/>
                </a:lnTo>
                <a:lnTo>
                  <a:pt x="1559364" y="1559364"/>
                </a:lnTo>
                <a:lnTo>
                  <a:pt x="0" y="15593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3338466" y="2006741"/>
            <a:ext cx="11611068" cy="7891872"/>
          </a:xfrm>
          <a:custGeom>
            <a:avLst/>
            <a:gdLst/>
            <a:ahLst/>
            <a:cxnLst/>
            <a:rect r="r" b="b" t="t" l="l"/>
            <a:pathLst>
              <a:path h="7891872" w="11611068">
                <a:moveTo>
                  <a:pt x="0" y="0"/>
                </a:moveTo>
                <a:lnTo>
                  <a:pt x="11611068" y="0"/>
                </a:lnTo>
                <a:lnTo>
                  <a:pt x="11611068" y="7891872"/>
                </a:lnTo>
                <a:lnTo>
                  <a:pt x="0" y="7891872"/>
                </a:lnTo>
                <a:lnTo>
                  <a:pt x="0" y="0"/>
                </a:lnTo>
                <a:close/>
              </a:path>
            </a:pathLst>
          </a:custGeom>
          <a:blipFill>
            <a:blip r:embed="rId7"/>
            <a:stretch>
              <a:fillRect l="-4" t="0" r="0" b="-32325"/>
            </a:stretch>
          </a:blipFill>
        </p:spPr>
      </p:sp>
      <p:sp>
        <p:nvSpPr>
          <p:cNvPr name="TextBox 7" id="7"/>
          <p:cNvSpPr txBox="true"/>
          <p:nvPr/>
        </p:nvSpPr>
        <p:spPr>
          <a:xfrm rot="0">
            <a:off x="1638208" y="1264387"/>
            <a:ext cx="15011585" cy="742355"/>
          </a:xfrm>
          <a:prstGeom prst="rect">
            <a:avLst/>
          </a:prstGeom>
        </p:spPr>
        <p:txBody>
          <a:bodyPr anchor="t" rtlCol="false" tIns="0" lIns="0" bIns="0" rIns="0">
            <a:spAutoFit/>
          </a:bodyPr>
          <a:lstStyle/>
          <a:p>
            <a:pPr algn="l" marL="0" indent="0" lvl="0">
              <a:lnSpc>
                <a:spcPts val="5315"/>
              </a:lnSpc>
            </a:pPr>
            <a:r>
              <a:rPr lang="en-US" sz="5906">
                <a:solidFill>
                  <a:srgbClr val="1F3685"/>
                </a:solidFill>
                <a:latin typeface="Archivo Black"/>
                <a:ea typeface="Archivo Black"/>
                <a:cs typeface="Archivo Black"/>
                <a:sym typeface="Archivo Black"/>
              </a:rPr>
              <a:t>STANDARDS BASED REPORT CARD</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344837" y="2120360"/>
            <a:ext cx="5862783" cy="1173108"/>
          </a:xfrm>
          <a:custGeom>
            <a:avLst/>
            <a:gdLst/>
            <a:ahLst/>
            <a:cxnLst/>
            <a:rect r="r" b="b" t="t" l="l"/>
            <a:pathLst>
              <a:path h="1173108" w="5862783">
                <a:moveTo>
                  <a:pt x="0" y="0"/>
                </a:moveTo>
                <a:lnTo>
                  <a:pt x="5862782" y="0"/>
                </a:lnTo>
                <a:lnTo>
                  <a:pt x="5862782" y="1173108"/>
                </a:lnTo>
                <a:lnTo>
                  <a:pt x="0" y="1173108"/>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grpSp>
        <p:nvGrpSpPr>
          <p:cNvPr name="Group 3" id="3"/>
          <p:cNvGrpSpPr/>
          <p:nvPr/>
        </p:nvGrpSpPr>
        <p:grpSpPr>
          <a:xfrm rot="0">
            <a:off x="2193264" y="9790241"/>
            <a:ext cx="15249919" cy="989111"/>
            <a:chOff x="0" y="0"/>
            <a:chExt cx="4016440" cy="260507"/>
          </a:xfrm>
        </p:grpSpPr>
        <p:sp>
          <p:nvSpPr>
            <p:cNvPr name="Freeform 4" id="4"/>
            <p:cNvSpPr/>
            <p:nvPr/>
          </p:nvSpPr>
          <p:spPr>
            <a:xfrm flipH="false" flipV="false" rot="0">
              <a:off x="0" y="0"/>
              <a:ext cx="4016440" cy="260507"/>
            </a:xfrm>
            <a:custGeom>
              <a:avLst/>
              <a:gdLst/>
              <a:ahLst/>
              <a:cxnLst/>
              <a:rect r="r" b="b" t="t" l="l"/>
              <a:pathLst>
                <a:path h="260507" w="4016440">
                  <a:moveTo>
                    <a:pt x="25701" y="0"/>
                  </a:moveTo>
                  <a:lnTo>
                    <a:pt x="3990739" y="0"/>
                  </a:lnTo>
                  <a:cubicBezTo>
                    <a:pt x="3997555" y="0"/>
                    <a:pt x="4004092" y="2708"/>
                    <a:pt x="4008912" y="7528"/>
                  </a:cubicBezTo>
                  <a:cubicBezTo>
                    <a:pt x="4013732" y="12347"/>
                    <a:pt x="4016440" y="18885"/>
                    <a:pt x="4016440" y="25701"/>
                  </a:cubicBezTo>
                  <a:lnTo>
                    <a:pt x="4016440" y="234806"/>
                  </a:lnTo>
                  <a:cubicBezTo>
                    <a:pt x="4016440" y="241622"/>
                    <a:pt x="4013732" y="248159"/>
                    <a:pt x="4008912" y="252979"/>
                  </a:cubicBezTo>
                  <a:cubicBezTo>
                    <a:pt x="4004092" y="257799"/>
                    <a:pt x="3997555" y="260507"/>
                    <a:pt x="3990739" y="260507"/>
                  </a:cubicBezTo>
                  <a:lnTo>
                    <a:pt x="25701" y="260507"/>
                  </a:lnTo>
                  <a:cubicBezTo>
                    <a:pt x="11507" y="260507"/>
                    <a:pt x="0" y="249000"/>
                    <a:pt x="0" y="234806"/>
                  </a:cubicBezTo>
                  <a:lnTo>
                    <a:pt x="0" y="25701"/>
                  </a:lnTo>
                  <a:cubicBezTo>
                    <a:pt x="0" y="18885"/>
                    <a:pt x="2708" y="12347"/>
                    <a:pt x="7528" y="7528"/>
                  </a:cubicBezTo>
                  <a:cubicBezTo>
                    <a:pt x="12347" y="2708"/>
                    <a:pt x="18885" y="0"/>
                    <a:pt x="25701" y="0"/>
                  </a:cubicBezTo>
                  <a:close/>
                </a:path>
              </a:pathLst>
            </a:custGeom>
            <a:solidFill>
              <a:srgbClr val="1F3685"/>
            </a:solidFill>
          </p:spPr>
        </p:sp>
        <p:sp>
          <p:nvSpPr>
            <p:cNvPr name="TextBox 5" id="5"/>
            <p:cNvSpPr txBox="true"/>
            <p:nvPr/>
          </p:nvSpPr>
          <p:spPr>
            <a:xfrm>
              <a:off x="0" y="76200"/>
              <a:ext cx="4016440" cy="184307"/>
            </a:xfrm>
            <a:prstGeom prst="rect">
              <a:avLst/>
            </a:prstGeom>
          </p:spPr>
          <p:txBody>
            <a:bodyPr anchor="ctr" rtlCol="false" tIns="71438" lIns="71438" bIns="71438" rIns="71438"/>
            <a:lstStyle/>
            <a:p>
              <a:pPr algn="ctr">
                <a:lnSpc>
                  <a:spcPts val="2278"/>
                </a:lnSpc>
              </a:pPr>
            </a:p>
          </p:txBody>
        </p:sp>
      </p:grpSp>
      <p:grpSp>
        <p:nvGrpSpPr>
          <p:cNvPr name="Group 6" id="6"/>
          <p:cNvGrpSpPr/>
          <p:nvPr/>
        </p:nvGrpSpPr>
        <p:grpSpPr>
          <a:xfrm rot="0">
            <a:off x="3314700" y="3709096"/>
            <a:ext cx="13711109" cy="5044668"/>
            <a:chOff x="0" y="0"/>
            <a:chExt cx="3611156" cy="1328637"/>
          </a:xfrm>
        </p:grpSpPr>
        <p:sp>
          <p:nvSpPr>
            <p:cNvPr name="Freeform 7" id="7"/>
            <p:cNvSpPr/>
            <p:nvPr/>
          </p:nvSpPr>
          <p:spPr>
            <a:xfrm flipH="false" flipV="false" rot="0">
              <a:off x="0" y="0"/>
              <a:ext cx="3611156" cy="1328637"/>
            </a:xfrm>
            <a:custGeom>
              <a:avLst/>
              <a:gdLst/>
              <a:ahLst/>
              <a:cxnLst/>
              <a:rect r="r" b="b" t="t" l="l"/>
              <a:pathLst>
                <a:path h="1328637" w="3611156">
                  <a:moveTo>
                    <a:pt x="28585" y="0"/>
                  </a:moveTo>
                  <a:lnTo>
                    <a:pt x="3582571" y="0"/>
                  </a:lnTo>
                  <a:cubicBezTo>
                    <a:pt x="3590153" y="0"/>
                    <a:pt x="3597423" y="3012"/>
                    <a:pt x="3602784" y="8372"/>
                  </a:cubicBezTo>
                  <a:cubicBezTo>
                    <a:pt x="3608145" y="13733"/>
                    <a:pt x="3611156" y="21004"/>
                    <a:pt x="3611156" y="28585"/>
                  </a:cubicBezTo>
                  <a:lnTo>
                    <a:pt x="3611156" y="1300052"/>
                  </a:lnTo>
                  <a:cubicBezTo>
                    <a:pt x="3611156" y="1307633"/>
                    <a:pt x="3608145" y="1314904"/>
                    <a:pt x="3602784" y="1320264"/>
                  </a:cubicBezTo>
                  <a:cubicBezTo>
                    <a:pt x="3597423" y="1325625"/>
                    <a:pt x="3590153" y="1328637"/>
                    <a:pt x="3582571" y="1328637"/>
                  </a:cubicBezTo>
                  <a:lnTo>
                    <a:pt x="28585" y="1328637"/>
                  </a:lnTo>
                  <a:cubicBezTo>
                    <a:pt x="21004" y="1328637"/>
                    <a:pt x="13733" y="1325625"/>
                    <a:pt x="8372" y="1320264"/>
                  </a:cubicBezTo>
                  <a:cubicBezTo>
                    <a:pt x="3012" y="1314904"/>
                    <a:pt x="0" y="1307633"/>
                    <a:pt x="0" y="1300052"/>
                  </a:cubicBezTo>
                  <a:lnTo>
                    <a:pt x="0" y="28585"/>
                  </a:lnTo>
                  <a:cubicBezTo>
                    <a:pt x="0" y="21004"/>
                    <a:pt x="3012" y="13733"/>
                    <a:pt x="8372" y="8372"/>
                  </a:cubicBezTo>
                  <a:cubicBezTo>
                    <a:pt x="13733" y="3012"/>
                    <a:pt x="21004" y="0"/>
                    <a:pt x="28585" y="0"/>
                  </a:cubicBezTo>
                  <a:close/>
                </a:path>
              </a:pathLst>
            </a:custGeom>
            <a:solidFill>
              <a:srgbClr val="DFE9FF"/>
            </a:solidFill>
          </p:spPr>
        </p:sp>
        <p:sp>
          <p:nvSpPr>
            <p:cNvPr name="TextBox 8" id="8"/>
            <p:cNvSpPr txBox="true"/>
            <p:nvPr/>
          </p:nvSpPr>
          <p:spPr>
            <a:xfrm>
              <a:off x="0" y="76200"/>
              <a:ext cx="3611156" cy="1252437"/>
            </a:xfrm>
            <a:prstGeom prst="rect">
              <a:avLst/>
            </a:prstGeom>
          </p:spPr>
          <p:txBody>
            <a:bodyPr anchor="ctr" rtlCol="false" tIns="71438" lIns="71438" bIns="71438" rIns="71438"/>
            <a:lstStyle/>
            <a:p>
              <a:pPr algn="ctr">
                <a:lnSpc>
                  <a:spcPts val="2278"/>
                </a:lnSpc>
              </a:pPr>
            </a:p>
          </p:txBody>
        </p:sp>
      </p:grpSp>
      <p:grpSp>
        <p:nvGrpSpPr>
          <p:cNvPr name="Group 9" id="9"/>
          <p:cNvGrpSpPr/>
          <p:nvPr/>
        </p:nvGrpSpPr>
        <p:grpSpPr>
          <a:xfrm rot="0">
            <a:off x="4062032" y="3268266"/>
            <a:ext cx="5756471" cy="881661"/>
            <a:chOff x="0" y="0"/>
            <a:chExt cx="1516108" cy="232207"/>
          </a:xfrm>
        </p:grpSpPr>
        <p:sp>
          <p:nvSpPr>
            <p:cNvPr name="Freeform 10" id="10"/>
            <p:cNvSpPr/>
            <p:nvPr/>
          </p:nvSpPr>
          <p:spPr>
            <a:xfrm flipH="false" flipV="false" rot="0">
              <a:off x="0" y="0"/>
              <a:ext cx="1516108" cy="232207"/>
            </a:xfrm>
            <a:custGeom>
              <a:avLst/>
              <a:gdLst/>
              <a:ahLst/>
              <a:cxnLst/>
              <a:rect r="r" b="b" t="t" l="l"/>
              <a:pathLst>
                <a:path h="232207" w="1516108">
                  <a:moveTo>
                    <a:pt x="68086" y="0"/>
                  </a:moveTo>
                  <a:lnTo>
                    <a:pt x="1448022" y="0"/>
                  </a:lnTo>
                  <a:cubicBezTo>
                    <a:pt x="1466079" y="0"/>
                    <a:pt x="1483397" y="7173"/>
                    <a:pt x="1496166" y="19942"/>
                  </a:cubicBezTo>
                  <a:cubicBezTo>
                    <a:pt x="1508934" y="32710"/>
                    <a:pt x="1516108" y="50028"/>
                    <a:pt x="1516108" y="68086"/>
                  </a:cubicBezTo>
                  <a:lnTo>
                    <a:pt x="1516108" y="164121"/>
                  </a:lnTo>
                  <a:cubicBezTo>
                    <a:pt x="1516108" y="182179"/>
                    <a:pt x="1508934" y="199497"/>
                    <a:pt x="1496166" y="212265"/>
                  </a:cubicBezTo>
                  <a:cubicBezTo>
                    <a:pt x="1483397" y="225034"/>
                    <a:pt x="1466079" y="232207"/>
                    <a:pt x="1448022" y="232207"/>
                  </a:cubicBezTo>
                  <a:lnTo>
                    <a:pt x="68086" y="232207"/>
                  </a:lnTo>
                  <a:cubicBezTo>
                    <a:pt x="50028" y="232207"/>
                    <a:pt x="32710" y="225034"/>
                    <a:pt x="19942" y="212265"/>
                  </a:cubicBezTo>
                  <a:cubicBezTo>
                    <a:pt x="7173" y="199497"/>
                    <a:pt x="0" y="182179"/>
                    <a:pt x="0" y="164121"/>
                  </a:cubicBezTo>
                  <a:lnTo>
                    <a:pt x="0" y="68086"/>
                  </a:lnTo>
                  <a:cubicBezTo>
                    <a:pt x="0" y="50028"/>
                    <a:pt x="7173" y="32710"/>
                    <a:pt x="19942" y="19942"/>
                  </a:cubicBezTo>
                  <a:cubicBezTo>
                    <a:pt x="32710" y="7173"/>
                    <a:pt x="50028" y="0"/>
                    <a:pt x="68086" y="0"/>
                  </a:cubicBezTo>
                  <a:close/>
                </a:path>
              </a:pathLst>
            </a:custGeom>
            <a:solidFill>
              <a:srgbClr val="2B4CC0"/>
            </a:solidFill>
          </p:spPr>
        </p:sp>
        <p:sp>
          <p:nvSpPr>
            <p:cNvPr name="TextBox 11" id="11"/>
            <p:cNvSpPr txBox="true"/>
            <p:nvPr/>
          </p:nvSpPr>
          <p:spPr>
            <a:xfrm>
              <a:off x="0" y="76200"/>
              <a:ext cx="1516108" cy="156007"/>
            </a:xfrm>
            <a:prstGeom prst="rect">
              <a:avLst/>
            </a:prstGeom>
          </p:spPr>
          <p:txBody>
            <a:bodyPr anchor="ctr" rtlCol="false" tIns="71438" lIns="71438" bIns="71438" rIns="71438"/>
            <a:lstStyle/>
            <a:p>
              <a:pPr algn="ctr">
                <a:lnSpc>
                  <a:spcPts val="2278"/>
                </a:lnSpc>
              </a:pPr>
            </a:p>
          </p:txBody>
        </p:sp>
      </p:grpSp>
      <p:grpSp>
        <p:nvGrpSpPr>
          <p:cNvPr name="Group 12" id="12"/>
          <p:cNvGrpSpPr/>
          <p:nvPr/>
        </p:nvGrpSpPr>
        <p:grpSpPr>
          <a:xfrm rot="0">
            <a:off x="4062032" y="4511295"/>
            <a:ext cx="699177" cy="699177"/>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14" id="14"/>
            <p:cNvSpPr txBox="true"/>
            <p:nvPr/>
          </p:nvSpPr>
          <p:spPr>
            <a:xfrm>
              <a:off x="76200" y="133350"/>
              <a:ext cx="660400" cy="603250"/>
            </a:xfrm>
            <a:prstGeom prst="rect">
              <a:avLst/>
            </a:prstGeom>
          </p:spPr>
          <p:txBody>
            <a:bodyPr anchor="ctr" rtlCol="false" tIns="71438" lIns="71438" bIns="71438" rIns="71438"/>
            <a:lstStyle/>
            <a:p>
              <a:pPr algn="ctr">
                <a:lnSpc>
                  <a:spcPts val="2024"/>
                </a:lnSpc>
              </a:pPr>
              <a:r>
                <a:rPr lang="en-US" sz="2249">
                  <a:solidFill>
                    <a:srgbClr val="FFFFFF"/>
                  </a:solidFill>
                  <a:latin typeface="Montserrat"/>
                  <a:ea typeface="Montserrat"/>
                  <a:cs typeface="Montserrat"/>
                  <a:sym typeface="Montserrat"/>
                </a:rPr>
                <a:t>1</a:t>
              </a:r>
            </a:p>
          </p:txBody>
        </p:sp>
      </p:grpSp>
      <p:grpSp>
        <p:nvGrpSpPr>
          <p:cNvPr name="Group 15" id="15"/>
          <p:cNvGrpSpPr/>
          <p:nvPr/>
        </p:nvGrpSpPr>
        <p:grpSpPr>
          <a:xfrm rot="0">
            <a:off x="4074100" y="5480918"/>
            <a:ext cx="699177" cy="699177"/>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17" id="17"/>
            <p:cNvSpPr txBox="true"/>
            <p:nvPr/>
          </p:nvSpPr>
          <p:spPr>
            <a:xfrm>
              <a:off x="76200" y="133350"/>
              <a:ext cx="660400" cy="603250"/>
            </a:xfrm>
            <a:prstGeom prst="rect">
              <a:avLst/>
            </a:prstGeom>
          </p:spPr>
          <p:txBody>
            <a:bodyPr anchor="ctr" rtlCol="false" tIns="71438" lIns="71438" bIns="71438" rIns="71438"/>
            <a:lstStyle/>
            <a:p>
              <a:pPr algn="ctr">
                <a:lnSpc>
                  <a:spcPts val="2024"/>
                </a:lnSpc>
              </a:pPr>
              <a:r>
                <a:rPr lang="en-US" sz="2249">
                  <a:solidFill>
                    <a:srgbClr val="FFFFFF"/>
                  </a:solidFill>
                  <a:latin typeface="Montserrat"/>
                  <a:ea typeface="Montserrat"/>
                  <a:cs typeface="Montserrat"/>
                  <a:sym typeface="Montserrat"/>
                </a:rPr>
                <a:t>2</a:t>
              </a:r>
            </a:p>
          </p:txBody>
        </p:sp>
      </p:grpSp>
      <p:grpSp>
        <p:nvGrpSpPr>
          <p:cNvPr name="Group 18" id="18"/>
          <p:cNvGrpSpPr/>
          <p:nvPr/>
        </p:nvGrpSpPr>
        <p:grpSpPr>
          <a:xfrm rot="0">
            <a:off x="4062032" y="6446795"/>
            <a:ext cx="699177" cy="699177"/>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20" id="20"/>
            <p:cNvSpPr txBox="true"/>
            <p:nvPr/>
          </p:nvSpPr>
          <p:spPr>
            <a:xfrm>
              <a:off x="76200" y="133350"/>
              <a:ext cx="660400" cy="603250"/>
            </a:xfrm>
            <a:prstGeom prst="rect">
              <a:avLst/>
            </a:prstGeom>
          </p:spPr>
          <p:txBody>
            <a:bodyPr anchor="ctr" rtlCol="false" tIns="71438" lIns="71438" bIns="71438" rIns="71438"/>
            <a:lstStyle/>
            <a:p>
              <a:pPr algn="ctr">
                <a:lnSpc>
                  <a:spcPts val="2024"/>
                </a:lnSpc>
              </a:pPr>
              <a:r>
                <a:rPr lang="en-US" sz="2249">
                  <a:solidFill>
                    <a:srgbClr val="FFFFFF"/>
                  </a:solidFill>
                  <a:latin typeface="Montserrat"/>
                  <a:ea typeface="Montserrat"/>
                  <a:cs typeface="Montserrat"/>
                  <a:sym typeface="Montserrat"/>
                </a:rPr>
                <a:t>3</a:t>
              </a:r>
            </a:p>
          </p:txBody>
        </p:sp>
      </p:grpSp>
      <p:grpSp>
        <p:nvGrpSpPr>
          <p:cNvPr name="Group 21" id="21"/>
          <p:cNvGrpSpPr/>
          <p:nvPr/>
        </p:nvGrpSpPr>
        <p:grpSpPr>
          <a:xfrm rot="0">
            <a:off x="4062032" y="7412672"/>
            <a:ext cx="699177" cy="699177"/>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23" id="23"/>
            <p:cNvSpPr txBox="true"/>
            <p:nvPr/>
          </p:nvSpPr>
          <p:spPr>
            <a:xfrm>
              <a:off x="76200" y="133350"/>
              <a:ext cx="660400" cy="603250"/>
            </a:xfrm>
            <a:prstGeom prst="rect">
              <a:avLst/>
            </a:prstGeom>
          </p:spPr>
          <p:txBody>
            <a:bodyPr anchor="ctr" rtlCol="false" tIns="71438" lIns="71438" bIns="71438" rIns="71438"/>
            <a:lstStyle/>
            <a:p>
              <a:pPr algn="ctr">
                <a:lnSpc>
                  <a:spcPts val="2024"/>
                </a:lnSpc>
              </a:pPr>
              <a:r>
                <a:rPr lang="en-US" sz="2249">
                  <a:solidFill>
                    <a:srgbClr val="FFFFFF"/>
                  </a:solidFill>
                  <a:latin typeface="Montserrat"/>
                  <a:ea typeface="Montserrat"/>
                  <a:cs typeface="Montserrat"/>
                  <a:sym typeface="Montserrat"/>
                </a:rPr>
                <a:t>4</a:t>
              </a:r>
            </a:p>
          </p:txBody>
        </p:sp>
      </p:grpSp>
      <p:sp>
        <p:nvSpPr>
          <p:cNvPr name="Freeform 24" id="24"/>
          <p:cNvSpPr/>
          <p:nvPr/>
        </p:nvSpPr>
        <p:spPr>
          <a:xfrm flipH="false" flipV="false" rot="0">
            <a:off x="15669734" y="313677"/>
            <a:ext cx="2227360" cy="2227360"/>
          </a:xfrm>
          <a:custGeom>
            <a:avLst/>
            <a:gdLst/>
            <a:ahLst/>
            <a:cxnLst/>
            <a:rect r="r" b="b" t="t" l="l"/>
            <a:pathLst>
              <a:path h="2227360" w="2227360">
                <a:moveTo>
                  <a:pt x="0" y="0"/>
                </a:moveTo>
                <a:lnTo>
                  <a:pt x="2227360" y="0"/>
                </a:lnTo>
                <a:lnTo>
                  <a:pt x="2227360" y="2227360"/>
                </a:lnTo>
                <a:lnTo>
                  <a:pt x="0" y="222736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5" id="25"/>
          <p:cNvSpPr txBox="true"/>
          <p:nvPr/>
        </p:nvSpPr>
        <p:spPr>
          <a:xfrm rot="0">
            <a:off x="2676615" y="971382"/>
            <a:ext cx="10481191" cy="1621799"/>
          </a:xfrm>
          <a:prstGeom prst="rect">
            <a:avLst/>
          </a:prstGeom>
        </p:spPr>
        <p:txBody>
          <a:bodyPr anchor="t" rtlCol="false" tIns="0" lIns="0" bIns="0" rIns="0">
            <a:spAutoFit/>
          </a:bodyPr>
          <a:lstStyle/>
          <a:p>
            <a:pPr algn="ctr" marL="0" indent="0" lvl="0">
              <a:lnSpc>
                <a:spcPts val="6125"/>
              </a:lnSpc>
            </a:pPr>
            <a:r>
              <a:rPr lang="en-US" sz="6805">
                <a:solidFill>
                  <a:srgbClr val="1F3685"/>
                </a:solidFill>
                <a:latin typeface="Archivo Black"/>
                <a:ea typeface="Archivo Black"/>
                <a:cs typeface="Archivo Black"/>
                <a:sym typeface="Archivo Black"/>
              </a:rPr>
              <a:t>WHERE WE ARE HEADED....</a:t>
            </a:r>
          </a:p>
        </p:txBody>
      </p:sp>
      <p:sp>
        <p:nvSpPr>
          <p:cNvPr name="TextBox 26" id="26"/>
          <p:cNvSpPr txBox="true"/>
          <p:nvPr/>
        </p:nvSpPr>
        <p:spPr>
          <a:xfrm rot="0">
            <a:off x="5005467" y="5620048"/>
            <a:ext cx="4361369" cy="425350"/>
          </a:xfrm>
          <a:prstGeom prst="rect">
            <a:avLst/>
          </a:prstGeom>
        </p:spPr>
        <p:txBody>
          <a:bodyPr anchor="t" rtlCol="false" tIns="0" lIns="0" bIns="0" rIns="0">
            <a:spAutoFit/>
          </a:bodyPr>
          <a:lstStyle/>
          <a:p>
            <a:pPr algn="l">
              <a:lnSpc>
                <a:spcPts val="3543"/>
              </a:lnSpc>
            </a:pPr>
            <a:r>
              <a:rPr lang="en-US" sz="2531">
                <a:solidFill>
                  <a:srgbClr val="000000"/>
                </a:solidFill>
                <a:latin typeface="Montserrat"/>
                <a:ea typeface="Montserrat"/>
                <a:cs typeface="Montserrat"/>
                <a:sym typeface="Montserrat"/>
              </a:rPr>
              <a:t>Assessment Alignment</a:t>
            </a:r>
          </a:p>
        </p:txBody>
      </p:sp>
      <p:sp>
        <p:nvSpPr>
          <p:cNvPr name="TextBox 27" id="27"/>
          <p:cNvSpPr txBox="true"/>
          <p:nvPr/>
        </p:nvSpPr>
        <p:spPr>
          <a:xfrm rot="0">
            <a:off x="5005467" y="6625025"/>
            <a:ext cx="4361369" cy="425350"/>
          </a:xfrm>
          <a:prstGeom prst="rect">
            <a:avLst/>
          </a:prstGeom>
        </p:spPr>
        <p:txBody>
          <a:bodyPr anchor="t" rtlCol="false" tIns="0" lIns="0" bIns="0" rIns="0">
            <a:spAutoFit/>
          </a:bodyPr>
          <a:lstStyle/>
          <a:p>
            <a:pPr algn="l">
              <a:lnSpc>
                <a:spcPts val="3543"/>
              </a:lnSpc>
            </a:pPr>
            <a:r>
              <a:rPr lang="en-US" sz="2531">
                <a:solidFill>
                  <a:srgbClr val="000000"/>
                </a:solidFill>
                <a:latin typeface="Montserrat"/>
                <a:ea typeface="Montserrat"/>
                <a:cs typeface="Montserrat"/>
                <a:sym typeface="Montserrat"/>
              </a:rPr>
              <a:t>Standards Based Grading</a:t>
            </a:r>
          </a:p>
        </p:txBody>
      </p:sp>
      <p:sp>
        <p:nvSpPr>
          <p:cNvPr name="TextBox 28" id="28"/>
          <p:cNvSpPr txBox="true"/>
          <p:nvPr/>
        </p:nvSpPr>
        <p:spPr>
          <a:xfrm rot="0">
            <a:off x="4423688" y="3571133"/>
            <a:ext cx="5036315" cy="361652"/>
          </a:xfrm>
          <a:prstGeom prst="rect">
            <a:avLst/>
          </a:prstGeom>
        </p:spPr>
        <p:txBody>
          <a:bodyPr anchor="t" rtlCol="false" tIns="0" lIns="0" bIns="0" rIns="0">
            <a:spAutoFit/>
          </a:bodyPr>
          <a:lstStyle/>
          <a:p>
            <a:pPr algn="ctr" marL="0" indent="0" lvl="0">
              <a:lnSpc>
                <a:spcPts val="2657"/>
              </a:lnSpc>
            </a:pPr>
            <a:r>
              <a:rPr lang="en-US" sz="2953">
                <a:solidFill>
                  <a:srgbClr val="FFFFFF"/>
                </a:solidFill>
                <a:latin typeface="Montserrat"/>
                <a:ea typeface="Montserrat"/>
                <a:cs typeface="Montserrat"/>
                <a:sym typeface="Montserrat"/>
              </a:rPr>
              <a:t>Next Steps: </a:t>
            </a:r>
          </a:p>
        </p:txBody>
      </p:sp>
      <p:sp>
        <p:nvSpPr>
          <p:cNvPr name="TextBox 29" id="29"/>
          <p:cNvSpPr txBox="true"/>
          <p:nvPr/>
        </p:nvSpPr>
        <p:spPr>
          <a:xfrm rot="0">
            <a:off x="5005467" y="4555473"/>
            <a:ext cx="8527387" cy="425350"/>
          </a:xfrm>
          <a:prstGeom prst="rect">
            <a:avLst/>
          </a:prstGeom>
        </p:spPr>
        <p:txBody>
          <a:bodyPr anchor="t" rtlCol="false" tIns="0" lIns="0" bIns="0" rIns="0">
            <a:spAutoFit/>
          </a:bodyPr>
          <a:lstStyle/>
          <a:p>
            <a:pPr algn="l">
              <a:lnSpc>
                <a:spcPts val="3543"/>
              </a:lnSpc>
            </a:pPr>
            <a:r>
              <a:rPr lang="en-US" sz="2531">
                <a:solidFill>
                  <a:srgbClr val="000000"/>
                </a:solidFill>
                <a:latin typeface="Montserrat"/>
                <a:ea typeface="Montserrat"/>
                <a:cs typeface="Montserrat"/>
                <a:sym typeface="Montserrat"/>
              </a:rPr>
              <a:t>Updating Unit Plans, Pacing</a:t>
            </a:r>
          </a:p>
        </p:txBody>
      </p:sp>
      <p:sp>
        <p:nvSpPr>
          <p:cNvPr name="Freeform 30" id="30"/>
          <p:cNvSpPr/>
          <p:nvPr/>
        </p:nvSpPr>
        <p:spPr>
          <a:xfrm flipH="false" flipV="false" rot="0">
            <a:off x="16321748" y="1073457"/>
            <a:ext cx="1063086" cy="797314"/>
          </a:xfrm>
          <a:custGeom>
            <a:avLst/>
            <a:gdLst/>
            <a:ahLst/>
            <a:cxnLst/>
            <a:rect r="r" b="b" t="t" l="l"/>
            <a:pathLst>
              <a:path h="797314" w="1063086">
                <a:moveTo>
                  <a:pt x="0" y="0"/>
                </a:moveTo>
                <a:lnTo>
                  <a:pt x="1063085" y="0"/>
                </a:lnTo>
                <a:lnTo>
                  <a:pt x="1063085" y="797314"/>
                </a:lnTo>
                <a:lnTo>
                  <a:pt x="0" y="797314"/>
                </a:lnTo>
                <a:lnTo>
                  <a:pt x="0" y="0"/>
                </a:lnTo>
                <a:close/>
              </a:path>
            </a:pathLst>
          </a:custGeom>
          <a:blipFill>
            <a:blip r:embed="rId7"/>
            <a:stretch>
              <a:fillRect l="0" t="-3885" r="0" b="-3885"/>
            </a:stretch>
          </a:blipFill>
        </p:spPr>
      </p:sp>
      <p:sp>
        <p:nvSpPr>
          <p:cNvPr name="TextBox 31" id="31"/>
          <p:cNvSpPr txBox="true"/>
          <p:nvPr/>
        </p:nvSpPr>
        <p:spPr>
          <a:xfrm rot="0">
            <a:off x="5005467" y="7525773"/>
            <a:ext cx="6864699" cy="431006"/>
          </a:xfrm>
          <a:prstGeom prst="rect">
            <a:avLst/>
          </a:prstGeom>
        </p:spPr>
        <p:txBody>
          <a:bodyPr anchor="t" rtlCol="false" tIns="0" lIns="0" bIns="0" rIns="0">
            <a:spAutoFit/>
          </a:bodyPr>
          <a:lstStyle/>
          <a:p>
            <a:pPr algn="l">
              <a:lnSpc>
                <a:spcPts val="3543"/>
              </a:lnSpc>
            </a:pPr>
            <a:r>
              <a:rPr lang="en-US" sz="2531">
                <a:solidFill>
                  <a:srgbClr val="000000"/>
                </a:solidFill>
                <a:latin typeface="Montserrat"/>
                <a:ea typeface="Montserrat"/>
                <a:cs typeface="Montserrat"/>
                <a:sym typeface="Montserrat"/>
              </a:rPr>
              <a:t>Incorporating </a:t>
            </a:r>
            <a:r>
              <a:rPr lang="en-US" sz="2531" u="sng">
                <a:solidFill>
                  <a:srgbClr val="030A92"/>
                </a:solidFill>
                <a:latin typeface="Montserrat"/>
                <a:ea typeface="Montserrat"/>
                <a:cs typeface="Montserrat"/>
                <a:sym typeface="Montserrat"/>
              </a:rPr>
              <a:t>Data Talks</a:t>
            </a:r>
            <a:r>
              <a:rPr lang="en-US" sz="2531">
                <a:solidFill>
                  <a:srgbClr val="000000"/>
                </a:solidFill>
                <a:latin typeface="Montserrat"/>
                <a:ea typeface="Montserrat"/>
                <a:cs typeface="Montserrat"/>
                <a:sym typeface="Montserrat"/>
              </a:rPr>
              <a:t> district wide</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7494794" y="4521297"/>
            <a:ext cx="13716000" cy="4422038"/>
          </a:xfrm>
          <a:custGeom>
            <a:avLst/>
            <a:gdLst/>
            <a:ahLst/>
            <a:cxnLst/>
            <a:rect r="r" b="b" t="t" l="l"/>
            <a:pathLst>
              <a:path h="4422038" w="13716000">
                <a:moveTo>
                  <a:pt x="0" y="0"/>
                </a:moveTo>
                <a:lnTo>
                  <a:pt x="13716000" y="0"/>
                </a:lnTo>
                <a:lnTo>
                  <a:pt x="13716000" y="4422038"/>
                </a:lnTo>
                <a:lnTo>
                  <a:pt x="0" y="442203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4742168" y="5610134"/>
            <a:ext cx="3156348" cy="3156348"/>
          </a:xfrm>
          <a:custGeom>
            <a:avLst/>
            <a:gdLst/>
            <a:ahLst/>
            <a:cxnLst/>
            <a:rect r="r" b="b" t="t" l="l"/>
            <a:pathLst>
              <a:path h="3156348" w="3156348">
                <a:moveTo>
                  <a:pt x="0" y="0"/>
                </a:moveTo>
                <a:lnTo>
                  <a:pt x="3156348" y="0"/>
                </a:lnTo>
                <a:lnTo>
                  <a:pt x="3156348" y="3156347"/>
                </a:lnTo>
                <a:lnTo>
                  <a:pt x="0" y="31563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4" id="4"/>
          <p:cNvSpPr txBox="true"/>
          <p:nvPr/>
        </p:nvSpPr>
        <p:spPr>
          <a:xfrm rot="0">
            <a:off x="2178875" y="2461661"/>
            <a:ext cx="14141467" cy="1544537"/>
          </a:xfrm>
          <a:prstGeom prst="rect">
            <a:avLst/>
          </a:prstGeom>
        </p:spPr>
        <p:txBody>
          <a:bodyPr anchor="t" rtlCol="false" tIns="0" lIns="0" bIns="0" rIns="0">
            <a:spAutoFit/>
          </a:bodyPr>
          <a:lstStyle/>
          <a:p>
            <a:pPr algn="l" marL="0" indent="0" lvl="0">
              <a:lnSpc>
                <a:spcPts val="11137"/>
              </a:lnSpc>
            </a:pPr>
            <a:r>
              <a:rPr lang="en-US" sz="12374">
                <a:solidFill>
                  <a:srgbClr val="1F3685"/>
                </a:solidFill>
                <a:latin typeface="Archivo Black"/>
                <a:ea typeface="Archivo Black"/>
                <a:cs typeface="Archivo Black"/>
                <a:sym typeface="Archivo Black"/>
              </a:rPr>
              <a:t>QUESTIONS?</a:t>
            </a:r>
          </a:p>
        </p:txBody>
      </p:sp>
      <p:grpSp>
        <p:nvGrpSpPr>
          <p:cNvPr name="Group 5" id="5"/>
          <p:cNvGrpSpPr/>
          <p:nvPr/>
        </p:nvGrpSpPr>
        <p:grpSpPr>
          <a:xfrm rot="0">
            <a:off x="-2870461" y="4478452"/>
            <a:ext cx="6380006" cy="6380006"/>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FE9FF"/>
            </a:solidFill>
          </p:spPr>
        </p:sp>
        <p:sp>
          <p:nvSpPr>
            <p:cNvPr name="TextBox 7" id="7"/>
            <p:cNvSpPr txBox="true"/>
            <p:nvPr/>
          </p:nvSpPr>
          <p:spPr>
            <a:xfrm>
              <a:off x="76200" y="152400"/>
              <a:ext cx="660400" cy="584200"/>
            </a:xfrm>
            <a:prstGeom prst="rect">
              <a:avLst/>
            </a:prstGeom>
          </p:spPr>
          <p:txBody>
            <a:bodyPr anchor="ctr" rtlCol="false" tIns="71438" lIns="71438" bIns="71438" rIns="71438"/>
            <a:lstStyle/>
            <a:p>
              <a:pPr algn="ctr">
                <a:lnSpc>
                  <a:spcPts val="2278"/>
                </a:lnSpc>
              </a:pPr>
            </a:p>
          </p:txBody>
        </p:sp>
      </p:grpSp>
      <p:sp>
        <p:nvSpPr>
          <p:cNvPr name="Freeform 8" id="8"/>
          <p:cNvSpPr/>
          <p:nvPr/>
        </p:nvSpPr>
        <p:spPr>
          <a:xfrm flipH="false" flipV="false" rot="0">
            <a:off x="194778" y="4848721"/>
            <a:ext cx="1667844" cy="1250883"/>
          </a:xfrm>
          <a:custGeom>
            <a:avLst/>
            <a:gdLst/>
            <a:ahLst/>
            <a:cxnLst/>
            <a:rect r="r" b="b" t="t" l="l"/>
            <a:pathLst>
              <a:path h="1250883" w="1667844">
                <a:moveTo>
                  <a:pt x="0" y="0"/>
                </a:moveTo>
                <a:lnTo>
                  <a:pt x="1667844" y="0"/>
                </a:lnTo>
                <a:lnTo>
                  <a:pt x="1667844" y="1250883"/>
                </a:lnTo>
                <a:lnTo>
                  <a:pt x="0" y="1250883"/>
                </a:lnTo>
                <a:lnTo>
                  <a:pt x="0" y="0"/>
                </a:lnTo>
                <a:close/>
              </a:path>
            </a:pathLst>
          </a:custGeom>
          <a:blipFill>
            <a:blip r:embed="rId7"/>
            <a:stretch>
              <a:fillRect l="0" t="-3885" r="0" b="-3885"/>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8115561" y="4521297"/>
            <a:ext cx="13716000" cy="4422038"/>
          </a:xfrm>
          <a:custGeom>
            <a:avLst/>
            <a:gdLst/>
            <a:ahLst/>
            <a:cxnLst/>
            <a:rect r="r" b="b" t="t" l="l"/>
            <a:pathLst>
              <a:path h="4422038" w="13716000">
                <a:moveTo>
                  <a:pt x="0" y="0"/>
                </a:moveTo>
                <a:lnTo>
                  <a:pt x="13716000" y="0"/>
                </a:lnTo>
                <a:lnTo>
                  <a:pt x="13716000" y="4422038"/>
                </a:lnTo>
                <a:lnTo>
                  <a:pt x="0" y="44220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5884779" y="7840141"/>
            <a:ext cx="2599602" cy="2599602"/>
          </a:xfrm>
          <a:custGeom>
            <a:avLst/>
            <a:gdLst/>
            <a:ahLst/>
            <a:cxnLst/>
            <a:rect r="r" b="b" t="t" l="l"/>
            <a:pathLst>
              <a:path h="2599602" w="2599602">
                <a:moveTo>
                  <a:pt x="0" y="0"/>
                </a:moveTo>
                <a:lnTo>
                  <a:pt x="2599603" y="0"/>
                </a:lnTo>
                <a:lnTo>
                  <a:pt x="2599603" y="2599602"/>
                </a:lnTo>
                <a:lnTo>
                  <a:pt x="0" y="25996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645009" y="5124539"/>
            <a:ext cx="679767" cy="679767"/>
          </a:xfrm>
          <a:custGeom>
            <a:avLst/>
            <a:gdLst/>
            <a:ahLst/>
            <a:cxnLst/>
            <a:rect r="r" b="b" t="t" l="l"/>
            <a:pathLst>
              <a:path h="679767" w="679767">
                <a:moveTo>
                  <a:pt x="0" y="0"/>
                </a:moveTo>
                <a:lnTo>
                  <a:pt x="679767" y="0"/>
                </a:lnTo>
                <a:lnTo>
                  <a:pt x="679767" y="679767"/>
                </a:lnTo>
                <a:lnTo>
                  <a:pt x="0" y="67976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2645009" y="6664621"/>
            <a:ext cx="679767" cy="679767"/>
          </a:xfrm>
          <a:custGeom>
            <a:avLst/>
            <a:gdLst/>
            <a:ahLst/>
            <a:cxnLst/>
            <a:rect r="r" b="b" t="t" l="l"/>
            <a:pathLst>
              <a:path h="679767" w="679767">
                <a:moveTo>
                  <a:pt x="0" y="0"/>
                </a:moveTo>
                <a:lnTo>
                  <a:pt x="679767" y="0"/>
                </a:lnTo>
                <a:lnTo>
                  <a:pt x="679767" y="679768"/>
                </a:lnTo>
                <a:lnTo>
                  <a:pt x="0" y="6797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2645009" y="7434663"/>
            <a:ext cx="679767" cy="679767"/>
          </a:xfrm>
          <a:custGeom>
            <a:avLst/>
            <a:gdLst/>
            <a:ahLst/>
            <a:cxnLst/>
            <a:rect r="r" b="b" t="t" l="l"/>
            <a:pathLst>
              <a:path h="679767" w="679767">
                <a:moveTo>
                  <a:pt x="0" y="0"/>
                </a:moveTo>
                <a:lnTo>
                  <a:pt x="679767" y="0"/>
                </a:lnTo>
                <a:lnTo>
                  <a:pt x="679767" y="679767"/>
                </a:lnTo>
                <a:lnTo>
                  <a:pt x="0" y="67976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2645009" y="5894580"/>
            <a:ext cx="679767" cy="679767"/>
          </a:xfrm>
          <a:custGeom>
            <a:avLst/>
            <a:gdLst/>
            <a:ahLst/>
            <a:cxnLst/>
            <a:rect r="r" b="b" t="t" l="l"/>
            <a:pathLst>
              <a:path h="679767" w="679767">
                <a:moveTo>
                  <a:pt x="0" y="0"/>
                </a:moveTo>
                <a:lnTo>
                  <a:pt x="679767" y="0"/>
                </a:lnTo>
                <a:lnTo>
                  <a:pt x="679767" y="679767"/>
                </a:lnTo>
                <a:lnTo>
                  <a:pt x="0" y="67976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8" id="8"/>
          <p:cNvSpPr txBox="true"/>
          <p:nvPr/>
        </p:nvSpPr>
        <p:spPr>
          <a:xfrm rot="0">
            <a:off x="2645009" y="1553445"/>
            <a:ext cx="6782952" cy="2950963"/>
          </a:xfrm>
          <a:prstGeom prst="rect">
            <a:avLst/>
          </a:prstGeom>
        </p:spPr>
        <p:txBody>
          <a:bodyPr anchor="t" rtlCol="false" tIns="0" lIns="0" bIns="0" rIns="0">
            <a:spAutoFit/>
          </a:bodyPr>
          <a:lstStyle/>
          <a:p>
            <a:pPr algn="l" marL="0" indent="0" lvl="0">
              <a:lnSpc>
                <a:spcPts val="11137"/>
              </a:lnSpc>
            </a:pPr>
            <a:r>
              <a:rPr lang="en-US" sz="12374">
                <a:solidFill>
                  <a:srgbClr val="1F3685"/>
                </a:solidFill>
                <a:latin typeface="Archivo Black"/>
                <a:ea typeface="Archivo Black"/>
                <a:cs typeface="Archivo Black"/>
                <a:sym typeface="Archivo Black"/>
              </a:rPr>
              <a:t>THANK YOU!</a:t>
            </a:r>
          </a:p>
        </p:txBody>
      </p:sp>
      <p:sp>
        <p:nvSpPr>
          <p:cNvPr name="TextBox 9" id="9"/>
          <p:cNvSpPr txBox="true"/>
          <p:nvPr/>
        </p:nvSpPr>
        <p:spPr>
          <a:xfrm rot="0">
            <a:off x="3809456" y="5326459"/>
            <a:ext cx="5333168" cy="361652"/>
          </a:xfrm>
          <a:prstGeom prst="rect">
            <a:avLst/>
          </a:prstGeom>
        </p:spPr>
        <p:txBody>
          <a:bodyPr anchor="t" rtlCol="false" tIns="0" lIns="0" bIns="0" rIns="0">
            <a:spAutoFit/>
          </a:bodyPr>
          <a:lstStyle/>
          <a:p>
            <a:pPr algn="l" marL="0" indent="0" lvl="0">
              <a:lnSpc>
                <a:spcPts val="2657"/>
              </a:lnSpc>
            </a:pPr>
            <a:r>
              <a:rPr lang="en-US" sz="2953">
                <a:solidFill>
                  <a:srgbClr val="000000"/>
                </a:solidFill>
                <a:latin typeface="Montserrat"/>
                <a:ea typeface="Montserrat"/>
                <a:cs typeface="Montserrat"/>
                <a:sym typeface="Montserrat"/>
              </a:rPr>
              <a:t>866-446-3647</a:t>
            </a:r>
          </a:p>
        </p:txBody>
      </p:sp>
      <p:sp>
        <p:nvSpPr>
          <p:cNvPr name="TextBox 10" id="10"/>
          <p:cNvSpPr txBox="true"/>
          <p:nvPr/>
        </p:nvSpPr>
        <p:spPr>
          <a:xfrm rot="0">
            <a:off x="3809456" y="6096500"/>
            <a:ext cx="5333168" cy="361652"/>
          </a:xfrm>
          <a:prstGeom prst="rect">
            <a:avLst/>
          </a:prstGeom>
        </p:spPr>
        <p:txBody>
          <a:bodyPr anchor="t" rtlCol="false" tIns="0" lIns="0" bIns="0" rIns="0">
            <a:spAutoFit/>
          </a:bodyPr>
          <a:lstStyle/>
          <a:p>
            <a:pPr algn="l" marL="0" indent="0" lvl="0">
              <a:lnSpc>
                <a:spcPts val="2657"/>
              </a:lnSpc>
            </a:pPr>
            <a:r>
              <a:rPr lang="en-US" sz="2953">
                <a:solidFill>
                  <a:srgbClr val="000000"/>
                </a:solidFill>
                <a:latin typeface="Montserrat"/>
                <a:ea typeface="Montserrat"/>
                <a:cs typeface="Montserrat"/>
                <a:sym typeface="Montserrat"/>
              </a:rPr>
              <a:t>starcityschools.org</a:t>
            </a:r>
          </a:p>
        </p:txBody>
      </p:sp>
      <p:sp>
        <p:nvSpPr>
          <p:cNvPr name="TextBox 11" id="11"/>
          <p:cNvSpPr txBox="true"/>
          <p:nvPr/>
        </p:nvSpPr>
        <p:spPr>
          <a:xfrm rot="0">
            <a:off x="3809456" y="6866541"/>
            <a:ext cx="6762336" cy="361652"/>
          </a:xfrm>
          <a:prstGeom prst="rect">
            <a:avLst/>
          </a:prstGeom>
        </p:spPr>
        <p:txBody>
          <a:bodyPr anchor="t" rtlCol="false" tIns="0" lIns="0" bIns="0" rIns="0">
            <a:spAutoFit/>
          </a:bodyPr>
          <a:lstStyle/>
          <a:p>
            <a:pPr algn="l" marL="0" indent="0" lvl="0">
              <a:lnSpc>
                <a:spcPts val="2657"/>
              </a:lnSpc>
            </a:pPr>
            <a:r>
              <a:rPr lang="en-US" sz="2953">
                <a:solidFill>
                  <a:srgbClr val="000000"/>
                </a:solidFill>
                <a:latin typeface="Montserrat"/>
                <a:ea typeface="Montserrat"/>
                <a:cs typeface="Montserrat"/>
                <a:sym typeface="Montserrat"/>
              </a:rPr>
              <a:t>gina.richard@starcityschools.org</a:t>
            </a:r>
          </a:p>
        </p:txBody>
      </p:sp>
      <p:sp>
        <p:nvSpPr>
          <p:cNvPr name="TextBox 12" id="12"/>
          <p:cNvSpPr txBox="true"/>
          <p:nvPr/>
        </p:nvSpPr>
        <p:spPr>
          <a:xfrm rot="0">
            <a:off x="3809456" y="7636583"/>
            <a:ext cx="6762336" cy="361652"/>
          </a:xfrm>
          <a:prstGeom prst="rect">
            <a:avLst/>
          </a:prstGeom>
        </p:spPr>
        <p:txBody>
          <a:bodyPr anchor="t" rtlCol="false" tIns="0" lIns="0" bIns="0" rIns="0">
            <a:spAutoFit/>
          </a:bodyPr>
          <a:lstStyle/>
          <a:p>
            <a:pPr algn="l" marL="0" indent="0" lvl="0">
              <a:lnSpc>
                <a:spcPts val="2657"/>
              </a:lnSpc>
            </a:pPr>
            <a:r>
              <a:rPr lang="en-US" sz="2953">
                <a:solidFill>
                  <a:srgbClr val="000000"/>
                </a:solidFill>
                <a:latin typeface="Montserrat"/>
                <a:ea typeface="Montserrat"/>
                <a:cs typeface="Montserrat"/>
                <a:sym typeface="Montserrat"/>
              </a:rPr>
              <a:t>400 E. Arkansas, Star City, AR 71667</a:t>
            </a:r>
          </a:p>
        </p:txBody>
      </p:sp>
      <p:grpSp>
        <p:nvGrpSpPr>
          <p:cNvPr name="Group 13" id="13"/>
          <p:cNvGrpSpPr/>
          <p:nvPr/>
        </p:nvGrpSpPr>
        <p:grpSpPr>
          <a:xfrm rot="0">
            <a:off x="-5820469" y="3289094"/>
            <a:ext cx="6380006" cy="6380006"/>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FE9FF"/>
            </a:solidFill>
          </p:spPr>
        </p:sp>
        <p:sp>
          <p:nvSpPr>
            <p:cNvPr name="TextBox 15" id="15"/>
            <p:cNvSpPr txBox="true"/>
            <p:nvPr/>
          </p:nvSpPr>
          <p:spPr>
            <a:xfrm>
              <a:off x="76200" y="152400"/>
              <a:ext cx="660400" cy="584200"/>
            </a:xfrm>
            <a:prstGeom prst="rect">
              <a:avLst/>
            </a:prstGeom>
          </p:spPr>
          <p:txBody>
            <a:bodyPr anchor="ctr" rtlCol="false" tIns="71437" lIns="71437" bIns="71437" rIns="71437"/>
            <a:lstStyle/>
            <a:p>
              <a:pPr algn="ctr">
                <a:lnSpc>
                  <a:spcPts val="2278"/>
                </a:lnSpc>
              </a:pPr>
            </a:p>
          </p:txBody>
        </p:sp>
      </p:grpSp>
      <p:grpSp>
        <p:nvGrpSpPr>
          <p:cNvPr name="Group 16" id="16"/>
          <p:cNvGrpSpPr/>
          <p:nvPr/>
        </p:nvGrpSpPr>
        <p:grpSpPr>
          <a:xfrm rot="0">
            <a:off x="12100915" y="4432034"/>
            <a:ext cx="2054991" cy="2054991"/>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18" id="18"/>
            <p:cNvSpPr txBox="true"/>
            <p:nvPr/>
          </p:nvSpPr>
          <p:spPr>
            <a:xfrm>
              <a:off x="76200" y="152400"/>
              <a:ext cx="660400" cy="584200"/>
            </a:xfrm>
            <a:prstGeom prst="rect">
              <a:avLst/>
            </a:prstGeom>
          </p:spPr>
          <p:txBody>
            <a:bodyPr anchor="ctr" rtlCol="false" tIns="71437" lIns="71437" bIns="71437" rIns="71437"/>
            <a:lstStyle/>
            <a:p>
              <a:pPr algn="ctr">
                <a:lnSpc>
                  <a:spcPts val="2278"/>
                </a:lnSpc>
              </a:pPr>
            </a:p>
          </p:txBody>
        </p:sp>
      </p:grpSp>
      <p:sp>
        <p:nvSpPr>
          <p:cNvPr name="Freeform 19" id="19"/>
          <p:cNvSpPr/>
          <p:nvPr/>
        </p:nvSpPr>
        <p:spPr>
          <a:xfrm flipH="false" flipV="false" rot="0">
            <a:off x="12339275" y="4867678"/>
            <a:ext cx="1578271" cy="1183703"/>
          </a:xfrm>
          <a:custGeom>
            <a:avLst/>
            <a:gdLst/>
            <a:ahLst/>
            <a:cxnLst/>
            <a:rect r="r" b="b" t="t" l="l"/>
            <a:pathLst>
              <a:path h="1183703" w="1578271">
                <a:moveTo>
                  <a:pt x="0" y="0"/>
                </a:moveTo>
                <a:lnTo>
                  <a:pt x="1578271" y="0"/>
                </a:lnTo>
                <a:lnTo>
                  <a:pt x="1578271" y="1183703"/>
                </a:lnTo>
                <a:lnTo>
                  <a:pt x="0" y="1183703"/>
                </a:lnTo>
                <a:lnTo>
                  <a:pt x="0" y="0"/>
                </a:lnTo>
                <a:close/>
              </a:path>
            </a:pathLst>
          </a:custGeom>
          <a:blipFill>
            <a:blip r:embed="rId14"/>
            <a:stretch>
              <a:fillRect l="0" t="-3885" r="0" b="-3885"/>
            </a:stretch>
          </a:blipFill>
        </p:spPr>
      </p:sp>
    </p:spTree>
  </p:cSld>
  <p:clrMapOvr>
    <a:masterClrMapping/>
  </p:clrMapOvr>
</p:sld>
</file>

<file path=ppt/slides/slide1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621129" y="1954071"/>
            <a:ext cx="6287638" cy="1258119"/>
          </a:xfrm>
          <a:custGeom>
            <a:avLst/>
            <a:gdLst/>
            <a:ahLst/>
            <a:cxnLst/>
            <a:rect r="r" b="b" t="t" l="l"/>
            <a:pathLst>
              <a:path h="1258119" w="6287638">
                <a:moveTo>
                  <a:pt x="0" y="0"/>
                </a:moveTo>
                <a:lnTo>
                  <a:pt x="6287638" y="0"/>
                </a:lnTo>
                <a:lnTo>
                  <a:pt x="6287638" y="1258119"/>
                </a:lnTo>
                <a:lnTo>
                  <a:pt x="0" y="1258119"/>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grpSp>
        <p:nvGrpSpPr>
          <p:cNvPr name="Group 3" id="3"/>
          <p:cNvGrpSpPr/>
          <p:nvPr/>
        </p:nvGrpSpPr>
        <p:grpSpPr>
          <a:xfrm rot="0">
            <a:off x="952741" y="3384590"/>
            <a:ext cx="7448920" cy="5340110"/>
            <a:chOff x="0" y="0"/>
            <a:chExt cx="1829293" cy="1311415"/>
          </a:xfrm>
        </p:grpSpPr>
        <p:sp>
          <p:nvSpPr>
            <p:cNvPr name="Freeform 4" id="4"/>
            <p:cNvSpPr/>
            <p:nvPr/>
          </p:nvSpPr>
          <p:spPr>
            <a:xfrm flipH="false" flipV="false" rot="0">
              <a:off x="0" y="0"/>
              <a:ext cx="1829293" cy="1311415"/>
            </a:xfrm>
            <a:custGeom>
              <a:avLst/>
              <a:gdLst/>
              <a:ahLst/>
              <a:cxnLst/>
              <a:rect r="r" b="b" t="t" l="l"/>
              <a:pathLst>
                <a:path h="1311415" w="1829293">
                  <a:moveTo>
                    <a:pt x="56429" y="0"/>
                  </a:moveTo>
                  <a:lnTo>
                    <a:pt x="1772864" y="0"/>
                  </a:lnTo>
                  <a:cubicBezTo>
                    <a:pt x="1787830" y="0"/>
                    <a:pt x="1802183" y="5945"/>
                    <a:pt x="1812765" y="16528"/>
                  </a:cubicBezTo>
                  <a:cubicBezTo>
                    <a:pt x="1823348" y="27110"/>
                    <a:pt x="1829293" y="41463"/>
                    <a:pt x="1829293" y="56429"/>
                  </a:cubicBezTo>
                  <a:lnTo>
                    <a:pt x="1829293" y="1254986"/>
                  </a:lnTo>
                  <a:cubicBezTo>
                    <a:pt x="1829293" y="1269952"/>
                    <a:pt x="1823348" y="1284305"/>
                    <a:pt x="1812765" y="1294887"/>
                  </a:cubicBezTo>
                  <a:cubicBezTo>
                    <a:pt x="1802183" y="1305470"/>
                    <a:pt x="1787830" y="1311415"/>
                    <a:pt x="1772864" y="1311415"/>
                  </a:cubicBezTo>
                  <a:lnTo>
                    <a:pt x="56429" y="1311415"/>
                  </a:lnTo>
                  <a:cubicBezTo>
                    <a:pt x="41463" y="1311415"/>
                    <a:pt x="27110" y="1305470"/>
                    <a:pt x="16528" y="1294887"/>
                  </a:cubicBezTo>
                  <a:cubicBezTo>
                    <a:pt x="5945" y="1284305"/>
                    <a:pt x="0" y="1269952"/>
                    <a:pt x="0" y="1254986"/>
                  </a:cubicBezTo>
                  <a:lnTo>
                    <a:pt x="0" y="56429"/>
                  </a:lnTo>
                  <a:cubicBezTo>
                    <a:pt x="0" y="41463"/>
                    <a:pt x="5945" y="27110"/>
                    <a:pt x="16528" y="16528"/>
                  </a:cubicBezTo>
                  <a:cubicBezTo>
                    <a:pt x="27110" y="5945"/>
                    <a:pt x="41463" y="0"/>
                    <a:pt x="56429" y="0"/>
                  </a:cubicBezTo>
                  <a:close/>
                </a:path>
              </a:pathLst>
            </a:custGeom>
            <a:solidFill>
              <a:srgbClr val="2B4CC0"/>
            </a:solidFill>
          </p:spPr>
        </p:sp>
        <p:sp>
          <p:nvSpPr>
            <p:cNvPr name="TextBox 5" id="5"/>
            <p:cNvSpPr txBox="true"/>
            <p:nvPr/>
          </p:nvSpPr>
          <p:spPr>
            <a:xfrm>
              <a:off x="0" y="76200"/>
              <a:ext cx="1829293" cy="1235215"/>
            </a:xfrm>
            <a:prstGeom prst="rect">
              <a:avLst/>
            </a:prstGeom>
          </p:spPr>
          <p:txBody>
            <a:bodyPr anchor="ctr" rtlCol="false" tIns="76614" lIns="76614" bIns="76614" rIns="76614"/>
            <a:lstStyle/>
            <a:p>
              <a:pPr algn="ctr">
                <a:lnSpc>
                  <a:spcPts val="2443"/>
                </a:lnSpc>
              </a:pPr>
            </a:p>
          </p:txBody>
        </p:sp>
      </p:grpSp>
      <p:grpSp>
        <p:nvGrpSpPr>
          <p:cNvPr name="Group 6" id="6"/>
          <p:cNvGrpSpPr/>
          <p:nvPr/>
        </p:nvGrpSpPr>
        <p:grpSpPr>
          <a:xfrm rot="0">
            <a:off x="1448000" y="4261785"/>
            <a:ext cx="943430" cy="943430"/>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8" id="8"/>
            <p:cNvSpPr txBox="true"/>
            <p:nvPr/>
          </p:nvSpPr>
          <p:spPr>
            <a:xfrm>
              <a:off x="76200" y="152400"/>
              <a:ext cx="660400" cy="584200"/>
            </a:xfrm>
            <a:prstGeom prst="rect">
              <a:avLst/>
            </a:prstGeom>
          </p:spPr>
          <p:txBody>
            <a:bodyPr anchor="ctr" rtlCol="false" tIns="76614" lIns="76614" bIns="76614" rIns="76614"/>
            <a:lstStyle/>
            <a:p>
              <a:pPr algn="ctr">
                <a:lnSpc>
                  <a:spcPts val="2171"/>
                </a:lnSpc>
              </a:pPr>
              <a:r>
                <a:rPr lang="en-US" sz="2413">
                  <a:solidFill>
                    <a:srgbClr val="1F3685"/>
                  </a:solidFill>
                  <a:latin typeface="Montserrat"/>
                  <a:ea typeface="Montserrat"/>
                  <a:cs typeface="Montserrat"/>
                  <a:sym typeface="Montserrat"/>
                </a:rPr>
                <a:t>1</a:t>
              </a:r>
            </a:p>
          </p:txBody>
        </p:sp>
      </p:grpSp>
      <p:grpSp>
        <p:nvGrpSpPr>
          <p:cNvPr name="Group 9" id="9"/>
          <p:cNvGrpSpPr/>
          <p:nvPr/>
        </p:nvGrpSpPr>
        <p:grpSpPr>
          <a:xfrm rot="0">
            <a:off x="1443794" y="5726950"/>
            <a:ext cx="943430" cy="94343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152400"/>
              <a:ext cx="660400" cy="584200"/>
            </a:xfrm>
            <a:prstGeom prst="rect">
              <a:avLst/>
            </a:prstGeom>
          </p:spPr>
          <p:txBody>
            <a:bodyPr anchor="ctr" rtlCol="false" tIns="76614" lIns="76614" bIns="76614" rIns="76614"/>
            <a:lstStyle/>
            <a:p>
              <a:pPr algn="ctr">
                <a:lnSpc>
                  <a:spcPts val="2171"/>
                </a:lnSpc>
              </a:pPr>
              <a:r>
                <a:rPr lang="en-US" sz="2413">
                  <a:solidFill>
                    <a:srgbClr val="1F3685"/>
                  </a:solidFill>
                  <a:latin typeface="Montserrat"/>
                  <a:ea typeface="Montserrat"/>
                  <a:cs typeface="Montserrat"/>
                  <a:sym typeface="Montserrat"/>
                </a:rPr>
                <a:t>2</a:t>
              </a:r>
            </a:p>
          </p:txBody>
        </p:sp>
      </p:grpSp>
      <p:grpSp>
        <p:nvGrpSpPr>
          <p:cNvPr name="Group 12" id="12"/>
          <p:cNvGrpSpPr/>
          <p:nvPr/>
        </p:nvGrpSpPr>
        <p:grpSpPr>
          <a:xfrm rot="0">
            <a:off x="1454589" y="7221216"/>
            <a:ext cx="943430" cy="94343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152400"/>
              <a:ext cx="660400" cy="584200"/>
            </a:xfrm>
            <a:prstGeom prst="rect">
              <a:avLst/>
            </a:prstGeom>
          </p:spPr>
          <p:txBody>
            <a:bodyPr anchor="ctr" rtlCol="false" tIns="76614" lIns="76614" bIns="76614" rIns="76614"/>
            <a:lstStyle/>
            <a:p>
              <a:pPr algn="ctr">
                <a:lnSpc>
                  <a:spcPts val="2171"/>
                </a:lnSpc>
              </a:pPr>
              <a:r>
                <a:rPr lang="en-US" sz="2413">
                  <a:solidFill>
                    <a:srgbClr val="1F3685"/>
                  </a:solidFill>
                  <a:latin typeface="Montserrat"/>
                  <a:ea typeface="Montserrat"/>
                  <a:cs typeface="Montserrat"/>
                  <a:sym typeface="Montserrat"/>
                </a:rPr>
                <a:t>3</a:t>
              </a:r>
            </a:p>
          </p:txBody>
        </p:sp>
      </p:grpSp>
      <p:sp>
        <p:nvSpPr>
          <p:cNvPr name="TextBox 15" id="15"/>
          <p:cNvSpPr txBox="true"/>
          <p:nvPr/>
        </p:nvSpPr>
        <p:spPr>
          <a:xfrm rot="0">
            <a:off x="1609813" y="1550587"/>
            <a:ext cx="9754913" cy="925299"/>
          </a:xfrm>
          <a:prstGeom prst="rect">
            <a:avLst/>
          </a:prstGeom>
        </p:spPr>
        <p:txBody>
          <a:bodyPr anchor="t" rtlCol="false" tIns="0" lIns="0" bIns="0" rIns="0">
            <a:spAutoFit/>
          </a:bodyPr>
          <a:lstStyle/>
          <a:p>
            <a:pPr algn="l" marL="0" indent="0" lvl="0">
              <a:lnSpc>
                <a:spcPts val="6786"/>
              </a:lnSpc>
            </a:pPr>
            <a:r>
              <a:rPr lang="en-US" sz="7540">
                <a:solidFill>
                  <a:srgbClr val="1F3685"/>
                </a:solidFill>
                <a:latin typeface="Archivo Black"/>
                <a:ea typeface="Archivo Black"/>
                <a:cs typeface="Archivo Black"/>
                <a:sym typeface="Archivo Black"/>
              </a:rPr>
              <a:t>WHO WE ARE....</a:t>
            </a:r>
          </a:p>
        </p:txBody>
      </p:sp>
      <p:sp>
        <p:nvSpPr>
          <p:cNvPr name="TextBox 16" id="16"/>
          <p:cNvSpPr txBox="true"/>
          <p:nvPr/>
        </p:nvSpPr>
        <p:spPr>
          <a:xfrm rot="0">
            <a:off x="9374173" y="6521340"/>
            <a:ext cx="7688486" cy="2606641"/>
          </a:xfrm>
          <a:prstGeom prst="rect">
            <a:avLst/>
          </a:prstGeom>
        </p:spPr>
        <p:txBody>
          <a:bodyPr anchor="t" rtlCol="false" tIns="0" lIns="0" bIns="0" rIns="0">
            <a:spAutoFit/>
          </a:bodyPr>
          <a:lstStyle/>
          <a:p>
            <a:pPr algn="l" marL="649314" indent="-324657" lvl="1">
              <a:lnSpc>
                <a:spcPts val="4210"/>
              </a:lnSpc>
              <a:buFont typeface="Arial"/>
              <a:buChar char="•"/>
            </a:pPr>
            <a:r>
              <a:rPr lang="en-US" sz="3007">
                <a:solidFill>
                  <a:srgbClr val="000000"/>
                </a:solidFill>
                <a:latin typeface="Montserrat"/>
                <a:ea typeface="Montserrat"/>
                <a:cs typeface="Montserrat"/>
                <a:sym typeface="Montserrat"/>
              </a:rPr>
              <a:t>Transparency across the district </a:t>
            </a:r>
          </a:p>
          <a:p>
            <a:pPr algn="l" marL="649314" indent="-324657" lvl="1">
              <a:lnSpc>
                <a:spcPts val="4210"/>
              </a:lnSpc>
              <a:buFont typeface="Arial"/>
              <a:buChar char="•"/>
            </a:pPr>
            <a:r>
              <a:rPr lang="en-US" sz="3007">
                <a:solidFill>
                  <a:srgbClr val="000000"/>
                </a:solidFill>
                <a:latin typeface="Montserrat"/>
                <a:ea typeface="Montserrat"/>
                <a:cs typeface="Montserrat"/>
                <a:sym typeface="Montserrat"/>
              </a:rPr>
              <a:t>Vertical and horizontal alignment </a:t>
            </a:r>
          </a:p>
          <a:p>
            <a:pPr algn="l" marL="649314" indent="-324657" lvl="1">
              <a:lnSpc>
                <a:spcPts val="4210"/>
              </a:lnSpc>
              <a:buFont typeface="Arial"/>
              <a:buChar char="•"/>
            </a:pPr>
            <a:r>
              <a:rPr lang="en-US" sz="3007">
                <a:solidFill>
                  <a:srgbClr val="000000"/>
                </a:solidFill>
                <a:latin typeface="Montserrat"/>
                <a:ea typeface="Montserrat"/>
                <a:cs typeface="Montserrat"/>
                <a:sym typeface="Montserrat"/>
              </a:rPr>
              <a:t>New teachers </a:t>
            </a:r>
          </a:p>
          <a:p>
            <a:pPr algn="l" marL="649314" indent="-324657" lvl="1">
              <a:lnSpc>
                <a:spcPts val="4210"/>
              </a:lnSpc>
              <a:buFont typeface="Arial"/>
              <a:buChar char="•"/>
            </a:pPr>
            <a:r>
              <a:rPr lang="en-US" sz="3007">
                <a:solidFill>
                  <a:srgbClr val="000000"/>
                </a:solidFill>
                <a:latin typeface="Montserrat"/>
                <a:ea typeface="Montserrat"/>
                <a:cs typeface="Montserrat"/>
                <a:sym typeface="Montserrat"/>
              </a:rPr>
              <a:t>Consistency </a:t>
            </a:r>
          </a:p>
          <a:p>
            <a:pPr algn="l">
              <a:lnSpc>
                <a:spcPts val="4210"/>
              </a:lnSpc>
            </a:pPr>
          </a:p>
        </p:txBody>
      </p:sp>
      <p:grpSp>
        <p:nvGrpSpPr>
          <p:cNvPr name="Group 17" id="17"/>
          <p:cNvGrpSpPr/>
          <p:nvPr/>
        </p:nvGrpSpPr>
        <p:grpSpPr>
          <a:xfrm rot="0">
            <a:off x="14554532" y="-904007"/>
            <a:ext cx="4192973" cy="4192973"/>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FE9FF"/>
            </a:solidFill>
          </p:spPr>
        </p:sp>
        <p:sp>
          <p:nvSpPr>
            <p:cNvPr name="TextBox 19" id="19"/>
            <p:cNvSpPr txBox="true"/>
            <p:nvPr/>
          </p:nvSpPr>
          <p:spPr>
            <a:xfrm>
              <a:off x="76200" y="152400"/>
              <a:ext cx="660400" cy="584200"/>
            </a:xfrm>
            <a:prstGeom prst="rect">
              <a:avLst/>
            </a:prstGeom>
          </p:spPr>
          <p:txBody>
            <a:bodyPr anchor="ctr" rtlCol="false" tIns="76614" lIns="76614" bIns="76614" rIns="76614"/>
            <a:lstStyle/>
            <a:p>
              <a:pPr algn="ctr">
                <a:lnSpc>
                  <a:spcPts val="2443"/>
                </a:lnSpc>
              </a:pPr>
            </a:p>
          </p:txBody>
        </p:sp>
      </p:grpSp>
      <p:sp>
        <p:nvSpPr>
          <p:cNvPr name="Freeform 20" id="20"/>
          <p:cNvSpPr/>
          <p:nvPr/>
        </p:nvSpPr>
        <p:spPr>
          <a:xfrm flipH="false" flipV="false" rot="0">
            <a:off x="14214046" y="1861654"/>
            <a:ext cx="1522936" cy="1522936"/>
          </a:xfrm>
          <a:custGeom>
            <a:avLst/>
            <a:gdLst/>
            <a:ahLst/>
            <a:cxnLst/>
            <a:rect r="r" b="b" t="t" l="l"/>
            <a:pathLst>
              <a:path h="1522936" w="1522936">
                <a:moveTo>
                  <a:pt x="0" y="0"/>
                </a:moveTo>
                <a:lnTo>
                  <a:pt x="1522936" y="0"/>
                </a:lnTo>
                <a:lnTo>
                  <a:pt x="1522936" y="1522936"/>
                </a:lnTo>
                <a:lnTo>
                  <a:pt x="0" y="152293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1" id="21"/>
          <p:cNvGrpSpPr/>
          <p:nvPr/>
        </p:nvGrpSpPr>
        <p:grpSpPr>
          <a:xfrm rot="0">
            <a:off x="1629093" y="9617639"/>
            <a:ext cx="14709951" cy="1354600"/>
            <a:chOff x="0" y="0"/>
            <a:chExt cx="3612444" cy="332660"/>
          </a:xfrm>
        </p:grpSpPr>
        <p:sp>
          <p:nvSpPr>
            <p:cNvPr name="Freeform 22" id="22"/>
            <p:cNvSpPr/>
            <p:nvPr/>
          </p:nvSpPr>
          <p:spPr>
            <a:xfrm flipH="false" flipV="false" rot="0">
              <a:off x="0" y="0"/>
              <a:ext cx="3612445" cy="332660"/>
            </a:xfrm>
            <a:custGeom>
              <a:avLst/>
              <a:gdLst/>
              <a:ahLst/>
              <a:cxnLst/>
              <a:rect r="r" b="b" t="t" l="l"/>
              <a:pathLst>
                <a:path h="332660" w="3612445">
                  <a:moveTo>
                    <a:pt x="79375" y="0"/>
                  </a:moveTo>
                  <a:lnTo>
                    <a:pt x="3533070" y="0"/>
                  </a:lnTo>
                  <a:cubicBezTo>
                    <a:pt x="3554121" y="0"/>
                    <a:pt x="3574311" y="8363"/>
                    <a:pt x="3589196" y="23248"/>
                  </a:cubicBezTo>
                  <a:cubicBezTo>
                    <a:pt x="3604082" y="38134"/>
                    <a:pt x="3612445" y="58323"/>
                    <a:pt x="3612445" y="79375"/>
                  </a:cubicBezTo>
                  <a:lnTo>
                    <a:pt x="3612445" y="253285"/>
                  </a:lnTo>
                  <a:cubicBezTo>
                    <a:pt x="3612445" y="274337"/>
                    <a:pt x="3604082" y="294526"/>
                    <a:pt x="3589196" y="309412"/>
                  </a:cubicBezTo>
                  <a:cubicBezTo>
                    <a:pt x="3574311" y="324298"/>
                    <a:pt x="3554121" y="332660"/>
                    <a:pt x="3533070" y="332660"/>
                  </a:cubicBezTo>
                  <a:lnTo>
                    <a:pt x="79375" y="332660"/>
                  </a:lnTo>
                  <a:cubicBezTo>
                    <a:pt x="35537" y="332660"/>
                    <a:pt x="0" y="297123"/>
                    <a:pt x="0" y="253285"/>
                  </a:cubicBezTo>
                  <a:lnTo>
                    <a:pt x="0" y="79375"/>
                  </a:lnTo>
                  <a:cubicBezTo>
                    <a:pt x="0" y="35537"/>
                    <a:pt x="35537" y="0"/>
                    <a:pt x="79375" y="0"/>
                  </a:cubicBezTo>
                  <a:close/>
                </a:path>
              </a:pathLst>
            </a:custGeom>
            <a:solidFill>
              <a:srgbClr val="DFE9FF"/>
            </a:solidFill>
          </p:spPr>
        </p:sp>
        <p:sp>
          <p:nvSpPr>
            <p:cNvPr name="TextBox 23" id="23"/>
            <p:cNvSpPr txBox="true"/>
            <p:nvPr/>
          </p:nvSpPr>
          <p:spPr>
            <a:xfrm>
              <a:off x="0" y="76200"/>
              <a:ext cx="3612444" cy="256460"/>
            </a:xfrm>
            <a:prstGeom prst="rect">
              <a:avLst/>
            </a:prstGeom>
          </p:spPr>
          <p:txBody>
            <a:bodyPr anchor="ctr" rtlCol="false" tIns="76614" lIns="76614" bIns="76614" rIns="76614"/>
            <a:lstStyle/>
            <a:p>
              <a:pPr algn="ctr">
                <a:lnSpc>
                  <a:spcPts val="2443"/>
                </a:lnSpc>
              </a:pPr>
            </a:p>
          </p:txBody>
        </p:sp>
      </p:grpSp>
      <p:grpSp>
        <p:nvGrpSpPr>
          <p:cNvPr name="Group 24" id="24"/>
          <p:cNvGrpSpPr/>
          <p:nvPr/>
        </p:nvGrpSpPr>
        <p:grpSpPr>
          <a:xfrm rot="0">
            <a:off x="13112091" y="291654"/>
            <a:ext cx="2203909" cy="2203909"/>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26" id="26"/>
            <p:cNvSpPr txBox="true"/>
            <p:nvPr/>
          </p:nvSpPr>
          <p:spPr>
            <a:xfrm>
              <a:off x="76200" y="152400"/>
              <a:ext cx="660400" cy="584200"/>
            </a:xfrm>
            <a:prstGeom prst="rect">
              <a:avLst/>
            </a:prstGeom>
          </p:spPr>
          <p:txBody>
            <a:bodyPr anchor="ctr" rtlCol="false" tIns="76614" lIns="76614" bIns="76614" rIns="76614"/>
            <a:lstStyle/>
            <a:p>
              <a:pPr algn="ctr">
                <a:lnSpc>
                  <a:spcPts val="2443"/>
                </a:lnSpc>
              </a:pPr>
              <a:r>
                <a:rPr lang="en-US" sz="2714">
                  <a:solidFill>
                    <a:srgbClr val="FFFFFF"/>
                  </a:solidFill>
                  <a:latin typeface="Montserrat"/>
                  <a:ea typeface="Montserrat"/>
                  <a:cs typeface="Montserrat"/>
                  <a:sym typeface="Montserrat"/>
                </a:rPr>
                <a:t>2D’S &amp; 1C</a:t>
              </a:r>
            </a:p>
            <a:p>
              <a:pPr algn="ctr">
                <a:lnSpc>
                  <a:spcPts val="2443"/>
                </a:lnSpc>
              </a:pPr>
              <a:r>
                <a:rPr lang="en-US" sz="2714">
                  <a:solidFill>
                    <a:srgbClr val="FFFFFF"/>
                  </a:solidFill>
                  <a:latin typeface="Montserrat"/>
                  <a:ea typeface="Montserrat"/>
                  <a:cs typeface="Montserrat"/>
                  <a:sym typeface="Montserrat"/>
                </a:rPr>
                <a:t>(COVID)</a:t>
              </a:r>
            </a:p>
          </p:txBody>
        </p:sp>
      </p:grpSp>
      <p:sp>
        <p:nvSpPr>
          <p:cNvPr name="Freeform 27" id="27"/>
          <p:cNvSpPr/>
          <p:nvPr/>
        </p:nvSpPr>
        <p:spPr>
          <a:xfrm flipH="false" flipV="false" rot="0">
            <a:off x="10355048" y="3486761"/>
            <a:ext cx="6295971" cy="2119643"/>
          </a:xfrm>
          <a:custGeom>
            <a:avLst/>
            <a:gdLst/>
            <a:ahLst/>
            <a:cxnLst/>
            <a:rect r="r" b="b" t="t" l="l"/>
            <a:pathLst>
              <a:path h="2119643" w="6295971">
                <a:moveTo>
                  <a:pt x="0" y="0"/>
                </a:moveTo>
                <a:lnTo>
                  <a:pt x="6295971" y="0"/>
                </a:lnTo>
                <a:lnTo>
                  <a:pt x="6295971" y="2119643"/>
                </a:lnTo>
                <a:lnTo>
                  <a:pt x="0" y="2119643"/>
                </a:lnTo>
                <a:lnTo>
                  <a:pt x="0" y="0"/>
                </a:lnTo>
                <a:close/>
              </a:path>
            </a:pathLst>
          </a:custGeom>
          <a:blipFill>
            <a:blip r:embed="rId7"/>
            <a:stretch>
              <a:fillRect l="0" t="0" r="0" b="0"/>
            </a:stretch>
          </a:blipFill>
        </p:spPr>
      </p:sp>
      <p:sp>
        <p:nvSpPr>
          <p:cNvPr name="Freeform 28" id="28"/>
          <p:cNvSpPr/>
          <p:nvPr/>
        </p:nvSpPr>
        <p:spPr>
          <a:xfrm flipH="false" flipV="false" rot="0">
            <a:off x="15316000" y="430712"/>
            <a:ext cx="2280248" cy="1710186"/>
          </a:xfrm>
          <a:custGeom>
            <a:avLst/>
            <a:gdLst/>
            <a:ahLst/>
            <a:cxnLst/>
            <a:rect r="r" b="b" t="t" l="l"/>
            <a:pathLst>
              <a:path h="1710186" w="2280248">
                <a:moveTo>
                  <a:pt x="0" y="0"/>
                </a:moveTo>
                <a:lnTo>
                  <a:pt x="2280248" y="0"/>
                </a:lnTo>
                <a:lnTo>
                  <a:pt x="2280248" y="1710186"/>
                </a:lnTo>
                <a:lnTo>
                  <a:pt x="0" y="1710186"/>
                </a:lnTo>
                <a:lnTo>
                  <a:pt x="0" y="0"/>
                </a:lnTo>
                <a:close/>
              </a:path>
            </a:pathLst>
          </a:custGeom>
          <a:blipFill>
            <a:blip r:embed="rId8"/>
            <a:stretch>
              <a:fillRect l="0" t="-3885" r="0" b="-3885"/>
            </a:stretch>
          </a:blipFill>
        </p:spPr>
      </p:sp>
      <p:sp>
        <p:nvSpPr>
          <p:cNvPr name="TextBox 29" id="29"/>
          <p:cNvSpPr txBox="true"/>
          <p:nvPr/>
        </p:nvSpPr>
        <p:spPr>
          <a:xfrm rot="0">
            <a:off x="2785879" y="3768758"/>
            <a:ext cx="5225679" cy="1759703"/>
          </a:xfrm>
          <a:prstGeom prst="rect">
            <a:avLst/>
          </a:prstGeom>
        </p:spPr>
        <p:txBody>
          <a:bodyPr anchor="t" rtlCol="false" tIns="0" lIns="0" bIns="0" rIns="0">
            <a:spAutoFit/>
          </a:bodyPr>
          <a:lstStyle/>
          <a:p>
            <a:pPr algn="l">
              <a:lnSpc>
                <a:spcPts val="4781"/>
              </a:lnSpc>
            </a:pPr>
            <a:r>
              <a:rPr lang="en-US" sz="3415">
                <a:solidFill>
                  <a:srgbClr val="FFFFFF"/>
                </a:solidFill>
                <a:latin typeface="Montserrat"/>
                <a:ea typeface="Montserrat"/>
                <a:cs typeface="Montserrat"/>
                <a:sym typeface="Montserrat"/>
              </a:rPr>
              <a:t>4A School with 70%+ poverty, Title I, CEP school </a:t>
            </a:r>
          </a:p>
        </p:txBody>
      </p:sp>
      <p:sp>
        <p:nvSpPr>
          <p:cNvPr name="TextBox 30" id="30"/>
          <p:cNvSpPr txBox="true"/>
          <p:nvPr/>
        </p:nvSpPr>
        <p:spPr>
          <a:xfrm rot="0">
            <a:off x="2785879" y="5654985"/>
            <a:ext cx="5225679" cy="1163267"/>
          </a:xfrm>
          <a:prstGeom prst="rect">
            <a:avLst/>
          </a:prstGeom>
        </p:spPr>
        <p:txBody>
          <a:bodyPr anchor="t" rtlCol="false" tIns="0" lIns="0" bIns="0" rIns="0">
            <a:spAutoFit/>
          </a:bodyPr>
          <a:lstStyle/>
          <a:p>
            <a:pPr algn="l">
              <a:lnSpc>
                <a:spcPts val="4781"/>
              </a:lnSpc>
            </a:pPr>
            <a:r>
              <a:rPr lang="en-US" sz="3415">
                <a:solidFill>
                  <a:srgbClr val="FFFFFF"/>
                </a:solidFill>
                <a:latin typeface="Montserrat"/>
                <a:ea typeface="Montserrat"/>
                <a:cs typeface="Montserrat"/>
                <a:sym typeface="Montserrat"/>
              </a:rPr>
              <a:t>Only school in Lincoln County, 400+ sq miles</a:t>
            </a:r>
          </a:p>
        </p:txBody>
      </p:sp>
      <p:sp>
        <p:nvSpPr>
          <p:cNvPr name="TextBox 31" id="31"/>
          <p:cNvSpPr txBox="true"/>
          <p:nvPr/>
        </p:nvSpPr>
        <p:spPr>
          <a:xfrm rot="0">
            <a:off x="2787001" y="7380941"/>
            <a:ext cx="5225679" cy="566831"/>
          </a:xfrm>
          <a:prstGeom prst="rect">
            <a:avLst/>
          </a:prstGeom>
        </p:spPr>
        <p:txBody>
          <a:bodyPr anchor="t" rtlCol="false" tIns="0" lIns="0" bIns="0" rIns="0">
            <a:spAutoFit/>
          </a:bodyPr>
          <a:lstStyle/>
          <a:p>
            <a:pPr algn="l">
              <a:lnSpc>
                <a:spcPts val="4781"/>
              </a:lnSpc>
            </a:pPr>
            <a:r>
              <a:rPr lang="en-US" sz="3415">
                <a:solidFill>
                  <a:srgbClr val="FFFFFF"/>
                </a:solidFill>
                <a:latin typeface="Montserrat"/>
                <a:ea typeface="Montserrat"/>
                <a:cs typeface="Montserrat"/>
                <a:sym typeface="Montserrat"/>
              </a:rPr>
              <a:t>Loose measurements </a:t>
            </a:r>
          </a:p>
        </p:txBody>
      </p:sp>
      <p:sp>
        <p:nvSpPr>
          <p:cNvPr name="TextBox 32" id="32"/>
          <p:cNvSpPr txBox="true"/>
          <p:nvPr/>
        </p:nvSpPr>
        <p:spPr>
          <a:xfrm rot="0">
            <a:off x="10036570" y="5975151"/>
            <a:ext cx="3864210" cy="455467"/>
          </a:xfrm>
          <a:prstGeom prst="rect">
            <a:avLst/>
          </a:prstGeom>
        </p:spPr>
        <p:txBody>
          <a:bodyPr anchor="t" rtlCol="false" tIns="0" lIns="0" bIns="0" rIns="0">
            <a:spAutoFit/>
          </a:bodyPr>
          <a:lstStyle/>
          <a:p>
            <a:pPr algn="l" marL="0" indent="0" lvl="0">
              <a:lnSpc>
                <a:spcPts val="3393"/>
              </a:lnSpc>
            </a:pPr>
            <a:r>
              <a:rPr lang="en-US" sz="3770">
                <a:solidFill>
                  <a:srgbClr val="1F3685"/>
                </a:solidFill>
                <a:latin typeface="Archivo Black"/>
                <a:ea typeface="Archivo Black"/>
                <a:cs typeface="Archivo Black"/>
                <a:sym typeface="Archivo Black"/>
              </a:rPr>
              <a:t>Purpose: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344837" y="6769055"/>
            <a:ext cx="5862783" cy="1173108"/>
          </a:xfrm>
          <a:custGeom>
            <a:avLst/>
            <a:gdLst/>
            <a:ahLst/>
            <a:cxnLst/>
            <a:rect r="r" b="b" t="t" l="l"/>
            <a:pathLst>
              <a:path h="1173108" w="5862783">
                <a:moveTo>
                  <a:pt x="0" y="0"/>
                </a:moveTo>
                <a:lnTo>
                  <a:pt x="5862782" y="0"/>
                </a:lnTo>
                <a:lnTo>
                  <a:pt x="5862782" y="1173108"/>
                </a:lnTo>
                <a:lnTo>
                  <a:pt x="0" y="1173108"/>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TextBox 3" id="3"/>
          <p:cNvSpPr txBox="true"/>
          <p:nvPr/>
        </p:nvSpPr>
        <p:spPr>
          <a:xfrm rot="0">
            <a:off x="1820123" y="787302"/>
            <a:ext cx="9362227" cy="742355"/>
          </a:xfrm>
          <a:prstGeom prst="rect">
            <a:avLst/>
          </a:prstGeom>
        </p:spPr>
        <p:txBody>
          <a:bodyPr anchor="t" rtlCol="false" tIns="0" lIns="0" bIns="0" rIns="0">
            <a:spAutoFit/>
          </a:bodyPr>
          <a:lstStyle/>
          <a:p>
            <a:pPr algn="ctr" marL="0" indent="0" lvl="0">
              <a:lnSpc>
                <a:spcPts val="5315"/>
              </a:lnSpc>
            </a:pPr>
            <a:r>
              <a:rPr lang="en-US" sz="5906">
                <a:solidFill>
                  <a:srgbClr val="1F3685"/>
                </a:solidFill>
                <a:latin typeface="Archivo Black"/>
                <a:ea typeface="Archivo Black"/>
                <a:cs typeface="Archivo Black"/>
                <a:sym typeface="Archivo Black"/>
              </a:rPr>
              <a:t>Where We Were:</a:t>
            </a:r>
          </a:p>
        </p:txBody>
      </p:sp>
      <p:grpSp>
        <p:nvGrpSpPr>
          <p:cNvPr name="Group 4" id="4"/>
          <p:cNvGrpSpPr/>
          <p:nvPr/>
        </p:nvGrpSpPr>
        <p:grpSpPr>
          <a:xfrm rot="0">
            <a:off x="3065682" y="1583510"/>
            <a:ext cx="11728523" cy="7476503"/>
            <a:chOff x="0" y="0"/>
            <a:chExt cx="3088994" cy="1969120"/>
          </a:xfrm>
        </p:grpSpPr>
        <p:sp>
          <p:nvSpPr>
            <p:cNvPr name="Freeform 5" id="5"/>
            <p:cNvSpPr/>
            <p:nvPr/>
          </p:nvSpPr>
          <p:spPr>
            <a:xfrm flipH="false" flipV="false" rot="0">
              <a:off x="0" y="0"/>
              <a:ext cx="3088994" cy="1969120"/>
            </a:xfrm>
            <a:custGeom>
              <a:avLst/>
              <a:gdLst/>
              <a:ahLst/>
              <a:cxnLst/>
              <a:rect r="r" b="b" t="t" l="l"/>
              <a:pathLst>
                <a:path h="1969120" w="3088994">
                  <a:moveTo>
                    <a:pt x="23206" y="0"/>
                  </a:moveTo>
                  <a:lnTo>
                    <a:pt x="3065787" y="0"/>
                  </a:lnTo>
                  <a:cubicBezTo>
                    <a:pt x="3071942" y="0"/>
                    <a:pt x="3077845" y="2445"/>
                    <a:pt x="3082197" y="6797"/>
                  </a:cubicBezTo>
                  <a:cubicBezTo>
                    <a:pt x="3086549" y="11149"/>
                    <a:pt x="3088994" y="17052"/>
                    <a:pt x="3088994" y="23206"/>
                  </a:cubicBezTo>
                  <a:lnTo>
                    <a:pt x="3088994" y="1945914"/>
                  </a:lnTo>
                  <a:cubicBezTo>
                    <a:pt x="3088994" y="1952068"/>
                    <a:pt x="3086549" y="1957971"/>
                    <a:pt x="3082197" y="1962323"/>
                  </a:cubicBezTo>
                  <a:cubicBezTo>
                    <a:pt x="3077845" y="1966675"/>
                    <a:pt x="3071942" y="1969120"/>
                    <a:pt x="3065787" y="1969120"/>
                  </a:cubicBezTo>
                  <a:lnTo>
                    <a:pt x="23206" y="1969120"/>
                  </a:lnTo>
                  <a:cubicBezTo>
                    <a:pt x="10390" y="1969120"/>
                    <a:pt x="0" y="1958730"/>
                    <a:pt x="0" y="1945914"/>
                  </a:cubicBezTo>
                  <a:lnTo>
                    <a:pt x="0" y="23206"/>
                  </a:lnTo>
                  <a:cubicBezTo>
                    <a:pt x="0" y="10390"/>
                    <a:pt x="10390" y="0"/>
                    <a:pt x="23206" y="0"/>
                  </a:cubicBezTo>
                  <a:close/>
                </a:path>
              </a:pathLst>
            </a:custGeom>
            <a:solidFill>
              <a:srgbClr val="DFE9FF"/>
            </a:solidFill>
          </p:spPr>
        </p:sp>
        <p:sp>
          <p:nvSpPr>
            <p:cNvPr name="TextBox 6" id="6"/>
            <p:cNvSpPr txBox="true"/>
            <p:nvPr/>
          </p:nvSpPr>
          <p:spPr>
            <a:xfrm>
              <a:off x="0" y="76200"/>
              <a:ext cx="3088994" cy="1892920"/>
            </a:xfrm>
            <a:prstGeom prst="rect">
              <a:avLst/>
            </a:prstGeom>
          </p:spPr>
          <p:txBody>
            <a:bodyPr anchor="ctr" rtlCol="false" tIns="71438" lIns="71438" bIns="71438" rIns="71438"/>
            <a:lstStyle/>
            <a:p>
              <a:pPr algn="ctr">
                <a:lnSpc>
                  <a:spcPts val="2278"/>
                </a:lnSpc>
              </a:pPr>
            </a:p>
          </p:txBody>
        </p:sp>
      </p:grpSp>
      <p:sp>
        <p:nvSpPr>
          <p:cNvPr name="TextBox 7" id="7"/>
          <p:cNvSpPr txBox="true"/>
          <p:nvPr/>
        </p:nvSpPr>
        <p:spPr>
          <a:xfrm rot="0">
            <a:off x="3314700" y="2130864"/>
            <a:ext cx="11479505" cy="4507996"/>
          </a:xfrm>
          <a:prstGeom prst="rect">
            <a:avLst/>
          </a:prstGeom>
        </p:spPr>
        <p:txBody>
          <a:bodyPr anchor="t" rtlCol="false" tIns="0" lIns="0" bIns="0" rIns="0">
            <a:spAutoFit/>
          </a:bodyPr>
          <a:lstStyle/>
          <a:p>
            <a:pPr algn="l" marL="798348" indent="-399174" lvl="1">
              <a:lnSpc>
                <a:spcPts val="9244"/>
              </a:lnSpc>
              <a:buFont typeface="Arial"/>
              <a:buChar char="•"/>
            </a:pPr>
            <a:r>
              <a:rPr lang="en-US" sz="3697">
                <a:solidFill>
                  <a:srgbClr val="000000"/>
                </a:solidFill>
                <a:latin typeface="Montserrat"/>
                <a:ea typeface="Montserrat"/>
                <a:cs typeface="Montserrat"/>
                <a:sym typeface="Montserrat"/>
              </a:rPr>
              <a:t>One size fits all approach </a:t>
            </a:r>
          </a:p>
          <a:p>
            <a:pPr algn="l" marL="798348" indent="-399174" lvl="1">
              <a:lnSpc>
                <a:spcPts val="9244"/>
              </a:lnSpc>
              <a:buFont typeface="Arial"/>
              <a:buChar char="•"/>
            </a:pPr>
            <a:r>
              <a:rPr lang="en-US" sz="3697">
                <a:solidFill>
                  <a:srgbClr val="000000"/>
                </a:solidFill>
                <a:latin typeface="Montserrat"/>
                <a:ea typeface="Montserrat"/>
                <a:cs typeface="Montserrat"/>
                <a:sym typeface="Montserrat"/>
              </a:rPr>
              <a:t>Checking off the boxes of planned lessons</a:t>
            </a:r>
          </a:p>
          <a:p>
            <a:pPr algn="l" marL="798348" indent="-399174" lvl="1">
              <a:lnSpc>
                <a:spcPts val="9244"/>
              </a:lnSpc>
              <a:buFont typeface="Arial"/>
              <a:buChar char="•"/>
            </a:pPr>
            <a:r>
              <a:rPr lang="en-US" sz="3697">
                <a:solidFill>
                  <a:srgbClr val="000000"/>
                </a:solidFill>
                <a:latin typeface="Montserrat"/>
                <a:ea typeface="Montserrat"/>
                <a:cs typeface="Montserrat"/>
                <a:sym typeface="Montserrat"/>
              </a:rPr>
              <a:t>Instructional Resources</a:t>
            </a:r>
          </a:p>
          <a:p>
            <a:pPr algn="l" marL="798348" indent="-399174" lvl="1">
              <a:lnSpc>
                <a:spcPts val="9244"/>
              </a:lnSpc>
              <a:buFont typeface="Arial"/>
              <a:buChar char="•"/>
            </a:pPr>
            <a:r>
              <a:rPr lang="en-US" sz="3697">
                <a:solidFill>
                  <a:srgbClr val="000000"/>
                </a:solidFill>
                <a:latin typeface="Montserrat"/>
                <a:ea typeface="Montserrat"/>
                <a:cs typeface="Montserrat"/>
                <a:sym typeface="Montserrat"/>
              </a:rPr>
              <a:t>Teaching vs Learning </a:t>
            </a:r>
          </a:p>
        </p:txBody>
      </p:sp>
      <p:sp>
        <p:nvSpPr>
          <p:cNvPr name="Freeform 8" id="8"/>
          <p:cNvSpPr/>
          <p:nvPr/>
        </p:nvSpPr>
        <p:spPr>
          <a:xfrm flipH="true" flipV="true" rot="5400000">
            <a:off x="14838926" y="792945"/>
            <a:ext cx="6051646" cy="1210898"/>
          </a:xfrm>
          <a:custGeom>
            <a:avLst/>
            <a:gdLst/>
            <a:ahLst/>
            <a:cxnLst/>
            <a:rect r="r" b="b" t="t" l="l"/>
            <a:pathLst>
              <a:path h="1210898" w="6051646">
                <a:moveTo>
                  <a:pt x="6051646" y="1210899"/>
                </a:moveTo>
                <a:lnTo>
                  <a:pt x="0" y="1210899"/>
                </a:lnTo>
                <a:lnTo>
                  <a:pt x="0" y="0"/>
                </a:lnTo>
                <a:lnTo>
                  <a:pt x="6051646" y="0"/>
                </a:lnTo>
                <a:lnTo>
                  <a:pt x="6051646" y="1210899"/>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9" id="9"/>
          <p:cNvSpPr/>
          <p:nvPr/>
        </p:nvSpPr>
        <p:spPr>
          <a:xfrm flipH="false" flipV="false" rot="0">
            <a:off x="17063394" y="9060012"/>
            <a:ext cx="1157869" cy="1157869"/>
          </a:xfrm>
          <a:custGeom>
            <a:avLst/>
            <a:gdLst/>
            <a:ahLst/>
            <a:cxnLst/>
            <a:rect r="r" b="b" t="t" l="l"/>
            <a:pathLst>
              <a:path h="1157869" w="1157869">
                <a:moveTo>
                  <a:pt x="0" y="0"/>
                </a:moveTo>
                <a:lnTo>
                  <a:pt x="1157869" y="0"/>
                </a:lnTo>
                <a:lnTo>
                  <a:pt x="1157869" y="1157869"/>
                </a:lnTo>
                <a:lnTo>
                  <a:pt x="0" y="115786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0" y="-144780"/>
            <a:ext cx="1559364" cy="1559364"/>
          </a:xfrm>
          <a:custGeom>
            <a:avLst/>
            <a:gdLst/>
            <a:ahLst/>
            <a:cxnLst/>
            <a:rect r="r" b="b" t="t" l="l"/>
            <a:pathLst>
              <a:path h="1559364" w="1559364">
                <a:moveTo>
                  <a:pt x="0" y="0"/>
                </a:moveTo>
                <a:lnTo>
                  <a:pt x="1559364" y="0"/>
                </a:lnTo>
                <a:lnTo>
                  <a:pt x="1559364" y="1559364"/>
                </a:lnTo>
                <a:lnTo>
                  <a:pt x="0" y="15593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1" id="11"/>
          <p:cNvGrpSpPr/>
          <p:nvPr/>
        </p:nvGrpSpPr>
        <p:grpSpPr>
          <a:xfrm rot="0">
            <a:off x="15587338" y="7674974"/>
            <a:ext cx="2054991" cy="2054991"/>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13" id="13"/>
            <p:cNvSpPr txBox="true"/>
            <p:nvPr/>
          </p:nvSpPr>
          <p:spPr>
            <a:xfrm>
              <a:off x="76200" y="152400"/>
              <a:ext cx="660400" cy="584200"/>
            </a:xfrm>
            <a:prstGeom prst="rect">
              <a:avLst/>
            </a:prstGeom>
          </p:spPr>
          <p:txBody>
            <a:bodyPr anchor="ctr" rtlCol="false" tIns="71438" lIns="71438" bIns="71438" rIns="71438"/>
            <a:lstStyle/>
            <a:p>
              <a:pPr algn="ctr">
                <a:lnSpc>
                  <a:spcPts val="2278"/>
                </a:lnSpc>
              </a:pPr>
              <a:r>
                <a:rPr lang="en-US" sz="2531">
                  <a:solidFill>
                    <a:srgbClr val="FFFFFF"/>
                  </a:solidFill>
                  <a:latin typeface="Montserrat"/>
                  <a:ea typeface="Montserrat"/>
                  <a:cs typeface="Montserrat"/>
                  <a:sym typeface="Montserrat"/>
                </a:rPr>
                <a:t>1D &amp; 2C</a:t>
              </a:r>
            </a:p>
            <a:p>
              <a:pPr algn="ctr">
                <a:lnSpc>
                  <a:spcPts val="2278"/>
                </a:lnSpc>
              </a:pPr>
              <a:r>
                <a:rPr lang="en-US" sz="2531">
                  <a:solidFill>
                    <a:srgbClr val="FFFFFF"/>
                  </a:solidFill>
                  <a:latin typeface="Montserrat"/>
                  <a:ea typeface="Montserrat"/>
                  <a:cs typeface="Montserrat"/>
                  <a:sym typeface="Montserrat"/>
                </a:rPr>
                <a:t>(2023)</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344837" y="6769055"/>
            <a:ext cx="5862783" cy="1173108"/>
          </a:xfrm>
          <a:custGeom>
            <a:avLst/>
            <a:gdLst/>
            <a:ahLst/>
            <a:cxnLst/>
            <a:rect r="r" b="b" t="t" l="l"/>
            <a:pathLst>
              <a:path h="1173108" w="5862783">
                <a:moveTo>
                  <a:pt x="0" y="0"/>
                </a:moveTo>
                <a:lnTo>
                  <a:pt x="5862782" y="0"/>
                </a:lnTo>
                <a:lnTo>
                  <a:pt x="5862782" y="1173108"/>
                </a:lnTo>
                <a:lnTo>
                  <a:pt x="0" y="1173108"/>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grpSp>
        <p:nvGrpSpPr>
          <p:cNvPr name="Group 3" id="3"/>
          <p:cNvGrpSpPr/>
          <p:nvPr/>
        </p:nvGrpSpPr>
        <p:grpSpPr>
          <a:xfrm rot="0">
            <a:off x="1894244" y="2153234"/>
            <a:ext cx="7249756" cy="7476503"/>
            <a:chOff x="0" y="0"/>
            <a:chExt cx="1909401" cy="1969120"/>
          </a:xfrm>
        </p:grpSpPr>
        <p:sp>
          <p:nvSpPr>
            <p:cNvPr name="Freeform 4" id="4"/>
            <p:cNvSpPr/>
            <p:nvPr/>
          </p:nvSpPr>
          <p:spPr>
            <a:xfrm flipH="false" flipV="false" rot="0">
              <a:off x="0" y="0"/>
              <a:ext cx="1909401" cy="1969120"/>
            </a:xfrm>
            <a:custGeom>
              <a:avLst/>
              <a:gdLst/>
              <a:ahLst/>
              <a:cxnLst/>
              <a:rect r="r" b="b" t="t" l="l"/>
              <a:pathLst>
                <a:path h="1969120" w="1909401">
                  <a:moveTo>
                    <a:pt x="37543" y="0"/>
                  </a:moveTo>
                  <a:lnTo>
                    <a:pt x="1871858" y="0"/>
                  </a:lnTo>
                  <a:cubicBezTo>
                    <a:pt x="1892592" y="0"/>
                    <a:pt x="1909401" y="16809"/>
                    <a:pt x="1909401" y="37543"/>
                  </a:cubicBezTo>
                  <a:lnTo>
                    <a:pt x="1909401" y="1931577"/>
                  </a:lnTo>
                  <a:cubicBezTo>
                    <a:pt x="1909401" y="1952312"/>
                    <a:pt x="1892592" y="1969120"/>
                    <a:pt x="1871858" y="1969120"/>
                  </a:cubicBezTo>
                  <a:lnTo>
                    <a:pt x="37543" y="1969120"/>
                  </a:lnTo>
                  <a:cubicBezTo>
                    <a:pt x="16809" y="1969120"/>
                    <a:pt x="0" y="1952312"/>
                    <a:pt x="0" y="1931577"/>
                  </a:cubicBezTo>
                  <a:lnTo>
                    <a:pt x="0" y="37543"/>
                  </a:lnTo>
                  <a:cubicBezTo>
                    <a:pt x="0" y="16809"/>
                    <a:pt x="16809" y="0"/>
                    <a:pt x="37543" y="0"/>
                  </a:cubicBezTo>
                  <a:close/>
                </a:path>
              </a:pathLst>
            </a:custGeom>
            <a:solidFill>
              <a:srgbClr val="DFE9FF"/>
            </a:solidFill>
          </p:spPr>
        </p:sp>
        <p:sp>
          <p:nvSpPr>
            <p:cNvPr name="TextBox 5" id="5"/>
            <p:cNvSpPr txBox="true"/>
            <p:nvPr/>
          </p:nvSpPr>
          <p:spPr>
            <a:xfrm>
              <a:off x="0" y="76200"/>
              <a:ext cx="1909401" cy="1892920"/>
            </a:xfrm>
            <a:prstGeom prst="rect">
              <a:avLst/>
            </a:prstGeom>
          </p:spPr>
          <p:txBody>
            <a:bodyPr anchor="ctr" rtlCol="false" tIns="71438" lIns="71438" bIns="71438" rIns="71438"/>
            <a:lstStyle/>
            <a:p>
              <a:pPr algn="ctr">
                <a:lnSpc>
                  <a:spcPts val="2278"/>
                </a:lnSpc>
              </a:pPr>
            </a:p>
          </p:txBody>
        </p:sp>
      </p:grpSp>
      <p:sp>
        <p:nvSpPr>
          <p:cNvPr name="Freeform 6" id="6"/>
          <p:cNvSpPr/>
          <p:nvPr/>
        </p:nvSpPr>
        <p:spPr>
          <a:xfrm flipH="true" flipV="true" rot="5400000">
            <a:off x="14656728" y="683549"/>
            <a:ext cx="6051646" cy="1210898"/>
          </a:xfrm>
          <a:custGeom>
            <a:avLst/>
            <a:gdLst/>
            <a:ahLst/>
            <a:cxnLst/>
            <a:rect r="r" b="b" t="t" l="l"/>
            <a:pathLst>
              <a:path h="1210898" w="6051646">
                <a:moveTo>
                  <a:pt x="6051646" y="1210898"/>
                </a:moveTo>
                <a:lnTo>
                  <a:pt x="0" y="1210898"/>
                </a:lnTo>
                <a:lnTo>
                  <a:pt x="0" y="0"/>
                </a:lnTo>
                <a:lnTo>
                  <a:pt x="6051646" y="0"/>
                </a:lnTo>
                <a:lnTo>
                  <a:pt x="6051646" y="1210898"/>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7" id="7"/>
          <p:cNvSpPr/>
          <p:nvPr/>
        </p:nvSpPr>
        <p:spPr>
          <a:xfrm flipH="false" flipV="false" rot="0">
            <a:off x="17175457" y="9129131"/>
            <a:ext cx="1157869" cy="1157869"/>
          </a:xfrm>
          <a:custGeom>
            <a:avLst/>
            <a:gdLst/>
            <a:ahLst/>
            <a:cxnLst/>
            <a:rect r="r" b="b" t="t" l="l"/>
            <a:pathLst>
              <a:path h="1157869" w="1157869">
                <a:moveTo>
                  <a:pt x="0" y="0"/>
                </a:moveTo>
                <a:lnTo>
                  <a:pt x="1157869" y="0"/>
                </a:lnTo>
                <a:lnTo>
                  <a:pt x="1157869" y="1157869"/>
                </a:lnTo>
                <a:lnTo>
                  <a:pt x="0" y="115786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0" y="0"/>
            <a:ext cx="1559364" cy="1559364"/>
          </a:xfrm>
          <a:custGeom>
            <a:avLst/>
            <a:gdLst/>
            <a:ahLst/>
            <a:cxnLst/>
            <a:rect r="r" b="b" t="t" l="l"/>
            <a:pathLst>
              <a:path h="1559364" w="1559364">
                <a:moveTo>
                  <a:pt x="0" y="0"/>
                </a:moveTo>
                <a:lnTo>
                  <a:pt x="1559364" y="0"/>
                </a:lnTo>
                <a:lnTo>
                  <a:pt x="1559364" y="1559364"/>
                </a:lnTo>
                <a:lnTo>
                  <a:pt x="0" y="15593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8793889" y="2362773"/>
            <a:ext cx="8381569" cy="6994837"/>
          </a:xfrm>
          <a:custGeom>
            <a:avLst/>
            <a:gdLst/>
            <a:ahLst/>
            <a:cxnLst/>
            <a:rect r="r" b="b" t="t" l="l"/>
            <a:pathLst>
              <a:path h="6994837" w="8381569">
                <a:moveTo>
                  <a:pt x="0" y="0"/>
                </a:moveTo>
                <a:lnTo>
                  <a:pt x="8381568" y="0"/>
                </a:lnTo>
                <a:lnTo>
                  <a:pt x="8381568" y="6994837"/>
                </a:lnTo>
                <a:lnTo>
                  <a:pt x="0" y="6994837"/>
                </a:lnTo>
                <a:lnTo>
                  <a:pt x="0" y="0"/>
                </a:lnTo>
                <a:close/>
              </a:path>
            </a:pathLst>
          </a:custGeom>
          <a:blipFill>
            <a:blip r:embed="rId7"/>
            <a:stretch>
              <a:fillRect l="0" t="0" r="0" b="0"/>
            </a:stretch>
          </a:blipFill>
          <a:ln w="38100" cap="sq">
            <a:solidFill>
              <a:srgbClr val="000000"/>
            </a:solidFill>
            <a:prstDash val="solid"/>
            <a:miter/>
          </a:ln>
        </p:spPr>
      </p:sp>
      <p:sp>
        <p:nvSpPr>
          <p:cNvPr name="TextBox 10" id="10"/>
          <p:cNvSpPr txBox="true"/>
          <p:nvPr/>
        </p:nvSpPr>
        <p:spPr>
          <a:xfrm rot="0">
            <a:off x="5138086" y="1156366"/>
            <a:ext cx="12804861" cy="742355"/>
          </a:xfrm>
          <a:prstGeom prst="rect">
            <a:avLst/>
          </a:prstGeom>
        </p:spPr>
        <p:txBody>
          <a:bodyPr anchor="t" rtlCol="false" tIns="0" lIns="0" bIns="0" rIns="0">
            <a:spAutoFit/>
          </a:bodyPr>
          <a:lstStyle/>
          <a:p>
            <a:pPr algn="l" marL="0" indent="0" lvl="0">
              <a:lnSpc>
                <a:spcPts val="5315"/>
              </a:lnSpc>
            </a:pPr>
            <a:r>
              <a:rPr lang="en-US" sz="5906" u="sng">
                <a:solidFill>
                  <a:srgbClr val="1F3685"/>
                </a:solidFill>
                <a:latin typeface="Archivo Black"/>
                <a:ea typeface="Archivo Black"/>
                <a:cs typeface="Archivo Black"/>
                <a:sym typeface="Archivo Black"/>
                <a:hlinkClick r:id="rId8" tooltip="https://docs.google.com/spreadsheets/d/1NYcBQfGVntNkuK3IZ9BGEBw8UMQKW4k0oLgi_VazTbM/edit#gid=0"/>
              </a:rPr>
              <a:t>DISTRICT DASHBOARD</a:t>
            </a:r>
          </a:p>
        </p:txBody>
      </p:sp>
      <p:sp>
        <p:nvSpPr>
          <p:cNvPr name="TextBox 11" id="11"/>
          <p:cNvSpPr txBox="true"/>
          <p:nvPr/>
        </p:nvSpPr>
        <p:spPr>
          <a:xfrm rot="0">
            <a:off x="2640476" y="3017961"/>
            <a:ext cx="6153412" cy="5365908"/>
          </a:xfrm>
          <a:prstGeom prst="rect">
            <a:avLst/>
          </a:prstGeom>
        </p:spPr>
        <p:txBody>
          <a:bodyPr anchor="t" rtlCol="false" tIns="0" lIns="0" bIns="0" rIns="0">
            <a:spAutoFit/>
          </a:bodyPr>
          <a:lstStyle/>
          <a:p>
            <a:pPr algn="l" marL="667942" indent="-333971" lvl="1">
              <a:lnSpc>
                <a:spcPts val="6156"/>
              </a:lnSpc>
              <a:buFont typeface="Arial"/>
              <a:buChar char="•"/>
            </a:pPr>
            <a:r>
              <a:rPr lang="en-US" sz="3093">
                <a:solidFill>
                  <a:srgbClr val="000000"/>
                </a:solidFill>
                <a:latin typeface="Montserrat"/>
                <a:ea typeface="Montserrat"/>
                <a:cs typeface="Montserrat"/>
                <a:sym typeface="Montserrat"/>
              </a:rPr>
              <a:t>Guiding Coalition</a:t>
            </a:r>
          </a:p>
          <a:p>
            <a:pPr algn="l" marL="667942" indent="-333971" lvl="1">
              <a:lnSpc>
                <a:spcPts val="6156"/>
              </a:lnSpc>
              <a:buFont typeface="Arial"/>
              <a:buChar char="•"/>
            </a:pPr>
            <a:r>
              <a:rPr lang="en-US" sz="3093">
                <a:solidFill>
                  <a:srgbClr val="000000"/>
                </a:solidFill>
                <a:latin typeface="Montserrat"/>
                <a:ea typeface="Montserrat"/>
                <a:cs typeface="Montserrat"/>
                <a:sym typeface="Montserrat"/>
              </a:rPr>
              <a:t>Norms</a:t>
            </a:r>
          </a:p>
          <a:p>
            <a:pPr algn="l" marL="667942" indent="-333971" lvl="1">
              <a:lnSpc>
                <a:spcPts val="6156"/>
              </a:lnSpc>
              <a:buFont typeface="Arial"/>
              <a:buChar char="•"/>
            </a:pPr>
            <a:r>
              <a:rPr lang="en-US" sz="3093">
                <a:solidFill>
                  <a:srgbClr val="000000"/>
                </a:solidFill>
                <a:latin typeface="Montserrat"/>
                <a:ea typeface="Montserrat"/>
                <a:cs typeface="Montserrat"/>
                <a:sym typeface="Montserrat"/>
              </a:rPr>
              <a:t>Mission, Vision, Collective Commitments</a:t>
            </a:r>
          </a:p>
          <a:p>
            <a:pPr algn="l" marL="667942" indent="-333971" lvl="1">
              <a:lnSpc>
                <a:spcPts val="6156"/>
              </a:lnSpc>
              <a:buFont typeface="Arial"/>
              <a:buChar char="•"/>
            </a:pPr>
            <a:r>
              <a:rPr lang="en-US" sz="3093">
                <a:solidFill>
                  <a:srgbClr val="000000"/>
                </a:solidFill>
                <a:latin typeface="Montserrat"/>
                <a:ea typeface="Montserrat"/>
                <a:cs typeface="Montserrat"/>
                <a:sym typeface="Montserrat"/>
              </a:rPr>
              <a:t>Collaborative Teams and Meeting Times</a:t>
            </a:r>
          </a:p>
          <a:p>
            <a:pPr algn="l" marL="667942" indent="-333971" lvl="1">
              <a:lnSpc>
                <a:spcPts val="6156"/>
              </a:lnSpc>
              <a:buFont typeface="Arial"/>
              <a:buChar char="•"/>
            </a:pPr>
            <a:r>
              <a:rPr lang="en-US" sz="3093">
                <a:solidFill>
                  <a:srgbClr val="000000"/>
                </a:solidFill>
                <a:latin typeface="Montserrat"/>
                <a:ea typeface="Montserrat"/>
                <a:cs typeface="Montserrat"/>
                <a:sym typeface="Montserrat"/>
              </a:rPr>
              <a:t>Meeting Agendas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630460" y="6249238"/>
            <a:ext cx="6352506" cy="1271099"/>
          </a:xfrm>
          <a:custGeom>
            <a:avLst/>
            <a:gdLst/>
            <a:ahLst/>
            <a:cxnLst/>
            <a:rect r="r" b="b" t="t" l="l"/>
            <a:pathLst>
              <a:path h="1271099" w="6352506">
                <a:moveTo>
                  <a:pt x="0" y="0"/>
                </a:moveTo>
                <a:lnTo>
                  <a:pt x="6352506" y="0"/>
                </a:lnTo>
                <a:lnTo>
                  <a:pt x="6352506" y="1271099"/>
                </a:lnTo>
                <a:lnTo>
                  <a:pt x="0" y="1271099"/>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3" id="3"/>
          <p:cNvSpPr/>
          <p:nvPr/>
        </p:nvSpPr>
        <p:spPr>
          <a:xfrm flipH="true" flipV="true" rot="5400000">
            <a:off x="14454041" y="2622550"/>
            <a:ext cx="6557145" cy="1312046"/>
          </a:xfrm>
          <a:custGeom>
            <a:avLst/>
            <a:gdLst/>
            <a:ahLst/>
            <a:cxnLst/>
            <a:rect r="r" b="b" t="t" l="l"/>
            <a:pathLst>
              <a:path h="1312046" w="6557145">
                <a:moveTo>
                  <a:pt x="6557145" y="1312045"/>
                </a:moveTo>
                <a:lnTo>
                  <a:pt x="0" y="1312045"/>
                </a:lnTo>
                <a:lnTo>
                  <a:pt x="0" y="0"/>
                </a:lnTo>
                <a:lnTo>
                  <a:pt x="6557145" y="0"/>
                </a:lnTo>
                <a:lnTo>
                  <a:pt x="6557145" y="1312045"/>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4" id="4"/>
          <p:cNvSpPr/>
          <p:nvPr/>
        </p:nvSpPr>
        <p:spPr>
          <a:xfrm flipH="false" flipV="false" rot="0">
            <a:off x="17134050" y="8965035"/>
            <a:ext cx="1254587" cy="1254587"/>
          </a:xfrm>
          <a:custGeom>
            <a:avLst/>
            <a:gdLst/>
            <a:ahLst/>
            <a:cxnLst/>
            <a:rect r="r" b="b" t="t" l="l"/>
            <a:pathLst>
              <a:path h="1254587" w="1254587">
                <a:moveTo>
                  <a:pt x="0" y="0"/>
                </a:moveTo>
                <a:lnTo>
                  <a:pt x="1254587" y="0"/>
                </a:lnTo>
                <a:lnTo>
                  <a:pt x="1254587" y="1254587"/>
                </a:lnTo>
                <a:lnTo>
                  <a:pt x="0" y="12545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89756" y="123768"/>
            <a:ext cx="1689619" cy="1689619"/>
          </a:xfrm>
          <a:custGeom>
            <a:avLst/>
            <a:gdLst/>
            <a:ahLst/>
            <a:cxnLst/>
            <a:rect r="r" b="b" t="t" l="l"/>
            <a:pathLst>
              <a:path h="1689619" w="1689619">
                <a:moveTo>
                  <a:pt x="0" y="0"/>
                </a:moveTo>
                <a:lnTo>
                  <a:pt x="1689619" y="0"/>
                </a:lnTo>
                <a:lnTo>
                  <a:pt x="1689619" y="1689619"/>
                </a:lnTo>
                <a:lnTo>
                  <a:pt x="0" y="168961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3658466" y="2286332"/>
            <a:ext cx="10803691" cy="7305996"/>
          </a:xfrm>
          <a:custGeom>
            <a:avLst/>
            <a:gdLst/>
            <a:ahLst/>
            <a:cxnLst/>
            <a:rect r="r" b="b" t="t" l="l"/>
            <a:pathLst>
              <a:path h="7305996" w="10803691">
                <a:moveTo>
                  <a:pt x="0" y="0"/>
                </a:moveTo>
                <a:lnTo>
                  <a:pt x="10803691" y="0"/>
                </a:lnTo>
                <a:lnTo>
                  <a:pt x="10803691" y="7305996"/>
                </a:lnTo>
                <a:lnTo>
                  <a:pt x="0" y="7305996"/>
                </a:lnTo>
                <a:lnTo>
                  <a:pt x="0" y="0"/>
                </a:lnTo>
                <a:close/>
              </a:path>
            </a:pathLst>
          </a:custGeom>
          <a:blipFill>
            <a:blip r:embed="rId7"/>
            <a:stretch>
              <a:fillRect l="0" t="0" r="0" b="0"/>
            </a:stretch>
          </a:blipFill>
          <a:ln w="38100" cap="sq">
            <a:solidFill>
              <a:srgbClr val="000000"/>
            </a:solidFill>
            <a:prstDash val="solid"/>
            <a:miter/>
          </a:ln>
        </p:spPr>
      </p:sp>
      <p:sp>
        <p:nvSpPr>
          <p:cNvPr name="TextBox 7" id="7"/>
          <p:cNvSpPr txBox="true"/>
          <p:nvPr/>
        </p:nvSpPr>
        <p:spPr>
          <a:xfrm rot="0">
            <a:off x="2426358" y="1025819"/>
            <a:ext cx="13874463" cy="788519"/>
          </a:xfrm>
          <a:prstGeom prst="rect">
            <a:avLst/>
          </a:prstGeom>
        </p:spPr>
        <p:txBody>
          <a:bodyPr anchor="t" rtlCol="false" tIns="0" lIns="0" bIns="0" rIns="0">
            <a:spAutoFit/>
          </a:bodyPr>
          <a:lstStyle/>
          <a:p>
            <a:pPr algn="l" marL="0" indent="0" lvl="0">
              <a:lnSpc>
                <a:spcPts val="5759"/>
              </a:lnSpc>
            </a:pPr>
            <a:r>
              <a:rPr lang="en-US" sz="6399" u="sng">
                <a:solidFill>
                  <a:srgbClr val="1F3685"/>
                </a:solidFill>
                <a:latin typeface="Archivo Black"/>
                <a:ea typeface="Archivo Black"/>
                <a:cs typeface="Archivo Black"/>
                <a:sym typeface="Archivo Black"/>
                <a:hlinkClick r:id="rId8" tooltip="https://docs.google.com/spreadsheets/d/1NYcBQfGVntNkuK3IZ9BGEBw8UMQKW4k0oLgi_VazTbM/edit#gid=0"/>
              </a:rPr>
              <a:t>DASHBOARD INFORMATION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344837" y="6769055"/>
            <a:ext cx="5862783" cy="1173108"/>
          </a:xfrm>
          <a:custGeom>
            <a:avLst/>
            <a:gdLst/>
            <a:ahLst/>
            <a:cxnLst/>
            <a:rect r="r" b="b" t="t" l="l"/>
            <a:pathLst>
              <a:path h="1173108" w="5862783">
                <a:moveTo>
                  <a:pt x="0" y="0"/>
                </a:moveTo>
                <a:lnTo>
                  <a:pt x="5862782" y="0"/>
                </a:lnTo>
                <a:lnTo>
                  <a:pt x="5862782" y="1173108"/>
                </a:lnTo>
                <a:lnTo>
                  <a:pt x="0" y="1173108"/>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grpSp>
        <p:nvGrpSpPr>
          <p:cNvPr name="Group 3" id="3"/>
          <p:cNvGrpSpPr/>
          <p:nvPr/>
        </p:nvGrpSpPr>
        <p:grpSpPr>
          <a:xfrm rot="0">
            <a:off x="2173646" y="1590351"/>
            <a:ext cx="12146297" cy="2747373"/>
            <a:chOff x="0" y="0"/>
            <a:chExt cx="3199025" cy="723588"/>
          </a:xfrm>
        </p:grpSpPr>
        <p:sp>
          <p:nvSpPr>
            <p:cNvPr name="Freeform 4" id="4"/>
            <p:cNvSpPr/>
            <p:nvPr/>
          </p:nvSpPr>
          <p:spPr>
            <a:xfrm flipH="false" flipV="false" rot="0">
              <a:off x="0" y="0"/>
              <a:ext cx="3199025" cy="723588"/>
            </a:xfrm>
            <a:custGeom>
              <a:avLst/>
              <a:gdLst/>
              <a:ahLst/>
              <a:cxnLst/>
              <a:rect r="r" b="b" t="t" l="l"/>
              <a:pathLst>
                <a:path h="723588" w="3199025">
                  <a:moveTo>
                    <a:pt x="22408" y="0"/>
                  </a:moveTo>
                  <a:lnTo>
                    <a:pt x="3176617" y="0"/>
                  </a:lnTo>
                  <a:cubicBezTo>
                    <a:pt x="3188992" y="0"/>
                    <a:pt x="3199025" y="10033"/>
                    <a:pt x="3199025" y="22408"/>
                  </a:cubicBezTo>
                  <a:lnTo>
                    <a:pt x="3199025" y="701180"/>
                  </a:lnTo>
                  <a:cubicBezTo>
                    <a:pt x="3199025" y="713556"/>
                    <a:pt x="3188992" y="723588"/>
                    <a:pt x="3176617" y="723588"/>
                  </a:cubicBezTo>
                  <a:lnTo>
                    <a:pt x="22408" y="723588"/>
                  </a:lnTo>
                  <a:cubicBezTo>
                    <a:pt x="10033" y="723588"/>
                    <a:pt x="0" y="713556"/>
                    <a:pt x="0" y="701180"/>
                  </a:cubicBezTo>
                  <a:lnTo>
                    <a:pt x="0" y="22408"/>
                  </a:lnTo>
                  <a:cubicBezTo>
                    <a:pt x="0" y="10033"/>
                    <a:pt x="10033" y="0"/>
                    <a:pt x="22408" y="0"/>
                  </a:cubicBezTo>
                  <a:close/>
                </a:path>
              </a:pathLst>
            </a:custGeom>
            <a:solidFill>
              <a:srgbClr val="DFE9FF"/>
            </a:solidFill>
          </p:spPr>
        </p:sp>
        <p:sp>
          <p:nvSpPr>
            <p:cNvPr name="TextBox 5" id="5"/>
            <p:cNvSpPr txBox="true"/>
            <p:nvPr/>
          </p:nvSpPr>
          <p:spPr>
            <a:xfrm>
              <a:off x="0" y="76200"/>
              <a:ext cx="3199025" cy="647388"/>
            </a:xfrm>
            <a:prstGeom prst="rect">
              <a:avLst/>
            </a:prstGeom>
          </p:spPr>
          <p:txBody>
            <a:bodyPr anchor="ctr" rtlCol="false" tIns="71438" lIns="71438" bIns="71438" rIns="71438"/>
            <a:lstStyle/>
            <a:p>
              <a:pPr algn="ctr">
                <a:lnSpc>
                  <a:spcPts val="2278"/>
                </a:lnSpc>
              </a:pPr>
            </a:p>
          </p:txBody>
        </p:sp>
      </p:grpSp>
      <p:sp>
        <p:nvSpPr>
          <p:cNvPr name="TextBox 6" id="6"/>
          <p:cNvSpPr txBox="true"/>
          <p:nvPr/>
        </p:nvSpPr>
        <p:spPr>
          <a:xfrm rot="0">
            <a:off x="2173646" y="1732550"/>
            <a:ext cx="10673282" cy="2560142"/>
          </a:xfrm>
          <a:prstGeom prst="rect">
            <a:avLst/>
          </a:prstGeom>
        </p:spPr>
        <p:txBody>
          <a:bodyPr anchor="t" rtlCol="false" tIns="0" lIns="0" bIns="0" rIns="0">
            <a:spAutoFit/>
          </a:bodyPr>
          <a:lstStyle/>
          <a:p>
            <a:pPr algn="l" marL="607217" indent="-303609" lvl="1">
              <a:lnSpc>
                <a:spcPts val="5568"/>
              </a:lnSpc>
              <a:buFont typeface="Arial"/>
              <a:buChar char="•"/>
            </a:pPr>
            <a:r>
              <a:rPr lang="en-US" sz="2812">
                <a:solidFill>
                  <a:srgbClr val="000000"/>
                </a:solidFill>
                <a:latin typeface="Montserrat"/>
                <a:ea typeface="Montserrat"/>
                <a:cs typeface="Montserrat"/>
                <a:sym typeface="Montserrat"/>
              </a:rPr>
              <a:t>Internal/ External support- PLC cohort/ TNTP</a:t>
            </a:r>
          </a:p>
          <a:p>
            <a:pPr algn="l" marL="607217" indent="-303609" lvl="1">
              <a:lnSpc>
                <a:spcPts val="5568"/>
              </a:lnSpc>
              <a:buFont typeface="Arial"/>
              <a:buChar char="•"/>
            </a:pPr>
            <a:r>
              <a:rPr lang="en-US" sz="2812">
                <a:solidFill>
                  <a:srgbClr val="000000"/>
                </a:solidFill>
                <a:latin typeface="Montserrat"/>
                <a:ea typeface="Montserrat"/>
                <a:cs typeface="Montserrat"/>
                <a:sym typeface="Montserrat"/>
              </a:rPr>
              <a:t>2024-Hired 4 Specialists and created District Dashboard</a:t>
            </a:r>
          </a:p>
          <a:p>
            <a:pPr algn="l" marL="607217" indent="-303609" lvl="1">
              <a:lnSpc>
                <a:spcPts val="5568"/>
              </a:lnSpc>
              <a:buFont typeface="Arial"/>
              <a:buChar char="•"/>
            </a:pPr>
            <a:r>
              <a:rPr lang="en-US" sz="2812">
                <a:solidFill>
                  <a:srgbClr val="000000"/>
                </a:solidFill>
                <a:latin typeface="Montserrat"/>
                <a:ea typeface="Montserrat"/>
                <a:cs typeface="Montserrat"/>
                <a:sym typeface="Montserrat"/>
              </a:rPr>
              <a:t>Shifted expectations to look at student data</a:t>
            </a:r>
          </a:p>
          <a:p>
            <a:pPr algn="l">
              <a:lnSpc>
                <a:spcPts val="3543"/>
              </a:lnSpc>
            </a:pPr>
          </a:p>
        </p:txBody>
      </p:sp>
      <p:sp>
        <p:nvSpPr>
          <p:cNvPr name="Freeform 7" id="7"/>
          <p:cNvSpPr/>
          <p:nvPr/>
        </p:nvSpPr>
        <p:spPr>
          <a:xfrm flipH="true" flipV="true" rot="5400000">
            <a:off x="14838926" y="1327126"/>
            <a:ext cx="6051646" cy="1210898"/>
          </a:xfrm>
          <a:custGeom>
            <a:avLst/>
            <a:gdLst/>
            <a:ahLst/>
            <a:cxnLst/>
            <a:rect r="r" b="b" t="t" l="l"/>
            <a:pathLst>
              <a:path h="1210898" w="6051646">
                <a:moveTo>
                  <a:pt x="6051646" y="1210898"/>
                </a:moveTo>
                <a:lnTo>
                  <a:pt x="0" y="1210898"/>
                </a:lnTo>
                <a:lnTo>
                  <a:pt x="0" y="0"/>
                </a:lnTo>
                <a:lnTo>
                  <a:pt x="6051646" y="0"/>
                </a:lnTo>
                <a:lnTo>
                  <a:pt x="6051646" y="1210898"/>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8" id="8"/>
          <p:cNvSpPr/>
          <p:nvPr/>
        </p:nvSpPr>
        <p:spPr>
          <a:xfrm flipH="false" flipV="false" rot="0">
            <a:off x="17285815" y="9129131"/>
            <a:ext cx="1157869" cy="1157869"/>
          </a:xfrm>
          <a:custGeom>
            <a:avLst/>
            <a:gdLst/>
            <a:ahLst/>
            <a:cxnLst/>
            <a:rect r="r" b="b" t="t" l="l"/>
            <a:pathLst>
              <a:path h="1157869" w="1157869">
                <a:moveTo>
                  <a:pt x="0" y="0"/>
                </a:moveTo>
                <a:lnTo>
                  <a:pt x="1157869" y="0"/>
                </a:lnTo>
                <a:lnTo>
                  <a:pt x="1157869" y="1157869"/>
                </a:lnTo>
                <a:lnTo>
                  <a:pt x="0" y="115786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25194"/>
            <a:ext cx="1559364" cy="1559364"/>
          </a:xfrm>
          <a:custGeom>
            <a:avLst/>
            <a:gdLst/>
            <a:ahLst/>
            <a:cxnLst/>
            <a:rect r="r" b="b" t="t" l="l"/>
            <a:pathLst>
              <a:path h="1559364" w="1559364">
                <a:moveTo>
                  <a:pt x="0" y="0"/>
                </a:moveTo>
                <a:lnTo>
                  <a:pt x="1559364" y="0"/>
                </a:lnTo>
                <a:lnTo>
                  <a:pt x="1559364" y="1559364"/>
                </a:lnTo>
                <a:lnTo>
                  <a:pt x="0" y="15593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0" id="10"/>
          <p:cNvSpPr txBox="true"/>
          <p:nvPr/>
        </p:nvSpPr>
        <p:spPr>
          <a:xfrm rot="0">
            <a:off x="2173646" y="839441"/>
            <a:ext cx="11406305" cy="742355"/>
          </a:xfrm>
          <a:prstGeom prst="rect">
            <a:avLst/>
          </a:prstGeom>
        </p:spPr>
        <p:txBody>
          <a:bodyPr anchor="t" rtlCol="false" tIns="0" lIns="0" bIns="0" rIns="0">
            <a:spAutoFit/>
          </a:bodyPr>
          <a:lstStyle/>
          <a:p>
            <a:pPr algn="l" marL="0" indent="0" lvl="0">
              <a:lnSpc>
                <a:spcPts val="5315"/>
              </a:lnSpc>
            </a:pPr>
            <a:r>
              <a:rPr lang="en-US" sz="5906">
                <a:solidFill>
                  <a:srgbClr val="1F3685"/>
                </a:solidFill>
                <a:latin typeface="Archivo Black"/>
                <a:ea typeface="Archivo Black"/>
                <a:cs typeface="Archivo Black"/>
                <a:sym typeface="Archivo Black"/>
              </a:rPr>
              <a:t>PRIOR YEARS</a:t>
            </a:r>
          </a:p>
        </p:txBody>
      </p:sp>
      <p:grpSp>
        <p:nvGrpSpPr>
          <p:cNvPr name="Group 11" id="11"/>
          <p:cNvGrpSpPr/>
          <p:nvPr/>
        </p:nvGrpSpPr>
        <p:grpSpPr>
          <a:xfrm rot="0">
            <a:off x="1803650" y="5204500"/>
            <a:ext cx="12948531" cy="5082500"/>
            <a:chOff x="0" y="0"/>
            <a:chExt cx="3410313" cy="1338601"/>
          </a:xfrm>
        </p:grpSpPr>
        <p:sp>
          <p:nvSpPr>
            <p:cNvPr name="Freeform 12" id="12"/>
            <p:cNvSpPr/>
            <p:nvPr/>
          </p:nvSpPr>
          <p:spPr>
            <a:xfrm flipH="false" flipV="false" rot="0">
              <a:off x="0" y="0"/>
              <a:ext cx="3410313" cy="1338601"/>
            </a:xfrm>
            <a:custGeom>
              <a:avLst/>
              <a:gdLst/>
              <a:ahLst/>
              <a:cxnLst/>
              <a:rect r="r" b="b" t="t" l="l"/>
              <a:pathLst>
                <a:path h="1338601" w="3410313">
                  <a:moveTo>
                    <a:pt x="21020" y="0"/>
                  </a:moveTo>
                  <a:lnTo>
                    <a:pt x="3389293" y="0"/>
                  </a:lnTo>
                  <a:cubicBezTo>
                    <a:pt x="3400902" y="0"/>
                    <a:pt x="3410313" y="9411"/>
                    <a:pt x="3410313" y="21020"/>
                  </a:cubicBezTo>
                  <a:lnTo>
                    <a:pt x="3410313" y="1317581"/>
                  </a:lnTo>
                  <a:cubicBezTo>
                    <a:pt x="3410313" y="1323156"/>
                    <a:pt x="3408098" y="1328502"/>
                    <a:pt x="3404156" y="1332444"/>
                  </a:cubicBezTo>
                  <a:cubicBezTo>
                    <a:pt x="3400214" y="1336386"/>
                    <a:pt x="3394868" y="1338601"/>
                    <a:pt x="3389293" y="1338601"/>
                  </a:cubicBezTo>
                  <a:lnTo>
                    <a:pt x="21020" y="1338601"/>
                  </a:lnTo>
                  <a:cubicBezTo>
                    <a:pt x="15445" y="1338601"/>
                    <a:pt x="10099" y="1336386"/>
                    <a:pt x="6157" y="1332444"/>
                  </a:cubicBezTo>
                  <a:cubicBezTo>
                    <a:pt x="2215" y="1328502"/>
                    <a:pt x="0" y="1323156"/>
                    <a:pt x="0" y="1317581"/>
                  </a:cubicBezTo>
                  <a:lnTo>
                    <a:pt x="0" y="21020"/>
                  </a:lnTo>
                  <a:cubicBezTo>
                    <a:pt x="0" y="15445"/>
                    <a:pt x="2215" y="10099"/>
                    <a:pt x="6157" y="6157"/>
                  </a:cubicBezTo>
                  <a:cubicBezTo>
                    <a:pt x="10099" y="2215"/>
                    <a:pt x="15445" y="0"/>
                    <a:pt x="21020" y="0"/>
                  </a:cubicBezTo>
                  <a:close/>
                </a:path>
              </a:pathLst>
            </a:custGeom>
            <a:solidFill>
              <a:srgbClr val="DFE9FF"/>
            </a:solidFill>
          </p:spPr>
        </p:sp>
        <p:sp>
          <p:nvSpPr>
            <p:cNvPr name="TextBox 13" id="13"/>
            <p:cNvSpPr txBox="true"/>
            <p:nvPr/>
          </p:nvSpPr>
          <p:spPr>
            <a:xfrm>
              <a:off x="0" y="76200"/>
              <a:ext cx="3410313" cy="1262401"/>
            </a:xfrm>
            <a:prstGeom prst="rect">
              <a:avLst/>
            </a:prstGeom>
          </p:spPr>
          <p:txBody>
            <a:bodyPr anchor="ctr" rtlCol="false" tIns="71438" lIns="71438" bIns="71438" rIns="71438"/>
            <a:lstStyle/>
            <a:p>
              <a:pPr algn="ctr">
                <a:lnSpc>
                  <a:spcPts val="2278"/>
                </a:lnSpc>
              </a:pPr>
            </a:p>
          </p:txBody>
        </p:sp>
      </p:grpSp>
      <p:sp>
        <p:nvSpPr>
          <p:cNvPr name="TextBox 14" id="14"/>
          <p:cNvSpPr txBox="true"/>
          <p:nvPr/>
        </p:nvSpPr>
        <p:spPr>
          <a:xfrm rot="0">
            <a:off x="2363384" y="5465155"/>
            <a:ext cx="10673282" cy="3645039"/>
          </a:xfrm>
          <a:prstGeom prst="rect">
            <a:avLst/>
          </a:prstGeom>
        </p:spPr>
        <p:txBody>
          <a:bodyPr anchor="t" rtlCol="false" tIns="0" lIns="0" bIns="0" rIns="0">
            <a:spAutoFit/>
          </a:bodyPr>
          <a:lstStyle/>
          <a:p>
            <a:pPr algn="l" marL="576857" indent="-288429" lvl="1">
              <a:lnSpc>
                <a:spcPts val="4889"/>
              </a:lnSpc>
              <a:buFont typeface="Arial"/>
              <a:buChar char="•"/>
            </a:pPr>
            <a:r>
              <a:rPr lang="en-US" sz="2671">
                <a:solidFill>
                  <a:srgbClr val="000000"/>
                </a:solidFill>
                <a:latin typeface="Montserrat"/>
                <a:ea typeface="Montserrat"/>
                <a:cs typeface="Montserrat"/>
                <a:sym typeface="Montserrat"/>
              </a:rPr>
              <a:t>Assessments aligned to ATLAS (digital)</a:t>
            </a:r>
          </a:p>
          <a:p>
            <a:pPr algn="l" marL="576857" indent="-288429" lvl="1">
              <a:lnSpc>
                <a:spcPts val="4889"/>
              </a:lnSpc>
              <a:buFont typeface="Arial"/>
              <a:buChar char="•"/>
            </a:pPr>
            <a:r>
              <a:rPr lang="en-US" sz="2671">
                <a:solidFill>
                  <a:srgbClr val="000000"/>
                </a:solidFill>
                <a:latin typeface="Montserrat"/>
                <a:ea typeface="Montserrat"/>
                <a:cs typeface="Montserrat"/>
                <a:sym typeface="Montserrat"/>
              </a:rPr>
              <a:t>Standards-based report cards K-3</a:t>
            </a:r>
          </a:p>
          <a:p>
            <a:pPr algn="l" marL="576857" indent="-288429" lvl="1">
              <a:lnSpc>
                <a:spcPts val="4889"/>
              </a:lnSpc>
              <a:buFont typeface="Arial"/>
              <a:buChar char="•"/>
            </a:pPr>
            <a:r>
              <a:rPr lang="en-US" sz="2671">
                <a:solidFill>
                  <a:srgbClr val="000000"/>
                </a:solidFill>
                <a:latin typeface="Montserrat"/>
                <a:ea typeface="Montserrat"/>
                <a:cs typeface="Montserrat"/>
                <a:sym typeface="Montserrat"/>
              </a:rPr>
              <a:t>Tighter Pacing</a:t>
            </a:r>
          </a:p>
          <a:p>
            <a:pPr algn="l" marL="576857" indent="-288429" lvl="1">
              <a:lnSpc>
                <a:spcPts val="4889"/>
              </a:lnSpc>
              <a:buFont typeface="Arial"/>
              <a:buChar char="•"/>
            </a:pPr>
            <a:r>
              <a:rPr lang="en-US" sz="2671">
                <a:solidFill>
                  <a:srgbClr val="000000"/>
                </a:solidFill>
                <a:latin typeface="Montserrat"/>
                <a:ea typeface="Montserrat"/>
                <a:cs typeface="Montserrat"/>
                <a:sym typeface="Montserrat"/>
              </a:rPr>
              <a:t>Accountability to driving instruction to the standard not the curriculum</a:t>
            </a:r>
          </a:p>
          <a:p>
            <a:pPr algn="l" marL="576857" indent="-288429" lvl="1">
              <a:lnSpc>
                <a:spcPts val="4889"/>
              </a:lnSpc>
              <a:buFont typeface="Arial"/>
              <a:buChar char="•"/>
            </a:pPr>
            <a:r>
              <a:rPr lang="en-US" sz="2671">
                <a:solidFill>
                  <a:srgbClr val="000000"/>
                </a:solidFill>
                <a:latin typeface="Montserrat"/>
                <a:ea typeface="Montserrat"/>
                <a:cs typeface="Montserrat"/>
                <a:sym typeface="Montserrat"/>
              </a:rPr>
              <a:t>RTI</a:t>
            </a:r>
          </a:p>
        </p:txBody>
      </p:sp>
      <p:sp>
        <p:nvSpPr>
          <p:cNvPr name="TextBox 15" id="15"/>
          <p:cNvSpPr txBox="true"/>
          <p:nvPr/>
        </p:nvSpPr>
        <p:spPr>
          <a:xfrm rot="0">
            <a:off x="2173646" y="4328967"/>
            <a:ext cx="7929084" cy="796529"/>
          </a:xfrm>
          <a:prstGeom prst="rect">
            <a:avLst/>
          </a:prstGeom>
        </p:spPr>
        <p:txBody>
          <a:bodyPr anchor="t" rtlCol="false" tIns="0" lIns="0" bIns="0" rIns="0">
            <a:spAutoFit/>
          </a:bodyPr>
          <a:lstStyle/>
          <a:p>
            <a:pPr algn="l">
              <a:lnSpc>
                <a:spcPts val="6496"/>
              </a:lnSpc>
            </a:pPr>
            <a:r>
              <a:rPr lang="en-US" sz="4640">
                <a:solidFill>
                  <a:srgbClr val="1F3685"/>
                </a:solidFill>
                <a:latin typeface="Archivo Black"/>
                <a:ea typeface="Archivo Black"/>
                <a:cs typeface="Archivo Black"/>
                <a:sym typeface="Archivo Black"/>
              </a:rPr>
              <a:t>2025- 2026 SY</a:t>
            </a:r>
          </a:p>
        </p:txBody>
      </p:sp>
      <p:grpSp>
        <p:nvGrpSpPr>
          <p:cNvPr name="Group 16" id="16"/>
          <p:cNvGrpSpPr/>
          <p:nvPr/>
        </p:nvGrpSpPr>
        <p:grpSpPr>
          <a:xfrm rot="0">
            <a:off x="15809758" y="5204500"/>
            <a:ext cx="2054991" cy="2054991"/>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18" id="18"/>
            <p:cNvSpPr txBox="true"/>
            <p:nvPr/>
          </p:nvSpPr>
          <p:spPr>
            <a:xfrm>
              <a:off x="76200" y="152400"/>
              <a:ext cx="660400" cy="584200"/>
            </a:xfrm>
            <a:prstGeom prst="rect">
              <a:avLst/>
            </a:prstGeom>
          </p:spPr>
          <p:txBody>
            <a:bodyPr anchor="ctr" rtlCol="false" tIns="71438" lIns="71438" bIns="71438" rIns="71438"/>
            <a:lstStyle/>
            <a:p>
              <a:pPr algn="ctr">
                <a:lnSpc>
                  <a:spcPts val="2278"/>
                </a:lnSpc>
              </a:pPr>
              <a:r>
                <a:rPr lang="en-US" sz="2531">
                  <a:solidFill>
                    <a:srgbClr val="FFFFFF"/>
                  </a:solidFill>
                  <a:latin typeface="Montserrat"/>
                  <a:ea typeface="Montserrat"/>
                  <a:cs typeface="Montserrat"/>
                  <a:sym typeface="Montserrat"/>
                </a:rPr>
                <a:t>2C &amp; 1B </a:t>
              </a:r>
            </a:p>
            <a:p>
              <a:pPr algn="ctr">
                <a:lnSpc>
                  <a:spcPts val="2278"/>
                </a:lnSpc>
              </a:pPr>
              <a:r>
                <a:rPr lang="en-US" sz="2531">
                  <a:solidFill>
                    <a:srgbClr val="FFFFFF"/>
                  </a:solidFill>
                  <a:latin typeface="Montserrat"/>
                  <a:ea typeface="Montserrat"/>
                  <a:cs typeface="Montserrat"/>
                  <a:sym typeface="Montserrat"/>
                </a:rPr>
                <a:t>(2024)</a:t>
              </a:r>
            </a:p>
          </p:txBody>
        </p:sp>
      </p:grpSp>
      <p:grpSp>
        <p:nvGrpSpPr>
          <p:cNvPr name="Group 19" id="19"/>
          <p:cNvGrpSpPr/>
          <p:nvPr/>
        </p:nvGrpSpPr>
        <p:grpSpPr>
          <a:xfrm rot="0">
            <a:off x="15809758" y="7752238"/>
            <a:ext cx="2054991" cy="2054991"/>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4CC0"/>
            </a:solidFill>
          </p:spPr>
        </p:sp>
        <p:sp>
          <p:nvSpPr>
            <p:cNvPr name="TextBox 21" id="21"/>
            <p:cNvSpPr txBox="true"/>
            <p:nvPr/>
          </p:nvSpPr>
          <p:spPr>
            <a:xfrm>
              <a:off x="76200" y="152400"/>
              <a:ext cx="660400" cy="584200"/>
            </a:xfrm>
            <a:prstGeom prst="rect">
              <a:avLst/>
            </a:prstGeom>
          </p:spPr>
          <p:txBody>
            <a:bodyPr anchor="ctr" rtlCol="false" tIns="71438" lIns="71438" bIns="71438" rIns="71438"/>
            <a:lstStyle/>
            <a:p>
              <a:pPr algn="ctr">
                <a:lnSpc>
                  <a:spcPts val="2278"/>
                </a:lnSpc>
              </a:pPr>
              <a:r>
                <a:rPr lang="en-US" sz="2531">
                  <a:solidFill>
                    <a:srgbClr val="FFFFFF"/>
                  </a:solidFill>
                  <a:latin typeface="Montserrat"/>
                  <a:ea typeface="Montserrat"/>
                  <a:cs typeface="Montserrat"/>
                  <a:sym typeface="Montserrat"/>
                </a:rPr>
                <a:t> </a:t>
              </a:r>
            </a:p>
            <a:p>
              <a:pPr algn="ctr">
                <a:lnSpc>
                  <a:spcPts val="2278"/>
                </a:lnSpc>
              </a:pPr>
              <a:r>
                <a:rPr lang="en-US" sz="2531">
                  <a:solidFill>
                    <a:srgbClr val="FFFFFF"/>
                  </a:solidFill>
                  <a:latin typeface="Montserrat"/>
                  <a:ea typeface="Montserrat"/>
                  <a:cs typeface="Montserrat"/>
                  <a:sym typeface="Montserrat"/>
                </a:rPr>
                <a:t>(2025)</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286407" y="6769055"/>
            <a:ext cx="5862783" cy="1173108"/>
          </a:xfrm>
          <a:custGeom>
            <a:avLst/>
            <a:gdLst/>
            <a:ahLst/>
            <a:cxnLst/>
            <a:rect r="r" b="b" t="t" l="l"/>
            <a:pathLst>
              <a:path h="1173108" w="5862783">
                <a:moveTo>
                  <a:pt x="0" y="0"/>
                </a:moveTo>
                <a:lnTo>
                  <a:pt x="5862782" y="0"/>
                </a:lnTo>
                <a:lnTo>
                  <a:pt x="5862782" y="1173108"/>
                </a:lnTo>
                <a:lnTo>
                  <a:pt x="0" y="1173108"/>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3" id="3"/>
          <p:cNvSpPr/>
          <p:nvPr/>
        </p:nvSpPr>
        <p:spPr>
          <a:xfrm flipH="true" flipV="true" rot="5400000">
            <a:off x="14656728" y="1327126"/>
            <a:ext cx="6051646" cy="1210898"/>
          </a:xfrm>
          <a:custGeom>
            <a:avLst/>
            <a:gdLst/>
            <a:ahLst/>
            <a:cxnLst/>
            <a:rect r="r" b="b" t="t" l="l"/>
            <a:pathLst>
              <a:path h="1210898" w="6051646">
                <a:moveTo>
                  <a:pt x="6051646" y="1210898"/>
                </a:moveTo>
                <a:lnTo>
                  <a:pt x="0" y="1210898"/>
                </a:lnTo>
                <a:lnTo>
                  <a:pt x="0" y="0"/>
                </a:lnTo>
                <a:lnTo>
                  <a:pt x="6051646" y="0"/>
                </a:lnTo>
                <a:lnTo>
                  <a:pt x="6051646" y="1210898"/>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4" id="4"/>
          <p:cNvSpPr/>
          <p:nvPr/>
        </p:nvSpPr>
        <p:spPr>
          <a:xfrm flipH="false" flipV="false" rot="0">
            <a:off x="17130131" y="9195242"/>
            <a:ext cx="1157869" cy="1157869"/>
          </a:xfrm>
          <a:custGeom>
            <a:avLst/>
            <a:gdLst/>
            <a:ahLst/>
            <a:cxnLst/>
            <a:rect r="r" b="b" t="t" l="l"/>
            <a:pathLst>
              <a:path h="1157869" w="1157869">
                <a:moveTo>
                  <a:pt x="0" y="0"/>
                </a:moveTo>
                <a:lnTo>
                  <a:pt x="1157869" y="0"/>
                </a:lnTo>
                <a:lnTo>
                  <a:pt x="1157869" y="1157869"/>
                </a:lnTo>
                <a:lnTo>
                  <a:pt x="0" y="115786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25194"/>
            <a:ext cx="1559364" cy="1559364"/>
          </a:xfrm>
          <a:custGeom>
            <a:avLst/>
            <a:gdLst/>
            <a:ahLst/>
            <a:cxnLst/>
            <a:rect r="r" b="b" t="t" l="l"/>
            <a:pathLst>
              <a:path h="1559364" w="1559364">
                <a:moveTo>
                  <a:pt x="0" y="0"/>
                </a:moveTo>
                <a:lnTo>
                  <a:pt x="1559364" y="0"/>
                </a:lnTo>
                <a:lnTo>
                  <a:pt x="1559364" y="1559364"/>
                </a:lnTo>
                <a:lnTo>
                  <a:pt x="0" y="15593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028700" y="2195947"/>
            <a:ext cx="15877135" cy="5914664"/>
          </a:xfrm>
          <a:custGeom>
            <a:avLst/>
            <a:gdLst/>
            <a:ahLst/>
            <a:cxnLst/>
            <a:rect r="r" b="b" t="t" l="l"/>
            <a:pathLst>
              <a:path h="5914664" w="15877135">
                <a:moveTo>
                  <a:pt x="0" y="0"/>
                </a:moveTo>
                <a:lnTo>
                  <a:pt x="15877135" y="0"/>
                </a:lnTo>
                <a:lnTo>
                  <a:pt x="15877135" y="5914663"/>
                </a:lnTo>
                <a:lnTo>
                  <a:pt x="0" y="5914663"/>
                </a:lnTo>
                <a:lnTo>
                  <a:pt x="0" y="0"/>
                </a:lnTo>
                <a:close/>
              </a:path>
            </a:pathLst>
          </a:custGeom>
          <a:blipFill>
            <a:blip r:embed="rId7"/>
            <a:stretch>
              <a:fillRect l="0" t="0" r="0" b="-2453"/>
            </a:stretch>
          </a:blipFill>
        </p:spPr>
      </p:sp>
      <p:sp>
        <p:nvSpPr>
          <p:cNvPr name="TextBox 7" id="7"/>
          <p:cNvSpPr txBox="true"/>
          <p:nvPr/>
        </p:nvSpPr>
        <p:spPr>
          <a:xfrm rot="0">
            <a:off x="3283048" y="942975"/>
            <a:ext cx="10961904" cy="739378"/>
          </a:xfrm>
          <a:prstGeom prst="rect">
            <a:avLst/>
          </a:prstGeom>
        </p:spPr>
        <p:txBody>
          <a:bodyPr anchor="t" rtlCol="false" tIns="0" lIns="0" bIns="0" rIns="0">
            <a:spAutoFit/>
          </a:bodyPr>
          <a:lstStyle/>
          <a:p>
            <a:pPr algn="ctr" marL="0" indent="0" lvl="0">
              <a:lnSpc>
                <a:spcPts val="5315"/>
              </a:lnSpc>
            </a:pPr>
            <a:r>
              <a:rPr lang="en-US" sz="5906" u="sng">
                <a:solidFill>
                  <a:srgbClr val="1F3685"/>
                </a:solidFill>
                <a:latin typeface="Archivo Black"/>
                <a:ea typeface="Archivo Black"/>
                <a:cs typeface="Archivo Black"/>
                <a:sym typeface="Archivo Black"/>
                <a:hlinkClick r:id="rId8" tooltip="https://docs.google.com/spreadsheets/d/1swMqUqasbqUQEsUW1TN0J0nTrxXPC0AzG630p7fvpvc/edit?gid=0#gid=0"/>
              </a:rPr>
              <a:t>School Dashboard</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525484" y="6651223"/>
            <a:ext cx="6314453" cy="1263485"/>
          </a:xfrm>
          <a:custGeom>
            <a:avLst/>
            <a:gdLst/>
            <a:ahLst/>
            <a:cxnLst/>
            <a:rect r="r" b="b" t="t" l="l"/>
            <a:pathLst>
              <a:path h="1263485" w="6314453">
                <a:moveTo>
                  <a:pt x="0" y="0"/>
                </a:moveTo>
                <a:lnTo>
                  <a:pt x="6314453" y="0"/>
                </a:lnTo>
                <a:lnTo>
                  <a:pt x="6314453" y="1263484"/>
                </a:lnTo>
                <a:lnTo>
                  <a:pt x="0" y="1263484"/>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3" id="3"/>
          <p:cNvSpPr/>
          <p:nvPr/>
        </p:nvSpPr>
        <p:spPr>
          <a:xfrm flipH="true" flipV="true" rot="5400000">
            <a:off x="14391450" y="2024368"/>
            <a:ext cx="6517866" cy="1304186"/>
          </a:xfrm>
          <a:custGeom>
            <a:avLst/>
            <a:gdLst/>
            <a:ahLst/>
            <a:cxnLst/>
            <a:rect r="r" b="b" t="t" l="l"/>
            <a:pathLst>
              <a:path h="1304186" w="6517866">
                <a:moveTo>
                  <a:pt x="6517867" y="1304186"/>
                </a:moveTo>
                <a:lnTo>
                  <a:pt x="0" y="1304186"/>
                </a:lnTo>
                <a:lnTo>
                  <a:pt x="0" y="0"/>
                </a:lnTo>
                <a:lnTo>
                  <a:pt x="6517867" y="0"/>
                </a:lnTo>
                <a:lnTo>
                  <a:pt x="6517867" y="1304186"/>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4" id="4"/>
          <p:cNvSpPr/>
          <p:nvPr/>
        </p:nvSpPr>
        <p:spPr>
          <a:xfrm flipH="false" flipV="false" rot="0">
            <a:off x="17055405" y="8913087"/>
            <a:ext cx="1247071" cy="1247071"/>
          </a:xfrm>
          <a:custGeom>
            <a:avLst/>
            <a:gdLst/>
            <a:ahLst/>
            <a:cxnLst/>
            <a:rect r="r" b="b" t="t" l="l"/>
            <a:pathLst>
              <a:path h="1247071" w="1247071">
                <a:moveTo>
                  <a:pt x="0" y="0"/>
                </a:moveTo>
                <a:lnTo>
                  <a:pt x="1247072" y="0"/>
                </a:lnTo>
                <a:lnTo>
                  <a:pt x="1247072" y="1247072"/>
                </a:lnTo>
                <a:lnTo>
                  <a:pt x="0" y="124707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98450" y="-6471"/>
            <a:ext cx="1679498" cy="1679498"/>
          </a:xfrm>
          <a:custGeom>
            <a:avLst/>
            <a:gdLst/>
            <a:ahLst/>
            <a:cxnLst/>
            <a:rect r="r" b="b" t="t" l="l"/>
            <a:pathLst>
              <a:path h="1679498" w="1679498">
                <a:moveTo>
                  <a:pt x="0" y="0"/>
                </a:moveTo>
                <a:lnTo>
                  <a:pt x="1679498" y="0"/>
                </a:lnTo>
                <a:lnTo>
                  <a:pt x="1679498" y="1679498"/>
                </a:lnTo>
                <a:lnTo>
                  <a:pt x="0" y="16794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3605578" y="1673027"/>
            <a:ext cx="11749797" cy="8319199"/>
          </a:xfrm>
          <a:custGeom>
            <a:avLst/>
            <a:gdLst/>
            <a:ahLst/>
            <a:cxnLst/>
            <a:rect r="r" b="b" t="t" l="l"/>
            <a:pathLst>
              <a:path h="8319199" w="11749797">
                <a:moveTo>
                  <a:pt x="0" y="0"/>
                </a:moveTo>
                <a:lnTo>
                  <a:pt x="11749797" y="0"/>
                </a:lnTo>
                <a:lnTo>
                  <a:pt x="11749797" y="8319199"/>
                </a:lnTo>
                <a:lnTo>
                  <a:pt x="0" y="8319199"/>
                </a:lnTo>
                <a:lnTo>
                  <a:pt x="0" y="0"/>
                </a:lnTo>
                <a:close/>
              </a:path>
            </a:pathLst>
          </a:custGeom>
          <a:blipFill>
            <a:blip r:embed="rId7"/>
            <a:stretch>
              <a:fillRect l="0" t="0" r="0" b="0"/>
            </a:stretch>
          </a:blipFill>
        </p:spPr>
      </p:sp>
      <p:sp>
        <p:nvSpPr>
          <p:cNvPr name="TextBox 7" id="7"/>
          <p:cNvSpPr txBox="true"/>
          <p:nvPr/>
        </p:nvSpPr>
        <p:spPr>
          <a:xfrm rot="0">
            <a:off x="3206939" y="742483"/>
            <a:ext cx="13791351" cy="1513559"/>
          </a:xfrm>
          <a:prstGeom prst="rect">
            <a:avLst/>
          </a:prstGeom>
        </p:spPr>
        <p:txBody>
          <a:bodyPr anchor="t" rtlCol="false" tIns="0" lIns="0" bIns="0" rIns="0">
            <a:spAutoFit/>
          </a:bodyPr>
          <a:lstStyle/>
          <a:p>
            <a:pPr algn="l">
              <a:lnSpc>
                <a:spcPts val="5725"/>
              </a:lnSpc>
            </a:pPr>
            <a:r>
              <a:rPr lang="en-US" sz="6361" u="sng">
                <a:solidFill>
                  <a:srgbClr val="1F3685"/>
                </a:solidFill>
                <a:latin typeface="Archivo Black"/>
                <a:ea typeface="Archivo Black"/>
                <a:cs typeface="Archivo Black"/>
                <a:sym typeface="Archivo Black"/>
                <a:hlinkClick r:id="rId8" tooltip="https://docs.google.com/document/d/1sJs_cTdQGq0svEPkRCJwupKJuAfcrHqR27A5K120QvE/edit?tab=t.0"/>
              </a:rPr>
              <a:t>UNITS YEAR AT A GLANCE</a:t>
            </a:r>
          </a:p>
          <a:p>
            <a:pPr algn="l" marL="0" indent="0" lvl="0">
              <a:lnSpc>
                <a:spcPts val="5725"/>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2344837" y="6769055"/>
            <a:ext cx="5862783" cy="1173108"/>
          </a:xfrm>
          <a:custGeom>
            <a:avLst/>
            <a:gdLst/>
            <a:ahLst/>
            <a:cxnLst/>
            <a:rect r="r" b="b" t="t" l="l"/>
            <a:pathLst>
              <a:path h="1173108" w="5862783">
                <a:moveTo>
                  <a:pt x="0" y="0"/>
                </a:moveTo>
                <a:lnTo>
                  <a:pt x="5862782" y="0"/>
                </a:lnTo>
                <a:lnTo>
                  <a:pt x="5862782" y="1173108"/>
                </a:lnTo>
                <a:lnTo>
                  <a:pt x="0" y="1173108"/>
                </a:lnTo>
                <a:lnTo>
                  <a:pt x="0" y="0"/>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3" id="3"/>
          <p:cNvSpPr/>
          <p:nvPr/>
        </p:nvSpPr>
        <p:spPr>
          <a:xfrm flipH="true" flipV="true" rot="5400000">
            <a:off x="14656728" y="2420374"/>
            <a:ext cx="6051646" cy="1210898"/>
          </a:xfrm>
          <a:custGeom>
            <a:avLst/>
            <a:gdLst/>
            <a:ahLst/>
            <a:cxnLst/>
            <a:rect r="r" b="b" t="t" l="l"/>
            <a:pathLst>
              <a:path h="1210898" w="6051646">
                <a:moveTo>
                  <a:pt x="6051646" y="1210898"/>
                </a:moveTo>
                <a:lnTo>
                  <a:pt x="0" y="1210898"/>
                </a:lnTo>
                <a:lnTo>
                  <a:pt x="0" y="0"/>
                </a:lnTo>
                <a:lnTo>
                  <a:pt x="6051646" y="0"/>
                </a:lnTo>
                <a:lnTo>
                  <a:pt x="6051646" y="1210898"/>
                </a:lnTo>
                <a:close/>
              </a:path>
            </a:pathLst>
          </a:custGeom>
          <a:blipFill>
            <a:blip r:embed="rId3">
              <a:extLst>
                <a:ext uri="{96DAC541-7B7A-43D3-8B79-37D633B846F1}">
                  <asvg:svgBlip xmlns:asvg="http://schemas.microsoft.com/office/drawing/2016/SVG/main" r:embed="rId4"/>
                </a:ext>
              </a:extLst>
            </a:blip>
            <a:stretch>
              <a:fillRect l="-66014" t="0" r="-67935" b="-276950"/>
            </a:stretch>
          </a:blipFill>
        </p:spPr>
      </p:sp>
      <p:sp>
        <p:nvSpPr>
          <p:cNvPr name="Freeform 4" id="4"/>
          <p:cNvSpPr/>
          <p:nvPr/>
        </p:nvSpPr>
        <p:spPr>
          <a:xfrm flipH="false" flipV="false" rot="0">
            <a:off x="17259300" y="9129131"/>
            <a:ext cx="1157869" cy="1157869"/>
          </a:xfrm>
          <a:custGeom>
            <a:avLst/>
            <a:gdLst/>
            <a:ahLst/>
            <a:cxnLst/>
            <a:rect r="r" b="b" t="t" l="l"/>
            <a:pathLst>
              <a:path h="1157869" w="1157869">
                <a:moveTo>
                  <a:pt x="0" y="0"/>
                </a:moveTo>
                <a:lnTo>
                  <a:pt x="1157869" y="0"/>
                </a:lnTo>
                <a:lnTo>
                  <a:pt x="1157869" y="1157869"/>
                </a:lnTo>
                <a:lnTo>
                  <a:pt x="0" y="115786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0"/>
            <a:ext cx="1559364" cy="1559364"/>
          </a:xfrm>
          <a:custGeom>
            <a:avLst/>
            <a:gdLst/>
            <a:ahLst/>
            <a:cxnLst/>
            <a:rect r="r" b="b" t="t" l="l"/>
            <a:pathLst>
              <a:path h="1559364" w="1559364">
                <a:moveTo>
                  <a:pt x="0" y="0"/>
                </a:moveTo>
                <a:lnTo>
                  <a:pt x="1559364" y="0"/>
                </a:lnTo>
                <a:lnTo>
                  <a:pt x="1559364" y="1559364"/>
                </a:lnTo>
                <a:lnTo>
                  <a:pt x="0" y="15593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699689" y="2498110"/>
            <a:ext cx="15377413" cy="6559180"/>
          </a:xfrm>
          <a:custGeom>
            <a:avLst/>
            <a:gdLst/>
            <a:ahLst/>
            <a:cxnLst/>
            <a:rect r="r" b="b" t="t" l="l"/>
            <a:pathLst>
              <a:path h="6559180" w="15377413">
                <a:moveTo>
                  <a:pt x="0" y="0"/>
                </a:moveTo>
                <a:lnTo>
                  <a:pt x="15377413" y="0"/>
                </a:lnTo>
                <a:lnTo>
                  <a:pt x="15377413" y="6559180"/>
                </a:lnTo>
                <a:lnTo>
                  <a:pt x="0" y="6559180"/>
                </a:lnTo>
                <a:lnTo>
                  <a:pt x="0" y="0"/>
                </a:lnTo>
                <a:close/>
              </a:path>
            </a:pathLst>
          </a:custGeom>
          <a:blipFill>
            <a:blip r:embed="rId7"/>
            <a:stretch>
              <a:fillRect l="0" t="0" r="0" b="0"/>
            </a:stretch>
          </a:blipFill>
        </p:spPr>
      </p:sp>
      <p:sp>
        <p:nvSpPr>
          <p:cNvPr name="TextBox 7" id="7"/>
          <p:cNvSpPr txBox="true"/>
          <p:nvPr/>
        </p:nvSpPr>
        <p:spPr>
          <a:xfrm rot="0">
            <a:off x="3379337" y="1086029"/>
            <a:ext cx="12804861" cy="1412081"/>
          </a:xfrm>
          <a:prstGeom prst="rect">
            <a:avLst/>
          </a:prstGeom>
        </p:spPr>
        <p:txBody>
          <a:bodyPr anchor="t" rtlCol="false" tIns="0" lIns="0" bIns="0" rIns="0">
            <a:spAutoFit/>
          </a:bodyPr>
          <a:lstStyle/>
          <a:p>
            <a:pPr algn="l">
              <a:lnSpc>
                <a:spcPts val="5315"/>
              </a:lnSpc>
            </a:pPr>
            <a:r>
              <a:rPr lang="en-US" sz="5906" u="sng">
                <a:solidFill>
                  <a:srgbClr val="1F3685"/>
                </a:solidFill>
                <a:latin typeface="Archivo Black"/>
                <a:ea typeface="Archivo Black"/>
                <a:cs typeface="Archivo Black"/>
                <a:sym typeface="Archivo Black"/>
                <a:hlinkClick r:id="rId8" tooltip="https://docs.google.com/document/d/1T38wPzsTLO-G5xg3cUr067hJklz2Yu1643Hn7AATiw8/edit?usp=sharing"/>
              </a:rPr>
              <a:t>UNIT PLANNING TEMPLATE</a:t>
            </a:r>
          </a:p>
          <a:p>
            <a:pPr algn="l" marL="0" indent="0" lvl="0">
              <a:lnSpc>
                <a:spcPts val="5315"/>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DAGncHwSvUs</dc:identifier>
  <dcterms:modified xsi:type="dcterms:W3CDTF">2011-08-01T06:04:30Z</dcterms:modified>
  <cp:revision>1</cp:revision>
  <dc:title>SCSD-Conference</dc:title>
</cp:coreProperties>
</file>