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9144000" cx="16256000"/>
  <p:notesSz cx="6858000" cy="9144000"/>
  <p:embeddedFontLst>
    <p:embeddedFont>
      <p:font typeface="Montserrat"/>
      <p:regular r:id="rId32"/>
      <p:bold r:id="rId33"/>
      <p:italic r:id="rId34"/>
      <p:boldItalic r:id="rId35"/>
    </p:embeddedFont>
    <p:embeddedFont>
      <p:font typeface="Oswald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Montserrat-bold.fntdata"/><Relationship Id="rId10" Type="http://schemas.openxmlformats.org/officeDocument/2006/relationships/slide" Target="slides/slide4.xml"/><Relationship Id="rId32" Type="http://schemas.openxmlformats.org/officeDocument/2006/relationships/font" Target="fonts/Montserrat-regular.fntdata"/><Relationship Id="rId13" Type="http://schemas.openxmlformats.org/officeDocument/2006/relationships/slide" Target="slides/slide7.xml"/><Relationship Id="rId35" Type="http://schemas.openxmlformats.org/officeDocument/2006/relationships/font" Target="fonts/Montserrat-boldItalic.fntdata"/><Relationship Id="rId12" Type="http://schemas.openxmlformats.org/officeDocument/2006/relationships/slide" Target="slides/slide6.xml"/><Relationship Id="rId34" Type="http://schemas.openxmlformats.org/officeDocument/2006/relationships/font" Target="fonts/Montserrat-italic.fntdata"/><Relationship Id="rId15" Type="http://schemas.openxmlformats.org/officeDocument/2006/relationships/slide" Target="slides/slide9.xml"/><Relationship Id="rId37" Type="http://schemas.openxmlformats.org/officeDocument/2006/relationships/font" Target="fonts/Oswald-bold.fntdata"/><Relationship Id="rId14" Type="http://schemas.openxmlformats.org/officeDocument/2006/relationships/slide" Target="slides/slide8.xml"/><Relationship Id="rId36" Type="http://schemas.openxmlformats.org/officeDocument/2006/relationships/font" Target="fonts/Oswald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96289bbcf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96289bbc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5a4c9e3c6_0_3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5a4c9e3c6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5b377c504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5b377c504_1_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5fcac4ea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f5fcac4ea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5b377c504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3f5b377c504_1_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5a4c9e3c6_0_3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5a4c9e3c6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5b377c504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f5b377c504_1_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5a4c9e3c6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3f5a4c9e3c6_0_3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a4c9e3c6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5a4c9e3c6_0_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f5a4c9e3c6_0_3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f5a4c9e3c6_0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5a4c9e3c6_0_3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f5a4c9e3c6_0_3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96289bbcf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f96289bbc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96289bbcf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f96289bbcf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5a4c9e3c6_0_4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f5a4c9e3c6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96289bbcf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f96289bbc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96289bbc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96289bb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5a4c9e3c6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3f5a4c9e3c6_0_3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5b377c504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f5b377c504_1_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5a4c9e3c6_0_3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f5a4c9e3c6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5a4c9e3c6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3f5a4c9e3c6_0_2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5a4c9e3c6_0_4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f5a4c9e3c6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ctrTitle"/>
          </p:nvPr>
        </p:nvSpPr>
        <p:spPr>
          <a:xfrm>
            <a:off x="914400" y="2840567"/>
            <a:ext cx="10363200" cy="19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" type="subTitle"/>
          </p:nvPr>
        </p:nvSpPr>
        <p:spPr>
          <a:xfrm>
            <a:off x="1828800" y="5181600"/>
            <a:ext cx="8534400" cy="23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3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5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609600" y="2133600"/>
            <a:ext cx="10972800" cy="60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type="title"/>
          </p:nvPr>
        </p:nvSpPr>
        <p:spPr>
          <a:xfrm>
            <a:off x="963084" y="5875867"/>
            <a:ext cx="103632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b="1" sz="5300" cap="none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963084" y="3875617"/>
            <a:ext cx="10363200" cy="20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indent="-228600" lvl="0" marL="457200" algn="l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609600" y="2133600"/>
            <a:ext cx="5384700" cy="60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63550" lvl="0" marL="4572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indent="-431800" lvl="1" marL="9144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0005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810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111" name="Google Shape;111;p18"/>
          <p:cNvSpPr txBox="1"/>
          <p:nvPr>
            <p:ph idx="2" type="body"/>
          </p:nvPr>
        </p:nvSpPr>
        <p:spPr>
          <a:xfrm>
            <a:off x="6197600" y="2133600"/>
            <a:ext cx="5384700" cy="60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63550" lvl="0" marL="4572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indent="-431800" lvl="1" marL="9144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0005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810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112" name="Google Shape;112;p18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609600" y="2046817"/>
            <a:ext cx="5386800" cy="8532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9pPr>
          </a:lstStyle>
          <a:p/>
        </p:txBody>
      </p:sp>
      <p:sp>
        <p:nvSpPr>
          <p:cNvPr id="118" name="Google Shape;118;p19"/>
          <p:cNvSpPr txBox="1"/>
          <p:nvPr>
            <p:ph idx="2" type="body"/>
          </p:nvPr>
        </p:nvSpPr>
        <p:spPr>
          <a:xfrm>
            <a:off x="609600" y="2899833"/>
            <a:ext cx="5386800" cy="52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31800" lvl="0" marL="457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810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195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119" name="Google Shape;119;p19"/>
          <p:cNvSpPr txBox="1"/>
          <p:nvPr>
            <p:ph idx="3" type="body"/>
          </p:nvPr>
        </p:nvSpPr>
        <p:spPr>
          <a:xfrm>
            <a:off x="6193367" y="2046817"/>
            <a:ext cx="5389200" cy="8532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9pPr>
          </a:lstStyle>
          <a:p/>
        </p:txBody>
      </p:sp>
      <p:sp>
        <p:nvSpPr>
          <p:cNvPr id="120" name="Google Shape;120;p19"/>
          <p:cNvSpPr txBox="1"/>
          <p:nvPr>
            <p:ph idx="4" type="body"/>
          </p:nvPr>
        </p:nvSpPr>
        <p:spPr>
          <a:xfrm>
            <a:off x="6193367" y="2899833"/>
            <a:ext cx="5389200" cy="52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431800" lvl="0" marL="457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810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195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121" name="Google Shape;121;p19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6" name="Google Shape;126;p20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609600" y="364067"/>
            <a:ext cx="40113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4766733" y="364067"/>
            <a:ext cx="6815700" cy="78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501650" lvl="0" marL="4572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Char char="•"/>
              <a:defRPr sz="4300"/>
            </a:lvl1pPr>
            <a:lvl2pPr indent="-463550" lvl="1" marL="9144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2pPr>
            <a:lvl3pPr indent="-431800" lvl="2" marL="1371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40005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4pPr>
            <a:lvl5pPr indent="-40005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2700"/>
            </a:lvl5pPr>
            <a:lvl6pPr indent="-40005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6pPr>
            <a:lvl7pPr indent="-40005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7pPr>
            <a:lvl8pPr indent="-40005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8pPr>
            <a:lvl9pPr indent="-40005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9pPr>
          </a:lstStyle>
          <a:p/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609600" y="1913467"/>
            <a:ext cx="4011300" cy="62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33" name="Google Shape;133;p21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34" name="Google Shape;134;p21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2389717" y="6400800"/>
            <a:ext cx="7315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38" name="Google Shape;138;p22"/>
          <p:cNvSpPr/>
          <p:nvPr>
            <p:ph idx="2" type="pic"/>
          </p:nvPr>
        </p:nvSpPr>
        <p:spPr>
          <a:xfrm>
            <a:off x="2389717" y="817033"/>
            <a:ext cx="7315200" cy="54864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2389717" y="7156451"/>
            <a:ext cx="73152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0" name="Google Shape;140;p22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 rot="5400000">
            <a:off x="3078600" y="-335400"/>
            <a:ext cx="6034800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47" name="Google Shape;147;p23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 rot="5400000">
            <a:off x="6309750" y="2895634"/>
            <a:ext cx="78021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51" name="Google Shape;151;p24"/>
          <p:cNvSpPr txBox="1"/>
          <p:nvPr>
            <p:ph idx="1" type="body"/>
          </p:nvPr>
        </p:nvSpPr>
        <p:spPr>
          <a:xfrm rot="5400000">
            <a:off x="721700" y="253984"/>
            <a:ext cx="7802100" cy="80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152" name="Google Shape;152;p24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53" name="Google Shape;153;p24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609600" y="2133600"/>
            <a:ext cx="10972800" cy="60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501650" lvl="0" marL="457200" marR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b="0" i="0" sz="4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63550" lvl="1" marL="914400" marR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609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4165600" y="8475133"/>
            <a:ext cx="3860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737600" y="8475133"/>
            <a:ext cx="2844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16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hyperlink" Target="mailto:lynn.faught@fayar.net" TargetMode="External"/><Relationship Id="rId7" Type="http://schemas.openxmlformats.org/officeDocument/2006/relationships/hyperlink" Target="mailto:stephanie.anderson@fayar.net" TargetMode="External"/><Relationship Id="rId8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Relationship Id="rId4" Type="http://schemas.openxmlformats.org/officeDocument/2006/relationships/hyperlink" Target="mailto:STEPHANIE.ANDERSON@FAYAR.NET" TargetMode="External"/><Relationship Id="rId5" Type="http://schemas.openxmlformats.org/officeDocument/2006/relationships/hyperlink" Target="mailto:LYNN.FAUGHT@FAYAR.NE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16.png"/><Relationship Id="rId6" Type="http://schemas.openxmlformats.org/officeDocument/2006/relationships/image" Target="../media/image1.png"/><Relationship Id="rId7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/>
        </p:nvSpPr>
        <p:spPr>
          <a:xfrm>
            <a:off x="1015975" y="282225"/>
            <a:ext cx="14581500" cy="9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Think for a minute about your time as a teacher and as an administrator. </a:t>
            </a:r>
            <a:endParaRPr b="1" sz="4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Which of these sounds like how you would describe your default mindset? </a:t>
            </a:r>
            <a:endParaRPr b="1" sz="4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Why do you think that?</a:t>
            </a:r>
            <a:endParaRPr b="1" sz="4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When the timer begins share with your shoulder partner. </a:t>
            </a:r>
            <a:endParaRPr b="1" sz="4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highlight>
                  <a:srgbClr val="00FFFF"/>
                </a:highlight>
                <a:latin typeface="Montserrat"/>
                <a:ea typeface="Montserrat"/>
                <a:cs typeface="Montserrat"/>
                <a:sym typeface="Montserrat"/>
              </a:rPr>
              <a:t>Think/Pair/Share Activity</a:t>
            </a:r>
            <a:endParaRPr b="1" sz="3300">
              <a:highlight>
                <a:srgbClr val="00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3300">
                <a:highlight>
                  <a:srgbClr val="00FFFF"/>
                </a:highlight>
                <a:latin typeface="Montserrat"/>
                <a:ea typeface="Montserrat"/>
                <a:cs typeface="Montserrat"/>
                <a:sym typeface="Montserrat"/>
              </a:rPr>
              <a:t>*The person with the longest hair will go first. </a:t>
            </a:r>
            <a:endParaRPr b="1" i="1" sz="3300">
              <a:highlight>
                <a:srgbClr val="00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1580450" y="959550"/>
            <a:ext cx="13377300" cy="1128900"/>
          </a:xfrm>
          <a:prstGeom prst="rect">
            <a:avLst/>
          </a:prstGeom>
          <a:noFill/>
          <a:ln cap="flat" cmpd="sng" w="7620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ACTIVITY / DISCUSSION     </a:t>
            </a:r>
            <a:endParaRPr sz="5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3" name="Google Shape;23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86500" y="886104"/>
            <a:ext cx="1275800" cy="127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7125" y="886104"/>
            <a:ext cx="1275800" cy="127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90062" cy="89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892" y="-158026"/>
            <a:ext cx="16256000" cy="9072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1"/>
          <p:cNvSpPr txBox="1"/>
          <p:nvPr/>
        </p:nvSpPr>
        <p:spPr>
          <a:xfrm>
            <a:off x="0" y="-24975"/>
            <a:ext cx="16256100" cy="914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chemeClr val="dk1"/>
                </a:solidFill>
              </a:rPr>
              <a:t>The Formula for Wise Feedback</a:t>
            </a:r>
            <a:endParaRPr b="1" sz="3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chemeClr val="dk1"/>
                </a:solidFill>
              </a:rPr>
              <a:t>       </a:t>
            </a:r>
            <a:endParaRPr sz="3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0" name="Google Shape;27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00000">
            <a:off x="2173410" y="836352"/>
            <a:ext cx="6014455" cy="8638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1" name="Google Shape;27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68600" y="669627"/>
            <a:ext cx="1533650" cy="15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41"/>
          <p:cNvSpPr txBox="1"/>
          <p:nvPr/>
        </p:nvSpPr>
        <p:spPr>
          <a:xfrm>
            <a:off x="598125" y="2300575"/>
            <a:ext cx="15026100" cy="5984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>
                <a:solidFill>
                  <a:schemeClr val="dk1"/>
                </a:solidFill>
              </a:rPr>
              <a:t> To deliver feedback that young people actually trust and act on, use this  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>
                <a:solidFill>
                  <a:schemeClr val="dk1"/>
                </a:solidFill>
              </a:rPr>
              <a:t>        explicit transparency framework:</a:t>
            </a:r>
            <a:endParaRPr sz="3400">
              <a:solidFill>
                <a:schemeClr val="dk1"/>
              </a:solidFill>
            </a:endParaRPr>
          </a:p>
          <a:p>
            <a:pPr indent="-444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400"/>
              <a:buAutoNum type="arabicPeriod"/>
            </a:pPr>
            <a:r>
              <a:rPr b="1" lang="en-US" sz="3400">
                <a:solidFill>
                  <a:schemeClr val="dk1"/>
                </a:solidFill>
              </a:rPr>
              <a:t>State the High Standard:</a:t>
            </a:r>
            <a:r>
              <a:rPr lang="en-US" sz="3400">
                <a:solidFill>
                  <a:schemeClr val="dk1"/>
                </a:solidFill>
              </a:rPr>
              <a:t> Make it clear what excellence looks like and that you aren't lowering the bar.</a:t>
            </a:r>
            <a:endParaRPr sz="3400">
              <a:solidFill>
                <a:schemeClr val="dk1"/>
              </a:solidFill>
            </a:endParaRPr>
          </a:p>
          <a:p>
            <a:pPr indent="-444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AutoNum type="arabicPeriod"/>
            </a:pPr>
            <a:r>
              <a:rPr b="1" lang="en-US" sz="3400">
                <a:solidFill>
                  <a:schemeClr val="dk1"/>
                </a:solidFill>
              </a:rPr>
              <a:t>Convey Personal Belief and Support:</a:t>
            </a:r>
            <a:r>
              <a:rPr lang="en-US" sz="3400">
                <a:solidFill>
                  <a:schemeClr val="dk1"/>
                </a:solidFill>
              </a:rPr>
              <a:t> Explicitly state </a:t>
            </a:r>
            <a:r>
              <a:rPr i="1" lang="en-US" sz="3400">
                <a:solidFill>
                  <a:schemeClr val="dk1"/>
                </a:solidFill>
              </a:rPr>
              <a:t>why</a:t>
            </a:r>
            <a:r>
              <a:rPr lang="en-US" sz="3400">
                <a:solidFill>
                  <a:schemeClr val="dk1"/>
                </a:solidFill>
              </a:rPr>
              <a:t> you are giving the critique: </a:t>
            </a:r>
            <a:r>
              <a:rPr i="1" lang="en-US" sz="3400">
                <a:solidFill>
                  <a:schemeClr val="dk1"/>
                </a:solidFill>
              </a:rPr>
              <a:t>"I'm giving you this feedback because I know you are capable of reaching this high standard, and I'm committed to helping you get there."</a:t>
            </a:r>
            <a:endParaRPr i="1" sz="3400">
              <a:solidFill>
                <a:schemeClr val="dk1"/>
              </a:solidFill>
            </a:endParaRPr>
          </a:p>
          <a:p>
            <a:pPr indent="-444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AutoNum type="arabicPeriod"/>
            </a:pPr>
            <a:r>
              <a:rPr b="1" lang="en-US" sz="3400">
                <a:solidFill>
                  <a:schemeClr val="dk1"/>
                </a:solidFill>
              </a:rPr>
              <a:t>Provide Actionable Next Steps:</a:t>
            </a:r>
            <a:r>
              <a:rPr lang="en-US" sz="3400">
                <a:solidFill>
                  <a:schemeClr val="dk1"/>
                </a:solidFill>
              </a:rPr>
              <a:t> Give concrete guidance on what to fix, keeping the focus entirely on growth and mastery rather than fixed traits or smarts.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2"/>
          <p:cNvSpPr txBox="1"/>
          <p:nvPr/>
        </p:nvSpPr>
        <p:spPr>
          <a:xfrm>
            <a:off x="8391400" y="5794975"/>
            <a:ext cx="6660600" cy="244590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2.  What supports do your teachers need to practice and provide “wise feedback” to their students?</a:t>
            </a:r>
            <a:endParaRPr sz="35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3" name="Google Shape;28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2560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4" name="Google Shape;28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57912">
            <a:off x="9264988" y="83103"/>
            <a:ext cx="7366000" cy="736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5" name="Google Shape;285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700000">
            <a:off x="-4410384" y="-3705248"/>
            <a:ext cx="11180443" cy="16058548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3"/>
          <p:cNvSpPr txBox="1"/>
          <p:nvPr/>
        </p:nvSpPr>
        <p:spPr>
          <a:xfrm>
            <a:off x="56827" y="5326251"/>
            <a:ext cx="16256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p43"/>
          <p:cNvSpPr txBox="1"/>
          <p:nvPr/>
        </p:nvSpPr>
        <p:spPr>
          <a:xfrm>
            <a:off x="0" y="0"/>
            <a:ext cx="15898500" cy="89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</a:rPr>
              <a:t>Practical Strategies for Educators and Parents</a:t>
            </a:r>
            <a:endParaRPr b="1" sz="3100">
              <a:solidFill>
                <a:schemeClr val="dk1"/>
              </a:solidFill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</a:rPr>
              <a:t>Ditch the "Praise Sandwich":</a:t>
            </a:r>
            <a:r>
              <a:rPr lang="en-US" sz="3100">
                <a:solidFill>
                  <a:schemeClr val="dk1"/>
                </a:solidFill>
              </a:rPr>
              <a:t> Traditional methods (praise, criticism, praise) often feel manipulative to youth ages 10 to 25. Instead, lead with your high expectations and your absolute belief in their potential to meet them.</a:t>
            </a:r>
            <a:endParaRPr sz="3100">
              <a:solidFill>
                <a:schemeClr val="dk1"/>
              </a:solidFill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</a:rPr>
              <a:t>Reframe Struggle as Part of Mastery:</a:t>
            </a:r>
            <a:r>
              <a:rPr lang="en-US" sz="3100">
                <a:solidFill>
                  <a:schemeClr val="dk1"/>
                </a:solidFill>
              </a:rPr>
              <a:t> Explicitly tell students or children that encountering difficulty on a hard task is normal. Frame the struggle not as evidence that they lack capability, but as proof that they are engaging in real, high-level learning.</a:t>
            </a:r>
            <a:endParaRPr sz="3100">
              <a:solidFill>
                <a:schemeClr val="dk1"/>
              </a:solidFill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</a:rPr>
              <a:t>Ask Authentic Questions First:</a:t>
            </a:r>
            <a:r>
              <a:rPr lang="en-US" sz="3100">
                <a:solidFill>
                  <a:schemeClr val="dk1"/>
                </a:solidFill>
              </a:rPr>
              <a:t> Before handing down evaluations, prompt them to evaluate their own work first. Ask: </a:t>
            </a:r>
            <a:r>
              <a:rPr i="1" lang="en-US" sz="3100">
                <a:solidFill>
                  <a:schemeClr val="dk1"/>
                </a:solidFill>
              </a:rPr>
              <a:t>"What part of this draft feels strongest to you, and where do you think it still needs a push?"</a:t>
            </a:r>
            <a:r>
              <a:rPr lang="en-US" sz="3100">
                <a:solidFill>
                  <a:schemeClr val="dk1"/>
                </a:solidFill>
              </a:rPr>
              <a:t> This honors their status, autonomy, and perspective.</a:t>
            </a:r>
            <a:endParaRPr sz="3100">
              <a:solidFill>
                <a:schemeClr val="dk1"/>
              </a:solidFill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</a:rPr>
              <a:t>Normalize Final-Stretch Reassurance:</a:t>
            </a:r>
            <a:r>
              <a:rPr lang="en-US" sz="3100">
                <a:solidFill>
                  <a:schemeClr val="dk1"/>
                </a:solidFill>
              </a:rPr>
              <a:t> Young people experience intense self-doubt during high-stakes moments (like final exams, big projects, or performance milestones). Use repeated transparency statements right before these hurdles to remind them that your high standards are backed by total support.               </a:t>
            </a:r>
            <a:endParaRPr sz="3100">
              <a:solidFill>
                <a:schemeClr val="dk1"/>
              </a:solidFill>
            </a:endParaRPr>
          </a:p>
        </p:txBody>
      </p:sp>
      <p:pic>
        <p:nvPicPr>
          <p:cNvPr descr="image.png" id="288" name="Google Shape;288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781600" y="0"/>
            <a:ext cx="1345500" cy="134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6F8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4" name="Google Shape;16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0" y="1397000"/>
            <a:ext cx="12954000" cy="2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0949" y="1008061"/>
            <a:ext cx="1816100" cy="181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1000" y="0"/>
            <a:ext cx="8255000" cy="825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6"/>
          <p:cNvSpPr/>
          <p:nvPr/>
        </p:nvSpPr>
        <p:spPr>
          <a:xfrm>
            <a:off x="0" y="8509000"/>
            <a:ext cx="16256100" cy="635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lynn.faught@fayar.net</a:t>
            </a: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stephanie.anderson@fayar.net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6"/>
          <p:cNvSpPr txBox="1"/>
          <p:nvPr/>
        </p:nvSpPr>
        <p:spPr>
          <a:xfrm>
            <a:off x="1417350" y="272804"/>
            <a:ext cx="134214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Who We Are</a:t>
            </a:r>
            <a:endParaRPr b="1" sz="6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26"/>
          <p:cNvSpPr/>
          <p:nvPr/>
        </p:nvSpPr>
        <p:spPr>
          <a:xfrm>
            <a:off x="3067050" y="1709810"/>
            <a:ext cx="4506300" cy="59100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6" title="ChatGPT Image Jul 14, 2026, 10_30_32 A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44000" y="1925536"/>
            <a:ext cx="4134600" cy="5512808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/>
          <p:nvPr/>
        </p:nvSpPr>
        <p:spPr>
          <a:xfrm>
            <a:off x="3149583" y="7712813"/>
            <a:ext cx="4207200" cy="8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Lynn Faught</a:t>
            </a:r>
            <a:endParaRPr b="1"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8881373" y="7741226"/>
            <a:ext cx="4207200" cy="8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Stephanie Anderson</a:t>
            </a:r>
            <a:endParaRPr b="1"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6"/>
          <p:cNvSpPr/>
          <p:nvPr/>
        </p:nvSpPr>
        <p:spPr>
          <a:xfrm>
            <a:off x="8705850" y="1707227"/>
            <a:ext cx="4506300" cy="59100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886675" y="2002757"/>
            <a:ext cx="4134601" cy="53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/>
          <p:cNvSpPr txBox="1"/>
          <p:nvPr/>
        </p:nvSpPr>
        <p:spPr>
          <a:xfrm>
            <a:off x="921925" y="395100"/>
            <a:ext cx="14713200" cy="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FIVE CORE INSTRUCTIONAL &amp; BEHAVIORAL PILLARS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44"/>
          <p:cNvSpPr/>
          <p:nvPr/>
        </p:nvSpPr>
        <p:spPr>
          <a:xfrm>
            <a:off x="564450" y="244600"/>
            <a:ext cx="15352800" cy="8485500"/>
          </a:xfrm>
          <a:prstGeom prst="verticalScroll">
            <a:avLst>
              <a:gd fmla="val 125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latin typeface="Calibri"/>
                <a:ea typeface="Calibri"/>
                <a:cs typeface="Calibri"/>
                <a:sym typeface="Calibri"/>
              </a:rPr>
              <a:t>YEAGER OUTLINES</a:t>
            </a:r>
            <a:endParaRPr b="1" sz="5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latin typeface="Calibri"/>
                <a:ea typeface="Calibri"/>
                <a:cs typeface="Calibri"/>
                <a:sym typeface="Calibri"/>
              </a:rPr>
              <a:t>5 CORE INSTRUCTIONAL &amp; BEHAVIORAL PILLARS</a:t>
            </a: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533400" lvl="0" marL="457200" rtl="0" algn="ctr">
              <a:spcBef>
                <a:spcPts val="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TRANSPARENCY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533400" lvl="0" marL="457200" rtl="0" algn="ctr">
              <a:spcBef>
                <a:spcPts val="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QUESTIONING OVER LECTURING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533400" lvl="0" marL="457200" rtl="0" algn="ctr">
              <a:spcBef>
                <a:spcPts val="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REFRAMING STRESS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533400" lvl="0" marL="457200" rtl="0" algn="ctr">
              <a:spcBef>
                <a:spcPts val="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TAPPING INTO PURPOSE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533400" lvl="0" marL="457200" rtl="0" algn="ctr">
              <a:spcBef>
                <a:spcPts val="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PROTECTING STATUS AND BELONGING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95" name="Google Shape;29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125" y="688424"/>
            <a:ext cx="2417900" cy="241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6" name="Google Shape;29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52850" y="5676299"/>
            <a:ext cx="2417900" cy="2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5"/>
          <p:cNvSpPr txBox="1"/>
          <p:nvPr/>
        </p:nvSpPr>
        <p:spPr>
          <a:xfrm>
            <a:off x="561400" y="463750"/>
            <a:ext cx="15352800" cy="80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AutoNum type="arabicPeriod"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TRANSPARENCY: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EXPLAIN THE RATIONALE BEHIND SCHOOL RULES, ASSIGNMENTS AND POLICIES RATHER THAN RELYING ON “BECAUSE I SAID SO.”  YOUNG PEOPLE RESPECT AUTHORITY WHEN THEY UNDERSTAND ITS PURPOSE.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AutoNum type="arabicPeriod"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QUESTIONING OVER LECTURING: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USE BACK AND FORTH DIALOGUE TO GUIDE STUDENTS TOWARD SOLVING PROBLEMS THEMSELVES.  ASKING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THOUGHTFUL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QUESTIONS HONORS THEIR AUTONOMY AND BUILDS DECISION-MAKING-SKILLS.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02" name="Google Shape;30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73775" y="6378800"/>
            <a:ext cx="2115350" cy="211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6"/>
          <p:cNvSpPr txBox="1"/>
          <p:nvPr/>
        </p:nvSpPr>
        <p:spPr>
          <a:xfrm>
            <a:off x="561400" y="463750"/>
            <a:ext cx="15352800" cy="80304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 REFRAMING STRESS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TEACH STUDENTS THAT PHYSIOLOGICAL STRESS (SWEATY PALMS, RACING HEART) IS NORMAL MOBILIZATION OF ENERGY TO HELP THEM FACE A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NOT A SIGN THEY ARE FAILING, OR INCAPABLE.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 </a:t>
            </a: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TAPPING INTO PURPOSE: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MOTIVATE STUDENTS BY CONNECTING LEARNING AND BEHAVIOR TO PROSOCIAL GOALS - SKILLS THAT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ALLOW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THEM TO CONTRIBUTE TO COMMUNITIES OR MAKE AND IMPACT.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4500">
                <a:solidFill>
                  <a:srgbClr val="783F04"/>
                </a:solidFill>
                <a:latin typeface="Calibri"/>
                <a:ea typeface="Calibri"/>
                <a:cs typeface="Calibri"/>
                <a:sym typeface="Calibri"/>
              </a:rPr>
              <a:t>(FIELD TRIPS, SCHOOL VISITORS, COMMUNITY SERVICE)</a:t>
            </a:r>
            <a:endParaRPr i="1" sz="4500">
              <a:solidFill>
                <a:srgbClr val="783F0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08" name="Google Shape;30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13125" y="5823850"/>
            <a:ext cx="1895675" cy="18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7"/>
          <p:cNvSpPr txBox="1"/>
          <p:nvPr/>
        </p:nvSpPr>
        <p:spPr>
          <a:xfrm>
            <a:off x="561400" y="463750"/>
            <a:ext cx="15352800" cy="8030400"/>
          </a:xfrm>
          <a:prstGeom prst="rect">
            <a:avLst/>
          </a:prstGeom>
          <a:noFill/>
          <a:ln cap="flat" cmpd="sng" w="11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 PROTECTING STATUS AND BELONGING: 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PUBLIC REPRIMAND OR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PUNITIVE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TACTICS</a:t>
            </a:r>
            <a:r>
              <a:rPr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TRIGGER SHAME.  CREATE A CULTURE WHERE EVERY STUDENT FEELS VALUED PREVENTS DROPOUT, BEHAVIORAL ESCALATION, AND DISENGAGEMENT.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QUESTION: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HOW DOES THIS LOOK IN THE CLASSROOM? 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PARENTS?  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YOUR OFFICE MEETING WITH STUDENTS?</a:t>
            </a:r>
            <a:endParaRPr b="1"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14" name="Google Shape;31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05081" y="4506477"/>
            <a:ext cx="3558113" cy="3558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8"/>
          <p:cNvSpPr txBox="1"/>
          <p:nvPr/>
        </p:nvSpPr>
        <p:spPr>
          <a:xfrm>
            <a:off x="2196750" y="1147200"/>
            <a:ext cx="12082200" cy="6932100"/>
          </a:xfrm>
          <a:prstGeom prst="rect">
            <a:avLst/>
          </a:prstGeom>
          <a:gradFill>
            <a:gsLst>
              <a:gs pos="0">
                <a:srgbClr val="76A5AF"/>
              </a:gs>
              <a:gs pos="100000">
                <a:srgbClr val="737373"/>
              </a:gs>
            </a:gsLst>
            <a:lin ang="5400012" scaled="0"/>
          </a:gra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8"/>
          <p:cNvSpPr txBox="1"/>
          <p:nvPr/>
        </p:nvSpPr>
        <p:spPr>
          <a:xfrm>
            <a:off x="2575900" y="1350217"/>
            <a:ext cx="11378700" cy="6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Middle schoolers are in a 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crucial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stage of brain and identity 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development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, and they 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thrive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when we challenge them, respect them and 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believe</a:t>
            </a:r>
            <a:r>
              <a:rPr b="1" lang="en-US" sz="4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in them.  When we teach with high expectation and real encouragement, we don’t just manage behavior, we unlock growth.”</a:t>
            </a:r>
            <a:endParaRPr b="1" sz="45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AR Senator Denise Garner, retired RN </a:t>
            </a:r>
            <a:r>
              <a:rPr lang="en-US" sz="4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Practitioner</a:t>
            </a:r>
            <a:r>
              <a:rPr lang="en-US" sz="4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, specializing in Brain Development &amp; Mental/</a:t>
            </a:r>
            <a:r>
              <a:rPr lang="en-US" sz="4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Behavioral</a:t>
            </a:r>
            <a:r>
              <a:rPr lang="en-US" sz="4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 Sciences.</a:t>
            </a:r>
            <a:endParaRPr sz="40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9"/>
          <p:cNvSpPr txBox="1"/>
          <p:nvPr/>
        </p:nvSpPr>
        <p:spPr>
          <a:xfrm>
            <a:off x="2196750" y="1147200"/>
            <a:ext cx="12082200" cy="6932100"/>
          </a:xfrm>
          <a:prstGeom prst="rect">
            <a:avLst/>
          </a:prstGeom>
          <a:gradFill>
            <a:gsLst>
              <a:gs pos="0">
                <a:srgbClr val="76A5AF"/>
              </a:gs>
              <a:gs pos="100000">
                <a:srgbClr val="737373"/>
              </a:gs>
            </a:gsLst>
            <a:lin ang="5400012" scaled="0"/>
          </a:gra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 FOR NAVIGATING THE WATERS!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STEPHANIE ANDERSON, Ed.S:  ASST. PRINCIPAL @ MCNAIR MIDDLE SCHOOL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CO-DIRECTOR OF ARKANSAS SCHOOLS TO WATCH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STEPHANIE.ANDERSON@FAYAR.NET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 LYNN FAUGHT: 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PRINCIPAL @ MCNAIR MIDDLE SCHOOL 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FAYETTEVILLE AR.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3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LYNN.FAUGHT@FAYAR.NET</a:t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/>
          <p:nvPr/>
        </p:nvSpPr>
        <p:spPr>
          <a:xfrm>
            <a:off x="714975" y="658525"/>
            <a:ext cx="15089400" cy="820320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Overarching</a:t>
            </a:r>
            <a:r>
              <a:rPr b="1" lang="en-US" sz="41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 theme: </a:t>
            </a:r>
            <a:endParaRPr b="1" sz="41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381000" marR="38100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 transform school culture, educators must master self-regulation to create safe environments (Conscious Discipline) while holding high academic standards paired with authentic respect (David Yeager: 10-25)—empowering students of all ages to manage their emotions and engage deeply in their learning.</a:t>
            </a:r>
            <a:endParaRPr b="1" i="1"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800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rPr>
              <a:t>Purpose in Schools &amp; for Students</a:t>
            </a:r>
            <a:endParaRPr b="1" sz="3800">
              <a:solidFill>
                <a:srgbClr val="00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Conscious Discipline</a:t>
            </a: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sets the foundation by teaching </a:t>
            </a: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educators</a:t>
            </a: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 regulate their own emotions first, creating a safe, connected school climate where </a:t>
            </a: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students</a:t>
            </a: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learn the social-emotional skills needed to stay calm and focus on learning.</a:t>
            </a:r>
            <a:endParaRPr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 to 25</a:t>
            </a: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builds on that foundation by guiding </a:t>
            </a: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educators</a:t>
            </a: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 adopt a mentor mindset—pairing high expectations with genuine respect—so </a:t>
            </a:r>
            <a:r>
              <a:rPr b="1"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adolescent students</a:t>
            </a: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feel valued, motivated, and willing to take on hard challenges without fear of public embarrassment.</a:t>
            </a:r>
            <a:endParaRPr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7"/>
          <p:cNvSpPr txBox="1"/>
          <p:nvPr/>
        </p:nvSpPr>
        <p:spPr>
          <a:xfrm>
            <a:off x="5286975" y="1053625"/>
            <a:ext cx="108372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1" name="Google Shape;18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1400" y="7762825"/>
            <a:ext cx="988000" cy="9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6F8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6" name="Google Shape;18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0" y="1397000"/>
            <a:ext cx="12954000" cy="2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0949" y="1008061"/>
            <a:ext cx="1816100" cy="181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1000" y="0"/>
            <a:ext cx="8255000" cy="825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/>
          <p:nvPr/>
        </p:nvSpPr>
        <p:spPr>
          <a:xfrm>
            <a:off x="0" y="8509000"/>
            <a:ext cx="16256100" cy="635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1417350" y="272804"/>
            <a:ext cx="134214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Who’s in the Room?</a:t>
            </a:r>
            <a:endParaRPr b="1" sz="6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1" name="Google Shape;191;p28"/>
          <p:cNvSpPr txBox="1"/>
          <p:nvPr/>
        </p:nvSpPr>
        <p:spPr>
          <a:xfrm>
            <a:off x="2286000" y="1952775"/>
            <a:ext cx="12552600" cy="46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"Two-Sided Business Card"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veryone will share: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b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Side A (The Official Title):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What your email signature says you do.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b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Side B (The Real Title):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What you  </a:t>
            </a:r>
            <a:r>
              <a:rPr i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actually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do in plain English or a fun 3-word summary (e.g., </a:t>
            </a:r>
            <a:r>
              <a:rPr i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"Chief Fire Extinguisher"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or </a:t>
            </a:r>
            <a:r>
              <a:rPr i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"Adolescent Translator"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28"/>
          <p:cNvSpPr txBox="1"/>
          <p:nvPr/>
        </p:nvSpPr>
        <p:spPr>
          <a:xfrm>
            <a:off x="0" y="6416298"/>
            <a:ext cx="16256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are going to give you a bit to think of your “</a:t>
            </a:r>
            <a:r>
              <a:rPr b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Real Title</a:t>
            </a:r>
            <a: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.” When we tell you, you will share with your shoulder partner. The person with the birthday the closest to today will go first. 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1-2-4 Brainstorming Strategy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5999" cy="906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90062" cy="899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 txBox="1"/>
          <p:nvPr/>
        </p:nvSpPr>
        <p:spPr>
          <a:xfrm>
            <a:off x="880675" y="579650"/>
            <a:ext cx="6216000" cy="1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1"/>
          <p:cNvSpPr/>
          <p:nvPr/>
        </p:nvSpPr>
        <p:spPr>
          <a:xfrm>
            <a:off x="1060464" y="528275"/>
            <a:ext cx="6395700" cy="1926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1"/>
          <p:cNvSpPr txBox="1"/>
          <p:nvPr/>
        </p:nvSpPr>
        <p:spPr>
          <a:xfrm>
            <a:off x="1304550" y="836490"/>
            <a:ext cx="5984700" cy="9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</a:t>
            </a:r>
            <a:r>
              <a:rPr b="1" lang="en-US" sz="3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Neurobiological</a:t>
            </a:r>
            <a:r>
              <a:rPr b="1" lang="en-US" sz="3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Incompetence Model</a:t>
            </a:r>
            <a:endParaRPr b="1" sz="3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4F6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5" name="Google Shape;21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1371"/>
            <a:ext cx="162560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57912">
            <a:off x="9264988" y="83103"/>
            <a:ext cx="7366000" cy="736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700000">
            <a:off x="-4410384" y="-3705248"/>
            <a:ext cx="11180443" cy="16058548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2"/>
          <p:cNvSpPr txBox="1"/>
          <p:nvPr/>
        </p:nvSpPr>
        <p:spPr>
          <a:xfrm>
            <a:off x="0" y="590764"/>
            <a:ext cx="162561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Type of Mindset Do You Have with Your Students?</a:t>
            </a:r>
            <a:endParaRPr b="1" sz="6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28425" y="3722398"/>
            <a:ext cx="16256100" cy="31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413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Montserrat"/>
              <a:buAutoNum type="arabicPeriod"/>
            </a:pPr>
            <a:r>
              <a:rPr b="1" lang="en-US" sz="6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Enforcer</a:t>
            </a:r>
            <a:endParaRPr b="1" sz="6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6413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Montserrat"/>
              <a:buAutoNum type="arabicPeriod"/>
            </a:pPr>
            <a:r>
              <a:rPr b="1" lang="en-US" sz="6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Mentor</a:t>
            </a:r>
            <a:endParaRPr b="1" sz="6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6413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Montserrat"/>
              <a:buAutoNum type="arabicPeriod"/>
            </a:pPr>
            <a:r>
              <a:rPr b="1" lang="en-US" sz="6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Protector</a:t>
            </a:r>
            <a:endParaRPr b="1" sz="6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220" name="Google Shape;220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951875" y="6071120"/>
            <a:ext cx="2881475" cy="288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8398" y="3939191"/>
            <a:ext cx="2943225" cy="275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6103600" cy="8980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