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oboto Medium"/>
      <p:regular r:id="rId18"/>
      <p:bold r:id="rId19"/>
      <p:italic r:id="rId20"/>
      <p:boldItalic r:id="rId21"/>
    </p:embeddedFont>
    <p:embeddedFont>
      <p:font typeface="Roboto"/>
      <p:regular r:id="rId22"/>
      <p:bold r:id="rId23"/>
      <p:italic r:id="rId24"/>
      <p:boldItalic r:id="rId25"/>
    </p:embeddedFont>
    <p:embeddedFont>
      <p:font typeface="Roboto Light"/>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EA08D9C-D466-4CB3-A0DF-164D242D2CAE}">
  <a:tblStyle styleId="{0EA08D9C-D466-4CB3-A0DF-164D242D2CA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22" Type="http://schemas.openxmlformats.org/officeDocument/2006/relationships/font" Target="fonts/Roboto-regular.fntdata"/><Relationship Id="rId21" Type="http://schemas.openxmlformats.org/officeDocument/2006/relationships/font" Target="fonts/RobotoMedium-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Light-regular.fntdata"/><Relationship Id="rId25" Type="http://schemas.openxmlformats.org/officeDocument/2006/relationships/font" Target="fonts/Roboto-boldItalic.fntdata"/><Relationship Id="rId28" Type="http://schemas.openxmlformats.org/officeDocument/2006/relationships/font" Target="fonts/RobotoLight-italic.fntdata"/><Relationship Id="rId27" Type="http://schemas.openxmlformats.org/officeDocument/2006/relationships/font" Target="fonts/RobotoLight-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Light-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Medium-bold.fntdata"/><Relationship Id="rId18" Type="http://schemas.openxmlformats.org/officeDocument/2006/relationships/font" Target="fonts/Roboto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57b034fe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f57b034fe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565e7720d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565e7720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3e26f291b7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3e26f291b7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57b034fe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57b034fe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Poll Slide</a:t>
            </a:r>
            <a:endParaRPr/>
          </a:p>
          <a:p>
            <a:pPr indent="0" lvl="0" marL="0" rtl="0" algn="l">
              <a:spcBef>
                <a:spcPts val="0"/>
              </a:spcBef>
              <a:spcAft>
                <a:spcPts val="0"/>
              </a:spcAft>
              <a:buNone/>
            </a:pPr>
            <a:r>
              <a:rPr lang="en"/>
              <a:t>🍐🍐 Your current options are: A: Teacher 3+ Years, B: Teacher 1-2 Years, C: Administrator, D: Support Staff Member</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57b034fe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57b034fe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Poll Slide</a:t>
            </a:r>
            <a:endParaRPr/>
          </a:p>
          <a:p>
            <a:pPr indent="0" lvl="0" marL="0" rtl="0" algn="l">
              <a:spcBef>
                <a:spcPts val="0"/>
              </a:spcBef>
              <a:spcAft>
                <a:spcPts val="0"/>
              </a:spcAft>
              <a:buNone/>
            </a:pPr>
            <a:r>
              <a:rPr lang="en"/>
              <a:t>🍐🍐 Your current options are: A: Community Buy In, B: Student Motivation, C: Culture Change, D: Practical Tools to Implement, E: Partnerships</a:t>
            </a:r>
            <a:endParaRPr/>
          </a:p>
          <a:p>
            <a:pPr indent="0" lvl="0" marL="0" rtl="0" algn="l">
              <a:spcBef>
                <a:spcPts val="0"/>
              </a:spcBef>
              <a:spcAft>
                <a:spcPts val="0"/>
              </a:spcAft>
              <a:buNone/>
            </a:pPr>
            <a:r>
              <a:rPr lang="en"/>
              <a:t>🍐🍐 Students can select multiple responses.</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8f2fde9d2bdccf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8f2fde9d2bdcc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Poll Slide</a:t>
            </a:r>
            <a:endParaRPr/>
          </a:p>
          <a:p>
            <a:pPr indent="0" lvl="0" marL="0" rtl="0" algn="l">
              <a:spcBef>
                <a:spcPts val="0"/>
              </a:spcBef>
              <a:spcAft>
                <a:spcPts val="0"/>
              </a:spcAft>
              <a:buNone/>
            </a:pPr>
            <a:r>
              <a:rPr lang="en"/>
              <a:t>🍐🍐 Your current options are: A: Yes, B: No</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ad6a9e85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ad6a9e85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9150d6f9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9150d6f90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81c38c4a2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81c38c4a2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What has been your </a:t>
            </a:r>
            <a:r>
              <a:rPr lang="en"/>
              <a:t>favorite</a:t>
            </a:r>
            <a:r>
              <a:rPr lang="en"/>
              <a:t> exposure experience thus far? </a:t>
            </a:r>
            <a:endParaRPr/>
          </a:p>
          <a:p>
            <a:pPr indent="-298450" lvl="0" marL="457200" rtl="0" algn="l">
              <a:spcBef>
                <a:spcPts val="0"/>
              </a:spcBef>
              <a:spcAft>
                <a:spcPts val="0"/>
              </a:spcAft>
              <a:buSzPts val="1100"/>
              <a:buAutoNum type="arabicPeriod"/>
            </a:pPr>
            <a:r>
              <a:rPr lang="en"/>
              <a:t>What has exposure done for your peers?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f6c7c8570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f6c7c8570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ba802eb0cb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ba802eb0cb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 Small Header - Dark">
  <p:cSld name="CUSTOM_1_1_1_1_1_1_1_1_1_1_1_3_1_1_1_1_1_4_1_2">
    <p:bg>
      <p:bgPr>
        <a:solidFill>
          <a:schemeClr val="lt1"/>
        </a:solidFill>
      </p:bgPr>
    </p:bg>
    <p:spTree>
      <p:nvGrpSpPr>
        <p:cNvPr id="50" name="Shape 50"/>
        <p:cNvGrpSpPr/>
        <p:nvPr/>
      </p:nvGrpSpPr>
      <p:grpSpPr>
        <a:xfrm>
          <a:off x="0" y="0"/>
          <a:ext cx="0" cy="0"/>
          <a:chOff x="0" y="0"/>
          <a:chExt cx="0" cy="0"/>
        </a:xfrm>
      </p:grpSpPr>
      <p:sp>
        <p:nvSpPr>
          <p:cNvPr id="51" name="Google Shape;51;p13"/>
          <p:cNvSpPr/>
          <p:nvPr/>
        </p:nvSpPr>
        <p:spPr>
          <a:xfrm rot="5400000">
            <a:off x="4521405" y="-4536532"/>
            <a:ext cx="116400" cy="9174300"/>
          </a:xfrm>
          <a:prstGeom prst="rect">
            <a:avLst/>
          </a:prstGeom>
          <a:solidFill>
            <a:srgbClr val="3A40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3"/>
          <p:cNvSpPr txBox="1"/>
          <p:nvPr>
            <p:ph type="title"/>
          </p:nvPr>
        </p:nvSpPr>
        <p:spPr>
          <a:xfrm>
            <a:off x="273625" y="131026"/>
            <a:ext cx="8668200" cy="483900"/>
          </a:xfrm>
          <a:prstGeom prst="rect">
            <a:avLst/>
          </a:prstGeom>
          <a:noFill/>
          <a:ln>
            <a:noFill/>
          </a:ln>
        </p:spPr>
        <p:txBody>
          <a:bodyPr anchorCtr="0" anchor="t" bIns="91425" lIns="91425" spcFirstLastPara="1" rIns="91425" wrap="square" tIns="91425">
            <a:normAutofit/>
          </a:bodyPr>
          <a:lstStyle>
            <a:lvl1pPr lvl="0"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1pPr>
            <a:lvl2pPr lvl="1"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2pPr>
            <a:lvl3pPr lvl="2"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3pPr>
            <a:lvl4pPr lvl="3"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4pPr>
            <a:lvl5pPr lvl="4"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5pPr>
            <a:lvl6pPr lvl="5"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6pPr>
            <a:lvl7pPr lvl="6"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7pPr>
            <a:lvl8pPr lvl="7"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8pPr>
            <a:lvl9pPr lvl="8" marR="0" rtl="0" algn="l">
              <a:lnSpc>
                <a:spcPct val="115000"/>
              </a:lnSpc>
              <a:spcBef>
                <a:spcPts val="0"/>
              </a:spcBef>
              <a:spcAft>
                <a:spcPts val="0"/>
              </a:spcAft>
              <a:buClr>
                <a:srgbClr val="000000"/>
              </a:buClr>
              <a:buSzPts val="2400"/>
              <a:buFont typeface="Arial"/>
              <a:buNone/>
              <a:defRPr b="0" i="0" sz="2400" u="none" cap="none" strike="noStrike">
                <a:solidFill>
                  <a:srgbClr val="3A4049"/>
                </a:solidFill>
                <a:latin typeface="Roboto Medium"/>
                <a:ea typeface="Roboto Medium"/>
                <a:cs typeface="Roboto Medium"/>
                <a:sym typeface="Roboto Medium"/>
              </a:defRPr>
            </a:lvl9pPr>
          </a:lstStyle>
          <a:p/>
        </p:txBody>
      </p:sp>
      <p:sp>
        <p:nvSpPr>
          <p:cNvPr id="53" name="Google Shape;53;p13"/>
          <p:cNvSpPr txBox="1"/>
          <p:nvPr>
            <p:ph idx="1" type="subTitle"/>
          </p:nvPr>
        </p:nvSpPr>
        <p:spPr>
          <a:xfrm>
            <a:off x="273625" y="807650"/>
            <a:ext cx="8668200" cy="3764100"/>
          </a:xfrm>
          <a:prstGeom prst="rect">
            <a:avLst/>
          </a:prstGeom>
          <a:noFill/>
          <a:ln>
            <a:noFill/>
          </a:ln>
        </p:spPr>
        <p:txBody>
          <a:bodyPr anchorCtr="0" anchor="t" bIns="91425" lIns="91425" spcFirstLastPara="1" rIns="91425" wrap="square" tIns="91425">
            <a:normAutofit/>
          </a:bodyPr>
          <a:lstStyle>
            <a:lvl1pPr lvl="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Roboto"/>
                <a:ea typeface="Roboto"/>
                <a:cs typeface="Roboto"/>
                <a:sym typeface="Roboto"/>
              </a:defRPr>
            </a:lvl1pPr>
            <a:lvl2pPr lvl="1"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2pPr>
            <a:lvl3pPr lvl="2"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3pPr>
            <a:lvl4pPr lvl="3"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4pPr>
            <a:lvl5pPr lvl="4"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5pPr>
            <a:lvl6pPr lvl="5"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6pPr>
            <a:lvl7pPr lvl="6"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7pPr>
            <a:lvl8pPr lvl="7"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8pPr>
            <a:lvl9pPr lvl="8" marR="0" rtl="0" algn="l">
              <a:lnSpc>
                <a:spcPct val="115000"/>
              </a:lnSpc>
              <a:spcBef>
                <a:spcPts val="0"/>
              </a:spcBef>
              <a:spcAft>
                <a:spcPts val="0"/>
              </a:spcAft>
              <a:buClr>
                <a:srgbClr val="000000"/>
              </a:buClr>
              <a:buSzPts val="1100"/>
              <a:buFont typeface="Arial"/>
              <a:buNone/>
              <a:defRPr b="0" i="0" sz="1100" u="none" cap="none" strike="noStrike">
                <a:solidFill>
                  <a:srgbClr val="666666"/>
                </a:solidFill>
                <a:latin typeface="Roboto"/>
                <a:ea typeface="Roboto"/>
                <a:cs typeface="Roboto"/>
                <a:sym typeface="Roboto"/>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mc:Choice Requires="p14">
      <p:transition spd="slow" p14:dur="10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mailto:jneel@caddohills.org" TargetMode="External"/><Relationship Id="rId4" Type="http://schemas.openxmlformats.org/officeDocument/2006/relationships/image" Target="../media/image7.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hyperlink" Target="http://dontchangethislink.peardeckmagic.zone?eyJ0eXBlIjoicG9sbCIsImRyYWdnYWJsZVRleHRGb250U2l6ZSI6MTgsImFuc3dlcnMiOlsiVGVhY2hlciAzKyBZZWFycyIsIlRlYWNoZXIgMS0yIFllYXJzIiwiQWRtaW5pc3RyYXRvciIsIlN1cHBvcnQgU3RhZmYgTWVtYmVyIl0sImlzTXVsdGlwbGVTZWxlY3Rpb25BbGxvd2VkRm9yUG9sbCI6ZmFsc2V9pearId=magic-pear-shape-identifier" TargetMode="External"/><Relationship Id="rId4" Type="http://schemas.openxmlformats.org/officeDocument/2006/relationships/image" Target="../media/image1.png"/><Relationship Id="rId5" Type="http://schemas.openxmlformats.org/officeDocument/2006/relationships/hyperlink" Target="http://dontchangethislink.peardeckmagic.zone?eyJ0eXBlIjoiZ29vZ2xlLXNsaWRlcy1hZGRvbi1yZXNwb25zZS1mb290ZXIiLCJsYXN0RWRpdGVkQnkiOiIxMDQ4NDg1NjM1MjQ5NzM5NjQxNzgiLCJwcmVzZW50YXRpb25JZCI6IjF1LUlxUnpfcEZjYzNYOGZtZWtETU54dEE5T3d1M0EzTHNvTnZ4Mzd2UXpJIiwiY29udGVudElkIjoiY3VzdG9tLXJlc3BvbnNlLXBvbGwiLCJzbGlkZUlkIjoiZzNmNTdiMDM0ZmVhXzBfMTEiLCJjb250ZW50SW5zdGFuY2VJZCI6IjF1LUlxUnpfcEZjYzNYOGZtZWtETU54dEE5T3d1M0EzTHNvTnZ4Mzd2UXpJLzExYWI1MzdmLTZjMmItNDBhMC04MDI5LTYxYTQ4ZWQ1YTQ5NCJ9pearId=magic-pear-metadata-identifi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hyperlink" Target="http://dontchangethislink.peardeckmagic.zone?eyJ0eXBlIjoicG9sbCIsImRyYWdnYWJsZVRleHRGb250U2l6ZSI6MTgsImFuc3dlcnMiOlsiQ29tbXVuaXR5IEJ1eSBJbiIsIlN0dWRlbnQgTW90aXZhdGlvbiIsIkN1bHR1cmUgQ2hhbmdlIiwiUHJhY3RpY2FsIFRvb2xzIHRvIEltcGxlbWVudCIsIlBhcnRuZXJzaGlwcyJdLCJpc011bHRpcGxlU2VsZWN0aW9uQWxsb3dlZEZvclBvbGwiOnRydWV9pearId=magic-pear-shape-identifier" TargetMode="External"/><Relationship Id="rId4" Type="http://schemas.openxmlformats.org/officeDocument/2006/relationships/image" Target="../media/image1.png"/><Relationship Id="rId5" Type="http://schemas.openxmlformats.org/officeDocument/2006/relationships/hyperlink" Target="http://dontchangethislink.peardeckmagic.zone?eyJ0eXBlIjoiZ29vZ2xlLXNsaWRlcy1hZGRvbi1yZXNwb25zZS1mb290ZXIiLCJsYXN0RWRpdGVkQnkiOiIxMDQ4NDg1NjM1MjQ5NzM5NjQxNzgiLCJwcmVzZW50YXRpb25JZCI6IjF1LUlxUnpfcEZjYzNYOGZtZWtETU54dEE5T3d1M0EzTHNvTnZ4Mzd2UXpJIiwiY29udGVudElkIjoiY3VzdG9tLXJlc3BvbnNlLXBvbGwiLCJzbGlkZUlkIjoiZzNmNTdiMDM0ZmVhXzBfMTYiLCJjb250ZW50SW5zdGFuY2VJZCI6IjF1LUlxUnpfcEZjYzNYOGZtZWtETU54dEE5T3d1M0EzTHNvTnZ4Mzd2UXpJL2ZkYTNjOTI2LTJiNzMtNGVmMi05NTVjLWM3ZWE0MTY0N2E1MiJ9pearId=magic-pear-metadata-identifie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hyperlink" Target="http://dontchangethislink.peardeckmagic.zone?eyJ0eXBlIjoicG9sbCIsImRyYWdnYWJsZVRleHRGb250U2l6ZSI6MTgsImFuc3dlcnMiOlsiWWVzIiwiTm8iXSwiaXNNdWx0aXBsZVNlbGVjdGlvbkFsbG93ZWRGb3JQb2xsIjpmYWxzZX0=pearId=magic-pear-shape-identifier" TargetMode="External"/><Relationship Id="rId5" Type="http://schemas.openxmlformats.org/officeDocument/2006/relationships/image" Target="../media/image1.png"/><Relationship Id="rId6" Type="http://schemas.openxmlformats.org/officeDocument/2006/relationships/hyperlink" Target="http://dontchangethislink.peardeckmagic.zone?eyJ0eXBlIjoiZ29vZ2xlLXNsaWRlcy1hZGRvbi1yZXNwb25zZS1mb290ZXIiLCJsYXN0RWRpdGVkQnkiOiIxMDQ4NDg1NjM1MjQ5NzM5NjQxNzgiLCJwcmVzZW50YXRpb25JZCI6IjF1LUlxUnpfcEZjYzNYOGZtZWtETU54dEE5T3d1M0EzTHNvTnZ4Mzd2UXpJIiwiY29udGVudElkIjoiY3VzdG9tLXJlc3BvbnNlLXBvbGwiLCJzbGlkZUlkIjoiZzM4ZjJmZGU5ZDJiZGNjZl8wIiwiY29udGVudEluc3RhbmNlSWQiOiIxdS1JcVJ6X3BGY2MzWDhmbWVrRE1OeHRBOU93dTNBM0xzb052eDM3dlF6SS9mZjQ5YmMwZi04OTIzLTQxYzAtODU4NS0zMDE2OTM0N2EzNjcifQ==pearId=magic-pear-metadata-identifie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hyperlink" Target="http://dontchangethislink.peardeckmagic.zone?eyJ0eXBlIjoiZnJlZVJlc3BvbnNlLXRleHQiLCJkcmFnZ2FibGVUZXh0Rm9udFNpemUiOjE4fQ==pearId=magic-pear-shape-identifier" TargetMode="External"/><Relationship Id="rId5" Type="http://schemas.openxmlformats.org/officeDocument/2006/relationships/image" Target="../media/image4.png"/><Relationship Id="rId6" Type="http://schemas.openxmlformats.org/officeDocument/2006/relationships/hyperlink" Target="http://dontchangethislink.peardeckmagic.zone?eyJ0eXBlIjoiZ29vZ2xlLXNsaWRlcy1hZGRvbi1yZXNwb25zZS1mb290ZXIiLCJsYXN0RWRpdGVkQnkiOiIxMDQ4NDg1NjM1MjQ5NzM5NjQxNzgiLCJwcmVzZW50YXRpb25JZCI6IjF1LUlxUnpfcEZjYzNYOGZtZWtETU54dEE5T3d1M0EzTHNvTnZ4Mzd2UXpJIiwiY29udGVudElkIjoiY3VzdG9tLXJlc3BvbnNlLWZyZWVSZXNwb25zZS10ZXh0Iiwic2xpZGVJZCI6ImczOTE1MGQ2ZjkwM18wXzEiLCJjb250ZW50SW5zdGFuY2VJZCI6IjF1LUlxUnpfcEZjYzNYOGZtZWtETU54dEE5T3d1M0EzTHNvTnZ4Mzd2UXpJLzFkNDgyOTQ1LTY5MGUtNDQ0ZC1iMjk0LTA4MDc0M2E5MzIwMCJ9pearId=magic-pear-metadata-identifi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hyperlink" Target="http://www.youtube.com/watch?v=TDksX2D99Ow" TargetMode="Externa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311708" y="1545450"/>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Leading Through Transformational Change: Building Systems, Culture, and Capacity</a:t>
            </a:r>
            <a:endParaRPr/>
          </a:p>
        </p:txBody>
      </p:sp>
      <p:sp>
        <p:nvSpPr>
          <p:cNvPr id="59" name="Google Shape;59;p14"/>
          <p:cNvSpPr txBox="1"/>
          <p:nvPr>
            <p:ph idx="1" type="subTitle"/>
          </p:nvPr>
        </p:nvSpPr>
        <p:spPr>
          <a:xfrm>
            <a:off x="311700" y="38989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Arkansas ACTE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3"/>
          <p:cNvSpPr txBox="1"/>
          <p:nvPr>
            <p:ph type="title"/>
          </p:nvPr>
        </p:nvSpPr>
        <p:spPr>
          <a:xfrm>
            <a:off x="273625" y="131026"/>
            <a:ext cx="8668200" cy="483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Caddo Academy Theory of Action</a:t>
            </a:r>
            <a:endParaRPr/>
          </a:p>
        </p:txBody>
      </p:sp>
      <p:graphicFrame>
        <p:nvGraphicFramePr>
          <p:cNvPr id="119" name="Google Shape;119;p23"/>
          <p:cNvGraphicFramePr/>
          <p:nvPr/>
        </p:nvGraphicFramePr>
        <p:xfrm>
          <a:off x="273625" y="801550"/>
          <a:ext cx="3000000" cy="3000000"/>
        </p:xfrm>
        <a:graphic>
          <a:graphicData uri="http://schemas.openxmlformats.org/drawingml/2006/table">
            <a:tbl>
              <a:tblPr>
                <a:noFill/>
                <a:tableStyleId>{0EA08D9C-D466-4CB3-A0DF-164D242D2CAE}</a:tableStyleId>
              </a:tblPr>
              <a:tblGrid>
                <a:gridCol w="1969400"/>
                <a:gridCol w="6698800"/>
              </a:tblGrid>
              <a:tr h="381000">
                <a:tc>
                  <a:txBody>
                    <a:bodyPr/>
                    <a:lstStyle/>
                    <a:p>
                      <a:pPr indent="0" lvl="0" marL="0" rtl="0" algn="ctr">
                        <a:spcBef>
                          <a:spcPts val="0"/>
                        </a:spcBef>
                        <a:spcAft>
                          <a:spcPts val="0"/>
                        </a:spcAft>
                        <a:buNone/>
                      </a:pPr>
                      <a:r>
                        <a:rPr b="1" lang="en" sz="2000">
                          <a:solidFill>
                            <a:srgbClr val="808285"/>
                          </a:solidFill>
                          <a:latin typeface="Roboto"/>
                          <a:ea typeface="Roboto"/>
                          <a:cs typeface="Roboto"/>
                          <a:sym typeface="Roboto"/>
                        </a:rPr>
                        <a:t>Team</a:t>
                      </a:r>
                      <a:endParaRPr b="1" sz="2000">
                        <a:solidFill>
                          <a:srgbClr val="808285"/>
                        </a:solidFill>
                        <a:latin typeface="Roboto"/>
                        <a:ea typeface="Roboto"/>
                        <a:cs typeface="Roboto"/>
                        <a:sym typeface="Roboto"/>
                      </a:endParaRPr>
                    </a:p>
                  </a:txBody>
                  <a:tcPr marT="63500" marB="63500" marR="63500" marL="63500" anchor="ctr">
                    <a:lnL cap="flat" cmpd="sng" w="9525">
                      <a:solidFill>
                        <a:srgbClr val="9CA0A3"/>
                      </a:solidFill>
                      <a:prstDash val="solid"/>
                      <a:round/>
                      <a:headEnd len="sm" w="sm" type="none"/>
                      <a:tailEnd len="sm" w="sm" type="none"/>
                    </a:lnL>
                    <a:lnR cap="flat" cmpd="sng" w="9525">
                      <a:solidFill>
                        <a:srgbClr val="9CA0A3"/>
                      </a:solidFill>
                      <a:prstDash val="solid"/>
                      <a:round/>
                      <a:headEnd len="sm" w="sm" type="none"/>
                      <a:tailEnd len="sm" w="sm" type="none"/>
                    </a:lnR>
                    <a:lnT cap="flat" cmpd="sng" w="9525">
                      <a:solidFill>
                        <a:srgbClr val="9CA0A3"/>
                      </a:solidFill>
                      <a:prstDash val="solid"/>
                      <a:round/>
                      <a:headEnd len="sm" w="sm" type="none"/>
                      <a:tailEnd len="sm" w="sm" type="none"/>
                    </a:lnT>
                    <a:lnB cap="flat" cmpd="sng" w="9525">
                      <a:solidFill>
                        <a:srgbClr val="9CA0A3"/>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b="1" lang="en" sz="2000">
                          <a:solidFill>
                            <a:srgbClr val="808285"/>
                          </a:solidFill>
                          <a:latin typeface="Roboto"/>
                          <a:ea typeface="Roboto"/>
                          <a:cs typeface="Roboto"/>
                          <a:sym typeface="Roboto"/>
                        </a:rPr>
                        <a:t>Theory of Action</a:t>
                      </a:r>
                      <a:endParaRPr b="1" sz="2000">
                        <a:solidFill>
                          <a:srgbClr val="808285"/>
                        </a:solidFill>
                        <a:latin typeface="Roboto"/>
                        <a:ea typeface="Roboto"/>
                        <a:cs typeface="Roboto"/>
                        <a:sym typeface="Roboto"/>
                      </a:endParaRPr>
                    </a:p>
                  </a:txBody>
                  <a:tcPr marT="91425" marB="91425" marR="91425" marL="91425">
                    <a:lnL cap="flat" cmpd="sng" w="9525">
                      <a:solidFill>
                        <a:srgbClr val="9CA0A3"/>
                      </a:solidFill>
                      <a:prstDash val="solid"/>
                      <a:round/>
                      <a:headEnd len="sm" w="sm" type="none"/>
                      <a:tailEnd len="sm" w="sm" type="none"/>
                    </a:lnL>
                    <a:solidFill>
                      <a:srgbClr val="9FC5E8"/>
                    </a:solidFill>
                  </a:tcPr>
                </a:tc>
              </a:tr>
              <a:tr h="381000">
                <a:tc>
                  <a:txBody>
                    <a:bodyPr/>
                    <a:lstStyle/>
                    <a:p>
                      <a:pPr indent="0" lvl="0" marL="0" rtl="0" algn="ctr">
                        <a:spcBef>
                          <a:spcPts val="0"/>
                        </a:spcBef>
                        <a:spcAft>
                          <a:spcPts val="0"/>
                        </a:spcAft>
                        <a:buNone/>
                      </a:pPr>
                      <a:r>
                        <a:rPr b="1" lang="en" sz="1500">
                          <a:solidFill>
                            <a:srgbClr val="808285"/>
                          </a:solidFill>
                          <a:latin typeface="Roboto"/>
                          <a:ea typeface="Roboto"/>
                          <a:cs typeface="Roboto"/>
                          <a:sym typeface="Roboto"/>
                        </a:rPr>
                        <a:t>School Leaders </a:t>
                      </a:r>
                      <a:endParaRPr b="1" sz="1500">
                        <a:solidFill>
                          <a:srgbClr val="808285"/>
                        </a:solidFill>
                        <a:latin typeface="Roboto"/>
                        <a:ea typeface="Roboto"/>
                        <a:cs typeface="Roboto"/>
                        <a:sym typeface="Roboto"/>
                      </a:endParaRPr>
                    </a:p>
                  </a:txBody>
                  <a:tcPr marT="63500" marB="63500" marR="63500" marL="63500" anchor="ctr">
                    <a:lnL cap="flat" cmpd="sng" w="9525">
                      <a:solidFill>
                        <a:srgbClr val="9CA0A3"/>
                      </a:solidFill>
                      <a:prstDash val="solid"/>
                      <a:round/>
                      <a:headEnd len="sm" w="sm" type="none"/>
                      <a:tailEnd len="sm" w="sm" type="none"/>
                    </a:lnL>
                    <a:lnR cap="flat" cmpd="sng" w="9525">
                      <a:solidFill>
                        <a:srgbClr val="9CA0A3"/>
                      </a:solidFill>
                      <a:prstDash val="solid"/>
                      <a:round/>
                      <a:headEnd len="sm" w="sm" type="none"/>
                      <a:tailEnd len="sm" w="sm" type="none"/>
                    </a:lnR>
                    <a:lnT cap="flat" cmpd="sng" w="9525">
                      <a:solidFill>
                        <a:srgbClr val="9CA0A3"/>
                      </a:solidFill>
                      <a:prstDash val="solid"/>
                      <a:round/>
                      <a:headEnd len="sm" w="sm" type="none"/>
                      <a:tailEnd len="sm" w="sm" type="none"/>
                    </a:lnT>
                    <a:lnB cap="flat" cmpd="sng" w="9525">
                      <a:solidFill>
                        <a:srgbClr val="9CA0A3"/>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600">
                          <a:solidFill>
                            <a:srgbClr val="808285"/>
                          </a:solidFill>
                          <a:latin typeface="Roboto Light"/>
                          <a:ea typeface="Roboto Light"/>
                          <a:cs typeface="Roboto Light"/>
                          <a:sym typeface="Roboto Light"/>
                        </a:rPr>
                        <a:t>If the school leader creates a systemic approach to culture, communication, and discipline and implements those systems with fidelity it will lead to a nurturing learning environment that supports the Personalized Learning work of the school.</a:t>
                      </a:r>
                      <a:endParaRPr sz="1600">
                        <a:solidFill>
                          <a:srgbClr val="808285"/>
                        </a:solidFill>
                        <a:latin typeface="Roboto Light"/>
                        <a:ea typeface="Roboto Light"/>
                        <a:cs typeface="Roboto Light"/>
                        <a:sym typeface="Roboto Light"/>
                      </a:endParaRPr>
                    </a:p>
                  </a:txBody>
                  <a:tcPr marT="91425" marB="91425" marR="91425" marL="91425">
                    <a:lnL cap="flat" cmpd="sng" w="9525">
                      <a:solidFill>
                        <a:srgbClr val="9CA0A3"/>
                      </a:solidFill>
                      <a:prstDash val="solid"/>
                      <a:round/>
                      <a:headEnd len="sm" w="sm" type="none"/>
                      <a:tailEnd len="sm" w="sm" type="none"/>
                    </a:lnL>
                  </a:tcPr>
                </a:tc>
              </a:tr>
              <a:tr h="381000">
                <a:tc>
                  <a:txBody>
                    <a:bodyPr/>
                    <a:lstStyle/>
                    <a:p>
                      <a:pPr indent="0" lvl="0" marL="0" rtl="0" algn="ctr">
                        <a:spcBef>
                          <a:spcPts val="0"/>
                        </a:spcBef>
                        <a:spcAft>
                          <a:spcPts val="0"/>
                        </a:spcAft>
                        <a:buNone/>
                      </a:pPr>
                      <a:r>
                        <a:rPr b="1" lang="en" sz="1500">
                          <a:solidFill>
                            <a:srgbClr val="808285"/>
                          </a:solidFill>
                          <a:latin typeface="Roboto"/>
                          <a:ea typeface="Roboto"/>
                          <a:cs typeface="Roboto"/>
                          <a:sym typeface="Roboto"/>
                        </a:rPr>
                        <a:t>Instructional Leadership Team</a:t>
                      </a:r>
                      <a:endParaRPr b="1" sz="1500">
                        <a:solidFill>
                          <a:srgbClr val="808285"/>
                        </a:solidFill>
                        <a:latin typeface="Roboto"/>
                        <a:ea typeface="Roboto"/>
                        <a:cs typeface="Roboto"/>
                        <a:sym typeface="Roboto"/>
                      </a:endParaRPr>
                    </a:p>
                  </a:txBody>
                  <a:tcPr marT="63500" marB="63500" marR="63500" marL="63500" anchor="ctr">
                    <a:lnL cap="flat" cmpd="sng" w="9525">
                      <a:solidFill>
                        <a:srgbClr val="9CA0A3"/>
                      </a:solidFill>
                      <a:prstDash val="solid"/>
                      <a:round/>
                      <a:headEnd len="sm" w="sm" type="none"/>
                      <a:tailEnd len="sm" w="sm" type="none"/>
                    </a:lnL>
                    <a:lnR cap="flat" cmpd="sng" w="9525">
                      <a:solidFill>
                        <a:srgbClr val="9CA0A3"/>
                      </a:solidFill>
                      <a:prstDash val="solid"/>
                      <a:round/>
                      <a:headEnd len="sm" w="sm" type="none"/>
                      <a:tailEnd len="sm" w="sm" type="none"/>
                    </a:lnR>
                    <a:lnT cap="flat" cmpd="sng" w="9525">
                      <a:solidFill>
                        <a:srgbClr val="9CA0A3"/>
                      </a:solidFill>
                      <a:prstDash val="solid"/>
                      <a:round/>
                      <a:headEnd len="sm" w="sm" type="none"/>
                      <a:tailEnd len="sm" w="sm" type="none"/>
                    </a:lnT>
                    <a:lnB cap="flat" cmpd="sng" w="9525">
                      <a:solidFill>
                        <a:srgbClr val="9CA0A3"/>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600">
                          <a:solidFill>
                            <a:srgbClr val="808285"/>
                          </a:solidFill>
                          <a:latin typeface="Roboto Light"/>
                          <a:ea typeface="Roboto Light"/>
                          <a:cs typeface="Roboto Light"/>
                          <a:sym typeface="Roboto Light"/>
                        </a:rPr>
                        <a:t>If the instructional leadership team actively engages their colleagues in the professional norms (pedagogy, technology, etc.) and leads the personalized learning work it will lead to increased capacity of leaders and teachers to lead.</a:t>
                      </a:r>
                      <a:endParaRPr sz="1600">
                        <a:solidFill>
                          <a:srgbClr val="808285"/>
                        </a:solidFill>
                        <a:latin typeface="Roboto Light"/>
                        <a:ea typeface="Roboto Light"/>
                        <a:cs typeface="Roboto Light"/>
                        <a:sym typeface="Roboto Light"/>
                      </a:endParaRPr>
                    </a:p>
                  </a:txBody>
                  <a:tcPr marT="91425" marB="91425" marR="91425" marL="91425">
                    <a:lnL cap="flat" cmpd="sng" w="9525">
                      <a:solidFill>
                        <a:srgbClr val="9CA0A3"/>
                      </a:solidFill>
                      <a:prstDash val="solid"/>
                      <a:round/>
                      <a:headEnd len="sm" w="sm" type="none"/>
                      <a:tailEnd len="sm" w="sm" type="none"/>
                    </a:lnL>
                  </a:tcPr>
                </a:tc>
              </a:tr>
              <a:tr h="381000">
                <a:tc>
                  <a:txBody>
                    <a:bodyPr/>
                    <a:lstStyle/>
                    <a:p>
                      <a:pPr indent="0" lvl="0" marL="0" rtl="0" algn="ctr">
                        <a:spcBef>
                          <a:spcPts val="0"/>
                        </a:spcBef>
                        <a:spcAft>
                          <a:spcPts val="0"/>
                        </a:spcAft>
                        <a:buNone/>
                      </a:pPr>
                      <a:r>
                        <a:rPr b="1" lang="en" sz="1500">
                          <a:solidFill>
                            <a:srgbClr val="808285"/>
                          </a:solidFill>
                          <a:latin typeface="Roboto"/>
                          <a:ea typeface="Roboto"/>
                          <a:cs typeface="Roboto"/>
                          <a:sym typeface="Roboto"/>
                        </a:rPr>
                        <a:t>7-12 Teachers </a:t>
                      </a:r>
                      <a:endParaRPr b="1" sz="1500">
                        <a:solidFill>
                          <a:srgbClr val="808285"/>
                        </a:solidFill>
                        <a:latin typeface="Roboto"/>
                        <a:ea typeface="Roboto"/>
                        <a:cs typeface="Roboto"/>
                        <a:sym typeface="Roboto"/>
                      </a:endParaRPr>
                    </a:p>
                  </a:txBody>
                  <a:tcPr marT="63500" marB="63500" marR="63500" marL="63500" anchor="ctr">
                    <a:lnL cap="flat" cmpd="sng" w="9525">
                      <a:solidFill>
                        <a:srgbClr val="9CA0A3"/>
                      </a:solidFill>
                      <a:prstDash val="solid"/>
                      <a:round/>
                      <a:headEnd len="sm" w="sm" type="none"/>
                      <a:tailEnd len="sm" w="sm" type="none"/>
                    </a:lnL>
                    <a:lnR cap="flat" cmpd="sng" w="9525">
                      <a:solidFill>
                        <a:srgbClr val="9CA0A3"/>
                      </a:solidFill>
                      <a:prstDash val="solid"/>
                      <a:round/>
                      <a:headEnd len="sm" w="sm" type="none"/>
                      <a:tailEnd len="sm" w="sm" type="none"/>
                    </a:lnR>
                    <a:lnT cap="flat" cmpd="sng" w="9525">
                      <a:solidFill>
                        <a:srgbClr val="9CA0A3"/>
                      </a:solidFill>
                      <a:prstDash val="solid"/>
                      <a:round/>
                      <a:headEnd len="sm" w="sm" type="none"/>
                      <a:tailEnd len="sm" w="sm" type="none"/>
                    </a:lnT>
                    <a:lnB cap="flat" cmpd="sng" w="9525">
                      <a:solidFill>
                        <a:srgbClr val="9CA0A3"/>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600">
                          <a:solidFill>
                            <a:srgbClr val="808285"/>
                          </a:solidFill>
                          <a:latin typeface="Roboto Light"/>
                          <a:ea typeface="Roboto Light"/>
                          <a:cs typeface="Roboto Light"/>
                          <a:sym typeface="Roboto Light"/>
                        </a:rPr>
                        <a:t>If teachers build authentic relationships with students, colleagues, and the community while committing to learning and trying personalized learning teaching methodologies it will lead to student success.</a:t>
                      </a:r>
                      <a:endParaRPr sz="1600">
                        <a:solidFill>
                          <a:srgbClr val="808285"/>
                        </a:solidFill>
                        <a:latin typeface="Roboto Light"/>
                        <a:ea typeface="Roboto Light"/>
                        <a:cs typeface="Roboto Light"/>
                        <a:sym typeface="Roboto Light"/>
                      </a:endParaRPr>
                    </a:p>
                  </a:txBody>
                  <a:tcPr marT="91425" marB="91425" marR="91425" marL="91425">
                    <a:lnL cap="flat" cmpd="sng" w="9525">
                      <a:solidFill>
                        <a:srgbClr val="9CA0A3"/>
                      </a:solidFill>
                      <a:prstDash val="solid"/>
                      <a:round/>
                      <a:headEnd len="sm" w="sm" type="none"/>
                      <a:tailEnd len="sm" w="sm" type="none"/>
                    </a:ln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4"/>
          <p:cNvSpPr txBox="1"/>
          <p:nvPr>
            <p:ph type="title"/>
          </p:nvPr>
        </p:nvSpPr>
        <p:spPr>
          <a:xfrm>
            <a:off x="5025825" y="1770900"/>
            <a:ext cx="5022300" cy="1601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3100"/>
              <a:t>Caddo Academy</a:t>
            </a:r>
            <a:endParaRPr b="1" sz="3100"/>
          </a:p>
          <a:p>
            <a:pPr indent="0" lvl="0" marL="0" rtl="0" algn="l">
              <a:spcBef>
                <a:spcPts val="0"/>
              </a:spcBef>
              <a:spcAft>
                <a:spcPts val="0"/>
              </a:spcAft>
              <a:buNone/>
            </a:pPr>
            <a:r>
              <a:rPr lang="en" sz="3100"/>
              <a:t>Justin Neel, Principal </a:t>
            </a:r>
            <a:endParaRPr sz="3100"/>
          </a:p>
          <a:p>
            <a:pPr indent="0" lvl="0" marL="0" rtl="0" algn="l">
              <a:spcBef>
                <a:spcPts val="0"/>
              </a:spcBef>
              <a:spcAft>
                <a:spcPts val="0"/>
              </a:spcAft>
              <a:buNone/>
            </a:pPr>
            <a:r>
              <a:rPr lang="en" sz="3100" u="sng">
                <a:solidFill>
                  <a:schemeClr val="hlink"/>
                </a:solidFill>
                <a:hlinkClick r:id="rId3"/>
              </a:rPr>
              <a:t>jneel@caddohills.org</a:t>
            </a:r>
            <a:r>
              <a:rPr lang="en" sz="3100"/>
              <a:t> </a:t>
            </a:r>
            <a:endParaRPr sz="3100"/>
          </a:p>
          <a:p>
            <a:pPr indent="0" lvl="0" marL="0" rtl="0" algn="l">
              <a:spcBef>
                <a:spcPts val="0"/>
              </a:spcBef>
              <a:spcAft>
                <a:spcPts val="0"/>
              </a:spcAft>
              <a:buNone/>
            </a:pPr>
            <a:r>
              <a:rPr lang="en" sz="3100"/>
              <a:t>870-490-1222</a:t>
            </a:r>
            <a:endParaRPr sz="3100"/>
          </a:p>
        </p:txBody>
      </p:sp>
      <p:pic>
        <p:nvPicPr>
          <p:cNvPr id="125" name="Google Shape;125;p24"/>
          <p:cNvPicPr preferRelativeResize="0"/>
          <p:nvPr/>
        </p:nvPicPr>
        <p:blipFill>
          <a:blip r:embed="rId4">
            <a:alphaModFix/>
          </a:blip>
          <a:stretch>
            <a:fillRect/>
          </a:stretch>
        </p:blipFill>
        <p:spPr>
          <a:xfrm>
            <a:off x="762000" y="666750"/>
            <a:ext cx="3810000" cy="3810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Who do I have in the room today? </a:t>
            </a:r>
            <a:endParaRPr/>
          </a:p>
        </p:txBody>
      </p:sp>
      <p:pic>
        <p:nvPicPr>
          <p:cNvPr descr="This is a Pear Deck interactive slide. Students, choose your responses." id="65" name="Google Shape;65;p15" title="This is a Pear Deck interactive slide. Students, choose your responses.">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66" name="Google Shape;66;p15">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a:t>
            </a:r>
            <a:r>
              <a:rPr lang="en"/>
              <a:t>would</a:t>
            </a:r>
            <a:r>
              <a:rPr lang="en"/>
              <a:t> bring you the greatest value from </a:t>
            </a:r>
            <a:r>
              <a:rPr lang="en"/>
              <a:t>today's</a:t>
            </a:r>
            <a:r>
              <a:rPr lang="en"/>
              <a:t> session? </a:t>
            </a:r>
            <a:endParaRPr/>
          </a:p>
        </p:txBody>
      </p:sp>
      <p:pic>
        <p:nvPicPr>
          <p:cNvPr descr="This is a Pear Deck interactive slide. Students, choose your responses." id="72" name="Google Shape;72;p16" title="This is a Pear Deck interactive slide. Students, choose your responses.">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73" name="Google Shape;73;p16">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0" name="Google Shape;80;p17"/>
          <p:cNvPicPr preferRelativeResize="0"/>
          <p:nvPr/>
        </p:nvPicPr>
        <p:blipFill>
          <a:blip r:embed="rId3">
            <a:alphaModFix/>
          </a:blip>
          <a:stretch>
            <a:fillRect/>
          </a:stretch>
        </p:blipFill>
        <p:spPr>
          <a:xfrm>
            <a:off x="0" y="0"/>
            <a:ext cx="9144000" cy="5143500"/>
          </a:xfrm>
          <a:prstGeom prst="rect">
            <a:avLst/>
          </a:prstGeom>
          <a:noFill/>
          <a:ln>
            <a:noFill/>
          </a:ln>
        </p:spPr>
      </p:pic>
      <p:pic>
        <p:nvPicPr>
          <p:cNvPr descr="This is a Pear Deck interactive slide. Students, choose your responses." id="81" name="Google Shape;81;p17" title="This is a Pear Deck interactive slide. Students, choose your responses.">
            <a:hlinkClick r:id="rId4"/>
          </p:cNvPr>
          <p:cNvPicPr preferRelativeResize="0"/>
          <p:nvPr/>
        </p:nvPicPr>
        <p:blipFill>
          <a:blip r:embed="rId5">
            <a:alphaModFix/>
          </a:blip>
          <a:stretch>
            <a:fillRect/>
          </a:stretch>
        </p:blipFill>
        <p:spPr>
          <a:xfrm>
            <a:off x="0" y="4429125"/>
            <a:ext cx="9144000" cy="714375"/>
          </a:xfrm>
          <a:prstGeom prst="rect">
            <a:avLst/>
          </a:prstGeom>
          <a:noFill/>
          <a:ln>
            <a:noFill/>
          </a:ln>
        </p:spPr>
      </p:pic>
      <p:sp>
        <p:nvSpPr>
          <p:cNvPr id="82" name="Google Shape;82;p17">
            <a:hlinkClick r:id="rId6"/>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8"/>
          <p:cNvPicPr preferRelativeResize="0"/>
          <p:nvPr/>
        </p:nvPicPr>
        <p:blipFill>
          <a:blip r:embed="rId3">
            <a:alphaModFix/>
          </a:blip>
          <a:stretch>
            <a:fillRect/>
          </a:stretch>
        </p:blipFill>
        <p:spPr>
          <a:xfrm>
            <a:off x="1744613" y="152400"/>
            <a:ext cx="5654767" cy="4838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3" name="Google Shape;93;p19"/>
          <p:cNvPicPr preferRelativeResize="0"/>
          <p:nvPr/>
        </p:nvPicPr>
        <p:blipFill>
          <a:blip r:embed="rId3">
            <a:alphaModFix/>
          </a:blip>
          <a:stretch>
            <a:fillRect/>
          </a:stretch>
        </p:blipFill>
        <p:spPr>
          <a:xfrm>
            <a:off x="0" y="1066507"/>
            <a:ext cx="9144001" cy="3010486"/>
          </a:xfrm>
          <a:prstGeom prst="rect">
            <a:avLst/>
          </a:prstGeom>
          <a:noFill/>
          <a:ln>
            <a:noFill/>
          </a:ln>
        </p:spPr>
      </p:pic>
      <p:sp>
        <p:nvSpPr>
          <p:cNvPr id="94" name="Google Shape;94;p19"/>
          <p:cNvSpPr/>
          <p:nvPr/>
        </p:nvSpPr>
        <p:spPr>
          <a:xfrm>
            <a:off x="73150" y="1892250"/>
            <a:ext cx="8942100" cy="2147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This is a Pear Deck interactive slide. Students, write your response." id="95" name="Google Shape;95;p19" title="This is a Pear Deck interactive slide. Students, write your response.">
            <a:hlinkClick r:id="rId4"/>
          </p:cNvPr>
          <p:cNvPicPr preferRelativeResize="0"/>
          <p:nvPr/>
        </p:nvPicPr>
        <p:blipFill>
          <a:blip r:embed="rId5">
            <a:alphaModFix/>
          </a:blip>
          <a:stretch>
            <a:fillRect/>
          </a:stretch>
        </p:blipFill>
        <p:spPr>
          <a:xfrm>
            <a:off x="0" y="4429125"/>
            <a:ext cx="9144000" cy="714375"/>
          </a:xfrm>
          <a:prstGeom prst="rect">
            <a:avLst/>
          </a:prstGeom>
          <a:noFill/>
          <a:ln>
            <a:noFill/>
          </a:ln>
        </p:spPr>
      </p:pic>
      <p:sp>
        <p:nvSpPr>
          <p:cNvPr id="96" name="Google Shape;96;p19">
            <a:hlinkClick r:id="rId6"/>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94"/>
                                        </p:tgtEl>
                                      </p:cBhvr>
                                    </p:animEffect>
                                    <p:set>
                                      <p:cBhvr>
                                        <p:cTn dur="1" fill="hold">
                                          <p:stCondLst>
                                            <p:cond delay="1000"/>
                                          </p:stCondLst>
                                        </p:cTn>
                                        <p:tgtEl>
                                          <p:spTgt spid="9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20" title="Academy Promo 23">
            <a:hlinkClick r:id="rId3"/>
          </p:cNvPr>
          <p:cNvPicPr preferRelativeResize="0"/>
          <p:nvPr/>
        </p:nvPicPr>
        <p:blipFill>
          <a:blip r:embed="rId4">
            <a:alphaModFix/>
          </a:blip>
          <a:stretch>
            <a:fillRect/>
          </a:stretch>
        </p:blipFill>
        <p:spPr>
          <a:xfrm>
            <a:off x="488650" y="274875"/>
            <a:ext cx="8166700" cy="4593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Goals for Caddo Academy</a:t>
            </a:r>
            <a:endParaRPr/>
          </a:p>
        </p:txBody>
      </p:sp>
      <p:sp>
        <p:nvSpPr>
          <p:cNvPr id="107" name="Google Shape;107;p21"/>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80% of Students will actively participate in a Club or Organization related to their Career/Interests.</a:t>
            </a:r>
            <a:endParaRPr/>
          </a:p>
          <a:p>
            <a:pPr indent="-342900" lvl="0" marL="457200" rtl="0" algn="l">
              <a:spcBef>
                <a:spcPts val="0"/>
              </a:spcBef>
              <a:spcAft>
                <a:spcPts val="0"/>
              </a:spcAft>
              <a:buSzPts val="1800"/>
              <a:buAutoNum type="arabicPeriod"/>
            </a:pPr>
            <a:r>
              <a:rPr lang="en"/>
              <a:t>Decrease Student Discipline Referrals by 6% each academic year of the Charter. </a:t>
            </a:r>
            <a:endParaRPr/>
          </a:p>
          <a:p>
            <a:pPr indent="-342900" lvl="0" marL="457200" rtl="0" algn="l">
              <a:spcBef>
                <a:spcPts val="0"/>
              </a:spcBef>
              <a:spcAft>
                <a:spcPts val="0"/>
              </a:spcAft>
              <a:buSzPts val="1800"/>
              <a:buAutoNum type="arabicPeriod"/>
            </a:pPr>
            <a:r>
              <a:rPr lang="en"/>
              <a:t>96% of Students will be led through a Career Action Plan by a cohort of Stakeholders including educators, family, and industry partners. </a:t>
            </a:r>
            <a:endParaRPr/>
          </a:p>
          <a:p>
            <a:pPr indent="-342900" lvl="0" marL="457200" rtl="0" algn="l">
              <a:spcBef>
                <a:spcPts val="0"/>
              </a:spcBef>
              <a:spcAft>
                <a:spcPts val="0"/>
              </a:spcAft>
              <a:buSzPts val="1800"/>
              <a:buAutoNum type="arabicPeriod"/>
            </a:pPr>
            <a:r>
              <a:rPr lang="en"/>
              <a:t>Increase Student Performance over the initial five years to meet or exceed the state average in Literacy, Math, and Science. </a:t>
            </a:r>
            <a:endParaRPr/>
          </a:p>
          <a:p>
            <a:pPr indent="-342900" lvl="0" marL="457200" rtl="0" algn="l">
              <a:spcBef>
                <a:spcPts val="0"/>
              </a:spcBef>
              <a:spcAft>
                <a:spcPts val="0"/>
              </a:spcAft>
              <a:buSzPts val="1800"/>
              <a:buAutoNum type="arabicPeriod"/>
            </a:pPr>
            <a:r>
              <a:rPr lang="en"/>
              <a:t>Improve the Graduation Rate to meet or exceed the State Average within five years.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Academy Model- </a:t>
            </a:r>
            <a:endParaRPr/>
          </a:p>
        </p:txBody>
      </p:sp>
      <p:pic>
        <p:nvPicPr>
          <p:cNvPr id="113" name="Google Shape;113;p22"/>
          <p:cNvPicPr preferRelativeResize="0"/>
          <p:nvPr/>
        </p:nvPicPr>
        <p:blipFill rotWithShape="1">
          <a:blip r:embed="rId3">
            <a:alphaModFix/>
          </a:blip>
          <a:srcRect b="12072" l="0" r="0" t="0"/>
          <a:stretch/>
        </p:blipFill>
        <p:spPr>
          <a:xfrm>
            <a:off x="857738" y="1138725"/>
            <a:ext cx="7428524" cy="3771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