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Poppins Bold" charset="1" panose="00000800000000000000"/>
      <p:regular r:id="rId19"/>
    </p:embeddedFont>
    <p:embeddedFont>
      <p:font typeface="Poppins Semi-Bold" charset="1" panose="00000700000000000000"/>
      <p:regular r:id="rId20"/>
    </p:embeddedFont>
    <p:embeddedFont>
      <p:font typeface="Canva Sans Bold" charset="1" panose="020B0803030501040103"/>
      <p:regular r:id="rId21"/>
    </p:embeddedFont>
    <p:embeddedFont>
      <p:font typeface="Canva Sans" charset="1" panose="020B0503030501040103"/>
      <p:regular r:id="rId22"/>
    </p:embeddedFont>
    <p:embeddedFont>
      <p:font typeface="Telegraf Bold" charset="1" panose="00000800000000000000"/>
      <p:regular r:id="rId23"/>
    </p:embeddedFont>
    <p:embeddedFont>
      <p:font typeface="Aileron Bold" charset="1" panose="00000800000000000000"/>
      <p:regular r:id="rId24"/>
    </p:embeddedFont>
    <p:embeddedFont>
      <p:font typeface="Work Sans Bold" charset="1" panose="00000000000000000000"/>
      <p:regular r:id="rId25"/>
    </p:embeddedFont>
    <p:embeddedFont>
      <p:font typeface="Poppins Italics" charset="1" panose="00000500000000000000"/>
      <p:regular r:id="rId26"/>
    </p:embeddedFont>
    <p:embeddedFont>
      <p:font typeface="Neue Einstellung Heavy" charset="1" panose="00000A00000000000000"/>
      <p:regular r:id="rId27"/>
    </p:embeddedFont>
    <p:embeddedFont>
      <p:font typeface="Neue Einstellung" charset="1" panose="00000500000000000000"/>
      <p:regular r:id="rId28"/>
    </p:embeddedFont>
    <p:embeddedFont>
      <p:font typeface="Montserrat Bold" charset="1" panose="00000800000000000000"/>
      <p:regular r:id="rId29"/>
    </p:embeddedFont>
    <p:embeddedFont>
      <p:font typeface="Montserrat" charset="1" panose="00000500000000000000"/>
      <p:regular r:id="rId30"/>
    </p:embeddedFont>
    <p:embeddedFont>
      <p:font typeface="Gordita Bold" charset="1" panose="00000000000000000000"/>
      <p:regular r:id="rId31"/>
    </p:embeddedFont>
    <p:embeddedFont>
      <p:font typeface="Gordita" charset="1" panose="00000000000000000000"/>
      <p:regular r:id="rId32"/>
    </p:embeddedFont>
    <p:embeddedFont>
      <p:font typeface="Garet Ultra-Bold" charset="1" panose="00000000000000000000"/>
      <p:regular r:id="rId33"/>
    </p:embeddedFont>
    <p:embeddedFont>
      <p:font typeface="Garet Bold" charset="1" panose="00000000000000000000"/>
      <p:regular r:id="rId34"/>
    </p:embeddedFont>
    <p:embeddedFont>
      <p:font typeface="Aileron" charset="1" panose="00000500000000000000"/>
      <p:regular r:id="rId35"/>
    </p:embeddedFont>
    <p:embeddedFont>
      <p:font typeface="Amaranth" charset="1" panose="02000503050000020004"/>
      <p:regular r:id="rId36"/>
    </p:embeddedFont>
    <p:embeddedFont>
      <p:font typeface="Century Expanded Bold" charset="1" panose="02040804060705020304"/>
      <p:regular r:id="rId37"/>
    </p:embeddedFont>
    <p:embeddedFont>
      <p:font typeface="Amaranth Bold" charset="1" panose="02000500000000020004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canva.link/35whfhzm0iale6t" TargetMode="External" Type="http://schemas.openxmlformats.org/officeDocument/2006/relationships/hyperlink"/><Relationship Id="rId3" Target="https://canva.link/35whfhzm0iale6t" TargetMode="External" Type="http://schemas.openxmlformats.org/officeDocument/2006/relationships/hyperlink"/><Relationship Id="rId4" Target="https://canva.link/35whfhzm0iale6t" TargetMode="External" Type="http://schemas.openxmlformats.org/officeDocument/2006/relationships/hyperlink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https://docs.google.com/document/d/1ToB8L3oAOVOb2iy3Esw4aWn4ce59DL3pmUcAGdTeUHY/edit?usp=sharing" TargetMode="External" Type="http://schemas.openxmlformats.org/officeDocument/2006/relationships/hyperlink"/><Relationship Id="rId4" Target="https://docs.google.com/document/d/12zAzautq9u8qfH7P6NihAc5hXTNVzArd4Kk3AkWyrvM/edit?usp=sharing" TargetMode="External" Type="http://schemas.openxmlformats.org/officeDocument/2006/relationships/hyperlink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s://drive.google.com/drive/folders/1dOlAdUYnwrgNsHCEsNx3-ZIm0WBdlv0S" TargetMode="External" Type="http://schemas.openxmlformats.org/officeDocument/2006/relationships/hyperlink"/><Relationship Id="rId3" Target="https://drive.google.com/drive/folders/1tBjPqoWkpwYZGqpfL0rHUbI1FMWsUKiS" TargetMode="External" Type="http://schemas.openxmlformats.org/officeDocument/2006/relationships/hyperlink"/><Relationship Id="rId4" Target="https://www.arhosa.org" TargetMode="External" Type="http://schemas.openxmlformats.org/officeDocument/2006/relationships/hyperlink"/><Relationship Id="rId5" Target="https://healthscienceconsortium.org" TargetMode="External" Type="http://schemas.openxmlformats.org/officeDocument/2006/relationships/hyperlink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Relationship Id="rId3" Target="../media/image32.png" Type="http://schemas.openxmlformats.org/officeDocument/2006/relationships/image"/><Relationship Id="rId4" Target="https://www.facebook.com/groups/857433929567588" TargetMode="External" Type="http://schemas.openxmlformats.org/officeDocument/2006/relationships/hyperlink"/><Relationship Id="rId5" Target="../media/image3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dcte.ade.arkansas.gov/Page/Pathways#CTEProgramsofStudy" TargetMode="External" Type="http://schemas.openxmlformats.org/officeDocument/2006/relationships/hyperlink"/><Relationship Id="rId11" Target="https://docs.google.com/spreadsheets/d/1Dqjswr9Dw7riQwFdtm8oqHLpLHt4nirT2wfQr6nPzNw/edit?gid=0#gid=0" TargetMode="External" Type="http://schemas.openxmlformats.org/officeDocument/2006/relationships/hyperlink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12.png" Type="http://schemas.openxmlformats.org/officeDocument/2006/relationships/image"/><Relationship Id="rId5" Target="../media/image13.svg" Type="http://schemas.openxmlformats.org/officeDocument/2006/relationships/image"/><Relationship Id="rId6" Target="../media/image14.png" Type="http://schemas.openxmlformats.org/officeDocument/2006/relationships/image"/><Relationship Id="rId7" Target="../media/image15.svg" Type="http://schemas.openxmlformats.org/officeDocument/2006/relationships/image"/><Relationship Id="rId8" Target="../media/image16.png" Type="http://schemas.openxmlformats.org/officeDocument/2006/relationships/image"/><Relationship Id="rId9" Target="../media/image17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https://gemini.google.com/app" TargetMode="External" Type="http://schemas.openxmlformats.org/officeDocument/2006/relationships/hyperlink"/><Relationship Id="rId2" Target="../media/image18.jpe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21.png" Type="http://schemas.openxmlformats.org/officeDocument/2006/relationships/image"/><Relationship Id="rId6" Target="../media/image22.svg" Type="http://schemas.openxmlformats.org/officeDocument/2006/relationships/image"/><Relationship Id="rId7" Target="../media/image23.png" Type="http://schemas.openxmlformats.org/officeDocument/2006/relationships/image"/><Relationship Id="rId8" Target="../media/image24.svg" Type="http://schemas.openxmlformats.org/officeDocument/2006/relationships/image"/><Relationship Id="rId9" Target="https://chatgpt.com/share/6a5ad772-cf9c-83ea-a00c-27b60c94582b" TargetMode="External" Type="http://schemas.openxmlformats.org/officeDocument/2006/relationships/hyperlink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Relationship Id="rId3" Target="../media/image28.jpeg" Type="http://schemas.openxmlformats.org/officeDocument/2006/relationships/image"/><Relationship Id="rId4" Target="../media/image2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222" r="0" b="-8222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83222" y="6486744"/>
            <a:ext cx="18748176" cy="4053611"/>
            <a:chOff x="0" y="0"/>
            <a:chExt cx="4937791" cy="106761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937791" cy="1067618"/>
            </a:xfrm>
            <a:custGeom>
              <a:avLst/>
              <a:gdLst/>
              <a:ahLst/>
              <a:cxnLst/>
              <a:rect r="r" b="b" t="t" l="l"/>
              <a:pathLst>
                <a:path h="1067618" w="4937791">
                  <a:moveTo>
                    <a:pt x="0" y="0"/>
                  </a:moveTo>
                  <a:lnTo>
                    <a:pt x="4937791" y="0"/>
                  </a:lnTo>
                  <a:lnTo>
                    <a:pt x="4937791" y="1067618"/>
                  </a:lnTo>
                  <a:lnTo>
                    <a:pt x="0" y="106761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937791" cy="11057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028700" y="7569764"/>
            <a:ext cx="1818073" cy="1688536"/>
          </a:xfrm>
          <a:custGeom>
            <a:avLst/>
            <a:gdLst/>
            <a:ahLst/>
            <a:cxnLst/>
            <a:rect r="r" b="b" t="t" l="l"/>
            <a:pathLst>
              <a:path h="1688536" w="1818073">
                <a:moveTo>
                  <a:pt x="0" y="0"/>
                </a:moveTo>
                <a:lnTo>
                  <a:pt x="1818073" y="0"/>
                </a:lnTo>
                <a:lnTo>
                  <a:pt x="1818073" y="1688536"/>
                </a:lnTo>
                <a:lnTo>
                  <a:pt x="0" y="168853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327951" y="7530993"/>
            <a:ext cx="9909053" cy="2200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b="true" sz="7000">
                <a:solidFill>
                  <a:srgbClr val="00539F"/>
                </a:solidFill>
                <a:latin typeface="Poppins Bold"/>
                <a:ea typeface="Poppins Bold"/>
                <a:cs typeface="Poppins Bold"/>
                <a:sym typeface="Poppins Bold"/>
              </a:rPr>
              <a:t>Building a Medical Class from Scratch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189474" y="6726686"/>
            <a:ext cx="9909053" cy="635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  <a:spcBef>
                <a:spcPct val="0"/>
              </a:spcBef>
            </a:pPr>
            <a:r>
              <a:rPr lang="en-US" b="true" sz="3500">
                <a:solidFill>
                  <a:srgbClr val="00539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From Empty Classroom to Thriving Program</a:t>
            </a: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15722903" y="7361686"/>
            <a:ext cx="1818073" cy="1688536"/>
          </a:xfrm>
          <a:custGeom>
            <a:avLst/>
            <a:gdLst/>
            <a:ahLst/>
            <a:cxnLst/>
            <a:rect r="r" b="b" t="t" l="l"/>
            <a:pathLst>
              <a:path h="1688536" w="1818073">
                <a:moveTo>
                  <a:pt x="1818074" y="0"/>
                </a:moveTo>
                <a:lnTo>
                  <a:pt x="0" y="0"/>
                </a:lnTo>
                <a:lnTo>
                  <a:pt x="0" y="1688536"/>
                </a:lnTo>
                <a:lnTo>
                  <a:pt x="1818074" y="1688536"/>
                </a:lnTo>
                <a:lnTo>
                  <a:pt x="1818074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479982" y="1283485"/>
            <a:ext cx="6925983" cy="18110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true">
                <a:solidFill>
                  <a:srgbClr val="00539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With Jennifer Holmes MSRT(R)(CT)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616B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127631" y="5766364"/>
            <a:ext cx="11108976" cy="2439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9994"/>
              </a:lnSpc>
            </a:pPr>
            <a:r>
              <a:rPr lang="en-US" b="true" sz="14282" spc="-642">
                <a:solidFill>
                  <a:srgbClr val="FFFFFF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IDEAS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761857" y="2019514"/>
            <a:ext cx="10742071" cy="4864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74"/>
              </a:lnSpc>
            </a:pPr>
            <a:r>
              <a:rPr lang="en-US" b="true" sz="13982" spc="-936">
                <a:solidFill>
                  <a:srgbClr val="FFFFFF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FIRST DAY/ FIRST  WEEK</a:t>
            </a:r>
          </a:p>
        </p:txBody>
      </p:sp>
      <p:sp>
        <p:nvSpPr>
          <p:cNvPr name="AutoShape 4" id="4"/>
          <p:cNvSpPr/>
          <p:nvPr/>
        </p:nvSpPr>
        <p:spPr>
          <a:xfrm>
            <a:off x="14381993" y="6033064"/>
            <a:ext cx="1295258" cy="0"/>
          </a:xfrm>
          <a:prstGeom prst="line">
            <a:avLst/>
          </a:prstGeom>
          <a:ln cap="flat" w="952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>
            <a:off x="8762210" y="2276689"/>
            <a:ext cx="1142794" cy="0"/>
          </a:xfrm>
          <a:prstGeom prst="line">
            <a:avLst/>
          </a:prstGeom>
          <a:ln cap="flat" w="9525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761857" y="8767127"/>
            <a:ext cx="749997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2" tooltip="https://canva.link/35whfhzm0iale6t"/>
              </a:rPr>
              <a:t>My 1</a:t>
            </a:r>
            <a:r>
              <a:rPr lang="en-US" b="true" sz="5199" u="sng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s://canva.link/35whfhzm0iale6t"/>
              </a:rPr>
              <a:t>st</a:t>
            </a:r>
            <a:r>
              <a:rPr lang="en-US" b="true" sz="5199" u="sng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4" tooltip="https://canva.link/35whfhzm0iale6t"/>
              </a:rPr>
              <a:t> day presentation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>
            <a:off x="1843772" y="2163775"/>
            <a:ext cx="1164224" cy="0"/>
          </a:xfrm>
          <a:prstGeom prst="line">
            <a:avLst/>
          </a:prstGeom>
          <a:ln cap="flat" w="95250">
            <a:solidFill>
              <a:srgbClr val="616BF9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7322883" y="2663706"/>
            <a:ext cx="422086" cy="422086"/>
            <a:chOff x="0" y="0"/>
            <a:chExt cx="622300" cy="6223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22300" cy="622300"/>
            </a:xfrm>
            <a:custGeom>
              <a:avLst/>
              <a:gdLst/>
              <a:ahLst/>
              <a:cxnLst/>
              <a:rect r="r" b="b" t="t" l="l"/>
              <a:pathLst>
                <a:path h="622300" w="622300">
                  <a:moveTo>
                    <a:pt x="186690" y="0"/>
                  </a:moveTo>
                  <a:cubicBezTo>
                    <a:pt x="426720" y="0"/>
                    <a:pt x="622300" y="195580"/>
                    <a:pt x="622300" y="435610"/>
                  </a:cubicBezTo>
                  <a:lnTo>
                    <a:pt x="622300" y="622300"/>
                  </a:lnTo>
                  <a:lnTo>
                    <a:pt x="435610" y="622300"/>
                  </a:lnTo>
                  <a:cubicBezTo>
                    <a:pt x="195580" y="622300"/>
                    <a:pt x="0" y="426720"/>
                    <a:pt x="0" y="186690"/>
                  </a:cubicBezTo>
                  <a:lnTo>
                    <a:pt x="0" y="0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616BF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44450" y="6350"/>
              <a:ext cx="533400" cy="609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78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2495672" y="2701799"/>
            <a:ext cx="422086" cy="422086"/>
            <a:chOff x="0" y="0"/>
            <a:chExt cx="622300" cy="6223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22300" cy="622300"/>
            </a:xfrm>
            <a:custGeom>
              <a:avLst/>
              <a:gdLst/>
              <a:ahLst/>
              <a:cxnLst/>
              <a:rect r="r" b="b" t="t" l="l"/>
              <a:pathLst>
                <a:path h="622300" w="622300">
                  <a:moveTo>
                    <a:pt x="186690" y="0"/>
                  </a:moveTo>
                  <a:cubicBezTo>
                    <a:pt x="426720" y="0"/>
                    <a:pt x="622300" y="195580"/>
                    <a:pt x="622300" y="435610"/>
                  </a:cubicBezTo>
                  <a:lnTo>
                    <a:pt x="622300" y="622300"/>
                  </a:lnTo>
                  <a:lnTo>
                    <a:pt x="435610" y="622300"/>
                  </a:lnTo>
                  <a:cubicBezTo>
                    <a:pt x="195580" y="622300"/>
                    <a:pt x="0" y="426720"/>
                    <a:pt x="0" y="186690"/>
                  </a:cubicBezTo>
                  <a:lnTo>
                    <a:pt x="0" y="0"/>
                  </a:lnTo>
                  <a:lnTo>
                    <a:pt x="186690" y="0"/>
                  </a:lnTo>
                  <a:close/>
                </a:path>
              </a:pathLst>
            </a:custGeom>
            <a:solidFill>
              <a:srgbClr val="616BF9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44450" y="6350"/>
              <a:ext cx="533400" cy="6096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78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557184" y="6034670"/>
            <a:ext cx="7876975" cy="2681919"/>
            <a:chOff x="0" y="0"/>
            <a:chExt cx="1220350" cy="41549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20350" cy="415499"/>
            </a:xfrm>
            <a:custGeom>
              <a:avLst/>
              <a:gdLst/>
              <a:ahLst/>
              <a:cxnLst/>
              <a:rect r="r" b="b" t="t" l="l"/>
              <a:pathLst>
                <a:path h="415499" w="1220350">
                  <a:moveTo>
                    <a:pt x="31451" y="0"/>
                  </a:moveTo>
                  <a:lnTo>
                    <a:pt x="1188898" y="0"/>
                  </a:lnTo>
                  <a:cubicBezTo>
                    <a:pt x="1197240" y="0"/>
                    <a:pt x="1205239" y="3314"/>
                    <a:pt x="1211138" y="9212"/>
                  </a:cubicBezTo>
                  <a:cubicBezTo>
                    <a:pt x="1217036" y="15110"/>
                    <a:pt x="1220350" y="23110"/>
                    <a:pt x="1220350" y="31451"/>
                  </a:cubicBezTo>
                  <a:lnTo>
                    <a:pt x="1220350" y="384048"/>
                  </a:lnTo>
                  <a:cubicBezTo>
                    <a:pt x="1220350" y="401418"/>
                    <a:pt x="1206268" y="415499"/>
                    <a:pt x="1188898" y="415499"/>
                  </a:cubicBezTo>
                  <a:lnTo>
                    <a:pt x="31451" y="415499"/>
                  </a:lnTo>
                  <a:cubicBezTo>
                    <a:pt x="23110" y="415499"/>
                    <a:pt x="15110" y="412186"/>
                    <a:pt x="9212" y="406288"/>
                  </a:cubicBezTo>
                  <a:cubicBezTo>
                    <a:pt x="3314" y="400389"/>
                    <a:pt x="0" y="392389"/>
                    <a:pt x="0" y="384048"/>
                  </a:cubicBezTo>
                  <a:lnTo>
                    <a:pt x="0" y="31451"/>
                  </a:lnTo>
                  <a:cubicBezTo>
                    <a:pt x="0" y="14081"/>
                    <a:pt x="14081" y="0"/>
                    <a:pt x="31451" y="0"/>
                  </a:cubicBezTo>
                  <a:close/>
                </a:path>
              </a:pathLst>
            </a:custGeom>
            <a:blipFill>
              <a:blip r:embed="rId2"/>
              <a:stretch>
                <a:fillRect l="0" t="-41783" r="0" b="-41783"/>
              </a:stretch>
            </a:blipFill>
          </p:spPr>
        </p:sp>
      </p:grpSp>
      <p:sp>
        <p:nvSpPr>
          <p:cNvPr name="TextBox 11" id="11"/>
          <p:cNvSpPr txBox="true"/>
          <p:nvPr/>
        </p:nvSpPr>
        <p:spPr>
          <a:xfrm rot="0">
            <a:off x="1799830" y="2639919"/>
            <a:ext cx="4778200" cy="4258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b="true" sz="5599" spc="-251">
                <a:solidFill>
                  <a:srgbClr val="616BF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MY GO-TO-</a:t>
            </a:r>
          </a:p>
          <a:p>
            <a:pPr algn="l">
              <a:lnSpc>
                <a:spcPts val="4759"/>
              </a:lnSpc>
            </a:pPr>
            <a:r>
              <a:rPr lang="en-US" b="true" sz="5599" spc="-251">
                <a:solidFill>
                  <a:srgbClr val="616BF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MUST- ALWAYS -DO-I-AM -SO -GLAD- I -DID  THIS FOR MY CLASS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120017" y="2682756"/>
            <a:ext cx="3209337" cy="441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05"/>
              </a:lnSpc>
            </a:pPr>
            <a:r>
              <a:rPr lang="en-US" b="true" sz="3013" u="sng">
                <a:solidFill>
                  <a:srgbClr val="191A1D"/>
                </a:solidFill>
                <a:latin typeface="Garet Bold"/>
                <a:ea typeface="Garet Bold"/>
                <a:cs typeface="Garet Bold"/>
                <a:sym typeface="Garet Bold"/>
                <a:hlinkClick r:id="rId3" tooltip="https://docs.google.com/document/d/1ToB8L3oAOVOb2iy3Esw4aWn4ce59DL3pmUcAGdTeUHY/edit?usp=sharing"/>
              </a:rPr>
              <a:t>Documenting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120017" y="3181957"/>
            <a:ext cx="3473536" cy="22127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3"/>
              </a:lnSpc>
            </a:pPr>
            <a:r>
              <a:rPr lang="en-US" sz="3202">
                <a:solidFill>
                  <a:srgbClr val="686868"/>
                </a:solidFill>
                <a:latin typeface="Aileron"/>
                <a:ea typeface="Aileron"/>
                <a:cs typeface="Aileron"/>
                <a:sym typeface="Aileron"/>
              </a:rPr>
              <a:t>Documenting my days or weeks was job-saving sometimes.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3281972" y="2514573"/>
            <a:ext cx="3152187" cy="8155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79"/>
              </a:lnSpc>
            </a:pPr>
            <a:r>
              <a:rPr lang="en-US" b="true" sz="2813" u="sng">
                <a:solidFill>
                  <a:srgbClr val="191A1D"/>
                </a:solidFill>
                <a:latin typeface="Garet Bold"/>
                <a:ea typeface="Garet Bold"/>
                <a:cs typeface="Garet Bold"/>
                <a:sym typeface="Garet Bold"/>
                <a:hlinkClick r:id="rId4" tooltip="https://docs.google.com/document/d/12zAzautq9u8qfH7P6NihAc5hXTNVzArd4Kk3AkWyrvM/edit?usp=sharing"/>
              </a:rPr>
              <a:t>Chapter Reflections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281972" y="3560445"/>
            <a:ext cx="3152187" cy="2277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686868"/>
                </a:solidFill>
                <a:latin typeface="Aileron"/>
                <a:ea typeface="Aileron"/>
                <a:cs typeface="Aileron"/>
                <a:sym typeface="Aileron"/>
              </a:rPr>
              <a:t>You won’t remember what you did this year. Write a reflection to look back on for next year.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091489" y="-157478"/>
            <a:ext cx="14650929" cy="3047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993"/>
              </a:lnSpc>
            </a:pPr>
            <a:r>
              <a:rPr lang="en-US" b="true" sz="17852" spc="-1196">
                <a:solidFill>
                  <a:srgbClr val="616BF9"/>
                </a:solidFill>
                <a:latin typeface="Garet Ultra-Bold"/>
                <a:ea typeface="Garet Ultra-Bold"/>
                <a:cs typeface="Garet Ultra-Bold"/>
                <a:sym typeface="Garet Ultra-Bold"/>
              </a:rPr>
              <a:t>RESOURCES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5278043" y="3429117"/>
            <a:ext cx="6167810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616BF9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2" tooltip="https://drive.google.com/drive/folders/1dOlAdUYnwrgNsHCEsNx3-ZIm0WBdlv0S"/>
              </a:rPr>
              <a:t>Cathy’s Shared File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192950" y="4652327"/>
            <a:ext cx="6337995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616BF9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3" tooltip="https://drive.google.com/drive/folders/1tBjPqoWkpwYZGqpfL0rHUbI1FMWsUKiS"/>
              </a:rPr>
              <a:t>Academic Playbook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5508280" y="5872798"/>
            <a:ext cx="5707335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616BF9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4" tooltip="https://www.arhosa.org"/>
              </a:rPr>
              <a:t>AR HOSA Website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093268"/>
            <a:ext cx="16278076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b="true" sz="5199" u="sng">
                <a:solidFill>
                  <a:srgbClr val="616BF9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5" tooltip="https://healthscienceconsortium.org"/>
              </a:rPr>
              <a:t>National Consortium for Health Science Education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5542748" y="0"/>
            <a:ext cx="16255776" cy="10287000"/>
          </a:xfrm>
          <a:custGeom>
            <a:avLst/>
            <a:gdLst/>
            <a:ahLst/>
            <a:cxnLst/>
            <a:rect r="r" b="b" t="t" l="l"/>
            <a:pathLst>
              <a:path h="10287000" w="16255776">
                <a:moveTo>
                  <a:pt x="16255776" y="0"/>
                </a:moveTo>
                <a:lnTo>
                  <a:pt x="0" y="0"/>
                </a:lnTo>
                <a:lnTo>
                  <a:pt x="0" y="10287000"/>
                </a:lnTo>
                <a:lnTo>
                  <a:pt x="16255776" y="10287000"/>
                </a:lnTo>
                <a:lnTo>
                  <a:pt x="16255776" y="0"/>
                </a:lnTo>
                <a:close/>
              </a:path>
            </a:pathLst>
          </a:custGeom>
          <a:blipFill>
            <a:blip r:embed="rId2"/>
            <a:stretch>
              <a:fillRect l="-12501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4000500" y="3163252"/>
            <a:ext cx="10287000" cy="3960495"/>
          </a:xfrm>
          <a:custGeom>
            <a:avLst/>
            <a:gdLst/>
            <a:ahLst/>
            <a:cxnLst/>
            <a:rect r="r" b="b" t="t" l="l"/>
            <a:pathLst>
              <a:path h="3960495" w="10287000">
                <a:moveTo>
                  <a:pt x="0" y="0"/>
                </a:moveTo>
                <a:lnTo>
                  <a:pt x="10287000" y="0"/>
                </a:lnTo>
                <a:lnTo>
                  <a:pt x="10287000" y="3960495"/>
                </a:lnTo>
                <a:lnTo>
                  <a:pt x="0" y="39604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AutoShape 4" id="4"/>
          <p:cNvSpPr/>
          <p:nvPr/>
        </p:nvSpPr>
        <p:spPr>
          <a:xfrm>
            <a:off x="9738217" y="3811946"/>
            <a:ext cx="8979874" cy="0"/>
          </a:xfrm>
          <a:prstGeom prst="line">
            <a:avLst/>
          </a:prstGeom>
          <a:ln cap="flat" w="38100">
            <a:solidFill>
              <a:srgbClr val="86ABF1"/>
            </a:solidFill>
            <a:prstDash val="solid"/>
            <a:headEnd type="oval" len="lg" w="lg"/>
            <a:tailEnd type="oval" len="lg" w="lg"/>
          </a:ln>
        </p:spPr>
      </p:sp>
      <p:sp>
        <p:nvSpPr>
          <p:cNvPr name="TextBox 5" id="5"/>
          <p:cNvSpPr txBox="true"/>
          <p:nvPr/>
        </p:nvSpPr>
        <p:spPr>
          <a:xfrm rot="0">
            <a:off x="10425187" y="4812071"/>
            <a:ext cx="6062291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384EB1"/>
                </a:solidFill>
                <a:latin typeface="Amaranth"/>
                <a:ea typeface="Amaranth"/>
                <a:cs typeface="Amaranth"/>
                <a:sym typeface="Amaranth"/>
              </a:rPr>
              <a:t>Jennifer Holmes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767937" y="2634574"/>
            <a:ext cx="8491363" cy="1033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8400"/>
              </a:lnSpc>
            </a:pPr>
            <a:r>
              <a:rPr lang="en-US" sz="6000" b="true">
                <a:solidFill>
                  <a:srgbClr val="434286"/>
                </a:solidFill>
                <a:latin typeface="Century Expanded Bold"/>
                <a:ea typeface="Century Expanded Bold"/>
                <a:cs typeface="Century Expanded Bold"/>
                <a:sym typeface="Century Expanded Bold"/>
              </a:rPr>
              <a:t>Questions?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411098" y="6139298"/>
            <a:ext cx="6062291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 u="sng">
                <a:solidFill>
                  <a:srgbClr val="384EB1"/>
                </a:solidFill>
                <a:latin typeface="Amaranth"/>
                <a:ea typeface="Amaranth"/>
                <a:cs typeface="Amaranth"/>
                <a:sym typeface="Amaranth"/>
                <a:hlinkClick r:id="rId4" tooltip="https://www.facebook.com/groups/857433929567588"/>
              </a:rPr>
              <a:t>My Classroom Page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411098" y="7466526"/>
            <a:ext cx="6062291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384EB1"/>
                </a:solidFill>
                <a:latin typeface="Amaranth"/>
                <a:ea typeface="Amaranth"/>
                <a:cs typeface="Amaranth"/>
                <a:sym typeface="Amaranth"/>
              </a:rPr>
              <a:t>jholmes@mhbombers.com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425187" y="4367648"/>
            <a:ext cx="6062291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637ED9"/>
                </a:solidFill>
                <a:latin typeface="Amaranth Bold"/>
                <a:ea typeface="Amaranth Bold"/>
                <a:cs typeface="Amaranth Bold"/>
                <a:sym typeface="Amaranth Bold"/>
              </a:rPr>
              <a:t>Contact information: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425187" y="5713771"/>
            <a:ext cx="6062291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637ED9"/>
                </a:solidFill>
                <a:latin typeface="Amaranth Bold"/>
                <a:ea typeface="Amaranth Bold"/>
                <a:cs typeface="Amaranth Bold"/>
                <a:sym typeface="Amaranth Bold"/>
              </a:rPr>
              <a:t>Website: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411098" y="7018851"/>
            <a:ext cx="6062291" cy="514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637ED9"/>
                </a:solidFill>
                <a:latin typeface="Amaranth Bold"/>
                <a:ea typeface="Amaranth Bold"/>
                <a:cs typeface="Amaranth Bold"/>
                <a:sym typeface="Amaranth Bold"/>
              </a:rPr>
              <a:t>E-mail: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3302708" y="5663142"/>
            <a:ext cx="4985292" cy="4623858"/>
          </a:xfrm>
          <a:custGeom>
            <a:avLst/>
            <a:gdLst/>
            <a:ahLst/>
            <a:cxnLst/>
            <a:rect r="r" b="b" t="t" l="l"/>
            <a:pathLst>
              <a:path h="4623858" w="4985292">
                <a:moveTo>
                  <a:pt x="0" y="0"/>
                </a:moveTo>
                <a:lnTo>
                  <a:pt x="4985292" y="0"/>
                </a:lnTo>
                <a:lnTo>
                  <a:pt x="4985292" y="4623858"/>
                </a:lnTo>
                <a:lnTo>
                  <a:pt x="0" y="46238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13704" y="424003"/>
            <a:ext cx="8430296" cy="9189338"/>
            <a:chOff x="0" y="0"/>
            <a:chExt cx="1120894" cy="122181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20894" cy="1221816"/>
            </a:xfrm>
            <a:custGeom>
              <a:avLst/>
              <a:gdLst/>
              <a:ahLst/>
              <a:cxnLst/>
              <a:rect r="r" b="b" t="t" l="l"/>
              <a:pathLst>
                <a:path h="1221816" w="1120894">
                  <a:moveTo>
                    <a:pt x="36734" y="0"/>
                  </a:moveTo>
                  <a:lnTo>
                    <a:pt x="1084160" y="0"/>
                  </a:lnTo>
                  <a:cubicBezTo>
                    <a:pt x="1104447" y="0"/>
                    <a:pt x="1120894" y="16446"/>
                    <a:pt x="1120894" y="36734"/>
                  </a:cubicBezTo>
                  <a:lnTo>
                    <a:pt x="1120894" y="1185082"/>
                  </a:lnTo>
                  <a:cubicBezTo>
                    <a:pt x="1120894" y="1205370"/>
                    <a:pt x="1104447" y="1221816"/>
                    <a:pt x="1084160" y="1221816"/>
                  </a:cubicBezTo>
                  <a:lnTo>
                    <a:pt x="36734" y="1221816"/>
                  </a:lnTo>
                  <a:cubicBezTo>
                    <a:pt x="16446" y="1221816"/>
                    <a:pt x="0" y="1205370"/>
                    <a:pt x="0" y="1185082"/>
                  </a:cubicBezTo>
                  <a:lnTo>
                    <a:pt x="0" y="36734"/>
                  </a:lnTo>
                  <a:cubicBezTo>
                    <a:pt x="0" y="16446"/>
                    <a:pt x="16446" y="0"/>
                    <a:pt x="36734" y="0"/>
                  </a:cubicBezTo>
                  <a:close/>
                </a:path>
              </a:pathLst>
            </a:custGeom>
            <a:blipFill>
              <a:blip r:embed="rId2"/>
              <a:stretch>
                <a:fillRect l="-4817" t="0" r="-4817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true" rot="0">
            <a:off x="15890890" y="0"/>
            <a:ext cx="2397110" cy="2211334"/>
          </a:xfrm>
          <a:custGeom>
            <a:avLst/>
            <a:gdLst/>
            <a:ahLst/>
            <a:cxnLst/>
            <a:rect r="r" b="b" t="t" l="l"/>
            <a:pathLst>
              <a:path h="2211334" w="2397110">
                <a:moveTo>
                  <a:pt x="0" y="2211334"/>
                </a:moveTo>
                <a:lnTo>
                  <a:pt x="2397110" y="2211334"/>
                </a:lnTo>
                <a:lnTo>
                  <a:pt x="2397110" y="0"/>
                </a:lnTo>
                <a:lnTo>
                  <a:pt x="0" y="0"/>
                </a:lnTo>
                <a:lnTo>
                  <a:pt x="0" y="221133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9862954" y="2916216"/>
            <a:ext cx="8425046" cy="2854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94"/>
              </a:lnSpc>
              <a:spcBef>
                <a:spcPct val="0"/>
              </a:spcBef>
            </a:pPr>
            <a:r>
              <a:rPr lang="en-US" sz="27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 have been a radiologic technologist for the past 25 years. I still work PRN at our local hospital and pain clinic, helping cover vacations and fill in employment gaps when I can. I am starting my 5</a:t>
            </a:r>
            <a:r>
              <a:rPr lang="en-US" sz="27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</a:t>
            </a:r>
            <a:r>
              <a:rPr lang="en-US" sz="27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year of teaching and am finally starting to get into the groove.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862954" y="5891353"/>
            <a:ext cx="8425046" cy="3440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21"/>
              </a:lnSpc>
              <a:spcBef>
                <a:spcPct val="0"/>
              </a:spcBef>
            </a:pPr>
            <a:r>
              <a:rPr lang="en-US" sz="28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past school year, I started working on my Master's in Education with 4 other teachers in my building. I am the wife of Zac, who is also a teacher, and two boys (Levi-19, and Kyle-16). When I am not at school, working on my own education, or running around chasing my family, you will find me taking a nap cause I am tired!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9862954" y="-68785"/>
            <a:ext cx="6027936" cy="1275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853"/>
              </a:lnSpc>
              <a:spcBef>
                <a:spcPct val="0"/>
              </a:spcBef>
            </a:pPr>
            <a:r>
              <a:rPr lang="en-US" sz="7038" b="true">
                <a:solidFill>
                  <a:srgbClr val="000000"/>
                </a:solidFill>
                <a:latin typeface="Telegraf Bold"/>
                <a:ea typeface="Telegraf Bold"/>
                <a:cs typeface="Telegraf Bold"/>
                <a:sym typeface="Telegraf Bold"/>
              </a:rPr>
              <a:t>Let Me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862954" y="847725"/>
            <a:ext cx="6027936" cy="21256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313"/>
              </a:lnSpc>
              <a:spcBef>
                <a:spcPct val="0"/>
              </a:spcBef>
            </a:pPr>
            <a:r>
              <a:rPr lang="en-US" sz="5938" b="true">
                <a:solidFill>
                  <a:srgbClr val="000000"/>
                </a:solidFill>
                <a:latin typeface="Telegraf Bold"/>
                <a:ea typeface="Telegraf Bold"/>
                <a:cs typeface="Telegraf Bold"/>
                <a:sym typeface="Telegraf Bold"/>
              </a:rPr>
              <a:t>Introduce Myself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1351A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76250" y="4346510"/>
            <a:ext cx="6989274" cy="5819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0"/>
              </a:lnSpc>
            </a:pPr>
            <a:r>
              <a:rPr lang="en-US" sz="15000" spc="-825" b="true">
                <a:solidFill>
                  <a:srgbClr val="E3E2DE"/>
                </a:solidFill>
                <a:latin typeface="Aileron Bold"/>
                <a:ea typeface="Aileron Bold"/>
                <a:cs typeface="Aileron Bold"/>
                <a:sym typeface="Aileron Bold"/>
              </a:rPr>
              <a:t>Goals for Today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9144000" y="2644136"/>
            <a:ext cx="5261266" cy="1067550"/>
            <a:chOff x="0" y="0"/>
            <a:chExt cx="7015022" cy="1423401"/>
          </a:xfrm>
        </p:grpSpPr>
        <p:grpSp>
          <p:nvGrpSpPr>
            <p:cNvPr name="Group 4" id="4"/>
            <p:cNvGrpSpPr/>
            <p:nvPr/>
          </p:nvGrpSpPr>
          <p:grpSpPr>
            <a:xfrm rot="0">
              <a:off x="0" y="0"/>
              <a:ext cx="7015022" cy="1423401"/>
              <a:chOff x="0" y="0"/>
              <a:chExt cx="1195732" cy="242623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1195732" cy="242623"/>
              </a:xfrm>
              <a:custGeom>
                <a:avLst/>
                <a:gdLst/>
                <a:ahLst/>
                <a:cxnLst/>
                <a:rect r="r" b="b" t="t" l="l"/>
                <a:pathLst>
                  <a:path h="242623" w="1195732">
                    <a:moveTo>
                      <a:pt x="75046" y="0"/>
                    </a:moveTo>
                    <a:lnTo>
                      <a:pt x="1120686" y="0"/>
                    </a:lnTo>
                    <a:cubicBezTo>
                      <a:pt x="1140589" y="0"/>
                      <a:pt x="1159678" y="7907"/>
                      <a:pt x="1173751" y="21981"/>
                    </a:cubicBezTo>
                    <a:cubicBezTo>
                      <a:pt x="1187825" y="36054"/>
                      <a:pt x="1195732" y="55143"/>
                      <a:pt x="1195732" y="75046"/>
                    </a:cubicBezTo>
                    <a:lnTo>
                      <a:pt x="1195732" y="167577"/>
                    </a:lnTo>
                    <a:cubicBezTo>
                      <a:pt x="1195732" y="209024"/>
                      <a:pt x="1162133" y="242623"/>
                      <a:pt x="1120686" y="242623"/>
                    </a:cubicBezTo>
                    <a:lnTo>
                      <a:pt x="75046" y="242623"/>
                    </a:lnTo>
                    <a:cubicBezTo>
                      <a:pt x="55143" y="242623"/>
                      <a:pt x="36054" y="234716"/>
                      <a:pt x="21981" y="220642"/>
                    </a:cubicBezTo>
                    <a:cubicBezTo>
                      <a:pt x="7907" y="206569"/>
                      <a:pt x="0" y="187480"/>
                      <a:pt x="0" y="167577"/>
                    </a:cubicBezTo>
                    <a:lnTo>
                      <a:pt x="0" y="75046"/>
                    </a:lnTo>
                    <a:cubicBezTo>
                      <a:pt x="0" y="55143"/>
                      <a:pt x="7907" y="36054"/>
                      <a:pt x="21981" y="21981"/>
                    </a:cubicBezTo>
                    <a:cubicBezTo>
                      <a:pt x="36054" y="7907"/>
                      <a:pt x="55143" y="0"/>
                      <a:pt x="75046" y="0"/>
                    </a:cubicBezTo>
                    <a:close/>
                  </a:path>
                </a:pathLst>
              </a:custGeom>
              <a:ln w="9525" cap="rnd">
                <a:solidFill>
                  <a:srgbClr val="E3E2DE"/>
                </a:solidFill>
                <a:prstDash val="solid"/>
                <a:round/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19050"/>
                <a:ext cx="1195732" cy="26167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70"/>
                  </a:lnSpc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490893" y="407959"/>
              <a:ext cx="6033236" cy="655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b="true" sz="3500">
                  <a:solidFill>
                    <a:srgbClr val="E3E2DE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USING AI TO HELP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144000" y="5763488"/>
            <a:ext cx="5261266" cy="906261"/>
            <a:chOff x="0" y="0"/>
            <a:chExt cx="7015022" cy="1208348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7015022" cy="1208348"/>
              <a:chOff x="0" y="0"/>
              <a:chExt cx="1195732" cy="205967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0" y="0"/>
                <a:ext cx="1195732" cy="205967"/>
              </a:xfrm>
              <a:custGeom>
                <a:avLst/>
                <a:gdLst/>
                <a:ahLst/>
                <a:cxnLst/>
                <a:rect r="r" b="b" t="t" l="l"/>
                <a:pathLst>
                  <a:path h="205967" w="1195732">
                    <a:moveTo>
                      <a:pt x="75046" y="0"/>
                    </a:moveTo>
                    <a:lnTo>
                      <a:pt x="1120686" y="0"/>
                    </a:lnTo>
                    <a:cubicBezTo>
                      <a:pt x="1140589" y="0"/>
                      <a:pt x="1159678" y="7907"/>
                      <a:pt x="1173751" y="21981"/>
                    </a:cubicBezTo>
                    <a:cubicBezTo>
                      <a:pt x="1187825" y="36054"/>
                      <a:pt x="1195732" y="55143"/>
                      <a:pt x="1195732" y="75046"/>
                    </a:cubicBezTo>
                    <a:lnTo>
                      <a:pt x="1195732" y="130920"/>
                    </a:lnTo>
                    <a:cubicBezTo>
                      <a:pt x="1195732" y="150824"/>
                      <a:pt x="1187825" y="169912"/>
                      <a:pt x="1173751" y="183986"/>
                    </a:cubicBezTo>
                    <a:cubicBezTo>
                      <a:pt x="1159678" y="198060"/>
                      <a:pt x="1140589" y="205967"/>
                      <a:pt x="1120686" y="205967"/>
                    </a:cubicBezTo>
                    <a:lnTo>
                      <a:pt x="75046" y="205967"/>
                    </a:lnTo>
                    <a:cubicBezTo>
                      <a:pt x="33599" y="205967"/>
                      <a:pt x="0" y="172367"/>
                      <a:pt x="0" y="130920"/>
                    </a:cubicBezTo>
                    <a:lnTo>
                      <a:pt x="0" y="75046"/>
                    </a:lnTo>
                    <a:cubicBezTo>
                      <a:pt x="0" y="55143"/>
                      <a:pt x="7907" y="36054"/>
                      <a:pt x="21981" y="21981"/>
                    </a:cubicBezTo>
                    <a:cubicBezTo>
                      <a:pt x="36054" y="7907"/>
                      <a:pt x="55143" y="0"/>
                      <a:pt x="75046" y="0"/>
                    </a:cubicBezTo>
                    <a:close/>
                  </a:path>
                </a:pathLst>
              </a:custGeom>
              <a:ln w="9525" cap="rnd">
                <a:solidFill>
                  <a:srgbClr val="E3E2DE"/>
                </a:solidFill>
                <a:prstDash val="solid"/>
                <a:round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19050"/>
                <a:ext cx="1195732" cy="225017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70"/>
                  </a:lnSpc>
                </a:pPr>
              </a:p>
            </p:txBody>
          </p:sp>
        </p:grpSp>
        <p:sp>
          <p:nvSpPr>
            <p:cNvPr name="TextBox 12" id="12"/>
            <p:cNvSpPr txBox="true"/>
            <p:nvPr/>
          </p:nvSpPr>
          <p:spPr>
            <a:xfrm rot="0">
              <a:off x="570522" y="388909"/>
              <a:ext cx="5873977" cy="45910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b="true" sz="2400">
                  <a:solidFill>
                    <a:srgbClr val="E3E2DE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BUILDING A HOSA CHAPTER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144000" y="8546179"/>
            <a:ext cx="5261266" cy="1067550"/>
            <a:chOff x="0" y="0"/>
            <a:chExt cx="7015022" cy="1423401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7015022" cy="1423401"/>
              <a:chOff x="0" y="0"/>
              <a:chExt cx="1195732" cy="242623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0" y="0"/>
                <a:ext cx="1195732" cy="242623"/>
              </a:xfrm>
              <a:custGeom>
                <a:avLst/>
                <a:gdLst/>
                <a:ahLst/>
                <a:cxnLst/>
                <a:rect r="r" b="b" t="t" l="l"/>
                <a:pathLst>
                  <a:path h="242623" w="1195732">
                    <a:moveTo>
                      <a:pt x="75046" y="0"/>
                    </a:moveTo>
                    <a:lnTo>
                      <a:pt x="1120686" y="0"/>
                    </a:lnTo>
                    <a:cubicBezTo>
                      <a:pt x="1140589" y="0"/>
                      <a:pt x="1159678" y="7907"/>
                      <a:pt x="1173751" y="21981"/>
                    </a:cubicBezTo>
                    <a:cubicBezTo>
                      <a:pt x="1187825" y="36054"/>
                      <a:pt x="1195732" y="55143"/>
                      <a:pt x="1195732" y="75046"/>
                    </a:cubicBezTo>
                    <a:lnTo>
                      <a:pt x="1195732" y="167577"/>
                    </a:lnTo>
                    <a:cubicBezTo>
                      <a:pt x="1195732" y="209024"/>
                      <a:pt x="1162133" y="242623"/>
                      <a:pt x="1120686" y="242623"/>
                    </a:cubicBezTo>
                    <a:lnTo>
                      <a:pt x="75046" y="242623"/>
                    </a:lnTo>
                    <a:cubicBezTo>
                      <a:pt x="55143" y="242623"/>
                      <a:pt x="36054" y="234716"/>
                      <a:pt x="21981" y="220642"/>
                    </a:cubicBezTo>
                    <a:cubicBezTo>
                      <a:pt x="7907" y="206569"/>
                      <a:pt x="0" y="187480"/>
                      <a:pt x="0" y="167577"/>
                    </a:cubicBezTo>
                    <a:lnTo>
                      <a:pt x="0" y="75046"/>
                    </a:lnTo>
                    <a:cubicBezTo>
                      <a:pt x="0" y="55143"/>
                      <a:pt x="7907" y="36054"/>
                      <a:pt x="21981" y="21981"/>
                    </a:cubicBezTo>
                    <a:cubicBezTo>
                      <a:pt x="36054" y="7907"/>
                      <a:pt x="55143" y="0"/>
                      <a:pt x="75046" y="0"/>
                    </a:cubicBezTo>
                    <a:close/>
                  </a:path>
                </a:pathLst>
              </a:custGeom>
              <a:ln w="9525" cap="rnd">
                <a:solidFill>
                  <a:srgbClr val="E3E2DE"/>
                </a:solidFill>
                <a:prstDash val="solid"/>
                <a:round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19050"/>
                <a:ext cx="1195732" cy="26167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70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0" y="407959"/>
              <a:ext cx="7015022" cy="655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b="true" sz="3500">
                  <a:solidFill>
                    <a:srgbClr val="E3E2DE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QUESTIONS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150329" y="4121262"/>
            <a:ext cx="5261266" cy="1232651"/>
            <a:chOff x="0" y="0"/>
            <a:chExt cx="7015022" cy="1643535"/>
          </a:xfrm>
        </p:grpSpPr>
        <p:grpSp>
          <p:nvGrpSpPr>
            <p:cNvPr name="Group 19" id="19"/>
            <p:cNvGrpSpPr/>
            <p:nvPr/>
          </p:nvGrpSpPr>
          <p:grpSpPr>
            <a:xfrm rot="0">
              <a:off x="0" y="0"/>
              <a:ext cx="7015022" cy="1643535"/>
              <a:chOff x="0" y="0"/>
              <a:chExt cx="1195732" cy="280146"/>
            </a:xfrm>
          </p:grpSpPr>
          <p:sp>
            <p:nvSpPr>
              <p:cNvPr name="Freeform 20" id="20"/>
              <p:cNvSpPr/>
              <p:nvPr/>
            </p:nvSpPr>
            <p:spPr>
              <a:xfrm flipH="false" flipV="false" rot="0">
                <a:off x="0" y="0"/>
                <a:ext cx="1195732" cy="280146"/>
              </a:xfrm>
              <a:custGeom>
                <a:avLst/>
                <a:gdLst/>
                <a:ahLst/>
                <a:cxnLst/>
                <a:rect r="r" b="b" t="t" l="l"/>
                <a:pathLst>
                  <a:path h="280146" w="1195732">
                    <a:moveTo>
                      <a:pt x="75046" y="0"/>
                    </a:moveTo>
                    <a:lnTo>
                      <a:pt x="1120686" y="0"/>
                    </a:lnTo>
                    <a:cubicBezTo>
                      <a:pt x="1140589" y="0"/>
                      <a:pt x="1159678" y="7907"/>
                      <a:pt x="1173751" y="21981"/>
                    </a:cubicBezTo>
                    <a:cubicBezTo>
                      <a:pt x="1187825" y="36054"/>
                      <a:pt x="1195732" y="55143"/>
                      <a:pt x="1195732" y="75046"/>
                    </a:cubicBezTo>
                    <a:lnTo>
                      <a:pt x="1195732" y="205099"/>
                    </a:lnTo>
                    <a:cubicBezTo>
                      <a:pt x="1195732" y="246546"/>
                      <a:pt x="1162133" y="280146"/>
                      <a:pt x="1120686" y="280146"/>
                    </a:cubicBezTo>
                    <a:lnTo>
                      <a:pt x="75046" y="280146"/>
                    </a:lnTo>
                    <a:cubicBezTo>
                      <a:pt x="33599" y="280146"/>
                      <a:pt x="0" y="246546"/>
                      <a:pt x="0" y="205099"/>
                    </a:cubicBezTo>
                    <a:lnTo>
                      <a:pt x="0" y="75046"/>
                    </a:lnTo>
                    <a:cubicBezTo>
                      <a:pt x="0" y="55143"/>
                      <a:pt x="7907" y="36054"/>
                      <a:pt x="21981" y="21981"/>
                    </a:cubicBezTo>
                    <a:cubicBezTo>
                      <a:pt x="36054" y="7907"/>
                      <a:pt x="55143" y="0"/>
                      <a:pt x="75046" y="0"/>
                    </a:cubicBezTo>
                    <a:close/>
                  </a:path>
                </a:pathLst>
              </a:custGeom>
              <a:ln w="9525" cap="rnd">
                <a:solidFill>
                  <a:srgbClr val="E3E2DE"/>
                </a:solidFill>
                <a:prstDash val="solid"/>
                <a:round/>
              </a:ln>
            </p:spPr>
          </p:sp>
          <p:sp>
            <p:nvSpPr>
              <p:cNvPr name="TextBox 21" id="21"/>
              <p:cNvSpPr txBox="true"/>
              <p:nvPr/>
            </p:nvSpPr>
            <p:spPr>
              <a:xfrm>
                <a:off x="0" y="-19050"/>
                <a:ext cx="1195732" cy="29919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70"/>
                  </a:lnSpc>
                </a:pPr>
              </a:p>
            </p:txBody>
          </p:sp>
        </p:grpSp>
        <p:sp>
          <p:nvSpPr>
            <p:cNvPr name="TextBox 22" id="22"/>
            <p:cNvSpPr txBox="true"/>
            <p:nvPr/>
          </p:nvSpPr>
          <p:spPr>
            <a:xfrm rot="0">
              <a:off x="769596" y="398434"/>
              <a:ext cx="5475830" cy="8847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00"/>
                </a:lnSpc>
              </a:pPr>
              <a:r>
                <a:rPr lang="en-US" b="true" sz="2500">
                  <a:solidFill>
                    <a:srgbClr val="E3E2DE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INCLUDING COMMUNITY PARTNERS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150329" y="7069091"/>
            <a:ext cx="5261266" cy="1067513"/>
            <a:chOff x="0" y="0"/>
            <a:chExt cx="7015022" cy="1423351"/>
          </a:xfrm>
        </p:grpSpPr>
        <p:grpSp>
          <p:nvGrpSpPr>
            <p:cNvPr name="Group 24" id="24"/>
            <p:cNvGrpSpPr/>
            <p:nvPr/>
          </p:nvGrpSpPr>
          <p:grpSpPr>
            <a:xfrm rot="0">
              <a:off x="0" y="0"/>
              <a:ext cx="7015022" cy="1423351"/>
              <a:chOff x="0" y="0"/>
              <a:chExt cx="1195732" cy="242615"/>
            </a:xfrm>
          </p:grpSpPr>
          <p:sp>
            <p:nvSpPr>
              <p:cNvPr name="Freeform 25" id="25"/>
              <p:cNvSpPr/>
              <p:nvPr/>
            </p:nvSpPr>
            <p:spPr>
              <a:xfrm flipH="false" flipV="false" rot="0">
                <a:off x="0" y="0"/>
                <a:ext cx="1195732" cy="242615"/>
              </a:xfrm>
              <a:custGeom>
                <a:avLst/>
                <a:gdLst/>
                <a:ahLst/>
                <a:cxnLst/>
                <a:rect r="r" b="b" t="t" l="l"/>
                <a:pathLst>
                  <a:path h="242615" w="1195732">
                    <a:moveTo>
                      <a:pt x="75046" y="0"/>
                    </a:moveTo>
                    <a:lnTo>
                      <a:pt x="1120686" y="0"/>
                    </a:lnTo>
                    <a:cubicBezTo>
                      <a:pt x="1140589" y="0"/>
                      <a:pt x="1159678" y="7907"/>
                      <a:pt x="1173751" y="21981"/>
                    </a:cubicBezTo>
                    <a:cubicBezTo>
                      <a:pt x="1187825" y="36054"/>
                      <a:pt x="1195732" y="55143"/>
                      <a:pt x="1195732" y="75046"/>
                    </a:cubicBezTo>
                    <a:lnTo>
                      <a:pt x="1195732" y="167568"/>
                    </a:lnTo>
                    <a:cubicBezTo>
                      <a:pt x="1195732" y="209015"/>
                      <a:pt x="1162133" y="242615"/>
                      <a:pt x="1120686" y="242615"/>
                    </a:cubicBezTo>
                    <a:lnTo>
                      <a:pt x="75046" y="242615"/>
                    </a:lnTo>
                    <a:cubicBezTo>
                      <a:pt x="33599" y="242615"/>
                      <a:pt x="0" y="209015"/>
                      <a:pt x="0" y="167568"/>
                    </a:cubicBezTo>
                    <a:lnTo>
                      <a:pt x="0" y="75046"/>
                    </a:lnTo>
                    <a:cubicBezTo>
                      <a:pt x="0" y="55143"/>
                      <a:pt x="7907" y="36054"/>
                      <a:pt x="21981" y="21981"/>
                    </a:cubicBezTo>
                    <a:cubicBezTo>
                      <a:pt x="36054" y="7907"/>
                      <a:pt x="55143" y="0"/>
                      <a:pt x="75046" y="0"/>
                    </a:cubicBezTo>
                    <a:close/>
                  </a:path>
                </a:pathLst>
              </a:custGeom>
              <a:ln w="9525" cap="rnd">
                <a:solidFill>
                  <a:srgbClr val="E3E2DE"/>
                </a:solidFill>
                <a:prstDash val="solid"/>
                <a:round/>
              </a:ln>
            </p:spPr>
          </p:sp>
          <p:sp>
            <p:nvSpPr>
              <p:cNvPr name="TextBox 26" id="26"/>
              <p:cNvSpPr txBox="true"/>
              <p:nvPr/>
            </p:nvSpPr>
            <p:spPr>
              <a:xfrm>
                <a:off x="0" y="-19050"/>
                <a:ext cx="1195732" cy="26166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70"/>
                  </a:lnSpc>
                </a:pPr>
              </a:p>
            </p:txBody>
          </p:sp>
        </p:grpSp>
        <p:sp>
          <p:nvSpPr>
            <p:cNvPr name="TextBox 27" id="27"/>
            <p:cNvSpPr txBox="true"/>
            <p:nvPr/>
          </p:nvSpPr>
          <p:spPr>
            <a:xfrm rot="0">
              <a:off x="769596" y="407934"/>
              <a:ext cx="5475830" cy="655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b="true" sz="3500">
                  <a:solidFill>
                    <a:srgbClr val="E3E2DE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YOUR FIRST WEEK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1150329" y="1169157"/>
            <a:ext cx="5261266" cy="1067550"/>
            <a:chOff x="0" y="0"/>
            <a:chExt cx="7015022" cy="1423401"/>
          </a:xfrm>
        </p:grpSpPr>
        <p:grpSp>
          <p:nvGrpSpPr>
            <p:cNvPr name="Group 29" id="29"/>
            <p:cNvGrpSpPr/>
            <p:nvPr/>
          </p:nvGrpSpPr>
          <p:grpSpPr>
            <a:xfrm rot="0">
              <a:off x="0" y="0"/>
              <a:ext cx="7015022" cy="1423401"/>
              <a:chOff x="0" y="0"/>
              <a:chExt cx="1195732" cy="242623"/>
            </a:xfrm>
          </p:grpSpPr>
          <p:sp>
            <p:nvSpPr>
              <p:cNvPr name="Freeform 30" id="30"/>
              <p:cNvSpPr/>
              <p:nvPr/>
            </p:nvSpPr>
            <p:spPr>
              <a:xfrm flipH="false" flipV="false" rot="0">
                <a:off x="0" y="0"/>
                <a:ext cx="1195732" cy="242623"/>
              </a:xfrm>
              <a:custGeom>
                <a:avLst/>
                <a:gdLst/>
                <a:ahLst/>
                <a:cxnLst/>
                <a:rect r="r" b="b" t="t" l="l"/>
                <a:pathLst>
                  <a:path h="242623" w="1195732">
                    <a:moveTo>
                      <a:pt x="75046" y="0"/>
                    </a:moveTo>
                    <a:lnTo>
                      <a:pt x="1120686" y="0"/>
                    </a:lnTo>
                    <a:cubicBezTo>
                      <a:pt x="1140589" y="0"/>
                      <a:pt x="1159678" y="7907"/>
                      <a:pt x="1173751" y="21981"/>
                    </a:cubicBezTo>
                    <a:cubicBezTo>
                      <a:pt x="1187825" y="36054"/>
                      <a:pt x="1195732" y="55143"/>
                      <a:pt x="1195732" y="75046"/>
                    </a:cubicBezTo>
                    <a:lnTo>
                      <a:pt x="1195732" y="167577"/>
                    </a:lnTo>
                    <a:cubicBezTo>
                      <a:pt x="1195732" y="209024"/>
                      <a:pt x="1162133" y="242623"/>
                      <a:pt x="1120686" y="242623"/>
                    </a:cubicBezTo>
                    <a:lnTo>
                      <a:pt x="75046" y="242623"/>
                    </a:lnTo>
                    <a:cubicBezTo>
                      <a:pt x="55143" y="242623"/>
                      <a:pt x="36054" y="234716"/>
                      <a:pt x="21981" y="220642"/>
                    </a:cubicBezTo>
                    <a:cubicBezTo>
                      <a:pt x="7907" y="206569"/>
                      <a:pt x="0" y="187480"/>
                      <a:pt x="0" y="167577"/>
                    </a:cubicBezTo>
                    <a:lnTo>
                      <a:pt x="0" y="75046"/>
                    </a:lnTo>
                    <a:cubicBezTo>
                      <a:pt x="0" y="55143"/>
                      <a:pt x="7907" y="36054"/>
                      <a:pt x="21981" y="21981"/>
                    </a:cubicBezTo>
                    <a:cubicBezTo>
                      <a:pt x="36054" y="7907"/>
                      <a:pt x="55143" y="0"/>
                      <a:pt x="75046" y="0"/>
                    </a:cubicBezTo>
                    <a:close/>
                  </a:path>
                </a:pathLst>
              </a:custGeom>
              <a:ln w="9525" cap="rnd">
                <a:solidFill>
                  <a:srgbClr val="E3E2DE"/>
                </a:solidFill>
                <a:prstDash val="solid"/>
                <a:round/>
              </a:ln>
            </p:spPr>
          </p:sp>
          <p:sp>
            <p:nvSpPr>
              <p:cNvPr name="TextBox 31" id="31"/>
              <p:cNvSpPr txBox="true"/>
              <p:nvPr/>
            </p:nvSpPr>
            <p:spPr>
              <a:xfrm>
                <a:off x="0" y="-19050"/>
                <a:ext cx="1195732" cy="261673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4270"/>
                  </a:lnSpc>
                </a:pPr>
              </a:p>
            </p:txBody>
          </p:sp>
        </p:grpSp>
        <p:sp>
          <p:nvSpPr>
            <p:cNvPr name="TextBox 32" id="32"/>
            <p:cNvSpPr txBox="true"/>
            <p:nvPr/>
          </p:nvSpPr>
          <p:spPr>
            <a:xfrm rot="0">
              <a:off x="351542" y="407959"/>
              <a:ext cx="6311939" cy="6551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b="true" sz="3500">
                  <a:solidFill>
                    <a:srgbClr val="E3E2DE"/>
                  </a:solidFill>
                  <a:latin typeface="Work Sans Bold"/>
                  <a:ea typeface="Work Sans Bold"/>
                  <a:cs typeface="Work Sans Bold"/>
                  <a:sym typeface="Work Sans Bold"/>
                </a:rPr>
                <a:t>WHERE TO START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4AA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0800000">
            <a:off x="5929799" y="-6089323"/>
            <a:ext cx="12335037" cy="15022813"/>
          </a:xfrm>
          <a:custGeom>
            <a:avLst/>
            <a:gdLst/>
            <a:ahLst/>
            <a:cxnLst/>
            <a:rect r="r" b="b" t="t" l="l"/>
            <a:pathLst>
              <a:path h="15022813" w="12335037">
                <a:moveTo>
                  <a:pt x="0" y="0"/>
                </a:moveTo>
                <a:lnTo>
                  <a:pt x="12335037" y="0"/>
                </a:lnTo>
                <a:lnTo>
                  <a:pt x="12335037" y="15022813"/>
                </a:lnTo>
                <a:lnTo>
                  <a:pt x="0" y="150228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8073" t="0" r="-10336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726546" y="-6161584"/>
            <a:ext cx="19481064" cy="14380567"/>
          </a:xfrm>
          <a:custGeom>
            <a:avLst/>
            <a:gdLst/>
            <a:ahLst/>
            <a:cxnLst/>
            <a:rect r="r" b="b" t="t" l="l"/>
            <a:pathLst>
              <a:path h="14380567" w="19481064">
                <a:moveTo>
                  <a:pt x="0" y="0"/>
                </a:moveTo>
                <a:lnTo>
                  <a:pt x="19481064" y="0"/>
                </a:lnTo>
                <a:lnTo>
                  <a:pt x="19481064" y="14380568"/>
                </a:lnTo>
                <a:lnTo>
                  <a:pt x="0" y="143805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433009" y="1553055"/>
            <a:ext cx="7180890" cy="718089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4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  <a:ln w="38100" cap="sq">
              <a:gradFill>
                <a:gsLst>
                  <a:gs pos="0">
                    <a:srgbClr val="FFFFFF">
                      <a:alpha val="41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8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2755797" y="2841891"/>
            <a:ext cx="4603218" cy="4603218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4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  <a:ln w="38100" cap="sq">
              <a:gradFill>
                <a:gsLst>
                  <a:gs pos="0">
                    <a:srgbClr val="FFFFFF">
                      <a:alpha val="41000"/>
                    </a:srgbClr>
                  </a:gs>
                  <a:gs pos="100000">
                    <a:srgbClr val="FFFFFF">
                      <a:alpha val="0"/>
                    </a:srgbClr>
                  </a:gs>
                </a:gsLst>
                <a:lin ang="0"/>
              </a:gra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8"/>
                </a:lnSpc>
              </a:pPr>
            </a:p>
          </p:txBody>
        </p:sp>
      </p:grpSp>
      <p:sp>
        <p:nvSpPr>
          <p:cNvPr name="TextBox 10" id="10"/>
          <p:cNvSpPr txBox="true"/>
          <p:nvPr/>
        </p:nvSpPr>
        <p:spPr>
          <a:xfrm rot="0">
            <a:off x="9937703" y="621745"/>
            <a:ext cx="5227189" cy="20999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27"/>
              </a:lnSpc>
            </a:pPr>
            <a:r>
              <a:rPr lang="en-US" sz="3948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Level 1</a:t>
            </a:r>
          </a:p>
          <a:p>
            <a:pPr algn="l">
              <a:lnSpc>
                <a:spcPts val="5527"/>
              </a:lnSpc>
            </a:pPr>
            <a:r>
              <a:rPr lang="en-US" sz="3948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Level 2</a:t>
            </a:r>
          </a:p>
          <a:p>
            <a:pPr algn="l">
              <a:lnSpc>
                <a:spcPts val="5527"/>
              </a:lnSpc>
              <a:spcBef>
                <a:spcPct val="0"/>
              </a:spcBef>
            </a:pPr>
            <a:r>
              <a:rPr lang="en-US" sz="3948" i="true">
                <a:solidFill>
                  <a:srgbClr val="FFFFFF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Level 3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937703" y="2783960"/>
            <a:ext cx="6058364" cy="172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43"/>
              </a:lnSpc>
              <a:spcBef>
                <a:spcPct val="0"/>
              </a:spcBef>
            </a:pPr>
            <a:r>
              <a:rPr lang="en-US" sz="9602" b="true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What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937703" y="7281267"/>
            <a:ext cx="6475861" cy="990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8"/>
              </a:lnSpc>
              <a:spcBef>
                <a:spcPct val="0"/>
              </a:spcBef>
            </a:pPr>
            <a:r>
              <a:rPr lang="en-US" sz="1884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I have had a new class added every year. Each year, I have been told what I am teaching and then told to figure out what I want to do for curriculum.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937703" y="3986862"/>
            <a:ext cx="7321597" cy="172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43"/>
              </a:lnSpc>
              <a:spcBef>
                <a:spcPct val="0"/>
              </a:spcBef>
            </a:pPr>
            <a:r>
              <a:rPr lang="en-US" sz="9602" b="true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Classes Do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937703" y="5141712"/>
            <a:ext cx="7321597" cy="1729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443"/>
              </a:lnSpc>
              <a:spcBef>
                <a:spcPct val="0"/>
              </a:spcBef>
            </a:pPr>
            <a:r>
              <a:rPr lang="en-US" sz="9602" b="true">
                <a:solidFill>
                  <a:srgbClr val="FFFFFF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I Teach?</a:t>
            </a:r>
          </a:p>
        </p:txBody>
      </p:sp>
      <p:sp>
        <p:nvSpPr>
          <p:cNvPr name="AutoShape 15" id="15"/>
          <p:cNvSpPr/>
          <p:nvPr/>
        </p:nvSpPr>
        <p:spPr>
          <a:xfrm flipV="true">
            <a:off x="9937703" y="2721737"/>
            <a:ext cx="2776137" cy="0"/>
          </a:xfrm>
          <a:prstGeom prst="line">
            <a:avLst/>
          </a:prstGeom>
          <a:ln cap="flat" w="9525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0">
            <a:off x="1659625" y="1028700"/>
            <a:ext cx="3032157" cy="3032157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8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3541328" y="3627422"/>
            <a:ext cx="3032157" cy="3032157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8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2099008" y="2065962"/>
            <a:ext cx="2085486" cy="1109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61"/>
              </a:lnSpc>
            </a:pPr>
            <a:r>
              <a:rPr lang="en-US" sz="2601" b="true">
                <a:solidFill>
                  <a:srgbClr val="004AAD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Introduction to Healthcare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3790555" y="4776444"/>
            <a:ext cx="2465799" cy="876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1"/>
              </a:lnSpc>
            </a:pPr>
            <a:r>
              <a:rPr lang="en-US" sz="3001" b="true">
                <a:solidFill>
                  <a:srgbClr val="004AAD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Medical Terminology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5423031" y="6226143"/>
            <a:ext cx="3032157" cy="3032157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100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0"/>
            </a:gradFill>
            <a:ln w="38100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name="TextBox 26" id="2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218"/>
                </a:lnSpc>
              </a:pPr>
            </a:p>
          </p:txBody>
        </p:sp>
      </p:grpSp>
      <p:sp>
        <p:nvSpPr>
          <p:cNvPr name="TextBox 27" id="27"/>
          <p:cNvSpPr txBox="true"/>
          <p:nvPr/>
        </p:nvSpPr>
        <p:spPr>
          <a:xfrm rot="0">
            <a:off x="5604871" y="7354658"/>
            <a:ext cx="2668477" cy="9169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21"/>
              </a:lnSpc>
            </a:pPr>
            <a:r>
              <a:rPr lang="en-US" sz="3201" b="true">
                <a:solidFill>
                  <a:srgbClr val="004AAD"/>
                </a:solidFill>
                <a:latin typeface="Poppins Semi-Bold"/>
                <a:ea typeface="Poppins Semi-Bold"/>
                <a:cs typeface="Poppins Semi-Bold"/>
                <a:sym typeface="Poppins Semi-Bold"/>
              </a:rPr>
              <a:t>Radiological Science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348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H="true">
            <a:off x="0" y="4734315"/>
            <a:ext cx="18288000" cy="0"/>
          </a:xfrm>
          <a:prstGeom prst="line">
            <a:avLst/>
          </a:prstGeom>
          <a:ln cap="flat" w="19050">
            <a:solidFill>
              <a:srgbClr val="24C27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" id="3"/>
          <p:cNvGrpSpPr/>
          <p:nvPr/>
        </p:nvGrpSpPr>
        <p:grpSpPr>
          <a:xfrm rot="0">
            <a:off x="2071130" y="3445298"/>
            <a:ext cx="2305466" cy="2243161"/>
            <a:chOff x="0" y="0"/>
            <a:chExt cx="1086669" cy="1057301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086669" cy="1057301"/>
            </a:xfrm>
            <a:custGeom>
              <a:avLst/>
              <a:gdLst/>
              <a:ahLst/>
              <a:cxnLst/>
              <a:rect r="r" b="b" t="t" l="l"/>
              <a:pathLst>
                <a:path h="1057301" w="1086669">
                  <a:moveTo>
                    <a:pt x="77236" y="0"/>
                  </a:moveTo>
                  <a:lnTo>
                    <a:pt x="1009433" y="0"/>
                  </a:lnTo>
                  <a:cubicBezTo>
                    <a:pt x="1052089" y="0"/>
                    <a:pt x="1086669" y="34580"/>
                    <a:pt x="1086669" y="77236"/>
                  </a:cubicBezTo>
                  <a:lnTo>
                    <a:pt x="1086669" y="980066"/>
                  </a:lnTo>
                  <a:cubicBezTo>
                    <a:pt x="1086669" y="1000550"/>
                    <a:pt x="1078531" y="1020195"/>
                    <a:pt x="1064047" y="1034680"/>
                  </a:cubicBezTo>
                  <a:cubicBezTo>
                    <a:pt x="1049562" y="1049164"/>
                    <a:pt x="1029917" y="1057301"/>
                    <a:pt x="1009433" y="1057301"/>
                  </a:cubicBezTo>
                  <a:lnTo>
                    <a:pt x="77236" y="1057301"/>
                  </a:lnTo>
                  <a:cubicBezTo>
                    <a:pt x="34580" y="1057301"/>
                    <a:pt x="0" y="1022722"/>
                    <a:pt x="0" y="980066"/>
                  </a:cubicBezTo>
                  <a:lnTo>
                    <a:pt x="0" y="77236"/>
                  </a:lnTo>
                  <a:cubicBezTo>
                    <a:pt x="0" y="34580"/>
                    <a:pt x="34580" y="0"/>
                    <a:pt x="77236" y="0"/>
                  </a:cubicBezTo>
                  <a:close/>
                </a:path>
              </a:pathLst>
            </a:custGeom>
            <a:solidFill>
              <a:srgbClr val="24C27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47625"/>
              <a:ext cx="1086669" cy="110492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76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399055" y="3445298"/>
            <a:ext cx="2553175" cy="2410597"/>
            <a:chOff x="0" y="0"/>
            <a:chExt cx="1203425" cy="1136222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203425" cy="1136222"/>
            </a:xfrm>
            <a:custGeom>
              <a:avLst/>
              <a:gdLst/>
              <a:ahLst/>
              <a:cxnLst/>
              <a:rect r="r" b="b" t="t" l="l"/>
              <a:pathLst>
                <a:path h="1136222" w="1203425">
                  <a:moveTo>
                    <a:pt x="69742" y="0"/>
                  </a:moveTo>
                  <a:lnTo>
                    <a:pt x="1133683" y="0"/>
                  </a:lnTo>
                  <a:cubicBezTo>
                    <a:pt x="1152179" y="0"/>
                    <a:pt x="1169919" y="7348"/>
                    <a:pt x="1182998" y="20427"/>
                  </a:cubicBezTo>
                  <a:cubicBezTo>
                    <a:pt x="1196077" y="33506"/>
                    <a:pt x="1203425" y="51245"/>
                    <a:pt x="1203425" y="69742"/>
                  </a:cubicBezTo>
                  <a:lnTo>
                    <a:pt x="1203425" y="1066480"/>
                  </a:lnTo>
                  <a:cubicBezTo>
                    <a:pt x="1203425" y="1084976"/>
                    <a:pt x="1196077" y="1102716"/>
                    <a:pt x="1182998" y="1115795"/>
                  </a:cubicBezTo>
                  <a:cubicBezTo>
                    <a:pt x="1169919" y="1128874"/>
                    <a:pt x="1152179" y="1136222"/>
                    <a:pt x="1133683" y="1136222"/>
                  </a:cubicBezTo>
                  <a:lnTo>
                    <a:pt x="69742" y="1136222"/>
                  </a:lnTo>
                  <a:cubicBezTo>
                    <a:pt x="51245" y="1136222"/>
                    <a:pt x="33506" y="1128874"/>
                    <a:pt x="20427" y="1115795"/>
                  </a:cubicBezTo>
                  <a:cubicBezTo>
                    <a:pt x="7348" y="1102716"/>
                    <a:pt x="0" y="1084976"/>
                    <a:pt x="0" y="1066480"/>
                  </a:cubicBezTo>
                  <a:lnTo>
                    <a:pt x="0" y="69742"/>
                  </a:lnTo>
                  <a:cubicBezTo>
                    <a:pt x="0" y="51245"/>
                    <a:pt x="7348" y="33506"/>
                    <a:pt x="20427" y="20427"/>
                  </a:cubicBezTo>
                  <a:cubicBezTo>
                    <a:pt x="33506" y="7348"/>
                    <a:pt x="51245" y="0"/>
                    <a:pt x="69742" y="0"/>
                  </a:cubicBezTo>
                  <a:close/>
                </a:path>
              </a:pathLst>
            </a:custGeom>
            <a:solidFill>
              <a:srgbClr val="24C27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1203425" cy="11838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76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726981" y="3445298"/>
            <a:ext cx="2624770" cy="2410597"/>
            <a:chOff x="0" y="0"/>
            <a:chExt cx="1237171" cy="1136222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237171" cy="1136222"/>
            </a:xfrm>
            <a:custGeom>
              <a:avLst/>
              <a:gdLst/>
              <a:ahLst/>
              <a:cxnLst/>
              <a:rect r="r" b="b" t="t" l="l"/>
              <a:pathLst>
                <a:path h="1136222" w="1237171">
                  <a:moveTo>
                    <a:pt x="67840" y="0"/>
                  </a:moveTo>
                  <a:lnTo>
                    <a:pt x="1169331" y="0"/>
                  </a:lnTo>
                  <a:cubicBezTo>
                    <a:pt x="1206798" y="0"/>
                    <a:pt x="1237171" y="30373"/>
                    <a:pt x="1237171" y="67840"/>
                  </a:cubicBezTo>
                  <a:lnTo>
                    <a:pt x="1237171" y="1068382"/>
                  </a:lnTo>
                  <a:cubicBezTo>
                    <a:pt x="1237171" y="1086374"/>
                    <a:pt x="1230023" y="1103630"/>
                    <a:pt x="1217301" y="1116352"/>
                  </a:cubicBezTo>
                  <a:cubicBezTo>
                    <a:pt x="1204579" y="1129074"/>
                    <a:pt x="1187323" y="1136222"/>
                    <a:pt x="1169331" y="1136222"/>
                  </a:cubicBezTo>
                  <a:lnTo>
                    <a:pt x="67840" y="1136222"/>
                  </a:lnTo>
                  <a:cubicBezTo>
                    <a:pt x="49848" y="1136222"/>
                    <a:pt x="32592" y="1129074"/>
                    <a:pt x="19870" y="1116352"/>
                  </a:cubicBezTo>
                  <a:cubicBezTo>
                    <a:pt x="7147" y="1103630"/>
                    <a:pt x="0" y="1086374"/>
                    <a:pt x="0" y="1068382"/>
                  </a:cubicBezTo>
                  <a:lnTo>
                    <a:pt x="0" y="67840"/>
                  </a:lnTo>
                  <a:cubicBezTo>
                    <a:pt x="0" y="49848"/>
                    <a:pt x="7147" y="32592"/>
                    <a:pt x="19870" y="19870"/>
                  </a:cubicBezTo>
                  <a:cubicBezTo>
                    <a:pt x="32592" y="7147"/>
                    <a:pt x="49848" y="0"/>
                    <a:pt x="67840" y="0"/>
                  </a:cubicBezTo>
                  <a:close/>
                </a:path>
              </a:pathLst>
            </a:custGeom>
            <a:solidFill>
              <a:srgbClr val="24C27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1237171" cy="11838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576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true" rot="0">
            <a:off x="15890890" y="0"/>
            <a:ext cx="2397110" cy="2211334"/>
          </a:xfrm>
          <a:custGeom>
            <a:avLst/>
            <a:gdLst/>
            <a:ahLst/>
            <a:cxnLst/>
            <a:rect r="r" b="b" t="t" l="l"/>
            <a:pathLst>
              <a:path h="2211334" w="2397110">
                <a:moveTo>
                  <a:pt x="0" y="2211334"/>
                </a:moveTo>
                <a:lnTo>
                  <a:pt x="2397110" y="2211334"/>
                </a:lnTo>
                <a:lnTo>
                  <a:pt x="2397110" y="0"/>
                </a:lnTo>
                <a:lnTo>
                  <a:pt x="0" y="0"/>
                </a:lnTo>
                <a:lnTo>
                  <a:pt x="0" y="221133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126667" y="4084017"/>
            <a:ext cx="1825398" cy="1300596"/>
          </a:xfrm>
          <a:custGeom>
            <a:avLst/>
            <a:gdLst/>
            <a:ahLst/>
            <a:cxnLst/>
            <a:rect r="r" b="b" t="t" l="l"/>
            <a:pathLst>
              <a:path h="1300596" w="1825398">
                <a:moveTo>
                  <a:pt x="0" y="0"/>
                </a:moveTo>
                <a:lnTo>
                  <a:pt x="1825398" y="0"/>
                </a:lnTo>
                <a:lnTo>
                  <a:pt x="1825398" y="1300596"/>
                </a:lnTo>
                <a:lnTo>
                  <a:pt x="0" y="13005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818353" y="3731020"/>
            <a:ext cx="1714581" cy="1671716"/>
          </a:xfrm>
          <a:custGeom>
            <a:avLst/>
            <a:gdLst/>
            <a:ahLst/>
            <a:cxnLst/>
            <a:rect r="r" b="b" t="t" l="l"/>
            <a:pathLst>
              <a:path h="1671716" w="1714581">
                <a:moveTo>
                  <a:pt x="0" y="0"/>
                </a:moveTo>
                <a:lnTo>
                  <a:pt x="1714580" y="0"/>
                </a:lnTo>
                <a:lnTo>
                  <a:pt x="1714580" y="1671716"/>
                </a:lnTo>
                <a:lnTo>
                  <a:pt x="0" y="167171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571467" y="3612734"/>
            <a:ext cx="1304791" cy="1908287"/>
          </a:xfrm>
          <a:custGeom>
            <a:avLst/>
            <a:gdLst/>
            <a:ahLst/>
            <a:cxnLst/>
            <a:rect r="r" b="b" t="t" l="l"/>
            <a:pathLst>
              <a:path h="1908287" w="1304791">
                <a:moveTo>
                  <a:pt x="0" y="0"/>
                </a:moveTo>
                <a:lnTo>
                  <a:pt x="1304792" y="0"/>
                </a:lnTo>
                <a:lnTo>
                  <a:pt x="1304792" y="1908288"/>
                </a:lnTo>
                <a:lnTo>
                  <a:pt x="0" y="19082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947035" y="1497712"/>
            <a:ext cx="10393929" cy="12785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853"/>
              </a:lnSpc>
              <a:spcBef>
                <a:spcPct val="0"/>
              </a:spcBef>
            </a:pPr>
            <a:r>
              <a:rPr lang="en-US" b="true" sz="7038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Where do I start?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76815" y="7421516"/>
            <a:ext cx="4890096" cy="2370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22"/>
              </a:lnSpc>
              <a:spcBef>
                <a:spcPct val="0"/>
              </a:spcBef>
            </a:pPr>
            <a:r>
              <a:rPr lang="en-US" sz="223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This seems like something super simple to do, but when you have never heard of such a thing, it can be difficult, especially if it isn’t explained to you or where to find them.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404612" y="7421516"/>
            <a:ext cx="4542062" cy="20828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20"/>
              </a:lnSpc>
              <a:spcBef>
                <a:spcPct val="0"/>
              </a:spcBef>
            </a:pPr>
            <a:r>
              <a:rPr lang="en-US" sz="237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Picking the correct curriculum seems daunting sometimes. Finding something that you will be working with the entire school year is important.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822603" y="5975968"/>
            <a:ext cx="2944074" cy="1325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6"/>
              </a:lnSpc>
              <a:spcBef>
                <a:spcPct val="0"/>
              </a:spcBef>
            </a:pPr>
            <a:r>
              <a:rPr lang="en-US" b="true" sz="2554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Find your AR </a:t>
            </a:r>
            <a:r>
              <a:rPr lang="en-US" b="true" sz="2554" u="sng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10" tooltip="https://dcte.ade.arkansas.gov/Page/Pathways#CTEProgramsofStudy"/>
              </a:rPr>
              <a:t>Standards</a:t>
            </a:r>
            <a:r>
              <a:rPr lang="en-US" b="true" sz="2554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for the Course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008157" y="6008409"/>
            <a:ext cx="2944074" cy="878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6"/>
              </a:lnSpc>
              <a:spcBef>
                <a:spcPct val="0"/>
              </a:spcBef>
            </a:pPr>
            <a:r>
              <a:rPr lang="en-US" b="true" sz="2554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Pick your curriculum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070474" y="7421516"/>
            <a:ext cx="4221469" cy="2334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02"/>
              </a:lnSpc>
              <a:spcBef>
                <a:spcPct val="0"/>
              </a:spcBef>
            </a:pPr>
            <a:r>
              <a:rPr lang="en-US" sz="2216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Figuring out how you will cover all of your standards to make sure they are all covered by the end of the year is important. A pacing guide helps.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567329" y="6008409"/>
            <a:ext cx="2944074" cy="878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6"/>
              </a:lnSpc>
              <a:spcBef>
                <a:spcPct val="0"/>
              </a:spcBef>
            </a:pPr>
            <a:r>
              <a:rPr lang="en-US" b="true" sz="2554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Make a </a:t>
            </a:r>
            <a:r>
              <a:rPr lang="en-US" b="true" sz="2554" u="sng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  <a:hlinkClick r:id="rId11" tooltip="https://docs.google.com/spreadsheets/d/1Dqjswr9Dw7riQwFdtm8oqHLpLHt4nirT2wfQr6nPzNw/edit?gid=0#gid=0"/>
              </a:rPr>
              <a:t>Pacing Guide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17D8EB">
                <a:alpha val="100000"/>
              </a:srgbClr>
            </a:gs>
            <a:gs pos="100000">
              <a:srgbClr val="0D00A4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660169" y="-104361"/>
            <a:ext cx="8820706" cy="10495722"/>
          </a:xfrm>
          <a:custGeom>
            <a:avLst/>
            <a:gdLst/>
            <a:ahLst/>
            <a:cxnLst/>
            <a:rect r="r" b="b" t="t" l="l"/>
            <a:pathLst>
              <a:path h="10495722" w="8820706">
                <a:moveTo>
                  <a:pt x="0" y="0"/>
                </a:moveTo>
                <a:lnTo>
                  <a:pt x="8820706" y="0"/>
                </a:lnTo>
                <a:lnTo>
                  <a:pt x="8820706" y="10495722"/>
                </a:lnTo>
                <a:lnTo>
                  <a:pt x="0" y="10495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494" t="0" r="-9494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true" rot="0">
            <a:off x="4913910" y="9015704"/>
            <a:ext cx="5201045" cy="1692704"/>
          </a:xfrm>
          <a:custGeom>
            <a:avLst/>
            <a:gdLst/>
            <a:ahLst/>
            <a:cxnLst/>
            <a:rect r="r" b="b" t="t" l="l"/>
            <a:pathLst>
              <a:path h="1692704" w="5201045">
                <a:moveTo>
                  <a:pt x="0" y="1692704"/>
                </a:moveTo>
                <a:lnTo>
                  <a:pt x="5201045" y="1692704"/>
                </a:lnTo>
                <a:lnTo>
                  <a:pt x="5201045" y="0"/>
                </a:lnTo>
                <a:lnTo>
                  <a:pt x="0" y="0"/>
                </a:lnTo>
                <a:lnTo>
                  <a:pt x="0" y="1692704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true" flipV="false" rot="0">
            <a:off x="3202572" y="-527935"/>
            <a:ext cx="5201045" cy="1692704"/>
          </a:xfrm>
          <a:custGeom>
            <a:avLst/>
            <a:gdLst/>
            <a:ahLst/>
            <a:cxnLst/>
            <a:rect r="r" b="b" t="t" l="l"/>
            <a:pathLst>
              <a:path h="1692704" w="5201045">
                <a:moveTo>
                  <a:pt x="5201045" y="0"/>
                </a:moveTo>
                <a:lnTo>
                  <a:pt x="0" y="0"/>
                </a:lnTo>
                <a:lnTo>
                  <a:pt x="0" y="1692704"/>
                </a:lnTo>
                <a:lnTo>
                  <a:pt x="5201045" y="1692704"/>
                </a:lnTo>
                <a:lnTo>
                  <a:pt x="5201045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-5400000">
            <a:off x="127953" y="9038642"/>
            <a:ext cx="795028" cy="198757"/>
          </a:xfrm>
          <a:custGeom>
            <a:avLst/>
            <a:gdLst/>
            <a:ahLst/>
            <a:cxnLst/>
            <a:rect r="r" b="b" t="t" l="l"/>
            <a:pathLst>
              <a:path h="198757" w="795028">
                <a:moveTo>
                  <a:pt x="0" y="0"/>
                </a:moveTo>
                <a:lnTo>
                  <a:pt x="795028" y="0"/>
                </a:lnTo>
                <a:lnTo>
                  <a:pt x="795028" y="198757"/>
                </a:lnTo>
                <a:lnTo>
                  <a:pt x="0" y="1987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400000">
            <a:off x="2531546" y="2689704"/>
            <a:ext cx="4764728" cy="7618025"/>
          </a:xfrm>
          <a:custGeom>
            <a:avLst/>
            <a:gdLst/>
            <a:ahLst/>
            <a:cxnLst/>
            <a:rect r="r" b="b" t="t" l="l"/>
            <a:pathLst>
              <a:path h="7618025" w="4764728">
                <a:moveTo>
                  <a:pt x="0" y="0"/>
                </a:moveTo>
                <a:lnTo>
                  <a:pt x="4764728" y="0"/>
                </a:lnTo>
                <a:lnTo>
                  <a:pt x="4764728" y="7618025"/>
                </a:lnTo>
                <a:lnTo>
                  <a:pt x="0" y="761802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8700" y="1221919"/>
            <a:ext cx="5656710" cy="1022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4"/>
              </a:lnSpc>
            </a:pPr>
            <a:r>
              <a:rPr lang="en-US" sz="7139" spc="-257" b="true">
                <a:solidFill>
                  <a:srgbClr val="FFFFFF"/>
                </a:solidFill>
                <a:latin typeface="Neue Einstellung Heavy"/>
                <a:ea typeface="Neue Einstellung Heavy"/>
                <a:cs typeface="Neue Einstellung Heavy"/>
                <a:sym typeface="Neue Einstellung Heavy"/>
              </a:rPr>
              <a:t>Let AI Do the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2353099"/>
            <a:ext cx="7595300" cy="1022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924"/>
              </a:lnSpc>
            </a:pPr>
            <a:r>
              <a:rPr lang="en-US" sz="7139" spc="-257" b="true">
                <a:solidFill>
                  <a:srgbClr val="FFFFFF"/>
                </a:solidFill>
                <a:latin typeface="Neue Einstellung Heavy"/>
                <a:ea typeface="Neue Einstellung Heavy"/>
                <a:cs typeface="Neue Einstellung Heavy"/>
                <a:sym typeface="Neue Einstellung Heavy"/>
              </a:rPr>
              <a:t>Bulk of the Work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943196" y="4765476"/>
            <a:ext cx="5941428" cy="37581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47"/>
              </a:lnSpc>
            </a:pPr>
            <a:r>
              <a:rPr lang="en-US" sz="2700">
                <a:solidFill>
                  <a:srgbClr val="FFFFFF"/>
                </a:solidFill>
                <a:latin typeface="Neue Einstellung"/>
                <a:ea typeface="Neue Einstellung"/>
                <a:cs typeface="Neue Einstellung"/>
                <a:sym typeface="Neue Einstellung"/>
              </a:rPr>
              <a:t>AI is one of the greatest things to help build a new class. Compared to 5 years ago, building this class has been so much easier. Let’s look at an example using two different platforms:</a:t>
            </a:r>
          </a:p>
          <a:p>
            <a:pPr algn="l">
              <a:lnSpc>
                <a:spcPts val="3347"/>
              </a:lnSpc>
            </a:pPr>
          </a:p>
          <a:p>
            <a:pPr algn="l" marL="582930" indent="-291465" lvl="1">
              <a:lnSpc>
                <a:spcPts val="3347"/>
              </a:lnSpc>
              <a:buFont typeface="Arial"/>
              <a:buChar char="•"/>
            </a:pPr>
            <a:r>
              <a:rPr lang="en-US" sz="2700" u="sng">
                <a:solidFill>
                  <a:srgbClr val="FFFFFF"/>
                </a:solidFill>
                <a:latin typeface="Neue Einstellung"/>
                <a:ea typeface="Neue Einstellung"/>
                <a:cs typeface="Neue Einstellung"/>
                <a:sym typeface="Neue Einstellung"/>
                <a:hlinkClick r:id="rId9" tooltip="https://chatgpt.com/share/6a5ad772-cf9c-83ea-a00c-27b60c94582b"/>
              </a:rPr>
              <a:t>ChatGPT</a:t>
            </a:r>
          </a:p>
          <a:p>
            <a:pPr algn="l" marL="582930" indent="-291465" lvl="1">
              <a:lnSpc>
                <a:spcPts val="3347"/>
              </a:lnSpc>
              <a:buFont typeface="Arial"/>
              <a:buChar char="•"/>
            </a:pPr>
            <a:r>
              <a:rPr lang="en-US" sz="2700" u="sng">
                <a:solidFill>
                  <a:srgbClr val="FFFFFF"/>
                </a:solidFill>
                <a:latin typeface="Neue Einstellung"/>
                <a:ea typeface="Neue Einstellung"/>
                <a:cs typeface="Neue Einstellung"/>
                <a:sym typeface="Neue Einstellung"/>
                <a:hlinkClick r:id="rId10" tooltip="https://gemini.google.com/app"/>
              </a:rPr>
              <a:t>Gemini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4928582" cy="10287000"/>
            <a:chOff x="0" y="0"/>
            <a:chExt cx="129806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8063" cy="2709333"/>
            </a:xfrm>
            <a:custGeom>
              <a:avLst/>
              <a:gdLst/>
              <a:ahLst/>
              <a:cxnLst/>
              <a:rect r="r" b="b" t="t" l="l"/>
              <a:pathLst>
                <a:path h="2709333" w="1298063">
                  <a:moveTo>
                    <a:pt x="0" y="0"/>
                  </a:moveTo>
                  <a:lnTo>
                    <a:pt x="1298063" y="0"/>
                  </a:lnTo>
                  <a:lnTo>
                    <a:pt x="12980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1B3D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38100"/>
              <a:ext cx="1298063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928582" y="0"/>
            <a:ext cx="13359418" cy="10287000"/>
            <a:chOff x="0" y="0"/>
            <a:chExt cx="3518530" cy="270933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518530" cy="2709333"/>
            </a:xfrm>
            <a:custGeom>
              <a:avLst/>
              <a:gdLst/>
              <a:ahLst/>
              <a:cxnLst/>
              <a:rect r="r" b="b" t="t" l="l"/>
              <a:pathLst>
                <a:path h="2709333" w="3518530">
                  <a:moveTo>
                    <a:pt x="0" y="0"/>
                  </a:moveTo>
                  <a:lnTo>
                    <a:pt x="3518530" y="0"/>
                  </a:lnTo>
                  <a:lnTo>
                    <a:pt x="3518530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99AC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38100"/>
              <a:ext cx="3518530" cy="27474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47880" y="1028700"/>
            <a:ext cx="7924031" cy="8190968"/>
            <a:chOff x="0" y="0"/>
            <a:chExt cx="1541787" cy="15937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41787" cy="1593725"/>
            </a:xfrm>
            <a:custGeom>
              <a:avLst/>
              <a:gdLst/>
              <a:ahLst/>
              <a:cxnLst/>
              <a:rect r="r" b="b" t="t" l="l"/>
              <a:pathLst>
                <a:path h="1593725" w="1541787">
                  <a:moveTo>
                    <a:pt x="0" y="0"/>
                  </a:moveTo>
                  <a:lnTo>
                    <a:pt x="1541787" y="0"/>
                  </a:lnTo>
                  <a:lnTo>
                    <a:pt x="1541787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8499" t="-1328" r="-50773" b="-1328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871911" y="1725563"/>
            <a:ext cx="9416089" cy="6835873"/>
            <a:chOff x="0" y="0"/>
            <a:chExt cx="2479958" cy="180039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79958" cy="1800395"/>
            </a:xfrm>
            <a:custGeom>
              <a:avLst/>
              <a:gdLst/>
              <a:ahLst/>
              <a:cxnLst/>
              <a:rect r="r" b="b" t="t" l="l"/>
              <a:pathLst>
                <a:path h="1800395" w="2479958">
                  <a:moveTo>
                    <a:pt x="0" y="0"/>
                  </a:moveTo>
                  <a:lnTo>
                    <a:pt x="2479958" y="0"/>
                  </a:lnTo>
                  <a:lnTo>
                    <a:pt x="2479958" y="1800395"/>
                  </a:lnTo>
                  <a:lnTo>
                    <a:pt x="0" y="1800395"/>
                  </a:lnTo>
                  <a:close/>
                </a:path>
              </a:pathLst>
            </a:custGeom>
            <a:solidFill>
              <a:srgbClr val="001B3D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2479958" cy="18384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9144000" y="2511092"/>
            <a:ext cx="4038335" cy="753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37"/>
              </a:lnSpc>
            </a:pPr>
            <a:r>
              <a:rPr lang="en-US" sz="4455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INCLUDING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144000" y="4191596"/>
            <a:ext cx="8115300" cy="35075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29"/>
              </a:lnSpc>
            </a:pPr>
            <a:r>
              <a:rPr lang="en-US" sz="252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Many of our classes are building future professionals who will work for our local hospitals and clinics. Finding ways to get students into those areas is a challenge, but not impossible. </a:t>
            </a:r>
          </a:p>
          <a:p>
            <a:pPr algn="l">
              <a:lnSpc>
                <a:spcPts val="3529"/>
              </a:lnSpc>
            </a:pPr>
          </a:p>
          <a:p>
            <a:pPr algn="l">
              <a:lnSpc>
                <a:spcPts val="3529"/>
              </a:lnSpc>
            </a:pPr>
            <a:r>
              <a:rPr lang="en-US" sz="252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Develop relationships with your local bosses early. Reach out to the PR person at the hospital/clinic and ask questions about working as a team.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144000" y="3188493"/>
            <a:ext cx="8115300" cy="7457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37"/>
              </a:lnSpc>
            </a:pPr>
            <a:r>
              <a:rPr lang="en-US" sz="4455" b="true">
                <a:solidFill>
                  <a:srgbClr val="99AC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COMMUNITY PARTNERS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9AC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001000" y="0"/>
            <a:ext cx="10287000" cy="10287000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25046" t="0" r="-25046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2580439" y="-51333"/>
            <a:ext cx="15298615" cy="10287000"/>
            <a:chOff x="0" y="0"/>
            <a:chExt cx="736600" cy="4953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736600" cy="495300"/>
            </a:xfrm>
            <a:custGeom>
              <a:avLst/>
              <a:gdLst/>
              <a:ahLst/>
              <a:cxnLst/>
              <a:rect r="r" b="b" t="t" l="l"/>
              <a:pathLst>
                <a:path h="495300" w="736600">
                  <a:moveTo>
                    <a:pt x="230188" y="0"/>
                  </a:moveTo>
                  <a:lnTo>
                    <a:pt x="736600" y="0"/>
                  </a:lnTo>
                  <a:lnTo>
                    <a:pt x="506412" y="495300"/>
                  </a:lnTo>
                  <a:lnTo>
                    <a:pt x="0" y="495300"/>
                  </a:lnTo>
                  <a:lnTo>
                    <a:pt x="230188" y="0"/>
                  </a:lnTo>
                  <a:close/>
                </a:path>
              </a:pathLst>
            </a:custGeom>
            <a:solidFill>
              <a:srgbClr val="001B3D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254000" y="-38100"/>
              <a:ext cx="228600" cy="533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688503">
            <a:off x="16889107" y="7390169"/>
            <a:ext cx="2237686" cy="4656066"/>
            <a:chOff x="0" y="0"/>
            <a:chExt cx="508000" cy="1057021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08000" cy="1057021"/>
            </a:xfrm>
            <a:custGeom>
              <a:avLst/>
              <a:gdLst/>
              <a:ahLst/>
              <a:cxnLst/>
              <a:rect r="r" b="b" t="t" l="l"/>
              <a:pathLst>
                <a:path h="1057021" w="508000">
                  <a:moveTo>
                    <a:pt x="230188" y="0"/>
                  </a:moveTo>
                  <a:lnTo>
                    <a:pt x="508000" y="0"/>
                  </a:lnTo>
                  <a:lnTo>
                    <a:pt x="277812" y="1057021"/>
                  </a:lnTo>
                  <a:lnTo>
                    <a:pt x="0" y="1057021"/>
                  </a:lnTo>
                  <a:lnTo>
                    <a:pt x="230188" y="0"/>
                  </a:lnTo>
                  <a:close/>
                </a:path>
              </a:pathLst>
            </a:custGeom>
            <a:solidFill>
              <a:srgbClr val="99AC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254000" y="-38100"/>
              <a:ext cx="0" cy="10951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2700000">
            <a:off x="3785969" y="3054729"/>
            <a:ext cx="574291" cy="574291"/>
            <a:chOff x="0" y="0"/>
            <a:chExt cx="94235" cy="9423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94235" cy="94235"/>
            </a:xfrm>
            <a:custGeom>
              <a:avLst/>
              <a:gdLst/>
              <a:ahLst/>
              <a:cxnLst/>
              <a:rect r="r" b="b" t="t" l="l"/>
              <a:pathLst>
                <a:path h="94235" w="94235">
                  <a:moveTo>
                    <a:pt x="0" y="0"/>
                  </a:moveTo>
                  <a:lnTo>
                    <a:pt x="94235" y="0"/>
                  </a:lnTo>
                  <a:lnTo>
                    <a:pt x="94235" y="94235"/>
                  </a:lnTo>
                  <a:lnTo>
                    <a:pt x="0" y="9423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38100"/>
              <a:ext cx="94235" cy="1323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5853116" y="1020808"/>
            <a:ext cx="6536609" cy="1012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3"/>
              </a:lnSpc>
            </a:pPr>
            <a:r>
              <a:rPr lang="en-US" sz="5902" b="true">
                <a:solidFill>
                  <a:srgbClr val="99AC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MIGHT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661432" y="1975793"/>
            <a:ext cx="6157567" cy="5555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86"/>
              </a:lnSpc>
            </a:pPr>
            <a:r>
              <a:rPr lang="en-US" sz="3276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That Look Like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007447" y="1020808"/>
            <a:ext cx="2721004" cy="1012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63"/>
              </a:lnSpc>
            </a:pPr>
            <a:r>
              <a:rPr lang="en-US" sz="5902" b="true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WHAT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706759" y="2778986"/>
            <a:ext cx="5152534" cy="402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69"/>
              </a:lnSpc>
            </a:pPr>
            <a:r>
              <a:rPr lang="en-US" sz="2335" b="true">
                <a:solidFill>
                  <a:srgbClr val="99AC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Attend open to the public events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706759" y="3143395"/>
            <a:ext cx="5532622" cy="67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8"/>
              </a:lnSpc>
            </a:pPr>
            <a:r>
              <a:rPr lang="en-US" sz="192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Try to find out if the hospital/clinic is having a public event and find ways to attend it. </a:t>
            </a:r>
          </a:p>
        </p:txBody>
      </p:sp>
      <p:grpSp>
        <p:nvGrpSpPr>
          <p:cNvPr name="Group 18" id="18"/>
          <p:cNvGrpSpPr/>
          <p:nvPr/>
        </p:nvGrpSpPr>
        <p:grpSpPr>
          <a:xfrm rot="2700000">
            <a:off x="3126387" y="4398937"/>
            <a:ext cx="574291" cy="574291"/>
            <a:chOff x="0" y="0"/>
            <a:chExt cx="94235" cy="9423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94235" cy="94235"/>
            </a:xfrm>
            <a:custGeom>
              <a:avLst/>
              <a:gdLst/>
              <a:ahLst/>
              <a:cxnLst/>
              <a:rect r="r" b="b" t="t" l="l"/>
              <a:pathLst>
                <a:path h="94235" w="94235">
                  <a:moveTo>
                    <a:pt x="0" y="0"/>
                  </a:moveTo>
                  <a:lnTo>
                    <a:pt x="94235" y="0"/>
                  </a:lnTo>
                  <a:lnTo>
                    <a:pt x="94235" y="94235"/>
                  </a:lnTo>
                  <a:lnTo>
                    <a:pt x="0" y="9423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94235" cy="1323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4047177" y="4132719"/>
            <a:ext cx="6535254" cy="3553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89"/>
              </a:lnSpc>
            </a:pPr>
            <a:r>
              <a:rPr lang="en-US" sz="2135" b="true">
                <a:solidFill>
                  <a:srgbClr val="99AC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Ask them for donations for your HOSA group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047177" y="4487603"/>
            <a:ext cx="4931043" cy="67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8"/>
              </a:lnSpc>
            </a:pPr>
            <a:r>
              <a:rPr lang="en-US" sz="192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Many hospitals/clinics will hand over money if you just ask.</a:t>
            </a:r>
          </a:p>
        </p:txBody>
      </p:sp>
      <p:grpSp>
        <p:nvGrpSpPr>
          <p:cNvPr name="Group 23" id="23"/>
          <p:cNvGrpSpPr/>
          <p:nvPr/>
        </p:nvGrpSpPr>
        <p:grpSpPr>
          <a:xfrm rot="2700000">
            <a:off x="2466804" y="5743145"/>
            <a:ext cx="574291" cy="574291"/>
            <a:chOff x="0" y="0"/>
            <a:chExt cx="94235" cy="94235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94235" cy="94235"/>
            </a:xfrm>
            <a:custGeom>
              <a:avLst/>
              <a:gdLst/>
              <a:ahLst/>
              <a:cxnLst/>
              <a:rect r="r" b="b" t="t" l="l"/>
              <a:pathLst>
                <a:path h="94235" w="94235">
                  <a:moveTo>
                    <a:pt x="0" y="0"/>
                  </a:moveTo>
                  <a:lnTo>
                    <a:pt x="94235" y="0"/>
                  </a:lnTo>
                  <a:lnTo>
                    <a:pt x="94235" y="94235"/>
                  </a:lnTo>
                  <a:lnTo>
                    <a:pt x="0" y="9423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38100"/>
              <a:ext cx="94235" cy="1323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6" id="26"/>
          <p:cNvSpPr txBox="true"/>
          <p:nvPr/>
        </p:nvSpPr>
        <p:spPr>
          <a:xfrm rot="0">
            <a:off x="3387595" y="5476927"/>
            <a:ext cx="6034849" cy="639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69"/>
              </a:lnSpc>
            </a:pPr>
            <a:r>
              <a:rPr lang="en-US" sz="1835" b="true">
                <a:solidFill>
                  <a:srgbClr val="99AC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Develop a partnered program where they get to use the facility.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413532" y="6132247"/>
            <a:ext cx="4931043" cy="67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8"/>
              </a:lnSpc>
            </a:pPr>
            <a:r>
              <a:rPr lang="en-US" sz="192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I know these are rare, but you can’t do them if you don’t ask.</a:t>
            </a:r>
          </a:p>
        </p:txBody>
      </p:sp>
      <p:grpSp>
        <p:nvGrpSpPr>
          <p:cNvPr name="Group 28" id="28"/>
          <p:cNvGrpSpPr/>
          <p:nvPr/>
        </p:nvGrpSpPr>
        <p:grpSpPr>
          <a:xfrm rot="2700000">
            <a:off x="1807222" y="7087353"/>
            <a:ext cx="574291" cy="574291"/>
            <a:chOff x="0" y="0"/>
            <a:chExt cx="94235" cy="94235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94235" cy="94235"/>
            </a:xfrm>
            <a:custGeom>
              <a:avLst/>
              <a:gdLst/>
              <a:ahLst/>
              <a:cxnLst/>
              <a:rect r="r" b="b" t="t" l="l"/>
              <a:pathLst>
                <a:path h="94235" w="94235">
                  <a:moveTo>
                    <a:pt x="0" y="0"/>
                  </a:moveTo>
                  <a:lnTo>
                    <a:pt x="94235" y="0"/>
                  </a:lnTo>
                  <a:lnTo>
                    <a:pt x="94235" y="94235"/>
                  </a:lnTo>
                  <a:lnTo>
                    <a:pt x="0" y="9423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38100"/>
              <a:ext cx="94235" cy="1323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1" id="31"/>
          <p:cNvSpPr txBox="true"/>
          <p:nvPr/>
        </p:nvSpPr>
        <p:spPr>
          <a:xfrm rot="0">
            <a:off x="2728012" y="6991086"/>
            <a:ext cx="6250208" cy="2727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89"/>
              </a:lnSpc>
            </a:pPr>
            <a:r>
              <a:rPr lang="en-US" sz="1635" b="true">
                <a:solidFill>
                  <a:srgbClr val="99AC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Ask the community to come into your classroom/school.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2728012" y="7336398"/>
            <a:ext cx="5616563" cy="672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8"/>
              </a:lnSpc>
            </a:pPr>
            <a:r>
              <a:rPr lang="en-US" sz="192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Whether it be to help in a project or just be a guest speaker, most are willing to help.</a:t>
            </a:r>
          </a:p>
        </p:txBody>
      </p:sp>
      <p:grpSp>
        <p:nvGrpSpPr>
          <p:cNvPr name="Group 33" id="33"/>
          <p:cNvGrpSpPr/>
          <p:nvPr/>
        </p:nvGrpSpPr>
        <p:grpSpPr>
          <a:xfrm rot="2700000">
            <a:off x="1147639" y="8431561"/>
            <a:ext cx="574291" cy="574291"/>
            <a:chOff x="0" y="0"/>
            <a:chExt cx="94235" cy="94235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94235" cy="94235"/>
            </a:xfrm>
            <a:custGeom>
              <a:avLst/>
              <a:gdLst/>
              <a:ahLst/>
              <a:cxnLst/>
              <a:rect r="r" b="b" t="t" l="l"/>
              <a:pathLst>
                <a:path h="94235" w="94235">
                  <a:moveTo>
                    <a:pt x="0" y="0"/>
                  </a:moveTo>
                  <a:lnTo>
                    <a:pt x="94235" y="0"/>
                  </a:lnTo>
                  <a:lnTo>
                    <a:pt x="94235" y="94235"/>
                  </a:lnTo>
                  <a:lnTo>
                    <a:pt x="0" y="9423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38100"/>
              <a:ext cx="94235" cy="13233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2068430" y="8155818"/>
            <a:ext cx="5246374" cy="402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69"/>
              </a:lnSpc>
            </a:pPr>
            <a:r>
              <a:rPr lang="en-US" sz="2335" b="true">
                <a:solidFill>
                  <a:srgbClr val="99AC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Look at a no as “not yet”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068430" y="8520227"/>
            <a:ext cx="4931043" cy="135635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98"/>
              </a:lnSpc>
            </a:pPr>
            <a:r>
              <a:rPr lang="en-US" sz="1927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Just because a facility tells you no, it doesn’t mean it is no forever. As you build relationships and trust, facilities are more willing to work with you.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8093C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6653963" y="3026613"/>
            <a:ext cx="4016225" cy="4016225"/>
          </a:xfrm>
          <a:custGeom>
            <a:avLst/>
            <a:gdLst/>
            <a:ahLst/>
            <a:cxnLst/>
            <a:rect r="r" b="b" t="t" l="l"/>
            <a:pathLst>
              <a:path h="4016225" w="4016225">
                <a:moveTo>
                  <a:pt x="0" y="0"/>
                </a:moveTo>
                <a:lnTo>
                  <a:pt x="4016225" y="0"/>
                </a:lnTo>
                <a:lnTo>
                  <a:pt x="4016225" y="4016225"/>
                </a:lnTo>
                <a:lnTo>
                  <a:pt x="0" y="401622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3" id="3"/>
          <p:cNvGrpSpPr/>
          <p:nvPr/>
        </p:nvGrpSpPr>
        <p:grpSpPr>
          <a:xfrm rot="0">
            <a:off x="-331573" y="4254666"/>
            <a:ext cx="18993648" cy="6266577"/>
            <a:chOff x="0" y="0"/>
            <a:chExt cx="2942613" cy="9708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942613" cy="970857"/>
            </a:xfrm>
            <a:custGeom>
              <a:avLst/>
              <a:gdLst/>
              <a:ahLst/>
              <a:cxnLst/>
              <a:rect r="r" b="b" t="t" l="l"/>
              <a:pathLst>
                <a:path h="970857" w="2942613">
                  <a:moveTo>
                    <a:pt x="0" y="0"/>
                  </a:moveTo>
                  <a:lnTo>
                    <a:pt x="2942613" y="0"/>
                  </a:lnTo>
                  <a:lnTo>
                    <a:pt x="2942613" y="970857"/>
                  </a:lnTo>
                  <a:lnTo>
                    <a:pt x="0" y="970857"/>
                  </a:lnTo>
                  <a:close/>
                </a:path>
              </a:pathLst>
            </a:custGeom>
            <a:blipFill>
              <a:blip r:embed="rId3"/>
              <a:stretch>
                <a:fillRect l="0" t="-25583" r="0" b="-5504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1038225"/>
            <a:ext cx="8700221" cy="14915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5175" b="true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rPr>
              <a:t>Starting/Continuing HOSA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60529" y="2434778"/>
            <a:ext cx="7746759" cy="370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198"/>
              </a:lnSpc>
              <a:spcBef>
                <a:spcPct val="0"/>
              </a:spcBef>
            </a:pPr>
            <a:r>
              <a:rPr lang="en-US" b="true" sz="2284">
                <a:solidFill>
                  <a:srgbClr val="000000"/>
                </a:solidFill>
                <a:latin typeface="Gordita Bold"/>
                <a:ea typeface="Gordita Bold"/>
                <a:cs typeface="Gordita Bold"/>
                <a:sym typeface="Gordita Bold"/>
              </a:rPr>
              <a:t>What all does that involve?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617492" y="533578"/>
            <a:ext cx="8641808" cy="32670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71453" indent="-335727" lvl="1">
              <a:lnSpc>
                <a:spcPts val="4354"/>
              </a:lnSpc>
              <a:buFont typeface="Arial"/>
              <a:buChar char="•"/>
            </a:pPr>
            <a:r>
              <a:rPr lang="en-US" sz="311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See /Email/ Talk to Cathy Gunter</a:t>
            </a:r>
          </a:p>
          <a:p>
            <a:pPr algn="l" marL="671453" indent="-335727" lvl="1">
              <a:lnSpc>
                <a:spcPts val="4354"/>
              </a:lnSpc>
              <a:buFont typeface="Arial"/>
              <a:buChar char="•"/>
            </a:pPr>
            <a:r>
              <a:rPr lang="en-US" sz="311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Introduce HOSA the first week of school</a:t>
            </a:r>
          </a:p>
          <a:p>
            <a:pPr algn="l" marL="671453" indent="-335727" lvl="1">
              <a:lnSpc>
                <a:spcPts val="4354"/>
              </a:lnSpc>
              <a:buFont typeface="Arial"/>
              <a:buChar char="•"/>
            </a:pPr>
            <a:r>
              <a:rPr lang="en-US" sz="311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Find out when you can meet</a:t>
            </a:r>
          </a:p>
          <a:p>
            <a:pPr algn="l" marL="671453" indent="-335727" lvl="1">
              <a:lnSpc>
                <a:spcPts val="4354"/>
              </a:lnSpc>
              <a:buFont typeface="Arial"/>
              <a:buChar char="•"/>
            </a:pPr>
            <a:r>
              <a:rPr lang="en-US" sz="311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Elect officers ASAP</a:t>
            </a:r>
          </a:p>
          <a:p>
            <a:pPr algn="l" marL="671453" indent="-335727" lvl="1">
              <a:lnSpc>
                <a:spcPts val="4354"/>
              </a:lnSpc>
              <a:buFont typeface="Arial"/>
              <a:buChar char="•"/>
            </a:pPr>
            <a:r>
              <a:rPr lang="en-US" sz="311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Let the students lead the organization</a:t>
            </a:r>
          </a:p>
          <a:p>
            <a:pPr algn="l" marL="671453" indent="-335727" lvl="1">
              <a:lnSpc>
                <a:spcPts val="4354"/>
              </a:lnSpc>
              <a:spcBef>
                <a:spcPct val="0"/>
              </a:spcBef>
              <a:buFont typeface="Arial"/>
              <a:buChar char="•"/>
            </a:pPr>
            <a:r>
              <a:rPr lang="en-US" sz="3110">
                <a:solidFill>
                  <a:srgbClr val="000000"/>
                </a:solidFill>
                <a:latin typeface="Gordita"/>
                <a:ea typeface="Gordita"/>
                <a:cs typeface="Gordita"/>
                <a:sym typeface="Gordita"/>
              </a:rPr>
              <a:t>Actually teach the foundations of HOSA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5400000">
            <a:off x="469106" y="2715083"/>
            <a:ext cx="1119188" cy="1959979"/>
          </a:xfrm>
          <a:custGeom>
            <a:avLst/>
            <a:gdLst/>
            <a:ahLst/>
            <a:cxnLst/>
            <a:rect r="r" b="b" t="t" l="l"/>
            <a:pathLst>
              <a:path h="1959979" w="1119188">
                <a:moveTo>
                  <a:pt x="0" y="0"/>
                </a:moveTo>
                <a:lnTo>
                  <a:pt x="1119188" y="0"/>
                </a:lnTo>
                <a:lnTo>
                  <a:pt x="1119188" y="1959979"/>
                </a:lnTo>
                <a:lnTo>
                  <a:pt x="0" y="1959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19248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9" id="9"/>
          <p:cNvSpPr/>
          <p:nvPr/>
        </p:nvSpPr>
        <p:spPr>
          <a:xfrm flipH="false" flipV="false" rot="5400000">
            <a:off x="16699706" y="-294527"/>
            <a:ext cx="1119188" cy="1959979"/>
          </a:xfrm>
          <a:custGeom>
            <a:avLst/>
            <a:gdLst/>
            <a:ahLst/>
            <a:cxnLst/>
            <a:rect r="r" b="b" t="t" l="l"/>
            <a:pathLst>
              <a:path h="1959979" w="1119188">
                <a:moveTo>
                  <a:pt x="0" y="0"/>
                </a:moveTo>
                <a:lnTo>
                  <a:pt x="1119188" y="0"/>
                </a:lnTo>
                <a:lnTo>
                  <a:pt x="1119188" y="1959979"/>
                </a:lnTo>
                <a:lnTo>
                  <a:pt x="0" y="19599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19248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DAHO7xW6vik</dc:identifier>
  <dcterms:modified xsi:type="dcterms:W3CDTF">2011-08-01T06:04:30Z</dcterms:modified>
  <cp:revision>1</cp:revision>
  <dc:title>From Empty Classroom to Thriving Program</dc:title>
</cp:coreProperties>
</file>