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6"/>
    <p:sldMasterId id="2147483666" r:id="rId7"/>
    <p:sldMasterId id="214748367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</p:sldIdLst>
  <p:sldSz cy="5143500" cx="9144000"/>
  <p:notesSz cx="6858000" cy="9144000"/>
  <p:embeddedFontLst>
    <p:embeddedFont>
      <p:font typeface="Poppins"/>
      <p:regular r:id="rId41"/>
      <p:bold r:id="rId42"/>
      <p:italic r:id="rId43"/>
      <p:boldItalic r:id="rId44"/>
    </p:embeddedFont>
    <p:embeddedFont>
      <p:font typeface="Open Sans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0">
          <p15:clr>
            <a:srgbClr val="A4A3A4"/>
          </p15:clr>
        </p15:guide>
        <p15:guide id="2" pos="230">
          <p15:clr>
            <a:srgbClr val="A4A3A4"/>
          </p15:clr>
        </p15:guide>
        <p15:guide id="3" pos="5530">
          <p15:clr>
            <a:srgbClr val="9AA0A6"/>
          </p15:clr>
        </p15:guide>
        <p15:guide id="4" orient="horz" pos="3012">
          <p15:clr>
            <a:srgbClr val="9AA0A6"/>
          </p15:clr>
        </p15:guide>
      </p15:sldGuideLst>
    </p:ext>
    <p:ext uri="GoogleSlidesCustomDataVersion2">
      <go:slidesCustomData xmlns:go="http://customooxmlschemas.google.com/" r:id="rId49" roundtripDataSignature="AMtx7miJsvx1Ooj2ifa92lsad2DfYifIM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Megan Christensen - CEO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C7CAC00-130A-4CC3-9057-1C92E1D53FA1}">
  <a:tblStyle styleId="{BC7CAC00-130A-4CC3-9057-1C92E1D53F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0" orient="horz"/>
        <p:guide pos="230"/>
        <p:guide pos="5530"/>
        <p:guide pos="301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font" Target="fonts/Poppins-bold.fntdata"/><Relationship Id="rId41" Type="http://schemas.openxmlformats.org/officeDocument/2006/relationships/font" Target="fonts/Poppins-regular.fntdata"/><Relationship Id="rId44" Type="http://schemas.openxmlformats.org/officeDocument/2006/relationships/font" Target="fonts/Poppins-boldItalic.fntdata"/><Relationship Id="rId43" Type="http://schemas.openxmlformats.org/officeDocument/2006/relationships/font" Target="fonts/Poppins-italic.fntdata"/><Relationship Id="rId46" Type="http://schemas.openxmlformats.org/officeDocument/2006/relationships/font" Target="fonts/OpenSans-bold.fntdata"/><Relationship Id="rId45" Type="http://schemas.openxmlformats.org/officeDocument/2006/relationships/font" Target="fonts/OpenSans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48" Type="http://schemas.openxmlformats.org/officeDocument/2006/relationships/font" Target="fonts/OpenSans-boldItalic.fntdata"/><Relationship Id="rId47" Type="http://schemas.openxmlformats.org/officeDocument/2006/relationships/font" Target="fonts/OpenSans-italic.fntdata"/><Relationship Id="rId49" Type="http://customschemas.google.com/relationships/presentationmetadata" Target="metadata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7" Type="http://schemas.openxmlformats.org/officeDocument/2006/relationships/slideMaster" Target="slideMasters/slideMaster2.xml"/><Relationship Id="rId8" Type="http://schemas.openxmlformats.org/officeDocument/2006/relationships/slideMaster" Target="slideMasters/slideMaster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7-16T15:33:36.139">
    <p:pos x="75" y="651"/>
    <p:text>@sami.mooney@state.co.us link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-5Iy34s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6-07-08T22:02:42.409">
    <p:pos x="230" y="898"/>
    <p:text>@sami.mooney@state.co.us to work on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_b_48Y0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areertech.org/wp-content/uploads/2024/10/Green_WF_Career_Clusters_Framework_10_2024.pdf" TargetMode="Externa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areertech.org/wp-content/uploads/2024/10/Green_WF_Career_Clusters_Framework_10_2024.pdf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7d13877f2_0_8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f7d13877f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g3f7d13877f2_0_82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94a8d352b_0_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g3f94a8d352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4" name="Google Shape;314;g3f94a8d352b_0_26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f7d13877f2_0_4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g3f7d13877f2_0_4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" name="Google Shape;323;g3f7d13877f2_0_430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51512bff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f51512bf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7d13877f2_0_4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3f7d13877f2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" name="Google Shape;340;g3f7d13877f2_0_415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7d13877f2_0_4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g3f7d13877f2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1" name="Google Shape;351;g3f7d13877f2_0_454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f7d13877f2_0_4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0" name="Google Shape;360;g3f7d13877f2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1" name="Google Shape;361;g3f7d13877f2_0_439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f51512bff3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0" name="Google Shape;370;g3f51512bff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1" name="Google Shape;371;g3f51512bff3_0_8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9578cc525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g3f9578cc5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1" name="Google Shape;381;g3f9578cc525_0_0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f7d13877f2_0_4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" name="Google Shape;389;g3f7d13877f2_0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0" name="Google Shape;390;g3f7d13877f2_0_463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7d13877f2_0_47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g3f7d13877f2_0_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g3f7d13877f2_0_479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7d13877f2_0_1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g3f7d13877f2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g3f7d13877f2_0_159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f51512bff3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f51512bff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f51512bff3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3f51512bff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3f51512bff3_0_30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f51512bff3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f51512bff3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f51512bff3_0_1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f51512bff3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g3f51512bff3_0_183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51512bff3_0_628:notes"/>
          <p:cNvSpPr/>
          <p:nvPr>
            <p:ph idx="2" type="sldImg"/>
          </p:nvPr>
        </p:nvSpPr>
        <p:spPr>
          <a:xfrm>
            <a:off x="1143220" y="68579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g3f51512bff3_0_628:notes"/>
          <p:cNvSpPr txBox="1"/>
          <p:nvPr>
            <p:ph idx="1" type="body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https://careertech.org/wp-content/uploads/2024/10/Green_WF_Career_Clusters_Framework_10_2024.pdf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Learning at work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f51512bff3_0_4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f51512bff3_0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f439f8bc82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g3f439f8bc82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f7d13877f2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g3f7d13877f2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f439f8bc82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g3f439f8bc82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6e343dfea6_0_168:notes"/>
          <p:cNvSpPr/>
          <p:nvPr>
            <p:ph idx="2" type="sldImg"/>
          </p:nvPr>
        </p:nvSpPr>
        <p:spPr>
          <a:xfrm>
            <a:off x="1143220" y="68579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g36e343dfea6_0_168:notes"/>
          <p:cNvSpPr txBox="1"/>
          <p:nvPr>
            <p:ph idx="1" type="body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https://careertech.org/wp-content/uploads/2024/10/Green_WF_Career_Clusters_Framework_10_2024.pdf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Sami- screen with Kelly, where are we going?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f5cde3948_0_1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36f5cde3948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Colorado Workforce Development Council (CWDC) is a Governor-appointed, public-private partnership with the purpose to advise, oversee, and integrate the work of the Colorado talent development network.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CWDC Office is the work unit that supports the Council in their work to enhance and sustain a skills-based talent development network</a:t>
            </a:r>
            <a:endParaRPr/>
          </a:p>
        </p:txBody>
      </p:sp>
      <p:sp>
        <p:nvSpPr>
          <p:cNvPr id="238" name="Google Shape;238;g36f5cde3948_0_130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f439f8bc82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g3f439f8bc82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31890adb96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9" name="Google Shape;489;g331890adb9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Specific needs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4992cfe1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f4992cfe1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3f4992cfe12_0_14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7d13877f2_0_2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3f7d13877f2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&lt;2 - 2:05&gt; and, to open it up a little - has anyone observed these values in action?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4" name="Google Shape;254;g3f7d13877f2_0_236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4992cfe1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4992cfe1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7d13877f2_0_2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g3f7d13877f2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4" name="Google Shape;274;g3f7d13877f2_0_245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7d13877f2_0_3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g3f7d13877f2_0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3" name="Google Shape;283;g3f7d13877f2_0_376:notes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4a2ad1143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g34a2ad1143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Where are the actual jobs?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9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" name="Google Shape;12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3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3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3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4" name="Google Shape;5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3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8"/>
          <p:cNvSpPr txBox="1"/>
          <p:nvPr>
            <p:ph type="title"/>
          </p:nvPr>
        </p:nvSpPr>
        <p:spPr>
          <a:xfrm>
            <a:off x="1821373" y="342305"/>
            <a:ext cx="6993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" name="Google Shape;61;p38"/>
          <p:cNvSpPr txBox="1"/>
          <p:nvPr>
            <p:ph idx="1" type="body"/>
          </p:nvPr>
        </p:nvSpPr>
        <p:spPr>
          <a:xfrm>
            <a:off x="370491" y="1369219"/>
            <a:ext cx="4125300" cy="34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2" name="Google Shape;62;p38"/>
          <p:cNvSpPr txBox="1"/>
          <p:nvPr>
            <p:ph idx="2" type="body"/>
          </p:nvPr>
        </p:nvSpPr>
        <p:spPr>
          <a:xfrm>
            <a:off x="4648200" y="1369219"/>
            <a:ext cx="4166700" cy="34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63" name="Google Shape;63;p38"/>
          <p:cNvSpPr txBox="1"/>
          <p:nvPr>
            <p:ph idx="12" type="sldNum"/>
          </p:nvPr>
        </p:nvSpPr>
        <p:spPr>
          <a:xfrm>
            <a:off x="6457950" y="4883369"/>
            <a:ext cx="2057400" cy="15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" name="Google Shape;64;p38"/>
          <p:cNvPicPr preferRelativeResize="0"/>
          <p:nvPr/>
        </p:nvPicPr>
        <p:blipFill rotWithShape="1">
          <a:blip r:embed="rId2">
            <a:alphaModFix/>
          </a:blip>
          <a:srcRect b="530" l="-210" r="64516" t="-530"/>
          <a:stretch/>
        </p:blipFill>
        <p:spPr>
          <a:xfrm>
            <a:off x="350775" y="4424727"/>
            <a:ext cx="1478476" cy="67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9"/>
          <p:cNvSpPr txBox="1"/>
          <p:nvPr>
            <p:ph type="title"/>
          </p:nvPr>
        </p:nvSpPr>
        <p:spPr>
          <a:xfrm>
            <a:off x="352250" y="414450"/>
            <a:ext cx="82827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39"/>
          <p:cNvSpPr txBox="1"/>
          <p:nvPr>
            <p:ph idx="12" type="sldNum"/>
          </p:nvPr>
        </p:nvSpPr>
        <p:spPr>
          <a:xfrm>
            <a:off x="6400800" y="4800600"/>
            <a:ext cx="2057400" cy="1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39"/>
          <p:cNvSpPr txBox="1"/>
          <p:nvPr>
            <p:ph idx="1" type="body"/>
          </p:nvPr>
        </p:nvSpPr>
        <p:spPr>
          <a:xfrm>
            <a:off x="851338" y="1369219"/>
            <a:ext cx="7441200" cy="34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pic>
        <p:nvPicPr>
          <p:cNvPr id="69" name="Google Shape;69;p39"/>
          <p:cNvPicPr preferRelativeResize="0"/>
          <p:nvPr/>
        </p:nvPicPr>
        <p:blipFill rotWithShape="1">
          <a:blip r:embed="rId2">
            <a:alphaModFix/>
          </a:blip>
          <a:srcRect b="530" l="-210" r="64516" t="-530"/>
          <a:stretch/>
        </p:blipFill>
        <p:spPr>
          <a:xfrm>
            <a:off x="350775" y="4424727"/>
            <a:ext cx="1478476" cy="67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type="obj">
  <p:cSld name="OBJEC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0"/>
          <p:cNvSpPr txBox="1"/>
          <p:nvPr>
            <p:ph type="title"/>
          </p:nvPr>
        </p:nvSpPr>
        <p:spPr>
          <a:xfrm>
            <a:off x="628650" y="240301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0"/>
          <p:cNvSpPr txBox="1"/>
          <p:nvPr>
            <p:ph idx="1" type="body"/>
          </p:nvPr>
        </p:nvSpPr>
        <p:spPr>
          <a:xfrm>
            <a:off x="628650" y="11406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40"/>
          <p:cNvSpPr txBox="1"/>
          <p:nvPr>
            <p:ph idx="12" type="sldNum"/>
          </p:nvPr>
        </p:nvSpPr>
        <p:spPr>
          <a:xfrm>
            <a:off x="6400800" y="4800600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40"/>
          <p:cNvPicPr preferRelativeResize="0"/>
          <p:nvPr/>
        </p:nvPicPr>
        <p:blipFill rotWithShape="1">
          <a:blip r:embed="rId2">
            <a:alphaModFix/>
          </a:blip>
          <a:srcRect b="530" l="-210" r="64516" t="-530"/>
          <a:stretch/>
        </p:blipFill>
        <p:spPr>
          <a:xfrm>
            <a:off x="350775" y="4424727"/>
            <a:ext cx="1478476" cy="67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ado Roadmap Slide Blank 1" showMasterSp="0">
  <p:cSld name="Colorado Roadmap Slide Blank"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1"/>
          <p:cNvSpPr txBox="1"/>
          <p:nvPr>
            <p:ph type="title"/>
          </p:nvPr>
        </p:nvSpPr>
        <p:spPr>
          <a:xfrm>
            <a:off x="0" y="0"/>
            <a:ext cx="92298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471500" spcFirstLastPara="1" rIns="68575" wrap="square" tIns="685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585F"/>
              </a:buClr>
              <a:buSzPts val="2700"/>
              <a:buFont typeface="Trebuchet MS"/>
              <a:buNone/>
              <a:defRPr b="0" i="1" sz="2700" u="none" cap="none" strike="noStrik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7" name="Google Shape;77;p41"/>
          <p:cNvSpPr txBox="1"/>
          <p:nvPr>
            <p:ph idx="1" type="body"/>
          </p:nvPr>
        </p:nvSpPr>
        <p:spPr>
          <a:xfrm>
            <a:off x="457648" y="983411"/>
            <a:ext cx="8237700" cy="3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3585F"/>
              </a:buClr>
              <a:buSzPts val="2300"/>
              <a:buNone/>
              <a:defRPr b="0" i="0" sz="2300" u="none" cap="none" strike="noStrik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3585F"/>
              </a:buClr>
              <a:buSzPts val="1200"/>
              <a:buNone/>
              <a:defRPr b="0" i="0" sz="1200" u="none" cap="none" strike="noStrik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3585F"/>
              </a:buClr>
              <a:buSzPts val="1200"/>
              <a:buNone/>
              <a:defRPr b="0" i="0" sz="1200" u="none" cap="none" strike="noStrik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3585F"/>
              </a:buClr>
              <a:buSzPts val="1200"/>
              <a:buNone/>
              <a:defRPr b="0" i="0" sz="1200" u="none" cap="none" strike="noStrik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3585F"/>
              </a:buClr>
              <a:buSzPts val="1200"/>
              <a:buNone/>
              <a:defRPr b="0" i="0" sz="1200" u="none" cap="none" strike="noStrike">
                <a:solidFill>
                  <a:srgbClr val="53585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C6670"/>
              </a:buClr>
              <a:buSzPts val="1200"/>
              <a:buNone/>
              <a:defRPr b="0" i="0" sz="1200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C6670"/>
              </a:buClr>
              <a:buSzPts val="1200"/>
              <a:buNone/>
              <a:defRPr b="0" i="0" sz="1200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C6670"/>
              </a:buClr>
              <a:buSzPts val="1200"/>
              <a:buNone/>
              <a:defRPr b="0" i="0" sz="1200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5C6670"/>
              </a:buClr>
              <a:buSzPts val="1200"/>
              <a:buNone/>
              <a:defRPr b="0" i="0" sz="1200" u="none" cap="none" strike="noStrik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cxnSp>
        <p:nvCxnSpPr>
          <p:cNvPr id="78" name="Google Shape;78;p41"/>
          <p:cNvCxnSpPr/>
          <p:nvPr/>
        </p:nvCxnSpPr>
        <p:spPr>
          <a:xfrm>
            <a:off x="457648" y="802256"/>
            <a:ext cx="82377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1765"/>
              </a:srgbClr>
            </a:outerShdw>
          </a:effectLst>
        </p:spPr>
      </p:cxnSp>
      <p:pic>
        <p:nvPicPr>
          <p:cNvPr id="79" name="Google Shape;79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56294" y="4557712"/>
            <a:ext cx="576975" cy="450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f5cde3948_0_63"/>
          <p:cNvSpPr txBox="1"/>
          <p:nvPr>
            <p:ph idx="1" type="body"/>
          </p:nvPr>
        </p:nvSpPr>
        <p:spPr>
          <a:xfrm>
            <a:off x="451725" y="954788"/>
            <a:ext cx="8099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1500"/>
              <a:buFont typeface="Open Sans"/>
              <a:buNone/>
              <a:defRPr b="1" i="0" sz="1500" u="none" cap="none" strike="noStrike">
                <a:solidFill>
                  <a:srgbClr val="005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984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984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9845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2" name="Google Shape;82;g36f5cde3948_0_63"/>
          <p:cNvSpPr txBox="1"/>
          <p:nvPr>
            <p:ph type="title"/>
          </p:nvPr>
        </p:nvSpPr>
        <p:spPr>
          <a:xfrm>
            <a:off x="277200" y="258263"/>
            <a:ext cx="81609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2600"/>
              <a:buFont typeface="Open Sans"/>
              <a:buNone/>
              <a:defRPr b="1" i="0" sz="2600" u="none" cap="none" strike="noStrike">
                <a:solidFill>
                  <a:srgbClr val="005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g36f5cde3948_0_63"/>
          <p:cNvSpPr txBox="1"/>
          <p:nvPr>
            <p:ph idx="12" type="sldNum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6f5cde3948_0_183"/>
          <p:cNvSpPr txBox="1"/>
          <p:nvPr>
            <p:ph idx="1" type="body"/>
          </p:nvPr>
        </p:nvSpPr>
        <p:spPr>
          <a:xfrm>
            <a:off x="451725" y="954788"/>
            <a:ext cx="8099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1500"/>
              <a:buFont typeface="Open Sans"/>
              <a:buNone/>
              <a:defRPr b="1" i="0" sz="1500" u="none" cap="none" strike="noStrike">
                <a:solidFill>
                  <a:srgbClr val="005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984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984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9845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•"/>
              <a:defRPr b="0" i="0" sz="11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•"/>
              <a:defRPr b="0" i="0" sz="14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4" name="Google Shape;94;g36f5cde3948_0_183"/>
          <p:cNvSpPr txBox="1"/>
          <p:nvPr>
            <p:ph type="title"/>
          </p:nvPr>
        </p:nvSpPr>
        <p:spPr>
          <a:xfrm>
            <a:off x="277200" y="258263"/>
            <a:ext cx="81609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2600"/>
              <a:buFont typeface="Open Sans"/>
              <a:buNone/>
              <a:defRPr b="1" i="0" sz="2600" u="none" cap="none" strike="noStrike">
                <a:solidFill>
                  <a:srgbClr val="005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g36f5cde3948_0_183"/>
          <p:cNvSpPr txBox="1"/>
          <p:nvPr>
            <p:ph idx="12" type="sldNum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showMasterSp="0" type="obj">
  <p:cSld name="OBJECT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6f5cde3948_0_145" title="CWDC_primary_color_rgb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0125" y="453475"/>
            <a:ext cx="2544799" cy="633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_mts_header.png" id="98" name="Google Shape;98;g36f5cde3948_0_145"/>
          <p:cNvPicPr preferRelativeResize="0"/>
          <p:nvPr/>
        </p:nvPicPr>
        <p:blipFill rotWithShape="1">
          <a:blip r:embed="rId3">
            <a:alphaModFix/>
          </a:blip>
          <a:srcRect b="0" l="0" r="0" t="20496"/>
          <a:stretch/>
        </p:blipFill>
        <p:spPr>
          <a:xfrm>
            <a:off x="0" y="3755811"/>
            <a:ext cx="9144000" cy="138768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36f5cde3948_0_145"/>
          <p:cNvSpPr txBox="1"/>
          <p:nvPr>
            <p:ph idx="1" type="body"/>
          </p:nvPr>
        </p:nvSpPr>
        <p:spPr>
          <a:xfrm>
            <a:off x="468500" y="2932800"/>
            <a:ext cx="8307300" cy="5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0" name="Google Shape;100;g36f5cde3948_0_145"/>
          <p:cNvSpPr txBox="1"/>
          <p:nvPr>
            <p:ph type="title"/>
          </p:nvPr>
        </p:nvSpPr>
        <p:spPr>
          <a:xfrm>
            <a:off x="460125" y="1544050"/>
            <a:ext cx="8307300" cy="13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36f5cde3948_0_145"/>
          <p:cNvSpPr txBox="1"/>
          <p:nvPr>
            <p:ph idx="2" type="body"/>
          </p:nvPr>
        </p:nvSpPr>
        <p:spPr>
          <a:xfrm>
            <a:off x="460125" y="3535150"/>
            <a:ext cx="8307300" cy="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ado Roadmap Slide Blank" showMasterSp="0">
  <p:cSld name="5_Title and Content">
    <p:bg>
      <p:bgPr>
        <a:solidFill>
          <a:schemeClr val="l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7"/>
          <p:cNvSpPr txBox="1"/>
          <p:nvPr>
            <p:ph type="title"/>
          </p:nvPr>
        </p:nvSpPr>
        <p:spPr>
          <a:xfrm>
            <a:off x="0" y="0"/>
            <a:ext cx="92298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471500" spcFirstLastPara="1" rIns="68575" wrap="square" tIns="685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2800"/>
              <a:buFont typeface="Trebuchet MS"/>
              <a:buNone/>
              <a:defRPr b="1" u="none" cap="none" strike="noStrike">
                <a:solidFill>
                  <a:srgbClr val="0019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" name="Google Shape;15;p27"/>
          <p:cNvSpPr txBox="1"/>
          <p:nvPr>
            <p:ph idx="1" type="body"/>
          </p:nvPr>
        </p:nvSpPr>
        <p:spPr>
          <a:xfrm>
            <a:off x="457648" y="983411"/>
            <a:ext cx="8237700" cy="3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300"/>
              <a:buNone/>
              <a:defRPr b="0" i="0" sz="23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cxnSp>
        <p:nvCxnSpPr>
          <p:cNvPr id="16" name="Google Shape;16;p27"/>
          <p:cNvCxnSpPr/>
          <p:nvPr/>
        </p:nvCxnSpPr>
        <p:spPr>
          <a:xfrm>
            <a:off x="457648" y="802256"/>
            <a:ext cx="8237700" cy="0"/>
          </a:xfrm>
          <a:prstGeom prst="straightConnector1">
            <a:avLst/>
          </a:prstGeom>
          <a:noFill/>
          <a:ln cap="flat" cmpd="sng" w="12700">
            <a:solidFill>
              <a:srgbClr val="00197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1970">
                <a:alpha val="35294"/>
              </a:srgbClr>
            </a:outerShdw>
          </a:effectLst>
        </p:spPr>
      </p:cxnSp>
      <p:pic>
        <p:nvPicPr>
          <p:cNvPr id="17" name="Google Shape;17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56294" y="4557712"/>
            <a:ext cx="576975" cy="450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">
  <p:cSld name="CUSTOM_4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f5cde3948_0_151"/>
          <p:cNvSpPr txBox="1"/>
          <p:nvPr>
            <p:ph idx="1" type="body"/>
          </p:nvPr>
        </p:nvSpPr>
        <p:spPr>
          <a:xfrm>
            <a:off x="457200" y="1000250"/>
            <a:ext cx="8307300" cy="32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4" name="Google Shape;104;g36f5cde3948_0_1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g36f5cde3948_0_151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ws">
  <p:cSld name="CUSTOM_5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f5cde3948_0_1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g36f5cde3948_0_155"/>
          <p:cNvSpPr txBox="1"/>
          <p:nvPr>
            <p:ph idx="1" type="body"/>
          </p:nvPr>
        </p:nvSpPr>
        <p:spPr>
          <a:xfrm>
            <a:off x="457200" y="1393850"/>
            <a:ext cx="8307300" cy="13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09" name="Google Shape;109;g36f5cde3948_0_155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6f5cde3948_0_155"/>
          <p:cNvSpPr txBox="1"/>
          <p:nvPr>
            <p:ph idx="2" type="subTitle"/>
          </p:nvPr>
        </p:nvSpPr>
        <p:spPr>
          <a:xfrm>
            <a:off x="457200" y="1000250"/>
            <a:ext cx="8307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11" name="Google Shape;111;g36f5cde3948_0_155"/>
          <p:cNvSpPr txBox="1"/>
          <p:nvPr>
            <p:ph idx="3" type="body"/>
          </p:nvPr>
        </p:nvSpPr>
        <p:spPr>
          <a:xfrm>
            <a:off x="457200" y="3133850"/>
            <a:ext cx="8307300" cy="10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12" name="Google Shape;112;g36f5cde3948_0_155"/>
          <p:cNvSpPr txBox="1"/>
          <p:nvPr>
            <p:ph idx="4" type="subTitle"/>
          </p:nvPr>
        </p:nvSpPr>
        <p:spPr>
          <a:xfrm>
            <a:off x="457200" y="2740250"/>
            <a:ext cx="8307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umns">
  <p:cSld name="CUSTOM_5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f5cde3948_0_162"/>
          <p:cNvSpPr txBox="1"/>
          <p:nvPr>
            <p:ph idx="1" type="subTitle"/>
          </p:nvPr>
        </p:nvSpPr>
        <p:spPr>
          <a:xfrm>
            <a:off x="4743175" y="1009650"/>
            <a:ext cx="4021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15" name="Google Shape;115;g36f5cde3948_0_1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g36f5cde3948_0_162"/>
          <p:cNvSpPr txBox="1"/>
          <p:nvPr>
            <p:ph idx="2" type="body"/>
          </p:nvPr>
        </p:nvSpPr>
        <p:spPr>
          <a:xfrm>
            <a:off x="457200" y="1393850"/>
            <a:ext cx="4021200" cy="28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17" name="Google Shape;117;g36f5cde3948_0_162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36f5cde3948_0_162"/>
          <p:cNvSpPr txBox="1"/>
          <p:nvPr>
            <p:ph idx="3" type="subTitle"/>
          </p:nvPr>
        </p:nvSpPr>
        <p:spPr>
          <a:xfrm>
            <a:off x="457200" y="1000250"/>
            <a:ext cx="4021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19" name="Google Shape;119;g36f5cde3948_0_162"/>
          <p:cNvSpPr txBox="1"/>
          <p:nvPr>
            <p:ph idx="4" type="body"/>
          </p:nvPr>
        </p:nvSpPr>
        <p:spPr>
          <a:xfrm>
            <a:off x="4743175" y="1403250"/>
            <a:ext cx="4021200" cy="28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">
  <p:cSld name="CUSTOM_5_1_1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6f5cde3948_0_169"/>
          <p:cNvSpPr txBox="1"/>
          <p:nvPr>
            <p:ph idx="1" type="subTitle"/>
          </p:nvPr>
        </p:nvSpPr>
        <p:spPr>
          <a:xfrm>
            <a:off x="457200" y="1000250"/>
            <a:ext cx="4021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2" name="Google Shape;122;g36f5cde3948_0_1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3" name="Google Shape;123;g36f5cde3948_0_169"/>
          <p:cNvSpPr txBox="1"/>
          <p:nvPr>
            <p:ph idx="2" type="body"/>
          </p:nvPr>
        </p:nvSpPr>
        <p:spPr>
          <a:xfrm>
            <a:off x="457200" y="1393850"/>
            <a:ext cx="4021200" cy="28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sz="20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4" name="Google Shape;124;g36f5cde3948_0_169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" showMasterSp="0">
  <p:cSld name="OBJECT_1">
    <p:bg>
      <p:bgPr>
        <a:solidFill>
          <a:srgbClr val="1C4587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g36f5cde3948_0_174" title="CWDC_primary_white_rgb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87825" y="369540"/>
            <a:ext cx="2905699" cy="72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6f5cde3948_0_174"/>
          <p:cNvSpPr txBox="1"/>
          <p:nvPr>
            <p:ph type="title"/>
          </p:nvPr>
        </p:nvSpPr>
        <p:spPr>
          <a:xfrm>
            <a:off x="468500" y="1840500"/>
            <a:ext cx="8232000" cy="14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6f5cde3948_0_177"/>
          <p:cNvSpPr txBox="1"/>
          <p:nvPr>
            <p:ph idx="1" type="body"/>
          </p:nvPr>
        </p:nvSpPr>
        <p:spPr>
          <a:xfrm>
            <a:off x="643754" y="1085169"/>
            <a:ext cx="36690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g36f5cde3948_0_177"/>
          <p:cNvSpPr txBox="1"/>
          <p:nvPr>
            <p:ph idx="2" type="body"/>
          </p:nvPr>
        </p:nvSpPr>
        <p:spPr>
          <a:xfrm>
            <a:off x="643754" y="1746478"/>
            <a:ext cx="3669000" cy="17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g36f5cde3948_0_177"/>
          <p:cNvSpPr txBox="1"/>
          <p:nvPr>
            <p:ph type="title"/>
          </p:nvPr>
        </p:nvSpPr>
        <p:spPr>
          <a:xfrm>
            <a:off x="643753" y="381452"/>
            <a:ext cx="79071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2700"/>
              <a:buFont typeface="Calibri"/>
              <a:buNone/>
              <a:defRPr b="1" i="0" sz="27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2" name="Google Shape;132;g36f5cde3948_0_177"/>
          <p:cNvSpPr txBox="1"/>
          <p:nvPr>
            <p:ph idx="3" type="body"/>
          </p:nvPr>
        </p:nvSpPr>
        <p:spPr>
          <a:xfrm>
            <a:off x="4881630" y="1085169"/>
            <a:ext cx="36690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5F8F"/>
              </a:buClr>
              <a:buSzPts val="1500"/>
              <a:buFont typeface="Arial"/>
              <a:buNone/>
              <a:defRPr b="1" i="0" sz="1500" u="none" cap="none" strike="noStrike">
                <a:solidFill>
                  <a:srgbClr val="005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" name="Google Shape;133;g36f5cde3948_0_177"/>
          <p:cNvSpPr txBox="1"/>
          <p:nvPr>
            <p:ph idx="4" type="body"/>
          </p:nvPr>
        </p:nvSpPr>
        <p:spPr>
          <a:xfrm>
            <a:off x="4881630" y="1746478"/>
            <a:ext cx="3669000" cy="17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1">
  <p:cSld name="CUSTOM_6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6f5cde3948_0_187"/>
          <p:cNvSpPr txBox="1"/>
          <p:nvPr>
            <p:ph type="title"/>
          </p:nvPr>
        </p:nvSpPr>
        <p:spPr>
          <a:xfrm>
            <a:off x="350231" y="308775"/>
            <a:ext cx="84747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36f5cde3948_0_187"/>
          <p:cNvSpPr txBox="1"/>
          <p:nvPr>
            <p:ph idx="12" type="sldNum"/>
          </p:nvPr>
        </p:nvSpPr>
        <p:spPr>
          <a:xfrm>
            <a:off x="8512403" y="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7" name="Google Shape;137;g36f5cde3948_0_187"/>
          <p:cNvSpPr txBox="1"/>
          <p:nvPr>
            <p:ph idx="1" type="subTitle"/>
          </p:nvPr>
        </p:nvSpPr>
        <p:spPr>
          <a:xfrm>
            <a:off x="355106" y="1076419"/>
            <a:ext cx="84747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>
                <a:solidFill>
                  <a:srgbClr val="005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38" name="Google Shape;138;g36f5cde3948_0_187"/>
          <p:cNvSpPr txBox="1"/>
          <p:nvPr>
            <p:ph idx="2" type="body"/>
          </p:nvPr>
        </p:nvSpPr>
        <p:spPr>
          <a:xfrm>
            <a:off x="355106" y="1586888"/>
            <a:ext cx="8474700" cy="28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746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●"/>
              <a:defRPr sz="2300">
                <a:latin typeface="Open Sans"/>
                <a:ea typeface="Open Sans"/>
                <a:cs typeface="Open Sans"/>
                <a:sym typeface="Open Sans"/>
              </a:defRPr>
            </a:lvl1pPr>
            <a:lvl2pPr indent="-3746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○"/>
              <a:defRPr sz="2300">
                <a:latin typeface="Open Sans"/>
                <a:ea typeface="Open Sans"/>
                <a:cs typeface="Open Sans"/>
                <a:sym typeface="Open Sans"/>
              </a:defRPr>
            </a:lvl2pPr>
            <a:lvl3pPr indent="-3746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■"/>
              <a:defRPr sz="2300">
                <a:latin typeface="Open Sans"/>
                <a:ea typeface="Open Sans"/>
                <a:cs typeface="Open Sans"/>
                <a:sym typeface="Open Sans"/>
              </a:defRPr>
            </a:lvl3pPr>
            <a:lvl4pPr indent="-3746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●"/>
              <a:defRPr sz="2300">
                <a:latin typeface="Open Sans"/>
                <a:ea typeface="Open Sans"/>
                <a:cs typeface="Open Sans"/>
                <a:sym typeface="Open Sans"/>
              </a:defRPr>
            </a:lvl4pPr>
            <a:lvl5pPr indent="-3746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○"/>
              <a:defRPr sz="2300">
                <a:latin typeface="Open Sans"/>
                <a:ea typeface="Open Sans"/>
                <a:cs typeface="Open Sans"/>
                <a:sym typeface="Open Sans"/>
              </a:defRPr>
            </a:lvl5pPr>
            <a:lvl6pPr indent="-3746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■"/>
              <a:defRPr sz="2300">
                <a:latin typeface="Open Sans"/>
                <a:ea typeface="Open Sans"/>
                <a:cs typeface="Open Sans"/>
                <a:sym typeface="Open Sans"/>
              </a:defRPr>
            </a:lvl6pPr>
            <a:lvl7pPr indent="-3746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●"/>
              <a:defRPr sz="2300">
                <a:latin typeface="Open Sans"/>
                <a:ea typeface="Open Sans"/>
                <a:cs typeface="Open Sans"/>
                <a:sym typeface="Open Sans"/>
              </a:defRPr>
            </a:lvl7pPr>
            <a:lvl8pPr indent="-3746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○"/>
              <a:defRPr sz="2300">
                <a:latin typeface="Open Sans"/>
                <a:ea typeface="Open Sans"/>
                <a:cs typeface="Open Sans"/>
                <a:sym typeface="Open Sans"/>
              </a:defRPr>
            </a:lvl8pPr>
            <a:lvl9pPr indent="-3746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■"/>
              <a:defRPr sz="23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showMasterSp="0" type="obj">
  <p:cSld name="OBJECT"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3f7d13877f2_0_98" title="CWDC_primary_color_rgb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60125" y="453475"/>
            <a:ext cx="2544799" cy="633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_mts_header.png" id="150" name="Google Shape;150;g3f7d13877f2_0_98"/>
          <p:cNvPicPr preferRelativeResize="0"/>
          <p:nvPr/>
        </p:nvPicPr>
        <p:blipFill rotWithShape="1">
          <a:blip r:embed="rId3">
            <a:alphaModFix/>
          </a:blip>
          <a:srcRect b="0" l="0" r="0" t="20496"/>
          <a:stretch/>
        </p:blipFill>
        <p:spPr>
          <a:xfrm>
            <a:off x="0" y="3755811"/>
            <a:ext cx="9144000" cy="138768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3f7d13877f2_0_98"/>
          <p:cNvSpPr txBox="1"/>
          <p:nvPr>
            <p:ph idx="1" type="body"/>
          </p:nvPr>
        </p:nvSpPr>
        <p:spPr>
          <a:xfrm>
            <a:off x="468500" y="2932800"/>
            <a:ext cx="8307300" cy="51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52" name="Google Shape;152;g3f7d13877f2_0_98"/>
          <p:cNvSpPr txBox="1"/>
          <p:nvPr>
            <p:ph type="title"/>
          </p:nvPr>
        </p:nvSpPr>
        <p:spPr>
          <a:xfrm>
            <a:off x="460125" y="1544050"/>
            <a:ext cx="8307300" cy="13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3" name="Google Shape;153;g3f7d13877f2_0_98"/>
          <p:cNvSpPr txBox="1"/>
          <p:nvPr>
            <p:ph idx="2" type="body"/>
          </p:nvPr>
        </p:nvSpPr>
        <p:spPr>
          <a:xfrm>
            <a:off x="460125" y="3535150"/>
            <a:ext cx="8307300" cy="46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">
  <p:cSld name="CUSTOM_4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7d13877f2_0_104"/>
          <p:cNvSpPr txBox="1"/>
          <p:nvPr>
            <p:ph idx="1" type="body"/>
          </p:nvPr>
        </p:nvSpPr>
        <p:spPr>
          <a:xfrm>
            <a:off x="457200" y="1000250"/>
            <a:ext cx="8307300" cy="32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56" name="Google Shape;156;g3f7d13877f2_0_10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g3f7d13877f2_0_104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ows">
  <p:cSld name="CUSTOM_5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7d13877f2_0_10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" name="Google Shape;160;g3f7d13877f2_0_108"/>
          <p:cNvSpPr txBox="1"/>
          <p:nvPr>
            <p:ph idx="1" type="body"/>
          </p:nvPr>
        </p:nvSpPr>
        <p:spPr>
          <a:xfrm>
            <a:off x="457200" y="1393850"/>
            <a:ext cx="8307300" cy="13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61" name="Google Shape;161;g3f7d13877f2_0_108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62" name="Google Shape;162;g3f7d13877f2_0_108"/>
          <p:cNvSpPr txBox="1"/>
          <p:nvPr>
            <p:ph idx="2" type="subTitle"/>
          </p:nvPr>
        </p:nvSpPr>
        <p:spPr>
          <a:xfrm>
            <a:off x="457200" y="1000250"/>
            <a:ext cx="83073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63" name="Google Shape;163;g3f7d13877f2_0_108"/>
          <p:cNvSpPr txBox="1"/>
          <p:nvPr>
            <p:ph idx="3" type="body"/>
          </p:nvPr>
        </p:nvSpPr>
        <p:spPr>
          <a:xfrm>
            <a:off x="457200" y="3133850"/>
            <a:ext cx="8307300" cy="10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64" name="Google Shape;164;g3f7d13877f2_0_108"/>
          <p:cNvSpPr txBox="1"/>
          <p:nvPr>
            <p:ph idx="4" type="subTitle"/>
          </p:nvPr>
        </p:nvSpPr>
        <p:spPr>
          <a:xfrm>
            <a:off x="457200" y="2740250"/>
            <a:ext cx="83073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umns">
  <p:cSld name="CUSTOM_5_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7d13877f2_0_115"/>
          <p:cNvSpPr txBox="1"/>
          <p:nvPr>
            <p:ph idx="1" type="subTitle"/>
          </p:nvPr>
        </p:nvSpPr>
        <p:spPr>
          <a:xfrm>
            <a:off x="4743175" y="1009650"/>
            <a:ext cx="40212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67" name="Google Shape;167;g3f7d13877f2_0_1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g3f7d13877f2_0_115"/>
          <p:cNvSpPr txBox="1"/>
          <p:nvPr>
            <p:ph idx="2" type="body"/>
          </p:nvPr>
        </p:nvSpPr>
        <p:spPr>
          <a:xfrm>
            <a:off x="457200" y="1393850"/>
            <a:ext cx="4021200" cy="28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69" name="Google Shape;169;g3f7d13877f2_0_115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0" name="Google Shape;170;g3f7d13877f2_0_115"/>
          <p:cNvSpPr txBox="1"/>
          <p:nvPr>
            <p:ph idx="3" type="subTitle"/>
          </p:nvPr>
        </p:nvSpPr>
        <p:spPr>
          <a:xfrm>
            <a:off x="457200" y="1000250"/>
            <a:ext cx="40212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1" name="Google Shape;171;g3f7d13877f2_0_115"/>
          <p:cNvSpPr txBox="1"/>
          <p:nvPr>
            <p:ph idx="4" type="body"/>
          </p:nvPr>
        </p:nvSpPr>
        <p:spPr>
          <a:xfrm>
            <a:off x="4743175" y="1403250"/>
            <a:ext cx="4021200" cy="28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">
  <p:cSld name="CUSTOM_5_1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7d13877f2_0_122"/>
          <p:cNvSpPr txBox="1"/>
          <p:nvPr>
            <p:ph idx="1" type="subTitle"/>
          </p:nvPr>
        </p:nvSpPr>
        <p:spPr>
          <a:xfrm>
            <a:off x="457200" y="1000250"/>
            <a:ext cx="40212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4" name="Google Shape;174;g3f7d13877f2_0_1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5" name="Google Shape;175;g3f7d13877f2_0_122"/>
          <p:cNvSpPr txBox="1"/>
          <p:nvPr>
            <p:ph idx="2" type="body"/>
          </p:nvPr>
        </p:nvSpPr>
        <p:spPr>
          <a:xfrm>
            <a:off x="457200" y="1393850"/>
            <a:ext cx="4021200" cy="283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76" name="Google Shape;176;g3f7d13877f2_0_122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" showMasterSp="0">
  <p:cSld name="OBJECT_1">
    <p:bg>
      <p:bgPr>
        <a:solidFill>
          <a:srgbClr val="1C4587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g3f7d13877f2_0_127" title="CWDC_primary_white_rgb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87825" y="369540"/>
            <a:ext cx="2905699" cy="72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3f7d13877f2_0_127"/>
          <p:cNvSpPr txBox="1"/>
          <p:nvPr>
            <p:ph type="title"/>
          </p:nvPr>
        </p:nvSpPr>
        <p:spPr>
          <a:xfrm>
            <a:off x="468500" y="1840500"/>
            <a:ext cx="8232000" cy="145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3">
  <p:cSld name="CUSTOM_4_3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f7d13877f2_0_130"/>
          <p:cNvSpPr txBox="1"/>
          <p:nvPr>
            <p:ph idx="1" type="body"/>
          </p:nvPr>
        </p:nvSpPr>
        <p:spPr>
          <a:xfrm>
            <a:off x="457200" y="1000250"/>
            <a:ext cx="8307300" cy="32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82" name="Google Shape;182;g3f7d13877f2_0_1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g3f7d13877f2_0_130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oppi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1 1">
  <p:cSld name="CUSTOM_4_1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7d13877f2_0_134"/>
          <p:cNvSpPr txBox="1"/>
          <p:nvPr>
            <p:ph idx="1" type="body"/>
          </p:nvPr>
        </p:nvSpPr>
        <p:spPr>
          <a:xfrm>
            <a:off x="457200" y="1000250"/>
            <a:ext cx="8307300" cy="32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86" name="Google Shape;186;g3f7d13877f2_0_1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7" name="Google Shape;187;g3f7d13877f2_0_134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oppi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umns 1">
  <p:cSld name="CUSTOM_5_1_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7d13877f2_0_138"/>
          <p:cNvSpPr txBox="1"/>
          <p:nvPr>
            <p:ph idx="1" type="subTitle"/>
          </p:nvPr>
        </p:nvSpPr>
        <p:spPr>
          <a:xfrm>
            <a:off x="4743175" y="1009650"/>
            <a:ext cx="4021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>
                <a:solidFill>
                  <a:srgbClr val="3F3F3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90" name="Google Shape;190;g3f7d13877f2_0_1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1" name="Google Shape;191;g3f7d13877f2_0_138"/>
          <p:cNvSpPr txBox="1"/>
          <p:nvPr>
            <p:ph idx="2" type="body"/>
          </p:nvPr>
        </p:nvSpPr>
        <p:spPr>
          <a:xfrm>
            <a:off x="457200" y="1393850"/>
            <a:ext cx="4021200" cy="28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92" name="Google Shape;192;g3f7d13877f2_0_138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oppi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g3f7d13877f2_0_138"/>
          <p:cNvSpPr txBox="1"/>
          <p:nvPr>
            <p:ph idx="3" type="subTitle"/>
          </p:nvPr>
        </p:nvSpPr>
        <p:spPr>
          <a:xfrm>
            <a:off x="457200" y="1000250"/>
            <a:ext cx="40212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>
                <a:solidFill>
                  <a:srgbClr val="3F3F3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94" name="Google Shape;194;g3f7d13877f2_0_138"/>
          <p:cNvSpPr txBox="1"/>
          <p:nvPr>
            <p:ph idx="4" type="body"/>
          </p:nvPr>
        </p:nvSpPr>
        <p:spPr>
          <a:xfrm>
            <a:off x="4743175" y="1403250"/>
            <a:ext cx="4021200" cy="28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4">
  <p:cSld name="CUSTOM_4_4_1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7d13877f2_0_145"/>
          <p:cNvSpPr txBox="1"/>
          <p:nvPr>
            <p:ph idx="1" type="body"/>
          </p:nvPr>
        </p:nvSpPr>
        <p:spPr>
          <a:xfrm>
            <a:off x="457200" y="1000250"/>
            <a:ext cx="8307300" cy="32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197" name="Google Shape;197;g3f7d13877f2_0_1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8" name="Google Shape;198;g3f7d13877f2_0_145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oppi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2">
  <p:cSld name="CUSTOM_4_2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7d13877f2_0_149"/>
          <p:cNvSpPr txBox="1"/>
          <p:nvPr>
            <p:ph idx="1" type="body"/>
          </p:nvPr>
        </p:nvSpPr>
        <p:spPr>
          <a:xfrm>
            <a:off x="457200" y="1000250"/>
            <a:ext cx="8307300" cy="32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●"/>
              <a:defRPr sz="2000">
                <a:solidFill>
                  <a:srgbClr val="3F3F3F"/>
                </a:solidFill>
              </a:defRPr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○"/>
              <a:defRPr sz="2000">
                <a:solidFill>
                  <a:srgbClr val="3F3F3F"/>
                </a:solidFill>
              </a:defRPr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Char char="■"/>
              <a:defRPr sz="2000">
                <a:solidFill>
                  <a:srgbClr val="3F3F3F"/>
                </a:solidFill>
              </a:defRPr>
            </a:lvl9pPr>
          </a:lstStyle>
          <a:p/>
        </p:txBody>
      </p:sp>
      <p:sp>
        <p:nvSpPr>
          <p:cNvPr id="201" name="Google Shape;201;g3f7d13877f2_0_1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2" name="Google Shape;202;g3f7d13877f2_0_149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Poppins"/>
              <a:buNone/>
              <a:defRPr sz="3600">
                <a:solidFill>
                  <a:srgbClr val="3F3F3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ado Roadmap Slide Blank" showMasterSp="0">
  <p:cSld name="5_Title and Content">
    <p:bg>
      <p:bgPr>
        <a:solidFill>
          <a:schemeClr val="lt1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7d13877f2_0_153"/>
          <p:cNvSpPr txBox="1"/>
          <p:nvPr>
            <p:ph type="title"/>
          </p:nvPr>
        </p:nvSpPr>
        <p:spPr>
          <a:xfrm>
            <a:off x="0" y="0"/>
            <a:ext cx="92298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471500" spcFirstLastPara="1" rIns="68575" wrap="square" tIns="685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2800"/>
              <a:buFont typeface="Trebuchet MS"/>
              <a:buNone/>
              <a:defRPr b="1" u="none" cap="none" strike="noStrike">
                <a:solidFill>
                  <a:srgbClr val="0019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Trebuchet MS"/>
              <a:buNone/>
              <a:defRPr b="1" i="1" sz="26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5" name="Google Shape;205;g3f7d13877f2_0_153"/>
          <p:cNvSpPr txBox="1"/>
          <p:nvPr>
            <p:ph idx="1" type="body"/>
          </p:nvPr>
        </p:nvSpPr>
        <p:spPr>
          <a:xfrm>
            <a:off x="457648" y="983411"/>
            <a:ext cx="8237700" cy="3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300"/>
              <a:buNone/>
              <a:defRPr b="0" i="0" sz="23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cxnSp>
        <p:nvCxnSpPr>
          <p:cNvPr id="206" name="Google Shape;206;g3f7d13877f2_0_153"/>
          <p:cNvCxnSpPr/>
          <p:nvPr/>
        </p:nvCxnSpPr>
        <p:spPr>
          <a:xfrm>
            <a:off x="457648" y="802256"/>
            <a:ext cx="8237700" cy="0"/>
          </a:xfrm>
          <a:prstGeom prst="straightConnector1">
            <a:avLst/>
          </a:prstGeom>
          <a:noFill/>
          <a:ln cap="flat" cmpd="sng" w="12700">
            <a:solidFill>
              <a:srgbClr val="00197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1970">
                <a:alpha val="35290"/>
              </a:srgbClr>
            </a:outerShdw>
          </a:effectLst>
        </p:spPr>
      </p:cxnSp>
      <p:pic>
        <p:nvPicPr>
          <p:cNvPr id="207" name="Google Shape;207;g3f7d13877f2_0_1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56294" y="4557712"/>
            <a:ext cx="576975" cy="450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Font typeface="Trebuchet MS"/>
              <a:buNone/>
              <a:defRPr sz="520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rebuchet MS"/>
              <a:buNone/>
              <a:defRPr sz="28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3" name="Google Shape;23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f7d13877f2_0_3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0" name="Google Shape;210;g3f7d13877f2_0_3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1" name="Google Shape;211;g3f7d13877f2_0_3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2" name="Google Shape;212;g3f7d13877f2_0_3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755" y="4700092"/>
            <a:ext cx="1641575" cy="2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l 4 1">
  <p:cSld name="CUSTOM_9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1512bff3_0_178"/>
          <p:cNvSpPr txBox="1"/>
          <p:nvPr>
            <p:ph type="title"/>
          </p:nvPr>
        </p:nvSpPr>
        <p:spPr>
          <a:xfrm>
            <a:off x="350231" y="308775"/>
            <a:ext cx="8474700" cy="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5" name="Google Shape;215;g3f51512bff3_0_178"/>
          <p:cNvSpPr txBox="1"/>
          <p:nvPr>
            <p:ph idx="12" type="sldNum"/>
          </p:nvPr>
        </p:nvSpPr>
        <p:spPr>
          <a:xfrm>
            <a:off x="8512403" y="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g3f51512bff3_0_178"/>
          <p:cNvSpPr txBox="1"/>
          <p:nvPr>
            <p:ph idx="1" type="subTitle"/>
          </p:nvPr>
        </p:nvSpPr>
        <p:spPr>
          <a:xfrm>
            <a:off x="355106" y="1076419"/>
            <a:ext cx="84747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005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7" name="Google Shape;217;g3f51512bff3_0_178"/>
          <p:cNvSpPr txBox="1"/>
          <p:nvPr>
            <p:ph idx="2" type="body"/>
          </p:nvPr>
        </p:nvSpPr>
        <p:spPr>
          <a:xfrm>
            <a:off x="355106" y="1586888"/>
            <a:ext cx="8474700" cy="28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●"/>
              <a:defRPr sz="2300">
                <a:latin typeface="Open Sans"/>
                <a:ea typeface="Open Sans"/>
                <a:cs typeface="Open Sans"/>
                <a:sym typeface="Open Sans"/>
              </a:defRPr>
            </a:lvl1pPr>
            <a:lvl2pPr indent="-374650" lvl="1" marL="9144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○"/>
              <a:defRPr sz="2300">
                <a:latin typeface="Open Sans"/>
                <a:ea typeface="Open Sans"/>
                <a:cs typeface="Open Sans"/>
                <a:sym typeface="Open Sans"/>
              </a:defRPr>
            </a:lvl2pPr>
            <a:lvl3pPr indent="-374650" lvl="2" marL="13716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■"/>
              <a:defRPr sz="2300">
                <a:latin typeface="Open Sans"/>
                <a:ea typeface="Open Sans"/>
                <a:cs typeface="Open Sans"/>
                <a:sym typeface="Open Sans"/>
              </a:defRPr>
            </a:lvl3pPr>
            <a:lvl4pPr indent="-374650" lvl="3" marL="18288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●"/>
              <a:defRPr sz="2300">
                <a:latin typeface="Open Sans"/>
                <a:ea typeface="Open Sans"/>
                <a:cs typeface="Open Sans"/>
                <a:sym typeface="Open Sans"/>
              </a:defRPr>
            </a:lvl4pPr>
            <a:lvl5pPr indent="-374650" lvl="4" marL="22860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○"/>
              <a:defRPr sz="2300">
                <a:latin typeface="Open Sans"/>
                <a:ea typeface="Open Sans"/>
                <a:cs typeface="Open Sans"/>
                <a:sym typeface="Open Sans"/>
              </a:defRPr>
            </a:lvl5pPr>
            <a:lvl6pPr indent="-374650" lvl="5" marL="27432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■"/>
              <a:defRPr sz="2300">
                <a:latin typeface="Open Sans"/>
                <a:ea typeface="Open Sans"/>
                <a:cs typeface="Open Sans"/>
                <a:sym typeface="Open Sans"/>
              </a:defRPr>
            </a:lvl6pPr>
            <a:lvl7pPr indent="-374650" lvl="6" marL="32004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●"/>
              <a:defRPr sz="2300">
                <a:latin typeface="Open Sans"/>
                <a:ea typeface="Open Sans"/>
                <a:cs typeface="Open Sans"/>
                <a:sym typeface="Open Sans"/>
              </a:defRPr>
            </a:lvl7pPr>
            <a:lvl8pPr indent="-374650" lvl="7" marL="36576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○"/>
              <a:defRPr sz="2300">
                <a:latin typeface="Open Sans"/>
                <a:ea typeface="Open Sans"/>
                <a:cs typeface="Open Sans"/>
                <a:sym typeface="Open Sans"/>
              </a:defRPr>
            </a:lvl8pPr>
            <a:lvl9pPr indent="-374650" lvl="8" marL="4114800">
              <a:spcBef>
                <a:spcPts val="0"/>
              </a:spcBef>
              <a:spcAft>
                <a:spcPts val="0"/>
              </a:spcAft>
              <a:buSzPts val="2300"/>
              <a:buFont typeface="Open Sans"/>
              <a:buChar char="■"/>
              <a:defRPr sz="23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Trebuchet MS"/>
              <a:buNone/>
              <a:defRPr sz="360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" name="Google Shape;27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755" y="4700092"/>
            <a:ext cx="1641574" cy="2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3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755" y="4700092"/>
            <a:ext cx="1641574" cy="2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" name="Google Shape;3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755" y="4700092"/>
            <a:ext cx="1641574" cy="2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3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" name="Google Shape;42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755" y="4700092"/>
            <a:ext cx="1641574" cy="2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7.xml"/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39.xml"/><Relationship Id="rId17" Type="http://schemas.openxmlformats.org/officeDocument/2006/relationships/theme" Target="../theme/theme4.xml"/><Relationship Id="rId1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  <a:defRPr b="0" i="0" sz="2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rebuchet MS"/>
              <a:buChar char="■"/>
              <a:defRPr b="0" i="0" sz="1400" u="none" cap="none" strike="noStrik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g36f5cde3948_0_136" title="CWDC_stacked_color_rgb.png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647752" y="182300"/>
            <a:ext cx="1230073" cy="8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g36f5cde3948_0_136"/>
          <p:cNvSpPr txBox="1"/>
          <p:nvPr>
            <p:ph idx="1" type="body"/>
          </p:nvPr>
        </p:nvSpPr>
        <p:spPr>
          <a:xfrm>
            <a:off x="457200" y="1393850"/>
            <a:ext cx="8307300" cy="28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556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556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●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○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Open Sans"/>
              <a:buChar char="■"/>
              <a:defRPr b="0" i="0" sz="20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pic>
        <p:nvPicPr>
          <p:cNvPr descr="blue_mts_header.png" id="87" name="Google Shape;87;g36f5cde3948_0_136"/>
          <p:cNvPicPr preferRelativeResize="0"/>
          <p:nvPr/>
        </p:nvPicPr>
        <p:blipFill rotWithShape="1">
          <a:blip r:embed="rId2">
            <a:alphaModFix/>
          </a:blip>
          <a:srcRect b="0" l="0" r="0" t="20496"/>
          <a:stretch/>
        </p:blipFill>
        <p:spPr>
          <a:xfrm>
            <a:off x="0" y="3755811"/>
            <a:ext cx="9144000" cy="1387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_mts_header.png" id="88" name="Google Shape;88;g36f5cde3948_0_136"/>
          <p:cNvPicPr preferRelativeResize="0"/>
          <p:nvPr/>
        </p:nvPicPr>
        <p:blipFill rotWithShape="1">
          <a:blip r:embed="rId2">
            <a:alphaModFix/>
          </a:blip>
          <a:srcRect b="0" l="0" r="0" t="20496"/>
          <a:stretch/>
        </p:blipFill>
        <p:spPr>
          <a:xfrm>
            <a:off x="0" y="3755811"/>
            <a:ext cx="9144000" cy="138768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36f5cde3948_0_136"/>
          <p:cNvSpPr txBox="1"/>
          <p:nvPr/>
        </p:nvSpPr>
        <p:spPr>
          <a:xfrm>
            <a:off x="457200" y="285750"/>
            <a:ext cx="7620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g36f5cde3948_0_1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" name="Google Shape;91;g36f5cde3948_0_136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3f7d13877f2_0_89" title="CWDC_stacked_color_rgb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647752" y="182300"/>
            <a:ext cx="1230073" cy="8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3f7d13877f2_0_89"/>
          <p:cNvSpPr txBox="1"/>
          <p:nvPr>
            <p:ph idx="1" type="body"/>
          </p:nvPr>
        </p:nvSpPr>
        <p:spPr>
          <a:xfrm>
            <a:off x="457200" y="1393850"/>
            <a:ext cx="8307300" cy="28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●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556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○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556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■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556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●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556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○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556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■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556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●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556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○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556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Poppins"/>
              <a:buChar char="■"/>
              <a:def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pic>
        <p:nvPicPr>
          <p:cNvPr descr="blue_mts_header.png" id="143" name="Google Shape;143;g3f7d13877f2_0_89"/>
          <p:cNvPicPr preferRelativeResize="0"/>
          <p:nvPr/>
        </p:nvPicPr>
        <p:blipFill rotWithShape="1">
          <a:blip r:embed="rId2">
            <a:alphaModFix/>
          </a:blip>
          <a:srcRect b="0" l="0" r="0" t="20496"/>
          <a:stretch/>
        </p:blipFill>
        <p:spPr>
          <a:xfrm>
            <a:off x="0" y="3755811"/>
            <a:ext cx="9144000" cy="1387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ue_mts_header.png" id="144" name="Google Shape;144;g3f7d13877f2_0_89"/>
          <p:cNvPicPr preferRelativeResize="0"/>
          <p:nvPr/>
        </p:nvPicPr>
        <p:blipFill rotWithShape="1">
          <a:blip r:embed="rId2">
            <a:alphaModFix/>
          </a:blip>
          <a:srcRect b="0" l="0" r="0" t="20496"/>
          <a:stretch/>
        </p:blipFill>
        <p:spPr>
          <a:xfrm>
            <a:off x="0" y="3755811"/>
            <a:ext cx="9144000" cy="138768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3f7d13877f2_0_89"/>
          <p:cNvSpPr txBox="1"/>
          <p:nvPr/>
        </p:nvSpPr>
        <p:spPr>
          <a:xfrm>
            <a:off x="457200" y="285750"/>
            <a:ext cx="7620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360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g3f7d13877f2_0_8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2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" name="Google Shape;147;g3f7d13877f2_0_89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5" Type="http://schemas.openxmlformats.org/officeDocument/2006/relationships/image" Target="../media/image34.jp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hyperlink" Target="https://drawdown.org/explorer?sector=149" TargetMode="External"/><Relationship Id="rId10" Type="http://schemas.openxmlformats.org/officeDocument/2006/relationships/hyperlink" Target="https://drawdown.org/explorer" TargetMode="External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coloradosun.com/2026/02/19/heat-pump-colorado-rebates-contractors/" TargetMode="External"/><Relationship Id="rId4" Type="http://schemas.openxmlformats.org/officeDocument/2006/relationships/hyperlink" Target="https://clearview-windows.com/2025-window-installation-return-on-investment-colorado-springs-market-insights/" TargetMode="External"/><Relationship Id="rId9" Type="http://schemas.openxmlformats.org/officeDocument/2006/relationships/hyperlink" Target="https://www.mrappliance.com/blog/do-energy-star-appliances-really-save-money-/" TargetMode="External"/><Relationship Id="rId5" Type="http://schemas.openxmlformats.org/officeDocument/2006/relationships/hyperlink" Target="https://clearview-windows.com/2025-window-installation-return-on-investment-colorado-springs-market-insights/" TargetMode="External"/><Relationship Id="rId6" Type="http://schemas.openxmlformats.org/officeDocument/2006/relationships/hyperlink" Target="https://clearview-windows.com/2025-window-installation-return-on-investment-colorado-springs-market-insights/" TargetMode="External"/><Relationship Id="rId7" Type="http://schemas.openxmlformats.org/officeDocument/2006/relationships/hyperlink" Target="https://clearview-windows.com/2025-window-installation-return-on-investment-colorado-springs-market-insights/" TargetMode="External"/><Relationship Id="rId8" Type="http://schemas.openxmlformats.org/officeDocument/2006/relationships/hyperlink" Target="https://energyoffice.colorado.gov/home-energy-rebates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1.jpg"/><Relationship Id="rId5" Type="http://schemas.openxmlformats.org/officeDocument/2006/relationships/image" Target="../media/image19.png"/><Relationship Id="rId6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Relationship Id="rId3" Type="http://schemas.openxmlformats.org/officeDocument/2006/relationships/comments" Target="../comments/comment1.xml"/><Relationship Id="rId4" Type="http://schemas.openxmlformats.org/officeDocument/2006/relationships/image" Target="../media/image1.png"/><Relationship Id="rId9" Type="http://schemas.openxmlformats.org/officeDocument/2006/relationships/hyperlink" Target="https://www.google.com/maps/d/u/0/viewer?mid=16hx8SmjFAW5DL6_J2WgE2zIAMGmIGaw&amp;femb=1&amp;ll=38.28189555958974%2C-103.84271620933436&amp;z=7" TargetMode="External"/><Relationship Id="rId5" Type="http://schemas.openxmlformats.org/officeDocument/2006/relationships/hyperlink" Target="https://www.colorado.edu/ecee/exploring-colorados-untapped-geothermal-energy-potential" TargetMode="External"/><Relationship Id="rId6" Type="http://schemas.openxmlformats.org/officeDocument/2006/relationships/hyperlink" Target="https://coloradogeologicalsurvey.org/energy/e-geothermal/" TargetMode="External"/><Relationship Id="rId7" Type="http://schemas.openxmlformats.org/officeDocument/2006/relationships/hyperlink" Target="https://geothermal.colorado.gov/" TargetMode="External"/><Relationship Id="rId8" Type="http://schemas.openxmlformats.org/officeDocument/2006/relationships/hyperlink" Target="https://www.energy.gov/hgeo/geothermal/geothermal-heat-pumps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2.jpg"/><Relationship Id="rId5" Type="http://schemas.openxmlformats.org/officeDocument/2006/relationships/image" Target="../media/image3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hyperlink" Target="https://www.eia.gov/states/CO/analysis" TargetMode="External"/><Relationship Id="rId5" Type="http://schemas.openxmlformats.org/officeDocument/2006/relationships/hyperlink" Target="https://ag.colorado.gov/blog-post/from-frost-protection-to-energy-generation-the-promise-of-vitivoltaics" TargetMode="External"/><Relationship Id="rId6" Type="http://schemas.openxmlformats.org/officeDocument/2006/relationships/hyperlink" Target="https://www.cbsnews.com/colorado/news/colorado-law-plug-in-solar-panels-access/" TargetMode="External"/><Relationship Id="rId7" Type="http://schemas.openxmlformats.org/officeDocument/2006/relationships/hyperlink" Target="https://pirg.org/colorado/foundation/articles/big-wind-farms-in-colorado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Relationship Id="rId6" Type="http://schemas.openxmlformats.org/officeDocument/2006/relationships/hyperlink" Target="https://frontiergroup.org/resources/electric-school-buses-and-grid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hyperlink" Target="https://blog.nature.org/2023/10/23/can-regenerative-agriculture-benefit-potato-farming/" TargetMode="External"/><Relationship Id="rId5" Type="http://schemas.openxmlformats.org/officeDocument/2006/relationships/image" Target="../media/image26.png"/><Relationship Id="rId6" Type="http://schemas.openxmlformats.org/officeDocument/2006/relationships/hyperlink" Target="https://coloradosprings.gov/about-our-urban-forest" TargetMode="External"/><Relationship Id="rId7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sealofclimateliteracy.org/students/" TargetMode="External"/><Relationship Id="rId4" Type="http://schemas.openxmlformats.org/officeDocument/2006/relationships/hyperlink" Target="https://ed.cde.state.co.us/coscience/sealofclimateliteracydiplomaendorsement" TargetMode="External"/><Relationship Id="rId5" Type="http://schemas.openxmlformats.org/officeDocument/2006/relationships/hyperlink" Target="https://drawdown.org/explorer" TargetMode="External"/><Relationship Id="rId6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ocs.google.com/spreadsheets/d/1aTDRModbEErqr5jJbi17GFwm5Q8rBh4iybr6HCEXIqY/edit?gid=0#gid=0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6.xml"/><Relationship Id="rId3" Type="http://schemas.openxmlformats.org/officeDocument/2006/relationships/comments" Target="../comments/comment2.xml"/><Relationship Id="rId4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mdrc.org/sites/default/files/Climate_Ready_Workforce_Working_Paper_1.3.pdf" TargetMode="External"/><Relationship Id="rId4" Type="http://schemas.openxmlformats.org/officeDocument/2006/relationships/hyperlink" Target="https://careertech.org/resource/seeing-green-cte-as-a-catalyst-for-the-green-workforce/" TargetMode="External"/><Relationship Id="rId5" Type="http://schemas.openxmlformats.org/officeDocument/2006/relationships/hyperlink" Target="https://www.energy.gov/policy/us-energy-employment-jobs-report-useer" TargetMode="External"/><Relationship Id="rId6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careertech.org/wp-content/uploads/2024/10/Green_WF_Career_Clusters_Framework_10_2024.pdf" TargetMode="External"/><Relationship Id="rId4" Type="http://schemas.openxmlformats.org/officeDocument/2006/relationships/image" Target="../media/image20.png"/><Relationship Id="rId5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getintoenergy.org/career-pathways/" TargetMode="External"/><Relationship Id="rId4" Type="http://schemas.openxmlformats.org/officeDocument/2006/relationships/hyperlink" Target="https://getintoenergy.org/career-pathways/" TargetMode="External"/><Relationship Id="rId9" Type="http://schemas.openxmlformats.org/officeDocument/2006/relationships/image" Target="../media/image1.png"/><Relationship Id="rId5" Type="http://schemas.openxmlformats.org/officeDocument/2006/relationships/hyperlink" Target="https://drive.google.com/file/d/1LDhAMnGxqDeMyFzr3IR-1ya8Up0j1C3b/view?usp=sharing" TargetMode="External"/><Relationship Id="rId6" Type="http://schemas.openxmlformats.org/officeDocument/2006/relationships/hyperlink" Target="https://cleanenergyeducation.org/curriculum" TargetMode="External"/><Relationship Id="rId7" Type="http://schemas.openxmlformats.org/officeDocument/2006/relationships/hyperlink" Target="https://grow.google/career-dreamer/" TargetMode="External"/><Relationship Id="rId8" Type="http://schemas.openxmlformats.org/officeDocument/2006/relationships/hyperlink" Target="https://workonclimate.org/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mailto:megan.christensen@state.co.us" TargetMode="External"/><Relationship Id="rId4" Type="http://schemas.openxmlformats.org/officeDocument/2006/relationships/hyperlink" Target="mailto:sami.mooney@state.co.us" TargetMode="External"/><Relationship Id="rId9" Type="http://schemas.openxmlformats.org/officeDocument/2006/relationships/image" Target="../media/image25.png"/><Relationship Id="rId5" Type="http://schemas.openxmlformats.org/officeDocument/2006/relationships/hyperlink" Target="https://energyoffice.colorado.gov/" TargetMode="External"/><Relationship Id="rId6" Type="http://schemas.openxmlformats.org/officeDocument/2006/relationships/hyperlink" Target="https://cwdc.colorado.gov/" TargetMode="External"/><Relationship Id="rId7" Type="http://schemas.openxmlformats.org/officeDocument/2006/relationships/image" Target="../media/image1.png"/><Relationship Id="rId8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energyoffice.colorado.gov/ghg-pollution-reduction-roadmap" TargetMode="External"/><Relationship Id="rId4" Type="http://schemas.openxmlformats.org/officeDocument/2006/relationships/hyperlink" Target="https://energyoffice.colorado.gov/climate-workforce" TargetMode="External"/><Relationship Id="rId5" Type="http://schemas.openxmlformats.org/officeDocument/2006/relationships/hyperlink" Target="https://energyoffice.colorado.gov/climate-workforce-plan" TargetMode="External"/><Relationship Id="rId6" Type="http://schemas.openxmlformats.org/officeDocument/2006/relationships/hyperlink" Target="https://cdle.colorado.gov/jobs-training/teacher-externship-program" TargetMode="External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hyperlink" Target="https://www.nytimes.com/2022/11/15/podcasts/transcript-ezra-klein-interviews-bill-mckibben.html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f7d13877f2_0_82"/>
          <p:cNvSpPr txBox="1"/>
          <p:nvPr>
            <p:ph idx="1" type="body"/>
          </p:nvPr>
        </p:nvSpPr>
        <p:spPr>
          <a:xfrm>
            <a:off x="468500" y="2695042"/>
            <a:ext cx="8307300" cy="20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br>
              <a:rPr lang="en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Sami Mooney, Business &amp; Education Alignment Consultant</a:t>
            </a:r>
            <a:endParaRPr sz="20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Megan Christensen, Climate Workforce Development Manager </a:t>
            </a:r>
            <a:br>
              <a:rPr lang="en" sz="2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i="1" lang="en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Colorado Workforce Development Council (CWDC), </a:t>
            </a:r>
            <a:br>
              <a:rPr i="1" lang="en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i="1" lang="en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Colorado Energy Office (CEO)</a:t>
            </a:r>
            <a:endParaRPr i="1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4" name="Google Shape;224;g3f7d13877f2_0_82"/>
          <p:cNvSpPr txBox="1"/>
          <p:nvPr>
            <p:ph type="title"/>
          </p:nvPr>
        </p:nvSpPr>
        <p:spPr>
          <a:xfrm>
            <a:off x="468500" y="1186070"/>
            <a:ext cx="8307300" cy="189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Colorado’s 2030 Energy Goals: </a:t>
            </a:r>
            <a:endParaRPr sz="3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What it means for your students</a:t>
            </a:r>
            <a:endParaRPr sz="3300"/>
          </a:p>
        </p:txBody>
      </p:sp>
      <p:pic>
        <p:nvPicPr>
          <p:cNvPr descr="Colorado Energy Office logo" id="225" name="Google Shape;225;g3f7d13877f2_0_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4801" y="527874"/>
            <a:ext cx="3080273" cy="5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94a8d352b_0_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7" name="Google Shape;317;g3f94a8d352b_0_26"/>
          <p:cNvSpPr txBox="1"/>
          <p:nvPr>
            <p:ph type="title"/>
          </p:nvPr>
        </p:nvSpPr>
        <p:spPr>
          <a:xfrm>
            <a:off x="125577" y="89091"/>
            <a:ext cx="6467700" cy="10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/>
              <a:t>Climate Solution Deep Dive: Building Decarbonization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318" name="Google Shape;318;g3f94a8d352b_0_26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3f94a8d352b_0_26"/>
          <p:cNvSpPr txBox="1"/>
          <p:nvPr>
            <p:ph idx="4294967295" type="subTitle"/>
          </p:nvPr>
        </p:nvSpPr>
        <p:spPr>
          <a:xfrm>
            <a:off x="299599" y="1202371"/>
            <a:ext cx="8686200" cy="3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chemeClr val="dk1"/>
                </a:solidFill>
              </a:rPr>
              <a:t>Energy Efficiency (Use Less):</a:t>
            </a:r>
            <a:r>
              <a:rPr b="0" lang="en" sz="1500">
                <a:solidFill>
                  <a:schemeClr val="dk1"/>
                </a:solidFill>
              </a:rPr>
              <a:t> Upgrading insulation, sealing air leaks, installing double-pane windows, upgrade to more efficient tech (LED light bulbs, Energy STAR appliances)</a:t>
            </a:r>
            <a:br>
              <a:rPr b="0" lang="en" sz="1500">
                <a:solidFill>
                  <a:schemeClr val="dk1"/>
                </a:solidFill>
              </a:rPr>
            </a:br>
            <a:endParaRPr b="0"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chemeClr val="dk1"/>
                </a:solidFill>
              </a:rPr>
              <a:t>Electrification (Swap the Tech):</a:t>
            </a:r>
            <a:r>
              <a:rPr b="0" lang="en" sz="1500">
                <a:solidFill>
                  <a:schemeClr val="dk1"/>
                </a:solidFill>
              </a:rPr>
              <a:t> Replacing appliances inside </a:t>
            </a:r>
            <a:r>
              <a:rPr b="0" lang="en" sz="150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the</a:t>
            </a:r>
            <a:r>
              <a:rPr b="0" lang="en" sz="1500">
                <a:solidFill>
                  <a:schemeClr val="dk1"/>
                </a:solidFill>
              </a:rPr>
              <a:t> building that burn fossil fuels with an all-electric alternative (gas furnace for heat pump, gas water heater for heat pump water heater, gas stove for induction stove)</a:t>
            </a:r>
            <a:br>
              <a:rPr b="0" lang="en" sz="1500">
                <a:solidFill>
                  <a:schemeClr val="dk1"/>
                </a:solidFill>
              </a:rPr>
            </a:b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Clean Energy (Change the Power Source):</a:t>
            </a:r>
            <a:r>
              <a:rPr b="0" lang="en" sz="1500">
                <a:solidFill>
                  <a:schemeClr val="dk1"/>
                </a:solidFill>
              </a:rPr>
              <a:t> Powering those new electric appliances with renewable energy. This can happen locally (rooftop solar, community solar), and from your energy utility.</a:t>
            </a:r>
            <a:endParaRPr b="0"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/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Tagline: </a:t>
            </a:r>
            <a:r>
              <a:rPr i="1" lang="en" sz="1500"/>
              <a:t>"Maximize efficiency, electrify everything, and clean the grid.” </a:t>
            </a:r>
            <a:endParaRPr i="1" sz="1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7d13877f2_0_4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6" name="Google Shape;326;g3f7d13877f2_0_430"/>
          <p:cNvSpPr txBox="1"/>
          <p:nvPr>
            <p:ph type="title"/>
          </p:nvPr>
        </p:nvSpPr>
        <p:spPr>
          <a:xfrm>
            <a:off x="42625" y="57225"/>
            <a:ext cx="7620000" cy="118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2700"/>
              <a:t>Example</a:t>
            </a:r>
            <a:r>
              <a:rPr lang="en" sz="2700"/>
              <a:t>: Air Source Heat Pumps </a:t>
            </a:r>
            <a:br>
              <a:rPr lang="en" sz="2700"/>
            </a:br>
            <a:r>
              <a:rPr lang="en" sz="2700"/>
              <a:t>&amp; Water Heaters</a:t>
            </a:r>
            <a:endParaRPr sz="27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327" name="Google Shape;327;g3f7d13877f2_0_430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f7d13877f2_0_430"/>
          <p:cNvPicPr preferRelativeResize="0"/>
          <p:nvPr/>
        </p:nvPicPr>
        <p:blipFill rotWithShape="1">
          <a:blip r:embed="rId4">
            <a:alphaModFix/>
          </a:blip>
          <a:srcRect b="0" l="15548" r="0" t="0"/>
          <a:stretch/>
        </p:blipFill>
        <p:spPr>
          <a:xfrm>
            <a:off x="205250" y="1238925"/>
            <a:ext cx="3607100" cy="36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3f7d13877f2_0_430" title="Group Photo My Electric Home.jpg"/>
          <p:cNvPicPr preferRelativeResize="0"/>
          <p:nvPr/>
        </p:nvPicPr>
        <p:blipFill rotWithShape="1">
          <a:blip r:embed="rId5">
            <a:alphaModFix/>
          </a:blip>
          <a:srcRect b="8153" l="11168" r="6534" t="10401"/>
          <a:stretch/>
        </p:blipFill>
        <p:spPr>
          <a:xfrm>
            <a:off x="4079550" y="1255628"/>
            <a:ext cx="4772838" cy="3542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51512bff3_0_0"/>
          <p:cNvSpPr txBox="1"/>
          <p:nvPr>
            <p:ph idx="1" type="body"/>
          </p:nvPr>
        </p:nvSpPr>
        <p:spPr>
          <a:xfrm>
            <a:off x="520425" y="1034925"/>
            <a:ext cx="3103500" cy="37467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it relevant: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Heat Pump Installations in Colorado article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Clearview</a:t>
            </a:r>
            <a:r>
              <a:rPr lang="en" u="sng">
                <a:solidFill>
                  <a:schemeClr val="hlink"/>
                </a:solidFill>
                <a:hlinkClick r:id="rId5"/>
              </a:rPr>
              <a:t> </a:t>
            </a:r>
            <a:r>
              <a:rPr lang="en" u="sng">
                <a:solidFill>
                  <a:schemeClr val="hlink"/>
                </a:solidFill>
                <a:hlinkClick r:id="rId6"/>
              </a:rPr>
              <a:t>Distributors</a:t>
            </a:r>
            <a:r>
              <a:rPr lang="en" u="sng">
                <a:solidFill>
                  <a:schemeClr val="hlink"/>
                </a:solidFill>
                <a:hlinkClick r:id="rId7"/>
              </a:rPr>
              <a:t> Market Insights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u="sng">
                <a:solidFill>
                  <a:schemeClr val="hlink"/>
                </a:solidFill>
                <a:hlinkClick r:id="rId8"/>
              </a:rPr>
              <a:t>Rebate programs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u="sng">
                <a:solidFill>
                  <a:schemeClr val="hlink"/>
                </a:solidFill>
                <a:hlinkClick r:id="rId9"/>
              </a:rPr>
              <a:t>Energy Star Appliances blog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3f51512bff3_0_0"/>
          <p:cNvSpPr txBox="1"/>
          <p:nvPr>
            <p:ph type="title"/>
          </p:nvPr>
        </p:nvSpPr>
        <p:spPr>
          <a:xfrm>
            <a:off x="460125" y="255675"/>
            <a:ext cx="77979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Efficiency &amp; Electrification</a:t>
            </a:r>
            <a:r>
              <a:rPr lang="en" sz="3200"/>
              <a:t>: Ideas for the Classroom</a:t>
            </a:r>
            <a:endParaRPr sz="3200"/>
          </a:p>
        </p:txBody>
      </p:sp>
      <p:sp>
        <p:nvSpPr>
          <p:cNvPr id="336" name="Google Shape;336;g3f51512bff3_0_0"/>
          <p:cNvSpPr txBox="1"/>
          <p:nvPr>
            <p:ph idx="1" type="body"/>
          </p:nvPr>
        </p:nvSpPr>
        <p:spPr>
          <a:xfrm>
            <a:off x="3761950" y="1018250"/>
            <a:ext cx="5348700" cy="36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Applications in the classroom: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What happens before you flip a switch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Students calculate energy use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Compare energy use before &amp; after efficiency upgrades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 u="sng">
                <a:solidFill>
                  <a:schemeClr val="hlink"/>
                </a:solidFill>
                <a:hlinkClick r:id="rId10"/>
              </a:rPr>
              <a:t>Project DrawDown online tool</a:t>
            </a:r>
            <a:r>
              <a:rPr lang="en" sz="1800"/>
              <a:t>, identify &amp; </a:t>
            </a:r>
            <a:r>
              <a:rPr lang="en" sz="1800"/>
              <a:t>research</a:t>
            </a:r>
            <a:r>
              <a:rPr lang="en" sz="1800"/>
              <a:t> solutions (</a:t>
            </a:r>
            <a:r>
              <a:rPr lang="en" sz="1800" u="sng">
                <a:solidFill>
                  <a:schemeClr val="hlink"/>
                </a:solidFill>
                <a:hlinkClick r:id="rId11"/>
              </a:rPr>
              <a:t>buildings sector</a:t>
            </a:r>
            <a:r>
              <a:rPr lang="en" sz="1800"/>
              <a:t>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School building </a:t>
            </a:r>
            <a:r>
              <a:rPr lang="en" sz="1800"/>
              <a:t>efficiency</a:t>
            </a:r>
            <a:r>
              <a:rPr lang="en" sz="1800"/>
              <a:t> project (ie do an energy audit, create a proposal)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Homeowner considerations looking into weatherization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7d13877f2_0_4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3" name="Google Shape;343;g3f7d13877f2_0_415"/>
          <p:cNvSpPr txBox="1"/>
          <p:nvPr>
            <p:ph type="title"/>
          </p:nvPr>
        </p:nvSpPr>
        <p:spPr>
          <a:xfrm>
            <a:off x="42633" y="57227"/>
            <a:ext cx="7620000" cy="10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3000"/>
              <a:t>Example</a:t>
            </a:r>
            <a:r>
              <a:rPr lang="en" sz="3000"/>
              <a:t>: Geothermal Heating</a:t>
            </a:r>
            <a:br>
              <a:rPr lang="en" sz="3000"/>
            </a:br>
            <a:r>
              <a:rPr lang="en" sz="3000"/>
              <a:t> &amp; Cooling </a:t>
            </a:r>
            <a:r>
              <a:rPr lang="en" sz="2000"/>
              <a:t>(ground-source heat </a:t>
            </a:r>
            <a:r>
              <a:rPr lang="en" sz="2000"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pump</a:t>
            </a:r>
            <a:r>
              <a:rPr lang="en" sz="2000"/>
              <a:t>)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344" name="Google Shape;344;g3f7d13877f2_0_415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achers standing in front of a geothermal drill rig wearing hard hats and safety vests" id="345" name="Google Shape;345;g3f7d13877f2_0_415" title="Group Photo Dandelio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100" y="1087649"/>
            <a:ext cx="4971991" cy="3729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heating and ventilation professionals standing in front of a ground source heat pump inside a home" id="346" name="Google Shape;346;g3f7d13877f2_0_4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0225" y="0"/>
            <a:ext cx="3043775" cy="22657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 of a ground source heat pump with piping laid underground" id="347" name="Google Shape;347;g3f7d13877f2_0_4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70648" y="2416722"/>
            <a:ext cx="3609601" cy="203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f7d13877f2_0_4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4" name="Google Shape;354;g3f7d13877f2_0_454"/>
          <p:cNvSpPr txBox="1"/>
          <p:nvPr>
            <p:ph type="title"/>
          </p:nvPr>
        </p:nvSpPr>
        <p:spPr>
          <a:xfrm>
            <a:off x="42625" y="73924"/>
            <a:ext cx="7620000" cy="101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Ideas </a:t>
            </a:r>
            <a:r>
              <a:rPr lang="en" sz="3000"/>
              <a:t>for the Classroom</a:t>
            </a:r>
            <a:endParaRPr sz="3000"/>
          </a:p>
        </p:txBody>
      </p:sp>
      <p:pic>
        <p:nvPicPr>
          <p:cNvPr descr="Colorado Energy Office logo" id="355" name="Google Shape;355;g3f7d13877f2_0_454"/>
          <p:cNvPicPr preferRelativeResize="0"/>
          <p:nvPr/>
        </p:nvPicPr>
        <p:blipFill rotWithShape="1">
          <a:blip r:embed="rId4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f7d13877f2_0_454"/>
          <p:cNvSpPr txBox="1"/>
          <p:nvPr>
            <p:ph idx="1" type="body"/>
          </p:nvPr>
        </p:nvSpPr>
        <p:spPr>
          <a:xfrm>
            <a:off x="119633" y="1034925"/>
            <a:ext cx="3585000" cy="32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it relevant: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A renewables milestone for Colorad</a:t>
            </a:r>
            <a:r>
              <a:rPr lang="en"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o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5"/>
              </a:rPr>
              <a:t>Exploring Colorado’s untapped geothermal energy potential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6"/>
              </a:rPr>
              <a:t>Colorado Geological Survey: Geothermal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7"/>
              </a:rPr>
              <a:t>CO Geothermal site</a:t>
            </a:r>
            <a:endParaRPr/>
          </a:p>
        </p:txBody>
      </p:sp>
      <p:sp>
        <p:nvSpPr>
          <p:cNvPr id="357" name="Google Shape;357;g3f7d13877f2_0_454"/>
          <p:cNvSpPr txBox="1"/>
          <p:nvPr>
            <p:ph idx="1" type="body"/>
          </p:nvPr>
        </p:nvSpPr>
        <p:spPr>
          <a:xfrm>
            <a:off x="3811975" y="1004125"/>
            <a:ext cx="5293500" cy="374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Applications in the classroom: 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Geothermal heating &amp; cooling (shallow) vs power generation (deep)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What are </a:t>
            </a:r>
            <a:r>
              <a:rPr lang="en" sz="1800" u="sng">
                <a:solidFill>
                  <a:schemeClr val="hlink"/>
                </a:solidFill>
                <a:hlinkClick r:id="rId8"/>
              </a:rPr>
              <a:t>geothermal heat pumps</a:t>
            </a:r>
            <a:r>
              <a:rPr lang="en" sz="1800"/>
              <a:t>?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Assess why Colorado is uniquely positioned for geothermal power generation (and where)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Visit a drilling &amp; installation site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Different jobs on a drilling &amp; install site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Mapping Colorado geothermal installs /studies (</a:t>
            </a:r>
            <a:r>
              <a:rPr lang="en" sz="1800" u="sng">
                <a:solidFill>
                  <a:schemeClr val="hlink"/>
                </a:solidFill>
                <a:hlinkClick r:id="rId9"/>
              </a:rPr>
              <a:t>starting map</a:t>
            </a:r>
            <a:r>
              <a:rPr lang="en" sz="1800"/>
              <a:t>)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7d13877f2_0_4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4" name="Google Shape;364;g3f7d13877f2_0_439"/>
          <p:cNvSpPr txBox="1"/>
          <p:nvPr>
            <p:ph type="title"/>
          </p:nvPr>
        </p:nvSpPr>
        <p:spPr>
          <a:xfrm>
            <a:off x="42633" y="57227"/>
            <a:ext cx="7620000" cy="10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3000"/>
              <a:t>Example</a:t>
            </a:r>
            <a:r>
              <a:rPr lang="en" sz="3000"/>
              <a:t>: Rooftop (Distributed) </a:t>
            </a:r>
            <a:br>
              <a:rPr lang="en" sz="3000"/>
            </a:br>
            <a:r>
              <a:rPr lang="en" sz="3000"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Solar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365" name="Google Shape;365;g3f7d13877f2_0_439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achers in hard hats and yellow vests stand behind a solar panel on the rooftop of an elementary school. " id="366" name="Google Shape;366;g3f7d13877f2_0_439" title="Group Photo 2 GRID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700" y="1020852"/>
            <a:ext cx="5002895" cy="37521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achers support the installation of solar panels on a roof by lifting and moving solar panels during at Teacher Externship" id="367" name="Google Shape;367;g3f7d13877f2_0_439" title="solar workers (2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24200" y="1238923"/>
            <a:ext cx="3748352" cy="281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51512bff3_0_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4" name="Google Shape;374;g3f51512bff3_0_8"/>
          <p:cNvSpPr txBox="1"/>
          <p:nvPr>
            <p:ph type="title"/>
          </p:nvPr>
        </p:nvSpPr>
        <p:spPr>
          <a:xfrm>
            <a:off x="42625" y="73924"/>
            <a:ext cx="7620000" cy="101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Ideas </a:t>
            </a:r>
            <a:r>
              <a:rPr lang="en" sz="3000"/>
              <a:t>for the Classroom</a:t>
            </a:r>
            <a:endParaRPr sz="3000"/>
          </a:p>
        </p:txBody>
      </p:sp>
      <p:pic>
        <p:nvPicPr>
          <p:cNvPr descr="Colorado Energy Office logo" id="375" name="Google Shape;375;g3f51512bff3_0_8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3f51512bff3_0_8"/>
          <p:cNvSpPr txBox="1"/>
          <p:nvPr>
            <p:ph idx="1" type="body"/>
          </p:nvPr>
        </p:nvSpPr>
        <p:spPr>
          <a:xfrm>
            <a:off x="520425" y="1034925"/>
            <a:ext cx="3009300" cy="32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Make it relevant: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4"/>
              </a:rPr>
              <a:t>What powers Colorado?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5"/>
              </a:rPr>
              <a:t>Colorado Frost Protection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6"/>
              </a:rPr>
              <a:t>New Colorado Law Plug In Solar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 u="sng">
                <a:solidFill>
                  <a:schemeClr val="hlink"/>
                </a:solidFill>
                <a:hlinkClick r:id="rId7"/>
              </a:rPr>
              <a:t>Wind Farms in CO</a:t>
            </a:r>
            <a:endParaRPr/>
          </a:p>
        </p:txBody>
      </p:sp>
      <p:sp>
        <p:nvSpPr>
          <p:cNvPr id="377" name="Google Shape;377;g3f51512bff3_0_8"/>
          <p:cNvSpPr txBox="1"/>
          <p:nvPr>
            <p:ph idx="1" type="body"/>
          </p:nvPr>
        </p:nvSpPr>
        <p:spPr>
          <a:xfrm>
            <a:off x="3795350" y="1109275"/>
            <a:ext cx="4983600" cy="32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Applications in the classroom: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/>
              <a:t>Solar WBL </a:t>
            </a:r>
            <a:r>
              <a:rPr lang="en"/>
              <a:t>experience</a:t>
            </a:r>
            <a:r>
              <a:rPr lang="en"/>
              <a:t>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/>
              <a:t>Small scale solar install (shed, mini home) 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/>
              <a:t>Compare renewable energy use in Colorado to other sources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➢"/>
            </a:pPr>
            <a:r>
              <a:rPr lang="en"/>
              <a:t>Math, engineering: </a:t>
            </a:r>
            <a:r>
              <a:rPr lang="en"/>
              <a:t>research energy storage potential,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9578cc525_0_0"/>
          <p:cNvSpPr txBox="1"/>
          <p:nvPr>
            <p:ph idx="1" type="body"/>
          </p:nvPr>
        </p:nvSpPr>
        <p:spPr>
          <a:xfrm>
            <a:off x="418350" y="1065753"/>
            <a:ext cx="8307300" cy="29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What is…..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1 classroom </a:t>
            </a:r>
            <a:r>
              <a:rPr lang="en">
                <a:solidFill>
                  <a:schemeClr val="dk1"/>
                </a:solidFill>
              </a:rPr>
              <a:t>experience</a:t>
            </a:r>
            <a:r>
              <a:rPr lang="en">
                <a:solidFill>
                  <a:schemeClr val="dk1"/>
                </a:solidFill>
              </a:rPr>
              <a:t>,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1 WBL experience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or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1 credential related to this sector?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4" name="Google Shape;384;g3f9578cc525_0_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5" name="Google Shape;385;g3f9578cc525_0_0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Pause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386" name="Google Shape;386;g3f9578cc525_0_0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f7d13877f2_0_46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3" name="Google Shape;393;g3f7d13877f2_0_463"/>
          <p:cNvSpPr txBox="1"/>
          <p:nvPr>
            <p:ph type="title"/>
          </p:nvPr>
        </p:nvSpPr>
        <p:spPr>
          <a:xfrm>
            <a:off x="42633" y="57227"/>
            <a:ext cx="7620000" cy="10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700"/>
              <a:t>Other Climate Solutions Quick Blitz: </a:t>
            </a:r>
            <a:r>
              <a:rPr b="1" lang="en" sz="2700"/>
              <a:t>Transportation</a:t>
            </a:r>
            <a:endParaRPr b="1" sz="2700"/>
          </a:p>
        </p:txBody>
      </p:sp>
      <p:pic>
        <p:nvPicPr>
          <p:cNvPr descr="Colorado Energy Office logo" id="394" name="Google Shape;394;g3f7d13877f2_0_463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ectric car plugged into a charger" id="395" name="Google Shape;395;g3f7d13877f2_0_4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0146" y="1238927"/>
            <a:ext cx="5051454" cy="3147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ectric school bus plugged into a charger" id="396" name="Google Shape;396;g3f7d13877f2_0_4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625" y="1238925"/>
            <a:ext cx="3813274" cy="254342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g3f7d13877f2_0_463"/>
          <p:cNvSpPr txBox="1"/>
          <p:nvPr/>
        </p:nvSpPr>
        <p:spPr>
          <a:xfrm>
            <a:off x="4001050" y="4386574"/>
            <a:ext cx="278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Colorado Energy Office</a:t>
            </a:r>
            <a:endParaRPr/>
          </a:p>
        </p:txBody>
      </p:sp>
      <p:sp>
        <p:nvSpPr>
          <p:cNvPr id="398" name="Google Shape;398;g3f7d13877f2_0_463"/>
          <p:cNvSpPr txBox="1"/>
          <p:nvPr/>
        </p:nvSpPr>
        <p:spPr>
          <a:xfrm>
            <a:off x="916575" y="3860848"/>
            <a:ext cx="278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</a:t>
            </a:r>
            <a:r>
              <a:rPr lang="en" u="sng">
                <a:solidFill>
                  <a:schemeClr val="hlink"/>
                </a:solidFill>
                <a:hlinkClick r:id="rId6"/>
              </a:rPr>
              <a:t> Frontier Group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f7d13877f2_0_4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5" name="Google Shape;405;g3f7d13877f2_0_479"/>
          <p:cNvSpPr txBox="1"/>
          <p:nvPr>
            <p:ph type="title"/>
          </p:nvPr>
        </p:nvSpPr>
        <p:spPr>
          <a:xfrm>
            <a:off x="42633" y="57227"/>
            <a:ext cx="7620000" cy="10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700"/>
              <a:t>Other Climate Solutions Quick Blitz: </a:t>
            </a:r>
            <a:br>
              <a:rPr lang="en" sz="2700"/>
            </a:br>
            <a:r>
              <a:rPr b="1" lang="en" sz="2700"/>
              <a:t>Agriculture &amp; </a:t>
            </a:r>
            <a:r>
              <a:rPr b="1" lang="en" sz="2700">
                <a:extLst>
                  <a:ext uri="http://customooxmlschemas.google.com/">
                    <go:slidesCustomData xmlns:go="http://customooxmlschemas.google.com/" textRoundtripDataId="7"/>
                  </a:ext>
                </a:extLst>
              </a:rPr>
              <a:t>Natural </a:t>
            </a:r>
            <a:r>
              <a:rPr b="1" lang="en" sz="2700"/>
              <a:t>Lands</a:t>
            </a:r>
            <a:endParaRPr b="1" sz="2700"/>
          </a:p>
        </p:txBody>
      </p:sp>
      <p:pic>
        <p:nvPicPr>
          <p:cNvPr descr="Colorado Energy Office logo" id="406" name="Google Shape;406;g3f7d13877f2_0_479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g3f7d13877f2_0_479"/>
          <p:cNvSpPr txBox="1"/>
          <p:nvPr/>
        </p:nvSpPr>
        <p:spPr>
          <a:xfrm>
            <a:off x="365125" y="4031795"/>
            <a:ext cx="44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</a:t>
            </a:r>
            <a:r>
              <a:rPr lang="en" u="sng">
                <a:solidFill>
                  <a:schemeClr val="hlink"/>
                </a:solidFill>
                <a:hlinkClick r:id="rId4"/>
              </a:rPr>
              <a:t> The Nature Conservancy Cool Green Blog</a:t>
            </a:r>
            <a:endParaRPr/>
          </a:p>
        </p:txBody>
      </p:sp>
      <p:pic>
        <p:nvPicPr>
          <p:cNvPr descr="Agricultural fields with regenerative practices" id="408" name="Google Shape;408;g3f7d13877f2_0_4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260" y="1073488"/>
            <a:ext cx="4495950" cy="2996551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3f7d13877f2_0_479"/>
          <p:cNvSpPr txBox="1"/>
          <p:nvPr/>
        </p:nvSpPr>
        <p:spPr>
          <a:xfrm>
            <a:off x="4909706" y="4000184"/>
            <a:ext cx="421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6"/>
              </a:rPr>
              <a:t>Colorado Springs</a:t>
            </a:r>
            <a:endParaRPr/>
          </a:p>
        </p:txBody>
      </p:sp>
      <p:pic>
        <p:nvPicPr>
          <p:cNvPr id="410" name="Google Shape;410;g3f7d13877f2_0_47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85914" y="1147900"/>
            <a:ext cx="4401301" cy="2800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7d13877f2_0_159"/>
          <p:cNvSpPr txBox="1"/>
          <p:nvPr>
            <p:ph idx="1" type="body"/>
          </p:nvPr>
        </p:nvSpPr>
        <p:spPr>
          <a:xfrm>
            <a:off x="418350" y="1069172"/>
            <a:ext cx="8587500" cy="3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Colorado Workforce Development Council’s </a:t>
            </a:r>
            <a:r>
              <a:rPr b="1" lang="en" sz="1800">
                <a:latin typeface="Poppins"/>
                <a:ea typeface="Poppins"/>
                <a:cs typeface="Poppins"/>
                <a:sym typeface="Poppins"/>
              </a:rPr>
              <a:t>Mission:</a:t>
            </a:r>
            <a:r>
              <a:rPr lang="en" sz="1800">
                <a:latin typeface="Poppins"/>
                <a:ea typeface="Poppins"/>
                <a:cs typeface="Poppins"/>
                <a:sym typeface="Poppins"/>
              </a:rPr>
              <a:t> Enhance and sustain a skills-based talent development network that meets the needs of employers, workers, job seekers, and learners for today and tomorrow.</a:t>
            </a:r>
            <a:endParaRPr sz="18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" sz="1800"/>
              <a:t>Colorado Energy Office’s Mission: </a:t>
            </a:r>
            <a:r>
              <a:rPr lang="en" sz="1800"/>
              <a:t>Reduce greenhouse gas emissions and consumer energy costs by advancing clean energy, energy efficiency and zero emission vehicles to benefit all Coloradans.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" sz="1800"/>
              <a:t>Together</a:t>
            </a:r>
            <a:r>
              <a:rPr lang="en" sz="1800"/>
              <a:t>.. We are committed to building a </a:t>
            </a:r>
            <a:r>
              <a:rPr lang="en" sz="1800"/>
              <a:t>strong, equitable climate workforce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 b="1" sz="1800"/>
          </a:p>
        </p:txBody>
      </p:sp>
      <p:sp>
        <p:nvSpPr>
          <p:cNvPr id="232" name="Google Shape;232;g3f7d13877f2_0_1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g3f7d13877f2_0_159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Who are we?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234" name="Google Shape;234;g3f7d13877f2_0_159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51512bff3_0_22"/>
          <p:cNvSpPr txBox="1"/>
          <p:nvPr>
            <p:ph type="title"/>
          </p:nvPr>
        </p:nvSpPr>
        <p:spPr>
          <a:xfrm>
            <a:off x="468500" y="1840500"/>
            <a:ext cx="8232000" cy="145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Building Pathways for your Students</a:t>
            </a:r>
            <a:endParaRPr sz="3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f51512bff3_0_30"/>
          <p:cNvSpPr txBox="1"/>
          <p:nvPr>
            <p:ph type="title"/>
          </p:nvPr>
        </p:nvSpPr>
        <p:spPr>
          <a:xfrm>
            <a:off x="350231" y="308775"/>
            <a:ext cx="8474700" cy="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Seal of Climate </a:t>
            </a:r>
            <a:r>
              <a:rPr lang="en"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Literacy </a:t>
            </a:r>
            <a:endParaRPr/>
          </a:p>
        </p:txBody>
      </p:sp>
      <p:sp>
        <p:nvSpPr>
          <p:cNvPr id="422" name="Google Shape;422;g3f51512bff3_0_30"/>
          <p:cNvSpPr txBox="1"/>
          <p:nvPr>
            <p:ph idx="12" type="sldNum"/>
          </p:nvPr>
        </p:nvSpPr>
        <p:spPr>
          <a:xfrm>
            <a:off x="8512403" y="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3" name="Google Shape;423;g3f51512bff3_0_30"/>
          <p:cNvSpPr txBox="1"/>
          <p:nvPr>
            <p:ph idx="1" type="subTitle"/>
          </p:nvPr>
        </p:nvSpPr>
        <p:spPr>
          <a:xfrm>
            <a:off x="355106" y="1076419"/>
            <a:ext cx="84747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SB24-014 </a:t>
            </a:r>
            <a:endParaRPr sz="3000">
              <a:solidFill>
                <a:srgbClr val="2D2E2F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4" name="Google Shape;424;g3f51512bff3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800" y="3143050"/>
            <a:ext cx="8282076" cy="1415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g3f51512bff3_0_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8800" y="1690625"/>
            <a:ext cx="8282073" cy="126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f51512bff3_0_327"/>
          <p:cNvSpPr txBox="1"/>
          <p:nvPr>
            <p:ph type="title"/>
          </p:nvPr>
        </p:nvSpPr>
        <p:spPr>
          <a:xfrm>
            <a:off x="350231" y="308775"/>
            <a:ext cx="8474700" cy="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Climate Seal Resources</a:t>
            </a:r>
            <a:endParaRPr/>
          </a:p>
        </p:txBody>
      </p:sp>
      <p:sp>
        <p:nvSpPr>
          <p:cNvPr id="431" name="Google Shape;431;g3f51512bff3_0_327"/>
          <p:cNvSpPr txBox="1"/>
          <p:nvPr>
            <p:ph idx="1" type="subTitle"/>
          </p:nvPr>
        </p:nvSpPr>
        <p:spPr>
          <a:xfrm>
            <a:off x="431500" y="1090093"/>
            <a:ext cx="3252000" cy="242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2025 Projects</a:t>
            </a:r>
            <a:endParaRPr b="0" sz="2000">
              <a:solidFill>
                <a:srgbClr val="3F3F3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3f51512bff3_0_327"/>
          <p:cNvSpPr txBox="1"/>
          <p:nvPr>
            <p:ph idx="2" type="body"/>
          </p:nvPr>
        </p:nvSpPr>
        <p:spPr>
          <a:xfrm>
            <a:off x="4099450" y="2997861"/>
            <a:ext cx="4770300" cy="160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Seal of Climate Literacy Website, student samples</a:t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4"/>
              </a:rPr>
              <a:t>CDE Implementation Webpage</a:t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5"/>
              </a:rPr>
              <a:t>Project Drawdown Tool</a:t>
            </a:r>
            <a:endParaRPr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u="sng"/>
          </a:p>
        </p:txBody>
      </p:sp>
      <p:pic>
        <p:nvPicPr>
          <p:cNvPr descr="photo of a teenage student wearing a white lab coat in front of a presentation tri fold" id="433" name="Google Shape;433;g3f51512bff3_0_3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5925" y="1228311"/>
            <a:ext cx="2139024" cy="1604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g3f51512bff3_0_327"/>
          <p:cNvSpPr txBox="1"/>
          <p:nvPr/>
        </p:nvSpPr>
        <p:spPr>
          <a:xfrm>
            <a:off x="517750" y="1567293"/>
            <a:ext cx="3581700" cy="31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Environmental monitoring and research 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Sustainable agriculture and land stewardship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Waste reduction initiatives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Renewable energy solutions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Climate education and community outreach 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Arts and media projects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500"/>
              <a:buFont typeface="Open Sans"/>
              <a:buChar char="➢"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Work-based learning and internships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f51512bff3_0_183"/>
          <p:cNvSpPr txBox="1"/>
          <p:nvPr/>
        </p:nvSpPr>
        <p:spPr>
          <a:xfrm>
            <a:off x="181425" y="181425"/>
            <a:ext cx="3628500" cy="11973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visual of 3 types of work based learning. Left learning about work, middle learning through work, right learning at work" id="441" name="Google Shape;441;g3f51512bff3_0_183"/>
          <p:cNvPicPr preferRelativeResize="0"/>
          <p:nvPr/>
        </p:nvPicPr>
        <p:blipFill rotWithShape="1">
          <a:blip r:embed="rId3">
            <a:alphaModFix/>
          </a:blip>
          <a:srcRect b="11174" l="0" r="0" t="0"/>
          <a:stretch/>
        </p:blipFill>
        <p:spPr>
          <a:xfrm>
            <a:off x="915768" y="145841"/>
            <a:ext cx="7361352" cy="4888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f51512bff3_0_628"/>
          <p:cNvSpPr txBox="1"/>
          <p:nvPr>
            <p:ph type="title"/>
          </p:nvPr>
        </p:nvSpPr>
        <p:spPr>
          <a:xfrm>
            <a:off x="-65300" y="-76200"/>
            <a:ext cx="95472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471500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Quality Work-Based Learning</a:t>
            </a:r>
            <a:endParaRPr/>
          </a:p>
        </p:txBody>
      </p:sp>
      <p:graphicFrame>
        <p:nvGraphicFramePr>
          <p:cNvPr id="447" name="Google Shape;447;g3f51512bff3_0_628"/>
          <p:cNvGraphicFramePr/>
          <p:nvPr/>
        </p:nvGraphicFramePr>
        <p:xfrm>
          <a:off x="482425" y="1068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{BC7CAC00-130A-4CC3-9057-1C92E1D53FA1}</a:tableStyleId>
              </a:tblPr>
              <a:tblGrid>
                <a:gridCol w="2567425"/>
                <a:gridCol w="2567425"/>
                <a:gridCol w="2567425"/>
              </a:tblGrid>
              <a:tr h="67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Learning About Work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Learning Through Work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Learning At Work 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67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Field trip to local water treatment, recycling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Industry sponsored project - solving community issues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Host a registered apprenticeship fair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46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Climate speaker in core classes or CTE courses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Climate careers internship - policy, administration, research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Bring in registered apprenticeship speakers, current apprentices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46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Climate careers job fair or experiential learning activity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Climate careers internship- skilled trades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Obtain employment in the field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46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On campus PBL for sustainability 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Industry sponsored project- school buildings/ landscaping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48" name="Google Shape;448;g3f51512bff3_0_628"/>
          <p:cNvSpPr/>
          <p:nvPr/>
        </p:nvSpPr>
        <p:spPr>
          <a:xfrm>
            <a:off x="3027275" y="1050900"/>
            <a:ext cx="5183400" cy="3515700"/>
          </a:xfrm>
          <a:prstGeom prst="rect">
            <a:avLst/>
          </a:prstGeom>
          <a:noFill/>
          <a:ln cap="flat" cmpd="sng" w="2857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f51512bff3_0_474"/>
          <p:cNvSpPr txBox="1"/>
          <p:nvPr>
            <p:ph type="title"/>
          </p:nvPr>
        </p:nvSpPr>
        <p:spPr>
          <a:xfrm>
            <a:off x="465206" y="277325"/>
            <a:ext cx="8474700" cy="5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Quality Credentials  </a:t>
            </a:r>
            <a:endParaRPr/>
          </a:p>
        </p:txBody>
      </p:sp>
      <p:sp>
        <p:nvSpPr>
          <p:cNvPr id="454" name="Google Shape;454;g3f51512bff3_0_474"/>
          <p:cNvSpPr txBox="1"/>
          <p:nvPr>
            <p:ph idx="2" type="body"/>
          </p:nvPr>
        </p:nvSpPr>
        <p:spPr>
          <a:xfrm>
            <a:off x="465206" y="973438"/>
            <a:ext cx="8474700" cy="284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CDE List of Qualified Credentials</a:t>
            </a:r>
            <a:r>
              <a:rPr lang="en"/>
              <a:t> (a non-exhaustive list)</a:t>
            </a:r>
            <a:endParaRPr/>
          </a:p>
        </p:txBody>
      </p:sp>
      <p:graphicFrame>
        <p:nvGraphicFramePr>
          <p:cNvPr id="455" name="Google Shape;455;g3f51512bff3_0_474"/>
          <p:cNvGraphicFramePr/>
          <p:nvPr/>
        </p:nvGraphicFramePr>
        <p:xfrm>
          <a:off x="582275" y="1586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{BC7CAC00-130A-4CC3-9057-1C92E1D53FA1}</a:tableStyleId>
              </a:tblPr>
              <a:tblGrid>
                <a:gridCol w="1514775"/>
                <a:gridCol w="6427925"/>
              </a:tblGrid>
              <a:tr h="607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Agriculture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Plant Science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National Safe Tractor and Machinery Operation/OSHA 10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Agriculture, Food &amp; Natural Resources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90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Construction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NCCER Core (inclusive of OSHA 10)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       + </a:t>
                      </a:r>
                      <a:r>
                        <a:rPr i="1" lang="en" sz="1100"/>
                        <a:t>Electrical</a:t>
                      </a:r>
                      <a:endParaRPr i="1"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HBI Core (inclusive of OSHA 10)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       + </a:t>
                      </a:r>
                      <a:r>
                        <a:rPr i="1" lang="en" sz="1100"/>
                        <a:t>Electrical, HVAC, Carpentry, Building Construction Technology, Plumbing</a:t>
                      </a:r>
                      <a:endParaRPr i="1"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Multi-Craft Core Curriculum (MC3)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Char char="-"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EPA Certification (Environmental Protection Agency) Exam (EPA 608)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90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Energy + Natural Resources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Natural Resources: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Colorado River Watch Certification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Wildland Firefighter type 2 (FFT2)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Hydrology Technician 1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458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Transportation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ASE, Entry Level Maintenance and Light Repair</a:t>
                      </a:r>
                      <a:endParaRPr sz="1100"/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Char char="-"/>
                      </a:pPr>
                      <a:r>
                        <a:rPr lang="en" sz="1100"/>
                        <a:t>ASE, Entry Level Automobile Service Technology</a:t>
                      </a:r>
                      <a:endParaRPr sz="11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f439f8bc82_1_16"/>
          <p:cNvSpPr txBox="1"/>
          <p:nvPr>
            <p:ph type="title"/>
          </p:nvPr>
        </p:nvSpPr>
        <p:spPr>
          <a:xfrm>
            <a:off x="365125" y="1426950"/>
            <a:ext cx="7672200" cy="22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2000">
                <a:extLst>
                  <a:ext uri="http://customooxmlschemas.google.com/">
                    <go:slidesCustomData xmlns:go="http://customooxmlschemas.google.com/" textRoundtripDataId="9"/>
                  </a:ext>
                </a:extLst>
              </a:rPr>
              <a:t>Mentimeter Time: </a:t>
            </a:r>
            <a:br>
              <a:rPr b="1" lang="en" sz="2000">
                <a:extLst>
                  <a:ext uri="http://customooxmlschemas.google.com/">
                    <go:slidesCustomData xmlns:go="http://customooxmlschemas.google.com/" textRoundtripDataId="9"/>
                  </a:ext>
                </a:extLst>
              </a:rPr>
            </a:br>
            <a:br>
              <a:rPr b="1" lang="en" sz="2000"/>
            </a:br>
            <a:r>
              <a:rPr b="1" i="1" lang="en" sz="2000"/>
              <a:t>Feedback on the Draft of our Climate Workforce Educator Companion Pack </a:t>
            </a:r>
            <a:endParaRPr b="1" i="1"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000"/>
          </a:p>
        </p:txBody>
      </p:sp>
      <p:pic>
        <p:nvPicPr>
          <p:cNvPr descr="Colorado Energy Office logo" id="461" name="Google Shape;461;g3f439f8bc82_1_16"/>
          <p:cNvPicPr preferRelativeResize="0"/>
          <p:nvPr/>
        </p:nvPicPr>
        <p:blipFill rotWithShape="1">
          <a:blip r:embed="rId4">
            <a:alphaModFix/>
          </a:blip>
          <a:srcRect b="-25580" l="-3552" r="56384" t="-29171"/>
          <a:stretch/>
        </p:blipFill>
        <p:spPr>
          <a:xfrm>
            <a:off x="6233831" y="104701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f7d13877f2_0_509"/>
          <p:cNvSpPr txBox="1"/>
          <p:nvPr>
            <p:ph type="title"/>
          </p:nvPr>
        </p:nvSpPr>
        <p:spPr>
          <a:xfrm>
            <a:off x="2417350" y="1807450"/>
            <a:ext cx="4738500" cy="14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5000"/>
              <a:t>Resources</a:t>
            </a:r>
            <a:endParaRPr b="1" sz="5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3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/>
          </a:p>
        </p:txBody>
      </p:sp>
      <p:pic>
        <p:nvPicPr>
          <p:cNvPr descr="Colorado Energy Office logo" id="467" name="Google Shape;467;g3f7d13877f2_0_509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233831" y="104701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f439f8bc82_1_11"/>
          <p:cNvSpPr txBox="1"/>
          <p:nvPr>
            <p:ph type="title"/>
          </p:nvPr>
        </p:nvSpPr>
        <p:spPr>
          <a:xfrm>
            <a:off x="365750" y="213350"/>
            <a:ext cx="8420700" cy="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3000">
                <a:solidFill>
                  <a:schemeClr val="dk1"/>
                </a:solidFill>
              </a:rPr>
              <a:t>Green in CTE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3000">
              <a:solidFill>
                <a:srgbClr val="35647E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200">
              <a:solidFill>
                <a:srgbClr val="35647E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5647E"/>
              </a:buClr>
              <a:buSzPts val="1500"/>
              <a:buChar char="●"/>
            </a:pPr>
            <a:r>
              <a:rPr lang="en" sz="1500">
                <a:solidFill>
                  <a:srgbClr val="35647E"/>
                </a:solidFill>
              </a:rPr>
              <a:t> </a:t>
            </a:r>
            <a:r>
              <a:rPr lang="en" sz="1500" u="sng">
                <a:solidFill>
                  <a:srgbClr val="35647E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CTE for Climate Jobs</a:t>
            </a:r>
            <a:r>
              <a:rPr lang="en" sz="1500" u="sng">
                <a:solidFill>
                  <a:srgbClr val="35647E"/>
                </a:solidFill>
              </a:rPr>
              <a:t> </a:t>
            </a:r>
            <a:r>
              <a:rPr lang="en" sz="1500">
                <a:solidFill>
                  <a:srgbClr val="35647E"/>
                </a:solidFill>
              </a:rPr>
              <a:t>(report)</a:t>
            </a:r>
            <a:br>
              <a:rPr lang="en" sz="1500">
                <a:solidFill>
                  <a:srgbClr val="35647E"/>
                </a:solidFill>
              </a:rPr>
            </a:br>
            <a:endParaRPr sz="1500">
              <a:solidFill>
                <a:srgbClr val="35647E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5647E"/>
              </a:buClr>
              <a:buSzPts val="1500"/>
              <a:buChar char="●"/>
            </a:pPr>
            <a:r>
              <a:rPr lang="en" sz="1500" u="sng">
                <a:solidFill>
                  <a:srgbClr val="35647E"/>
                </a:solidFill>
              </a:rPr>
              <a:t> </a:t>
            </a:r>
            <a:r>
              <a:rPr lang="en" sz="1500" u="sng">
                <a:solidFill>
                  <a:srgbClr val="35647E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Seeing Green: CTE as a Catalyst for the Green Workforce</a:t>
            </a:r>
            <a:r>
              <a:rPr lang="en" sz="1500">
                <a:solidFill>
                  <a:srgbClr val="35647E"/>
                </a:solidFill>
              </a:rPr>
              <a:t> (report)</a:t>
            </a:r>
            <a:br>
              <a:rPr lang="en" sz="1500">
                <a:solidFill>
                  <a:srgbClr val="35647E"/>
                </a:solidFill>
              </a:rPr>
            </a:br>
            <a:endParaRPr sz="1500">
              <a:solidFill>
                <a:srgbClr val="35647E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5647E"/>
              </a:buClr>
              <a:buSzPts val="1500"/>
              <a:buChar char="●"/>
            </a:pPr>
            <a:r>
              <a:rPr lang="en" sz="1500" u="sng">
                <a:solidFill>
                  <a:srgbClr val="35647E"/>
                </a:solidFill>
              </a:rPr>
              <a:t> </a:t>
            </a:r>
            <a:r>
              <a:rPr lang="en" sz="1500" u="sng">
                <a:solidFill>
                  <a:srgbClr val="35647E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2025 U.S. Energy &amp; Employment Jobs Report (USEER)</a:t>
            </a:r>
            <a:r>
              <a:rPr lang="en" sz="1500">
                <a:solidFill>
                  <a:srgbClr val="35647E"/>
                </a:solidFill>
              </a:rPr>
              <a:t> - </a:t>
            </a:r>
            <a:r>
              <a:rPr i="1" lang="en" sz="1500">
                <a:solidFill>
                  <a:srgbClr val="35647E"/>
                </a:solidFill>
              </a:rPr>
              <a:t>National &amp; Colorado Specific</a:t>
            </a:r>
            <a:br>
              <a:rPr i="1" lang="en" sz="1500">
                <a:solidFill>
                  <a:srgbClr val="35647E"/>
                </a:solidFill>
              </a:rPr>
            </a:br>
            <a:endParaRPr sz="1500">
              <a:solidFill>
                <a:srgbClr val="35647E"/>
              </a:solidFill>
            </a:endParaRPr>
          </a:p>
        </p:txBody>
      </p:sp>
      <p:pic>
        <p:nvPicPr>
          <p:cNvPr descr="Colorado Energy Office logo" id="473" name="Google Shape;473;g3f439f8bc82_1_11"/>
          <p:cNvPicPr preferRelativeResize="0"/>
          <p:nvPr/>
        </p:nvPicPr>
        <p:blipFill rotWithShape="1">
          <a:blip r:embed="rId6">
            <a:alphaModFix/>
          </a:blip>
          <a:srcRect b="-25580" l="-3552" r="56384" t="-29171"/>
          <a:stretch/>
        </p:blipFill>
        <p:spPr>
          <a:xfrm>
            <a:off x="6233831" y="104701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6e343dfea6_0_168"/>
          <p:cNvSpPr txBox="1"/>
          <p:nvPr>
            <p:ph type="title"/>
          </p:nvPr>
        </p:nvSpPr>
        <p:spPr>
          <a:xfrm>
            <a:off x="-403200" y="-76200"/>
            <a:ext cx="9547200" cy="7398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471500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extLst>
                  <a:ext uri="http://customooxmlschemas.google.com/">
                    <go:slidesCustomData xmlns:go="http://customooxmlschemas.google.com/" textRoundtripDataId="10"/>
                  </a:ext>
                </a:extLst>
              </a:rPr>
              <a:t>CTE </a:t>
            </a:r>
            <a:r>
              <a:rPr lang="en"/>
              <a:t>+ Climate Careers (</a:t>
            </a:r>
            <a:r>
              <a:rPr lang="en" u="sng">
                <a:solidFill>
                  <a:schemeClr val="hlink"/>
                </a:solidFill>
                <a:hlinkClick r:id="rId3"/>
              </a:rPr>
              <a:t>CTE Clusters framework</a:t>
            </a:r>
            <a:r>
              <a:rPr lang="en"/>
              <a:t>)</a:t>
            </a:r>
            <a:endParaRPr/>
          </a:p>
        </p:txBody>
      </p:sp>
      <p:pic>
        <p:nvPicPr>
          <p:cNvPr descr="Table Header: Examples of Green Programs of Study Aligned with the Career Clusters. Columns are: Career Cluster / Sub-Cluster, Example program of Study, Sample Occupations. The Career Clusters listed are: Advanced Manufacturing, Agriculture, COnstruction, Energy &amp; Natural Resources, Healthcare &amp; Human Services, Healthcare &amp; Human Services, Construction, Public Service &amp; Safety, Supply Chain &amp; Transportation&#10;&#10;Source: https://careertech.org/wp-content/uploads/2024/10/Green_WF_Career_Clusters_Framework_10_2024.pdf&#10;" id="479" name="Google Shape;479;g36e343dfea6_0_168"/>
          <p:cNvPicPr preferRelativeResize="0"/>
          <p:nvPr/>
        </p:nvPicPr>
        <p:blipFill rotWithShape="1">
          <a:blip r:embed="rId4">
            <a:alphaModFix/>
          </a:blip>
          <a:srcRect b="1468" l="7388" r="1278" t="0"/>
          <a:stretch/>
        </p:blipFill>
        <p:spPr>
          <a:xfrm>
            <a:off x="131350" y="705725"/>
            <a:ext cx="4544262" cy="43836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ble Header: Examples of Green Programs of Study Aligned with the Career Clusters. Columns are: Career Cluster / Sub-Cluster, Example program of Study, Sample Occupations. The Career Clusters listed are: Advanced Manufacturing, Agriculture, COnstruction, Energy &amp; Natural Resources, Healthcare &amp; Human Services, Healthcare &amp; Human Services, Construction, Public Service &amp; Safety, Supply Chain &amp; Transportation&#10;" id="480" name="Google Shape;480;g36e343dfea6_0_168"/>
          <p:cNvPicPr preferRelativeResize="0"/>
          <p:nvPr/>
        </p:nvPicPr>
        <p:blipFill rotWithShape="1">
          <a:blip r:embed="rId5">
            <a:alphaModFix/>
          </a:blip>
          <a:srcRect b="3651" l="0" r="0" t="0"/>
          <a:stretch/>
        </p:blipFill>
        <p:spPr>
          <a:xfrm>
            <a:off x="4722350" y="705725"/>
            <a:ext cx="3707907" cy="438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lue triangles on the bottom of the screen as a background that resembles mountains" id="240" name="Google Shape;240;g36f5cde3948_0_130"/>
          <p:cNvSpPr txBox="1"/>
          <p:nvPr>
            <p:ph type="title"/>
          </p:nvPr>
        </p:nvSpPr>
        <p:spPr>
          <a:xfrm>
            <a:off x="973650" y="760400"/>
            <a:ext cx="7196700" cy="33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0" lang="en" sz="3000"/>
              <a:t>The </a:t>
            </a:r>
            <a:r>
              <a:rPr lang="en" sz="3000"/>
              <a:t>Colorado Workforce Development Council</a:t>
            </a:r>
            <a:r>
              <a:rPr b="0" lang="en" sz="3000"/>
              <a:t> (CWDC) is a Governor-appointed, public-private partnership with the purpose to advise, oversee, and integrate the work of the Colorado talent development network.</a:t>
            </a:r>
            <a:endParaRPr b="0" sz="3000"/>
          </a:p>
        </p:txBody>
      </p:sp>
      <p:sp>
        <p:nvSpPr>
          <p:cNvPr id="241" name="Google Shape;241;g36f5cde3948_0_130"/>
          <p:cNvSpPr txBox="1"/>
          <p:nvPr>
            <p:ph idx="12" type="sldNum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f439f8bc82_1_6"/>
          <p:cNvSpPr txBox="1"/>
          <p:nvPr>
            <p:ph type="title"/>
          </p:nvPr>
        </p:nvSpPr>
        <p:spPr>
          <a:xfrm>
            <a:off x="365750" y="213350"/>
            <a:ext cx="8420700" cy="7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3000"/>
              <a:t>Additional Resources</a:t>
            </a:r>
            <a:endParaRPr b="1" sz="3000"/>
          </a:p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1600"/>
              <a:buChar char="●"/>
            </a:pPr>
            <a:br>
              <a:rPr lang="en" sz="1600">
                <a:solidFill>
                  <a:srgbClr val="001970"/>
                </a:solidFill>
              </a:rPr>
            </a:br>
            <a:endParaRPr sz="1600">
              <a:solidFill>
                <a:srgbClr val="001970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5647E"/>
              </a:buClr>
              <a:buSzPts val="1500"/>
              <a:buChar char="●"/>
            </a:pPr>
            <a:r>
              <a:rPr lang="en" sz="1500" u="sng">
                <a:solidFill>
                  <a:srgbClr val="35647E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Get into Energy: Explore Career Pathways in Energy Trades</a:t>
            </a:r>
            <a:r>
              <a:rPr lang="en" sz="1500">
                <a:solidFill>
                  <a:srgbClr val="35647E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(flyers)</a:t>
            </a:r>
            <a:br>
              <a:rPr lang="en" sz="1500">
                <a:solidFill>
                  <a:srgbClr val="35647E"/>
                </a:solidFill>
              </a:rPr>
            </a:br>
            <a:endParaRPr sz="1500">
              <a:solidFill>
                <a:srgbClr val="35647E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1970"/>
              </a:buClr>
              <a:buSzPts val="1600"/>
              <a:buChar char="●"/>
            </a:pPr>
            <a:r>
              <a:rPr lang="en" sz="1600" u="sng">
                <a:solidFill>
                  <a:schemeClr val="hlink"/>
                </a:solidFill>
                <a:highlight>
                  <a:schemeClr val="lt1"/>
                </a:highlight>
                <a:hlinkClick r:id="rId5"/>
              </a:rPr>
              <a:t>Heat Pump Training Toolkit </a:t>
            </a:r>
            <a:r>
              <a:rPr lang="en" sz="1600">
                <a:solidFill>
                  <a:srgbClr val="001970"/>
                </a:solidFill>
                <a:highlight>
                  <a:schemeClr val="lt1"/>
                </a:highlight>
              </a:rPr>
              <a:t>(Colorado Energy Office)</a:t>
            </a:r>
            <a:endParaRPr sz="1500">
              <a:solidFill>
                <a:srgbClr val="35647E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197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u="sng">
                <a:solidFill>
                  <a:srgbClr val="35647E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Integrate climate careers education into your classes (Massachusetts free curriculum)</a:t>
            </a:r>
            <a:br>
              <a:rPr i="1" lang="en" sz="1600">
                <a:solidFill>
                  <a:srgbClr val="001970"/>
                </a:solidFill>
              </a:rPr>
            </a:br>
            <a:endParaRPr i="1" sz="1600">
              <a:solidFill>
                <a:srgbClr val="00197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u="sng">
                <a:solidFill>
                  <a:srgbClr val="35647E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Career Dreamer from Google</a:t>
            </a:r>
            <a:r>
              <a:rPr lang="en" sz="1600">
                <a:solidFill>
                  <a:srgbClr val="001970"/>
                </a:solidFill>
              </a:rPr>
              <a:t> (if allowable, includes use of AI)</a:t>
            </a:r>
            <a:br>
              <a:rPr lang="en" sz="1600">
                <a:solidFill>
                  <a:srgbClr val="001970"/>
                </a:solidFill>
              </a:rPr>
            </a:br>
            <a:endParaRPr sz="1600">
              <a:solidFill>
                <a:srgbClr val="001970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 u="sng">
                <a:solidFill>
                  <a:srgbClr val="35647E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Work on Climate</a:t>
            </a:r>
            <a:r>
              <a:rPr lang="en" sz="1600">
                <a:solidFill>
                  <a:srgbClr val="001970"/>
                </a:solidFill>
                <a:highlight>
                  <a:schemeClr val="lt1"/>
                </a:highlight>
              </a:rPr>
              <a:t>: Resources + community</a:t>
            </a:r>
            <a:br>
              <a:rPr lang="en" sz="1600">
                <a:solidFill>
                  <a:srgbClr val="001970"/>
                </a:solidFill>
                <a:highlight>
                  <a:schemeClr val="lt1"/>
                </a:highlight>
              </a:rPr>
            </a:br>
            <a:endParaRPr sz="1600">
              <a:solidFill>
                <a:srgbClr val="001970"/>
              </a:solidFill>
              <a:highlight>
                <a:schemeClr val="lt1"/>
              </a:highlight>
            </a:endParaRPr>
          </a:p>
        </p:txBody>
      </p:sp>
      <p:pic>
        <p:nvPicPr>
          <p:cNvPr descr="Colorado Energy Office logo" id="486" name="Google Shape;486;g3f439f8bc82_1_6"/>
          <p:cNvPicPr preferRelativeResize="0"/>
          <p:nvPr/>
        </p:nvPicPr>
        <p:blipFill rotWithShape="1">
          <a:blip r:embed="rId9">
            <a:alphaModFix/>
          </a:blip>
          <a:srcRect b="-25580" l="-3552" r="56384" t="-29171"/>
          <a:stretch/>
        </p:blipFill>
        <p:spPr>
          <a:xfrm>
            <a:off x="6233831" y="104701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31890adb96_0_42"/>
          <p:cNvSpPr txBox="1"/>
          <p:nvPr>
            <p:ph type="title"/>
          </p:nvPr>
        </p:nvSpPr>
        <p:spPr>
          <a:xfrm>
            <a:off x="257725" y="108600"/>
            <a:ext cx="8645400" cy="48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/>
              <a:t>Thank you!</a:t>
            </a:r>
            <a:br>
              <a:rPr b="1" lang="en"/>
            </a:br>
            <a:br>
              <a:rPr b="1" lang="en"/>
            </a:br>
            <a:r>
              <a:rPr b="1" lang="en"/>
              <a:t>							Access </a:t>
            </a:r>
            <a:r>
              <a:rPr b="1" lang="en"/>
              <a:t>this presentation </a:t>
            </a:r>
            <a:r>
              <a:rPr b="1" lang="en">
                <a:extLst>
                  <a:ext uri="http://customooxmlschemas.google.com/">
                    <go:slidesCustomData xmlns:go="http://customooxmlschemas.google.com/" textRoundtripDataId="11"/>
                  </a:ext>
                </a:extLst>
              </a:rPr>
              <a:t>here</a:t>
            </a:r>
            <a:br>
              <a:rPr b="1" lang="en"/>
            </a:br>
            <a:endParaRPr b="1"/>
          </a:p>
          <a:p>
            <a:pPr indent="457200" lvl="0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1500"/>
              <a:t>email: </a:t>
            </a:r>
            <a:r>
              <a:rPr b="1" lang="en" sz="1500" u="sng">
                <a:solidFill>
                  <a:schemeClr val="hlink"/>
                </a:solidFill>
                <a:hlinkClick r:id="rId3"/>
              </a:rPr>
              <a:t>megan.christensen@state.co.us</a:t>
            </a:r>
            <a:endParaRPr b="1" sz="1500"/>
          </a:p>
          <a:p>
            <a:pPr indent="457200" lvl="0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1500"/>
              <a:t>  </a:t>
            </a:r>
            <a:r>
              <a:rPr b="1" lang="en" sz="1500" u="sng">
                <a:solidFill>
                  <a:schemeClr val="hlink"/>
                </a:solidFill>
                <a:hlinkClick r:id="rId4"/>
              </a:rPr>
              <a:t>sami.mooney@state.co.us</a:t>
            </a:r>
            <a:r>
              <a:rPr b="1" lang="en" sz="1500"/>
              <a:t> </a:t>
            </a:r>
            <a:endParaRPr b="1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00"/>
          </a:p>
          <a:p>
            <a:pPr indent="457200" lvl="0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1500"/>
              <a:t>websites: </a:t>
            </a:r>
            <a:r>
              <a:rPr b="1" lang="en" sz="1500" u="sng">
                <a:solidFill>
                  <a:schemeClr val="hlink"/>
                </a:solidFill>
                <a:hlinkClick r:id="rId5"/>
              </a:rPr>
              <a:t>https://energyoffice.colorado.gov/</a:t>
            </a:r>
            <a:r>
              <a:rPr b="1" lang="en" sz="1500"/>
              <a:t> </a:t>
            </a:r>
            <a:endParaRPr b="1" sz="1500"/>
          </a:p>
          <a:p>
            <a:pPr indent="457200" lvl="0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 sz="1500"/>
              <a:t>    </a:t>
            </a:r>
            <a:r>
              <a:rPr b="1" lang="en" sz="1500" u="sng">
                <a:solidFill>
                  <a:schemeClr val="hlink"/>
                </a:solidFill>
                <a:hlinkClick r:id="rId6"/>
              </a:rPr>
              <a:t>https://cwdc.colorado.gov/</a:t>
            </a:r>
            <a:r>
              <a:rPr b="1" lang="en" sz="1500"/>
              <a:t> </a:t>
            </a:r>
            <a:endParaRPr b="1" sz="15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00"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1500">
              <a:highlight>
                <a:schemeClr val="lt1"/>
              </a:highlight>
            </a:endParaRPr>
          </a:p>
        </p:txBody>
      </p:sp>
      <p:pic>
        <p:nvPicPr>
          <p:cNvPr descr="Colorado Energy Office logo" id="492" name="Google Shape;492;g331890adb96_0_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61786" y="4185092"/>
            <a:ext cx="3292627" cy="596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g331890adb96_0_42" title="Full-Color-RGB (1)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04525" y="4156297"/>
            <a:ext cx="2127324" cy="6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g331890adb96_0_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8200" y="522770"/>
            <a:ext cx="3449467" cy="3544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g3f4992cfe12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6375" y="-68000"/>
            <a:ext cx="9276675" cy="52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f4992cfe12_0_14"/>
          <p:cNvSpPr txBox="1"/>
          <p:nvPr/>
        </p:nvSpPr>
        <p:spPr>
          <a:xfrm>
            <a:off x="82475" y="4402725"/>
            <a:ext cx="2257200" cy="78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&quot;Building Skills requires an entire ecosystem&quot; : An ecosystem map with 7 circles representing different partners, all connected with lines. The circles are: Policymakers, Employers, L/Earners,  Navigators, Intermediaries, Education and Training Providers and Funders - all connected by a central circle called &quot;Skills Ecosystem&quot;" id="249" name="Google Shape;249;g3f4992cfe12_0_14"/>
          <p:cNvPicPr preferRelativeResize="0"/>
          <p:nvPr/>
        </p:nvPicPr>
        <p:blipFill rotWithShape="1">
          <a:blip r:embed="rId4">
            <a:alphaModFix/>
          </a:blip>
          <a:srcRect b="0" l="8767" r="0" t="0"/>
          <a:stretch/>
        </p:blipFill>
        <p:spPr>
          <a:xfrm>
            <a:off x="4176100" y="-176175"/>
            <a:ext cx="5014200" cy="549584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3f4992cfe12_0_14"/>
          <p:cNvSpPr/>
          <p:nvPr/>
        </p:nvSpPr>
        <p:spPr>
          <a:xfrm>
            <a:off x="3448700" y="1356075"/>
            <a:ext cx="897900" cy="1186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7d13877f2_0_236"/>
          <p:cNvSpPr txBox="1"/>
          <p:nvPr>
            <p:ph idx="1" type="body"/>
          </p:nvPr>
        </p:nvSpPr>
        <p:spPr>
          <a:xfrm>
            <a:off x="457200" y="1038152"/>
            <a:ext cx="8307300" cy="3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Welcome &amp; Intro to Climate Workforce Development</a:t>
            </a:r>
            <a:endParaRPr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Climate Solution Sector Deep Dive: Building </a:t>
            </a:r>
            <a:r>
              <a:rPr lang="en">
                <a:solidFill>
                  <a:schemeClr val="dk1"/>
                </a:solidFill>
              </a:rPr>
              <a:t>Efficiency</a:t>
            </a:r>
            <a:r>
              <a:rPr lang="en">
                <a:solidFill>
                  <a:schemeClr val="dk1"/>
                </a:solidFill>
              </a:rPr>
              <a:t> &amp; Electrification </a:t>
            </a:r>
            <a:endParaRPr>
              <a:solidFill>
                <a:schemeClr val="dk1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i="1" lang="en">
                <a:solidFill>
                  <a:schemeClr val="dk1"/>
                </a:solidFill>
              </a:rPr>
              <a:t>Integrating these solutions into your classroom</a:t>
            </a:r>
            <a:endParaRPr i="1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Other Climate Solution Sectors (summary) </a:t>
            </a:r>
            <a:endParaRPr>
              <a:solidFill>
                <a:schemeClr val="dk1"/>
              </a:solidFill>
            </a:endParaRPr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i="1" lang="en">
                <a:solidFill>
                  <a:schemeClr val="dk1"/>
                </a:solidFill>
              </a:rPr>
              <a:t>Integrating these solutions into your classroom</a:t>
            </a:r>
            <a:endParaRPr i="1"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Pathways: Apprenticeships </a:t>
            </a:r>
            <a:endParaRPr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Companion Pack: Feedback from Educators (Menti)</a:t>
            </a:r>
            <a:endParaRPr>
              <a:solidFill>
                <a:schemeClr val="dk1"/>
              </a:solidFill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>
                <a:solidFill>
                  <a:schemeClr val="dk1"/>
                </a:solidFill>
              </a:rPr>
              <a:t>Q&amp;A &amp; Wrap-Up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 b="1"/>
          </a:p>
        </p:txBody>
      </p:sp>
      <p:sp>
        <p:nvSpPr>
          <p:cNvPr id="257" name="Google Shape;257;g3f7d13877f2_0_2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8" name="Google Shape;258;g3f7d13877f2_0_236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Agenda for the Session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259" name="Google Shape;259;g3f7d13877f2_0_236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4992cfe12_0_0"/>
          <p:cNvSpPr txBox="1"/>
          <p:nvPr>
            <p:ph idx="1" type="body"/>
          </p:nvPr>
        </p:nvSpPr>
        <p:spPr>
          <a:xfrm>
            <a:off x="455718" y="1368496"/>
            <a:ext cx="8613600" cy="1074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2021				2024 				2025  				   2026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3f4992cfe12_0_0"/>
          <p:cNvSpPr txBox="1"/>
          <p:nvPr>
            <p:ph type="title"/>
          </p:nvPr>
        </p:nvSpPr>
        <p:spPr>
          <a:xfrm>
            <a:off x="365125" y="365113"/>
            <a:ext cx="8160900" cy="3945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we’ve been </a:t>
            </a:r>
            <a:endParaRPr/>
          </a:p>
        </p:txBody>
      </p:sp>
      <p:sp>
        <p:nvSpPr>
          <p:cNvPr id="266" name="Google Shape;266;g3f4992cfe12_0_0"/>
          <p:cNvSpPr txBox="1"/>
          <p:nvPr/>
        </p:nvSpPr>
        <p:spPr>
          <a:xfrm>
            <a:off x="0" y="1869198"/>
            <a:ext cx="1887300" cy="18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CO outlines 2050 </a:t>
            </a:r>
            <a:r>
              <a:rPr lang="en" sz="15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Greenhouse Gas Pollution Reduction Roadmap</a:t>
            </a: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 (ie Climate Goals)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g3f4992cfe12_0_0"/>
          <p:cNvSpPr txBox="1"/>
          <p:nvPr/>
        </p:nvSpPr>
        <p:spPr>
          <a:xfrm>
            <a:off x="2034922" y="1830347"/>
            <a:ext cx="2094600" cy="18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Colorado Energy Office (CEO) establishes workforce</a:t>
            </a: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 priorities and collaborates with CWDC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g3f4992cfe12_0_0"/>
          <p:cNvSpPr txBox="1"/>
          <p:nvPr/>
        </p:nvSpPr>
        <p:spPr>
          <a:xfrm>
            <a:off x="4446872" y="1897145"/>
            <a:ext cx="1887300" cy="18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5"/>
              </a:rPr>
              <a:t>Colorado Climate Workforce Analysis &amp; Plan</a:t>
            </a: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 Published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g3f4992cfe12_0_0"/>
          <p:cNvSpPr txBox="1"/>
          <p:nvPr/>
        </p:nvSpPr>
        <p:spPr>
          <a:xfrm>
            <a:off x="6584500" y="1880450"/>
            <a:ext cx="2471700" cy="22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Climate Workforce Companion Pack for educators planned for this fall</a:t>
            </a:r>
            <a:b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500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2 Cohorts of Climate Jobs + The Skilled Trades </a:t>
            </a:r>
            <a:r>
              <a:rPr lang="en" sz="15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6"/>
              </a:rPr>
              <a:t>Teacher Externships</a:t>
            </a:r>
            <a:endParaRPr sz="1500">
              <a:solidFill>
                <a:srgbClr val="3F3F3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Colorado Energy Office logo" id="270" name="Google Shape;270;g3f4992cfe12_0_0"/>
          <p:cNvPicPr preferRelativeResize="0"/>
          <p:nvPr/>
        </p:nvPicPr>
        <p:blipFill rotWithShape="1">
          <a:blip r:embed="rId7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7d13877f2_0_245"/>
          <p:cNvSpPr txBox="1"/>
          <p:nvPr>
            <p:ph idx="1" type="body"/>
          </p:nvPr>
        </p:nvSpPr>
        <p:spPr>
          <a:xfrm>
            <a:off x="418350" y="1505750"/>
            <a:ext cx="8307300" cy="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How might we further integrate </a:t>
            </a:r>
            <a:r>
              <a:rPr lang="en">
                <a:solidFill>
                  <a:schemeClr val="dk1"/>
                </a:solidFill>
              </a:rPr>
              <a:t>climate</a:t>
            </a:r>
            <a:r>
              <a:rPr lang="en">
                <a:solidFill>
                  <a:schemeClr val="dk1"/>
                </a:solidFill>
              </a:rPr>
              <a:t> technology and climate solutions into the classroom?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dk1"/>
                </a:solidFill>
              </a:rPr>
              <a:t>Round Robin: What is something you are curious about?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7" name="Google Shape;277;g3f7d13877f2_0_2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8" name="Google Shape;278;g3f7d13877f2_0_245"/>
          <p:cNvSpPr txBox="1"/>
          <p:nvPr>
            <p:ph type="title"/>
          </p:nvPr>
        </p:nvSpPr>
        <p:spPr>
          <a:xfrm>
            <a:off x="460125" y="255675"/>
            <a:ext cx="76200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Big Question for Today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279" name="Google Shape;279;g3f7d13877f2_0_245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7d13877f2_0_37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6" name="Google Shape;286;g3f7d13877f2_0_376"/>
          <p:cNvSpPr txBox="1"/>
          <p:nvPr>
            <p:ph type="title"/>
          </p:nvPr>
        </p:nvSpPr>
        <p:spPr>
          <a:xfrm>
            <a:off x="33399" y="78849"/>
            <a:ext cx="6467700" cy="102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000"/>
              <a:t>The Energy Transition Requires a </a:t>
            </a:r>
            <a:br>
              <a:rPr lang="en" sz="3000"/>
            </a:br>
            <a:r>
              <a:rPr lang="en" sz="3000"/>
              <a:t>Robust Climate </a:t>
            </a:r>
            <a:r>
              <a:rPr lang="en" sz="3000"/>
              <a:t>Workforce</a:t>
            </a:r>
            <a:endParaRPr sz="30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Colorado Energy Office logo" id="287" name="Google Shape;287;g3f7d13877f2_0_376"/>
          <p:cNvPicPr preferRelativeResize="0"/>
          <p:nvPr/>
        </p:nvPicPr>
        <p:blipFill rotWithShape="1">
          <a:blip r:embed="rId3">
            <a:alphaModFix/>
          </a:blip>
          <a:srcRect b="-25580" l="-3552" r="56384" t="-29171"/>
          <a:stretch/>
        </p:blipFill>
        <p:spPr>
          <a:xfrm>
            <a:off x="6100225" y="157426"/>
            <a:ext cx="1452849" cy="8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3f7d13877f2_0_376"/>
          <p:cNvSpPr txBox="1"/>
          <p:nvPr/>
        </p:nvSpPr>
        <p:spPr>
          <a:xfrm>
            <a:off x="221925" y="1269172"/>
            <a:ext cx="89220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Colorado’s Climate Change Mitigation Goal = </a:t>
            </a:r>
            <a:r>
              <a:rPr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achieve net-zero greenhouse gas emissions by 2050. 50% by 2030. </a:t>
            </a:r>
            <a:endParaRPr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That means we have a</a:t>
            </a:r>
            <a:r>
              <a:rPr b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growing need for a young, skilled climate workforce </a:t>
            </a:r>
            <a:r>
              <a:rPr i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… </a:t>
            </a:r>
            <a:r>
              <a:rPr i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to the tune of </a:t>
            </a:r>
            <a:r>
              <a:rPr b="1" i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~13,000</a:t>
            </a:r>
            <a:r>
              <a:rPr i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additional or ‘upskilled’ skilled trades workers by 2030</a:t>
            </a:r>
            <a:endParaRPr i="1" sz="1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i="1" lang="en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</a:t>
            </a:r>
            <a:r>
              <a:rPr b="1" i="1" lang="en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We call these our “climate critical occupations”</a:t>
            </a:r>
            <a:endParaRPr b="1" i="1"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9" name="Google Shape;289;g3f7d13877f2_0_376"/>
          <p:cNvSpPr txBox="1"/>
          <p:nvPr/>
        </p:nvSpPr>
        <p:spPr>
          <a:xfrm>
            <a:off x="670672" y="3237696"/>
            <a:ext cx="8191500" cy="1542000"/>
          </a:xfrm>
          <a:prstGeom prst="rect">
            <a:avLst/>
          </a:prstGeom>
          <a:solidFill>
            <a:srgbClr val="245D38"/>
          </a:solidFill>
          <a:ln cap="flat" cmpd="sng" w="9525">
            <a:solidFill>
              <a:srgbClr val="245D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" sz="1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“The limiting factors are going to be…whether we can build out, above all, the human capital that we need. I mean, the best estimate is it’s going to take at least a million more electricians in the U.S. If you know a young person who wants to do something that’s going to help the world and wants to make a good living at the same time, tell them to go become an electrician.” </a:t>
            </a:r>
            <a:r>
              <a:rPr i="1" lang="en" sz="15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i="0" lang="en" sz="15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-</a:t>
            </a:r>
            <a:r>
              <a:rPr b="1" i="0" lang="en" sz="1500" u="sng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Bill McKibben, November 15, 2022, New York Times.</a:t>
            </a:r>
            <a:endParaRPr b="1" i="0" sz="15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4a2ad11436_0_23"/>
          <p:cNvSpPr/>
          <p:nvPr/>
        </p:nvSpPr>
        <p:spPr>
          <a:xfrm>
            <a:off x="4854525" y="1286800"/>
            <a:ext cx="4039200" cy="45540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HVAC </a:t>
            </a:r>
            <a:r>
              <a:rPr lang="en"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Tech</a:t>
            </a:r>
            <a:r>
              <a:rPr b="0" i="0" lang="en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, Plumber, Electrician</a:t>
            </a:r>
            <a:endParaRPr b="0" i="0" sz="1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5" name="Google Shape;295;g34a2ad11436_0_23"/>
          <p:cNvSpPr/>
          <p:nvPr/>
        </p:nvSpPr>
        <p:spPr>
          <a:xfrm>
            <a:off x="4854525" y="1837406"/>
            <a:ext cx="4039200" cy="45540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Electrician</a:t>
            </a:r>
            <a:r>
              <a:rPr lang="en"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, Battery Technicians</a:t>
            </a:r>
            <a:endParaRPr b="0" i="0" sz="1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6" name="Google Shape;296;g34a2ad11436_0_23"/>
          <p:cNvSpPr/>
          <p:nvPr/>
        </p:nvSpPr>
        <p:spPr>
          <a:xfrm>
            <a:off x="4854525" y="2938619"/>
            <a:ext cx="4039200" cy="455400"/>
          </a:xfrm>
          <a:prstGeom prst="homePlate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3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EV Auto Technicians + Charging Station Installer Techs</a:t>
            </a:r>
            <a:endParaRPr b="0" i="0" sz="13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7" name="Google Shape;297;g34a2ad11436_0_23"/>
          <p:cNvSpPr/>
          <p:nvPr/>
        </p:nvSpPr>
        <p:spPr>
          <a:xfrm>
            <a:off x="4854525" y="2388012"/>
            <a:ext cx="4039200" cy="4554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Plumbers and Pipefitters, H</a:t>
            </a:r>
            <a:r>
              <a:rPr lang="en"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VAC Tech, Drillers</a:t>
            </a:r>
            <a:endParaRPr b="0" i="0" sz="1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8" name="Google Shape;298;g34a2ad11436_0_23"/>
          <p:cNvSpPr/>
          <p:nvPr/>
        </p:nvSpPr>
        <p:spPr>
          <a:xfrm>
            <a:off x="4854525" y="3477552"/>
            <a:ext cx="4039200" cy="535800"/>
          </a:xfrm>
          <a:prstGeom prst="homePlate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Solar Installers, Electricians</a:t>
            </a:r>
            <a:r>
              <a:rPr lang="en"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, Construction Laborers</a:t>
            </a:r>
            <a:endParaRPr b="0" i="0" sz="1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9" name="Google Shape;299;g34a2ad11436_0_23"/>
          <p:cNvSpPr txBox="1"/>
          <p:nvPr>
            <p:ph type="title"/>
          </p:nvPr>
        </p:nvSpPr>
        <p:spPr>
          <a:xfrm>
            <a:off x="0" y="65225"/>
            <a:ext cx="91218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471500" spcFirstLastPara="1" rIns="68575" wrap="square" tIns="685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/>
              <a:t>Which means we need a lot more of…</a:t>
            </a:r>
            <a:endParaRPr b="1"/>
          </a:p>
        </p:txBody>
      </p:sp>
      <p:sp>
        <p:nvSpPr>
          <p:cNvPr id="300" name="Google Shape;300;g34a2ad11436_0_23"/>
          <p:cNvSpPr/>
          <p:nvPr/>
        </p:nvSpPr>
        <p:spPr>
          <a:xfrm>
            <a:off x="427850" y="1286800"/>
            <a:ext cx="4039200" cy="45570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Heat Pump Installation and Maintenance</a:t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1" name="Google Shape;301;g34a2ad11436_0_23"/>
          <p:cNvSpPr/>
          <p:nvPr/>
        </p:nvSpPr>
        <p:spPr>
          <a:xfrm>
            <a:off x="427850" y="1837372"/>
            <a:ext cx="4039200" cy="45570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Development and Operation of New Battery Energy Storage Projects</a:t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2" name="Google Shape;302;g34a2ad11436_0_23"/>
          <p:cNvSpPr/>
          <p:nvPr/>
        </p:nvSpPr>
        <p:spPr>
          <a:xfrm>
            <a:off x="427850" y="2938516"/>
            <a:ext cx="4039200" cy="455700"/>
          </a:xfrm>
          <a:prstGeom prst="homePlate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Electric Vehicle + Charging Infrastructure Maintenance</a:t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3" name="Google Shape;303;g34a2ad11436_0_23"/>
          <p:cNvSpPr/>
          <p:nvPr/>
        </p:nvSpPr>
        <p:spPr>
          <a:xfrm>
            <a:off x="427850" y="2387944"/>
            <a:ext cx="4039200" cy="4557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Geothermal Heating and Cooling</a:t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4" name="Google Shape;304;g34a2ad11436_0_23"/>
          <p:cNvSpPr/>
          <p:nvPr/>
        </p:nvSpPr>
        <p:spPr>
          <a:xfrm>
            <a:off x="427850" y="3510803"/>
            <a:ext cx="4039200" cy="455700"/>
          </a:xfrm>
          <a:prstGeom prst="homePlate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Development and Operation of Distributed &amp; </a:t>
            </a:r>
            <a:r>
              <a:rPr i="1" lang="en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Utility-Scale </a:t>
            </a:r>
            <a:r>
              <a:rPr b="0" i="1" lang="en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Solar Photovoltaic Capacity </a:t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5" name="Google Shape;305;g34a2ad11436_0_23"/>
          <p:cNvSpPr/>
          <p:nvPr/>
        </p:nvSpPr>
        <p:spPr>
          <a:xfrm>
            <a:off x="4853900" y="4083551"/>
            <a:ext cx="4039200" cy="53580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Wind Turbine Service Technicians, C</a:t>
            </a:r>
            <a:r>
              <a:rPr lang="en"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onstruction Laborers, Engineers</a:t>
            </a:r>
            <a:endParaRPr b="0" i="0" sz="16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6" name="Google Shape;306;g34a2ad11436_0_23"/>
          <p:cNvSpPr/>
          <p:nvPr/>
        </p:nvSpPr>
        <p:spPr>
          <a:xfrm>
            <a:off x="427225" y="4083375"/>
            <a:ext cx="4039200" cy="53580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1" lang="en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Development and Operation of New Wind Energy Projects</a:t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7" name="Google Shape;307;g34a2ad11436_0_23"/>
          <p:cNvSpPr txBox="1"/>
          <p:nvPr/>
        </p:nvSpPr>
        <p:spPr>
          <a:xfrm>
            <a:off x="6075975" y="767513"/>
            <a:ext cx="1596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Occupation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34a2ad11436_0_23"/>
          <p:cNvSpPr txBox="1"/>
          <p:nvPr/>
        </p:nvSpPr>
        <p:spPr>
          <a:xfrm>
            <a:off x="1350025" y="736925"/>
            <a:ext cx="2193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Climate Action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4a2ad11436_0_23"/>
          <p:cNvSpPr/>
          <p:nvPr/>
        </p:nvSpPr>
        <p:spPr>
          <a:xfrm>
            <a:off x="3334925" y="944213"/>
            <a:ext cx="2386200" cy="108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37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10" name="Google Shape;310;g34a2ad11436_0_23"/>
          <p:cNvPicPr preferRelativeResize="0"/>
          <p:nvPr/>
        </p:nvPicPr>
        <p:blipFill rotWithShape="1">
          <a:blip r:embed="rId3">
            <a:alphaModFix/>
          </a:blip>
          <a:srcRect b="0" l="0" r="76103" t="0"/>
          <a:stretch/>
        </p:blipFill>
        <p:spPr>
          <a:xfrm>
            <a:off x="8425538" y="4590447"/>
            <a:ext cx="706677" cy="535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uncil_Templat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671BB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1970"/>
      </a:dk1>
      <a:lt1>
        <a:srgbClr val="FFFFFF"/>
      </a:lt1>
      <a:dk2>
        <a:srgbClr val="001970"/>
      </a:dk2>
      <a:lt2>
        <a:srgbClr val="EEEEEE"/>
      </a:lt2>
      <a:accent1>
        <a:srgbClr val="245D38"/>
      </a:accent1>
      <a:accent2>
        <a:srgbClr val="C3002F"/>
      </a:accent2>
      <a:accent3>
        <a:srgbClr val="6D3A5D"/>
      </a:accent3>
      <a:accent4>
        <a:srgbClr val="FFD100"/>
      </a:accent4>
      <a:accent5>
        <a:srgbClr val="7A853B"/>
      </a:accent5>
      <a:accent6>
        <a:srgbClr val="35647E"/>
      </a:accent6>
      <a:hlink>
        <a:srgbClr val="35647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uncil_Templat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1671BB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