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99" r:id="rId5"/>
    <p:sldId id="257" r:id="rId6"/>
    <p:sldId id="265" r:id="rId7"/>
    <p:sldId id="266" r:id="rId8"/>
    <p:sldId id="267" r:id="rId9"/>
    <p:sldId id="259" r:id="rId10"/>
    <p:sldId id="300" r:id="rId11"/>
    <p:sldId id="260" r:id="rId12"/>
    <p:sldId id="261" r:id="rId13"/>
    <p:sldId id="262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 and Delete" id="{B36D38AF-8F72-6A44-A646-8224B27F1D65}">
          <p14:sldIdLst>
            <p14:sldId id="299"/>
            <p14:sldId id="257"/>
            <p14:sldId id="265"/>
            <p14:sldId id="266"/>
            <p14:sldId id="267"/>
            <p14:sldId id="259"/>
            <p14:sldId id="300"/>
            <p14:sldId id="260"/>
            <p14:sldId id="261"/>
            <p14:sldId id="262"/>
            <p14:sldId id="263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A2AAAD"/>
    <a:srgbClr val="202324"/>
    <a:srgbClr val="212325"/>
    <a:srgbClr val="3F4443"/>
    <a:srgbClr val="6B6C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931AA-93D4-4706-B59F-ED6DAA3E0B85}" v="18" dt="2026-04-17T17:23:58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1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pson, Rich" userId="bb343d06-4aae-47a5-8538-1bccf073cd3d" providerId="ADAL" clId="{3CA38EE0-49F9-49EC-8FCB-3C769E782EE1}"/>
    <pc:docChg chg="undo custSel addSld modSld modSection">
      <pc:chgData name="Thompson, Rich" userId="bb343d06-4aae-47a5-8538-1bccf073cd3d" providerId="ADAL" clId="{3CA38EE0-49F9-49EC-8FCB-3C769E782EE1}" dt="2026-04-17T17:26:38.151" v="1134" actId="478"/>
      <pc:docMkLst>
        <pc:docMk/>
      </pc:docMkLst>
      <pc:sldChg chg="modSp mod">
        <pc:chgData name="Thompson, Rich" userId="bb343d06-4aae-47a5-8538-1bccf073cd3d" providerId="ADAL" clId="{3CA38EE0-49F9-49EC-8FCB-3C769E782EE1}" dt="2026-04-17T16:47:53.857" v="62" actId="6549"/>
        <pc:sldMkLst>
          <pc:docMk/>
          <pc:sldMk cId="0" sldId="261"/>
        </pc:sldMkLst>
        <pc:spChg chg="mod">
          <ac:chgData name="Thompson, Rich" userId="bb343d06-4aae-47a5-8538-1bccf073cd3d" providerId="ADAL" clId="{3CA38EE0-49F9-49EC-8FCB-3C769E782EE1}" dt="2026-04-17T16:47:53.857" v="62" actId="6549"/>
          <ac:spMkLst>
            <pc:docMk/>
            <pc:sldMk cId="0" sldId="261"/>
            <ac:spMk id="9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6:47:48.981" v="60" actId="20577"/>
          <ac:spMkLst>
            <pc:docMk/>
            <pc:sldMk cId="0" sldId="261"/>
            <ac:spMk id="17" creationId="{00000000-0000-0000-0000-000000000000}"/>
          </ac:spMkLst>
        </pc:spChg>
      </pc:sldChg>
      <pc:sldChg chg="addSp delSp modSp mod modClrScheme chgLayout">
        <pc:chgData name="Thompson, Rich" userId="bb343d06-4aae-47a5-8538-1bccf073cd3d" providerId="ADAL" clId="{3CA38EE0-49F9-49EC-8FCB-3C769E782EE1}" dt="2026-04-17T17:26:38.151" v="1134" actId="478"/>
        <pc:sldMkLst>
          <pc:docMk/>
          <pc:sldMk cId="0" sldId="262"/>
        </pc:sldMkLst>
        <pc:spChg chg="mod">
          <ac:chgData name="Thompson, Rich" userId="bb343d06-4aae-47a5-8538-1bccf073cd3d" providerId="ADAL" clId="{3CA38EE0-49F9-49EC-8FCB-3C769E782EE1}" dt="2026-04-17T17:11:51.886" v="557" actId="14100"/>
          <ac:spMkLst>
            <pc:docMk/>
            <pc:sldMk cId="0" sldId="262"/>
            <ac:spMk id="5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12:09.345" v="560" actId="6549"/>
          <ac:spMkLst>
            <pc:docMk/>
            <pc:sldMk cId="0" sldId="262"/>
            <ac:spMk id="8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24:59.121" v="1002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11:47.462" v="556" actId="14100"/>
          <ac:spMkLst>
            <pc:docMk/>
            <pc:sldMk cId="0" sldId="262"/>
            <ac:spMk id="10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11:47.462" v="556" actId="14100"/>
          <ac:spMkLst>
            <pc:docMk/>
            <pc:sldMk cId="0" sldId="262"/>
            <ac:spMk id="11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11:47.462" v="556" actId="14100"/>
          <ac:spMkLst>
            <pc:docMk/>
            <pc:sldMk cId="0" sldId="262"/>
            <ac:spMk id="12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11:47.462" v="556" actId="14100"/>
          <ac:spMkLst>
            <pc:docMk/>
            <pc:sldMk cId="0" sldId="262"/>
            <ac:spMk id="13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26:27.974" v="1133" actId="20577"/>
          <ac:spMkLst>
            <pc:docMk/>
            <pc:sldMk cId="0" sldId="262"/>
            <ac:spMk id="14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12:25.673" v="561" actId="14100"/>
          <ac:spMkLst>
            <pc:docMk/>
            <pc:sldMk cId="0" sldId="262"/>
            <ac:spMk id="15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10:21.203" v="544" actId="107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10:36.825" v="546" actId="1076"/>
          <ac:spMkLst>
            <pc:docMk/>
            <pc:sldMk cId="0" sldId="262"/>
            <ac:spMk id="17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11:29.235" v="555" actId="1076"/>
          <ac:spMkLst>
            <pc:docMk/>
            <pc:sldMk cId="0" sldId="262"/>
            <ac:spMk id="18" creationId="{00000000-0000-0000-0000-000000000000}"/>
          </ac:spMkLst>
        </pc:spChg>
        <pc:spChg chg="mod">
          <ac:chgData name="Thompson, Rich" userId="bb343d06-4aae-47a5-8538-1bccf073cd3d" providerId="ADAL" clId="{3CA38EE0-49F9-49EC-8FCB-3C769E782EE1}" dt="2026-04-17T17:24:47.285" v="991" actId="20577"/>
          <ac:spMkLst>
            <pc:docMk/>
            <pc:sldMk cId="0" sldId="262"/>
            <ac:spMk id="19" creationId="{00000000-0000-0000-0000-000000000000}"/>
          </ac:spMkLst>
        </pc:spChg>
        <pc:spChg chg="del">
          <ac:chgData name="Thompson, Rich" userId="bb343d06-4aae-47a5-8538-1bccf073cd3d" providerId="ADAL" clId="{3CA38EE0-49F9-49EC-8FCB-3C769E782EE1}" dt="2026-04-17T17:06:11.779" v="507" actId="478"/>
          <ac:spMkLst>
            <pc:docMk/>
            <pc:sldMk cId="0" sldId="262"/>
            <ac:spMk id="20" creationId="{00000000-0000-0000-0000-000000000000}"/>
          </ac:spMkLst>
        </pc:spChg>
        <pc:spChg chg="del">
          <ac:chgData name="Thompson, Rich" userId="bb343d06-4aae-47a5-8538-1bccf073cd3d" providerId="ADAL" clId="{3CA38EE0-49F9-49EC-8FCB-3C769E782EE1}" dt="2026-04-17T17:06:10.834" v="506" actId="478"/>
          <ac:spMkLst>
            <pc:docMk/>
            <pc:sldMk cId="0" sldId="262"/>
            <ac:spMk id="21" creationId="{00000000-0000-0000-0000-000000000000}"/>
          </ac:spMkLst>
        </pc:spChg>
        <pc:spChg chg="del">
          <ac:chgData name="Thompson, Rich" userId="bb343d06-4aae-47a5-8538-1bccf073cd3d" providerId="ADAL" clId="{3CA38EE0-49F9-49EC-8FCB-3C769E782EE1}" dt="2026-04-17T17:26:38.151" v="1134" actId="478"/>
          <ac:spMkLst>
            <pc:docMk/>
            <pc:sldMk cId="0" sldId="262"/>
            <ac:spMk id="22" creationId="{00000000-0000-0000-0000-000000000000}"/>
          </ac:spMkLst>
        </pc:spChg>
        <pc:spChg chg="del">
          <ac:chgData name="Thompson, Rich" userId="bb343d06-4aae-47a5-8538-1bccf073cd3d" providerId="ADAL" clId="{3CA38EE0-49F9-49EC-8FCB-3C769E782EE1}" dt="2026-04-17T17:06:09.812" v="505" actId="478"/>
          <ac:spMkLst>
            <pc:docMk/>
            <pc:sldMk cId="0" sldId="262"/>
            <ac:spMk id="23" creationId="{00000000-0000-0000-0000-000000000000}"/>
          </ac:spMkLst>
        </pc:spChg>
        <pc:spChg chg="del">
          <ac:chgData name="Thompson, Rich" userId="bb343d06-4aae-47a5-8538-1bccf073cd3d" providerId="ADAL" clId="{3CA38EE0-49F9-49EC-8FCB-3C769E782EE1}" dt="2026-04-17T17:06:02.960" v="504" actId="478"/>
          <ac:spMkLst>
            <pc:docMk/>
            <pc:sldMk cId="0" sldId="262"/>
            <ac:spMk id="24" creationId="{00000000-0000-0000-0000-000000000000}"/>
          </ac:spMkLst>
        </pc:spChg>
        <pc:spChg chg="add mod">
          <ac:chgData name="Thompson, Rich" userId="bb343d06-4aae-47a5-8538-1bccf073cd3d" providerId="ADAL" clId="{3CA38EE0-49F9-49EC-8FCB-3C769E782EE1}" dt="2026-04-17T17:06:28.805" v="509" actId="571"/>
          <ac:spMkLst>
            <pc:docMk/>
            <pc:sldMk cId="0" sldId="262"/>
            <ac:spMk id="25" creationId="{F2067314-C0A0-4BD8-2DC5-E2439DA7FCC7}"/>
          </ac:spMkLst>
        </pc:spChg>
        <pc:spChg chg="add mod">
          <ac:chgData name="Thompson, Rich" userId="bb343d06-4aae-47a5-8538-1bccf073cd3d" providerId="ADAL" clId="{3CA38EE0-49F9-49EC-8FCB-3C769E782EE1}" dt="2026-04-17T17:06:28.805" v="509" actId="571"/>
          <ac:spMkLst>
            <pc:docMk/>
            <pc:sldMk cId="0" sldId="262"/>
            <ac:spMk id="26" creationId="{F1E664C1-68C7-E0DC-2F7B-D8CF1FCEA64E}"/>
          </ac:spMkLst>
        </pc:spChg>
        <pc:spChg chg="add mod">
          <ac:chgData name="Thompson, Rich" userId="bb343d06-4aae-47a5-8538-1bccf073cd3d" providerId="ADAL" clId="{3CA38EE0-49F9-49EC-8FCB-3C769E782EE1}" dt="2026-04-17T17:06:28.805" v="509" actId="571"/>
          <ac:spMkLst>
            <pc:docMk/>
            <pc:sldMk cId="0" sldId="262"/>
            <ac:spMk id="27" creationId="{F08D9393-BE5C-E3D3-96D0-8BD9322D853E}"/>
          </ac:spMkLst>
        </pc:spChg>
        <pc:spChg chg="add mod">
          <ac:chgData name="Thompson, Rich" userId="bb343d06-4aae-47a5-8538-1bccf073cd3d" providerId="ADAL" clId="{3CA38EE0-49F9-49EC-8FCB-3C769E782EE1}" dt="2026-04-17T17:06:28.805" v="509" actId="571"/>
          <ac:spMkLst>
            <pc:docMk/>
            <pc:sldMk cId="0" sldId="262"/>
            <ac:spMk id="28" creationId="{0F19BAB9-40A1-F67B-0FB5-A3522737B196}"/>
          </ac:spMkLst>
        </pc:spChg>
        <pc:spChg chg="add del mod">
          <ac:chgData name="Thompson, Rich" userId="bb343d06-4aae-47a5-8538-1bccf073cd3d" providerId="ADAL" clId="{3CA38EE0-49F9-49EC-8FCB-3C769E782EE1}" dt="2026-04-17T17:06:41.633" v="514" actId="478"/>
          <ac:spMkLst>
            <pc:docMk/>
            <pc:sldMk cId="0" sldId="262"/>
            <ac:spMk id="29" creationId="{741E6763-CC93-2927-E69A-73FEA01CD4BA}"/>
          </ac:spMkLst>
        </pc:spChg>
        <pc:spChg chg="add del mod">
          <ac:chgData name="Thompson, Rich" userId="bb343d06-4aae-47a5-8538-1bccf073cd3d" providerId="ADAL" clId="{3CA38EE0-49F9-49EC-8FCB-3C769E782EE1}" dt="2026-04-17T17:06:41.633" v="514" actId="478"/>
          <ac:spMkLst>
            <pc:docMk/>
            <pc:sldMk cId="0" sldId="262"/>
            <ac:spMk id="30" creationId="{A9B11DAF-6DD8-BE02-62E0-A901E8494067}"/>
          </ac:spMkLst>
        </pc:spChg>
        <pc:spChg chg="add del mod">
          <ac:chgData name="Thompson, Rich" userId="bb343d06-4aae-47a5-8538-1bccf073cd3d" providerId="ADAL" clId="{3CA38EE0-49F9-49EC-8FCB-3C769E782EE1}" dt="2026-04-17T17:06:41.633" v="514" actId="478"/>
          <ac:spMkLst>
            <pc:docMk/>
            <pc:sldMk cId="0" sldId="262"/>
            <ac:spMk id="31" creationId="{EFD5F916-7DDB-6A33-53F9-9DBA91ED9425}"/>
          </ac:spMkLst>
        </pc:spChg>
        <pc:spChg chg="add del mod">
          <ac:chgData name="Thompson, Rich" userId="bb343d06-4aae-47a5-8538-1bccf073cd3d" providerId="ADAL" clId="{3CA38EE0-49F9-49EC-8FCB-3C769E782EE1}" dt="2026-04-17T17:06:41.633" v="514" actId="478"/>
          <ac:spMkLst>
            <pc:docMk/>
            <pc:sldMk cId="0" sldId="262"/>
            <ac:spMk id="32" creationId="{D49A58F4-D4F7-0748-D065-57F9C4B1D1B4}"/>
          </ac:spMkLst>
        </pc:spChg>
        <pc:spChg chg="add del mod">
          <ac:chgData name="Thompson, Rich" userId="bb343d06-4aae-47a5-8538-1bccf073cd3d" providerId="ADAL" clId="{3CA38EE0-49F9-49EC-8FCB-3C769E782EE1}" dt="2026-04-17T17:06:41.633" v="514" actId="478"/>
          <ac:spMkLst>
            <pc:docMk/>
            <pc:sldMk cId="0" sldId="262"/>
            <ac:spMk id="33" creationId="{14F05E92-9A2E-F3A4-EABC-D19D68AC2D0C}"/>
          </ac:spMkLst>
        </pc:spChg>
        <pc:spChg chg="add del mod ord">
          <ac:chgData name="Thompson, Rich" userId="bb343d06-4aae-47a5-8538-1bccf073cd3d" providerId="ADAL" clId="{3CA38EE0-49F9-49EC-8FCB-3C769E782EE1}" dt="2026-04-17T17:08:06.761" v="527" actId="700"/>
          <ac:spMkLst>
            <pc:docMk/>
            <pc:sldMk cId="0" sldId="262"/>
            <ac:spMk id="34" creationId="{17406D08-5DC5-8675-8685-25B635ACBAD8}"/>
          </ac:spMkLst>
        </pc:spChg>
        <pc:spChg chg="add del mod ord">
          <ac:chgData name="Thompson, Rich" userId="bb343d06-4aae-47a5-8538-1bccf073cd3d" providerId="ADAL" clId="{3CA38EE0-49F9-49EC-8FCB-3C769E782EE1}" dt="2026-04-17T17:08:06.761" v="527" actId="700"/>
          <ac:spMkLst>
            <pc:docMk/>
            <pc:sldMk cId="0" sldId="262"/>
            <ac:spMk id="35" creationId="{BFF9E6A5-27FD-E55C-D899-7CBCE99AE118}"/>
          </ac:spMkLst>
        </pc:spChg>
        <pc:spChg chg="add del mod ord">
          <ac:chgData name="Thompson, Rich" userId="bb343d06-4aae-47a5-8538-1bccf073cd3d" providerId="ADAL" clId="{3CA38EE0-49F9-49EC-8FCB-3C769E782EE1}" dt="2026-04-17T17:08:06.761" v="527" actId="700"/>
          <ac:spMkLst>
            <pc:docMk/>
            <pc:sldMk cId="0" sldId="262"/>
            <ac:spMk id="36" creationId="{C62D06C0-D772-91E6-F203-EAE0CA95E1D4}"/>
          </ac:spMkLst>
        </pc:spChg>
        <pc:spChg chg="add del mod ord">
          <ac:chgData name="Thompson, Rich" userId="bb343d06-4aae-47a5-8538-1bccf073cd3d" providerId="ADAL" clId="{3CA38EE0-49F9-49EC-8FCB-3C769E782EE1}" dt="2026-04-17T17:08:06.761" v="527" actId="700"/>
          <ac:spMkLst>
            <pc:docMk/>
            <pc:sldMk cId="0" sldId="262"/>
            <ac:spMk id="37" creationId="{066E497A-7C79-1D45-E026-D9A9EFF7C766}"/>
          </ac:spMkLst>
        </pc:spChg>
        <pc:spChg chg="add del mod ord">
          <ac:chgData name="Thompson, Rich" userId="bb343d06-4aae-47a5-8538-1bccf073cd3d" providerId="ADAL" clId="{3CA38EE0-49F9-49EC-8FCB-3C769E782EE1}" dt="2026-04-17T17:08:06.761" v="527" actId="700"/>
          <ac:spMkLst>
            <pc:docMk/>
            <pc:sldMk cId="0" sldId="262"/>
            <ac:spMk id="38" creationId="{5E6EF0E5-7873-212F-05BD-4DF1B2CDBF07}"/>
          </ac:spMkLst>
        </pc:spChg>
        <pc:spChg chg="add del mod ord">
          <ac:chgData name="Thompson, Rich" userId="bb343d06-4aae-47a5-8538-1bccf073cd3d" providerId="ADAL" clId="{3CA38EE0-49F9-49EC-8FCB-3C769E782EE1}" dt="2026-04-17T17:08:06.761" v="527" actId="700"/>
          <ac:spMkLst>
            <pc:docMk/>
            <pc:sldMk cId="0" sldId="262"/>
            <ac:spMk id="39" creationId="{64214E9D-7F4B-E48F-1BFF-57A744363700}"/>
          </ac:spMkLst>
        </pc:spChg>
        <pc:spChg chg="add del mod ord">
          <ac:chgData name="Thompson, Rich" userId="bb343d06-4aae-47a5-8538-1bccf073cd3d" providerId="ADAL" clId="{3CA38EE0-49F9-49EC-8FCB-3C769E782EE1}" dt="2026-04-17T17:08:06.761" v="527" actId="700"/>
          <ac:spMkLst>
            <pc:docMk/>
            <pc:sldMk cId="0" sldId="262"/>
            <ac:spMk id="40" creationId="{1E243850-CC0D-7487-84B0-6FBA5FB519BC}"/>
          </ac:spMkLst>
        </pc:spChg>
        <pc:spChg chg="add del mod ord">
          <ac:chgData name="Thompson, Rich" userId="bb343d06-4aae-47a5-8538-1bccf073cd3d" providerId="ADAL" clId="{3CA38EE0-49F9-49EC-8FCB-3C769E782EE1}" dt="2026-04-17T17:08:06.761" v="527" actId="700"/>
          <ac:spMkLst>
            <pc:docMk/>
            <pc:sldMk cId="0" sldId="262"/>
            <ac:spMk id="41" creationId="{FDDD706C-686F-BE34-9F76-831B81AED6CF}"/>
          </ac:spMkLst>
        </pc:spChg>
        <pc:graphicFrameChg chg="add mod">
          <ac:chgData name="Thompson, Rich" userId="bb343d06-4aae-47a5-8538-1bccf073cd3d" providerId="ADAL" clId="{3CA38EE0-49F9-49EC-8FCB-3C769E782EE1}" dt="2026-04-17T17:23:57.093" v="867"/>
          <ac:graphicFrameMkLst>
            <pc:docMk/>
            <pc:sldMk cId="0" sldId="262"/>
            <ac:graphicFrameMk id="42" creationId="{C15FBF6C-F189-9756-102A-9AEF4479689B}"/>
          </ac:graphicFrameMkLst>
        </pc:graphicFrameChg>
      </pc:sldChg>
      <pc:sldChg chg="delSp modSp mod">
        <pc:chgData name="Thompson, Rich" userId="bb343d06-4aae-47a5-8538-1bccf073cd3d" providerId="ADAL" clId="{3CA38EE0-49F9-49EC-8FCB-3C769E782EE1}" dt="2026-04-17T17:01:10.376" v="174"/>
        <pc:sldMkLst>
          <pc:docMk/>
          <pc:sldMk cId="1308361807" sldId="267"/>
        </pc:sldMkLst>
        <pc:spChg chg="mod">
          <ac:chgData name="Thompson, Rich" userId="bb343d06-4aae-47a5-8538-1bccf073cd3d" providerId="ADAL" clId="{3CA38EE0-49F9-49EC-8FCB-3C769E782EE1}" dt="2026-04-17T17:00:23.988" v="172" actId="115"/>
          <ac:spMkLst>
            <pc:docMk/>
            <pc:sldMk cId="1308361807" sldId="267"/>
            <ac:spMk id="3" creationId="{9C709190-F5A0-8867-7CB3-3F113955F2EA}"/>
          </ac:spMkLst>
        </pc:spChg>
        <pc:spChg chg="del mod">
          <ac:chgData name="Thompson, Rich" userId="bb343d06-4aae-47a5-8538-1bccf073cd3d" providerId="ADAL" clId="{3CA38EE0-49F9-49EC-8FCB-3C769E782EE1}" dt="2026-04-17T17:01:10.376" v="174"/>
          <ac:spMkLst>
            <pc:docMk/>
            <pc:sldMk cId="1308361807" sldId="267"/>
            <ac:spMk id="4" creationId="{89F28AD1-AFF6-4FA1-66CA-8CC75628EC72}"/>
          </ac:spMkLst>
        </pc:spChg>
      </pc:sldChg>
      <pc:sldChg chg="addSp modSp new mod">
        <pc:chgData name="Thompson, Rich" userId="bb343d06-4aae-47a5-8538-1bccf073cd3d" providerId="ADAL" clId="{3CA38EE0-49F9-49EC-8FCB-3C769E782EE1}" dt="2026-04-17T16:45:49.622" v="41" actId="14734"/>
        <pc:sldMkLst>
          <pc:docMk/>
          <pc:sldMk cId="1910315374" sldId="300"/>
        </pc:sldMkLst>
        <pc:spChg chg="add mod">
          <ac:chgData name="Thompson, Rich" userId="bb343d06-4aae-47a5-8538-1bccf073cd3d" providerId="ADAL" clId="{3CA38EE0-49F9-49EC-8FCB-3C769E782EE1}" dt="2026-04-17T16:45:33.433" v="37" actId="403"/>
          <ac:spMkLst>
            <pc:docMk/>
            <pc:sldMk cId="1910315374" sldId="300"/>
            <ac:spMk id="3" creationId="{2C5921DA-489B-AFA6-8F0A-68C1A7A9E50D}"/>
          </ac:spMkLst>
        </pc:spChg>
        <pc:graphicFrameChg chg="add mod modGraphic">
          <ac:chgData name="Thompson, Rich" userId="bb343d06-4aae-47a5-8538-1bccf073cd3d" providerId="ADAL" clId="{3CA38EE0-49F9-49EC-8FCB-3C769E782EE1}" dt="2026-04-17T16:45:49.622" v="41" actId="14734"/>
          <ac:graphicFrameMkLst>
            <pc:docMk/>
            <pc:sldMk cId="1910315374" sldId="300"/>
            <ac:graphicFrameMk id="2" creationId="{C373A940-CA81-0671-F892-4DA9A75747C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R² (Variance Explained)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BCE-470C-B3C9-739BE35A212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BCE-470C-B3C9-739BE35A212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1C2B4A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Model 1: Engagement Only</c:v>
                </c:pt>
                <c:pt idx="1">
                  <c:v>Model 2: + Curriculum Context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2.6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CE-470C-B3C9-739BE35A21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2D3748"/>
                </a:solidFill>
                <a:latin typeface="+mn-lt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22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+mn-lt"/>
                  </a:defRPr>
                </a:pPr>
                <a:r>
                  <a:rPr lang="en-US" b="0" i="0" u="none" strike="noStrike">
                    <a:solidFill>
                      <a:srgbClr val="000000"/>
                    </a:solidFill>
                    <a:latin typeface="+mn-lt"/>
                  </a:rPr>
                  <a:t>R² (%)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2D3748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Exam Performance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11.7
(Optimal)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23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68</c:v>
                </c:pt>
                <c:pt idx="1">
                  <c:v>69.5</c:v>
                </c:pt>
                <c:pt idx="2">
                  <c:v>71</c:v>
                </c:pt>
                <c:pt idx="3">
                  <c:v>72</c:v>
                </c:pt>
                <c:pt idx="4">
                  <c:v>73</c:v>
                </c:pt>
                <c:pt idx="5">
                  <c:v>74</c:v>
                </c:pt>
                <c:pt idx="6">
                  <c:v>74.8</c:v>
                </c:pt>
                <c:pt idx="7">
                  <c:v>74</c:v>
                </c:pt>
                <c:pt idx="8">
                  <c:v>73</c:v>
                </c:pt>
                <c:pt idx="9">
                  <c:v>71.5</c:v>
                </c:pt>
                <c:pt idx="10">
                  <c:v>69.5</c:v>
                </c:pt>
                <c:pt idx="11">
                  <c:v>71.400000000000006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EE3-46AB-ACDC-A49D2E1410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Engagement Score (0–23)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77"/>
          <c:min val="66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Predicted Exam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48DD-AF31-45BA-A26D-7AC4939564E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8C05-38F5-46EB-BECD-5394A777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7563A70-D23D-D7C3-314B-097E27A5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147412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349829"/>
            <a:ext cx="12191998" cy="2124891"/>
          </a:xfrm>
          <a:noFill/>
        </p:spPr>
        <p:txBody>
          <a:bodyPr lIns="365760" anchor="b" anchorCtr="0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9F202D-C0AE-BF9D-1D1B-6CAA26CEFC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7973" y="3474720"/>
            <a:ext cx="11547152" cy="496976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212325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26148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Quot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55A3A3-AC3C-EC5C-5238-EE7CBAE0B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854" y="929898"/>
            <a:ext cx="10944272" cy="3117995"/>
          </a:xfrm>
        </p:spPr>
        <p:txBody>
          <a:bodyPr anchor="b" anchorCtr="0">
            <a:normAutofit/>
          </a:bodyPr>
          <a:lstStyle>
            <a:lvl1pPr>
              <a:lnSpc>
                <a:spcPct val="14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“Click to add quote”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853" y="4280104"/>
            <a:ext cx="10944273" cy="365126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 b="1"/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Source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D1693-BD83-7256-F00D-049430687D20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50852" y="4676732"/>
            <a:ext cx="10944271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l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Supplemental copy</a:t>
            </a:r>
          </a:p>
          <a:p>
            <a:pPr lvl="4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2" y="1556657"/>
            <a:ext cx="4647568" cy="2024979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5986" y="3619779"/>
            <a:ext cx="4647568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copy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08233" y="873264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276" y="118665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270" y="1197473"/>
            <a:ext cx="4889860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905263" y="1494459"/>
            <a:ext cx="4889860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39269" y="262520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263" y="2650316"/>
            <a:ext cx="4889860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905256" y="2933014"/>
            <a:ext cx="4889860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 copy</a:t>
            </a:r>
          </a:p>
          <a:p>
            <a:pPr lvl="4"/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39269" y="3984098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5263" y="3994920"/>
            <a:ext cx="4889860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905256" y="4291906"/>
            <a:ext cx="4889860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3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4" y="1214845"/>
            <a:ext cx="4175126" cy="20576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page title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2636A59-1C4D-DB7E-7AB5-5FF3CE74F2C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385986" y="3299740"/>
            <a:ext cx="4186014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7311" y="205281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9337" y="376210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39337" y="416416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269480" y="205281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71506" y="376210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171506" y="416416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07880" y="205281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09906" y="376210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09906" y="416416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840F6E-5028-202C-488C-6E119F9F4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4" y="1214845"/>
            <a:ext cx="4175126" cy="20576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21450-A5C8-7AC0-18C4-F68F4E92811B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385986" y="3299740"/>
            <a:ext cx="4186014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7311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9337" y="240574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39337" y="280780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26948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71506" y="240574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171506" y="280780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0788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09906" y="240574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09906" y="280780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8DB9D046-1452-3F52-9EF6-F159186116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37311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9F1484B-33B4-49AF-50B3-692F9415D0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39337" y="5290686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A8463267-4C32-C0A8-B221-D5C692958888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739337" y="5692745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0F713BA4-C3F0-7266-BFA2-4EB5D9BED6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26948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7A3737E-4F1C-4A60-75FE-0CD6387D44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71506" y="5290686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1F5B1B2F-7A86-7712-D642-D31C7A449AC0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7171506" y="5692745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1AF508C4-773E-5526-D0B3-4519BA6E9F4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70788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A52EAA6-4323-C683-D3E0-0360F2401C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09906" y="5290686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ED840ECE-E392-54F4-E5E0-09C6BAC5F6FA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9609906" y="5692745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6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EA2B1EF-1641-E792-AEFE-F012F6930A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81000"/>
            <a:ext cx="11414127" cy="5766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3" y="272592"/>
            <a:ext cx="4175127" cy="15576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Add your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71571" y="546912"/>
            <a:ext cx="7023556" cy="155766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/>
            </a:lvl1pPr>
            <a:lvl2pPr marL="520700" indent="-22860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EA2B1EF-1641-E792-AEFE-F012F6930A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6873" y="2278743"/>
            <a:ext cx="11398254" cy="38686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4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6DB94C-2BA1-25B7-2E42-3F62C5C50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4" y="1214845"/>
            <a:ext cx="4175126" cy="2057636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page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07A25B4-BF25-2EB3-833F-C53135D04762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385986" y="3299740"/>
            <a:ext cx="4186014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55028" y="365125"/>
            <a:ext cx="6940099" cy="5683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a chart or table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3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FDC804-E7FE-7C50-C943-670922246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8982" y="1088571"/>
            <a:ext cx="4507018" cy="203586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00667-0B00-7C89-1FA5-FF679669B4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88982" y="3162581"/>
            <a:ext cx="4507018" cy="242836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/>
            </a:lvl1pPr>
            <a:lvl2pPr marL="520700" indent="-22860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2826" y="365126"/>
            <a:ext cx="4480151" cy="5683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2" y="1105116"/>
            <a:ext cx="4164242" cy="19507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page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E1ED6957-2F68-AC1E-7E2F-65AD6BFD944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07758" y="3055909"/>
            <a:ext cx="4164242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/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39788" y="351320"/>
            <a:ext cx="6955340" cy="29035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39787" y="3407229"/>
            <a:ext cx="3339392" cy="26487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46564" y="3418114"/>
            <a:ext cx="3448563" cy="26379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74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6323A5-7CBF-8649-525A-F19330DD1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2" y="1105116"/>
            <a:ext cx="4164242" cy="19507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page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0A089E6-0B67-BC9B-0FB9-8827CB3BD7B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07758" y="3055909"/>
            <a:ext cx="4164242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>
                <a:solidFill>
                  <a:schemeClr val="tx1"/>
                </a:solidFill>
              </a:defRPr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B8D5EF3-729C-8199-B5B3-5F9FD2BE26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65914" y="405748"/>
            <a:ext cx="2150384" cy="26487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E1D1186-C60B-C6DF-548F-B1A3544F86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85027" y="416633"/>
            <a:ext cx="2220685" cy="26379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18A1EA7-F689-AE68-2084-689B3C45D7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74442" y="416633"/>
            <a:ext cx="2220685" cy="26379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4D914E-44E0-C1AE-14D4-843C09829A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65914" y="3206932"/>
            <a:ext cx="6940099" cy="29252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829"/>
            <a:ext cx="12191999" cy="2124891"/>
          </a:xfrm>
          <a:noFill/>
        </p:spPr>
        <p:txBody>
          <a:bodyPr lIns="365760" anchor="b" anchorCtr="0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A1891-4F18-21D3-C42B-C393E26C92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7973" y="3474720"/>
            <a:ext cx="11547152" cy="496976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212325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2348770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7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469041" cy="29614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483429"/>
            <a:ext cx="2150384" cy="26487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45229" y="3494314"/>
            <a:ext cx="2220685" cy="26379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4D914E-44E0-C1AE-14D4-843C09829A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68240" y="3170718"/>
            <a:ext cx="6785521" cy="29614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B8D5EF3-729C-8199-B5B3-5F9FD2BE26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240" y="436228"/>
            <a:ext cx="2150384" cy="26487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E1D1186-C60B-C6DF-548F-B1A3544F86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6596" y="447113"/>
            <a:ext cx="2220685" cy="26379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18A1EA7-F689-AE68-2084-689B3C45D7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33076" y="447113"/>
            <a:ext cx="2220685" cy="26379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316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F9F4-8C70-E170-2D93-80B18B95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26141-382A-0BDF-1DB9-B59F51D14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129DC-1835-464E-32B9-D46438AC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B77C1-D36E-4C83-843E-FE316188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274F9-BDFB-B4DA-B857-FC45FDBE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7823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527B-BFED-1B4E-F783-8DA9201A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7C0C3-D17D-9D8D-84BB-642D7AED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9D8E8-7608-51C7-96C4-2939B070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95379-0607-0974-99F4-4B9DE599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620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4362996"/>
            <a:ext cx="12191998" cy="1066800"/>
          </a:xfrm>
          <a:noFill/>
        </p:spPr>
        <p:txBody>
          <a:bodyPr lIns="365760" anchor="b" anchorCtr="0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9F202D-C0AE-BF9D-1D1B-6CAA26CEFC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" y="5394960"/>
            <a:ext cx="11475085" cy="496976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212325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6CC2C9D-C02A-BAE3-2704-C31FEC3DB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8" cy="4297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</p:spTree>
    <p:extLst>
      <p:ext uri="{BB962C8B-B14F-4D97-AF65-F5344CB8AC3E}">
        <p14:creationId xmlns:p14="http://schemas.microsoft.com/office/powerpoint/2010/main" val="39565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3F4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332" y="1632857"/>
            <a:ext cx="10515600" cy="1796143"/>
          </a:xfrm>
        </p:spPr>
        <p:txBody>
          <a:bodyPr anchor="b" anchorCtr="0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332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332" y="1632857"/>
            <a:ext cx="10515600" cy="1796143"/>
          </a:xfrm>
        </p:spPr>
        <p:txBody>
          <a:bodyPr anchor="b" anchorCtr="0">
            <a:normAutofit/>
          </a:bodyPr>
          <a:lstStyle>
            <a:lvl1pPr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332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Scar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332" y="1632857"/>
            <a:ext cx="10515600" cy="1796143"/>
          </a:xfrm>
        </p:spPr>
        <p:txBody>
          <a:bodyPr anchor="b" anchorCtr="0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332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55A3A3-AC3C-EC5C-5238-EE7CBAE0B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3" y="898954"/>
            <a:ext cx="11398253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D145B43-FC71-CFED-BAD0-9399BDDCE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429" y="576942"/>
            <a:ext cx="11398254" cy="22404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873" y="2074421"/>
            <a:ext cx="11398254" cy="4015454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/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5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38790D-1034-D042-D3C2-3BF8915C9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3" y="898954"/>
            <a:ext cx="11398253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F7AB1A-7858-0364-53A6-E5039FF0E0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429" y="576942"/>
            <a:ext cx="11398254" cy="22404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91D34A-06A7-6398-2C15-8309625A99B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7402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4F904E5-9900-1D9E-FED4-2AA7BBADCA7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52256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E4D3FC-41C9-D578-F008-6630E7FFA4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3400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C53F21D-CA93-9B93-4A6E-8255D9511D0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42514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with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3" y="898954"/>
            <a:ext cx="11398253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68B3D21-7A3E-9FD3-2561-1B65C1C3E8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429" y="576942"/>
            <a:ext cx="11398254" cy="22404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936138"/>
            <a:ext cx="3200400" cy="7105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solidFill>
                  <a:schemeClr val="accent1"/>
                </a:solidFill>
                <a:latin typeface="Buckeye Sans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3744683"/>
            <a:ext cx="3200400" cy="59864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5976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B0FA1DA-3E46-56DA-3A0F-C2F4894C2D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975" y="5719560"/>
            <a:ext cx="3200400" cy="23948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CITATION (OPTIONAL)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936138"/>
            <a:ext cx="3200400" cy="7105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solidFill>
                  <a:schemeClr val="accent1"/>
                </a:solidFill>
                <a:latin typeface="Buckeye Sans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3755569"/>
            <a:ext cx="3200400" cy="58775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62025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8DDA1D2-D91C-4DA3-7F82-2C47CE653FD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5086" y="5719560"/>
            <a:ext cx="3200400" cy="23948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CITATION (OPTIONAL)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936138"/>
            <a:ext cx="3200400" cy="7105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solidFill>
                  <a:schemeClr val="accent1"/>
                </a:solidFill>
                <a:latin typeface="Buckeye Sans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3766455"/>
            <a:ext cx="3200400" cy="57686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908067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4307938-5206-7658-371A-FABCB8A01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4198" y="5719560"/>
            <a:ext cx="3200400" cy="23948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CITATION (OPTIONAL)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6304801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9" y="365125"/>
            <a:ext cx="1138736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3" y="1825625"/>
            <a:ext cx="113873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The Ohio State University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6686" y="6296411"/>
            <a:ext cx="6663152" cy="341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7" r:id="rId3"/>
    <p:sldLayoutId id="2147483658" r:id="rId4"/>
    <p:sldLayoutId id="2147483702" r:id="rId5"/>
    <p:sldLayoutId id="2147483703" r:id="rId6"/>
    <p:sldLayoutId id="2147483650" r:id="rId7"/>
    <p:sldLayoutId id="2147483676" r:id="rId8"/>
    <p:sldLayoutId id="2147483679" r:id="rId9"/>
    <p:sldLayoutId id="2147483701" r:id="rId10"/>
    <p:sldLayoutId id="2147483678" r:id="rId11"/>
    <p:sldLayoutId id="2147483682" r:id="rId12"/>
    <p:sldLayoutId id="2147483698" r:id="rId13"/>
    <p:sldLayoutId id="2147483695" r:id="rId14"/>
    <p:sldLayoutId id="2147483694" r:id="rId15"/>
    <p:sldLayoutId id="2147483662" r:id="rId16"/>
    <p:sldLayoutId id="2147483663" r:id="rId17"/>
    <p:sldLayoutId id="2147483665" r:id="rId18"/>
    <p:sldLayoutId id="2147483696" r:id="rId19"/>
    <p:sldLayoutId id="2147483699" r:id="rId20"/>
    <p:sldLayoutId id="2147483655" r:id="rId21"/>
    <p:sldLayoutId id="2147483704" r:id="rId22"/>
    <p:sldLayoutId id="2147483705" r:id="rId23"/>
    <p:sldLayoutId id="214748370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Buckeye Serif 2 Black" pitchFamily="2" charset="77"/>
          <a:ea typeface="Buckeye Serif 2 Black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rgbClr val="212325"/>
          </a:solidFill>
          <a:latin typeface="Buckeye Sans 2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2200" b="0" i="0" kern="1200">
          <a:solidFill>
            <a:srgbClr val="212325"/>
          </a:solidFill>
          <a:latin typeface="Buckeye Sans 2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Courier New" panose="02070309020205020404" pitchFamily="49" charset="0"/>
        <a:buChar char="o"/>
        <a:defRPr sz="2000" b="0" i="0" kern="1200">
          <a:solidFill>
            <a:srgbClr val="212325"/>
          </a:solidFill>
          <a:latin typeface="Buckeye Sans 2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rgbClr val="212325"/>
          </a:solidFill>
          <a:latin typeface="Buckeye Sans 2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D31A3E-F190-B81E-E226-C9A769EC6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BA0C2F"/>
                </a:solidFill>
                <a:latin typeface="Buckeye Serif 2 Black" pitchFamily="2" charset="0"/>
                <a:ea typeface="Buckeye Serif 2 Black" pitchFamily="2" charset="0"/>
                <a:cs typeface="Calibri" pitchFamily="34" charset="-120"/>
              </a:rPr>
              <a:t>Does Video Engagement Translate Into Better Grades?</a:t>
            </a:r>
            <a:endParaRPr lang="en-US" sz="3600" dirty="0">
              <a:solidFill>
                <a:srgbClr val="BA0C2F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346B8C-24E3-BC96-4033-C13D5E64D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Rich Thompson, Arianna Henning, &amp; Chris Pierson</a:t>
            </a:r>
          </a:p>
        </p:txBody>
      </p:sp>
      <p:pic>
        <p:nvPicPr>
          <p:cNvPr id="8" name="Picture Placeholder 7" descr="A walkway with trees and a manhole cover&#10;&#10;Description automatically generated">
            <a:extLst>
              <a:ext uri="{FF2B5EF4-FFF2-40B4-BE49-F238E27FC236}">
                <a16:creationId xmlns:a16="http://schemas.microsoft.com/office/drawing/2014/main" id="{5B581F0C-CB78-BDD9-781D-C5ACA2D193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32425" b="23551"/>
          <a:stretch/>
        </p:blipFill>
        <p:spPr>
          <a:xfrm>
            <a:off x="0" y="0"/>
            <a:ext cx="12191998" cy="4297680"/>
          </a:xfrm>
        </p:spPr>
      </p:pic>
    </p:spTree>
    <p:extLst>
      <p:ext uri="{BB962C8B-B14F-4D97-AF65-F5344CB8AC3E}">
        <p14:creationId xmlns:p14="http://schemas.microsoft.com/office/powerpoint/2010/main" val="91145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BA0C2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219456" y="0"/>
            <a:ext cx="11972544" cy="1158240"/>
          </a:xfrm>
          <a:prstGeom prst="rect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487680" y="0"/>
            <a:ext cx="11460480" cy="1158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Implications for Medical Educators</a:t>
            </a:r>
            <a:endParaRPr lang="en-US" sz="2933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26720" y="1341120"/>
            <a:ext cx="3364732" cy="47487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609600" y="1767840"/>
            <a:ext cx="609600" cy="609600"/>
          </a:xfrm>
          <a:prstGeom prst="ellipse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609600" y="1767840"/>
            <a:ext cx="60960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67" dirty="0"/>
          </a:p>
        </p:txBody>
      </p:sp>
      <p:sp>
        <p:nvSpPr>
          <p:cNvPr id="8" name="Text 6"/>
          <p:cNvSpPr/>
          <p:nvPr/>
        </p:nvSpPr>
        <p:spPr>
          <a:xfrm>
            <a:off x="1377696" y="1487424"/>
            <a:ext cx="2343912" cy="1158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Rethink Analytics of Engagement</a:t>
            </a:r>
            <a:endParaRPr lang="en-US" sz="1667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4479" y="2892552"/>
            <a:ext cx="2833313" cy="3020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33" dirty="0">
                <a:ea typeface="Calibri" pitchFamily="34" charset="-122"/>
                <a:cs typeface="Calibri" pitchFamily="34" charset="-120"/>
              </a:rPr>
              <a:t>High engagement is not always beneficial, since more effort does not necessarily lead to higher exam scores.</a:t>
            </a:r>
          </a:p>
          <a:p>
            <a:endParaRPr lang="en-US" sz="1533" dirty="0">
              <a:ea typeface="Calibri" pitchFamily="34" charset="-122"/>
              <a:cs typeface="Calibri" pitchFamily="34" charset="-120"/>
            </a:endParaRPr>
          </a:p>
          <a:p>
            <a:r>
              <a:rPr lang="en-US" sz="1533" dirty="0">
                <a:ea typeface="Calibri" pitchFamily="34" charset="-122"/>
                <a:cs typeface="Calibri" pitchFamily="34" charset="-120"/>
              </a:rPr>
              <a:t>Future research: Examine the roles of academic counselors and study strategies in boosting study skills.</a:t>
            </a:r>
            <a:endParaRPr lang="en-US" sz="1533" dirty="0"/>
          </a:p>
        </p:txBody>
      </p:sp>
      <p:sp>
        <p:nvSpPr>
          <p:cNvPr id="10" name="Shape 8"/>
          <p:cNvSpPr/>
          <p:nvPr/>
        </p:nvSpPr>
        <p:spPr>
          <a:xfrm>
            <a:off x="4035552" y="1341120"/>
            <a:ext cx="3755136" cy="47487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1" name="Shape 9"/>
          <p:cNvSpPr/>
          <p:nvPr/>
        </p:nvSpPr>
        <p:spPr>
          <a:xfrm>
            <a:off x="4102754" y="1767840"/>
            <a:ext cx="588118" cy="609600"/>
          </a:xfrm>
          <a:prstGeom prst="ellipse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2" name="Text 10"/>
          <p:cNvSpPr/>
          <p:nvPr/>
        </p:nvSpPr>
        <p:spPr>
          <a:xfrm>
            <a:off x="4102754" y="1767840"/>
            <a:ext cx="58811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67" dirty="0"/>
          </a:p>
        </p:txBody>
      </p:sp>
      <p:sp>
        <p:nvSpPr>
          <p:cNvPr id="13" name="Text 11"/>
          <p:cNvSpPr/>
          <p:nvPr/>
        </p:nvSpPr>
        <p:spPr>
          <a:xfrm>
            <a:off x="4934972" y="1834896"/>
            <a:ext cx="234365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Investigate the Role of Curriculum Design</a:t>
            </a:r>
            <a:endParaRPr lang="en-US" sz="1667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416552" y="2892552"/>
            <a:ext cx="3209543" cy="30137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33" dirty="0">
                <a:ea typeface="Calibri" pitchFamily="34" charset="-122"/>
                <a:cs typeface="Calibri" pitchFamily="34" charset="-120"/>
              </a:rPr>
              <a:t>Block-level factors explained 7× more variance than engagement. Some increased difficulty is natural in medical education, but it should be investigated.</a:t>
            </a:r>
          </a:p>
          <a:p>
            <a:endParaRPr lang="en-US" sz="1533" dirty="0">
              <a:ea typeface="Calibri" pitchFamily="34" charset="-122"/>
              <a:cs typeface="Calibri" pitchFamily="34" charset="-120"/>
            </a:endParaRPr>
          </a:p>
          <a:p>
            <a:r>
              <a:rPr lang="en-US" sz="1533" dirty="0">
                <a:ea typeface="Calibri" pitchFamily="34" charset="-122"/>
                <a:cs typeface="Calibri" pitchFamily="34" charset="-120"/>
              </a:rPr>
              <a:t>Future research: Examine the additional impact of scaffolding, clear objectives, and assessment alignment on exam scores.</a:t>
            </a:r>
            <a:endParaRPr lang="en-US" sz="1533" dirty="0"/>
          </a:p>
        </p:txBody>
      </p:sp>
      <p:sp>
        <p:nvSpPr>
          <p:cNvPr id="15" name="Shape 13"/>
          <p:cNvSpPr/>
          <p:nvPr/>
        </p:nvSpPr>
        <p:spPr>
          <a:xfrm>
            <a:off x="8010144" y="1341120"/>
            <a:ext cx="3938016" cy="47487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6" name="Shape 14"/>
          <p:cNvSpPr/>
          <p:nvPr/>
        </p:nvSpPr>
        <p:spPr>
          <a:xfrm>
            <a:off x="8193024" y="1767840"/>
            <a:ext cx="609600" cy="609600"/>
          </a:xfrm>
          <a:prstGeom prst="ellipse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8193024" y="1761744"/>
            <a:ext cx="60960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67" dirty="0"/>
          </a:p>
        </p:txBody>
      </p:sp>
      <p:sp>
        <p:nvSpPr>
          <p:cNvPr id="18" name="Text 16"/>
          <p:cNvSpPr/>
          <p:nvPr/>
        </p:nvSpPr>
        <p:spPr>
          <a:xfrm>
            <a:off x="8961120" y="1834896"/>
            <a:ext cx="2621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67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Differentiated Responses</a:t>
            </a:r>
            <a:endParaRPr lang="en-US" sz="1667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397902" y="2898648"/>
            <a:ext cx="2979619" cy="29020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33" dirty="0">
                <a:ea typeface="Calibri" pitchFamily="34" charset="-122"/>
                <a:cs typeface="Calibri" pitchFamily="34" charset="-120"/>
              </a:rPr>
              <a:t>Low-engagers may need encouragement; high-engagers may need alternative pathways or instructional redesign.</a:t>
            </a:r>
          </a:p>
          <a:p>
            <a:endParaRPr lang="en-US" sz="1533" dirty="0">
              <a:ea typeface="Calibri" pitchFamily="34" charset="-122"/>
              <a:cs typeface="Calibri" pitchFamily="34" charset="-120"/>
            </a:endParaRPr>
          </a:p>
          <a:p>
            <a:r>
              <a:rPr lang="en-US" sz="1533" dirty="0">
                <a:ea typeface="Calibri" pitchFamily="34" charset="-122"/>
                <a:cs typeface="Calibri" pitchFamily="34" charset="-120"/>
              </a:rPr>
              <a:t>Future research: Assess whether demographic patterns differ between high- and low-engagement students.</a:t>
            </a:r>
            <a:endParaRPr lang="en-US" sz="15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68224" cy="6858000"/>
          </a:xfrm>
          <a:prstGeom prst="rect">
            <a:avLst/>
          </a:prstGeom>
          <a:solidFill>
            <a:srgbClr val="BA0C2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97536"/>
          </a:xfrm>
          <a:prstGeom prst="rect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426720"/>
            <a:ext cx="1121664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733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The Bottom Line</a:t>
            </a:r>
            <a:endParaRPr lang="en-US" sz="3733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12064" y="1463040"/>
            <a:ext cx="3596640" cy="4328160"/>
          </a:xfrm>
          <a:prstGeom prst="rect">
            <a:avLst/>
          </a:prstGeom>
          <a:solidFill>
            <a:srgbClr val="A2AAAD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512064" y="1463040"/>
            <a:ext cx="3596640" cy="97536"/>
          </a:xfrm>
          <a:prstGeom prst="rect">
            <a:avLst/>
          </a:prstGeom>
          <a:solidFill>
            <a:srgbClr val="C00000"/>
          </a:solidFill>
          <a:ln/>
        </p:spPr>
        <p:txBody>
          <a:bodyPr/>
          <a:lstStyle/>
          <a:p>
            <a:endParaRPr lang="en-US" sz="240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12064" y="1645920"/>
            <a:ext cx="359664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333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01</a:t>
            </a:r>
            <a:endParaRPr lang="en-US" sz="5333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94944" y="2560320"/>
            <a:ext cx="32308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67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Engagement ≠ Grades</a:t>
            </a:r>
            <a:endParaRPr lang="en-US" sz="1867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94944" y="3352800"/>
            <a:ext cx="3230880" cy="2255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1600" dirty="0">
                <a:ea typeface="Calibri" pitchFamily="34" charset="-122"/>
                <a:cs typeface="Calibri" pitchFamily="34" charset="-120"/>
              </a:rPr>
              <a:t>Video engagement is a behavioral response to metacognitive experiences — not a direct proxy for self-regulated learning.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315968" y="1463040"/>
            <a:ext cx="3596640" cy="4328160"/>
          </a:xfrm>
          <a:prstGeom prst="rect">
            <a:avLst/>
          </a:prstGeom>
          <a:solidFill>
            <a:srgbClr val="A2AAAD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1" name="Shape 9"/>
          <p:cNvSpPr/>
          <p:nvPr/>
        </p:nvSpPr>
        <p:spPr>
          <a:xfrm>
            <a:off x="4315968" y="1463040"/>
            <a:ext cx="3596640" cy="97536"/>
          </a:xfrm>
          <a:prstGeom prst="rect">
            <a:avLst/>
          </a:prstGeom>
          <a:solidFill>
            <a:srgbClr val="C00000"/>
          </a:solidFill>
          <a:ln/>
        </p:spPr>
        <p:txBody>
          <a:bodyPr/>
          <a:lstStyle/>
          <a:p>
            <a:endParaRPr lang="en-US" sz="240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315968" y="1645920"/>
            <a:ext cx="359664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333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02</a:t>
            </a:r>
            <a:endParaRPr lang="en-US" sz="5333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498848" y="2560320"/>
            <a:ext cx="32308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67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Context Explains 7× More</a:t>
            </a:r>
            <a:endParaRPr lang="en-US" sz="1867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498848" y="3352800"/>
            <a:ext cx="3230880" cy="2255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1600" dirty="0">
                <a:ea typeface="Calibri" pitchFamily="34" charset="-122"/>
                <a:cs typeface="Calibri" pitchFamily="34" charset="-120"/>
              </a:rPr>
              <a:t>Curriculum block explained 7× more performance variance than individual engagement. Design quality is the lever.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8119872" y="1463040"/>
            <a:ext cx="3596640" cy="4328160"/>
          </a:xfrm>
          <a:prstGeom prst="rect">
            <a:avLst/>
          </a:prstGeom>
          <a:solidFill>
            <a:srgbClr val="A2AAAD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6" name="Shape 14"/>
          <p:cNvSpPr/>
          <p:nvPr/>
        </p:nvSpPr>
        <p:spPr>
          <a:xfrm>
            <a:off x="8119872" y="1463040"/>
            <a:ext cx="3596640" cy="97536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en-US" sz="240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119872" y="1645920"/>
            <a:ext cx="359664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333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03</a:t>
            </a:r>
            <a:endParaRPr lang="en-US" sz="5333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302752" y="2560320"/>
            <a:ext cx="32308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67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Max Engagement = Warning Sign</a:t>
            </a:r>
            <a:endParaRPr lang="en-US" sz="1867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302752" y="3352800"/>
            <a:ext cx="3230880" cy="2255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1600" dirty="0">
                <a:ea typeface="Calibri" pitchFamily="34" charset="-122"/>
                <a:cs typeface="Calibri" pitchFamily="34" charset="-120"/>
              </a:rPr>
              <a:t>Students at the platform ceiling perform 3.4 points below optimal. High engagement may mean cognitive overload.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70560" y="6096000"/>
            <a:ext cx="10850880" cy="0"/>
          </a:xfrm>
          <a:prstGeom prst="line">
            <a:avLst/>
          </a:prstGeom>
          <a:noFill/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Text 19"/>
          <p:cNvSpPr/>
          <p:nvPr/>
        </p:nvSpPr>
        <p:spPr>
          <a:xfrm>
            <a:off x="4853940" y="518160"/>
            <a:ext cx="653186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More engagement is not always better. The quality of metacognitive experiences generated by curriculum design determines whether engagement helps or hurts.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ellow question mark">
            <a:extLst>
              <a:ext uri="{FF2B5EF4-FFF2-40B4-BE49-F238E27FC236}">
                <a16:creationId xmlns:a16="http://schemas.microsoft.com/office/drawing/2014/main" id="{24983E46-E6E4-B4FB-D4E0-C558BDFD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27" y="13"/>
            <a:ext cx="12191973" cy="6857987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30E6520-4143-8BF8-8BEB-1C671ABE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69" y="381663"/>
            <a:ext cx="6592960" cy="826935"/>
          </a:xfrm>
        </p:spPr>
        <p:txBody>
          <a:bodyPr vert="horz" lIns="121920" tIns="60960" rIns="121920" bIns="60960" rtlCol="0" anchor="b">
            <a:normAutofit fontScale="90000"/>
          </a:bodyPr>
          <a:lstStyle/>
          <a:p>
            <a:pPr defTabSz="1219170"/>
            <a:r>
              <a:rPr lang="en-US" sz="5400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7311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BA0C2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219456" y="0"/>
            <a:ext cx="11972544" cy="1158240"/>
          </a:xfrm>
          <a:prstGeom prst="rect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487680" y="0"/>
            <a:ext cx="11460480" cy="1158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BA0C2F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The Problem: A Flawed Assumption in Learning Analytics</a:t>
            </a:r>
            <a:endParaRPr lang="en-US" sz="2933" dirty="0">
              <a:solidFill>
                <a:srgbClr val="BA0C2F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26720" y="1341120"/>
            <a:ext cx="5425440" cy="43891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426720" y="1341120"/>
            <a:ext cx="5425440" cy="426720"/>
          </a:xfrm>
          <a:prstGeom prst="rect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426720" y="1341120"/>
            <a:ext cx="542544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67" b="1" kern="0" spc="267" dirty="0">
                <a:latin typeface="+mj-lt"/>
                <a:ea typeface="Calibri" pitchFamily="34" charset="-122"/>
                <a:cs typeface="Calibri" pitchFamily="34" charset="-120"/>
              </a:rPr>
              <a:t>CURRENT ASSUMPTION</a:t>
            </a:r>
            <a:endParaRPr lang="en-US" sz="1467" dirty="0">
              <a:latin typeface="+mj-lt"/>
            </a:endParaRPr>
          </a:p>
        </p:txBody>
      </p:sp>
      <p:sp>
        <p:nvSpPr>
          <p:cNvPr id="8" name="Text 6"/>
          <p:cNvSpPr/>
          <p:nvPr/>
        </p:nvSpPr>
        <p:spPr>
          <a:xfrm>
            <a:off x="670560" y="1889760"/>
            <a:ext cx="499872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733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More video engagement</a:t>
            </a:r>
            <a:endParaRPr lang="en-US" sz="1733" dirty="0"/>
          </a:p>
          <a:p>
            <a:r>
              <a:rPr lang="en-US" sz="1733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= Better self-regulated learning</a:t>
            </a:r>
            <a:endParaRPr lang="en-US" sz="1733" dirty="0"/>
          </a:p>
          <a:p>
            <a:endParaRPr lang="en-US" sz="1733" dirty="0"/>
          </a:p>
          <a:p>
            <a:r>
              <a:rPr lang="en-US" sz="17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Learning analytics dashboards track engagement and assume it reflects goal-setting, strategic effort, and metacognitive monitoring.</a:t>
            </a:r>
            <a:endParaRPr lang="en-US" sz="1733" dirty="0"/>
          </a:p>
          <a:p>
            <a:endParaRPr lang="en-US" sz="1733" dirty="0"/>
          </a:p>
          <a:p>
            <a:r>
              <a:rPr lang="en-US" sz="1733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Result: </a:t>
            </a:r>
            <a:endParaRPr lang="en-US" sz="1733" dirty="0"/>
          </a:p>
          <a:p>
            <a:r>
              <a:rPr lang="en-US" sz="17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Students are encouraged to simply engage more.</a:t>
            </a:r>
            <a:endParaRPr lang="en-US" sz="1733" dirty="0"/>
          </a:p>
        </p:txBody>
      </p:sp>
      <p:sp>
        <p:nvSpPr>
          <p:cNvPr id="9" name="Shape 7"/>
          <p:cNvSpPr/>
          <p:nvPr/>
        </p:nvSpPr>
        <p:spPr>
          <a:xfrm>
            <a:off x="6339840" y="1341120"/>
            <a:ext cx="5425440" cy="43891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0" name="Shape 8"/>
          <p:cNvSpPr/>
          <p:nvPr/>
        </p:nvSpPr>
        <p:spPr>
          <a:xfrm>
            <a:off x="6339840" y="1341120"/>
            <a:ext cx="5425440" cy="426720"/>
          </a:xfrm>
          <a:prstGeom prst="rect">
            <a:avLst/>
          </a:prstGeom>
          <a:solidFill>
            <a:srgbClr val="A2AAAD"/>
          </a:solidFill>
          <a:ln>
            <a:solidFill>
              <a:srgbClr val="A2AAAD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6339840" y="1341120"/>
            <a:ext cx="542544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67" b="1" kern="0" spc="267" dirty="0">
                <a:solidFill>
                  <a:srgbClr val="1C2B4A"/>
                </a:solidFill>
                <a:latin typeface="+mj-lt"/>
                <a:ea typeface="Calibri" pitchFamily="34" charset="-122"/>
                <a:cs typeface="Calibri" pitchFamily="34" charset="-120"/>
              </a:rPr>
              <a:t>WHAT WE DON'T KNOW</a:t>
            </a:r>
            <a:endParaRPr lang="en-US" sz="1467" dirty="0">
              <a:latin typeface="+mj-lt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583680" y="1889760"/>
            <a:ext cx="499872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733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Does this relationship hold when curriculum context varies?</a:t>
            </a:r>
            <a:endParaRPr lang="en-US" sz="1733" dirty="0"/>
          </a:p>
          <a:p>
            <a:endParaRPr lang="en-US" sz="1733" dirty="0"/>
          </a:p>
          <a:p>
            <a:r>
              <a:rPr lang="en-US" sz="17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Existing studies are </a:t>
            </a:r>
            <a:r>
              <a:rPr lang="en-US" sz="1733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cross-sectional or single-course</a:t>
            </a:r>
            <a:endParaRPr lang="en-US" sz="1733" dirty="0"/>
          </a:p>
          <a:p>
            <a:r>
              <a:rPr lang="en-US" sz="17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 — they cannot separate person effects from task effects.</a:t>
            </a:r>
            <a:endParaRPr lang="en-US" sz="1733" dirty="0"/>
          </a:p>
          <a:p>
            <a:endParaRPr lang="en-US" sz="1733" dirty="0"/>
          </a:p>
          <a:p>
            <a:r>
              <a:rPr lang="en-US" sz="1733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Inconsistent findings </a:t>
            </a:r>
            <a:r>
              <a:rPr lang="en-US" sz="17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in prior literature suggest context matters — but how?</a:t>
            </a:r>
            <a:endParaRPr lang="en-US" sz="1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3BA8FC-7C8A-0FB9-3A9C-A3D363DC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05" y="566099"/>
            <a:ext cx="10515600" cy="679613"/>
          </a:xfrm>
        </p:spPr>
        <p:txBody>
          <a:bodyPr>
            <a:normAutofit/>
          </a:bodyPr>
          <a:lstStyle/>
          <a:p>
            <a:r>
              <a:rPr lang="en-US" sz="4000" dirty="0"/>
              <a:t>Preclinical curriculum-  18 months long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801CA4-85BA-347B-27B7-35CFEA5717E6}"/>
              </a:ext>
            </a:extLst>
          </p:cNvPr>
          <p:cNvCxnSpPr/>
          <p:nvPr/>
        </p:nvCxnSpPr>
        <p:spPr>
          <a:xfrm>
            <a:off x="865763" y="2630080"/>
            <a:ext cx="106517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7F1B87-9AF1-9738-CCF8-F123A1C04860}"/>
              </a:ext>
            </a:extLst>
          </p:cNvPr>
          <p:cNvSpPr txBox="1"/>
          <p:nvPr/>
        </p:nvSpPr>
        <p:spPr>
          <a:xfrm>
            <a:off x="695324" y="2782097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0BBF1-6259-9223-E824-79EF6B1E192F}"/>
              </a:ext>
            </a:extLst>
          </p:cNvPr>
          <p:cNvSpPr txBox="1"/>
          <p:nvPr/>
        </p:nvSpPr>
        <p:spPr>
          <a:xfrm>
            <a:off x="5446185" y="2782097"/>
            <a:ext cx="136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FEF5C-641A-8E2C-5A00-53B6D79A1679}"/>
              </a:ext>
            </a:extLst>
          </p:cNvPr>
          <p:cNvSpPr txBox="1"/>
          <p:nvPr/>
        </p:nvSpPr>
        <p:spPr>
          <a:xfrm>
            <a:off x="6760106" y="2782097"/>
            <a:ext cx="107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EE088-D754-6EB8-BCEB-AF06A9E1091F}"/>
              </a:ext>
            </a:extLst>
          </p:cNvPr>
          <p:cNvSpPr txBox="1"/>
          <p:nvPr/>
        </p:nvSpPr>
        <p:spPr>
          <a:xfrm>
            <a:off x="10682289" y="2782097"/>
            <a:ext cx="67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ADE5BE-7B39-FB25-DFB0-2C0A9E0AE966}"/>
              </a:ext>
            </a:extLst>
          </p:cNvPr>
          <p:cNvSpPr txBox="1"/>
          <p:nvPr/>
        </p:nvSpPr>
        <p:spPr>
          <a:xfrm>
            <a:off x="838201" y="2256674"/>
            <a:ext cx="1638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Foundations </a:t>
            </a:r>
            <a:r>
              <a:rPr lang="en-US" dirty="0"/>
              <a:t>1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F886F-D979-8655-B808-C4DF6EE2C3E3}"/>
              </a:ext>
            </a:extLst>
          </p:cNvPr>
          <p:cNvSpPr txBox="1"/>
          <p:nvPr/>
        </p:nvSpPr>
        <p:spPr>
          <a:xfrm>
            <a:off x="1523472" y="2782097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BAF03-A846-C4AA-1603-3B0CB0D38BE8}"/>
              </a:ext>
            </a:extLst>
          </p:cNvPr>
          <p:cNvSpPr txBox="1"/>
          <p:nvPr/>
        </p:nvSpPr>
        <p:spPr>
          <a:xfrm>
            <a:off x="2951692" y="2782097"/>
            <a:ext cx="11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FE205-33C8-5381-2FB7-C1E1AF6BD331}"/>
              </a:ext>
            </a:extLst>
          </p:cNvPr>
          <p:cNvSpPr txBox="1"/>
          <p:nvPr/>
        </p:nvSpPr>
        <p:spPr>
          <a:xfrm>
            <a:off x="4208464" y="2782097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0FE099-FC37-2225-7706-0E7FB7056A53}"/>
              </a:ext>
            </a:extLst>
          </p:cNvPr>
          <p:cNvSpPr txBox="1"/>
          <p:nvPr/>
        </p:nvSpPr>
        <p:spPr>
          <a:xfrm>
            <a:off x="7893052" y="2782097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BE0514-C35D-083B-1F41-CA1A49AA64A2}"/>
              </a:ext>
            </a:extLst>
          </p:cNvPr>
          <p:cNvSpPr txBox="1"/>
          <p:nvPr/>
        </p:nvSpPr>
        <p:spPr>
          <a:xfrm>
            <a:off x="9073621" y="2782097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FBA970-BB0D-98FB-6B4D-C3BD28D7B704}"/>
              </a:ext>
            </a:extLst>
          </p:cNvPr>
          <p:cNvSpPr txBox="1"/>
          <p:nvPr/>
        </p:nvSpPr>
        <p:spPr>
          <a:xfrm>
            <a:off x="9982730" y="2782097"/>
            <a:ext cx="69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8A4B6A-CDA8-7576-CC9F-23E75C439285}"/>
              </a:ext>
            </a:extLst>
          </p:cNvPr>
          <p:cNvSpPr txBox="1"/>
          <p:nvPr/>
        </p:nvSpPr>
        <p:spPr>
          <a:xfrm>
            <a:off x="2" y="2380201"/>
            <a:ext cx="79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69298A-6CC0-2D15-40BA-AB72BC899442}"/>
              </a:ext>
            </a:extLst>
          </p:cNvPr>
          <p:cNvCxnSpPr/>
          <p:nvPr/>
        </p:nvCxnSpPr>
        <p:spPr>
          <a:xfrm>
            <a:off x="967361" y="5110384"/>
            <a:ext cx="106517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CC356A-CC53-92ED-2E84-5E2BCC9E0172}"/>
              </a:ext>
            </a:extLst>
          </p:cNvPr>
          <p:cNvSpPr txBox="1"/>
          <p:nvPr/>
        </p:nvSpPr>
        <p:spPr>
          <a:xfrm>
            <a:off x="796923" y="5262401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A7600B-71FA-810B-9F5F-0AEC298646EE}"/>
              </a:ext>
            </a:extLst>
          </p:cNvPr>
          <p:cNvSpPr txBox="1"/>
          <p:nvPr/>
        </p:nvSpPr>
        <p:spPr>
          <a:xfrm>
            <a:off x="5547782" y="5262401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5F036A-273B-509C-9474-A37CA1B8E6A4}"/>
              </a:ext>
            </a:extLst>
          </p:cNvPr>
          <p:cNvSpPr txBox="1"/>
          <p:nvPr/>
        </p:nvSpPr>
        <p:spPr>
          <a:xfrm>
            <a:off x="6861703" y="5262401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33708F-65F2-93BD-B447-249F71FB7AAA}"/>
              </a:ext>
            </a:extLst>
          </p:cNvPr>
          <p:cNvSpPr txBox="1"/>
          <p:nvPr/>
        </p:nvSpPr>
        <p:spPr>
          <a:xfrm>
            <a:off x="10783886" y="5262401"/>
            <a:ext cx="67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B63E11-0395-FE6E-93E0-1B41D7232C6C}"/>
              </a:ext>
            </a:extLst>
          </p:cNvPr>
          <p:cNvSpPr txBox="1"/>
          <p:nvPr/>
        </p:nvSpPr>
        <p:spPr>
          <a:xfrm>
            <a:off x="939800" y="4731984"/>
            <a:ext cx="18286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Neuro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3773A9-CCDD-EB68-3694-1C5E37CB497C}"/>
              </a:ext>
            </a:extLst>
          </p:cNvPr>
          <p:cNvSpPr txBox="1"/>
          <p:nvPr/>
        </p:nvSpPr>
        <p:spPr>
          <a:xfrm>
            <a:off x="1710794" y="5262401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4A8B8C-732A-3B2C-F196-2FD470EBB0A4}"/>
              </a:ext>
            </a:extLst>
          </p:cNvPr>
          <p:cNvSpPr txBox="1"/>
          <p:nvPr/>
        </p:nvSpPr>
        <p:spPr>
          <a:xfrm>
            <a:off x="3072340" y="5262401"/>
            <a:ext cx="111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546DEF-528B-8C18-7B42-D77BFE9197FE}"/>
              </a:ext>
            </a:extLst>
          </p:cNvPr>
          <p:cNvSpPr txBox="1"/>
          <p:nvPr/>
        </p:nvSpPr>
        <p:spPr>
          <a:xfrm>
            <a:off x="4224337" y="5262401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November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CD34C0-64CC-27FA-7F06-BDA21A993B45}"/>
              </a:ext>
            </a:extLst>
          </p:cNvPr>
          <p:cNvSpPr txBox="1"/>
          <p:nvPr/>
        </p:nvSpPr>
        <p:spPr>
          <a:xfrm>
            <a:off x="7994649" y="5262401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035541-9536-7577-41C7-2F1EFAC4AE88}"/>
              </a:ext>
            </a:extLst>
          </p:cNvPr>
          <p:cNvSpPr txBox="1"/>
          <p:nvPr/>
        </p:nvSpPr>
        <p:spPr>
          <a:xfrm>
            <a:off x="9175219" y="5262401"/>
            <a:ext cx="90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F5BBF5-7C91-3E3A-9A80-03B589967859}"/>
              </a:ext>
            </a:extLst>
          </p:cNvPr>
          <p:cNvSpPr txBox="1"/>
          <p:nvPr/>
        </p:nvSpPr>
        <p:spPr>
          <a:xfrm>
            <a:off x="10084328" y="5262401"/>
            <a:ext cx="69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6FBA51-BACC-EB50-8AB6-C2628A479A84}"/>
              </a:ext>
            </a:extLst>
          </p:cNvPr>
          <p:cNvSpPr txBox="1"/>
          <p:nvPr/>
        </p:nvSpPr>
        <p:spPr>
          <a:xfrm>
            <a:off x="101599" y="4860505"/>
            <a:ext cx="79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AAD6B-26BB-E75D-0812-B00A5CE754C8}"/>
              </a:ext>
            </a:extLst>
          </p:cNvPr>
          <p:cNvSpPr txBox="1"/>
          <p:nvPr/>
        </p:nvSpPr>
        <p:spPr>
          <a:xfrm>
            <a:off x="2779379" y="4731984"/>
            <a:ext cx="21293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GI-Renal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D47703-A4FB-43DB-EDF9-13B87D6F235A}"/>
              </a:ext>
            </a:extLst>
          </p:cNvPr>
          <p:cNvSpPr txBox="1"/>
          <p:nvPr/>
        </p:nvSpPr>
        <p:spPr>
          <a:xfrm>
            <a:off x="4911923" y="4731985"/>
            <a:ext cx="16337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Defense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90343-E599-947D-C71B-56B381C4D664}"/>
              </a:ext>
            </a:extLst>
          </p:cNvPr>
          <p:cNvSpPr txBox="1"/>
          <p:nvPr/>
        </p:nvSpPr>
        <p:spPr>
          <a:xfrm>
            <a:off x="6548890" y="4731985"/>
            <a:ext cx="7829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74E259-3722-972A-C8C6-0A98D3BFEF5B}"/>
              </a:ext>
            </a:extLst>
          </p:cNvPr>
          <p:cNvSpPr txBox="1"/>
          <p:nvPr/>
        </p:nvSpPr>
        <p:spPr>
          <a:xfrm>
            <a:off x="7333236" y="4731985"/>
            <a:ext cx="18638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Defense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3282AD-2DA9-F4BA-375E-CE358DE9FC97}"/>
              </a:ext>
            </a:extLst>
          </p:cNvPr>
          <p:cNvSpPr txBox="1"/>
          <p:nvPr/>
        </p:nvSpPr>
        <p:spPr>
          <a:xfrm>
            <a:off x="9197093" y="4731985"/>
            <a:ext cx="1343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2 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FCD5E7-0E5B-031A-AB49-202ED051F287}"/>
              </a:ext>
            </a:extLst>
          </p:cNvPr>
          <p:cNvSpPr txBox="1"/>
          <p:nvPr/>
        </p:nvSpPr>
        <p:spPr>
          <a:xfrm>
            <a:off x="10553540" y="4731984"/>
            <a:ext cx="9640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2F6046-1815-40AF-CA62-34D1BC2B415C}"/>
              </a:ext>
            </a:extLst>
          </p:cNvPr>
          <p:cNvSpPr txBox="1"/>
          <p:nvPr/>
        </p:nvSpPr>
        <p:spPr>
          <a:xfrm>
            <a:off x="2484437" y="2256674"/>
            <a:ext cx="15959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Foundations </a:t>
            </a:r>
            <a:r>
              <a:rPr lang="en-US" dirty="0"/>
              <a:t>2</a:t>
            </a:r>
            <a:endParaRPr 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D43634-1B1C-0351-93FE-9747D8A45FC1}"/>
              </a:ext>
            </a:extLst>
          </p:cNvPr>
          <p:cNvSpPr txBox="1"/>
          <p:nvPr/>
        </p:nvSpPr>
        <p:spPr>
          <a:xfrm>
            <a:off x="4080401" y="2256674"/>
            <a:ext cx="18303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Bone &amp; Muscle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349D9-A559-8C43-2D41-6A70F9882885}"/>
              </a:ext>
            </a:extLst>
          </p:cNvPr>
          <p:cNvSpPr txBox="1"/>
          <p:nvPr/>
        </p:nvSpPr>
        <p:spPr>
          <a:xfrm>
            <a:off x="5918725" y="2256673"/>
            <a:ext cx="11012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3396A7-8DE4-85E9-818B-A1348B89D3CA}"/>
              </a:ext>
            </a:extLst>
          </p:cNvPr>
          <p:cNvSpPr txBox="1"/>
          <p:nvPr/>
        </p:nvSpPr>
        <p:spPr>
          <a:xfrm>
            <a:off x="7024641" y="2256674"/>
            <a:ext cx="23564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Cardiopulmonary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BA7DFA-F85E-10E4-0EB7-3C4409BBB3F4}"/>
              </a:ext>
            </a:extLst>
          </p:cNvPr>
          <p:cNvSpPr txBox="1"/>
          <p:nvPr/>
        </p:nvSpPr>
        <p:spPr>
          <a:xfrm>
            <a:off x="9381109" y="2256674"/>
            <a:ext cx="14027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Endo</a:t>
            </a:r>
            <a:r>
              <a:rPr lang="en-US" dirty="0"/>
              <a:t>-R</a:t>
            </a:r>
            <a:r>
              <a:rPr lang="en-US" sz="1600" dirty="0"/>
              <a:t>epro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A280F1-37AF-D37D-6953-51845C3664B8}"/>
              </a:ext>
            </a:extLst>
          </p:cNvPr>
          <p:cNvSpPr txBox="1"/>
          <p:nvPr/>
        </p:nvSpPr>
        <p:spPr>
          <a:xfrm>
            <a:off x="10783885" y="2256674"/>
            <a:ext cx="8747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6DF8598-ED6B-6C07-EE7F-5399C43FFA40}"/>
              </a:ext>
            </a:extLst>
          </p:cNvPr>
          <p:cNvCxnSpPr>
            <a:cxnSpLocks/>
          </p:cNvCxnSpPr>
          <p:nvPr/>
        </p:nvCxnSpPr>
        <p:spPr>
          <a:xfrm>
            <a:off x="2439455" y="1905001"/>
            <a:ext cx="0" cy="3557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658633B-D337-79E2-8914-5417B42D3BB6}"/>
              </a:ext>
            </a:extLst>
          </p:cNvPr>
          <p:cNvCxnSpPr>
            <a:cxnSpLocks/>
          </p:cNvCxnSpPr>
          <p:nvPr/>
        </p:nvCxnSpPr>
        <p:spPr>
          <a:xfrm>
            <a:off x="4039655" y="1905001"/>
            <a:ext cx="0" cy="3557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DBD92C0-5F95-C0AD-D302-D44B664AF576}"/>
              </a:ext>
            </a:extLst>
          </p:cNvPr>
          <p:cNvCxnSpPr>
            <a:cxnSpLocks/>
          </p:cNvCxnSpPr>
          <p:nvPr/>
        </p:nvCxnSpPr>
        <p:spPr>
          <a:xfrm>
            <a:off x="5887505" y="1885383"/>
            <a:ext cx="0" cy="3557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21B2C-BC97-CC16-A8D6-791202E37A67}"/>
              </a:ext>
            </a:extLst>
          </p:cNvPr>
          <p:cNvCxnSpPr>
            <a:cxnSpLocks/>
          </p:cNvCxnSpPr>
          <p:nvPr/>
        </p:nvCxnSpPr>
        <p:spPr>
          <a:xfrm>
            <a:off x="9349847" y="1875858"/>
            <a:ext cx="0" cy="3557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6E0077-E677-DC65-B03C-037AC030ACC7}"/>
              </a:ext>
            </a:extLst>
          </p:cNvPr>
          <p:cNvCxnSpPr>
            <a:cxnSpLocks/>
          </p:cNvCxnSpPr>
          <p:nvPr/>
        </p:nvCxnSpPr>
        <p:spPr>
          <a:xfrm>
            <a:off x="10754780" y="1898009"/>
            <a:ext cx="0" cy="3557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291985-7309-C3C5-2D7B-58F1C362CD00}"/>
              </a:ext>
            </a:extLst>
          </p:cNvPr>
          <p:cNvCxnSpPr>
            <a:cxnSpLocks/>
          </p:cNvCxnSpPr>
          <p:nvPr/>
        </p:nvCxnSpPr>
        <p:spPr>
          <a:xfrm>
            <a:off x="2748487" y="4361883"/>
            <a:ext cx="0" cy="3557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775BEDA-D69E-CE6E-8D0F-5BAA99506822}"/>
              </a:ext>
            </a:extLst>
          </p:cNvPr>
          <p:cNvCxnSpPr>
            <a:cxnSpLocks/>
          </p:cNvCxnSpPr>
          <p:nvPr/>
        </p:nvCxnSpPr>
        <p:spPr>
          <a:xfrm>
            <a:off x="9174692" y="4387357"/>
            <a:ext cx="0" cy="3557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701BC0-2962-081D-A0B4-09DD874094A0}"/>
              </a:ext>
            </a:extLst>
          </p:cNvPr>
          <p:cNvCxnSpPr>
            <a:cxnSpLocks/>
          </p:cNvCxnSpPr>
          <p:nvPr/>
        </p:nvCxnSpPr>
        <p:spPr>
          <a:xfrm>
            <a:off x="4868331" y="4390458"/>
            <a:ext cx="0" cy="3557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30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391BC3-F83E-3DB7-C98E-BDEA3283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content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05639-87C2-B48A-2F14-0FD8DC70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</a:t>
            </a:r>
          </a:p>
          <a:p>
            <a:pPr lvl="1"/>
            <a:r>
              <a:rPr lang="en-US" dirty="0"/>
              <a:t>Lectures- recorded, livestreamed</a:t>
            </a:r>
          </a:p>
          <a:p>
            <a:pPr lvl="1"/>
            <a:r>
              <a:rPr lang="en-US" dirty="0"/>
              <a:t>Self-guided learning modules</a:t>
            </a:r>
          </a:p>
          <a:p>
            <a:pPr lvl="1"/>
            <a:r>
              <a:rPr lang="en-US" dirty="0"/>
              <a:t>Anatomy laboratory</a:t>
            </a:r>
          </a:p>
          <a:p>
            <a:pPr lvl="1"/>
            <a:r>
              <a:rPr lang="en-US" dirty="0"/>
              <a:t>Small groups</a:t>
            </a:r>
          </a:p>
          <a:p>
            <a:pPr lvl="1"/>
            <a:r>
              <a:rPr lang="en-US" dirty="0"/>
              <a:t>Team based learning</a:t>
            </a:r>
          </a:p>
          <a:p>
            <a:pPr lvl="1"/>
            <a:r>
              <a:rPr lang="en-US" dirty="0"/>
              <a:t>Formative and summative quizzes</a:t>
            </a:r>
          </a:p>
          <a:p>
            <a:r>
              <a:rPr lang="en-US" dirty="0"/>
              <a:t>Students must score 70% on final MCQ summative examination and anatomy laboratory practical exam to demonstrate  competency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80CA149-4FDC-38D0-F575-C269C7F2E0EE}"/>
              </a:ext>
            </a:extLst>
          </p:cNvPr>
          <p:cNvSpPr/>
          <p:nvPr/>
        </p:nvSpPr>
        <p:spPr>
          <a:xfrm>
            <a:off x="6010276" y="2295526"/>
            <a:ext cx="85725" cy="74295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045335-CA01-21F6-4755-8ACDBA15B0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0838" y="2167997"/>
            <a:ext cx="3448380" cy="12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F3AC-8A8C-3934-97FC-4AB0C0C4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360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9190-F5A0-8867-7CB3-3F113955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1603376"/>
            <a:ext cx="6333067" cy="48894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Well organized, easy set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Fosters asynchronous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Meets institutional security and accessibility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Provides analytics on student engagement (video views, percent)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For our study, engagement is a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weighted composite of video views and the percentage of video watched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averaged across each block.</a:t>
            </a:r>
          </a:p>
          <a:p>
            <a:pPr marL="457200" indent="-457200"/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A5CE-E075-C9AB-EF36-176FAB0132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5969" y="1241380"/>
            <a:ext cx="5391811" cy="1971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62438D-88A7-3A27-D8C7-1C77D15F42EF}"/>
              </a:ext>
            </a:extLst>
          </p:cNvPr>
          <p:cNvSpPr txBox="1"/>
          <p:nvPr/>
        </p:nvSpPr>
        <p:spPr>
          <a:xfrm>
            <a:off x="9777789" y="6308210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https://echo360.com</a:t>
            </a:r>
          </a:p>
        </p:txBody>
      </p:sp>
    </p:spTree>
    <p:extLst>
      <p:ext uri="{BB962C8B-B14F-4D97-AF65-F5344CB8AC3E}">
        <p14:creationId xmlns:p14="http://schemas.microsoft.com/office/powerpoint/2010/main" val="130836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BA0C2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219456" y="0"/>
            <a:ext cx="11972544" cy="1158240"/>
          </a:xfrm>
          <a:prstGeom prst="rect">
            <a:avLst/>
          </a:prstGeom>
          <a:solidFill>
            <a:srgbClr val="A2AAAD"/>
          </a:solidFill>
          <a:ln>
            <a:solidFill>
              <a:srgbClr val="A2AAAD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487680" y="0"/>
            <a:ext cx="11460480" cy="1158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Methods: Longitudinal Panel Analysis</a:t>
            </a:r>
            <a:endParaRPr lang="en-US" sz="2933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26720" y="1280160"/>
            <a:ext cx="2621280" cy="1889760"/>
          </a:xfrm>
          <a:prstGeom prst="rect">
            <a:avLst/>
          </a:prstGeom>
          <a:solidFill>
            <a:srgbClr val="A2AAAD"/>
          </a:solidFill>
          <a:ln>
            <a:solidFill>
              <a:srgbClr val="A2AAAD"/>
            </a:solidFill>
          </a:ln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426720" y="1341120"/>
            <a:ext cx="2621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67" b="1" dirty="0">
                <a:solidFill>
                  <a:srgbClr val="C00000"/>
                </a:solidFill>
                <a:ea typeface="Cambria" pitchFamily="34" charset="-122"/>
                <a:cs typeface="Cambria" pitchFamily="34" charset="-120"/>
              </a:rPr>
              <a:t>208</a:t>
            </a:r>
            <a:endParaRPr lang="en-US" sz="4267" dirty="0">
              <a:solidFill>
                <a:srgbClr val="C0000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426720" y="2255520"/>
            <a:ext cx="262128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Medical Students</a:t>
            </a:r>
            <a:endParaRPr lang="en-US" sz="1400" dirty="0"/>
          </a:p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(Preclinical Curriculum)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3291840" y="1280160"/>
            <a:ext cx="2621280" cy="1889760"/>
          </a:xfrm>
          <a:prstGeom prst="rect">
            <a:avLst/>
          </a:prstGeom>
          <a:solidFill>
            <a:srgbClr val="A2AAAD"/>
          </a:solidFill>
          <a:ln>
            <a:solidFill>
              <a:srgbClr val="A2AAAD"/>
            </a:solidFill>
          </a:ln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3291840" y="1341120"/>
            <a:ext cx="2621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67" b="1" dirty="0">
                <a:solidFill>
                  <a:srgbClr val="C00000"/>
                </a:solidFill>
                <a:ea typeface="Cambria" pitchFamily="34" charset="-122"/>
                <a:cs typeface="Cambria" pitchFamily="34" charset="-120"/>
              </a:rPr>
              <a:t>8</a:t>
            </a:r>
            <a:endParaRPr lang="en-US" sz="4267" dirty="0">
              <a:solidFill>
                <a:srgbClr val="C00000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3291840" y="2255520"/>
            <a:ext cx="262128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Sequential</a:t>
            </a:r>
            <a:endParaRPr lang="en-US" sz="1400" dirty="0"/>
          </a:p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Curriculum Blocks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156960" y="1280160"/>
            <a:ext cx="2621280" cy="1889760"/>
          </a:xfrm>
          <a:prstGeom prst="rect">
            <a:avLst/>
          </a:prstGeom>
          <a:solidFill>
            <a:srgbClr val="A2AAAD"/>
          </a:solidFill>
          <a:ln>
            <a:solidFill>
              <a:srgbClr val="A2AAAD"/>
            </a:solidFill>
          </a:ln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2" name="Text 10"/>
          <p:cNvSpPr/>
          <p:nvPr/>
        </p:nvSpPr>
        <p:spPr>
          <a:xfrm>
            <a:off x="6156960" y="1341120"/>
            <a:ext cx="2621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67" b="1" dirty="0">
                <a:solidFill>
                  <a:srgbClr val="C00000"/>
                </a:solidFill>
                <a:ea typeface="Cambria" pitchFamily="34" charset="-122"/>
                <a:cs typeface="Cambria" pitchFamily="34" charset="-120"/>
              </a:rPr>
              <a:t>1,664</a:t>
            </a:r>
            <a:endParaRPr lang="en-US" sz="4267" dirty="0">
              <a:solidFill>
                <a:srgbClr val="C00000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6156960" y="2255520"/>
            <a:ext cx="262128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Total</a:t>
            </a:r>
            <a:endParaRPr lang="en-US" sz="1400" dirty="0"/>
          </a:p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Observations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9022080" y="1280160"/>
            <a:ext cx="2621280" cy="1889760"/>
          </a:xfrm>
          <a:prstGeom prst="rect">
            <a:avLst/>
          </a:prstGeom>
          <a:solidFill>
            <a:srgbClr val="A2AAAD"/>
          </a:solidFill>
          <a:ln>
            <a:solidFill>
              <a:srgbClr val="A2AAAD"/>
            </a:solidFill>
          </a:ln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9022080" y="1341120"/>
            <a:ext cx="2621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a typeface="Cambria" pitchFamily="34" charset="-122"/>
                <a:cs typeface="Cambria" pitchFamily="34" charset="-120"/>
              </a:rPr>
              <a:t>Echo360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Text 14"/>
          <p:cNvSpPr/>
          <p:nvPr/>
        </p:nvSpPr>
        <p:spPr>
          <a:xfrm>
            <a:off x="9022080" y="2255520"/>
            <a:ext cx="262128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Platform for</a:t>
            </a:r>
            <a:endParaRPr lang="en-US" sz="1400" dirty="0"/>
          </a:p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Engagement Metrics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426720" y="3389376"/>
            <a:ext cx="5425440" cy="2438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8" name="Shape 16"/>
          <p:cNvSpPr/>
          <p:nvPr/>
        </p:nvSpPr>
        <p:spPr>
          <a:xfrm>
            <a:off x="426720" y="3389376"/>
            <a:ext cx="5425440" cy="390144"/>
          </a:xfrm>
          <a:prstGeom prst="rect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9" name="Text 17"/>
          <p:cNvSpPr/>
          <p:nvPr/>
        </p:nvSpPr>
        <p:spPr>
          <a:xfrm>
            <a:off x="426720" y="3389376"/>
            <a:ext cx="542544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b="1" kern="0" spc="133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MODEL 1 — Person-Level</a:t>
            </a:r>
            <a:endParaRPr lang="en-US" sz="1400" dirty="0">
              <a:latin typeface="+mj-lt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09600" y="3852672"/>
            <a:ext cx="5059680" cy="1889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ExamGrade = β₀ + β₁(Engagement) + αᵢ + εᵢₜ</a:t>
            </a:r>
            <a:endParaRPr lang="en-US" sz="1533" dirty="0"/>
          </a:p>
          <a:p>
            <a:endParaRPr lang="en-US" sz="1533" dirty="0"/>
          </a:p>
          <a:p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Controls for stable student traits.</a:t>
            </a:r>
            <a:endParaRPr lang="en-US" sz="1533" dirty="0"/>
          </a:p>
          <a:p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Tests: Does more engagement = better outcomes?</a:t>
            </a:r>
            <a:endParaRPr lang="en-US" sz="1533" dirty="0"/>
          </a:p>
        </p:txBody>
      </p:sp>
      <p:sp>
        <p:nvSpPr>
          <p:cNvPr id="21" name="Shape 19"/>
          <p:cNvSpPr/>
          <p:nvPr/>
        </p:nvSpPr>
        <p:spPr>
          <a:xfrm>
            <a:off x="6339840" y="3389376"/>
            <a:ext cx="5425440" cy="2438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2" name="Shape 20"/>
          <p:cNvSpPr/>
          <p:nvPr/>
        </p:nvSpPr>
        <p:spPr>
          <a:xfrm>
            <a:off x="6339840" y="3389376"/>
            <a:ext cx="5425440" cy="390144"/>
          </a:xfrm>
          <a:prstGeom prst="rect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3" name="Text 21"/>
          <p:cNvSpPr/>
          <p:nvPr/>
        </p:nvSpPr>
        <p:spPr>
          <a:xfrm>
            <a:off x="6339840" y="3389376"/>
            <a:ext cx="542544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b="1" kern="0" spc="133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MODEL 2 — Task × Person</a:t>
            </a:r>
            <a:endParaRPr lang="en-US" sz="1400" dirty="0">
              <a:latin typeface="+mj-lt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522720" y="3852672"/>
            <a:ext cx="5059680" cy="1889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ExamGrade = β₀ + β₁(Engagement) + γₜ + αᵢ + εᵢₜ</a:t>
            </a:r>
            <a:endParaRPr lang="en-US" sz="1533" dirty="0"/>
          </a:p>
          <a:p>
            <a:endParaRPr lang="en-US" sz="1533" dirty="0"/>
          </a:p>
          <a:p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Adds block fixed effects (γₜ) — absorbs curriculum-level variation.</a:t>
            </a:r>
            <a:endParaRPr lang="en-US" sz="1533" dirty="0"/>
          </a:p>
          <a:p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Tests: Does context explain engagement's effect?</a:t>
            </a:r>
            <a:endParaRPr lang="en-US" sz="15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1C2C34-979D-5A30-2935-A3AFB599717F}"/>
              </a:ext>
            </a:extLst>
          </p:cNvPr>
          <p:cNvSpPr/>
          <p:nvPr/>
        </p:nvSpPr>
        <p:spPr>
          <a:xfrm>
            <a:off x="9436608" y="3852672"/>
            <a:ext cx="274320" cy="390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73A940-CA81-0671-F892-4DA9A7574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50957"/>
              </p:ext>
            </p:extLst>
          </p:nvPr>
        </p:nvGraphicFramePr>
        <p:xfrm>
          <a:off x="1794779" y="1281708"/>
          <a:ext cx="8399302" cy="4598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630">
                  <a:extLst>
                    <a:ext uri="{9D8B030D-6E8A-4147-A177-3AD203B41FA5}">
                      <a16:colId xmlns:a16="http://schemas.microsoft.com/office/drawing/2014/main" val="2115508197"/>
                    </a:ext>
                  </a:extLst>
                </a:gridCol>
                <a:gridCol w="1068415">
                  <a:extLst>
                    <a:ext uri="{9D8B030D-6E8A-4147-A177-3AD203B41FA5}">
                      <a16:colId xmlns:a16="http://schemas.microsoft.com/office/drawing/2014/main" val="1502382957"/>
                    </a:ext>
                  </a:extLst>
                </a:gridCol>
                <a:gridCol w="1233317">
                  <a:extLst>
                    <a:ext uri="{9D8B030D-6E8A-4147-A177-3AD203B41FA5}">
                      <a16:colId xmlns:a16="http://schemas.microsoft.com/office/drawing/2014/main" val="2868475283"/>
                    </a:ext>
                  </a:extLst>
                </a:gridCol>
                <a:gridCol w="1473916">
                  <a:extLst>
                    <a:ext uri="{9D8B030D-6E8A-4147-A177-3AD203B41FA5}">
                      <a16:colId xmlns:a16="http://schemas.microsoft.com/office/drawing/2014/main" val="3782424186"/>
                    </a:ext>
                  </a:extLst>
                </a:gridCol>
                <a:gridCol w="1534488">
                  <a:extLst>
                    <a:ext uri="{9D8B030D-6E8A-4147-A177-3AD203B41FA5}">
                      <a16:colId xmlns:a16="http://schemas.microsoft.com/office/drawing/2014/main" val="2438642652"/>
                    </a:ext>
                  </a:extLst>
                </a:gridCol>
                <a:gridCol w="1645536">
                  <a:extLst>
                    <a:ext uri="{9D8B030D-6E8A-4147-A177-3AD203B41FA5}">
                      <a16:colId xmlns:a16="http://schemas.microsoft.com/office/drawing/2014/main" val="2221105880"/>
                    </a:ext>
                  </a:extLst>
                </a:gridCol>
              </a:tblGrid>
              <a:tr h="30874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Block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Exam Mean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Exam SD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Engagement Mean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Engagement SD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extLst>
                  <a:ext uri="{0D108BD9-81ED-4DB2-BD59-A6C34878D82A}">
                    <a16:rowId xmlns:a16="http://schemas.microsoft.com/office/drawing/2014/main" val="857783455"/>
                  </a:ext>
                </a:extLst>
              </a:tr>
              <a:tr h="67166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Foundations1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88.13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7.09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17.29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4.56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extLst>
                  <a:ext uri="{0D108BD9-81ED-4DB2-BD59-A6C34878D82A}">
                    <a16:rowId xmlns:a16="http://schemas.microsoft.com/office/drawing/2014/main" val="1657659907"/>
                  </a:ext>
                </a:extLst>
              </a:tr>
              <a:tr h="67166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Foundations2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83.56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7.63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12.40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3.03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extLst>
                  <a:ext uri="{0D108BD9-81ED-4DB2-BD59-A6C34878D82A}">
                    <a16:rowId xmlns:a16="http://schemas.microsoft.com/office/drawing/2014/main" val="1037417770"/>
                  </a:ext>
                </a:extLst>
              </a:tr>
              <a:tr h="611178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CardioPulm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83.28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8.27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13.79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3.98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extLst>
                  <a:ext uri="{0D108BD9-81ED-4DB2-BD59-A6C34878D82A}">
                    <a16:rowId xmlns:a16="http://schemas.microsoft.com/office/drawing/2014/main" val="4095318132"/>
                  </a:ext>
                </a:extLst>
              </a:tr>
              <a:tr h="187764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MSK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85.18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6.30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9.63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3.70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extLst>
                  <a:ext uri="{0D108BD9-81ED-4DB2-BD59-A6C34878D82A}">
                    <a16:rowId xmlns:a16="http://schemas.microsoft.com/office/drawing/2014/main" val="3760957846"/>
                  </a:ext>
                </a:extLst>
              </a:tr>
              <a:tr h="55069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EndoRepro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82.18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8.98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11.50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4.18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extLst>
                  <a:ext uri="{0D108BD9-81ED-4DB2-BD59-A6C34878D82A}">
                    <a16:rowId xmlns:a16="http://schemas.microsoft.com/office/drawing/2014/main" val="3239195285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Neuro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84.08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7.00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11.28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4.32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extLst>
                  <a:ext uri="{0D108BD9-81ED-4DB2-BD59-A6C34878D82A}">
                    <a16:rowId xmlns:a16="http://schemas.microsoft.com/office/drawing/2014/main" val="625636615"/>
                  </a:ext>
                </a:extLst>
              </a:tr>
              <a:tr h="42971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GIRenal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80.59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9.23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6.63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3.73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extLst>
                  <a:ext uri="{0D108BD9-81ED-4DB2-BD59-A6C34878D82A}">
                    <a16:rowId xmlns:a16="http://schemas.microsoft.com/office/drawing/2014/main" val="1169986210"/>
                  </a:ext>
                </a:extLst>
              </a:tr>
              <a:tr h="611178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HostDefense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86.70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8.38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</a:rPr>
                        <a:t>4.62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3.91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0" marR="3150" marT="3150" marB="3150" anchor="ctr"/>
                </a:tc>
                <a:extLst>
                  <a:ext uri="{0D108BD9-81ED-4DB2-BD59-A6C34878D82A}">
                    <a16:rowId xmlns:a16="http://schemas.microsoft.com/office/drawing/2014/main" val="38029509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C5921DA-489B-AFA6-8F0A-68C1A7A9E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5" y="746117"/>
            <a:ext cx="9572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Buckeye Sans 2 Heavy" pitchFamily="2" charset="0"/>
                <a:ea typeface="Times New Roman" panose="02020603050405020304" pitchFamily="18" charset="0"/>
              </a:rPr>
              <a:t>Descriptive Statistics by Block</a:t>
            </a:r>
            <a:endParaRPr lang="en-US" altLang="en-US" sz="1200" b="1" dirty="0">
              <a:latin typeface="Buckeye Sans 2 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1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C0000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219456" y="0"/>
            <a:ext cx="11972544" cy="1158240"/>
          </a:xfrm>
          <a:prstGeom prst="rect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487680" y="0"/>
            <a:ext cx="11460480" cy="1158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Result 1: Curriculum Context Dominates Individual Engagement</a:t>
            </a:r>
            <a:endParaRPr lang="en-US" sz="2800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graphicFrame>
        <p:nvGraphicFramePr>
          <p:cNvPr id="5" name="Chart 0"/>
          <p:cNvGraphicFramePr/>
          <p:nvPr>
            <p:extLst>
              <p:ext uri="{D42A27DB-BD31-4B8C-83A1-F6EECF244321}">
                <p14:modId xmlns:p14="http://schemas.microsoft.com/office/powerpoint/2010/main" val="1491521798"/>
              </p:ext>
            </p:extLst>
          </p:nvPr>
        </p:nvGraphicFramePr>
        <p:xfrm>
          <a:off x="426720" y="1280160"/>
          <a:ext cx="6339840" cy="46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7"/>
          <p:cNvSpPr/>
          <p:nvPr/>
        </p:nvSpPr>
        <p:spPr>
          <a:xfrm>
            <a:off x="7010400" y="1280160"/>
            <a:ext cx="4754880" cy="46939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3" name="Text 10"/>
          <p:cNvSpPr/>
          <p:nvPr/>
        </p:nvSpPr>
        <p:spPr>
          <a:xfrm>
            <a:off x="7193280" y="1397621"/>
            <a:ext cx="4389120" cy="44667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Engagement was measured using a weighted combination of video views and video watch time (native variable in Echo360).</a:t>
            </a:r>
          </a:p>
          <a:p>
            <a:endParaRPr lang="en-US" sz="1533" dirty="0">
              <a:solidFill>
                <a:srgbClr val="2D3748"/>
              </a:solidFill>
              <a:ea typeface="Calibri" pitchFamily="34" charset="-122"/>
              <a:cs typeface="Calibri" pitchFamily="34" charset="-120"/>
            </a:endParaRPr>
          </a:p>
          <a:p>
            <a:r>
              <a:rPr lang="en-US" sz="1533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Model 2 explained about</a:t>
            </a:r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 </a:t>
            </a:r>
            <a:r>
              <a:rPr lang="en-US" sz="1533" b="1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7× more variance over Model 1.
</a:t>
            </a:r>
            <a:endParaRPr lang="en-US" sz="1533" dirty="0"/>
          </a:p>
          <a:p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Once we account for the curriculum blocks, engagement </a:t>
            </a:r>
            <a:r>
              <a:rPr lang="en-US" sz="1533" i="1" u="sng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no longer predicts </a:t>
            </a:r>
            <a:r>
              <a:rPr lang="en-US" sz="1533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performance.</a:t>
            </a:r>
          </a:p>
          <a:p>
            <a:endParaRPr lang="en-US" sz="1533" dirty="0">
              <a:solidFill>
                <a:srgbClr val="2D3748"/>
              </a:solidFill>
              <a:ea typeface="Calibri" pitchFamily="34" charset="-122"/>
              <a:cs typeface="Calibri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C0000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219456" y="0"/>
            <a:ext cx="11972544" cy="1158240"/>
          </a:xfrm>
          <a:prstGeom prst="rect">
            <a:avLst/>
          </a:prstGeom>
          <a:solidFill>
            <a:srgbClr val="A2AAAD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487680" y="0"/>
            <a:ext cx="11460480" cy="1158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C00000"/>
                </a:solidFill>
                <a:latin typeface="Buckeye Serif 2 Black" pitchFamily="2" charset="0"/>
                <a:ea typeface="Buckeye Serif 2 Black" pitchFamily="2" charset="0"/>
                <a:cs typeface="Cambria" pitchFamily="34" charset="-120"/>
              </a:rPr>
              <a:t>Result 2: More Engagement Is Not Always Better</a:t>
            </a:r>
            <a:endParaRPr lang="en-US" sz="2933" dirty="0">
              <a:solidFill>
                <a:srgbClr val="C00000"/>
              </a:solidFill>
              <a:latin typeface="Buckeye Serif 2 Black" pitchFamily="2" charset="0"/>
              <a:ea typeface="Buckeye Serif 2 Black" pitchFamily="2" charset="0"/>
            </a:endParaRPr>
          </a:p>
        </p:txBody>
      </p:sp>
      <p:graphicFrame>
        <p:nvGraphicFramePr>
          <p:cNvPr id="5" name="Chart 0"/>
          <p:cNvGraphicFramePr/>
          <p:nvPr>
            <p:extLst>
              <p:ext uri="{D42A27DB-BD31-4B8C-83A1-F6EECF244321}">
                <p14:modId xmlns:p14="http://schemas.microsoft.com/office/powerpoint/2010/main" val="4037407031"/>
              </p:ext>
            </p:extLst>
          </p:nvPr>
        </p:nvGraphicFramePr>
        <p:xfrm>
          <a:off x="426720" y="1280160"/>
          <a:ext cx="6705600" cy="46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hape 3"/>
          <p:cNvSpPr/>
          <p:nvPr/>
        </p:nvSpPr>
        <p:spPr>
          <a:xfrm>
            <a:off x="7376160" y="1280160"/>
            <a:ext cx="438912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7" name="Shape 4"/>
          <p:cNvSpPr/>
          <p:nvPr/>
        </p:nvSpPr>
        <p:spPr>
          <a:xfrm>
            <a:off x="7376160" y="1280160"/>
            <a:ext cx="4389120" cy="341376"/>
          </a:xfrm>
          <a:prstGeom prst="rect">
            <a:avLst/>
          </a:prstGeom>
          <a:solidFill>
            <a:srgbClr val="00B05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8" name="Text 5"/>
          <p:cNvSpPr/>
          <p:nvPr/>
        </p:nvSpPr>
        <p:spPr>
          <a:xfrm>
            <a:off x="7376160" y="1280160"/>
            <a:ext cx="438912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67" b="1" kern="0" spc="133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ADAPTIVE ZONE</a:t>
            </a:r>
            <a:endParaRPr lang="en-US" sz="1267" dirty="0">
              <a:latin typeface="+mj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34656" y="1670304"/>
            <a:ext cx="4084320" cy="9509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467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0–11 Strategic effort translates</a:t>
            </a:r>
            <a:endParaRPr lang="en-US" sz="1467" dirty="0"/>
          </a:p>
          <a:p>
            <a:r>
              <a:rPr lang="en-US" sz="1467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into learning gains</a:t>
            </a:r>
            <a:endParaRPr lang="en-US" sz="1467" dirty="0"/>
          </a:p>
        </p:txBody>
      </p:sp>
      <p:sp>
        <p:nvSpPr>
          <p:cNvPr id="10" name="Shape 7"/>
          <p:cNvSpPr/>
          <p:nvPr/>
        </p:nvSpPr>
        <p:spPr>
          <a:xfrm>
            <a:off x="7376160" y="2938272"/>
            <a:ext cx="438912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1" name="Shape 8"/>
          <p:cNvSpPr/>
          <p:nvPr/>
        </p:nvSpPr>
        <p:spPr>
          <a:xfrm>
            <a:off x="7376160" y="2929128"/>
            <a:ext cx="4389120" cy="341376"/>
          </a:xfrm>
          <a:prstGeom prst="rect">
            <a:avLst/>
          </a:prstGeom>
          <a:solidFill>
            <a:srgbClr val="D4A847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2" name="Text 9"/>
          <p:cNvSpPr/>
          <p:nvPr/>
        </p:nvSpPr>
        <p:spPr>
          <a:xfrm>
            <a:off x="7376160" y="2938272"/>
            <a:ext cx="438912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67" b="1" kern="0" spc="133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OPTIMAL (~12 units, 50th %ile)</a:t>
            </a:r>
            <a:endParaRPr lang="en-US" sz="1267" dirty="0">
              <a:latin typeface="+mj-lt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534656" y="3328416"/>
            <a:ext cx="4084320" cy="9509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467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Productive struggle.</a:t>
            </a:r>
            <a:endParaRPr lang="en-US" sz="1467" dirty="0"/>
          </a:p>
          <a:p>
            <a:r>
              <a:rPr lang="en-US" sz="1467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Desirable difficulty.</a:t>
            </a:r>
            <a:endParaRPr lang="en-US" sz="1467" dirty="0"/>
          </a:p>
        </p:txBody>
      </p:sp>
      <p:sp>
        <p:nvSpPr>
          <p:cNvPr id="14" name="Shape 11"/>
          <p:cNvSpPr/>
          <p:nvPr/>
        </p:nvSpPr>
        <p:spPr>
          <a:xfrm>
            <a:off x="7376160" y="4572000"/>
            <a:ext cx="438912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5" name="Shape 12"/>
          <p:cNvSpPr/>
          <p:nvPr/>
        </p:nvSpPr>
        <p:spPr>
          <a:xfrm>
            <a:off x="7376160" y="4572000"/>
            <a:ext cx="4389120" cy="341376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6" name="Text 13"/>
          <p:cNvSpPr/>
          <p:nvPr/>
        </p:nvSpPr>
        <p:spPr>
          <a:xfrm>
            <a:off x="7376160" y="4572000"/>
            <a:ext cx="438912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67" b="1" kern="0" spc="133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MALADAPTIVE ZONE</a:t>
            </a:r>
            <a:endParaRPr lang="en-US" sz="1267" dirty="0">
              <a:latin typeface="+mj-lt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34656" y="4962144"/>
            <a:ext cx="4084320" cy="9509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467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12–23 Max engagement = 3.4 grade</a:t>
            </a:r>
            <a:r>
              <a:rPr lang="en-US" sz="1467" dirty="0"/>
              <a:t> </a:t>
            </a:r>
            <a:r>
              <a:rPr lang="en-US" sz="1467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points below optimal</a:t>
            </a:r>
            <a:endParaRPr lang="en-US" sz="14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U Branded">
      <a:dk1>
        <a:srgbClr val="202324"/>
      </a:dk1>
      <a:lt1>
        <a:srgbClr val="FFFFFF"/>
      </a:lt1>
      <a:dk2>
        <a:srgbClr val="202324"/>
      </a:dk2>
      <a:lt2>
        <a:srgbClr val="FFFFFF"/>
      </a:lt2>
      <a:accent1>
        <a:srgbClr val="BA0C2F"/>
      </a:accent1>
      <a:accent2>
        <a:srgbClr val="737B7E"/>
      </a:accent2>
      <a:accent3>
        <a:srgbClr val="830065"/>
      </a:accent3>
      <a:accent4>
        <a:srgbClr val="6EBBAB"/>
      </a:accent4>
      <a:accent5>
        <a:srgbClr val="E65F33"/>
      </a:accent5>
      <a:accent6>
        <a:srgbClr val="80C75B"/>
      </a:accent6>
      <a:hlink>
        <a:srgbClr val="BA0C2F"/>
      </a:hlink>
      <a:folHlink>
        <a:srgbClr val="BA0C2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_Temp_Powerpoint_Final" id="{0920C301-A359-4635-AFB0-3E8DCD0B3240}" vid="{CB46ED02-E95A-4EC1-980B-6995FB75E7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a79a19-aefe-4d2d-8100-acdd4443e72e">
      <Terms xmlns="http://schemas.microsoft.com/office/infopath/2007/PartnerControls"/>
    </lcf76f155ced4ddcb4097134ff3c332f>
    <TaxCatchAll xmlns="4d9c46ae-ad99-4b50-89b6-b963884e7b14" xsi:nil="true"/>
    <_ip_UnifiedCompliancePolicyUIAction xmlns="http://schemas.microsoft.com/sharepoint/v3" xsi:nil="true"/>
    <_ip_UnifiedCompliancePolicyProperties xmlns="http://schemas.microsoft.com/sharepoint/v3" xsi:nil="true"/>
    <SharedWithUsers xmlns="4d9c46ae-ad99-4b50-89b6-b963884e7b1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CE08B6D371C44B75CA6708DE5B720" ma:contentTypeVersion="22" ma:contentTypeDescription="Create a new document." ma:contentTypeScope="" ma:versionID="20b8715f3a0dd8ca0e4a263284ac9aaf">
  <xsd:schema xmlns:xsd="http://www.w3.org/2001/XMLSchema" xmlns:xs="http://www.w3.org/2001/XMLSchema" xmlns:p="http://schemas.microsoft.com/office/2006/metadata/properties" xmlns:ns1="http://schemas.microsoft.com/sharepoint/v3" xmlns:ns2="e6a79a19-aefe-4d2d-8100-acdd4443e72e" xmlns:ns3="4d9c46ae-ad99-4b50-89b6-b963884e7b14" targetNamespace="http://schemas.microsoft.com/office/2006/metadata/properties" ma:root="true" ma:fieldsID="6ef0a7a31df15e6c1669d32e4dfc756a" ns1:_="" ns2:_="" ns3:_="">
    <xsd:import namespace="http://schemas.microsoft.com/sharepoint/v3"/>
    <xsd:import namespace="e6a79a19-aefe-4d2d-8100-acdd4443e72e"/>
    <xsd:import namespace="4d9c46ae-ad99-4b50-89b6-b963884e7b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79a19-aefe-4d2d-8100-acdd4443e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f133747-7f49-46b8-8a37-07c8968d02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c46ae-ad99-4b50-89b6-b963884e7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dc06ef-d913-4d4c-b1be-1d17ac61cf0a}" ma:internalName="TaxCatchAll" ma:showField="CatchAllData" ma:web="4d9c46ae-ad99-4b50-89b6-b963884e7b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5B590-EC41-47D6-9826-DB3928C76193}">
  <ds:schemaRefs>
    <ds:schemaRef ds:uri="http://purl.org/dc/terms/"/>
    <ds:schemaRef ds:uri="3ce6d955-4258-458b-ac6b-518e3d6206e9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b1e7f3e-bb12-474b-b482-4fa739e63894"/>
    <ds:schemaRef ds:uri="http://purl.org/dc/dcmitype/"/>
    <ds:schemaRef ds:uri="e6a79a19-aefe-4d2d-8100-acdd4443e72e"/>
    <ds:schemaRef ds:uri="4d9c46ae-ad99-4b50-89b6-b963884e7b1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A8BEB66-0C0B-4B90-9CB4-1562F81D5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EEB9E3-6976-4EBC-8C24-18000C1CD5B8}"/>
</file>

<file path=docMetadata/LabelInfo.xml><?xml version="1.0" encoding="utf-8"?>
<clbl:labelList xmlns:clbl="http://schemas.microsoft.com/office/2020/mipLabelMetadata">
  <clbl:label id="{8db864bc-821c-4dd3-a9c9-5002b5129ec6}" enabled="1" method="Standard" siteId="{0b95a125-791c-4f0a-9f9e-99e36311750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Brand_Temp_Powerpoint_Final</Template>
  <TotalTime>134</TotalTime>
  <Words>757</Words>
  <Application>Microsoft Office PowerPoint</Application>
  <PresentationFormat>Widescreen</PresentationFormat>
  <Paragraphs>202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Buckeye Sans 2</vt:lpstr>
      <vt:lpstr>Buckeye Sans 2 Black</vt:lpstr>
      <vt:lpstr>Buckeye Sans 2 Heavy</vt:lpstr>
      <vt:lpstr>Buckeye Serif 2 Black</vt:lpstr>
      <vt:lpstr>Calibri</vt:lpstr>
      <vt:lpstr>Cambria</vt:lpstr>
      <vt:lpstr>Courier New</vt:lpstr>
      <vt:lpstr>Times New Roman</vt:lpstr>
      <vt:lpstr>Office Theme</vt:lpstr>
      <vt:lpstr>Does Video Engagement Translate Into Better Grades?</vt:lpstr>
      <vt:lpstr>PowerPoint Presentation</vt:lpstr>
      <vt:lpstr>Preclinical curriculum-  18 months long</vt:lpstr>
      <vt:lpstr>Block content </vt:lpstr>
      <vt:lpstr>Echo 360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Ninja Example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Thompson, Rich</dc:creator>
  <cp:lastModifiedBy>Thompson, Rich</cp:lastModifiedBy>
  <cp:revision>2</cp:revision>
  <dcterms:created xsi:type="dcterms:W3CDTF">2026-04-16T19:25:01Z</dcterms:created>
  <dcterms:modified xsi:type="dcterms:W3CDTF">2026-04-17T17:26:46Z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0x0101000E4CE08B6D371C44B75CA6708DE5B720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