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256" r:id="rId2"/>
    <p:sldId id="257" r:id="rId3"/>
    <p:sldId id="258" r:id="rId4"/>
    <p:sldId id="268" r:id="rId5"/>
    <p:sldId id="259" r:id="rId6"/>
    <p:sldId id="260" r:id="rId7"/>
    <p:sldId id="261" r:id="rId8"/>
    <p:sldId id="262" r:id="rId9"/>
    <p:sldId id="263" r:id="rId10"/>
    <p:sldId id="264" r:id="rId11"/>
    <p:sldId id="265" r:id="rId12"/>
    <p:sldId id="266" r:id="rId13"/>
    <p:sldId id="267" r:id="rId14"/>
    <p:sldId id="269" r:id="rId15"/>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B7D8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3083B38-2752-07EA-61AA-915EEF88D9AE}" v="184" dt="2026-06-08T18:37:27.891"/>
    <p1510:client id="{B2EC32FE-DBBA-489C-B621-6C30D6ACFA2F}" v="201" dt="2026-06-09T14:30:04.60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40" autoAdjust="0"/>
    <p:restoredTop sz="87893" autoAdjust="0"/>
  </p:normalViewPr>
  <p:slideViewPr>
    <p:cSldViewPr snapToGrid="0" snapToObjects="1">
      <p:cViewPr varScale="1">
        <p:scale>
          <a:sx n="136" d="100"/>
          <a:sy n="136" d="100"/>
        </p:scale>
        <p:origin x="88" y="252"/>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yan DeVore" userId="d86c0ac5-9584-4647-9de0-027ecc9b28be" providerId="ADAL" clId="{1C5C6F2A-2215-4C65-B8F4-A7A04D6FCC25}"/>
    <pc:docChg chg="undo custSel addSld modSld modMainMaster">
      <pc:chgData name="Bryan DeVore" userId="d86c0ac5-9584-4647-9de0-027ecc9b28be" providerId="ADAL" clId="{1C5C6F2A-2215-4C65-B8F4-A7A04D6FCC25}" dt="2026-06-09T18:15:52.169" v="476" actId="403"/>
      <pc:docMkLst>
        <pc:docMk/>
      </pc:docMkLst>
      <pc:sldChg chg="modSp mod">
        <pc:chgData name="Bryan DeVore" userId="d86c0ac5-9584-4647-9de0-027ecc9b28be" providerId="ADAL" clId="{1C5C6F2A-2215-4C65-B8F4-A7A04D6FCC25}" dt="2026-06-09T18:11:38.317" v="475" actId="20577"/>
        <pc:sldMkLst>
          <pc:docMk/>
          <pc:sldMk cId="0" sldId="256"/>
        </pc:sldMkLst>
        <pc:spChg chg="mod">
          <ac:chgData name="Bryan DeVore" userId="d86c0ac5-9584-4647-9de0-027ecc9b28be" providerId="ADAL" clId="{1C5C6F2A-2215-4C65-B8F4-A7A04D6FCC25}" dt="2026-06-09T18:11:38.317" v="475" actId="20577"/>
          <ac:spMkLst>
            <pc:docMk/>
            <pc:sldMk cId="0" sldId="256"/>
            <ac:spMk id="11" creationId="{00000000-0000-0000-0000-000000000000}"/>
          </ac:spMkLst>
        </pc:spChg>
      </pc:sldChg>
      <pc:sldChg chg="modSp mod modNotesTx">
        <pc:chgData name="Bryan DeVore" userId="d86c0ac5-9584-4647-9de0-027ecc9b28be" providerId="ADAL" clId="{1C5C6F2A-2215-4C65-B8F4-A7A04D6FCC25}" dt="2026-06-09T14:11:09.734" v="305" actId="2"/>
        <pc:sldMkLst>
          <pc:docMk/>
          <pc:sldMk cId="0" sldId="257"/>
        </pc:sldMkLst>
        <pc:spChg chg="mod">
          <ac:chgData name="Bryan DeVore" userId="d86c0ac5-9584-4647-9de0-027ecc9b28be" providerId="ADAL" clId="{1C5C6F2A-2215-4C65-B8F4-A7A04D6FCC25}" dt="2026-06-09T12:43:42.766" v="1" actId="1076"/>
          <ac:spMkLst>
            <pc:docMk/>
            <pc:sldMk cId="0" sldId="257"/>
            <ac:spMk id="18" creationId="{00000000-0000-0000-0000-000000000000}"/>
          </ac:spMkLst>
        </pc:spChg>
        <pc:spChg chg="mod">
          <ac:chgData name="Bryan DeVore" userId="d86c0ac5-9584-4647-9de0-027ecc9b28be" providerId="ADAL" clId="{1C5C6F2A-2215-4C65-B8F4-A7A04D6FCC25}" dt="2026-06-09T12:43:42.766" v="1" actId="1076"/>
          <ac:spMkLst>
            <pc:docMk/>
            <pc:sldMk cId="0" sldId="257"/>
            <ac:spMk id="20" creationId="{00000000-0000-0000-0000-000000000000}"/>
          </ac:spMkLst>
        </pc:spChg>
        <pc:picChg chg="mod">
          <ac:chgData name="Bryan DeVore" userId="d86c0ac5-9584-4647-9de0-027ecc9b28be" providerId="ADAL" clId="{1C5C6F2A-2215-4C65-B8F4-A7A04D6FCC25}" dt="2026-06-09T12:43:42.766" v="1" actId="1076"/>
          <ac:picMkLst>
            <pc:docMk/>
            <pc:sldMk cId="0" sldId="257"/>
            <ac:picMk id="19" creationId="{00000000-0000-0000-0000-000000000000}"/>
          </ac:picMkLst>
        </pc:picChg>
      </pc:sldChg>
      <pc:sldChg chg="modSp mod">
        <pc:chgData name="Bryan DeVore" userId="d86c0ac5-9584-4647-9de0-027ecc9b28be" providerId="ADAL" clId="{1C5C6F2A-2215-4C65-B8F4-A7A04D6FCC25}" dt="2026-06-09T14:15:27.328" v="349" actId="20577"/>
        <pc:sldMkLst>
          <pc:docMk/>
          <pc:sldMk cId="0" sldId="260"/>
        </pc:sldMkLst>
        <pc:spChg chg="mod">
          <ac:chgData name="Bryan DeVore" userId="d86c0ac5-9584-4647-9de0-027ecc9b28be" providerId="ADAL" clId="{1C5C6F2A-2215-4C65-B8F4-A7A04D6FCC25}" dt="2026-06-09T14:15:01.722" v="336" actId="403"/>
          <ac:spMkLst>
            <pc:docMk/>
            <pc:sldMk cId="0" sldId="260"/>
            <ac:spMk id="5" creationId="{00000000-0000-0000-0000-000000000000}"/>
          </ac:spMkLst>
        </pc:spChg>
        <pc:spChg chg="mod">
          <ac:chgData name="Bryan DeVore" userId="d86c0ac5-9584-4647-9de0-027ecc9b28be" providerId="ADAL" clId="{1C5C6F2A-2215-4C65-B8F4-A7A04D6FCC25}" dt="2026-06-09T14:15:01.722" v="336" actId="403"/>
          <ac:spMkLst>
            <pc:docMk/>
            <pc:sldMk cId="0" sldId="260"/>
            <ac:spMk id="6" creationId="{00000000-0000-0000-0000-000000000000}"/>
          </ac:spMkLst>
        </pc:spChg>
        <pc:spChg chg="mod">
          <ac:chgData name="Bryan DeVore" userId="d86c0ac5-9584-4647-9de0-027ecc9b28be" providerId="ADAL" clId="{1C5C6F2A-2215-4C65-B8F4-A7A04D6FCC25}" dt="2026-06-09T14:15:01.722" v="336" actId="403"/>
          <ac:spMkLst>
            <pc:docMk/>
            <pc:sldMk cId="0" sldId="260"/>
            <ac:spMk id="8" creationId="{00000000-0000-0000-0000-000000000000}"/>
          </ac:spMkLst>
        </pc:spChg>
        <pc:spChg chg="mod">
          <ac:chgData name="Bryan DeVore" userId="d86c0ac5-9584-4647-9de0-027ecc9b28be" providerId="ADAL" clId="{1C5C6F2A-2215-4C65-B8F4-A7A04D6FCC25}" dt="2026-06-09T14:15:01.722" v="336" actId="403"/>
          <ac:spMkLst>
            <pc:docMk/>
            <pc:sldMk cId="0" sldId="260"/>
            <ac:spMk id="9" creationId="{00000000-0000-0000-0000-000000000000}"/>
          </ac:spMkLst>
        </pc:spChg>
        <pc:spChg chg="mod">
          <ac:chgData name="Bryan DeVore" userId="d86c0ac5-9584-4647-9de0-027ecc9b28be" providerId="ADAL" clId="{1C5C6F2A-2215-4C65-B8F4-A7A04D6FCC25}" dt="2026-06-09T14:15:01.722" v="336" actId="403"/>
          <ac:spMkLst>
            <pc:docMk/>
            <pc:sldMk cId="0" sldId="260"/>
            <ac:spMk id="14" creationId="{00000000-0000-0000-0000-000000000000}"/>
          </ac:spMkLst>
        </pc:spChg>
        <pc:spChg chg="mod">
          <ac:chgData name="Bryan DeVore" userId="d86c0ac5-9584-4647-9de0-027ecc9b28be" providerId="ADAL" clId="{1C5C6F2A-2215-4C65-B8F4-A7A04D6FCC25}" dt="2026-06-09T12:55:46.507" v="77" actId="403"/>
          <ac:spMkLst>
            <pc:docMk/>
            <pc:sldMk cId="0" sldId="260"/>
            <ac:spMk id="15" creationId="{00000000-0000-0000-0000-000000000000}"/>
          </ac:spMkLst>
        </pc:spChg>
        <pc:spChg chg="mod">
          <ac:chgData name="Bryan DeVore" userId="d86c0ac5-9584-4647-9de0-027ecc9b28be" providerId="ADAL" clId="{1C5C6F2A-2215-4C65-B8F4-A7A04D6FCC25}" dt="2026-06-09T14:15:01.722" v="336" actId="403"/>
          <ac:spMkLst>
            <pc:docMk/>
            <pc:sldMk cId="0" sldId="260"/>
            <ac:spMk id="16" creationId="{00000000-0000-0000-0000-000000000000}"/>
          </ac:spMkLst>
        </pc:spChg>
        <pc:spChg chg="mod">
          <ac:chgData name="Bryan DeVore" userId="d86c0ac5-9584-4647-9de0-027ecc9b28be" providerId="ADAL" clId="{1C5C6F2A-2215-4C65-B8F4-A7A04D6FCC25}" dt="2026-06-09T14:15:01.722" v="336" actId="403"/>
          <ac:spMkLst>
            <pc:docMk/>
            <pc:sldMk cId="0" sldId="260"/>
            <ac:spMk id="21" creationId="{00000000-0000-0000-0000-000000000000}"/>
          </ac:spMkLst>
        </pc:spChg>
        <pc:spChg chg="mod">
          <ac:chgData name="Bryan DeVore" userId="d86c0ac5-9584-4647-9de0-027ecc9b28be" providerId="ADAL" clId="{1C5C6F2A-2215-4C65-B8F4-A7A04D6FCC25}" dt="2026-06-09T14:15:01.722" v="336" actId="403"/>
          <ac:spMkLst>
            <pc:docMk/>
            <pc:sldMk cId="0" sldId="260"/>
            <ac:spMk id="22" creationId="{00000000-0000-0000-0000-000000000000}"/>
          </ac:spMkLst>
        </pc:spChg>
        <pc:spChg chg="mod">
          <ac:chgData name="Bryan DeVore" userId="d86c0ac5-9584-4647-9de0-027ecc9b28be" providerId="ADAL" clId="{1C5C6F2A-2215-4C65-B8F4-A7A04D6FCC25}" dt="2026-06-09T12:55:46.507" v="77" actId="403"/>
          <ac:spMkLst>
            <pc:docMk/>
            <pc:sldMk cId="0" sldId="260"/>
            <ac:spMk id="27" creationId="{00000000-0000-0000-0000-000000000000}"/>
          </ac:spMkLst>
        </pc:spChg>
        <pc:spChg chg="mod">
          <ac:chgData name="Bryan DeVore" userId="d86c0ac5-9584-4647-9de0-027ecc9b28be" providerId="ADAL" clId="{1C5C6F2A-2215-4C65-B8F4-A7A04D6FCC25}" dt="2026-06-09T14:15:27.328" v="349" actId="20577"/>
          <ac:spMkLst>
            <pc:docMk/>
            <pc:sldMk cId="0" sldId="260"/>
            <ac:spMk id="33" creationId="{00000000-0000-0000-0000-000000000000}"/>
          </ac:spMkLst>
        </pc:spChg>
        <pc:spChg chg="mod">
          <ac:chgData name="Bryan DeVore" userId="d86c0ac5-9584-4647-9de0-027ecc9b28be" providerId="ADAL" clId="{1C5C6F2A-2215-4C65-B8F4-A7A04D6FCC25}" dt="2026-06-09T12:47:12.683" v="49" actId="14100"/>
          <ac:spMkLst>
            <pc:docMk/>
            <pc:sldMk cId="0" sldId="260"/>
            <ac:spMk id="36" creationId="{00000000-0000-0000-0000-000000000000}"/>
          </ac:spMkLst>
        </pc:spChg>
        <pc:spChg chg="mod">
          <ac:chgData name="Bryan DeVore" userId="d86c0ac5-9584-4647-9de0-027ecc9b28be" providerId="ADAL" clId="{1C5C6F2A-2215-4C65-B8F4-A7A04D6FCC25}" dt="2026-06-09T14:15:01.722" v="336" actId="403"/>
          <ac:spMkLst>
            <pc:docMk/>
            <pc:sldMk cId="0" sldId="260"/>
            <ac:spMk id="38" creationId="{00000000-0000-0000-0000-000000000000}"/>
          </ac:spMkLst>
        </pc:spChg>
        <pc:spChg chg="mod">
          <ac:chgData name="Bryan DeVore" userId="d86c0ac5-9584-4647-9de0-027ecc9b28be" providerId="ADAL" clId="{1C5C6F2A-2215-4C65-B8F4-A7A04D6FCC25}" dt="2026-06-09T12:55:34.226" v="75" actId="403"/>
          <ac:spMkLst>
            <pc:docMk/>
            <pc:sldMk cId="0" sldId="260"/>
            <ac:spMk id="39" creationId="{00000000-0000-0000-0000-000000000000}"/>
          </ac:spMkLst>
        </pc:spChg>
      </pc:sldChg>
      <pc:sldChg chg="modSp mod">
        <pc:chgData name="Bryan DeVore" userId="d86c0ac5-9584-4647-9de0-027ecc9b28be" providerId="ADAL" clId="{1C5C6F2A-2215-4C65-B8F4-A7A04D6FCC25}" dt="2026-06-09T14:13:15.622" v="335" actId="403"/>
        <pc:sldMkLst>
          <pc:docMk/>
          <pc:sldMk cId="0" sldId="261"/>
        </pc:sldMkLst>
        <pc:spChg chg="mod">
          <ac:chgData name="Bryan DeVore" userId="d86c0ac5-9584-4647-9de0-027ecc9b28be" providerId="ADAL" clId="{1C5C6F2A-2215-4C65-B8F4-A7A04D6FCC25}" dt="2026-06-09T14:13:15.622" v="335" actId="403"/>
          <ac:spMkLst>
            <pc:docMk/>
            <pc:sldMk cId="0" sldId="261"/>
            <ac:spMk id="5" creationId="{00000000-0000-0000-0000-000000000000}"/>
          </ac:spMkLst>
        </pc:spChg>
        <pc:spChg chg="mod">
          <ac:chgData name="Bryan DeVore" userId="d86c0ac5-9584-4647-9de0-027ecc9b28be" providerId="ADAL" clId="{1C5C6F2A-2215-4C65-B8F4-A7A04D6FCC25}" dt="2026-06-09T14:13:15.622" v="335" actId="403"/>
          <ac:spMkLst>
            <pc:docMk/>
            <pc:sldMk cId="0" sldId="261"/>
            <ac:spMk id="9" creationId="{00000000-0000-0000-0000-000000000000}"/>
          </ac:spMkLst>
        </pc:spChg>
        <pc:spChg chg="mod">
          <ac:chgData name="Bryan DeVore" userId="d86c0ac5-9584-4647-9de0-027ecc9b28be" providerId="ADAL" clId="{1C5C6F2A-2215-4C65-B8F4-A7A04D6FCC25}" dt="2026-06-09T13:02:11.781" v="128" actId="403"/>
          <ac:spMkLst>
            <pc:docMk/>
            <pc:sldMk cId="0" sldId="261"/>
            <ac:spMk id="10" creationId="{00000000-0000-0000-0000-000000000000}"/>
          </ac:spMkLst>
        </pc:spChg>
        <pc:spChg chg="mod">
          <ac:chgData name="Bryan DeVore" userId="d86c0ac5-9584-4647-9de0-027ecc9b28be" providerId="ADAL" clId="{1C5C6F2A-2215-4C65-B8F4-A7A04D6FCC25}" dt="2026-06-09T14:13:15.622" v="335" actId="403"/>
          <ac:spMkLst>
            <pc:docMk/>
            <pc:sldMk cId="0" sldId="261"/>
            <ac:spMk id="11" creationId="{00000000-0000-0000-0000-000000000000}"/>
          </ac:spMkLst>
        </pc:spChg>
        <pc:spChg chg="mod">
          <ac:chgData name="Bryan DeVore" userId="d86c0ac5-9584-4647-9de0-027ecc9b28be" providerId="ADAL" clId="{1C5C6F2A-2215-4C65-B8F4-A7A04D6FCC25}" dt="2026-06-09T14:13:15.622" v="335" actId="403"/>
          <ac:spMkLst>
            <pc:docMk/>
            <pc:sldMk cId="0" sldId="261"/>
            <ac:spMk id="12" creationId="{00000000-0000-0000-0000-000000000000}"/>
          </ac:spMkLst>
        </pc:spChg>
        <pc:spChg chg="mod">
          <ac:chgData name="Bryan DeVore" userId="d86c0ac5-9584-4647-9de0-027ecc9b28be" providerId="ADAL" clId="{1C5C6F2A-2215-4C65-B8F4-A7A04D6FCC25}" dt="2026-06-09T12:58:46.726" v="111" actId="20577"/>
          <ac:spMkLst>
            <pc:docMk/>
            <pc:sldMk cId="0" sldId="261"/>
            <ac:spMk id="14" creationId="{00000000-0000-0000-0000-000000000000}"/>
          </ac:spMkLst>
        </pc:spChg>
        <pc:spChg chg="mod">
          <ac:chgData name="Bryan DeVore" userId="d86c0ac5-9584-4647-9de0-027ecc9b28be" providerId="ADAL" clId="{1C5C6F2A-2215-4C65-B8F4-A7A04D6FCC25}" dt="2026-06-09T14:13:15.622" v="335" actId="403"/>
          <ac:spMkLst>
            <pc:docMk/>
            <pc:sldMk cId="0" sldId="261"/>
            <ac:spMk id="15" creationId="{00000000-0000-0000-0000-000000000000}"/>
          </ac:spMkLst>
        </pc:spChg>
        <pc:spChg chg="mod">
          <ac:chgData name="Bryan DeVore" userId="d86c0ac5-9584-4647-9de0-027ecc9b28be" providerId="ADAL" clId="{1C5C6F2A-2215-4C65-B8F4-A7A04D6FCC25}" dt="2026-06-09T14:13:04.238" v="334" actId="20577"/>
          <ac:spMkLst>
            <pc:docMk/>
            <pc:sldMk cId="0" sldId="261"/>
            <ac:spMk id="16" creationId="{00000000-0000-0000-0000-000000000000}"/>
          </ac:spMkLst>
        </pc:spChg>
        <pc:spChg chg="mod">
          <ac:chgData name="Bryan DeVore" userId="d86c0ac5-9584-4647-9de0-027ecc9b28be" providerId="ADAL" clId="{1C5C6F2A-2215-4C65-B8F4-A7A04D6FCC25}" dt="2026-06-09T14:13:15.622" v="335" actId="403"/>
          <ac:spMkLst>
            <pc:docMk/>
            <pc:sldMk cId="0" sldId="261"/>
            <ac:spMk id="20" creationId="{00000000-0000-0000-0000-000000000000}"/>
          </ac:spMkLst>
        </pc:spChg>
        <pc:spChg chg="mod">
          <ac:chgData name="Bryan DeVore" userId="d86c0ac5-9584-4647-9de0-027ecc9b28be" providerId="ADAL" clId="{1C5C6F2A-2215-4C65-B8F4-A7A04D6FCC25}" dt="2026-06-09T13:01:43.783" v="127" actId="403"/>
          <ac:spMkLst>
            <pc:docMk/>
            <pc:sldMk cId="0" sldId="261"/>
            <ac:spMk id="21" creationId="{00000000-0000-0000-0000-000000000000}"/>
          </ac:spMkLst>
        </pc:spChg>
        <pc:spChg chg="mod">
          <ac:chgData name="Bryan DeVore" userId="d86c0ac5-9584-4647-9de0-027ecc9b28be" providerId="ADAL" clId="{1C5C6F2A-2215-4C65-B8F4-A7A04D6FCC25}" dt="2026-06-09T13:02:11.781" v="128" actId="403"/>
          <ac:spMkLst>
            <pc:docMk/>
            <pc:sldMk cId="0" sldId="261"/>
            <ac:spMk id="22" creationId="{00000000-0000-0000-0000-000000000000}"/>
          </ac:spMkLst>
        </pc:spChg>
        <pc:spChg chg="mod">
          <ac:chgData name="Bryan DeVore" userId="d86c0ac5-9584-4647-9de0-027ecc9b28be" providerId="ADAL" clId="{1C5C6F2A-2215-4C65-B8F4-A7A04D6FCC25}" dt="2026-06-09T14:13:15.622" v="335" actId="403"/>
          <ac:spMkLst>
            <pc:docMk/>
            <pc:sldMk cId="0" sldId="261"/>
            <ac:spMk id="23" creationId="{00000000-0000-0000-0000-000000000000}"/>
          </ac:spMkLst>
        </pc:spChg>
        <pc:spChg chg="mod">
          <ac:chgData name="Bryan DeVore" userId="d86c0ac5-9584-4647-9de0-027ecc9b28be" providerId="ADAL" clId="{1C5C6F2A-2215-4C65-B8F4-A7A04D6FCC25}" dt="2026-06-09T13:01:43.783" v="127" actId="403"/>
          <ac:spMkLst>
            <pc:docMk/>
            <pc:sldMk cId="0" sldId="261"/>
            <ac:spMk id="27" creationId="{00000000-0000-0000-0000-000000000000}"/>
          </ac:spMkLst>
        </pc:spChg>
        <pc:spChg chg="mod">
          <ac:chgData name="Bryan DeVore" userId="d86c0ac5-9584-4647-9de0-027ecc9b28be" providerId="ADAL" clId="{1C5C6F2A-2215-4C65-B8F4-A7A04D6FCC25}" dt="2026-06-09T13:02:11.781" v="128" actId="403"/>
          <ac:spMkLst>
            <pc:docMk/>
            <pc:sldMk cId="0" sldId="261"/>
            <ac:spMk id="28" creationId="{00000000-0000-0000-0000-000000000000}"/>
          </ac:spMkLst>
        </pc:spChg>
        <pc:spChg chg="mod">
          <ac:chgData name="Bryan DeVore" userId="d86c0ac5-9584-4647-9de0-027ecc9b28be" providerId="ADAL" clId="{1C5C6F2A-2215-4C65-B8F4-A7A04D6FCC25}" dt="2026-06-09T13:01:43.783" v="127" actId="403"/>
          <ac:spMkLst>
            <pc:docMk/>
            <pc:sldMk cId="0" sldId="261"/>
            <ac:spMk id="33" creationId="{00000000-0000-0000-0000-000000000000}"/>
          </ac:spMkLst>
        </pc:spChg>
        <pc:spChg chg="mod">
          <ac:chgData name="Bryan DeVore" userId="d86c0ac5-9584-4647-9de0-027ecc9b28be" providerId="ADAL" clId="{1C5C6F2A-2215-4C65-B8F4-A7A04D6FCC25}" dt="2026-06-09T14:13:15.622" v="335" actId="403"/>
          <ac:spMkLst>
            <pc:docMk/>
            <pc:sldMk cId="0" sldId="261"/>
            <ac:spMk id="34" creationId="{00000000-0000-0000-0000-000000000000}"/>
          </ac:spMkLst>
        </pc:spChg>
        <pc:spChg chg="mod">
          <ac:chgData name="Bryan DeVore" userId="d86c0ac5-9584-4647-9de0-027ecc9b28be" providerId="ADAL" clId="{1C5C6F2A-2215-4C65-B8F4-A7A04D6FCC25}" dt="2026-06-09T14:13:15.622" v="335" actId="403"/>
          <ac:spMkLst>
            <pc:docMk/>
            <pc:sldMk cId="0" sldId="261"/>
            <ac:spMk id="35" creationId="{00000000-0000-0000-0000-000000000000}"/>
          </ac:spMkLst>
        </pc:spChg>
        <pc:spChg chg="mod">
          <ac:chgData name="Bryan DeVore" userId="d86c0ac5-9584-4647-9de0-027ecc9b28be" providerId="ADAL" clId="{1C5C6F2A-2215-4C65-B8F4-A7A04D6FCC25}" dt="2026-06-09T14:13:15.622" v="335" actId="403"/>
          <ac:spMkLst>
            <pc:docMk/>
            <pc:sldMk cId="0" sldId="261"/>
            <ac:spMk id="39" creationId="{00000000-0000-0000-0000-000000000000}"/>
          </ac:spMkLst>
        </pc:spChg>
        <pc:spChg chg="mod">
          <ac:chgData name="Bryan DeVore" userId="d86c0ac5-9584-4647-9de0-027ecc9b28be" providerId="ADAL" clId="{1C5C6F2A-2215-4C65-B8F4-A7A04D6FCC25}" dt="2026-06-09T13:02:11.781" v="128" actId="403"/>
          <ac:spMkLst>
            <pc:docMk/>
            <pc:sldMk cId="0" sldId="261"/>
            <ac:spMk id="40" creationId="{00000000-0000-0000-0000-000000000000}"/>
          </ac:spMkLst>
        </pc:spChg>
      </pc:sldChg>
      <pc:sldChg chg="addSp modSp mod modAnim modNotesTx">
        <pc:chgData name="Bryan DeVore" userId="d86c0ac5-9584-4647-9de0-027ecc9b28be" providerId="ADAL" clId="{1C5C6F2A-2215-4C65-B8F4-A7A04D6FCC25}" dt="2026-06-09T18:15:52.169" v="476" actId="403"/>
        <pc:sldMkLst>
          <pc:docMk/>
          <pc:sldMk cId="0" sldId="262"/>
        </pc:sldMkLst>
        <pc:spChg chg="mod">
          <ac:chgData name="Bryan DeVore" userId="d86c0ac5-9584-4647-9de0-027ecc9b28be" providerId="ADAL" clId="{1C5C6F2A-2215-4C65-B8F4-A7A04D6FCC25}" dt="2026-06-09T18:15:52.169" v="476" actId="403"/>
          <ac:spMkLst>
            <pc:docMk/>
            <pc:sldMk cId="0" sldId="262"/>
            <ac:spMk id="7" creationId="{00000000-0000-0000-0000-000000000000}"/>
          </ac:spMkLst>
        </pc:spChg>
        <pc:spChg chg="mod">
          <ac:chgData name="Bryan DeVore" userId="d86c0ac5-9584-4647-9de0-027ecc9b28be" providerId="ADAL" clId="{1C5C6F2A-2215-4C65-B8F4-A7A04D6FCC25}" dt="2026-06-09T14:08:01.774" v="293" actId="164"/>
          <ac:spMkLst>
            <pc:docMk/>
            <pc:sldMk cId="0" sldId="262"/>
            <ac:spMk id="8" creationId="{00000000-0000-0000-0000-000000000000}"/>
          </ac:spMkLst>
        </pc:spChg>
        <pc:spChg chg="mod">
          <ac:chgData name="Bryan DeVore" userId="d86c0ac5-9584-4647-9de0-027ecc9b28be" providerId="ADAL" clId="{1C5C6F2A-2215-4C65-B8F4-A7A04D6FCC25}" dt="2026-06-09T18:15:52.169" v="476" actId="403"/>
          <ac:spMkLst>
            <pc:docMk/>
            <pc:sldMk cId="0" sldId="262"/>
            <ac:spMk id="9" creationId="{00000000-0000-0000-0000-000000000000}"/>
          </ac:spMkLst>
        </pc:spChg>
        <pc:spChg chg="mod">
          <ac:chgData name="Bryan DeVore" userId="d86c0ac5-9584-4647-9de0-027ecc9b28be" providerId="ADAL" clId="{1C5C6F2A-2215-4C65-B8F4-A7A04D6FCC25}" dt="2026-06-09T18:15:52.169" v="476" actId="403"/>
          <ac:spMkLst>
            <pc:docMk/>
            <pc:sldMk cId="0" sldId="262"/>
            <ac:spMk id="13" creationId="{00000000-0000-0000-0000-000000000000}"/>
          </ac:spMkLst>
        </pc:spChg>
        <pc:spChg chg="mod">
          <ac:chgData name="Bryan DeVore" userId="d86c0ac5-9584-4647-9de0-027ecc9b28be" providerId="ADAL" clId="{1C5C6F2A-2215-4C65-B8F4-A7A04D6FCC25}" dt="2026-06-09T18:15:52.169" v="476" actId="403"/>
          <ac:spMkLst>
            <pc:docMk/>
            <pc:sldMk cId="0" sldId="262"/>
            <ac:spMk id="14" creationId="{00000000-0000-0000-0000-000000000000}"/>
          </ac:spMkLst>
        </pc:spChg>
        <pc:spChg chg="mod">
          <ac:chgData name="Bryan DeVore" userId="d86c0ac5-9584-4647-9de0-027ecc9b28be" providerId="ADAL" clId="{1C5C6F2A-2215-4C65-B8F4-A7A04D6FCC25}" dt="2026-06-09T18:15:52.169" v="476" actId="403"/>
          <ac:spMkLst>
            <pc:docMk/>
            <pc:sldMk cId="0" sldId="262"/>
            <ac:spMk id="15" creationId="{00000000-0000-0000-0000-000000000000}"/>
          </ac:spMkLst>
        </pc:spChg>
        <pc:spChg chg="mod">
          <ac:chgData name="Bryan DeVore" userId="d86c0ac5-9584-4647-9de0-027ecc9b28be" providerId="ADAL" clId="{1C5C6F2A-2215-4C65-B8F4-A7A04D6FCC25}" dt="2026-06-09T18:15:52.169" v="476" actId="403"/>
          <ac:spMkLst>
            <pc:docMk/>
            <pc:sldMk cId="0" sldId="262"/>
            <ac:spMk id="19" creationId="{00000000-0000-0000-0000-000000000000}"/>
          </ac:spMkLst>
        </pc:spChg>
        <pc:spChg chg="mod">
          <ac:chgData name="Bryan DeVore" userId="d86c0ac5-9584-4647-9de0-027ecc9b28be" providerId="ADAL" clId="{1C5C6F2A-2215-4C65-B8F4-A7A04D6FCC25}" dt="2026-06-09T18:15:52.169" v="476" actId="403"/>
          <ac:spMkLst>
            <pc:docMk/>
            <pc:sldMk cId="0" sldId="262"/>
            <ac:spMk id="20" creationId="{00000000-0000-0000-0000-000000000000}"/>
          </ac:spMkLst>
        </pc:spChg>
        <pc:spChg chg="mod">
          <ac:chgData name="Bryan DeVore" userId="d86c0ac5-9584-4647-9de0-027ecc9b28be" providerId="ADAL" clId="{1C5C6F2A-2215-4C65-B8F4-A7A04D6FCC25}" dt="2026-06-09T14:10:39.662" v="303" actId="20577"/>
          <ac:spMkLst>
            <pc:docMk/>
            <pc:sldMk cId="0" sldId="262"/>
            <ac:spMk id="21" creationId="{00000000-0000-0000-0000-000000000000}"/>
          </ac:spMkLst>
        </pc:spChg>
        <pc:spChg chg="mod">
          <ac:chgData name="Bryan DeVore" userId="d86c0ac5-9584-4647-9de0-027ecc9b28be" providerId="ADAL" clId="{1C5C6F2A-2215-4C65-B8F4-A7A04D6FCC25}" dt="2026-06-09T18:15:52.169" v="476" actId="403"/>
          <ac:spMkLst>
            <pc:docMk/>
            <pc:sldMk cId="0" sldId="262"/>
            <ac:spMk id="23" creationId="{00000000-0000-0000-0000-000000000000}"/>
          </ac:spMkLst>
        </pc:spChg>
        <pc:spChg chg="mod">
          <ac:chgData name="Bryan DeVore" userId="d86c0ac5-9584-4647-9de0-027ecc9b28be" providerId="ADAL" clId="{1C5C6F2A-2215-4C65-B8F4-A7A04D6FCC25}" dt="2026-06-09T14:08:33.544" v="296" actId="164"/>
          <ac:spMkLst>
            <pc:docMk/>
            <pc:sldMk cId="0" sldId="262"/>
            <ac:spMk id="25" creationId="{00000000-0000-0000-0000-000000000000}"/>
          </ac:spMkLst>
        </pc:spChg>
        <pc:spChg chg="mod">
          <ac:chgData name="Bryan DeVore" userId="d86c0ac5-9584-4647-9de0-027ecc9b28be" providerId="ADAL" clId="{1C5C6F2A-2215-4C65-B8F4-A7A04D6FCC25}" dt="2026-06-09T18:15:52.169" v="476" actId="403"/>
          <ac:spMkLst>
            <pc:docMk/>
            <pc:sldMk cId="0" sldId="262"/>
            <ac:spMk id="26" creationId="{00000000-0000-0000-0000-000000000000}"/>
          </ac:spMkLst>
        </pc:spChg>
        <pc:spChg chg="mod">
          <ac:chgData name="Bryan DeVore" userId="d86c0ac5-9584-4647-9de0-027ecc9b28be" providerId="ADAL" clId="{1C5C6F2A-2215-4C65-B8F4-A7A04D6FCC25}" dt="2026-06-09T18:15:52.169" v="476" actId="403"/>
          <ac:spMkLst>
            <pc:docMk/>
            <pc:sldMk cId="0" sldId="262"/>
            <ac:spMk id="27" creationId="{00000000-0000-0000-0000-000000000000}"/>
          </ac:spMkLst>
        </pc:spChg>
        <pc:grpChg chg="add mod">
          <ac:chgData name="Bryan DeVore" userId="d86c0ac5-9584-4647-9de0-027ecc9b28be" providerId="ADAL" clId="{1C5C6F2A-2215-4C65-B8F4-A7A04D6FCC25}" dt="2026-06-09T14:25:18.829" v="428" actId="962"/>
          <ac:grpSpMkLst>
            <pc:docMk/>
            <pc:sldMk cId="0" sldId="262"/>
            <ac:grpSpMk id="28" creationId="{61B790CB-C6FD-652E-B24A-11FA6F60DED0}"/>
          </ac:grpSpMkLst>
        </pc:grpChg>
        <pc:grpChg chg="add mod">
          <ac:chgData name="Bryan DeVore" userId="d86c0ac5-9584-4647-9de0-027ecc9b28be" providerId="ADAL" clId="{1C5C6F2A-2215-4C65-B8F4-A7A04D6FCC25}" dt="2026-06-09T14:26:05.189" v="430" actId="962"/>
          <ac:grpSpMkLst>
            <pc:docMk/>
            <pc:sldMk cId="0" sldId="262"/>
            <ac:grpSpMk id="29" creationId="{F2A09FC9-C1A2-79D4-386D-EF72CD7F92EC}"/>
          </ac:grpSpMkLst>
        </pc:grpChg>
        <pc:grpChg chg="add mod">
          <ac:chgData name="Bryan DeVore" userId="d86c0ac5-9584-4647-9de0-027ecc9b28be" providerId="ADAL" clId="{1C5C6F2A-2215-4C65-B8F4-A7A04D6FCC25}" dt="2026-06-09T14:28:06.749" v="432" actId="962"/>
          <ac:grpSpMkLst>
            <pc:docMk/>
            <pc:sldMk cId="0" sldId="262"/>
            <ac:grpSpMk id="30" creationId="{26205882-7E93-AD77-FEFD-E35F3D04D7DF}"/>
          </ac:grpSpMkLst>
        </pc:grpChg>
        <pc:grpChg chg="add mod">
          <ac:chgData name="Bryan DeVore" userId="d86c0ac5-9584-4647-9de0-027ecc9b28be" providerId="ADAL" clId="{1C5C6F2A-2215-4C65-B8F4-A7A04D6FCC25}" dt="2026-06-09T14:29:48.913" v="434" actId="962"/>
          <ac:grpSpMkLst>
            <pc:docMk/>
            <pc:sldMk cId="0" sldId="262"/>
            <ac:grpSpMk id="31" creationId="{776E06B4-E7C1-C9D7-6895-5ECEC5330E6F}"/>
          </ac:grpSpMkLst>
        </pc:grpChg>
        <pc:picChg chg="mod">
          <ac:chgData name="Bryan DeVore" userId="d86c0ac5-9584-4647-9de0-027ecc9b28be" providerId="ADAL" clId="{1C5C6F2A-2215-4C65-B8F4-A7A04D6FCC25}" dt="2026-06-09T14:08:01.774" v="293" actId="164"/>
          <ac:picMkLst>
            <pc:docMk/>
            <pc:sldMk cId="0" sldId="262"/>
            <ac:picMk id="6" creationId="{00000000-0000-0000-0000-000000000000}"/>
          </ac:picMkLst>
        </pc:picChg>
        <pc:picChg chg="mod">
          <ac:chgData name="Bryan DeVore" userId="d86c0ac5-9584-4647-9de0-027ecc9b28be" providerId="ADAL" clId="{1C5C6F2A-2215-4C65-B8F4-A7A04D6FCC25}" dt="2026-06-09T14:08:15.646" v="294" actId="164"/>
          <ac:picMkLst>
            <pc:docMk/>
            <pc:sldMk cId="0" sldId="262"/>
            <ac:picMk id="12" creationId="{00000000-0000-0000-0000-000000000000}"/>
          </ac:picMkLst>
        </pc:picChg>
        <pc:picChg chg="mod">
          <ac:chgData name="Bryan DeVore" userId="d86c0ac5-9584-4647-9de0-027ecc9b28be" providerId="ADAL" clId="{1C5C6F2A-2215-4C65-B8F4-A7A04D6FCC25}" dt="2026-06-09T14:08:27.980" v="295" actId="164"/>
          <ac:picMkLst>
            <pc:docMk/>
            <pc:sldMk cId="0" sldId="262"/>
            <ac:picMk id="18" creationId="{00000000-0000-0000-0000-000000000000}"/>
          </ac:picMkLst>
        </pc:picChg>
        <pc:picChg chg="mod">
          <ac:chgData name="Bryan DeVore" userId="d86c0ac5-9584-4647-9de0-027ecc9b28be" providerId="ADAL" clId="{1C5C6F2A-2215-4C65-B8F4-A7A04D6FCC25}" dt="2026-06-09T14:08:33.544" v="296" actId="164"/>
          <ac:picMkLst>
            <pc:docMk/>
            <pc:sldMk cId="0" sldId="262"/>
            <ac:picMk id="24" creationId="{00000000-0000-0000-0000-000000000000}"/>
          </ac:picMkLst>
        </pc:picChg>
      </pc:sldChg>
      <pc:sldChg chg="modSp mod">
        <pc:chgData name="Bryan DeVore" userId="d86c0ac5-9584-4647-9de0-027ecc9b28be" providerId="ADAL" clId="{1C5C6F2A-2215-4C65-B8F4-A7A04D6FCC25}" dt="2026-06-09T14:10:58.139" v="304" actId="313"/>
        <pc:sldMkLst>
          <pc:docMk/>
          <pc:sldMk cId="0" sldId="263"/>
        </pc:sldMkLst>
        <pc:spChg chg="mod">
          <ac:chgData name="Bryan DeVore" userId="d86c0ac5-9584-4647-9de0-027ecc9b28be" providerId="ADAL" clId="{1C5C6F2A-2215-4C65-B8F4-A7A04D6FCC25}" dt="2026-06-09T14:10:58.139" v="304" actId="313"/>
          <ac:spMkLst>
            <pc:docMk/>
            <pc:sldMk cId="0" sldId="263"/>
            <ac:spMk id="8" creationId="{00000000-0000-0000-0000-000000000000}"/>
          </ac:spMkLst>
        </pc:spChg>
        <pc:spChg chg="mod">
          <ac:chgData name="Bryan DeVore" userId="d86c0ac5-9584-4647-9de0-027ecc9b28be" providerId="ADAL" clId="{1C5C6F2A-2215-4C65-B8F4-A7A04D6FCC25}" dt="2026-06-09T13:06:22.155" v="220" actId="113"/>
          <ac:spMkLst>
            <pc:docMk/>
            <pc:sldMk cId="0" sldId="263"/>
            <ac:spMk id="12" creationId="{00000000-0000-0000-0000-000000000000}"/>
          </ac:spMkLst>
        </pc:spChg>
        <pc:spChg chg="mod">
          <ac:chgData name="Bryan DeVore" userId="d86c0ac5-9584-4647-9de0-027ecc9b28be" providerId="ADAL" clId="{1C5C6F2A-2215-4C65-B8F4-A7A04D6FCC25}" dt="2026-06-09T13:31:30.799" v="259" actId="20577"/>
          <ac:spMkLst>
            <pc:docMk/>
            <pc:sldMk cId="0" sldId="263"/>
            <ac:spMk id="14" creationId="{00000000-0000-0000-0000-000000000000}"/>
          </ac:spMkLst>
        </pc:spChg>
      </pc:sldChg>
      <pc:sldChg chg="modSp mod">
        <pc:chgData name="Bryan DeVore" userId="d86c0ac5-9584-4647-9de0-027ecc9b28be" providerId="ADAL" clId="{1C5C6F2A-2215-4C65-B8F4-A7A04D6FCC25}" dt="2026-06-09T14:11:35.691" v="306" actId="403"/>
        <pc:sldMkLst>
          <pc:docMk/>
          <pc:sldMk cId="0" sldId="264"/>
        </pc:sldMkLst>
        <pc:spChg chg="mod">
          <ac:chgData name="Bryan DeVore" userId="d86c0ac5-9584-4647-9de0-027ecc9b28be" providerId="ADAL" clId="{1C5C6F2A-2215-4C65-B8F4-A7A04D6FCC25}" dt="2026-06-09T14:11:35.691" v="306" actId="403"/>
          <ac:spMkLst>
            <pc:docMk/>
            <pc:sldMk cId="0" sldId="264"/>
            <ac:spMk id="8" creationId="{00000000-0000-0000-0000-000000000000}"/>
          </ac:spMkLst>
        </pc:spChg>
        <pc:spChg chg="mod">
          <ac:chgData name="Bryan DeVore" userId="d86c0ac5-9584-4647-9de0-027ecc9b28be" providerId="ADAL" clId="{1C5C6F2A-2215-4C65-B8F4-A7A04D6FCC25}" dt="2026-06-09T14:11:35.691" v="306" actId="403"/>
          <ac:spMkLst>
            <pc:docMk/>
            <pc:sldMk cId="0" sldId="264"/>
            <ac:spMk id="15" creationId="{00000000-0000-0000-0000-000000000000}"/>
          </ac:spMkLst>
        </pc:spChg>
        <pc:spChg chg="mod">
          <ac:chgData name="Bryan DeVore" userId="d86c0ac5-9584-4647-9de0-027ecc9b28be" providerId="ADAL" clId="{1C5C6F2A-2215-4C65-B8F4-A7A04D6FCC25}" dt="2026-06-09T14:11:35.691" v="306" actId="403"/>
          <ac:spMkLst>
            <pc:docMk/>
            <pc:sldMk cId="0" sldId="264"/>
            <ac:spMk id="17" creationId="{00000000-0000-0000-0000-000000000000}"/>
          </ac:spMkLst>
        </pc:spChg>
        <pc:spChg chg="mod">
          <ac:chgData name="Bryan DeVore" userId="d86c0ac5-9584-4647-9de0-027ecc9b28be" providerId="ADAL" clId="{1C5C6F2A-2215-4C65-B8F4-A7A04D6FCC25}" dt="2026-06-09T14:11:35.691" v="306" actId="403"/>
          <ac:spMkLst>
            <pc:docMk/>
            <pc:sldMk cId="0" sldId="264"/>
            <ac:spMk id="19" creationId="{00000000-0000-0000-0000-000000000000}"/>
          </ac:spMkLst>
        </pc:spChg>
        <pc:spChg chg="mod">
          <ac:chgData name="Bryan DeVore" userId="d86c0ac5-9584-4647-9de0-027ecc9b28be" providerId="ADAL" clId="{1C5C6F2A-2215-4C65-B8F4-A7A04D6FCC25}" dt="2026-06-09T14:11:35.691" v="306" actId="403"/>
          <ac:spMkLst>
            <pc:docMk/>
            <pc:sldMk cId="0" sldId="264"/>
            <ac:spMk id="22" creationId="{00000000-0000-0000-0000-000000000000}"/>
          </ac:spMkLst>
        </pc:spChg>
        <pc:spChg chg="mod">
          <ac:chgData name="Bryan DeVore" userId="d86c0ac5-9584-4647-9de0-027ecc9b28be" providerId="ADAL" clId="{1C5C6F2A-2215-4C65-B8F4-A7A04D6FCC25}" dt="2026-06-09T14:11:35.691" v="306" actId="403"/>
          <ac:spMkLst>
            <pc:docMk/>
            <pc:sldMk cId="0" sldId="264"/>
            <ac:spMk id="27" creationId="{00000000-0000-0000-0000-000000000000}"/>
          </ac:spMkLst>
        </pc:spChg>
        <pc:spChg chg="mod">
          <ac:chgData name="Bryan DeVore" userId="d86c0ac5-9584-4647-9de0-027ecc9b28be" providerId="ADAL" clId="{1C5C6F2A-2215-4C65-B8F4-A7A04D6FCC25}" dt="2026-06-09T14:11:35.691" v="306" actId="403"/>
          <ac:spMkLst>
            <pc:docMk/>
            <pc:sldMk cId="0" sldId="264"/>
            <ac:spMk id="29" creationId="{00000000-0000-0000-0000-000000000000}"/>
          </ac:spMkLst>
        </pc:spChg>
        <pc:spChg chg="mod">
          <ac:chgData name="Bryan DeVore" userId="d86c0ac5-9584-4647-9de0-027ecc9b28be" providerId="ADAL" clId="{1C5C6F2A-2215-4C65-B8F4-A7A04D6FCC25}" dt="2026-06-09T14:11:35.691" v="306" actId="403"/>
          <ac:spMkLst>
            <pc:docMk/>
            <pc:sldMk cId="0" sldId="264"/>
            <ac:spMk id="39" creationId="{00000000-0000-0000-0000-000000000000}"/>
          </ac:spMkLst>
        </pc:spChg>
        <pc:spChg chg="mod">
          <ac:chgData name="Bryan DeVore" userId="d86c0ac5-9584-4647-9de0-027ecc9b28be" providerId="ADAL" clId="{1C5C6F2A-2215-4C65-B8F4-A7A04D6FCC25}" dt="2026-06-09T14:11:35.691" v="306" actId="403"/>
          <ac:spMkLst>
            <pc:docMk/>
            <pc:sldMk cId="0" sldId="264"/>
            <ac:spMk id="43" creationId="{00000000-0000-0000-0000-000000000000}"/>
          </ac:spMkLst>
        </pc:spChg>
        <pc:spChg chg="mod">
          <ac:chgData name="Bryan DeVore" userId="d86c0ac5-9584-4647-9de0-027ecc9b28be" providerId="ADAL" clId="{1C5C6F2A-2215-4C65-B8F4-A7A04D6FCC25}" dt="2026-06-09T14:11:35.691" v="306" actId="403"/>
          <ac:spMkLst>
            <pc:docMk/>
            <pc:sldMk cId="0" sldId="264"/>
            <ac:spMk id="48" creationId="{00000000-0000-0000-0000-000000000000}"/>
          </ac:spMkLst>
        </pc:spChg>
      </pc:sldChg>
      <pc:sldChg chg="modSp mod modAnim">
        <pc:chgData name="Bryan DeVore" userId="d86c0ac5-9584-4647-9de0-027ecc9b28be" providerId="ADAL" clId="{1C5C6F2A-2215-4C65-B8F4-A7A04D6FCC25}" dt="2026-06-09T14:20:57.200" v="352" actId="403"/>
        <pc:sldMkLst>
          <pc:docMk/>
          <pc:sldMk cId="2157550566" sldId="268"/>
        </pc:sldMkLst>
        <pc:spChg chg="mod">
          <ac:chgData name="Bryan DeVore" userId="d86c0ac5-9584-4647-9de0-027ecc9b28be" providerId="ADAL" clId="{1C5C6F2A-2215-4C65-B8F4-A7A04D6FCC25}" dt="2026-06-09T14:20:57.200" v="352" actId="403"/>
          <ac:spMkLst>
            <pc:docMk/>
            <pc:sldMk cId="2157550566" sldId="268"/>
            <ac:spMk id="7" creationId="{7FE0AD38-816D-0051-D6A3-A93F89E5BFC9}"/>
          </ac:spMkLst>
        </pc:spChg>
        <pc:spChg chg="mod">
          <ac:chgData name="Bryan DeVore" userId="d86c0ac5-9584-4647-9de0-027ecc9b28be" providerId="ADAL" clId="{1C5C6F2A-2215-4C65-B8F4-A7A04D6FCC25}" dt="2026-06-09T14:20:48.838" v="351" actId="403"/>
          <ac:spMkLst>
            <pc:docMk/>
            <pc:sldMk cId="2157550566" sldId="268"/>
            <ac:spMk id="8" creationId="{CDDFF27F-A849-E3FF-3CE7-2E5E6644A27F}"/>
          </ac:spMkLst>
        </pc:spChg>
        <pc:spChg chg="mod">
          <ac:chgData name="Bryan DeVore" userId="d86c0ac5-9584-4647-9de0-027ecc9b28be" providerId="ADAL" clId="{1C5C6F2A-2215-4C65-B8F4-A7A04D6FCC25}" dt="2026-06-09T14:20:57.200" v="352" actId="403"/>
          <ac:spMkLst>
            <pc:docMk/>
            <pc:sldMk cId="2157550566" sldId="268"/>
            <ac:spMk id="10" creationId="{B491A611-5122-5B46-71FB-B6953DF3E875}"/>
          </ac:spMkLst>
        </pc:spChg>
      </pc:sldChg>
      <pc:sldChg chg="addSp delSp modSp new mod">
        <pc:chgData name="Bryan DeVore" userId="d86c0ac5-9584-4647-9de0-027ecc9b28be" providerId="ADAL" clId="{1C5C6F2A-2215-4C65-B8F4-A7A04D6FCC25}" dt="2026-06-09T14:24:45.322" v="426" actId="962"/>
        <pc:sldMkLst>
          <pc:docMk/>
          <pc:sldMk cId="3103090589" sldId="269"/>
        </pc:sldMkLst>
        <pc:spChg chg="del">
          <ac:chgData name="Bryan DeVore" userId="d86c0ac5-9584-4647-9de0-027ecc9b28be" providerId="ADAL" clId="{1C5C6F2A-2215-4C65-B8F4-A7A04D6FCC25}" dt="2026-06-09T13:13:26.657" v="222" actId="478"/>
          <ac:spMkLst>
            <pc:docMk/>
            <pc:sldMk cId="3103090589" sldId="269"/>
            <ac:spMk id="2" creationId="{9AE63B6E-192B-8206-2CE2-E62A59BAC4D6}"/>
          </ac:spMkLst>
        </pc:spChg>
        <pc:spChg chg="del">
          <ac:chgData name="Bryan DeVore" userId="d86c0ac5-9584-4647-9de0-027ecc9b28be" providerId="ADAL" clId="{1C5C6F2A-2215-4C65-B8F4-A7A04D6FCC25}" dt="2026-06-09T13:13:28.102" v="223" actId="478"/>
          <ac:spMkLst>
            <pc:docMk/>
            <pc:sldMk cId="3103090589" sldId="269"/>
            <ac:spMk id="3" creationId="{5C4206B9-9807-F55C-B2C2-064E0DA95B1B}"/>
          </ac:spMkLst>
        </pc:spChg>
        <pc:spChg chg="add mod">
          <ac:chgData name="Bryan DeVore" userId="d86c0ac5-9584-4647-9de0-027ecc9b28be" providerId="ADAL" clId="{1C5C6F2A-2215-4C65-B8F4-A7A04D6FCC25}" dt="2026-06-09T13:21:15.185" v="254" actId="20577"/>
          <ac:spMkLst>
            <pc:docMk/>
            <pc:sldMk cId="3103090589" sldId="269"/>
            <ac:spMk id="6" creationId="{AB2D5C94-1548-1EA2-DDBA-5F981CCAF707}"/>
          </ac:spMkLst>
        </pc:spChg>
        <pc:picChg chg="add mod ord">
          <ac:chgData name="Bryan DeVore" userId="d86c0ac5-9584-4647-9de0-027ecc9b28be" providerId="ADAL" clId="{1C5C6F2A-2215-4C65-B8F4-A7A04D6FCC25}" dt="2026-06-09T14:24:45.322" v="426" actId="962"/>
          <ac:picMkLst>
            <pc:docMk/>
            <pc:sldMk cId="3103090589" sldId="269"/>
            <ac:picMk id="5" creationId="{D11CEB2E-310A-C4E2-9659-E3FBC59B5B79}"/>
          </ac:picMkLst>
        </pc:picChg>
      </pc:sldChg>
      <pc:sldMasterChg chg="modSldLayout">
        <pc:chgData name="Bryan DeVore" userId="d86c0ac5-9584-4647-9de0-027ecc9b28be" providerId="ADAL" clId="{1C5C6F2A-2215-4C65-B8F4-A7A04D6FCC25}" dt="2026-06-09T13:00:06.017" v="126" actId="14100"/>
        <pc:sldMasterMkLst>
          <pc:docMk/>
          <pc:sldMasterMk cId="0" sldId="2147483648"/>
        </pc:sldMasterMkLst>
        <pc:sldLayoutChg chg="addSp delSp modSp mod">
          <pc:chgData name="Bryan DeVore" userId="d86c0ac5-9584-4647-9de0-027ecc9b28be" providerId="ADAL" clId="{1C5C6F2A-2215-4C65-B8F4-A7A04D6FCC25}" dt="2026-06-09T13:00:06.017" v="126" actId="14100"/>
          <pc:sldLayoutMkLst>
            <pc:docMk/>
            <pc:sldMasterMk cId="0" sldId="2147483648"/>
            <pc:sldLayoutMk cId="3337031293" sldId="2147483650"/>
          </pc:sldLayoutMkLst>
          <pc:spChg chg="add del">
            <ac:chgData name="Bryan DeVore" userId="d86c0ac5-9584-4647-9de0-027ecc9b28be" providerId="ADAL" clId="{1C5C6F2A-2215-4C65-B8F4-A7A04D6FCC25}" dt="2026-06-09T13:00:00.832" v="125" actId="11529"/>
            <ac:spMkLst>
              <pc:docMk/>
              <pc:sldMasterMk cId="0" sldId="2147483648"/>
              <pc:sldLayoutMk cId="3337031293" sldId="2147483650"/>
              <ac:spMk id="3" creationId="{18D52912-907E-6BB7-6FE8-AE81306EC3F3}"/>
            </ac:spMkLst>
          </pc:spChg>
          <pc:spChg chg="add mod">
            <ac:chgData name="Bryan DeVore" userId="d86c0ac5-9584-4647-9de0-027ecc9b28be" providerId="ADAL" clId="{1C5C6F2A-2215-4C65-B8F4-A7A04D6FCC25}" dt="2026-06-09T13:00:06.017" v="126" actId="14100"/>
            <ac:spMkLst>
              <pc:docMk/>
              <pc:sldMasterMk cId="0" sldId="2147483648"/>
              <pc:sldLayoutMk cId="3337031293" sldId="2147483650"/>
              <ac:spMk id="4" creationId="{06AC1AC4-0905-FC78-2C5A-434B999C3AED}"/>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8562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s://www.cdc.gov/disability-and-health/about/index.html" TargetMode="External"/><Relationship Id="rId2" Type="http://schemas.openxmlformats.org/officeDocument/2006/relationships/slide" Target="../slides/slide2.xml"/><Relationship Id="rId1" Type="http://schemas.openxmlformats.org/officeDocument/2006/relationships/notesMaster" Target="../notesMasters/notesMaster1.xml"/><Relationship Id="rId5" Type="http://schemas.openxmlformats.org/officeDocument/2006/relationships/hyperlink" Target="https://www.section508.gov/blog/benefits-accessible-design/" TargetMode="External"/><Relationship Id="rId4" Type="http://schemas.openxmlformats.org/officeDocument/2006/relationships/hyperlink" Target="https://www.ada.gov/resources/2024-03-08-web-rule/" TargetMode="Externa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s://support.microsoft.com/en-US/accessibility/word/make-your-word-documents-accessible-to-people-with-disabilities"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support.microsoft.com/en-US/accessibility/office-accessibility/improve-accessibility-with-the-accessibility-checke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s://support.microsoft.com/en-US/accessibility/powerpoint/make-your-powerpoint-presentations-accessible-to-people-with-disabilities" TargetMode="External"/><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Hand out the printed version of this checklist (or share the digital version via QR code). Ask participants to think about where in their workflow they would run this checklist. Before sending to students? Before posting to the LMS? Emphasize: the Accessibility Checker catches roughly 30–40% of issues. The items marked as needing manual review — especially reading order and color-only information — cannot be automated. A human must check them.</a:t>
            </a:r>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The curb cut effect is named after the sidewalk curb cuts originally built for wheelchair users — now used constantly by people with strollers, luggage, bikes, and delivery carts. The same principle applies to every accessibility feature in this session. This slide is intentionally discussion-oriented: invite participants to add examples from their own experience. Who else benefits from closed captions? (People in noisy environments, non-native speakers, anyone who missed a word.) Who else benefits from clear heading structure? (Anyone searching a long document.) Key message: accessible design is just good design.</a:t>
            </a:r>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Leave time for questions. Remind participants that the sample files, checklist, and resource links are all available at the session resource link. Suggested resources to share: Microsoft's Make your Word documents accessible (https://support.microsoft.com/en-us/office/make-your-word-documents-accessible-to-people-with-disabilities-d9bf3683-87ac-47ea-b91a-78dcacb3c66d) and Make your PowerPoint presentations accessible (https://support.microsoft.com/en-us/office/make-your-powerpoint-presentations-accessible-to-people-with-disabilities-6f7772b2-2f33-4bd2-8ca7-dae3b2b3ef25). WebAIM Contrast Checker: https://webaim.org/resources/contrastchecker/. Encourage participants to share one thing they plan to change in the next 48 hours.</a:t>
            </a:r>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Encourage participants to bookmark these resources. The Microsoft documentation is regularly updated, so going directly to support.microsoft.com ensures they have the most current guidance. Remind them that WCAG 2.1 Level AA is the legal standard as of 2024 for state and local institutions under ADA Title II.</a:t>
            </a:r>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71450" y="1143000"/>
            <a:ext cx="5486400" cy="3086100"/>
          </a:xfrm>
          <a:prstGeom prst="rect">
            <a:avLst/>
          </a:prstGeom>
          <a:noFill/>
          <a:ln w="12700">
            <a:solidFill>
              <a:prstClr val="black"/>
            </a:solidFill>
          </a:ln>
        </p:spPr>
      </p:sp>
      <p:sp>
        <p:nvSpPr>
          <p:cNvPr id="3" name="Notes Placeholder 2"/>
          <p:cNvSpPr>
            <a:spLocks noGrp="1"/>
          </p:cNvSpPr>
          <p:nvPr>
            <p:ph type="body" idx="1"/>
          </p:nvPr>
        </p:nvSpPr>
        <p:spPr>
          <a:xfrm>
            <a:off x="514350" y="4400550"/>
            <a:ext cx="4114800" cy="3600450"/>
          </a:xfrm>
          <a:prstGeom prst="rect">
            <a:avLst/>
          </a:prstGeom>
        </p:spPr>
        <p:txBody>
          <a:bodyPr/>
          <a:lstStyle/>
          <a:p>
            <a:endParaRPr lang="en-US" dirty="0"/>
          </a:p>
        </p:txBody>
      </p:sp>
    </p:spTree>
    <p:extLst>
      <p:ext uri="{BB962C8B-B14F-4D97-AF65-F5344CB8AC3E}">
        <p14:creationId xmlns:p14="http://schemas.microsoft.com/office/powerpoint/2010/main" val="42168531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Speaker notes: Emphasize that ADA Title II went into effect April 24, 2024, and now explicitly requires WCAG 2.1 Level AA for state and local government websites and digital content. This is not optional. The stat about 71% leaving inaccessible sites is from WebAIM research. Invite the audience: raise your hand if you've ever struggled to read a low-contrast slide or navigate a document without clear headings. </a:t>
            </a:r>
            <a:r>
              <a:rPr lang="en-US" sz="1600" b="1" dirty="0"/>
              <a:t>1 in 4 adults</a:t>
            </a:r>
            <a:r>
              <a:rPr lang="en-US" sz="1600" dirty="0"/>
              <a:t> — CDC Disability and Health Overview: </a:t>
            </a:r>
            <a:r>
              <a:rPr lang="en-US" sz="1600" dirty="0">
                <a:hlinkClick r:id="rId3"/>
              </a:rPr>
              <a:t>https://www.cdc.gov/disability-and-health/about/index.html</a:t>
            </a:r>
            <a:r>
              <a:rPr lang="en-US" sz="1600" dirty="0"/>
              <a:t> </a:t>
            </a:r>
            <a:r>
              <a:rPr lang="en-US" sz="1600" b="1" dirty="0"/>
              <a:t>ADA Title II / WCAG 2.1 AA</a:t>
            </a:r>
            <a:r>
              <a:rPr lang="en-US" sz="1600" dirty="0"/>
              <a:t> — U.S. Department of Justice via ADA.gov Fact Sheet: </a:t>
            </a:r>
            <a:r>
              <a:rPr lang="en-US" sz="1600" dirty="0">
                <a:hlinkClick r:id="rId4"/>
              </a:rPr>
              <a:t>https://www.ada.gov/resources/2024-03-08-web-rule/</a:t>
            </a:r>
            <a:r>
              <a:rPr lang="en-US" sz="1600" dirty="0"/>
              <a:t> </a:t>
            </a:r>
            <a:r>
              <a:rPr lang="en-US" sz="1600" b="1" dirty="0"/>
              <a:t>71% leave inaccessible websites</a:t>
            </a:r>
            <a:r>
              <a:rPr lang="en-US" sz="1600" dirty="0"/>
              <a:t> — Section508.gov, Benefits of Accessible Design: </a:t>
            </a:r>
            <a:r>
              <a:rPr lang="en-US" sz="1600" dirty="0">
                <a:hlinkClick r:id="rId5"/>
              </a:rPr>
              <a:t>https://www.section508.gov/blog/benefits-accessible-design/</a:t>
            </a:r>
            <a:endParaRPr lang="en-US" sz="1600"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Distribute the sample 'Access Denied' document or slide (provided separately as a deliberately inaccessible example). Common findings to listen for: low contrast text, images with no alt text, headings formatted with bold/large text rather than heading styles, merged table cells with no header row, 'click here' links. After sharing out, validate what participants found and connect each barrier to a specific WCAG success criterion.</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E4E806-249B-AC1F-5F73-0F24F38A290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A554B07-69BB-BEDE-A5ED-C39F1480BC8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6D1B93-58DC-5A0D-C8F2-D077D130CDC1}"/>
              </a:ext>
            </a:extLst>
          </p:cNvPr>
          <p:cNvSpPr>
            <a:spLocks noGrp="1"/>
          </p:cNvSpPr>
          <p:nvPr>
            <p:ph type="body" idx="1"/>
          </p:nvPr>
        </p:nvSpPr>
        <p:spPr/>
        <p:txBody>
          <a:bodyPr/>
          <a:lstStyle/>
          <a:p>
            <a:r>
              <a:rPr lang="en-US" dirty="0"/>
              <a:t>Speaker notes: Distribute the sample 'Access Denied' document or slide (provided separately as a deliberately inaccessible example). Common findings to listen for: low contrast text, images with no alt text, headings formatted with bold/large text rather than heading styles, merged table cells with no header row, 'click here' links. After sharing out, validate what participants found and connect each barrier to a specific WCAG success criterion.</a:t>
            </a:r>
          </a:p>
        </p:txBody>
      </p:sp>
      <p:sp>
        <p:nvSpPr>
          <p:cNvPr id="4" name="Slide Number Placeholder 3">
            <a:extLst>
              <a:ext uri="{FF2B5EF4-FFF2-40B4-BE49-F238E27FC236}">
                <a16:creationId xmlns:a16="http://schemas.microsoft.com/office/drawing/2014/main" id="{5CF99283-2E0C-427D-08A1-203D073E8507}"/>
              </a:ext>
            </a:extLst>
          </p:cNvPr>
          <p:cNvSpPr>
            <a:spLocks noGrp="1"/>
          </p:cNvSpPr>
          <p:nvPr>
            <p:ph type="sldNum" sz="quarter" idx="10"/>
          </p:nvPr>
        </p:nvSpPr>
        <p:spPr/>
        <p:txBody>
          <a:bodyPr/>
          <a:lstStyle/>
          <a:p>
            <a:fld id="{F7021451-1387-4CA6-816F-3879F97B5CBC}" type="slidenum">
              <a:rPr lang="en-US"/>
              <a:t>4</a:t>
            </a:fld>
            <a:endParaRPr lang="en-US" dirty="0"/>
          </a:p>
        </p:txBody>
      </p:sp>
    </p:spTree>
    <p:extLst>
      <p:ext uri="{BB962C8B-B14F-4D97-AF65-F5344CB8AC3E}">
        <p14:creationId xmlns:p14="http://schemas.microsoft.com/office/powerpoint/2010/main" val="190044779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Walk through each barrier briefly. For headings, demonstrate in real time: open Word, apply bold to a line, then run the Accessibility Checker — it reports no headings found. Then apply Heading 2 style and rerun. For color-only, show a color-coded legend without pattern differences. Ask: what would this look like in grayscale? Source: Microsoft Word Accessibility documentation at </a:t>
            </a:r>
            <a:r>
              <a:rPr lang="en-US" dirty="0">
                <a:hlinkClick r:id="rId3"/>
              </a:rPr>
              <a:t>Make your Word documents accessible to people with disabilities | Microsoft Support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Do a live demo of the Accessibility Checker. Open a document, run Review → Check Accessibility, and walk through the results panel. Show how clicking an error jumps to the offending element. Key message: the Checker catches about 30–40% of issues — manual review of reading order and color-only information is always required. Source: Microsoft Accessibility Checker documentation: </a:t>
            </a:r>
            <a:r>
              <a:rPr lang="en-US" dirty="0">
                <a:hlinkClick r:id="rId3"/>
              </a:rPr>
              <a:t>Improve accessibility with the Accessibility Checker | Microsoft Support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Focus on the Selection Pane because it surprises most presenters. Demonstrate: on a slide with an image and a caption, drag content in the Selection Pane to fix the reading order. Emphasize that screen readers read from bottom to top in the pane. Source: Make your PowerPoint presentations accessible: </a:t>
            </a:r>
            <a:r>
              <a:rPr lang="en-US" dirty="0">
                <a:hlinkClick r:id="rId3"/>
              </a:rPr>
              <a:t>Make your PowerPoint presentations accessible to people with disabilities | Microsoft Support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1" dirty="0"/>
              <a:t>Speaker notes: </a:t>
            </a:r>
            <a:r>
              <a:rPr lang="en-US" sz="1800" dirty="0"/>
              <a:t>Connect each principle explicitly to Mayer's research. Ask participants: think of the last document you sent out. Which of these four principles did it fully meet? Which one would have the biggest impact to address? This slide sets up the hands-on practice by giving participants a mental checklist.</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dirty="0"/>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Speaker notes: Participants choose their track based on which app they use most. Sample files should be provided in a shared folder or distributed via USB/QR code before the session. Circulate during this time — look for participants who are struggling with the Selection Pane (it's counterintuitive) or who aren't sure which heading level to apply. After the 10 minutes, cold call 2–3 participants: 'What was the most surprising issue you found?'</a:t>
            </a:r>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dirty="0"/>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435593-4991-CA37-1EEF-51A2D099010A}"/>
              </a:ext>
            </a:extLst>
          </p:cNvPr>
          <p:cNvSpPr>
            <a:spLocks noGrp="1"/>
          </p:cNvSpPr>
          <p:nvPr>
            <p:ph type="title"/>
          </p:nvPr>
        </p:nvSpPr>
        <p:spPr>
          <a:xfrm>
            <a:off x="628650" y="274638"/>
            <a:ext cx="7886700" cy="993775"/>
          </a:xfrm>
          <a:prstGeom prst="rect">
            <a:avLst/>
          </a:prstGeom>
        </p:spPr>
        <p:txBody>
          <a:bodyPr/>
          <a:lstStyle/>
          <a:p>
            <a:r>
              <a:rPr lang="en-US"/>
              <a:t>Click to edit Master title style</a:t>
            </a:r>
          </a:p>
        </p:txBody>
      </p:sp>
      <p:sp>
        <p:nvSpPr>
          <p:cNvPr id="4" name="Text Placeholder 3">
            <a:extLst>
              <a:ext uri="{FF2B5EF4-FFF2-40B4-BE49-F238E27FC236}">
                <a16:creationId xmlns:a16="http://schemas.microsoft.com/office/drawing/2014/main" id="{06AC1AC4-0905-FC78-2C5A-434B999C3AED}"/>
              </a:ext>
            </a:extLst>
          </p:cNvPr>
          <p:cNvSpPr>
            <a:spLocks noGrp="1"/>
          </p:cNvSpPr>
          <p:nvPr>
            <p:ph type="body" sz="quarter" idx="10"/>
          </p:nvPr>
        </p:nvSpPr>
        <p:spPr>
          <a:xfrm>
            <a:off x="712788" y="1511299"/>
            <a:ext cx="7886700" cy="2431645"/>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337031293"/>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6.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28.png"/><Relationship Id="rId4" Type="http://schemas.openxmlformats.org/officeDocument/2006/relationships/image" Target="../media/image27.png"/></Relationships>
</file>

<file path=ppt/slides/_rels/slide11.xml.rels><?xml version="1.0" encoding="UTF-8" standalone="yes"?>
<Relationships xmlns="http://schemas.openxmlformats.org/package/2006/relationships"><Relationship Id="rId8" Type="http://schemas.openxmlformats.org/officeDocument/2006/relationships/image" Target="../media/image33.png"/><Relationship Id="rId3" Type="http://schemas.openxmlformats.org/officeDocument/2006/relationships/image" Target="../media/image2.png"/><Relationship Id="rId7" Type="http://schemas.openxmlformats.org/officeDocument/2006/relationships/image" Target="../media/image32.png"/><Relationship Id="rId2" Type="http://schemas.openxmlformats.org/officeDocument/2006/relationships/notesSlide" Target="../notesSlides/notesSlide11.xml"/><Relationship Id="rId1" Type="http://schemas.openxmlformats.org/officeDocument/2006/relationships/slideLayout" Target="../slideLayouts/slideLayout1.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image" Target="../media/image29.pn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s://learn.microsoft.com/en-us/compliance/regulatory/offering-wcag-2-1" TargetMode="External"/><Relationship Id="rId3" Type="http://schemas.openxmlformats.org/officeDocument/2006/relationships/hyperlink" Target="https://support.microsoft.com/en-us/office/make-your-word-documents-accessible-to-people-with-disabilities-d9bf3683-87ac-47ea-b91a-78dcacb3c66d" TargetMode="External"/><Relationship Id="rId7" Type="http://schemas.openxmlformats.org/officeDocument/2006/relationships/hyperlink" Target="https://support.microsoft.com/en-us/office/everything-you-need-to-know-to-write-effective-alt-text-df98f884-d533-4a6b-84f5-70c0e2e0c9c8" TargetMode="External"/><Relationship Id="rId2" Type="http://schemas.openxmlformats.org/officeDocument/2006/relationships/notesSlide" Target="../notesSlides/notesSlide13.xml"/><Relationship Id="rId1" Type="http://schemas.openxmlformats.org/officeDocument/2006/relationships/slideLayout" Target="../slideLayouts/slideLayout1.xml"/><Relationship Id="rId6" Type="http://schemas.openxmlformats.org/officeDocument/2006/relationships/hyperlink" Target="https://support.microsoft.com/en-us/office/improve-accessibility-with-the-accessibility-checker-a16f6de0-2f39-4a2b-8bd8-5ad801426c7f" TargetMode="External"/><Relationship Id="rId5" Type="http://schemas.openxmlformats.org/officeDocument/2006/relationships/hyperlink" Target="https://support.microsoft.com/en-us/office/make-your-powerpoint-presentations-accessible-to-people-with-disabilities-6f7772b2-2f33-4bd2-8ca7-dae3b2b3ef25" TargetMode="External"/><Relationship Id="rId10" Type="http://schemas.openxmlformats.org/officeDocument/2006/relationships/hyperlink" Target="https://support.microsoft.com/en-us/office/create-accessible-office-documents-868ecfcd-4f00-4224-b881-a65537a7c155" TargetMode="External"/><Relationship Id="rId4" Type="http://schemas.openxmlformats.org/officeDocument/2006/relationships/hyperlink" Target="https://support.microsoft.com/en-us/topic/make-your-word-documents-accessible-to-everyone-with-accessibility-assistant-e3221a99-e448-4770-9513-6e68ce9bd91a" TargetMode="External"/><Relationship Id="rId9" Type="http://schemas.openxmlformats.org/officeDocument/2006/relationships/hyperlink" Target="https://webaim.org/resources/contrastchecker/"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3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15.png"/><Relationship Id="rId4" Type="http://schemas.openxmlformats.org/officeDocument/2006/relationships/image" Target="../media/image14.png"/></Relationships>
</file>

<file path=ppt/slides/_rels/slide7.xml.rels><?xml version="1.0" encoding="UTF-8" standalone="yes"?>
<Relationships xmlns="http://schemas.openxmlformats.org/package/2006/relationships"><Relationship Id="rId8" Type="http://schemas.openxmlformats.org/officeDocument/2006/relationships/image" Target="../media/image22.png"/><Relationship Id="rId3" Type="http://schemas.openxmlformats.org/officeDocument/2006/relationships/image" Target="../media/image13.png"/><Relationship Id="rId7" Type="http://schemas.openxmlformats.org/officeDocument/2006/relationships/image" Target="../media/image21.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6.png"/><Relationship Id="rId5" Type="http://schemas.openxmlformats.org/officeDocument/2006/relationships/image" Target="../media/image20.png"/><Relationship Id="rId4" Type="http://schemas.openxmlformats.org/officeDocument/2006/relationships/image" Target="../media/image19.png"/></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1.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image" Target="../media/image23.pn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B2A4A"/>
        </a:solidFill>
        <a:effectLst/>
      </p:bgPr>
    </p:bg>
    <p:spTree>
      <p:nvGrpSpPr>
        <p:cNvPr id="1" name=""/>
        <p:cNvGrpSpPr/>
        <p:nvPr/>
      </p:nvGrpSpPr>
      <p:grpSpPr>
        <a:xfrm>
          <a:off x="0" y="0"/>
          <a:ext cx="0" cy="0"/>
          <a:chOff x="0" y="0"/>
          <a:chExt cx="0" cy="0"/>
        </a:xfrm>
      </p:grpSpPr>
      <p:sp>
        <p:nvSpPr>
          <p:cNvPr id="4" name="Text 2"/>
          <p:cNvSpPr>
            <a:spLocks noGrp="1"/>
          </p:cNvSpPr>
          <p:nvPr>
            <p:ph type="title" idx="4294967295"/>
          </p:nvPr>
        </p:nvSpPr>
        <p:spPr>
          <a:xfrm>
            <a:off x="457200" y="502920"/>
            <a:ext cx="8321040" cy="100584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Design Once, Include Everyone</a:t>
            </a:r>
            <a:endParaRPr kumimoji="0" lang="en-US" sz="3800" b="0" i="0" u="none" strike="noStrike" kern="1200" cap="none" spc="0" normalizeH="0" baseline="0" noProof="0" dirty="0">
              <a:ln>
                <a:noFill/>
              </a:ln>
              <a:solidFill>
                <a:schemeClr val="tx1"/>
              </a:solidFill>
              <a:effectLst/>
              <a:uLnTx/>
              <a:uFillTx/>
              <a:latin typeface="+mn-lt"/>
              <a:ea typeface="+mn-ea"/>
              <a:cs typeface="+mn-cs"/>
            </a:endParaRPr>
          </a:p>
        </p:txBody>
      </p:sp>
      <p:pic>
        <p:nvPicPr>
          <p:cNvPr id="7"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7132320" y="502920"/>
            <a:ext cx="1554480" cy="1554480"/>
          </a:xfrm>
          <a:prstGeom prst="rect">
            <a:avLst/>
          </a:prstGeom>
        </p:spPr>
      </p:pic>
      <p:sp>
        <p:nvSpPr>
          <p:cNvPr id="2" name="Shape 0">
            <a:extLst>
              <a:ext uri="{C183D7F6-B498-43B3-948B-1728B52AA6E4}">
                <adec:decorative xmlns:adec="http://schemas.microsoft.com/office/drawing/2017/decorative" val="1"/>
              </a:ext>
            </a:extLst>
          </p:cNvPr>
          <p:cNvSpPr/>
          <p:nvPr/>
        </p:nvSpPr>
        <p:spPr>
          <a:xfrm>
            <a:off x="0" y="0"/>
            <a:ext cx="164592" cy="5143500"/>
          </a:xfrm>
          <a:prstGeom prst="rect">
            <a:avLst/>
          </a:prstGeom>
          <a:solidFill>
            <a:srgbClr val="006E7F"/>
          </a:solidFill>
          <a:ln w="12700">
            <a:solidFill>
              <a:srgbClr val="006E7F"/>
            </a:solidFill>
            <a:prstDash val="solid"/>
          </a:ln>
        </p:spPr>
        <p:txBody>
          <a:bodyPr/>
          <a:lstStyle/>
          <a:p>
            <a:endParaRPr lang="en-US" dirty="0"/>
          </a:p>
        </p:txBody>
      </p:sp>
      <p:sp>
        <p:nvSpPr>
          <p:cNvPr id="5" name="Text 3"/>
          <p:cNvSpPr/>
          <p:nvPr/>
        </p:nvSpPr>
        <p:spPr>
          <a:xfrm>
            <a:off x="457200" y="1554480"/>
            <a:ext cx="8321040" cy="594360"/>
          </a:xfrm>
          <a:prstGeom prst="rect">
            <a:avLst/>
          </a:prstGeom>
          <a:noFill/>
          <a:ln/>
        </p:spPr>
        <p:txBody>
          <a:bodyPr wrap="square" lIns="0" tIns="0" rIns="0" bIns="0" rtlCol="0" anchor="ctr"/>
          <a:lstStyle/>
          <a:p>
            <a:pPr marL="0" indent="0" algn="l">
              <a:buNone/>
            </a:pPr>
            <a:r>
              <a:rPr lang="en-US" sz="2200" dirty="0">
                <a:solidFill>
                  <a:schemeClr val="bg1"/>
                </a:solidFill>
                <a:latin typeface="Calibri" pitchFamily="34" charset="0"/>
                <a:ea typeface="Calibri" pitchFamily="34" charset="-122"/>
                <a:cs typeface="Calibri" pitchFamily="34" charset="-120"/>
              </a:rPr>
              <a:t>Building Accessible Documents in Word &amp; PowerPoint</a:t>
            </a:r>
            <a:endParaRPr lang="en-US" sz="2200" dirty="0">
              <a:solidFill>
                <a:schemeClr val="bg1"/>
              </a:solidFill>
            </a:endParaRPr>
          </a:p>
        </p:txBody>
      </p:sp>
      <p:sp>
        <p:nvSpPr>
          <p:cNvPr id="6" name="Text 4"/>
          <p:cNvSpPr/>
          <p:nvPr/>
        </p:nvSpPr>
        <p:spPr>
          <a:xfrm>
            <a:off x="457200" y="2331720"/>
            <a:ext cx="8321040" cy="365760"/>
          </a:xfrm>
          <a:prstGeom prst="rect">
            <a:avLst/>
          </a:prstGeom>
          <a:noFill/>
          <a:ln/>
        </p:spPr>
        <p:txBody>
          <a:bodyPr wrap="square" lIns="0" tIns="0" rIns="0" bIns="0" rtlCol="0" anchor="ctr"/>
          <a:lstStyle/>
          <a:p>
            <a:pPr marL="0" indent="0" algn="l">
              <a:buNone/>
            </a:pPr>
            <a:r>
              <a:rPr lang="en-US" sz="1400" dirty="0">
                <a:solidFill>
                  <a:schemeClr val="bg1"/>
                </a:solidFill>
                <a:latin typeface="Calibri" pitchFamily="34" charset="0"/>
                <a:ea typeface="Calibri" pitchFamily="34" charset="-122"/>
                <a:cs typeface="Calibri" pitchFamily="34" charset="-120"/>
              </a:rPr>
              <a:t>Summer Conference Session </a:t>
            </a:r>
            <a:endParaRPr lang="en-US" sz="1400" dirty="0">
              <a:solidFill>
                <a:schemeClr val="bg1"/>
              </a:solidFill>
            </a:endParaRPr>
          </a:p>
        </p:txBody>
      </p:sp>
      <p:sp>
        <p:nvSpPr>
          <p:cNvPr id="8" name="Shape 5">
            <a:extLst>
              <a:ext uri="{C183D7F6-B498-43B3-948B-1728B52AA6E4}">
                <adec:decorative xmlns:adec="http://schemas.microsoft.com/office/drawing/2017/decorative" val="1"/>
              </a:ext>
            </a:extLst>
          </p:cNvPr>
          <p:cNvSpPr/>
          <p:nvPr/>
        </p:nvSpPr>
        <p:spPr>
          <a:xfrm>
            <a:off x="457200" y="2880360"/>
            <a:ext cx="8321040" cy="1600200"/>
          </a:xfrm>
          <a:prstGeom prst="rect">
            <a:avLst/>
          </a:prstGeom>
          <a:solidFill>
            <a:srgbClr val="112240"/>
          </a:solidFill>
          <a:ln w="19050">
            <a:solidFill>
              <a:srgbClr val="006E7F"/>
            </a:solidFill>
            <a:prstDash val="solid"/>
          </a:ln>
        </p:spPr>
        <p:txBody>
          <a:bodyPr/>
          <a:lstStyle/>
          <a:p>
            <a:endParaRPr lang="en-US" dirty="0"/>
          </a:p>
        </p:txBody>
      </p:sp>
      <p:sp>
        <p:nvSpPr>
          <p:cNvPr id="9" name="Text 6"/>
          <p:cNvSpPr/>
          <p:nvPr/>
        </p:nvSpPr>
        <p:spPr>
          <a:xfrm>
            <a:off x="594360" y="2971800"/>
            <a:ext cx="8046720" cy="274320"/>
          </a:xfrm>
          <a:prstGeom prst="rect">
            <a:avLst/>
          </a:prstGeom>
          <a:noFill/>
          <a:ln/>
        </p:spPr>
        <p:txBody>
          <a:bodyPr wrap="square" lIns="0" tIns="0" rIns="0" bIns="0" rtlCol="0" anchor="ctr"/>
          <a:lstStyle/>
          <a:p>
            <a:pPr marL="0" indent="0" algn="l">
              <a:buNone/>
            </a:pPr>
            <a:r>
              <a:rPr lang="en-US" sz="1600" b="1" kern="0" spc="200" dirty="0">
                <a:solidFill>
                  <a:srgbClr val="B45309"/>
                </a:solidFill>
                <a:latin typeface="Calibri"/>
                <a:ea typeface="Calibri"/>
                <a:cs typeface="Calibri"/>
              </a:rPr>
              <a:t>SESSION OBJECTIVES</a:t>
            </a:r>
            <a:endParaRPr lang="en-US" sz="1600" dirty="0">
              <a:latin typeface="Calibri"/>
              <a:ea typeface="Calibri"/>
              <a:cs typeface="Calibri"/>
            </a:endParaRPr>
          </a:p>
        </p:txBody>
      </p:sp>
      <p:sp>
        <p:nvSpPr>
          <p:cNvPr id="10" name="Text 7"/>
          <p:cNvSpPr/>
          <p:nvPr/>
        </p:nvSpPr>
        <p:spPr>
          <a:xfrm>
            <a:off x="594360" y="3273552"/>
            <a:ext cx="8046720" cy="1143000"/>
          </a:xfrm>
          <a:prstGeom prst="rect">
            <a:avLst/>
          </a:prstGeom>
          <a:noFill/>
          <a:ln/>
        </p:spPr>
        <p:txBody>
          <a:bodyPr wrap="square" lIns="0" tIns="0" rIns="0" bIns="0" rtlCol="0" anchor="ctr"/>
          <a:lstStyle/>
          <a:p>
            <a:pPr marL="0" indent="0" algn="l">
              <a:lnSpc>
                <a:spcPct val="130000"/>
              </a:lnSpc>
              <a:buNone/>
            </a:pPr>
            <a:r>
              <a:rPr lang="en-US" sz="1400" b="1" dirty="0">
                <a:solidFill>
                  <a:srgbClr val="FFFFFF"/>
                </a:solidFill>
                <a:latin typeface="Calibri"/>
                <a:ea typeface="Calibri"/>
                <a:cs typeface="Calibri"/>
              </a:rPr>
              <a:t>Identify </a:t>
            </a:r>
            <a:r>
              <a:rPr lang="en-US" sz="1400" dirty="0">
                <a:solidFill>
                  <a:srgbClr val="FFFFFF"/>
                </a:solidFill>
                <a:latin typeface="Calibri"/>
                <a:ea typeface="Calibri"/>
                <a:cs typeface="Calibri"/>
              </a:rPr>
              <a:t>common accessibility barriers in Word and PowerPoint
</a:t>
            </a:r>
            <a:r>
              <a:rPr lang="en-US" sz="1400" b="1" dirty="0">
                <a:solidFill>
                  <a:srgbClr val="FFFFFF"/>
                </a:solidFill>
                <a:latin typeface="Calibri"/>
                <a:ea typeface="Calibri"/>
                <a:cs typeface="Calibri"/>
              </a:rPr>
              <a:t>Use </a:t>
            </a:r>
            <a:r>
              <a:rPr lang="en-US" sz="1400" dirty="0">
                <a:solidFill>
                  <a:srgbClr val="FFFFFF"/>
                </a:solidFill>
                <a:latin typeface="Calibri"/>
                <a:ea typeface="Calibri"/>
                <a:cs typeface="Calibri"/>
              </a:rPr>
              <a:t>built-in tools — Accessibility Checker, Styles, layouts, alt text
</a:t>
            </a:r>
            <a:r>
              <a:rPr lang="en-US" sz="1400" b="1" dirty="0">
                <a:solidFill>
                  <a:srgbClr val="FFFFFF"/>
                </a:solidFill>
                <a:latin typeface="Calibri"/>
                <a:ea typeface="Calibri"/>
                <a:cs typeface="Calibri"/>
              </a:rPr>
              <a:t>Apply </a:t>
            </a:r>
            <a:r>
              <a:rPr lang="en-US" sz="1400" dirty="0">
                <a:solidFill>
                  <a:srgbClr val="FFFFFF"/>
                </a:solidFill>
                <a:latin typeface="Calibri"/>
                <a:ea typeface="Calibri"/>
                <a:cs typeface="Calibri"/>
              </a:rPr>
              <a:t>design principles that improve clarity, structure, and readability
</a:t>
            </a:r>
            <a:r>
              <a:rPr lang="en-US" sz="1400" b="1" dirty="0">
                <a:solidFill>
                  <a:srgbClr val="FFFFFF"/>
                </a:solidFill>
                <a:latin typeface="Calibri"/>
                <a:ea typeface="Calibri"/>
                <a:cs typeface="Calibri"/>
              </a:rPr>
              <a:t>Explain </a:t>
            </a:r>
            <a:r>
              <a:rPr lang="en-US" sz="1400" dirty="0">
                <a:solidFill>
                  <a:srgbClr val="FFFFFF"/>
                </a:solidFill>
                <a:latin typeface="Calibri"/>
                <a:ea typeface="Calibri"/>
                <a:cs typeface="Calibri"/>
              </a:rPr>
              <a:t>how accessible design benefits all learners, not only those with accommodations</a:t>
            </a:r>
            <a:endParaRPr lang="en-US" sz="1400" dirty="0">
              <a:latin typeface="Calibri"/>
              <a:ea typeface="Calibri"/>
              <a:cs typeface="Calibri"/>
            </a:endParaRPr>
          </a:p>
        </p:txBody>
      </p:sp>
      <p:sp>
        <p:nvSpPr>
          <p:cNvPr id="3" name="Shape 1">
            <a:extLst>
              <a:ext uri="{C183D7F6-B498-43B3-948B-1728B52AA6E4}">
                <adec:decorative xmlns:adec="http://schemas.microsoft.com/office/drawing/2017/decorative" val="1"/>
              </a:ext>
            </a:extLst>
          </p:cNvPr>
          <p:cNvSpPr/>
          <p:nvPr/>
        </p:nvSpPr>
        <p:spPr>
          <a:xfrm>
            <a:off x="164592" y="4663440"/>
            <a:ext cx="8979408" cy="480060"/>
          </a:xfrm>
          <a:prstGeom prst="rect">
            <a:avLst/>
          </a:prstGeom>
          <a:solidFill>
            <a:srgbClr val="B45309"/>
          </a:solidFill>
          <a:ln w="12700">
            <a:solidFill>
              <a:srgbClr val="B45309"/>
            </a:solidFill>
            <a:prstDash val="solid"/>
          </a:ln>
        </p:spPr>
        <p:txBody>
          <a:bodyPr/>
          <a:lstStyle/>
          <a:p>
            <a:endParaRPr lang="en-US" dirty="0"/>
          </a:p>
        </p:txBody>
      </p:sp>
      <p:sp>
        <p:nvSpPr>
          <p:cNvPr id="11" name="Text 8"/>
          <p:cNvSpPr/>
          <p:nvPr/>
        </p:nvSpPr>
        <p:spPr>
          <a:xfrm>
            <a:off x="457200" y="4789170"/>
            <a:ext cx="8321040" cy="228600"/>
          </a:xfrm>
          <a:prstGeom prst="rect">
            <a:avLst/>
          </a:prstGeom>
          <a:noFill/>
          <a:ln/>
        </p:spPr>
        <p:txBody>
          <a:bodyPr wrap="square" lIns="0" tIns="0" rIns="0" bIns="0" rtlCol="0" anchor="ctr"/>
          <a:lstStyle/>
          <a:p>
            <a:pPr marL="0" indent="0" algn="l">
              <a:buNone/>
            </a:pPr>
            <a:r>
              <a:rPr lang="en-US" sz="1600" dirty="0">
                <a:solidFill>
                  <a:srgbClr val="FFFFFF"/>
                </a:solidFill>
                <a:latin typeface="Calibri" pitchFamily="34" charset="0"/>
                <a:ea typeface="Calibri" pitchFamily="34" charset="-122"/>
                <a:cs typeface="Calibri" pitchFamily="34" charset="-120"/>
              </a:rPr>
              <a:t>Slides, resources, and sample files available at bit.ly/csi26summer</a:t>
            </a:r>
            <a:endParaRPr lang="en-US" sz="1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9">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57200" y="256032"/>
            <a:ext cx="8321040" cy="50292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Before You Distribute: The Final Checklist</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 1"/>
          <p:cNvSpPr/>
          <p:nvPr/>
        </p:nvSpPr>
        <p:spPr>
          <a:xfrm>
            <a:off x="457200" y="768096"/>
            <a:ext cx="8321040" cy="256032"/>
          </a:xfrm>
          <a:prstGeom prst="rect">
            <a:avLst/>
          </a:prstGeom>
          <a:noFill/>
          <a:ln/>
        </p:spPr>
        <p:txBody>
          <a:bodyPr wrap="square" lIns="0" tIns="0" rIns="0" bIns="0" rtlCol="0" anchor="ctr"/>
          <a:lstStyle/>
          <a:p>
            <a:pPr marL="0" indent="0" algn="l">
              <a:buNone/>
            </a:pPr>
            <a:r>
              <a:rPr lang="en-US" sz="1400" i="1" dirty="0">
                <a:solidFill>
                  <a:srgbClr val="006E7F"/>
                </a:solidFill>
                <a:latin typeface="Calibri" pitchFamily="34" charset="0"/>
                <a:ea typeface="Calibri" pitchFamily="34" charset="-122"/>
                <a:cs typeface="Calibri" pitchFamily="34" charset="-120"/>
              </a:rPr>
              <a:t>Every file. Every time. No exceptions.</a:t>
            </a:r>
            <a:endParaRPr lang="en-US" sz="1400" dirty="0"/>
          </a:p>
        </p:txBody>
      </p:sp>
      <p:sp>
        <p:nvSpPr>
          <p:cNvPr id="4" name="Shape 2">
            <a:extLst>
              <a:ext uri="{C183D7F6-B498-43B3-948B-1728B52AA6E4}">
                <adec:decorative xmlns:adec="http://schemas.microsoft.com/office/drawing/2017/decorative" val="1"/>
              </a:ext>
            </a:extLst>
          </p:cNvPr>
          <p:cNvSpPr/>
          <p:nvPr/>
        </p:nvSpPr>
        <p:spPr>
          <a:xfrm>
            <a:off x="457200" y="1143000"/>
            <a:ext cx="39776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5" name="Shape 3">
            <a:extLst>
              <a:ext uri="{C183D7F6-B498-43B3-948B-1728B52AA6E4}">
                <adec:decorative xmlns:adec="http://schemas.microsoft.com/office/drawing/2017/decorative" val="1"/>
              </a:ext>
            </a:extLst>
          </p:cNvPr>
          <p:cNvSpPr/>
          <p:nvPr/>
        </p:nvSpPr>
        <p:spPr>
          <a:xfrm>
            <a:off x="457200" y="1143000"/>
            <a:ext cx="54864" cy="658368"/>
          </a:xfrm>
          <a:prstGeom prst="rect">
            <a:avLst/>
          </a:prstGeom>
          <a:solidFill>
            <a:srgbClr val="006E7F"/>
          </a:solidFill>
          <a:ln w="12700">
            <a:solidFill>
              <a:srgbClr val="006E7F"/>
            </a:solidFill>
            <a:prstDash val="solid"/>
          </a:ln>
        </p:spPr>
        <p:txBody>
          <a:bodyPr/>
          <a:lstStyle/>
          <a:p>
            <a:endParaRPr lang="en-US" sz="2000" dirty="0"/>
          </a:p>
        </p:txBody>
      </p:sp>
      <p:pic>
        <p:nvPicPr>
          <p:cNvPr id="6"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5216" y="1298448"/>
            <a:ext cx="274320" cy="274320"/>
          </a:xfrm>
          <a:prstGeom prst="rect">
            <a:avLst/>
          </a:prstGeom>
        </p:spPr>
      </p:pic>
      <p:sp>
        <p:nvSpPr>
          <p:cNvPr id="7" name="Text 4"/>
          <p:cNvSpPr/>
          <p:nvPr/>
        </p:nvSpPr>
        <p:spPr>
          <a:xfrm>
            <a:off x="932688" y="1188720"/>
            <a:ext cx="342900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Document properties set</a:t>
            </a:r>
            <a:endParaRPr lang="en-US" sz="1200" dirty="0"/>
          </a:p>
        </p:txBody>
      </p:sp>
      <p:sp>
        <p:nvSpPr>
          <p:cNvPr id="8" name="Text 5"/>
          <p:cNvSpPr/>
          <p:nvPr/>
        </p:nvSpPr>
        <p:spPr>
          <a:xfrm>
            <a:off x="932688" y="1490472"/>
            <a:ext cx="342900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Title, author, subject, and language — File → Properties</a:t>
            </a:r>
            <a:endParaRPr lang="en-US" sz="1050" dirty="0"/>
          </a:p>
        </p:txBody>
      </p:sp>
      <p:sp>
        <p:nvSpPr>
          <p:cNvPr id="9" name="Shape 6">
            <a:extLst>
              <a:ext uri="{C183D7F6-B498-43B3-948B-1728B52AA6E4}">
                <adec:decorative xmlns:adec="http://schemas.microsoft.com/office/drawing/2017/decorative" val="1"/>
              </a:ext>
            </a:extLst>
          </p:cNvPr>
          <p:cNvSpPr/>
          <p:nvPr/>
        </p:nvSpPr>
        <p:spPr>
          <a:xfrm>
            <a:off x="457200" y="1901952"/>
            <a:ext cx="39776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10" name="Shape 7">
            <a:extLst>
              <a:ext uri="{C183D7F6-B498-43B3-948B-1728B52AA6E4}">
                <adec:decorative xmlns:adec="http://schemas.microsoft.com/office/drawing/2017/decorative" val="1"/>
              </a:ext>
            </a:extLst>
          </p:cNvPr>
          <p:cNvSpPr/>
          <p:nvPr/>
        </p:nvSpPr>
        <p:spPr>
          <a:xfrm>
            <a:off x="457200" y="1901952"/>
            <a:ext cx="54864" cy="658368"/>
          </a:xfrm>
          <a:prstGeom prst="rect">
            <a:avLst/>
          </a:prstGeom>
          <a:solidFill>
            <a:srgbClr val="006E7F"/>
          </a:solidFill>
          <a:ln w="12700">
            <a:solidFill>
              <a:srgbClr val="006E7F"/>
            </a:solidFill>
            <a:prstDash val="solid"/>
          </a:ln>
        </p:spPr>
        <p:txBody>
          <a:bodyPr/>
          <a:lstStyle/>
          <a:p>
            <a:endParaRPr lang="en-US" sz="2000" dirty="0"/>
          </a:p>
        </p:txBody>
      </p:sp>
      <p:pic>
        <p:nvPicPr>
          <p:cNvPr id="11" name="Image 1">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5216" y="2057400"/>
            <a:ext cx="274320" cy="274320"/>
          </a:xfrm>
          <a:prstGeom prst="rect">
            <a:avLst/>
          </a:prstGeom>
        </p:spPr>
      </p:pic>
      <p:sp>
        <p:nvSpPr>
          <p:cNvPr id="12" name="Text 8"/>
          <p:cNvSpPr/>
          <p:nvPr/>
        </p:nvSpPr>
        <p:spPr>
          <a:xfrm>
            <a:off x="932688" y="1947672"/>
            <a:ext cx="342900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All images have alt text or are marked decorative</a:t>
            </a:r>
            <a:endParaRPr lang="en-US" sz="1200" dirty="0"/>
          </a:p>
        </p:txBody>
      </p:sp>
      <p:sp>
        <p:nvSpPr>
          <p:cNvPr id="13" name="Text 9"/>
          <p:cNvSpPr/>
          <p:nvPr/>
        </p:nvSpPr>
        <p:spPr>
          <a:xfrm>
            <a:off x="932688" y="2249424"/>
            <a:ext cx="342900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Right-click → Edit Alt Text; review AI-generated text carefully</a:t>
            </a:r>
            <a:endParaRPr lang="en-US" sz="1050" dirty="0"/>
          </a:p>
        </p:txBody>
      </p:sp>
      <p:sp>
        <p:nvSpPr>
          <p:cNvPr id="14" name="Shape 10">
            <a:extLst>
              <a:ext uri="{C183D7F6-B498-43B3-948B-1728B52AA6E4}">
                <adec:decorative xmlns:adec="http://schemas.microsoft.com/office/drawing/2017/decorative" val="1"/>
              </a:ext>
            </a:extLst>
          </p:cNvPr>
          <p:cNvSpPr/>
          <p:nvPr/>
        </p:nvSpPr>
        <p:spPr>
          <a:xfrm>
            <a:off x="457200" y="2660904"/>
            <a:ext cx="39776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15" name="Shape 11">
            <a:extLst>
              <a:ext uri="{C183D7F6-B498-43B3-948B-1728B52AA6E4}">
                <adec:decorative xmlns:adec="http://schemas.microsoft.com/office/drawing/2017/decorative" val="1"/>
              </a:ext>
            </a:extLst>
          </p:cNvPr>
          <p:cNvSpPr/>
          <p:nvPr/>
        </p:nvSpPr>
        <p:spPr>
          <a:xfrm>
            <a:off x="457200" y="2660904"/>
            <a:ext cx="54864" cy="658368"/>
          </a:xfrm>
          <a:prstGeom prst="rect">
            <a:avLst/>
          </a:prstGeom>
          <a:solidFill>
            <a:srgbClr val="006E7F"/>
          </a:solidFill>
          <a:ln w="12700">
            <a:solidFill>
              <a:srgbClr val="006E7F"/>
            </a:solidFill>
            <a:prstDash val="solid"/>
          </a:ln>
        </p:spPr>
        <p:txBody>
          <a:bodyPr/>
          <a:lstStyle/>
          <a:p>
            <a:endParaRPr lang="en-US" sz="2000" dirty="0"/>
          </a:p>
        </p:txBody>
      </p:sp>
      <p:pic>
        <p:nvPicPr>
          <p:cNvPr id="16" name="Image 2">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85216" y="2816352"/>
            <a:ext cx="274320" cy="274320"/>
          </a:xfrm>
          <a:prstGeom prst="rect">
            <a:avLst/>
          </a:prstGeom>
        </p:spPr>
      </p:pic>
      <p:sp>
        <p:nvSpPr>
          <p:cNvPr id="17" name="Text 12"/>
          <p:cNvSpPr/>
          <p:nvPr/>
        </p:nvSpPr>
        <p:spPr>
          <a:xfrm>
            <a:off x="932688" y="2706624"/>
            <a:ext cx="342900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Heading styles applied throughout</a:t>
            </a:r>
            <a:endParaRPr lang="en-US" sz="1200" dirty="0"/>
          </a:p>
        </p:txBody>
      </p:sp>
      <p:sp>
        <p:nvSpPr>
          <p:cNvPr id="18" name="Text 13"/>
          <p:cNvSpPr/>
          <p:nvPr/>
        </p:nvSpPr>
        <p:spPr>
          <a:xfrm>
            <a:off x="932688" y="3008376"/>
            <a:ext cx="342900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No manually bolded headings; verify with Navigation Pane (Word) or outline view</a:t>
            </a:r>
            <a:endParaRPr lang="en-US" sz="1050" dirty="0"/>
          </a:p>
        </p:txBody>
      </p:sp>
      <p:sp>
        <p:nvSpPr>
          <p:cNvPr id="19" name="Shape 14">
            <a:extLst>
              <a:ext uri="{C183D7F6-B498-43B3-948B-1728B52AA6E4}">
                <adec:decorative xmlns:adec="http://schemas.microsoft.com/office/drawing/2017/decorative" val="1"/>
              </a:ext>
            </a:extLst>
          </p:cNvPr>
          <p:cNvSpPr/>
          <p:nvPr/>
        </p:nvSpPr>
        <p:spPr>
          <a:xfrm>
            <a:off x="457200" y="3419856"/>
            <a:ext cx="39776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20" name="Shape 15">
            <a:extLst>
              <a:ext uri="{C183D7F6-B498-43B3-948B-1728B52AA6E4}">
                <adec:decorative xmlns:adec="http://schemas.microsoft.com/office/drawing/2017/decorative" val="1"/>
              </a:ext>
            </a:extLst>
          </p:cNvPr>
          <p:cNvSpPr/>
          <p:nvPr/>
        </p:nvSpPr>
        <p:spPr>
          <a:xfrm>
            <a:off x="457200" y="3419856"/>
            <a:ext cx="54864" cy="658368"/>
          </a:xfrm>
          <a:prstGeom prst="rect">
            <a:avLst/>
          </a:prstGeom>
          <a:solidFill>
            <a:srgbClr val="B45309"/>
          </a:solidFill>
          <a:ln w="12700">
            <a:solidFill>
              <a:srgbClr val="B45309"/>
            </a:solidFill>
            <a:prstDash val="solid"/>
          </a:ln>
        </p:spPr>
        <p:txBody>
          <a:bodyPr/>
          <a:lstStyle/>
          <a:p>
            <a:endParaRPr lang="en-US" sz="2000" dirty="0"/>
          </a:p>
        </p:txBody>
      </p:sp>
      <p:pic>
        <p:nvPicPr>
          <p:cNvPr id="21" name="Image 3">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85216" y="3575304"/>
            <a:ext cx="274320" cy="274320"/>
          </a:xfrm>
          <a:prstGeom prst="rect">
            <a:avLst/>
          </a:prstGeom>
        </p:spPr>
      </p:pic>
      <p:sp>
        <p:nvSpPr>
          <p:cNvPr id="22" name="Text 16"/>
          <p:cNvSpPr/>
          <p:nvPr/>
        </p:nvSpPr>
        <p:spPr>
          <a:xfrm>
            <a:off x="932688" y="3465576"/>
            <a:ext cx="342900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Color contrast verified at 4.5:1 (normal) and 3:1 (large text)</a:t>
            </a:r>
            <a:endParaRPr lang="en-US" sz="1200" dirty="0"/>
          </a:p>
        </p:txBody>
      </p:sp>
      <p:sp>
        <p:nvSpPr>
          <p:cNvPr id="23" name="Text 17"/>
          <p:cNvSpPr/>
          <p:nvPr/>
        </p:nvSpPr>
        <p:spPr>
          <a:xfrm>
            <a:off x="932688" y="3767328"/>
            <a:ext cx="342900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Use WebAIM Contrast Checker: webaim.org/resources/contrastchecker</a:t>
            </a:r>
            <a:endParaRPr lang="en-US" sz="1050" dirty="0"/>
          </a:p>
        </p:txBody>
      </p:sp>
      <p:sp>
        <p:nvSpPr>
          <p:cNvPr id="24" name="Shape 18">
            <a:extLst>
              <a:ext uri="{C183D7F6-B498-43B3-948B-1728B52AA6E4}">
                <adec:decorative xmlns:adec="http://schemas.microsoft.com/office/drawing/2017/decorative" val="1"/>
              </a:ext>
            </a:extLst>
          </p:cNvPr>
          <p:cNvSpPr/>
          <p:nvPr/>
        </p:nvSpPr>
        <p:spPr>
          <a:xfrm>
            <a:off x="457200" y="4178808"/>
            <a:ext cx="39776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25" name="Shape 19">
            <a:extLst>
              <a:ext uri="{C183D7F6-B498-43B3-948B-1728B52AA6E4}">
                <adec:decorative xmlns:adec="http://schemas.microsoft.com/office/drawing/2017/decorative" val="1"/>
              </a:ext>
            </a:extLst>
          </p:cNvPr>
          <p:cNvSpPr/>
          <p:nvPr/>
        </p:nvSpPr>
        <p:spPr>
          <a:xfrm>
            <a:off x="457200" y="4178808"/>
            <a:ext cx="54864" cy="658368"/>
          </a:xfrm>
          <a:prstGeom prst="rect">
            <a:avLst/>
          </a:prstGeom>
          <a:solidFill>
            <a:srgbClr val="B45309"/>
          </a:solidFill>
          <a:ln w="12700">
            <a:solidFill>
              <a:srgbClr val="B45309"/>
            </a:solidFill>
            <a:prstDash val="solid"/>
          </a:ln>
        </p:spPr>
        <p:txBody>
          <a:bodyPr/>
          <a:lstStyle/>
          <a:p>
            <a:endParaRPr lang="en-US" sz="2000" dirty="0"/>
          </a:p>
        </p:txBody>
      </p:sp>
      <p:pic>
        <p:nvPicPr>
          <p:cNvPr id="26" name="Image 4">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585216" y="4334256"/>
            <a:ext cx="274320" cy="274320"/>
          </a:xfrm>
          <a:prstGeom prst="rect">
            <a:avLst/>
          </a:prstGeom>
        </p:spPr>
      </p:pic>
      <p:sp>
        <p:nvSpPr>
          <p:cNvPr id="27" name="Text 20"/>
          <p:cNvSpPr/>
          <p:nvPr/>
        </p:nvSpPr>
        <p:spPr>
          <a:xfrm>
            <a:off x="932688" y="4224528"/>
            <a:ext cx="342900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No information conveyed by color alone</a:t>
            </a:r>
            <a:endParaRPr lang="en-US" sz="1200" dirty="0"/>
          </a:p>
        </p:txBody>
      </p:sp>
      <p:sp>
        <p:nvSpPr>
          <p:cNvPr id="28" name="Text 21"/>
          <p:cNvSpPr/>
          <p:nvPr/>
        </p:nvSpPr>
        <p:spPr>
          <a:xfrm>
            <a:off x="932688" y="4526280"/>
            <a:ext cx="342900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Add labels, patterns, or icons alongside any color coding</a:t>
            </a:r>
            <a:endParaRPr lang="en-US" sz="1050" dirty="0"/>
          </a:p>
        </p:txBody>
      </p:sp>
      <p:sp>
        <p:nvSpPr>
          <p:cNvPr id="29" name="Shape 22">
            <a:extLst>
              <a:ext uri="{C183D7F6-B498-43B3-948B-1728B52AA6E4}">
                <adec:decorative xmlns:adec="http://schemas.microsoft.com/office/drawing/2017/decorative" val="1"/>
              </a:ext>
            </a:extLst>
          </p:cNvPr>
          <p:cNvSpPr/>
          <p:nvPr/>
        </p:nvSpPr>
        <p:spPr>
          <a:xfrm>
            <a:off x="4617720" y="1143000"/>
            <a:ext cx="416052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30" name="Shape 23">
            <a:extLst>
              <a:ext uri="{C183D7F6-B498-43B3-948B-1728B52AA6E4}">
                <adec:decorative xmlns:adec="http://schemas.microsoft.com/office/drawing/2017/decorative" val="1"/>
              </a:ext>
            </a:extLst>
          </p:cNvPr>
          <p:cNvSpPr/>
          <p:nvPr/>
        </p:nvSpPr>
        <p:spPr>
          <a:xfrm>
            <a:off x="4617720" y="1143000"/>
            <a:ext cx="54864" cy="658368"/>
          </a:xfrm>
          <a:prstGeom prst="rect">
            <a:avLst/>
          </a:prstGeom>
          <a:solidFill>
            <a:srgbClr val="B45309"/>
          </a:solidFill>
          <a:ln w="12700">
            <a:solidFill>
              <a:srgbClr val="B45309"/>
            </a:solidFill>
            <a:prstDash val="solid"/>
          </a:ln>
        </p:spPr>
        <p:txBody>
          <a:bodyPr/>
          <a:lstStyle/>
          <a:p>
            <a:endParaRPr lang="en-US" sz="2000" dirty="0"/>
          </a:p>
        </p:txBody>
      </p:sp>
      <p:pic>
        <p:nvPicPr>
          <p:cNvPr id="31" name="Image 5">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4745736" y="1298448"/>
            <a:ext cx="274320" cy="274320"/>
          </a:xfrm>
          <a:prstGeom prst="rect">
            <a:avLst/>
          </a:prstGeom>
        </p:spPr>
      </p:pic>
      <p:sp>
        <p:nvSpPr>
          <p:cNvPr id="32" name="Text 24"/>
          <p:cNvSpPr/>
          <p:nvPr/>
        </p:nvSpPr>
        <p:spPr>
          <a:xfrm>
            <a:off x="5093208" y="1188720"/>
            <a:ext cx="361188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Reading / tab order verified manually</a:t>
            </a:r>
            <a:endParaRPr lang="en-US" sz="1200" dirty="0"/>
          </a:p>
        </p:txBody>
      </p:sp>
      <p:sp>
        <p:nvSpPr>
          <p:cNvPr id="33" name="Text 25"/>
          <p:cNvSpPr/>
          <p:nvPr/>
        </p:nvSpPr>
        <p:spPr>
          <a:xfrm>
            <a:off x="5093208" y="1490472"/>
            <a:ext cx="361188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Selection Pane (PowerPoint) or Navigation Pane (Word) — this is not automated</a:t>
            </a:r>
            <a:endParaRPr lang="en-US" sz="1050" dirty="0"/>
          </a:p>
        </p:txBody>
      </p:sp>
      <p:sp>
        <p:nvSpPr>
          <p:cNvPr id="34" name="Shape 26">
            <a:extLst>
              <a:ext uri="{C183D7F6-B498-43B3-948B-1728B52AA6E4}">
                <adec:decorative xmlns:adec="http://schemas.microsoft.com/office/drawing/2017/decorative" val="1"/>
              </a:ext>
            </a:extLst>
          </p:cNvPr>
          <p:cNvSpPr/>
          <p:nvPr/>
        </p:nvSpPr>
        <p:spPr>
          <a:xfrm>
            <a:off x="4617720" y="1901952"/>
            <a:ext cx="416052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35" name="Shape 27">
            <a:extLst>
              <a:ext uri="{C183D7F6-B498-43B3-948B-1728B52AA6E4}">
                <adec:decorative xmlns:adec="http://schemas.microsoft.com/office/drawing/2017/decorative" val="1"/>
              </a:ext>
            </a:extLst>
          </p:cNvPr>
          <p:cNvSpPr/>
          <p:nvPr/>
        </p:nvSpPr>
        <p:spPr>
          <a:xfrm>
            <a:off x="4617720" y="1901952"/>
            <a:ext cx="54864" cy="658368"/>
          </a:xfrm>
          <a:prstGeom prst="rect">
            <a:avLst/>
          </a:prstGeom>
          <a:solidFill>
            <a:srgbClr val="991B1B"/>
          </a:solidFill>
          <a:ln w="12700">
            <a:solidFill>
              <a:srgbClr val="991B1B"/>
            </a:solidFill>
            <a:prstDash val="solid"/>
          </a:ln>
        </p:spPr>
        <p:txBody>
          <a:bodyPr/>
          <a:lstStyle/>
          <a:p>
            <a:endParaRPr lang="en-US" sz="2000" dirty="0"/>
          </a:p>
        </p:txBody>
      </p:sp>
      <p:pic>
        <p:nvPicPr>
          <p:cNvPr id="36" name="Image 6">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745736" y="2057400"/>
            <a:ext cx="274320" cy="274320"/>
          </a:xfrm>
          <a:prstGeom prst="rect">
            <a:avLst/>
          </a:prstGeom>
        </p:spPr>
      </p:pic>
      <p:sp>
        <p:nvSpPr>
          <p:cNvPr id="37" name="Text 28"/>
          <p:cNvSpPr/>
          <p:nvPr/>
        </p:nvSpPr>
        <p:spPr>
          <a:xfrm>
            <a:off x="5093208" y="1947672"/>
            <a:ext cx="361188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All hyperlink text is descriptive</a:t>
            </a:r>
            <a:endParaRPr lang="en-US" sz="1200" dirty="0"/>
          </a:p>
        </p:txBody>
      </p:sp>
      <p:sp>
        <p:nvSpPr>
          <p:cNvPr id="38" name="Text 29"/>
          <p:cNvSpPr/>
          <p:nvPr/>
        </p:nvSpPr>
        <p:spPr>
          <a:xfrm>
            <a:off x="5093208" y="2249424"/>
            <a:ext cx="361188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No 'click here' or 'read more' — describe the destination</a:t>
            </a:r>
            <a:endParaRPr lang="en-US" sz="1050" dirty="0"/>
          </a:p>
        </p:txBody>
      </p:sp>
      <p:sp>
        <p:nvSpPr>
          <p:cNvPr id="39" name="Shape 30">
            <a:extLst>
              <a:ext uri="{C183D7F6-B498-43B3-948B-1728B52AA6E4}">
                <adec:decorative xmlns:adec="http://schemas.microsoft.com/office/drawing/2017/decorative" val="1"/>
              </a:ext>
            </a:extLst>
          </p:cNvPr>
          <p:cNvSpPr/>
          <p:nvPr/>
        </p:nvSpPr>
        <p:spPr>
          <a:xfrm>
            <a:off x="4617720" y="2660904"/>
            <a:ext cx="416052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40" name="Shape 31">
            <a:extLst>
              <a:ext uri="{C183D7F6-B498-43B3-948B-1728B52AA6E4}">
                <adec:decorative xmlns:adec="http://schemas.microsoft.com/office/drawing/2017/decorative" val="1"/>
              </a:ext>
            </a:extLst>
          </p:cNvPr>
          <p:cNvSpPr/>
          <p:nvPr/>
        </p:nvSpPr>
        <p:spPr>
          <a:xfrm>
            <a:off x="4617720" y="2660904"/>
            <a:ext cx="54864" cy="658368"/>
          </a:xfrm>
          <a:prstGeom prst="rect">
            <a:avLst/>
          </a:prstGeom>
          <a:solidFill>
            <a:srgbClr val="991B1B"/>
          </a:solidFill>
          <a:ln w="12700">
            <a:solidFill>
              <a:srgbClr val="991B1B"/>
            </a:solidFill>
            <a:prstDash val="solid"/>
          </a:ln>
        </p:spPr>
        <p:txBody>
          <a:bodyPr/>
          <a:lstStyle/>
          <a:p>
            <a:endParaRPr lang="en-US" sz="2000" dirty="0"/>
          </a:p>
        </p:txBody>
      </p:sp>
      <p:pic>
        <p:nvPicPr>
          <p:cNvPr id="41" name="Image 7">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745736" y="2816352"/>
            <a:ext cx="274320" cy="274320"/>
          </a:xfrm>
          <a:prstGeom prst="rect">
            <a:avLst/>
          </a:prstGeom>
        </p:spPr>
      </p:pic>
      <p:sp>
        <p:nvSpPr>
          <p:cNvPr id="42" name="Text 32"/>
          <p:cNvSpPr/>
          <p:nvPr/>
        </p:nvSpPr>
        <p:spPr>
          <a:xfrm>
            <a:off x="5093208" y="2706624"/>
            <a:ext cx="361188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Table headers designated; no merged cells for layout</a:t>
            </a:r>
            <a:endParaRPr lang="en-US" sz="1200" dirty="0"/>
          </a:p>
        </p:txBody>
      </p:sp>
      <p:sp>
        <p:nvSpPr>
          <p:cNvPr id="43" name="Text 33"/>
          <p:cNvSpPr/>
          <p:nvPr/>
        </p:nvSpPr>
        <p:spPr>
          <a:xfrm>
            <a:off x="5093208" y="3008376"/>
            <a:ext cx="361188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Table Design tab → Header Row; use real table structure</a:t>
            </a:r>
            <a:endParaRPr lang="en-US" sz="1050" dirty="0"/>
          </a:p>
        </p:txBody>
      </p:sp>
      <p:sp>
        <p:nvSpPr>
          <p:cNvPr id="44" name="Shape 34">
            <a:extLst>
              <a:ext uri="{C183D7F6-B498-43B3-948B-1728B52AA6E4}">
                <adec:decorative xmlns:adec="http://schemas.microsoft.com/office/drawing/2017/decorative" val="1"/>
              </a:ext>
            </a:extLst>
          </p:cNvPr>
          <p:cNvSpPr/>
          <p:nvPr/>
        </p:nvSpPr>
        <p:spPr>
          <a:xfrm>
            <a:off x="4617720" y="3419856"/>
            <a:ext cx="416052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45" name="Shape 35">
            <a:extLst>
              <a:ext uri="{C183D7F6-B498-43B3-948B-1728B52AA6E4}">
                <adec:decorative xmlns:adec="http://schemas.microsoft.com/office/drawing/2017/decorative" val="1"/>
              </a:ext>
            </a:extLst>
          </p:cNvPr>
          <p:cNvSpPr/>
          <p:nvPr/>
        </p:nvSpPr>
        <p:spPr>
          <a:xfrm>
            <a:off x="4617720" y="3419856"/>
            <a:ext cx="54864" cy="658368"/>
          </a:xfrm>
          <a:prstGeom prst="rect">
            <a:avLst/>
          </a:prstGeom>
          <a:solidFill>
            <a:srgbClr val="991B1B"/>
          </a:solidFill>
          <a:ln w="12700">
            <a:solidFill>
              <a:srgbClr val="991B1B"/>
            </a:solidFill>
            <a:prstDash val="solid"/>
          </a:ln>
        </p:spPr>
        <p:txBody>
          <a:bodyPr/>
          <a:lstStyle/>
          <a:p>
            <a:endParaRPr lang="en-US" sz="2000" dirty="0"/>
          </a:p>
        </p:txBody>
      </p:sp>
      <p:pic>
        <p:nvPicPr>
          <p:cNvPr id="46" name="Image 8">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745736" y="3575304"/>
            <a:ext cx="274320" cy="274320"/>
          </a:xfrm>
          <a:prstGeom prst="rect">
            <a:avLst/>
          </a:prstGeom>
        </p:spPr>
      </p:pic>
      <p:sp>
        <p:nvSpPr>
          <p:cNvPr id="47" name="Text 36"/>
          <p:cNvSpPr/>
          <p:nvPr/>
        </p:nvSpPr>
        <p:spPr>
          <a:xfrm>
            <a:off x="5093208" y="3465576"/>
            <a:ext cx="3611880" cy="256032"/>
          </a:xfrm>
          <a:prstGeom prst="rect">
            <a:avLst/>
          </a:prstGeom>
          <a:noFill/>
          <a:ln/>
        </p:spPr>
        <p:txBody>
          <a:bodyPr wrap="square" lIns="0" tIns="0" rIns="0" bIns="0" rtlCol="0" anchor="ctr"/>
          <a:lstStyle/>
          <a:p>
            <a:pPr marL="0" indent="0" algn="l">
              <a:buNone/>
            </a:pPr>
            <a:r>
              <a:rPr lang="en-US" sz="1050" b="1" dirty="0">
                <a:solidFill>
                  <a:srgbClr val="1E293B"/>
                </a:solidFill>
                <a:latin typeface="Calibri" pitchFamily="34" charset="0"/>
                <a:ea typeface="Calibri" pitchFamily="34" charset="-122"/>
                <a:cs typeface="Calibri" pitchFamily="34" charset="-120"/>
              </a:rPr>
              <a:t>Accessibility Checker run — all Errors resolved</a:t>
            </a:r>
            <a:endParaRPr lang="en-US" sz="1200" dirty="0"/>
          </a:p>
        </p:txBody>
      </p:sp>
      <p:sp>
        <p:nvSpPr>
          <p:cNvPr id="48" name="Text 37"/>
          <p:cNvSpPr/>
          <p:nvPr/>
        </p:nvSpPr>
        <p:spPr>
          <a:xfrm>
            <a:off x="5093208" y="3767328"/>
            <a:ext cx="3611880" cy="256032"/>
          </a:xfrm>
          <a:prstGeom prst="rect">
            <a:avLst/>
          </a:prstGeom>
          <a:noFill/>
          <a:ln/>
        </p:spPr>
        <p:txBody>
          <a:bodyPr wrap="square" lIns="0" tIns="0" rIns="0" bIns="0" rtlCol="0" anchor="ctr"/>
          <a:lstStyle/>
          <a:p>
            <a:pPr marL="0" indent="0" algn="l">
              <a:buNone/>
            </a:pPr>
            <a:r>
              <a:rPr lang="en-US" sz="1050" dirty="0">
                <a:solidFill>
                  <a:srgbClr val="64748B"/>
                </a:solidFill>
                <a:latin typeface="Calibri" pitchFamily="34" charset="0"/>
                <a:ea typeface="Calibri" pitchFamily="34" charset="-122"/>
                <a:cs typeface="Calibri" pitchFamily="34" charset="-120"/>
              </a:rPr>
              <a:t>Review → Check Accessibility; address every Error, review every Warning</a:t>
            </a:r>
            <a:endParaRPr lang="en-US" sz="10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0">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57200" y="256032"/>
            <a:ext cx="8321040" cy="50292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Who Benefits? The Curb Cut Effect</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 1"/>
          <p:cNvSpPr/>
          <p:nvPr/>
        </p:nvSpPr>
        <p:spPr>
          <a:xfrm>
            <a:off x="457200" y="768096"/>
            <a:ext cx="8321040" cy="256032"/>
          </a:xfrm>
          <a:prstGeom prst="rect">
            <a:avLst/>
          </a:prstGeom>
          <a:noFill/>
          <a:ln/>
        </p:spPr>
        <p:txBody>
          <a:bodyPr wrap="square" lIns="0" tIns="0" rIns="0" bIns="0" rtlCol="0" anchor="ctr"/>
          <a:lstStyle/>
          <a:p>
            <a:pPr marL="0" indent="0" algn="l">
              <a:buNone/>
            </a:pPr>
            <a:r>
              <a:rPr lang="en-US" sz="1300" dirty="0">
                <a:solidFill>
                  <a:srgbClr val="5B6A7F"/>
                </a:solidFill>
                <a:latin typeface="Calibri" pitchFamily="34" charset="0"/>
                <a:ea typeface="Calibri" pitchFamily="34" charset="-122"/>
                <a:cs typeface="Calibri" pitchFamily="34" charset="-120"/>
              </a:rPr>
              <a:t>Accessibility features designed for one group become indispensable for everyone</a:t>
            </a:r>
            <a:endParaRPr lang="en-US" sz="1300" dirty="0"/>
          </a:p>
        </p:txBody>
      </p:sp>
      <p:sp>
        <p:nvSpPr>
          <p:cNvPr id="4" name="Shape 2">
            <a:extLst>
              <a:ext uri="{C183D7F6-B498-43B3-948B-1728B52AA6E4}">
                <adec:decorative xmlns:adec="http://schemas.microsoft.com/office/drawing/2017/decorative" val="1"/>
              </a:ext>
            </a:extLst>
          </p:cNvPr>
          <p:cNvSpPr/>
          <p:nvPr/>
        </p:nvSpPr>
        <p:spPr>
          <a:xfrm>
            <a:off x="457200" y="11704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5" name="Shape 3">
            <a:extLst>
              <a:ext uri="{C183D7F6-B498-43B3-948B-1728B52AA6E4}">
                <adec:decorative xmlns:adec="http://schemas.microsoft.com/office/drawing/2017/decorative" val="1"/>
              </a:ext>
            </a:extLst>
          </p:cNvPr>
          <p:cNvSpPr/>
          <p:nvPr/>
        </p:nvSpPr>
        <p:spPr>
          <a:xfrm>
            <a:off x="457200" y="1170432"/>
            <a:ext cx="2624328" cy="64008"/>
          </a:xfrm>
          <a:prstGeom prst="rect">
            <a:avLst/>
          </a:prstGeom>
          <a:solidFill>
            <a:srgbClr val="006E7F"/>
          </a:solidFill>
          <a:ln w="12700">
            <a:solidFill>
              <a:srgbClr val="006E7F"/>
            </a:solidFill>
            <a:prstDash val="solid"/>
          </a:ln>
        </p:spPr>
        <p:txBody>
          <a:bodyPr/>
          <a:lstStyle/>
          <a:p>
            <a:endParaRPr lang="en-US" dirty="0"/>
          </a:p>
        </p:txBody>
      </p:sp>
      <p:pic>
        <p:nvPicPr>
          <p:cNvPr id="6" name="Image 0">
            <a:extLs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566928" y="1316736"/>
            <a:ext cx="320040" cy="320040"/>
          </a:xfrm>
          <a:prstGeom prst="rect">
            <a:avLst/>
          </a:prstGeom>
        </p:spPr>
      </p:pic>
      <p:sp>
        <p:nvSpPr>
          <p:cNvPr id="7" name="Text 4"/>
          <p:cNvSpPr/>
          <p:nvPr/>
        </p:nvSpPr>
        <p:spPr>
          <a:xfrm>
            <a:off x="960120" y="12618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8" name="Text 5"/>
          <p:cNvSpPr/>
          <p:nvPr/>
        </p:nvSpPr>
        <p:spPr>
          <a:xfrm>
            <a:off x="960120" y="14173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Screen reader user</a:t>
            </a:r>
            <a:endParaRPr lang="en-US" sz="1250" dirty="0"/>
          </a:p>
        </p:txBody>
      </p:sp>
      <p:sp>
        <p:nvSpPr>
          <p:cNvPr id="9" name="Text 6"/>
          <p:cNvSpPr/>
          <p:nvPr/>
        </p:nvSpPr>
        <p:spPr>
          <a:xfrm>
            <a:off x="566928" y="17373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Search engines, voice assistants, and PDF indexing all depend on the same heading structure and alt text.</a:t>
            </a:r>
            <a:endParaRPr lang="en-US" sz="1100" dirty="0"/>
          </a:p>
        </p:txBody>
      </p:sp>
      <p:sp>
        <p:nvSpPr>
          <p:cNvPr id="10" name="Shape 7">
            <a:extLst>
              <a:ext uri="{C183D7F6-B498-43B3-948B-1728B52AA6E4}">
                <adec:decorative xmlns:adec="http://schemas.microsoft.com/office/drawing/2017/decorative" val="1"/>
              </a:ext>
            </a:extLst>
          </p:cNvPr>
          <p:cNvSpPr/>
          <p:nvPr/>
        </p:nvSpPr>
        <p:spPr>
          <a:xfrm>
            <a:off x="3264408" y="11704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1" name="Shape 8">
            <a:extLst>
              <a:ext uri="{C183D7F6-B498-43B3-948B-1728B52AA6E4}">
                <adec:decorative xmlns:adec="http://schemas.microsoft.com/office/drawing/2017/decorative" val="1"/>
              </a:ext>
            </a:extLst>
          </p:cNvPr>
          <p:cNvSpPr/>
          <p:nvPr/>
        </p:nvSpPr>
        <p:spPr>
          <a:xfrm>
            <a:off x="3264408" y="1170432"/>
            <a:ext cx="2624328" cy="64008"/>
          </a:xfrm>
          <a:prstGeom prst="rect">
            <a:avLst/>
          </a:prstGeom>
          <a:solidFill>
            <a:srgbClr val="B45309"/>
          </a:solidFill>
          <a:ln w="12700">
            <a:solidFill>
              <a:srgbClr val="B45309"/>
            </a:solidFill>
            <a:prstDash val="solid"/>
          </a:ln>
        </p:spPr>
        <p:txBody>
          <a:bodyPr/>
          <a:lstStyle/>
          <a:p>
            <a:endParaRPr lang="en-US" dirty="0"/>
          </a:p>
        </p:txBody>
      </p:sp>
      <p:pic>
        <p:nvPicPr>
          <p:cNvPr id="12" name="Image 1">
            <a:extLst>
              <a:ext uri="{C183D7F6-B498-43B3-948B-1728B52AA6E4}">
                <adec:decorative xmlns:adec="http://schemas.microsoft.com/office/drawing/2017/decorative" val="1"/>
              </a:ext>
            </a:extLst>
          </p:cNvPr>
          <p:cNvPicPr>
            <a:picLocks noChangeAspect="1"/>
          </p:cNvPicPr>
          <p:nvPr/>
        </p:nvPicPr>
        <p:blipFill>
          <a:blip r:embed="rId4"/>
          <a:stretch>
            <a:fillRect/>
          </a:stretch>
        </p:blipFill>
        <p:spPr>
          <a:xfrm>
            <a:off x="3374136" y="1316736"/>
            <a:ext cx="320040" cy="320040"/>
          </a:xfrm>
          <a:prstGeom prst="rect">
            <a:avLst/>
          </a:prstGeom>
        </p:spPr>
      </p:pic>
      <p:sp>
        <p:nvSpPr>
          <p:cNvPr id="13" name="Text 9"/>
          <p:cNvSpPr/>
          <p:nvPr/>
        </p:nvSpPr>
        <p:spPr>
          <a:xfrm>
            <a:off x="3767328" y="12618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14" name="Text 10"/>
          <p:cNvSpPr/>
          <p:nvPr/>
        </p:nvSpPr>
        <p:spPr>
          <a:xfrm>
            <a:off x="3767328" y="14173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Low vision / color blindness</a:t>
            </a:r>
            <a:endParaRPr lang="en-US" sz="1250" dirty="0"/>
          </a:p>
        </p:txBody>
      </p:sp>
      <p:sp>
        <p:nvSpPr>
          <p:cNvPr id="15" name="Text 11"/>
          <p:cNvSpPr/>
          <p:nvPr/>
        </p:nvSpPr>
        <p:spPr>
          <a:xfrm>
            <a:off x="3374136" y="17373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High contrast and pattern-coded data improve readability for everyone in bright sunlight or on low-quality displays.</a:t>
            </a:r>
            <a:endParaRPr lang="en-US" sz="1100" dirty="0"/>
          </a:p>
        </p:txBody>
      </p:sp>
      <p:sp>
        <p:nvSpPr>
          <p:cNvPr id="16" name="Shape 12">
            <a:extLst>
              <a:ext uri="{C183D7F6-B498-43B3-948B-1728B52AA6E4}">
                <adec:decorative xmlns:adec="http://schemas.microsoft.com/office/drawing/2017/decorative" val="1"/>
              </a:ext>
            </a:extLst>
          </p:cNvPr>
          <p:cNvSpPr/>
          <p:nvPr/>
        </p:nvSpPr>
        <p:spPr>
          <a:xfrm>
            <a:off x="6071616" y="11704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7" name="Shape 13">
            <a:extLst>
              <a:ext uri="{C183D7F6-B498-43B3-948B-1728B52AA6E4}">
                <adec:decorative xmlns:adec="http://schemas.microsoft.com/office/drawing/2017/decorative" val="1"/>
              </a:ext>
            </a:extLst>
          </p:cNvPr>
          <p:cNvSpPr/>
          <p:nvPr/>
        </p:nvSpPr>
        <p:spPr>
          <a:xfrm>
            <a:off x="6071616" y="1170432"/>
            <a:ext cx="2624328" cy="64008"/>
          </a:xfrm>
          <a:prstGeom prst="rect">
            <a:avLst/>
          </a:prstGeom>
          <a:solidFill>
            <a:srgbClr val="1B2A4A"/>
          </a:solidFill>
          <a:ln w="12700">
            <a:solidFill>
              <a:srgbClr val="1B2A4A"/>
            </a:solidFill>
            <a:prstDash val="solid"/>
          </a:ln>
        </p:spPr>
        <p:txBody>
          <a:bodyPr/>
          <a:lstStyle/>
          <a:p>
            <a:endParaRPr lang="en-US" dirty="0"/>
          </a:p>
        </p:txBody>
      </p:sp>
      <p:pic>
        <p:nvPicPr>
          <p:cNvPr id="18"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6181344" y="1316736"/>
            <a:ext cx="320040" cy="320040"/>
          </a:xfrm>
          <a:prstGeom prst="rect">
            <a:avLst/>
          </a:prstGeom>
        </p:spPr>
      </p:pic>
      <p:sp>
        <p:nvSpPr>
          <p:cNvPr id="19" name="Text 14"/>
          <p:cNvSpPr/>
          <p:nvPr/>
        </p:nvSpPr>
        <p:spPr>
          <a:xfrm>
            <a:off x="6574536" y="12618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20" name="Text 15"/>
          <p:cNvSpPr/>
          <p:nvPr/>
        </p:nvSpPr>
        <p:spPr>
          <a:xfrm>
            <a:off x="6574536" y="14173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Motor / keyboard-only user</a:t>
            </a:r>
            <a:endParaRPr lang="en-US" sz="1250" dirty="0"/>
          </a:p>
        </p:txBody>
      </p:sp>
      <p:sp>
        <p:nvSpPr>
          <p:cNvPr id="21" name="Text 16"/>
          <p:cNvSpPr/>
          <p:nvPr/>
        </p:nvSpPr>
        <p:spPr>
          <a:xfrm>
            <a:off x="6181344" y="17373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Logical tab order and accessible forms also benefit anyone navigating with a trackpad or touch screen.</a:t>
            </a:r>
            <a:endParaRPr lang="en-US" sz="1100" dirty="0"/>
          </a:p>
        </p:txBody>
      </p:sp>
      <p:sp>
        <p:nvSpPr>
          <p:cNvPr id="22" name="Shape 17">
            <a:extLst>
              <a:ext uri="{C183D7F6-B498-43B3-948B-1728B52AA6E4}">
                <adec:decorative xmlns:adec="http://schemas.microsoft.com/office/drawing/2017/decorative" val="1"/>
              </a:ext>
            </a:extLst>
          </p:cNvPr>
          <p:cNvSpPr/>
          <p:nvPr/>
        </p:nvSpPr>
        <p:spPr>
          <a:xfrm>
            <a:off x="457200" y="29992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23" name="Shape 18">
            <a:extLst>
              <a:ext uri="{C183D7F6-B498-43B3-948B-1728B52AA6E4}">
                <adec:decorative xmlns:adec="http://schemas.microsoft.com/office/drawing/2017/decorative" val="1"/>
              </a:ext>
            </a:extLst>
          </p:cNvPr>
          <p:cNvSpPr/>
          <p:nvPr/>
        </p:nvSpPr>
        <p:spPr>
          <a:xfrm>
            <a:off x="457200" y="2999232"/>
            <a:ext cx="2624328" cy="64008"/>
          </a:xfrm>
          <a:prstGeom prst="rect">
            <a:avLst/>
          </a:prstGeom>
          <a:solidFill>
            <a:srgbClr val="166534"/>
          </a:solidFill>
          <a:ln w="12700">
            <a:solidFill>
              <a:srgbClr val="166534"/>
            </a:solidFill>
            <a:prstDash val="solid"/>
          </a:ln>
        </p:spPr>
        <p:txBody>
          <a:bodyPr/>
          <a:lstStyle/>
          <a:p>
            <a:endParaRPr lang="en-US" dirty="0"/>
          </a:p>
        </p:txBody>
      </p:sp>
      <p:pic>
        <p:nvPicPr>
          <p:cNvPr id="24" name="Image 3">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566928" y="3145536"/>
            <a:ext cx="320040" cy="320040"/>
          </a:xfrm>
          <a:prstGeom prst="rect">
            <a:avLst/>
          </a:prstGeom>
        </p:spPr>
      </p:pic>
      <p:sp>
        <p:nvSpPr>
          <p:cNvPr id="25" name="Text 19"/>
          <p:cNvSpPr/>
          <p:nvPr/>
        </p:nvSpPr>
        <p:spPr>
          <a:xfrm>
            <a:off x="960120" y="30906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26" name="Text 20"/>
          <p:cNvSpPr/>
          <p:nvPr/>
        </p:nvSpPr>
        <p:spPr>
          <a:xfrm>
            <a:off x="960120" y="32461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Learner with dyslexia</a:t>
            </a:r>
            <a:endParaRPr lang="en-US" sz="1250" dirty="0"/>
          </a:p>
        </p:txBody>
      </p:sp>
      <p:sp>
        <p:nvSpPr>
          <p:cNvPr id="27" name="Text 21"/>
          <p:cNvSpPr/>
          <p:nvPr/>
        </p:nvSpPr>
        <p:spPr>
          <a:xfrm>
            <a:off x="566928" y="35661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Consistent structure and clear headings reduce cognitive load for all learners — especially in dense academic text.</a:t>
            </a:r>
            <a:endParaRPr lang="en-US" sz="1100" dirty="0"/>
          </a:p>
        </p:txBody>
      </p:sp>
      <p:sp>
        <p:nvSpPr>
          <p:cNvPr id="28" name="Shape 22">
            <a:extLst>
              <a:ext uri="{C183D7F6-B498-43B3-948B-1728B52AA6E4}">
                <adec:decorative xmlns:adec="http://schemas.microsoft.com/office/drawing/2017/decorative" val="1"/>
              </a:ext>
            </a:extLst>
          </p:cNvPr>
          <p:cNvSpPr/>
          <p:nvPr/>
        </p:nvSpPr>
        <p:spPr>
          <a:xfrm>
            <a:off x="3264408" y="29992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29" name="Shape 23">
            <a:extLst>
              <a:ext uri="{C183D7F6-B498-43B3-948B-1728B52AA6E4}">
                <adec:decorative xmlns:adec="http://schemas.microsoft.com/office/drawing/2017/decorative" val="1"/>
              </a:ext>
            </a:extLst>
          </p:cNvPr>
          <p:cNvSpPr/>
          <p:nvPr/>
        </p:nvSpPr>
        <p:spPr>
          <a:xfrm>
            <a:off x="3264408" y="2999232"/>
            <a:ext cx="2624328" cy="64008"/>
          </a:xfrm>
          <a:prstGeom prst="rect">
            <a:avLst/>
          </a:prstGeom>
          <a:solidFill>
            <a:srgbClr val="991B1B"/>
          </a:solidFill>
          <a:ln w="12700">
            <a:solidFill>
              <a:srgbClr val="991B1B"/>
            </a:solidFill>
            <a:prstDash val="solid"/>
          </a:ln>
        </p:spPr>
        <p:txBody>
          <a:bodyPr/>
          <a:lstStyle/>
          <a:p>
            <a:endParaRPr lang="en-US" dirty="0"/>
          </a:p>
        </p:txBody>
      </p:sp>
      <p:pic>
        <p:nvPicPr>
          <p:cNvPr id="30" name="Image 4">
            <a:extLst>
              <a:ext uri="{C183D7F6-B498-43B3-948B-1728B52AA6E4}">
                <adec:decorative xmlns:adec="http://schemas.microsoft.com/office/drawing/2017/decorative" val="1"/>
              </a:ext>
            </a:extLst>
          </p:cNvPr>
          <p:cNvPicPr>
            <a:picLocks noChangeAspect="1"/>
          </p:cNvPicPr>
          <p:nvPr/>
        </p:nvPicPr>
        <p:blipFill>
          <a:blip r:embed="rId7"/>
          <a:stretch>
            <a:fillRect/>
          </a:stretch>
        </p:blipFill>
        <p:spPr>
          <a:xfrm>
            <a:off x="3374136" y="3145536"/>
            <a:ext cx="320040" cy="320040"/>
          </a:xfrm>
          <a:prstGeom prst="rect">
            <a:avLst/>
          </a:prstGeom>
        </p:spPr>
      </p:pic>
      <p:sp>
        <p:nvSpPr>
          <p:cNvPr id="31" name="Text 24"/>
          <p:cNvSpPr/>
          <p:nvPr/>
        </p:nvSpPr>
        <p:spPr>
          <a:xfrm>
            <a:off x="3767328" y="30906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32" name="Text 25"/>
          <p:cNvSpPr/>
          <p:nvPr/>
        </p:nvSpPr>
        <p:spPr>
          <a:xfrm>
            <a:off x="3767328" y="32461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Non-native language speaker</a:t>
            </a:r>
            <a:endParaRPr lang="en-US" sz="1250" dirty="0"/>
          </a:p>
        </p:txBody>
      </p:sp>
      <p:sp>
        <p:nvSpPr>
          <p:cNvPr id="33" name="Text 26"/>
          <p:cNvSpPr/>
          <p:nvPr/>
        </p:nvSpPr>
        <p:spPr>
          <a:xfrm>
            <a:off x="3374136" y="35661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Plain language, clear labels, and concise alt text benefit anyone processing content in a second language.</a:t>
            </a:r>
            <a:endParaRPr lang="en-US" sz="1100" dirty="0"/>
          </a:p>
        </p:txBody>
      </p:sp>
      <p:sp>
        <p:nvSpPr>
          <p:cNvPr id="34" name="Shape 27">
            <a:extLst>
              <a:ext uri="{C183D7F6-B498-43B3-948B-1728B52AA6E4}">
                <adec:decorative xmlns:adec="http://schemas.microsoft.com/office/drawing/2017/decorative" val="1"/>
              </a:ext>
            </a:extLst>
          </p:cNvPr>
          <p:cNvSpPr/>
          <p:nvPr/>
        </p:nvSpPr>
        <p:spPr>
          <a:xfrm>
            <a:off x="6071616" y="2999232"/>
            <a:ext cx="2624328" cy="167335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35" name="Shape 28">
            <a:extLst>
              <a:ext uri="{C183D7F6-B498-43B3-948B-1728B52AA6E4}">
                <adec:decorative xmlns:adec="http://schemas.microsoft.com/office/drawing/2017/decorative" val="1"/>
              </a:ext>
            </a:extLst>
          </p:cNvPr>
          <p:cNvSpPr/>
          <p:nvPr/>
        </p:nvSpPr>
        <p:spPr>
          <a:xfrm>
            <a:off x="6071616" y="2999232"/>
            <a:ext cx="2624328" cy="64008"/>
          </a:xfrm>
          <a:prstGeom prst="rect">
            <a:avLst/>
          </a:prstGeom>
          <a:solidFill>
            <a:srgbClr val="4C1D95"/>
          </a:solidFill>
          <a:ln w="12700">
            <a:solidFill>
              <a:srgbClr val="4C1D95"/>
            </a:solidFill>
            <a:prstDash val="solid"/>
          </a:ln>
        </p:spPr>
        <p:txBody>
          <a:bodyPr/>
          <a:lstStyle/>
          <a:p>
            <a:endParaRPr lang="en-US" dirty="0"/>
          </a:p>
        </p:txBody>
      </p:sp>
      <p:pic>
        <p:nvPicPr>
          <p:cNvPr id="36" name="Image 5">
            <a:extLst>
              <a:ext uri="{C183D7F6-B498-43B3-948B-1728B52AA6E4}">
                <adec:decorative xmlns:adec="http://schemas.microsoft.com/office/drawing/2017/decorative" val="1"/>
              </a:ext>
            </a:extLst>
          </p:cNvPr>
          <p:cNvPicPr>
            <a:picLocks noChangeAspect="1"/>
          </p:cNvPicPr>
          <p:nvPr/>
        </p:nvPicPr>
        <p:blipFill>
          <a:blip r:embed="rId8"/>
          <a:stretch>
            <a:fillRect/>
          </a:stretch>
        </p:blipFill>
        <p:spPr>
          <a:xfrm>
            <a:off x="6181344" y="3145536"/>
            <a:ext cx="320040" cy="320040"/>
          </a:xfrm>
          <a:prstGeom prst="rect">
            <a:avLst/>
          </a:prstGeom>
        </p:spPr>
      </p:pic>
      <p:sp>
        <p:nvSpPr>
          <p:cNvPr id="37" name="Text 29"/>
          <p:cNvSpPr/>
          <p:nvPr/>
        </p:nvSpPr>
        <p:spPr>
          <a:xfrm>
            <a:off x="6574536" y="3090672"/>
            <a:ext cx="2011680" cy="182880"/>
          </a:xfrm>
          <a:prstGeom prst="rect">
            <a:avLst/>
          </a:prstGeom>
          <a:noFill/>
          <a:ln/>
        </p:spPr>
        <p:txBody>
          <a:bodyPr wrap="square" lIns="0" tIns="0" rIns="0" bIns="0" rtlCol="0" anchor="ctr"/>
          <a:lstStyle/>
          <a:p>
            <a:pPr marL="0" indent="0" algn="l">
              <a:buNone/>
            </a:pPr>
            <a:r>
              <a:rPr lang="en-US" sz="1000" i="1" dirty="0">
                <a:solidFill>
                  <a:srgbClr val="64748B"/>
                </a:solidFill>
                <a:latin typeface="Calibri" pitchFamily="34" charset="0"/>
                <a:ea typeface="Calibri" pitchFamily="34" charset="-122"/>
                <a:cs typeface="Calibri" pitchFamily="34" charset="-120"/>
              </a:rPr>
              <a:t>Designed for:</a:t>
            </a:r>
            <a:endParaRPr lang="en-US" sz="950" dirty="0"/>
          </a:p>
        </p:txBody>
      </p:sp>
      <p:sp>
        <p:nvSpPr>
          <p:cNvPr id="38" name="Text 30"/>
          <p:cNvSpPr/>
          <p:nvPr/>
        </p:nvSpPr>
        <p:spPr>
          <a:xfrm>
            <a:off x="6574536" y="3246120"/>
            <a:ext cx="2011680" cy="256032"/>
          </a:xfrm>
          <a:prstGeom prst="rect">
            <a:avLst/>
          </a:prstGeom>
          <a:noFill/>
          <a:ln/>
        </p:spPr>
        <p:txBody>
          <a:bodyPr wrap="square" lIns="0" tIns="0" rIns="0" bIns="0" rtlCol="0" anchor="ctr"/>
          <a:lstStyle/>
          <a:p>
            <a:pPr marL="0" indent="0" algn="l">
              <a:buNone/>
            </a:pPr>
            <a:r>
              <a:rPr lang="en-US" sz="1250" b="1" dirty="0">
                <a:solidFill>
                  <a:srgbClr val="1E293B"/>
                </a:solidFill>
                <a:latin typeface="Calibri" pitchFamily="34" charset="0"/>
                <a:ea typeface="Calibri" pitchFamily="34" charset="-122"/>
                <a:cs typeface="Calibri" pitchFamily="34" charset="-120"/>
              </a:rPr>
              <a:t>Mobile / bandwidth-limited</a:t>
            </a:r>
            <a:endParaRPr lang="en-US" sz="1250" dirty="0"/>
          </a:p>
        </p:txBody>
      </p:sp>
      <p:sp>
        <p:nvSpPr>
          <p:cNvPr id="39" name="Text 31"/>
          <p:cNvSpPr/>
          <p:nvPr/>
        </p:nvSpPr>
        <p:spPr>
          <a:xfrm>
            <a:off x="6181344" y="3566160"/>
            <a:ext cx="2404872" cy="1024128"/>
          </a:xfrm>
          <a:prstGeom prst="rect">
            <a:avLst/>
          </a:prstGeom>
          <a:noFill/>
          <a:ln/>
        </p:spPr>
        <p:txBody>
          <a:bodyPr wrap="square" lIns="0" tIns="0" rIns="0" bIns="0" rtlCol="0" anchor="ctr"/>
          <a:lstStyle/>
          <a:p>
            <a:pPr marL="0" indent="0" algn="l">
              <a:lnSpc>
                <a:spcPct val="128000"/>
              </a:lnSpc>
              <a:buNone/>
            </a:pPr>
            <a:r>
              <a:rPr lang="en-US" sz="1000" dirty="0">
                <a:solidFill>
                  <a:srgbClr val="1E293B"/>
                </a:solidFill>
                <a:latin typeface="Calibri" pitchFamily="34" charset="0"/>
                <a:ea typeface="Calibri" pitchFamily="34" charset="-122"/>
                <a:cs typeface="Calibri" pitchFamily="34" charset="-120"/>
              </a:rPr>
              <a:t>Well-structured, lightweight documents load faster and reflow cleanly on small screens for every user.</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1">
    <p:bg>
      <p:bgPr>
        <a:solidFill>
          <a:srgbClr val="1B2A4A"/>
        </a:solidFill>
        <a:effectLst/>
      </p:bgPr>
    </p:bg>
    <p:spTree>
      <p:nvGrpSpPr>
        <p:cNvPr id="1" name=""/>
        <p:cNvGrpSpPr/>
        <p:nvPr/>
      </p:nvGrpSpPr>
      <p:grpSpPr>
        <a:xfrm>
          <a:off x="0" y="0"/>
          <a:ext cx="0" cy="0"/>
          <a:chOff x="0" y="0"/>
          <a:chExt cx="0" cy="0"/>
        </a:xfrm>
      </p:grpSpPr>
      <p:sp>
        <p:nvSpPr>
          <p:cNvPr id="2" name="Shape 0">
            <a:extLst>
              <a:ext uri="{C183D7F6-B498-43B3-948B-1728B52AA6E4}">
                <adec:decorative xmlns:adec="http://schemas.microsoft.com/office/drawing/2017/decorative" val="1"/>
              </a:ext>
            </a:extLst>
          </p:cNvPr>
          <p:cNvSpPr/>
          <p:nvPr/>
        </p:nvSpPr>
        <p:spPr>
          <a:xfrm>
            <a:off x="0" y="0"/>
            <a:ext cx="9144000" cy="64008"/>
          </a:xfrm>
          <a:prstGeom prst="rect">
            <a:avLst/>
          </a:prstGeom>
          <a:solidFill>
            <a:srgbClr val="006E7F"/>
          </a:solidFill>
          <a:ln w="12700">
            <a:solidFill>
              <a:srgbClr val="006E7F"/>
            </a:solidFill>
            <a:prstDash val="solid"/>
          </a:ln>
        </p:spPr>
        <p:txBody>
          <a:bodyPr/>
          <a:lstStyle/>
          <a:p>
            <a:endParaRPr lang="en-US" dirty="0"/>
          </a:p>
        </p:txBody>
      </p:sp>
      <p:sp>
        <p:nvSpPr>
          <p:cNvPr id="3" name="Text 1"/>
          <p:cNvSpPr>
            <a:spLocks noGrp="1"/>
          </p:cNvSpPr>
          <p:nvPr>
            <p:ph type="title" idx="4294967295"/>
          </p:nvPr>
        </p:nvSpPr>
        <p:spPr>
          <a:xfrm>
            <a:off x="457200" y="201168"/>
            <a:ext cx="8321040" cy="475488"/>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FFFFFF"/>
                </a:solidFill>
                <a:effectLst/>
                <a:uLnTx/>
                <a:uFillTx/>
                <a:latin typeface="Calibri" pitchFamily="34" charset="0"/>
                <a:ea typeface="Calibri" pitchFamily="34" charset="-122"/>
                <a:cs typeface="Calibri" pitchFamily="34" charset="-120"/>
              </a:rPr>
              <a:t>Key Takeaways</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4" name="Shape 2">
            <a:extLst>
              <a:ext uri="{C183D7F6-B498-43B3-948B-1728B52AA6E4}">
                <adec:decorative xmlns:adec="http://schemas.microsoft.com/office/drawing/2017/decorative" val="1"/>
              </a:ext>
            </a:extLst>
          </p:cNvPr>
          <p:cNvSpPr/>
          <p:nvPr/>
        </p:nvSpPr>
        <p:spPr>
          <a:xfrm>
            <a:off x="457200" y="841248"/>
            <a:ext cx="411480" cy="475488"/>
          </a:xfrm>
          <a:prstGeom prst="rect">
            <a:avLst/>
          </a:prstGeom>
          <a:solidFill>
            <a:srgbClr val="006E7F"/>
          </a:solidFill>
          <a:ln w="12700">
            <a:solidFill>
              <a:srgbClr val="006E7F"/>
            </a:solidFill>
            <a:prstDash val="solid"/>
          </a:ln>
        </p:spPr>
        <p:txBody>
          <a:bodyPr/>
          <a:lstStyle/>
          <a:p>
            <a:endParaRPr lang="en-US" dirty="0"/>
          </a:p>
        </p:txBody>
      </p:sp>
      <p:sp>
        <p:nvSpPr>
          <p:cNvPr id="5" name="Text 3"/>
          <p:cNvSpPr/>
          <p:nvPr/>
        </p:nvSpPr>
        <p:spPr>
          <a:xfrm>
            <a:off x="457200" y="841248"/>
            <a:ext cx="411480" cy="475488"/>
          </a:xfrm>
          <a:prstGeom prst="rect">
            <a:avLst/>
          </a:prstGeom>
          <a:noFill/>
          <a:ln/>
        </p:spPr>
        <p:txBody>
          <a:bodyPr wrap="square" lIns="0" tIns="0" rIns="0" bIns="0" rtlCol="0" anchor="ctr"/>
          <a:lstStyle/>
          <a:p>
            <a:pPr marL="0" indent="0" algn="ctr">
              <a:buNone/>
            </a:pPr>
            <a:r>
              <a:rPr lang="en-US" sz="1800" b="1" dirty="0">
                <a:latin typeface="Calibri" pitchFamily="34" charset="0"/>
                <a:ea typeface="Calibri" pitchFamily="34" charset="-122"/>
                <a:cs typeface="Calibri" pitchFamily="34" charset="-120"/>
              </a:rPr>
              <a:t>1</a:t>
            </a:r>
            <a:endParaRPr lang="en-US" sz="1800" dirty="0"/>
          </a:p>
        </p:txBody>
      </p:sp>
      <p:sp>
        <p:nvSpPr>
          <p:cNvPr id="6" name="Text 4"/>
          <p:cNvSpPr/>
          <p:nvPr/>
        </p:nvSpPr>
        <p:spPr>
          <a:xfrm>
            <a:off x="987552" y="877824"/>
            <a:ext cx="7726680" cy="402336"/>
          </a:xfrm>
          <a:prstGeom prst="rect">
            <a:avLst/>
          </a:prstGeom>
          <a:noFill/>
          <a:ln/>
        </p:spPr>
        <p:txBody>
          <a:bodyPr wrap="square" lIns="0" tIns="0" rIns="0" bIns="0" rtlCol="0" anchor="ctr"/>
          <a:lstStyle/>
          <a:p>
            <a:pPr marL="0" indent="0" algn="l">
              <a:lnSpc>
                <a:spcPct val="130000"/>
              </a:lnSpc>
              <a:buNone/>
            </a:pPr>
            <a:r>
              <a:rPr lang="en-US" sz="1500" dirty="0">
                <a:solidFill>
                  <a:srgbClr val="FFFFFF"/>
                </a:solidFill>
                <a:latin typeface="Calibri" pitchFamily="34" charset="0"/>
                <a:ea typeface="Calibri" pitchFamily="34" charset="-122"/>
                <a:cs typeface="Calibri" pitchFamily="34" charset="-120"/>
              </a:rPr>
              <a:t>Accessibility is a legal requirement and a design standard — not optional, not retrofittable.</a:t>
            </a:r>
            <a:endParaRPr lang="en-US" sz="1500" dirty="0"/>
          </a:p>
        </p:txBody>
      </p:sp>
      <p:sp>
        <p:nvSpPr>
          <p:cNvPr id="7" name="Shape 5">
            <a:extLst>
              <a:ext uri="{C183D7F6-B498-43B3-948B-1728B52AA6E4}">
                <adec:decorative xmlns:adec="http://schemas.microsoft.com/office/drawing/2017/decorative" val="1"/>
              </a:ext>
            </a:extLst>
          </p:cNvPr>
          <p:cNvSpPr/>
          <p:nvPr/>
        </p:nvSpPr>
        <p:spPr>
          <a:xfrm>
            <a:off x="457200" y="1499616"/>
            <a:ext cx="411480" cy="475488"/>
          </a:xfrm>
          <a:prstGeom prst="rect">
            <a:avLst/>
          </a:prstGeom>
          <a:solidFill>
            <a:srgbClr val="B45309"/>
          </a:solidFill>
          <a:ln w="12700">
            <a:solidFill>
              <a:srgbClr val="B45309"/>
            </a:solidFill>
            <a:prstDash val="solid"/>
          </a:ln>
        </p:spPr>
        <p:txBody>
          <a:bodyPr/>
          <a:lstStyle/>
          <a:p>
            <a:endParaRPr lang="en-US" dirty="0"/>
          </a:p>
        </p:txBody>
      </p:sp>
      <p:sp>
        <p:nvSpPr>
          <p:cNvPr id="8" name="Text 6"/>
          <p:cNvSpPr/>
          <p:nvPr/>
        </p:nvSpPr>
        <p:spPr>
          <a:xfrm>
            <a:off x="457200" y="1499616"/>
            <a:ext cx="411480" cy="475488"/>
          </a:xfrm>
          <a:prstGeom prst="rect">
            <a:avLst/>
          </a:prstGeom>
          <a:noFill/>
          <a:ln/>
        </p:spPr>
        <p:txBody>
          <a:bodyPr wrap="square" lIns="0" tIns="0" rIns="0" bIns="0" rtlCol="0" anchor="ctr"/>
          <a:lstStyle/>
          <a:p>
            <a:pPr marL="0" indent="0" algn="ctr">
              <a:buNone/>
            </a:pPr>
            <a:r>
              <a:rPr lang="en-US" sz="1800" b="1" dirty="0">
                <a:latin typeface="Calibri" pitchFamily="34" charset="0"/>
                <a:ea typeface="Calibri" pitchFamily="34" charset="-122"/>
                <a:cs typeface="Calibri" pitchFamily="34" charset="-120"/>
              </a:rPr>
              <a:t>2</a:t>
            </a:r>
            <a:endParaRPr lang="en-US" sz="1800" dirty="0"/>
          </a:p>
        </p:txBody>
      </p:sp>
      <p:sp>
        <p:nvSpPr>
          <p:cNvPr id="9" name="Text 7"/>
          <p:cNvSpPr/>
          <p:nvPr/>
        </p:nvSpPr>
        <p:spPr>
          <a:xfrm>
            <a:off x="987552" y="1536192"/>
            <a:ext cx="7726680" cy="402336"/>
          </a:xfrm>
          <a:prstGeom prst="rect">
            <a:avLst/>
          </a:prstGeom>
          <a:noFill/>
          <a:ln/>
        </p:spPr>
        <p:txBody>
          <a:bodyPr wrap="square" lIns="0" tIns="0" rIns="0" bIns="0" rtlCol="0" anchor="ctr"/>
          <a:lstStyle/>
          <a:p>
            <a:pPr marL="0" indent="0" algn="l">
              <a:lnSpc>
                <a:spcPct val="130000"/>
              </a:lnSpc>
              <a:buNone/>
            </a:pPr>
            <a:r>
              <a:rPr lang="en-US" sz="1500" dirty="0">
                <a:solidFill>
                  <a:srgbClr val="FFFFFF"/>
                </a:solidFill>
                <a:latin typeface="Calibri" pitchFamily="34" charset="0"/>
                <a:ea typeface="Calibri" pitchFamily="34" charset="-122"/>
                <a:cs typeface="Calibri" pitchFamily="34" charset="-120"/>
              </a:rPr>
              <a:t>The Accessibility Checker is your first line of defense, but manual review is always required.</a:t>
            </a:r>
            <a:endParaRPr lang="en-US" sz="1500" dirty="0"/>
          </a:p>
        </p:txBody>
      </p:sp>
      <p:sp>
        <p:nvSpPr>
          <p:cNvPr id="10" name="Shape 8">
            <a:extLst>
              <a:ext uri="{C183D7F6-B498-43B3-948B-1728B52AA6E4}">
                <adec:decorative xmlns:adec="http://schemas.microsoft.com/office/drawing/2017/decorative" val="1"/>
              </a:ext>
            </a:extLst>
          </p:cNvPr>
          <p:cNvSpPr/>
          <p:nvPr/>
        </p:nvSpPr>
        <p:spPr>
          <a:xfrm>
            <a:off x="457200" y="2157984"/>
            <a:ext cx="411480" cy="475488"/>
          </a:xfrm>
          <a:prstGeom prst="rect">
            <a:avLst/>
          </a:prstGeom>
          <a:solidFill>
            <a:srgbClr val="7BAFC4"/>
          </a:solidFill>
          <a:ln w="12700">
            <a:solidFill>
              <a:srgbClr val="7BAFC4"/>
            </a:solidFill>
            <a:prstDash val="solid"/>
          </a:ln>
        </p:spPr>
        <p:txBody>
          <a:bodyPr/>
          <a:lstStyle/>
          <a:p>
            <a:endParaRPr lang="en-US" dirty="0"/>
          </a:p>
        </p:txBody>
      </p:sp>
      <p:sp>
        <p:nvSpPr>
          <p:cNvPr id="11" name="Text 9"/>
          <p:cNvSpPr/>
          <p:nvPr/>
        </p:nvSpPr>
        <p:spPr>
          <a:xfrm>
            <a:off x="457200" y="2157984"/>
            <a:ext cx="411480" cy="475488"/>
          </a:xfrm>
          <a:prstGeom prst="rect">
            <a:avLst/>
          </a:prstGeom>
          <a:noFill/>
          <a:ln/>
        </p:spPr>
        <p:txBody>
          <a:bodyPr wrap="square" lIns="0" tIns="0" rIns="0" bIns="0" rtlCol="0" anchor="ctr"/>
          <a:lstStyle/>
          <a:p>
            <a:pPr marL="0" indent="0" algn="ctr">
              <a:buNone/>
            </a:pPr>
            <a:r>
              <a:rPr lang="en-US" sz="1800" b="1" dirty="0">
                <a:latin typeface="Calibri" pitchFamily="34" charset="0"/>
                <a:ea typeface="Calibri" pitchFamily="34" charset="-122"/>
                <a:cs typeface="Calibri" pitchFamily="34" charset="-120"/>
              </a:rPr>
              <a:t>3</a:t>
            </a:r>
            <a:endParaRPr lang="en-US" sz="1800" dirty="0"/>
          </a:p>
        </p:txBody>
      </p:sp>
      <p:sp>
        <p:nvSpPr>
          <p:cNvPr id="12" name="Text 10"/>
          <p:cNvSpPr/>
          <p:nvPr/>
        </p:nvSpPr>
        <p:spPr>
          <a:xfrm>
            <a:off x="987552" y="2194560"/>
            <a:ext cx="7726680" cy="402336"/>
          </a:xfrm>
          <a:prstGeom prst="rect">
            <a:avLst/>
          </a:prstGeom>
          <a:noFill/>
          <a:ln/>
        </p:spPr>
        <p:txBody>
          <a:bodyPr wrap="square" lIns="0" tIns="0" rIns="0" bIns="0" rtlCol="0" anchor="ctr"/>
          <a:lstStyle/>
          <a:p>
            <a:pPr marL="0" indent="0" algn="l">
              <a:lnSpc>
                <a:spcPct val="130000"/>
              </a:lnSpc>
              <a:buNone/>
            </a:pPr>
            <a:r>
              <a:rPr lang="en-US" sz="1500" dirty="0">
                <a:solidFill>
                  <a:srgbClr val="FFFFFF"/>
                </a:solidFill>
                <a:latin typeface="Calibri" pitchFamily="34" charset="0"/>
                <a:ea typeface="Calibri" pitchFamily="34" charset="-122"/>
                <a:cs typeface="Calibri" pitchFamily="34" charset="-120"/>
              </a:rPr>
              <a:t>Built-in tools — Heading styles, Selection Pane, alt text, table headers — do the heavy lifting.</a:t>
            </a:r>
            <a:endParaRPr lang="en-US" sz="1500" dirty="0"/>
          </a:p>
        </p:txBody>
      </p:sp>
      <p:sp>
        <p:nvSpPr>
          <p:cNvPr id="13" name="Shape 11">
            <a:extLst>
              <a:ext uri="{C183D7F6-B498-43B3-948B-1728B52AA6E4}">
                <adec:decorative xmlns:adec="http://schemas.microsoft.com/office/drawing/2017/decorative" val="1"/>
              </a:ext>
            </a:extLst>
          </p:cNvPr>
          <p:cNvSpPr/>
          <p:nvPr/>
        </p:nvSpPr>
        <p:spPr>
          <a:xfrm>
            <a:off x="457200" y="2816352"/>
            <a:ext cx="411480" cy="475488"/>
          </a:xfrm>
          <a:prstGeom prst="rect">
            <a:avLst/>
          </a:prstGeom>
          <a:solidFill>
            <a:srgbClr val="A5C8D6"/>
          </a:solidFill>
          <a:ln w="12700">
            <a:solidFill>
              <a:srgbClr val="A5C8D6"/>
            </a:solidFill>
            <a:prstDash val="solid"/>
          </a:ln>
        </p:spPr>
        <p:txBody>
          <a:bodyPr/>
          <a:lstStyle/>
          <a:p>
            <a:endParaRPr lang="en-US" dirty="0"/>
          </a:p>
        </p:txBody>
      </p:sp>
      <p:sp>
        <p:nvSpPr>
          <p:cNvPr id="14" name="Text 12"/>
          <p:cNvSpPr/>
          <p:nvPr/>
        </p:nvSpPr>
        <p:spPr>
          <a:xfrm>
            <a:off x="457200" y="2816352"/>
            <a:ext cx="411480" cy="475488"/>
          </a:xfrm>
          <a:prstGeom prst="rect">
            <a:avLst/>
          </a:prstGeom>
          <a:noFill/>
          <a:ln/>
        </p:spPr>
        <p:txBody>
          <a:bodyPr wrap="square" lIns="0" tIns="0" rIns="0" bIns="0" rtlCol="0" anchor="ctr"/>
          <a:lstStyle/>
          <a:p>
            <a:pPr marL="0" indent="0" algn="ctr">
              <a:buNone/>
            </a:pPr>
            <a:r>
              <a:rPr lang="en-US" sz="1800" b="1" dirty="0">
                <a:latin typeface="Calibri" pitchFamily="34" charset="0"/>
                <a:ea typeface="Calibri" pitchFamily="34" charset="-122"/>
                <a:cs typeface="Calibri" pitchFamily="34" charset="-120"/>
              </a:rPr>
              <a:t>4</a:t>
            </a:r>
            <a:endParaRPr lang="en-US" sz="1800" dirty="0"/>
          </a:p>
        </p:txBody>
      </p:sp>
      <p:sp>
        <p:nvSpPr>
          <p:cNvPr id="15" name="Text 13"/>
          <p:cNvSpPr/>
          <p:nvPr/>
        </p:nvSpPr>
        <p:spPr>
          <a:xfrm>
            <a:off x="987552" y="2852928"/>
            <a:ext cx="7726680" cy="402336"/>
          </a:xfrm>
          <a:prstGeom prst="rect">
            <a:avLst/>
          </a:prstGeom>
          <a:noFill/>
          <a:ln/>
        </p:spPr>
        <p:txBody>
          <a:bodyPr wrap="square" lIns="0" tIns="0" rIns="0" bIns="0" rtlCol="0" anchor="ctr"/>
          <a:lstStyle/>
          <a:p>
            <a:pPr marL="0" indent="0" algn="l">
              <a:lnSpc>
                <a:spcPct val="130000"/>
              </a:lnSpc>
              <a:buNone/>
            </a:pPr>
            <a:r>
              <a:rPr lang="en-US" sz="1500" dirty="0">
                <a:solidFill>
                  <a:srgbClr val="FFFFFF"/>
                </a:solidFill>
                <a:latin typeface="Calibri" pitchFamily="34" charset="0"/>
                <a:ea typeface="Calibri" pitchFamily="34" charset="-122"/>
                <a:cs typeface="Calibri" pitchFamily="34" charset="-120"/>
              </a:rPr>
              <a:t>Every accessibility improvement you make benefits more learners than you intended.</a:t>
            </a:r>
            <a:endParaRPr lang="en-US" sz="1500" dirty="0"/>
          </a:p>
        </p:txBody>
      </p:sp>
      <p:sp>
        <p:nvSpPr>
          <p:cNvPr id="16" name="Shape 14">
            <a:extLst>
              <a:ext uri="{C183D7F6-B498-43B3-948B-1728B52AA6E4}">
                <adec:decorative xmlns:adec="http://schemas.microsoft.com/office/drawing/2017/decorative" val="1"/>
              </a:ext>
            </a:extLst>
          </p:cNvPr>
          <p:cNvSpPr/>
          <p:nvPr/>
        </p:nvSpPr>
        <p:spPr>
          <a:xfrm>
            <a:off x="457200" y="3547872"/>
            <a:ext cx="8321040" cy="292608"/>
          </a:xfrm>
          <a:prstGeom prst="rect">
            <a:avLst/>
          </a:prstGeom>
          <a:solidFill>
            <a:srgbClr val="006E7F"/>
          </a:solidFill>
          <a:ln w="12700">
            <a:solidFill>
              <a:srgbClr val="006E7F"/>
            </a:solidFill>
            <a:prstDash val="solid"/>
          </a:ln>
        </p:spPr>
        <p:txBody>
          <a:bodyPr/>
          <a:lstStyle/>
          <a:p>
            <a:endParaRPr lang="en-US" dirty="0"/>
          </a:p>
        </p:txBody>
      </p:sp>
      <p:sp>
        <p:nvSpPr>
          <p:cNvPr id="17" name="Text 15"/>
          <p:cNvSpPr/>
          <p:nvPr/>
        </p:nvSpPr>
        <p:spPr>
          <a:xfrm>
            <a:off x="594360" y="3547872"/>
            <a:ext cx="8046720" cy="292608"/>
          </a:xfrm>
          <a:prstGeom prst="rect">
            <a:avLst/>
          </a:prstGeom>
          <a:noFill/>
          <a:ln/>
        </p:spPr>
        <p:txBody>
          <a:bodyPr wrap="square" lIns="0" tIns="0" rIns="0" bIns="0" rtlCol="0" anchor="ctr"/>
          <a:lstStyle/>
          <a:p>
            <a:pPr marL="0" indent="0" algn="l">
              <a:buNone/>
            </a:pPr>
            <a:r>
              <a:rPr lang="en-US" sz="1200" b="1" kern="0" spc="200" dirty="0">
                <a:solidFill>
                  <a:srgbClr val="FFFFFF"/>
                </a:solidFill>
                <a:latin typeface="Calibri" pitchFamily="34" charset="0"/>
                <a:ea typeface="Calibri" pitchFamily="34" charset="-122"/>
                <a:cs typeface="Calibri" pitchFamily="34" charset="-120"/>
              </a:rPr>
              <a:t>YOUR NEXT STEPS</a:t>
            </a:r>
            <a:endParaRPr lang="en-US" sz="1200" dirty="0"/>
          </a:p>
        </p:txBody>
      </p:sp>
      <p:sp>
        <p:nvSpPr>
          <p:cNvPr id="18" name="Text 16"/>
          <p:cNvSpPr/>
          <p:nvPr/>
        </p:nvSpPr>
        <p:spPr>
          <a:xfrm>
            <a:off x="594360" y="3867912"/>
            <a:ext cx="8046720" cy="960120"/>
          </a:xfrm>
          <a:prstGeom prst="rect">
            <a:avLst/>
          </a:prstGeom>
          <a:noFill/>
          <a:ln/>
        </p:spPr>
        <p:txBody>
          <a:bodyPr wrap="square" lIns="0" tIns="0" rIns="0" bIns="0" rtlCol="0" anchor="ctr"/>
          <a:lstStyle/>
          <a:p>
            <a:pPr algn="l">
              <a:lnSpc>
                <a:spcPct val="145000"/>
              </a:lnSpc>
            </a:pPr>
            <a:r>
              <a:rPr lang="en-US" sz="1350" dirty="0">
                <a:solidFill>
                  <a:srgbClr val="FFFFFF"/>
                </a:solidFill>
                <a:latin typeface="Calibri" pitchFamily="34" charset="0"/>
                <a:ea typeface="Calibri" pitchFamily="34" charset="-122"/>
                <a:cs typeface="Calibri" pitchFamily="34" charset="-120"/>
              </a:rPr>
              <a:t>Run the Accessibility Checker on one document or slide deck this week — before sending it.
Replace one 'click here' link with a descriptive label in your next document.
Explore: Review → Accessibility Assistant (Windows/Microsoft 365) for real-time feedback.</a:t>
            </a:r>
            <a:endParaRPr lang="en-US" sz="1350" dirty="0"/>
          </a:p>
        </p:txBody>
      </p:sp>
      <p:sp>
        <p:nvSpPr>
          <p:cNvPr id="19" name="Shape 17">
            <a:extLst>
              <a:ext uri="{C183D7F6-B498-43B3-948B-1728B52AA6E4}">
                <adec:decorative xmlns:adec="http://schemas.microsoft.com/office/drawing/2017/decorative" val="1"/>
              </a:ext>
            </a:extLst>
          </p:cNvPr>
          <p:cNvSpPr/>
          <p:nvPr/>
        </p:nvSpPr>
        <p:spPr>
          <a:xfrm>
            <a:off x="0" y="4892040"/>
            <a:ext cx="9144000" cy="251460"/>
          </a:xfrm>
          <a:prstGeom prst="rect">
            <a:avLst/>
          </a:prstGeom>
          <a:solidFill>
            <a:srgbClr val="B45309"/>
          </a:solidFill>
          <a:ln w="12700">
            <a:solidFill>
              <a:srgbClr val="B45309"/>
            </a:solidFill>
            <a:prstDash val="solid"/>
          </a:ln>
        </p:spPr>
        <p:txBody>
          <a:bodyPr/>
          <a:lstStyle/>
          <a:p>
            <a:endParaRPr lang="en-US" dirty="0"/>
          </a:p>
        </p:txBody>
      </p:sp>
      <p:sp>
        <p:nvSpPr>
          <p:cNvPr id="20" name="Text 18"/>
          <p:cNvSpPr/>
          <p:nvPr/>
        </p:nvSpPr>
        <p:spPr>
          <a:xfrm>
            <a:off x="457200" y="4892040"/>
            <a:ext cx="8321040" cy="251460"/>
          </a:xfrm>
          <a:prstGeom prst="rect">
            <a:avLst/>
          </a:prstGeom>
          <a:noFill/>
          <a:ln/>
        </p:spPr>
        <p:txBody>
          <a:bodyPr wrap="square" lIns="0" tIns="0" rIns="0" bIns="0" rtlCol="0" anchor="ctr"/>
          <a:lstStyle/>
          <a:p>
            <a:pPr marL="0" indent="0" algn="l">
              <a:buNone/>
            </a:pPr>
            <a:r>
              <a:rPr lang="en-US" sz="1000" dirty="0">
                <a:solidFill>
                  <a:srgbClr val="FFFFFF"/>
                </a:solidFill>
                <a:latin typeface="Calibri" pitchFamily="34" charset="0"/>
                <a:ea typeface="Calibri" pitchFamily="34" charset="-122"/>
                <a:cs typeface="Calibri" pitchFamily="34" charset="-120"/>
              </a:rPr>
              <a:t>Questions? Resources and sample files available at the session resource link shared today.</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2">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11480" y="77537"/>
            <a:ext cx="8321040" cy="475488"/>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Resources &amp; References</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Shape 1">
            <a:extLst>
              <a:ext uri="{C183D7F6-B498-43B3-948B-1728B52AA6E4}">
                <adec:decorative xmlns:adec="http://schemas.microsoft.com/office/drawing/2017/decorative" val="1"/>
              </a:ext>
            </a:extLst>
          </p:cNvPr>
          <p:cNvSpPr/>
          <p:nvPr/>
        </p:nvSpPr>
        <p:spPr>
          <a:xfrm>
            <a:off x="457200" y="738852"/>
            <a:ext cx="7658100" cy="772614"/>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4" name="Shape 2">
            <a:extLst>
              <a:ext uri="{C183D7F6-B498-43B3-948B-1728B52AA6E4}">
                <adec:decorative xmlns:adec="http://schemas.microsoft.com/office/drawing/2017/decorative" val="1"/>
              </a:ext>
            </a:extLst>
          </p:cNvPr>
          <p:cNvSpPr/>
          <p:nvPr/>
        </p:nvSpPr>
        <p:spPr>
          <a:xfrm>
            <a:off x="457200" y="729521"/>
            <a:ext cx="58908" cy="772614"/>
          </a:xfrm>
          <a:prstGeom prst="rect">
            <a:avLst/>
          </a:prstGeom>
          <a:solidFill>
            <a:srgbClr val="2B579A"/>
          </a:solidFill>
          <a:ln w="12700">
            <a:solidFill>
              <a:srgbClr val="2B579A"/>
            </a:solidFill>
            <a:prstDash val="solid"/>
          </a:ln>
        </p:spPr>
        <p:txBody>
          <a:bodyPr/>
          <a:lstStyle/>
          <a:p>
            <a:endParaRPr lang="en-US" dirty="0"/>
          </a:p>
        </p:txBody>
      </p:sp>
      <p:sp>
        <p:nvSpPr>
          <p:cNvPr id="5" name="Text 3"/>
          <p:cNvSpPr/>
          <p:nvPr/>
        </p:nvSpPr>
        <p:spPr>
          <a:xfrm>
            <a:off x="640080" y="793716"/>
            <a:ext cx="7321480" cy="171692"/>
          </a:xfrm>
          <a:prstGeom prst="rect">
            <a:avLst/>
          </a:prstGeom>
          <a:noFill/>
          <a:ln/>
        </p:spPr>
        <p:txBody>
          <a:bodyPr wrap="square" lIns="0" tIns="0" rIns="0" bIns="0" rtlCol="0" anchor="ctr"/>
          <a:lstStyle/>
          <a:p>
            <a:pPr marL="0" indent="0" algn="l">
              <a:buNone/>
            </a:pPr>
            <a:r>
              <a:rPr lang="en-US" sz="1350" b="1" dirty="0">
                <a:solidFill>
                  <a:srgbClr val="2B579A"/>
                </a:solidFill>
                <a:latin typeface="Calibri" pitchFamily="34" charset="0"/>
                <a:ea typeface="Calibri" pitchFamily="34" charset="-122"/>
                <a:cs typeface="Calibri" pitchFamily="34" charset="-120"/>
              </a:rPr>
              <a:t>Microsoft Word</a:t>
            </a:r>
            <a:endParaRPr lang="en-US" sz="1350" dirty="0"/>
          </a:p>
        </p:txBody>
      </p:sp>
      <p:sp>
        <p:nvSpPr>
          <p:cNvPr id="6" name="Text 4">
            <a:hlinkClick r:id="rId3"/>
          </p:cNvPr>
          <p:cNvSpPr/>
          <p:nvPr/>
        </p:nvSpPr>
        <p:spPr>
          <a:xfrm>
            <a:off x="640080" y="1012795"/>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3">
                  <a:extLst>
                    <a:ext uri="{A12FA001-AC4F-418D-AE19-62706E023703}">
                      <ahyp:hlinkClr xmlns:ahyp="http://schemas.microsoft.com/office/drawing/2018/hyperlinkcolor" val="tx"/>
                    </a:ext>
                  </a:extLst>
                </a:hlinkClick>
              </a:rPr>
              <a:t>Make your Word documents accessible to people with disabilities</a:t>
            </a:r>
            <a:endParaRPr lang="en-US" sz="1200" dirty="0"/>
          </a:p>
        </p:txBody>
      </p:sp>
      <p:sp>
        <p:nvSpPr>
          <p:cNvPr id="7" name="Text 5">
            <a:hlinkClick r:id="rId4"/>
          </p:cNvPr>
          <p:cNvSpPr/>
          <p:nvPr/>
        </p:nvSpPr>
        <p:spPr>
          <a:xfrm>
            <a:off x="640080" y="1242153"/>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4">
                  <a:extLst>
                    <a:ext uri="{A12FA001-AC4F-418D-AE19-62706E023703}">
                      <ahyp:hlinkClr xmlns:ahyp="http://schemas.microsoft.com/office/drawing/2018/hyperlinkcolor" val="tx"/>
                    </a:ext>
                  </a:extLst>
                </a:hlinkClick>
              </a:rPr>
              <a:t>Word Accessibility Assistant (Windows/Microsoft 365)</a:t>
            </a:r>
            <a:endParaRPr lang="en-US" sz="1200" dirty="0"/>
          </a:p>
        </p:txBody>
      </p:sp>
      <p:sp>
        <p:nvSpPr>
          <p:cNvPr id="8" name="Shape 6">
            <a:extLst>
              <a:ext uri="{C183D7F6-B498-43B3-948B-1728B52AA6E4}">
                <adec:decorative xmlns:adec="http://schemas.microsoft.com/office/drawing/2017/decorative" val="1"/>
              </a:ext>
            </a:extLst>
          </p:cNvPr>
          <p:cNvSpPr/>
          <p:nvPr/>
        </p:nvSpPr>
        <p:spPr>
          <a:xfrm>
            <a:off x="457200" y="1749171"/>
            <a:ext cx="7658100" cy="50281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9" name="Shape 7">
            <a:extLst>
              <a:ext uri="{C183D7F6-B498-43B3-948B-1728B52AA6E4}">
                <adec:decorative xmlns:adec="http://schemas.microsoft.com/office/drawing/2017/decorative" val="1"/>
              </a:ext>
            </a:extLst>
          </p:cNvPr>
          <p:cNvSpPr/>
          <p:nvPr/>
        </p:nvSpPr>
        <p:spPr>
          <a:xfrm>
            <a:off x="457200" y="1739840"/>
            <a:ext cx="58908" cy="502812"/>
          </a:xfrm>
          <a:prstGeom prst="rect">
            <a:avLst/>
          </a:prstGeom>
          <a:solidFill>
            <a:srgbClr val="C43E1C"/>
          </a:solidFill>
          <a:ln w="12700">
            <a:solidFill>
              <a:srgbClr val="C43E1C"/>
            </a:solidFill>
            <a:prstDash val="solid"/>
          </a:ln>
        </p:spPr>
        <p:txBody>
          <a:bodyPr/>
          <a:lstStyle/>
          <a:p>
            <a:endParaRPr lang="en-US" dirty="0"/>
          </a:p>
        </p:txBody>
      </p:sp>
      <p:sp>
        <p:nvSpPr>
          <p:cNvPr id="10" name="Text 8"/>
          <p:cNvSpPr/>
          <p:nvPr/>
        </p:nvSpPr>
        <p:spPr>
          <a:xfrm>
            <a:off x="640080" y="1804035"/>
            <a:ext cx="7321480" cy="171692"/>
          </a:xfrm>
          <a:prstGeom prst="rect">
            <a:avLst/>
          </a:prstGeom>
          <a:noFill/>
          <a:ln/>
        </p:spPr>
        <p:txBody>
          <a:bodyPr wrap="square" lIns="0" tIns="0" rIns="0" bIns="0" rtlCol="0" anchor="ctr"/>
          <a:lstStyle/>
          <a:p>
            <a:pPr marL="0" indent="0" algn="l">
              <a:buNone/>
            </a:pPr>
            <a:r>
              <a:rPr lang="en-US" sz="1350" b="1" dirty="0">
                <a:solidFill>
                  <a:srgbClr val="C43E1C"/>
                </a:solidFill>
                <a:latin typeface="Calibri" pitchFamily="34" charset="0"/>
                <a:ea typeface="Calibri" pitchFamily="34" charset="-122"/>
                <a:cs typeface="Calibri" pitchFamily="34" charset="-120"/>
              </a:rPr>
              <a:t>Microsoft PowerPoint</a:t>
            </a:r>
            <a:endParaRPr lang="en-US" sz="1350" dirty="0"/>
          </a:p>
        </p:txBody>
      </p:sp>
      <p:sp>
        <p:nvSpPr>
          <p:cNvPr id="11" name="Text 9">
            <a:hlinkClick r:id="rId5"/>
          </p:cNvPr>
          <p:cNvSpPr/>
          <p:nvPr/>
        </p:nvSpPr>
        <p:spPr>
          <a:xfrm>
            <a:off x="625510" y="2030591"/>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5">
                  <a:extLst>
                    <a:ext uri="{A12FA001-AC4F-418D-AE19-62706E023703}">
                      <ahyp:hlinkClr xmlns:ahyp="http://schemas.microsoft.com/office/drawing/2018/hyperlinkcolor" val="tx"/>
                    </a:ext>
                  </a:extLst>
                </a:hlinkClick>
              </a:rPr>
              <a:t>Make your PowerPoint presentations accessible to people with disabilities</a:t>
            </a:r>
            <a:endParaRPr lang="en-US" sz="1200" dirty="0"/>
          </a:p>
        </p:txBody>
      </p:sp>
      <p:sp>
        <p:nvSpPr>
          <p:cNvPr id="12" name="Shape 10">
            <a:extLst>
              <a:ext uri="{C183D7F6-B498-43B3-948B-1728B52AA6E4}">
                <adec:decorative xmlns:adec="http://schemas.microsoft.com/office/drawing/2017/decorative" val="1"/>
              </a:ext>
            </a:extLst>
          </p:cNvPr>
          <p:cNvSpPr/>
          <p:nvPr/>
        </p:nvSpPr>
        <p:spPr>
          <a:xfrm>
            <a:off x="457200" y="2590419"/>
            <a:ext cx="7658100" cy="772614"/>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3" name="Shape 11">
            <a:extLst>
              <a:ext uri="{C183D7F6-B498-43B3-948B-1728B52AA6E4}">
                <adec:decorative xmlns:adec="http://schemas.microsoft.com/office/drawing/2017/decorative" val="1"/>
              </a:ext>
            </a:extLst>
          </p:cNvPr>
          <p:cNvSpPr/>
          <p:nvPr/>
        </p:nvSpPr>
        <p:spPr>
          <a:xfrm>
            <a:off x="457200" y="2581088"/>
            <a:ext cx="58908" cy="772614"/>
          </a:xfrm>
          <a:prstGeom prst="rect">
            <a:avLst/>
          </a:prstGeom>
          <a:solidFill>
            <a:srgbClr val="006E7F"/>
          </a:solidFill>
          <a:ln w="12700">
            <a:solidFill>
              <a:srgbClr val="006E7F"/>
            </a:solidFill>
            <a:prstDash val="solid"/>
          </a:ln>
        </p:spPr>
        <p:txBody>
          <a:bodyPr/>
          <a:lstStyle/>
          <a:p>
            <a:endParaRPr lang="en-US" dirty="0"/>
          </a:p>
        </p:txBody>
      </p:sp>
      <p:sp>
        <p:nvSpPr>
          <p:cNvPr id="14" name="Text 12"/>
          <p:cNvSpPr/>
          <p:nvPr/>
        </p:nvSpPr>
        <p:spPr>
          <a:xfrm>
            <a:off x="640080" y="2645283"/>
            <a:ext cx="7321480" cy="171692"/>
          </a:xfrm>
          <a:prstGeom prst="rect">
            <a:avLst/>
          </a:prstGeom>
          <a:noFill/>
          <a:ln/>
        </p:spPr>
        <p:txBody>
          <a:bodyPr wrap="square" lIns="0" tIns="0" rIns="0" bIns="0" rtlCol="0" anchor="ctr"/>
          <a:lstStyle/>
          <a:p>
            <a:pPr marL="0" indent="0" algn="l">
              <a:buNone/>
            </a:pPr>
            <a:r>
              <a:rPr lang="en-US" sz="1350" b="1" dirty="0">
                <a:solidFill>
                  <a:srgbClr val="006E7F"/>
                </a:solidFill>
                <a:latin typeface="Calibri" pitchFamily="34" charset="0"/>
                <a:ea typeface="Calibri" pitchFamily="34" charset="-122"/>
                <a:cs typeface="Calibri" pitchFamily="34" charset="-120"/>
              </a:rPr>
              <a:t>Accessibility Checker &amp; Alt Text</a:t>
            </a:r>
            <a:endParaRPr lang="en-US" sz="1350" dirty="0"/>
          </a:p>
        </p:txBody>
      </p:sp>
      <p:sp>
        <p:nvSpPr>
          <p:cNvPr id="15" name="Text 13">
            <a:hlinkClick r:id="rId6"/>
          </p:cNvPr>
          <p:cNvSpPr/>
          <p:nvPr/>
        </p:nvSpPr>
        <p:spPr>
          <a:xfrm>
            <a:off x="640080" y="2841825"/>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6">
                  <a:extLst>
                    <a:ext uri="{A12FA001-AC4F-418D-AE19-62706E023703}">
                      <ahyp:hlinkClr xmlns:ahyp="http://schemas.microsoft.com/office/drawing/2018/hyperlinkcolor" val="tx"/>
                    </a:ext>
                  </a:extLst>
                </a:hlinkClick>
              </a:rPr>
              <a:t>Improve accessibility with the Accessibility Checker</a:t>
            </a:r>
            <a:endParaRPr lang="en-US" sz="1200" dirty="0"/>
          </a:p>
        </p:txBody>
      </p:sp>
      <p:sp>
        <p:nvSpPr>
          <p:cNvPr id="16" name="Text 14">
            <a:hlinkClick r:id="rId7"/>
          </p:cNvPr>
          <p:cNvSpPr/>
          <p:nvPr/>
        </p:nvSpPr>
        <p:spPr>
          <a:xfrm>
            <a:off x="640080" y="3160843"/>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7">
                  <a:extLst>
                    <a:ext uri="{A12FA001-AC4F-418D-AE19-62706E023703}">
                      <ahyp:hlinkClr xmlns:ahyp="http://schemas.microsoft.com/office/drawing/2018/hyperlinkcolor" val="tx"/>
                    </a:ext>
                  </a:extLst>
                </a:hlinkClick>
              </a:rPr>
              <a:t>Write effective alt text</a:t>
            </a:r>
            <a:endParaRPr lang="en-US" sz="1200" dirty="0"/>
          </a:p>
        </p:txBody>
      </p:sp>
      <p:sp>
        <p:nvSpPr>
          <p:cNvPr id="17" name="Shape 15">
            <a:extLst>
              <a:ext uri="{C183D7F6-B498-43B3-948B-1728B52AA6E4}">
                <adec:decorative xmlns:adec="http://schemas.microsoft.com/office/drawing/2017/decorative" val="1"/>
              </a:ext>
            </a:extLst>
          </p:cNvPr>
          <p:cNvSpPr/>
          <p:nvPr/>
        </p:nvSpPr>
        <p:spPr>
          <a:xfrm>
            <a:off x="457200" y="3778017"/>
            <a:ext cx="7658100" cy="1042416"/>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8" name="Shape 16">
            <a:extLst>
              <a:ext uri="{C183D7F6-B498-43B3-948B-1728B52AA6E4}">
                <adec:decorative xmlns:adec="http://schemas.microsoft.com/office/drawing/2017/decorative" val="1"/>
              </a:ext>
            </a:extLst>
          </p:cNvPr>
          <p:cNvSpPr/>
          <p:nvPr/>
        </p:nvSpPr>
        <p:spPr>
          <a:xfrm>
            <a:off x="457200" y="3768686"/>
            <a:ext cx="58908" cy="1042416"/>
          </a:xfrm>
          <a:prstGeom prst="rect">
            <a:avLst/>
          </a:prstGeom>
          <a:solidFill>
            <a:srgbClr val="B45309"/>
          </a:solidFill>
          <a:ln w="12700">
            <a:solidFill>
              <a:srgbClr val="B45309"/>
            </a:solidFill>
            <a:prstDash val="solid"/>
          </a:ln>
        </p:spPr>
        <p:txBody>
          <a:bodyPr/>
          <a:lstStyle/>
          <a:p>
            <a:endParaRPr lang="en-US" dirty="0"/>
          </a:p>
        </p:txBody>
      </p:sp>
      <p:sp>
        <p:nvSpPr>
          <p:cNvPr id="19" name="Text 17"/>
          <p:cNvSpPr/>
          <p:nvPr/>
        </p:nvSpPr>
        <p:spPr>
          <a:xfrm>
            <a:off x="640080" y="3832881"/>
            <a:ext cx="7321480" cy="171692"/>
          </a:xfrm>
          <a:prstGeom prst="rect">
            <a:avLst/>
          </a:prstGeom>
          <a:noFill/>
          <a:ln/>
        </p:spPr>
        <p:txBody>
          <a:bodyPr wrap="square" lIns="0" tIns="0" rIns="0" bIns="0" rtlCol="0" anchor="ctr"/>
          <a:lstStyle/>
          <a:p>
            <a:pPr marL="0" indent="0" algn="l">
              <a:buNone/>
            </a:pPr>
            <a:r>
              <a:rPr lang="en-US" sz="1350" b="1" dirty="0">
                <a:solidFill>
                  <a:srgbClr val="B45309"/>
                </a:solidFill>
                <a:latin typeface="Calibri" pitchFamily="34" charset="0"/>
                <a:ea typeface="Calibri" pitchFamily="34" charset="-122"/>
                <a:cs typeface="Calibri" pitchFamily="34" charset="-120"/>
              </a:rPr>
              <a:t>Standards &amp; Tools</a:t>
            </a:r>
            <a:endParaRPr lang="en-US" sz="1350" dirty="0"/>
          </a:p>
        </p:txBody>
      </p:sp>
      <p:sp>
        <p:nvSpPr>
          <p:cNvPr id="20" name="Text 18">
            <a:hlinkClick r:id="rId8"/>
          </p:cNvPr>
          <p:cNvSpPr/>
          <p:nvPr/>
        </p:nvSpPr>
        <p:spPr>
          <a:xfrm>
            <a:off x="640080" y="4037867"/>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8">
                  <a:extLst>
                    <a:ext uri="{A12FA001-AC4F-418D-AE19-62706E023703}">
                      <ahyp:hlinkClr xmlns:ahyp="http://schemas.microsoft.com/office/drawing/2018/hyperlinkcolor" val="tx"/>
                    </a:ext>
                  </a:extLst>
                </a:hlinkClick>
              </a:rPr>
              <a:t>WCAG 2.1 compliance for Microsoft 365</a:t>
            </a:r>
            <a:endParaRPr lang="en-US" sz="1200" dirty="0"/>
          </a:p>
        </p:txBody>
      </p:sp>
      <p:sp>
        <p:nvSpPr>
          <p:cNvPr id="21" name="Text 19">
            <a:hlinkClick r:id="rId9"/>
          </p:cNvPr>
          <p:cNvSpPr/>
          <p:nvPr/>
        </p:nvSpPr>
        <p:spPr>
          <a:xfrm>
            <a:off x="640080" y="4338969"/>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9">
                  <a:extLst>
                    <a:ext uri="{A12FA001-AC4F-418D-AE19-62706E023703}">
                      <ahyp:hlinkClr xmlns:ahyp="http://schemas.microsoft.com/office/drawing/2018/hyperlinkcolor" val="tx"/>
                    </a:ext>
                  </a:extLst>
                </a:hlinkClick>
              </a:rPr>
              <a:t>WebAIM Contrast Checker</a:t>
            </a:r>
            <a:endParaRPr lang="en-US" sz="1200" dirty="0"/>
          </a:p>
        </p:txBody>
      </p:sp>
      <p:sp>
        <p:nvSpPr>
          <p:cNvPr id="22" name="Text 20">
            <a:hlinkClick r:id="rId10"/>
          </p:cNvPr>
          <p:cNvSpPr/>
          <p:nvPr/>
        </p:nvSpPr>
        <p:spPr>
          <a:xfrm>
            <a:off x="625510" y="4615149"/>
            <a:ext cx="7321480" cy="214615"/>
          </a:xfrm>
          <a:prstGeom prst="rect">
            <a:avLst/>
          </a:prstGeom>
          <a:noFill/>
          <a:ln/>
        </p:spPr>
        <p:txBody>
          <a:bodyPr wrap="square" lIns="0" tIns="0" rIns="0" bIns="0" rtlCol="0" anchor="ctr"/>
          <a:lstStyle/>
          <a:p>
            <a:pPr marL="0" indent="0" algn="l">
              <a:buNone/>
            </a:pPr>
            <a:r>
              <a:rPr lang="en-US" sz="1200" u="sng" dirty="0">
                <a:solidFill>
                  <a:srgbClr val="006E7F"/>
                </a:solidFill>
                <a:latin typeface="Calibri" pitchFamily="34" charset="0"/>
                <a:ea typeface="Calibri" pitchFamily="34" charset="-122"/>
                <a:cs typeface="Calibri" pitchFamily="34" charset="-120"/>
                <a:hlinkClick r:id="rId10">
                  <a:extLst>
                    <a:ext uri="{A12FA001-AC4F-418D-AE19-62706E023703}">
                      <ahyp:hlinkClr xmlns:ahyp="http://schemas.microsoft.com/office/drawing/2018/hyperlinkcolor" val="tx"/>
                    </a:ext>
                  </a:extLst>
                </a:hlinkClick>
              </a:rPr>
              <a:t>Create accessible Office documents (overview)</a:t>
            </a:r>
            <a:endParaRPr lang="en-US" sz="12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AB2D5C94-1548-1EA2-DDBA-5F981CCAF707}"/>
              </a:ext>
            </a:extLst>
          </p:cNvPr>
          <p:cNvSpPr>
            <a:spLocks noGrp="1"/>
          </p:cNvSpPr>
          <p:nvPr>
            <p:ph type="title"/>
          </p:nvPr>
        </p:nvSpPr>
        <p:spPr>
          <a:xfrm>
            <a:off x="628650" y="-993775"/>
            <a:ext cx="7886700" cy="993775"/>
          </a:xfrm>
        </p:spPr>
        <p:txBody>
          <a:bodyPr anchor="b"/>
          <a:lstStyle/>
          <a:p>
            <a:r>
              <a:rPr lang="en-US" dirty="0"/>
              <a:t>Thank you for coming! </a:t>
            </a:r>
          </a:p>
        </p:txBody>
      </p:sp>
      <p:pic>
        <p:nvPicPr>
          <p:cNvPr id="5" name="Picture 4" descr="Teach Together Summer Conference by CSI features a black and white logo with a sunburst and &quot;CSI&quot; in the center on the left. On the right, yellow handwritten &quot;Thank You!&quot; with a smiley face appears above contact information.">
            <a:extLst>
              <a:ext uri="{FF2B5EF4-FFF2-40B4-BE49-F238E27FC236}">
                <a16:creationId xmlns:a16="http://schemas.microsoft.com/office/drawing/2014/main" id="{D11CEB2E-310A-C4E2-9659-E3FBC59B5B79}"/>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0" y="0"/>
            <a:ext cx="9144000" cy="5143500"/>
          </a:xfrm>
          <a:prstGeom prst="rect">
            <a:avLst/>
          </a:prstGeom>
        </p:spPr>
      </p:pic>
    </p:spTree>
    <p:extLst>
      <p:ext uri="{BB962C8B-B14F-4D97-AF65-F5344CB8AC3E}">
        <p14:creationId xmlns:p14="http://schemas.microsoft.com/office/powerpoint/2010/main" val="3103090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57200" y="574085"/>
            <a:ext cx="8321040" cy="530352"/>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2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Why Accessibility Matters</a:t>
            </a:r>
            <a:endParaRPr kumimoji="0" lang="en-US"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Shape 1">
            <a:extLst>
              <a:ext uri="{C183D7F6-B498-43B3-948B-1728B52AA6E4}">
                <adec:decorative xmlns:adec="http://schemas.microsoft.com/office/drawing/2017/decorative" val="1"/>
              </a:ext>
            </a:extLst>
          </p:cNvPr>
          <p:cNvSpPr/>
          <p:nvPr/>
        </p:nvSpPr>
        <p:spPr>
          <a:xfrm>
            <a:off x="457200" y="1278173"/>
            <a:ext cx="2651760" cy="19202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4" name="Shape 2">
            <a:extLst>
              <a:ext uri="{C183D7F6-B498-43B3-948B-1728B52AA6E4}">
                <adec:decorative xmlns:adec="http://schemas.microsoft.com/office/drawing/2017/decorative" val="1"/>
              </a:ext>
            </a:extLst>
          </p:cNvPr>
          <p:cNvSpPr/>
          <p:nvPr/>
        </p:nvSpPr>
        <p:spPr>
          <a:xfrm>
            <a:off x="457200" y="1278173"/>
            <a:ext cx="2651760" cy="73152"/>
          </a:xfrm>
          <a:prstGeom prst="rect">
            <a:avLst/>
          </a:prstGeom>
          <a:solidFill>
            <a:srgbClr val="006E7F"/>
          </a:solidFill>
          <a:ln w="12700">
            <a:solidFill>
              <a:srgbClr val="006E7F"/>
            </a:solidFill>
            <a:prstDash val="solid"/>
          </a:ln>
        </p:spPr>
        <p:txBody>
          <a:bodyPr/>
          <a:lstStyle/>
          <a:p>
            <a:endParaRPr lang="en-US" dirty="0"/>
          </a:p>
        </p:txBody>
      </p:sp>
      <p:pic>
        <p:nvPicPr>
          <p:cNvPr id="5" name="Image 0" descr="Icon showing three stylized human figures in blue, with one larger figure in front and two smaller figures behind on each side. This graphic represents a group or community concept, often used to symbolize users, teams, or social connections. "/>
          <p:cNvPicPr>
            <a:picLocks noChangeAspect="1"/>
          </p:cNvPicPr>
          <p:nvPr/>
        </p:nvPicPr>
        <p:blipFill>
          <a:blip r:embed="rId3"/>
          <a:stretch>
            <a:fillRect/>
          </a:stretch>
        </p:blipFill>
        <p:spPr>
          <a:xfrm>
            <a:off x="566928" y="1397045"/>
            <a:ext cx="411480" cy="411480"/>
          </a:xfrm>
          <a:prstGeom prst="rect">
            <a:avLst/>
          </a:prstGeom>
        </p:spPr>
      </p:pic>
      <p:sp>
        <p:nvSpPr>
          <p:cNvPr id="6" name="Text 3"/>
          <p:cNvSpPr/>
          <p:nvPr/>
        </p:nvSpPr>
        <p:spPr>
          <a:xfrm>
            <a:off x="566928" y="1826813"/>
            <a:ext cx="2432304" cy="502920"/>
          </a:xfrm>
          <a:prstGeom prst="rect">
            <a:avLst/>
          </a:prstGeom>
          <a:noFill/>
          <a:ln/>
        </p:spPr>
        <p:txBody>
          <a:bodyPr wrap="square" lIns="0" tIns="0" rIns="0" bIns="0" rtlCol="0" anchor="ctr"/>
          <a:lstStyle/>
          <a:p>
            <a:pPr marL="0" indent="0" algn="l">
              <a:buNone/>
            </a:pPr>
            <a:r>
              <a:rPr lang="en-US" sz="2600" b="1" dirty="0">
                <a:solidFill>
                  <a:srgbClr val="006E7F"/>
                </a:solidFill>
                <a:latin typeface="Calibri" pitchFamily="34" charset="0"/>
                <a:ea typeface="Calibri" pitchFamily="34" charset="-122"/>
                <a:cs typeface="Calibri" pitchFamily="34" charset="-120"/>
              </a:rPr>
              <a:t>More than </a:t>
            </a:r>
          </a:p>
          <a:p>
            <a:pPr marL="0" indent="0" algn="l">
              <a:buNone/>
            </a:pPr>
            <a:r>
              <a:rPr lang="en-US" sz="2600" b="1" dirty="0">
                <a:solidFill>
                  <a:srgbClr val="006E7F"/>
                </a:solidFill>
                <a:latin typeface="Calibri" pitchFamily="34" charset="0"/>
                <a:ea typeface="Calibri" pitchFamily="34" charset="-122"/>
                <a:cs typeface="Calibri" pitchFamily="34" charset="-120"/>
              </a:rPr>
              <a:t>1 in 4</a:t>
            </a:r>
            <a:endParaRPr lang="en-US" sz="2600" dirty="0"/>
          </a:p>
        </p:txBody>
      </p:sp>
      <p:sp>
        <p:nvSpPr>
          <p:cNvPr id="7" name="Text 4"/>
          <p:cNvSpPr/>
          <p:nvPr/>
        </p:nvSpPr>
        <p:spPr>
          <a:xfrm>
            <a:off x="566928" y="2387777"/>
            <a:ext cx="2432304" cy="749808"/>
          </a:xfrm>
          <a:prstGeom prst="rect">
            <a:avLst/>
          </a:prstGeom>
          <a:noFill/>
          <a:ln/>
        </p:spPr>
        <p:txBody>
          <a:bodyPr wrap="square" lIns="0" tIns="0" rIns="0" bIns="0" rtlCol="0" anchor="ctr"/>
          <a:lstStyle/>
          <a:p>
            <a:pPr marL="0" indent="0" algn="l">
              <a:buNone/>
            </a:pPr>
            <a:r>
              <a:rPr lang="en-US" sz="1600" dirty="0">
                <a:solidFill>
                  <a:srgbClr val="1E293B"/>
                </a:solidFill>
                <a:latin typeface="Calibri" pitchFamily="34" charset="0"/>
                <a:ea typeface="Calibri" pitchFamily="34" charset="-122"/>
                <a:cs typeface="Calibri" pitchFamily="34" charset="-120"/>
              </a:rPr>
              <a:t>U.S. adults lives with</a:t>
            </a:r>
            <a:endParaRPr lang="en-US" sz="1600" dirty="0"/>
          </a:p>
          <a:p>
            <a:pPr marL="0" indent="0" algn="l">
              <a:buNone/>
            </a:pPr>
            <a:r>
              <a:rPr lang="en-US" sz="1600" dirty="0">
                <a:solidFill>
                  <a:srgbClr val="1E293B"/>
                </a:solidFill>
                <a:latin typeface="Calibri" pitchFamily="34" charset="0"/>
                <a:ea typeface="Calibri" pitchFamily="34" charset="-122"/>
                <a:cs typeface="Calibri" pitchFamily="34" charset="-120"/>
              </a:rPr>
              <a:t>a disability</a:t>
            </a:r>
            <a:endParaRPr lang="en-US" sz="1600" dirty="0"/>
          </a:p>
        </p:txBody>
      </p:sp>
      <p:sp>
        <p:nvSpPr>
          <p:cNvPr id="8" name="Shape 5">
            <a:extLst>
              <a:ext uri="{C183D7F6-B498-43B3-948B-1728B52AA6E4}">
                <adec:decorative xmlns:adec="http://schemas.microsoft.com/office/drawing/2017/decorative" val="1"/>
              </a:ext>
            </a:extLst>
          </p:cNvPr>
          <p:cNvSpPr/>
          <p:nvPr/>
        </p:nvSpPr>
        <p:spPr>
          <a:xfrm>
            <a:off x="3291840" y="1278173"/>
            <a:ext cx="2651760" cy="19202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9" name="Shape 6">
            <a:extLst>
              <a:ext uri="{C183D7F6-B498-43B3-948B-1728B52AA6E4}">
                <adec:decorative xmlns:adec="http://schemas.microsoft.com/office/drawing/2017/decorative" val="1"/>
              </a:ext>
            </a:extLst>
          </p:cNvPr>
          <p:cNvSpPr/>
          <p:nvPr/>
        </p:nvSpPr>
        <p:spPr>
          <a:xfrm>
            <a:off x="3291840" y="1278173"/>
            <a:ext cx="2651760" cy="73152"/>
          </a:xfrm>
          <a:prstGeom prst="rect">
            <a:avLst/>
          </a:prstGeom>
          <a:solidFill>
            <a:srgbClr val="B45309"/>
          </a:solidFill>
          <a:ln w="12700">
            <a:solidFill>
              <a:srgbClr val="B45309"/>
            </a:solidFill>
            <a:prstDash val="solid"/>
          </a:ln>
        </p:spPr>
        <p:txBody>
          <a:bodyPr/>
          <a:lstStyle/>
          <a:p>
            <a:endParaRPr lang="en-US" dirty="0"/>
          </a:p>
        </p:txBody>
      </p:sp>
      <p:pic>
        <p:nvPicPr>
          <p:cNvPr id="10" name="Image 1" descr="Icon of two hands shaking, colored in solid brown with simple, bold outlines. The graphic symbolizes agreement, partnership, or cooperation. "/>
          <p:cNvPicPr>
            <a:picLocks noChangeAspect="1"/>
          </p:cNvPicPr>
          <p:nvPr/>
        </p:nvPicPr>
        <p:blipFill>
          <a:blip r:embed="rId4"/>
          <a:stretch>
            <a:fillRect/>
          </a:stretch>
        </p:blipFill>
        <p:spPr>
          <a:xfrm>
            <a:off x="3401568" y="1397045"/>
            <a:ext cx="411480" cy="411480"/>
          </a:xfrm>
          <a:prstGeom prst="rect">
            <a:avLst/>
          </a:prstGeom>
        </p:spPr>
      </p:pic>
      <p:sp>
        <p:nvSpPr>
          <p:cNvPr id="11" name="Text 7"/>
          <p:cNvSpPr/>
          <p:nvPr/>
        </p:nvSpPr>
        <p:spPr>
          <a:xfrm>
            <a:off x="3401568" y="1826813"/>
            <a:ext cx="2432304" cy="502920"/>
          </a:xfrm>
          <a:prstGeom prst="rect">
            <a:avLst/>
          </a:prstGeom>
          <a:noFill/>
          <a:ln/>
        </p:spPr>
        <p:txBody>
          <a:bodyPr wrap="square" lIns="0" tIns="0" rIns="0" bIns="0" rtlCol="0" anchor="ctr"/>
          <a:lstStyle/>
          <a:p>
            <a:pPr marL="0" indent="0" algn="l">
              <a:buNone/>
            </a:pPr>
            <a:r>
              <a:rPr lang="en-US" sz="2600" b="1" dirty="0">
                <a:solidFill>
                  <a:srgbClr val="B45309"/>
                </a:solidFill>
                <a:latin typeface="Calibri" pitchFamily="34" charset="0"/>
                <a:ea typeface="Calibri" pitchFamily="34" charset="-122"/>
                <a:cs typeface="Calibri" pitchFamily="34" charset="-120"/>
              </a:rPr>
              <a:t>ADA</a:t>
            </a:r>
            <a:endParaRPr lang="en-US" sz="2600" dirty="0"/>
          </a:p>
          <a:p>
            <a:pPr marL="0" indent="0" algn="l">
              <a:buNone/>
            </a:pPr>
            <a:r>
              <a:rPr lang="en-US" sz="2600" b="1" dirty="0">
                <a:solidFill>
                  <a:srgbClr val="B45309"/>
                </a:solidFill>
                <a:latin typeface="Calibri" pitchFamily="34" charset="0"/>
                <a:ea typeface="Calibri" pitchFamily="34" charset="-122"/>
                <a:cs typeface="Calibri" pitchFamily="34" charset="-120"/>
              </a:rPr>
              <a:t>Title II</a:t>
            </a:r>
            <a:endParaRPr lang="en-US" sz="2600" dirty="0"/>
          </a:p>
        </p:txBody>
      </p:sp>
      <p:sp>
        <p:nvSpPr>
          <p:cNvPr id="12" name="Text 8"/>
          <p:cNvSpPr/>
          <p:nvPr/>
        </p:nvSpPr>
        <p:spPr>
          <a:xfrm>
            <a:off x="3401568" y="2387777"/>
            <a:ext cx="2542032" cy="749808"/>
          </a:xfrm>
          <a:prstGeom prst="rect">
            <a:avLst/>
          </a:prstGeom>
          <a:noFill/>
          <a:ln/>
        </p:spPr>
        <p:txBody>
          <a:bodyPr wrap="square" lIns="0" tIns="0" rIns="0" bIns="0" rtlCol="0" anchor="ctr"/>
          <a:lstStyle/>
          <a:p>
            <a:pPr marL="0" indent="0" algn="l">
              <a:buNone/>
            </a:pPr>
            <a:r>
              <a:rPr lang="en-US" sz="1600" dirty="0">
                <a:solidFill>
                  <a:srgbClr val="1E293B"/>
                </a:solidFill>
                <a:latin typeface="Calibri" pitchFamily="34" charset="0"/>
                <a:ea typeface="Calibri" pitchFamily="34" charset="-122"/>
                <a:cs typeface="Calibri" pitchFamily="34" charset="-120"/>
              </a:rPr>
              <a:t>Requires WCAG 2.1 AA for</a:t>
            </a:r>
            <a:endParaRPr lang="en-US" sz="1600" dirty="0"/>
          </a:p>
          <a:p>
            <a:pPr marL="0" indent="0" algn="l">
              <a:buNone/>
            </a:pPr>
            <a:r>
              <a:rPr lang="en-US" sz="1600" dirty="0">
                <a:solidFill>
                  <a:srgbClr val="1E293B"/>
                </a:solidFill>
                <a:latin typeface="Calibri" pitchFamily="34" charset="0"/>
                <a:ea typeface="Calibri" pitchFamily="34" charset="-122"/>
                <a:cs typeface="Calibri" pitchFamily="34" charset="-120"/>
              </a:rPr>
              <a:t>state &amp; local institutions (2024)</a:t>
            </a:r>
            <a:endParaRPr lang="en-US" sz="1600" dirty="0"/>
          </a:p>
        </p:txBody>
      </p:sp>
      <p:sp>
        <p:nvSpPr>
          <p:cNvPr id="13" name="Shape 9">
            <a:extLst>
              <a:ext uri="{C183D7F6-B498-43B3-948B-1728B52AA6E4}">
                <adec:decorative xmlns:adec="http://schemas.microsoft.com/office/drawing/2017/decorative" val="1"/>
              </a:ext>
            </a:extLst>
          </p:cNvPr>
          <p:cNvSpPr/>
          <p:nvPr/>
        </p:nvSpPr>
        <p:spPr>
          <a:xfrm>
            <a:off x="6126480" y="1278173"/>
            <a:ext cx="2651760" cy="19202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4" name="Shape 10">
            <a:extLst>
              <a:ext uri="{C183D7F6-B498-43B3-948B-1728B52AA6E4}">
                <adec:decorative xmlns:adec="http://schemas.microsoft.com/office/drawing/2017/decorative" val="1"/>
              </a:ext>
            </a:extLst>
          </p:cNvPr>
          <p:cNvSpPr/>
          <p:nvPr/>
        </p:nvSpPr>
        <p:spPr>
          <a:xfrm>
            <a:off x="6126480" y="1278173"/>
            <a:ext cx="2651760" cy="73152"/>
          </a:xfrm>
          <a:prstGeom prst="rect">
            <a:avLst/>
          </a:prstGeom>
          <a:solidFill>
            <a:srgbClr val="991B1B"/>
          </a:solidFill>
          <a:ln w="12700">
            <a:solidFill>
              <a:srgbClr val="991B1B"/>
            </a:solidFill>
            <a:prstDash val="solid"/>
          </a:ln>
        </p:spPr>
        <p:txBody>
          <a:bodyPr/>
          <a:lstStyle/>
          <a:p>
            <a:endParaRPr lang="en-US" dirty="0"/>
          </a:p>
        </p:txBody>
      </p:sp>
      <p:pic>
        <p:nvPicPr>
          <p:cNvPr id="15" name="Image 2" descr="Red eyball icon"/>
          <p:cNvPicPr>
            <a:picLocks noChangeAspect="1"/>
          </p:cNvPicPr>
          <p:nvPr/>
        </p:nvPicPr>
        <p:blipFill>
          <a:blip r:embed="rId5"/>
          <a:stretch>
            <a:fillRect/>
          </a:stretch>
        </p:blipFill>
        <p:spPr>
          <a:xfrm>
            <a:off x="6236208" y="1397045"/>
            <a:ext cx="411480" cy="411480"/>
          </a:xfrm>
          <a:prstGeom prst="rect">
            <a:avLst/>
          </a:prstGeom>
        </p:spPr>
      </p:pic>
      <p:sp>
        <p:nvSpPr>
          <p:cNvPr id="16" name="Text 11"/>
          <p:cNvSpPr/>
          <p:nvPr/>
        </p:nvSpPr>
        <p:spPr>
          <a:xfrm>
            <a:off x="6236208" y="1826813"/>
            <a:ext cx="2432304" cy="502920"/>
          </a:xfrm>
          <a:prstGeom prst="rect">
            <a:avLst/>
          </a:prstGeom>
          <a:noFill/>
          <a:ln/>
        </p:spPr>
        <p:txBody>
          <a:bodyPr wrap="square" lIns="0" tIns="0" rIns="0" bIns="0" rtlCol="0" anchor="ctr"/>
          <a:lstStyle/>
          <a:p>
            <a:pPr marL="0" indent="0" algn="l">
              <a:buNone/>
            </a:pPr>
            <a:r>
              <a:rPr lang="en-US" sz="2600" b="1" dirty="0">
                <a:solidFill>
                  <a:srgbClr val="991B1B"/>
                </a:solidFill>
                <a:latin typeface="Calibri" pitchFamily="34" charset="0"/>
                <a:ea typeface="Calibri" pitchFamily="34" charset="-122"/>
                <a:cs typeface="Calibri" pitchFamily="34" charset="-120"/>
              </a:rPr>
              <a:t>71%</a:t>
            </a:r>
            <a:endParaRPr lang="en-US" sz="2600" dirty="0"/>
          </a:p>
        </p:txBody>
      </p:sp>
      <p:sp>
        <p:nvSpPr>
          <p:cNvPr id="17" name="Text 12"/>
          <p:cNvSpPr/>
          <p:nvPr/>
        </p:nvSpPr>
        <p:spPr>
          <a:xfrm>
            <a:off x="6236208" y="2348021"/>
            <a:ext cx="2432304" cy="749808"/>
          </a:xfrm>
          <a:prstGeom prst="rect">
            <a:avLst/>
          </a:prstGeom>
          <a:noFill/>
          <a:ln/>
        </p:spPr>
        <p:txBody>
          <a:bodyPr wrap="square" lIns="0" tIns="0" rIns="0" bIns="0" rtlCol="0" anchor="ctr"/>
          <a:lstStyle/>
          <a:p>
            <a:pPr marL="0" indent="0" algn="l">
              <a:buNone/>
            </a:pPr>
            <a:r>
              <a:rPr lang="en-US" sz="1600" dirty="0">
                <a:solidFill>
                  <a:srgbClr val="1E293B"/>
                </a:solidFill>
                <a:latin typeface="Calibri" pitchFamily="34" charset="0"/>
                <a:ea typeface="Calibri" pitchFamily="34" charset="-122"/>
                <a:cs typeface="Calibri" pitchFamily="34" charset="-120"/>
              </a:rPr>
              <a:t>of users with a disability</a:t>
            </a:r>
            <a:endParaRPr lang="en-US" sz="1600" dirty="0"/>
          </a:p>
          <a:p>
            <a:pPr marL="0" indent="0" algn="l">
              <a:buNone/>
            </a:pPr>
            <a:r>
              <a:rPr lang="en-US" sz="1600" dirty="0">
                <a:solidFill>
                  <a:srgbClr val="1E293B"/>
                </a:solidFill>
                <a:latin typeface="Calibri" pitchFamily="34" charset="0"/>
                <a:ea typeface="Calibri" pitchFamily="34" charset="-122"/>
                <a:cs typeface="Calibri" pitchFamily="34" charset="-120"/>
              </a:rPr>
              <a:t>leave inaccessible websites</a:t>
            </a:r>
            <a:endParaRPr lang="en-US" sz="1600" dirty="0"/>
          </a:p>
        </p:txBody>
      </p:sp>
      <p:sp>
        <p:nvSpPr>
          <p:cNvPr id="18" name="Shape 13">
            <a:extLst>
              <a:ext uri="{C183D7F6-B498-43B3-948B-1728B52AA6E4}">
                <adec:decorative xmlns:adec="http://schemas.microsoft.com/office/drawing/2017/decorative" val="1"/>
              </a:ext>
            </a:extLst>
          </p:cNvPr>
          <p:cNvSpPr/>
          <p:nvPr/>
        </p:nvSpPr>
        <p:spPr>
          <a:xfrm>
            <a:off x="457200" y="3518453"/>
            <a:ext cx="8321040" cy="868680"/>
          </a:xfrm>
          <a:prstGeom prst="rect">
            <a:avLst/>
          </a:prstGeom>
          <a:solidFill>
            <a:srgbClr val="1B2A4A"/>
          </a:solidFill>
          <a:ln w="12700">
            <a:solidFill>
              <a:srgbClr val="1B2A4A"/>
            </a:solidFill>
            <a:prstDash val="solid"/>
          </a:ln>
        </p:spPr>
        <p:txBody>
          <a:bodyPr/>
          <a:lstStyle/>
          <a:p>
            <a:endParaRPr lang="en-US" dirty="0"/>
          </a:p>
        </p:txBody>
      </p:sp>
      <p:pic>
        <p:nvPicPr>
          <p:cNvPr id="19" name="Image 3" descr="Orange light bulb icon"/>
          <p:cNvPicPr>
            <a:picLocks noChangeAspect="1"/>
          </p:cNvPicPr>
          <p:nvPr/>
        </p:nvPicPr>
        <p:blipFill>
          <a:blip r:embed="rId6"/>
          <a:stretch>
            <a:fillRect/>
          </a:stretch>
        </p:blipFill>
        <p:spPr>
          <a:xfrm>
            <a:off x="585216" y="3769913"/>
            <a:ext cx="365760" cy="365760"/>
          </a:xfrm>
          <a:prstGeom prst="rect">
            <a:avLst/>
          </a:prstGeom>
        </p:spPr>
      </p:pic>
      <p:sp>
        <p:nvSpPr>
          <p:cNvPr id="20" name="Text 14"/>
          <p:cNvSpPr/>
          <p:nvPr/>
        </p:nvSpPr>
        <p:spPr>
          <a:xfrm>
            <a:off x="1078992" y="3545885"/>
            <a:ext cx="7543800" cy="822960"/>
          </a:xfrm>
          <a:prstGeom prst="rect">
            <a:avLst/>
          </a:prstGeom>
          <a:noFill/>
          <a:ln/>
        </p:spPr>
        <p:txBody>
          <a:bodyPr wrap="square" lIns="0" tIns="0" rIns="0" bIns="0" rtlCol="0" anchor="ctr"/>
          <a:lstStyle/>
          <a:p>
            <a:pPr marL="0" indent="0" algn="l">
              <a:lnSpc>
                <a:spcPct val="135000"/>
              </a:lnSpc>
              <a:buNone/>
            </a:pPr>
            <a:r>
              <a:rPr lang="en-US" sz="1400" dirty="0">
                <a:solidFill>
                  <a:srgbClr val="FFFFFF"/>
                </a:solidFill>
                <a:latin typeface="Calibri" pitchFamily="34" charset="0"/>
                <a:ea typeface="Calibri" pitchFamily="34" charset="-122"/>
                <a:cs typeface="Calibri" pitchFamily="34" charset="-120"/>
              </a:rPr>
              <a:t>Accessible design is not a niche accommodation — it is best practice. Clear structure, strong contrast, and logical layout benefit </a:t>
            </a:r>
            <a:r>
              <a:rPr lang="en-US" sz="1400" u="sng" dirty="0">
                <a:solidFill>
                  <a:srgbClr val="FFFFFF"/>
                </a:solidFill>
                <a:latin typeface="Calibri" pitchFamily="34" charset="0"/>
                <a:ea typeface="Calibri" pitchFamily="34" charset="-122"/>
                <a:cs typeface="Calibri" pitchFamily="34" charset="-120"/>
              </a:rPr>
              <a:t>every learner</a:t>
            </a:r>
            <a:r>
              <a:rPr lang="en-US" sz="1400" dirty="0">
                <a:solidFill>
                  <a:srgbClr val="FFFFFF"/>
                </a:solidFill>
                <a:latin typeface="Calibri" pitchFamily="34" charset="0"/>
                <a:ea typeface="Calibri" pitchFamily="34" charset="-122"/>
                <a:cs typeface="Calibri" pitchFamily="34" charset="-120"/>
              </a:rPr>
              <a:t>.</a:t>
            </a:r>
            <a:endParaRPr lang="en-US" sz="14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4F7FA"/>
        </a:solidFill>
        <a:effectLst/>
      </p:bgPr>
    </p:bg>
    <p:spTree>
      <p:nvGrpSpPr>
        <p:cNvPr id="1" name=""/>
        <p:cNvGrpSpPr/>
        <p:nvPr/>
      </p:nvGrpSpPr>
      <p:grpSpPr>
        <a:xfrm>
          <a:off x="0" y="0"/>
          <a:ext cx="0" cy="0"/>
          <a:chOff x="0" y="0"/>
          <a:chExt cx="0" cy="0"/>
        </a:xfrm>
      </p:grpSpPr>
      <p:sp>
        <p:nvSpPr>
          <p:cNvPr id="4" name="Text 2"/>
          <p:cNvSpPr>
            <a:spLocks noGrp="1"/>
          </p:cNvSpPr>
          <p:nvPr>
            <p:ph type="title" idx="4294967295"/>
          </p:nvPr>
        </p:nvSpPr>
        <p:spPr>
          <a:xfrm>
            <a:off x="2148840" y="256032"/>
            <a:ext cx="6583680" cy="41148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l">
              <a:spcBef>
                <a:spcPts val="0"/>
              </a:spcBef>
              <a:defRPr/>
            </a:pPr>
            <a:r>
              <a:rPr lang="en-US" sz="2600" b="1" dirty="0">
                <a:solidFill>
                  <a:srgbClr val="1B2A4A"/>
                </a:solidFill>
                <a:latin typeface="Calibri"/>
                <a:ea typeface="Calibri"/>
                <a:cs typeface="Calibri"/>
              </a:rPr>
              <a:t>Download the 3 Documents in this Folder...</a:t>
            </a:r>
            <a:endParaRPr lang="en-US" dirty="0">
              <a:ea typeface="+mn-ea"/>
              <a:cs typeface="+mn-cs"/>
            </a:endParaRPr>
          </a:p>
        </p:txBody>
      </p:sp>
      <p:sp>
        <p:nvSpPr>
          <p:cNvPr id="2" name="Shape 0">
            <a:extLst>
              <a:ext uri="{C183D7F6-B498-43B3-948B-1728B52AA6E4}">
                <adec:decorative xmlns:adec="http://schemas.microsoft.com/office/drawing/2017/decorative" val="1"/>
              </a:ext>
            </a:extLst>
          </p:cNvPr>
          <p:cNvSpPr/>
          <p:nvPr/>
        </p:nvSpPr>
        <p:spPr>
          <a:xfrm>
            <a:off x="457200" y="256032"/>
            <a:ext cx="1554480" cy="347472"/>
          </a:xfrm>
          <a:prstGeom prst="rect">
            <a:avLst/>
          </a:prstGeom>
          <a:solidFill>
            <a:srgbClr val="B45309"/>
          </a:solidFill>
          <a:ln w="12700">
            <a:solidFill>
              <a:srgbClr val="B45309"/>
            </a:solidFill>
            <a:prstDash val="solid"/>
          </a:ln>
        </p:spPr>
        <p:txBody>
          <a:bodyPr/>
          <a:lstStyle/>
          <a:p>
            <a:endParaRPr lang="en-US" dirty="0"/>
          </a:p>
        </p:txBody>
      </p:sp>
      <p:sp>
        <p:nvSpPr>
          <p:cNvPr id="3" name="Text 1">
            <a:extLst>
              <a:ext uri="{C183D7F6-B498-43B3-948B-1728B52AA6E4}">
                <adec:decorative xmlns:adec="http://schemas.microsoft.com/office/drawing/2017/decorative" val="0"/>
              </a:ext>
            </a:extLst>
          </p:cNvPr>
          <p:cNvSpPr/>
          <p:nvPr/>
        </p:nvSpPr>
        <p:spPr>
          <a:xfrm>
            <a:off x="457200" y="256032"/>
            <a:ext cx="1554480" cy="347472"/>
          </a:xfrm>
          <a:prstGeom prst="rect">
            <a:avLst/>
          </a:prstGeom>
          <a:noFill/>
          <a:ln/>
        </p:spPr>
        <p:txBody>
          <a:bodyPr wrap="square" lIns="0" tIns="0" rIns="0" bIns="0" rtlCol="0" anchor="ctr"/>
          <a:lstStyle/>
          <a:p>
            <a:pPr algn="ctr"/>
            <a:r>
              <a:rPr lang="en-US" sz="1600" b="1" dirty="0">
                <a:solidFill>
                  <a:srgbClr val="FFFFFF"/>
                </a:solidFill>
                <a:latin typeface="Calibri"/>
                <a:ea typeface="Calibri"/>
                <a:cs typeface="Calibri"/>
              </a:rPr>
              <a:t>ACTIVITY PREP</a:t>
            </a:r>
            <a:endParaRPr lang="en-US" sz="1600" dirty="0">
              <a:ea typeface="Calibri"/>
              <a:cs typeface="Calibri"/>
            </a:endParaRPr>
          </a:p>
        </p:txBody>
      </p:sp>
      <p:sp>
        <p:nvSpPr>
          <p:cNvPr id="5" name="Shape 3">
            <a:extLst>
              <a:ext uri="{C183D7F6-B498-43B3-948B-1728B52AA6E4}">
                <adec:decorative xmlns:adec="http://schemas.microsoft.com/office/drawing/2017/decorative" val="1"/>
              </a:ext>
            </a:extLst>
          </p:cNvPr>
          <p:cNvSpPr/>
          <p:nvPr/>
        </p:nvSpPr>
        <p:spPr>
          <a:xfrm>
            <a:off x="457200" y="831461"/>
            <a:ext cx="7743825" cy="406765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6" name="Shape 4">
            <a:extLst>
              <a:ext uri="{C183D7F6-B498-43B3-948B-1728B52AA6E4}">
                <adec:decorative xmlns:adec="http://schemas.microsoft.com/office/drawing/2017/decorative" val="1"/>
              </a:ext>
            </a:extLst>
          </p:cNvPr>
          <p:cNvSpPr/>
          <p:nvPr/>
        </p:nvSpPr>
        <p:spPr>
          <a:xfrm>
            <a:off x="457200" y="768953"/>
            <a:ext cx="7743824" cy="99727"/>
          </a:xfrm>
          <a:prstGeom prst="rect">
            <a:avLst/>
          </a:prstGeom>
          <a:solidFill>
            <a:srgbClr val="006E7F"/>
          </a:solidFill>
          <a:ln w="12700">
            <a:solidFill>
              <a:srgbClr val="006E7F"/>
            </a:solidFill>
            <a:prstDash val="solid"/>
          </a:ln>
        </p:spPr>
        <p:txBody>
          <a:bodyPr/>
          <a:lstStyle/>
          <a:p>
            <a:endParaRPr lang="en-US" dirty="0"/>
          </a:p>
        </p:txBody>
      </p:sp>
      <p:sp>
        <p:nvSpPr>
          <p:cNvPr id="7" name="Text 5">
            <a:extLst>
              <a:ext uri="{C183D7F6-B498-43B3-948B-1728B52AA6E4}">
                <adec:decorative xmlns:adec="http://schemas.microsoft.com/office/drawing/2017/decorative" val="0"/>
              </a:ext>
            </a:extLst>
          </p:cNvPr>
          <p:cNvSpPr/>
          <p:nvPr/>
        </p:nvSpPr>
        <p:spPr>
          <a:xfrm>
            <a:off x="594360" y="1041121"/>
            <a:ext cx="3833656" cy="496094"/>
          </a:xfrm>
          <a:prstGeom prst="rect">
            <a:avLst/>
          </a:prstGeom>
          <a:noFill/>
          <a:ln/>
        </p:spPr>
        <p:txBody>
          <a:bodyPr wrap="square" lIns="0" tIns="0" rIns="0" bIns="0" rtlCol="0" anchor="ctr"/>
          <a:lstStyle/>
          <a:p>
            <a:r>
              <a:rPr lang="en-US" sz="3200" b="1" kern="0" spc="150" dirty="0">
                <a:solidFill>
                  <a:srgbClr val="006E7F"/>
                </a:solidFill>
                <a:ea typeface="Calibri"/>
                <a:cs typeface="Calibri"/>
              </a:rPr>
              <a:t>Bit.ly/csi26summer</a:t>
            </a:r>
            <a:endParaRPr lang="en-US" sz="3200" dirty="0">
              <a:ea typeface="Calibri"/>
              <a:cs typeface="Calibri"/>
            </a:endParaRPr>
          </a:p>
        </p:txBody>
      </p:sp>
      <p:pic>
        <p:nvPicPr>
          <p:cNvPr id="11" name="Picture 10" descr="A screenshot showing a Word Doc file with the &quot;more options&quot; three vertical dots menu highlighted with a red circle.">
            <a:extLst>
              <a:ext uri="{FF2B5EF4-FFF2-40B4-BE49-F238E27FC236}">
                <a16:creationId xmlns:a16="http://schemas.microsoft.com/office/drawing/2014/main" id="{9D0D363E-F868-2E62-3C8D-CA9A84762C50}"/>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1485900" y="1731764"/>
            <a:ext cx="2743200" cy="2733675"/>
          </a:xfrm>
          <a:prstGeom prst="rect">
            <a:avLst/>
          </a:prstGeom>
        </p:spPr>
      </p:pic>
      <p:pic>
        <p:nvPicPr>
          <p:cNvPr id="10" name="Picture 9" descr="A screenshot of the Google more options menu with &quot;Download&quot; outlined in a red box. ">
            <a:extLst>
              <a:ext uri="{FF2B5EF4-FFF2-40B4-BE49-F238E27FC236}">
                <a16:creationId xmlns:a16="http://schemas.microsoft.com/office/drawing/2014/main" id="{FA74C307-A59E-ECF2-3255-1393A873C96E}"/>
              </a:ext>
              <a:ext uri="{C183D7F6-B498-43B3-948B-1728B52AA6E4}">
                <adec:decorative xmlns:adec="http://schemas.microsoft.com/office/drawing/2017/decorative" val="0"/>
              </a:ext>
            </a:extLst>
          </p:cNvPr>
          <p:cNvPicPr>
            <a:picLocks noChangeAspect="1"/>
          </p:cNvPicPr>
          <p:nvPr/>
        </p:nvPicPr>
        <p:blipFill>
          <a:blip r:embed="rId4"/>
          <a:stretch>
            <a:fillRect/>
          </a:stretch>
        </p:blipFill>
        <p:spPr>
          <a:xfrm>
            <a:off x="4237008" y="1820127"/>
            <a:ext cx="3032220" cy="2279461"/>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4F7FA"/>
        </a:solidFill>
        <a:effectLst/>
      </p:bgPr>
    </p:bg>
    <p:spTree>
      <p:nvGrpSpPr>
        <p:cNvPr id="1" name="">
          <a:extLst>
            <a:ext uri="{FF2B5EF4-FFF2-40B4-BE49-F238E27FC236}">
              <a16:creationId xmlns:a16="http://schemas.microsoft.com/office/drawing/2014/main" id="{51BB3B5F-C0FE-95F3-4451-2676E29B91C1}"/>
            </a:ext>
          </a:extLst>
        </p:cNvPr>
        <p:cNvGrpSpPr/>
        <p:nvPr/>
      </p:nvGrpSpPr>
      <p:grpSpPr>
        <a:xfrm>
          <a:off x="0" y="0"/>
          <a:ext cx="0" cy="0"/>
          <a:chOff x="0" y="0"/>
          <a:chExt cx="0" cy="0"/>
        </a:xfrm>
      </p:grpSpPr>
      <p:sp>
        <p:nvSpPr>
          <p:cNvPr id="4" name="Text 2">
            <a:extLst>
              <a:ext uri="{FF2B5EF4-FFF2-40B4-BE49-F238E27FC236}">
                <a16:creationId xmlns:a16="http://schemas.microsoft.com/office/drawing/2014/main" id="{296F0F0A-01C9-723C-2235-86A66CFAD8BE}"/>
              </a:ext>
            </a:extLst>
          </p:cNvPr>
          <p:cNvSpPr>
            <a:spLocks noGrp="1"/>
          </p:cNvSpPr>
          <p:nvPr>
            <p:ph type="title" idx="4294967295"/>
          </p:nvPr>
        </p:nvSpPr>
        <p:spPr>
          <a:xfrm>
            <a:off x="2148840" y="256032"/>
            <a:ext cx="6583680" cy="41148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"Access Denied" — Spot the Barriers</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Shape 0">
            <a:extLst>
              <a:ext uri="{FF2B5EF4-FFF2-40B4-BE49-F238E27FC236}">
                <a16:creationId xmlns:a16="http://schemas.microsoft.com/office/drawing/2014/main" id="{4F9DD038-0A62-F65D-97BB-6E01823B6590}"/>
              </a:ext>
              <a:ext uri="{C183D7F6-B498-43B3-948B-1728B52AA6E4}">
                <adec:decorative xmlns:adec="http://schemas.microsoft.com/office/drawing/2017/decorative" val="1"/>
              </a:ext>
            </a:extLst>
          </p:cNvPr>
          <p:cNvSpPr/>
          <p:nvPr/>
        </p:nvSpPr>
        <p:spPr>
          <a:xfrm>
            <a:off x="457200" y="256032"/>
            <a:ext cx="1554480" cy="347472"/>
          </a:xfrm>
          <a:prstGeom prst="rect">
            <a:avLst/>
          </a:prstGeom>
          <a:solidFill>
            <a:srgbClr val="B45309"/>
          </a:solidFill>
          <a:ln w="12700">
            <a:solidFill>
              <a:srgbClr val="B45309"/>
            </a:solidFill>
            <a:prstDash val="solid"/>
          </a:ln>
        </p:spPr>
        <p:txBody>
          <a:bodyPr/>
          <a:lstStyle/>
          <a:p>
            <a:endParaRPr lang="en-US" dirty="0"/>
          </a:p>
        </p:txBody>
      </p:sp>
      <p:sp>
        <p:nvSpPr>
          <p:cNvPr id="3" name="Text 1" descr="Orange horizontal bar with the heading &quot;ACTIVITY&quot; written in white text.  ">
            <a:extLst>
              <a:ext uri="{FF2B5EF4-FFF2-40B4-BE49-F238E27FC236}">
                <a16:creationId xmlns:a16="http://schemas.microsoft.com/office/drawing/2014/main" id="{AEEA3DB8-56DA-07B1-E488-F087A25D004B}"/>
              </a:ext>
            </a:extLst>
          </p:cNvPr>
          <p:cNvSpPr/>
          <p:nvPr/>
        </p:nvSpPr>
        <p:spPr>
          <a:xfrm>
            <a:off x="457200" y="256032"/>
            <a:ext cx="1554480" cy="347472"/>
          </a:xfrm>
          <a:prstGeom prst="rect">
            <a:avLst/>
          </a:prstGeom>
          <a:noFill/>
          <a:ln/>
        </p:spPr>
        <p:txBody>
          <a:bodyPr wrap="square" lIns="0" tIns="0" rIns="0" bIns="0" rtlCol="0" anchor="ctr"/>
          <a:lstStyle/>
          <a:p>
            <a:pPr marL="0" indent="0" algn="ctr">
              <a:buNone/>
            </a:pPr>
            <a:r>
              <a:rPr lang="en-US" sz="1600" b="1" dirty="0">
                <a:solidFill>
                  <a:srgbClr val="FFFFFF"/>
                </a:solidFill>
                <a:latin typeface="Calibri"/>
                <a:ea typeface="Calibri"/>
                <a:cs typeface="Calibri"/>
              </a:rPr>
              <a:t>ACTIVITY</a:t>
            </a:r>
            <a:endParaRPr lang="en-US" sz="1600" dirty="0">
              <a:latin typeface="Calibri"/>
              <a:ea typeface="Calibri"/>
              <a:cs typeface="Calibri"/>
            </a:endParaRPr>
          </a:p>
        </p:txBody>
      </p:sp>
      <p:sp>
        <p:nvSpPr>
          <p:cNvPr id="5" name="Shape 3">
            <a:extLst>
              <a:ext uri="{FF2B5EF4-FFF2-40B4-BE49-F238E27FC236}">
                <a16:creationId xmlns:a16="http://schemas.microsoft.com/office/drawing/2014/main" id="{80BC0409-7DDA-635D-F324-87AEBF970C45}"/>
              </a:ext>
              <a:ext uri="{C183D7F6-B498-43B3-948B-1728B52AA6E4}">
                <adec:decorative xmlns:adec="http://schemas.microsoft.com/office/drawing/2017/decorative" val="1"/>
              </a:ext>
            </a:extLst>
          </p:cNvPr>
          <p:cNvSpPr/>
          <p:nvPr/>
        </p:nvSpPr>
        <p:spPr>
          <a:xfrm>
            <a:off x="457200" y="804672"/>
            <a:ext cx="5029200" cy="324612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6" name="Shape 4">
            <a:extLst>
              <a:ext uri="{FF2B5EF4-FFF2-40B4-BE49-F238E27FC236}">
                <a16:creationId xmlns:a16="http://schemas.microsoft.com/office/drawing/2014/main" id="{72DA7964-636A-31AD-ABC9-DAD218B7F39E}"/>
              </a:ext>
              <a:ext uri="{C183D7F6-B498-43B3-948B-1728B52AA6E4}">
                <adec:decorative xmlns:adec="http://schemas.microsoft.com/office/drawing/2017/decorative" val="1"/>
              </a:ext>
            </a:extLst>
          </p:cNvPr>
          <p:cNvSpPr/>
          <p:nvPr/>
        </p:nvSpPr>
        <p:spPr>
          <a:xfrm>
            <a:off x="457200" y="804672"/>
            <a:ext cx="5029200" cy="64008"/>
          </a:xfrm>
          <a:prstGeom prst="rect">
            <a:avLst/>
          </a:prstGeom>
          <a:solidFill>
            <a:srgbClr val="006E7F"/>
          </a:solidFill>
          <a:ln w="12700">
            <a:solidFill>
              <a:srgbClr val="006E7F"/>
            </a:solidFill>
            <a:prstDash val="solid"/>
          </a:ln>
        </p:spPr>
        <p:txBody>
          <a:bodyPr/>
          <a:lstStyle/>
          <a:p>
            <a:endParaRPr lang="en-US" dirty="0"/>
          </a:p>
        </p:txBody>
      </p:sp>
      <p:sp>
        <p:nvSpPr>
          <p:cNvPr id="7" name="Text 5">
            <a:extLst>
              <a:ext uri="{FF2B5EF4-FFF2-40B4-BE49-F238E27FC236}">
                <a16:creationId xmlns:a16="http://schemas.microsoft.com/office/drawing/2014/main" id="{7FE0AD38-816D-0051-D6A3-A93F89E5BFC9}"/>
              </a:ext>
            </a:extLst>
          </p:cNvPr>
          <p:cNvSpPr/>
          <p:nvPr/>
        </p:nvSpPr>
        <p:spPr>
          <a:xfrm>
            <a:off x="594360" y="896112"/>
            <a:ext cx="4754880" cy="274320"/>
          </a:xfrm>
          <a:prstGeom prst="rect">
            <a:avLst/>
          </a:prstGeom>
          <a:noFill/>
          <a:ln/>
        </p:spPr>
        <p:txBody>
          <a:bodyPr wrap="square" lIns="0" tIns="0" rIns="0" bIns="0" rtlCol="0" anchor="ctr"/>
          <a:lstStyle/>
          <a:p>
            <a:pPr marL="0" indent="0" algn="l">
              <a:buNone/>
            </a:pPr>
            <a:r>
              <a:rPr lang="en-US" sz="1600" b="1" kern="0" spc="150" dirty="0">
                <a:solidFill>
                  <a:srgbClr val="006E7F"/>
                </a:solidFill>
                <a:latin typeface="Calibri" pitchFamily="34" charset="0"/>
                <a:ea typeface="Calibri" pitchFamily="34" charset="-122"/>
                <a:cs typeface="Calibri" pitchFamily="34" charset="-120"/>
              </a:rPr>
              <a:t>WHAT TO DO</a:t>
            </a:r>
            <a:endParaRPr lang="en-US" sz="1600" dirty="0"/>
          </a:p>
        </p:txBody>
      </p:sp>
      <p:sp>
        <p:nvSpPr>
          <p:cNvPr id="8" name="Text 6">
            <a:extLst>
              <a:ext uri="{FF2B5EF4-FFF2-40B4-BE49-F238E27FC236}">
                <a16:creationId xmlns:a16="http://schemas.microsoft.com/office/drawing/2014/main" id="{CDDFF27F-A849-E3FF-3CE7-2E5E6644A27F}"/>
              </a:ext>
            </a:extLst>
          </p:cNvPr>
          <p:cNvSpPr/>
          <p:nvPr/>
        </p:nvSpPr>
        <p:spPr>
          <a:xfrm>
            <a:off x="594360" y="1216152"/>
            <a:ext cx="4754880" cy="2724912"/>
          </a:xfrm>
          <a:prstGeom prst="rect">
            <a:avLst/>
          </a:prstGeom>
          <a:noFill/>
          <a:ln/>
        </p:spPr>
        <p:txBody>
          <a:bodyPr wrap="square" lIns="0" tIns="0" rIns="0" bIns="0" rtlCol="0" anchor="ctr"/>
          <a:lstStyle/>
          <a:p>
            <a:pPr marL="0" indent="0" algn="l">
              <a:lnSpc>
                <a:spcPct val="155000"/>
              </a:lnSpc>
              <a:buNone/>
            </a:pPr>
            <a:r>
              <a:rPr lang="en-US" sz="1600" b="1" dirty="0">
                <a:solidFill>
                  <a:srgbClr val="1E293B"/>
                </a:solidFill>
                <a:latin typeface="Calibri" pitchFamily="34" charset="0"/>
                <a:ea typeface="Calibri" pitchFamily="34" charset="-122"/>
                <a:cs typeface="Calibri" pitchFamily="34" charset="-120"/>
              </a:rPr>
              <a:t>1.</a:t>
            </a:r>
            <a:r>
              <a:rPr lang="en-US" sz="1600" dirty="0">
                <a:solidFill>
                  <a:srgbClr val="1E293B"/>
                </a:solidFill>
                <a:latin typeface="Calibri" pitchFamily="34" charset="0"/>
                <a:ea typeface="Calibri" pitchFamily="34" charset="-122"/>
                <a:cs typeface="Calibri" pitchFamily="34" charset="-120"/>
              </a:rPr>
              <a:t>  Open the “Access Denied” document in Microsoft Word. 
</a:t>
            </a:r>
            <a:r>
              <a:rPr lang="en-US" sz="1600" b="1" dirty="0">
                <a:solidFill>
                  <a:srgbClr val="1E293B"/>
                </a:solidFill>
                <a:latin typeface="Calibri" pitchFamily="34" charset="0"/>
                <a:ea typeface="Calibri" pitchFamily="34" charset="-122"/>
                <a:cs typeface="Calibri" pitchFamily="34" charset="-120"/>
              </a:rPr>
              <a:t>2.</a:t>
            </a:r>
            <a:r>
              <a:rPr lang="en-US" sz="1600" dirty="0">
                <a:solidFill>
                  <a:srgbClr val="1E293B"/>
                </a:solidFill>
                <a:latin typeface="Calibri" pitchFamily="34" charset="0"/>
                <a:ea typeface="Calibri" pitchFamily="34" charset="-122"/>
                <a:cs typeface="Calibri" pitchFamily="34" charset="-120"/>
              </a:rPr>
              <a:t>  With a partner, spend 5 minutes identifying as many accessibility barriers as you can.
</a:t>
            </a:r>
            <a:r>
              <a:rPr lang="en-US" sz="1600" b="1" dirty="0">
                <a:solidFill>
                  <a:srgbClr val="1E293B"/>
                </a:solidFill>
                <a:latin typeface="Calibri" pitchFamily="34" charset="0"/>
                <a:ea typeface="Calibri" pitchFamily="34" charset="-122"/>
                <a:cs typeface="Calibri" pitchFamily="34" charset="-120"/>
              </a:rPr>
              <a:t>3.</a:t>
            </a:r>
            <a:r>
              <a:rPr lang="en-US" sz="1600" dirty="0">
                <a:solidFill>
                  <a:srgbClr val="1E293B"/>
                </a:solidFill>
                <a:latin typeface="Calibri" pitchFamily="34" charset="0"/>
                <a:ea typeface="Calibri" pitchFamily="34" charset="-122"/>
                <a:cs typeface="Calibri" pitchFamily="34" charset="-120"/>
              </a:rPr>
              <a:t>  Record your findings on the sticky note. 
</a:t>
            </a:r>
            <a:r>
              <a:rPr lang="en-US" sz="1600" b="1" dirty="0">
                <a:solidFill>
                  <a:srgbClr val="1E293B"/>
                </a:solidFill>
                <a:latin typeface="Calibri" pitchFamily="34" charset="0"/>
                <a:ea typeface="Calibri" pitchFamily="34" charset="-122"/>
                <a:cs typeface="Calibri" pitchFamily="34" charset="-120"/>
              </a:rPr>
              <a:t>4.</a:t>
            </a:r>
            <a:r>
              <a:rPr lang="en-US" sz="1600" dirty="0">
                <a:solidFill>
                  <a:srgbClr val="1E293B"/>
                </a:solidFill>
                <a:latin typeface="Calibri" pitchFamily="34" charset="0"/>
                <a:ea typeface="Calibri" pitchFamily="34" charset="-122"/>
                <a:cs typeface="Calibri" pitchFamily="34" charset="-120"/>
              </a:rPr>
              <a:t>  Be prepared to share 1-2 barriers you found with the larger group.
</a:t>
            </a:r>
            <a:endParaRPr lang="en-US" sz="1600" dirty="0"/>
          </a:p>
        </p:txBody>
      </p:sp>
      <p:sp>
        <p:nvSpPr>
          <p:cNvPr id="9" name="Shape 7">
            <a:extLst>
              <a:ext uri="{FF2B5EF4-FFF2-40B4-BE49-F238E27FC236}">
                <a16:creationId xmlns:a16="http://schemas.microsoft.com/office/drawing/2014/main" id="{EDCBD31B-5E0E-9208-83A2-9DBE631E3C55}"/>
              </a:ext>
              <a:ext uri="{C183D7F6-B498-43B3-948B-1728B52AA6E4}">
                <adec:decorative xmlns:adec="http://schemas.microsoft.com/office/drawing/2017/decorative" val="1"/>
              </a:ext>
            </a:extLst>
          </p:cNvPr>
          <p:cNvSpPr/>
          <p:nvPr/>
        </p:nvSpPr>
        <p:spPr>
          <a:xfrm>
            <a:off x="5669280" y="804672"/>
            <a:ext cx="3108960" cy="3246120"/>
          </a:xfrm>
          <a:prstGeom prst="rect">
            <a:avLst/>
          </a:prstGeom>
          <a:solidFill>
            <a:srgbClr val="1B2A4A"/>
          </a:solidFill>
          <a:ln w="12700">
            <a:solidFill>
              <a:srgbClr val="1B2A4A"/>
            </a:solidFill>
            <a:prstDash val="solid"/>
          </a:ln>
          <a:effectLst>
            <a:outerShdw blurRad="101600" dist="38100" dir="8100000" algn="bl" rotWithShape="0">
              <a:srgbClr val="000000">
                <a:alpha val="12000"/>
              </a:srgbClr>
            </a:outerShdw>
          </a:effectLst>
        </p:spPr>
        <p:txBody>
          <a:bodyPr/>
          <a:lstStyle/>
          <a:p>
            <a:endParaRPr lang="en-US" dirty="0"/>
          </a:p>
        </p:txBody>
      </p:sp>
      <p:sp>
        <p:nvSpPr>
          <p:cNvPr id="10" name="Text 8">
            <a:extLst>
              <a:ext uri="{FF2B5EF4-FFF2-40B4-BE49-F238E27FC236}">
                <a16:creationId xmlns:a16="http://schemas.microsoft.com/office/drawing/2014/main" id="{B491A611-5122-5B46-71FB-B6953DF3E875}"/>
              </a:ext>
            </a:extLst>
          </p:cNvPr>
          <p:cNvSpPr/>
          <p:nvPr/>
        </p:nvSpPr>
        <p:spPr>
          <a:xfrm>
            <a:off x="5806440" y="865220"/>
            <a:ext cx="2834640" cy="274320"/>
          </a:xfrm>
          <a:prstGeom prst="rect">
            <a:avLst/>
          </a:prstGeom>
          <a:noFill/>
          <a:ln/>
        </p:spPr>
        <p:txBody>
          <a:bodyPr wrap="square" lIns="0" tIns="0" rIns="0" bIns="0" rtlCol="0" anchor="ctr"/>
          <a:lstStyle/>
          <a:p>
            <a:pPr marL="0" indent="0" algn="l">
              <a:buNone/>
            </a:pPr>
            <a:r>
              <a:rPr lang="en-US" sz="1600" b="1" kern="0" spc="100" dirty="0">
                <a:solidFill>
                  <a:srgbClr val="CC5E0A"/>
                </a:solidFill>
                <a:latin typeface="Calibri" pitchFamily="34" charset="0"/>
                <a:ea typeface="Calibri" pitchFamily="34" charset="-122"/>
                <a:cs typeface="Calibri" pitchFamily="34" charset="-120"/>
              </a:rPr>
              <a:t>BARRIER CATEGORIES</a:t>
            </a:r>
            <a:endParaRPr lang="en-US" sz="1600" dirty="0"/>
          </a:p>
        </p:txBody>
      </p:sp>
      <p:sp>
        <p:nvSpPr>
          <p:cNvPr id="11" name="Text 9">
            <a:extLst>
              <a:ext uri="{FF2B5EF4-FFF2-40B4-BE49-F238E27FC236}">
                <a16:creationId xmlns:a16="http://schemas.microsoft.com/office/drawing/2014/main" id="{9BBA7240-1B2D-605E-FA37-33C3D20EB2AE}"/>
              </a:ext>
            </a:extLst>
          </p:cNvPr>
          <p:cNvSpPr/>
          <p:nvPr/>
        </p:nvSpPr>
        <p:spPr>
          <a:xfrm>
            <a:off x="5806440" y="1234440"/>
            <a:ext cx="2834640" cy="2651760"/>
          </a:xfrm>
          <a:prstGeom prst="rect">
            <a:avLst/>
          </a:prstGeom>
          <a:noFill/>
          <a:ln/>
        </p:spPr>
        <p:txBody>
          <a:bodyPr wrap="square" lIns="0" tIns="0" rIns="0" bIns="0" rtlCol="0" anchor="ctr"/>
          <a:lstStyle/>
          <a:p>
            <a:pPr algn="l">
              <a:lnSpc>
                <a:spcPct val="145000"/>
              </a:lnSpc>
            </a:pPr>
            <a:r>
              <a:rPr lang="en-US" sz="1600" dirty="0">
                <a:solidFill>
                  <a:srgbClr val="FFFFFF"/>
                </a:solidFill>
                <a:latin typeface="Calibri" pitchFamily="34" charset="0"/>
                <a:ea typeface="Calibri" pitchFamily="34" charset="-122"/>
                <a:cs typeface="Calibri" pitchFamily="34" charset="-120"/>
              </a:rPr>
              <a:t>Color &amp; contrast
Missing alt text
No heading structure
Inaccessible tables
Font size / readability
Reading order issues
Vague hyperlinks
No document title</a:t>
            </a:r>
            <a:endParaRPr lang="en-US" sz="1600" dirty="0"/>
          </a:p>
        </p:txBody>
      </p:sp>
      <p:sp>
        <p:nvSpPr>
          <p:cNvPr id="12" name="Shape 10">
            <a:extLst>
              <a:ext uri="{FF2B5EF4-FFF2-40B4-BE49-F238E27FC236}">
                <a16:creationId xmlns:a16="http://schemas.microsoft.com/office/drawing/2014/main" id="{FD282A54-E081-C15A-DEA3-380E50A1BC0C}"/>
              </a:ext>
              <a:ext uri="{C183D7F6-B498-43B3-948B-1728B52AA6E4}">
                <adec:decorative xmlns:adec="http://schemas.microsoft.com/office/drawing/2017/decorative" val="1"/>
              </a:ext>
            </a:extLst>
          </p:cNvPr>
          <p:cNvSpPr/>
          <p:nvPr/>
        </p:nvSpPr>
        <p:spPr>
          <a:xfrm>
            <a:off x="457200" y="4206240"/>
            <a:ext cx="8321040" cy="685800"/>
          </a:xfrm>
          <a:prstGeom prst="rect">
            <a:avLst/>
          </a:prstGeom>
          <a:solidFill>
            <a:srgbClr val="EFF6FF"/>
          </a:solidFill>
          <a:ln w="19050">
            <a:solidFill>
              <a:srgbClr val="006E7F"/>
            </a:solidFill>
            <a:prstDash val="solid"/>
          </a:ln>
        </p:spPr>
        <p:txBody>
          <a:bodyPr/>
          <a:lstStyle/>
          <a:p>
            <a:endParaRPr lang="en-US" dirty="0"/>
          </a:p>
        </p:txBody>
      </p:sp>
      <p:sp>
        <p:nvSpPr>
          <p:cNvPr id="13" name="Text 11">
            <a:extLst>
              <a:ext uri="{FF2B5EF4-FFF2-40B4-BE49-F238E27FC236}">
                <a16:creationId xmlns:a16="http://schemas.microsoft.com/office/drawing/2014/main" id="{4F761939-4744-DDCA-7B10-CC18F930E8A2}"/>
              </a:ext>
            </a:extLst>
          </p:cNvPr>
          <p:cNvSpPr/>
          <p:nvPr/>
        </p:nvSpPr>
        <p:spPr>
          <a:xfrm>
            <a:off x="594360" y="4233672"/>
            <a:ext cx="8046720" cy="621792"/>
          </a:xfrm>
          <a:prstGeom prst="rect">
            <a:avLst/>
          </a:prstGeom>
          <a:noFill/>
          <a:ln/>
        </p:spPr>
        <p:txBody>
          <a:bodyPr wrap="square" lIns="0" tIns="0" rIns="0" bIns="0" rtlCol="0" anchor="ctr"/>
          <a:lstStyle/>
          <a:p>
            <a:pPr marL="0" indent="0" algn="l">
              <a:lnSpc>
                <a:spcPct val="130000"/>
              </a:lnSpc>
              <a:buNone/>
            </a:pPr>
            <a:r>
              <a:rPr lang="en-US" sz="1300" b="1" dirty="0">
                <a:solidFill>
                  <a:srgbClr val="006E7F"/>
                </a:solidFill>
                <a:latin typeface="Calibri" pitchFamily="34" charset="0"/>
                <a:ea typeface="Calibri" pitchFamily="34" charset="-122"/>
                <a:cs typeface="Calibri" pitchFamily="34" charset="-120"/>
              </a:rPr>
              <a:t>Reflection prompt: </a:t>
            </a:r>
            <a:r>
              <a:rPr lang="en-US" sz="1300" dirty="0">
                <a:solidFill>
                  <a:srgbClr val="1E293B"/>
                </a:solidFill>
                <a:latin typeface="Calibri" pitchFamily="34" charset="0"/>
                <a:ea typeface="Calibri" pitchFamily="34" charset="-122"/>
                <a:cs typeface="Calibri" pitchFamily="34" charset="-120"/>
              </a:rPr>
              <a:t>How might these barriers affect a student using a screen reader, a learner with low vision, or someone accessing materials on a phone?</a:t>
            </a:r>
            <a:endParaRPr lang="en-US" sz="1300" dirty="0"/>
          </a:p>
        </p:txBody>
      </p:sp>
    </p:spTree>
    <p:extLst>
      <p:ext uri="{BB962C8B-B14F-4D97-AF65-F5344CB8AC3E}">
        <p14:creationId xmlns:p14="http://schemas.microsoft.com/office/powerpoint/2010/main" val="2157550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name="Slide 4">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57200" y="256032"/>
            <a:ext cx="8321040" cy="50292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The Big 5 Accessibility Barriers</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 1"/>
          <p:cNvSpPr/>
          <p:nvPr/>
        </p:nvSpPr>
        <p:spPr>
          <a:xfrm>
            <a:off x="457200" y="768096"/>
            <a:ext cx="8321040" cy="274320"/>
          </a:xfrm>
          <a:prstGeom prst="rect">
            <a:avLst/>
          </a:prstGeom>
          <a:noFill/>
          <a:ln/>
        </p:spPr>
        <p:txBody>
          <a:bodyPr wrap="square" lIns="0" tIns="0" rIns="0" bIns="0" rtlCol="0" anchor="ctr"/>
          <a:lstStyle/>
          <a:p>
            <a:pPr marL="0" indent="0" algn="l">
              <a:buNone/>
            </a:pPr>
            <a:r>
              <a:rPr lang="en-US" sz="1400" dirty="0">
                <a:solidFill>
                  <a:srgbClr val="5B6A7F"/>
                </a:solidFill>
                <a:latin typeface="Calibri" pitchFamily="34" charset="0"/>
                <a:ea typeface="Calibri" pitchFamily="34" charset="-122"/>
                <a:cs typeface="Calibri" pitchFamily="34" charset="-120"/>
              </a:rPr>
              <a:t>What we find most often in real documents and slides</a:t>
            </a:r>
            <a:endParaRPr lang="en-US" sz="1400" dirty="0"/>
          </a:p>
        </p:txBody>
      </p:sp>
      <p:sp>
        <p:nvSpPr>
          <p:cNvPr id="4" name="Shape 2">
            <a:extLst>
              <a:ext uri="{C183D7F6-B498-43B3-948B-1728B52AA6E4}">
                <adec:decorative xmlns:adec="http://schemas.microsoft.com/office/drawing/2017/decorative" val="1"/>
              </a:ext>
            </a:extLst>
          </p:cNvPr>
          <p:cNvSpPr/>
          <p:nvPr/>
        </p:nvSpPr>
        <p:spPr>
          <a:xfrm>
            <a:off x="457200" y="1161288"/>
            <a:ext cx="83210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5" name="Shape 3">
            <a:extLst>
              <a:ext uri="{C183D7F6-B498-43B3-948B-1728B52AA6E4}">
                <adec:decorative xmlns:adec="http://schemas.microsoft.com/office/drawing/2017/decorative" val="1"/>
              </a:ext>
            </a:extLst>
          </p:cNvPr>
          <p:cNvSpPr/>
          <p:nvPr/>
        </p:nvSpPr>
        <p:spPr>
          <a:xfrm>
            <a:off x="457200" y="1161288"/>
            <a:ext cx="64008" cy="658368"/>
          </a:xfrm>
          <a:prstGeom prst="rect">
            <a:avLst/>
          </a:prstGeom>
          <a:solidFill>
            <a:srgbClr val="006E7F"/>
          </a:solidFill>
          <a:ln w="12700">
            <a:solidFill>
              <a:srgbClr val="006E7F"/>
            </a:solidFill>
            <a:prstDash val="solid"/>
          </a:ln>
        </p:spPr>
        <p:txBody>
          <a:bodyPr/>
          <a:lstStyle/>
          <a:p>
            <a:endParaRPr lang="en-US" dirty="0"/>
          </a:p>
        </p:txBody>
      </p:sp>
      <p:pic>
        <p:nvPicPr>
          <p:cNvPr id="6" name="Image 0" descr="Teal H icon, representing Header levels. "/>
          <p:cNvPicPr>
            <a:picLocks noChangeAspect="1"/>
          </p:cNvPicPr>
          <p:nvPr/>
        </p:nvPicPr>
        <p:blipFill>
          <a:blip r:embed="rId3"/>
          <a:stretch>
            <a:fillRect/>
          </a:stretch>
        </p:blipFill>
        <p:spPr>
          <a:xfrm>
            <a:off x="658368" y="1280160"/>
            <a:ext cx="384048" cy="384048"/>
          </a:xfrm>
          <a:prstGeom prst="rect">
            <a:avLst/>
          </a:prstGeom>
        </p:spPr>
      </p:pic>
      <p:sp>
        <p:nvSpPr>
          <p:cNvPr id="7" name="Text 4"/>
          <p:cNvSpPr/>
          <p:nvPr/>
        </p:nvSpPr>
        <p:spPr>
          <a:xfrm>
            <a:off x="1143000" y="1234440"/>
            <a:ext cx="457200" cy="274320"/>
          </a:xfrm>
          <a:prstGeom prst="rect">
            <a:avLst/>
          </a:prstGeom>
          <a:noFill/>
          <a:ln/>
        </p:spPr>
        <p:txBody>
          <a:bodyPr wrap="square" lIns="0" tIns="0" rIns="0" bIns="0" rtlCol="0" anchor="ctr"/>
          <a:lstStyle/>
          <a:p>
            <a:pPr marL="0" indent="0" algn="l">
              <a:buNone/>
            </a:pPr>
            <a:r>
              <a:rPr lang="en-US" sz="1200" b="1" dirty="0">
                <a:solidFill>
                  <a:srgbClr val="006E7F"/>
                </a:solidFill>
                <a:latin typeface="Calibri" pitchFamily="34" charset="0"/>
                <a:ea typeface="Calibri" pitchFamily="34" charset="-122"/>
                <a:cs typeface="Calibri" pitchFamily="34" charset="-120"/>
              </a:rPr>
              <a:t>01</a:t>
            </a:r>
            <a:endParaRPr lang="en-US" sz="1200" dirty="0"/>
          </a:p>
        </p:txBody>
      </p:sp>
      <p:sp>
        <p:nvSpPr>
          <p:cNvPr id="8" name="Text 5"/>
          <p:cNvSpPr/>
          <p:nvPr/>
        </p:nvSpPr>
        <p:spPr>
          <a:xfrm>
            <a:off x="1143000" y="1463040"/>
            <a:ext cx="2560320" cy="27432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Missing or Faked Headings</a:t>
            </a:r>
            <a:endParaRPr lang="en-US" sz="1600" dirty="0"/>
          </a:p>
        </p:txBody>
      </p:sp>
      <p:sp>
        <p:nvSpPr>
          <p:cNvPr id="9" name="Text 6"/>
          <p:cNvSpPr/>
          <p:nvPr/>
        </p:nvSpPr>
        <p:spPr>
          <a:xfrm>
            <a:off x="3840480" y="1252728"/>
            <a:ext cx="4754880" cy="475488"/>
          </a:xfrm>
          <a:prstGeom prst="rect">
            <a:avLst/>
          </a:prstGeom>
          <a:noFill/>
          <a:ln/>
        </p:spPr>
        <p:txBody>
          <a:bodyPr wrap="square" lIns="0" tIns="0" rIns="0" bIns="0" rtlCol="0" anchor="ctr"/>
          <a:lstStyle/>
          <a:p>
            <a:pPr marL="0" indent="0" algn="l">
              <a:lnSpc>
                <a:spcPct val="125000"/>
              </a:lnSpc>
              <a:buNone/>
            </a:pPr>
            <a:r>
              <a:rPr lang="en-US" sz="1400" dirty="0">
                <a:solidFill>
                  <a:srgbClr val="1E293B"/>
                </a:solidFill>
                <a:latin typeface="Calibri" pitchFamily="34" charset="0"/>
                <a:ea typeface="Calibri" pitchFamily="34" charset="-122"/>
                <a:cs typeface="Calibri" pitchFamily="34" charset="-120"/>
              </a:rPr>
              <a:t>Bold/large text is not a heading. Screen readers skip it. Use Heading 1, 2, 3 styles.</a:t>
            </a:r>
            <a:endParaRPr lang="en-US" sz="1400" dirty="0"/>
          </a:p>
        </p:txBody>
      </p:sp>
      <p:sp>
        <p:nvSpPr>
          <p:cNvPr id="10" name="Shape 7">
            <a:extLst>
              <a:ext uri="{C183D7F6-B498-43B3-948B-1728B52AA6E4}">
                <adec:decorative xmlns:adec="http://schemas.microsoft.com/office/drawing/2017/decorative" val="1"/>
              </a:ext>
            </a:extLst>
          </p:cNvPr>
          <p:cNvSpPr/>
          <p:nvPr/>
        </p:nvSpPr>
        <p:spPr>
          <a:xfrm>
            <a:off x="457200" y="1911096"/>
            <a:ext cx="83210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1" name="Shape 8">
            <a:extLst>
              <a:ext uri="{C183D7F6-B498-43B3-948B-1728B52AA6E4}">
                <adec:decorative xmlns:adec="http://schemas.microsoft.com/office/drawing/2017/decorative" val="1"/>
              </a:ext>
            </a:extLst>
          </p:cNvPr>
          <p:cNvSpPr/>
          <p:nvPr/>
        </p:nvSpPr>
        <p:spPr>
          <a:xfrm>
            <a:off x="457200" y="1911096"/>
            <a:ext cx="64008" cy="658368"/>
          </a:xfrm>
          <a:prstGeom prst="rect">
            <a:avLst/>
          </a:prstGeom>
          <a:solidFill>
            <a:srgbClr val="B45309"/>
          </a:solidFill>
          <a:ln w="12700">
            <a:solidFill>
              <a:srgbClr val="B45309"/>
            </a:solidFill>
            <a:prstDash val="solid"/>
          </a:ln>
        </p:spPr>
        <p:txBody>
          <a:bodyPr/>
          <a:lstStyle/>
          <a:p>
            <a:endParaRPr lang="en-US" dirty="0"/>
          </a:p>
        </p:txBody>
      </p:sp>
      <p:pic>
        <p:nvPicPr>
          <p:cNvPr id="12" name="Image 1" descr="Icon of a brown artist's palette with five black paint spots arranged in a circular pattern. The palette has a curved shape with a thumb hole on the lower right side. "/>
          <p:cNvPicPr>
            <a:picLocks noChangeAspect="1"/>
          </p:cNvPicPr>
          <p:nvPr/>
        </p:nvPicPr>
        <p:blipFill>
          <a:blip r:embed="rId4"/>
          <a:stretch>
            <a:fillRect/>
          </a:stretch>
        </p:blipFill>
        <p:spPr>
          <a:xfrm>
            <a:off x="658368" y="2029968"/>
            <a:ext cx="384048" cy="384048"/>
          </a:xfrm>
          <a:prstGeom prst="rect">
            <a:avLst/>
          </a:prstGeom>
        </p:spPr>
      </p:pic>
      <p:sp>
        <p:nvSpPr>
          <p:cNvPr id="13" name="Text 9"/>
          <p:cNvSpPr/>
          <p:nvPr/>
        </p:nvSpPr>
        <p:spPr>
          <a:xfrm>
            <a:off x="1143000" y="1984248"/>
            <a:ext cx="457200" cy="274320"/>
          </a:xfrm>
          <a:prstGeom prst="rect">
            <a:avLst/>
          </a:prstGeom>
          <a:noFill/>
          <a:ln/>
        </p:spPr>
        <p:txBody>
          <a:bodyPr wrap="square" lIns="0" tIns="0" rIns="0" bIns="0" rtlCol="0" anchor="ctr"/>
          <a:lstStyle/>
          <a:p>
            <a:pPr marL="0" indent="0" algn="l">
              <a:buNone/>
            </a:pPr>
            <a:r>
              <a:rPr lang="en-US" sz="1200" b="1" dirty="0">
                <a:solidFill>
                  <a:srgbClr val="B45309"/>
                </a:solidFill>
                <a:latin typeface="Calibri" pitchFamily="34" charset="0"/>
                <a:ea typeface="Calibri" pitchFamily="34" charset="-122"/>
                <a:cs typeface="Calibri" pitchFamily="34" charset="-120"/>
              </a:rPr>
              <a:t>02</a:t>
            </a:r>
            <a:endParaRPr lang="en-US" sz="1200" dirty="0"/>
          </a:p>
        </p:txBody>
      </p:sp>
      <p:sp>
        <p:nvSpPr>
          <p:cNvPr id="14" name="Text 10"/>
          <p:cNvSpPr/>
          <p:nvPr/>
        </p:nvSpPr>
        <p:spPr>
          <a:xfrm>
            <a:off x="1143000" y="2212848"/>
            <a:ext cx="2560320" cy="27432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Color as the Only Indicator</a:t>
            </a:r>
            <a:endParaRPr lang="en-US" sz="1600" dirty="0"/>
          </a:p>
        </p:txBody>
      </p:sp>
      <p:sp>
        <p:nvSpPr>
          <p:cNvPr id="15" name="Text 11"/>
          <p:cNvSpPr/>
          <p:nvPr/>
        </p:nvSpPr>
        <p:spPr>
          <a:xfrm>
            <a:off x="3840480" y="2002536"/>
            <a:ext cx="4754880" cy="475488"/>
          </a:xfrm>
          <a:prstGeom prst="rect">
            <a:avLst/>
          </a:prstGeom>
          <a:noFill/>
          <a:ln/>
        </p:spPr>
        <p:txBody>
          <a:bodyPr wrap="square" lIns="0" tIns="0" rIns="0" bIns="0" rtlCol="0" anchor="ctr"/>
          <a:lstStyle/>
          <a:p>
            <a:pPr marL="0" indent="0" algn="l">
              <a:lnSpc>
                <a:spcPct val="125000"/>
              </a:lnSpc>
              <a:buNone/>
            </a:pPr>
            <a:r>
              <a:rPr lang="en-US" sz="1400" dirty="0">
                <a:solidFill>
                  <a:srgbClr val="1E293B"/>
                </a:solidFill>
                <a:latin typeface="Calibri" pitchFamily="34" charset="0"/>
                <a:ea typeface="Calibri" pitchFamily="34" charset="-122"/>
                <a:cs typeface="Calibri" pitchFamily="34" charset="-120"/>
              </a:rPr>
              <a:t>Red = wrong, green = right — but colorblind users can't tell. Always add a label, icon, or pattern.</a:t>
            </a:r>
            <a:endParaRPr lang="en-US" sz="1400" dirty="0"/>
          </a:p>
        </p:txBody>
      </p:sp>
      <p:sp>
        <p:nvSpPr>
          <p:cNvPr id="16" name="Shape 12">
            <a:extLst>
              <a:ext uri="{C183D7F6-B498-43B3-948B-1728B52AA6E4}">
                <adec:decorative xmlns:adec="http://schemas.microsoft.com/office/drawing/2017/decorative" val="1"/>
              </a:ext>
            </a:extLst>
          </p:cNvPr>
          <p:cNvSpPr/>
          <p:nvPr/>
        </p:nvSpPr>
        <p:spPr>
          <a:xfrm>
            <a:off x="457200" y="2660904"/>
            <a:ext cx="83210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7" name="Shape 13">
            <a:extLst>
              <a:ext uri="{C183D7F6-B498-43B3-948B-1728B52AA6E4}">
                <adec:decorative xmlns:adec="http://schemas.microsoft.com/office/drawing/2017/decorative" val="1"/>
              </a:ext>
            </a:extLst>
          </p:cNvPr>
          <p:cNvSpPr/>
          <p:nvPr/>
        </p:nvSpPr>
        <p:spPr>
          <a:xfrm>
            <a:off x="457200" y="2660904"/>
            <a:ext cx="64008" cy="658368"/>
          </a:xfrm>
          <a:prstGeom prst="rect">
            <a:avLst/>
          </a:prstGeom>
          <a:solidFill>
            <a:srgbClr val="1B2A4A"/>
          </a:solidFill>
          <a:ln w="12700">
            <a:solidFill>
              <a:srgbClr val="1B2A4A"/>
            </a:solidFill>
            <a:prstDash val="solid"/>
          </a:ln>
        </p:spPr>
        <p:txBody>
          <a:bodyPr/>
          <a:lstStyle/>
          <a:p>
            <a:endParaRPr lang="en-US" dirty="0"/>
          </a:p>
        </p:txBody>
      </p:sp>
      <p:pic>
        <p:nvPicPr>
          <p:cNvPr id="18" name="Image 2" descr="A blue and white icon representing an image or graphic. It has a blue background with a white silhouette of a mountain with the sun rising above it."/>
          <p:cNvPicPr>
            <a:picLocks noChangeAspect="1"/>
          </p:cNvPicPr>
          <p:nvPr/>
        </p:nvPicPr>
        <p:blipFill>
          <a:blip r:embed="rId5"/>
          <a:stretch>
            <a:fillRect/>
          </a:stretch>
        </p:blipFill>
        <p:spPr>
          <a:xfrm>
            <a:off x="658368" y="2779776"/>
            <a:ext cx="384048" cy="384048"/>
          </a:xfrm>
          <a:prstGeom prst="rect">
            <a:avLst/>
          </a:prstGeom>
        </p:spPr>
      </p:pic>
      <p:sp>
        <p:nvSpPr>
          <p:cNvPr id="19" name="Text 14"/>
          <p:cNvSpPr/>
          <p:nvPr/>
        </p:nvSpPr>
        <p:spPr>
          <a:xfrm>
            <a:off x="1143000" y="2734056"/>
            <a:ext cx="457200" cy="274320"/>
          </a:xfrm>
          <a:prstGeom prst="rect">
            <a:avLst/>
          </a:prstGeom>
          <a:noFill/>
          <a:ln/>
        </p:spPr>
        <p:txBody>
          <a:bodyPr wrap="square" lIns="0" tIns="0" rIns="0" bIns="0" rtlCol="0" anchor="ctr"/>
          <a:lstStyle/>
          <a:p>
            <a:pPr marL="0" indent="0" algn="l">
              <a:buNone/>
            </a:pPr>
            <a:r>
              <a:rPr lang="en-US" sz="1200" b="1" dirty="0">
                <a:solidFill>
                  <a:srgbClr val="1B2A4A"/>
                </a:solidFill>
                <a:latin typeface="Calibri" pitchFamily="34" charset="0"/>
                <a:ea typeface="Calibri" pitchFamily="34" charset="-122"/>
                <a:cs typeface="Calibri" pitchFamily="34" charset="-120"/>
              </a:rPr>
              <a:t>03</a:t>
            </a:r>
            <a:endParaRPr lang="en-US" sz="1200" dirty="0"/>
          </a:p>
        </p:txBody>
      </p:sp>
      <p:sp>
        <p:nvSpPr>
          <p:cNvPr id="20" name="Text 15"/>
          <p:cNvSpPr/>
          <p:nvPr/>
        </p:nvSpPr>
        <p:spPr>
          <a:xfrm>
            <a:off x="1143000" y="2962656"/>
            <a:ext cx="2560320" cy="27432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No Alt Text on Images</a:t>
            </a:r>
            <a:endParaRPr lang="en-US" sz="1600" dirty="0"/>
          </a:p>
        </p:txBody>
      </p:sp>
      <p:sp>
        <p:nvSpPr>
          <p:cNvPr id="21" name="Text 16"/>
          <p:cNvSpPr/>
          <p:nvPr/>
        </p:nvSpPr>
        <p:spPr>
          <a:xfrm>
            <a:off x="3840480" y="2752344"/>
            <a:ext cx="4754880" cy="475488"/>
          </a:xfrm>
          <a:prstGeom prst="rect">
            <a:avLst/>
          </a:prstGeom>
          <a:noFill/>
          <a:ln/>
        </p:spPr>
        <p:txBody>
          <a:bodyPr wrap="square" lIns="0" tIns="0" rIns="0" bIns="0" rtlCol="0" anchor="ctr"/>
          <a:lstStyle/>
          <a:p>
            <a:pPr marL="0" indent="0" algn="l">
              <a:lnSpc>
                <a:spcPct val="125000"/>
              </a:lnSpc>
              <a:buNone/>
            </a:pPr>
            <a:r>
              <a:rPr lang="en-US" sz="1400" dirty="0">
                <a:solidFill>
                  <a:srgbClr val="1E293B"/>
                </a:solidFill>
                <a:latin typeface="Calibri" pitchFamily="34" charset="0"/>
                <a:ea typeface="Calibri" pitchFamily="34" charset="-122"/>
                <a:cs typeface="Calibri" pitchFamily="34" charset="-120"/>
              </a:rPr>
              <a:t>Screen readers say 'image' and move on. Every meaningful image needs a concise, descriptive alt text.</a:t>
            </a:r>
            <a:endParaRPr lang="en-US" sz="1400" dirty="0"/>
          </a:p>
        </p:txBody>
      </p:sp>
      <p:sp>
        <p:nvSpPr>
          <p:cNvPr id="22" name="Shape 17">
            <a:extLst>
              <a:ext uri="{C183D7F6-B498-43B3-948B-1728B52AA6E4}">
                <adec:decorative xmlns:adec="http://schemas.microsoft.com/office/drawing/2017/decorative" val="1"/>
              </a:ext>
            </a:extLst>
          </p:cNvPr>
          <p:cNvSpPr/>
          <p:nvPr/>
        </p:nvSpPr>
        <p:spPr>
          <a:xfrm>
            <a:off x="457200" y="3410712"/>
            <a:ext cx="83210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23" name="Shape 18">
            <a:extLst>
              <a:ext uri="{C183D7F6-B498-43B3-948B-1728B52AA6E4}">
                <adec:decorative xmlns:adec="http://schemas.microsoft.com/office/drawing/2017/decorative" val="1"/>
              </a:ext>
            </a:extLst>
          </p:cNvPr>
          <p:cNvSpPr/>
          <p:nvPr/>
        </p:nvSpPr>
        <p:spPr>
          <a:xfrm>
            <a:off x="457200" y="3410712"/>
            <a:ext cx="64008" cy="658368"/>
          </a:xfrm>
          <a:prstGeom prst="rect">
            <a:avLst/>
          </a:prstGeom>
          <a:solidFill>
            <a:srgbClr val="166534"/>
          </a:solidFill>
          <a:ln w="12700">
            <a:solidFill>
              <a:srgbClr val="166534"/>
            </a:solidFill>
            <a:prstDash val="solid"/>
          </a:ln>
        </p:spPr>
        <p:txBody>
          <a:bodyPr/>
          <a:lstStyle/>
          <a:p>
            <a:endParaRPr lang="en-US" dirty="0"/>
          </a:p>
        </p:txBody>
      </p:sp>
      <p:pic>
        <p:nvPicPr>
          <p:cNvPr id="24" name="Image 3" descr="A green and white icon of a bulleted list with three bulleted lines. "/>
          <p:cNvPicPr>
            <a:picLocks noChangeAspect="1"/>
          </p:cNvPicPr>
          <p:nvPr/>
        </p:nvPicPr>
        <p:blipFill>
          <a:blip r:embed="rId6"/>
          <a:stretch>
            <a:fillRect/>
          </a:stretch>
        </p:blipFill>
        <p:spPr>
          <a:xfrm>
            <a:off x="658368" y="3529584"/>
            <a:ext cx="384048" cy="384048"/>
          </a:xfrm>
          <a:prstGeom prst="rect">
            <a:avLst/>
          </a:prstGeom>
        </p:spPr>
      </p:pic>
      <p:sp>
        <p:nvSpPr>
          <p:cNvPr id="25" name="Text 19"/>
          <p:cNvSpPr/>
          <p:nvPr/>
        </p:nvSpPr>
        <p:spPr>
          <a:xfrm>
            <a:off x="1143000" y="3483864"/>
            <a:ext cx="457200" cy="274320"/>
          </a:xfrm>
          <a:prstGeom prst="rect">
            <a:avLst/>
          </a:prstGeom>
          <a:noFill/>
          <a:ln/>
        </p:spPr>
        <p:txBody>
          <a:bodyPr wrap="square" lIns="0" tIns="0" rIns="0" bIns="0" rtlCol="0" anchor="ctr"/>
          <a:lstStyle/>
          <a:p>
            <a:pPr marL="0" indent="0" algn="l">
              <a:buNone/>
            </a:pPr>
            <a:r>
              <a:rPr lang="en-US" sz="1200" b="1" dirty="0">
                <a:solidFill>
                  <a:srgbClr val="166534"/>
                </a:solidFill>
                <a:latin typeface="Calibri" pitchFamily="34" charset="0"/>
                <a:ea typeface="Calibri" pitchFamily="34" charset="-122"/>
                <a:cs typeface="Calibri" pitchFamily="34" charset="-120"/>
              </a:rPr>
              <a:t>04</a:t>
            </a:r>
            <a:endParaRPr lang="en-US" sz="1200" dirty="0"/>
          </a:p>
        </p:txBody>
      </p:sp>
      <p:sp>
        <p:nvSpPr>
          <p:cNvPr id="26" name="Text 20"/>
          <p:cNvSpPr/>
          <p:nvPr/>
        </p:nvSpPr>
        <p:spPr>
          <a:xfrm>
            <a:off x="1143000" y="3712464"/>
            <a:ext cx="2560320" cy="27432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Inaccessible Tables</a:t>
            </a:r>
            <a:endParaRPr lang="en-US" sz="1600" dirty="0"/>
          </a:p>
        </p:txBody>
      </p:sp>
      <p:sp>
        <p:nvSpPr>
          <p:cNvPr id="27" name="Text 21"/>
          <p:cNvSpPr/>
          <p:nvPr/>
        </p:nvSpPr>
        <p:spPr>
          <a:xfrm>
            <a:off x="3840480" y="3502152"/>
            <a:ext cx="4754880" cy="475488"/>
          </a:xfrm>
          <a:prstGeom prst="rect">
            <a:avLst/>
          </a:prstGeom>
          <a:noFill/>
          <a:ln/>
        </p:spPr>
        <p:txBody>
          <a:bodyPr wrap="square" lIns="0" tIns="0" rIns="0" bIns="0" rtlCol="0" anchor="ctr"/>
          <a:lstStyle/>
          <a:p>
            <a:pPr marL="0" indent="0" algn="l">
              <a:lnSpc>
                <a:spcPct val="125000"/>
              </a:lnSpc>
              <a:buNone/>
            </a:pPr>
            <a:r>
              <a:rPr lang="en-US" sz="1400" dirty="0">
                <a:solidFill>
                  <a:srgbClr val="1E293B"/>
                </a:solidFill>
                <a:latin typeface="Calibri" pitchFamily="34" charset="0"/>
                <a:ea typeface="Calibri" pitchFamily="34" charset="-122"/>
                <a:cs typeface="Calibri" pitchFamily="34" charset="-120"/>
              </a:rPr>
              <a:t>No header row designated, merged cells, and no table title confuse screen readers entirely.</a:t>
            </a:r>
            <a:endParaRPr lang="en-US" sz="1400" dirty="0"/>
          </a:p>
        </p:txBody>
      </p:sp>
      <p:sp>
        <p:nvSpPr>
          <p:cNvPr id="28" name="Shape 22">
            <a:extLst>
              <a:ext uri="{C183D7F6-B498-43B3-948B-1728B52AA6E4}">
                <adec:decorative xmlns:adec="http://schemas.microsoft.com/office/drawing/2017/decorative" val="1"/>
              </a:ext>
            </a:extLst>
          </p:cNvPr>
          <p:cNvSpPr/>
          <p:nvPr/>
        </p:nvSpPr>
        <p:spPr>
          <a:xfrm>
            <a:off x="457200" y="4160520"/>
            <a:ext cx="8321040" cy="658368"/>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29" name="Shape 23">
            <a:extLst>
              <a:ext uri="{C183D7F6-B498-43B3-948B-1728B52AA6E4}">
                <adec:decorative xmlns:adec="http://schemas.microsoft.com/office/drawing/2017/decorative" val="1"/>
              </a:ext>
            </a:extLst>
          </p:cNvPr>
          <p:cNvSpPr/>
          <p:nvPr/>
        </p:nvSpPr>
        <p:spPr>
          <a:xfrm>
            <a:off x="457200" y="4160520"/>
            <a:ext cx="64008" cy="658368"/>
          </a:xfrm>
          <a:prstGeom prst="rect">
            <a:avLst/>
          </a:prstGeom>
          <a:solidFill>
            <a:srgbClr val="991B1B"/>
          </a:solidFill>
          <a:ln w="12700">
            <a:solidFill>
              <a:srgbClr val="991B1B"/>
            </a:solidFill>
            <a:prstDash val="solid"/>
          </a:ln>
        </p:spPr>
        <p:txBody>
          <a:bodyPr/>
          <a:lstStyle/>
          <a:p>
            <a:endParaRPr lang="en-US" dirty="0"/>
          </a:p>
        </p:txBody>
      </p:sp>
      <p:pic>
        <p:nvPicPr>
          <p:cNvPr id="30" name="Image 4" descr="A red keyboard icon with white keys"/>
          <p:cNvPicPr>
            <a:picLocks noChangeAspect="1"/>
          </p:cNvPicPr>
          <p:nvPr/>
        </p:nvPicPr>
        <p:blipFill>
          <a:blip r:embed="rId7"/>
          <a:stretch>
            <a:fillRect/>
          </a:stretch>
        </p:blipFill>
        <p:spPr>
          <a:xfrm>
            <a:off x="658368" y="4279392"/>
            <a:ext cx="384048" cy="384048"/>
          </a:xfrm>
          <a:prstGeom prst="rect">
            <a:avLst/>
          </a:prstGeom>
        </p:spPr>
      </p:pic>
      <p:sp>
        <p:nvSpPr>
          <p:cNvPr id="31" name="Text 24"/>
          <p:cNvSpPr/>
          <p:nvPr/>
        </p:nvSpPr>
        <p:spPr>
          <a:xfrm>
            <a:off x="1143000" y="4233672"/>
            <a:ext cx="457200" cy="274320"/>
          </a:xfrm>
          <a:prstGeom prst="rect">
            <a:avLst/>
          </a:prstGeom>
          <a:noFill/>
          <a:ln/>
        </p:spPr>
        <p:txBody>
          <a:bodyPr wrap="square" lIns="0" tIns="0" rIns="0" bIns="0" rtlCol="0" anchor="ctr"/>
          <a:lstStyle/>
          <a:p>
            <a:pPr marL="0" indent="0" algn="l">
              <a:buNone/>
            </a:pPr>
            <a:r>
              <a:rPr lang="en-US" sz="1200" b="1" dirty="0">
                <a:solidFill>
                  <a:srgbClr val="991B1B"/>
                </a:solidFill>
                <a:latin typeface="Calibri" pitchFamily="34" charset="0"/>
                <a:ea typeface="Calibri" pitchFamily="34" charset="-122"/>
                <a:cs typeface="Calibri" pitchFamily="34" charset="-120"/>
              </a:rPr>
              <a:t>05</a:t>
            </a:r>
            <a:endParaRPr lang="en-US" sz="1200" dirty="0"/>
          </a:p>
        </p:txBody>
      </p:sp>
      <p:sp>
        <p:nvSpPr>
          <p:cNvPr id="32" name="Text 25"/>
          <p:cNvSpPr/>
          <p:nvPr/>
        </p:nvSpPr>
        <p:spPr>
          <a:xfrm>
            <a:off x="1143000" y="4462272"/>
            <a:ext cx="2560320" cy="27432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Vague Hyperlinks</a:t>
            </a:r>
            <a:endParaRPr lang="en-US" sz="1600" dirty="0"/>
          </a:p>
        </p:txBody>
      </p:sp>
      <p:sp>
        <p:nvSpPr>
          <p:cNvPr id="33" name="Text 26"/>
          <p:cNvSpPr/>
          <p:nvPr/>
        </p:nvSpPr>
        <p:spPr>
          <a:xfrm>
            <a:off x="3840480" y="4251960"/>
            <a:ext cx="4754880" cy="475488"/>
          </a:xfrm>
          <a:prstGeom prst="rect">
            <a:avLst/>
          </a:prstGeom>
          <a:noFill/>
          <a:ln/>
        </p:spPr>
        <p:txBody>
          <a:bodyPr wrap="square" lIns="0" tIns="0" rIns="0" bIns="0" rtlCol="0" anchor="ctr"/>
          <a:lstStyle/>
          <a:p>
            <a:pPr marL="0" indent="0" algn="l">
              <a:lnSpc>
                <a:spcPct val="125000"/>
              </a:lnSpc>
              <a:buNone/>
            </a:pPr>
            <a:r>
              <a:rPr lang="en-US" sz="1400" dirty="0">
                <a:solidFill>
                  <a:srgbClr val="1E293B"/>
                </a:solidFill>
                <a:latin typeface="Calibri" pitchFamily="34" charset="0"/>
                <a:ea typeface="Calibri" pitchFamily="34" charset="-122"/>
                <a:cs typeface="Calibri" pitchFamily="34" charset="-120"/>
              </a:rPr>
              <a:t>'Click here' or 'read more' says nothing out of context. Describe the destination: 'Download the 2024 guide (PDF)'.</a:t>
            </a:r>
            <a:endParaRPr lang="en-US" sz="14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5">
    <p:bg>
      <p:bgPr>
        <a:solidFill>
          <a:srgbClr val="F4F7FA"/>
        </a:solidFill>
        <a:effectLst/>
      </p:bgPr>
    </p:bg>
    <p:spTree>
      <p:nvGrpSpPr>
        <p:cNvPr id="1" name=""/>
        <p:cNvGrpSpPr/>
        <p:nvPr/>
      </p:nvGrpSpPr>
      <p:grpSpPr>
        <a:xfrm>
          <a:off x="0" y="0"/>
          <a:ext cx="0" cy="0"/>
          <a:chOff x="0" y="0"/>
          <a:chExt cx="0" cy="0"/>
        </a:xfrm>
      </p:grpSpPr>
      <p:sp>
        <p:nvSpPr>
          <p:cNvPr id="4" name="Text 2"/>
          <p:cNvSpPr>
            <a:spLocks noGrp="1"/>
          </p:cNvSpPr>
          <p:nvPr>
            <p:ph type="title" idx="4294967295"/>
          </p:nvPr>
        </p:nvSpPr>
        <p:spPr>
          <a:xfrm>
            <a:off x="1783080" y="859536"/>
            <a:ext cx="6995160" cy="41148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Built-In Accessibility Tools: Word</a:t>
            </a:r>
            <a:endParaRPr kumimoji="0" lang="en-US" sz="28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Shape 0">
            <a:extLst>
              <a:ext uri="{C183D7F6-B498-43B3-948B-1728B52AA6E4}">
                <adec:decorative xmlns:adec="http://schemas.microsoft.com/office/drawing/2017/decorative" val="1"/>
              </a:ext>
            </a:extLst>
          </p:cNvPr>
          <p:cNvSpPr/>
          <p:nvPr/>
        </p:nvSpPr>
        <p:spPr>
          <a:xfrm>
            <a:off x="457200" y="859536"/>
            <a:ext cx="1188720" cy="329184"/>
          </a:xfrm>
          <a:prstGeom prst="rect">
            <a:avLst/>
          </a:prstGeom>
          <a:solidFill>
            <a:srgbClr val="2B579A"/>
          </a:solidFill>
          <a:ln w="12700">
            <a:solidFill>
              <a:srgbClr val="2B579A"/>
            </a:solidFill>
            <a:prstDash val="solid"/>
          </a:ln>
        </p:spPr>
        <p:txBody>
          <a:bodyPr/>
          <a:lstStyle/>
          <a:p>
            <a:endParaRPr lang="en-US" dirty="0"/>
          </a:p>
        </p:txBody>
      </p:sp>
      <p:sp>
        <p:nvSpPr>
          <p:cNvPr id="3" name="Text 1"/>
          <p:cNvSpPr/>
          <p:nvPr/>
        </p:nvSpPr>
        <p:spPr>
          <a:xfrm>
            <a:off x="457200" y="859536"/>
            <a:ext cx="1188720" cy="32918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WORD</a:t>
            </a:r>
            <a:endParaRPr lang="en-US" sz="1300" dirty="0"/>
          </a:p>
        </p:txBody>
      </p:sp>
      <p:sp>
        <p:nvSpPr>
          <p:cNvPr id="5" name="Shape 3">
            <a:extLst>
              <a:ext uri="{C183D7F6-B498-43B3-948B-1728B52AA6E4}">
                <adec:decorative xmlns:adec="http://schemas.microsoft.com/office/drawing/2017/decorative" val="1"/>
              </a:ext>
            </a:extLst>
          </p:cNvPr>
          <p:cNvSpPr/>
          <p:nvPr/>
        </p:nvSpPr>
        <p:spPr>
          <a:xfrm>
            <a:off x="457199" y="1426463"/>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6" name="Shape 4">
            <a:extLst>
              <a:ext uri="{C183D7F6-B498-43B3-948B-1728B52AA6E4}">
                <adec:decorative xmlns:adec="http://schemas.microsoft.com/office/drawing/2017/decorative" val="1"/>
              </a:ext>
            </a:extLst>
          </p:cNvPr>
          <p:cNvSpPr/>
          <p:nvPr/>
        </p:nvSpPr>
        <p:spPr>
          <a:xfrm>
            <a:off x="457200" y="1426463"/>
            <a:ext cx="65850" cy="1044341"/>
          </a:xfrm>
          <a:prstGeom prst="rect">
            <a:avLst/>
          </a:prstGeom>
          <a:solidFill>
            <a:srgbClr val="006E7F"/>
          </a:solidFill>
          <a:ln w="12700">
            <a:solidFill>
              <a:srgbClr val="006E7F"/>
            </a:solidFill>
            <a:prstDash val="solid"/>
          </a:ln>
        </p:spPr>
        <p:txBody>
          <a:bodyPr/>
          <a:lstStyle/>
          <a:p>
            <a:endParaRPr lang="en-US" sz="2400" dirty="0"/>
          </a:p>
        </p:txBody>
      </p:sp>
      <p:pic>
        <p:nvPicPr>
          <p:cNvPr id="7" name="Image 0" descr="A teal maginifying glass icon. "/>
          <p:cNvPicPr>
            <a:picLocks noChangeAspect="1"/>
          </p:cNvPicPr>
          <p:nvPr/>
        </p:nvPicPr>
        <p:blipFill>
          <a:blip r:embed="rId3"/>
          <a:stretch>
            <a:fillRect/>
          </a:stretch>
        </p:blipFill>
        <p:spPr>
          <a:xfrm>
            <a:off x="612647" y="1636684"/>
            <a:ext cx="409123" cy="409123"/>
          </a:xfrm>
          <a:prstGeom prst="rect">
            <a:avLst/>
          </a:prstGeom>
        </p:spPr>
      </p:pic>
      <p:sp>
        <p:nvSpPr>
          <p:cNvPr id="8" name="Text 5"/>
          <p:cNvSpPr/>
          <p:nvPr/>
        </p:nvSpPr>
        <p:spPr>
          <a:xfrm>
            <a:off x="1078992" y="1499615"/>
            <a:ext cx="3433614"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Accessibility Checker</a:t>
            </a:r>
            <a:endParaRPr lang="en-US" dirty="0"/>
          </a:p>
        </p:txBody>
      </p:sp>
      <p:sp>
        <p:nvSpPr>
          <p:cNvPr id="9" name="Text 6"/>
          <p:cNvSpPr/>
          <p:nvPr/>
        </p:nvSpPr>
        <p:spPr>
          <a:xfrm>
            <a:off x="1078992" y="1746503"/>
            <a:ext cx="3433614" cy="236861"/>
          </a:xfrm>
          <a:prstGeom prst="rect">
            <a:avLst/>
          </a:prstGeom>
          <a:noFill/>
          <a:ln/>
        </p:spPr>
        <p:txBody>
          <a:bodyPr wrap="square" lIns="0" tIns="0" rIns="0" bIns="0" rtlCol="0" anchor="ctr"/>
          <a:lstStyle/>
          <a:p>
            <a:pPr marL="0" indent="0" algn="l">
              <a:buNone/>
            </a:pPr>
            <a:r>
              <a:rPr lang="en-US" sz="1200" i="1" dirty="0">
                <a:solidFill>
                  <a:srgbClr val="006E7F"/>
                </a:solidFill>
                <a:latin typeface="Calibri" pitchFamily="34" charset="0"/>
                <a:ea typeface="Calibri" pitchFamily="34" charset="-122"/>
                <a:cs typeface="Calibri" pitchFamily="34" charset="-120"/>
              </a:rPr>
              <a:t>Review tab → Check </a:t>
            </a:r>
            <a:r>
              <a:rPr lang="en-US" sz="1200" i="1" dirty="0">
                <a:solidFill>
                  <a:srgbClr val="1B7D8D"/>
                </a:solidFill>
                <a:latin typeface="Calibri" pitchFamily="34" charset="0"/>
                <a:ea typeface="Calibri" pitchFamily="34" charset="-122"/>
                <a:cs typeface="Calibri" pitchFamily="34" charset="-120"/>
              </a:rPr>
              <a:t>Accessibility</a:t>
            </a:r>
            <a:endParaRPr lang="en-US" sz="1400" dirty="0">
              <a:solidFill>
                <a:srgbClr val="1B7D8D"/>
              </a:solidFill>
            </a:endParaRPr>
          </a:p>
        </p:txBody>
      </p:sp>
      <p:sp>
        <p:nvSpPr>
          <p:cNvPr id="10" name="Text 7"/>
          <p:cNvSpPr/>
          <p:nvPr/>
        </p:nvSpPr>
        <p:spPr>
          <a:xfrm>
            <a:off x="1078992" y="1929383"/>
            <a:ext cx="3433614"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Scans for Errors, Warnings, and Tips. Errors must be fixed. Run before every distribution.</a:t>
            </a:r>
            <a:endParaRPr lang="en-US" sz="1400" dirty="0"/>
          </a:p>
        </p:txBody>
      </p:sp>
      <p:sp>
        <p:nvSpPr>
          <p:cNvPr id="11" name="Shape 8">
            <a:extLst>
              <a:ext uri="{C183D7F6-B498-43B3-948B-1728B52AA6E4}">
                <adec:decorative xmlns:adec="http://schemas.microsoft.com/office/drawing/2017/decorative" val="1"/>
              </a:ext>
            </a:extLst>
          </p:cNvPr>
          <p:cNvSpPr/>
          <p:nvPr/>
        </p:nvSpPr>
        <p:spPr>
          <a:xfrm>
            <a:off x="457199" y="2404871"/>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12" name="Shape 9">
            <a:extLst>
              <a:ext uri="{C183D7F6-B498-43B3-948B-1728B52AA6E4}">
                <adec:decorative xmlns:adec="http://schemas.microsoft.com/office/drawing/2017/decorative" val="1"/>
              </a:ext>
            </a:extLst>
          </p:cNvPr>
          <p:cNvSpPr/>
          <p:nvPr/>
        </p:nvSpPr>
        <p:spPr>
          <a:xfrm>
            <a:off x="457200" y="2404871"/>
            <a:ext cx="65850" cy="1044341"/>
          </a:xfrm>
          <a:prstGeom prst="rect">
            <a:avLst/>
          </a:prstGeom>
          <a:solidFill>
            <a:srgbClr val="B45309"/>
          </a:solidFill>
          <a:ln w="12700">
            <a:solidFill>
              <a:srgbClr val="B45309"/>
            </a:solidFill>
            <a:prstDash val="solid"/>
          </a:ln>
        </p:spPr>
        <p:txBody>
          <a:bodyPr/>
          <a:lstStyle/>
          <a:p>
            <a:endParaRPr lang="en-US" sz="2400" dirty="0"/>
          </a:p>
        </p:txBody>
      </p:sp>
      <p:pic>
        <p:nvPicPr>
          <p:cNvPr id="13" name="Image 1" descr="And orange H icon representing headidng levels"/>
          <p:cNvPicPr>
            <a:picLocks noChangeAspect="1"/>
          </p:cNvPicPr>
          <p:nvPr/>
        </p:nvPicPr>
        <p:blipFill>
          <a:blip r:embed="rId4"/>
          <a:stretch>
            <a:fillRect/>
          </a:stretch>
        </p:blipFill>
        <p:spPr>
          <a:xfrm>
            <a:off x="612647" y="2606039"/>
            <a:ext cx="409123" cy="409123"/>
          </a:xfrm>
          <a:prstGeom prst="rect">
            <a:avLst/>
          </a:prstGeom>
        </p:spPr>
      </p:pic>
      <p:sp>
        <p:nvSpPr>
          <p:cNvPr id="14" name="Text 10"/>
          <p:cNvSpPr/>
          <p:nvPr/>
        </p:nvSpPr>
        <p:spPr>
          <a:xfrm>
            <a:off x="1078992" y="2407874"/>
            <a:ext cx="3433614"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Heading Styles</a:t>
            </a:r>
            <a:endParaRPr lang="en-US" dirty="0"/>
          </a:p>
        </p:txBody>
      </p:sp>
      <p:sp>
        <p:nvSpPr>
          <p:cNvPr id="15" name="Text 11"/>
          <p:cNvSpPr/>
          <p:nvPr/>
        </p:nvSpPr>
        <p:spPr>
          <a:xfrm>
            <a:off x="1078992" y="2679191"/>
            <a:ext cx="3433614" cy="236861"/>
          </a:xfrm>
          <a:prstGeom prst="rect">
            <a:avLst/>
          </a:prstGeom>
          <a:noFill/>
          <a:ln/>
        </p:spPr>
        <p:txBody>
          <a:bodyPr wrap="square" lIns="0" tIns="0" rIns="0" bIns="0" rtlCol="0" anchor="ctr"/>
          <a:lstStyle/>
          <a:p>
            <a:pPr marL="0" indent="0" algn="l">
              <a:buNone/>
            </a:pPr>
            <a:r>
              <a:rPr lang="en-US" sz="1200" i="1" dirty="0">
                <a:solidFill>
                  <a:srgbClr val="B45309"/>
                </a:solidFill>
                <a:latin typeface="Calibri" pitchFamily="34" charset="0"/>
                <a:ea typeface="Calibri" pitchFamily="34" charset="-122"/>
                <a:cs typeface="Calibri" pitchFamily="34" charset="-120"/>
              </a:rPr>
              <a:t>Home tab → Styles gallery</a:t>
            </a:r>
            <a:endParaRPr lang="en-US" sz="1400" dirty="0"/>
          </a:p>
        </p:txBody>
      </p:sp>
      <p:sp>
        <p:nvSpPr>
          <p:cNvPr id="16" name="Text 12"/>
          <p:cNvSpPr/>
          <p:nvPr/>
        </p:nvSpPr>
        <p:spPr>
          <a:xfrm>
            <a:off x="1078992" y="2907791"/>
            <a:ext cx="3433614"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Apply Heading 1, Heading 2, Heading 3 — never bold large text as a fake heading. Creates a navigable outline.</a:t>
            </a:r>
            <a:endParaRPr lang="en-US" sz="1400" dirty="0"/>
          </a:p>
        </p:txBody>
      </p:sp>
      <p:sp>
        <p:nvSpPr>
          <p:cNvPr id="17" name="Shape 13">
            <a:extLst>
              <a:ext uri="{C183D7F6-B498-43B3-948B-1728B52AA6E4}">
                <adec:decorative xmlns:adec="http://schemas.microsoft.com/office/drawing/2017/decorative" val="1"/>
              </a:ext>
            </a:extLst>
          </p:cNvPr>
          <p:cNvSpPr/>
          <p:nvPr/>
        </p:nvSpPr>
        <p:spPr>
          <a:xfrm>
            <a:off x="457199" y="3383279"/>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18" name="Shape 14">
            <a:extLst>
              <a:ext uri="{C183D7F6-B498-43B3-948B-1728B52AA6E4}">
                <adec:decorative xmlns:adec="http://schemas.microsoft.com/office/drawing/2017/decorative" val="1"/>
              </a:ext>
            </a:extLst>
          </p:cNvPr>
          <p:cNvSpPr/>
          <p:nvPr/>
        </p:nvSpPr>
        <p:spPr>
          <a:xfrm>
            <a:off x="457200" y="3383279"/>
            <a:ext cx="65850" cy="1044341"/>
          </a:xfrm>
          <a:prstGeom prst="rect">
            <a:avLst/>
          </a:prstGeom>
          <a:solidFill>
            <a:srgbClr val="1B2A4A"/>
          </a:solidFill>
          <a:ln w="12700">
            <a:solidFill>
              <a:srgbClr val="1B2A4A"/>
            </a:solidFill>
            <a:prstDash val="solid"/>
          </a:ln>
        </p:spPr>
        <p:txBody>
          <a:bodyPr/>
          <a:lstStyle/>
          <a:p>
            <a:endParaRPr lang="en-US" sz="2400" dirty="0"/>
          </a:p>
        </p:txBody>
      </p:sp>
      <p:pic>
        <p:nvPicPr>
          <p:cNvPr id="19" name="Image 2" descr="Icon of a dark blue horizontal bulleted list with three circular bullets and three rectangular lines representing text. This graphic symbolizes a menu or list interface element commonly used in digital applications.">
            <a:extLst>
              <a:ext uri="{C183D7F6-B498-43B3-948B-1728B52AA6E4}">
                <adec:decorative xmlns:adec="http://schemas.microsoft.com/office/drawing/2017/decorative" val="0"/>
              </a:ext>
            </a:extLst>
          </p:cNvPr>
          <p:cNvPicPr>
            <a:picLocks noChangeAspect="1"/>
          </p:cNvPicPr>
          <p:nvPr/>
        </p:nvPicPr>
        <p:blipFill>
          <a:blip r:embed="rId5"/>
          <a:stretch>
            <a:fillRect/>
          </a:stretch>
        </p:blipFill>
        <p:spPr>
          <a:xfrm>
            <a:off x="612647" y="3584447"/>
            <a:ext cx="409123" cy="409123"/>
          </a:xfrm>
          <a:prstGeom prst="rect">
            <a:avLst/>
          </a:prstGeom>
        </p:spPr>
      </p:pic>
      <p:sp>
        <p:nvSpPr>
          <p:cNvPr id="20" name="Text 15"/>
          <p:cNvSpPr/>
          <p:nvPr/>
        </p:nvSpPr>
        <p:spPr>
          <a:xfrm>
            <a:off x="1078992" y="3456431"/>
            <a:ext cx="3433614"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Navigation Pane</a:t>
            </a:r>
            <a:endParaRPr lang="en-US" dirty="0"/>
          </a:p>
        </p:txBody>
      </p:sp>
      <p:sp>
        <p:nvSpPr>
          <p:cNvPr id="21" name="Text 16"/>
          <p:cNvSpPr/>
          <p:nvPr/>
        </p:nvSpPr>
        <p:spPr>
          <a:xfrm>
            <a:off x="1078992" y="3703319"/>
            <a:ext cx="3433614" cy="236861"/>
          </a:xfrm>
          <a:prstGeom prst="rect">
            <a:avLst/>
          </a:prstGeom>
          <a:noFill/>
          <a:ln/>
        </p:spPr>
        <p:txBody>
          <a:bodyPr wrap="square" lIns="0" tIns="0" rIns="0" bIns="0" rtlCol="0" anchor="ctr"/>
          <a:lstStyle/>
          <a:p>
            <a:pPr marL="0" indent="0" algn="l">
              <a:buNone/>
            </a:pPr>
            <a:r>
              <a:rPr lang="en-US" sz="1200" i="1" dirty="0">
                <a:solidFill>
                  <a:srgbClr val="1B2A4A"/>
                </a:solidFill>
                <a:latin typeface="Calibri" pitchFamily="34" charset="0"/>
                <a:ea typeface="Calibri" pitchFamily="34" charset="-122"/>
                <a:cs typeface="Calibri" pitchFamily="34" charset="-120"/>
              </a:rPr>
              <a:t>View tab → Navigation Pane</a:t>
            </a:r>
            <a:endParaRPr lang="en-US" sz="1400" dirty="0"/>
          </a:p>
        </p:txBody>
      </p:sp>
      <p:sp>
        <p:nvSpPr>
          <p:cNvPr id="22" name="Text 17"/>
          <p:cNvSpPr/>
          <p:nvPr/>
        </p:nvSpPr>
        <p:spPr>
          <a:xfrm>
            <a:off x="1078992" y="3886199"/>
            <a:ext cx="3433614"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Verify your heading hierarchy is correct before distributing. Gaps signal a structural problem.</a:t>
            </a:r>
            <a:endParaRPr lang="en-US" sz="1400" dirty="0"/>
          </a:p>
        </p:txBody>
      </p:sp>
      <p:sp>
        <p:nvSpPr>
          <p:cNvPr id="23" name="Shape 18">
            <a:extLst>
              <a:ext uri="{C183D7F6-B498-43B3-948B-1728B52AA6E4}">
                <adec:decorative xmlns:adec="http://schemas.microsoft.com/office/drawing/2017/decorative" val="1"/>
              </a:ext>
            </a:extLst>
          </p:cNvPr>
          <p:cNvSpPr/>
          <p:nvPr/>
        </p:nvSpPr>
        <p:spPr>
          <a:xfrm>
            <a:off x="4709159" y="1426463"/>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24" name="Shape 19">
            <a:extLst>
              <a:ext uri="{C183D7F6-B498-43B3-948B-1728B52AA6E4}">
                <adec:decorative xmlns:adec="http://schemas.microsoft.com/office/drawing/2017/decorative" val="1"/>
              </a:ext>
            </a:extLst>
          </p:cNvPr>
          <p:cNvSpPr/>
          <p:nvPr/>
        </p:nvSpPr>
        <p:spPr>
          <a:xfrm>
            <a:off x="4709160" y="1426463"/>
            <a:ext cx="65850" cy="1044341"/>
          </a:xfrm>
          <a:prstGeom prst="rect">
            <a:avLst/>
          </a:prstGeom>
          <a:solidFill>
            <a:srgbClr val="166534"/>
          </a:solidFill>
          <a:ln w="12700">
            <a:solidFill>
              <a:srgbClr val="166534"/>
            </a:solidFill>
            <a:prstDash val="solid"/>
          </a:ln>
        </p:spPr>
        <p:txBody>
          <a:bodyPr/>
          <a:lstStyle/>
          <a:p>
            <a:endParaRPr lang="en-US" sz="2400" dirty="0"/>
          </a:p>
        </p:txBody>
      </p:sp>
      <p:pic>
        <p:nvPicPr>
          <p:cNvPr id="25" name="Image 3" descr="A green and white icon representing an image or graphic. It has a green background with a white silhouette of a mountain with the sun rising above it."/>
          <p:cNvPicPr>
            <a:picLocks noChangeAspect="1"/>
          </p:cNvPicPr>
          <p:nvPr/>
        </p:nvPicPr>
        <p:blipFill>
          <a:blip r:embed="rId6"/>
          <a:stretch>
            <a:fillRect/>
          </a:stretch>
        </p:blipFill>
        <p:spPr>
          <a:xfrm>
            <a:off x="4864607" y="1627631"/>
            <a:ext cx="409123" cy="409123"/>
          </a:xfrm>
          <a:prstGeom prst="rect">
            <a:avLst/>
          </a:prstGeom>
        </p:spPr>
      </p:pic>
      <p:sp>
        <p:nvSpPr>
          <p:cNvPr id="26" name="Text 20"/>
          <p:cNvSpPr/>
          <p:nvPr/>
        </p:nvSpPr>
        <p:spPr>
          <a:xfrm>
            <a:off x="5330952" y="1499615"/>
            <a:ext cx="3433614"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Alt Text Panel</a:t>
            </a:r>
            <a:endParaRPr lang="en-US" dirty="0"/>
          </a:p>
        </p:txBody>
      </p:sp>
      <p:sp>
        <p:nvSpPr>
          <p:cNvPr id="27" name="Text 21"/>
          <p:cNvSpPr/>
          <p:nvPr/>
        </p:nvSpPr>
        <p:spPr>
          <a:xfrm>
            <a:off x="5330952" y="1746503"/>
            <a:ext cx="3433614" cy="236861"/>
          </a:xfrm>
          <a:prstGeom prst="rect">
            <a:avLst/>
          </a:prstGeom>
          <a:noFill/>
          <a:ln/>
        </p:spPr>
        <p:txBody>
          <a:bodyPr wrap="square" lIns="0" tIns="0" rIns="0" bIns="0" rtlCol="0" anchor="ctr"/>
          <a:lstStyle/>
          <a:p>
            <a:pPr marL="0" indent="0" algn="l">
              <a:buNone/>
            </a:pPr>
            <a:r>
              <a:rPr lang="en-US" sz="1200" i="1" dirty="0">
                <a:solidFill>
                  <a:srgbClr val="166534"/>
                </a:solidFill>
                <a:latin typeface="Calibri" pitchFamily="34" charset="0"/>
                <a:ea typeface="Calibri" pitchFamily="34" charset="-122"/>
                <a:cs typeface="Calibri" pitchFamily="34" charset="-120"/>
              </a:rPr>
              <a:t>Right-click image → Edit Alt Text</a:t>
            </a:r>
            <a:endParaRPr lang="en-US" sz="1400" dirty="0"/>
          </a:p>
        </p:txBody>
      </p:sp>
      <p:sp>
        <p:nvSpPr>
          <p:cNvPr id="28" name="Text 22"/>
          <p:cNvSpPr/>
          <p:nvPr/>
        </p:nvSpPr>
        <p:spPr>
          <a:xfrm>
            <a:off x="5330952" y="1929383"/>
            <a:ext cx="3433614"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Add meaningful alt text. Check 'Mark as decorative' for images that add no information.</a:t>
            </a:r>
            <a:endParaRPr lang="en-US" sz="1400" dirty="0"/>
          </a:p>
        </p:txBody>
      </p:sp>
      <p:sp>
        <p:nvSpPr>
          <p:cNvPr id="29" name="Shape 23">
            <a:extLst>
              <a:ext uri="{C183D7F6-B498-43B3-948B-1728B52AA6E4}">
                <adec:decorative xmlns:adec="http://schemas.microsoft.com/office/drawing/2017/decorative" val="1"/>
              </a:ext>
            </a:extLst>
          </p:cNvPr>
          <p:cNvSpPr/>
          <p:nvPr/>
        </p:nvSpPr>
        <p:spPr>
          <a:xfrm>
            <a:off x="4709159" y="2404871"/>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30" name="Shape 24">
            <a:extLst>
              <a:ext uri="{C183D7F6-B498-43B3-948B-1728B52AA6E4}">
                <adec:decorative xmlns:adec="http://schemas.microsoft.com/office/drawing/2017/decorative" val="1"/>
              </a:ext>
            </a:extLst>
          </p:cNvPr>
          <p:cNvSpPr/>
          <p:nvPr/>
        </p:nvSpPr>
        <p:spPr>
          <a:xfrm>
            <a:off x="4709160" y="2404871"/>
            <a:ext cx="65850" cy="1044341"/>
          </a:xfrm>
          <a:prstGeom prst="rect">
            <a:avLst/>
          </a:prstGeom>
          <a:solidFill>
            <a:srgbClr val="991B1B"/>
          </a:solidFill>
          <a:ln w="12700">
            <a:solidFill>
              <a:srgbClr val="991B1B"/>
            </a:solidFill>
            <a:prstDash val="solid"/>
          </a:ln>
        </p:spPr>
        <p:txBody>
          <a:bodyPr/>
          <a:lstStyle/>
          <a:p>
            <a:endParaRPr lang="en-US" sz="2400" dirty="0"/>
          </a:p>
        </p:txBody>
      </p:sp>
      <p:pic>
        <p:nvPicPr>
          <p:cNvPr id="31" name="Image 4" descr="An icon of a red circle with a large white checkmark in the center. "/>
          <p:cNvPicPr>
            <a:picLocks noChangeAspect="1"/>
          </p:cNvPicPr>
          <p:nvPr/>
        </p:nvPicPr>
        <p:blipFill>
          <a:blip r:embed="rId7"/>
          <a:stretch>
            <a:fillRect/>
          </a:stretch>
        </p:blipFill>
        <p:spPr>
          <a:xfrm>
            <a:off x="4864607" y="2606039"/>
            <a:ext cx="409123" cy="409123"/>
          </a:xfrm>
          <a:prstGeom prst="rect">
            <a:avLst/>
          </a:prstGeom>
        </p:spPr>
      </p:pic>
      <p:sp>
        <p:nvSpPr>
          <p:cNvPr id="32" name="Text 25"/>
          <p:cNvSpPr/>
          <p:nvPr/>
        </p:nvSpPr>
        <p:spPr>
          <a:xfrm>
            <a:off x="5330952" y="2405656"/>
            <a:ext cx="3433614"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Accessibility Assistant</a:t>
            </a:r>
            <a:endParaRPr lang="en-US" dirty="0"/>
          </a:p>
        </p:txBody>
      </p:sp>
      <p:sp>
        <p:nvSpPr>
          <p:cNvPr id="33" name="Text 26"/>
          <p:cNvSpPr/>
          <p:nvPr/>
        </p:nvSpPr>
        <p:spPr>
          <a:xfrm>
            <a:off x="5326380" y="2683763"/>
            <a:ext cx="3568966" cy="236861"/>
          </a:xfrm>
          <a:prstGeom prst="rect">
            <a:avLst/>
          </a:prstGeom>
          <a:noFill/>
          <a:ln/>
        </p:spPr>
        <p:txBody>
          <a:bodyPr wrap="square" lIns="0" tIns="0" rIns="0" bIns="0" rtlCol="0" anchor="ctr"/>
          <a:lstStyle/>
          <a:p>
            <a:pPr marL="0" indent="0" algn="l">
              <a:buNone/>
            </a:pPr>
            <a:r>
              <a:rPr lang="en-US" sz="1200" i="1" dirty="0">
                <a:solidFill>
                  <a:srgbClr val="991B1B"/>
                </a:solidFill>
                <a:latin typeface="Calibri" pitchFamily="34" charset="0"/>
                <a:ea typeface="Calibri" pitchFamily="34" charset="-122"/>
                <a:cs typeface="Calibri" pitchFamily="34" charset="-120"/>
              </a:rPr>
              <a:t>Review tab → Accessibility Assistant (Some versions only)</a:t>
            </a:r>
            <a:endParaRPr lang="en-US" sz="1400" dirty="0"/>
          </a:p>
        </p:txBody>
      </p:sp>
      <p:sp>
        <p:nvSpPr>
          <p:cNvPr id="34" name="Text 27"/>
          <p:cNvSpPr/>
          <p:nvPr/>
        </p:nvSpPr>
        <p:spPr>
          <a:xfrm>
            <a:off x="5330952" y="2907791"/>
            <a:ext cx="3433614"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Provides real-time flagging as you author. Windows only. Catches issues before they multiply.</a:t>
            </a:r>
            <a:endParaRPr lang="en-US" sz="1400" dirty="0"/>
          </a:p>
        </p:txBody>
      </p:sp>
      <p:sp>
        <p:nvSpPr>
          <p:cNvPr id="35" name="Shape 28">
            <a:extLst>
              <a:ext uri="{C183D7F6-B498-43B3-948B-1728B52AA6E4}">
                <adec:decorative xmlns:adec="http://schemas.microsoft.com/office/drawing/2017/decorative" val="1"/>
              </a:ext>
            </a:extLst>
          </p:cNvPr>
          <p:cNvSpPr/>
          <p:nvPr/>
        </p:nvSpPr>
        <p:spPr>
          <a:xfrm>
            <a:off x="4709159" y="3383279"/>
            <a:ext cx="4186187" cy="1044341"/>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400" dirty="0"/>
          </a:p>
        </p:txBody>
      </p:sp>
      <p:sp>
        <p:nvSpPr>
          <p:cNvPr id="36" name="Shape 29">
            <a:extLst>
              <a:ext uri="{C183D7F6-B498-43B3-948B-1728B52AA6E4}">
                <adec:decorative xmlns:adec="http://schemas.microsoft.com/office/drawing/2017/decorative" val="1"/>
              </a:ext>
            </a:extLst>
          </p:cNvPr>
          <p:cNvSpPr/>
          <p:nvPr/>
        </p:nvSpPr>
        <p:spPr>
          <a:xfrm>
            <a:off x="4709160" y="3383279"/>
            <a:ext cx="65850" cy="1044341"/>
          </a:xfrm>
          <a:prstGeom prst="rect">
            <a:avLst/>
          </a:prstGeom>
          <a:solidFill>
            <a:srgbClr val="006E7F"/>
          </a:solidFill>
          <a:ln w="12700">
            <a:solidFill>
              <a:srgbClr val="006E7F"/>
            </a:solidFill>
            <a:prstDash val="solid"/>
          </a:ln>
        </p:spPr>
        <p:txBody>
          <a:bodyPr/>
          <a:lstStyle/>
          <a:p>
            <a:endParaRPr lang="en-US" sz="2400" dirty="0"/>
          </a:p>
        </p:txBody>
      </p:sp>
      <p:pic>
        <p:nvPicPr>
          <p:cNvPr id="37" name="Image 5" descr="A teal eyeball icon"/>
          <p:cNvPicPr>
            <a:picLocks noChangeAspect="1"/>
          </p:cNvPicPr>
          <p:nvPr/>
        </p:nvPicPr>
        <p:blipFill>
          <a:blip r:embed="rId8"/>
          <a:stretch>
            <a:fillRect/>
          </a:stretch>
        </p:blipFill>
        <p:spPr>
          <a:xfrm>
            <a:off x="4864607" y="3584447"/>
            <a:ext cx="409123" cy="409123"/>
          </a:xfrm>
          <a:prstGeom prst="rect">
            <a:avLst/>
          </a:prstGeom>
        </p:spPr>
      </p:pic>
      <p:sp>
        <p:nvSpPr>
          <p:cNvPr id="38" name="Text 30"/>
          <p:cNvSpPr/>
          <p:nvPr/>
        </p:nvSpPr>
        <p:spPr>
          <a:xfrm>
            <a:off x="5330952" y="3456431"/>
            <a:ext cx="3414800" cy="301459"/>
          </a:xfrm>
          <a:prstGeom prst="rect">
            <a:avLst/>
          </a:prstGeom>
          <a:noFill/>
          <a:ln/>
        </p:spPr>
        <p:txBody>
          <a:bodyPr wrap="square" lIns="0" tIns="0" rIns="0" bIns="0" rtlCol="0" anchor="ctr"/>
          <a:lstStyle/>
          <a:p>
            <a:pPr marL="0" indent="0" algn="l">
              <a:buNone/>
            </a:pPr>
            <a:r>
              <a:rPr lang="en-US" b="1" dirty="0">
                <a:solidFill>
                  <a:srgbClr val="1E293B"/>
                </a:solidFill>
                <a:latin typeface="Calibri" pitchFamily="34" charset="0"/>
                <a:ea typeface="Calibri" pitchFamily="34" charset="-122"/>
                <a:cs typeface="Calibri" pitchFamily="34" charset="-120"/>
              </a:rPr>
              <a:t>Contrast Checker (WebAIM)</a:t>
            </a:r>
            <a:endParaRPr lang="en-US" dirty="0"/>
          </a:p>
        </p:txBody>
      </p:sp>
      <p:sp>
        <p:nvSpPr>
          <p:cNvPr id="39" name="Text 31"/>
          <p:cNvSpPr/>
          <p:nvPr/>
        </p:nvSpPr>
        <p:spPr>
          <a:xfrm>
            <a:off x="5330952" y="3703319"/>
            <a:ext cx="3414800" cy="236861"/>
          </a:xfrm>
          <a:prstGeom prst="rect">
            <a:avLst/>
          </a:prstGeom>
          <a:noFill/>
          <a:ln/>
        </p:spPr>
        <p:txBody>
          <a:bodyPr wrap="square" lIns="0" tIns="0" rIns="0" bIns="0" rtlCol="0" anchor="ctr"/>
          <a:lstStyle/>
          <a:p>
            <a:pPr marL="0" indent="0" algn="l">
              <a:buNone/>
            </a:pPr>
            <a:r>
              <a:rPr lang="en-US" sz="1200" i="1" dirty="0">
                <a:solidFill>
                  <a:srgbClr val="006E7F"/>
                </a:solidFill>
                <a:latin typeface="Calibri" pitchFamily="34" charset="0"/>
                <a:ea typeface="Calibri" pitchFamily="34" charset="-122"/>
                <a:cs typeface="Calibri" pitchFamily="34" charset="-120"/>
              </a:rPr>
              <a:t>webaim.org/resources/contrastchecker</a:t>
            </a:r>
            <a:endParaRPr lang="en-US" sz="1400" dirty="0"/>
          </a:p>
        </p:txBody>
      </p:sp>
      <p:sp>
        <p:nvSpPr>
          <p:cNvPr id="40" name="Text 32"/>
          <p:cNvSpPr/>
          <p:nvPr/>
        </p:nvSpPr>
        <p:spPr>
          <a:xfrm>
            <a:off x="5330952" y="3886199"/>
            <a:ext cx="3414800" cy="409123"/>
          </a:xfrm>
          <a:prstGeom prst="rect">
            <a:avLst/>
          </a:prstGeom>
          <a:noFill/>
          <a:ln/>
        </p:spPr>
        <p:txBody>
          <a:bodyPr wrap="square" lIns="0" tIns="0" rIns="0" bIns="0" rtlCol="0" anchor="ctr"/>
          <a:lstStyle/>
          <a:p>
            <a:pPr marL="0" indent="0" algn="l">
              <a:lnSpc>
                <a:spcPct val="120000"/>
              </a:lnSpc>
              <a:buNone/>
            </a:pPr>
            <a:r>
              <a:rPr lang="en-US" sz="1100" dirty="0">
                <a:solidFill>
                  <a:srgbClr val="1E293B"/>
                </a:solidFill>
                <a:latin typeface="Calibri" pitchFamily="34" charset="0"/>
                <a:ea typeface="Calibri" pitchFamily="34" charset="-122"/>
                <a:cs typeface="Calibri" pitchFamily="34" charset="-120"/>
              </a:rPr>
              <a:t>Normal text needs 4.5:1 contrast. Large text (18pt+ or 14pt bold) needs 3:1.</a:t>
            </a:r>
            <a:endParaRPr lang="en-US" sz="1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6">
    <p:bg>
      <p:bgPr>
        <a:solidFill>
          <a:srgbClr val="F4F7FA"/>
        </a:solidFill>
        <a:effectLst/>
      </p:bgPr>
    </p:bg>
    <p:spTree>
      <p:nvGrpSpPr>
        <p:cNvPr id="1" name=""/>
        <p:cNvGrpSpPr/>
        <p:nvPr/>
      </p:nvGrpSpPr>
      <p:grpSpPr>
        <a:xfrm>
          <a:off x="0" y="0"/>
          <a:ext cx="0" cy="0"/>
          <a:chOff x="0" y="0"/>
          <a:chExt cx="0" cy="0"/>
        </a:xfrm>
      </p:grpSpPr>
      <p:sp>
        <p:nvSpPr>
          <p:cNvPr id="4" name="Text 2"/>
          <p:cNvSpPr>
            <a:spLocks noGrp="1"/>
          </p:cNvSpPr>
          <p:nvPr>
            <p:ph type="title" idx="4294967295"/>
          </p:nvPr>
        </p:nvSpPr>
        <p:spPr>
          <a:xfrm>
            <a:off x="2514600" y="256032"/>
            <a:ext cx="6263640" cy="41148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Built-In Accessibility Tools: PowerPoint</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Shape 0">
            <a:extLst>
              <a:ext uri="{C183D7F6-B498-43B3-948B-1728B52AA6E4}">
                <adec:decorative xmlns:adec="http://schemas.microsoft.com/office/drawing/2017/decorative" val="1"/>
              </a:ext>
            </a:extLst>
          </p:cNvPr>
          <p:cNvSpPr/>
          <p:nvPr/>
        </p:nvSpPr>
        <p:spPr>
          <a:xfrm>
            <a:off x="457200" y="256032"/>
            <a:ext cx="1920240" cy="329184"/>
          </a:xfrm>
          <a:prstGeom prst="rect">
            <a:avLst/>
          </a:prstGeom>
          <a:solidFill>
            <a:srgbClr val="C43E1C"/>
          </a:solidFill>
          <a:ln w="12700">
            <a:solidFill>
              <a:srgbClr val="C43E1C"/>
            </a:solidFill>
            <a:prstDash val="solid"/>
          </a:ln>
        </p:spPr>
        <p:txBody>
          <a:bodyPr/>
          <a:lstStyle/>
          <a:p>
            <a:endParaRPr lang="en-US" dirty="0"/>
          </a:p>
        </p:txBody>
      </p:sp>
      <p:sp>
        <p:nvSpPr>
          <p:cNvPr id="3" name="Text 1"/>
          <p:cNvSpPr/>
          <p:nvPr/>
        </p:nvSpPr>
        <p:spPr>
          <a:xfrm>
            <a:off x="457200" y="256032"/>
            <a:ext cx="1920240" cy="329184"/>
          </a:xfrm>
          <a:prstGeom prst="rect">
            <a:avLst/>
          </a:prstGeom>
          <a:noFill/>
          <a:ln/>
        </p:spPr>
        <p:txBody>
          <a:bodyPr wrap="square" lIns="0" tIns="0" rIns="0" bIns="0" rtlCol="0" anchor="ctr"/>
          <a:lstStyle/>
          <a:p>
            <a:pPr marL="0" indent="0" algn="ctr">
              <a:buNone/>
            </a:pPr>
            <a:r>
              <a:rPr lang="en-US" sz="1300" b="1" dirty="0">
                <a:solidFill>
                  <a:srgbClr val="FFFFFF"/>
                </a:solidFill>
                <a:latin typeface="Calibri" pitchFamily="34" charset="0"/>
                <a:ea typeface="Calibri" pitchFamily="34" charset="-122"/>
                <a:cs typeface="Calibri" pitchFamily="34" charset="-120"/>
              </a:rPr>
              <a:t>POWERPOINT</a:t>
            </a:r>
            <a:endParaRPr lang="en-US" sz="1300" dirty="0"/>
          </a:p>
        </p:txBody>
      </p:sp>
      <p:sp>
        <p:nvSpPr>
          <p:cNvPr id="5" name="Shape 3">
            <a:extLst>
              <a:ext uri="{C183D7F6-B498-43B3-948B-1728B52AA6E4}">
                <adec:decorative xmlns:adec="http://schemas.microsoft.com/office/drawing/2017/decorative" val="1"/>
              </a:ext>
            </a:extLst>
          </p:cNvPr>
          <p:cNvSpPr/>
          <p:nvPr/>
        </p:nvSpPr>
        <p:spPr>
          <a:xfrm>
            <a:off x="457200" y="8046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6" name="Shape 4">
            <a:extLst>
              <a:ext uri="{C183D7F6-B498-43B3-948B-1728B52AA6E4}">
                <adec:decorative xmlns:adec="http://schemas.microsoft.com/office/drawing/2017/decorative" val="1"/>
              </a:ext>
            </a:extLst>
          </p:cNvPr>
          <p:cNvSpPr/>
          <p:nvPr/>
        </p:nvSpPr>
        <p:spPr>
          <a:xfrm>
            <a:off x="457200" y="804672"/>
            <a:ext cx="64008" cy="1234440"/>
          </a:xfrm>
          <a:prstGeom prst="rect">
            <a:avLst/>
          </a:prstGeom>
          <a:solidFill>
            <a:srgbClr val="006E7F"/>
          </a:solidFill>
          <a:ln w="12700">
            <a:solidFill>
              <a:srgbClr val="006E7F"/>
            </a:solidFill>
            <a:prstDash val="solid"/>
          </a:ln>
        </p:spPr>
        <p:txBody>
          <a:bodyPr/>
          <a:lstStyle/>
          <a:p>
            <a:endParaRPr lang="en-US" sz="2000" dirty="0"/>
          </a:p>
        </p:txBody>
      </p:sp>
      <p:sp>
        <p:nvSpPr>
          <p:cNvPr id="8" name="Text 5"/>
          <p:cNvSpPr/>
          <p:nvPr/>
        </p:nvSpPr>
        <p:spPr>
          <a:xfrm>
            <a:off x="1115568" y="8961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Accessibility Checker</a:t>
            </a:r>
            <a:endParaRPr lang="en-US" sz="1400" dirty="0"/>
          </a:p>
        </p:txBody>
      </p:sp>
      <p:pic>
        <p:nvPicPr>
          <p:cNvPr id="7" name="Image 0" descr="A teal magnifying glass icon"/>
          <p:cNvPicPr>
            <a:picLocks noChangeAspect="1"/>
          </p:cNvPicPr>
          <p:nvPr/>
        </p:nvPicPr>
        <p:blipFill>
          <a:blip r:embed="rId3"/>
          <a:stretch>
            <a:fillRect/>
          </a:stretch>
        </p:blipFill>
        <p:spPr>
          <a:xfrm>
            <a:off x="612648" y="1097280"/>
            <a:ext cx="365760" cy="365760"/>
          </a:xfrm>
          <a:prstGeom prst="rect">
            <a:avLst/>
          </a:prstGeom>
        </p:spPr>
      </p:pic>
      <p:sp>
        <p:nvSpPr>
          <p:cNvPr id="9" name="Text 6"/>
          <p:cNvSpPr/>
          <p:nvPr/>
        </p:nvSpPr>
        <p:spPr>
          <a:xfrm>
            <a:off x="1115568" y="1170432"/>
            <a:ext cx="3291840" cy="201168"/>
          </a:xfrm>
          <a:prstGeom prst="rect">
            <a:avLst/>
          </a:prstGeom>
          <a:noFill/>
          <a:ln/>
        </p:spPr>
        <p:txBody>
          <a:bodyPr wrap="square" lIns="0" tIns="0" rIns="0" bIns="0" rtlCol="0" anchor="ctr"/>
          <a:lstStyle/>
          <a:p>
            <a:pPr marL="0" indent="0" algn="l">
              <a:buNone/>
            </a:pPr>
            <a:r>
              <a:rPr lang="en-US" sz="1200" i="1" dirty="0">
                <a:solidFill>
                  <a:srgbClr val="006E7F"/>
                </a:solidFill>
                <a:latin typeface="Calibri" pitchFamily="34" charset="0"/>
                <a:ea typeface="Calibri" pitchFamily="34" charset="-122"/>
                <a:cs typeface="Calibri" pitchFamily="34" charset="-120"/>
              </a:rPr>
              <a:t>Review tab → Check Accessibility</a:t>
            </a:r>
            <a:endParaRPr lang="en-US" sz="1200" dirty="0"/>
          </a:p>
        </p:txBody>
      </p:sp>
      <p:sp>
        <p:nvSpPr>
          <p:cNvPr id="10" name="Text 7"/>
          <p:cNvSpPr/>
          <p:nvPr/>
        </p:nvSpPr>
        <p:spPr>
          <a:xfrm>
            <a:off x="1115568" y="13807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Identifies missing slide titles, images without alt text, and reading order issues. Run before every distribution.</a:t>
            </a:r>
            <a:endParaRPr lang="en-US" sz="1600" dirty="0"/>
          </a:p>
        </p:txBody>
      </p:sp>
      <p:sp>
        <p:nvSpPr>
          <p:cNvPr id="11" name="Shape 8">
            <a:extLst>
              <a:ext uri="{C183D7F6-B498-43B3-948B-1728B52AA6E4}">
                <adec:decorative xmlns:adec="http://schemas.microsoft.com/office/drawing/2017/decorative" val="1"/>
              </a:ext>
            </a:extLst>
          </p:cNvPr>
          <p:cNvSpPr/>
          <p:nvPr/>
        </p:nvSpPr>
        <p:spPr>
          <a:xfrm>
            <a:off x="4709160" y="8046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12" name="Shape 9">
            <a:extLst>
              <a:ext uri="{C183D7F6-B498-43B3-948B-1728B52AA6E4}">
                <adec:decorative xmlns:adec="http://schemas.microsoft.com/office/drawing/2017/decorative" val="1"/>
              </a:ext>
            </a:extLst>
          </p:cNvPr>
          <p:cNvSpPr/>
          <p:nvPr/>
        </p:nvSpPr>
        <p:spPr>
          <a:xfrm>
            <a:off x="4709160" y="804672"/>
            <a:ext cx="64008" cy="1234440"/>
          </a:xfrm>
          <a:prstGeom prst="rect">
            <a:avLst/>
          </a:prstGeom>
          <a:solidFill>
            <a:srgbClr val="B45309"/>
          </a:solidFill>
          <a:ln w="12700">
            <a:solidFill>
              <a:srgbClr val="B45309"/>
            </a:solidFill>
            <a:prstDash val="solid"/>
          </a:ln>
        </p:spPr>
        <p:txBody>
          <a:bodyPr/>
          <a:lstStyle/>
          <a:p>
            <a:endParaRPr lang="en-US" sz="2000" dirty="0"/>
          </a:p>
        </p:txBody>
      </p:sp>
      <p:sp>
        <p:nvSpPr>
          <p:cNvPr id="14" name="Text 10"/>
          <p:cNvSpPr/>
          <p:nvPr/>
        </p:nvSpPr>
        <p:spPr>
          <a:xfrm>
            <a:off x="5367528" y="8961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Reading Order Pane</a:t>
            </a:r>
            <a:endParaRPr lang="en-US" sz="1400" dirty="0"/>
          </a:p>
        </p:txBody>
      </p:sp>
      <p:pic>
        <p:nvPicPr>
          <p:cNvPr id="13" name="Image 1" descr="Icon of a brown square with rounded corners featuring three white horizontal lines each preceded by a white circle, representing a bulleted list. "/>
          <p:cNvPicPr>
            <a:picLocks noChangeAspect="1"/>
          </p:cNvPicPr>
          <p:nvPr/>
        </p:nvPicPr>
        <p:blipFill>
          <a:blip r:embed="rId4"/>
          <a:stretch>
            <a:fillRect/>
          </a:stretch>
        </p:blipFill>
        <p:spPr>
          <a:xfrm>
            <a:off x="4864608" y="1097280"/>
            <a:ext cx="365760" cy="365760"/>
          </a:xfrm>
          <a:prstGeom prst="rect">
            <a:avLst/>
          </a:prstGeom>
        </p:spPr>
      </p:pic>
      <p:sp>
        <p:nvSpPr>
          <p:cNvPr id="15" name="Text 11"/>
          <p:cNvSpPr/>
          <p:nvPr/>
        </p:nvSpPr>
        <p:spPr>
          <a:xfrm>
            <a:off x="5367528" y="1170432"/>
            <a:ext cx="3291840" cy="201168"/>
          </a:xfrm>
          <a:prstGeom prst="rect">
            <a:avLst/>
          </a:prstGeom>
          <a:noFill/>
          <a:ln/>
        </p:spPr>
        <p:txBody>
          <a:bodyPr wrap="square" lIns="0" tIns="0" rIns="0" bIns="0" rtlCol="0" anchor="ctr"/>
          <a:lstStyle/>
          <a:p>
            <a:pPr marL="0" indent="0" algn="l">
              <a:buNone/>
            </a:pPr>
            <a:r>
              <a:rPr lang="en-US" sz="1200" i="1" dirty="0">
                <a:solidFill>
                  <a:srgbClr val="B45309"/>
                </a:solidFill>
                <a:latin typeface="Calibri" pitchFamily="34" charset="0"/>
                <a:ea typeface="Calibri" pitchFamily="34" charset="-122"/>
                <a:cs typeface="Calibri" pitchFamily="34" charset="-120"/>
              </a:rPr>
              <a:t>Review → Check Accessibility → Reading Order Pane</a:t>
            </a:r>
            <a:endParaRPr lang="en-US" sz="1200" dirty="0"/>
          </a:p>
        </p:txBody>
      </p:sp>
      <p:sp>
        <p:nvSpPr>
          <p:cNvPr id="16" name="Text 12"/>
          <p:cNvSpPr/>
          <p:nvPr/>
        </p:nvSpPr>
        <p:spPr>
          <a:xfrm>
            <a:off x="5367528" y="13807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Reading order is top to bottom in this pane. Re-order objects to match the visual layout for screen readers.</a:t>
            </a:r>
            <a:endParaRPr lang="en-US" sz="1600" dirty="0"/>
          </a:p>
        </p:txBody>
      </p:sp>
      <p:sp>
        <p:nvSpPr>
          <p:cNvPr id="17" name="Shape 13">
            <a:extLst>
              <a:ext uri="{C183D7F6-B498-43B3-948B-1728B52AA6E4}">
                <adec:decorative xmlns:adec="http://schemas.microsoft.com/office/drawing/2017/decorative" val="1"/>
              </a:ext>
            </a:extLst>
          </p:cNvPr>
          <p:cNvSpPr/>
          <p:nvPr/>
        </p:nvSpPr>
        <p:spPr>
          <a:xfrm>
            <a:off x="457200" y="21762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18" name="Shape 14">
            <a:extLst>
              <a:ext uri="{C183D7F6-B498-43B3-948B-1728B52AA6E4}">
                <adec:decorative xmlns:adec="http://schemas.microsoft.com/office/drawing/2017/decorative" val="1"/>
              </a:ext>
            </a:extLst>
          </p:cNvPr>
          <p:cNvSpPr/>
          <p:nvPr/>
        </p:nvSpPr>
        <p:spPr>
          <a:xfrm>
            <a:off x="457200" y="2176272"/>
            <a:ext cx="64008" cy="1234440"/>
          </a:xfrm>
          <a:prstGeom prst="rect">
            <a:avLst/>
          </a:prstGeom>
          <a:solidFill>
            <a:srgbClr val="1B2A4A"/>
          </a:solidFill>
          <a:ln w="12700">
            <a:solidFill>
              <a:srgbClr val="1B2A4A"/>
            </a:solidFill>
            <a:prstDash val="solid"/>
          </a:ln>
        </p:spPr>
        <p:txBody>
          <a:bodyPr/>
          <a:lstStyle/>
          <a:p>
            <a:endParaRPr lang="en-US" sz="2000" dirty="0"/>
          </a:p>
        </p:txBody>
      </p:sp>
      <p:sp>
        <p:nvSpPr>
          <p:cNvPr id="20" name="Text 15"/>
          <p:cNvSpPr/>
          <p:nvPr/>
        </p:nvSpPr>
        <p:spPr>
          <a:xfrm>
            <a:off x="1115568" y="22677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Slide Layouts (Slide Master)</a:t>
            </a:r>
            <a:endParaRPr lang="en-US" sz="1400" dirty="0"/>
          </a:p>
        </p:txBody>
      </p:sp>
      <p:pic>
        <p:nvPicPr>
          <p:cNvPr id="19" name="Image 2" descr="Icon of a person standing in front of a rectangular board, representing Slide Layouts. "/>
          <p:cNvPicPr>
            <a:picLocks noChangeAspect="1"/>
          </p:cNvPicPr>
          <p:nvPr/>
        </p:nvPicPr>
        <p:blipFill>
          <a:blip r:embed="rId5"/>
          <a:stretch>
            <a:fillRect/>
          </a:stretch>
        </p:blipFill>
        <p:spPr>
          <a:xfrm>
            <a:off x="612648" y="2468880"/>
            <a:ext cx="365760" cy="365760"/>
          </a:xfrm>
          <a:prstGeom prst="rect">
            <a:avLst/>
          </a:prstGeom>
        </p:spPr>
      </p:pic>
      <p:sp>
        <p:nvSpPr>
          <p:cNvPr id="21" name="Text 16"/>
          <p:cNvSpPr/>
          <p:nvPr/>
        </p:nvSpPr>
        <p:spPr>
          <a:xfrm>
            <a:off x="1115568" y="2542032"/>
            <a:ext cx="3291840" cy="201168"/>
          </a:xfrm>
          <a:prstGeom prst="rect">
            <a:avLst/>
          </a:prstGeom>
          <a:noFill/>
          <a:ln/>
        </p:spPr>
        <p:txBody>
          <a:bodyPr wrap="square" lIns="0" tIns="0" rIns="0" bIns="0" rtlCol="0" anchor="ctr"/>
          <a:lstStyle/>
          <a:p>
            <a:pPr marL="0" indent="0" algn="l">
              <a:buNone/>
            </a:pPr>
            <a:r>
              <a:rPr lang="en-US" sz="1200" i="1" dirty="0">
                <a:solidFill>
                  <a:srgbClr val="1B2A4A"/>
                </a:solidFill>
                <a:latin typeface="Calibri" pitchFamily="34" charset="0"/>
                <a:ea typeface="Calibri" pitchFamily="34" charset="-122"/>
                <a:cs typeface="Calibri" pitchFamily="34" charset="-120"/>
              </a:rPr>
              <a:t>View → Slide Master</a:t>
            </a:r>
            <a:endParaRPr lang="en-US" sz="1200" dirty="0"/>
          </a:p>
        </p:txBody>
      </p:sp>
      <p:sp>
        <p:nvSpPr>
          <p:cNvPr id="22" name="Text 17"/>
          <p:cNvSpPr/>
          <p:nvPr/>
        </p:nvSpPr>
        <p:spPr>
          <a:xfrm>
            <a:off x="1115568" y="27523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Every slide must use the Title placeholder, not a custom text box. Built-in layouts ensure consistent, accessible structure.</a:t>
            </a:r>
            <a:endParaRPr lang="en-US" sz="1600" dirty="0"/>
          </a:p>
        </p:txBody>
      </p:sp>
      <p:sp>
        <p:nvSpPr>
          <p:cNvPr id="23" name="Shape 18">
            <a:extLst>
              <a:ext uri="{C183D7F6-B498-43B3-948B-1728B52AA6E4}">
                <adec:decorative xmlns:adec="http://schemas.microsoft.com/office/drawing/2017/decorative" val="1"/>
              </a:ext>
            </a:extLst>
          </p:cNvPr>
          <p:cNvSpPr/>
          <p:nvPr/>
        </p:nvSpPr>
        <p:spPr>
          <a:xfrm>
            <a:off x="4709160" y="21762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24" name="Shape 19">
            <a:extLst>
              <a:ext uri="{C183D7F6-B498-43B3-948B-1728B52AA6E4}">
                <adec:decorative xmlns:adec="http://schemas.microsoft.com/office/drawing/2017/decorative" val="1"/>
              </a:ext>
            </a:extLst>
          </p:cNvPr>
          <p:cNvSpPr/>
          <p:nvPr/>
        </p:nvSpPr>
        <p:spPr>
          <a:xfrm>
            <a:off x="4709160" y="2176272"/>
            <a:ext cx="64008" cy="1234440"/>
          </a:xfrm>
          <a:prstGeom prst="rect">
            <a:avLst/>
          </a:prstGeom>
          <a:solidFill>
            <a:srgbClr val="166534"/>
          </a:solidFill>
          <a:ln w="12700">
            <a:solidFill>
              <a:srgbClr val="166534"/>
            </a:solidFill>
            <a:prstDash val="solid"/>
          </a:ln>
        </p:spPr>
        <p:txBody>
          <a:bodyPr/>
          <a:lstStyle/>
          <a:p>
            <a:endParaRPr lang="en-US" sz="2000" dirty="0"/>
          </a:p>
        </p:txBody>
      </p:sp>
      <p:sp>
        <p:nvSpPr>
          <p:cNvPr id="26" name="Text 20"/>
          <p:cNvSpPr/>
          <p:nvPr/>
        </p:nvSpPr>
        <p:spPr>
          <a:xfrm>
            <a:off x="5367528" y="22677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Alt Text for Images &amp; Charts</a:t>
            </a:r>
            <a:endParaRPr lang="en-US" sz="1400" dirty="0"/>
          </a:p>
        </p:txBody>
      </p:sp>
      <p:pic>
        <p:nvPicPr>
          <p:cNvPr id="25" name="Image 3" descr="A green and white icon representing an image or graphic. It has a green background with a white silhouette of a mountain with the sun rising above it."/>
          <p:cNvPicPr>
            <a:picLocks noChangeAspect="1"/>
          </p:cNvPicPr>
          <p:nvPr/>
        </p:nvPicPr>
        <p:blipFill>
          <a:blip r:embed="rId6"/>
          <a:stretch>
            <a:fillRect/>
          </a:stretch>
        </p:blipFill>
        <p:spPr>
          <a:xfrm>
            <a:off x="4864608" y="2468880"/>
            <a:ext cx="365760" cy="365760"/>
          </a:xfrm>
          <a:prstGeom prst="rect">
            <a:avLst/>
          </a:prstGeom>
        </p:spPr>
      </p:pic>
      <p:sp>
        <p:nvSpPr>
          <p:cNvPr id="27" name="Text 21"/>
          <p:cNvSpPr/>
          <p:nvPr/>
        </p:nvSpPr>
        <p:spPr>
          <a:xfrm>
            <a:off x="5367528" y="2542032"/>
            <a:ext cx="3291840" cy="201168"/>
          </a:xfrm>
          <a:prstGeom prst="rect">
            <a:avLst/>
          </a:prstGeom>
          <a:noFill/>
          <a:ln/>
        </p:spPr>
        <p:txBody>
          <a:bodyPr wrap="square" lIns="0" tIns="0" rIns="0" bIns="0" rtlCol="0" anchor="ctr"/>
          <a:lstStyle/>
          <a:p>
            <a:pPr marL="0" indent="0" algn="l">
              <a:buNone/>
            </a:pPr>
            <a:r>
              <a:rPr lang="en-US" sz="1200" i="1" dirty="0">
                <a:solidFill>
                  <a:srgbClr val="166534"/>
                </a:solidFill>
                <a:latin typeface="Calibri" pitchFamily="34" charset="0"/>
                <a:ea typeface="Calibri" pitchFamily="34" charset="-122"/>
                <a:cs typeface="Calibri" pitchFamily="34" charset="-120"/>
              </a:rPr>
              <a:t>Right-click image or chart → Edit Alt Text</a:t>
            </a:r>
            <a:endParaRPr lang="en-US" sz="1200" dirty="0"/>
          </a:p>
        </p:txBody>
      </p:sp>
      <p:sp>
        <p:nvSpPr>
          <p:cNvPr id="28" name="Text 22"/>
          <p:cNvSpPr/>
          <p:nvPr/>
        </p:nvSpPr>
        <p:spPr>
          <a:xfrm>
            <a:off x="5367528" y="27523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Describe the key insight, not just the type. 'Bar chart showing enrollment increased 34% from 2022 to 2024' not 'bar chart'.</a:t>
            </a:r>
            <a:endParaRPr lang="en-US" sz="1600" dirty="0"/>
          </a:p>
        </p:txBody>
      </p:sp>
      <p:sp>
        <p:nvSpPr>
          <p:cNvPr id="29" name="Shape 23">
            <a:extLst>
              <a:ext uri="{C183D7F6-B498-43B3-948B-1728B52AA6E4}">
                <adec:decorative xmlns:adec="http://schemas.microsoft.com/office/drawing/2017/decorative" val="1"/>
              </a:ext>
            </a:extLst>
          </p:cNvPr>
          <p:cNvSpPr/>
          <p:nvPr/>
        </p:nvSpPr>
        <p:spPr>
          <a:xfrm>
            <a:off x="457200" y="35478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30" name="Shape 24">
            <a:extLst>
              <a:ext uri="{C183D7F6-B498-43B3-948B-1728B52AA6E4}">
                <adec:decorative xmlns:adec="http://schemas.microsoft.com/office/drawing/2017/decorative" val="1"/>
              </a:ext>
            </a:extLst>
          </p:cNvPr>
          <p:cNvSpPr/>
          <p:nvPr/>
        </p:nvSpPr>
        <p:spPr>
          <a:xfrm>
            <a:off x="457200" y="3547872"/>
            <a:ext cx="64008" cy="1234440"/>
          </a:xfrm>
          <a:prstGeom prst="rect">
            <a:avLst/>
          </a:prstGeom>
          <a:solidFill>
            <a:srgbClr val="991B1B"/>
          </a:solidFill>
          <a:ln w="12700">
            <a:solidFill>
              <a:srgbClr val="991B1B"/>
            </a:solidFill>
            <a:prstDash val="solid"/>
          </a:ln>
        </p:spPr>
        <p:txBody>
          <a:bodyPr/>
          <a:lstStyle/>
          <a:p>
            <a:endParaRPr lang="en-US" sz="2000" dirty="0"/>
          </a:p>
        </p:txBody>
      </p:sp>
      <p:sp>
        <p:nvSpPr>
          <p:cNvPr id="32" name="Text 25"/>
          <p:cNvSpPr/>
          <p:nvPr/>
        </p:nvSpPr>
        <p:spPr>
          <a:xfrm>
            <a:off x="1115568" y="36393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Unique, Descriptive Slide Titles</a:t>
            </a:r>
            <a:endParaRPr lang="en-US" sz="1400" dirty="0"/>
          </a:p>
        </p:txBody>
      </p:sp>
      <p:pic>
        <p:nvPicPr>
          <p:cNvPr id="31" name="Image 4" descr="An H icon representing headers and titles on pages"/>
          <p:cNvPicPr>
            <a:picLocks noChangeAspect="1"/>
          </p:cNvPicPr>
          <p:nvPr/>
        </p:nvPicPr>
        <p:blipFill>
          <a:blip r:embed="rId7"/>
          <a:stretch>
            <a:fillRect/>
          </a:stretch>
        </p:blipFill>
        <p:spPr>
          <a:xfrm>
            <a:off x="612648" y="3840480"/>
            <a:ext cx="365760" cy="365760"/>
          </a:xfrm>
          <a:prstGeom prst="rect">
            <a:avLst/>
          </a:prstGeom>
        </p:spPr>
      </p:pic>
      <p:sp>
        <p:nvSpPr>
          <p:cNvPr id="33" name="Text 26"/>
          <p:cNvSpPr/>
          <p:nvPr/>
        </p:nvSpPr>
        <p:spPr>
          <a:xfrm>
            <a:off x="1115568" y="3913632"/>
            <a:ext cx="3291840" cy="201168"/>
          </a:xfrm>
          <a:prstGeom prst="rect">
            <a:avLst/>
          </a:prstGeom>
          <a:noFill/>
          <a:ln/>
        </p:spPr>
        <p:txBody>
          <a:bodyPr wrap="square" lIns="0" tIns="0" rIns="0" bIns="0" rtlCol="0" anchor="ctr"/>
          <a:lstStyle/>
          <a:p>
            <a:pPr marL="0" indent="0" algn="l">
              <a:buNone/>
            </a:pPr>
            <a:r>
              <a:rPr lang="en-US" sz="1200" i="1" dirty="0">
                <a:solidFill>
                  <a:srgbClr val="991B1B"/>
                </a:solidFill>
                <a:latin typeface="Calibri" pitchFamily="34" charset="0"/>
                <a:ea typeface="Calibri" pitchFamily="34" charset="-122"/>
                <a:cs typeface="Calibri" pitchFamily="34" charset="-120"/>
              </a:rPr>
              <a:t>Click the Title placeholder on every slide</a:t>
            </a:r>
            <a:endParaRPr lang="en-US" sz="1200" dirty="0"/>
          </a:p>
        </p:txBody>
      </p:sp>
      <p:sp>
        <p:nvSpPr>
          <p:cNvPr id="34" name="Text 27"/>
          <p:cNvSpPr/>
          <p:nvPr/>
        </p:nvSpPr>
        <p:spPr>
          <a:xfrm>
            <a:off x="1115568" y="41239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Every slide needs a unique title. Hidden titles are acceptable for design purposes but must still be set.</a:t>
            </a:r>
            <a:endParaRPr lang="en-US" sz="1600" dirty="0"/>
          </a:p>
        </p:txBody>
      </p:sp>
      <p:sp>
        <p:nvSpPr>
          <p:cNvPr id="35" name="Shape 28">
            <a:extLst>
              <a:ext uri="{C183D7F6-B498-43B3-948B-1728B52AA6E4}">
                <adec:decorative xmlns:adec="http://schemas.microsoft.com/office/drawing/2017/decorative" val="1"/>
              </a:ext>
            </a:extLst>
          </p:cNvPr>
          <p:cNvSpPr/>
          <p:nvPr/>
        </p:nvSpPr>
        <p:spPr>
          <a:xfrm>
            <a:off x="4709160" y="3547872"/>
            <a:ext cx="4069080" cy="123444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36" name="Shape 29">
            <a:extLst>
              <a:ext uri="{C183D7F6-B498-43B3-948B-1728B52AA6E4}">
                <adec:decorative xmlns:adec="http://schemas.microsoft.com/office/drawing/2017/decorative" val="1"/>
              </a:ext>
            </a:extLst>
          </p:cNvPr>
          <p:cNvSpPr/>
          <p:nvPr/>
        </p:nvSpPr>
        <p:spPr>
          <a:xfrm>
            <a:off x="4709160" y="3547872"/>
            <a:ext cx="64008" cy="1234440"/>
          </a:xfrm>
          <a:prstGeom prst="rect">
            <a:avLst/>
          </a:prstGeom>
          <a:solidFill>
            <a:srgbClr val="4C1D95"/>
          </a:solidFill>
          <a:ln w="12700">
            <a:solidFill>
              <a:srgbClr val="4C1D95"/>
            </a:solidFill>
            <a:prstDash val="solid"/>
          </a:ln>
        </p:spPr>
        <p:txBody>
          <a:bodyPr/>
          <a:lstStyle/>
          <a:p>
            <a:endParaRPr lang="en-US" sz="2000" dirty="0"/>
          </a:p>
        </p:txBody>
      </p:sp>
      <p:sp>
        <p:nvSpPr>
          <p:cNvPr id="38" name="Text 30"/>
          <p:cNvSpPr/>
          <p:nvPr/>
        </p:nvSpPr>
        <p:spPr>
          <a:xfrm>
            <a:off x="5367528" y="3639312"/>
            <a:ext cx="3291840" cy="274320"/>
          </a:xfrm>
          <a:prstGeom prst="rect">
            <a:avLst/>
          </a:prstGeom>
          <a:noFill/>
          <a:ln/>
        </p:spPr>
        <p:txBody>
          <a:bodyPr wrap="square" lIns="0" tIns="0" rIns="0" bIns="0" rtlCol="0" anchor="ctr"/>
          <a:lstStyle/>
          <a:p>
            <a:pPr marL="0" indent="0" algn="l">
              <a:buNone/>
            </a:pPr>
            <a:r>
              <a:rPr lang="en-US" sz="1400" b="1" dirty="0">
                <a:solidFill>
                  <a:srgbClr val="1E293B"/>
                </a:solidFill>
                <a:latin typeface="Calibri" pitchFamily="34" charset="0"/>
                <a:ea typeface="Calibri" pitchFamily="34" charset="-122"/>
                <a:cs typeface="Calibri" pitchFamily="34" charset="-120"/>
              </a:rPr>
              <a:t>Captions for Video &amp; Audio</a:t>
            </a:r>
            <a:endParaRPr lang="en-US" sz="1400" dirty="0"/>
          </a:p>
        </p:txBody>
      </p:sp>
      <p:pic>
        <p:nvPicPr>
          <p:cNvPr id="37" name="Image 5" descr="A purple bullhorn icon. "/>
          <p:cNvPicPr>
            <a:picLocks noChangeAspect="1"/>
          </p:cNvPicPr>
          <p:nvPr/>
        </p:nvPicPr>
        <p:blipFill>
          <a:blip r:embed="rId8"/>
          <a:stretch>
            <a:fillRect/>
          </a:stretch>
        </p:blipFill>
        <p:spPr>
          <a:xfrm>
            <a:off x="4864608" y="3840480"/>
            <a:ext cx="365760" cy="365760"/>
          </a:xfrm>
          <a:prstGeom prst="rect">
            <a:avLst/>
          </a:prstGeom>
        </p:spPr>
      </p:pic>
      <p:sp>
        <p:nvSpPr>
          <p:cNvPr id="39" name="Text 31"/>
          <p:cNvSpPr/>
          <p:nvPr/>
        </p:nvSpPr>
        <p:spPr>
          <a:xfrm>
            <a:off x="5367528" y="3913632"/>
            <a:ext cx="3291840" cy="201168"/>
          </a:xfrm>
          <a:prstGeom prst="rect">
            <a:avLst/>
          </a:prstGeom>
          <a:noFill/>
          <a:ln/>
        </p:spPr>
        <p:txBody>
          <a:bodyPr wrap="square" lIns="0" tIns="0" rIns="0" bIns="0" rtlCol="0" anchor="ctr"/>
          <a:lstStyle/>
          <a:p>
            <a:pPr marL="0" indent="0" algn="l">
              <a:buNone/>
            </a:pPr>
            <a:r>
              <a:rPr lang="en-US" sz="1200" i="1" dirty="0">
                <a:solidFill>
                  <a:srgbClr val="4C1D95"/>
                </a:solidFill>
                <a:latin typeface="Calibri" pitchFamily="34" charset="0"/>
                <a:ea typeface="Calibri" pitchFamily="34" charset="-122"/>
                <a:cs typeface="Calibri" pitchFamily="34" charset="-120"/>
              </a:rPr>
              <a:t>Playback tab → Insert Captions</a:t>
            </a:r>
            <a:endParaRPr lang="en-US" sz="1200" dirty="0"/>
          </a:p>
        </p:txBody>
      </p:sp>
      <p:sp>
        <p:nvSpPr>
          <p:cNvPr id="40" name="Text 32"/>
          <p:cNvSpPr/>
          <p:nvPr/>
        </p:nvSpPr>
        <p:spPr>
          <a:xfrm>
            <a:off x="5367528" y="4123944"/>
            <a:ext cx="3291840" cy="576072"/>
          </a:xfrm>
          <a:prstGeom prst="rect">
            <a:avLst/>
          </a:prstGeom>
          <a:noFill/>
          <a:ln/>
        </p:spPr>
        <p:txBody>
          <a:bodyPr wrap="square" lIns="0" tIns="0" rIns="0" bIns="0" rtlCol="0" anchor="ctr"/>
          <a:lstStyle/>
          <a:p>
            <a:pPr marL="0" indent="0" algn="l">
              <a:lnSpc>
                <a:spcPct val="120000"/>
              </a:lnSpc>
              <a:buNone/>
            </a:pPr>
            <a:r>
              <a:rPr lang="en-US" sz="1200" dirty="0">
                <a:solidFill>
                  <a:srgbClr val="1E293B"/>
                </a:solidFill>
                <a:latin typeface="Calibri" pitchFamily="34" charset="0"/>
                <a:ea typeface="Calibri" pitchFamily="34" charset="-122"/>
                <a:cs typeface="Calibri" pitchFamily="34" charset="-120"/>
              </a:rPr>
              <a:t>Embedded video must include closed captions. Audio-only content requires a text transcript provided separately.</a:t>
            </a:r>
            <a:endParaRPr lang="en-US" sz="16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7">
    <p:bg>
      <p:bgPr>
        <a:solidFill>
          <a:srgbClr val="F4F7FA"/>
        </a:solidFill>
        <a:effectLst/>
      </p:bgPr>
    </p:bg>
    <p:spTree>
      <p:nvGrpSpPr>
        <p:cNvPr id="1" name=""/>
        <p:cNvGrpSpPr/>
        <p:nvPr/>
      </p:nvGrpSpPr>
      <p:grpSpPr>
        <a:xfrm>
          <a:off x="0" y="0"/>
          <a:ext cx="0" cy="0"/>
          <a:chOff x="0" y="0"/>
          <a:chExt cx="0" cy="0"/>
        </a:xfrm>
      </p:grpSpPr>
      <p:sp>
        <p:nvSpPr>
          <p:cNvPr id="2" name="Text 0"/>
          <p:cNvSpPr>
            <a:spLocks noGrp="1"/>
          </p:cNvSpPr>
          <p:nvPr>
            <p:ph type="title" idx="4294967295"/>
          </p:nvPr>
        </p:nvSpPr>
        <p:spPr>
          <a:xfrm>
            <a:off x="457200" y="256032"/>
            <a:ext cx="8321040" cy="50292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Design Principles That Serve Everyone</a:t>
            </a:r>
            <a:endParaRPr kumimoji="0" lang="en-US" sz="3000" b="0" i="0" u="none" strike="noStrike" kern="1200" cap="none" spc="0" normalizeH="0" baseline="0" noProof="0" dirty="0">
              <a:ln>
                <a:noFill/>
              </a:ln>
              <a:solidFill>
                <a:schemeClr val="tx1"/>
              </a:solidFill>
              <a:effectLst/>
              <a:uLnTx/>
              <a:uFillTx/>
              <a:latin typeface="+mn-lt"/>
              <a:ea typeface="+mn-ea"/>
              <a:cs typeface="+mn-cs"/>
            </a:endParaRPr>
          </a:p>
        </p:txBody>
      </p:sp>
      <p:sp>
        <p:nvSpPr>
          <p:cNvPr id="3" name="Text 1"/>
          <p:cNvSpPr/>
          <p:nvPr/>
        </p:nvSpPr>
        <p:spPr>
          <a:xfrm>
            <a:off x="457200" y="768096"/>
            <a:ext cx="8321040" cy="274320"/>
          </a:xfrm>
          <a:prstGeom prst="rect">
            <a:avLst/>
          </a:prstGeom>
          <a:noFill/>
          <a:ln/>
        </p:spPr>
        <p:txBody>
          <a:bodyPr wrap="square" lIns="0" tIns="0" rIns="0" bIns="0" rtlCol="0" anchor="ctr"/>
          <a:lstStyle/>
          <a:p>
            <a:pPr marL="0" indent="0" algn="l">
              <a:buNone/>
            </a:pPr>
            <a:r>
              <a:rPr lang="en-US" sz="1300" dirty="0">
                <a:solidFill>
                  <a:srgbClr val="5B6A7F"/>
                </a:solidFill>
                <a:latin typeface="Calibri" pitchFamily="34" charset="0"/>
                <a:ea typeface="Calibri" pitchFamily="34" charset="-122"/>
                <a:cs typeface="Calibri" pitchFamily="34" charset="-120"/>
              </a:rPr>
              <a:t>Each principle below improves clarity for all learners — and maps to Mayer's Multimedia Learning research</a:t>
            </a:r>
            <a:endParaRPr lang="en-US" sz="1300" dirty="0"/>
          </a:p>
        </p:txBody>
      </p:sp>
      <p:sp>
        <p:nvSpPr>
          <p:cNvPr id="4" name="Shape 2">
            <a:extLst>
              <a:ext uri="{C183D7F6-B498-43B3-948B-1728B52AA6E4}">
                <adec:decorative xmlns:adec="http://schemas.microsoft.com/office/drawing/2017/decorative" val="1"/>
              </a:ext>
            </a:extLst>
          </p:cNvPr>
          <p:cNvSpPr/>
          <p:nvPr/>
        </p:nvSpPr>
        <p:spPr>
          <a:xfrm>
            <a:off x="457200" y="1170432"/>
            <a:ext cx="4023360" cy="162763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5" name="Shape 3">
            <a:extLst>
              <a:ext uri="{C183D7F6-B498-43B3-948B-1728B52AA6E4}">
                <adec:decorative xmlns:adec="http://schemas.microsoft.com/office/drawing/2017/decorative" val="1"/>
              </a:ext>
            </a:extLst>
          </p:cNvPr>
          <p:cNvSpPr/>
          <p:nvPr/>
        </p:nvSpPr>
        <p:spPr>
          <a:xfrm>
            <a:off x="457200" y="1170432"/>
            <a:ext cx="4023360" cy="64008"/>
          </a:xfrm>
          <a:prstGeom prst="rect">
            <a:avLst/>
          </a:prstGeom>
          <a:solidFill>
            <a:srgbClr val="006E7F"/>
          </a:solidFill>
          <a:ln w="12700">
            <a:solidFill>
              <a:srgbClr val="006E7F"/>
            </a:solidFill>
            <a:prstDash val="solid"/>
          </a:ln>
        </p:spPr>
        <p:txBody>
          <a:bodyPr/>
          <a:lstStyle/>
          <a:p>
            <a:endParaRPr lang="en-US" dirty="0"/>
          </a:p>
        </p:txBody>
      </p:sp>
      <p:grpSp>
        <p:nvGrpSpPr>
          <p:cNvPr id="28" name="Group 27" descr="Visual hierarchy - consistent heading levels let screen reader users jump to sections instantly. ">
            <a:extLst>
              <a:ext uri="{FF2B5EF4-FFF2-40B4-BE49-F238E27FC236}">
                <a16:creationId xmlns:a16="http://schemas.microsoft.com/office/drawing/2014/main" id="{61B790CB-C6FD-652E-B24A-11FA6F60DED0}"/>
              </a:ext>
            </a:extLst>
          </p:cNvPr>
          <p:cNvGrpSpPr/>
          <p:nvPr/>
        </p:nvGrpSpPr>
        <p:grpSpPr>
          <a:xfrm>
            <a:off x="594360" y="1261872"/>
            <a:ext cx="3749040" cy="1321606"/>
            <a:chOff x="594360" y="1261872"/>
            <a:chExt cx="3749040" cy="1321606"/>
          </a:xfrm>
        </p:grpSpPr>
        <p:pic>
          <p:nvPicPr>
            <p:cNvPr id="6" name="Image 0" descr="A teal capital letter &quot;H&quot; with a bold, block-style font and rounded edges. The letter is centered on a white background without additional elements or text. "/>
            <p:cNvPicPr>
              <a:picLocks noChangeAspect="1"/>
            </p:cNvPicPr>
            <p:nvPr/>
          </p:nvPicPr>
          <p:blipFill>
            <a:blip r:embed="rId3"/>
            <a:stretch>
              <a:fillRect/>
            </a:stretch>
          </p:blipFill>
          <p:spPr>
            <a:xfrm>
              <a:off x="594360" y="1325880"/>
              <a:ext cx="384048" cy="384048"/>
            </a:xfrm>
            <a:prstGeom prst="rect">
              <a:avLst/>
            </a:prstGeom>
          </p:spPr>
        </p:pic>
        <p:sp>
          <p:nvSpPr>
            <p:cNvPr id="7" name="Text 4"/>
            <p:cNvSpPr/>
            <p:nvPr/>
          </p:nvSpPr>
          <p:spPr>
            <a:xfrm>
              <a:off x="1097280" y="1261872"/>
              <a:ext cx="3246120" cy="32004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Visual Hierarchy</a:t>
              </a:r>
              <a:endParaRPr lang="en-US" sz="1600" dirty="0"/>
            </a:p>
          </p:txBody>
        </p:sp>
        <p:sp>
          <p:nvSpPr>
            <p:cNvPr id="8" name="Text 5" descr="Consistent heading levels let screen reader users jump to sections instantly. ">
              <a:extLst>
                <a:ext uri="{C183D7F6-B498-43B3-948B-1728B52AA6E4}">
                  <adec:decorative xmlns:adec="http://schemas.microsoft.com/office/drawing/2017/decorative" val="0"/>
                </a:ext>
              </a:extLst>
            </p:cNvPr>
            <p:cNvSpPr/>
            <p:nvPr/>
          </p:nvSpPr>
          <p:spPr>
            <a:xfrm>
              <a:off x="594360" y="1746504"/>
              <a:ext cx="3749040" cy="475488"/>
            </a:xfrm>
            <a:prstGeom prst="rect">
              <a:avLst/>
            </a:prstGeom>
            <a:noFill/>
            <a:ln/>
          </p:spPr>
          <p:txBody>
            <a:bodyPr wrap="square" lIns="0" tIns="0" rIns="0" bIns="0" rtlCol="0" anchor="ctr"/>
            <a:lstStyle/>
            <a:p>
              <a:pPr marL="0" indent="0" algn="l">
                <a:lnSpc>
                  <a:spcPct val="125000"/>
                </a:lnSpc>
                <a:buNone/>
              </a:pPr>
              <a:r>
                <a:rPr lang="en-US" sz="1400" dirty="0">
                  <a:solidFill>
                    <a:srgbClr val="006E7F"/>
                  </a:solidFill>
                  <a:latin typeface="Calibri" pitchFamily="34" charset="0"/>
                  <a:ea typeface="Calibri" pitchFamily="34" charset="-122"/>
                  <a:cs typeface="Calibri" pitchFamily="34" charset="-120"/>
                </a:rPr>
                <a:t>♿ </a:t>
              </a:r>
              <a:r>
                <a:rPr lang="en-US" sz="1400" dirty="0">
                  <a:solidFill>
                    <a:srgbClr val="1E293B"/>
                  </a:solidFill>
                  <a:latin typeface="Calibri" pitchFamily="34" charset="0"/>
                  <a:ea typeface="Calibri" pitchFamily="34" charset="-122"/>
                  <a:cs typeface="Calibri" pitchFamily="34" charset="-120"/>
                </a:rPr>
                <a:t>Consistent heading levels let screen reader users jump to sections instantly.</a:t>
              </a:r>
              <a:endParaRPr lang="en-US" sz="1400" dirty="0"/>
            </a:p>
          </p:txBody>
        </p:sp>
        <p:sp>
          <p:nvSpPr>
            <p:cNvPr id="9" name="Text 6"/>
            <p:cNvSpPr/>
            <p:nvPr/>
          </p:nvSpPr>
          <p:spPr>
            <a:xfrm>
              <a:off x="594360" y="2354878"/>
              <a:ext cx="3749040" cy="228600"/>
            </a:xfrm>
            <a:prstGeom prst="rect">
              <a:avLst/>
            </a:prstGeom>
            <a:noFill/>
            <a:ln/>
          </p:spPr>
          <p:txBody>
            <a:bodyPr wrap="square" lIns="0" tIns="0" rIns="0" bIns="0" rtlCol="0" anchor="ctr"/>
            <a:lstStyle/>
            <a:p>
              <a:pPr marL="0" indent="0" algn="l">
                <a:buNone/>
              </a:pPr>
              <a:r>
                <a:rPr lang="en-US" sz="1400" dirty="0">
                  <a:solidFill>
                    <a:srgbClr val="64748B"/>
                  </a:solidFill>
                  <a:latin typeface="Calibri" pitchFamily="34" charset="0"/>
                  <a:ea typeface="Calibri" pitchFamily="34" charset="-122"/>
                  <a:cs typeface="Calibri" pitchFamily="34" charset="-120"/>
                </a:rPr>
                <a:t>📖 </a:t>
              </a:r>
              <a:r>
                <a:rPr lang="en-US" sz="1400" i="1" dirty="0">
                  <a:solidFill>
                    <a:srgbClr val="64748B"/>
                  </a:solidFill>
                  <a:latin typeface="Calibri" pitchFamily="34" charset="0"/>
                  <a:ea typeface="Calibri" pitchFamily="34" charset="-122"/>
                  <a:cs typeface="Calibri" pitchFamily="34" charset="-120"/>
                </a:rPr>
                <a:t>Signalling Principle — guide the eye to what matters.</a:t>
              </a:r>
              <a:endParaRPr lang="en-US" sz="1400" dirty="0"/>
            </a:p>
          </p:txBody>
        </p:sp>
      </p:grpSp>
      <p:sp>
        <p:nvSpPr>
          <p:cNvPr id="10" name="Shape 7">
            <a:extLst>
              <a:ext uri="{C183D7F6-B498-43B3-948B-1728B52AA6E4}">
                <adec:decorative xmlns:adec="http://schemas.microsoft.com/office/drawing/2017/decorative" val="1"/>
              </a:ext>
            </a:extLst>
          </p:cNvPr>
          <p:cNvSpPr/>
          <p:nvPr/>
        </p:nvSpPr>
        <p:spPr>
          <a:xfrm>
            <a:off x="4663440" y="1170432"/>
            <a:ext cx="4023360" cy="162763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1" name="Shape 8">
            <a:extLst>
              <a:ext uri="{C183D7F6-B498-43B3-948B-1728B52AA6E4}">
                <adec:decorative xmlns:adec="http://schemas.microsoft.com/office/drawing/2017/decorative" val="1"/>
              </a:ext>
            </a:extLst>
          </p:cNvPr>
          <p:cNvSpPr/>
          <p:nvPr/>
        </p:nvSpPr>
        <p:spPr>
          <a:xfrm>
            <a:off x="4663440" y="1170432"/>
            <a:ext cx="4023360" cy="64008"/>
          </a:xfrm>
          <a:prstGeom prst="rect">
            <a:avLst/>
          </a:prstGeom>
          <a:solidFill>
            <a:srgbClr val="B45309"/>
          </a:solidFill>
          <a:ln w="12700">
            <a:solidFill>
              <a:srgbClr val="B45309"/>
            </a:solidFill>
            <a:prstDash val="solid"/>
          </a:ln>
        </p:spPr>
        <p:txBody>
          <a:bodyPr/>
          <a:lstStyle/>
          <a:p>
            <a:endParaRPr lang="en-US" dirty="0"/>
          </a:p>
        </p:txBody>
      </p:sp>
      <p:grpSp>
        <p:nvGrpSpPr>
          <p:cNvPr id="29" name="Group 28" descr="Genrous Spacing - White space reduces cognitive load for learners with attention or processing differences.&#10;Coherence Principle - lesson on screen = deeper processing.">
            <a:extLst>
              <a:ext uri="{FF2B5EF4-FFF2-40B4-BE49-F238E27FC236}">
                <a16:creationId xmlns:a16="http://schemas.microsoft.com/office/drawing/2014/main" id="{F2A09FC9-C1A2-79D4-386D-EF72CD7F92EC}"/>
              </a:ext>
            </a:extLst>
          </p:cNvPr>
          <p:cNvGrpSpPr/>
          <p:nvPr/>
        </p:nvGrpSpPr>
        <p:grpSpPr>
          <a:xfrm>
            <a:off x="4800600" y="1261872"/>
            <a:ext cx="3749040" cy="1321606"/>
            <a:chOff x="4800600" y="1261872"/>
            <a:chExt cx="3749040" cy="1321606"/>
          </a:xfrm>
        </p:grpSpPr>
        <p:pic>
          <p:nvPicPr>
            <p:cNvPr id="12" name="Image 1" descr="A brown page icon with white lines showing ample space left on the page."/>
            <p:cNvPicPr>
              <a:picLocks noChangeAspect="1"/>
            </p:cNvPicPr>
            <p:nvPr/>
          </p:nvPicPr>
          <p:blipFill>
            <a:blip r:embed="rId4"/>
            <a:stretch>
              <a:fillRect/>
            </a:stretch>
          </p:blipFill>
          <p:spPr>
            <a:xfrm>
              <a:off x="4800600" y="1325880"/>
              <a:ext cx="384048" cy="384048"/>
            </a:xfrm>
            <a:prstGeom prst="rect">
              <a:avLst/>
            </a:prstGeom>
          </p:spPr>
        </p:pic>
        <p:sp>
          <p:nvSpPr>
            <p:cNvPr id="13" name="Text 9"/>
            <p:cNvSpPr/>
            <p:nvPr/>
          </p:nvSpPr>
          <p:spPr>
            <a:xfrm>
              <a:off x="5303520" y="1261872"/>
              <a:ext cx="3246120" cy="32004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Generous Spacing</a:t>
              </a:r>
              <a:endParaRPr lang="en-US" sz="1600" dirty="0"/>
            </a:p>
          </p:txBody>
        </p:sp>
        <p:sp>
          <p:nvSpPr>
            <p:cNvPr id="14" name="Text 10" descr="White space reduces cognitive load for learners with attention or processing differences.">
              <a:extLst>
                <a:ext uri="{C183D7F6-B498-43B3-948B-1728B52AA6E4}">
                  <adec:decorative xmlns:adec="http://schemas.microsoft.com/office/drawing/2017/decorative" val="0"/>
                </a:ext>
              </a:extLst>
            </p:cNvPr>
            <p:cNvSpPr/>
            <p:nvPr/>
          </p:nvSpPr>
          <p:spPr>
            <a:xfrm>
              <a:off x="4800600" y="1746504"/>
              <a:ext cx="3749040" cy="475488"/>
            </a:xfrm>
            <a:prstGeom prst="rect">
              <a:avLst/>
            </a:prstGeom>
            <a:noFill/>
            <a:ln/>
          </p:spPr>
          <p:txBody>
            <a:bodyPr wrap="square" lIns="0" tIns="0" rIns="0" bIns="0" rtlCol="0" anchor="ctr"/>
            <a:lstStyle/>
            <a:p>
              <a:pPr marL="0" indent="0" algn="l">
                <a:lnSpc>
                  <a:spcPct val="125000"/>
                </a:lnSpc>
                <a:buNone/>
              </a:pPr>
              <a:r>
                <a:rPr lang="en-US" sz="1400" dirty="0">
                  <a:solidFill>
                    <a:srgbClr val="B45309"/>
                  </a:solidFill>
                  <a:latin typeface="Calibri" pitchFamily="34" charset="0"/>
                  <a:ea typeface="Calibri" pitchFamily="34" charset="-122"/>
                  <a:cs typeface="Calibri" pitchFamily="34" charset="-120"/>
                </a:rPr>
                <a:t>♿ </a:t>
              </a:r>
              <a:r>
                <a:rPr lang="en-US" sz="1400" dirty="0">
                  <a:solidFill>
                    <a:srgbClr val="1E293B"/>
                  </a:solidFill>
                  <a:latin typeface="Calibri" pitchFamily="34" charset="0"/>
                  <a:ea typeface="Calibri" pitchFamily="34" charset="-122"/>
                  <a:cs typeface="Calibri" pitchFamily="34" charset="-120"/>
                </a:rPr>
                <a:t>White space reduces cognitive load for learners with attention or processing differences.</a:t>
              </a:r>
              <a:endParaRPr lang="en-US" sz="1400" dirty="0"/>
            </a:p>
          </p:txBody>
        </p:sp>
        <p:sp>
          <p:nvSpPr>
            <p:cNvPr id="15" name="Text 11"/>
            <p:cNvSpPr/>
            <p:nvPr/>
          </p:nvSpPr>
          <p:spPr>
            <a:xfrm>
              <a:off x="4800600" y="2354878"/>
              <a:ext cx="3749040" cy="228600"/>
            </a:xfrm>
            <a:prstGeom prst="rect">
              <a:avLst/>
            </a:prstGeom>
            <a:noFill/>
            <a:ln/>
          </p:spPr>
          <p:txBody>
            <a:bodyPr wrap="square" lIns="0" tIns="0" rIns="0" bIns="0" rtlCol="0" anchor="ctr"/>
            <a:lstStyle/>
            <a:p>
              <a:pPr marL="0" indent="0" algn="l">
                <a:buNone/>
              </a:pPr>
              <a:r>
                <a:rPr lang="en-US" sz="1400" dirty="0">
                  <a:solidFill>
                    <a:srgbClr val="64748B"/>
                  </a:solidFill>
                  <a:latin typeface="Calibri" pitchFamily="34" charset="0"/>
                  <a:ea typeface="Calibri" pitchFamily="34" charset="-122"/>
                  <a:cs typeface="Calibri" pitchFamily="34" charset="-120"/>
                </a:rPr>
                <a:t>📖 </a:t>
              </a:r>
              <a:r>
                <a:rPr lang="en-US" sz="1400" i="1" dirty="0">
                  <a:solidFill>
                    <a:srgbClr val="64748B"/>
                  </a:solidFill>
                  <a:latin typeface="Calibri" pitchFamily="34" charset="0"/>
                  <a:ea typeface="Calibri" pitchFamily="34" charset="-122"/>
                  <a:cs typeface="Calibri" pitchFamily="34" charset="-120"/>
                </a:rPr>
                <a:t>Coherence Principle — less on screen = deeper processing.</a:t>
              </a:r>
              <a:endParaRPr lang="en-US" sz="1400" dirty="0"/>
            </a:p>
          </p:txBody>
        </p:sp>
      </p:grpSp>
      <p:sp>
        <p:nvSpPr>
          <p:cNvPr id="16" name="Shape 12">
            <a:extLst>
              <a:ext uri="{C183D7F6-B498-43B3-948B-1728B52AA6E4}">
                <adec:decorative xmlns:adec="http://schemas.microsoft.com/office/drawing/2017/decorative" val="1"/>
              </a:ext>
            </a:extLst>
          </p:cNvPr>
          <p:cNvSpPr/>
          <p:nvPr/>
        </p:nvSpPr>
        <p:spPr>
          <a:xfrm>
            <a:off x="457200" y="2953512"/>
            <a:ext cx="4023360" cy="162763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17" name="Shape 13">
            <a:extLst>
              <a:ext uri="{C183D7F6-B498-43B3-948B-1728B52AA6E4}">
                <adec:decorative xmlns:adec="http://schemas.microsoft.com/office/drawing/2017/decorative" val="1"/>
              </a:ext>
            </a:extLst>
          </p:cNvPr>
          <p:cNvSpPr/>
          <p:nvPr/>
        </p:nvSpPr>
        <p:spPr>
          <a:xfrm>
            <a:off x="457200" y="2953512"/>
            <a:ext cx="4023360" cy="64008"/>
          </a:xfrm>
          <a:prstGeom prst="rect">
            <a:avLst/>
          </a:prstGeom>
          <a:solidFill>
            <a:srgbClr val="1B2A4A"/>
          </a:solidFill>
          <a:ln w="12700">
            <a:solidFill>
              <a:srgbClr val="1B2A4A"/>
            </a:solidFill>
            <a:prstDash val="solid"/>
          </a:ln>
        </p:spPr>
        <p:txBody>
          <a:bodyPr/>
          <a:lstStyle/>
          <a:p>
            <a:endParaRPr lang="en-US" sz="2000" dirty="0"/>
          </a:p>
        </p:txBody>
      </p:sp>
      <p:grpSp>
        <p:nvGrpSpPr>
          <p:cNvPr id="30" name="Group 29" descr="Strong contrast benefits users with low vision, glare, or outdoor screens. &#10;&#10;Signaling Principle - contrast directs attention effectively. ">
            <a:extLst>
              <a:ext uri="{FF2B5EF4-FFF2-40B4-BE49-F238E27FC236}">
                <a16:creationId xmlns:a16="http://schemas.microsoft.com/office/drawing/2014/main" id="{26205882-7E93-AD77-FEFD-E35F3D04D7DF}"/>
              </a:ext>
            </a:extLst>
          </p:cNvPr>
          <p:cNvGrpSpPr/>
          <p:nvPr/>
        </p:nvGrpSpPr>
        <p:grpSpPr>
          <a:xfrm>
            <a:off x="594360" y="3044952"/>
            <a:ext cx="3749040" cy="1321606"/>
            <a:chOff x="594360" y="3044952"/>
            <a:chExt cx="3749040" cy="1321606"/>
          </a:xfrm>
        </p:grpSpPr>
        <p:pic>
          <p:nvPicPr>
            <p:cNvPr id="18" name="Image 2">
              <a:extLs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594360" y="3108960"/>
              <a:ext cx="384048" cy="384048"/>
            </a:xfrm>
            <a:prstGeom prst="rect">
              <a:avLst/>
            </a:prstGeom>
          </p:spPr>
        </p:pic>
        <p:sp>
          <p:nvSpPr>
            <p:cNvPr id="19" name="Text 14"/>
            <p:cNvSpPr/>
            <p:nvPr/>
          </p:nvSpPr>
          <p:spPr>
            <a:xfrm>
              <a:off x="1097280" y="3044952"/>
              <a:ext cx="3246120" cy="32004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Strong Contrast</a:t>
              </a:r>
              <a:endParaRPr lang="en-US" sz="1600" dirty="0"/>
            </a:p>
          </p:txBody>
        </p:sp>
        <p:sp>
          <p:nvSpPr>
            <p:cNvPr id="20" name="Text 15" descr="4.5:1 minimum for body text. Benefits users with low vision, glare, or outdoor screens."/>
            <p:cNvSpPr/>
            <p:nvPr/>
          </p:nvSpPr>
          <p:spPr>
            <a:xfrm>
              <a:off x="594360" y="3529584"/>
              <a:ext cx="3749040" cy="475488"/>
            </a:xfrm>
            <a:prstGeom prst="rect">
              <a:avLst/>
            </a:prstGeom>
            <a:noFill/>
            <a:ln/>
          </p:spPr>
          <p:txBody>
            <a:bodyPr wrap="square" lIns="0" tIns="0" rIns="0" bIns="0" rtlCol="0" anchor="ctr"/>
            <a:lstStyle/>
            <a:p>
              <a:pPr marL="0" indent="0" algn="l">
                <a:lnSpc>
                  <a:spcPct val="125000"/>
                </a:lnSpc>
                <a:buNone/>
              </a:pPr>
              <a:r>
                <a:rPr lang="en-US" sz="1400" dirty="0">
                  <a:solidFill>
                    <a:srgbClr val="1B2A4A"/>
                  </a:solidFill>
                  <a:latin typeface="Calibri" pitchFamily="34" charset="0"/>
                  <a:ea typeface="Calibri" pitchFamily="34" charset="-122"/>
                  <a:cs typeface="Calibri" pitchFamily="34" charset="-120"/>
                </a:rPr>
                <a:t>♿ </a:t>
              </a:r>
              <a:r>
                <a:rPr lang="en-US" sz="1400" dirty="0">
                  <a:solidFill>
                    <a:srgbClr val="1E293B"/>
                  </a:solidFill>
                  <a:latin typeface="Calibri" pitchFamily="34" charset="0"/>
                  <a:ea typeface="Calibri" pitchFamily="34" charset="-122"/>
                  <a:cs typeface="Calibri" pitchFamily="34" charset="-120"/>
                </a:rPr>
                <a:t>4.5:1 minimum for body text. Benefits users with low vision, glare, or outdoor screens.</a:t>
              </a:r>
              <a:endParaRPr lang="en-US" sz="1400" dirty="0"/>
            </a:p>
          </p:txBody>
        </p:sp>
        <p:sp>
          <p:nvSpPr>
            <p:cNvPr id="21" name="Text 16"/>
            <p:cNvSpPr/>
            <p:nvPr/>
          </p:nvSpPr>
          <p:spPr>
            <a:xfrm>
              <a:off x="594360" y="4137958"/>
              <a:ext cx="3749040" cy="228600"/>
            </a:xfrm>
            <a:prstGeom prst="rect">
              <a:avLst/>
            </a:prstGeom>
            <a:noFill/>
            <a:ln/>
          </p:spPr>
          <p:txBody>
            <a:bodyPr wrap="square" lIns="0" tIns="0" rIns="0" bIns="0" rtlCol="0" anchor="ctr"/>
            <a:lstStyle/>
            <a:p>
              <a:pPr marL="0" indent="0" algn="l">
                <a:buNone/>
              </a:pPr>
              <a:r>
                <a:rPr lang="en-US" sz="1400" dirty="0">
                  <a:solidFill>
                    <a:srgbClr val="64748B"/>
                  </a:solidFill>
                  <a:latin typeface="Calibri" pitchFamily="34" charset="0"/>
                  <a:ea typeface="Calibri" pitchFamily="34" charset="-122"/>
                  <a:cs typeface="Calibri" pitchFamily="34" charset="-120"/>
                </a:rPr>
                <a:t>📖 </a:t>
              </a:r>
              <a:r>
                <a:rPr lang="en-US" sz="1400" i="1" dirty="0">
                  <a:solidFill>
                    <a:srgbClr val="64748B"/>
                  </a:solidFill>
                  <a:latin typeface="Calibri" pitchFamily="34" charset="0"/>
                  <a:ea typeface="Calibri" pitchFamily="34" charset="-122"/>
                  <a:cs typeface="Calibri" pitchFamily="34" charset="-120"/>
                </a:rPr>
                <a:t>Signaling Principle — contrast directs attention effectively.</a:t>
              </a:r>
              <a:endParaRPr lang="en-US" sz="1400" dirty="0"/>
            </a:p>
          </p:txBody>
        </p:sp>
      </p:grpSp>
      <p:sp>
        <p:nvSpPr>
          <p:cNvPr id="22" name="Shape 17">
            <a:extLst>
              <a:ext uri="{C183D7F6-B498-43B3-948B-1728B52AA6E4}">
                <adec:decorative xmlns:adec="http://schemas.microsoft.com/office/drawing/2017/decorative" val="1"/>
              </a:ext>
            </a:extLst>
          </p:cNvPr>
          <p:cNvSpPr/>
          <p:nvPr/>
        </p:nvSpPr>
        <p:spPr>
          <a:xfrm>
            <a:off x="4663440" y="2953512"/>
            <a:ext cx="4023360" cy="1627632"/>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sz="2000" dirty="0"/>
          </a:p>
        </p:txBody>
      </p:sp>
      <p:sp>
        <p:nvSpPr>
          <p:cNvPr id="23" name="Shape 18">
            <a:extLst>
              <a:ext uri="{C183D7F6-B498-43B3-948B-1728B52AA6E4}">
                <adec:decorative xmlns:adec="http://schemas.microsoft.com/office/drawing/2017/decorative" val="1"/>
              </a:ext>
            </a:extLst>
          </p:cNvPr>
          <p:cNvSpPr/>
          <p:nvPr/>
        </p:nvSpPr>
        <p:spPr>
          <a:xfrm>
            <a:off x="4663440" y="2953512"/>
            <a:ext cx="4023360" cy="64008"/>
          </a:xfrm>
          <a:prstGeom prst="rect">
            <a:avLst/>
          </a:prstGeom>
          <a:solidFill>
            <a:srgbClr val="166534"/>
          </a:solidFill>
          <a:ln w="12700">
            <a:solidFill>
              <a:srgbClr val="166534"/>
            </a:solidFill>
            <a:prstDash val="solid"/>
          </a:ln>
        </p:spPr>
        <p:txBody>
          <a:bodyPr/>
          <a:lstStyle/>
          <a:p>
            <a:endParaRPr lang="en-US" sz="2000" dirty="0"/>
          </a:p>
        </p:txBody>
      </p:sp>
      <p:grpSp>
        <p:nvGrpSpPr>
          <p:cNvPr id="31" name="Group 30" descr="Purposeful use of color: Never color-only. Use labels and patterns alongside color to convey meaning.&#10;&#10;Redundancy Principle - combine text and simple visuals. Never rely on only one. ">
            <a:extLst>
              <a:ext uri="{FF2B5EF4-FFF2-40B4-BE49-F238E27FC236}">
                <a16:creationId xmlns:a16="http://schemas.microsoft.com/office/drawing/2014/main" id="{776E06B4-E7C1-C9D7-6895-5ECEC5330E6F}"/>
              </a:ext>
            </a:extLst>
          </p:cNvPr>
          <p:cNvGrpSpPr/>
          <p:nvPr/>
        </p:nvGrpSpPr>
        <p:grpSpPr>
          <a:xfrm>
            <a:off x="4800600" y="3044952"/>
            <a:ext cx="3749040" cy="1321606"/>
            <a:chOff x="4800600" y="3044952"/>
            <a:chExt cx="3749040" cy="1321606"/>
          </a:xfrm>
        </p:grpSpPr>
        <p:pic>
          <p:nvPicPr>
            <p:cNvPr id="24" name="Image 3">
              <a:extLst>
                <a:ext uri="{C183D7F6-B498-43B3-948B-1728B52AA6E4}">
                  <adec:decorative xmlns:adec="http://schemas.microsoft.com/office/drawing/2017/decorative" val="1"/>
                </a:ext>
              </a:extLst>
            </p:cNvPr>
            <p:cNvPicPr>
              <a:picLocks noChangeAspect="1"/>
            </p:cNvPicPr>
            <p:nvPr/>
          </p:nvPicPr>
          <p:blipFill>
            <a:blip r:embed="rId6"/>
            <a:stretch>
              <a:fillRect/>
            </a:stretch>
          </p:blipFill>
          <p:spPr>
            <a:xfrm>
              <a:off x="4800600" y="3108960"/>
              <a:ext cx="384048" cy="384048"/>
            </a:xfrm>
            <a:prstGeom prst="rect">
              <a:avLst/>
            </a:prstGeom>
          </p:spPr>
        </p:pic>
        <p:sp>
          <p:nvSpPr>
            <p:cNvPr id="25" name="Text 19"/>
            <p:cNvSpPr/>
            <p:nvPr/>
          </p:nvSpPr>
          <p:spPr>
            <a:xfrm>
              <a:off x="5303520" y="3044952"/>
              <a:ext cx="3246120" cy="320040"/>
            </a:xfrm>
            <a:prstGeom prst="rect">
              <a:avLst/>
            </a:prstGeom>
            <a:noFill/>
            <a:ln/>
          </p:spPr>
          <p:txBody>
            <a:bodyPr wrap="square" lIns="0" tIns="0" rIns="0" bIns="0" rtlCol="0" anchor="ctr"/>
            <a:lstStyle/>
            <a:p>
              <a:pPr marL="0" indent="0" algn="l">
                <a:buNone/>
              </a:pPr>
              <a:r>
                <a:rPr lang="en-US" sz="1600" b="1" dirty="0">
                  <a:solidFill>
                    <a:srgbClr val="1E293B"/>
                  </a:solidFill>
                  <a:latin typeface="Calibri" pitchFamily="34" charset="0"/>
                  <a:ea typeface="Calibri" pitchFamily="34" charset="-122"/>
                  <a:cs typeface="Calibri" pitchFamily="34" charset="-120"/>
                </a:rPr>
                <a:t>Purposeful Use of Color</a:t>
              </a:r>
              <a:endParaRPr lang="en-US" sz="1600" dirty="0"/>
            </a:p>
          </p:txBody>
        </p:sp>
        <p:sp>
          <p:nvSpPr>
            <p:cNvPr id="26" name="Text 20" descr="Never color-only. Use labels and patterns alongside color to convey meaning."/>
            <p:cNvSpPr/>
            <p:nvPr/>
          </p:nvSpPr>
          <p:spPr>
            <a:xfrm>
              <a:off x="4800600" y="3529584"/>
              <a:ext cx="3749040" cy="475488"/>
            </a:xfrm>
            <a:prstGeom prst="rect">
              <a:avLst/>
            </a:prstGeom>
            <a:noFill/>
            <a:ln/>
          </p:spPr>
          <p:txBody>
            <a:bodyPr wrap="square" lIns="0" tIns="0" rIns="0" bIns="0" rtlCol="0" anchor="ctr"/>
            <a:lstStyle/>
            <a:p>
              <a:pPr marL="0" indent="0" algn="l">
                <a:lnSpc>
                  <a:spcPct val="125000"/>
                </a:lnSpc>
                <a:buNone/>
              </a:pPr>
              <a:r>
                <a:rPr lang="en-US" sz="1400" dirty="0">
                  <a:solidFill>
                    <a:srgbClr val="166534"/>
                  </a:solidFill>
                  <a:latin typeface="Calibri" pitchFamily="34" charset="0"/>
                  <a:ea typeface="Calibri" pitchFamily="34" charset="-122"/>
                  <a:cs typeface="Calibri" pitchFamily="34" charset="-120"/>
                </a:rPr>
                <a:t>♿ </a:t>
              </a:r>
              <a:r>
                <a:rPr lang="en-US" sz="1400" dirty="0">
                  <a:solidFill>
                    <a:srgbClr val="1E293B"/>
                  </a:solidFill>
                  <a:latin typeface="Calibri" pitchFamily="34" charset="0"/>
                  <a:ea typeface="Calibri" pitchFamily="34" charset="-122"/>
                  <a:cs typeface="Calibri" pitchFamily="34" charset="-120"/>
                </a:rPr>
                <a:t>Never color-only. Use labels and patterns alongside color to convey meaning.</a:t>
              </a:r>
              <a:endParaRPr lang="en-US" sz="1400" dirty="0"/>
            </a:p>
          </p:txBody>
        </p:sp>
        <p:sp>
          <p:nvSpPr>
            <p:cNvPr id="27" name="Text 21"/>
            <p:cNvSpPr/>
            <p:nvPr/>
          </p:nvSpPr>
          <p:spPr>
            <a:xfrm>
              <a:off x="4800600" y="4137958"/>
              <a:ext cx="3749040" cy="228600"/>
            </a:xfrm>
            <a:prstGeom prst="rect">
              <a:avLst/>
            </a:prstGeom>
            <a:noFill/>
            <a:ln/>
          </p:spPr>
          <p:txBody>
            <a:bodyPr wrap="square" lIns="0" tIns="0" rIns="0" bIns="0" rtlCol="0" anchor="ctr"/>
            <a:lstStyle/>
            <a:p>
              <a:r>
                <a:rPr lang="en-US" sz="1400" dirty="0">
                  <a:solidFill>
                    <a:srgbClr val="64748B"/>
                  </a:solidFill>
                  <a:latin typeface="Calibri" pitchFamily="34" charset="0"/>
                  <a:ea typeface="Calibri" pitchFamily="34" charset="-122"/>
                  <a:cs typeface="Calibri" pitchFamily="34" charset="-120"/>
                </a:rPr>
                <a:t>📖 </a:t>
              </a:r>
              <a:r>
                <a:rPr lang="en-US" sz="1400" i="1" dirty="0">
                  <a:solidFill>
                    <a:srgbClr val="64748B"/>
                  </a:solidFill>
                  <a:latin typeface="Calibri" pitchFamily="34" charset="0"/>
                  <a:ea typeface="Calibri" pitchFamily="34" charset="-122"/>
                  <a:cs typeface="Calibri" pitchFamily="34" charset="-120"/>
                </a:rPr>
                <a:t>Redundancy Principle —  combine text and simple visuals. Never rely on only one. </a:t>
              </a:r>
              <a:endParaRPr lang="en-US" sz="1400" dirty="0"/>
            </a:p>
          </p:txBody>
        </p: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name="Slide 8">
    <p:bg>
      <p:bgPr>
        <a:solidFill>
          <a:srgbClr val="F4F7FA"/>
        </a:solidFill>
        <a:effectLst/>
      </p:bgPr>
    </p:bg>
    <p:spTree>
      <p:nvGrpSpPr>
        <p:cNvPr id="1" name=""/>
        <p:cNvGrpSpPr/>
        <p:nvPr/>
      </p:nvGrpSpPr>
      <p:grpSpPr>
        <a:xfrm>
          <a:off x="0" y="0"/>
          <a:ext cx="0" cy="0"/>
          <a:chOff x="0" y="0"/>
          <a:chExt cx="0" cy="0"/>
        </a:xfrm>
      </p:grpSpPr>
      <p:sp>
        <p:nvSpPr>
          <p:cNvPr id="4" name="Text 2"/>
          <p:cNvSpPr>
            <a:spLocks noGrp="1"/>
          </p:cNvSpPr>
          <p:nvPr>
            <p:ph type="title" idx="4294967295"/>
          </p:nvPr>
        </p:nvSpPr>
        <p:spPr>
          <a:xfrm>
            <a:off x="2148840" y="256032"/>
            <a:ext cx="6583680" cy="411480"/>
          </a:xfrm>
          <a:prstGeom prst="rect">
            <a:avLst/>
          </a:prstGeom>
          <a:noFill/>
          <a:ln>
            <a:noFill/>
            <a:prstDash/>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600" b="1" i="0" u="none" strike="noStrike" kern="1200" cap="none" spc="0" normalizeH="0" baseline="0" noProof="0" dirty="0">
                <a:ln>
                  <a:noFill/>
                </a:ln>
                <a:solidFill>
                  <a:srgbClr val="1B2A4A"/>
                </a:solidFill>
                <a:effectLst/>
                <a:uLnTx/>
                <a:uFillTx/>
                <a:latin typeface="Calibri" pitchFamily="34" charset="0"/>
                <a:ea typeface="Calibri" pitchFamily="34" charset="-122"/>
                <a:cs typeface="Calibri" pitchFamily="34" charset="-120"/>
              </a:rPr>
              <a:t>Hands-On: Fix It in 10 Minutes</a:t>
            </a:r>
            <a:endParaRPr kumimoji="0" lang="en-US" sz="2600" b="0" i="0" u="none" strike="noStrike" kern="1200" cap="none" spc="0" normalizeH="0" baseline="0" noProof="0" dirty="0">
              <a:ln>
                <a:noFill/>
              </a:ln>
              <a:solidFill>
                <a:schemeClr val="tx1"/>
              </a:solidFill>
              <a:effectLst/>
              <a:uLnTx/>
              <a:uFillTx/>
              <a:latin typeface="+mn-lt"/>
              <a:ea typeface="+mn-ea"/>
              <a:cs typeface="+mn-cs"/>
            </a:endParaRPr>
          </a:p>
        </p:txBody>
      </p:sp>
      <p:sp>
        <p:nvSpPr>
          <p:cNvPr id="2" name="Shape 0">
            <a:extLst>
              <a:ext uri="{C183D7F6-B498-43B3-948B-1728B52AA6E4}">
                <adec:decorative xmlns:adec="http://schemas.microsoft.com/office/drawing/2017/decorative" val="1"/>
              </a:ext>
            </a:extLst>
          </p:cNvPr>
          <p:cNvSpPr/>
          <p:nvPr/>
        </p:nvSpPr>
        <p:spPr>
          <a:xfrm>
            <a:off x="457200" y="256032"/>
            <a:ext cx="1554480" cy="347472"/>
          </a:xfrm>
          <a:prstGeom prst="rect">
            <a:avLst/>
          </a:prstGeom>
          <a:solidFill>
            <a:srgbClr val="006E7F"/>
          </a:solidFill>
          <a:ln w="12700">
            <a:solidFill>
              <a:srgbClr val="006E7F"/>
            </a:solidFill>
            <a:prstDash val="solid"/>
          </a:ln>
        </p:spPr>
        <p:txBody>
          <a:bodyPr/>
          <a:lstStyle/>
          <a:p>
            <a:endParaRPr lang="en-US" dirty="0"/>
          </a:p>
        </p:txBody>
      </p:sp>
      <p:sp>
        <p:nvSpPr>
          <p:cNvPr id="3" name="Text 1">
            <a:extLst>
              <a:ext uri="{C183D7F6-B498-43B3-948B-1728B52AA6E4}">
                <adec:decorative xmlns:adec="http://schemas.microsoft.com/office/drawing/2017/decorative" val="0"/>
              </a:ext>
            </a:extLst>
          </p:cNvPr>
          <p:cNvSpPr/>
          <p:nvPr/>
        </p:nvSpPr>
        <p:spPr>
          <a:xfrm>
            <a:off x="457200" y="256032"/>
            <a:ext cx="1554480" cy="347472"/>
          </a:xfrm>
          <a:prstGeom prst="rect">
            <a:avLst/>
          </a:prstGeom>
          <a:noFill/>
          <a:ln/>
        </p:spPr>
        <p:txBody>
          <a:bodyPr wrap="square" lIns="0" tIns="0" rIns="0" bIns="0" rtlCol="0" anchor="ctr"/>
          <a:lstStyle/>
          <a:p>
            <a:pPr marL="0" indent="0" algn="ctr">
              <a:buNone/>
            </a:pPr>
            <a:r>
              <a:rPr lang="en-US" sz="1200" b="1" dirty="0">
                <a:solidFill>
                  <a:srgbClr val="FFFFFF"/>
                </a:solidFill>
                <a:latin typeface="Calibri" pitchFamily="34" charset="0"/>
                <a:ea typeface="Calibri" pitchFamily="34" charset="-122"/>
                <a:cs typeface="Calibri" pitchFamily="34" charset="-120"/>
              </a:rPr>
              <a:t>PRACTICE</a:t>
            </a:r>
            <a:endParaRPr lang="en-US" sz="1200" dirty="0"/>
          </a:p>
        </p:txBody>
      </p:sp>
      <p:sp>
        <p:nvSpPr>
          <p:cNvPr id="5" name="Shape 3">
            <a:extLst>
              <a:ext uri="{C183D7F6-B498-43B3-948B-1728B52AA6E4}">
                <adec:decorative xmlns:adec="http://schemas.microsoft.com/office/drawing/2017/decorative" val="1"/>
              </a:ext>
            </a:extLst>
          </p:cNvPr>
          <p:cNvSpPr/>
          <p:nvPr/>
        </p:nvSpPr>
        <p:spPr>
          <a:xfrm>
            <a:off x="457200" y="804672"/>
            <a:ext cx="4069080" cy="4069080"/>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6" name="Shape 4">
            <a:extLst>
              <a:ext uri="{C183D7F6-B498-43B3-948B-1728B52AA6E4}">
                <adec:decorative xmlns:adec="http://schemas.microsoft.com/office/drawing/2017/decorative" val="1"/>
              </a:ext>
            </a:extLst>
          </p:cNvPr>
          <p:cNvSpPr/>
          <p:nvPr/>
        </p:nvSpPr>
        <p:spPr>
          <a:xfrm>
            <a:off x="457200" y="804672"/>
            <a:ext cx="4069080" cy="384048"/>
          </a:xfrm>
          <a:prstGeom prst="rect">
            <a:avLst/>
          </a:prstGeom>
          <a:solidFill>
            <a:srgbClr val="2B579A"/>
          </a:solidFill>
          <a:ln w="12700">
            <a:solidFill>
              <a:srgbClr val="2B579A"/>
            </a:solidFill>
            <a:prstDash val="solid"/>
          </a:ln>
        </p:spPr>
        <p:txBody>
          <a:bodyPr/>
          <a:lstStyle/>
          <a:p>
            <a:endParaRPr lang="en-US" dirty="0"/>
          </a:p>
        </p:txBody>
      </p:sp>
      <p:sp>
        <p:nvSpPr>
          <p:cNvPr id="7" name="Text 5"/>
          <p:cNvSpPr/>
          <p:nvPr/>
        </p:nvSpPr>
        <p:spPr>
          <a:xfrm>
            <a:off x="566928" y="804672"/>
            <a:ext cx="3849624" cy="384048"/>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WORD TRACK</a:t>
            </a:r>
            <a:endParaRPr lang="en-US" sz="1300" dirty="0"/>
          </a:p>
        </p:txBody>
      </p:sp>
      <p:sp>
        <p:nvSpPr>
          <p:cNvPr id="8" name="Text 6"/>
          <p:cNvSpPr/>
          <p:nvPr/>
        </p:nvSpPr>
        <p:spPr>
          <a:xfrm>
            <a:off x="621792" y="1234440"/>
            <a:ext cx="3749040" cy="3520440"/>
          </a:xfrm>
          <a:prstGeom prst="rect">
            <a:avLst/>
          </a:prstGeom>
          <a:noFill/>
          <a:ln/>
        </p:spPr>
        <p:txBody>
          <a:bodyPr wrap="square" lIns="0" tIns="0" rIns="0" bIns="0" rtlCol="0" anchor="ctr"/>
          <a:lstStyle/>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Open the “Fix It File” Word document provided.</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Run the Accessibility Checker (Review → Check Accessibility) and note all Errors.</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Apply correct Heading styles to section titles — remove any manually bolded fakes.</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Add descriptive alt text to the image.</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Fix the table: designate a header row using the Table Design tab.</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Update the 'click here' hyperlink with a descriptive label.</a:t>
            </a:r>
            <a:endParaRPr lang="en-US" sz="1400" dirty="0"/>
          </a:p>
          <a:p>
            <a:pPr marL="285750" indent="-2857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Rerun the Checker — resolve remaining Errors.</a:t>
            </a:r>
            <a:endParaRPr lang="en-US" sz="1400" dirty="0"/>
          </a:p>
        </p:txBody>
      </p:sp>
      <p:sp>
        <p:nvSpPr>
          <p:cNvPr id="9" name="Shape 7">
            <a:extLst>
              <a:ext uri="{C183D7F6-B498-43B3-948B-1728B52AA6E4}">
                <adec:decorative xmlns:adec="http://schemas.microsoft.com/office/drawing/2017/decorative" val="1"/>
              </a:ext>
            </a:extLst>
          </p:cNvPr>
          <p:cNvSpPr/>
          <p:nvPr/>
        </p:nvSpPr>
        <p:spPr>
          <a:xfrm>
            <a:off x="4709160" y="804672"/>
            <a:ext cx="4048108" cy="3906544"/>
          </a:xfrm>
          <a:prstGeom prst="rect">
            <a:avLst/>
          </a:prstGeom>
          <a:solidFill>
            <a:srgbClr val="FFFFFF"/>
          </a:solidFill>
          <a:ln w="12700">
            <a:solidFill>
              <a:srgbClr val="E2E8F0"/>
            </a:solidFill>
            <a:prstDash val="solid"/>
          </a:ln>
          <a:effectLst>
            <a:outerShdw blurRad="101600" dist="38100" dir="8100000" algn="bl" rotWithShape="0">
              <a:srgbClr val="000000">
                <a:alpha val="12000"/>
              </a:srgbClr>
            </a:outerShdw>
          </a:effectLst>
        </p:spPr>
        <p:txBody>
          <a:bodyPr/>
          <a:lstStyle/>
          <a:p>
            <a:endParaRPr lang="en-US" dirty="0"/>
          </a:p>
        </p:txBody>
      </p:sp>
      <p:sp>
        <p:nvSpPr>
          <p:cNvPr id="10" name="Shape 8">
            <a:extLst>
              <a:ext uri="{C183D7F6-B498-43B3-948B-1728B52AA6E4}">
                <adec:decorative xmlns:adec="http://schemas.microsoft.com/office/drawing/2017/decorative" val="1"/>
              </a:ext>
            </a:extLst>
          </p:cNvPr>
          <p:cNvSpPr/>
          <p:nvPr/>
        </p:nvSpPr>
        <p:spPr>
          <a:xfrm>
            <a:off x="4709160" y="804672"/>
            <a:ext cx="4069080" cy="384048"/>
          </a:xfrm>
          <a:prstGeom prst="rect">
            <a:avLst/>
          </a:prstGeom>
          <a:solidFill>
            <a:srgbClr val="C43E1C"/>
          </a:solidFill>
          <a:ln w="12700">
            <a:solidFill>
              <a:srgbClr val="C43E1C"/>
            </a:solidFill>
            <a:prstDash val="solid"/>
          </a:ln>
        </p:spPr>
        <p:txBody>
          <a:bodyPr/>
          <a:lstStyle/>
          <a:p>
            <a:endParaRPr lang="en-US" dirty="0"/>
          </a:p>
        </p:txBody>
      </p:sp>
      <p:sp>
        <p:nvSpPr>
          <p:cNvPr id="11" name="Text 9"/>
          <p:cNvSpPr/>
          <p:nvPr/>
        </p:nvSpPr>
        <p:spPr>
          <a:xfrm>
            <a:off x="4818888" y="804672"/>
            <a:ext cx="3849624" cy="384048"/>
          </a:xfrm>
          <a:prstGeom prst="rect">
            <a:avLst/>
          </a:prstGeom>
          <a:noFill/>
          <a:ln/>
        </p:spPr>
        <p:txBody>
          <a:bodyPr wrap="square" lIns="0" tIns="0" rIns="0" bIns="0" rtlCol="0" anchor="ctr"/>
          <a:lstStyle/>
          <a:p>
            <a:pPr marL="0" indent="0" algn="l">
              <a:buNone/>
            </a:pPr>
            <a:r>
              <a:rPr lang="en-US" sz="1300" b="1" dirty="0">
                <a:solidFill>
                  <a:srgbClr val="FFFFFF"/>
                </a:solidFill>
                <a:latin typeface="Calibri" pitchFamily="34" charset="0"/>
                <a:ea typeface="Calibri" pitchFamily="34" charset="-122"/>
                <a:cs typeface="Calibri" pitchFamily="34" charset="-120"/>
              </a:rPr>
              <a:t>POWERPOINT TRACK</a:t>
            </a:r>
            <a:endParaRPr lang="en-US" sz="1300" dirty="0"/>
          </a:p>
        </p:txBody>
      </p:sp>
      <p:sp>
        <p:nvSpPr>
          <p:cNvPr id="12" name="Text 10"/>
          <p:cNvSpPr/>
          <p:nvPr/>
        </p:nvSpPr>
        <p:spPr>
          <a:xfrm>
            <a:off x="4873752" y="1234440"/>
            <a:ext cx="3749040" cy="3520440"/>
          </a:xfrm>
          <a:prstGeom prst="rect">
            <a:avLst/>
          </a:prstGeom>
          <a:noFill/>
          <a:ln/>
        </p:spPr>
        <p:txBody>
          <a:bodyPr wrap="square" lIns="0" tIns="0" rIns="0" bIns="0" rtlCol="0" anchor="ctr"/>
          <a:lstStyle/>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Open the “Accessibility” PowerPoint file provided.</a:t>
            </a:r>
            <a:endParaRPr lang="en-US" sz="1400" dirty="0"/>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Run the Accessibility Checker and note all Errors.</a:t>
            </a:r>
            <a:endParaRPr lang="en-US" sz="1400" dirty="0"/>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Add a </a:t>
            </a:r>
            <a:r>
              <a:rPr lang="en-US" sz="1400" b="1" dirty="0">
                <a:solidFill>
                  <a:srgbClr val="1E293B"/>
                </a:solidFill>
                <a:latin typeface="Calibri" pitchFamily="34" charset="0"/>
                <a:ea typeface="Calibri" pitchFamily="34" charset="-122"/>
                <a:cs typeface="Calibri" pitchFamily="34" charset="-120"/>
              </a:rPr>
              <a:t>slide title </a:t>
            </a:r>
            <a:r>
              <a:rPr lang="en-US" sz="1400" dirty="0">
                <a:solidFill>
                  <a:srgbClr val="1E293B"/>
                </a:solidFill>
                <a:latin typeface="Calibri" pitchFamily="34" charset="0"/>
                <a:ea typeface="Calibri" pitchFamily="34" charset="-122"/>
                <a:cs typeface="Calibri" pitchFamily="34" charset="-120"/>
              </a:rPr>
              <a:t>to any untitled slide using the Title placeholder.</a:t>
            </a:r>
            <a:endParaRPr lang="en-US" sz="1400" dirty="0"/>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Open the Selection Pane and correct the reading order on Slide 3.</a:t>
            </a:r>
            <a:endParaRPr lang="en-US" sz="1400" dirty="0"/>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Replace the low-contrast text (light gray on white) with dark text.</a:t>
            </a:r>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Add meaningful alt text to the image describing its key insight.</a:t>
            </a:r>
            <a:endParaRPr lang="en-US" sz="1400" dirty="0"/>
          </a:p>
          <a:p>
            <a:pPr marL="171450" indent="-171450" algn="l">
              <a:lnSpc>
                <a:spcPct val="135000"/>
              </a:lnSpc>
              <a:buFont typeface="Arial" panose="020B0604020202020204" pitchFamily="34" charset="0"/>
              <a:buChar char="•"/>
            </a:pPr>
            <a:r>
              <a:rPr lang="en-US" sz="1400" dirty="0">
                <a:solidFill>
                  <a:srgbClr val="1E293B"/>
                </a:solidFill>
                <a:latin typeface="Calibri" pitchFamily="34" charset="0"/>
                <a:ea typeface="Calibri" pitchFamily="34" charset="-122"/>
                <a:cs typeface="Calibri" pitchFamily="34" charset="-120"/>
              </a:rPr>
              <a:t>Rerun the Checker — resolve remaining Errors.</a:t>
            </a:r>
            <a:endParaRPr lang="en-US" sz="1400" dirty="0"/>
          </a:p>
        </p:txBody>
      </p:sp>
      <p:sp>
        <p:nvSpPr>
          <p:cNvPr id="13" name="Shape 11">
            <a:extLst>
              <a:ext uri="{C183D7F6-B498-43B3-948B-1728B52AA6E4}">
                <adec:decorative xmlns:adec="http://schemas.microsoft.com/office/drawing/2017/decorative" val="1"/>
              </a:ext>
            </a:extLst>
          </p:cNvPr>
          <p:cNvSpPr/>
          <p:nvPr/>
        </p:nvSpPr>
        <p:spPr>
          <a:xfrm>
            <a:off x="457200" y="4736592"/>
            <a:ext cx="8321040" cy="274320"/>
          </a:xfrm>
          <a:prstGeom prst="rect">
            <a:avLst/>
          </a:prstGeom>
          <a:solidFill>
            <a:srgbClr val="B45309"/>
          </a:solidFill>
          <a:ln w="12700">
            <a:solidFill>
              <a:srgbClr val="B45309"/>
            </a:solidFill>
            <a:prstDash val="solid"/>
          </a:ln>
        </p:spPr>
        <p:txBody>
          <a:bodyPr/>
          <a:lstStyle/>
          <a:p>
            <a:endParaRPr lang="en-US" dirty="0"/>
          </a:p>
        </p:txBody>
      </p:sp>
      <p:sp>
        <p:nvSpPr>
          <p:cNvPr id="14" name="Text 12">
            <a:extLst>
              <a:ext uri="{C183D7F6-B498-43B3-948B-1728B52AA6E4}">
                <adec:decorative xmlns:adec="http://schemas.microsoft.com/office/drawing/2017/decorative" val="0"/>
              </a:ext>
            </a:extLst>
          </p:cNvPr>
          <p:cNvSpPr/>
          <p:nvPr/>
        </p:nvSpPr>
        <p:spPr>
          <a:xfrm>
            <a:off x="548640" y="4736592"/>
            <a:ext cx="8138160" cy="274320"/>
          </a:xfrm>
          <a:prstGeom prst="rect">
            <a:avLst/>
          </a:prstGeom>
          <a:noFill/>
          <a:ln/>
        </p:spPr>
        <p:txBody>
          <a:bodyPr wrap="square" lIns="0" tIns="0" rIns="0" bIns="0" rtlCol="0" anchor="ctr"/>
          <a:lstStyle/>
          <a:p>
            <a:pPr marL="0" indent="0" algn="l">
              <a:buNone/>
            </a:pPr>
            <a:r>
              <a:rPr lang="en-US" sz="1200" b="1" dirty="0">
                <a:solidFill>
                  <a:srgbClr val="FFFFFF"/>
                </a:solidFill>
                <a:latin typeface="Calibri" pitchFamily="34" charset="0"/>
                <a:ea typeface="Calibri" pitchFamily="34" charset="-122"/>
                <a:cs typeface="Calibri" pitchFamily="34" charset="-120"/>
              </a:rPr>
              <a:t>⏱ 10 minutes — use your own materials if you prefer. </a:t>
            </a:r>
            <a:endParaRPr lang="en-US" sz="12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1590</TotalTime>
  <Words>2765</Words>
  <Application>Microsoft Office PowerPoint</Application>
  <PresentationFormat>On-screen Show (16:9)</PresentationFormat>
  <Paragraphs>210</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Office Theme</vt:lpstr>
      <vt:lpstr>Design Once, Include Everyone</vt:lpstr>
      <vt:lpstr>Why Accessibility Matters</vt:lpstr>
      <vt:lpstr>Download the 3 Documents in this Folder...</vt:lpstr>
      <vt:lpstr>"Access Denied" — Spot the Barriers</vt:lpstr>
      <vt:lpstr>The Big 5 Accessibility Barriers</vt:lpstr>
      <vt:lpstr>Built-In Accessibility Tools: Word</vt:lpstr>
      <vt:lpstr>Built-In Accessibility Tools: PowerPoint</vt:lpstr>
      <vt:lpstr>Design Principles That Serve Everyone</vt:lpstr>
      <vt:lpstr>Hands-On: Fix It in 10 Minutes</vt:lpstr>
      <vt:lpstr>Before You Distribute: The Final Checklist</vt:lpstr>
      <vt:lpstr>Who Benefits? The Curb Cut Effect</vt:lpstr>
      <vt:lpstr>Key Takeaways</vt:lpstr>
      <vt:lpstr>Resources &amp; References</vt:lpstr>
      <vt:lpstr>Thank you for coming! </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 Once, Include Everyone Presentation</dc:title>
  <dc:subject>Accessibility in Microsoft 365</dc:subject>
  <dc:creator>BDeVore@csi.edu</dc:creator>
  <cp:lastModifiedBy>Bryan DeVore</cp:lastModifiedBy>
  <cp:revision>82</cp:revision>
  <dcterms:created xsi:type="dcterms:W3CDTF">2026-05-18T21:34:30Z</dcterms:created>
  <dcterms:modified xsi:type="dcterms:W3CDTF">2026-06-09T18:16:01Z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anorama-manifest">
    <vt:lpwstr>{"dismissals":[{"targetId":{"value":34},"issueTypeIdentifier":"READING_ORDER_ISSUE"},{"targetId":{"value":103},"issueTypeIdentifier":"READING_ORDER_ISSUE"},{"targetId":{"value":144},"issueTypeIdentifier":"READING_ORDER_ISSUE"},{"targetId":{"value":221},"issueTypeIdentifier":"READING_ORDER_ISSUE"},{"targetId":{"value":314},"issueTypeIdentifier":"READING_ORDER_ISSUE"},{"targetId":{"value":407},"issueTypeIdentifier":"READING_ORDER_ISSUE"},{"targetId":{"value":642},"issueTypeIdentifier":"READING_ORDER_ISSUE"},{"targetId":{"value":733},"issueTypeIdentifier":"READING_ORDER_ISSUE"}],"remediatedIssues":[]}</vt:lpwstr>
  </property>
</Properties>
</file>