
<file path=[Content_Types].xml><?xml version="1.0" encoding="utf-8"?>
<Types xmlns="http://schemas.openxmlformats.org/package/2006/content-types">
  <Default ContentType="application/vnd.openxmlformats-officedocument.oleObject" Extension="bin"/>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x="18288000" cy="10287000"/>
  <p:notesSz cx="6858000" cy="9144000"/>
  <p:embeddedFontLst>
    <p:embeddedFont>
      <p:font typeface="Rubik Bold" charset="1" panose="00000800000000000000"/>
      <p:regular r:id="rId30"/>
    </p:embeddedFont>
    <p:embeddedFont>
      <p:font typeface="Segoe Script" charset="1" panose="020B0504020000000003"/>
      <p:regular r:id="rId31"/>
    </p:embeddedFont>
    <p:embeddedFont>
      <p:font typeface="Rubik" charset="1" panose="00000000000000000000"/>
      <p:regular r:id="rId32"/>
    </p:embeddedFont>
    <p:embeddedFont>
      <p:font typeface="Nunito Ultra-Bold" charset="1" panose="00000000000000000000"/>
      <p:regular r:id="rId33"/>
    </p:embeddedFont>
    <p:embeddedFont>
      <p:font typeface="Rubik Bold Italics" charset="1" panose="00000800000000000000"/>
      <p:regular r:id="rId34"/>
    </p:embeddedFont>
    <p:embeddedFont>
      <p:font typeface="Rubik Italics" charset="1" panose="00000000000000000000"/>
      <p:regular r:id="rId40"/>
    </p:embeddedFont>
    <p:embeddedFont>
      <p:font typeface="Lazydog" charset="1" panose="00000000000000000000"/>
      <p:regular r:id="rId41"/>
    </p:embeddedFont>
    <p:embeddedFont>
      <p:font typeface="Rubik Semi-Bold" charset="1" panose="0000000000000000000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notesMasters/notesMaster1.xml" Type="http://schemas.openxmlformats.org/officeDocument/2006/relationships/notesMaster"/><Relationship Id="rId36" Target="theme/theme2.xml" Type="http://schemas.openxmlformats.org/officeDocument/2006/relationships/theme"/><Relationship Id="rId37" Target="notesSlides/notesSlide1.xml" Type="http://schemas.openxmlformats.org/officeDocument/2006/relationships/notesSlide"/><Relationship Id="rId38" Target="notesSlides/notesSlide2.xml" Type="http://schemas.openxmlformats.org/officeDocument/2006/relationships/notesSlide"/><Relationship Id="rId39" Target="notesSlides/notesSlide3.xml" Type="http://schemas.openxmlformats.org/officeDocument/2006/relationships/notesSlide"/><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notesSlides/notesSlide4.xml" Type="http://schemas.openxmlformats.org/officeDocument/2006/relationships/notesSlide"/><Relationship Id="rId44" Target="notesSlides/notesSlide5.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Access is not just about whether resources or opportunities exist—it also reflects how institutional systems, policies, and practices shape who can actually benefit from them. Even when resources are technically available, barriers such as restrictive policies, inequitable distribution, or structural biases can limit individuals’ ability to use them effectively. Conversely, intentional structures and supportive practices can expand access, ensuring that all individuals have a fair chance to engage with and benefit from educational, social, or organizational opportunities.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Providing access to opportunity means creating the conditions and pathways that allow individuals to reach and benefit from valuable opportunities, resources, programs, and experiences. It requires both removing barriers and building supports that enable meaningful participation. In practice, this can include:</a:t>
            </a:r>
          </a:p>
          <a:p>
            <a:r>
              <a:rPr lang="en-US"/>
              <a:t/>
            </a:r>
          </a:p>
          <a:p>
            <a:r>
              <a:rPr lang="en-US"/>
              <a:t>Eliminating systemic barriers – Adjusting policies, prerequisites, or eligibility criteria that prevent students from participating in programs like dual enrollment.</a:t>
            </a:r>
          </a:p>
          <a:p>
            <a:r>
              <a:rPr lang="en-US"/>
              <a:t>Providing information and guidance – Ensuring students and families are aware of available opportunities and understand how to engage with them.</a:t>
            </a:r>
          </a:p>
          <a:p>
            <a:r>
              <a:rPr lang="en-US"/>
              <a:t>Offering targeted supports – Tutoring, mentoring, advising, or financial assistance that equips students to take full advantage of the opportunity.</a:t>
            </a:r>
          </a:p>
          <a:p>
            <a:r>
              <a:rPr lang="en-US"/>
              <a:t>Ensuring equitable distribution – Designing programs and resources so historically underserved students have equal chances to participate.</a:t>
            </a:r>
          </a:p>
          <a:p>
            <a:r>
              <a:rPr lang="en-US"/>
              <a:t>Using data to inform decisions – Monitoring participation trends and outcomes to identify gaps, predict needs, and continuously improve access strategies.</a:t>
            </a:r>
          </a:p>
          <a:p>
            <a:r>
              <a:rPr lang="en-US"/>
              <a:t/>
            </a:r>
          </a:p>
          <a:p>
            <a:r>
              <a:rPr lang="en-US"/>
              <a:t>In essence: access acts as the bridge, while opportunity is the destination—by thoughtfully creating pathways, support systems, and equitable policies, we ensure that reaching the “opportunity” is not just possible, but intentional.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Conditions: Cultural or Social Barriers – Students may feel dual enrollment isn’t for “people like me” or face peer/family pressure.</a:t>
            </a:r>
          </a:p>
          <a:p>
            <a:r>
              <a:rPr lang="en-US"/>
              <a:t/>
            </a:r>
          </a:p>
          <a:p>
            <a:r>
              <a:rPr lang="en-US"/>
              <a:t>Access Pathway: Mentorship and Peer Support – Pairing students with mentors who have completed dual enrollment to increase confidence and belonging.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Key Takeaways</a:t>
            </a:r>
          </a:p>
          <a:p>
            <a:r>
              <a:rPr lang="en-US"/>
              <a:t>Data reveals who is being served—and who is being left out</a:t>
            </a:r>
          </a:p>
          <a:p>
            <a:r>
              <a:rPr lang="en-US"/>
              <a:t>Equity gaps in awareness, access, and success must be clearly identified</a:t>
            </a:r>
          </a:p>
          <a:p>
            <a:r>
              <a:rPr lang="en-US"/>
              <a:t>Understanding gaps helps move from assumptions to evidence-based action</a:t>
            </a:r>
          </a:p>
          <a:p>
            <a:r>
              <a:rPr lang="en-US"/>
              <a:t>Targeted supports are most effective when they are directly aligned to identified barriers</a:t>
            </a:r>
          </a:p>
          <a:p>
            <a:r>
              <a:rPr lang="en-US"/>
              <a:t>Continuous review of data ensures ongoing improvement and accountability</a:t>
            </a:r>
          </a:p>
          <a:p>
            <a:r>
              <a:rPr lang="en-US"/>
              <a:t>Big Idea</a:t>
            </a:r>
          </a:p>
          <a:p>
            <a:r>
              <a:rPr lang="en-US"/>
              <a:t/>
            </a:r>
          </a:p>
          <a:p>
            <a:r>
              <a:rPr lang="en-US"/>
              <a:t>Expanding dual enrollment access requires more than opportunity—it requires intentional, data-informed action to ensure all students can participate and succeed.</a:t>
            </a:r>
          </a:p>
          <a:p>
            <a:r>
              <a:rPr lang="en-US"/>
              <a:t/>
            </a:r>
          </a:p>
          <a:p>
            <a:r>
              <a:rPr lang="en-US"/>
              <a:t>Closing Reflection</a:t>
            </a:r>
          </a:p>
          <a:p>
            <a:r>
              <a:rPr lang="en-US"/>
              <a:t/>
            </a:r>
          </a:p>
          <a:p>
            <a:r>
              <a:rPr lang="en-US"/>
              <a:t>What is one insight from the data that should shape future action?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Comes Next</a:t>
            </a:r>
          </a:p>
          <a:p>
            <a:r>
              <a:rPr lang="en-US"/>
              <a:t>Use data to identify one clear access or success gap in dual enrollment</a:t>
            </a:r>
          </a:p>
          <a:p>
            <a:r>
              <a:rPr lang="en-US"/>
              <a:t>Select one barrier that is contributing to that gap</a:t>
            </a:r>
          </a:p>
          <a:p>
            <a:r>
              <a:rPr lang="en-US"/>
              <a:t>Choose one targeted support that can be tested or implemented</a:t>
            </a:r>
          </a:p>
          <a:p>
            <a:r>
              <a:rPr lang="en-US"/>
              <a:t>Define how progress will be measured over time</a:t>
            </a:r>
          </a:p>
          <a:p>
            <a:r>
              <a:rPr lang="en-US"/>
              <a:t>Commit to Action</a:t>
            </a:r>
          </a:p>
          <a:p>
            <a:r>
              <a:rPr lang="en-US"/>
              <a:t/>
            </a:r>
          </a:p>
          <a:p>
            <a:r>
              <a:rPr lang="en-US"/>
              <a:t>Small, focused steps lead to meaningful, equitable change in student opportunity and success.</a:t>
            </a:r>
          </a:p>
          <a:p>
            <a:r>
              <a:rPr lang="en-US"/>
              <a:t/>
            </a:r>
          </a:p>
          <a:p>
            <a:r>
              <a:rPr lang="en-US"/>
              <a:t>Next Step Reflection</a:t>
            </a:r>
          </a:p>
          <a:p>
            <a:r>
              <a:rPr lang="en-US"/>
              <a:t/>
            </a:r>
          </a:p>
          <a:p>
            <a:r>
              <a:rPr lang="en-US"/>
              <a:t>What is one action that can be taken immediately to improve access or outcomes for students?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60.png" Type="http://schemas.openxmlformats.org/officeDocument/2006/relationships/image"/><Relationship Id="rId4" Target="../media/image61.svg" Type="http://schemas.openxmlformats.org/officeDocument/2006/relationships/image"/><Relationship Id="rId5" Target="../media/image62.png" Type="http://schemas.openxmlformats.org/officeDocument/2006/relationships/image"/><Relationship Id="rId6" Target="../media/image63.svg" Type="http://schemas.openxmlformats.org/officeDocument/2006/relationships/image"/><Relationship Id="rId7" Target="../media/image64.png" Type="http://schemas.openxmlformats.org/officeDocument/2006/relationships/image"/><Relationship Id="rId8" Target="../media/image6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6.jpeg" Type="http://schemas.openxmlformats.org/officeDocument/2006/relationships/image"/><Relationship Id="rId3" Target="../media/image67.png" Type="http://schemas.openxmlformats.org/officeDocument/2006/relationships/image"/><Relationship Id="rId4" Target="../media/image6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sv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svg" Type="http://schemas.openxmlformats.org/officeDocument/2006/relationships/image"/><Relationship Id="rId4" Target="../media/image75.png" Type="http://schemas.openxmlformats.org/officeDocument/2006/relationships/image"/><Relationship Id="rId5" Target="../embeddings/oleObject1.bin" Type="http://schemas.openxmlformats.org/officeDocument/2006/relationships/oleObject"/><Relationship Id="rId6" Target="../media/image76.png" Type="http://schemas.openxmlformats.org/officeDocument/2006/relationships/image"/><Relationship Id="rId7" Target="../media/image77.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svg" Type="http://schemas.openxmlformats.org/officeDocument/2006/relationships/image"/><Relationship Id="rId4" Target="../media/image78.png" Type="http://schemas.openxmlformats.org/officeDocument/2006/relationships/image"/><Relationship Id="rId5" Target="../embeddings/oleObject2.bin" Type="http://schemas.openxmlformats.org/officeDocument/2006/relationships/oleObject"/><Relationship Id="rId6" Target="../media/image79.png" Type="http://schemas.openxmlformats.org/officeDocument/2006/relationships/image"/><Relationship Id="rId7" Target="../media/image80.svg" Type="http://schemas.openxmlformats.org/officeDocument/2006/relationships/image"/><Relationship Id="rId8" Target="../media/image81.png" Type="http://schemas.openxmlformats.org/officeDocument/2006/relationships/image"/><Relationship Id="rId9" Target="../media/image82.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svg" Type="http://schemas.openxmlformats.org/officeDocument/2006/relationships/image"/><Relationship Id="rId4" Target="../media/image83.png" Type="http://schemas.openxmlformats.org/officeDocument/2006/relationships/image"/><Relationship Id="rId5" Target="../embeddings/oleObject3.bin" Type="http://schemas.openxmlformats.org/officeDocument/2006/relationships/oleObject"/><Relationship Id="rId6" Target="../media/image84.png" Type="http://schemas.openxmlformats.org/officeDocument/2006/relationships/image"/><Relationship Id="rId7" Target="../media/image85.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40.svg" Type="http://schemas.openxmlformats.org/officeDocument/2006/relationships/image"/><Relationship Id="rId12" Target="../media/image41.png" Type="http://schemas.openxmlformats.org/officeDocument/2006/relationships/image"/><Relationship Id="rId13" Target="../media/image42.svg" Type="http://schemas.openxmlformats.org/officeDocument/2006/relationships/image"/><Relationship Id="rId14" Target="../media/image43.png" Type="http://schemas.openxmlformats.org/officeDocument/2006/relationships/image"/><Relationship Id="rId15" Target="../media/image44.svg" Type="http://schemas.openxmlformats.org/officeDocument/2006/relationships/image"/><Relationship Id="rId16" Target="../media/image86.png" Type="http://schemas.openxmlformats.org/officeDocument/2006/relationships/image"/><Relationship Id="rId17" Target="../media/image87.svg" Type="http://schemas.openxmlformats.org/officeDocument/2006/relationships/image"/><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media/image37.png" Type="http://schemas.openxmlformats.org/officeDocument/2006/relationships/image"/><Relationship Id="rId9" Target="../media/image38.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svg" Type="http://schemas.openxmlformats.org/officeDocument/2006/relationships/image"/><Relationship Id="rId4" Target="../media/image88.png" Type="http://schemas.openxmlformats.org/officeDocument/2006/relationships/image"/><Relationship Id="rId5" Target="../media/image89.svg" Type="http://schemas.openxmlformats.org/officeDocument/2006/relationships/image"/><Relationship Id="rId6" Target="../media/image90.png" Type="http://schemas.openxmlformats.org/officeDocument/2006/relationships/image"/><Relationship Id="rId7" Target="../media/image91.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40.svg" Type="http://schemas.openxmlformats.org/officeDocument/2006/relationships/image"/><Relationship Id="rId12" Target="../media/image96.png" Type="http://schemas.openxmlformats.org/officeDocument/2006/relationships/image"/><Relationship Id="rId13" Target="../media/image97.svg" Type="http://schemas.openxmlformats.org/officeDocument/2006/relationships/image"/><Relationship Id="rId14" Target="../media/image98.png" Type="http://schemas.openxmlformats.org/officeDocument/2006/relationships/image"/><Relationship Id="rId15" Target="../media/image99.svg" Type="http://schemas.openxmlformats.org/officeDocument/2006/relationships/image"/><Relationship Id="rId2" Target="../media/image58.png" Type="http://schemas.openxmlformats.org/officeDocument/2006/relationships/image"/><Relationship Id="rId3" Target="../media/image59.svg" Type="http://schemas.openxmlformats.org/officeDocument/2006/relationships/image"/><Relationship Id="rId4" Target="../media/image92.png" Type="http://schemas.openxmlformats.org/officeDocument/2006/relationships/image"/><Relationship Id="rId5" Target="../media/image93.svg" Type="http://schemas.openxmlformats.org/officeDocument/2006/relationships/image"/><Relationship Id="rId6" Target="../media/image94.png" Type="http://schemas.openxmlformats.org/officeDocument/2006/relationships/image"/><Relationship Id="rId7" Target="../media/image95.sv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svg" Type="http://schemas.openxmlformats.org/officeDocument/2006/relationships/image"/><Relationship Id="rId4" Target="../media/image100.png" Type="http://schemas.openxmlformats.org/officeDocument/2006/relationships/image"/><Relationship Id="rId5" Target="../media/image101.svg" Type="http://schemas.openxmlformats.org/officeDocument/2006/relationships/image"/><Relationship Id="rId6" Target="../media/image10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10.png" Type="http://schemas.openxmlformats.org/officeDocument/2006/relationships/image"/><Relationship Id="rId7" Target="../media/image11.svg" Type="http://schemas.openxmlformats.org/officeDocument/2006/relationships/image"/><Relationship Id="rId8" Target="../media/image12.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1.png" Type="http://schemas.openxmlformats.org/officeDocument/2006/relationships/image"/><Relationship Id="rId11" Target="../media/image112.svg" Type="http://schemas.openxmlformats.org/officeDocument/2006/relationships/image"/><Relationship Id="rId2" Target="../media/image103.png" Type="http://schemas.openxmlformats.org/officeDocument/2006/relationships/image"/><Relationship Id="rId3" Target="../media/image104.svg" Type="http://schemas.openxmlformats.org/officeDocument/2006/relationships/image"/><Relationship Id="rId4" Target="../media/image105.png" Type="http://schemas.openxmlformats.org/officeDocument/2006/relationships/image"/><Relationship Id="rId5" Target="../media/image106.svg" Type="http://schemas.openxmlformats.org/officeDocument/2006/relationships/image"/><Relationship Id="rId6" Target="../media/image107.png" Type="http://schemas.openxmlformats.org/officeDocument/2006/relationships/image"/><Relationship Id="rId7" Target="../media/image108.svg" Type="http://schemas.openxmlformats.org/officeDocument/2006/relationships/image"/><Relationship Id="rId8" Target="../media/image109.png" Type="http://schemas.openxmlformats.org/officeDocument/2006/relationships/image"/><Relationship Id="rId9" Target="../media/image110.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13.png" Type="http://schemas.openxmlformats.org/officeDocument/2006/relationships/image"/><Relationship Id="rId4" Target="../media/image114.svg" Type="http://schemas.openxmlformats.org/officeDocument/2006/relationships/image"/><Relationship Id="rId5" Target="../media/image115.jpeg" Type="http://schemas.openxmlformats.org/officeDocument/2006/relationships/image"/><Relationship Id="rId6" Target="../media/image43.png" Type="http://schemas.openxmlformats.org/officeDocument/2006/relationships/image"/><Relationship Id="rId7" Target="../media/image44.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1.svg" Type="http://schemas.openxmlformats.org/officeDocument/2006/relationships/image"/><Relationship Id="rId11" Target="../media/image122.png" Type="http://schemas.openxmlformats.org/officeDocument/2006/relationships/image"/><Relationship Id="rId2" Target="../notesSlides/notesSlide5.xml" Type="http://schemas.openxmlformats.org/officeDocument/2006/relationships/notesSlide"/><Relationship Id="rId3" Target="../media/image116.png" Type="http://schemas.openxmlformats.org/officeDocument/2006/relationships/image"/><Relationship Id="rId4" Target="../media/image117.svg" Type="http://schemas.openxmlformats.org/officeDocument/2006/relationships/image"/><Relationship Id="rId5" Target="../media/image10.png" Type="http://schemas.openxmlformats.org/officeDocument/2006/relationships/image"/><Relationship Id="rId6" Target="../media/image11.svg" Type="http://schemas.openxmlformats.org/officeDocument/2006/relationships/image"/><Relationship Id="rId7" Target="../media/image118.png" Type="http://schemas.openxmlformats.org/officeDocument/2006/relationships/image"/><Relationship Id="rId8" Target="../media/image119.svg" Type="http://schemas.openxmlformats.org/officeDocument/2006/relationships/image"/><Relationship Id="rId9" Target="../media/image120.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3.png" Type="http://schemas.openxmlformats.org/officeDocument/2006/relationships/image"/><Relationship Id="rId3" Target="../media/image124.svg" Type="http://schemas.openxmlformats.org/officeDocument/2006/relationships/image"/><Relationship Id="rId4" Target="../media/image125.png" Type="http://schemas.openxmlformats.org/officeDocument/2006/relationships/image"/><Relationship Id="rId5" Target="../media/image126.svg" Type="http://schemas.openxmlformats.org/officeDocument/2006/relationships/image"/><Relationship Id="rId6" Target="../media/image127.png" Type="http://schemas.openxmlformats.org/officeDocument/2006/relationships/image"/><Relationship Id="rId7" Target="../media/image128.png" Type="http://schemas.openxmlformats.org/officeDocument/2006/relationships/image"/><Relationship Id="rId8" Target="../media/image129.png" Type="http://schemas.openxmlformats.org/officeDocument/2006/relationships/image"/><Relationship Id="rId9" Target="../media/image130.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9.svg" Type="http://schemas.openxmlformats.org/officeDocument/2006/relationships/image"/><Relationship Id="rId2" Target="../media/image131.png" Type="http://schemas.openxmlformats.org/officeDocument/2006/relationships/image"/><Relationship Id="rId3" Target="../media/image132.svg" Type="http://schemas.openxmlformats.org/officeDocument/2006/relationships/image"/><Relationship Id="rId4" Target="../media/image133.png" Type="http://schemas.openxmlformats.org/officeDocument/2006/relationships/image"/><Relationship Id="rId5" Target="../media/image134.png" Type="http://schemas.openxmlformats.org/officeDocument/2006/relationships/image"/><Relationship Id="rId6" Target="../media/image135.svg" Type="http://schemas.openxmlformats.org/officeDocument/2006/relationships/image"/><Relationship Id="rId7" Target="../media/image136.png" Type="http://schemas.openxmlformats.org/officeDocument/2006/relationships/image"/><Relationship Id="rId8" Target="../media/image137.png" Type="http://schemas.openxmlformats.org/officeDocument/2006/relationships/image"/><Relationship Id="rId9" Target="../media/image13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svg" Type="http://schemas.openxmlformats.org/officeDocument/2006/relationships/image"/><Relationship Id="rId12" Target="../media/image23.png" Type="http://schemas.openxmlformats.org/officeDocument/2006/relationships/image"/><Relationship Id="rId13" Target="../media/image24.svg" Type="http://schemas.openxmlformats.org/officeDocument/2006/relationships/image"/><Relationship Id="rId14" Target="../media/image25.png" Type="http://schemas.openxmlformats.org/officeDocument/2006/relationships/image"/><Relationship Id="rId15" Target="../media/image26.svg" Type="http://schemas.openxmlformats.org/officeDocument/2006/relationships/image"/><Relationship Id="rId16" Target="../media/image27.png" Type="http://schemas.openxmlformats.org/officeDocument/2006/relationships/image"/><Relationship Id="rId17" Target="../media/image28.svg" Type="http://schemas.openxmlformats.org/officeDocument/2006/relationships/image"/><Relationship Id="rId18" Target="../media/image29.png" Type="http://schemas.openxmlformats.org/officeDocument/2006/relationships/image"/><Relationship Id="rId19" Target="../media/image30.svg" Type="http://schemas.openxmlformats.org/officeDocument/2006/relationships/image"/><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11" Target="../media/image40.svg" Type="http://schemas.openxmlformats.org/officeDocument/2006/relationships/image"/><Relationship Id="rId12" Target="../media/image41.png" Type="http://schemas.openxmlformats.org/officeDocument/2006/relationships/image"/><Relationship Id="rId13" Target="../media/image42.svg" Type="http://schemas.openxmlformats.org/officeDocument/2006/relationships/image"/><Relationship Id="rId14" Target="../media/image43.png" Type="http://schemas.openxmlformats.org/officeDocument/2006/relationships/image"/><Relationship Id="rId15" Target="../media/image44.svg" Type="http://schemas.openxmlformats.org/officeDocument/2006/relationships/image"/><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media/image37.png" Type="http://schemas.openxmlformats.org/officeDocument/2006/relationships/image"/><Relationship Id="rId9" Target="../media/image3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png" Type="http://schemas.openxmlformats.org/officeDocument/2006/relationships/image"/><Relationship Id="rId11" Target="../media/image48.svg" Type="http://schemas.openxmlformats.org/officeDocument/2006/relationships/image"/><Relationship Id="rId2" Target="../media/image31.png" Type="http://schemas.openxmlformats.org/officeDocument/2006/relationships/image"/><Relationship Id="rId3" Target="../media/image32.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 Id="rId8" Target="../media/image41.png" Type="http://schemas.openxmlformats.org/officeDocument/2006/relationships/image"/><Relationship Id="rId9" Target="../media/image4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49.jpeg" Type="http://schemas.openxmlformats.org/officeDocument/2006/relationships/image"/><Relationship Id="rId5" Target="../media/image43.png" Type="http://schemas.openxmlformats.org/officeDocument/2006/relationships/image"/><Relationship Id="rId6" Target="../media/image44.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0.png" Type="http://schemas.openxmlformats.org/officeDocument/2006/relationships/image"/><Relationship Id="rId3" Target="../media/image51.svg" Type="http://schemas.openxmlformats.org/officeDocument/2006/relationships/image"/><Relationship Id="rId4" Target="../media/image52.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53.jpeg" Type="http://schemas.openxmlformats.org/officeDocument/2006/relationships/image"/><Relationship Id="rId4" Target="../media/image54.png" Type="http://schemas.openxmlformats.org/officeDocument/2006/relationships/image"/><Relationship Id="rId5" Target="../media/image55.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56.png" Type="http://schemas.openxmlformats.org/officeDocument/2006/relationships/image"/><Relationship Id="rId4" Target="../media/image57.svg" Type="http://schemas.openxmlformats.org/officeDocument/2006/relationships/image"/><Relationship Id="rId5" Target="../media/image58.png" Type="http://schemas.openxmlformats.org/officeDocument/2006/relationships/image"/><Relationship Id="rId6" Target="../media/image59.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sp>
        <p:nvSpPr>
          <p:cNvPr name="Freeform 2" id="2"/>
          <p:cNvSpPr/>
          <p:nvPr/>
        </p:nvSpPr>
        <p:spPr>
          <a:xfrm flipH="false" flipV="false" rot="0">
            <a:off x="11883617" y="7213"/>
            <a:ext cx="6404383" cy="10272573"/>
          </a:xfrm>
          <a:custGeom>
            <a:avLst/>
            <a:gdLst/>
            <a:ahLst/>
            <a:cxnLst/>
            <a:rect r="r" b="b" t="t" l="l"/>
            <a:pathLst>
              <a:path h="10272573" w="6404383">
                <a:moveTo>
                  <a:pt x="0" y="0"/>
                </a:moveTo>
                <a:lnTo>
                  <a:pt x="6404383" y="0"/>
                </a:lnTo>
                <a:lnTo>
                  <a:pt x="6404383" y="10272574"/>
                </a:lnTo>
                <a:lnTo>
                  <a:pt x="0" y="10272574"/>
                </a:lnTo>
                <a:lnTo>
                  <a:pt x="0" y="0"/>
                </a:lnTo>
                <a:close/>
              </a:path>
            </a:pathLst>
          </a:custGeom>
          <a:blipFill>
            <a:blip r:embed="rId2"/>
            <a:stretch>
              <a:fillRect l="-90393" t="0" r="-90393" b="0"/>
            </a:stretch>
          </a:blipFill>
        </p:spPr>
      </p:sp>
      <p:sp>
        <p:nvSpPr>
          <p:cNvPr name="Freeform 3" id="3"/>
          <p:cNvSpPr/>
          <p:nvPr/>
        </p:nvSpPr>
        <p:spPr>
          <a:xfrm flipH="true" flipV="false" rot="0">
            <a:off x="6576392" y="2054090"/>
            <a:ext cx="2812527" cy="2561957"/>
          </a:xfrm>
          <a:custGeom>
            <a:avLst/>
            <a:gdLst/>
            <a:ahLst/>
            <a:cxnLst/>
            <a:rect r="r" b="b" t="t" l="l"/>
            <a:pathLst>
              <a:path h="2561957" w="2812527">
                <a:moveTo>
                  <a:pt x="2812527" y="0"/>
                </a:moveTo>
                <a:lnTo>
                  <a:pt x="0" y="0"/>
                </a:lnTo>
                <a:lnTo>
                  <a:pt x="0" y="2561956"/>
                </a:lnTo>
                <a:lnTo>
                  <a:pt x="2812527" y="2561956"/>
                </a:lnTo>
                <a:lnTo>
                  <a:pt x="2812527"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4135273" y="7057973"/>
            <a:ext cx="5620522" cy="235040"/>
          </a:xfrm>
          <a:custGeom>
            <a:avLst/>
            <a:gdLst/>
            <a:ahLst/>
            <a:cxnLst/>
            <a:rect r="r" b="b" t="t" l="l"/>
            <a:pathLst>
              <a:path h="235040" w="5620522">
                <a:moveTo>
                  <a:pt x="0" y="0"/>
                </a:moveTo>
                <a:lnTo>
                  <a:pt x="5620523" y="0"/>
                </a:lnTo>
                <a:lnTo>
                  <a:pt x="5620523" y="235040"/>
                </a:lnTo>
                <a:lnTo>
                  <a:pt x="0" y="23504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597570" y="7921663"/>
            <a:ext cx="10782626" cy="1336637"/>
            <a:chOff x="0" y="0"/>
            <a:chExt cx="2839868" cy="352036"/>
          </a:xfrm>
        </p:grpSpPr>
        <p:sp>
          <p:nvSpPr>
            <p:cNvPr name="Freeform 6" id="6"/>
            <p:cNvSpPr/>
            <p:nvPr/>
          </p:nvSpPr>
          <p:spPr>
            <a:xfrm flipH="false" flipV="false" rot="0">
              <a:off x="0" y="0"/>
              <a:ext cx="2839869" cy="352036"/>
            </a:xfrm>
            <a:custGeom>
              <a:avLst/>
              <a:gdLst/>
              <a:ahLst/>
              <a:cxnLst/>
              <a:rect r="r" b="b" t="t" l="l"/>
              <a:pathLst>
                <a:path h="352036" w="2839869">
                  <a:moveTo>
                    <a:pt x="10770" y="0"/>
                  </a:moveTo>
                  <a:lnTo>
                    <a:pt x="2829098" y="0"/>
                  </a:lnTo>
                  <a:cubicBezTo>
                    <a:pt x="2831955" y="0"/>
                    <a:pt x="2834694" y="1135"/>
                    <a:pt x="2836714" y="3154"/>
                  </a:cubicBezTo>
                  <a:cubicBezTo>
                    <a:pt x="2838734" y="5174"/>
                    <a:pt x="2839869" y="7914"/>
                    <a:pt x="2839869" y="10770"/>
                  </a:cubicBezTo>
                  <a:lnTo>
                    <a:pt x="2839869" y="341266"/>
                  </a:lnTo>
                  <a:cubicBezTo>
                    <a:pt x="2839869" y="344122"/>
                    <a:pt x="2838734" y="346862"/>
                    <a:pt x="2836714" y="348882"/>
                  </a:cubicBezTo>
                  <a:cubicBezTo>
                    <a:pt x="2834694" y="350901"/>
                    <a:pt x="2831955" y="352036"/>
                    <a:pt x="2829098" y="352036"/>
                  </a:cubicBezTo>
                  <a:lnTo>
                    <a:pt x="10770" y="352036"/>
                  </a:lnTo>
                  <a:cubicBezTo>
                    <a:pt x="7914" y="352036"/>
                    <a:pt x="5174" y="350901"/>
                    <a:pt x="3154" y="348882"/>
                  </a:cubicBezTo>
                  <a:cubicBezTo>
                    <a:pt x="1135" y="346862"/>
                    <a:pt x="0" y="344122"/>
                    <a:pt x="0" y="341266"/>
                  </a:cubicBezTo>
                  <a:lnTo>
                    <a:pt x="0" y="10770"/>
                  </a:lnTo>
                  <a:cubicBezTo>
                    <a:pt x="0" y="7914"/>
                    <a:pt x="1135" y="5174"/>
                    <a:pt x="3154" y="3154"/>
                  </a:cubicBezTo>
                  <a:cubicBezTo>
                    <a:pt x="5174" y="1135"/>
                    <a:pt x="7914" y="0"/>
                    <a:pt x="10770" y="0"/>
                  </a:cubicBezTo>
                  <a:close/>
                </a:path>
              </a:pathLst>
            </a:custGeom>
            <a:solidFill>
              <a:srgbClr val="FBD160"/>
            </a:solidFill>
          </p:spPr>
        </p:sp>
        <p:sp>
          <p:nvSpPr>
            <p:cNvPr name="TextBox 7" id="7"/>
            <p:cNvSpPr txBox="true"/>
            <p:nvPr/>
          </p:nvSpPr>
          <p:spPr>
            <a:xfrm>
              <a:off x="0" y="-57150"/>
              <a:ext cx="2839868" cy="409186"/>
            </a:xfrm>
            <a:prstGeom prst="rect">
              <a:avLst/>
            </a:prstGeom>
          </p:spPr>
          <p:txBody>
            <a:bodyPr anchor="ctr" rtlCol="false" tIns="50800" lIns="50800" bIns="50800" rIns="50800"/>
            <a:lstStyle/>
            <a:p>
              <a:pPr algn="ctr">
                <a:lnSpc>
                  <a:spcPts val="3500"/>
                </a:lnSpc>
              </a:pPr>
            </a:p>
          </p:txBody>
        </p:sp>
      </p:grpSp>
      <p:sp>
        <p:nvSpPr>
          <p:cNvPr name="TextBox 8" id="8"/>
          <p:cNvSpPr txBox="true"/>
          <p:nvPr/>
        </p:nvSpPr>
        <p:spPr>
          <a:xfrm rot="0">
            <a:off x="4135273" y="5264205"/>
            <a:ext cx="6764157" cy="1670030"/>
          </a:xfrm>
          <a:prstGeom prst="rect">
            <a:avLst/>
          </a:prstGeom>
        </p:spPr>
        <p:txBody>
          <a:bodyPr anchor="t" rtlCol="false" tIns="0" lIns="0" bIns="0" rIns="0">
            <a:spAutoFit/>
          </a:bodyPr>
          <a:lstStyle/>
          <a:p>
            <a:pPr algn="l">
              <a:lnSpc>
                <a:spcPts val="12499"/>
              </a:lnSpc>
            </a:pPr>
            <a:r>
              <a:rPr lang="en-US" sz="12499" b="true">
                <a:solidFill>
                  <a:srgbClr val="FFFFFF"/>
                </a:solidFill>
                <a:latin typeface="Rubik Bold"/>
                <a:ea typeface="Rubik Bold"/>
                <a:cs typeface="Rubik Bold"/>
                <a:sym typeface="Rubik Bold"/>
              </a:rPr>
              <a:t>Design</a:t>
            </a:r>
          </a:p>
        </p:txBody>
      </p:sp>
      <p:grpSp>
        <p:nvGrpSpPr>
          <p:cNvPr name="Group 9" id="9"/>
          <p:cNvGrpSpPr/>
          <p:nvPr/>
        </p:nvGrpSpPr>
        <p:grpSpPr>
          <a:xfrm rot="0">
            <a:off x="480110" y="815396"/>
            <a:ext cx="47625" cy="1314894"/>
            <a:chOff x="0" y="0"/>
            <a:chExt cx="12543" cy="346309"/>
          </a:xfrm>
        </p:grpSpPr>
        <p:sp>
          <p:nvSpPr>
            <p:cNvPr name="Freeform 10" id="10"/>
            <p:cNvSpPr/>
            <p:nvPr/>
          </p:nvSpPr>
          <p:spPr>
            <a:xfrm flipH="false" flipV="false" rot="0">
              <a:off x="0" y="0"/>
              <a:ext cx="12543" cy="346309"/>
            </a:xfrm>
            <a:custGeom>
              <a:avLst/>
              <a:gdLst/>
              <a:ahLst/>
              <a:cxnLst/>
              <a:rect r="r" b="b" t="t" l="l"/>
              <a:pathLst>
                <a:path h="346309" w="12543">
                  <a:moveTo>
                    <a:pt x="0" y="0"/>
                  </a:moveTo>
                  <a:lnTo>
                    <a:pt x="12543" y="0"/>
                  </a:lnTo>
                  <a:lnTo>
                    <a:pt x="12543" y="346309"/>
                  </a:lnTo>
                  <a:lnTo>
                    <a:pt x="0" y="346309"/>
                  </a:lnTo>
                  <a:close/>
                </a:path>
              </a:pathLst>
            </a:custGeom>
            <a:solidFill>
              <a:srgbClr val="E44650"/>
            </a:solidFill>
          </p:spPr>
        </p:sp>
        <p:sp>
          <p:nvSpPr>
            <p:cNvPr name="TextBox 11" id="11"/>
            <p:cNvSpPr txBox="true"/>
            <p:nvPr/>
          </p:nvSpPr>
          <p:spPr>
            <a:xfrm>
              <a:off x="0" y="-57150"/>
              <a:ext cx="12543" cy="403459"/>
            </a:xfrm>
            <a:prstGeom prst="rect">
              <a:avLst/>
            </a:prstGeom>
          </p:spPr>
          <p:txBody>
            <a:bodyPr anchor="ctr" rtlCol="false" tIns="50800" lIns="50800" bIns="50800" rIns="50800"/>
            <a:lstStyle/>
            <a:p>
              <a:pPr algn="ctr">
                <a:lnSpc>
                  <a:spcPts val="3500"/>
                </a:lnSpc>
              </a:pPr>
            </a:p>
          </p:txBody>
        </p:sp>
      </p:grpSp>
      <p:sp>
        <p:nvSpPr>
          <p:cNvPr name="TextBox 12" id="12"/>
          <p:cNvSpPr txBox="true"/>
          <p:nvPr/>
        </p:nvSpPr>
        <p:spPr>
          <a:xfrm rot="0">
            <a:off x="1990700" y="3487468"/>
            <a:ext cx="8790384" cy="1670030"/>
          </a:xfrm>
          <a:prstGeom prst="rect">
            <a:avLst/>
          </a:prstGeom>
        </p:spPr>
        <p:txBody>
          <a:bodyPr anchor="t" rtlCol="false" tIns="0" lIns="0" bIns="0" rIns="0">
            <a:spAutoFit/>
          </a:bodyPr>
          <a:lstStyle/>
          <a:p>
            <a:pPr algn="l">
              <a:lnSpc>
                <a:spcPts val="12499"/>
              </a:lnSpc>
            </a:pPr>
            <a:r>
              <a:rPr lang="en-US" sz="12499" b="true">
                <a:solidFill>
                  <a:srgbClr val="FFFFFF"/>
                </a:solidFill>
                <a:latin typeface="Rubik Bold"/>
                <a:ea typeface="Rubik Bold"/>
                <a:cs typeface="Rubik Bold"/>
                <a:sym typeface="Rubik Bold"/>
              </a:rPr>
              <a:t>Access</a:t>
            </a:r>
          </a:p>
        </p:txBody>
      </p:sp>
      <p:sp>
        <p:nvSpPr>
          <p:cNvPr name="TextBox 13" id="13"/>
          <p:cNvSpPr txBox="true"/>
          <p:nvPr/>
        </p:nvSpPr>
        <p:spPr>
          <a:xfrm rot="0">
            <a:off x="1990700" y="5360720"/>
            <a:ext cx="3666241" cy="1573515"/>
          </a:xfrm>
          <a:prstGeom prst="rect">
            <a:avLst/>
          </a:prstGeom>
        </p:spPr>
        <p:txBody>
          <a:bodyPr anchor="t" rtlCol="false" tIns="0" lIns="0" bIns="0" rIns="0">
            <a:spAutoFit/>
          </a:bodyPr>
          <a:lstStyle/>
          <a:p>
            <a:pPr algn="l">
              <a:lnSpc>
                <a:spcPts val="11699"/>
              </a:lnSpc>
            </a:pPr>
            <a:r>
              <a:rPr lang="en-US" sz="11699">
                <a:solidFill>
                  <a:srgbClr val="BFE5EF"/>
                </a:solidFill>
                <a:latin typeface="Segoe Script"/>
                <a:ea typeface="Segoe Script"/>
                <a:cs typeface="Segoe Script"/>
                <a:sym typeface="Segoe Script"/>
              </a:rPr>
              <a:t>by</a:t>
            </a:r>
          </a:p>
        </p:txBody>
      </p:sp>
      <p:sp>
        <p:nvSpPr>
          <p:cNvPr name="TextBox 14" id="14"/>
          <p:cNvSpPr txBox="true"/>
          <p:nvPr/>
        </p:nvSpPr>
        <p:spPr>
          <a:xfrm rot="0">
            <a:off x="413435" y="8024070"/>
            <a:ext cx="8787715" cy="1093724"/>
          </a:xfrm>
          <a:prstGeom prst="rect">
            <a:avLst/>
          </a:prstGeom>
        </p:spPr>
        <p:txBody>
          <a:bodyPr anchor="t" rtlCol="false" tIns="0" lIns="0" bIns="0" rIns="0">
            <a:spAutoFit/>
          </a:bodyPr>
          <a:lstStyle/>
          <a:p>
            <a:pPr algn="l">
              <a:lnSpc>
                <a:spcPts val="4317"/>
              </a:lnSpc>
            </a:pPr>
            <a:r>
              <a:rPr lang="en-US" sz="3399">
                <a:solidFill>
                  <a:srgbClr val="2B2B2B"/>
                </a:solidFill>
                <a:latin typeface="Rubik"/>
                <a:ea typeface="Rubik"/>
                <a:cs typeface="Rubik"/>
                <a:sym typeface="Rubik"/>
              </a:rPr>
              <a:t>Using Data to Expand Access to Opportunities for Underserved Students</a:t>
            </a:r>
          </a:p>
        </p:txBody>
      </p:sp>
      <p:sp>
        <p:nvSpPr>
          <p:cNvPr name="TextBox 15" id="15"/>
          <p:cNvSpPr txBox="true"/>
          <p:nvPr/>
        </p:nvSpPr>
        <p:spPr>
          <a:xfrm rot="0">
            <a:off x="648817" y="796346"/>
            <a:ext cx="6551070" cy="1196975"/>
          </a:xfrm>
          <a:prstGeom prst="rect">
            <a:avLst/>
          </a:prstGeom>
        </p:spPr>
        <p:txBody>
          <a:bodyPr anchor="t" rtlCol="false" tIns="0" lIns="0" bIns="0" rIns="0">
            <a:spAutoFit/>
          </a:bodyPr>
          <a:lstStyle/>
          <a:p>
            <a:pPr algn="l">
              <a:lnSpc>
                <a:spcPts val="3175"/>
              </a:lnSpc>
            </a:pPr>
            <a:r>
              <a:rPr lang="en-US" sz="2500">
                <a:solidFill>
                  <a:srgbClr val="BFE5EF"/>
                </a:solidFill>
                <a:latin typeface="Rubik"/>
                <a:ea typeface="Rubik"/>
                <a:cs typeface="Rubik"/>
                <a:sym typeface="Rubik"/>
              </a:rPr>
              <a:t>Shaneece Green, MBA</a:t>
            </a:r>
          </a:p>
          <a:p>
            <a:pPr algn="l">
              <a:lnSpc>
                <a:spcPts val="3175"/>
              </a:lnSpc>
            </a:pPr>
            <a:r>
              <a:rPr lang="en-US" sz="2500">
                <a:solidFill>
                  <a:srgbClr val="BFE5EF"/>
                </a:solidFill>
                <a:latin typeface="Rubik"/>
                <a:ea typeface="Rubik"/>
                <a:cs typeface="Rubik"/>
                <a:sym typeface="Rubik"/>
              </a:rPr>
              <a:t>Regional Coordinator - College Credit Plus</a:t>
            </a:r>
          </a:p>
          <a:p>
            <a:pPr algn="l">
              <a:lnSpc>
                <a:spcPts val="3175"/>
              </a:lnSpc>
            </a:pPr>
            <a:r>
              <a:rPr lang="en-US" sz="2500">
                <a:solidFill>
                  <a:srgbClr val="BFE5EF"/>
                </a:solidFill>
                <a:latin typeface="Rubik"/>
                <a:ea typeface="Rubik"/>
                <a:cs typeface="Rubik"/>
                <a:sym typeface="Rubik"/>
              </a:rPr>
              <a:t>Columbus State Community College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grpSp>
        <p:nvGrpSpPr>
          <p:cNvPr name="Group 2" id="2"/>
          <p:cNvGrpSpPr/>
          <p:nvPr/>
        </p:nvGrpSpPr>
        <p:grpSpPr>
          <a:xfrm rot="0">
            <a:off x="9166772" y="5680258"/>
            <a:ext cx="47625" cy="3495746"/>
            <a:chOff x="0" y="0"/>
            <a:chExt cx="12543" cy="920690"/>
          </a:xfrm>
        </p:grpSpPr>
        <p:sp>
          <p:nvSpPr>
            <p:cNvPr name="Freeform 3" id="3"/>
            <p:cNvSpPr/>
            <p:nvPr/>
          </p:nvSpPr>
          <p:spPr>
            <a:xfrm flipH="false" flipV="false" rot="0">
              <a:off x="0" y="0"/>
              <a:ext cx="12543" cy="920690"/>
            </a:xfrm>
            <a:custGeom>
              <a:avLst/>
              <a:gdLst/>
              <a:ahLst/>
              <a:cxnLst/>
              <a:rect r="r" b="b" t="t" l="l"/>
              <a:pathLst>
                <a:path h="920690" w="12543">
                  <a:moveTo>
                    <a:pt x="0" y="0"/>
                  </a:moveTo>
                  <a:lnTo>
                    <a:pt x="12543" y="0"/>
                  </a:lnTo>
                  <a:lnTo>
                    <a:pt x="12543" y="920690"/>
                  </a:lnTo>
                  <a:lnTo>
                    <a:pt x="0" y="920690"/>
                  </a:lnTo>
                  <a:close/>
                </a:path>
              </a:pathLst>
            </a:custGeom>
            <a:solidFill>
              <a:srgbClr val="FAE5AC"/>
            </a:solidFill>
          </p:spPr>
        </p:sp>
        <p:sp>
          <p:nvSpPr>
            <p:cNvPr name="TextBox 4" id="4"/>
            <p:cNvSpPr txBox="true"/>
            <p:nvPr/>
          </p:nvSpPr>
          <p:spPr>
            <a:xfrm>
              <a:off x="0" y="-57150"/>
              <a:ext cx="12543" cy="977840"/>
            </a:xfrm>
            <a:prstGeom prst="rect">
              <a:avLst/>
            </a:prstGeom>
          </p:spPr>
          <p:txBody>
            <a:bodyPr anchor="ctr" rtlCol="false" tIns="50800" lIns="50800" bIns="50800" rIns="50800"/>
            <a:lstStyle/>
            <a:p>
              <a:pPr algn="ctr">
                <a:lnSpc>
                  <a:spcPts val="3500"/>
                </a:lnSpc>
              </a:pPr>
            </a:p>
          </p:txBody>
        </p:sp>
      </p:grpSp>
      <p:grpSp>
        <p:nvGrpSpPr>
          <p:cNvPr name="Group 5" id="5"/>
          <p:cNvGrpSpPr/>
          <p:nvPr/>
        </p:nvGrpSpPr>
        <p:grpSpPr>
          <a:xfrm rot="5400000">
            <a:off x="9120188" y="515677"/>
            <a:ext cx="47625" cy="12330082"/>
            <a:chOff x="0" y="0"/>
            <a:chExt cx="12543" cy="3247429"/>
          </a:xfrm>
        </p:grpSpPr>
        <p:sp>
          <p:nvSpPr>
            <p:cNvPr name="Freeform 6" id="6"/>
            <p:cNvSpPr/>
            <p:nvPr/>
          </p:nvSpPr>
          <p:spPr>
            <a:xfrm flipH="false" flipV="false" rot="0">
              <a:off x="0" y="0"/>
              <a:ext cx="12543" cy="3247429"/>
            </a:xfrm>
            <a:custGeom>
              <a:avLst/>
              <a:gdLst/>
              <a:ahLst/>
              <a:cxnLst/>
              <a:rect r="r" b="b" t="t" l="l"/>
              <a:pathLst>
                <a:path h="3247429" w="12543">
                  <a:moveTo>
                    <a:pt x="0" y="0"/>
                  </a:moveTo>
                  <a:lnTo>
                    <a:pt x="12543" y="0"/>
                  </a:lnTo>
                  <a:lnTo>
                    <a:pt x="12543" y="3247429"/>
                  </a:lnTo>
                  <a:lnTo>
                    <a:pt x="0" y="3247429"/>
                  </a:lnTo>
                  <a:close/>
                </a:path>
              </a:pathLst>
            </a:custGeom>
            <a:solidFill>
              <a:srgbClr val="FAE5AC"/>
            </a:solidFill>
          </p:spPr>
        </p:sp>
        <p:sp>
          <p:nvSpPr>
            <p:cNvPr name="TextBox 7" id="7"/>
            <p:cNvSpPr txBox="true"/>
            <p:nvPr/>
          </p:nvSpPr>
          <p:spPr>
            <a:xfrm>
              <a:off x="0" y="-57150"/>
              <a:ext cx="12543" cy="3304579"/>
            </a:xfrm>
            <a:prstGeom prst="rect">
              <a:avLst/>
            </a:prstGeom>
          </p:spPr>
          <p:txBody>
            <a:bodyPr anchor="ctr" rtlCol="false" tIns="50800" lIns="50800" bIns="50800" rIns="50800"/>
            <a:lstStyle/>
            <a:p>
              <a:pPr algn="ctr">
                <a:lnSpc>
                  <a:spcPts val="3500"/>
                </a:lnSpc>
              </a:pPr>
            </a:p>
          </p:txBody>
        </p:sp>
      </p:grpSp>
      <p:grpSp>
        <p:nvGrpSpPr>
          <p:cNvPr name="Group 8" id="8"/>
          <p:cNvGrpSpPr/>
          <p:nvPr/>
        </p:nvGrpSpPr>
        <p:grpSpPr>
          <a:xfrm rot="5400000">
            <a:off x="9120188" y="1896137"/>
            <a:ext cx="47625" cy="12330082"/>
            <a:chOff x="0" y="0"/>
            <a:chExt cx="12543" cy="3247429"/>
          </a:xfrm>
        </p:grpSpPr>
        <p:sp>
          <p:nvSpPr>
            <p:cNvPr name="Freeform 9" id="9"/>
            <p:cNvSpPr/>
            <p:nvPr/>
          </p:nvSpPr>
          <p:spPr>
            <a:xfrm flipH="false" flipV="false" rot="0">
              <a:off x="0" y="0"/>
              <a:ext cx="12543" cy="3247429"/>
            </a:xfrm>
            <a:custGeom>
              <a:avLst/>
              <a:gdLst/>
              <a:ahLst/>
              <a:cxnLst/>
              <a:rect r="r" b="b" t="t" l="l"/>
              <a:pathLst>
                <a:path h="3247429" w="12543">
                  <a:moveTo>
                    <a:pt x="0" y="0"/>
                  </a:moveTo>
                  <a:lnTo>
                    <a:pt x="12543" y="0"/>
                  </a:lnTo>
                  <a:lnTo>
                    <a:pt x="12543" y="3247429"/>
                  </a:lnTo>
                  <a:lnTo>
                    <a:pt x="0" y="3247429"/>
                  </a:lnTo>
                  <a:close/>
                </a:path>
              </a:pathLst>
            </a:custGeom>
            <a:solidFill>
              <a:srgbClr val="FAE5AC"/>
            </a:solidFill>
          </p:spPr>
        </p:sp>
        <p:sp>
          <p:nvSpPr>
            <p:cNvPr name="TextBox 10" id="10"/>
            <p:cNvSpPr txBox="true"/>
            <p:nvPr/>
          </p:nvSpPr>
          <p:spPr>
            <a:xfrm>
              <a:off x="0" y="-57150"/>
              <a:ext cx="12543" cy="3304579"/>
            </a:xfrm>
            <a:prstGeom prst="rect">
              <a:avLst/>
            </a:prstGeom>
          </p:spPr>
          <p:txBody>
            <a:bodyPr anchor="ctr" rtlCol="false" tIns="50800" lIns="50800" bIns="50800" rIns="50800"/>
            <a:lstStyle/>
            <a:p>
              <a:pPr algn="ctr">
                <a:lnSpc>
                  <a:spcPts val="3500"/>
                </a:lnSpc>
              </a:pPr>
            </a:p>
          </p:txBody>
        </p:sp>
      </p:grpSp>
      <p:sp>
        <p:nvSpPr>
          <p:cNvPr name="TextBox 11" id="11"/>
          <p:cNvSpPr txBox="true"/>
          <p:nvPr/>
        </p:nvSpPr>
        <p:spPr>
          <a:xfrm rot="0">
            <a:off x="3616801" y="8552331"/>
            <a:ext cx="4313111" cy="396875"/>
          </a:xfrm>
          <a:prstGeom prst="rect">
            <a:avLst/>
          </a:prstGeom>
        </p:spPr>
        <p:txBody>
          <a:bodyPr anchor="t" rtlCol="false" tIns="0" lIns="0" bIns="0" rIns="0">
            <a:spAutoFit/>
          </a:bodyPr>
          <a:lstStyle/>
          <a:p>
            <a:pPr algn="ctr">
              <a:lnSpc>
                <a:spcPts val="3175"/>
              </a:lnSpc>
            </a:pPr>
            <a:r>
              <a:rPr lang="en-US" sz="2500">
                <a:solidFill>
                  <a:srgbClr val="F8F8F8"/>
                </a:solidFill>
                <a:latin typeface="Rubik"/>
                <a:ea typeface="Rubik"/>
                <a:cs typeface="Rubik"/>
                <a:sym typeface="Rubik"/>
              </a:rPr>
              <a:t>Academic Preparedness</a:t>
            </a:r>
          </a:p>
        </p:txBody>
      </p:sp>
      <p:grpSp>
        <p:nvGrpSpPr>
          <p:cNvPr name="Group 12" id="12"/>
          <p:cNvGrpSpPr/>
          <p:nvPr/>
        </p:nvGrpSpPr>
        <p:grpSpPr>
          <a:xfrm rot="0">
            <a:off x="9994486" y="2673433"/>
            <a:ext cx="5040314" cy="1810250"/>
            <a:chOff x="0" y="0"/>
            <a:chExt cx="1670019" cy="599794"/>
          </a:xfrm>
        </p:grpSpPr>
        <p:sp>
          <p:nvSpPr>
            <p:cNvPr name="Freeform 13" id="13"/>
            <p:cNvSpPr/>
            <p:nvPr/>
          </p:nvSpPr>
          <p:spPr>
            <a:xfrm flipH="false" flipV="false" rot="0">
              <a:off x="0" y="0"/>
              <a:ext cx="1670019" cy="599794"/>
            </a:xfrm>
            <a:custGeom>
              <a:avLst/>
              <a:gdLst/>
              <a:ahLst/>
              <a:cxnLst/>
              <a:rect r="r" b="b" t="t" l="l"/>
              <a:pathLst>
                <a:path h="599794" w="1670019">
                  <a:moveTo>
                    <a:pt x="23040" y="0"/>
                  </a:moveTo>
                  <a:lnTo>
                    <a:pt x="1646979" y="0"/>
                  </a:lnTo>
                  <a:cubicBezTo>
                    <a:pt x="1659704" y="0"/>
                    <a:pt x="1670019" y="10315"/>
                    <a:pt x="1670019" y="23040"/>
                  </a:cubicBezTo>
                  <a:lnTo>
                    <a:pt x="1670019" y="576754"/>
                  </a:lnTo>
                  <a:cubicBezTo>
                    <a:pt x="1670019" y="589479"/>
                    <a:pt x="1659704" y="599794"/>
                    <a:pt x="1646979" y="599794"/>
                  </a:cubicBezTo>
                  <a:lnTo>
                    <a:pt x="23040" y="599794"/>
                  </a:lnTo>
                  <a:cubicBezTo>
                    <a:pt x="16929" y="599794"/>
                    <a:pt x="11069" y="597367"/>
                    <a:pt x="6748" y="593046"/>
                  </a:cubicBezTo>
                  <a:cubicBezTo>
                    <a:pt x="2427" y="588725"/>
                    <a:pt x="0" y="582865"/>
                    <a:pt x="0" y="576754"/>
                  </a:cubicBezTo>
                  <a:lnTo>
                    <a:pt x="0" y="23040"/>
                  </a:lnTo>
                  <a:cubicBezTo>
                    <a:pt x="0" y="16929"/>
                    <a:pt x="2427" y="11069"/>
                    <a:pt x="6748" y="6748"/>
                  </a:cubicBezTo>
                  <a:cubicBezTo>
                    <a:pt x="11069" y="2427"/>
                    <a:pt x="16929" y="0"/>
                    <a:pt x="23040" y="0"/>
                  </a:cubicBezTo>
                  <a:close/>
                </a:path>
              </a:pathLst>
            </a:custGeom>
            <a:solidFill>
              <a:srgbClr val="2D95A2"/>
            </a:solidFill>
          </p:spPr>
        </p:sp>
        <p:sp>
          <p:nvSpPr>
            <p:cNvPr name="TextBox 14" id="14"/>
            <p:cNvSpPr txBox="true"/>
            <p:nvPr/>
          </p:nvSpPr>
          <p:spPr>
            <a:xfrm>
              <a:off x="0" y="-57150"/>
              <a:ext cx="1670019" cy="656944"/>
            </a:xfrm>
            <a:prstGeom prst="rect">
              <a:avLst/>
            </a:prstGeom>
          </p:spPr>
          <p:txBody>
            <a:bodyPr anchor="ctr" rtlCol="false" tIns="50800" lIns="50800" bIns="50800" rIns="50800"/>
            <a:lstStyle/>
            <a:p>
              <a:pPr algn="ctr">
                <a:lnSpc>
                  <a:spcPts val="3500"/>
                </a:lnSpc>
              </a:pPr>
            </a:p>
          </p:txBody>
        </p:sp>
      </p:grpSp>
      <p:grpSp>
        <p:nvGrpSpPr>
          <p:cNvPr name="Group 15" id="15"/>
          <p:cNvGrpSpPr/>
          <p:nvPr/>
        </p:nvGrpSpPr>
        <p:grpSpPr>
          <a:xfrm rot="0">
            <a:off x="3253199" y="2673433"/>
            <a:ext cx="5040314" cy="1737569"/>
            <a:chOff x="0" y="0"/>
            <a:chExt cx="1670019" cy="575713"/>
          </a:xfrm>
        </p:grpSpPr>
        <p:sp>
          <p:nvSpPr>
            <p:cNvPr name="Freeform 16" id="16"/>
            <p:cNvSpPr/>
            <p:nvPr/>
          </p:nvSpPr>
          <p:spPr>
            <a:xfrm flipH="false" flipV="false" rot="0">
              <a:off x="0" y="0"/>
              <a:ext cx="1670019" cy="575713"/>
            </a:xfrm>
            <a:custGeom>
              <a:avLst/>
              <a:gdLst/>
              <a:ahLst/>
              <a:cxnLst/>
              <a:rect r="r" b="b" t="t" l="l"/>
              <a:pathLst>
                <a:path h="575713" w="1670019">
                  <a:moveTo>
                    <a:pt x="23040" y="0"/>
                  </a:moveTo>
                  <a:lnTo>
                    <a:pt x="1646979" y="0"/>
                  </a:lnTo>
                  <a:cubicBezTo>
                    <a:pt x="1659704" y="0"/>
                    <a:pt x="1670019" y="10315"/>
                    <a:pt x="1670019" y="23040"/>
                  </a:cubicBezTo>
                  <a:lnTo>
                    <a:pt x="1670019" y="552673"/>
                  </a:lnTo>
                  <a:cubicBezTo>
                    <a:pt x="1670019" y="565397"/>
                    <a:pt x="1659704" y="575713"/>
                    <a:pt x="1646979" y="575713"/>
                  </a:cubicBezTo>
                  <a:lnTo>
                    <a:pt x="23040" y="575713"/>
                  </a:lnTo>
                  <a:cubicBezTo>
                    <a:pt x="16929" y="575713"/>
                    <a:pt x="11069" y="573285"/>
                    <a:pt x="6748" y="568965"/>
                  </a:cubicBezTo>
                  <a:cubicBezTo>
                    <a:pt x="2427" y="564644"/>
                    <a:pt x="0" y="558783"/>
                    <a:pt x="0" y="552673"/>
                  </a:cubicBezTo>
                  <a:lnTo>
                    <a:pt x="0" y="23040"/>
                  </a:lnTo>
                  <a:cubicBezTo>
                    <a:pt x="0" y="16929"/>
                    <a:pt x="2427" y="11069"/>
                    <a:pt x="6748" y="6748"/>
                  </a:cubicBezTo>
                  <a:cubicBezTo>
                    <a:pt x="11069" y="2427"/>
                    <a:pt x="16929" y="0"/>
                    <a:pt x="23040" y="0"/>
                  </a:cubicBezTo>
                  <a:close/>
                </a:path>
              </a:pathLst>
            </a:custGeom>
            <a:solidFill>
              <a:srgbClr val="EB633F"/>
            </a:solidFill>
          </p:spPr>
        </p:sp>
        <p:sp>
          <p:nvSpPr>
            <p:cNvPr name="TextBox 17" id="17"/>
            <p:cNvSpPr txBox="true"/>
            <p:nvPr/>
          </p:nvSpPr>
          <p:spPr>
            <a:xfrm>
              <a:off x="0" y="-57150"/>
              <a:ext cx="1670019" cy="632863"/>
            </a:xfrm>
            <a:prstGeom prst="rect">
              <a:avLst/>
            </a:prstGeom>
          </p:spPr>
          <p:txBody>
            <a:bodyPr anchor="ctr" rtlCol="false" tIns="50800" lIns="50800" bIns="50800" rIns="50800"/>
            <a:lstStyle/>
            <a:p>
              <a:pPr algn="ctr">
                <a:lnSpc>
                  <a:spcPts val="3500"/>
                </a:lnSpc>
              </a:pPr>
            </a:p>
          </p:txBody>
        </p:sp>
      </p:grpSp>
      <p:sp>
        <p:nvSpPr>
          <p:cNvPr name="Freeform 18" id="18"/>
          <p:cNvSpPr/>
          <p:nvPr/>
        </p:nvSpPr>
        <p:spPr>
          <a:xfrm flipH="false" flipV="false" rot="7018534">
            <a:off x="-451062" y="-48599"/>
            <a:ext cx="3769215" cy="2816632"/>
          </a:xfrm>
          <a:custGeom>
            <a:avLst/>
            <a:gdLst/>
            <a:ahLst/>
            <a:cxnLst/>
            <a:rect r="r" b="b" t="t" l="l"/>
            <a:pathLst>
              <a:path h="2816632" w="3769215">
                <a:moveTo>
                  <a:pt x="0" y="0"/>
                </a:moveTo>
                <a:lnTo>
                  <a:pt x="3769216" y="0"/>
                </a:lnTo>
                <a:lnTo>
                  <a:pt x="3769216" y="2816631"/>
                </a:lnTo>
                <a:lnTo>
                  <a:pt x="0" y="28166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9" id="19"/>
          <p:cNvSpPr/>
          <p:nvPr/>
        </p:nvSpPr>
        <p:spPr>
          <a:xfrm flipH="false" flipV="false" rot="2040790">
            <a:off x="15274549" y="-309839"/>
            <a:ext cx="3565301" cy="3247665"/>
          </a:xfrm>
          <a:custGeom>
            <a:avLst/>
            <a:gdLst/>
            <a:ahLst/>
            <a:cxnLst/>
            <a:rect r="r" b="b" t="t" l="l"/>
            <a:pathLst>
              <a:path h="3247665" w="3565301">
                <a:moveTo>
                  <a:pt x="0" y="0"/>
                </a:moveTo>
                <a:lnTo>
                  <a:pt x="3565301" y="0"/>
                </a:lnTo>
                <a:lnTo>
                  <a:pt x="3565301" y="3247665"/>
                </a:lnTo>
                <a:lnTo>
                  <a:pt x="0" y="324766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20" id="20"/>
          <p:cNvSpPr txBox="true"/>
          <p:nvPr/>
        </p:nvSpPr>
        <p:spPr>
          <a:xfrm rot="0">
            <a:off x="3616801" y="5793305"/>
            <a:ext cx="4313111" cy="796925"/>
          </a:xfrm>
          <a:prstGeom prst="rect">
            <a:avLst/>
          </a:prstGeom>
        </p:spPr>
        <p:txBody>
          <a:bodyPr anchor="t" rtlCol="false" tIns="0" lIns="0" bIns="0" rIns="0">
            <a:spAutoFit/>
          </a:bodyPr>
          <a:lstStyle/>
          <a:p>
            <a:pPr algn="ctr">
              <a:lnSpc>
                <a:spcPts val="3175"/>
              </a:lnSpc>
            </a:pPr>
            <a:r>
              <a:rPr lang="en-US" sz="2500">
                <a:solidFill>
                  <a:srgbClr val="F8F8F8"/>
                </a:solidFill>
                <a:latin typeface="Rubik"/>
                <a:ea typeface="Rubik"/>
                <a:cs typeface="Rubik"/>
                <a:sym typeface="Rubik"/>
              </a:rPr>
              <a:t>Limited Awareness or Information</a:t>
            </a:r>
          </a:p>
        </p:txBody>
      </p:sp>
      <p:sp>
        <p:nvSpPr>
          <p:cNvPr name="TextBox 21" id="21"/>
          <p:cNvSpPr txBox="true"/>
          <p:nvPr/>
        </p:nvSpPr>
        <p:spPr>
          <a:xfrm rot="0">
            <a:off x="3616801" y="7172818"/>
            <a:ext cx="4313111" cy="396875"/>
          </a:xfrm>
          <a:prstGeom prst="rect">
            <a:avLst/>
          </a:prstGeom>
        </p:spPr>
        <p:txBody>
          <a:bodyPr anchor="t" rtlCol="false" tIns="0" lIns="0" bIns="0" rIns="0">
            <a:spAutoFit/>
          </a:bodyPr>
          <a:lstStyle/>
          <a:p>
            <a:pPr algn="ctr">
              <a:lnSpc>
                <a:spcPts val="3175"/>
              </a:lnSpc>
            </a:pPr>
            <a:r>
              <a:rPr lang="en-US" sz="2500">
                <a:solidFill>
                  <a:srgbClr val="F8F8F8"/>
                </a:solidFill>
                <a:latin typeface="Rubik"/>
                <a:ea typeface="Rubik"/>
                <a:cs typeface="Rubik"/>
                <a:sym typeface="Rubik"/>
              </a:rPr>
              <a:t>Scheduling Conflicts</a:t>
            </a:r>
          </a:p>
        </p:txBody>
      </p:sp>
      <p:sp>
        <p:nvSpPr>
          <p:cNvPr name="TextBox 22" id="22"/>
          <p:cNvSpPr txBox="true"/>
          <p:nvPr/>
        </p:nvSpPr>
        <p:spPr>
          <a:xfrm rot="0">
            <a:off x="10358088" y="5793305"/>
            <a:ext cx="4313111" cy="796925"/>
          </a:xfrm>
          <a:prstGeom prst="rect">
            <a:avLst/>
          </a:prstGeom>
        </p:spPr>
        <p:txBody>
          <a:bodyPr anchor="t" rtlCol="false" tIns="0" lIns="0" bIns="0" rIns="0">
            <a:spAutoFit/>
          </a:bodyPr>
          <a:lstStyle/>
          <a:p>
            <a:pPr algn="ctr">
              <a:lnSpc>
                <a:spcPts val="3175"/>
              </a:lnSpc>
            </a:pPr>
            <a:r>
              <a:rPr lang="en-US" sz="2500">
                <a:solidFill>
                  <a:srgbClr val="F8F8F8"/>
                </a:solidFill>
                <a:latin typeface="Rubik"/>
                <a:ea typeface="Rubik"/>
                <a:cs typeface="Rubik"/>
                <a:sym typeface="Rubik"/>
              </a:rPr>
              <a:t>Outreach and Counseling Programs </a:t>
            </a:r>
          </a:p>
        </p:txBody>
      </p:sp>
      <p:sp>
        <p:nvSpPr>
          <p:cNvPr name="TextBox 23" id="23"/>
          <p:cNvSpPr txBox="true"/>
          <p:nvPr/>
        </p:nvSpPr>
        <p:spPr>
          <a:xfrm rot="0">
            <a:off x="10358088" y="7020144"/>
            <a:ext cx="4313111" cy="796925"/>
          </a:xfrm>
          <a:prstGeom prst="rect">
            <a:avLst/>
          </a:prstGeom>
        </p:spPr>
        <p:txBody>
          <a:bodyPr anchor="t" rtlCol="false" tIns="0" lIns="0" bIns="0" rIns="0">
            <a:spAutoFit/>
          </a:bodyPr>
          <a:lstStyle/>
          <a:p>
            <a:pPr algn="ctr">
              <a:lnSpc>
                <a:spcPts val="3175"/>
              </a:lnSpc>
            </a:pPr>
            <a:r>
              <a:rPr lang="en-US" sz="2500">
                <a:solidFill>
                  <a:srgbClr val="F8F8F8"/>
                </a:solidFill>
                <a:latin typeface="Rubik"/>
                <a:ea typeface="Rubik"/>
                <a:cs typeface="Rubik"/>
                <a:sym typeface="Rubik"/>
              </a:rPr>
              <a:t>Flexible Scheduling and Online Courses </a:t>
            </a:r>
          </a:p>
        </p:txBody>
      </p:sp>
      <p:sp>
        <p:nvSpPr>
          <p:cNvPr name="TextBox 24" id="24"/>
          <p:cNvSpPr txBox="true"/>
          <p:nvPr/>
        </p:nvSpPr>
        <p:spPr>
          <a:xfrm rot="0">
            <a:off x="10358088" y="8532666"/>
            <a:ext cx="4313111" cy="396875"/>
          </a:xfrm>
          <a:prstGeom prst="rect">
            <a:avLst/>
          </a:prstGeom>
        </p:spPr>
        <p:txBody>
          <a:bodyPr anchor="t" rtlCol="false" tIns="0" lIns="0" bIns="0" rIns="0">
            <a:spAutoFit/>
          </a:bodyPr>
          <a:lstStyle/>
          <a:p>
            <a:pPr algn="ctr">
              <a:lnSpc>
                <a:spcPts val="3175"/>
              </a:lnSpc>
            </a:pPr>
            <a:r>
              <a:rPr lang="en-US" sz="2500">
                <a:solidFill>
                  <a:srgbClr val="F8F8F8"/>
                </a:solidFill>
                <a:latin typeface="Rubik"/>
                <a:ea typeface="Rubik"/>
                <a:cs typeface="Rubik"/>
                <a:sym typeface="Rubik"/>
              </a:rPr>
              <a:t>Academic Support Services</a:t>
            </a:r>
          </a:p>
        </p:txBody>
      </p:sp>
      <p:sp>
        <p:nvSpPr>
          <p:cNvPr name="TextBox 25" id="25"/>
          <p:cNvSpPr txBox="true"/>
          <p:nvPr/>
        </p:nvSpPr>
        <p:spPr>
          <a:xfrm rot="0">
            <a:off x="10250168" y="3220685"/>
            <a:ext cx="4538203" cy="785495"/>
          </a:xfrm>
          <a:prstGeom prst="rect">
            <a:avLst/>
          </a:prstGeom>
        </p:spPr>
        <p:txBody>
          <a:bodyPr anchor="t" rtlCol="false" tIns="0" lIns="0" bIns="0" rIns="0">
            <a:spAutoFit/>
          </a:bodyPr>
          <a:lstStyle/>
          <a:p>
            <a:pPr algn="ctr">
              <a:lnSpc>
                <a:spcPts val="5800"/>
              </a:lnSpc>
            </a:pPr>
            <a:r>
              <a:rPr lang="en-US" sz="5800">
                <a:solidFill>
                  <a:srgbClr val="F8F8F8"/>
                </a:solidFill>
                <a:latin typeface="Rubik"/>
                <a:ea typeface="Rubik"/>
                <a:cs typeface="Rubik"/>
                <a:sym typeface="Rubik"/>
              </a:rPr>
              <a:t> PATHWAYS</a:t>
            </a:r>
          </a:p>
        </p:txBody>
      </p:sp>
      <p:sp>
        <p:nvSpPr>
          <p:cNvPr name="TextBox 26" id="26"/>
          <p:cNvSpPr txBox="true"/>
          <p:nvPr/>
        </p:nvSpPr>
        <p:spPr>
          <a:xfrm rot="0">
            <a:off x="3504255" y="3220685"/>
            <a:ext cx="4538203" cy="785495"/>
          </a:xfrm>
          <a:prstGeom prst="rect">
            <a:avLst/>
          </a:prstGeom>
        </p:spPr>
        <p:txBody>
          <a:bodyPr anchor="t" rtlCol="false" tIns="0" lIns="0" bIns="0" rIns="0">
            <a:spAutoFit/>
          </a:bodyPr>
          <a:lstStyle/>
          <a:p>
            <a:pPr algn="ctr">
              <a:lnSpc>
                <a:spcPts val="5800"/>
              </a:lnSpc>
            </a:pPr>
            <a:r>
              <a:rPr lang="en-US" sz="5800">
                <a:solidFill>
                  <a:srgbClr val="F8F8F8"/>
                </a:solidFill>
                <a:latin typeface="Rubik"/>
                <a:ea typeface="Rubik"/>
                <a:cs typeface="Rubik"/>
                <a:sym typeface="Rubik"/>
              </a:rPr>
              <a:t>CONDITIONS</a:t>
            </a:r>
          </a:p>
        </p:txBody>
      </p:sp>
      <p:sp>
        <p:nvSpPr>
          <p:cNvPr name="Freeform 27" id="27"/>
          <p:cNvSpPr/>
          <p:nvPr/>
        </p:nvSpPr>
        <p:spPr>
          <a:xfrm flipH="false" flipV="true" rot="2040790">
            <a:off x="-146311" y="7425431"/>
            <a:ext cx="3132525" cy="2853446"/>
          </a:xfrm>
          <a:custGeom>
            <a:avLst/>
            <a:gdLst/>
            <a:ahLst/>
            <a:cxnLst/>
            <a:rect r="r" b="b" t="t" l="l"/>
            <a:pathLst>
              <a:path h="2853446" w="3132525">
                <a:moveTo>
                  <a:pt x="0" y="2853446"/>
                </a:moveTo>
                <a:lnTo>
                  <a:pt x="3132525" y="2853446"/>
                </a:lnTo>
                <a:lnTo>
                  <a:pt x="3132525" y="0"/>
                </a:lnTo>
                <a:lnTo>
                  <a:pt x="0" y="0"/>
                </a:lnTo>
                <a:lnTo>
                  <a:pt x="0" y="2853446"/>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8" id="28"/>
          <p:cNvSpPr/>
          <p:nvPr/>
        </p:nvSpPr>
        <p:spPr>
          <a:xfrm flipH="false" flipV="false" rot="-3003238">
            <a:off x="14777281" y="7443838"/>
            <a:ext cx="3769215" cy="2816632"/>
          </a:xfrm>
          <a:custGeom>
            <a:avLst/>
            <a:gdLst/>
            <a:ahLst/>
            <a:cxnLst/>
            <a:rect r="r" b="b" t="t" l="l"/>
            <a:pathLst>
              <a:path h="2816632" w="3769215">
                <a:moveTo>
                  <a:pt x="0" y="0"/>
                </a:moveTo>
                <a:lnTo>
                  <a:pt x="3769216" y="0"/>
                </a:lnTo>
                <a:lnTo>
                  <a:pt x="3769216" y="2816632"/>
                </a:lnTo>
                <a:lnTo>
                  <a:pt x="0" y="281663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29" id="29"/>
          <p:cNvSpPr txBox="true"/>
          <p:nvPr/>
        </p:nvSpPr>
        <p:spPr>
          <a:xfrm rot="0">
            <a:off x="3640424" y="842368"/>
            <a:ext cx="11147947" cy="785495"/>
          </a:xfrm>
          <a:prstGeom prst="rect">
            <a:avLst/>
          </a:prstGeom>
        </p:spPr>
        <p:txBody>
          <a:bodyPr anchor="t" rtlCol="false" tIns="0" lIns="0" bIns="0" rIns="0">
            <a:spAutoFit/>
          </a:bodyPr>
          <a:lstStyle/>
          <a:p>
            <a:pPr algn="ctr">
              <a:lnSpc>
                <a:spcPts val="5800"/>
              </a:lnSpc>
            </a:pPr>
            <a:r>
              <a:rPr lang="en-US" sz="5800">
                <a:solidFill>
                  <a:srgbClr val="F8F8F8"/>
                </a:solidFill>
                <a:latin typeface="Rubik"/>
                <a:ea typeface="Rubik"/>
                <a:cs typeface="Rubik"/>
                <a:sym typeface="Rubik"/>
              </a:rPr>
              <a:t>COLLABORATION ACTIVITY </a:t>
            </a:r>
          </a:p>
        </p:txBody>
      </p:sp>
      <p:sp>
        <p:nvSpPr>
          <p:cNvPr name="TextBox 30" id="30"/>
          <p:cNvSpPr txBox="true"/>
          <p:nvPr/>
        </p:nvSpPr>
        <p:spPr>
          <a:xfrm rot="0">
            <a:off x="3138234" y="4583513"/>
            <a:ext cx="5270245" cy="737234"/>
          </a:xfrm>
          <a:prstGeom prst="rect">
            <a:avLst/>
          </a:prstGeom>
        </p:spPr>
        <p:txBody>
          <a:bodyPr anchor="t" rtlCol="false" tIns="0" lIns="0" bIns="0" rIns="0">
            <a:spAutoFit/>
          </a:bodyPr>
          <a:lstStyle/>
          <a:p>
            <a:pPr algn="ctr">
              <a:lnSpc>
                <a:spcPts val="2940"/>
              </a:lnSpc>
              <a:spcBef>
                <a:spcPct val="0"/>
              </a:spcBef>
            </a:pPr>
            <a:r>
              <a:rPr lang="en-US" sz="2100">
                <a:solidFill>
                  <a:srgbClr val="F8F8F8"/>
                </a:solidFill>
                <a:latin typeface="Rubik"/>
                <a:ea typeface="Rubik"/>
                <a:cs typeface="Rubik"/>
                <a:sym typeface="Rubik"/>
              </a:rPr>
              <a:t>“What barriers prevent students from successfully accessing dual enrollment?”</a:t>
            </a:r>
          </a:p>
        </p:txBody>
      </p:sp>
      <p:sp>
        <p:nvSpPr>
          <p:cNvPr name="TextBox 31" id="31"/>
          <p:cNvSpPr txBox="true"/>
          <p:nvPr/>
        </p:nvSpPr>
        <p:spPr>
          <a:xfrm rot="0">
            <a:off x="9821706" y="4579821"/>
            <a:ext cx="5270245" cy="737234"/>
          </a:xfrm>
          <a:prstGeom prst="rect">
            <a:avLst/>
          </a:prstGeom>
        </p:spPr>
        <p:txBody>
          <a:bodyPr anchor="t" rtlCol="false" tIns="0" lIns="0" bIns="0" rIns="0">
            <a:spAutoFit/>
          </a:bodyPr>
          <a:lstStyle/>
          <a:p>
            <a:pPr algn="ctr">
              <a:lnSpc>
                <a:spcPts val="2940"/>
              </a:lnSpc>
              <a:spcBef>
                <a:spcPct val="0"/>
              </a:spcBef>
            </a:pPr>
            <a:r>
              <a:rPr lang="en-US" sz="2100">
                <a:solidFill>
                  <a:srgbClr val="F8F8F8"/>
                </a:solidFill>
                <a:latin typeface="Rubik"/>
                <a:ea typeface="Rubik"/>
                <a:cs typeface="Rubik"/>
                <a:sym typeface="Rubik"/>
              </a:rPr>
              <a:t>“What supports or solutions could help overcome these barriers?”</a:t>
            </a:r>
          </a:p>
        </p:txBody>
      </p:sp>
      <p:sp>
        <p:nvSpPr>
          <p:cNvPr name="TextBox 32" id="32"/>
          <p:cNvSpPr txBox="true"/>
          <p:nvPr/>
        </p:nvSpPr>
        <p:spPr>
          <a:xfrm rot="0">
            <a:off x="6446099" y="1781258"/>
            <a:ext cx="5322515" cy="396875"/>
          </a:xfrm>
          <a:prstGeom prst="rect">
            <a:avLst/>
          </a:prstGeom>
        </p:spPr>
        <p:txBody>
          <a:bodyPr anchor="t" rtlCol="false" tIns="0" lIns="0" bIns="0" rIns="0">
            <a:spAutoFit/>
          </a:bodyPr>
          <a:lstStyle/>
          <a:p>
            <a:pPr algn="ctr">
              <a:lnSpc>
                <a:spcPts val="3175"/>
              </a:lnSpc>
            </a:pPr>
            <a:r>
              <a:rPr lang="en-US" sz="2500" i="true">
                <a:solidFill>
                  <a:srgbClr val="F8F8F8"/>
                </a:solidFill>
                <a:latin typeface="Rubik Italics"/>
                <a:ea typeface="Rubik Italics"/>
                <a:cs typeface="Rubik Italics"/>
                <a:sym typeface="Rubik Italics"/>
              </a:rPr>
              <a:t>Step 1: Conduct an Access Audit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grpSp>
        <p:nvGrpSpPr>
          <p:cNvPr name="Group 2" id="2"/>
          <p:cNvGrpSpPr/>
          <p:nvPr/>
        </p:nvGrpSpPr>
        <p:grpSpPr>
          <a:xfrm rot="0">
            <a:off x="9829813" y="1863352"/>
            <a:ext cx="7696187" cy="6872246"/>
            <a:chOff x="149860" y="501650"/>
            <a:chExt cx="12882880" cy="11503660"/>
          </a:xfrm>
        </p:grpSpPr>
        <p:sp>
          <p:nvSpPr>
            <p:cNvPr name="Freeform 3" id="3"/>
            <p:cNvSpPr/>
            <p:nvPr/>
          </p:nvSpPr>
          <p:spPr>
            <a:xfrm flipH="false" flipV="false" rot="0">
              <a:off x="58739" y="143053"/>
              <a:ext cx="12316278" cy="11101274"/>
            </a:xfrm>
            <a:custGeom>
              <a:avLst/>
              <a:gdLst/>
              <a:ahLst/>
              <a:cxnLst/>
              <a:rect r="r" b="b" t="t" l="l"/>
              <a:pathLst>
                <a:path h="11101274" w="12316278">
                  <a:moveTo>
                    <a:pt x="11278551" y="2140407"/>
                  </a:moveTo>
                  <a:cubicBezTo>
                    <a:pt x="10477181" y="1179017"/>
                    <a:pt x="9298621" y="587197"/>
                    <a:pt x="8080691" y="297637"/>
                  </a:cubicBezTo>
                  <a:cubicBezTo>
                    <a:pt x="6862761" y="8077"/>
                    <a:pt x="5587681" y="-143053"/>
                    <a:pt x="4392611" y="187147"/>
                  </a:cubicBezTo>
                  <a:lnTo>
                    <a:pt x="4393881" y="187147"/>
                  </a:lnTo>
                  <a:cubicBezTo>
                    <a:pt x="2302191" y="606247"/>
                    <a:pt x="543241" y="2215337"/>
                    <a:pt x="121601" y="4263847"/>
                  </a:cubicBezTo>
                  <a:cubicBezTo>
                    <a:pt x="-58739" y="5141417"/>
                    <a:pt x="-25719" y="6054547"/>
                    <a:pt x="136841" y="6934657"/>
                  </a:cubicBezTo>
                  <a:cubicBezTo>
                    <a:pt x="320991" y="7934147"/>
                    <a:pt x="688021" y="8934907"/>
                    <a:pt x="1397951" y="9662617"/>
                  </a:cubicBezTo>
                  <a:cubicBezTo>
                    <a:pt x="2181541" y="10467797"/>
                    <a:pt x="3304221" y="10861497"/>
                    <a:pt x="4416741" y="11020247"/>
                  </a:cubicBezTo>
                  <a:cubicBezTo>
                    <a:pt x="6808151" y="11360607"/>
                    <a:pt x="9421811" y="10630357"/>
                    <a:pt x="10996611" y="8797747"/>
                  </a:cubicBezTo>
                  <a:cubicBezTo>
                    <a:pt x="12571410" y="6965137"/>
                    <a:pt x="12824141" y="3995877"/>
                    <a:pt x="11278551" y="2140407"/>
                  </a:cubicBezTo>
                  <a:close/>
                </a:path>
              </a:pathLst>
            </a:custGeom>
            <a:blipFill>
              <a:blip r:embed="rId2"/>
              <a:stretch>
                <a:fillRect l="-6429" t="0" r="-28857" b="0"/>
              </a:stretch>
            </a:blipFill>
          </p:spPr>
        </p:sp>
      </p:grpSp>
      <p:sp>
        <p:nvSpPr>
          <p:cNvPr name="TextBox 4" id="4"/>
          <p:cNvSpPr txBox="true"/>
          <p:nvPr/>
        </p:nvSpPr>
        <p:spPr>
          <a:xfrm rot="0">
            <a:off x="1028700" y="1478328"/>
            <a:ext cx="6592802" cy="785495"/>
          </a:xfrm>
          <a:prstGeom prst="rect">
            <a:avLst/>
          </a:prstGeom>
        </p:spPr>
        <p:txBody>
          <a:bodyPr anchor="t" rtlCol="false" tIns="0" lIns="0" bIns="0" rIns="0">
            <a:spAutoFit/>
          </a:bodyPr>
          <a:lstStyle/>
          <a:p>
            <a:pPr algn="l">
              <a:lnSpc>
                <a:spcPts val="5800"/>
              </a:lnSpc>
            </a:pPr>
            <a:r>
              <a:rPr lang="en-US" sz="5800">
                <a:solidFill>
                  <a:srgbClr val="F8F8F8"/>
                </a:solidFill>
                <a:latin typeface="Rubik"/>
                <a:ea typeface="Rubik"/>
                <a:cs typeface="Rubik"/>
                <a:sym typeface="Rubik"/>
              </a:rPr>
              <a:t>WHY </a:t>
            </a:r>
          </a:p>
        </p:txBody>
      </p:sp>
      <p:sp>
        <p:nvSpPr>
          <p:cNvPr name="TextBox 5" id="5"/>
          <p:cNvSpPr txBox="true"/>
          <p:nvPr/>
        </p:nvSpPr>
        <p:spPr>
          <a:xfrm rot="0">
            <a:off x="1028700" y="2406698"/>
            <a:ext cx="6592802" cy="1127754"/>
          </a:xfrm>
          <a:prstGeom prst="rect">
            <a:avLst/>
          </a:prstGeom>
        </p:spPr>
        <p:txBody>
          <a:bodyPr anchor="t" rtlCol="false" tIns="0" lIns="0" bIns="0" rIns="0">
            <a:spAutoFit/>
          </a:bodyPr>
          <a:lstStyle/>
          <a:p>
            <a:pPr algn="l">
              <a:lnSpc>
                <a:spcPts val="8399"/>
              </a:lnSpc>
            </a:pPr>
            <a:r>
              <a:rPr lang="en-US" sz="8399">
                <a:solidFill>
                  <a:srgbClr val="FBD160"/>
                </a:solidFill>
                <a:latin typeface="Segoe Script"/>
                <a:ea typeface="Segoe Script"/>
                <a:cs typeface="Segoe Script"/>
                <a:sym typeface="Segoe Script"/>
              </a:rPr>
              <a:t>Data?</a:t>
            </a:r>
          </a:p>
        </p:txBody>
      </p:sp>
      <p:sp>
        <p:nvSpPr>
          <p:cNvPr name="Freeform 6" id="6"/>
          <p:cNvSpPr/>
          <p:nvPr/>
        </p:nvSpPr>
        <p:spPr>
          <a:xfrm flipH="false" flipV="false" rot="-857591">
            <a:off x="8894072" y="1162745"/>
            <a:ext cx="5973760" cy="912356"/>
          </a:xfrm>
          <a:custGeom>
            <a:avLst/>
            <a:gdLst/>
            <a:ahLst/>
            <a:cxnLst/>
            <a:rect r="r" b="b" t="t" l="l"/>
            <a:pathLst>
              <a:path h="912356" w="5973760">
                <a:moveTo>
                  <a:pt x="0" y="0"/>
                </a:moveTo>
                <a:lnTo>
                  <a:pt x="5973760" y="0"/>
                </a:lnTo>
                <a:lnTo>
                  <a:pt x="5973760" y="912356"/>
                </a:lnTo>
                <a:lnTo>
                  <a:pt x="0" y="9123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true" rot="-1563905">
            <a:off x="12305492" y="8279421"/>
            <a:ext cx="5973760" cy="912356"/>
          </a:xfrm>
          <a:custGeom>
            <a:avLst/>
            <a:gdLst/>
            <a:ahLst/>
            <a:cxnLst/>
            <a:rect r="r" b="b" t="t" l="l"/>
            <a:pathLst>
              <a:path h="912356" w="5973760">
                <a:moveTo>
                  <a:pt x="0" y="912356"/>
                </a:moveTo>
                <a:lnTo>
                  <a:pt x="5973760" y="912356"/>
                </a:lnTo>
                <a:lnTo>
                  <a:pt x="5973760" y="0"/>
                </a:lnTo>
                <a:lnTo>
                  <a:pt x="0" y="0"/>
                </a:lnTo>
                <a:lnTo>
                  <a:pt x="0" y="912356"/>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028700" y="3866912"/>
            <a:ext cx="8115300" cy="769239"/>
          </a:xfrm>
          <a:prstGeom prst="rect">
            <a:avLst/>
          </a:prstGeom>
        </p:spPr>
        <p:txBody>
          <a:bodyPr anchor="t" rtlCol="false" tIns="0" lIns="0" bIns="0" rIns="0">
            <a:spAutoFit/>
          </a:bodyPr>
          <a:lstStyle/>
          <a:p>
            <a:pPr algn="l">
              <a:lnSpc>
                <a:spcPts val="3048"/>
              </a:lnSpc>
            </a:pPr>
            <a:r>
              <a:rPr lang="en-US" sz="2400" b="true">
                <a:solidFill>
                  <a:srgbClr val="F8F8F8"/>
                </a:solidFill>
                <a:latin typeface="Rubik Bold"/>
                <a:ea typeface="Rubik Bold"/>
                <a:cs typeface="Rubik Bold"/>
                <a:sym typeface="Rubik Bold"/>
              </a:rPr>
              <a:t>Students come from various backgrounds, impacting the resources and opportunities they can access. </a:t>
            </a:r>
          </a:p>
        </p:txBody>
      </p:sp>
      <p:sp>
        <p:nvSpPr>
          <p:cNvPr name="TextBox 9" id="9"/>
          <p:cNvSpPr txBox="true"/>
          <p:nvPr/>
        </p:nvSpPr>
        <p:spPr>
          <a:xfrm rot="0">
            <a:off x="1028700" y="5050821"/>
            <a:ext cx="8115300" cy="3265678"/>
          </a:xfrm>
          <a:prstGeom prst="rect">
            <a:avLst/>
          </a:prstGeom>
        </p:spPr>
        <p:txBody>
          <a:bodyPr anchor="t" rtlCol="false" tIns="0" lIns="0" bIns="0" rIns="0">
            <a:spAutoFit/>
          </a:bodyPr>
          <a:lstStyle/>
          <a:p>
            <a:pPr algn="l">
              <a:lnSpc>
                <a:spcPts val="2921"/>
              </a:lnSpc>
            </a:pPr>
            <a:r>
              <a:rPr lang="en-US" sz="2300">
                <a:solidFill>
                  <a:srgbClr val="F8F8F8"/>
                </a:solidFill>
                <a:latin typeface="Rubik"/>
                <a:ea typeface="Rubik"/>
                <a:cs typeface="Rubik"/>
                <a:sym typeface="Rubik"/>
              </a:rPr>
              <a:t>An example of </a:t>
            </a:r>
            <a:r>
              <a:rPr lang="en-US" sz="2300" b="true">
                <a:solidFill>
                  <a:srgbClr val="F8F8F8"/>
                </a:solidFill>
                <a:latin typeface="Rubik Bold"/>
                <a:ea typeface="Rubik Bold"/>
                <a:cs typeface="Rubik Bold"/>
                <a:sym typeface="Rubik Bold"/>
              </a:rPr>
              <a:t>equality</a:t>
            </a:r>
            <a:r>
              <a:rPr lang="en-US" sz="2300">
                <a:solidFill>
                  <a:srgbClr val="F8F8F8"/>
                </a:solidFill>
                <a:latin typeface="Rubik"/>
                <a:ea typeface="Rubik"/>
                <a:cs typeface="Rubik"/>
                <a:sym typeface="Rubik"/>
              </a:rPr>
              <a:t> in education would be allocating the same amount of funding for every school. With </a:t>
            </a:r>
            <a:r>
              <a:rPr lang="en-US" sz="2300" b="true">
                <a:solidFill>
                  <a:srgbClr val="F8F8F8"/>
                </a:solidFill>
                <a:latin typeface="Rubik Bold"/>
                <a:ea typeface="Rubik Bold"/>
                <a:cs typeface="Rubik Bold"/>
                <a:sym typeface="Rubik Bold"/>
              </a:rPr>
              <a:t>equity</a:t>
            </a:r>
            <a:r>
              <a:rPr lang="en-US" sz="2300">
                <a:solidFill>
                  <a:srgbClr val="F8F8F8"/>
                </a:solidFill>
                <a:latin typeface="Rubik"/>
                <a:ea typeface="Rubik"/>
                <a:cs typeface="Rubik"/>
                <a:sym typeface="Rubik"/>
              </a:rPr>
              <a:t>, funding would be based on each school’s needs, providing the resources that fit best. </a:t>
            </a:r>
          </a:p>
          <a:p>
            <a:pPr algn="l">
              <a:lnSpc>
                <a:spcPts val="2921"/>
              </a:lnSpc>
            </a:pPr>
          </a:p>
          <a:p>
            <a:pPr algn="l">
              <a:lnSpc>
                <a:spcPts val="2921"/>
              </a:lnSpc>
            </a:pPr>
            <a:r>
              <a:rPr lang="en-US" sz="2300">
                <a:solidFill>
                  <a:srgbClr val="F8F8F8"/>
                </a:solidFill>
                <a:latin typeface="Rubik"/>
                <a:ea typeface="Rubik"/>
                <a:cs typeface="Rubik"/>
                <a:sym typeface="Rubik"/>
              </a:rPr>
              <a:t>Equity is also mindful of the individual student’s needs, considering learning disabilities and cultural differences. Programs that aim for equity can help provide teachers and students the resources needed for academic achievement.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031581" y="-180917"/>
            <a:ext cx="6389300" cy="10648833"/>
          </a:xfrm>
          <a:custGeom>
            <a:avLst/>
            <a:gdLst/>
            <a:ahLst/>
            <a:cxnLst/>
            <a:rect r="r" b="b" t="t" l="l"/>
            <a:pathLst>
              <a:path h="10648833" w="6389300">
                <a:moveTo>
                  <a:pt x="0" y="0"/>
                </a:moveTo>
                <a:lnTo>
                  <a:pt x="6389300" y="0"/>
                </a:lnTo>
                <a:lnTo>
                  <a:pt x="6389300" y="10648834"/>
                </a:lnTo>
                <a:lnTo>
                  <a:pt x="0" y="106488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2329693" y="1378740"/>
            <a:ext cx="4627215" cy="7313128"/>
          </a:xfrm>
          <a:custGeom>
            <a:avLst/>
            <a:gdLst/>
            <a:ahLst/>
            <a:cxnLst/>
            <a:rect r="r" b="b" t="t" l="l"/>
            <a:pathLst>
              <a:path h="7313128" w="4627215">
                <a:moveTo>
                  <a:pt x="4627216" y="0"/>
                </a:moveTo>
                <a:lnTo>
                  <a:pt x="0" y="0"/>
                </a:lnTo>
                <a:lnTo>
                  <a:pt x="0" y="7313128"/>
                </a:lnTo>
                <a:lnTo>
                  <a:pt x="4627216" y="7313128"/>
                </a:lnTo>
                <a:lnTo>
                  <a:pt x="4627216"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6401096" y="4184901"/>
            <a:ext cx="7789403" cy="2583403"/>
          </a:xfrm>
          <a:prstGeom prst="rect">
            <a:avLst/>
          </a:prstGeom>
        </p:spPr>
        <p:txBody>
          <a:bodyPr anchor="t" rtlCol="false" tIns="0" lIns="0" bIns="0" rIns="0">
            <a:spAutoFit/>
          </a:bodyPr>
          <a:lstStyle/>
          <a:p>
            <a:pPr algn="ctr" marL="0" indent="0" lvl="0">
              <a:lnSpc>
                <a:spcPts val="10382"/>
              </a:lnSpc>
              <a:spcBef>
                <a:spcPct val="0"/>
              </a:spcBef>
            </a:pPr>
            <a:r>
              <a:rPr lang="en-US" sz="7416" spc="-378">
                <a:solidFill>
                  <a:srgbClr val="000000"/>
                </a:solidFill>
                <a:latin typeface="Rubik"/>
                <a:ea typeface="Rubik"/>
                <a:cs typeface="Rubik"/>
                <a:sym typeface="Rubik"/>
              </a:rPr>
              <a:t>ANA</a:t>
            </a:r>
            <a:r>
              <a:rPr lang="en-US" sz="7416" spc="-378">
                <a:solidFill>
                  <a:srgbClr val="000000"/>
                </a:solidFill>
                <a:latin typeface="Rubik"/>
                <a:ea typeface="Rubik"/>
                <a:cs typeface="Rubik"/>
                <a:sym typeface="Rubik"/>
              </a:rPr>
              <a:t>LYZE DATA </a:t>
            </a:r>
          </a:p>
          <a:p>
            <a:pPr algn="ctr" marL="0" indent="0" lvl="0">
              <a:lnSpc>
                <a:spcPts val="10382"/>
              </a:lnSpc>
              <a:spcBef>
                <a:spcPct val="0"/>
              </a:spcBef>
            </a:pPr>
            <a:r>
              <a:rPr lang="en-US" sz="7416" spc="-378">
                <a:solidFill>
                  <a:srgbClr val="000000"/>
                </a:solidFill>
                <a:latin typeface="Rubik"/>
                <a:ea typeface="Rubik"/>
                <a:cs typeface="Rubik"/>
                <a:sym typeface="Rubik"/>
              </a:rPr>
              <a:t>TO IDENTIFY GAPS</a:t>
            </a:r>
          </a:p>
        </p:txBody>
      </p:sp>
      <p:sp>
        <p:nvSpPr>
          <p:cNvPr name="Freeform 5" id="5"/>
          <p:cNvSpPr/>
          <p:nvPr/>
        </p:nvSpPr>
        <p:spPr>
          <a:xfrm flipH="false" flipV="false" rot="0">
            <a:off x="13694471" y="1028700"/>
            <a:ext cx="3062016" cy="2917266"/>
          </a:xfrm>
          <a:custGeom>
            <a:avLst/>
            <a:gdLst/>
            <a:ahLst/>
            <a:cxnLst/>
            <a:rect r="r" b="b" t="t" l="l"/>
            <a:pathLst>
              <a:path h="2917266" w="3062016">
                <a:moveTo>
                  <a:pt x="0" y="0"/>
                </a:moveTo>
                <a:lnTo>
                  <a:pt x="3062015" y="0"/>
                </a:lnTo>
                <a:lnTo>
                  <a:pt x="3062015" y="2917266"/>
                </a:lnTo>
                <a:lnTo>
                  <a:pt x="0" y="291726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6401096" y="2743687"/>
            <a:ext cx="7789403" cy="1268953"/>
          </a:xfrm>
          <a:prstGeom prst="rect">
            <a:avLst/>
          </a:prstGeom>
        </p:spPr>
        <p:txBody>
          <a:bodyPr anchor="t" rtlCol="false" tIns="0" lIns="0" bIns="0" rIns="0">
            <a:spAutoFit/>
          </a:bodyPr>
          <a:lstStyle/>
          <a:p>
            <a:pPr algn="ctr" marL="0" indent="0" lvl="0">
              <a:lnSpc>
                <a:spcPts val="10382"/>
              </a:lnSpc>
              <a:spcBef>
                <a:spcPct val="0"/>
              </a:spcBef>
            </a:pPr>
            <a:r>
              <a:rPr lang="en-US" sz="7416" spc="-378">
                <a:solidFill>
                  <a:srgbClr val="000000"/>
                </a:solidFill>
                <a:latin typeface="Lazydog"/>
                <a:ea typeface="Lazydog"/>
                <a:cs typeface="Lazydog"/>
                <a:sym typeface="Lazydog"/>
              </a:rPr>
              <a:t>STEP 2:</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529369" y="-2547552"/>
            <a:ext cx="9229262" cy="15382104"/>
          </a:xfrm>
          <a:custGeom>
            <a:avLst/>
            <a:gdLst/>
            <a:ahLst/>
            <a:cxnLst/>
            <a:rect r="r" b="b" t="t" l="l"/>
            <a:pathLst>
              <a:path h="15382104" w="9229262">
                <a:moveTo>
                  <a:pt x="0" y="0"/>
                </a:moveTo>
                <a:lnTo>
                  <a:pt x="9229262" y="0"/>
                </a:lnTo>
                <a:lnTo>
                  <a:pt x="9229262" y="15382104"/>
                </a:lnTo>
                <a:lnTo>
                  <a:pt x="0" y="153821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2593241" y="1252783"/>
            <a:ext cx="13101519" cy="1535620"/>
          </a:xfrm>
          <a:prstGeom prst="rect">
            <a:avLst/>
          </a:prstGeom>
        </p:spPr>
        <p:txBody>
          <a:bodyPr anchor="t" rtlCol="false" tIns="0" lIns="0" bIns="0" rIns="0">
            <a:spAutoFit/>
          </a:bodyPr>
          <a:lstStyle/>
          <a:p>
            <a:pPr algn="ctr">
              <a:lnSpc>
                <a:spcPts val="3975"/>
              </a:lnSpc>
            </a:pPr>
            <a:r>
              <a:rPr lang="en-US" sz="2500">
                <a:solidFill>
                  <a:srgbClr val="000000"/>
                </a:solidFill>
                <a:latin typeface="Lazydog"/>
                <a:ea typeface="Lazydog"/>
                <a:cs typeface="Lazydog"/>
                <a:sym typeface="Lazydog"/>
              </a:rPr>
              <a:t>Sample Midwest Sch</a:t>
            </a:r>
            <a:r>
              <a:rPr lang="en-US" sz="2500">
                <a:solidFill>
                  <a:srgbClr val="000000"/>
                </a:solidFill>
                <a:latin typeface="Lazydog"/>
                <a:ea typeface="Lazydog"/>
                <a:cs typeface="Lazydog"/>
                <a:sym typeface="Lazydog"/>
              </a:rPr>
              <a:t>ool District Dual Enrollment Snapshot (Hypothetical Data)</a:t>
            </a:r>
          </a:p>
          <a:p>
            <a:pPr algn="ctr">
              <a:lnSpc>
                <a:spcPts val="3975"/>
              </a:lnSpc>
            </a:pPr>
            <a:r>
              <a:rPr lang="en-US" sz="2500">
                <a:solidFill>
                  <a:srgbClr val="000000"/>
                </a:solidFill>
                <a:latin typeface="Lazydog"/>
                <a:ea typeface="Lazydog"/>
                <a:cs typeface="Lazydog"/>
                <a:sym typeface="Lazydog"/>
              </a:rPr>
              <a:t>District Enrollment: 4,000 High School Students</a:t>
            </a:r>
          </a:p>
          <a:p>
            <a:pPr algn="ctr">
              <a:lnSpc>
                <a:spcPts val="4452"/>
              </a:lnSpc>
            </a:pPr>
          </a:p>
        </p:txBody>
      </p:sp>
      <p:graphicFrame>
        <p:nvGraphicFramePr>
          <p:cNvPr name="Object 4" id="4"/>
          <p:cNvGraphicFramePr/>
          <p:nvPr/>
        </p:nvGraphicFramePr>
        <p:xfrm>
          <a:off x="3052664" y="2343150"/>
          <a:ext cx="9429750" cy="6915150"/>
        </p:xfrm>
        <a:graphic>
          <a:graphicData uri="http://schemas.openxmlformats.org/presentationml/2006/ole">
            <p:oleObj imgW="11315700" imgH="8801100" r:id="rId5" progId="Excel.Sheet.12" name="Worksheet">
              <p:embed/>
              <p:pic>
                <p:nvPicPr>
                  <p:cNvPr name="" id="0"/>
                  <p:cNvPicPr/>
                  <p:nvPr/>
                </p:nvPicPr>
                <p:blipFill>
                  <a:blip r:embed="rId4"/>
                  <a:stretch>
                    <a:fillRect/>
                  </a:stretch>
                </p:blipFill>
                <p:spPr>
                  <a:xfrm>
                    <a:off x="1270000" y="1270000"/>
                    <a:ext cx="1270000" cy="1270000"/>
                  </a:xfrm>
                  <a:prstGeom prst="rect"/>
                </p:spPr>
              </p:pic>
            </p:oleObj>
          </a:graphicData>
        </a:graphic>
      </p:graphicFrame>
      <p:sp>
        <p:nvSpPr>
          <p:cNvPr name="Freeform 5" id="5"/>
          <p:cNvSpPr/>
          <p:nvPr/>
        </p:nvSpPr>
        <p:spPr>
          <a:xfrm flipH="false" flipV="false" rot="114466">
            <a:off x="14773395" y="4965297"/>
            <a:ext cx="2659930" cy="4749875"/>
          </a:xfrm>
          <a:custGeom>
            <a:avLst/>
            <a:gdLst/>
            <a:ahLst/>
            <a:cxnLst/>
            <a:rect r="r" b="b" t="t" l="l"/>
            <a:pathLst>
              <a:path h="4749875" w="2659930">
                <a:moveTo>
                  <a:pt x="0" y="0"/>
                </a:moveTo>
                <a:lnTo>
                  <a:pt x="2659930" y="0"/>
                </a:lnTo>
                <a:lnTo>
                  <a:pt x="2659930" y="4749875"/>
                </a:lnTo>
                <a:lnTo>
                  <a:pt x="0" y="474987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529369" y="-2547552"/>
            <a:ext cx="9229262" cy="15382104"/>
          </a:xfrm>
          <a:custGeom>
            <a:avLst/>
            <a:gdLst/>
            <a:ahLst/>
            <a:cxnLst/>
            <a:rect r="r" b="b" t="t" l="l"/>
            <a:pathLst>
              <a:path h="15382104" w="9229262">
                <a:moveTo>
                  <a:pt x="0" y="0"/>
                </a:moveTo>
                <a:lnTo>
                  <a:pt x="9229262" y="0"/>
                </a:lnTo>
                <a:lnTo>
                  <a:pt x="9229262" y="15382104"/>
                </a:lnTo>
                <a:lnTo>
                  <a:pt x="0" y="153821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Object 3" id="3"/>
          <p:cNvGraphicFramePr/>
          <p:nvPr/>
        </p:nvGraphicFramePr>
        <p:xfrm>
          <a:off x="3982670" y="2991501"/>
          <a:ext cx="7543800" cy="2514600"/>
        </p:xfrm>
        <a:graphic>
          <a:graphicData uri="http://schemas.openxmlformats.org/presentationml/2006/ole">
            <p:oleObj imgW="9042400" imgH="4013200" r:id="rId5" progId="Excel.Sheet.12" name="Worksheet">
              <p:embed/>
              <p:pic>
                <p:nvPicPr>
                  <p:cNvPr name="" id="0"/>
                  <p:cNvPicPr/>
                  <p:nvPr/>
                </p:nvPicPr>
                <p:blipFill>
                  <a:blip r:embed="rId4"/>
                  <a:stretch>
                    <a:fillRect/>
                  </a:stretch>
                </p:blipFill>
                <p:spPr>
                  <a:xfrm>
                    <a:off x="1270000" y="1270000"/>
                    <a:ext cx="1270000" cy="1270000"/>
                  </a:xfrm>
                  <a:prstGeom prst="rect"/>
                </p:spPr>
              </p:pic>
            </p:oleObj>
          </a:graphicData>
        </a:graphic>
      </p:graphicFrame>
      <p:sp>
        <p:nvSpPr>
          <p:cNvPr name="TextBox 4" id="4"/>
          <p:cNvSpPr txBox="true"/>
          <p:nvPr/>
        </p:nvSpPr>
        <p:spPr>
          <a:xfrm rot="0">
            <a:off x="4910138" y="1457509"/>
            <a:ext cx="8467725" cy="1700275"/>
          </a:xfrm>
          <a:prstGeom prst="rect">
            <a:avLst/>
          </a:prstGeom>
        </p:spPr>
        <p:txBody>
          <a:bodyPr anchor="t" rtlCol="false" tIns="0" lIns="0" bIns="0" rIns="0">
            <a:spAutoFit/>
          </a:bodyPr>
          <a:lstStyle/>
          <a:p>
            <a:pPr algn="ctr">
              <a:lnSpc>
                <a:spcPts val="4450"/>
              </a:lnSpc>
            </a:pPr>
            <a:r>
              <a:rPr lang="en-US" sz="2500">
                <a:solidFill>
                  <a:srgbClr val="000000"/>
                </a:solidFill>
                <a:latin typeface="Lazydog"/>
                <a:ea typeface="Lazydog"/>
                <a:cs typeface="Lazydog"/>
                <a:sym typeface="Lazydog"/>
              </a:rPr>
              <a:t>Sample student </a:t>
            </a:r>
            <a:r>
              <a:rPr lang="en-US" sz="2500">
                <a:solidFill>
                  <a:srgbClr val="000000"/>
                </a:solidFill>
                <a:latin typeface="Lazydog"/>
                <a:ea typeface="Lazydog"/>
                <a:cs typeface="Lazydog"/>
                <a:sym typeface="Lazydog"/>
              </a:rPr>
              <a:t>survey reveals(Hypothetical Data)</a:t>
            </a:r>
          </a:p>
          <a:p>
            <a:pPr algn="ctr">
              <a:lnSpc>
                <a:spcPts val="4450"/>
              </a:lnSpc>
            </a:pPr>
            <a:r>
              <a:rPr lang="en-US" sz="2500">
                <a:solidFill>
                  <a:srgbClr val="000000"/>
                </a:solidFill>
                <a:latin typeface="Lazydog"/>
                <a:ea typeface="Lazydog"/>
                <a:cs typeface="Lazydog"/>
                <a:sym typeface="Lazydog"/>
              </a:rPr>
              <a:t>District Enrollment: 4,000 High School Students</a:t>
            </a:r>
          </a:p>
          <a:p>
            <a:pPr algn="ctr">
              <a:lnSpc>
                <a:spcPts val="4984"/>
              </a:lnSpc>
            </a:pPr>
          </a:p>
        </p:txBody>
      </p:sp>
      <p:sp>
        <p:nvSpPr>
          <p:cNvPr name="Freeform 5" id="5"/>
          <p:cNvSpPr/>
          <p:nvPr/>
        </p:nvSpPr>
        <p:spPr>
          <a:xfrm flipH="true" flipV="false" rot="0">
            <a:off x="1028700" y="3789178"/>
            <a:ext cx="3301953" cy="5639982"/>
          </a:xfrm>
          <a:custGeom>
            <a:avLst/>
            <a:gdLst/>
            <a:ahLst/>
            <a:cxnLst/>
            <a:rect r="r" b="b" t="t" l="l"/>
            <a:pathLst>
              <a:path h="5639982" w="3301953">
                <a:moveTo>
                  <a:pt x="3301953" y="0"/>
                </a:moveTo>
                <a:lnTo>
                  <a:pt x="0" y="0"/>
                </a:lnTo>
                <a:lnTo>
                  <a:pt x="0" y="5639982"/>
                </a:lnTo>
                <a:lnTo>
                  <a:pt x="3301953" y="5639982"/>
                </a:lnTo>
                <a:lnTo>
                  <a:pt x="3301953"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Freeform 6" id="6"/>
          <p:cNvSpPr/>
          <p:nvPr/>
        </p:nvSpPr>
        <p:spPr>
          <a:xfrm flipH="true" flipV="false" rot="1075988">
            <a:off x="13810503" y="4971062"/>
            <a:ext cx="3769175" cy="5195605"/>
          </a:xfrm>
          <a:custGeom>
            <a:avLst/>
            <a:gdLst/>
            <a:ahLst/>
            <a:cxnLst/>
            <a:rect r="r" b="b" t="t" l="l"/>
            <a:pathLst>
              <a:path h="5195605" w="3769175">
                <a:moveTo>
                  <a:pt x="3769175" y="0"/>
                </a:moveTo>
                <a:lnTo>
                  <a:pt x="0" y="0"/>
                </a:lnTo>
                <a:lnTo>
                  <a:pt x="0" y="5195605"/>
                </a:lnTo>
                <a:lnTo>
                  <a:pt x="3769175" y="5195605"/>
                </a:lnTo>
                <a:lnTo>
                  <a:pt x="3769175" y="0"/>
                </a:lnTo>
                <a:close/>
              </a:path>
            </a:pathLst>
          </a:custGeom>
          <a:blipFill>
            <a:blip r:embed="rId8">
              <a:extLst>
                <a:ext uri="{96DAC541-7B7A-43D3-8B79-37D633B846F1}">
                  <asvg:svgBlip xmlns:asvg="http://schemas.microsoft.com/office/drawing/2016/SVG/main" r:embed="rId9"/>
                </a:ext>
              </a:extLst>
            </a:blip>
            <a:stretch>
              <a:fillRect l="0" t="0" r="0" b="0"/>
            </a:stretch>
          </a:blipFill>
          <a:ln cap="sq">
            <a:noFill/>
            <a:prstDash val="solid"/>
            <a:miter/>
          </a:ln>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529369" y="-2547552"/>
            <a:ext cx="9229262" cy="15382104"/>
          </a:xfrm>
          <a:custGeom>
            <a:avLst/>
            <a:gdLst/>
            <a:ahLst/>
            <a:cxnLst/>
            <a:rect r="r" b="b" t="t" l="l"/>
            <a:pathLst>
              <a:path h="15382104" w="9229262">
                <a:moveTo>
                  <a:pt x="0" y="0"/>
                </a:moveTo>
                <a:lnTo>
                  <a:pt x="9229262" y="0"/>
                </a:lnTo>
                <a:lnTo>
                  <a:pt x="9229262" y="15382104"/>
                </a:lnTo>
                <a:lnTo>
                  <a:pt x="0" y="1538210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aphicFrame>
        <p:nvGraphicFramePr>
          <p:cNvPr name="Object 3" id="3"/>
          <p:cNvGraphicFramePr/>
          <p:nvPr/>
        </p:nvGraphicFramePr>
        <p:xfrm>
          <a:off x="4642775" y="3012048"/>
          <a:ext cx="3771900" cy="4400550"/>
        </p:xfrm>
        <a:graphic>
          <a:graphicData uri="http://schemas.openxmlformats.org/presentationml/2006/ole">
            <p:oleObj imgW="4648200" imgH="5270500" r:id="rId5" progId="Excel.Sheet.12" name="Worksheet">
              <p:embed/>
              <p:pic>
                <p:nvPicPr>
                  <p:cNvPr name="" id="0"/>
                  <p:cNvPicPr/>
                  <p:nvPr/>
                </p:nvPicPr>
                <p:blipFill>
                  <a:blip r:embed="rId4"/>
                  <a:stretch>
                    <a:fillRect/>
                  </a:stretch>
                </p:blipFill>
                <p:spPr>
                  <a:xfrm>
                    <a:off x="1270000" y="1270000"/>
                    <a:ext cx="1270000" cy="1270000"/>
                  </a:xfrm>
                  <a:prstGeom prst="rect"/>
                </p:spPr>
              </p:pic>
            </p:oleObj>
          </a:graphicData>
        </a:graphic>
      </p:graphicFrame>
      <p:sp>
        <p:nvSpPr>
          <p:cNvPr name="TextBox 4" id="4"/>
          <p:cNvSpPr txBox="true"/>
          <p:nvPr/>
        </p:nvSpPr>
        <p:spPr>
          <a:xfrm rot="0">
            <a:off x="5095518" y="1457509"/>
            <a:ext cx="8096964" cy="1700275"/>
          </a:xfrm>
          <a:prstGeom prst="rect">
            <a:avLst/>
          </a:prstGeom>
        </p:spPr>
        <p:txBody>
          <a:bodyPr anchor="t" rtlCol="false" tIns="0" lIns="0" bIns="0" rIns="0">
            <a:spAutoFit/>
          </a:bodyPr>
          <a:lstStyle/>
          <a:p>
            <a:pPr algn="ctr">
              <a:lnSpc>
                <a:spcPts val="4450"/>
              </a:lnSpc>
            </a:pPr>
            <a:r>
              <a:rPr lang="en-US" sz="2500">
                <a:solidFill>
                  <a:srgbClr val="000000"/>
                </a:solidFill>
                <a:latin typeface="Lazydog"/>
                <a:ea typeface="Lazydog"/>
                <a:cs typeface="Lazydog"/>
                <a:sym typeface="Lazydog"/>
              </a:rPr>
              <a:t>Sample Success gap </a:t>
            </a:r>
            <a:r>
              <a:rPr lang="en-US" sz="2500">
                <a:solidFill>
                  <a:srgbClr val="000000"/>
                </a:solidFill>
                <a:latin typeface="Lazydog"/>
                <a:ea typeface="Lazydog"/>
                <a:cs typeface="Lazydog"/>
                <a:sym typeface="Lazydog"/>
              </a:rPr>
              <a:t>(Hypothetical Data)</a:t>
            </a:r>
          </a:p>
          <a:p>
            <a:pPr algn="ctr">
              <a:lnSpc>
                <a:spcPts val="4450"/>
              </a:lnSpc>
            </a:pPr>
            <a:r>
              <a:rPr lang="en-US" sz="2500">
                <a:solidFill>
                  <a:srgbClr val="000000"/>
                </a:solidFill>
                <a:latin typeface="Lazydog"/>
                <a:ea typeface="Lazydog"/>
                <a:cs typeface="Lazydog"/>
                <a:sym typeface="Lazydog"/>
              </a:rPr>
              <a:t>District Enrollment: 4,000 High School Students</a:t>
            </a:r>
          </a:p>
          <a:p>
            <a:pPr algn="ctr">
              <a:lnSpc>
                <a:spcPts val="4984"/>
              </a:lnSpc>
            </a:pPr>
          </a:p>
        </p:txBody>
      </p:sp>
      <p:sp>
        <p:nvSpPr>
          <p:cNvPr name="Freeform 5" id="5"/>
          <p:cNvSpPr/>
          <p:nvPr/>
        </p:nvSpPr>
        <p:spPr>
          <a:xfrm flipH="false" flipV="false" rot="0">
            <a:off x="2420425" y="3012048"/>
            <a:ext cx="3246875" cy="5874281"/>
          </a:xfrm>
          <a:custGeom>
            <a:avLst/>
            <a:gdLst/>
            <a:ahLst/>
            <a:cxnLst/>
            <a:rect r="r" b="b" t="t" l="l"/>
            <a:pathLst>
              <a:path h="5874281" w="3246875">
                <a:moveTo>
                  <a:pt x="0" y="0"/>
                </a:moveTo>
                <a:lnTo>
                  <a:pt x="3246876" y="0"/>
                </a:lnTo>
                <a:lnTo>
                  <a:pt x="3246876" y="5874281"/>
                </a:lnTo>
                <a:lnTo>
                  <a:pt x="0" y="587428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grpSp>
        <p:nvGrpSpPr>
          <p:cNvPr name="Group 2" id="2"/>
          <p:cNvGrpSpPr/>
          <p:nvPr/>
        </p:nvGrpSpPr>
        <p:grpSpPr>
          <a:xfrm rot="0">
            <a:off x="8541854" y="1477406"/>
            <a:ext cx="47625" cy="7332189"/>
            <a:chOff x="0" y="0"/>
            <a:chExt cx="12543" cy="1931111"/>
          </a:xfrm>
        </p:grpSpPr>
        <p:sp>
          <p:nvSpPr>
            <p:cNvPr name="Freeform 3" id="3"/>
            <p:cNvSpPr/>
            <p:nvPr/>
          </p:nvSpPr>
          <p:spPr>
            <a:xfrm flipH="false" flipV="false" rot="0">
              <a:off x="0" y="0"/>
              <a:ext cx="12543" cy="1931111"/>
            </a:xfrm>
            <a:custGeom>
              <a:avLst/>
              <a:gdLst/>
              <a:ahLst/>
              <a:cxnLst/>
              <a:rect r="r" b="b" t="t" l="l"/>
              <a:pathLst>
                <a:path h="1931111" w="12543">
                  <a:moveTo>
                    <a:pt x="0" y="0"/>
                  </a:moveTo>
                  <a:lnTo>
                    <a:pt x="12543" y="0"/>
                  </a:lnTo>
                  <a:lnTo>
                    <a:pt x="12543" y="1931111"/>
                  </a:lnTo>
                  <a:lnTo>
                    <a:pt x="0" y="1931111"/>
                  </a:lnTo>
                  <a:close/>
                </a:path>
              </a:pathLst>
            </a:custGeom>
            <a:solidFill>
              <a:srgbClr val="2B2B2B"/>
            </a:solidFill>
          </p:spPr>
        </p:sp>
        <p:sp>
          <p:nvSpPr>
            <p:cNvPr name="TextBox 4" id="4"/>
            <p:cNvSpPr txBox="true"/>
            <p:nvPr/>
          </p:nvSpPr>
          <p:spPr>
            <a:xfrm>
              <a:off x="0" y="-57150"/>
              <a:ext cx="12543" cy="1988261"/>
            </a:xfrm>
            <a:prstGeom prst="rect">
              <a:avLst/>
            </a:prstGeom>
          </p:spPr>
          <p:txBody>
            <a:bodyPr anchor="ctr" rtlCol="false" tIns="50800" lIns="50800" bIns="50800" rIns="50800"/>
            <a:lstStyle/>
            <a:p>
              <a:pPr algn="ctr">
                <a:lnSpc>
                  <a:spcPts val="3500"/>
                </a:lnSpc>
              </a:pPr>
            </a:p>
          </p:txBody>
        </p:sp>
      </p:grpSp>
      <p:sp>
        <p:nvSpPr>
          <p:cNvPr name="Freeform 5" id="5"/>
          <p:cNvSpPr/>
          <p:nvPr/>
        </p:nvSpPr>
        <p:spPr>
          <a:xfrm flipH="false" flipV="false" rot="0">
            <a:off x="8307192" y="4240477"/>
            <a:ext cx="564573" cy="598223"/>
          </a:xfrm>
          <a:custGeom>
            <a:avLst/>
            <a:gdLst/>
            <a:ahLst/>
            <a:cxnLst/>
            <a:rect r="r" b="b" t="t" l="l"/>
            <a:pathLst>
              <a:path h="598223" w="564573">
                <a:moveTo>
                  <a:pt x="0" y="0"/>
                </a:moveTo>
                <a:lnTo>
                  <a:pt x="564574" y="0"/>
                </a:lnTo>
                <a:lnTo>
                  <a:pt x="564574" y="598223"/>
                </a:lnTo>
                <a:lnTo>
                  <a:pt x="0" y="5982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8266115" y="3029812"/>
            <a:ext cx="646728" cy="598223"/>
          </a:xfrm>
          <a:custGeom>
            <a:avLst/>
            <a:gdLst/>
            <a:ahLst/>
            <a:cxnLst/>
            <a:rect r="r" b="b" t="t" l="l"/>
            <a:pathLst>
              <a:path h="598223" w="646728">
                <a:moveTo>
                  <a:pt x="0" y="0"/>
                </a:moveTo>
                <a:lnTo>
                  <a:pt x="646728" y="0"/>
                </a:lnTo>
                <a:lnTo>
                  <a:pt x="646728" y="598223"/>
                </a:lnTo>
                <a:lnTo>
                  <a:pt x="0" y="5982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307192" y="1819147"/>
            <a:ext cx="535410" cy="598223"/>
          </a:xfrm>
          <a:custGeom>
            <a:avLst/>
            <a:gdLst/>
            <a:ahLst/>
            <a:cxnLst/>
            <a:rect r="r" b="b" t="t" l="l"/>
            <a:pathLst>
              <a:path h="598223" w="535410">
                <a:moveTo>
                  <a:pt x="0" y="0"/>
                </a:moveTo>
                <a:lnTo>
                  <a:pt x="535410" y="0"/>
                </a:lnTo>
                <a:lnTo>
                  <a:pt x="535410" y="598223"/>
                </a:lnTo>
                <a:lnTo>
                  <a:pt x="0" y="5982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8266115" y="6661807"/>
            <a:ext cx="646728" cy="598223"/>
          </a:xfrm>
          <a:custGeom>
            <a:avLst/>
            <a:gdLst/>
            <a:ahLst/>
            <a:cxnLst/>
            <a:rect r="r" b="b" t="t" l="l"/>
            <a:pathLst>
              <a:path h="598223" w="646728">
                <a:moveTo>
                  <a:pt x="0" y="0"/>
                </a:moveTo>
                <a:lnTo>
                  <a:pt x="646728" y="0"/>
                </a:lnTo>
                <a:lnTo>
                  <a:pt x="646728" y="598223"/>
                </a:lnTo>
                <a:lnTo>
                  <a:pt x="0" y="5982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8307192" y="5451142"/>
            <a:ext cx="535410" cy="598223"/>
          </a:xfrm>
          <a:custGeom>
            <a:avLst/>
            <a:gdLst/>
            <a:ahLst/>
            <a:cxnLst/>
            <a:rect r="r" b="b" t="t" l="l"/>
            <a:pathLst>
              <a:path h="598223" w="535410">
                <a:moveTo>
                  <a:pt x="0" y="0"/>
                </a:moveTo>
                <a:lnTo>
                  <a:pt x="535410" y="0"/>
                </a:lnTo>
                <a:lnTo>
                  <a:pt x="535410" y="598223"/>
                </a:lnTo>
                <a:lnTo>
                  <a:pt x="0" y="5982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0" id="10"/>
          <p:cNvGrpSpPr/>
          <p:nvPr/>
        </p:nvGrpSpPr>
        <p:grpSpPr>
          <a:xfrm rot="0">
            <a:off x="-3425808" y="4121654"/>
            <a:ext cx="10782626" cy="2043693"/>
            <a:chOff x="0" y="0"/>
            <a:chExt cx="2839868" cy="538257"/>
          </a:xfrm>
        </p:grpSpPr>
        <p:sp>
          <p:nvSpPr>
            <p:cNvPr name="Freeform 11" id="11"/>
            <p:cNvSpPr/>
            <p:nvPr/>
          </p:nvSpPr>
          <p:spPr>
            <a:xfrm flipH="false" flipV="false" rot="0">
              <a:off x="0" y="0"/>
              <a:ext cx="2839869" cy="538257"/>
            </a:xfrm>
            <a:custGeom>
              <a:avLst/>
              <a:gdLst/>
              <a:ahLst/>
              <a:cxnLst/>
              <a:rect r="r" b="b" t="t" l="l"/>
              <a:pathLst>
                <a:path h="538257" w="2839869">
                  <a:moveTo>
                    <a:pt x="10770" y="0"/>
                  </a:moveTo>
                  <a:lnTo>
                    <a:pt x="2829098" y="0"/>
                  </a:lnTo>
                  <a:cubicBezTo>
                    <a:pt x="2831955" y="0"/>
                    <a:pt x="2834694" y="1135"/>
                    <a:pt x="2836714" y="3154"/>
                  </a:cubicBezTo>
                  <a:cubicBezTo>
                    <a:pt x="2838734" y="5174"/>
                    <a:pt x="2839869" y="7914"/>
                    <a:pt x="2839869" y="10770"/>
                  </a:cubicBezTo>
                  <a:lnTo>
                    <a:pt x="2839869" y="527487"/>
                  </a:lnTo>
                  <a:cubicBezTo>
                    <a:pt x="2839869" y="530343"/>
                    <a:pt x="2838734" y="533082"/>
                    <a:pt x="2836714" y="535102"/>
                  </a:cubicBezTo>
                  <a:cubicBezTo>
                    <a:pt x="2834694" y="537122"/>
                    <a:pt x="2831955" y="538257"/>
                    <a:pt x="2829098" y="538257"/>
                  </a:cubicBezTo>
                  <a:lnTo>
                    <a:pt x="10770" y="538257"/>
                  </a:lnTo>
                  <a:cubicBezTo>
                    <a:pt x="7914" y="538257"/>
                    <a:pt x="5174" y="537122"/>
                    <a:pt x="3154" y="535102"/>
                  </a:cubicBezTo>
                  <a:cubicBezTo>
                    <a:pt x="1135" y="533082"/>
                    <a:pt x="0" y="530343"/>
                    <a:pt x="0" y="527487"/>
                  </a:cubicBezTo>
                  <a:lnTo>
                    <a:pt x="0" y="10770"/>
                  </a:lnTo>
                  <a:cubicBezTo>
                    <a:pt x="0" y="7914"/>
                    <a:pt x="1135" y="5174"/>
                    <a:pt x="3154" y="3154"/>
                  </a:cubicBezTo>
                  <a:cubicBezTo>
                    <a:pt x="5174" y="1135"/>
                    <a:pt x="7914" y="0"/>
                    <a:pt x="10770" y="0"/>
                  </a:cubicBezTo>
                  <a:close/>
                </a:path>
              </a:pathLst>
            </a:custGeom>
            <a:solidFill>
              <a:srgbClr val="2D95A2"/>
            </a:solidFill>
          </p:spPr>
        </p:sp>
        <p:sp>
          <p:nvSpPr>
            <p:cNvPr name="TextBox 12" id="12"/>
            <p:cNvSpPr txBox="true"/>
            <p:nvPr/>
          </p:nvSpPr>
          <p:spPr>
            <a:xfrm>
              <a:off x="0" y="-57150"/>
              <a:ext cx="2839868" cy="595407"/>
            </a:xfrm>
            <a:prstGeom prst="rect">
              <a:avLst/>
            </a:prstGeom>
          </p:spPr>
          <p:txBody>
            <a:bodyPr anchor="ctr" rtlCol="false" tIns="50800" lIns="50800" bIns="50800" rIns="50800"/>
            <a:lstStyle/>
            <a:p>
              <a:pPr algn="ctr">
                <a:lnSpc>
                  <a:spcPts val="3500"/>
                </a:lnSpc>
              </a:pPr>
            </a:p>
          </p:txBody>
        </p:sp>
      </p:grpSp>
      <p:sp>
        <p:nvSpPr>
          <p:cNvPr name="Freeform 13" id="13"/>
          <p:cNvSpPr/>
          <p:nvPr/>
        </p:nvSpPr>
        <p:spPr>
          <a:xfrm flipH="false" flipV="false" rot="-3478476">
            <a:off x="13441944" y="8093209"/>
            <a:ext cx="4561007" cy="3408316"/>
          </a:xfrm>
          <a:custGeom>
            <a:avLst/>
            <a:gdLst/>
            <a:ahLst/>
            <a:cxnLst/>
            <a:rect r="r" b="b" t="t" l="l"/>
            <a:pathLst>
              <a:path h="3408316" w="4561007">
                <a:moveTo>
                  <a:pt x="0" y="0"/>
                </a:moveTo>
                <a:lnTo>
                  <a:pt x="4561007" y="0"/>
                </a:lnTo>
                <a:lnTo>
                  <a:pt x="4561007" y="3408317"/>
                </a:lnTo>
                <a:lnTo>
                  <a:pt x="0" y="3408317"/>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4" id="14"/>
          <p:cNvSpPr/>
          <p:nvPr/>
        </p:nvSpPr>
        <p:spPr>
          <a:xfrm flipH="false" flipV="false" rot="-2450937">
            <a:off x="13678286" y="-622120"/>
            <a:ext cx="3422226" cy="4199051"/>
          </a:xfrm>
          <a:custGeom>
            <a:avLst/>
            <a:gdLst/>
            <a:ahLst/>
            <a:cxnLst/>
            <a:rect r="r" b="b" t="t" l="l"/>
            <a:pathLst>
              <a:path h="4199051" w="3422226">
                <a:moveTo>
                  <a:pt x="0" y="0"/>
                </a:moveTo>
                <a:lnTo>
                  <a:pt x="3422226" y="0"/>
                </a:lnTo>
                <a:lnTo>
                  <a:pt x="3422226" y="4199051"/>
                </a:lnTo>
                <a:lnTo>
                  <a:pt x="0" y="419905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5" id="15"/>
          <p:cNvSpPr txBox="true"/>
          <p:nvPr/>
        </p:nvSpPr>
        <p:spPr>
          <a:xfrm rot="0">
            <a:off x="1010776" y="3302491"/>
            <a:ext cx="6070162" cy="819162"/>
          </a:xfrm>
          <a:prstGeom prst="rect">
            <a:avLst/>
          </a:prstGeom>
        </p:spPr>
        <p:txBody>
          <a:bodyPr anchor="t" rtlCol="false" tIns="0" lIns="0" bIns="0" rIns="0">
            <a:spAutoFit/>
          </a:bodyPr>
          <a:lstStyle/>
          <a:p>
            <a:pPr algn="l">
              <a:lnSpc>
                <a:spcPts val="6000"/>
              </a:lnSpc>
            </a:pPr>
            <a:r>
              <a:rPr lang="en-US" sz="6000">
                <a:solidFill>
                  <a:srgbClr val="2B2B2B"/>
                </a:solidFill>
                <a:latin typeface="Rubik"/>
                <a:ea typeface="Rubik"/>
                <a:cs typeface="Rubik"/>
                <a:sym typeface="Rubik"/>
              </a:rPr>
              <a:t>Importance of</a:t>
            </a:r>
          </a:p>
        </p:txBody>
      </p:sp>
      <p:sp>
        <p:nvSpPr>
          <p:cNvPr name="TextBox 16" id="16"/>
          <p:cNvSpPr txBox="true"/>
          <p:nvPr/>
        </p:nvSpPr>
        <p:spPr>
          <a:xfrm rot="0">
            <a:off x="9144000" y="1887119"/>
            <a:ext cx="8115300" cy="889508"/>
          </a:xfrm>
          <a:prstGeom prst="rect">
            <a:avLst/>
          </a:prstGeom>
        </p:spPr>
        <p:txBody>
          <a:bodyPr anchor="t" rtlCol="false" tIns="0" lIns="0" bIns="0" rIns="0">
            <a:spAutoFit/>
          </a:bodyPr>
          <a:lstStyle/>
          <a:p>
            <a:pPr algn="l">
              <a:lnSpc>
                <a:spcPts val="3556"/>
              </a:lnSpc>
            </a:pPr>
            <a:r>
              <a:rPr lang="en-US" sz="2800">
                <a:solidFill>
                  <a:srgbClr val="2B2B2B"/>
                </a:solidFill>
                <a:latin typeface="Rubik"/>
                <a:ea typeface="Rubik"/>
                <a:cs typeface="Rubik"/>
                <a:sym typeface="Rubik"/>
              </a:rPr>
              <a:t>Identifies Hidden Gaps</a:t>
            </a:r>
          </a:p>
          <a:p>
            <a:pPr algn="l">
              <a:lnSpc>
                <a:spcPts val="3556"/>
              </a:lnSpc>
            </a:pPr>
          </a:p>
        </p:txBody>
      </p:sp>
      <p:sp>
        <p:nvSpPr>
          <p:cNvPr name="TextBox 17" id="17"/>
          <p:cNvSpPr txBox="true"/>
          <p:nvPr/>
        </p:nvSpPr>
        <p:spPr>
          <a:xfrm rot="0">
            <a:off x="9144000" y="3097784"/>
            <a:ext cx="8115300" cy="441833"/>
          </a:xfrm>
          <a:prstGeom prst="rect">
            <a:avLst/>
          </a:prstGeom>
        </p:spPr>
        <p:txBody>
          <a:bodyPr anchor="t" rtlCol="false" tIns="0" lIns="0" bIns="0" rIns="0">
            <a:spAutoFit/>
          </a:bodyPr>
          <a:lstStyle/>
          <a:p>
            <a:pPr algn="l">
              <a:lnSpc>
                <a:spcPts val="3556"/>
              </a:lnSpc>
            </a:pPr>
            <a:r>
              <a:rPr lang="en-US" sz="2800">
                <a:solidFill>
                  <a:srgbClr val="2B2B2B"/>
                </a:solidFill>
                <a:latin typeface="Rubik"/>
                <a:ea typeface="Rubik"/>
                <a:cs typeface="Rubik"/>
                <a:sym typeface="Rubik"/>
              </a:rPr>
              <a:t>Moves Beyond Assumptions</a:t>
            </a:r>
          </a:p>
        </p:txBody>
      </p:sp>
      <p:sp>
        <p:nvSpPr>
          <p:cNvPr name="TextBox 18" id="18"/>
          <p:cNvSpPr txBox="true"/>
          <p:nvPr/>
        </p:nvSpPr>
        <p:spPr>
          <a:xfrm rot="0">
            <a:off x="9144000" y="4308449"/>
            <a:ext cx="8115300" cy="441833"/>
          </a:xfrm>
          <a:prstGeom prst="rect">
            <a:avLst/>
          </a:prstGeom>
        </p:spPr>
        <p:txBody>
          <a:bodyPr anchor="t" rtlCol="false" tIns="0" lIns="0" bIns="0" rIns="0">
            <a:spAutoFit/>
          </a:bodyPr>
          <a:lstStyle/>
          <a:p>
            <a:pPr algn="l">
              <a:lnSpc>
                <a:spcPts val="3556"/>
              </a:lnSpc>
            </a:pPr>
            <a:r>
              <a:rPr lang="en-US" sz="2800">
                <a:solidFill>
                  <a:srgbClr val="2B2B2B"/>
                </a:solidFill>
                <a:latin typeface="Rubik"/>
                <a:ea typeface="Rubik"/>
                <a:cs typeface="Rubik"/>
                <a:sym typeface="Rubik"/>
              </a:rPr>
              <a:t>Improves Awareness Efforts</a:t>
            </a:r>
          </a:p>
        </p:txBody>
      </p:sp>
      <p:sp>
        <p:nvSpPr>
          <p:cNvPr name="TextBox 19" id="19"/>
          <p:cNvSpPr txBox="true"/>
          <p:nvPr/>
        </p:nvSpPr>
        <p:spPr>
          <a:xfrm rot="0">
            <a:off x="9144000" y="5519114"/>
            <a:ext cx="8115300" cy="441833"/>
          </a:xfrm>
          <a:prstGeom prst="rect">
            <a:avLst/>
          </a:prstGeom>
        </p:spPr>
        <p:txBody>
          <a:bodyPr anchor="t" rtlCol="false" tIns="0" lIns="0" bIns="0" rIns="0">
            <a:spAutoFit/>
          </a:bodyPr>
          <a:lstStyle/>
          <a:p>
            <a:pPr algn="l">
              <a:lnSpc>
                <a:spcPts val="3556"/>
              </a:lnSpc>
            </a:pPr>
            <a:r>
              <a:rPr lang="en-US" sz="2800">
                <a:solidFill>
                  <a:srgbClr val="2B2B2B"/>
                </a:solidFill>
                <a:latin typeface="Rubik"/>
                <a:ea typeface="Rubik"/>
                <a:cs typeface="Rubik"/>
                <a:sym typeface="Rubik"/>
              </a:rPr>
              <a:t>Students' Feel Supported and Respected</a:t>
            </a:r>
          </a:p>
        </p:txBody>
      </p:sp>
      <p:sp>
        <p:nvSpPr>
          <p:cNvPr name="TextBox 20" id="20"/>
          <p:cNvSpPr txBox="true"/>
          <p:nvPr/>
        </p:nvSpPr>
        <p:spPr>
          <a:xfrm rot="0">
            <a:off x="9144000" y="6729779"/>
            <a:ext cx="8115300" cy="441833"/>
          </a:xfrm>
          <a:prstGeom prst="rect">
            <a:avLst/>
          </a:prstGeom>
        </p:spPr>
        <p:txBody>
          <a:bodyPr anchor="t" rtlCol="false" tIns="0" lIns="0" bIns="0" rIns="0">
            <a:spAutoFit/>
          </a:bodyPr>
          <a:lstStyle/>
          <a:p>
            <a:pPr algn="l">
              <a:lnSpc>
                <a:spcPts val="3556"/>
              </a:lnSpc>
            </a:pPr>
            <a:r>
              <a:rPr lang="en-US" sz="2800">
                <a:solidFill>
                  <a:srgbClr val="2B2B2B"/>
                </a:solidFill>
                <a:latin typeface="Rubik"/>
                <a:ea typeface="Rubik"/>
                <a:cs typeface="Rubik"/>
                <a:sym typeface="Rubik"/>
              </a:rPr>
              <a:t>Higher Quality Programs and Outcomes </a:t>
            </a:r>
          </a:p>
        </p:txBody>
      </p:sp>
      <p:sp>
        <p:nvSpPr>
          <p:cNvPr name="TextBox 21" id="21"/>
          <p:cNvSpPr txBox="true"/>
          <p:nvPr/>
        </p:nvSpPr>
        <p:spPr>
          <a:xfrm rot="0">
            <a:off x="1010776" y="6260596"/>
            <a:ext cx="6070162" cy="819162"/>
          </a:xfrm>
          <a:prstGeom prst="rect">
            <a:avLst/>
          </a:prstGeom>
        </p:spPr>
        <p:txBody>
          <a:bodyPr anchor="t" rtlCol="false" tIns="0" lIns="0" bIns="0" rIns="0">
            <a:spAutoFit/>
          </a:bodyPr>
          <a:lstStyle/>
          <a:p>
            <a:pPr algn="l">
              <a:lnSpc>
                <a:spcPts val="6000"/>
              </a:lnSpc>
            </a:pPr>
            <a:r>
              <a:rPr lang="en-US" sz="6000">
                <a:solidFill>
                  <a:srgbClr val="2B2B2B"/>
                </a:solidFill>
                <a:latin typeface="Rubik"/>
                <a:ea typeface="Rubik"/>
                <a:cs typeface="Rubik"/>
                <a:sym typeface="Rubik"/>
              </a:rPr>
              <a:t>for Access</a:t>
            </a:r>
          </a:p>
        </p:txBody>
      </p:sp>
      <p:sp>
        <p:nvSpPr>
          <p:cNvPr name="TextBox 22" id="22"/>
          <p:cNvSpPr txBox="true"/>
          <p:nvPr/>
        </p:nvSpPr>
        <p:spPr>
          <a:xfrm rot="0">
            <a:off x="1028700" y="4609037"/>
            <a:ext cx="6052238" cy="1342385"/>
          </a:xfrm>
          <a:prstGeom prst="rect">
            <a:avLst/>
          </a:prstGeom>
        </p:spPr>
        <p:txBody>
          <a:bodyPr anchor="t" rtlCol="false" tIns="0" lIns="0" bIns="0" rIns="0">
            <a:spAutoFit/>
          </a:bodyPr>
          <a:lstStyle/>
          <a:p>
            <a:pPr algn="l">
              <a:lnSpc>
                <a:spcPts val="10099"/>
              </a:lnSpc>
            </a:pPr>
            <a:r>
              <a:rPr lang="en-US" sz="10099" b="true">
                <a:solidFill>
                  <a:srgbClr val="F8F8F8"/>
                </a:solidFill>
                <a:latin typeface="Rubik Bold"/>
                <a:ea typeface="Rubik Bold"/>
                <a:cs typeface="Rubik Bold"/>
                <a:sym typeface="Rubik Bold"/>
              </a:rPr>
              <a:t>DATA</a:t>
            </a:r>
          </a:p>
        </p:txBody>
      </p:sp>
      <p:sp>
        <p:nvSpPr>
          <p:cNvPr name="Freeform 23" id="23"/>
          <p:cNvSpPr/>
          <p:nvPr/>
        </p:nvSpPr>
        <p:spPr>
          <a:xfrm flipH="false" flipV="false" rot="0">
            <a:off x="8321774" y="7869630"/>
            <a:ext cx="535410" cy="598223"/>
          </a:xfrm>
          <a:custGeom>
            <a:avLst/>
            <a:gdLst/>
            <a:ahLst/>
            <a:cxnLst/>
            <a:rect r="r" b="b" t="t" l="l"/>
            <a:pathLst>
              <a:path h="598223" w="535410">
                <a:moveTo>
                  <a:pt x="0" y="0"/>
                </a:moveTo>
                <a:lnTo>
                  <a:pt x="535410" y="0"/>
                </a:lnTo>
                <a:lnTo>
                  <a:pt x="535410" y="598223"/>
                </a:lnTo>
                <a:lnTo>
                  <a:pt x="0" y="59822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24" id="24"/>
          <p:cNvSpPr txBox="true"/>
          <p:nvPr/>
        </p:nvSpPr>
        <p:spPr>
          <a:xfrm rot="0">
            <a:off x="9144000" y="7943137"/>
            <a:ext cx="8115300" cy="441833"/>
          </a:xfrm>
          <a:prstGeom prst="rect">
            <a:avLst/>
          </a:prstGeom>
        </p:spPr>
        <p:txBody>
          <a:bodyPr anchor="t" rtlCol="false" tIns="0" lIns="0" bIns="0" rIns="0">
            <a:spAutoFit/>
          </a:bodyPr>
          <a:lstStyle/>
          <a:p>
            <a:pPr algn="l">
              <a:lnSpc>
                <a:spcPts val="3556"/>
              </a:lnSpc>
            </a:pPr>
            <a:r>
              <a:rPr lang="en-US" sz="2800">
                <a:solidFill>
                  <a:srgbClr val="2B2B2B"/>
                </a:solidFill>
                <a:latin typeface="Rubik"/>
                <a:ea typeface="Rubik"/>
                <a:cs typeface="Rubik"/>
                <a:sym typeface="Rubik"/>
              </a:rPr>
              <a:t>Informs Action and Accountability</a:t>
            </a:r>
          </a:p>
        </p:txBody>
      </p:sp>
      <p:sp>
        <p:nvSpPr>
          <p:cNvPr name="TextBox 25" id="25"/>
          <p:cNvSpPr txBox="true"/>
          <p:nvPr/>
        </p:nvSpPr>
        <p:spPr>
          <a:xfrm rot="0">
            <a:off x="555275" y="7520354"/>
            <a:ext cx="6999089" cy="441833"/>
          </a:xfrm>
          <a:prstGeom prst="rect">
            <a:avLst/>
          </a:prstGeom>
        </p:spPr>
        <p:txBody>
          <a:bodyPr anchor="t" rtlCol="false" tIns="0" lIns="0" bIns="0" rIns="0">
            <a:spAutoFit/>
          </a:bodyPr>
          <a:lstStyle/>
          <a:p>
            <a:pPr algn="ctr">
              <a:lnSpc>
                <a:spcPts val="3556"/>
              </a:lnSpc>
              <a:spcBef>
                <a:spcPct val="0"/>
              </a:spcBef>
            </a:pPr>
            <a:r>
              <a:rPr lang="en-US" sz="2800">
                <a:solidFill>
                  <a:srgbClr val="000000"/>
                </a:solidFill>
                <a:latin typeface="Rubik"/>
                <a:ea typeface="Rubik"/>
                <a:cs typeface="Rubik"/>
                <a:sym typeface="Rubik"/>
              </a:rPr>
              <a:t>Data Drives Equitable Access and Success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7031581" y="-180917"/>
            <a:ext cx="6389300" cy="10648833"/>
          </a:xfrm>
          <a:custGeom>
            <a:avLst/>
            <a:gdLst/>
            <a:ahLst/>
            <a:cxnLst/>
            <a:rect r="r" b="b" t="t" l="l"/>
            <a:pathLst>
              <a:path h="10648833" w="6389300">
                <a:moveTo>
                  <a:pt x="0" y="0"/>
                </a:moveTo>
                <a:lnTo>
                  <a:pt x="6389300" y="0"/>
                </a:lnTo>
                <a:lnTo>
                  <a:pt x="6389300" y="10648834"/>
                </a:lnTo>
                <a:lnTo>
                  <a:pt x="0" y="106488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5488738" y="4340526"/>
            <a:ext cx="9474986" cy="3897757"/>
          </a:xfrm>
          <a:prstGeom prst="rect">
            <a:avLst/>
          </a:prstGeom>
        </p:spPr>
        <p:txBody>
          <a:bodyPr anchor="t" rtlCol="false" tIns="0" lIns="0" bIns="0" rIns="0">
            <a:spAutoFit/>
          </a:bodyPr>
          <a:lstStyle/>
          <a:p>
            <a:pPr algn="ctr" marL="0" indent="0" lvl="0">
              <a:lnSpc>
                <a:spcPts val="10387"/>
              </a:lnSpc>
              <a:spcBef>
                <a:spcPct val="0"/>
              </a:spcBef>
            </a:pPr>
            <a:r>
              <a:rPr lang="en-US" sz="7419" spc="-378">
                <a:solidFill>
                  <a:srgbClr val="000000"/>
                </a:solidFill>
                <a:latin typeface="Rubik"/>
                <a:ea typeface="Rubik"/>
                <a:cs typeface="Rubik"/>
                <a:sym typeface="Rubik"/>
              </a:rPr>
              <a:t>D</a:t>
            </a:r>
            <a:r>
              <a:rPr lang="en-US" sz="7419" spc="-378">
                <a:solidFill>
                  <a:srgbClr val="000000"/>
                </a:solidFill>
                <a:latin typeface="Rubik"/>
                <a:ea typeface="Rubik"/>
                <a:cs typeface="Rubik"/>
                <a:sym typeface="Rubik"/>
              </a:rPr>
              <a:t>ESIGNING </a:t>
            </a:r>
          </a:p>
          <a:p>
            <a:pPr algn="ctr" marL="0" indent="0" lvl="0">
              <a:lnSpc>
                <a:spcPts val="10387"/>
              </a:lnSpc>
              <a:spcBef>
                <a:spcPct val="0"/>
              </a:spcBef>
            </a:pPr>
            <a:r>
              <a:rPr lang="en-US" sz="7419" spc="-378">
                <a:solidFill>
                  <a:srgbClr val="000000"/>
                </a:solidFill>
                <a:latin typeface="Rubik"/>
                <a:ea typeface="Rubik"/>
                <a:cs typeface="Rubik"/>
                <a:sym typeface="Rubik"/>
              </a:rPr>
              <a:t>TARGETED SUPPORTS</a:t>
            </a:r>
          </a:p>
          <a:p>
            <a:pPr algn="ctr" marL="0" indent="0" lvl="0">
              <a:lnSpc>
                <a:spcPts val="10387"/>
              </a:lnSpc>
              <a:spcBef>
                <a:spcPct val="0"/>
              </a:spcBef>
            </a:pPr>
          </a:p>
        </p:txBody>
      </p:sp>
      <p:sp>
        <p:nvSpPr>
          <p:cNvPr name="Freeform 4" id="4"/>
          <p:cNvSpPr/>
          <p:nvPr/>
        </p:nvSpPr>
        <p:spPr>
          <a:xfrm flipH="false" flipV="false" rot="0">
            <a:off x="13694471" y="1028700"/>
            <a:ext cx="3062016" cy="2917266"/>
          </a:xfrm>
          <a:custGeom>
            <a:avLst/>
            <a:gdLst/>
            <a:ahLst/>
            <a:cxnLst/>
            <a:rect r="r" b="b" t="t" l="l"/>
            <a:pathLst>
              <a:path h="2917266" w="3062016">
                <a:moveTo>
                  <a:pt x="0" y="0"/>
                </a:moveTo>
                <a:lnTo>
                  <a:pt x="3062015" y="0"/>
                </a:lnTo>
                <a:lnTo>
                  <a:pt x="3062015" y="2917266"/>
                </a:lnTo>
                <a:lnTo>
                  <a:pt x="0" y="29172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true" flipV="false" rot="0">
            <a:off x="2193850" y="2675635"/>
            <a:ext cx="4109821" cy="6403404"/>
          </a:xfrm>
          <a:custGeom>
            <a:avLst/>
            <a:gdLst/>
            <a:ahLst/>
            <a:cxnLst/>
            <a:rect r="r" b="b" t="t" l="l"/>
            <a:pathLst>
              <a:path h="6403404" w="4109821">
                <a:moveTo>
                  <a:pt x="4109821" y="0"/>
                </a:moveTo>
                <a:lnTo>
                  <a:pt x="0" y="0"/>
                </a:lnTo>
                <a:lnTo>
                  <a:pt x="0" y="6403403"/>
                </a:lnTo>
                <a:lnTo>
                  <a:pt x="4109821" y="6403403"/>
                </a:lnTo>
                <a:lnTo>
                  <a:pt x="4109821"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8454700" y="3006315"/>
            <a:ext cx="3543062" cy="1181811"/>
          </a:xfrm>
          <a:prstGeom prst="rect">
            <a:avLst/>
          </a:prstGeom>
        </p:spPr>
        <p:txBody>
          <a:bodyPr anchor="t" rtlCol="false" tIns="0" lIns="0" bIns="0" rIns="0">
            <a:spAutoFit/>
          </a:bodyPr>
          <a:lstStyle/>
          <a:p>
            <a:pPr algn="ctr">
              <a:lnSpc>
                <a:spcPts val="9423"/>
              </a:lnSpc>
              <a:spcBef>
                <a:spcPct val="0"/>
              </a:spcBef>
            </a:pPr>
            <a:r>
              <a:rPr lang="en-US" sz="7419">
                <a:solidFill>
                  <a:srgbClr val="000000"/>
                </a:solidFill>
                <a:latin typeface="Lazydog"/>
                <a:ea typeface="Lazydog"/>
                <a:cs typeface="Lazydog"/>
                <a:sym typeface="Lazydog"/>
              </a:rPr>
              <a:t>STE</a:t>
            </a:r>
            <a:r>
              <a:rPr lang="en-US" sz="7419">
                <a:solidFill>
                  <a:srgbClr val="000000"/>
                </a:solidFill>
                <a:latin typeface="Lazydog"/>
                <a:ea typeface="Lazydog"/>
                <a:cs typeface="Lazydog"/>
                <a:sym typeface="Lazydog"/>
              </a:rPr>
              <a:t>P 3: </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sp>
        <p:nvSpPr>
          <p:cNvPr name="TextBox 2" id="2"/>
          <p:cNvSpPr txBox="true"/>
          <p:nvPr/>
        </p:nvSpPr>
        <p:spPr>
          <a:xfrm rot="0">
            <a:off x="2165309" y="1542172"/>
            <a:ext cx="13957382" cy="1024879"/>
          </a:xfrm>
          <a:prstGeom prst="rect">
            <a:avLst/>
          </a:prstGeom>
        </p:spPr>
        <p:txBody>
          <a:bodyPr anchor="t" rtlCol="false" tIns="0" lIns="0" bIns="0" rIns="0">
            <a:spAutoFit/>
          </a:bodyPr>
          <a:lstStyle/>
          <a:p>
            <a:pPr algn="ctr">
              <a:lnSpc>
                <a:spcPts val="8280"/>
              </a:lnSpc>
            </a:pPr>
            <a:r>
              <a:rPr lang="en-US" sz="6000">
                <a:solidFill>
                  <a:srgbClr val="F8F8F8"/>
                </a:solidFill>
                <a:latin typeface="Rubik"/>
                <a:ea typeface="Rubik"/>
                <a:cs typeface="Rubik"/>
                <a:sym typeface="Rubik"/>
              </a:rPr>
              <a:t>Using Data to Expand Access </a:t>
            </a:r>
          </a:p>
        </p:txBody>
      </p:sp>
      <p:sp>
        <p:nvSpPr>
          <p:cNvPr name="Freeform 3" id="3"/>
          <p:cNvSpPr/>
          <p:nvPr/>
        </p:nvSpPr>
        <p:spPr>
          <a:xfrm flipH="false" flipV="false" rot="0">
            <a:off x="8774849" y="2567051"/>
            <a:ext cx="5528648" cy="231198"/>
          </a:xfrm>
          <a:custGeom>
            <a:avLst/>
            <a:gdLst/>
            <a:ahLst/>
            <a:cxnLst/>
            <a:rect r="r" b="b" t="t" l="l"/>
            <a:pathLst>
              <a:path h="231198" w="5528648">
                <a:moveTo>
                  <a:pt x="0" y="0"/>
                </a:moveTo>
                <a:lnTo>
                  <a:pt x="5528648" y="0"/>
                </a:lnTo>
                <a:lnTo>
                  <a:pt x="5528648" y="231198"/>
                </a:lnTo>
                <a:lnTo>
                  <a:pt x="0" y="23119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3644203" y="6413141"/>
            <a:ext cx="605650" cy="641749"/>
          </a:xfrm>
          <a:custGeom>
            <a:avLst/>
            <a:gdLst/>
            <a:ahLst/>
            <a:cxnLst/>
            <a:rect r="r" b="b" t="t" l="l"/>
            <a:pathLst>
              <a:path h="641749" w="605650">
                <a:moveTo>
                  <a:pt x="0" y="0"/>
                </a:moveTo>
                <a:lnTo>
                  <a:pt x="605651" y="0"/>
                </a:lnTo>
                <a:lnTo>
                  <a:pt x="605651" y="641749"/>
                </a:lnTo>
                <a:lnTo>
                  <a:pt x="0" y="6417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3603126" y="5289719"/>
            <a:ext cx="590730" cy="546425"/>
          </a:xfrm>
          <a:custGeom>
            <a:avLst/>
            <a:gdLst/>
            <a:ahLst/>
            <a:cxnLst/>
            <a:rect r="r" b="b" t="t" l="l"/>
            <a:pathLst>
              <a:path h="546425" w="590730">
                <a:moveTo>
                  <a:pt x="0" y="0"/>
                </a:moveTo>
                <a:lnTo>
                  <a:pt x="590729" y="0"/>
                </a:lnTo>
                <a:lnTo>
                  <a:pt x="590729" y="546425"/>
                </a:lnTo>
                <a:lnTo>
                  <a:pt x="0" y="54642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3644203" y="3960266"/>
            <a:ext cx="549652" cy="614137"/>
          </a:xfrm>
          <a:custGeom>
            <a:avLst/>
            <a:gdLst/>
            <a:ahLst/>
            <a:cxnLst/>
            <a:rect r="r" b="b" t="t" l="l"/>
            <a:pathLst>
              <a:path h="614137" w="549652">
                <a:moveTo>
                  <a:pt x="0" y="0"/>
                </a:moveTo>
                <a:lnTo>
                  <a:pt x="549652" y="0"/>
                </a:lnTo>
                <a:lnTo>
                  <a:pt x="549652" y="614136"/>
                </a:lnTo>
                <a:lnTo>
                  <a:pt x="0" y="61413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3644203" y="7442821"/>
            <a:ext cx="572053" cy="639165"/>
          </a:xfrm>
          <a:custGeom>
            <a:avLst/>
            <a:gdLst/>
            <a:ahLst/>
            <a:cxnLst/>
            <a:rect r="r" b="b" t="t" l="l"/>
            <a:pathLst>
              <a:path h="639165" w="572053">
                <a:moveTo>
                  <a:pt x="0" y="0"/>
                </a:moveTo>
                <a:lnTo>
                  <a:pt x="572053" y="0"/>
                </a:lnTo>
                <a:lnTo>
                  <a:pt x="572053" y="639165"/>
                </a:lnTo>
                <a:lnTo>
                  <a:pt x="0" y="63916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8" id="8"/>
          <p:cNvSpPr txBox="true"/>
          <p:nvPr/>
        </p:nvSpPr>
        <p:spPr>
          <a:xfrm rot="0">
            <a:off x="4673233" y="4023847"/>
            <a:ext cx="10820027" cy="424561"/>
          </a:xfrm>
          <a:prstGeom prst="rect">
            <a:avLst/>
          </a:prstGeom>
        </p:spPr>
        <p:txBody>
          <a:bodyPr anchor="t" rtlCol="false" tIns="0" lIns="0" bIns="0" rIns="0">
            <a:spAutoFit/>
          </a:bodyPr>
          <a:lstStyle/>
          <a:p>
            <a:pPr algn="l">
              <a:lnSpc>
                <a:spcPts val="3302"/>
              </a:lnSpc>
            </a:pPr>
            <a:r>
              <a:rPr lang="en-US" sz="2600">
                <a:solidFill>
                  <a:srgbClr val="F8F8F8"/>
                </a:solidFill>
                <a:latin typeface="Rubik"/>
                <a:ea typeface="Rubik"/>
                <a:cs typeface="Rubik"/>
                <a:sym typeface="Rubik"/>
              </a:rPr>
              <a:t>Target Supports Strategically - Identify Barriers Through Data + Voice</a:t>
            </a:r>
          </a:p>
        </p:txBody>
      </p:sp>
      <p:sp>
        <p:nvSpPr>
          <p:cNvPr name="TextBox 9" id="9"/>
          <p:cNvSpPr txBox="true"/>
          <p:nvPr/>
        </p:nvSpPr>
        <p:spPr>
          <a:xfrm rot="0">
            <a:off x="4673233" y="5315183"/>
            <a:ext cx="10011641" cy="424561"/>
          </a:xfrm>
          <a:prstGeom prst="rect">
            <a:avLst/>
          </a:prstGeom>
        </p:spPr>
        <p:txBody>
          <a:bodyPr anchor="t" rtlCol="false" tIns="0" lIns="0" bIns="0" rIns="0">
            <a:spAutoFit/>
          </a:bodyPr>
          <a:lstStyle/>
          <a:p>
            <a:pPr algn="l">
              <a:lnSpc>
                <a:spcPts val="3302"/>
              </a:lnSpc>
            </a:pPr>
            <a:r>
              <a:rPr lang="en-US" sz="2600">
                <a:solidFill>
                  <a:srgbClr val="F8F8F8"/>
                </a:solidFill>
                <a:latin typeface="Rubik"/>
                <a:ea typeface="Rubik"/>
                <a:cs typeface="Rubik"/>
                <a:sym typeface="Rubik"/>
              </a:rPr>
              <a:t>Identify Who Is Missing</a:t>
            </a:r>
          </a:p>
        </p:txBody>
      </p:sp>
      <p:sp>
        <p:nvSpPr>
          <p:cNvPr name="TextBox 10" id="10"/>
          <p:cNvSpPr txBox="true"/>
          <p:nvPr/>
        </p:nvSpPr>
        <p:spPr>
          <a:xfrm rot="0">
            <a:off x="4673233" y="6507448"/>
            <a:ext cx="10011641" cy="424561"/>
          </a:xfrm>
          <a:prstGeom prst="rect">
            <a:avLst/>
          </a:prstGeom>
        </p:spPr>
        <p:txBody>
          <a:bodyPr anchor="t" rtlCol="false" tIns="0" lIns="0" bIns="0" rIns="0">
            <a:spAutoFit/>
          </a:bodyPr>
          <a:lstStyle/>
          <a:p>
            <a:pPr algn="l">
              <a:lnSpc>
                <a:spcPts val="3302"/>
              </a:lnSpc>
            </a:pPr>
            <a:r>
              <a:rPr lang="en-US" sz="2600">
                <a:solidFill>
                  <a:srgbClr val="F8F8F8"/>
                </a:solidFill>
                <a:latin typeface="Rubik"/>
                <a:ea typeface="Rubik"/>
                <a:cs typeface="Rubik"/>
                <a:sym typeface="Rubik"/>
              </a:rPr>
              <a:t>Examine the Student Journey</a:t>
            </a:r>
          </a:p>
        </p:txBody>
      </p:sp>
      <p:sp>
        <p:nvSpPr>
          <p:cNvPr name="TextBox 11" id="11"/>
          <p:cNvSpPr txBox="true"/>
          <p:nvPr/>
        </p:nvSpPr>
        <p:spPr>
          <a:xfrm rot="0">
            <a:off x="4673233" y="7535836"/>
            <a:ext cx="10011641" cy="424561"/>
          </a:xfrm>
          <a:prstGeom prst="rect">
            <a:avLst/>
          </a:prstGeom>
        </p:spPr>
        <p:txBody>
          <a:bodyPr anchor="t" rtlCol="false" tIns="0" lIns="0" bIns="0" rIns="0">
            <a:spAutoFit/>
          </a:bodyPr>
          <a:lstStyle/>
          <a:p>
            <a:pPr algn="l">
              <a:lnSpc>
                <a:spcPts val="3302"/>
              </a:lnSpc>
            </a:pPr>
            <a:r>
              <a:rPr lang="en-US" sz="2600">
                <a:solidFill>
                  <a:srgbClr val="F8F8F8"/>
                </a:solidFill>
                <a:latin typeface="Rubik"/>
                <a:ea typeface="Rubik"/>
                <a:cs typeface="Rubik"/>
                <a:sym typeface="Rubik"/>
              </a:rPr>
              <a:t>Monitor and Adjust</a:t>
            </a:r>
          </a:p>
        </p:txBody>
      </p:sp>
      <p:sp>
        <p:nvSpPr>
          <p:cNvPr name="Freeform 12" id="12"/>
          <p:cNvSpPr/>
          <p:nvPr/>
        </p:nvSpPr>
        <p:spPr>
          <a:xfrm flipH="false" flipV="false" rot="0">
            <a:off x="1028700" y="508049"/>
            <a:ext cx="1655912" cy="1508385"/>
          </a:xfrm>
          <a:custGeom>
            <a:avLst/>
            <a:gdLst/>
            <a:ahLst/>
            <a:cxnLst/>
            <a:rect r="r" b="b" t="t" l="l"/>
            <a:pathLst>
              <a:path h="1508385" w="1655912">
                <a:moveTo>
                  <a:pt x="0" y="0"/>
                </a:moveTo>
                <a:lnTo>
                  <a:pt x="1655912" y="0"/>
                </a:lnTo>
                <a:lnTo>
                  <a:pt x="1655912" y="1508385"/>
                </a:lnTo>
                <a:lnTo>
                  <a:pt x="0" y="150838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3" id="13"/>
          <p:cNvSpPr/>
          <p:nvPr/>
        </p:nvSpPr>
        <p:spPr>
          <a:xfrm flipH="false" flipV="true" rot="0">
            <a:off x="15055104" y="6592933"/>
            <a:ext cx="2535838" cy="3111457"/>
          </a:xfrm>
          <a:custGeom>
            <a:avLst/>
            <a:gdLst/>
            <a:ahLst/>
            <a:cxnLst/>
            <a:rect r="r" b="b" t="t" l="l"/>
            <a:pathLst>
              <a:path h="3111457" w="2535838">
                <a:moveTo>
                  <a:pt x="0" y="3111457"/>
                </a:moveTo>
                <a:lnTo>
                  <a:pt x="2535838" y="3111457"/>
                </a:lnTo>
                <a:lnTo>
                  <a:pt x="2535838" y="0"/>
                </a:lnTo>
                <a:lnTo>
                  <a:pt x="0" y="0"/>
                </a:lnTo>
                <a:lnTo>
                  <a:pt x="0" y="3111457"/>
                </a:lnTo>
                <a:close/>
              </a:path>
            </a:pathLst>
          </a:custGeom>
          <a:blipFill>
            <a:blip r:embed="rId14">
              <a:extLst>
                <a:ext uri="{96DAC541-7B7A-43D3-8B79-37D633B846F1}">
                  <asvg:svgBlip xmlns:asvg="http://schemas.microsoft.com/office/drawing/2016/SVG/main" r:embed="rId15"/>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6631531" y="-180917"/>
            <a:ext cx="6389300" cy="10648833"/>
          </a:xfrm>
          <a:custGeom>
            <a:avLst/>
            <a:gdLst/>
            <a:ahLst/>
            <a:cxnLst/>
            <a:rect r="r" b="b" t="t" l="l"/>
            <a:pathLst>
              <a:path h="10648833" w="6389300">
                <a:moveTo>
                  <a:pt x="0" y="0"/>
                </a:moveTo>
                <a:lnTo>
                  <a:pt x="6389300" y="0"/>
                </a:lnTo>
                <a:lnTo>
                  <a:pt x="6389300" y="10648834"/>
                </a:lnTo>
                <a:lnTo>
                  <a:pt x="0" y="1064883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5088688" y="4207176"/>
            <a:ext cx="9474986" cy="3116706"/>
          </a:xfrm>
          <a:prstGeom prst="rect">
            <a:avLst/>
          </a:prstGeom>
        </p:spPr>
        <p:txBody>
          <a:bodyPr anchor="t" rtlCol="false" tIns="0" lIns="0" bIns="0" rIns="0">
            <a:spAutoFit/>
          </a:bodyPr>
          <a:lstStyle/>
          <a:p>
            <a:pPr algn="ctr" marL="0" indent="0" lvl="0">
              <a:lnSpc>
                <a:spcPts val="8288"/>
              </a:lnSpc>
              <a:spcBef>
                <a:spcPct val="0"/>
              </a:spcBef>
            </a:pPr>
            <a:r>
              <a:rPr lang="en-US" sz="5920" spc="-301">
                <a:solidFill>
                  <a:srgbClr val="000000"/>
                </a:solidFill>
                <a:latin typeface="Rubik"/>
                <a:ea typeface="Rubik"/>
                <a:cs typeface="Rubik"/>
                <a:sym typeface="Rubik"/>
              </a:rPr>
              <a:t>BU</a:t>
            </a:r>
            <a:r>
              <a:rPr lang="en-US" sz="5920" spc="-301">
                <a:solidFill>
                  <a:srgbClr val="000000"/>
                </a:solidFill>
                <a:latin typeface="Rubik"/>
                <a:ea typeface="Rubik"/>
                <a:cs typeface="Rubik"/>
                <a:sym typeface="Rubik"/>
              </a:rPr>
              <a:t>ILDING ACTIONABLE PLANS WITH METRICS</a:t>
            </a:r>
          </a:p>
          <a:p>
            <a:pPr algn="ctr" marL="0" indent="0" lvl="0">
              <a:lnSpc>
                <a:spcPts val="8288"/>
              </a:lnSpc>
              <a:spcBef>
                <a:spcPct val="0"/>
              </a:spcBef>
            </a:pPr>
          </a:p>
        </p:txBody>
      </p:sp>
      <p:sp>
        <p:nvSpPr>
          <p:cNvPr name="Freeform 4" id="4"/>
          <p:cNvSpPr/>
          <p:nvPr/>
        </p:nvSpPr>
        <p:spPr>
          <a:xfrm flipH="false" flipV="false" rot="0">
            <a:off x="13294421" y="1028700"/>
            <a:ext cx="3062016" cy="2917266"/>
          </a:xfrm>
          <a:custGeom>
            <a:avLst/>
            <a:gdLst/>
            <a:ahLst/>
            <a:cxnLst/>
            <a:rect r="r" b="b" t="t" l="l"/>
            <a:pathLst>
              <a:path h="2917266" w="3062016">
                <a:moveTo>
                  <a:pt x="0" y="0"/>
                </a:moveTo>
                <a:lnTo>
                  <a:pt x="3062015" y="0"/>
                </a:lnTo>
                <a:lnTo>
                  <a:pt x="3062015" y="2917266"/>
                </a:lnTo>
                <a:lnTo>
                  <a:pt x="0" y="291726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535244" y="3945966"/>
            <a:ext cx="7206528" cy="5531011"/>
          </a:xfrm>
          <a:custGeom>
            <a:avLst/>
            <a:gdLst/>
            <a:ahLst/>
            <a:cxnLst/>
            <a:rect r="r" b="b" t="t" l="l"/>
            <a:pathLst>
              <a:path h="5531011" w="7206528">
                <a:moveTo>
                  <a:pt x="0" y="0"/>
                </a:moveTo>
                <a:lnTo>
                  <a:pt x="7206529" y="0"/>
                </a:lnTo>
                <a:lnTo>
                  <a:pt x="7206529" y="5531010"/>
                </a:lnTo>
                <a:lnTo>
                  <a:pt x="0" y="5531010"/>
                </a:lnTo>
                <a:lnTo>
                  <a:pt x="0" y="0"/>
                </a:lnTo>
                <a:close/>
              </a:path>
            </a:pathLst>
          </a:custGeom>
          <a:blipFill>
            <a:blip r:embed="rId6"/>
            <a:stretch>
              <a:fillRect l="0" t="0" r="0" b="0"/>
            </a:stretch>
          </a:blipFill>
        </p:spPr>
      </p:sp>
      <p:sp>
        <p:nvSpPr>
          <p:cNvPr name="TextBox 6" id="6"/>
          <p:cNvSpPr txBox="true"/>
          <p:nvPr/>
        </p:nvSpPr>
        <p:spPr>
          <a:xfrm rot="0">
            <a:off x="8030599" y="3006315"/>
            <a:ext cx="3591163" cy="1181811"/>
          </a:xfrm>
          <a:prstGeom prst="rect">
            <a:avLst/>
          </a:prstGeom>
        </p:spPr>
        <p:txBody>
          <a:bodyPr anchor="t" rtlCol="false" tIns="0" lIns="0" bIns="0" rIns="0">
            <a:spAutoFit/>
          </a:bodyPr>
          <a:lstStyle/>
          <a:p>
            <a:pPr algn="ctr">
              <a:lnSpc>
                <a:spcPts val="9423"/>
              </a:lnSpc>
              <a:spcBef>
                <a:spcPct val="0"/>
              </a:spcBef>
            </a:pPr>
            <a:r>
              <a:rPr lang="en-US" sz="7419">
                <a:solidFill>
                  <a:srgbClr val="000000"/>
                </a:solidFill>
                <a:latin typeface="Lazydog"/>
                <a:ea typeface="Lazydog"/>
                <a:cs typeface="Lazydog"/>
                <a:sym typeface="Lazydog"/>
              </a:rPr>
              <a:t>STE</a:t>
            </a:r>
            <a:r>
              <a:rPr lang="en-US" sz="7419">
                <a:solidFill>
                  <a:srgbClr val="000000"/>
                </a:solidFill>
                <a:latin typeface="Lazydog"/>
                <a:ea typeface="Lazydog"/>
                <a:cs typeface="Lazydog"/>
                <a:sym typeface="Lazydog"/>
              </a:rPr>
              <a:t>P 4: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2760792"/>
            <a:ext cx="7362103" cy="307870"/>
          </a:xfrm>
          <a:custGeom>
            <a:avLst/>
            <a:gdLst/>
            <a:ahLst/>
            <a:cxnLst/>
            <a:rect r="r" b="b" t="t" l="l"/>
            <a:pathLst>
              <a:path h="307870" w="7362103">
                <a:moveTo>
                  <a:pt x="0" y="0"/>
                </a:moveTo>
                <a:lnTo>
                  <a:pt x="7362103" y="0"/>
                </a:lnTo>
                <a:lnTo>
                  <a:pt x="7362103" y="307869"/>
                </a:lnTo>
                <a:lnTo>
                  <a:pt x="0" y="30786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0417051" y="1635192"/>
            <a:ext cx="7289924" cy="7016616"/>
            <a:chOff x="30480" y="591820"/>
            <a:chExt cx="12736830" cy="12259310"/>
          </a:xfrm>
        </p:grpSpPr>
        <p:sp>
          <p:nvSpPr>
            <p:cNvPr name="Freeform 4" id="4"/>
            <p:cNvSpPr/>
            <p:nvPr/>
          </p:nvSpPr>
          <p:spPr>
            <a:xfrm flipH="false" flipV="false" rot="0">
              <a:off x="64261" y="240734"/>
              <a:ext cx="12517576" cy="11526913"/>
            </a:xfrm>
            <a:custGeom>
              <a:avLst/>
              <a:gdLst/>
              <a:ahLst/>
              <a:cxnLst/>
              <a:rect r="r" b="b" t="t" l="l"/>
              <a:pathLst>
                <a:path h="11526913" w="12517576">
                  <a:moveTo>
                    <a:pt x="11861039" y="4030276"/>
                  </a:moveTo>
                  <a:cubicBezTo>
                    <a:pt x="10754869" y="1880166"/>
                    <a:pt x="8526019" y="304096"/>
                    <a:pt x="6151119" y="56446"/>
                  </a:cubicBezTo>
                  <a:cubicBezTo>
                    <a:pt x="4213099" y="-240734"/>
                    <a:pt x="2938019" y="672396"/>
                    <a:pt x="1896619" y="1929696"/>
                  </a:cubicBezTo>
                  <a:cubicBezTo>
                    <a:pt x="855219" y="3186996"/>
                    <a:pt x="301499" y="4789736"/>
                    <a:pt x="77979" y="6406446"/>
                  </a:cubicBezTo>
                  <a:cubicBezTo>
                    <a:pt x="-40131" y="7259886"/>
                    <a:pt x="-64261" y="8165396"/>
                    <a:pt x="297689" y="8947716"/>
                  </a:cubicBezTo>
                  <a:cubicBezTo>
                    <a:pt x="756159" y="9939586"/>
                    <a:pt x="1758189" y="10570776"/>
                    <a:pt x="2777999" y="10963206"/>
                  </a:cubicBezTo>
                  <a:cubicBezTo>
                    <a:pt x="5521199" y="12018576"/>
                    <a:pt x="8889240" y="11609636"/>
                    <a:pt x="11024109" y="9587796"/>
                  </a:cubicBezTo>
                  <a:cubicBezTo>
                    <a:pt x="11692129" y="8955336"/>
                    <a:pt x="12239499" y="8162856"/>
                    <a:pt x="12435079" y="7263696"/>
                  </a:cubicBezTo>
                  <a:cubicBezTo>
                    <a:pt x="12672569" y="6172766"/>
                    <a:pt x="12371579" y="5023416"/>
                    <a:pt x="11861039" y="4030276"/>
                  </a:cubicBezTo>
                  <a:close/>
                </a:path>
              </a:pathLst>
            </a:custGeom>
            <a:solidFill>
              <a:srgbClr val="EB633F"/>
            </a:solidFill>
          </p:spPr>
        </p:sp>
      </p:grpSp>
      <p:sp>
        <p:nvSpPr>
          <p:cNvPr name="Freeform 5" id="5"/>
          <p:cNvSpPr/>
          <p:nvPr/>
        </p:nvSpPr>
        <p:spPr>
          <a:xfrm flipH="false" flipV="false" rot="0">
            <a:off x="7188080" y="-447034"/>
            <a:ext cx="2405446" cy="2951468"/>
          </a:xfrm>
          <a:custGeom>
            <a:avLst/>
            <a:gdLst/>
            <a:ahLst/>
            <a:cxnLst/>
            <a:rect r="r" b="b" t="t" l="l"/>
            <a:pathLst>
              <a:path h="2951468" w="2405446">
                <a:moveTo>
                  <a:pt x="0" y="0"/>
                </a:moveTo>
                <a:lnTo>
                  <a:pt x="2405446" y="0"/>
                </a:lnTo>
                <a:lnTo>
                  <a:pt x="2405446" y="2951468"/>
                </a:lnTo>
                <a:lnTo>
                  <a:pt x="0" y="29514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true" flipV="false" rot="0">
            <a:off x="-174023" y="8913714"/>
            <a:ext cx="2405446" cy="2951468"/>
          </a:xfrm>
          <a:custGeom>
            <a:avLst/>
            <a:gdLst/>
            <a:ahLst/>
            <a:cxnLst/>
            <a:rect r="r" b="b" t="t" l="l"/>
            <a:pathLst>
              <a:path h="2951468" w="2405446">
                <a:moveTo>
                  <a:pt x="2405446" y="0"/>
                </a:moveTo>
                <a:lnTo>
                  <a:pt x="0" y="0"/>
                </a:lnTo>
                <a:lnTo>
                  <a:pt x="0" y="2951468"/>
                </a:lnTo>
                <a:lnTo>
                  <a:pt x="2405446" y="2951468"/>
                </a:lnTo>
                <a:lnTo>
                  <a:pt x="2405446"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1360720" y="1455865"/>
            <a:ext cx="7619362" cy="1209677"/>
          </a:xfrm>
          <a:prstGeom prst="rect">
            <a:avLst/>
          </a:prstGeom>
        </p:spPr>
        <p:txBody>
          <a:bodyPr anchor="t" rtlCol="false" tIns="0" lIns="0" bIns="0" rIns="0">
            <a:spAutoFit/>
          </a:bodyPr>
          <a:lstStyle/>
          <a:p>
            <a:pPr algn="l">
              <a:lnSpc>
                <a:spcPts val="9000"/>
              </a:lnSpc>
            </a:pPr>
            <a:r>
              <a:rPr lang="en-US" sz="9000">
                <a:solidFill>
                  <a:srgbClr val="2B2B2B"/>
                </a:solidFill>
                <a:latin typeface="Rubik"/>
                <a:ea typeface="Rubik"/>
                <a:cs typeface="Rubik"/>
                <a:sym typeface="Rubik"/>
              </a:rPr>
              <a:t>Who Am I?</a:t>
            </a:r>
          </a:p>
        </p:txBody>
      </p:sp>
      <p:sp>
        <p:nvSpPr>
          <p:cNvPr name="TextBox 8" id="8"/>
          <p:cNvSpPr txBox="true"/>
          <p:nvPr/>
        </p:nvSpPr>
        <p:spPr>
          <a:xfrm rot="0">
            <a:off x="547406" y="3306786"/>
            <a:ext cx="9046120" cy="3197225"/>
          </a:xfrm>
          <a:prstGeom prst="rect">
            <a:avLst/>
          </a:prstGeom>
        </p:spPr>
        <p:txBody>
          <a:bodyPr anchor="t" rtlCol="false" tIns="0" lIns="0" bIns="0" rIns="0">
            <a:spAutoFit/>
          </a:bodyPr>
          <a:lstStyle/>
          <a:p>
            <a:pPr algn="l">
              <a:lnSpc>
                <a:spcPts val="3175"/>
              </a:lnSpc>
            </a:pPr>
            <a:r>
              <a:rPr lang="en-US" sz="2500" b="true">
                <a:solidFill>
                  <a:srgbClr val="2B2B2B"/>
                </a:solidFill>
                <a:latin typeface="Rubik Bold"/>
                <a:ea typeface="Rubik Bold"/>
                <a:cs typeface="Rubik Bold"/>
                <a:sym typeface="Rubik Bold"/>
              </a:rPr>
              <a:t>P</a:t>
            </a:r>
            <a:r>
              <a:rPr lang="en-US" sz="2500" b="true">
                <a:solidFill>
                  <a:srgbClr val="2B2B2B"/>
                </a:solidFill>
                <a:latin typeface="Rubik Bold"/>
                <a:ea typeface="Rubik Bold"/>
                <a:cs typeface="Rubik Bold"/>
                <a:sym typeface="Rubik Bold"/>
              </a:rPr>
              <a:t>rofessional Roles</a:t>
            </a:r>
          </a:p>
          <a:p>
            <a:pPr algn="l">
              <a:lnSpc>
                <a:spcPts val="3175"/>
              </a:lnSpc>
            </a:pPr>
          </a:p>
          <a:p>
            <a:pPr algn="l" marL="539754" indent="-269877" lvl="1">
              <a:lnSpc>
                <a:spcPts val="3175"/>
              </a:lnSpc>
              <a:buFont typeface="Arial"/>
              <a:buChar char="•"/>
            </a:pPr>
            <a:r>
              <a:rPr lang="en-US" sz="2500">
                <a:solidFill>
                  <a:srgbClr val="2B2B2B"/>
                </a:solidFill>
                <a:latin typeface="Rubik"/>
                <a:ea typeface="Rubik"/>
                <a:cs typeface="Rubik"/>
                <a:sym typeface="Rubik"/>
              </a:rPr>
              <a:t>Regional Coordinator - College Credit Plus at </a:t>
            </a:r>
          </a:p>
          <a:p>
            <a:pPr algn="l">
              <a:lnSpc>
                <a:spcPts val="3175"/>
              </a:lnSpc>
            </a:pPr>
            <a:r>
              <a:rPr lang="en-US" sz="2500">
                <a:solidFill>
                  <a:srgbClr val="2B2B2B"/>
                </a:solidFill>
                <a:latin typeface="Rubik"/>
                <a:ea typeface="Rubik"/>
                <a:cs typeface="Rubik"/>
                <a:sym typeface="Rubik"/>
              </a:rPr>
              <a:t>       </a:t>
            </a:r>
            <a:r>
              <a:rPr lang="en-US" sz="2500">
                <a:solidFill>
                  <a:srgbClr val="2B2B2B"/>
                </a:solidFill>
                <a:latin typeface="Rubik"/>
                <a:ea typeface="Rubik"/>
                <a:cs typeface="Rubik"/>
                <a:sym typeface="Rubik"/>
              </a:rPr>
              <a:t>Columbus State Community College</a:t>
            </a:r>
          </a:p>
          <a:p>
            <a:pPr algn="l" marL="539754" indent="-269877" lvl="1">
              <a:lnSpc>
                <a:spcPts val="3175"/>
              </a:lnSpc>
              <a:buFont typeface="Arial"/>
              <a:buChar char="•"/>
            </a:pPr>
            <a:r>
              <a:rPr lang="en-US" sz="2500">
                <a:solidFill>
                  <a:srgbClr val="2B2B2B"/>
                </a:solidFill>
                <a:latin typeface="Rubik"/>
                <a:ea typeface="Rubik"/>
                <a:cs typeface="Rubik"/>
                <a:sym typeface="Rubik"/>
              </a:rPr>
              <a:t>Former inaugural Diversity Initiatives Coordinator</a:t>
            </a:r>
          </a:p>
          <a:p>
            <a:pPr algn="l" marL="539754" indent="-269877" lvl="1">
              <a:lnSpc>
                <a:spcPts val="3175"/>
              </a:lnSpc>
              <a:buFont typeface="Arial"/>
              <a:buChar char="•"/>
            </a:pPr>
            <a:r>
              <a:rPr lang="en-US" sz="2500">
                <a:solidFill>
                  <a:srgbClr val="2B2B2B"/>
                </a:solidFill>
                <a:latin typeface="Rubik"/>
                <a:ea typeface="Rubik"/>
                <a:cs typeface="Rubik"/>
                <a:sym typeface="Rubik"/>
              </a:rPr>
              <a:t>Founder of Sharks &amp; Lilies, LLC</a:t>
            </a:r>
          </a:p>
          <a:p>
            <a:pPr algn="l" marL="539754" indent="-269877" lvl="1">
              <a:lnSpc>
                <a:spcPts val="3175"/>
              </a:lnSpc>
              <a:buFont typeface="Arial"/>
              <a:buChar char="•"/>
            </a:pPr>
            <a:r>
              <a:rPr lang="en-US" sz="2500">
                <a:solidFill>
                  <a:srgbClr val="2B2B2B"/>
                </a:solidFill>
                <a:latin typeface="Rubik"/>
                <a:ea typeface="Rubik"/>
                <a:cs typeface="Rubik"/>
                <a:sym typeface="Rubik"/>
              </a:rPr>
              <a:t>Family Ambassador for the largest Ohio school district</a:t>
            </a:r>
          </a:p>
          <a:p>
            <a:pPr algn="l">
              <a:lnSpc>
                <a:spcPts val="3175"/>
              </a:lnSpc>
            </a:pPr>
          </a:p>
        </p:txBody>
      </p:sp>
      <p:grpSp>
        <p:nvGrpSpPr>
          <p:cNvPr name="Group 9" id="9"/>
          <p:cNvGrpSpPr/>
          <p:nvPr/>
        </p:nvGrpSpPr>
        <p:grpSpPr>
          <a:xfrm rot="0">
            <a:off x="10417051" y="1635192"/>
            <a:ext cx="7289924" cy="7016616"/>
            <a:chOff x="30480" y="591820"/>
            <a:chExt cx="12736830" cy="12259310"/>
          </a:xfrm>
        </p:grpSpPr>
        <p:sp>
          <p:nvSpPr>
            <p:cNvPr name="Freeform 10" id="10"/>
            <p:cNvSpPr/>
            <p:nvPr/>
          </p:nvSpPr>
          <p:spPr>
            <a:xfrm flipH="false" flipV="false" rot="0">
              <a:off x="64261" y="240734"/>
              <a:ext cx="12517576" cy="11526913"/>
            </a:xfrm>
            <a:custGeom>
              <a:avLst/>
              <a:gdLst/>
              <a:ahLst/>
              <a:cxnLst/>
              <a:rect r="r" b="b" t="t" l="l"/>
              <a:pathLst>
                <a:path h="11526913" w="12517576">
                  <a:moveTo>
                    <a:pt x="11861039" y="4030276"/>
                  </a:moveTo>
                  <a:cubicBezTo>
                    <a:pt x="10754869" y="1880166"/>
                    <a:pt x="8526019" y="304096"/>
                    <a:pt x="6151119" y="56446"/>
                  </a:cubicBezTo>
                  <a:cubicBezTo>
                    <a:pt x="4213099" y="-240734"/>
                    <a:pt x="2938019" y="672396"/>
                    <a:pt x="1896619" y="1929696"/>
                  </a:cubicBezTo>
                  <a:cubicBezTo>
                    <a:pt x="855219" y="3186996"/>
                    <a:pt x="301499" y="4789736"/>
                    <a:pt x="77979" y="6406446"/>
                  </a:cubicBezTo>
                  <a:cubicBezTo>
                    <a:pt x="-40131" y="7259886"/>
                    <a:pt x="-64261" y="8165396"/>
                    <a:pt x="297689" y="8947716"/>
                  </a:cubicBezTo>
                  <a:cubicBezTo>
                    <a:pt x="756159" y="9939586"/>
                    <a:pt x="1758189" y="10570776"/>
                    <a:pt x="2777999" y="10963206"/>
                  </a:cubicBezTo>
                  <a:cubicBezTo>
                    <a:pt x="5521199" y="12018576"/>
                    <a:pt x="8889240" y="11609636"/>
                    <a:pt x="11024109" y="9587796"/>
                  </a:cubicBezTo>
                  <a:cubicBezTo>
                    <a:pt x="11692129" y="8955336"/>
                    <a:pt x="12239499" y="8162856"/>
                    <a:pt x="12435079" y="7263696"/>
                  </a:cubicBezTo>
                  <a:cubicBezTo>
                    <a:pt x="12672569" y="6172766"/>
                    <a:pt x="12371579" y="5023416"/>
                    <a:pt x="11861039" y="4030276"/>
                  </a:cubicBezTo>
                  <a:close/>
                </a:path>
              </a:pathLst>
            </a:custGeom>
            <a:blipFill>
              <a:blip r:embed="rId8"/>
              <a:stretch>
                <a:fillRect l="-29973" t="0" r="-8407" b="0"/>
              </a:stretch>
            </a:blipFill>
          </p:spPr>
        </p:sp>
      </p:grpSp>
      <p:sp>
        <p:nvSpPr>
          <p:cNvPr name="TextBox 11" id="11"/>
          <p:cNvSpPr txBox="true"/>
          <p:nvPr/>
        </p:nvSpPr>
        <p:spPr>
          <a:xfrm rot="0">
            <a:off x="10628801" y="8612083"/>
            <a:ext cx="7619362" cy="679463"/>
          </a:xfrm>
          <a:prstGeom prst="rect">
            <a:avLst/>
          </a:prstGeom>
        </p:spPr>
        <p:txBody>
          <a:bodyPr anchor="t" rtlCol="false" tIns="0" lIns="0" bIns="0" rIns="0">
            <a:spAutoFit/>
          </a:bodyPr>
          <a:lstStyle/>
          <a:p>
            <a:pPr algn="l">
              <a:lnSpc>
                <a:spcPts val="5000"/>
              </a:lnSpc>
            </a:pPr>
            <a:r>
              <a:rPr lang="en-US" sz="5000">
                <a:solidFill>
                  <a:srgbClr val="2B2B2B"/>
                </a:solidFill>
                <a:latin typeface="Rubik"/>
                <a:ea typeface="Rubik"/>
                <a:cs typeface="Rubik"/>
                <a:sym typeface="Rubik"/>
              </a:rPr>
              <a:t>Shaneece Green, MBA</a:t>
            </a:r>
          </a:p>
        </p:txBody>
      </p:sp>
      <p:sp>
        <p:nvSpPr>
          <p:cNvPr name="TextBox 12" id="12"/>
          <p:cNvSpPr txBox="true"/>
          <p:nvPr/>
        </p:nvSpPr>
        <p:spPr>
          <a:xfrm rot="0">
            <a:off x="465047" y="6388070"/>
            <a:ext cx="10155180" cy="1997075"/>
          </a:xfrm>
          <a:prstGeom prst="rect">
            <a:avLst/>
          </a:prstGeom>
        </p:spPr>
        <p:txBody>
          <a:bodyPr anchor="t" rtlCol="false" tIns="0" lIns="0" bIns="0" rIns="0">
            <a:spAutoFit/>
          </a:bodyPr>
          <a:lstStyle/>
          <a:p>
            <a:pPr algn="l">
              <a:lnSpc>
                <a:spcPts val="3175"/>
              </a:lnSpc>
            </a:pPr>
            <a:r>
              <a:rPr lang="en-US" sz="2500" b="true">
                <a:solidFill>
                  <a:srgbClr val="2B2B2B"/>
                </a:solidFill>
                <a:latin typeface="Rubik Bold"/>
                <a:ea typeface="Rubik Bold"/>
                <a:cs typeface="Rubik Bold"/>
                <a:sym typeface="Rubik Bold"/>
              </a:rPr>
              <a:t>L</a:t>
            </a:r>
            <a:r>
              <a:rPr lang="en-US" sz="2500" b="true">
                <a:solidFill>
                  <a:srgbClr val="2B2B2B"/>
                </a:solidFill>
                <a:latin typeface="Rubik Bold"/>
                <a:ea typeface="Rubik Bold"/>
                <a:cs typeface="Rubik Bold"/>
                <a:sym typeface="Rubik Bold"/>
              </a:rPr>
              <a:t>eadership &amp; Impact</a:t>
            </a:r>
          </a:p>
          <a:p>
            <a:pPr algn="l">
              <a:lnSpc>
                <a:spcPts val="3175"/>
              </a:lnSpc>
            </a:pPr>
          </a:p>
          <a:p>
            <a:pPr algn="l" marL="539754" indent="-269877" lvl="1">
              <a:lnSpc>
                <a:spcPts val="3175"/>
              </a:lnSpc>
              <a:buFont typeface="Arial"/>
              <a:buChar char="•"/>
            </a:pPr>
            <a:r>
              <a:rPr lang="en-US" b="true" sz="2500">
                <a:solidFill>
                  <a:srgbClr val="2B2B2B"/>
                </a:solidFill>
                <a:latin typeface="Rubik Bold"/>
                <a:ea typeface="Rubik Bold"/>
                <a:cs typeface="Rubik Bold"/>
                <a:sym typeface="Rubik Bold"/>
              </a:rPr>
              <a:t>Advocate</a:t>
            </a:r>
            <a:r>
              <a:rPr lang="en-US" sz="2500">
                <a:solidFill>
                  <a:srgbClr val="2B2B2B"/>
                </a:solidFill>
                <a:latin typeface="Rubik"/>
                <a:ea typeface="Rubik"/>
                <a:cs typeface="Rubik"/>
                <a:sym typeface="Rubik"/>
              </a:rPr>
              <a:t> for access based policies &amp; practices</a:t>
            </a:r>
          </a:p>
          <a:p>
            <a:pPr algn="l" marL="539754" indent="-269877" lvl="1">
              <a:lnSpc>
                <a:spcPts val="3175"/>
              </a:lnSpc>
              <a:buFont typeface="Arial"/>
              <a:buChar char="•"/>
            </a:pPr>
            <a:r>
              <a:rPr lang="en-US" b="true" sz="2500">
                <a:solidFill>
                  <a:srgbClr val="2B2B2B"/>
                </a:solidFill>
                <a:latin typeface="Rubik Bold"/>
                <a:ea typeface="Rubik Bold"/>
                <a:cs typeface="Rubik Bold"/>
                <a:sym typeface="Rubik Bold"/>
              </a:rPr>
              <a:t>D</a:t>
            </a:r>
            <a:r>
              <a:rPr lang="en-US" b="true" sz="2500">
                <a:solidFill>
                  <a:srgbClr val="2B2B2B"/>
                </a:solidFill>
                <a:latin typeface="Rubik Bold"/>
                <a:ea typeface="Rubik Bold"/>
                <a:cs typeface="Rubik Bold"/>
                <a:sym typeface="Rubik Bold"/>
              </a:rPr>
              <a:t>river </a:t>
            </a:r>
            <a:r>
              <a:rPr lang="en-US" sz="2500">
                <a:solidFill>
                  <a:srgbClr val="2B2B2B"/>
                </a:solidFill>
                <a:latin typeface="Rubik"/>
                <a:ea typeface="Rubik"/>
                <a:cs typeface="Rubik"/>
                <a:sym typeface="Rubik"/>
              </a:rPr>
              <a:t>of meaningful social change</a:t>
            </a:r>
          </a:p>
          <a:p>
            <a:pPr algn="l" marL="539754" indent="-269877" lvl="1">
              <a:lnSpc>
                <a:spcPts val="3175"/>
              </a:lnSpc>
              <a:buFont typeface="Arial"/>
              <a:buChar char="•"/>
            </a:pPr>
            <a:r>
              <a:rPr lang="en-US" b="true" sz="2500">
                <a:solidFill>
                  <a:srgbClr val="2B2B2B"/>
                </a:solidFill>
                <a:latin typeface="Rubik Bold"/>
                <a:ea typeface="Rubik Bold"/>
                <a:cs typeface="Rubik Bold"/>
                <a:sym typeface="Rubik Bold"/>
              </a:rPr>
              <a:t>C</a:t>
            </a:r>
            <a:r>
              <a:rPr lang="en-US" b="true" sz="2500">
                <a:solidFill>
                  <a:srgbClr val="2B2B2B"/>
                </a:solidFill>
                <a:latin typeface="Rubik Bold"/>
                <a:ea typeface="Rubik Bold"/>
                <a:cs typeface="Rubik Bold"/>
                <a:sym typeface="Rubik Bold"/>
              </a:rPr>
              <a:t>ultivator</a:t>
            </a:r>
            <a:r>
              <a:rPr lang="en-US" sz="2500">
                <a:solidFill>
                  <a:srgbClr val="2B2B2B"/>
                </a:solidFill>
                <a:latin typeface="Rubik"/>
                <a:ea typeface="Rubik"/>
                <a:cs typeface="Rubik"/>
                <a:sym typeface="Rubik"/>
              </a:rPr>
              <a:t> of community-centered partnerships &amp; engagement</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4119927" y="1349656"/>
            <a:ext cx="2884811" cy="5960354"/>
          </a:xfrm>
          <a:custGeom>
            <a:avLst/>
            <a:gdLst/>
            <a:ahLst/>
            <a:cxnLst/>
            <a:rect r="r" b="b" t="t" l="l"/>
            <a:pathLst>
              <a:path h="5960354" w="2884811">
                <a:moveTo>
                  <a:pt x="0" y="0"/>
                </a:moveTo>
                <a:lnTo>
                  <a:pt x="2884812" y="0"/>
                </a:lnTo>
                <a:lnTo>
                  <a:pt x="2884812" y="5960354"/>
                </a:lnTo>
                <a:lnTo>
                  <a:pt x="0" y="59603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5400000">
            <a:off x="4119927" y="4928858"/>
            <a:ext cx="2884811" cy="5960354"/>
          </a:xfrm>
          <a:custGeom>
            <a:avLst/>
            <a:gdLst/>
            <a:ahLst/>
            <a:cxnLst/>
            <a:rect r="r" b="b" t="t" l="l"/>
            <a:pathLst>
              <a:path h="5960354" w="2884811">
                <a:moveTo>
                  <a:pt x="0" y="0"/>
                </a:moveTo>
                <a:lnTo>
                  <a:pt x="2884812" y="0"/>
                </a:lnTo>
                <a:lnTo>
                  <a:pt x="2884812" y="5960354"/>
                </a:lnTo>
                <a:lnTo>
                  <a:pt x="0" y="59603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5400000">
            <a:off x="12192597" y="1349656"/>
            <a:ext cx="2884811" cy="5960354"/>
          </a:xfrm>
          <a:custGeom>
            <a:avLst/>
            <a:gdLst/>
            <a:ahLst/>
            <a:cxnLst/>
            <a:rect r="r" b="b" t="t" l="l"/>
            <a:pathLst>
              <a:path h="5960354" w="2884811">
                <a:moveTo>
                  <a:pt x="0" y="0"/>
                </a:moveTo>
                <a:lnTo>
                  <a:pt x="2884812" y="0"/>
                </a:lnTo>
                <a:lnTo>
                  <a:pt x="2884812" y="5960354"/>
                </a:lnTo>
                <a:lnTo>
                  <a:pt x="0" y="59603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5400000">
            <a:off x="12192597" y="4928858"/>
            <a:ext cx="2884811" cy="5960354"/>
          </a:xfrm>
          <a:custGeom>
            <a:avLst/>
            <a:gdLst/>
            <a:ahLst/>
            <a:cxnLst/>
            <a:rect r="r" b="b" t="t" l="l"/>
            <a:pathLst>
              <a:path h="5960354" w="2884811">
                <a:moveTo>
                  <a:pt x="0" y="0"/>
                </a:moveTo>
                <a:lnTo>
                  <a:pt x="2884812" y="0"/>
                </a:lnTo>
                <a:lnTo>
                  <a:pt x="2884812" y="5960354"/>
                </a:lnTo>
                <a:lnTo>
                  <a:pt x="0" y="596035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000125" y="995978"/>
            <a:ext cx="16455474" cy="2850640"/>
          </a:xfrm>
          <a:prstGeom prst="rect">
            <a:avLst/>
          </a:prstGeom>
        </p:spPr>
        <p:txBody>
          <a:bodyPr anchor="t" rtlCol="false" tIns="0" lIns="0" bIns="0" rIns="0">
            <a:spAutoFit/>
          </a:bodyPr>
          <a:lstStyle/>
          <a:p>
            <a:pPr algn="ctr" marL="0" indent="0" lvl="0">
              <a:lnSpc>
                <a:spcPts val="10783"/>
              </a:lnSpc>
              <a:spcBef>
                <a:spcPct val="0"/>
              </a:spcBef>
            </a:pPr>
            <a:r>
              <a:rPr lang="en-US" sz="7702" spc="-392">
                <a:solidFill>
                  <a:srgbClr val="FFFFFF"/>
                </a:solidFill>
                <a:latin typeface="Lazydog"/>
                <a:ea typeface="Lazydog"/>
                <a:cs typeface="Lazydog"/>
                <a:sym typeface="Lazydog"/>
              </a:rPr>
              <a:t>BAR</a:t>
            </a:r>
            <a:r>
              <a:rPr lang="en-US" sz="7702" spc="-392">
                <a:solidFill>
                  <a:srgbClr val="FFFFFF"/>
                </a:solidFill>
                <a:latin typeface="Lazydog"/>
                <a:ea typeface="Lazydog"/>
                <a:cs typeface="Lazydog"/>
                <a:sym typeface="Lazydog"/>
              </a:rPr>
              <a:t>RIER-TO-PATHWAY MAPPING STEPS</a:t>
            </a:r>
          </a:p>
          <a:p>
            <a:pPr algn="ctr" marL="0" indent="0" lvl="0">
              <a:lnSpc>
                <a:spcPts val="12202"/>
              </a:lnSpc>
              <a:spcBef>
                <a:spcPct val="0"/>
              </a:spcBef>
            </a:pPr>
          </a:p>
        </p:txBody>
      </p:sp>
      <p:sp>
        <p:nvSpPr>
          <p:cNvPr name="Freeform 7" id="7"/>
          <p:cNvSpPr/>
          <p:nvPr/>
        </p:nvSpPr>
        <p:spPr>
          <a:xfrm flipH="false" flipV="false" rot="0">
            <a:off x="1672820" y="3595679"/>
            <a:ext cx="1381350" cy="1353723"/>
          </a:xfrm>
          <a:custGeom>
            <a:avLst/>
            <a:gdLst/>
            <a:ahLst/>
            <a:cxnLst/>
            <a:rect r="r" b="b" t="t" l="l"/>
            <a:pathLst>
              <a:path h="1353723" w="1381350">
                <a:moveTo>
                  <a:pt x="0" y="0"/>
                </a:moveTo>
                <a:lnTo>
                  <a:pt x="1381350" y="0"/>
                </a:lnTo>
                <a:lnTo>
                  <a:pt x="1381350" y="1353723"/>
                </a:lnTo>
                <a:lnTo>
                  <a:pt x="0" y="13537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9964151" y="3595679"/>
            <a:ext cx="1381350" cy="1353723"/>
          </a:xfrm>
          <a:custGeom>
            <a:avLst/>
            <a:gdLst/>
            <a:ahLst/>
            <a:cxnLst/>
            <a:rect r="r" b="b" t="t" l="l"/>
            <a:pathLst>
              <a:path h="1353723" w="1381350">
                <a:moveTo>
                  <a:pt x="0" y="0"/>
                </a:moveTo>
                <a:lnTo>
                  <a:pt x="1381350" y="0"/>
                </a:lnTo>
                <a:lnTo>
                  <a:pt x="1381350" y="1353723"/>
                </a:lnTo>
                <a:lnTo>
                  <a:pt x="0" y="13537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1672820" y="7232174"/>
            <a:ext cx="1381350" cy="1353723"/>
          </a:xfrm>
          <a:custGeom>
            <a:avLst/>
            <a:gdLst/>
            <a:ahLst/>
            <a:cxnLst/>
            <a:rect r="r" b="b" t="t" l="l"/>
            <a:pathLst>
              <a:path h="1353723" w="1381350">
                <a:moveTo>
                  <a:pt x="0" y="0"/>
                </a:moveTo>
                <a:lnTo>
                  <a:pt x="1381350" y="0"/>
                </a:lnTo>
                <a:lnTo>
                  <a:pt x="1381350" y="1353723"/>
                </a:lnTo>
                <a:lnTo>
                  <a:pt x="0" y="13537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9964151" y="7232174"/>
            <a:ext cx="1381350" cy="1353723"/>
          </a:xfrm>
          <a:custGeom>
            <a:avLst/>
            <a:gdLst/>
            <a:ahLst/>
            <a:cxnLst/>
            <a:rect r="r" b="b" t="t" l="l"/>
            <a:pathLst>
              <a:path h="1353723" w="1381350">
                <a:moveTo>
                  <a:pt x="0" y="0"/>
                </a:moveTo>
                <a:lnTo>
                  <a:pt x="1381350" y="0"/>
                </a:lnTo>
                <a:lnTo>
                  <a:pt x="1381350" y="1353723"/>
                </a:lnTo>
                <a:lnTo>
                  <a:pt x="0" y="13537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8616644" y="5683439"/>
            <a:ext cx="1802049" cy="1207373"/>
          </a:xfrm>
          <a:custGeom>
            <a:avLst/>
            <a:gdLst/>
            <a:ahLst/>
            <a:cxnLst/>
            <a:rect r="r" b="b" t="t" l="l"/>
            <a:pathLst>
              <a:path h="1207373" w="1802049">
                <a:moveTo>
                  <a:pt x="0" y="0"/>
                </a:moveTo>
                <a:lnTo>
                  <a:pt x="1802049" y="0"/>
                </a:lnTo>
                <a:lnTo>
                  <a:pt x="1802049" y="1207373"/>
                </a:lnTo>
                <a:lnTo>
                  <a:pt x="0" y="120737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7875302" y="4091218"/>
            <a:ext cx="1993599" cy="528304"/>
          </a:xfrm>
          <a:custGeom>
            <a:avLst/>
            <a:gdLst/>
            <a:ahLst/>
            <a:cxnLst/>
            <a:rect r="r" b="b" t="t" l="l"/>
            <a:pathLst>
              <a:path h="528304" w="1993599">
                <a:moveTo>
                  <a:pt x="0" y="0"/>
                </a:moveTo>
                <a:lnTo>
                  <a:pt x="1993599" y="0"/>
                </a:lnTo>
                <a:lnTo>
                  <a:pt x="1993599" y="528303"/>
                </a:lnTo>
                <a:lnTo>
                  <a:pt x="0" y="52830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3" id="13"/>
          <p:cNvSpPr txBox="true"/>
          <p:nvPr/>
        </p:nvSpPr>
        <p:spPr>
          <a:xfrm rot="0">
            <a:off x="2127362" y="3941868"/>
            <a:ext cx="472266" cy="817899"/>
          </a:xfrm>
          <a:prstGeom prst="rect">
            <a:avLst/>
          </a:prstGeom>
        </p:spPr>
        <p:txBody>
          <a:bodyPr anchor="t" rtlCol="false" tIns="0" lIns="0" bIns="0" rIns="0">
            <a:spAutoFit/>
          </a:bodyPr>
          <a:lstStyle/>
          <a:p>
            <a:pPr algn="ctr" marL="0" indent="0" lvl="0">
              <a:lnSpc>
                <a:spcPts val="6210"/>
              </a:lnSpc>
              <a:spcBef>
                <a:spcPct val="0"/>
              </a:spcBef>
            </a:pPr>
            <a:r>
              <a:rPr lang="en-US" sz="6029" spc="126" strike="noStrike" u="none">
                <a:solidFill>
                  <a:srgbClr val="000000"/>
                </a:solidFill>
                <a:latin typeface="Lazydog"/>
                <a:ea typeface="Lazydog"/>
                <a:cs typeface="Lazydog"/>
                <a:sym typeface="Lazydog"/>
              </a:rPr>
              <a:t>1</a:t>
            </a:r>
          </a:p>
        </p:txBody>
      </p:sp>
      <p:sp>
        <p:nvSpPr>
          <p:cNvPr name="TextBox 14" id="14"/>
          <p:cNvSpPr txBox="true"/>
          <p:nvPr/>
        </p:nvSpPr>
        <p:spPr>
          <a:xfrm rot="0">
            <a:off x="10418693" y="3941868"/>
            <a:ext cx="472266" cy="817899"/>
          </a:xfrm>
          <a:prstGeom prst="rect">
            <a:avLst/>
          </a:prstGeom>
        </p:spPr>
        <p:txBody>
          <a:bodyPr anchor="t" rtlCol="false" tIns="0" lIns="0" bIns="0" rIns="0">
            <a:spAutoFit/>
          </a:bodyPr>
          <a:lstStyle/>
          <a:p>
            <a:pPr algn="ctr" marL="0" indent="0" lvl="0">
              <a:lnSpc>
                <a:spcPts val="6210"/>
              </a:lnSpc>
              <a:spcBef>
                <a:spcPct val="0"/>
              </a:spcBef>
            </a:pPr>
            <a:r>
              <a:rPr lang="en-US" sz="6029" spc="126">
                <a:solidFill>
                  <a:srgbClr val="000000"/>
                </a:solidFill>
                <a:latin typeface="Lazydog"/>
                <a:ea typeface="Lazydog"/>
                <a:cs typeface="Lazydog"/>
                <a:sym typeface="Lazydog"/>
              </a:rPr>
              <a:t>2</a:t>
            </a:r>
          </a:p>
        </p:txBody>
      </p:sp>
      <p:sp>
        <p:nvSpPr>
          <p:cNvPr name="TextBox 15" id="15"/>
          <p:cNvSpPr txBox="true"/>
          <p:nvPr/>
        </p:nvSpPr>
        <p:spPr>
          <a:xfrm rot="0">
            <a:off x="2127362" y="7578363"/>
            <a:ext cx="472266" cy="817899"/>
          </a:xfrm>
          <a:prstGeom prst="rect">
            <a:avLst/>
          </a:prstGeom>
        </p:spPr>
        <p:txBody>
          <a:bodyPr anchor="t" rtlCol="false" tIns="0" lIns="0" bIns="0" rIns="0">
            <a:spAutoFit/>
          </a:bodyPr>
          <a:lstStyle/>
          <a:p>
            <a:pPr algn="ctr" marL="0" indent="0" lvl="0">
              <a:lnSpc>
                <a:spcPts val="6210"/>
              </a:lnSpc>
              <a:spcBef>
                <a:spcPct val="0"/>
              </a:spcBef>
            </a:pPr>
            <a:r>
              <a:rPr lang="en-US" sz="6029" spc="126">
                <a:solidFill>
                  <a:srgbClr val="000000"/>
                </a:solidFill>
                <a:latin typeface="Lazydog"/>
                <a:ea typeface="Lazydog"/>
                <a:cs typeface="Lazydog"/>
                <a:sym typeface="Lazydog"/>
              </a:rPr>
              <a:t>3</a:t>
            </a:r>
          </a:p>
        </p:txBody>
      </p:sp>
      <p:sp>
        <p:nvSpPr>
          <p:cNvPr name="TextBox 16" id="16"/>
          <p:cNvSpPr txBox="true"/>
          <p:nvPr/>
        </p:nvSpPr>
        <p:spPr>
          <a:xfrm rot="0">
            <a:off x="10418693" y="7578363"/>
            <a:ext cx="472266" cy="817899"/>
          </a:xfrm>
          <a:prstGeom prst="rect">
            <a:avLst/>
          </a:prstGeom>
        </p:spPr>
        <p:txBody>
          <a:bodyPr anchor="t" rtlCol="false" tIns="0" lIns="0" bIns="0" rIns="0">
            <a:spAutoFit/>
          </a:bodyPr>
          <a:lstStyle/>
          <a:p>
            <a:pPr algn="ctr" marL="0" indent="0" lvl="0">
              <a:lnSpc>
                <a:spcPts val="6210"/>
              </a:lnSpc>
              <a:spcBef>
                <a:spcPct val="0"/>
              </a:spcBef>
            </a:pPr>
            <a:r>
              <a:rPr lang="en-US" sz="6029" spc="126">
                <a:solidFill>
                  <a:srgbClr val="000000"/>
                </a:solidFill>
                <a:latin typeface="Lazydog"/>
                <a:ea typeface="Lazydog"/>
                <a:cs typeface="Lazydog"/>
                <a:sym typeface="Lazydog"/>
              </a:rPr>
              <a:t>4</a:t>
            </a:r>
          </a:p>
        </p:txBody>
      </p:sp>
      <p:sp>
        <p:nvSpPr>
          <p:cNvPr name="TextBox 17" id="17"/>
          <p:cNvSpPr txBox="true"/>
          <p:nvPr/>
        </p:nvSpPr>
        <p:spPr>
          <a:xfrm rot="0">
            <a:off x="3154113" y="3470352"/>
            <a:ext cx="4721189" cy="1383032"/>
          </a:xfrm>
          <a:prstGeom prst="rect">
            <a:avLst/>
          </a:prstGeom>
        </p:spPr>
        <p:txBody>
          <a:bodyPr anchor="t" rtlCol="false" tIns="0" lIns="0" bIns="0" rIns="0">
            <a:spAutoFit/>
          </a:bodyPr>
          <a:lstStyle/>
          <a:p>
            <a:pPr algn="ctr" marL="0" indent="0" lvl="0">
              <a:lnSpc>
                <a:spcPts val="5579"/>
              </a:lnSpc>
              <a:spcBef>
                <a:spcPct val="0"/>
              </a:spcBef>
            </a:pPr>
            <a:r>
              <a:rPr lang="en-US" b="true" sz="3599">
                <a:solidFill>
                  <a:srgbClr val="000000"/>
                </a:solidFill>
                <a:latin typeface="Rubik Semi-Bold"/>
                <a:ea typeface="Rubik Semi-Bold"/>
                <a:cs typeface="Rubik Semi-Bold"/>
                <a:sym typeface="Rubik Semi-Bold"/>
              </a:rPr>
              <a:t>C</a:t>
            </a:r>
            <a:r>
              <a:rPr lang="en-US" b="true" sz="3599" strike="noStrike" u="none">
                <a:solidFill>
                  <a:srgbClr val="000000"/>
                </a:solidFill>
                <a:latin typeface="Rubik Semi-Bold"/>
                <a:ea typeface="Rubik Semi-Bold"/>
                <a:cs typeface="Rubik Semi-Bold"/>
                <a:sym typeface="Rubik Semi-Bold"/>
              </a:rPr>
              <a:t>ONDUCT AN ACCESS AUDIT</a:t>
            </a:r>
          </a:p>
        </p:txBody>
      </p:sp>
      <p:sp>
        <p:nvSpPr>
          <p:cNvPr name="TextBox 18" id="18"/>
          <p:cNvSpPr txBox="true"/>
          <p:nvPr/>
        </p:nvSpPr>
        <p:spPr>
          <a:xfrm rot="0">
            <a:off x="11440751" y="3430212"/>
            <a:ext cx="4721189" cy="1383032"/>
          </a:xfrm>
          <a:prstGeom prst="rect">
            <a:avLst/>
          </a:prstGeom>
        </p:spPr>
        <p:txBody>
          <a:bodyPr anchor="t" rtlCol="false" tIns="0" lIns="0" bIns="0" rIns="0">
            <a:spAutoFit/>
          </a:bodyPr>
          <a:lstStyle/>
          <a:p>
            <a:pPr algn="ctr" marL="0" indent="0" lvl="0">
              <a:lnSpc>
                <a:spcPts val="5579"/>
              </a:lnSpc>
              <a:spcBef>
                <a:spcPct val="0"/>
              </a:spcBef>
            </a:pPr>
            <a:r>
              <a:rPr lang="en-US" b="true" sz="3599">
                <a:solidFill>
                  <a:srgbClr val="000000"/>
                </a:solidFill>
                <a:latin typeface="Rubik Semi-Bold"/>
                <a:ea typeface="Rubik Semi-Bold"/>
                <a:cs typeface="Rubik Semi-Bold"/>
                <a:sym typeface="Rubik Semi-Bold"/>
              </a:rPr>
              <a:t>A</a:t>
            </a:r>
            <a:r>
              <a:rPr lang="en-US" b="true" sz="3599" strike="noStrike" u="none">
                <a:solidFill>
                  <a:srgbClr val="000000"/>
                </a:solidFill>
                <a:latin typeface="Rubik Semi-Bold"/>
                <a:ea typeface="Rubik Semi-Bold"/>
                <a:cs typeface="Rubik Semi-Bold"/>
                <a:sym typeface="Rubik Semi-Bold"/>
              </a:rPr>
              <a:t>NALYZE DATA TO IDENTIFY GAPS</a:t>
            </a:r>
          </a:p>
        </p:txBody>
      </p:sp>
      <p:sp>
        <p:nvSpPr>
          <p:cNvPr name="TextBox 19" id="19"/>
          <p:cNvSpPr txBox="true"/>
          <p:nvPr/>
        </p:nvSpPr>
        <p:spPr>
          <a:xfrm rot="0">
            <a:off x="3116013" y="7202865"/>
            <a:ext cx="5047562" cy="1383032"/>
          </a:xfrm>
          <a:prstGeom prst="rect">
            <a:avLst/>
          </a:prstGeom>
        </p:spPr>
        <p:txBody>
          <a:bodyPr anchor="t" rtlCol="false" tIns="0" lIns="0" bIns="0" rIns="0">
            <a:spAutoFit/>
          </a:bodyPr>
          <a:lstStyle/>
          <a:p>
            <a:pPr algn="ctr" marL="0" indent="0" lvl="0">
              <a:lnSpc>
                <a:spcPts val="5579"/>
              </a:lnSpc>
              <a:spcBef>
                <a:spcPct val="0"/>
              </a:spcBef>
            </a:pPr>
            <a:r>
              <a:rPr lang="en-US" b="true" sz="3599" strike="noStrike" u="none">
                <a:solidFill>
                  <a:srgbClr val="000000"/>
                </a:solidFill>
                <a:latin typeface="Rubik Semi-Bold"/>
                <a:ea typeface="Rubik Semi-Bold"/>
                <a:cs typeface="Rubik Semi-Bold"/>
                <a:sym typeface="Rubik Semi-Bold"/>
              </a:rPr>
              <a:t>DESIGNING TARGETED SUPPORTS</a:t>
            </a:r>
          </a:p>
        </p:txBody>
      </p:sp>
      <p:sp>
        <p:nvSpPr>
          <p:cNvPr name="TextBox 20" id="20"/>
          <p:cNvSpPr txBox="true"/>
          <p:nvPr/>
        </p:nvSpPr>
        <p:spPr>
          <a:xfrm rot="0">
            <a:off x="11287090" y="6757462"/>
            <a:ext cx="5047562" cy="2087882"/>
          </a:xfrm>
          <a:prstGeom prst="rect">
            <a:avLst/>
          </a:prstGeom>
        </p:spPr>
        <p:txBody>
          <a:bodyPr anchor="t" rtlCol="false" tIns="0" lIns="0" bIns="0" rIns="0">
            <a:spAutoFit/>
          </a:bodyPr>
          <a:lstStyle/>
          <a:p>
            <a:pPr algn="ctr" marL="0" indent="0" lvl="0">
              <a:lnSpc>
                <a:spcPts val="5579"/>
              </a:lnSpc>
              <a:spcBef>
                <a:spcPct val="0"/>
              </a:spcBef>
            </a:pPr>
            <a:r>
              <a:rPr lang="en-US" b="true" sz="3599">
                <a:solidFill>
                  <a:srgbClr val="000000"/>
                </a:solidFill>
                <a:latin typeface="Rubik Semi-Bold"/>
                <a:ea typeface="Rubik Semi-Bold"/>
                <a:cs typeface="Rubik Semi-Bold"/>
                <a:sym typeface="Rubik Semi-Bold"/>
              </a:rPr>
              <a:t>BU</a:t>
            </a:r>
            <a:r>
              <a:rPr lang="en-US" b="true" sz="3599" strike="noStrike" u="none">
                <a:solidFill>
                  <a:srgbClr val="000000"/>
                </a:solidFill>
                <a:latin typeface="Rubik Semi-Bold"/>
                <a:ea typeface="Rubik Semi-Bold"/>
                <a:cs typeface="Rubik Semi-Bold"/>
                <a:sym typeface="Rubik Semi-Bold"/>
              </a:rPr>
              <a:t>ILDING ACTIONABLE PLANS WITH METRICS</a:t>
            </a:r>
          </a:p>
        </p:txBody>
      </p:sp>
      <p:sp>
        <p:nvSpPr>
          <p:cNvPr name="Freeform 21" id="21"/>
          <p:cNvSpPr/>
          <p:nvPr/>
        </p:nvSpPr>
        <p:spPr>
          <a:xfrm flipH="false" flipV="false" rot="0">
            <a:off x="7875302" y="7734608"/>
            <a:ext cx="1993599" cy="528304"/>
          </a:xfrm>
          <a:custGeom>
            <a:avLst/>
            <a:gdLst/>
            <a:ahLst/>
            <a:cxnLst/>
            <a:rect r="r" b="b" t="t" l="l"/>
            <a:pathLst>
              <a:path h="528304" w="1993599">
                <a:moveTo>
                  <a:pt x="0" y="0"/>
                </a:moveTo>
                <a:lnTo>
                  <a:pt x="1993599" y="0"/>
                </a:lnTo>
                <a:lnTo>
                  <a:pt x="1993599" y="528304"/>
                </a:lnTo>
                <a:lnTo>
                  <a:pt x="0" y="52830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2715868"/>
            <a:ext cx="7362103" cy="307870"/>
          </a:xfrm>
          <a:custGeom>
            <a:avLst/>
            <a:gdLst/>
            <a:ahLst/>
            <a:cxnLst/>
            <a:rect r="r" b="b" t="t" l="l"/>
            <a:pathLst>
              <a:path h="307870" w="7362103">
                <a:moveTo>
                  <a:pt x="0" y="0"/>
                </a:moveTo>
                <a:lnTo>
                  <a:pt x="7362103" y="0"/>
                </a:lnTo>
                <a:lnTo>
                  <a:pt x="7362103" y="307870"/>
                </a:lnTo>
                <a:lnTo>
                  <a:pt x="0" y="3078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9816976" y="1635192"/>
            <a:ext cx="7289924" cy="7016616"/>
            <a:chOff x="30480" y="591820"/>
            <a:chExt cx="12736830" cy="12259310"/>
          </a:xfrm>
        </p:grpSpPr>
        <p:sp>
          <p:nvSpPr>
            <p:cNvPr name="Freeform 4" id="4"/>
            <p:cNvSpPr/>
            <p:nvPr/>
          </p:nvSpPr>
          <p:spPr>
            <a:xfrm flipH="false" flipV="false" rot="0">
              <a:off x="64261" y="240734"/>
              <a:ext cx="12517576" cy="11526913"/>
            </a:xfrm>
            <a:custGeom>
              <a:avLst/>
              <a:gdLst/>
              <a:ahLst/>
              <a:cxnLst/>
              <a:rect r="r" b="b" t="t" l="l"/>
              <a:pathLst>
                <a:path h="11526913" w="12517576">
                  <a:moveTo>
                    <a:pt x="11861039" y="4030276"/>
                  </a:moveTo>
                  <a:cubicBezTo>
                    <a:pt x="10754869" y="1880166"/>
                    <a:pt x="8526019" y="304096"/>
                    <a:pt x="6151119" y="56446"/>
                  </a:cubicBezTo>
                  <a:cubicBezTo>
                    <a:pt x="4213099" y="-240734"/>
                    <a:pt x="2938019" y="672396"/>
                    <a:pt x="1896619" y="1929696"/>
                  </a:cubicBezTo>
                  <a:cubicBezTo>
                    <a:pt x="855219" y="3186996"/>
                    <a:pt x="301499" y="4789736"/>
                    <a:pt x="77979" y="6406446"/>
                  </a:cubicBezTo>
                  <a:cubicBezTo>
                    <a:pt x="-40131" y="7259886"/>
                    <a:pt x="-64261" y="8165396"/>
                    <a:pt x="297689" y="8947716"/>
                  </a:cubicBezTo>
                  <a:cubicBezTo>
                    <a:pt x="756159" y="9939586"/>
                    <a:pt x="1758189" y="10570776"/>
                    <a:pt x="2777999" y="10963206"/>
                  </a:cubicBezTo>
                  <a:cubicBezTo>
                    <a:pt x="5521199" y="12018576"/>
                    <a:pt x="8889240" y="11609636"/>
                    <a:pt x="11024109" y="9587796"/>
                  </a:cubicBezTo>
                  <a:cubicBezTo>
                    <a:pt x="11692129" y="8955336"/>
                    <a:pt x="12239499" y="8162856"/>
                    <a:pt x="12435079" y="7263696"/>
                  </a:cubicBezTo>
                  <a:cubicBezTo>
                    <a:pt x="12672569" y="6172766"/>
                    <a:pt x="12371579" y="5023416"/>
                    <a:pt x="11861039" y="4030276"/>
                  </a:cubicBezTo>
                  <a:close/>
                </a:path>
              </a:pathLst>
            </a:custGeom>
            <a:blipFill>
              <a:blip r:embed="rId5"/>
              <a:stretch>
                <a:fillRect l="-26048" t="0" r="-12331" b="0"/>
              </a:stretch>
            </a:blipFill>
          </p:spPr>
        </p:sp>
      </p:grpSp>
      <p:sp>
        <p:nvSpPr>
          <p:cNvPr name="Freeform 5" id="5"/>
          <p:cNvSpPr/>
          <p:nvPr/>
        </p:nvSpPr>
        <p:spPr>
          <a:xfrm flipH="false" flipV="false" rot="0">
            <a:off x="7188080" y="-856609"/>
            <a:ext cx="2405446" cy="2951468"/>
          </a:xfrm>
          <a:custGeom>
            <a:avLst/>
            <a:gdLst/>
            <a:ahLst/>
            <a:cxnLst/>
            <a:rect r="r" b="b" t="t" l="l"/>
            <a:pathLst>
              <a:path h="2951468" w="2405446">
                <a:moveTo>
                  <a:pt x="0" y="0"/>
                </a:moveTo>
                <a:lnTo>
                  <a:pt x="2405446" y="0"/>
                </a:lnTo>
                <a:lnTo>
                  <a:pt x="2405446" y="2951468"/>
                </a:lnTo>
                <a:lnTo>
                  <a:pt x="0" y="295146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true" flipV="false" rot="0">
            <a:off x="-936023" y="9296400"/>
            <a:ext cx="2405446" cy="2951468"/>
          </a:xfrm>
          <a:custGeom>
            <a:avLst/>
            <a:gdLst/>
            <a:ahLst/>
            <a:cxnLst/>
            <a:rect r="r" b="b" t="t" l="l"/>
            <a:pathLst>
              <a:path h="2951468" w="2405446">
                <a:moveTo>
                  <a:pt x="2405446" y="0"/>
                </a:moveTo>
                <a:lnTo>
                  <a:pt x="0" y="0"/>
                </a:lnTo>
                <a:lnTo>
                  <a:pt x="0" y="2951468"/>
                </a:lnTo>
                <a:lnTo>
                  <a:pt x="2405446" y="2951468"/>
                </a:lnTo>
                <a:lnTo>
                  <a:pt x="2405446"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1360720" y="1410941"/>
            <a:ext cx="7619362" cy="1209677"/>
          </a:xfrm>
          <a:prstGeom prst="rect">
            <a:avLst/>
          </a:prstGeom>
        </p:spPr>
        <p:txBody>
          <a:bodyPr anchor="t" rtlCol="false" tIns="0" lIns="0" bIns="0" rIns="0">
            <a:spAutoFit/>
          </a:bodyPr>
          <a:lstStyle/>
          <a:p>
            <a:pPr algn="l">
              <a:lnSpc>
                <a:spcPts val="9000"/>
              </a:lnSpc>
            </a:pPr>
            <a:r>
              <a:rPr lang="en-US" sz="9000">
                <a:solidFill>
                  <a:srgbClr val="F8F8F8"/>
                </a:solidFill>
                <a:latin typeface="Rubik"/>
                <a:ea typeface="Rubik"/>
                <a:cs typeface="Rubik"/>
                <a:sym typeface="Rubik"/>
              </a:rPr>
              <a:t>Conclusion</a:t>
            </a:r>
          </a:p>
        </p:txBody>
      </p:sp>
      <p:sp>
        <p:nvSpPr>
          <p:cNvPr name="TextBox 8" id="8"/>
          <p:cNvSpPr txBox="true"/>
          <p:nvPr/>
        </p:nvSpPr>
        <p:spPr>
          <a:xfrm rot="0">
            <a:off x="1360720" y="3334795"/>
            <a:ext cx="7619362" cy="6103239"/>
          </a:xfrm>
          <a:prstGeom prst="rect">
            <a:avLst/>
          </a:prstGeom>
        </p:spPr>
        <p:txBody>
          <a:bodyPr anchor="t" rtlCol="false" tIns="0" lIns="0" bIns="0" rIns="0">
            <a:spAutoFit/>
          </a:bodyPr>
          <a:lstStyle/>
          <a:p>
            <a:pPr algn="ctr">
              <a:lnSpc>
                <a:spcPts val="3048"/>
              </a:lnSpc>
            </a:pPr>
            <a:r>
              <a:rPr lang="en-US" sz="2400" b="true">
                <a:solidFill>
                  <a:srgbClr val="FBD160"/>
                </a:solidFill>
                <a:latin typeface="Rubik Bold"/>
                <a:ea typeface="Rubik Bold"/>
                <a:cs typeface="Rubik Bold"/>
                <a:sym typeface="Rubik Bold"/>
              </a:rPr>
              <a:t>Using data to expand access to dual enrollment/early college helps identify who is being served well and who is being left out</a:t>
            </a:r>
            <a:r>
              <a:rPr lang="en-US" sz="2400">
                <a:solidFill>
                  <a:srgbClr val="F8F8F8"/>
                </a:solidFill>
                <a:latin typeface="Rubik"/>
                <a:ea typeface="Rubik"/>
                <a:cs typeface="Rubik"/>
                <a:sym typeface="Rubik"/>
              </a:rPr>
              <a:t>, particularly across awareness, access, and success. By examining patterns and gaps, schools can move from assumptions to evidence-based understanding of barriers such as eligibility requirements, scheduling conflicts, or limited outreach. </a:t>
            </a:r>
          </a:p>
          <a:p>
            <a:pPr algn="ctr">
              <a:lnSpc>
                <a:spcPts val="3048"/>
              </a:lnSpc>
            </a:pPr>
          </a:p>
          <a:p>
            <a:pPr algn="ctr">
              <a:lnSpc>
                <a:spcPts val="3048"/>
              </a:lnSpc>
            </a:pPr>
            <a:r>
              <a:rPr lang="en-US" sz="2400">
                <a:solidFill>
                  <a:srgbClr val="F8F8F8"/>
                </a:solidFill>
                <a:latin typeface="Rubik"/>
                <a:ea typeface="Rubik"/>
                <a:cs typeface="Rubik"/>
                <a:sym typeface="Rubik"/>
              </a:rPr>
              <a:t>This information makes it possible to</a:t>
            </a:r>
            <a:r>
              <a:rPr lang="en-US" sz="2400" b="true">
                <a:solidFill>
                  <a:srgbClr val="F8F8F8"/>
                </a:solidFill>
                <a:latin typeface="Rubik Bold"/>
                <a:ea typeface="Rubik Bold"/>
                <a:cs typeface="Rubik Bold"/>
                <a:sym typeface="Rubik Bold"/>
              </a:rPr>
              <a:t> </a:t>
            </a:r>
            <a:r>
              <a:rPr lang="en-US" sz="2400" b="true">
                <a:solidFill>
                  <a:srgbClr val="FBD160"/>
                </a:solidFill>
                <a:latin typeface="Rubik Bold"/>
                <a:ea typeface="Rubik Bold"/>
                <a:cs typeface="Rubik Bold"/>
                <a:sym typeface="Rubik Bold"/>
              </a:rPr>
              <a:t>design targeted supp</a:t>
            </a:r>
            <a:r>
              <a:rPr lang="en-US" b="true" sz="2400">
                <a:solidFill>
                  <a:srgbClr val="FBD160"/>
                </a:solidFill>
                <a:latin typeface="Rubik Bold"/>
                <a:ea typeface="Rubik Bold"/>
                <a:cs typeface="Rubik Bold"/>
                <a:sym typeface="Rubik Bold"/>
              </a:rPr>
              <a:t>o</a:t>
            </a:r>
            <a:r>
              <a:rPr lang="en-US" sz="2400" b="true">
                <a:solidFill>
                  <a:srgbClr val="FBD160"/>
                </a:solidFill>
                <a:latin typeface="Rubik Bold"/>
                <a:ea typeface="Rubik Bold"/>
                <a:cs typeface="Rubik Bold"/>
                <a:sym typeface="Rubik Bold"/>
              </a:rPr>
              <a:t>rts</a:t>
            </a:r>
            <a:r>
              <a:rPr lang="en-US" b="true" sz="2400">
                <a:solidFill>
                  <a:srgbClr val="FBD160"/>
                </a:solidFill>
                <a:latin typeface="Rubik Bold"/>
                <a:ea typeface="Rubik Bold"/>
                <a:cs typeface="Rubik Bold"/>
                <a:sym typeface="Rubik Bold"/>
              </a:rPr>
              <a:t> </a:t>
            </a:r>
            <a:r>
              <a:rPr lang="en-US" sz="2400" b="true">
                <a:solidFill>
                  <a:srgbClr val="FBD160"/>
                </a:solidFill>
                <a:latin typeface="Rubik Bold"/>
                <a:ea typeface="Rubik Bold"/>
                <a:cs typeface="Rubik Bold"/>
                <a:sym typeface="Rubik Bold"/>
              </a:rPr>
              <a:t>th</a:t>
            </a:r>
            <a:r>
              <a:rPr lang="en-US" b="true" sz="2400">
                <a:solidFill>
                  <a:srgbClr val="FBD160"/>
                </a:solidFill>
                <a:latin typeface="Rubik Bold"/>
                <a:ea typeface="Rubik Bold"/>
                <a:cs typeface="Rubik Bold"/>
                <a:sym typeface="Rubik Bold"/>
              </a:rPr>
              <a:t>a</a:t>
            </a:r>
            <a:r>
              <a:rPr lang="en-US" sz="2400" b="true">
                <a:solidFill>
                  <a:srgbClr val="FBD160"/>
                </a:solidFill>
                <a:latin typeface="Rubik Bold"/>
                <a:ea typeface="Rubik Bold"/>
                <a:cs typeface="Rubik Bold"/>
                <a:sym typeface="Rubik Bold"/>
              </a:rPr>
              <a:t>t</a:t>
            </a:r>
            <a:r>
              <a:rPr lang="en-US" b="true" sz="2400">
                <a:solidFill>
                  <a:srgbClr val="FBD160"/>
                </a:solidFill>
                <a:latin typeface="Rubik Bold"/>
                <a:ea typeface="Rubik Bold"/>
                <a:cs typeface="Rubik Bold"/>
                <a:sym typeface="Rubik Bold"/>
              </a:rPr>
              <a:t> d</a:t>
            </a:r>
            <a:r>
              <a:rPr lang="en-US" sz="2400" b="true">
                <a:solidFill>
                  <a:srgbClr val="FBD160"/>
                </a:solidFill>
                <a:latin typeface="Rubik Bold"/>
                <a:ea typeface="Rubik Bold"/>
                <a:cs typeface="Rubik Bold"/>
                <a:sym typeface="Rubik Bold"/>
              </a:rPr>
              <a:t>irec</a:t>
            </a:r>
            <a:r>
              <a:rPr lang="en-US" b="true" sz="2400">
                <a:solidFill>
                  <a:srgbClr val="FBD160"/>
                </a:solidFill>
                <a:latin typeface="Rubik Bold"/>
                <a:ea typeface="Rubik Bold"/>
                <a:cs typeface="Rubik Bold"/>
                <a:sym typeface="Rubik Bold"/>
              </a:rPr>
              <a:t>t</a:t>
            </a:r>
            <a:r>
              <a:rPr lang="en-US" sz="2400" b="true">
                <a:solidFill>
                  <a:srgbClr val="FBD160"/>
                </a:solidFill>
                <a:latin typeface="Rubik Bold"/>
                <a:ea typeface="Rubik Bold"/>
                <a:cs typeface="Rubik Bold"/>
                <a:sym typeface="Rubik Bold"/>
              </a:rPr>
              <a:t>ly</a:t>
            </a:r>
            <a:r>
              <a:rPr lang="en-US" b="true" sz="2400">
                <a:solidFill>
                  <a:srgbClr val="FBD160"/>
                </a:solidFill>
                <a:latin typeface="Rubik Bold"/>
                <a:ea typeface="Rubik Bold"/>
                <a:cs typeface="Rubik Bold"/>
                <a:sym typeface="Rubik Bold"/>
              </a:rPr>
              <a:t> a</a:t>
            </a:r>
            <a:r>
              <a:rPr lang="en-US" sz="2400" b="true">
                <a:solidFill>
                  <a:srgbClr val="FBD160"/>
                </a:solidFill>
                <a:latin typeface="Rubik Bold"/>
                <a:ea typeface="Rubik Bold"/>
                <a:cs typeface="Rubik Bold"/>
                <a:sym typeface="Rubik Bold"/>
              </a:rPr>
              <a:t>ddress ide</a:t>
            </a:r>
            <a:r>
              <a:rPr lang="en-US" b="true" sz="2400">
                <a:solidFill>
                  <a:srgbClr val="FBD160"/>
                </a:solidFill>
                <a:latin typeface="Rubik Bold"/>
                <a:ea typeface="Rubik Bold"/>
                <a:cs typeface="Rubik Bold"/>
                <a:sym typeface="Rubik Bold"/>
              </a:rPr>
              <a:t>nti</a:t>
            </a:r>
            <a:r>
              <a:rPr lang="en-US" sz="2400" b="true">
                <a:solidFill>
                  <a:srgbClr val="FBD160"/>
                </a:solidFill>
                <a:latin typeface="Rubik Bold"/>
                <a:ea typeface="Rubik Bold"/>
                <a:cs typeface="Rubik Bold"/>
                <a:sym typeface="Rubik Bold"/>
              </a:rPr>
              <a:t>fi</a:t>
            </a:r>
            <a:r>
              <a:rPr lang="en-US" b="true" sz="2400">
                <a:solidFill>
                  <a:srgbClr val="FBD160"/>
                </a:solidFill>
                <a:latin typeface="Rubik Bold"/>
                <a:ea typeface="Rubik Bold"/>
                <a:cs typeface="Rubik Bold"/>
                <a:sym typeface="Rubik Bold"/>
              </a:rPr>
              <a:t>e</a:t>
            </a:r>
            <a:r>
              <a:rPr lang="en-US" sz="2400" b="true">
                <a:solidFill>
                  <a:srgbClr val="FBD160"/>
                </a:solidFill>
                <a:latin typeface="Rubik Bold"/>
                <a:ea typeface="Rubik Bold"/>
                <a:cs typeface="Rubik Bold"/>
                <a:sym typeface="Rubik Bold"/>
              </a:rPr>
              <a:t>d</a:t>
            </a:r>
            <a:r>
              <a:rPr lang="en-US" b="true" sz="2400">
                <a:solidFill>
                  <a:srgbClr val="FBD160"/>
                </a:solidFill>
                <a:latin typeface="Rubik Bold"/>
                <a:ea typeface="Rubik Bold"/>
                <a:cs typeface="Rubik Bold"/>
                <a:sym typeface="Rubik Bold"/>
              </a:rPr>
              <a:t> </a:t>
            </a:r>
            <a:r>
              <a:rPr lang="en-US" sz="2400" b="true">
                <a:solidFill>
                  <a:srgbClr val="FBD160"/>
                </a:solidFill>
                <a:latin typeface="Rubik Bold"/>
                <a:ea typeface="Rubik Bold"/>
                <a:cs typeface="Rubik Bold"/>
                <a:sym typeface="Rubik Bold"/>
              </a:rPr>
              <a:t>n</a:t>
            </a:r>
            <a:r>
              <a:rPr lang="en-US" b="true" sz="2400">
                <a:solidFill>
                  <a:srgbClr val="FBD160"/>
                </a:solidFill>
                <a:latin typeface="Rubik Bold"/>
                <a:ea typeface="Rubik Bold"/>
                <a:cs typeface="Rubik Bold"/>
                <a:sym typeface="Rubik Bold"/>
              </a:rPr>
              <a:t>ee</a:t>
            </a:r>
            <a:r>
              <a:rPr lang="en-US" sz="2400" b="true">
                <a:solidFill>
                  <a:srgbClr val="FBD160"/>
                </a:solidFill>
                <a:latin typeface="Rubik Bold"/>
                <a:ea typeface="Rubik Bold"/>
                <a:cs typeface="Rubik Bold"/>
                <a:sym typeface="Rubik Bold"/>
              </a:rPr>
              <a:t>ds </a:t>
            </a:r>
            <a:r>
              <a:rPr lang="en-US" b="true" sz="2400">
                <a:solidFill>
                  <a:srgbClr val="FBD160"/>
                </a:solidFill>
                <a:latin typeface="Rubik Bold"/>
                <a:ea typeface="Rubik Bold"/>
                <a:cs typeface="Rubik Bold"/>
                <a:sym typeface="Rubik Bold"/>
              </a:rPr>
              <a:t>a</a:t>
            </a:r>
            <a:r>
              <a:rPr lang="en-US" sz="2400" b="true">
                <a:solidFill>
                  <a:srgbClr val="FBD160"/>
                </a:solidFill>
                <a:latin typeface="Rubik Bold"/>
                <a:ea typeface="Rubik Bold"/>
                <a:cs typeface="Rubik Bold"/>
                <a:sym typeface="Rubik Bold"/>
              </a:rPr>
              <a:t>n</a:t>
            </a:r>
            <a:r>
              <a:rPr lang="en-US" b="true" sz="2400">
                <a:solidFill>
                  <a:srgbClr val="FBD160"/>
                </a:solidFill>
                <a:latin typeface="Rubik Bold"/>
                <a:ea typeface="Rubik Bold"/>
                <a:cs typeface="Rubik Bold"/>
                <a:sym typeface="Rubik Bold"/>
              </a:rPr>
              <a:t>d </a:t>
            </a:r>
            <a:r>
              <a:rPr lang="en-US" sz="2400" b="true">
                <a:solidFill>
                  <a:srgbClr val="FBD160"/>
                </a:solidFill>
                <a:latin typeface="Rubik Bold"/>
                <a:ea typeface="Rubik Bold"/>
                <a:cs typeface="Rubik Bold"/>
                <a:sym typeface="Rubik Bold"/>
              </a:rPr>
              <a:t>impr</a:t>
            </a:r>
            <a:r>
              <a:rPr lang="en-US" b="true" sz="2400">
                <a:solidFill>
                  <a:srgbClr val="FBD160"/>
                </a:solidFill>
                <a:latin typeface="Rubik Bold"/>
                <a:ea typeface="Rubik Bold"/>
                <a:cs typeface="Rubik Bold"/>
                <a:sym typeface="Rubik Bold"/>
              </a:rPr>
              <a:t>o</a:t>
            </a:r>
            <a:r>
              <a:rPr lang="en-US" sz="2400" b="true">
                <a:solidFill>
                  <a:srgbClr val="FBD160"/>
                </a:solidFill>
                <a:latin typeface="Rubik Bold"/>
                <a:ea typeface="Rubik Bold"/>
                <a:cs typeface="Rubik Bold"/>
                <a:sym typeface="Rubik Bold"/>
              </a:rPr>
              <a:t>ve</a:t>
            </a:r>
            <a:r>
              <a:rPr lang="en-US" b="true" sz="2400">
                <a:solidFill>
                  <a:srgbClr val="FBD160"/>
                </a:solidFill>
                <a:latin typeface="Rubik Bold"/>
                <a:ea typeface="Rubik Bold"/>
                <a:cs typeface="Rubik Bold"/>
                <a:sym typeface="Rubik Bold"/>
              </a:rPr>
              <a:t> e</a:t>
            </a:r>
            <a:r>
              <a:rPr lang="en-US" sz="2400" b="true">
                <a:solidFill>
                  <a:srgbClr val="FBD160"/>
                </a:solidFill>
                <a:latin typeface="Rubik Bold"/>
                <a:ea typeface="Rubik Bold"/>
                <a:cs typeface="Rubik Bold"/>
                <a:sym typeface="Rubik Bold"/>
              </a:rPr>
              <a:t>qu</a:t>
            </a:r>
            <a:r>
              <a:rPr lang="en-US" b="true" sz="2400">
                <a:solidFill>
                  <a:srgbClr val="FBD160"/>
                </a:solidFill>
                <a:latin typeface="Rubik Bold"/>
                <a:ea typeface="Rubik Bold"/>
                <a:cs typeface="Rubik Bold"/>
                <a:sym typeface="Rubik Bold"/>
              </a:rPr>
              <a:t>i</a:t>
            </a:r>
            <a:r>
              <a:rPr lang="en-US" sz="2400" b="true">
                <a:solidFill>
                  <a:srgbClr val="FBD160"/>
                </a:solidFill>
                <a:latin typeface="Rubik Bold"/>
                <a:ea typeface="Rubik Bold"/>
                <a:cs typeface="Rubik Bold"/>
                <a:sym typeface="Rubik Bold"/>
              </a:rPr>
              <a:t>t</a:t>
            </a:r>
            <a:r>
              <a:rPr lang="en-US" b="true" sz="2400">
                <a:solidFill>
                  <a:srgbClr val="FBD160"/>
                </a:solidFill>
                <a:latin typeface="Rubik Bold"/>
                <a:ea typeface="Rubik Bold"/>
                <a:cs typeface="Rubik Bold"/>
                <a:sym typeface="Rubik Bold"/>
              </a:rPr>
              <a:t>y</a:t>
            </a:r>
            <a:r>
              <a:rPr lang="en-US" sz="2400">
                <a:solidFill>
                  <a:srgbClr val="F8F8F8"/>
                </a:solidFill>
                <a:latin typeface="Rubik"/>
                <a:ea typeface="Rubik"/>
                <a:cs typeface="Rubik"/>
                <a:sym typeface="Rubik"/>
              </a:rPr>
              <a:t>.</a:t>
            </a:r>
            <a:r>
              <a:rPr lang="en-US" sz="2400">
                <a:solidFill>
                  <a:srgbClr val="F8F8F8"/>
                </a:solidFill>
                <a:latin typeface="Rubik"/>
                <a:ea typeface="Rubik"/>
                <a:cs typeface="Rubik"/>
                <a:sym typeface="Rubik"/>
              </a:rPr>
              <a:t> </a:t>
            </a:r>
            <a:r>
              <a:rPr lang="en-US" sz="2400">
                <a:solidFill>
                  <a:srgbClr val="F8F8F8"/>
                </a:solidFill>
                <a:latin typeface="Rubik"/>
                <a:ea typeface="Rubik"/>
                <a:cs typeface="Rubik"/>
                <a:sym typeface="Rubik"/>
              </a:rPr>
              <a:t>Ong</a:t>
            </a:r>
            <a:r>
              <a:rPr lang="en-US" sz="2400">
                <a:solidFill>
                  <a:srgbClr val="F8F8F8"/>
                </a:solidFill>
                <a:latin typeface="Rubik"/>
                <a:ea typeface="Rubik"/>
                <a:cs typeface="Rubik"/>
                <a:sym typeface="Rubik"/>
              </a:rPr>
              <a:t>o</a:t>
            </a:r>
            <a:r>
              <a:rPr lang="en-US" sz="2400">
                <a:solidFill>
                  <a:srgbClr val="F8F8F8"/>
                </a:solidFill>
                <a:latin typeface="Rubik"/>
                <a:ea typeface="Rubik"/>
                <a:cs typeface="Rubik"/>
                <a:sym typeface="Rubik"/>
              </a:rPr>
              <a:t>ing</a:t>
            </a:r>
            <a:r>
              <a:rPr lang="en-US" sz="2400">
                <a:solidFill>
                  <a:srgbClr val="F8F8F8"/>
                </a:solidFill>
                <a:latin typeface="Rubik"/>
                <a:ea typeface="Rubik"/>
                <a:cs typeface="Rubik"/>
                <a:sym typeface="Rubik"/>
              </a:rPr>
              <a:t> use of d</a:t>
            </a:r>
            <a:r>
              <a:rPr lang="en-US" sz="2400">
                <a:solidFill>
                  <a:srgbClr val="F8F8F8"/>
                </a:solidFill>
                <a:latin typeface="Rubik"/>
                <a:ea typeface="Rubik"/>
                <a:cs typeface="Rubik"/>
                <a:sym typeface="Rubik"/>
              </a:rPr>
              <a:t>ata also </a:t>
            </a:r>
            <a:r>
              <a:rPr lang="en-US" sz="2400">
                <a:solidFill>
                  <a:srgbClr val="F8F8F8"/>
                </a:solidFill>
                <a:latin typeface="Rubik"/>
                <a:ea typeface="Rubik"/>
                <a:cs typeface="Rubik"/>
                <a:sym typeface="Rubik"/>
              </a:rPr>
              <a:t>e</a:t>
            </a:r>
            <a:r>
              <a:rPr lang="en-US" sz="2400">
                <a:solidFill>
                  <a:srgbClr val="F8F8F8"/>
                </a:solidFill>
                <a:latin typeface="Rubik"/>
                <a:ea typeface="Rubik"/>
                <a:cs typeface="Rubik"/>
                <a:sym typeface="Rubik"/>
              </a:rPr>
              <a:t>nsu</a:t>
            </a:r>
            <a:r>
              <a:rPr lang="en-US" sz="2400">
                <a:solidFill>
                  <a:srgbClr val="F8F8F8"/>
                </a:solidFill>
                <a:latin typeface="Rubik"/>
                <a:ea typeface="Rubik"/>
                <a:cs typeface="Rubik"/>
                <a:sym typeface="Rubik"/>
              </a:rPr>
              <a:t>r</a:t>
            </a:r>
            <a:r>
              <a:rPr lang="en-US" sz="2400">
                <a:solidFill>
                  <a:srgbClr val="F8F8F8"/>
                </a:solidFill>
                <a:latin typeface="Rubik"/>
                <a:ea typeface="Rubik"/>
                <a:cs typeface="Rubik"/>
                <a:sym typeface="Rubik"/>
              </a:rPr>
              <a:t>es continuous im</a:t>
            </a:r>
            <a:r>
              <a:rPr lang="en-US" sz="2400">
                <a:solidFill>
                  <a:srgbClr val="F8F8F8"/>
                </a:solidFill>
                <a:latin typeface="Rubik"/>
                <a:ea typeface="Rubik"/>
                <a:cs typeface="Rubik"/>
                <a:sym typeface="Rubik"/>
              </a:rPr>
              <a:t>pro</a:t>
            </a:r>
            <a:r>
              <a:rPr lang="en-US" sz="2400">
                <a:solidFill>
                  <a:srgbClr val="F8F8F8"/>
                </a:solidFill>
                <a:latin typeface="Rubik"/>
                <a:ea typeface="Rubik"/>
                <a:cs typeface="Rubik"/>
                <a:sym typeface="Rubik"/>
              </a:rPr>
              <a:t>ve</a:t>
            </a:r>
            <a:r>
              <a:rPr lang="en-US" sz="2400">
                <a:solidFill>
                  <a:srgbClr val="F8F8F8"/>
                </a:solidFill>
                <a:latin typeface="Rubik"/>
                <a:ea typeface="Rubik"/>
                <a:cs typeface="Rubik"/>
                <a:sym typeface="Rubik"/>
              </a:rPr>
              <a:t>m</a:t>
            </a:r>
            <a:r>
              <a:rPr lang="en-US" sz="2400">
                <a:solidFill>
                  <a:srgbClr val="F8F8F8"/>
                </a:solidFill>
                <a:latin typeface="Rubik"/>
                <a:ea typeface="Rubik"/>
                <a:cs typeface="Rubik"/>
                <a:sym typeface="Rubik"/>
              </a:rPr>
              <a:t>e</a:t>
            </a:r>
            <a:r>
              <a:rPr lang="en-US" sz="2400">
                <a:solidFill>
                  <a:srgbClr val="F8F8F8"/>
                </a:solidFill>
                <a:latin typeface="Rubik"/>
                <a:ea typeface="Rubik"/>
                <a:cs typeface="Rubik"/>
                <a:sym typeface="Rubik"/>
              </a:rPr>
              <a:t>n</a:t>
            </a:r>
            <a:r>
              <a:rPr lang="en-US" sz="2400">
                <a:solidFill>
                  <a:srgbClr val="F8F8F8"/>
                </a:solidFill>
                <a:latin typeface="Rubik"/>
                <a:ea typeface="Rubik"/>
                <a:cs typeface="Rubik"/>
                <a:sym typeface="Rubik"/>
              </a:rPr>
              <a:t>t</a:t>
            </a:r>
            <a:r>
              <a:rPr lang="en-US" sz="2400">
                <a:solidFill>
                  <a:srgbClr val="F8F8F8"/>
                </a:solidFill>
                <a:latin typeface="Rubik"/>
                <a:ea typeface="Rubik"/>
                <a:cs typeface="Rubik"/>
                <a:sym typeface="Rubik"/>
              </a:rPr>
              <a:t> </a:t>
            </a:r>
            <a:r>
              <a:rPr lang="en-US" sz="2400">
                <a:solidFill>
                  <a:srgbClr val="F8F8F8"/>
                </a:solidFill>
                <a:latin typeface="Rubik"/>
                <a:ea typeface="Rubik"/>
                <a:cs typeface="Rubik"/>
                <a:sym typeface="Rubik"/>
              </a:rPr>
              <a:t>a</a:t>
            </a:r>
            <a:r>
              <a:rPr lang="en-US" sz="2400">
                <a:solidFill>
                  <a:srgbClr val="F8F8F8"/>
                </a:solidFill>
                <a:latin typeface="Rubik"/>
                <a:ea typeface="Rubik"/>
                <a:cs typeface="Rubik"/>
                <a:sym typeface="Rubik"/>
              </a:rPr>
              <a:t>n</a:t>
            </a:r>
            <a:r>
              <a:rPr lang="en-US" sz="2400">
                <a:solidFill>
                  <a:srgbClr val="F8F8F8"/>
                </a:solidFill>
                <a:latin typeface="Rubik"/>
                <a:ea typeface="Rubik"/>
                <a:cs typeface="Rubik"/>
                <a:sym typeface="Rubik"/>
              </a:rPr>
              <a:t>d</a:t>
            </a:r>
            <a:r>
              <a:rPr lang="en-US" sz="2400">
                <a:solidFill>
                  <a:srgbClr val="F8F8F8"/>
                </a:solidFill>
                <a:latin typeface="Rubik"/>
                <a:ea typeface="Rubik"/>
                <a:cs typeface="Rubik"/>
                <a:sym typeface="Rubik"/>
              </a:rPr>
              <a:t> </a:t>
            </a:r>
            <a:r>
              <a:rPr lang="en-US" sz="2400">
                <a:solidFill>
                  <a:srgbClr val="F8F8F8"/>
                </a:solidFill>
                <a:latin typeface="Rubik"/>
                <a:ea typeface="Rubik"/>
                <a:cs typeface="Rubik"/>
                <a:sym typeface="Rubik"/>
              </a:rPr>
              <a:t>a</a:t>
            </a:r>
            <a:r>
              <a:rPr lang="en-US" sz="2400">
                <a:solidFill>
                  <a:srgbClr val="F8F8F8"/>
                </a:solidFill>
                <a:latin typeface="Rubik"/>
                <a:ea typeface="Rubik"/>
                <a:cs typeface="Rubik"/>
                <a:sym typeface="Rubik"/>
              </a:rPr>
              <a:t>c</a:t>
            </a:r>
            <a:r>
              <a:rPr lang="en-US" sz="2400">
                <a:solidFill>
                  <a:srgbClr val="F8F8F8"/>
                </a:solidFill>
                <a:latin typeface="Rubik"/>
                <a:ea typeface="Rubik"/>
                <a:cs typeface="Rubik"/>
                <a:sym typeface="Rubik"/>
              </a:rPr>
              <a:t>c</a:t>
            </a:r>
            <a:r>
              <a:rPr lang="en-US" sz="2400">
                <a:solidFill>
                  <a:srgbClr val="F8F8F8"/>
                </a:solidFill>
                <a:latin typeface="Rubik"/>
                <a:ea typeface="Rubik"/>
                <a:cs typeface="Rubik"/>
                <a:sym typeface="Rubik"/>
              </a:rPr>
              <a:t>o</a:t>
            </a:r>
            <a:r>
              <a:rPr lang="en-US" sz="2400">
                <a:solidFill>
                  <a:srgbClr val="F8F8F8"/>
                </a:solidFill>
                <a:latin typeface="Rubik"/>
                <a:ea typeface="Rubik"/>
                <a:cs typeface="Rubik"/>
                <a:sym typeface="Rubik"/>
              </a:rPr>
              <a:t>untabi</a:t>
            </a:r>
            <a:r>
              <a:rPr lang="en-US" sz="2400">
                <a:solidFill>
                  <a:srgbClr val="F8F8F8"/>
                </a:solidFill>
                <a:latin typeface="Rubik"/>
                <a:ea typeface="Rubik"/>
                <a:cs typeface="Rubik"/>
                <a:sym typeface="Rubik"/>
              </a:rPr>
              <a:t>l</a:t>
            </a:r>
            <a:r>
              <a:rPr lang="en-US" sz="2400">
                <a:solidFill>
                  <a:srgbClr val="F8F8F8"/>
                </a:solidFill>
                <a:latin typeface="Rubik"/>
                <a:ea typeface="Rubik"/>
                <a:cs typeface="Rubik"/>
                <a:sym typeface="Rubik"/>
              </a:rPr>
              <a:t>ity </a:t>
            </a:r>
            <a:r>
              <a:rPr lang="en-US" sz="2400">
                <a:solidFill>
                  <a:srgbClr val="F8F8F8"/>
                </a:solidFill>
                <a:latin typeface="Rubik"/>
                <a:ea typeface="Rubik"/>
                <a:cs typeface="Rubik"/>
                <a:sym typeface="Rubik"/>
              </a:rPr>
              <a:t>s</a:t>
            </a:r>
            <a:r>
              <a:rPr lang="en-US" sz="2400">
                <a:solidFill>
                  <a:srgbClr val="F8F8F8"/>
                </a:solidFill>
                <a:latin typeface="Rubik"/>
                <a:ea typeface="Rubik"/>
                <a:cs typeface="Rubik"/>
                <a:sym typeface="Rubik"/>
              </a:rPr>
              <a:t>o</a:t>
            </a:r>
            <a:r>
              <a:rPr lang="en-US" sz="2400">
                <a:solidFill>
                  <a:srgbClr val="F8F8F8"/>
                </a:solidFill>
                <a:latin typeface="Rubik"/>
                <a:ea typeface="Rubik"/>
                <a:cs typeface="Rubik"/>
                <a:sym typeface="Rubik"/>
              </a:rPr>
              <a:t> </a:t>
            </a:r>
            <a:r>
              <a:rPr lang="en-US" sz="2400">
                <a:solidFill>
                  <a:srgbClr val="F8F8F8"/>
                </a:solidFill>
                <a:latin typeface="Rubik"/>
                <a:ea typeface="Rubik"/>
                <a:cs typeface="Rubik"/>
                <a:sym typeface="Rubik"/>
              </a:rPr>
              <a:t>th</a:t>
            </a:r>
            <a:r>
              <a:rPr lang="en-US" sz="2400">
                <a:solidFill>
                  <a:srgbClr val="F8F8F8"/>
                </a:solidFill>
                <a:latin typeface="Rubik"/>
                <a:ea typeface="Rubik"/>
                <a:cs typeface="Rubik"/>
                <a:sym typeface="Rubik"/>
              </a:rPr>
              <a:t>a</a:t>
            </a:r>
            <a:r>
              <a:rPr lang="en-US" sz="2400">
                <a:solidFill>
                  <a:srgbClr val="F8F8F8"/>
                </a:solidFill>
                <a:latin typeface="Rubik"/>
                <a:ea typeface="Rubik"/>
                <a:cs typeface="Rubik"/>
                <a:sym typeface="Rubik"/>
              </a:rPr>
              <a:t>t </a:t>
            </a:r>
            <a:r>
              <a:rPr lang="en-US" sz="2400">
                <a:solidFill>
                  <a:srgbClr val="F8F8F8"/>
                </a:solidFill>
                <a:latin typeface="Rubik"/>
                <a:ea typeface="Rubik"/>
                <a:cs typeface="Rubik"/>
                <a:sym typeface="Rubik"/>
              </a:rPr>
              <a:t>d</a:t>
            </a:r>
            <a:r>
              <a:rPr lang="en-US" sz="2400">
                <a:solidFill>
                  <a:srgbClr val="F8F8F8"/>
                </a:solidFill>
                <a:latin typeface="Rubik"/>
                <a:ea typeface="Rubik"/>
                <a:cs typeface="Rubik"/>
                <a:sym typeface="Rubik"/>
              </a:rPr>
              <a:t>ual</a:t>
            </a:r>
            <a:r>
              <a:rPr lang="en-US" sz="2400">
                <a:solidFill>
                  <a:srgbClr val="F8F8F8"/>
                </a:solidFill>
                <a:latin typeface="Rubik"/>
                <a:ea typeface="Rubik"/>
                <a:cs typeface="Rubik"/>
                <a:sym typeface="Rubik"/>
              </a:rPr>
              <a:t> </a:t>
            </a:r>
            <a:r>
              <a:rPr lang="en-US" sz="2400">
                <a:solidFill>
                  <a:srgbClr val="F8F8F8"/>
                </a:solidFill>
                <a:latin typeface="Rubik"/>
                <a:ea typeface="Rubik"/>
                <a:cs typeface="Rubik"/>
                <a:sym typeface="Rubik"/>
              </a:rPr>
              <a:t>e</a:t>
            </a:r>
            <a:r>
              <a:rPr lang="en-US" sz="2400">
                <a:solidFill>
                  <a:srgbClr val="F8F8F8"/>
                </a:solidFill>
                <a:latin typeface="Rubik"/>
                <a:ea typeface="Rubik"/>
                <a:cs typeface="Rubik"/>
                <a:sym typeface="Rubik"/>
              </a:rPr>
              <a:t>n</a:t>
            </a:r>
            <a:r>
              <a:rPr lang="en-US" sz="2400">
                <a:solidFill>
                  <a:srgbClr val="F8F8F8"/>
                </a:solidFill>
                <a:latin typeface="Rubik"/>
                <a:ea typeface="Rubik"/>
                <a:cs typeface="Rubik"/>
                <a:sym typeface="Rubik"/>
              </a:rPr>
              <a:t>r</a:t>
            </a:r>
            <a:r>
              <a:rPr lang="en-US" sz="2400">
                <a:solidFill>
                  <a:srgbClr val="F8F8F8"/>
                </a:solidFill>
                <a:latin typeface="Rubik"/>
                <a:ea typeface="Rubik"/>
                <a:cs typeface="Rubik"/>
                <a:sym typeface="Rubik"/>
              </a:rPr>
              <a:t>o</a:t>
            </a:r>
            <a:r>
              <a:rPr lang="en-US" sz="2400">
                <a:solidFill>
                  <a:srgbClr val="F8F8F8"/>
                </a:solidFill>
                <a:latin typeface="Rubik"/>
                <a:ea typeface="Rubik"/>
                <a:cs typeface="Rubik"/>
                <a:sym typeface="Rubik"/>
              </a:rPr>
              <a:t>ll</a:t>
            </a:r>
            <a:r>
              <a:rPr lang="en-US" sz="2400">
                <a:solidFill>
                  <a:srgbClr val="F8F8F8"/>
                </a:solidFill>
                <a:latin typeface="Rubik"/>
                <a:ea typeface="Rubik"/>
                <a:cs typeface="Rubik"/>
                <a:sym typeface="Rubik"/>
              </a:rPr>
              <a:t>me</a:t>
            </a:r>
            <a:r>
              <a:rPr lang="en-US" sz="2400">
                <a:solidFill>
                  <a:srgbClr val="F8F8F8"/>
                </a:solidFill>
                <a:latin typeface="Rubik"/>
                <a:ea typeface="Rubik"/>
                <a:cs typeface="Rubik"/>
                <a:sym typeface="Rubik"/>
              </a:rPr>
              <a:t>n</a:t>
            </a:r>
            <a:r>
              <a:rPr lang="en-US" sz="2400">
                <a:solidFill>
                  <a:srgbClr val="F8F8F8"/>
                </a:solidFill>
                <a:latin typeface="Rubik"/>
                <a:ea typeface="Rubik"/>
                <a:cs typeface="Rubik"/>
                <a:sym typeface="Rubik"/>
              </a:rPr>
              <a:t>t/ early college </a:t>
            </a:r>
            <a:r>
              <a:rPr lang="en-US" sz="2400">
                <a:solidFill>
                  <a:srgbClr val="F8F8F8"/>
                </a:solidFill>
                <a:latin typeface="Rubik"/>
                <a:ea typeface="Rubik"/>
                <a:cs typeface="Rubik"/>
                <a:sym typeface="Rubik"/>
              </a:rPr>
              <a:t>op</a:t>
            </a:r>
            <a:r>
              <a:rPr lang="en-US" sz="2400">
                <a:solidFill>
                  <a:srgbClr val="F8F8F8"/>
                </a:solidFill>
                <a:latin typeface="Rubik"/>
                <a:ea typeface="Rubik"/>
                <a:cs typeface="Rubik"/>
                <a:sym typeface="Rubik"/>
              </a:rPr>
              <a:t>p</a:t>
            </a:r>
            <a:r>
              <a:rPr lang="en-US" sz="2400">
                <a:solidFill>
                  <a:srgbClr val="F8F8F8"/>
                </a:solidFill>
                <a:latin typeface="Rubik"/>
                <a:ea typeface="Rubik"/>
                <a:cs typeface="Rubik"/>
                <a:sym typeface="Rubik"/>
              </a:rPr>
              <a:t>or</a:t>
            </a:r>
            <a:r>
              <a:rPr lang="en-US" sz="2400">
                <a:solidFill>
                  <a:srgbClr val="F8F8F8"/>
                </a:solidFill>
                <a:latin typeface="Rubik"/>
                <a:ea typeface="Rubik"/>
                <a:cs typeface="Rubik"/>
                <a:sym typeface="Rubik"/>
              </a:rPr>
              <a:t>t</a:t>
            </a:r>
            <a:r>
              <a:rPr lang="en-US" sz="2400">
                <a:solidFill>
                  <a:srgbClr val="F8F8F8"/>
                </a:solidFill>
                <a:latin typeface="Rubik"/>
                <a:ea typeface="Rubik"/>
                <a:cs typeface="Rubik"/>
                <a:sym typeface="Rubik"/>
              </a:rPr>
              <a:t>un</a:t>
            </a:r>
            <a:r>
              <a:rPr lang="en-US" sz="2400">
                <a:solidFill>
                  <a:srgbClr val="F8F8F8"/>
                </a:solidFill>
                <a:latin typeface="Rubik"/>
                <a:ea typeface="Rubik"/>
                <a:cs typeface="Rubik"/>
                <a:sym typeface="Rubik"/>
              </a:rPr>
              <a:t>it</a:t>
            </a:r>
            <a:r>
              <a:rPr lang="en-US" sz="2400">
                <a:solidFill>
                  <a:srgbClr val="F8F8F8"/>
                </a:solidFill>
                <a:latin typeface="Rubik"/>
                <a:ea typeface="Rubik"/>
                <a:cs typeface="Rubik"/>
                <a:sym typeface="Rubik"/>
              </a:rPr>
              <a:t>i</a:t>
            </a:r>
            <a:r>
              <a:rPr lang="en-US" sz="2400">
                <a:solidFill>
                  <a:srgbClr val="F8F8F8"/>
                </a:solidFill>
                <a:latin typeface="Rubik"/>
                <a:ea typeface="Rubik"/>
                <a:cs typeface="Rubik"/>
                <a:sym typeface="Rubik"/>
              </a:rPr>
              <a:t>e</a:t>
            </a:r>
            <a:r>
              <a:rPr lang="en-US" sz="2400">
                <a:solidFill>
                  <a:srgbClr val="F8F8F8"/>
                </a:solidFill>
                <a:latin typeface="Rubik"/>
                <a:ea typeface="Rubik"/>
                <a:cs typeface="Rubik"/>
                <a:sym typeface="Rubik"/>
              </a:rPr>
              <a:t>s a</a:t>
            </a:r>
            <a:r>
              <a:rPr lang="en-US" sz="2400">
                <a:solidFill>
                  <a:srgbClr val="F8F8F8"/>
                </a:solidFill>
                <a:latin typeface="Rubik"/>
                <a:ea typeface="Rubik"/>
                <a:cs typeface="Rubik"/>
                <a:sym typeface="Rubik"/>
              </a:rPr>
              <a:t>re</a:t>
            </a:r>
            <a:r>
              <a:rPr lang="en-US" sz="2400">
                <a:solidFill>
                  <a:srgbClr val="F8F8F8"/>
                </a:solidFill>
                <a:latin typeface="Rubik"/>
                <a:ea typeface="Rubik"/>
                <a:cs typeface="Rubik"/>
                <a:sym typeface="Rubik"/>
              </a:rPr>
              <a:t> </a:t>
            </a:r>
            <a:r>
              <a:rPr lang="en-US" sz="2400">
                <a:solidFill>
                  <a:srgbClr val="F8F8F8"/>
                </a:solidFill>
                <a:latin typeface="Rubik"/>
                <a:ea typeface="Rubik"/>
                <a:cs typeface="Rubik"/>
                <a:sym typeface="Rubik"/>
              </a:rPr>
              <a:t>n</a:t>
            </a:r>
            <a:r>
              <a:rPr lang="en-US" sz="2400">
                <a:solidFill>
                  <a:srgbClr val="F8F8F8"/>
                </a:solidFill>
                <a:latin typeface="Rubik"/>
                <a:ea typeface="Rubik"/>
                <a:cs typeface="Rubik"/>
                <a:sym typeface="Rubik"/>
              </a:rPr>
              <a:t>o</a:t>
            </a:r>
            <a:r>
              <a:rPr lang="en-US" sz="2400">
                <a:solidFill>
                  <a:srgbClr val="F8F8F8"/>
                </a:solidFill>
                <a:latin typeface="Rubik"/>
                <a:ea typeface="Rubik"/>
                <a:cs typeface="Rubik"/>
                <a:sym typeface="Rubik"/>
              </a:rPr>
              <a:t>t</a:t>
            </a:r>
            <a:r>
              <a:rPr lang="en-US" sz="2400">
                <a:solidFill>
                  <a:srgbClr val="F8F8F8"/>
                </a:solidFill>
                <a:latin typeface="Rubik"/>
                <a:ea typeface="Rubik"/>
                <a:cs typeface="Rubik"/>
                <a:sym typeface="Rubik"/>
              </a:rPr>
              <a:t> </a:t>
            </a:r>
            <a:r>
              <a:rPr lang="en-US" sz="2400">
                <a:solidFill>
                  <a:srgbClr val="F8F8F8"/>
                </a:solidFill>
                <a:latin typeface="Rubik"/>
                <a:ea typeface="Rubik"/>
                <a:cs typeface="Rubik"/>
                <a:sym typeface="Rubik"/>
              </a:rPr>
              <a:t>on</a:t>
            </a:r>
            <a:r>
              <a:rPr lang="en-US" sz="2400">
                <a:solidFill>
                  <a:srgbClr val="F8F8F8"/>
                </a:solidFill>
                <a:latin typeface="Rubik"/>
                <a:ea typeface="Rubik"/>
                <a:cs typeface="Rubik"/>
                <a:sym typeface="Rubik"/>
              </a:rPr>
              <a:t>ly</a:t>
            </a:r>
            <a:r>
              <a:rPr lang="en-US" sz="2400">
                <a:solidFill>
                  <a:srgbClr val="F8F8F8"/>
                </a:solidFill>
                <a:latin typeface="Rubik"/>
                <a:ea typeface="Rubik"/>
                <a:cs typeface="Rubik"/>
                <a:sym typeface="Rubik"/>
              </a:rPr>
              <a:t> </a:t>
            </a:r>
            <a:r>
              <a:rPr lang="en-US" sz="2400">
                <a:solidFill>
                  <a:srgbClr val="F8F8F8"/>
                </a:solidFill>
                <a:latin typeface="Rubik"/>
                <a:ea typeface="Rubik"/>
                <a:cs typeface="Rubik"/>
                <a:sym typeface="Rubik"/>
              </a:rPr>
              <a:t>available,</a:t>
            </a:r>
            <a:r>
              <a:rPr lang="en-US" sz="2400">
                <a:solidFill>
                  <a:srgbClr val="F8F8F8"/>
                </a:solidFill>
                <a:latin typeface="Rubik"/>
                <a:ea typeface="Rubik"/>
                <a:cs typeface="Rubik"/>
                <a:sym typeface="Rubik"/>
              </a:rPr>
              <a:t> b</a:t>
            </a:r>
            <a:r>
              <a:rPr lang="en-US" sz="2400">
                <a:solidFill>
                  <a:srgbClr val="F8F8F8"/>
                </a:solidFill>
                <a:latin typeface="Rubik"/>
                <a:ea typeface="Rubik"/>
                <a:cs typeface="Rubik"/>
                <a:sym typeface="Rubik"/>
              </a:rPr>
              <a:t>ut truly acc</a:t>
            </a:r>
            <a:r>
              <a:rPr lang="en-US" sz="2400">
                <a:solidFill>
                  <a:srgbClr val="F8F8F8"/>
                </a:solidFill>
                <a:latin typeface="Rubik"/>
                <a:ea typeface="Rubik"/>
                <a:cs typeface="Rubik"/>
                <a:sym typeface="Rubik"/>
              </a:rPr>
              <a:t>es</a:t>
            </a:r>
            <a:r>
              <a:rPr lang="en-US" sz="2400">
                <a:solidFill>
                  <a:srgbClr val="F8F8F8"/>
                </a:solidFill>
                <a:latin typeface="Rubik"/>
                <a:ea typeface="Rubik"/>
                <a:cs typeface="Rubik"/>
                <a:sym typeface="Rubik"/>
              </a:rPr>
              <a:t>sible and</a:t>
            </a:r>
            <a:r>
              <a:rPr lang="en-US" sz="2400">
                <a:solidFill>
                  <a:srgbClr val="F8F8F8"/>
                </a:solidFill>
                <a:latin typeface="Rubik"/>
                <a:ea typeface="Rubik"/>
                <a:cs typeface="Rubik"/>
                <a:sym typeface="Rubik"/>
              </a:rPr>
              <a:t> su</a:t>
            </a:r>
            <a:r>
              <a:rPr lang="en-US" sz="2400">
                <a:solidFill>
                  <a:srgbClr val="F8F8F8"/>
                </a:solidFill>
                <a:latin typeface="Rubik"/>
                <a:ea typeface="Rubik"/>
                <a:cs typeface="Rubik"/>
                <a:sym typeface="Rubik"/>
              </a:rPr>
              <a:t>ccessful f</a:t>
            </a:r>
            <a:r>
              <a:rPr lang="en-US" sz="2400">
                <a:solidFill>
                  <a:srgbClr val="F8F8F8"/>
                </a:solidFill>
                <a:latin typeface="Rubik"/>
                <a:ea typeface="Rubik"/>
                <a:cs typeface="Rubik"/>
                <a:sym typeface="Rubik"/>
              </a:rPr>
              <a:t>or</a:t>
            </a:r>
            <a:r>
              <a:rPr lang="en-US" sz="2400">
                <a:solidFill>
                  <a:srgbClr val="F8F8F8"/>
                </a:solidFill>
                <a:latin typeface="Rubik"/>
                <a:ea typeface="Rubik"/>
                <a:cs typeface="Rubik"/>
                <a:sym typeface="Rubik"/>
              </a:rPr>
              <a:t> all</a:t>
            </a:r>
            <a:r>
              <a:rPr lang="en-US" sz="2400">
                <a:solidFill>
                  <a:srgbClr val="F8F8F8"/>
                </a:solidFill>
                <a:latin typeface="Rubik"/>
                <a:ea typeface="Rubik"/>
                <a:cs typeface="Rubik"/>
                <a:sym typeface="Rubik"/>
              </a:rPr>
              <a:t> students</a:t>
            </a:r>
            <a:r>
              <a:rPr lang="en-US" sz="2400">
                <a:solidFill>
                  <a:srgbClr val="F8F8F8"/>
                </a:solidFill>
                <a:latin typeface="Rubik"/>
                <a:ea typeface="Rubik"/>
                <a:cs typeface="Rubik"/>
                <a:sym typeface="Rubik"/>
              </a:rPr>
              <a:t>.</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sp>
        <p:nvSpPr>
          <p:cNvPr name="TextBox 2" id="2"/>
          <p:cNvSpPr txBox="true"/>
          <p:nvPr/>
        </p:nvSpPr>
        <p:spPr>
          <a:xfrm rot="0">
            <a:off x="3869948" y="1593590"/>
            <a:ext cx="10548104" cy="963942"/>
          </a:xfrm>
          <a:prstGeom prst="rect">
            <a:avLst/>
          </a:prstGeom>
        </p:spPr>
        <p:txBody>
          <a:bodyPr anchor="t" rtlCol="false" tIns="0" lIns="0" bIns="0" rIns="0">
            <a:spAutoFit/>
          </a:bodyPr>
          <a:lstStyle/>
          <a:p>
            <a:pPr algn="ctr">
              <a:lnSpc>
                <a:spcPts val="7200"/>
              </a:lnSpc>
            </a:pPr>
            <a:r>
              <a:rPr lang="en-US" sz="7200">
                <a:solidFill>
                  <a:srgbClr val="F8F8F8"/>
                </a:solidFill>
                <a:latin typeface="Rubik"/>
                <a:ea typeface="Rubik"/>
                <a:cs typeface="Rubik"/>
                <a:sym typeface="Rubik"/>
              </a:rPr>
              <a:t>CLOSING REFLECTION</a:t>
            </a:r>
          </a:p>
        </p:txBody>
      </p:sp>
      <p:sp>
        <p:nvSpPr>
          <p:cNvPr name="TextBox 3" id="3"/>
          <p:cNvSpPr txBox="true"/>
          <p:nvPr/>
        </p:nvSpPr>
        <p:spPr>
          <a:xfrm rot="0">
            <a:off x="3651106" y="4366076"/>
            <a:ext cx="10985789" cy="1152525"/>
          </a:xfrm>
          <a:prstGeom prst="rect">
            <a:avLst/>
          </a:prstGeom>
        </p:spPr>
        <p:txBody>
          <a:bodyPr anchor="t" rtlCol="false" tIns="0" lIns="0" bIns="0" rIns="0">
            <a:spAutoFit/>
          </a:bodyPr>
          <a:lstStyle/>
          <a:p>
            <a:pPr algn="ctr">
              <a:lnSpc>
                <a:spcPts val="4559"/>
              </a:lnSpc>
            </a:pPr>
            <a:r>
              <a:rPr lang="en-US" sz="3799">
                <a:solidFill>
                  <a:srgbClr val="F8F8F8"/>
                </a:solidFill>
                <a:latin typeface="Rubik"/>
                <a:ea typeface="Rubik"/>
                <a:cs typeface="Rubik"/>
                <a:sym typeface="Rubik"/>
              </a:rPr>
              <a:t>What is one insight from this collaborative session that will shape future action?</a:t>
            </a:r>
          </a:p>
        </p:txBody>
      </p:sp>
      <p:grpSp>
        <p:nvGrpSpPr>
          <p:cNvPr name="Group 4" id="4"/>
          <p:cNvGrpSpPr/>
          <p:nvPr/>
        </p:nvGrpSpPr>
        <p:grpSpPr>
          <a:xfrm rot="0">
            <a:off x="3116244" y="3154698"/>
            <a:ext cx="12055512" cy="706553"/>
            <a:chOff x="0" y="0"/>
            <a:chExt cx="3175114" cy="186088"/>
          </a:xfrm>
        </p:grpSpPr>
        <p:sp>
          <p:nvSpPr>
            <p:cNvPr name="Freeform 5" id="5"/>
            <p:cNvSpPr/>
            <p:nvPr/>
          </p:nvSpPr>
          <p:spPr>
            <a:xfrm flipH="false" flipV="false" rot="0">
              <a:off x="0" y="0"/>
              <a:ext cx="3175114" cy="186088"/>
            </a:xfrm>
            <a:custGeom>
              <a:avLst/>
              <a:gdLst/>
              <a:ahLst/>
              <a:cxnLst/>
              <a:rect r="r" b="b" t="t" l="l"/>
              <a:pathLst>
                <a:path h="186088" w="3175114">
                  <a:moveTo>
                    <a:pt x="9633" y="0"/>
                  </a:moveTo>
                  <a:lnTo>
                    <a:pt x="3165482" y="0"/>
                  </a:lnTo>
                  <a:cubicBezTo>
                    <a:pt x="3168036" y="0"/>
                    <a:pt x="3170487" y="1015"/>
                    <a:pt x="3172293" y="2821"/>
                  </a:cubicBezTo>
                  <a:cubicBezTo>
                    <a:pt x="3174099" y="4628"/>
                    <a:pt x="3175114" y="7078"/>
                    <a:pt x="3175114" y="9633"/>
                  </a:cubicBezTo>
                  <a:lnTo>
                    <a:pt x="3175114" y="176455"/>
                  </a:lnTo>
                  <a:cubicBezTo>
                    <a:pt x="3175114" y="181775"/>
                    <a:pt x="3170802" y="186088"/>
                    <a:pt x="3165482" y="186088"/>
                  </a:cubicBezTo>
                  <a:lnTo>
                    <a:pt x="9633" y="186088"/>
                  </a:lnTo>
                  <a:cubicBezTo>
                    <a:pt x="4313" y="186088"/>
                    <a:pt x="0" y="181775"/>
                    <a:pt x="0" y="176455"/>
                  </a:cubicBezTo>
                  <a:lnTo>
                    <a:pt x="0" y="9633"/>
                  </a:lnTo>
                  <a:cubicBezTo>
                    <a:pt x="0" y="4313"/>
                    <a:pt x="4313" y="0"/>
                    <a:pt x="9633" y="0"/>
                  </a:cubicBezTo>
                  <a:close/>
                </a:path>
              </a:pathLst>
            </a:custGeom>
            <a:solidFill>
              <a:srgbClr val="2D95A2"/>
            </a:solidFill>
          </p:spPr>
        </p:sp>
        <p:sp>
          <p:nvSpPr>
            <p:cNvPr name="TextBox 6" id="6"/>
            <p:cNvSpPr txBox="true"/>
            <p:nvPr/>
          </p:nvSpPr>
          <p:spPr>
            <a:xfrm>
              <a:off x="0" y="-57150"/>
              <a:ext cx="3175114" cy="243238"/>
            </a:xfrm>
            <a:prstGeom prst="rect">
              <a:avLst/>
            </a:prstGeom>
          </p:spPr>
          <p:txBody>
            <a:bodyPr anchor="ctr" rtlCol="false" tIns="50800" lIns="50800" bIns="50800" rIns="50800"/>
            <a:lstStyle/>
            <a:p>
              <a:pPr algn="ctr">
                <a:lnSpc>
                  <a:spcPts val="3500"/>
                </a:lnSpc>
              </a:pPr>
            </a:p>
          </p:txBody>
        </p:sp>
      </p:grpSp>
      <p:sp>
        <p:nvSpPr>
          <p:cNvPr name="TextBox 7" id="7"/>
          <p:cNvSpPr txBox="true"/>
          <p:nvPr/>
        </p:nvSpPr>
        <p:spPr>
          <a:xfrm rot="0">
            <a:off x="3566680" y="3281407"/>
            <a:ext cx="11154641" cy="424561"/>
          </a:xfrm>
          <a:prstGeom prst="rect">
            <a:avLst/>
          </a:prstGeom>
        </p:spPr>
        <p:txBody>
          <a:bodyPr anchor="t" rtlCol="false" tIns="0" lIns="0" bIns="0" rIns="0">
            <a:spAutoFit/>
          </a:bodyPr>
          <a:lstStyle/>
          <a:p>
            <a:pPr algn="ctr">
              <a:lnSpc>
                <a:spcPts val="3302"/>
              </a:lnSpc>
            </a:pPr>
            <a:r>
              <a:rPr lang="en-US" sz="2600">
                <a:solidFill>
                  <a:srgbClr val="F8F8F8"/>
                </a:solidFill>
                <a:latin typeface="Rubik"/>
                <a:ea typeface="Rubik"/>
                <a:cs typeface="Rubik"/>
                <a:sym typeface="Rubik"/>
              </a:rPr>
              <a:t>Answer the following question: </a:t>
            </a:r>
          </a:p>
        </p:txBody>
      </p:sp>
      <p:sp>
        <p:nvSpPr>
          <p:cNvPr name="Freeform 8" id="8"/>
          <p:cNvSpPr/>
          <p:nvPr/>
        </p:nvSpPr>
        <p:spPr>
          <a:xfrm flipH="false" flipV="true" rot="0">
            <a:off x="14418052" y="5616887"/>
            <a:ext cx="3869948" cy="4748403"/>
          </a:xfrm>
          <a:custGeom>
            <a:avLst/>
            <a:gdLst/>
            <a:ahLst/>
            <a:cxnLst/>
            <a:rect r="r" b="b" t="t" l="l"/>
            <a:pathLst>
              <a:path h="4748403" w="3869948">
                <a:moveTo>
                  <a:pt x="0" y="4748402"/>
                </a:moveTo>
                <a:lnTo>
                  <a:pt x="3869948" y="4748402"/>
                </a:lnTo>
                <a:lnTo>
                  <a:pt x="3869948" y="0"/>
                </a:lnTo>
                <a:lnTo>
                  <a:pt x="0" y="0"/>
                </a:lnTo>
                <a:lnTo>
                  <a:pt x="0" y="4748402"/>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true" flipV="false" rot="0">
            <a:off x="0" y="-231344"/>
            <a:ext cx="3869948" cy="4748403"/>
          </a:xfrm>
          <a:custGeom>
            <a:avLst/>
            <a:gdLst/>
            <a:ahLst/>
            <a:cxnLst/>
            <a:rect r="r" b="b" t="t" l="l"/>
            <a:pathLst>
              <a:path h="4748403" w="3869948">
                <a:moveTo>
                  <a:pt x="3869948" y="0"/>
                </a:moveTo>
                <a:lnTo>
                  <a:pt x="0" y="0"/>
                </a:lnTo>
                <a:lnTo>
                  <a:pt x="0" y="4748402"/>
                </a:lnTo>
                <a:lnTo>
                  <a:pt x="3869948" y="4748402"/>
                </a:lnTo>
                <a:lnTo>
                  <a:pt x="3869948"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true" rot="-5400000">
            <a:off x="-906274" y="6191753"/>
            <a:ext cx="3869948" cy="4748403"/>
          </a:xfrm>
          <a:custGeom>
            <a:avLst/>
            <a:gdLst/>
            <a:ahLst/>
            <a:cxnLst/>
            <a:rect r="r" b="b" t="t" l="l"/>
            <a:pathLst>
              <a:path h="4748403" w="3869948">
                <a:moveTo>
                  <a:pt x="0" y="4748403"/>
                </a:moveTo>
                <a:lnTo>
                  <a:pt x="3869948" y="4748403"/>
                </a:lnTo>
                <a:lnTo>
                  <a:pt x="3869948" y="0"/>
                </a:lnTo>
                <a:lnTo>
                  <a:pt x="0" y="0"/>
                </a:lnTo>
                <a:lnTo>
                  <a:pt x="0" y="4748403"/>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1" id="11"/>
          <p:cNvSpPr/>
          <p:nvPr/>
        </p:nvSpPr>
        <p:spPr>
          <a:xfrm flipH="true" flipV="false" rot="-5400000">
            <a:off x="15324326" y="-439227"/>
            <a:ext cx="3869948" cy="4748403"/>
          </a:xfrm>
          <a:custGeom>
            <a:avLst/>
            <a:gdLst/>
            <a:ahLst/>
            <a:cxnLst/>
            <a:rect r="r" b="b" t="t" l="l"/>
            <a:pathLst>
              <a:path h="4748403" w="3869948">
                <a:moveTo>
                  <a:pt x="3869948" y="0"/>
                </a:moveTo>
                <a:lnTo>
                  <a:pt x="0" y="0"/>
                </a:lnTo>
                <a:lnTo>
                  <a:pt x="0" y="4748402"/>
                </a:lnTo>
                <a:lnTo>
                  <a:pt x="3869948" y="4748402"/>
                </a:lnTo>
                <a:lnTo>
                  <a:pt x="3869948"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2" id="12"/>
          <p:cNvSpPr txBox="true"/>
          <p:nvPr/>
        </p:nvSpPr>
        <p:spPr>
          <a:xfrm rot="0">
            <a:off x="3526782" y="5975801"/>
            <a:ext cx="11234436" cy="1223518"/>
          </a:xfrm>
          <a:prstGeom prst="rect">
            <a:avLst/>
          </a:prstGeom>
        </p:spPr>
        <p:txBody>
          <a:bodyPr anchor="t" rtlCol="false" tIns="0" lIns="0" bIns="0" rIns="0">
            <a:spAutoFit/>
          </a:bodyPr>
          <a:lstStyle/>
          <a:p>
            <a:pPr algn="ctr">
              <a:lnSpc>
                <a:spcPts val="4825"/>
              </a:lnSpc>
              <a:spcBef>
                <a:spcPct val="0"/>
              </a:spcBef>
            </a:pPr>
            <a:r>
              <a:rPr lang="en-US" sz="3799">
                <a:solidFill>
                  <a:srgbClr val="F8F8F8"/>
                </a:solidFill>
                <a:latin typeface="Rubik"/>
                <a:ea typeface="Rubik"/>
                <a:cs typeface="Rubik"/>
                <a:sym typeface="Rubik"/>
              </a:rPr>
              <a:t>What is one action that can be taken immediately to improve access or outcomes for students?</a:t>
            </a:r>
          </a:p>
        </p:txBody>
      </p:sp>
      <p:pic>
        <p:nvPicPr>
          <p:cNvPr name="Picture 13" id="13"/>
          <p:cNvPicPr>
            <a:picLocks noChangeAspect="true"/>
          </p:cNvPicPr>
          <p:nvPr/>
        </p:nvPicPr>
        <p:blipFill>
          <a:blip r:embed="rId11"/>
          <a:stretch>
            <a:fillRect/>
          </a:stretch>
        </p:blipFill>
        <p:spPr>
          <a:xfrm rot="0">
            <a:off x="8086872" y="7340166"/>
            <a:ext cx="2114256" cy="2114256"/>
          </a:xfrm>
          <a:prstGeom prst="rect">
            <a:avLst/>
          </a:prstGeom>
        </p:spPr>
      </p:pic>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sp>
        <p:nvSpPr>
          <p:cNvPr name="Freeform 2" id="2"/>
          <p:cNvSpPr/>
          <p:nvPr/>
        </p:nvSpPr>
        <p:spPr>
          <a:xfrm flipH="false" flipV="false" rot="0">
            <a:off x="1237389" y="3476606"/>
            <a:ext cx="4856194" cy="4914938"/>
          </a:xfrm>
          <a:custGeom>
            <a:avLst/>
            <a:gdLst/>
            <a:ahLst/>
            <a:cxnLst/>
            <a:rect r="r" b="b" t="t" l="l"/>
            <a:pathLst>
              <a:path h="4914938" w="4856194">
                <a:moveTo>
                  <a:pt x="0" y="0"/>
                </a:moveTo>
                <a:lnTo>
                  <a:pt x="4856194" y="0"/>
                </a:lnTo>
                <a:lnTo>
                  <a:pt x="4856194" y="4914938"/>
                </a:lnTo>
                <a:lnTo>
                  <a:pt x="0" y="49149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194417" y="3476606"/>
            <a:ext cx="4856194" cy="4914938"/>
          </a:xfrm>
          <a:custGeom>
            <a:avLst/>
            <a:gdLst/>
            <a:ahLst/>
            <a:cxnLst/>
            <a:rect r="r" b="b" t="t" l="l"/>
            <a:pathLst>
              <a:path h="4914938" w="4856194">
                <a:moveTo>
                  <a:pt x="0" y="0"/>
                </a:moveTo>
                <a:lnTo>
                  <a:pt x="4856194" y="0"/>
                </a:lnTo>
                <a:lnTo>
                  <a:pt x="4856194" y="4914938"/>
                </a:lnTo>
                <a:lnTo>
                  <a:pt x="0" y="491493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pic>
        <p:nvPicPr>
          <p:cNvPr name="Picture 4" id="4"/>
          <p:cNvPicPr>
            <a:picLocks noChangeAspect="true"/>
          </p:cNvPicPr>
          <p:nvPr/>
        </p:nvPicPr>
        <p:blipFill>
          <a:blip r:embed="rId6"/>
          <a:stretch>
            <a:fillRect/>
          </a:stretch>
        </p:blipFill>
        <p:spPr>
          <a:xfrm rot="0">
            <a:off x="2218325" y="5517851"/>
            <a:ext cx="2797169" cy="2797169"/>
          </a:xfrm>
          <a:prstGeom prst="rect">
            <a:avLst/>
          </a:prstGeom>
        </p:spPr>
      </p:pic>
      <p:pic>
        <p:nvPicPr>
          <p:cNvPr name="Picture 5" id="5"/>
          <p:cNvPicPr>
            <a:picLocks noChangeAspect="true"/>
          </p:cNvPicPr>
          <p:nvPr/>
        </p:nvPicPr>
        <p:blipFill>
          <a:blip r:embed="rId7"/>
          <a:stretch>
            <a:fillRect/>
          </a:stretch>
        </p:blipFill>
        <p:spPr>
          <a:xfrm rot="0">
            <a:off x="13331054" y="5640129"/>
            <a:ext cx="2552612" cy="2552612"/>
          </a:xfrm>
          <a:prstGeom prst="rect">
            <a:avLst/>
          </a:prstGeom>
        </p:spPr>
      </p:pic>
      <p:sp>
        <p:nvSpPr>
          <p:cNvPr name="Freeform 6" id="6"/>
          <p:cNvSpPr/>
          <p:nvPr/>
        </p:nvSpPr>
        <p:spPr>
          <a:xfrm flipH="false" flipV="false" rot="0">
            <a:off x="7297484" y="3876675"/>
            <a:ext cx="3693033" cy="4114800"/>
          </a:xfrm>
          <a:custGeom>
            <a:avLst/>
            <a:gdLst/>
            <a:ahLst/>
            <a:cxnLst/>
            <a:rect r="r" b="b" t="t" l="l"/>
            <a:pathLst>
              <a:path h="4114800" w="3693033">
                <a:moveTo>
                  <a:pt x="0" y="0"/>
                </a:moveTo>
                <a:lnTo>
                  <a:pt x="3693032" y="0"/>
                </a:lnTo>
                <a:lnTo>
                  <a:pt x="369303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419954" y="3775222"/>
            <a:ext cx="4393910" cy="1012317"/>
          </a:xfrm>
          <a:prstGeom prst="rect">
            <a:avLst/>
          </a:prstGeom>
        </p:spPr>
        <p:txBody>
          <a:bodyPr anchor="t" rtlCol="false" tIns="0" lIns="0" bIns="0" rIns="0">
            <a:spAutoFit/>
          </a:bodyPr>
          <a:lstStyle/>
          <a:p>
            <a:pPr algn="ctr" marL="0" indent="0" lvl="1">
              <a:lnSpc>
                <a:spcPts val="3924"/>
              </a:lnSpc>
            </a:pPr>
            <a:r>
              <a:rPr lang="en-US" sz="3600">
                <a:solidFill>
                  <a:srgbClr val="000000"/>
                </a:solidFill>
                <a:latin typeface="Lazydog"/>
                <a:ea typeface="Lazydog"/>
                <a:cs typeface="Lazydog"/>
                <a:sym typeface="Lazydog"/>
              </a:rPr>
              <a:t>BARRIER-PATHWAY MAPPING TEMPLATE</a:t>
            </a:r>
          </a:p>
        </p:txBody>
      </p:sp>
      <p:sp>
        <p:nvSpPr>
          <p:cNvPr name="TextBox 8" id="8"/>
          <p:cNvSpPr txBox="true"/>
          <p:nvPr/>
        </p:nvSpPr>
        <p:spPr>
          <a:xfrm rot="0">
            <a:off x="12445561" y="3831546"/>
            <a:ext cx="4393910" cy="1012317"/>
          </a:xfrm>
          <a:prstGeom prst="rect">
            <a:avLst/>
          </a:prstGeom>
        </p:spPr>
        <p:txBody>
          <a:bodyPr anchor="t" rtlCol="false" tIns="0" lIns="0" bIns="0" rIns="0">
            <a:spAutoFit/>
          </a:bodyPr>
          <a:lstStyle/>
          <a:p>
            <a:pPr algn="ctr" marL="0" indent="0" lvl="1">
              <a:lnSpc>
                <a:spcPts val="3924"/>
              </a:lnSpc>
            </a:pPr>
            <a:r>
              <a:rPr lang="en-US" sz="3600">
                <a:solidFill>
                  <a:srgbClr val="000000"/>
                </a:solidFill>
                <a:latin typeface="Lazydog"/>
                <a:ea typeface="Lazydog"/>
                <a:cs typeface="Lazydog"/>
                <a:sym typeface="Lazydog"/>
              </a:rPr>
              <a:t>ACCESS BY DESIGN PRESENTATION</a:t>
            </a:r>
          </a:p>
        </p:txBody>
      </p:sp>
      <p:sp>
        <p:nvSpPr>
          <p:cNvPr name="TextBox 9" id="9"/>
          <p:cNvSpPr txBox="true"/>
          <p:nvPr/>
        </p:nvSpPr>
        <p:spPr>
          <a:xfrm rot="0">
            <a:off x="4782396" y="1645201"/>
            <a:ext cx="8887454" cy="1209677"/>
          </a:xfrm>
          <a:prstGeom prst="rect">
            <a:avLst/>
          </a:prstGeom>
        </p:spPr>
        <p:txBody>
          <a:bodyPr anchor="t" rtlCol="false" tIns="0" lIns="0" bIns="0" rIns="0">
            <a:spAutoFit/>
          </a:bodyPr>
          <a:lstStyle/>
          <a:p>
            <a:pPr algn="l">
              <a:lnSpc>
                <a:spcPts val="9000"/>
              </a:lnSpc>
            </a:pPr>
            <a:r>
              <a:rPr lang="en-US" sz="9000" b="true">
                <a:solidFill>
                  <a:srgbClr val="F8F8F8"/>
                </a:solidFill>
                <a:latin typeface="Rubik Bold"/>
                <a:ea typeface="Rubik Bold"/>
                <a:cs typeface="Rubik Bold"/>
                <a:sym typeface="Rubik Bold"/>
              </a:rPr>
              <a:t>DELIVERABLES</a:t>
            </a:r>
          </a:p>
        </p:txBody>
      </p:sp>
      <p:sp>
        <p:nvSpPr>
          <p:cNvPr name="TextBox 10" id="10"/>
          <p:cNvSpPr txBox="true"/>
          <p:nvPr/>
        </p:nvSpPr>
        <p:spPr>
          <a:xfrm rot="0">
            <a:off x="730182" y="8787487"/>
            <a:ext cx="5773453" cy="672719"/>
          </a:xfrm>
          <a:prstGeom prst="rect">
            <a:avLst/>
          </a:prstGeom>
        </p:spPr>
        <p:txBody>
          <a:bodyPr anchor="t" rtlCol="false" tIns="0" lIns="0" bIns="0" rIns="0">
            <a:spAutoFit/>
          </a:bodyPr>
          <a:lstStyle/>
          <a:p>
            <a:pPr algn="ctr">
              <a:lnSpc>
                <a:spcPts val="2695"/>
              </a:lnSpc>
              <a:spcBef>
                <a:spcPct val="0"/>
              </a:spcBef>
            </a:pPr>
            <a:r>
              <a:rPr lang="en-US" sz="2472">
                <a:solidFill>
                  <a:srgbClr val="FFFFFF"/>
                </a:solidFill>
                <a:latin typeface="Rubik"/>
                <a:ea typeface="Rubik"/>
                <a:cs typeface="Rubik"/>
                <a:sym typeface="Rubik"/>
              </a:rPr>
              <a:t>*PLEASE SELECT MAKE A COPY BEFORE EDITING</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sp>
        <p:nvSpPr>
          <p:cNvPr name="Freeform 2" id="2"/>
          <p:cNvSpPr/>
          <p:nvPr/>
        </p:nvSpPr>
        <p:spPr>
          <a:xfrm flipH="false" flipV="false" rot="0">
            <a:off x="1172164" y="3759934"/>
            <a:ext cx="4856194" cy="4914938"/>
          </a:xfrm>
          <a:custGeom>
            <a:avLst/>
            <a:gdLst/>
            <a:ahLst/>
            <a:cxnLst/>
            <a:rect r="r" b="b" t="t" l="l"/>
            <a:pathLst>
              <a:path h="4914938" w="4856194">
                <a:moveTo>
                  <a:pt x="0" y="0"/>
                </a:moveTo>
                <a:lnTo>
                  <a:pt x="4856194" y="0"/>
                </a:lnTo>
                <a:lnTo>
                  <a:pt x="4856194" y="4914938"/>
                </a:lnTo>
                <a:lnTo>
                  <a:pt x="0" y="491493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pic>
        <p:nvPicPr>
          <p:cNvPr name="Picture 3" id="3"/>
          <p:cNvPicPr>
            <a:picLocks noChangeAspect="true"/>
          </p:cNvPicPr>
          <p:nvPr/>
        </p:nvPicPr>
        <p:blipFill>
          <a:blip r:embed="rId4"/>
          <a:stretch>
            <a:fillRect/>
          </a:stretch>
        </p:blipFill>
        <p:spPr>
          <a:xfrm rot="0">
            <a:off x="2282088" y="5881590"/>
            <a:ext cx="2636346" cy="2636346"/>
          </a:xfrm>
          <a:prstGeom prst="rect">
            <a:avLst/>
          </a:prstGeom>
        </p:spPr>
      </p:pic>
      <p:sp>
        <p:nvSpPr>
          <p:cNvPr name="Freeform 4" id="4"/>
          <p:cNvSpPr/>
          <p:nvPr/>
        </p:nvSpPr>
        <p:spPr>
          <a:xfrm flipH="false" flipV="false" rot="0">
            <a:off x="7007708" y="3759934"/>
            <a:ext cx="4856194" cy="4914938"/>
          </a:xfrm>
          <a:custGeom>
            <a:avLst/>
            <a:gdLst/>
            <a:ahLst/>
            <a:cxnLst/>
            <a:rect r="r" b="b" t="t" l="l"/>
            <a:pathLst>
              <a:path h="4914938" w="4856194">
                <a:moveTo>
                  <a:pt x="0" y="0"/>
                </a:moveTo>
                <a:lnTo>
                  <a:pt x="4856194" y="0"/>
                </a:lnTo>
                <a:lnTo>
                  <a:pt x="4856194" y="4914938"/>
                </a:lnTo>
                <a:lnTo>
                  <a:pt x="0" y="491493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pic>
        <p:nvPicPr>
          <p:cNvPr name="Picture 5" id="5"/>
          <p:cNvPicPr>
            <a:picLocks noChangeAspect="true"/>
          </p:cNvPicPr>
          <p:nvPr/>
        </p:nvPicPr>
        <p:blipFill>
          <a:blip r:embed="rId7"/>
          <a:stretch>
            <a:fillRect/>
          </a:stretch>
        </p:blipFill>
        <p:spPr>
          <a:xfrm rot="0">
            <a:off x="8138208" y="5885020"/>
            <a:ext cx="2595196" cy="2595196"/>
          </a:xfrm>
          <a:prstGeom prst="rect">
            <a:avLst/>
          </a:prstGeom>
        </p:spPr>
      </p:pic>
      <p:sp>
        <p:nvSpPr>
          <p:cNvPr name="Freeform 6" id="6"/>
          <p:cNvSpPr/>
          <p:nvPr/>
        </p:nvSpPr>
        <p:spPr>
          <a:xfrm flipH="true" flipV="false" rot="0">
            <a:off x="10955287" y="1848582"/>
            <a:ext cx="9685734" cy="8438418"/>
          </a:xfrm>
          <a:custGeom>
            <a:avLst/>
            <a:gdLst/>
            <a:ahLst/>
            <a:cxnLst/>
            <a:rect r="r" b="b" t="t" l="l"/>
            <a:pathLst>
              <a:path h="8438418" w="9685734">
                <a:moveTo>
                  <a:pt x="9685733" y="0"/>
                </a:moveTo>
                <a:lnTo>
                  <a:pt x="0" y="0"/>
                </a:lnTo>
                <a:lnTo>
                  <a:pt x="0" y="8438418"/>
                </a:lnTo>
                <a:lnTo>
                  <a:pt x="9685733" y="8438418"/>
                </a:lnTo>
                <a:lnTo>
                  <a:pt x="9685733" y="0"/>
                </a:lnTo>
                <a:close/>
              </a:path>
            </a:pathLst>
          </a:custGeom>
          <a:blipFill>
            <a:blip r:embed="rId8"/>
            <a:stretch>
              <a:fillRect l="0" t="0" r="-30683" b="0"/>
            </a:stretch>
          </a:blipFill>
        </p:spPr>
      </p:sp>
      <p:sp>
        <p:nvSpPr>
          <p:cNvPr name="TextBox 7" id="7"/>
          <p:cNvSpPr txBox="true"/>
          <p:nvPr/>
        </p:nvSpPr>
        <p:spPr>
          <a:xfrm rot="0">
            <a:off x="1403306" y="4276799"/>
            <a:ext cx="4393910" cy="623443"/>
          </a:xfrm>
          <a:prstGeom prst="rect">
            <a:avLst/>
          </a:prstGeom>
        </p:spPr>
        <p:txBody>
          <a:bodyPr anchor="t" rtlCol="false" tIns="0" lIns="0" bIns="0" rIns="0">
            <a:spAutoFit/>
          </a:bodyPr>
          <a:lstStyle/>
          <a:p>
            <a:pPr algn="ctr" marL="0" indent="0" lvl="1">
              <a:lnSpc>
                <a:spcPts val="4796"/>
              </a:lnSpc>
            </a:pPr>
            <a:r>
              <a:rPr lang="en-US" sz="4400">
                <a:solidFill>
                  <a:srgbClr val="000000"/>
                </a:solidFill>
                <a:latin typeface="Lazydog"/>
                <a:ea typeface="Lazydog"/>
                <a:cs typeface="Lazydog"/>
                <a:sym typeface="Lazydog"/>
              </a:rPr>
              <a:t>LINKED-IN</a:t>
            </a:r>
          </a:p>
        </p:txBody>
      </p:sp>
      <p:sp>
        <p:nvSpPr>
          <p:cNvPr name="TextBox 8" id="8"/>
          <p:cNvSpPr txBox="true"/>
          <p:nvPr/>
        </p:nvSpPr>
        <p:spPr>
          <a:xfrm rot="0">
            <a:off x="1353489" y="2097713"/>
            <a:ext cx="8887454" cy="1209677"/>
          </a:xfrm>
          <a:prstGeom prst="rect">
            <a:avLst/>
          </a:prstGeom>
        </p:spPr>
        <p:txBody>
          <a:bodyPr anchor="t" rtlCol="false" tIns="0" lIns="0" bIns="0" rIns="0">
            <a:spAutoFit/>
          </a:bodyPr>
          <a:lstStyle/>
          <a:p>
            <a:pPr algn="l">
              <a:lnSpc>
                <a:spcPts val="9000"/>
              </a:lnSpc>
            </a:pPr>
            <a:r>
              <a:rPr lang="en-US" sz="9000" b="true">
                <a:solidFill>
                  <a:srgbClr val="F8F8F8"/>
                </a:solidFill>
                <a:latin typeface="Rubik Bold"/>
                <a:ea typeface="Rubik Bold"/>
                <a:cs typeface="Rubik Bold"/>
                <a:sym typeface="Rubik Bold"/>
              </a:rPr>
              <a:t>CONTACT ME</a:t>
            </a:r>
          </a:p>
        </p:txBody>
      </p:sp>
      <p:sp>
        <p:nvSpPr>
          <p:cNvPr name="TextBox 9" id="9"/>
          <p:cNvSpPr txBox="true"/>
          <p:nvPr/>
        </p:nvSpPr>
        <p:spPr>
          <a:xfrm rot="0">
            <a:off x="7238850" y="3976762"/>
            <a:ext cx="4393910" cy="1182624"/>
          </a:xfrm>
          <a:prstGeom prst="rect">
            <a:avLst/>
          </a:prstGeom>
        </p:spPr>
        <p:txBody>
          <a:bodyPr anchor="t" rtlCol="false" tIns="0" lIns="0" bIns="0" rIns="0">
            <a:spAutoFit/>
          </a:bodyPr>
          <a:lstStyle/>
          <a:p>
            <a:pPr algn="ctr">
              <a:lnSpc>
                <a:spcPts val="4578"/>
              </a:lnSpc>
            </a:pPr>
            <a:r>
              <a:rPr lang="en-US" sz="4200">
                <a:solidFill>
                  <a:srgbClr val="000000"/>
                </a:solidFill>
                <a:latin typeface="Lazydog"/>
                <a:ea typeface="Lazydog"/>
                <a:cs typeface="Lazydog"/>
                <a:sym typeface="Lazydog"/>
              </a:rPr>
              <a:t>SHOP </a:t>
            </a:r>
          </a:p>
          <a:p>
            <a:pPr algn="ctr" marL="0" indent="0" lvl="1">
              <a:lnSpc>
                <a:spcPts val="4578"/>
              </a:lnSpc>
            </a:pPr>
            <a:r>
              <a:rPr lang="en-US" sz="4200">
                <a:solidFill>
                  <a:srgbClr val="000000"/>
                </a:solidFill>
                <a:latin typeface="Lazydog"/>
                <a:ea typeface="Lazydog"/>
                <a:cs typeface="Lazydog"/>
                <a:sym typeface="Lazydog"/>
              </a:rPr>
              <a:t>SHARKS &amp; LILIES</a:t>
            </a:r>
          </a:p>
        </p:txBody>
      </p:sp>
      <p:sp>
        <p:nvSpPr>
          <p:cNvPr name="Freeform 10" id="10"/>
          <p:cNvSpPr/>
          <p:nvPr/>
        </p:nvSpPr>
        <p:spPr>
          <a:xfrm flipH="true" flipV="false" rot="0">
            <a:off x="8136772" y="689063"/>
            <a:ext cx="2247015" cy="2046826"/>
          </a:xfrm>
          <a:custGeom>
            <a:avLst/>
            <a:gdLst/>
            <a:ahLst/>
            <a:cxnLst/>
            <a:rect r="r" b="b" t="t" l="l"/>
            <a:pathLst>
              <a:path h="2046826" w="2247015">
                <a:moveTo>
                  <a:pt x="2247015" y="0"/>
                </a:moveTo>
                <a:lnTo>
                  <a:pt x="0" y="0"/>
                </a:lnTo>
                <a:lnTo>
                  <a:pt x="0" y="2046826"/>
                </a:lnTo>
                <a:lnTo>
                  <a:pt x="2247015" y="2046826"/>
                </a:lnTo>
                <a:lnTo>
                  <a:pt x="2247015"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sp>
        <p:nvSpPr>
          <p:cNvPr name="TextBox 2" id="2"/>
          <p:cNvSpPr txBox="true"/>
          <p:nvPr/>
        </p:nvSpPr>
        <p:spPr>
          <a:xfrm rot="0">
            <a:off x="3725368" y="4038051"/>
            <a:ext cx="10837264" cy="1892163"/>
          </a:xfrm>
          <a:prstGeom prst="rect">
            <a:avLst/>
          </a:prstGeom>
        </p:spPr>
        <p:txBody>
          <a:bodyPr anchor="t" rtlCol="false" tIns="0" lIns="0" bIns="0" rIns="0">
            <a:spAutoFit/>
          </a:bodyPr>
          <a:lstStyle/>
          <a:p>
            <a:pPr algn="ctr" marL="0" indent="0" lvl="0">
              <a:lnSpc>
                <a:spcPts val="14478"/>
              </a:lnSpc>
            </a:pPr>
            <a:r>
              <a:rPr lang="en-US" b="true" sz="13043" spc="-286">
                <a:solidFill>
                  <a:srgbClr val="FFFFFF"/>
                </a:solidFill>
                <a:latin typeface="Rubik Bold"/>
                <a:ea typeface="Rubik Bold"/>
                <a:cs typeface="Rubik Bold"/>
                <a:sym typeface="Rubik Bold"/>
              </a:rPr>
              <a:t>YOU?</a:t>
            </a:r>
          </a:p>
        </p:txBody>
      </p:sp>
      <p:grpSp>
        <p:nvGrpSpPr>
          <p:cNvPr name="Group 3" id="3"/>
          <p:cNvGrpSpPr/>
          <p:nvPr/>
        </p:nvGrpSpPr>
        <p:grpSpPr>
          <a:xfrm rot="0">
            <a:off x="6246560" y="6070605"/>
            <a:ext cx="6228766" cy="939275"/>
            <a:chOff x="0" y="0"/>
            <a:chExt cx="4640499" cy="699770"/>
          </a:xfrm>
        </p:grpSpPr>
        <p:sp>
          <p:nvSpPr>
            <p:cNvPr name="Freeform 4" id="4"/>
            <p:cNvSpPr/>
            <p:nvPr/>
          </p:nvSpPr>
          <p:spPr>
            <a:xfrm flipH="false" flipV="false" rot="0">
              <a:off x="55409" y="45740"/>
              <a:ext cx="4529465" cy="608584"/>
            </a:xfrm>
            <a:custGeom>
              <a:avLst/>
              <a:gdLst/>
              <a:ahLst/>
              <a:cxnLst/>
              <a:rect r="r" b="b" t="t" l="l"/>
              <a:pathLst>
                <a:path h="608584" w="4529465">
                  <a:moveTo>
                    <a:pt x="0" y="220960"/>
                  </a:moveTo>
                  <a:cubicBezTo>
                    <a:pt x="470976" y="123170"/>
                    <a:pt x="746636" y="81260"/>
                    <a:pt x="962730" y="54590"/>
                  </a:cubicBezTo>
                  <a:cubicBezTo>
                    <a:pt x="1166358" y="31730"/>
                    <a:pt x="1349208" y="12680"/>
                    <a:pt x="1556991" y="5060"/>
                  </a:cubicBezTo>
                  <a:cubicBezTo>
                    <a:pt x="1784168" y="-3830"/>
                    <a:pt x="2052901" y="-20"/>
                    <a:pt x="2274537" y="8870"/>
                  </a:cubicBezTo>
                  <a:cubicBezTo>
                    <a:pt x="2467083" y="16490"/>
                    <a:pt x="2640236" y="31730"/>
                    <a:pt x="2812004" y="48240"/>
                  </a:cubicBezTo>
                  <a:cubicBezTo>
                    <a:pt x="2974075" y="63480"/>
                    <a:pt x="3100130" y="73640"/>
                    <a:pt x="3278824" y="104120"/>
                  </a:cubicBezTo>
                  <a:cubicBezTo>
                    <a:pt x="3525394" y="144760"/>
                    <a:pt x="3967280" y="242550"/>
                    <a:pt x="4148745" y="289540"/>
                  </a:cubicBezTo>
                  <a:cubicBezTo>
                    <a:pt x="4234629" y="309860"/>
                    <a:pt x="4273415" y="321290"/>
                    <a:pt x="4332979" y="342880"/>
                  </a:cubicBezTo>
                  <a:cubicBezTo>
                    <a:pt x="4392544" y="365740"/>
                    <a:pt x="4478428" y="391140"/>
                    <a:pt x="4507518" y="422890"/>
                  </a:cubicBezTo>
                  <a:cubicBezTo>
                    <a:pt x="4525526" y="440670"/>
                    <a:pt x="4532452" y="464800"/>
                    <a:pt x="4528296" y="483850"/>
                  </a:cubicBezTo>
                  <a:cubicBezTo>
                    <a:pt x="4525526" y="502900"/>
                    <a:pt x="4507518" y="524490"/>
                    <a:pt x="4485354" y="535920"/>
                  </a:cubicBezTo>
                  <a:cubicBezTo>
                    <a:pt x="4450723" y="551160"/>
                    <a:pt x="4403626" y="539730"/>
                    <a:pt x="4321897" y="535920"/>
                  </a:cubicBezTo>
                  <a:cubicBezTo>
                    <a:pt x="4058705" y="523220"/>
                    <a:pt x="3133376" y="407650"/>
                    <a:pt x="2676252" y="380980"/>
                  </a:cubicBezTo>
                  <a:cubicBezTo>
                    <a:pt x="2352110" y="361930"/>
                    <a:pt x="2047361" y="359390"/>
                    <a:pt x="1840962" y="361930"/>
                  </a:cubicBezTo>
                  <a:cubicBezTo>
                    <a:pt x="1719062" y="363200"/>
                    <a:pt x="1656727" y="367010"/>
                    <a:pt x="1550065" y="374630"/>
                  </a:cubicBezTo>
                  <a:cubicBezTo>
                    <a:pt x="1417084" y="384790"/>
                    <a:pt x="1270250" y="397490"/>
                    <a:pt x="1104023" y="421620"/>
                  </a:cubicBezTo>
                  <a:cubicBezTo>
                    <a:pt x="887928" y="452100"/>
                    <a:pt x="466820" y="572750"/>
                    <a:pt x="369855" y="557510"/>
                  </a:cubicBezTo>
                  <a:cubicBezTo>
                    <a:pt x="343535" y="553700"/>
                    <a:pt x="332454" y="546080"/>
                    <a:pt x="322757" y="533380"/>
                  </a:cubicBezTo>
                  <a:cubicBezTo>
                    <a:pt x="311675" y="521950"/>
                    <a:pt x="304749" y="501630"/>
                    <a:pt x="304749" y="486390"/>
                  </a:cubicBezTo>
                  <a:cubicBezTo>
                    <a:pt x="304749" y="474960"/>
                    <a:pt x="307520" y="464800"/>
                    <a:pt x="314446" y="454640"/>
                  </a:cubicBezTo>
                  <a:cubicBezTo>
                    <a:pt x="322757" y="443210"/>
                    <a:pt x="332454" y="431780"/>
                    <a:pt x="356002" y="422890"/>
                  </a:cubicBezTo>
                  <a:cubicBezTo>
                    <a:pt x="421108" y="397490"/>
                    <a:pt x="624736" y="384790"/>
                    <a:pt x="766029" y="374630"/>
                  </a:cubicBezTo>
                  <a:cubicBezTo>
                    <a:pt x="914248" y="365740"/>
                    <a:pt x="1073548" y="363200"/>
                    <a:pt x="1227308" y="368280"/>
                  </a:cubicBezTo>
                  <a:cubicBezTo>
                    <a:pt x="1381068" y="372090"/>
                    <a:pt x="1537598" y="386060"/>
                    <a:pt x="1685817" y="402570"/>
                  </a:cubicBezTo>
                  <a:cubicBezTo>
                    <a:pt x="1827110" y="419080"/>
                    <a:pt x="2066754" y="417810"/>
                    <a:pt x="2095843" y="464800"/>
                  </a:cubicBezTo>
                  <a:cubicBezTo>
                    <a:pt x="2111081" y="488930"/>
                    <a:pt x="2066754" y="558780"/>
                    <a:pt x="2058442" y="558780"/>
                  </a:cubicBezTo>
                  <a:cubicBezTo>
                    <a:pt x="2048746" y="557510"/>
                    <a:pt x="2027967" y="476230"/>
                    <a:pt x="2041819" y="459720"/>
                  </a:cubicBezTo>
                  <a:cubicBezTo>
                    <a:pt x="2052901" y="445750"/>
                    <a:pt x="2093073" y="445750"/>
                    <a:pt x="2112466" y="452100"/>
                  </a:cubicBezTo>
                  <a:cubicBezTo>
                    <a:pt x="2129089" y="457180"/>
                    <a:pt x="2144326" y="471150"/>
                    <a:pt x="2152637" y="485120"/>
                  </a:cubicBezTo>
                  <a:cubicBezTo>
                    <a:pt x="2159564" y="497820"/>
                    <a:pt x="2162334" y="519410"/>
                    <a:pt x="2158178" y="533380"/>
                  </a:cubicBezTo>
                  <a:cubicBezTo>
                    <a:pt x="2154023" y="548620"/>
                    <a:pt x="2141556" y="565130"/>
                    <a:pt x="2127703" y="574020"/>
                  </a:cubicBezTo>
                  <a:cubicBezTo>
                    <a:pt x="2115236" y="582910"/>
                    <a:pt x="2094458" y="593070"/>
                    <a:pt x="2084762" y="586720"/>
                  </a:cubicBezTo>
                  <a:cubicBezTo>
                    <a:pt x="2066754" y="575290"/>
                    <a:pt x="2102769" y="458450"/>
                    <a:pt x="2084762" y="447020"/>
                  </a:cubicBezTo>
                  <a:cubicBezTo>
                    <a:pt x="2075065" y="440670"/>
                    <a:pt x="2041819" y="458450"/>
                    <a:pt x="2041819" y="459720"/>
                  </a:cubicBezTo>
                  <a:cubicBezTo>
                    <a:pt x="2041819" y="460990"/>
                    <a:pt x="2091688" y="444480"/>
                    <a:pt x="2112466" y="452100"/>
                  </a:cubicBezTo>
                  <a:cubicBezTo>
                    <a:pt x="2131859" y="458450"/>
                    <a:pt x="2152637" y="485120"/>
                    <a:pt x="2158178" y="500360"/>
                  </a:cubicBezTo>
                  <a:cubicBezTo>
                    <a:pt x="2163719" y="511790"/>
                    <a:pt x="2162334" y="523220"/>
                    <a:pt x="2158178" y="533380"/>
                  </a:cubicBezTo>
                  <a:cubicBezTo>
                    <a:pt x="2154023" y="547350"/>
                    <a:pt x="2127703" y="574020"/>
                    <a:pt x="2127703" y="574020"/>
                  </a:cubicBezTo>
                  <a:cubicBezTo>
                    <a:pt x="2127703" y="575290"/>
                    <a:pt x="2188653" y="504170"/>
                    <a:pt x="2185883" y="501630"/>
                  </a:cubicBezTo>
                  <a:cubicBezTo>
                    <a:pt x="2183112" y="499090"/>
                    <a:pt x="2126318" y="586720"/>
                    <a:pt x="2070909" y="603230"/>
                  </a:cubicBezTo>
                  <a:cubicBezTo>
                    <a:pt x="1980870" y="628630"/>
                    <a:pt x="1795250" y="556240"/>
                    <a:pt x="1667809" y="541000"/>
                  </a:cubicBezTo>
                  <a:cubicBezTo>
                    <a:pt x="1551450" y="528300"/>
                    <a:pt x="1461411" y="518140"/>
                    <a:pt x="1336741" y="513060"/>
                  </a:cubicBezTo>
                  <a:cubicBezTo>
                    <a:pt x="1174670" y="505440"/>
                    <a:pt x="946108" y="504170"/>
                    <a:pt x="775725" y="514330"/>
                  </a:cubicBezTo>
                  <a:cubicBezTo>
                    <a:pt x="634432" y="523220"/>
                    <a:pt x="447427" y="558780"/>
                    <a:pt x="387862" y="558780"/>
                  </a:cubicBezTo>
                  <a:cubicBezTo>
                    <a:pt x="369855" y="558780"/>
                    <a:pt x="362928" y="558780"/>
                    <a:pt x="351847" y="553700"/>
                  </a:cubicBezTo>
                  <a:cubicBezTo>
                    <a:pt x="337994" y="547350"/>
                    <a:pt x="318601" y="534650"/>
                    <a:pt x="311675" y="519410"/>
                  </a:cubicBezTo>
                  <a:cubicBezTo>
                    <a:pt x="304749" y="502900"/>
                    <a:pt x="306134" y="471150"/>
                    <a:pt x="314446" y="454640"/>
                  </a:cubicBezTo>
                  <a:cubicBezTo>
                    <a:pt x="322757" y="440670"/>
                    <a:pt x="332454" y="434320"/>
                    <a:pt x="356002" y="422890"/>
                  </a:cubicBezTo>
                  <a:cubicBezTo>
                    <a:pt x="433575" y="387330"/>
                    <a:pt x="717546" y="341610"/>
                    <a:pt x="911477" y="311130"/>
                  </a:cubicBezTo>
                  <a:cubicBezTo>
                    <a:pt x="1122031" y="276840"/>
                    <a:pt x="1408772" y="246360"/>
                    <a:pt x="1573614" y="232390"/>
                  </a:cubicBezTo>
                  <a:cubicBezTo>
                    <a:pt x="1669194" y="224770"/>
                    <a:pt x="1701055" y="223500"/>
                    <a:pt x="1803561" y="223500"/>
                  </a:cubicBezTo>
                  <a:cubicBezTo>
                    <a:pt x="2011344" y="220960"/>
                    <a:pt x="2435223" y="227310"/>
                    <a:pt x="2739972" y="246360"/>
                  </a:cubicBezTo>
                  <a:cubicBezTo>
                    <a:pt x="3030869" y="264140"/>
                    <a:pt x="3377175" y="316210"/>
                    <a:pt x="3590499" y="332720"/>
                  </a:cubicBezTo>
                  <a:cubicBezTo>
                    <a:pt x="3717940" y="342880"/>
                    <a:pt x="3778890" y="340340"/>
                    <a:pt x="3898019" y="350500"/>
                  </a:cubicBezTo>
                  <a:cubicBezTo>
                    <a:pt x="4064246" y="363200"/>
                    <a:pt x="4425790" y="382250"/>
                    <a:pt x="4493665" y="411460"/>
                  </a:cubicBezTo>
                  <a:cubicBezTo>
                    <a:pt x="4510288" y="419080"/>
                    <a:pt x="4513058" y="425430"/>
                    <a:pt x="4518599" y="435590"/>
                  </a:cubicBezTo>
                  <a:cubicBezTo>
                    <a:pt x="4525525" y="448290"/>
                    <a:pt x="4531066" y="468610"/>
                    <a:pt x="4528296" y="483850"/>
                  </a:cubicBezTo>
                  <a:cubicBezTo>
                    <a:pt x="4525525" y="499090"/>
                    <a:pt x="4514443" y="516870"/>
                    <a:pt x="4500591" y="527030"/>
                  </a:cubicBezTo>
                  <a:cubicBezTo>
                    <a:pt x="4488125" y="535920"/>
                    <a:pt x="4474272" y="542270"/>
                    <a:pt x="4449338" y="541000"/>
                  </a:cubicBezTo>
                  <a:cubicBezTo>
                    <a:pt x="4388388" y="539730"/>
                    <a:pt x="4266489" y="468610"/>
                    <a:pt x="4133507" y="430510"/>
                  </a:cubicBezTo>
                  <a:cubicBezTo>
                    <a:pt x="3914642" y="369550"/>
                    <a:pt x="3483837" y="280650"/>
                    <a:pt x="3251120" y="241280"/>
                  </a:cubicBezTo>
                  <a:cubicBezTo>
                    <a:pt x="3101516" y="215880"/>
                    <a:pt x="3022558" y="209530"/>
                    <a:pt x="2879880" y="195560"/>
                  </a:cubicBezTo>
                  <a:cubicBezTo>
                    <a:pt x="2691489" y="176510"/>
                    <a:pt x="2435223" y="152380"/>
                    <a:pt x="2213587" y="144760"/>
                  </a:cubicBezTo>
                  <a:cubicBezTo>
                    <a:pt x="1997492" y="135870"/>
                    <a:pt x="1775857" y="135870"/>
                    <a:pt x="1565303" y="144760"/>
                  </a:cubicBezTo>
                  <a:cubicBezTo>
                    <a:pt x="1365830" y="152380"/>
                    <a:pt x="1184366" y="170160"/>
                    <a:pt x="980738" y="194290"/>
                  </a:cubicBezTo>
                  <a:cubicBezTo>
                    <a:pt x="756332" y="220960"/>
                    <a:pt x="447427" y="267950"/>
                    <a:pt x="277045" y="300970"/>
                  </a:cubicBezTo>
                  <a:cubicBezTo>
                    <a:pt x="178694" y="320020"/>
                    <a:pt x="92810" y="377170"/>
                    <a:pt x="47097" y="355580"/>
                  </a:cubicBezTo>
                  <a:cubicBezTo>
                    <a:pt x="11082" y="336530"/>
                    <a:pt x="0" y="220960"/>
                    <a:pt x="0" y="220960"/>
                  </a:cubicBezTo>
                </a:path>
              </a:pathLst>
            </a:custGeom>
            <a:solidFill>
              <a:srgbClr val="FFC700"/>
            </a:solidFill>
            <a:ln cap="sq">
              <a:noFill/>
              <a:prstDash val="solid"/>
              <a:miter/>
            </a:ln>
          </p:spPr>
        </p:sp>
      </p:grpSp>
      <p:sp>
        <p:nvSpPr>
          <p:cNvPr name="Freeform 5" id="5"/>
          <p:cNvSpPr/>
          <p:nvPr/>
        </p:nvSpPr>
        <p:spPr>
          <a:xfrm flipH="false" flipV="false" rot="0">
            <a:off x="-1200296" y="1331401"/>
            <a:ext cx="3062016" cy="2917266"/>
          </a:xfrm>
          <a:custGeom>
            <a:avLst/>
            <a:gdLst/>
            <a:ahLst/>
            <a:cxnLst/>
            <a:rect r="r" b="b" t="t" l="l"/>
            <a:pathLst>
              <a:path h="2917266" w="3062016">
                <a:moveTo>
                  <a:pt x="0" y="0"/>
                </a:moveTo>
                <a:lnTo>
                  <a:pt x="3062015" y="0"/>
                </a:lnTo>
                <a:lnTo>
                  <a:pt x="3062015" y="2917266"/>
                </a:lnTo>
                <a:lnTo>
                  <a:pt x="0" y="29172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1435647" y="-1723926"/>
            <a:ext cx="3062016" cy="2917266"/>
          </a:xfrm>
          <a:custGeom>
            <a:avLst/>
            <a:gdLst/>
            <a:ahLst/>
            <a:cxnLst/>
            <a:rect r="r" b="b" t="t" l="l"/>
            <a:pathLst>
              <a:path h="2917266" w="3062016">
                <a:moveTo>
                  <a:pt x="0" y="0"/>
                </a:moveTo>
                <a:lnTo>
                  <a:pt x="3062016" y="0"/>
                </a:lnTo>
                <a:lnTo>
                  <a:pt x="3062016" y="2917266"/>
                </a:lnTo>
                <a:lnTo>
                  <a:pt x="0" y="29172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3112376" y="-871783"/>
            <a:ext cx="2368438" cy="2265088"/>
          </a:xfrm>
          <a:custGeom>
            <a:avLst/>
            <a:gdLst/>
            <a:ahLst/>
            <a:cxnLst/>
            <a:rect r="r" b="b" t="t" l="l"/>
            <a:pathLst>
              <a:path h="2265088" w="2368438">
                <a:moveTo>
                  <a:pt x="0" y="0"/>
                </a:moveTo>
                <a:lnTo>
                  <a:pt x="2368438" y="0"/>
                </a:lnTo>
                <a:lnTo>
                  <a:pt x="2368438" y="2265088"/>
                </a:lnTo>
                <a:lnTo>
                  <a:pt x="0" y="226508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6274347" y="-442477"/>
            <a:ext cx="3198770" cy="2919605"/>
          </a:xfrm>
          <a:custGeom>
            <a:avLst/>
            <a:gdLst/>
            <a:ahLst/>
            <a:cxnLst/>
            <a:rect r="r" b="b" t="t" l="l"/>
            <a:pathLst>
              <a:path h="2919605" w="3198770">
                <a:moveTo>
                  <a:pt x="0" y="0"/>
                </a:moveTo>
                <a:lnTo>
                  <a:pt x="3198770" y="0"/>
                </a:lnTo>
                <a:lnTo>
                  <a:pt x="3198770" y="2919605"/>
                </a:lnTo>
                <a:lnTo>
                  <a:pt x="0" y="291960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true" flipV="false" rot="-488682">
            <a:off x="85695" y="4480834"/>
            <a:ext cx="3754867" cy="6705120"/>
          </a:xfrm>
          <a:custGeom>
            <a:avLst/>
            <a:gdLst/>
            <a:ahLst/>
            <a:cxnLst/>
            <a:rect r="r" b="b" t="t" l="l"/>
            <a:pathLst>
              <a:path h="6705120" w="3754867">
                <a:moveTo>
                  <a:pt x="3754867" y="0"/>
                </a:moveTo>
                <a:lnTo>
                  <a:pt x="0" y="0"/>
                </a:lnTo>
                <a:lnTo>
                  <a:pt x="0" y="6705120"/>
                </a:lnTo>
                <a:lnTo>
                  <a:pt x="3754867" y="6705120"/>
                </a:lnTo>
                <a:lnTo>
                  <a:pt x="3754867"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true" flipV="false" rot="1075988">
            <a:off x="13653507" y="4394488"/>
            <a:ext cx="5241680" cy="7225373"/>
          </a:xfrm>
          <a:custGeom>
            <a:avLst/>
            <a:gdLst/>
            <a:ahLst/>
            <a:cxnLst/>
            <a:rect r="r" b="b" t="t" l="l"/>
            <a:pathLst>
              <a:path h="7225373" w="5241680">
                <a:moveTo>
                  <a:pt x="5241680" y="0"/>
                </a:moveTo>
                <a:lnTo>
                  <a:pt x="0" y="0"/>
                </a:lnTo>
                <a:lnTo>
                  <a:pt x="0" y="7225373"/>
                </a:lnTo>
                <a:lnTo>
                  <a:pt x="5241680" y="7225373"/>
                </a:lnTo>
                <a:lnTo>
                  <a:pt x="5241680" y="0"/>
                </a:lnTo>
                <a:close/>
              </a:path>
            </a:pathLst>
          </a:custGeom>
          <a:blipFill>
            <a:blip r:embed="rId10">
              <a:extLst>
                <a:ext uri="{96DAC541-7B7A-43D3-8B79-37D633B846F1}">
                  <asvg:svgBlip xmlns:asvg="http://schemas.microsoft.com/office/drawing/2016/SVG/main" r:embed="rId11"/>
                </a:ext>
              </a:extLst>
            </a:blip>
            <a:stretch>
              <a:fillRect l="0" t="0" r="0" b="0"/>
            </a:stretch>
          </a:blipFill>
          <a:ln cap="sq">
            <a:noFill/>
            <a:prstDash val="solid"/>
            <a:miter/>
          </a:ln>
        </p:spPr>
      </p:sp>
      <p:sp>
        <p:nvSpPr>
          <p:cNvPr name="Freeform 11" id="11"/>
          <p:cNvSpPr/>
          <p:nvPr/>
        </p:nvSpPr>
        <p:spPr>
          <a:xfrm flipH="false" flipV="false" rot="-1309112">
            <a:off x="1038052" y="-517387"/>
            <a:ext cx="1403238" cy="1882393"/>
          </a:xfrm>
          <a:custGeom>
            <a:avLst/>
            <a:gdLst/>
            <a:ahLst/>
            <a:cxnLst/>
            <a:rect r="r" b="b" t="t" l="l"/>
            <a:pathLst>
              <a:path h="1882393" w="1403238">
                <a:moveTo>
                  <a:pt x="0" y="0"/>
                </a:moveTo>
                <a:lnTo>
                  <a:pt x="1403238" y="0"/>
                </a:lnTo>
                <a:lnTo>
                  <a:pt x="1403238" y="1882393"/>
                </a:lnTo>
                <a:lnTo>
                  <a:pt x="0" y="188239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2" id="12"/>
          <p:cNvSpPr/>
          <p:nvPr/>
        </p:nvSpPr>
        <p:spPr>
          <a:xfrm flipH="false" flipV="false" rot="0">
            <a:off x="3112376" y="2388211"/>
            <a:ext cx="592382" cy="592382"/>
          </a:xfrm>
          <a:custGeom>
            <a:avLst/>
            <a:gdLst/>
            <a:ahLst/>
            <a:cxnLst/>
            <a:rect r="r" b="b" t="t" l="l"/>
            <a:pathLst>
              <a:path h="592382" w="592382">
                <a:moveTo>
                  <a:pt x="0" y="0"/>
                </a:moveTo>
                <a:lnTo>
                  <a:pt x="592381" y="0"/>
                </a:lnTo>
                <a:lnTo>
                  <a:pt x="592381" y="592381"/>
                </a:lnTo>
                <a:lnTo>
                  <a:pt x="0" y="59238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3" id="13"/>
          <p:cNvSpPr/>
          <p:nvPr/>
        </p:nvSpPr>
        <p:spPr>
          <a:xfrm flipH="false" flipV="false" rot="0">
            <a:off x="17185084" y="3520220"/>
            <a:ext cx="592382" cy="592382"/>
          </a:xfrm>
          <a:custGeom>
            <a:avLst/>
            <a:gdLst/>
            <a:ahLst/>
            <a:cxnLst/>
            <a:rect r="r" b="b" t="t" l="l"/>
            <a:pathLst>
              <a:path h="592382" w="592382">
                <a:moveTo>
                  <a:pt x="0" y="0"/>
                </a:moveTo>
                <a:lnTo>
                  <a:pt x="592381" y="0"/>
                </a:lnTo>
                <a:lnTo>
                  <a:pt x="592381" y="592382"/>
                </a:lnTo>
                <a:lnTo>
                  <a:pt x="0" y="592382"/>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4" id="14"/>
          <p:cNvSpPr/>
          <p:nvPr/>
        </p:nvSpPr>
        <p:spPr>
          <a:xfrm flipH="false" flipV="false" rot="0">
            <a:off x="6485696" y="7833394"/>
            <a:ext cx="5316608" cy="2706637"/>
          </a:xfrm>
          <a:custGeom>
            <a:avLst/>
            <a:gdLst/>
            <a:ahLst/>
            <a:cxnLst/>
            <a:rect r="r" b="b" t="t" l="l"/>
            <a:pathLst>
              <a:path h="2706637" w="5316608">
                <a:moveTo>
                  <a:pt x="0" y="0"/>
                </a:moveTo>
                <a:lnTo>
                  <a:pt x="5316608" y="0"/>
                </a:lnTo>
                <a:lnTo>
                  <a:pt x="5316608" y="2706637"/>
                </a:lnTo>
                <a:lnTo>
                  <a:pt x="0" y="2706637"/>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5" id="15"/>
          <p:cNvSpPr/>
          <p:nvPr/>
        </p:nvSpPr>
        <p:spPr>
          <a:xfrm flipH="false" flipV="false" rot="0">
            <a:off x="12966655" y="1840296"/>
            <a:ext cx="2550067" cy="1275034"/>
          </a:xfrm>
          <a:custGeom>
            <a:avLst/>
            <a:gdLst/>
            <a:ahLst/>
            <a:cxnLst/>
            <a:rect r="r" b="b" t="t" l="l"/>
            <a:pathLst>
              <a:path h="1275034" w="2550067">
                <a:moveTo>
                  <a:pt x="0" y="0"/>
                </a:moveTo>
                <a:lnTo>
                  <a:pt x="2550067" y="0"/>
                </a:lnTo>
                <a:lnTo>
                  <a:pt x="2550067" y="1275034"/>
                </a:lnTo>
                <a:lnTo>
                  <a:pt x="0" y="1275034"/>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16" id="16"/>
          <p:cNvSpPr txBox="true"/>
          <p:nvPr/>
        </p:nvSpPr>
        <p:spPr>
          <a:xfrm rot="0">
            <a:off x="6939892" y="2274396"/>
            <a:ext cx="4447839" cy="1584078"/>
          </a:xfrm>
          <a:prstGeom prst="rect">
            <a:avLst/>
          </a:prstGeom>
        </p:spPr>
        <p:txBody>
          <a:bodyPr anchor="t" rtlCol="false" tIns="0" lIns="0" bIns="0" rIns="0">
            <a:spAutoFit/>
          </a:bodyPr>
          <a:lstStyle/>
          <a:p>
            <a:pPr algn="ctr" marL="0" indent="0" lvl="0">
              <a:lnSpc>
                <a:spcPts val="10800"/>
              </a:lnSpc>
              <a:spcBef>
                <a:spcPct val="0"/>
              </a:spcBef>
            </a:pPr>
            <a:r>
              <a:rPr lang="en-US" b="true" sz="7714">
                <a:solidFill>
                  <a:srgbClr val="000000"/>
                </a:solidFill>
                <a:latin typeface="Nunito Ultra-Bold"/>
                <a:ea typeface="Nunito Ultra-Bold"/>
                <a:cs typeface="Nunito Ultra-Bold"/>
                <a:sym typeface="Nunito Ultra-Bold"/>
              </a:rPr>
              <a:t>Who Are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8F8F8"/>
        </a:solidFill>
      </p:bgPr>
    </p:bg>
    <p:spTree>
      <p:nvGrpSpPr>
        <p:cNvPr id="1" name=""/>
        <p:cNvGrpSpPr/>
        <p:nvPr/>
      </p:nvGrpSpPr>
      <p:grpSpPr>
        <a:xfrm>
          <a:off x="0" y="0"/>
          <a:ext cx="0" cy="0"/>
          <a:chOff x="0" y="0"/>
          <a:chExt cx="0" cy="0"/>
        </a:xfrm>
      </p:grpSpPr>
      <p:grpSp>
        <p:nvGrpSpPr>
          <p:cNvPr name="Group 2" id="2"/>
          <p:cNvGrpSpPr/>
          <p:nvPr/>
        </p:nvGrpSpPr>
        <p:grpSpPr>
          <a:xfrm rot="0">
            <a:off x="8541854" y="1563131"/>
            <a:ext cx="47625" cy="7332189"/>
            <a:chOff x="0" y="0"/>
            <a:chExt cx="12543" cy="1931111"/>
          </a:xfrm>
        </p:grpSpPr>
        <p:sp>
          <p:nvSpPr>
            <p:cNvPr name="Freeform 3" id="3"/>
            <p:cNvSpPr/>
            <p:nvPr/>
          </p:nvSpPr>
          <p:spPr>
            <a:xfrm flipH="false" flipV="false" rot="0">
              <a:off x="0" y="0"/>
              <a:ext cx="12543" cy="1931111"/>
            </a:xfrm>
            <a:custGeom>
              <a:avLst/>
              <a:gdLst/>
              <a:ahLst/>
              <a:cxnLst/>
              <a:rect r="r" b="b" t="t" l="l"/>
              <a:pathLst>
                <a:path h="1931111" w="12543">
                  <a:moveTo>
                    <a:pt x="0" y="0"/>
                  </a:moveTo>
                  <a:lnTo>
                    <a:pt x="12543" y="0"/>
                  </a:lnTo>
                  <a:lnTo>
                    <a:pt x="12543" y="1931111"/>
                  </a:lnTo>
                  <a:lnTo>
                    <a:pt x="0" y="1931111"/>
                  </a:lnTo>
                  <a:close/>
                </a:path>
              </a:pathLst>
            </a:custGeom>
            <a:solidFill>
              <a:srgbClr val="2B2B2B"/>
            </a:solidFill>
          </p:spPr>
        </p:sp>
        <p:sp>
          <p:nvSpPr>
            <p:cNvPr name="TextBox 4" id="4"/>
            <p:cNvSpPr txBox="true"/>
            <p:nvPr/>
          </p:nvSpPr>
          <p:spPr>
            <a:xfrm>
              <a:off x="0" y="-57150"/>
              <a:ext cx="12543" cy="1988261"/>
            </a:xfrm>
            <a:prstGeom prst="rect">
              <a:avLst/>
            </a:prstGeom>
          </p:spPr>
          <p:txBody>
            <a:bodyPr anchor="ctr" rtlCol="false" tIns="50800" lIns="50800" bIns="50800" rIns="50800"/>
            <a:lstStyle/>
            <a:p>
              <a:pPr algn="ctr">
                <a:lnSpc>
                  <a:spcPts val="3500"/>
                </a:lnSpc>
              </a:pPr>
            </a:p>
          </p:txBody>
        </p:sp>
      </p:grpSp>
      <p:sp>
        <p:nvSpPr>
          <p:cNvPr name="Freeform 5" id="5"/>
          <p:cNvSpPr/>
          <p:nvPr/>
        </p:nvSpPr>
        <p:spPr>
          <a:xfrm flipH="false" flipV="false" rot="0">
            <a:off x="8307192" y="4924089"/>
            <a:ext cx="564573" cy="598223"/>
          </a:xfrm>
          <a:custGeom>
            <a:avLst/>
            <a:gdLst/>
            <a:ahLst/>
            <a:cxnLst/>
            <a:rect r="r" b="b" t="t" l="l"/>
            <a:pathLst>
              <a:path h="598223" w="564573">
                <a:moveTo>
                  <a:pt x="0" y="0"/>
                </a:moveTo>
                <a:lnTo>
                  <a:pt x="564574" y="0"/>
                </a:lnTo>
                <a:lnTo>
                  <a:pt x="564574" y="598223"/>
                </a:lnTo>
                <a:lnTo>
                  <a:pt x="0" y="59822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8266115" y="3713424"/>
            <a:ext cx="646728" cy="598223"/>
          </a:xfrm>
          <a:custGeom>
            <a:avLst/>
            <a:gdLst/>
            <a:ahLst/>
            <a:cxnLst/>
            <a:rect r="r" b="b" t="t" l="l"/>
            <a:pathLst>
              <a:path h="598223" w="646728">
                <a:moveTo>
                  <a:pt x="0" y="0"/>
                </a:moveTo>
                <a:lnTo>
                  <a:pt x="646728" y="0"/>
                </a:lnTo>
                <a:lnTo>
                  <a:pt x="646728" y="598223"/>
                </a:lnTo>
                <a:lnTo>
                  <a:pt x="0" y="59822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307192" y="2502759"/>
            <a:ext cx="535410" cy="598223"/>
          </a:xfrm>
          <a:custGeom>
            <a:avLst/>
            <a:gdLst/>
            <a:ahLst/>
            <a:cxnLst/>
            <a:rect r="r" b="b" t="t" l="l"/>
            <a:pathLst>
              <a:path h="598223" w="535410">
                <a:moveTo>
                  <a:pt x="0" y="0"/>
                </a:moveTo>
                <a:lnTo>
                  <a:pt x="535410" y="0"/>
                </a:lnTo>
                <a:lnTo>
                  <a:pt x="535410" y="598223"/>
                </a:lnTo>
                <a:lnTo>
                  <a:pt x="0" y="59822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8266115" y="7345419"/>
            <a:ext cx="646728" cy="598223"/>
          </a:xfrm>
          <a:custGeom>
            <a:avLst/>
            <a:gdLst/>
            <a:ahLst/>
            <a:cxnLst/>
            <a:rect r="r" b="b" t="t" l="l"/>
            <a:pathLst>
              <a:path h="598223" w="646728">
                <a:moveTo>
                  <a:pt x="0" y="0"/>
                </a:moveTo>
                <a:lnTo>
                  <a:pt x="646728" y="0"/>
                </a:lnTo>
                <a:lnTo>
                  <a:pt x="646728" y="598223"/>
                </a:lnTo>
                <a:lnTo>
                  <a:pt x="0" y="59822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8307192" y="6134754"/>
            <a:ext cx="535410" cy="598223"/>
          </a:xfrm>
          <a:custGeom>
            <a:avLst/>
            <a:gdLst/>
            <a:ahLst/>
            <a:cxnLst/>
            <a:rect r="r" b="b" t="t" l="l"/>
            <a:pathLst>
              <a:path h="598223" w="535410">
                <a:moveTo>
                  <a:pt x="0" y="0"/>
                </a:moveTo>
                <a:lnTo>
                  <a:pt x="535410" y="0"/>
                </a:lnTo>
                <a:lnTo>
                  <a:pt x="535410" y="598223"/>
                </a:lnTo>
                <a:lnTo>
                  <a:pt x="0" y="5982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0" id="10"/>
          <p:cNvGrpSpPr/>
          <p:nvPr/>
        </p:nvGrpSpPr>
        <p:grpSpPr>
          <a:xfrm rot="0">
            <a:off x="-3407884" y="3155248"/>
            <a:ext cx="10782626" cy="3964456"/>
            <a:chOff x="0" y="0"/>
            <a:chExt cx="2839868" cy="1044137"/>
          </a:xfrm>
        </p:grpSpPr>
        <p:sp>
          <p:nvSpPr>
            <p:cNvPr name="Freeform 11" id="11"/>
            <p:cNvSpPr/>
            <p:nvPr/>
          </p:nvSpPr>
          <p:spPr>
            <a:xfrm flipH="false" flipV="false" rot="0">
              <a:off x="0" y="0"/>
              <a:ext cx="2839869" cy="1044137"/>
            </a:xfrm>
            <a:custGeom>
              <a:avLst/>
              <a:gdLst/>
              <a:ahLst/>
              <a:cxnLst/>
              <a:rect r="r" b="b" t="t" l="l"/>
              <a:pathLst>
                <a:path h="1044137" w="2839869">
                  <a:moveTo>
                    <a:pt x="10770" y="0"/>
                  </a:moveTo>
                  <a:lnTo>
                    <a:pt x="2829098" y="0"/>
                  </a:lnTo>
                  <a:cubicBezTo>
                    <a:pt x="2831955" y="0"/>
                    <a:pt x="2834694" y="1135"/>
                    <a:pt x="2836714" y="3154"/>
                  </a:cubicBezTo>
                  <a:cubicBezTo>
                    <a:pt x="2838734" y="5174"/>
                    <a:pt x="2839869" y="7914"/>
                    <a:pt x="2839869" y="10770"/>
                  </a:cubicBezTo>
                  <a:lnTo>
                    <a:pt x="2839869" y="1033367"/>
                  </a:lnTo>
                  <a:cubicBezTo>
                    <a:pt x="2839869" y="1036223"/>
                    <a:pt x="2838734" y="1038962"/>
                    <a:pt x="2836714" y="1040982"/>
                  </a:cubicBezTo>
                  <a:cubicBezTo>
                    <a:pt x="2834694" y="1043002"/>
                    <a:pt x="2831955" y="1044137"/>
                    <a:pt x="2829098" y="1044137"/>
                  </a:cubicBezTo>
                  <a:lnTo>
                    <a:pt x="10770" y="1044137"/>
                  </a:lnTo>
                  <a:cubicBezTo>
                    <a:pt x="7914" y="1044137"/>
                    <a:pt x="5174" y="1043002"/>
                    <a:pt x="3154" y="1040982"/>
                  </a:cubicBezTo>
                  <a:cubicBezTo>
                    <a:pt x="1135" y="1038962"/>
                    <a:pt x="0" y="1036223"/>
                    <a:pt x="0" y="1033367"/>
                  </a:cubicBezTo>
                  <a:lnTo>
                    <a:pt x="0" y="10770"/>
                  </a:lnTo>
                  <a:cubicBezTo>
                    <a:pt x="0" y="7914"/>
                    <a:pt x="1135" y="5174"/>
                    <a:pt x="3154" y="3154"/>
                  </a:cubicBezTo>
                  <a:cubicBezTo>
                    <a:pt x="5174" y="1135"/>
                    <a:pt x="7914" y="0"/>
                    <a:pt x="10770" y="0"/>
                  </a:cubicBezTo>
                  <a:close/>
                </a:path>
              </a:pathLst>
            </a:custGeom>
            <a:solidFill>
              <a:srgbClr val="FBD160"/>
            </a:solidFill>
          </p:spPr>
        </p:sp>
        <p:sp>
          <p:nvSpPr>
            <p:cNvPr name="TextBox 12" id="12"/>
            <p:cNvSpPr txBox="true"/>
            <p:nvPr/>
          </p:nvSpPr>
          <p:spPr>
            <a:xfrm>
              <a:off x="0" y="-57150"/>
              <a:ext cx="2839868" cy="1101287"/>
            </a:xfrm>
            <a:prstGeom prst="rect">
              <a:avLst/>
            </a:prstGeom>
          </p:spPr>
          <p:txBody>
            <a:bodyPr anchor="ctr" rtlCol="false" tIns="50800" lIns="50800" bIns="50800" rIns="50800"/>
            <a:lstStyle/>
            <a:p>
              <a:pPr algn="ctr">
                <a:lnSpc>
                  <a:spcPts val="3500"/>
                </a:lnSpc>
              </a:pPr>
            </a:p>
          </p:txBody>
        </p:sp>
      </p:grpSp>
      <p:sp>
        <p:nvSpPr>
          <p:cNvPr name="Freeform 13" id="13"/>
          <p:cNvSpPr/>
          <p:nvPr/>
        </p:nvSpPr>
        <p:spPr>
          <a:xfrm flipH="false" flipV="false" rot="-5400000">
            <a:off x="13108169" y="7336922"/>
            <a:ext cx="5763081" cy="4306594"/>
          </a:xfrm>
          <a:custGeom>
            <a:avLst/>
            <a:gdLst/>
            <a:ahLst/>
            <a:cxnLst/>
            <a:rect r="r" b="b" t="t" l="l"/>
            <a:pathLst>
              <a:path h="4306594" w="5763081">
                <a:moveTo>
                  <a:pt x="0" y="0"/>
                </a:moveTo>
                <a:lnTo>
                  <a:pt x="5763081" y="0"/>
                </a:lnTo>
                <a:lnTo>
                  <a:pt x="5763081" y="4306594"/>
                </a:lnTo>
                <a:lnTo>
                  <a:pt x="0" y="430659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4" id="14"/>
          <p:cNvSpPr/>
          <p:nvPr/>
        </p:nvSpPr>
        <p:spPr>
          <a:xfrm flipH="false" flipV="false" rot="0">
            <a:off x="14015826" y="-304728"/>
            <a:ext cx="4659216" cy="5716830"/>
          </a:xfrm>
          <a:custGeom>
            <a:avLst/>
            <a:gdLst/>
            <a:ahLst/>
            <a:cxnLst/>
            <a:rect r="r" b="b" t="t" l="l"/>
            <a:pathLst>
              <a:path h="5716830" w="4659216">
                <a:moveTo>
                  <a:pt x="0" y="0"/>
                </a:moveTo>
                <a:lnTo>
                  <a:pt x="4659216" y="0"/>
                </a:lnTo>
                <a:lnTo>
                  <a:pt x="4659216" y="5716830"/>
                </a:lnTo>
                <a:lnTo>
                  <a:pt x="0" y="571683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5" id="15"/>
          <p:cNvSpPr txBox="true"/>
          <p:nvPr/>
        </p:nvSpPr>
        <p:spPr>
          <a:xfrm rot="0">
            <a:off x="1010776" y="3776042"/>
            <a:ext cx="5885606" cy="2922893"/>
          </a:xfrm>
          <a:prstGeom prst="rect">
            <a:avLst/>
          </a:prstGeom>
        </p:spPr>
        <p:txBody>
          <a:bodyPr anchor="t" rtlCol="false" tIns="0" lIns="0" bIns="0" rIns="0">
            <a:spAutoFit/>
          </a:bodyPr>
          <a:lstStyle/>
          <a:p>
            <a:pPr algn="l">
              <a:lnSpc>
                <a:spcPts val="11199"/>
              </a:lnSpc>
            </a:pPr>
            <a:r>
              <a:rPr lang="en-US" sz="11199" b="true">
                <a:solidFill>
                  <a:srgbClr val="2B2B2B"/>
                </a:solidFill>
                <a:latin typeface="Rubik Bold"/>
                <a:ea typeface="Rubik Bold"/>
                <a:cs typeface="Rubik Bold"/>
                <a:sym typeface="Rubik Bold"/>
              </a:rPr>
              <a:t>Lesson Outline</a:t>
            </a:r>
          </a:p>
        </p:txBody>
      </p:sp>
      <p:sp>
        <p:nvSpPr>
          <p:cNvPr name="TextBox 16" id="16"/>
          <p:cNvSpPr txBox="true"/>
          <p:nvPr/>
        </p:nvSpPr>
        <p:spPr>
          <a:xfrm rot="0">
            <a:off x="9144000" y="2570731"/>
            <a:ext cx="7201434" cy="441833"/>
          </a:xfrm>
          <a:prstGeom prst="rect">
            <a:avLst/>
          </a:prstGeom>
        </p:spPr>
        <p:txBody>
          <a:bodyPr anchor="t" rtlCol="false" tIns="0" lIns="0" bIns="0" rIns="0">
            <a:spAutoFit/>
          </a:bodyPr>
          <a:lstStyle/>
          <a:p>
            <a:pPr algn="l">
              <a:lnSpc>
                <a:spcPts val="3556"/>
              </a:lnSpc>
            </a:pPr>
            <a:r>
              <a:rPr lang="en-US" sz="2800">
                <a:solidFill>
                  <a:srgbClr val="2B2B2B"/>
                </a:solidFill>
                <a:latin typeface="Rubik"/>
                <a:ea typeface="Rubik"/>
                <a:cs typeface="Rubik"/>
                <a:sym typeface="Rubik"/>
              </a:rPr>
              <a:t>Framing Access in Dual Enrollment</a:t>
            </a:r>
          </a:p>
        </p:txBody>
      </p:sp>
      <p:sp>
        <p:nvSpPr>
          <p:cNvPr name="TextBox 17" id="17"/>
          <p:cNvSpPr txBox="true"/>
          <p:nvPr/>
        </p:nvSpPr>
        <p:spPr>
          <a:xfrm rot="0">
            <a:off x="9144000" y="4985838"/>
            <a:ext cx="7201434" cy="1337183"/>
          </a:xfrm>
          <a:prstGeom prst="rect">
            <a:avLst/>
          </a:prstGeom>
        </p:spPr>
        <p:txBody>
          <a:bodyPr anchor="t" rtlCol="false" tIns="0" lIns="0" bIns="0" rIns="0">
            <a:spAutoFit/>
          </a:bodyPr>
          <a:lstStyle/>
          <a:p>
            <a:pPr algn="l">
              <a:lnSpc>
                <a:spcPts val="3556"/>
              </a:lnSpc>
            </a:pPr>
            <a:r>
              <a:rPr lang="en-US" sz="2800">
                <a:solidFill>
                  <a:srgbClr val="2B2B2B"/>
                </a:solidFill>
                <a:latin typeface="Rubik"/>
                <a:ea typeface="Rubik"/>
                <a:cs typeface="Rubik"/>
                <a:sym typeface="Rubik"/>
              </a:rPr>
              <a:t>Analyzing Data to Identify Gaps</a:t>
            </a:r>
          </a:p>
          <a:p>
            <a:pPr algn="l">
              <a:lnSpc>
                <a:spcPts val="3556"/>
              </a:lnSpc>
            </a:pPr>
          </a:p>
          <a:p>
            <a:pPr algn="l">
              <a:lnSpc>
                <a:spcPts val="3556"/>
              </a:lnSpc>
            </a:pPr>
          </a:p>
        </p:txBody>
      </p:sp>
      <p:sp>
        <p:nvSpPr>
          <p:cNvPr name="TextBox 18" id="18"/>
          <p:cNvSpPr txBox="true"/>
          <p:nvPr/>
        </p:nvSpPr>
        <p:spPr>
          <a:xfrm rot="0">
            <a:off x="9144000" y="3869815"/>
            <a:ext cx="7201434" cy="441833"/>
          </a:xfrm>
          <a:prstGeom prst="rect">
            <a:avLst/>
          </a:prstGeom>
        </p:spPr>
        <p:txBody>
          <a:bodyPr anchor="t" rtlCol="false" tIns="0" lIns="0" bIns="0" rIns="0">
            <a:spAutoFit/>
          </a:bodyPr>
          <a:lstStyle/>
          <a:p>
            <a:pPr algn="l">
              <a:lnSpc>
                <a:spcPts val="3556"/>
              </a:lnSpc>
            </a:pPr>
            <a:r>
              <a:rPr lang="en-US" sz="2800">
                <a:solidFill>
                  <a:srgbClr val="2B2B2B"/>
                </a:solidFill>
                <a:latin typeface="Rubik"/>
                <a:ea typeface="Rubik"/>
                <a:cs typeface="Rubik"/>
                <a:sym typeface="Rubik"/>
              </a:rPr>
              <a:t>Conducting an Access Audit </a:t>
            </a:r>
          </a:p>
        </p:txBody>
      </p:sp>
      <p:sp>
        <p:nvSpPr>
          <p:cNvPr name="TextBox 19" id="19"/>
          <p:cNvSpPr txBox="true"/>
          <p:nvPr/>
        </p:nvSpPr>
        <p:spPr>
          <a:xfrm rot="0">
            <a:off x="9144000" y="6202726"/>
            <a:ext cx="7201434" cy="889508"/>
          </a:xfrm>
          <a:prstGeom prst="rect">
            <a:avLst/>
          </a:prstGeom>
        </p:spPr>
        <p:txBody>
          <a:bodyPr anchor="t" rtlCol="false" tIns="0" lIns="0" bIns="0" rIns="0">
            <a:spAutoFit/>
          </a:bodyPr>
          <a:lstStyle/>
          <a:p>
            <a:pPr algn="l">
              <a:lnSpc>
                <a:spcPts val="3556"/>
              </a:lnSpc>
            </a:pPr>
            <a:r>
              <a:rPr lang="en-US" sz="2800">
                <a:solidFill>
                  <a:srgbClr val="2B2B2B"/>
                </a:solidFill>
                <a:latin typeface="Rubik"/>
                <a:ea typeface="Rubik"/>
                <a:cs typeface="Rubik"/>
                <a:sym typeface="Rubik"/>
              </a:rPr>
              <a:t>Designing Targeted Supports</a:t>
            </a:r>
          </a:p>
          <a:p>
            <a:pPr algn="l">
              <a:lnSpc>
                <a:spcPts val="3556"/>
              </a:lnSpc>
            </a:pPr>
          </a:p>
        </p:txBody>
      </p:sp>
      <p:sp>
        <p:nvSpPr>
          <p:cNvPr name="TextBox 20" id="20"/>
          <p:cNvSpPr txBox="true"/>
          <p:nvPr/>
        </p:nvSpPr>
        <p:spPr>
          <a:xfrm rot="0">
            <a:off x="9144000" y="7413391"/>
            <a:ext cx="7201434" cy="1784858"/>
          </a:xfrm>
          <a:prstGeom prst="rect">
            <a:avLst/>
          </a:prstGeom>
        </p:spPr>
        <p:txBody>
          <a:bodyPr anchor="t" rtlCol="false" tIns="0" lIns="0" bIns="0" rIns="0">
            <a:spAutoFit/>
          </a:bodyPr>
          <a:lstStyle/>
          <a:p>
            <a:pPr algn="l">
              <a:lnSpc>
                <a:spcPts val="3556"/>
              </a:lnSpc>
            </a:pPr>
            <a:r>
              <a:rPr lang="en-US" sz="2800">
                <a:solidFill>
                  <a:srgbClr val="2B2B2B"/>
                </a:solidFill>
                <a:latin typeface="Rubik"/>
                <a:ea typeface="Rubik"/>
                <a:cs typeface="Rubik"/>
                <a:sym typeface="Rubik"/>
              </a:rPr>
              <a:t>Building Actionable Plans with Metrics</a:t>
            </a:r>
          </a:p>
          <a:p>
            <a:pPr algn="l">
              <a:lnSpc>
                <a:spcPts val="3556"/>
              </a:lnSpc>
            </a:pPr>
          </a:p>
          <a:p>
            <a:pPr algn="l">
              <a:lnSpc>
                <a:spcPts val="3556"/>
              </a:lnSpc>
            </a:pPr>
          </a:p>
          <a:p>
            <a:pPr algn="l">
              <a:lnSpc>
                <a:spcPts val="3556"/>
              </a:lnSpc>
            </a:pPr>
          </a:p>
        </p:txBody>
      </p:sp>
      <p:sp>
        <p:nvSpPr>
          <p:cNvPr name="TextBox 21" id="21"/>
          <p:cNvSpPr txBox="true"/>
          <p:nvPr/>
        </p:nvSpPr>
        <p:spPr>
          <a:xfrm rot="0">
            <a:off x="9124950" y="1683001"/>
            <a:ext cx="7201434" cy="478155"/>
          </a:xfrm>
          <a:prstGeom prst="rect">
            <a:avLst/>
          </a:prstGeom>
        </p:spPr>
        <p:txBody>
          <a:bodyPr anchor="t" rtlCol="false" tIns="0" lIns="0" bIns="0" rIns="0">
            <a:spAutoFit/>
          </a:bodyPr>
          <a:lstStyle/>
          <a:p>
            <a:pPr algn="l">
              <a:lnSpc>
                <a:spcPts val="3810"/>
              </a:lnSpc>
            </a:pPr>
            <a:r>
              <a:rPr lang="en-US" sz="3000" b="true">
                <a:solidFill>
                  <a:srgbClr val="2B2B2B"/>
                </a:solidFill>
                <a:latin typeface="Rubik Bold"/>
                <a:ea typeface="Rubik Bold"/>
                <a:cs typeface="Rubik Bold"/>
                <a:sym typeface="Rubik Bold"/>
              </a:rPr>
              <a:t>A Review of Research on:</a:t>
            </a:r>
          </a:p>
        </p:txBody>
      </p:sp>
      <p:sp>
        <p:nvSpPr>
          <p:cNvPr name="TextBox 22" id="22"/>
          <p:cNvSpPr txBox="true"/>
          <p:nvPr/>
        </p:nvSpPr>
        <p:spPr>
          <a:xfrm rot="0">
            <a:off x="9124950" y="8286770"/>
            <a:ext cx="7201434" cy="478155"/>
          </a:xfrm>
          <a:prstGeom prst="rect">
            <a:avLst/>
          </a:prstGeom>
        </p:spPr>
        <p:txBody>
          <a:bodyPr anchor="t" rtlCol="false" tIns="0" lIns="0" bIns="0" rIns="0">
            <a:spAutoFit/>
          </a:bodyPr>
          <a:lstStyle/>
          <a:p>
            <a:pPr algn="l">
              <a:lnSpc>
                <a:spcPts val="3810"/>
              </a:lnSpc>
            </a:pPr>
            <a:r>
              <a:rPr lang="en-US" sz="3000" b="true">
                <a:solidFill>
                  <a:srgbClr val="2B2B2B"/>
                </a:solidFill>
                <a:latin typeface="Rubik Bold"/>
                <a:ea typeface="Rubik Bold"/>
                <a:cs typeface="Rubik Bold"/>
                <a:sym typeface="Rubik Bold"/>
              </a:rPr>
              <a:t>Interactive Collaboration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sp>
        <p:nvSpPr>
          <p:cNvPr name="Freeform 2" id="2"/>
          <p:cNvSpPr/>
          <p:nvPr/>
        </p:nvSpPr>
        <p:spPr>
          <a:xfrm flipH="false" flipV="false" rot="0">
            <a:off x="11842215" y="3437001"/>
            <a:ext cx="627035" cy="664407"/>
          </a:xfrm>
          <a:custGeom>
            <a:avLst/>
            <a:gdLst/>
            <a:ahLst/>
            <a:cxnLst/>
            <a:rect r="r" b="b" t="t" l="l"/>
            <a:pathLst>
              <a:path h="664407" w="627035">
                <a:moveTo>
                  <a:pt x="0" y="0"/>
                </a:moveTo>
                <a:lnTo>
                  <a:pt x="627034" y="0"/>
                </a:lnTo>
                <a:lnTo>
                  <a:pt x="627034" y="664408"/>
                </a:lnTo>
                <a:lnTo>
                  <a:pt x="0" y="66440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5556673" y="6467347"/>
            <a:ext cx="718278" cy="664407"/>
          </a:xfrm>
          <a:custGeom>
            <a:avLst/>
            <a:gdLst/>
            <a:ahLst/>
            <a:cxnLst/>
            <a:rect r="r" b="b" t="t" l="l"/>
            <a:pathLst>
              <a:path h="664407" w="718278">
                <a:moveTo>
                  <a:pt x="0" y="0"/>
                </a:moveTo>
                <a:lnTo>
                  <a:pt x="718279" y="0"/>
                </a:lnTo>
                <a:lnTo>
                  <a:pt x="718279" y="664408"/>
                </a:lnTo>
                <a:lnTo>
                  <a:pt x="0" y="6644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5618490" y="3437001"/>
            <a:ext cx="594645" cy="664407"/>
          </a:xfrm>
          <a:custGeom>
            <a:avLst/>
            <a:gdLst/>
            <a:ahLst/>
            <a:cxnLst/>
            <a:rect r="r" b="b" t="t" l="l"/>
            <a:pathLst>
              <a:path h="664407" w="594645">
                <a:moveTo>
                  <a:pt x="0" y="0"/>
                </a:moveTo>
                <a:lnTo>
                  <a:pt x="594645" y="0"/>
                </a:lnTo>
                <a:lnTo>
                  <a:pt x="594645" y="664408"/>
                </a:lnTo>
                <a:lnTo>
                  <a:pt x="0" y="66440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663064">
            <a:off x="-175359" y="7803354"/>
            <a:ext cx="3341751" cy="2497200"/>
          </a:xfrm>
          <a:custGeom>
            <a:avLst/>
            <a:gdLst/>
            <a:ahLst/>
            <a:cxnLst/>
            <a:rect r="r" b="b" t="t" l="l"/>
            <a:pathLst>
              <a:path h="2497200" w="3341751">
                <a:moveTo>
                  <a:pt x="0" y="0"/>
                </a:moveTo>
                <a:lnTo>
                  <a:pt x="3341752" y="0"/>
                </a:lnTo>
                <a:lnTo>
                  <a:pt x="3341752" y="2497200"/>
                </a:lnTo>
                <a:lnTo>
                  <a:pt x="0" y="24972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2746603" y="1190625"/>
            <a:ext cx="12699545" cy="1209677"/>
          </a:xfrm>
          <a:prstGeom prst="rect">
            <a:avLst/>
          </a:prstGeom>
        </p:spPr>
        <p:txBody>
          <a:bodyPr anchor="t" rtlCol="false" tIns="0" lIns="0" bIns="0" rIns="0">
            <a:spAutoFit/>
          </a:bodyPr>
          <a:lstStyle/>
          <a:p>
            <a:pPr algn="ctr">
              <a:lnSpc>
                <a:spcPts val="9000"/>
              </a:lnSpc>
            </a:pPr>
            <a:r>
              <a:rPr lang="en-US" sz="9000">
                <a:solidFill>
                  <a:srgbClr val="F8F8F8"/>
                </a:solidFill>
                <a:latin typeface="Rubik"/>
                <a:ea typeface="Rubik"/>
                <a:cs typeface="Rubik"/>
                <a:sym typeface="Rubik"/>
              </a:rPr>
              <a:t>Learning Goals</a:t>
            </a:r>
          </a:p>
        </p:txBody>
      </p:sp>
      <p:sp>
        <p:nvSpPr>
          <p:cNvPr name="TextBox 7" id="7"/>
          <p:cNvSpPr txBox="true"/>
          <p:nvPr/>
        </p:nvSpPr>
        <p:spPr>
          <a:xfrm rot="0">
            <a:off x="3374746" y="4334187"/>
            <a:ext cx="5172145" cy="1582420"/>
          </a:xfrm>
          <a:prstGeom prst="rect">
            <a:avLst/>
          </a:prstGeom>
        </p:spPr>
        <p:txBody>
          <a:bodyPr anchor="t" rtlCol="false" tIns="0" lIns="0" bIns="0" rIns="0">
            <a:spAutoFit/>
          </a:bodyPr>
          <a:lstStyle/>
          <a:p>
            <a:pPr algn="ctr">
              <a:lnSpc>
                <a:spcPts val="2540"/>
              </a:lnSpc>
            </a:pPr>
            <a:r>
              <a:rPr lang="en-US" sz="2000">
                <a:solidFill>
                  <a:srgbClr val="F8F8F8"/>
                </a:solidFill>
                <a:latin typeface="Rubik"/>
                <a:ea typeface="Rubik"/>
                <a:cs typeface="Rubik"/>
                <a:sym typeface="Rubik"/>
              </a:rPr>
              <a:t>You will be equipped with information to identify access gaps in dual enrollment access and outcomes using structured data analysis</a:t>
            </a:r>
          </a:p>
          <a:p>
            <a:pPr algn="ctr">
              <a:lnSpc>
                <a:spcPts val="2540"/>
              </a:lnSpc>
            </a:pPr>
          </a:p>
        </p:txBody>
      </p:sp>
      <p:sp>
        <p:nvSpPr>
          <p:cNvPr name="TextBox 8" id="8"/>
          <p:cNvSpPr txBox="true"/>
          <p:nvPr/>
        </p:nvSpPr>
        <p:spPr>
          <a:xfrm rot="0">
            <a:off x="9741109" y="4334187"/>
            <a:ext cx="5172145" cy="1268095"/>
          </a:xfrm>
          <a:prstGeom prst="rect">
            <a:avLst/>
          </a:prstGeom>
        </p:spPr>
        <p:txBody>
          <a:bodyPr anchor="t" rtlCol="false" tIns="0" lIns="0" bIns="0" rIns="0">
            <a:spAutoFit/>
          </a:bodyPr>
          <a:lstStyle/>
          <a:p>
            <a:pPr algn="ctr">
              <a:lnSpc>
                <a:spcPts val="2540"/>
              </a:lnSpc>
            </a:pPr>
            <a:r>
              <a:rPr lang="en-US" sz="2000">
                <a:solidFill>
                  <a:srgbClr val="F8F8F8"/>
                </a:solidFill>
                <a:latin typeface="Rubik"/>
                <a:ea typeface="Rubik"/>
                <a:cs typeface="Rubik"/>
                <a:sym typeface="Rubik"/>
              </a:rPr>
              <a:t>You will be equipped with information to analyze school/district-level trends to determine where targeted supports are most needed</a:t>
            </a:r>
          </a:p>
        </p:txBody>
      </p:sp>
      <p:sp>
        <p:nvSpPr>
          <p:cNvPr name="TextBox 9" id="9"/>
          <p:cNvSpPr txBox="true"/>
          <p:nvPr/>
        </p:nvSpPr>
        <p:spPr>
          <a:xfrm rot="0">
            <a:off x="3374746" y="7340128"/>
            <a:ext cx="5172145" cy="1582420"/>
          </a:xfrm>
          <a:prstGeom prst="rect">
            <a:avLst/>
          </a:prstGeom>
        </p:spPr>
        <p:txBody>
          <a:bodyPr anchor="t" rtlCol="false" tIns="0" lIns="0" bIns="0" rIns="0">
            <a:spAutoFit/>
          </a:bodyPr>
          <a:lstStyle/>
          <a:p>
            <a:pPr algn="ctr">
              <a:lnSpc>
                <a:spcPts val="2540"/>
              </a:lnSpc>
            </a:pPr>
            <a:r>
              <a:rPr lang="en-US" sz="2000">
                <a:solidFill>
                  <a:srgbClr val="F8F8F8"/>
                </a:solidFill>
                <a:latin typeface="Rubik"/>
                <a:ea typeface="Rubik"/>
                <a:cs typeface="Rubik"/>
                <a:sym typeface="Rubik"/>
              </a:rPr>
              <a:t>You will be equipped with information to design data-informed interventions for underserved students and underperforming schools/districts</a:t>
            </a:r>
          </a:p>
          <a:p>
            <a:pPr algn="ctr">
              <a:lnSpc>
                <a:spcPts val="2540"/>
              </a:lnSpc>
            </a:pPr>
          </a:p>
        </p:txBody>
      </p:sp>
      <p:sp>
        <p:nvSpPr>
          <p:cNvPr name="TextBox 10" id="10"/>
          <p:cNvSpPr txBox="true"/>
          <p:nvPr/>
        </p:nvSpPr>
        <p:spPr>
          <a:xfrm rot="0">
            <a:off x="9741109" y="7340128"/>
            <a:ext cx="5172145" cy="953770"/>
          </a:xfrm>
          <a:prstGeom prst="rect">
            <a:avLst/>
          </a:prstGeom>
        </p:spPr>
        <p:txBody>
          <a:bodyPr anchor="t" rtlCol="false" tIns="0" lIns="0" bIns="0" rIns="0">
            <a:spAutoFit/>
          </a:bodyPr>
          <a:lstStyle/>
          <a:p>
            <a:pPr algn="ctr">
              <a:lnSpc>
                <a:spcPts val="2540"/>
              </a:lnSpc>
            </a:pPr>
            <a:r>
              <a:rPr lang="en-US" sz="2000">
                <a:solidFill>
                  <a:srgbClr val="F8F8F8"/>
                </a:solidFill>
                <a:latin typeface="Rubik"/>
                <a:ea typeface="Rubik"/>
                <a:cs typeface="Rubik"/>
                <a:sym typeface="Rubik"/>
              </a:rPr>
              <a:t>You will be equipped with information to develop an implementation plan with clear metrics for measuring impact and success</a:t>
            </a:r>
          </a:p>
        </p:txBody>
      </p:sp>
      <p:sp>
        <p:nvSpPr>
          <p:cNvPr name="Freeform 11" id="11"/>
          <p:cNvSpPr/>
          <p:nvPr/>
        </p:nvSpPr>
        <p:spPr>
          <a:xfrm flipH="false" flipV="false" rot="-10052806">
            <a:off x="15143194" y="-50046"/>
            <a:ext cx="3341751" cy="2497200"/>
          </a:xfrm>
          <a:custGeom>
            <a:avLst/>
            <a:gdLst/>
            <a:ahLst/>
            <a:cxnLst/>
            <a:rect r="r" b="b" t="t" l="l"/>
            <a:pathLst>
              <a:path h="2497200" w="3341751">
                <a:moveTo>
                  <a:pt x="0" y="0"/>
                </a:moveTo>
                <a:lnTo>
                  <a:pt x="3341751" y="0"/>
                </a:lnTo>
                <a:lnTo>
                  <a:pt x="3341751" y="2497200"/>
                </a:lnTo>
                <a:lnTo>
                  <a:pt x="0" y="24972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2" id="12"/>
          <p:cNvSpPr/>
          <p:nvPr/>
        </p:nvSpPr>
        <p:spPr>
          <a:xfrm flipH="false" flipV="false" rot="0">
            <a:off x="11858410" y="6467347"/>
            <a:ext cx="594645" cy="664407"/>
          </a:xfrm>
          <a:custGeom>
            <a:avLst/>
            <a:gdLst/>
            <a:ahLst/>
            <a:cxnLst/>
            <a:rect r="r" b="b" t="t" l="l"/>
            <a:pathLst>
              <a:path h="664407" w="594645">
                <a:moveTo>
                  <a:pt x="0" y="0"/>
                </a:moveTo>
                <a:lnTo>
                  <a:pt x="594644" y="0"/>
                </a:lnTo>
                <a:lnTo>
                  <a:pt x="594644" y="664408"/>
                </a:lnTo>
                <a:lnTo>
                  <a:pt x="0" y="66440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nvGrpSpPr>
          <p:cNvPr name="Group 13" id="13"/>
          <p:cNvGrpSpPr/>
          <p:nvPr/>
        </p:nvGrpSpPr>
        <p:grpSpPr>
          <a:xfrm rot="0">
            <a:off x="9096375" y="3160109"/>
            <a:ext cx="47625" cy="5404710"/>
            <a:chOff x="0" y="0"/>
            <a:chExt cx="12543" cy="1423463"/>
          </a:xfrm>
        </p:grpSpPr>
        <p:sp>
          <p:nvSpPr>
            <p:cNvPr name="Freeform 14" id="14"/>
            <p:cNvSpPr/>
            <p:nvPr/>
          </p:nvSpPr>
          <p:spPr>
            <a:xfrm flipH="false" flipV="false" rot="0">
              <a:off x="0" y="0"/>
              <a:ext cx="12543" cy="1423463"/>
            </a:xfrm>
            <a:custGeom>
              <a:avLst/>
              <a:gdLst/>
              <a:ahLst/>
              <a:cxnLst/>
              <a:rect r="r" b="b" t="t" l="l"/>
              <a:pathLst>
                <a:path h="1423463" w="12543">
                  <a:moveTo>
                    <a:pt x="0" y="0"/>
                  </a:moveTo>
                  <a:lnTo>
                    <a:pt x="12543" y="0"/>
                  </a:lnTo>
                  <a:lnTo>
                    <a:pt x="12543" y="1423463"/>
                  </a:lnTo>
                  <a:lnTo>
                    <a:pt x="0" y="1423463"/>
                  </a:lnTo>
                  <a:close/>
                </a:path>
              </a:pathLst>
            </a:custGeom>
            <a:solidFill>
              <a:srgbClr val="BFE5EF"/>
            </a:solidFill>
          </p:spPr>
        </p:sp>
        <p:sp>
          <p:nvSpPr>
            <p:cNvPr name="TextBox 15" id="15"/>
            <p:cNvSpPr txBox="true"/>
            <p:nvPr/>
          </p:nvSpPr>
          <p:spPr>
            <a:xfrm>
              <a:off x="0" y="-57150"/>
              <a:ext cx="12543" cy="1480613"/>
            </a:xfrm>
            <a:prstGeom prst="rect">
              <a:avLst/>
            </a:prstGeom>
          </p:spPr>
          <p:txBody>
            <a:bodyPr anchor="ctr" rtlCol="false" tIns="50800" lIns="50800" bIns="50800" rIns="50800"/>
            <a:lstStyle/>
            <a:p>
              <a:pPr algn="ctr">
                <a:lnSpc>
                  <a:spcPts val="3500"/>
                </a:lnSpc>
              </a:pPr>
            </a:p>
          </p:txBody>
        </p:sp>
      </p:grpSp>
      <p:grpSp>
        <p:nvGrpSpPr>
          <p:cNvPr name="Group 16" id="16"/>
          <p:cNvGrpSpPr/>
          <p:nvPr/>
        </p:nvGrpSpPr>
        <p:grpSpPr>
          <a:xfrm rot="5400000">
            <a:off x="9072563" y="-278765"/>
            <a:ext cx="47625" cy="12330082"/>
            <a:chOff x="0" y="0"/>
            <a:chExt cx="12543" cy="3247429"/>
          </a:xfrm>
        </p:grpSpPr>
        <p:sp>
          <p:nvSpPr>
            <p:cNvPr name="Freeform 17" id="17"/>
            <p:cNvSpPr/>
            <p:nvPr/>
          </p:nvSpPr>
          <p:spPr>
            <a:xfrm flipH="false" flipV="false" rot="0">
              <a:off x="0" y="0"/>
              <a:ext cx="12543" cy="3247429"/>
            </a:xfrm>
            <a:custGeom>
              <a:avLst/>
              <a:gdLst/>
              <a:ahLst/>
              <a:cxnLst/>
              <a:rect r="r" b="b" t="t" l="l"/>
              <a:pathLst>
                <a:path h="3247429" w="12543">
                  <a:moveTo>
                    <a:pt x="0" y="0"/>
                  </a:moveTo>
                  <a:lnTo>
                    <a:pt x="12543" y="0"/>
                  </a:lnTo>
                  <a:lnTo>
                    <a:pt x="12543" y="3247429"/>
                  </a:lnTo>
                  <a:lnTo>
                    <a:pt x="0" y="3247429"/>
                  </a:lnTo>
                  <a:close/>
                </a:path>
              </a:pathLst>
            </a:custGeom>
            <a:solidFill>
              <a:srgbClr val="BFE5EF"/>
            </a:solidFill>
          </p:spPr>
        </p:sp>
        <p:sp>
          <p:nvSpPr>
            <p:cNvPr name="TextBox 18" id="18"/>
            <p:cNvSpPr txBox="true"/>
            <p:nvPr/>
          </p:nvSpPr>
          <p:spPr>
            <a:xfrm>
              <a:off x="0" y="-57150"/>
              <a:ext cx="12543" cy="3304579"/>
            </a:xfrm>
            <a:prstGeom prst="rect">
              <a:avLst/>
            </a:prstGeom>
          </p:spPr>
          <p:txBody>
            <a:bodyPr anchor="ctr" rtlCol="false" tIns="50800" lIns="50800" bIns="50800" rIns="50800"/>
            <a:lstStyle/>
            <a:p>
              <a:pPr algn="ctr">
                <a:lnSpc>
                  <a:spcPts val="3500"/>
                </a:lnSpc>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2715868"/>
            <a:ext cx="7362103" cy="307870"/>
          </a:xfrm>
          <a:custGeom>
            <a:avLst/>
            <a:gdLst/>
            <a:ahLst/>
            <a:cxnLst/>
            <a:rect r="r" b="b" t="t" l="l"/>
            <a:pathLst>
              <a:path h="307870" w="7362103">
                <a:moveTo>
                  <a:pt x="0" y="0"/>
                </a:moveTo>
                <a:lnTo>
                  <a:pt x="7362103" y="0"/>
                </a:lnTo>
                <a:lnTo>
                  <a:pt x="7362103" y="307870"/>
                </a:lnTo>
                <a:lnTo>
                  <a:pt x="0" y="30787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9816976" y="1635192"/>
            <a:ext cx="7289924" cy="7016616"/>
            <a:chOff x="30480" y="591820"/>
            <a:chExt cx="12736830" cy="12259310"/>
          </a:xfrm>
        </p:grpSpPr>
        <p:sp>
          <p:nvSpPr>
            <p:cNvPr name="Freeform 4" id="4"/>
            <p:cNvSpPr/>
            <p:nvPr/>
          </p:nvSpPr>
          <p:spPr>
            <a:xfrm flipH="false" flipV="false" rot="0">
              <a:off x="64261" y="240734"/>
              <a:ext cx="12517576" cy="11526913"/>
            </a:xfrm>
            <a:custGeom>
              <a:avLst/>
              <a:gdLst/>
              <a:ahLst/>
              <a:cxnLst/>
              <a:rect r="r" b="b" t="t" l="l"/>
              <a:pathLst>
                <a:path h="11526913" w="12517576">
                  <a:moveTo>
                    <a:pt x="11861039" y="4030276"/>
                  </a:moveTo>
                  <a:cubicBezTo>
                    <a:pt x="10754869" y="1880166"/>
                    <a:pt x="8526019" y="304096"/>
                    <a:pt x="6151119" y="56446"/>
                  </a:cubicBezTo>
                  <a:cubicBezTo>
                    <a:pt x="4213099" y="-240734"/>
                    <a:pt x="2938019" y="672396"/>
                    <a:pt x="1896619" y="1929696"/>
                  </a:cubicBezTo>
                  <a:cubicBezTo>
                    <a:pt x="855219" y="3186996"/>
                    <a:pt x="301499" y="4789736"/>
                    <a:pt x="77979" y="6406446"/>
                  </a:cubicBezTo>
                  <a:cubicBezTo>
                    <a:pt x="-40131" y="7259886"/>
                    <a:pt x="-64261" y="8165396"/>
                    <a:pt x="297689" y="8947716"/>
                  </a:cubicBezTo>
                  <a:cubicBezTo>
                    <a:pt x="756159" y="9939586"/>
                    <a:pt x="1758189" y="10570776"/>
                    <a:pt x="2777999" y="10963206"/>
                  </a:cubicBezTo>
                  <a:cubicBezTo>
                    <a:pt x="5521199" y="12018576"/>
                    <a:pt x="8889240" y="11609636"/>
                    <a:pt x="11024109" y="9587796"/>
                  </a:cubicBezTo>
                  <a:cubicBezTo>
                    <a:pt x="11692129" y="8955336"/>
                    <a:pt x="12239499" y="8162856"/>
                    <a:pt x="12435079" y="7263696"/>
                  </a:cubicBezTo>
                  <a:cubicBezTo>
                    <a:pt x="12672569" y="6172766"/>
                    <a:pt x="12371579" y="5023416"/>
                    <a:pt x="11861039" y="4030276"/>
                  </a:cubicBezTo>
                  <a:close/>
                </a:path>
              </a:pathLst>
            </a:custGeom>
            <a:blipFill>
              <a:blip r:embed="rId4"/>
              <a:stretch>
                <a:fillRect l="-19107" t="0" r="-19107" b="0"/>
              </a:stretch>
            </a:blipFill>
          </p:spPr>
        </p:sp>
      </p:grpSp>
      <p:sp>
        <p:nvSpPr>
          <p:cNvPr name="Freeform 5" id="5"/>
          <p:cNvSpPr/>
          <p:nvPr/>
        </p:nvSpPr>
        <p:spPr>
          <a:xfrm flipH="false" flipV="false" rot="0">
            <a:off x="7188080" y="-856609"/>
            <a:ext cx="2405446" cy="2951468"/>
          </a:xfrm>
          <a:custGeom>
            <a:avLst/>
            <a:gdLst/>
            <a:ahLst/>
            <a:cxnLst/>
            <a:rect r="r" b="b" t="t" l="l"/>
            <a:pathLst>
              <a:path h="2951468" w="2405446">
                <a:moveTo>
                  <a:pt x="0" y="0"/>
                </a:moveTo>
                <a:lnTo>
                  <a:pt x="2405446" y="0"/>
                </a:lnTo>
                <a:lnTo>
                  <a:pt x="2405446" y="2951468"/>
                </a:lnTo>
                <a:lnTo>
                  <a:pt x="0" y="295146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true" flipV="false" rot="0">
            <a:off x="-174023" y="8913714"/>
            <a:ext cx="2405446" cy="2951468"/>
          </a:xfrm>
          <a:custGeom>
            <a:avLst/>
            <a:gdLst/>
            <a:ahLst/>
            <a:cxnLst/>
            <a:rect r="r" b="b" t="t" l="l"/>
            <a:pathLst>
              <a:path h="2951468" w="2405446">
                <a:moveTo>
                  <a:pt x="2405446" y="0"/>
                </a:moveTo>
                <a:lnTo>
                  <a:pt x="0" y="0"/>
                </a:lnTo>
                <a:lnTo>
                  <a:pt x="0" y="2951468"/>
                </a:lnTo>
                <a:lnTo>
                  <a:pt x="2405446" y="2951468"/>
                </a:lnTo>
                <a:lnTo>
                  <a:pt x="240544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1360720" y="1410941"/>
            <a:ext cx="7619362" cy="1209677"/>
          </a:xfrm>
          <a:prstGeom prst="rect">
            <a:avLst/>
          </a:prstGeom>
        </p:spPr>
        <p:txBody>
          <a:bodyPr anchor="t" rtlCol="false" tIns="0" lIns="0" bIns="0" rIns="0">
            <a:spAutoFit/>
          </a:bodyPr>
          <a:lstStyle/>
          <a:p>
            <a:pPr algn="l">
              <a:lnSpc>
                <a:spcPts val="9000"/>
              </a:lnSpc>
            </a:pPr>
            <a:r>
              <a:rPr lang="en-US" sz="9000">
                <a:solidFill>
                  <a:srgbClr val="F8F8F8"/>
                </a:solidFill>
                <a:latin typeface="Rubik"/>
                <a:ea typeface="Rubik"/>
                <a:cs typeface="Rubik"/>
                <a:sym typeface="Rubik"/>
              </a:rPr>
              <a:t>Introduction</a:t>
            </a:r>
          </a:p>
        </p:txBody>
      </p:sp>
      <p:sp>
        <p:nvSpPr>
          <p:cNvPr name="TextBox 8" id="8"/>
          <p:cNvSpPr txBox="true"/>
          <p:nvPr/>
        </p:nvSpPr>
        <p:spPr>
          <a:xfrm rot="0">
            <a:off x="1360720" y="3334795"/>
            <a:ext cx="7619362" cy="5722239"/>
          </a:xfrm>
          <a:prstGeom prst="rect">
            <a:avLst/>
          </a:prstGeom>
        </p:spPr>
        <p:txBody>
          <a:bodyPr anchor="t" rtlCol="false" tIns="0" lIns="0" bIns="0" rIns="0">
            <a:spAutoFit/>
          </a:bodyPr>
          <a:lstStyle/>
          <a:p>
            <a:pPr algn="l">
              <a:lnSpc>
                <a:spcPts val="3048"/>
              </a:lnSpc>
            </a:pPr>
            <a:r>
              <a:rPr lang="en-US" sz="2400">
                <a:solidFill>
                  <a:srgbClr val="F8F8F8"/>
                </a:solidFill>
                <a:latin typeface="Rubik"/>
                <a:ea typeface="Rubik"/>
                <a:cs typeface="Rubik"/>
                <a:sym typeface="Rubik"/>
              </a:rPr>
              <a:t>Dual enrollment and early college were created to expand access to advanced coursework and postsecondary opportunities—especially for students historically underserved. Yet, participation data continues to show that these programs often serve students who are already on a college-bound path.</a:t>
            </a:r>
          </a:p>
          <a:p>
            <a:pPr algn="l">
              <a:lnSpc>
                <a:spcPts val="3048"/>
              </a:lnSpc>
            </a:pPr>
          </a:p>
          <a:p>
            <a:pPr algn="l">
              <a:lnSpc>
                <a:spcPts val="3048"/>
              </a:lnSpc>
            </a:pPr>
            <a:r>
              <a:rPr lang="en-US" sz="2400">
                <a:solidFill>
                  <a:srgbClr val="F8F8F8"/>
                </a:solidFill>
                <a:latin typeface="Rubik"/>
                <a:ea typeface="Rubik"/>
                <a:cs typeface="Rubik"/>
                <a:sym typeface="Rubik"/>
              </a:rPr>
              <a:t>This collaborative workshop invites participants to examine a critical question:</a:t>
            </a:r>
          </a:p>
          <a:p>
            <a:pPr algn="l">
              <a:lnSpc>
                <a:spcPts val="3048"/>
              </a:lnSpc>
            </a:pPr>
          </a:p>
          <a:p>
            <a:pPr algn="l">
              <a:lnSpc>
                <a:spcPts val="3048"/>
              </a:lnSpc>
            </a:pPr>
            <a:r>
              <a:rPr lang="en-US" sz="2400" i="true" b="true">
                <a:solidFill>
                  <a:srgbClr val="FBD160"/>
                </a:solidFill>
                <a:latin typeface="Rubik Bold Italics"/>
                <a:ea typeface="Rubik Bold Italics"/>
                <a:cs typeface="Rubik Bold Italics"/>
                <a:sym typeface="Rubik Bold Italics"/>
              </a:rPr>
              <a:t>How can data analytics be leveraged to identify root causes of underperformance in schools and inform targeted, high-impact interventions to best support student outcomes?</a:t>
            </a:r>
          </a:p>
          <a:p>
            <a:pPr algn="l">
              <a:lnSpc>
                <a:spcPts val="3048"/>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grpSp>
        <p:nvGrpSpPr>
          <p:cNvPr name="Group 2" id="2"/>
          <p:cNvGrpSpPr/>
          <p:nvPr/>
        </p:nvGrpSpPr>
        <p:grpSpPr>
          <a:xfrm rot="0">
            <a:off x="8346656" y="2252703"/>
            <a:ext cx="10851526" cy="1276661"/>
            <a:chOff x="0" y="0"/>
            <a:chExt cx="2858015" cy="336240"/>
          </a:xfrm>
        </p:grpSpPr>
        <p:sp>
          <p:nvSpPr>
            <p:cNvPr name="Freeform 3" id="3"/>
            <p:cNvSpPr/>
            <p:nvPr/>
          </p:nvSpPr>
          <p:spPr>
            <a:xfrm flipH="false" flipV="false" rot="0">
              <a:off x="0" y="0"/>
              <a:ext cx="2858015" cy="336240"/>
            </a:xfrm>
            <a:custGeom>
              <a:avLst/>
              <a:gdLst/>
              <a:ahLst/>
              <a:cxnLst/>
              <a:rect r="r" b="b" t="t" l="l"/>
              <a:pathLst>
                <a:path h="336240" w="2858015">
                  <a:moveTo>
                    <a:pt x="10702" y="0"/>
                  </a:moveTo>
                  <a:lnTo>
                    <a:pt x="2847313" y="0"/>
                  </a:lnTo>
                  <a:cubicBezTo>
                    <a:pt x="2850152" y="0"/>
                    <a:pt x="2852874" y="1127"/>
                    <a:pt x="2854881" y="3134"/>
                  </a:cubicBezTo>
                  <a:cubicBezTo>
                    <a:pt x="2856888" y="5141"/>
                    <a:pt x="2858015" y="7863"/>
                    <a:pt x="2858015" y="10702"/>
                  </a:cubicBezTo>
                  <a:lnTo>
                    <a:pt x="2858015" y="325538"/>
                  </a:lnTo>
                  <a:cubicBezTo>
                    <a:pt x="2858015" y="328376"/>
                    <a:pt x="2856888" y="331098"/>
                    <a:pt x="2854881" y="333105"/>
                  </a:cubicBezTo>
                  <a:cubicBezTo>
                    <a:pt x="2852874" y="335112"/>
                    <a:pt x="2850152" y="336240"/>
                    <a:pt x="2847313" y="336240"/>
                  </a:cubicBezTo>
                  <a:lnTo>
                    <a:pt x="10702" y="336240"/>
                  </a:lnTo>
                  <a:cubicBezTo>
                    <a:pt x="7863" y="336240"/>
                    <a:pt x="5141" y="335112"/>
                    <a:pt x="3134" y="333105"/>
                  </a:cubicBezTo>
                  <a:cubicBezTo>
                    <a:pt x="1127" y="331098"/>
                    <a:pt x="0" y="328376"/>
                    <a:pt x="0" y="325538"/>
                  </a:cubicBezTo>
                  <a:lnTo>
                    <a:pt x="0" y="10702"/>
                  </a:lnTo>
                  <a:cubicBezTo>
                    <a:pt x="0" y="7863"/>
                    <a:pt x="1127" y="5141"/>
                    <a:pt x="3134" y="3134"/>
                  </a:cubicBezTo>
                  <a:cubicBezTo>
                    <a:pt x="5141" y="1127"/>
                    <a:pt x="7863" y="0"/>
                    <a:pt x="10702" y="0"/>
                  </a:cubicBezTo>
                  <a:close/>
                </a:path>
              </a:pathLst>
            </a:custGeom>
            <a:solidFill>
              <a:srgbClr val="FBD160"/>
            </a:solidFill>
          </p:spPr>
        </p:sp>
        <p:sp>
          <p:nvSpPr>
            <p:cNvPr name="TextBox 4" id="4"/>
            <p:cNvSpPr txBox="true"/>
            <p:nvPr/>
          </p:nvSpPr>
          <p:spPr>
            <a:xfrm>
              <a:off x="0" y="-57150"/>
              <a:ext cx="2858015" cy="393390"/>
            </a:xfrm>
            <a:prstGeom prst="rect">
              <a:avLst/>
            </a:prstGeom>
          </p:spPr>
          <p:txBody>
            <a:bodyPr anchor="ctr" rtlCol="false" tIns="50800" lIns="50800" bIns="50800" rIns="50800"/>
            <a:lstStyle/>
            <a:p>
              <a:pPr algn="ctr">
                <a:lnSpc>
                  <a:spcPts val="3500"/>
                </a:lnSpc>
              </a:pPr>
            </a:p>
          </p:txBody>
        </p:sp>
      </p:grpSp>
      <p:sp>
        <p:nvSpPr>
          <p:cNvPr name="TextBox 5" id="5"/>
          <p:cNvSpPr txBox="true"/>
          <p:nvPr/>
        </p:nvSpPr>
        <p:spPr>
          <a:xfrm rot="0">
            <a:off x="8667750" y="2367157"/>
            <a:ext cx="8591550" cy="1209677"/>
          </a:xfrm>
          <a:prstGeom prst="rect">
            <a:avLst/>
          </a:prstGeom>
        </p:spPr>
        <p:txBody>
          <a:bodyPr anchor="t" rtlCol="false" tIns="0" lIns="0" bIns="0" rIns="0">
            <a:spAutoFit/>
          </a:bodyPr>
          <a:lstStyle/>
          <a:p>
            <a:pPr algn="l">
              <a:lnSpc>
                <a:spcPts val="9000"/>
              </a:lnSpc>
            </a:pPr>
            <a:r>
              <a:rPr lang="en-US" sz="9000">
                <a:solidFill>
                  <a:srgbClr val="2B2B2B"/>
                </a:solidFill>
                <a:latin typeface="Rubik"/>
                <a:ea typeface="Rubik"/>
                <a:cs typeface="Rubik"/>
                <a:sym typeface="Rubik"/>
              </a:rPr>
              <a:t>OPPORTUNITY?</a:t>
            </a:r>
          </a:p>
        </p:txBody>
      </p:sp>
      <p:sp>
        <p:nvSpPr>
          <p:cNvPr name="TextBox 6" id="6"/>
          <p:cNvSpPr txBox="true"/>
          <p:nvPr/>
        </p:nvSpPr>
        <p:spPr>
          <a:xfrm rot="0">
            <a:off x="8667750" y="1455919"/>
            <a:ext cx="5709184" cy="749313"/>
          </a:xfrm>
          <a:prstGeom prst="rect">
            <a:avLst/>
          </a:prstGeom>
        </p:spPr>
        <p:txBody>
          <a:bodyPr anchor="t" rtlCol="false" tIns="0" lIns="0" bIns="0" rIns="0">
            <a:spAutoFit/>
          </a:bodyPr>
          <a:lstStyle/>
          <a:p>
            <a:pPr algn="l">
              <a:lnSpc>
                <a:spcPts val="5500"/>
              </a:lnSpc>
            </a:pPr>
            <a:r>
              <a:rPr lang="en-US" sz="5500">
                <a:solidFill>
                  <a:srgbClr val="F8F8F8"/>
                </a:solidFill>
                <a:latin typeface="Segoe Script"/>
                <a:ea typeface="Segoe Script"/>
                <a:cs typeface="Segoe Script"/>
                <a:sym typeface="Segoe Script"/>
              </a:rPr>
              <a:t>What is </a:t>
            </a:r>
          </a:p>
        </p:txBody>
      </p:sp>
      <p:sp>
        <p:nvSpPr>
          <p:cNvPr name="TextBox 7" id="7"/>
          <p:cNvSpPr txBox="true"/>
          <p:nvPr/>
        </p:nvSpPr>
        <p:spPr>
          <a:xfrm rot="0">
            <a:off x="8667750" y="6261984"/>
            <a:ext cx="8283337" cy="2797175"/>
          </a:xfrm>
          <a:prstGeom prst="rect">
            <a:avLst/>
          </a:prstGeom>
        </p:spPr>
        <p:txBody>
          <a:bodyPr anchor="t" rtlCol="false" tIns="0" lIns="0" bIns="0" rIns="0">
            <a:spAutoFit/>
          </a:bodyPr>
          <a:lstStyle/>
          <a:p>
            <a:pPr algn="l">
              <a:lnSpc>
                <a:spcPts val="3175"/>
              </a:lnSpc>
            </a:pPr>
            <a:r>
              <a:rPr lang="en-US" sz="2500">
                <a:solidFill>
                  <a:srgbClr val="F8F8F8"/>
                </a:solidFill>
                <a:latin typeface="Rubik"/>
                <a:ea typeface="Rubik"/>
                <a:cs typeface="Rubik"/>
                <a:sym typeface="Rubik"/>
              </a:rPr>
              <a:t>Opportunity occurs when individuals or groups encounter circumstances that allow them to pursue goals, access resources, and achieve meaningful outcomes. Students need not only the existence of opportunity or resources but also the guidance, support, and fair conditions that enable them to fully benefit and succeed.</a:t>
            </a:r>
          </a:p>
        </p:txBody>
      </p:sp>
      <p:sp>
        <p:nvSpPr>
          <p:cNvPr name="TextBox 8" id="8"/>
          <p:cNvSpPr txBox="true"/>
          <p:nvPr/>
        </p:nvSpPr>
        <p:spPr>
          <a:xfrm rot="0">
            <a:off x="8667750" y="4217825"/>
            <a:ext cx="8283337" cy="1681861"/>
          </a:xfrm>
          <a:prstGeom prst="rect">
            <a:avLst/>
          </a:prstGeom>
        </p:spPr>
        <p:txBody>
          <a:bodyPr anchor="t" rtlCol="false" tIns="0" lIns="0" bIns="0" rIns="0">
            <a:spAutoFit/>
          </a:bodyPr>
          <a:lstStyle/>
          <a:p>
            <a:pPr algn="l">
              <a:lnSpc>
                <a:spcPts val="3302"/>
              </a:lnSpc>
            </a:pPr>
            <a:r>
              <a:rPr lang="en-US" sz="2600" b="true">
                <a:solidFill>
                  <a:srgbClr val="F8F8F8"/>
                </a:solidFill>
                <a:latin typeface="Rubik Bold"/>
                <a:ea typeface="Rubik Bold"/>
                <a:cs typeface="Rubik Bold"/>
                <a:sym typeface="Rubik Bold"/>
              </a:rPr>
              <a:t>Opportunity refers to a favorable set of circumstances or conditions that allows an individual or group to pursue a goal, gain resources, or achieve desired outcomes. </a:t>
            </a:r>
          </a:p>
        </p:txBody>
      </p:sp>
      <p:sp>
        <p:nvSpPr>
          <p:cNvPr name="Freeform 9" id="9"/>
          <p:cNvSpPr/>
          <p:nvPr/>
        </p:nvSpPr>
        <p:spPr>
          <a:xfrm flipH="false" flipV="false" rot="663064">
            <a:off x="3107277" y="8308535"/>
            <a:ext cx="3341751" cy="2497200"/>
          </a:xfrm>
          <a:custGeom>
            <a:avLst/>
            <a:gdLst/>
            <a:ahLst/>
            <a:cxnLst/>
            <a:rect r="r" b="b" t="t" l="l"/>
            <a:pathLst>
              <a:path h="2497200" w="3341751">
                <a:moveTo>
                  <a:pt x="0" y="0"/>
                </a:moveTo>
                <a:lnTo>
                  <a:pt x="3341751" y="0"/>
                </a:lnTo>
                <a:lnTo>
                  <a:pt x="3341751" y="2497200"/>
                </a:lnTo>
                <a:lnTo>
                  <a:pt x="0" y="24972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true" flipV="true" rot="663064">
            <a:off x="2402625" y="-219900"/>
            <a:ext cx="3341751" cy="2497200"/>
          </a:xfrm>
          <a:custGeom>
            <a:avLst/>
            <a:gdLst/>
            <a:ahLst/>
            <a:cxnLst/>
            <a:rect r="r" b="b" t="t" l="l"/>
            <a:pathLst>
              <a:path h="2497200" w="3341751">
                <a:moveTo>
                  <a:pt x="3341751" y="2497200"/>
                </a:moveTo>
                <a:lnTo>
                  <a:pt x="0" y="2497200"/>
                </a:lnTo>
                <a:lnTo>
                  <a:pt x="0" y="0"/>
                </a:lnTo>
                <a:lnTo>
                  <a:pt x="3341751" y="0"/>
                </a:lnTo>
                <a:lnTo>
                  <a:pt x="3341751" y="249720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1" id="11"/>
          <p:cNvGrpSpPr/>
          <p:nvPr/>
        </p:nvGrpSpPr>
        <p:grpSpPr>
          <a:xfrm rot="-10420030">
            <a:off x="1077627" y="2981344"/>
            <a:ext cx="6938903" cy="4661594"/>
            <a:chOff x="-12700" y="-26670"/>
            <a:chExt cx="4860290" cy="3265170"/>
          </a:xfrm>
        </p:grpSpPr>
        <p:sp>
          <p:nvSpPr>
            <p:cNvPr name="Freeform 12" id="12"/>
            <p:cNvSpPr/>
            <p:nvPr/>
          </p:nvSpPr>
          <p:spPr>
            <a:xfrm flipH="false" flipV="false" rot="-10590215">
              <a:off x="-52436" y="147364"/>
              <a:ext cx="4928419" cy="2997166"/>
            </a:xfrm>
            <a:custGeom>
              <a:avLst/>
              <a:gdLst/>
              <a:ahLst/>
              <a:cxnLst/>
              <a:rect r="r" b="b" t="t" l="l"/>
              <a:pathLst>
                <a:path h="2997166" w="4928419">
                  <a:moveTo>
                    <a:pt x="22380" y="867443"/>
                  </a:moveTo>
                  <a:lnTo>
                    <a:pt x="926" y="516307"/>
                  </a:lnTo>
                  <a:cubicBezTo>
                    <a:pt x="-16733" y="227286"/>
                    <a:pt x="220550" y="-12421"/>
                    <a:pt x="508894" y="499"/>
                  </a:cubicBezTo>
                  <a:lnTo>
                    <a:pt x="3799582" y="151885"/>
                  </a:lnTo>
                  <a:cubicBezTo>
                    <a:pt x="4020355" y="162571"/>
                    <a:pt x="4201632" y="318175"/>
                    <a:pt x="4251250" y="526357"/>
                  </a:cubicBezTo>
                  <a:lnTo>
                    <a:pt x="4301723" y="519456"/>
                  </a:lnTo>
                  <a:cubicBezTo>
                    <a:pt x="4574294" y="482444"/>
                    <a:pt x="4822854" y="677198"/>
                    <a:pt x="4852260" y="950232"/>
                  </a:cubicBezTo>
                  <a:lnTo>
                    <a:pt x="4925620" y="1630284"/>
                  </a:lnTo>
                  <a:cubicBezTo>
                    <a:pt x="4955490" y="1910925"/>
                    <a:pt x="4742680" y="2155499"/>
                    <a:pt x="4462222" y="2167545"/>
                  </a:cubicBezTo>
                  <a:lnTo>
                    <a:pt x="4517038" y="2398312"/>
                  </a:lnTo>
                  <a:cubicBezTo>
                    <a:pt x="4590832" y="2710623"/>
                    <a:pt x="4348083" y="3006648"/>
                    <a:pt x="4028125" y="2996933"/>
                  </a:cubicBezTo>
                  <a:lnTo>
                    <a:pt x="655294" y="2896370"/>
                  </a:lnTo>
                  <a:cubicBezTo>
                    <a:pt x="423268" y="2888917"/>
                    <a:pt x="228385" y="2718876"/>
                    <a:pt x="190203" y="2489637"/>
                  </a:cubicBezTo>
                  <a:lnTo>
                    <a:pt x="170401" y="2373789"/>
                  </a:lnTo>
                  <a:cubicBezTo>
                    <a:pt x="122474" y="2089162"/>
                    <a:pt x="332856" y="1825652"/>
                    <a:pt x="620609" y="1808070"/>
                  </a:cubicBezTo>
                  <a:lnTo>
                    <a:pt x="825966" y="1795523"/>
                  </a:lnTo>
                  <a:cubicBezTo>
                    <a:pt x="825346" y="1785382"/>
                    <a:pt x="823459" y="1775318"/>
                    <a:pt x="822917" y="1766445"/>
                  </a:cubicBezTo>
                  <a:lnTo>
                    <a:pt x="803786" y="1453338"/>
                  </a:lnTo>
                  <a:cubicBezTo>
                    <a:pt x="800688" y="1402633"/>
                    <a:pt x="805273" y="1352731"/>
                    <a:pt x="817619" y="1304899"/>
                  </a:cubicBezTo>
                  <a:lnTo>
                    <a:pt x="538739" y="1321938"/>
                  </a:lnTo>
                  <a:cubicBezTo>
                    <a:pt x="270078" y="1339625"/>
                    <a:pt x="38723" y="1134914"/>
                    <a:pt x="22380" y="867443"/>
                  </a:cubicBezTo>
                  <a:close/>
                </a:path>
              </a:pathLst>
            </a:custGeom>
            <a:blipFill>
              <a:blip r:embed="rId4"/>
              <a:stretch>
                <a:fillRect l="0" t="-5777" r="-992" b="-4865"/>
              </a:stretch>
            </a:blip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grpSp>
        <p:nvGrpSpPr>
          <p:cNvPr name="Group 2" id="2"/>
          <p:cNvGrpSpPr/>
          <p:nvPr/>
        </p:nvGrpSpPr>
        <p:grpSpPr>
          <a:xfrm rot="0">
            <a:off x="-2345160" y="2252703"/>
            <a:ext cx="11489160" cy="1276661"/>
            <a:chOff x="0" y="0"/>
            <a:chExt cx="3025952" cy="336240"/>
          </a:xfrm>
        </p:grpSpPr>
        <p:sp>
          <p:nvSpPr>
            <p:cNvPr name="Freeform 3" id="3"/>
            <p:cNvSpPr/>
            <p:nvPr/>
          </p:nvSpPr>
          <p:spPr>
            <a:xfrm flipH="false" flipV="false" rot="0">
              <a:off x="0" y="0"/>
              <a:ext cx="3025952" cy="336240"/>
            </a:xfrm>
            <a:custGeom>
              <a:avLst/>
              <a:gdLst/>
              <a:ahLst/>
              <a:cxnLst/>
              <a:rect r="r" b="b" t="t" l="l"/>
              <a:pathLst>
                <a:path h="336240" w="3025952">
                  <a:moveTo>
                    <a:pt x="10108" y="0"/>
                  </a:moveTo>
                  <a:lnTo>
                    <a:pt x="3015844" y="0"/>
                  </a:lnTo>
                  <a:cubicBezTo>
                    <a:pt x="3018525" y="0"/>
                    <a:pt x="3021096" y="1065"/>
                    <a:pt x="3022991" y="2960"/>
                  </a:cubicBezTo>
                  <a:cubicBezTo>
                    <a:pt x="3024887" y="4856"/>
                    <a:pt x="3025952" y="7427"/>
                    <a:pt x="3025952" y="10108"/>
                  </a:cubicBezTo>
                  <a:lnTo>
                    <a:pt x="3025952" y="326132"/>
                  </a:lnTo>
                  <a:cubicBezTo>
                    <a:pt x="3025952" y="328813"/>
                    <a:pt x="3024887" y="331384"/>
                    <a:pt x="3022991" y="333279"/>
                  </a:cubicBezTo>
                  <a:cubicBezTo>
                    <a:pt x="3021096" y="335175"/>
                    <a:pt x="3018525" y="336240"/>
                    <a:pt x="3015844" y="336240"/>
                  </a:cubicBezTo>
                  <a:lnTo>
                    <a:pt x="10108" y="336240"/>
                  </a:lnTo>
                  <a:cubicBezTo>
                    <a:pt x="7427" y="336240"/>
                    <a:pt x="4856" y="335175"/>
                    <a:pt x="2960" y="333279"/>
                  </a:cubicBezTo>
                  <a:cubicBezTo>
                    <a:pt x="1065" y="331384"/>
                    <a:pt x="0" y="328813"/>
                    <a:pt x="0" y="326132"/>
                  </a:cubicBezTo>
                  <a:lnTo>
                    <a:pt x="0" y="10108"/>
                  </a:lnTo>
                  <a:cubicBezTo>
                    <a:pt x="0" y="7427"/>
                    <a:pt x="1065" y="4856"/>
                    <a:pt x="2960" y="2960"/>
                  </a:cubicBezTo>
                  <a:cubicBezTo>
                    <a:pt x="4856" y="1065"/>
                    <a:pt x="7427" y="0"/>
                    <a:pt x="10108" y="0"/>
                  </a:cubicBezTo>
                  <a:close/>
                </a:path>
              </a:pathLst>
            </a:custGeom>
            <a:solidFill>
              <a:srgbClr val="2FA8C5"/>
            </a:solidFill>
          </p:spPr>
        </p:sp>
        <p:sp>
          <p:nvSpPr>
            <p:cNvPr name="TextBox 4" id="4"/>
            <p:cNvSpPr txBox="true"/>
            <p:nvPr/>
          </p:nvSpPr>
          <p:spPr>
            <a:xfrm>
              <a:off x="0" y="-57150"/>
              <a:ext cx="3025952" cy="393390"/>
            </a:xfrm>
            <a:prstGeom prst="rect">
              <a:avLst/>
            </a:prstGeom>
          </p:spPr>
          <p:txBody>
            <a:bodyPr anchor="ctr" rtlCol="false" tIns="50800" lIns="50800" bIns="50800" rIns="50800"/>
            <a:lstStyle/>
            <a:p>
              <a:pPr algn="ctr">
                <a:lnSpc>
                  <a:spcPts val="3500"/>
                </a:lnSpc>
              </a:pPr>
            </a:p>
          </p:txBody>
        </p:sp>
      </p:grpSp>
      <p:grpSp>
        <p:nvGrpSpPr>
          <p:cNvPr name="Group 5" id="5"/>
          <p:cNvGrpSpPr/>
          <p:nvPr/>
        </p:nvGrpSpPr>
        <p:grpSpPr>
          <a:xfrm rot="0">
            <a:off x="9449943" y="2520315"/>
            <a:ext cx="7809357" cy="5246370"/>
            <a:chOff x="-12700" y="-26670"/>
            <a:chExt cx="4860290" cy="3265170"/>
          </a:xfrm>
        </p:grpSpPr>
        <p:sp>
          <p:nvSpPr>
            <p:cNvPr name="Freeform 6" id="6"/>
            <p:cNvSpPr/>
            <p:nvPr/>
          </p:nvSpPr>
          <p:spPr>
            <a:xfrm flipH="false" flipV="false" rot="0">
              <a:off x="12193" y="27115"/>
              <a:ext cx="4848098" cy="3210346"/>
            </a:xfrm>
            <a:custGeom>
              <a:avLst/>
              <a:gdLst/>
              <a:ahLst/>
              <a:cxnLst/>
              <a:rect r="r" b="b" t="t" l="l"/>
              <a:pathLst>
                <a:path h="3210346" w="4848098">
                  <a:moveTo>
                    <a:pt x="4848097" y="2371915"/>
                  </a:moveTo>
                  <a:lnTo>
                    <a:pt x="4848097" y="2723705"/>
                  </a:lnTo>
                  <a:cubicBezTo>
                    <a:pt x="4848097" y="3013265"/>
                    <a:pt x="4596637" y="3238055"/>
                    <a:pt x="4309617" y="3207575"/>
                  </a:cubicBezTo>
                  <a:lnTo>
                    <a:pt x="1034287" y="2855785"/>
                  </a:lnTo>
                  <a:cubicBezTo>
                    <a:pt x="814577" y="2831655"/>
                    <a:pt x="643127" y="2665285"/>
                    <a:pt x="606297" y="2454465"/>
                  </a:cubicBezTo>
                  <a:lnTo>
                    <a:pt x="555497" y="2458275"/>
                  </a:lnTo>
                  <a:cubicBezTo>
                    <a:pt x="281177" y="2478595"/>
                    <a:pt x="44957" y="2269045"/>
                    <a:pt x="32257" y="1994725"/>
                  </a:cubicBezTo>
                  <a:lnTo>
                    <a:pt x="507" y="1311465"/>
                  </a:lnTo>
                  <a:cubicBezTo>
                    <a:pt x="-12193" y="1029525"/>
                    <a:pt x="215137" y="798385"/>
                    <a:pt x="495807" y="803465"/>
                  </a:cubicBezTo>
                  <a:lnTo>
                    <a:pt x="455167" y="569785"/>
                  </a:lnTo>
                  <a:cubicBezTo>
                    <a:pt x="400557" y="253555"/>
                    <a:pt x="660907" y="-27115"/>
                    <a:pt x="979677" y="2095"/>
                  </a:cubicBezTo>
                  <a:lnTo>
                    <a:pt x="4340097" y="308165"/>
                  </a:lnTo>
                  <a:cubicBezTo>
                    <a:pt x="4571237" y="329755"/>
                    <a:pt x="4755387" y="511365"/>
                    <a:pt x="4779517" y="742505"/>
                  </a:cubicBezTo>
                  <a:lnTo>
                    <a:pt x="4792217" y="859345"/>
                  </a:lnTo>
                  <a:cubicBezTo>
                    <a:pt x="4822697" y="1146365"/>
                    <a:pt x="4596637" y="1396555"/>
                    <a:pt x="4308347" y="1396555"/>
                  </a:cubicBezTo>
                  <a:lnTo>
                    <a:pt x="4102607" y="1396555"/>
                  </a:lnTo>
                  <a:cubicBezTo>
                    <a:pt x="4102607" y="1406715"/>
                    <a:pt x="4103877" y="1416875"/>
                    <a:pt x="4103877" y="1425765"/>
                  </a:cubicBezTo>
                  <a:lnTo>
                    <a:pt x="4103877" y="1739455"/>
                  </a:lnTo>
                  <a:cubicBezTo>
                    <a:pt x="4103877" y="1790255"/>
                    <a:pt x="4096257" y="1839785"/>
                    <a:pt x="4081017" y="1886775"/>
                  </a:cubicBezTo>
                  <a:lnTo>
                    <a:pt x="4360417" y="1886775"/>
                  </a:lnTo>
                  <a:cubicBezTo>
                    <a:pt x="4629657" y="1885505"/>
                    <a:pt x="4848097" y="2103945"/>
                    <a:pt x="4848097" y="2371915"/>
                  </a:cubicBezTo>
                  <a:close/>
                </a:path>
              </a:pathLst>
            </a:custGeom>
            <a:blipFill>
              <a:blip r:embed="rId3"/>
              <a:stretch>
                <a:fillRect l="-4112" t="0" r="-3146" b="-7917"/>
              </a:stretch>
            </a:blipFill>
          </p:spPr>
        </p:sp>
      </p:grpSp>
      <p:sp>
        <p:nvSpPr>
          <p:cNvPr name="TextBox 7" id="7"/>
          <p:cNvSpPr txBox="true"/>
          <p:nvPr/>
        </p:nvSpPr>
        <p:spPr>
          <a:xfrm rot="0">
            <a:off x="1360720" y="2367157"/>
            <a:ext cx="7060002" cy="1209677"/>
          </a:xfrm>
          <a:prstGeom prst="rect">
            <a:avLst/>
          </a:prstGeom>
        </p:spPr>
        <p:txBody>
          <a:bodyPr anchor="t" rtlCol="false" tIns="0" lIns="0" bIns="0" rIns="0">
            <a:spAutoFit/>
          </a:bodyPr>
          <a:lstStyle/>
          <a:p>
            <a:pPr algn="l">
              <a:lnSpc>
                <a:spcPts val="9000"/>
              </a:lnSpc>
            </a:pPr>
            <a:r>
              <a:rPr lang="en-US" sz="9000">
                <a:solidFill>
                  <a:srgbClr val="2B2B2B"/>
                </a:solidFill>
                <a:latin typeface="Rubik"/>
                <a:ea typeface="Rubik"/>
                <a:cs typeface="Rubik"/>
                <a:sym typeface="Rubik"/>
              </a:rPr>
              <a:t>ACCESS?</a:t>
            </a:r>
          </a:p>
        </p:txBody>
      </p:sp>
      <p:sp>
        <p:nvSpPr>
          <p:cNvPr name="TextBox 8" id="8"/>
          <p:cNvSpPr txBox="true"/>
          <p:nvPr/>
        </p:nvSpPr>
        <p:spPr>
          <a:xfrm rot="0">
            <a:off x="1360720" y="1455919"/>
            <a:ext cx="7060002" cy="749313"/>
          </a:xfrm>
          <a:prstGeom prst="rect">
            <a:avLst/>
          </a:prstGeom>
        </p:spPr>
        <p:txBody>
          <a:bodyPr anchor="t" rtlCol="false" tIns="0" lIns="0" bIns="0" rIns="0">
            <a:spAutoFit/>
          </a:bodyPr>
          <a:lstStyle/>
          <a:p>
            <a:pPr algn="l">
              <a:lnSpc>
                <a:spcPts val="5500"/>
              </a:lnSpc>
            </a:pPr>
            <a:r>
              <a:rPr lang="en-US" sz="5500">
                <a:solidFill>
                  <a:srgbClr val="F8F8F8"/>
                </a:solidFill>
                <a:latin typeface="Segoe Script"/>
                <a:ea typeface="Segoe Script"/>
                <a:cs typeface="Segoe Script"/>
                <a:sym typeface="Segoe Script"/>
              </a:rPr>
              <a:t>What is</a:t>
            </a:r>
          </a:p>
        </p:txBody>
      </p:sp>
      <p:sp>
        <p:nvSpPr>
          <p:cNvPr name="TextBox 9" id="9"/>
          <p:cNvSpPr txBox="true"/>
          <p:nvPr/>
        </p:nvSpPr>
        <p:spPr>
          <a:xfrm rot="0">
            <a:off x="1360720" y="6547385"/>
            <a:ext cx="7619362" cy="1597025"/>
          </a:xfrm>
          <a:prstGeom prst="rect">
            <a:avLst/>
          </a:prstGeom>
        </p:spPr>
        <p:txBody>
          <a:bodyPr anchor="t" rtlCol="false" tIns="0" lIns="0" bIns="0" rIns="0">
            <a:spAutoFit/>
          </a:bodyPr>
          <a:lstStyle/>
          <a:p>
            <a:pPr algn="l">
              <a:lnSpc>
                <a:spcPts val="3175"/>
              </a:lnSpc>
            </a:pPr>
            <a:r>
              <a:rPr lang="en-US" sz="2500">
                <a:solidFill>
                  <a:srgbClr val="F8F8F8"/>
                </a:solidFill>
                <a:latin typeface="Rubik"/>
                <a:ea typeface="Rubik"/>
                <a:cs typeface="Rubik"/>
                <a:sym typeface="Rubik"/>
              </a:rPr>
              <a:t>Access is not just about whether resources or opportunities exist—it also reflects how institutional systems, policies, and practices shape who can actually benefit from them.</a:t>
            </a:r>
          </a:p>
        </p:txBody>
      </p:sp>
      <p:sp>
        <p:nvSpPr>
          <p:cNvPr name="TextBox 10" id="10"/>
          <p:cNvSpPr txBox="true"/>
          <p:nvPr/>
        </p:nvSpPr>
        <p:spPr>
          <a:xfrm rot="0">
            <a:off x="1360720" y="4217825"/>
            <a:ext cx="7619362" cy="2100961"/>
          </a:xfrm>
          <a:prstGeom prst="rect">
            <a:avLst/>
          </a:prstGeom>
        </p:spPr>
        <p:txBody>
          <a:bodyPr anchor="t" rtlCol="false" tIns="0" lIns="0" bIns="0" rIns="0">
            <a:spAutoFit/>
          </a:bodyPr>
          <a:lstStyle/>
          <a:p>
            <a:pPr algn="l">
              <a:lnSpc>
                <a:spcPts val="3302"/>
              </a:lnSpc>
            </a:pPr>
            <a:r>
              <a:rPr lang="en-US" sz="2600" b="true">
                <a:solidFill>
                  <a:srgbClr val="F8F8F8"/>
                </a:solidFill>
                <a:latin typeface="Rubik Bold"/>
                <a:ea typeface="Rubik Bold"/>
                <a:cs typeface="Rubik Bold"/>
                <a:sym typeface="Rubik Bold"/>
              </a:rPr>
              <a:t>Access refers to the degree to which institutional structures, policies, and practices enable or constrain individuals’ ability to utilize available resources and opportunities.</a:t>
            </a:r>
          </a:p>
        </p:txBody>
      </p:sp>
      <p:sp>
        <p:nvSpPr>
          <p:cNvPr name="Freeform 11" id="11"/>
          <p:cNvSpPr/>
          <p:nvPr/>
        </p:nvSpPr>
        <p:spPr>
          <a:xfrm flipH="false" flipV="false" rot="663064">
            <a:off x="11916076" y="8284919"/>
            <a:ext cx="3341751" cy="2497200"/>
          </a:xfrm>
          <a:custGeom>
            <a:avLst/>
            <a:gdLst/>
            <a:ahLst/>
            <a:cxnLst/>
            <a:rect r="r" b="b" t="t" l="l"/>
            <a:pathLst>
              <a:path h="2497200" w="3341751">
                <a:moveTo>
                  <a:pt x="0" y="0"/>
                </a:moveTo>
                <a:lnTo>
                  <a:pt x="3341751" y="0"/>
                </a:lnTo>
                <a:lnTo>
                  <a:pt x="3341751" y="2497200"/>
                </a:lnTo>
                <a:lnTo>
                  <a:pt x="0" y="24972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true" flipV="true" rot="663064">
            <a:off x="11683746" y="-274012"/>
            <a:ext cx="3341751" cy="2497200"/>
          </a:xfrm>
          <a:custGeom>
            <a:avLst/>
            <a:gdLst/>
            <a:ahLst/>
            <a:cxnLst/>
            <a:rect r="r" b="b" t="t" l="l"/>
            <a:pathLst>
              <a:path h="2497200" w="3341751">
                <a:moveTo>
                  <a:pt x="3341751" y="2497200"/>
                </a:moveTo>
                <a:lnTo>
                  <a:pt x="0" y="2497200"/>
                </a:lnTo>
                <a:lnTo>
                  <a:pt x="0" y="0"/>
                </a:lnTo>
                <a:lnTo>
                  <a:pt x="3341751" y="0"/>
                </a:lnTo>
                <a:lnTo>
                  <a:pt x="3341751" y="249720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2B2B2B"/>
        </a:solidFill>
      </p:bgPr>
    </p:bg>
    <p:spTree>
      <p:nvGrpSpPr>
        <p:cNvPr id="1" name=""/>
        <p:cNvGrpSpPr/>
        <p:nvPr/>
      </p:nvGrpSpPr>
      <p:grpSpPr>
        <a:xfrm>
          <a:off x="0" y="0"/>
          <a:ext cx="0" cy="0"/>
          <a:chOff x="0" y="0"/>
          <a:chExt cx="0" cy="0"/>
        </a:xfrm>
      </p:grpSpPr>
      <p:grpSp>
        <p:nvGrpSpPr>
          <p:cNvPr name="Group 2" id="2"/>
          <p:cNvGrpSpPr/>
          <p:nvPr/>
        </p:nvGrpSpPr>
        <p:grpSpPr>
          <a:xfrm rot="0">
            <a:off x="9736144" y="3716225"/>
            <a:ext cx="5136416" cy="3007543"/>
            <a:chOff x="0" y="0"/>
            <a:chExt cx="6848554" cy="4010057"/>
          </a:xfrm>
        </p:grpSpPr>
        <p:grpSp>
          <p:nvGrpSpPr>
            <p:cNvPr name="Group 3" id="3"/>
            <p:cNvGrpSpPr/>
            <p:nvPr/>
          </p:nvGrpSpPr>
          <p:grpSpPr>
            <a:xfrm rot="0">
              <a:off x="0" y="0"/>
              <a:ext cx="856069" cy="4010057"/>
              <a:chOff x="0" y="0"/>
              <a:chExt cx="330200" cy="1546745"/>
            </a:xfrm>
          </p:grpSpPr>
          <p:sp>
            <p:nvSpPr>
              <p:cNvPr name="Freeform 4" id="4"/>
              <p:cNvSpPr/>
              <p:nvPr/>
            </p:nvSpPr>
            <p:spPr>
              <a:xfrm flipH="false" flipV="false" rot="0">
                <a:off x="0" y="0"/>
                <a:ext cx="330200" cy="1546745"/>
              </a:xfrm>
              <a:custGeom>
                <a:avLst/>
                <a:gdLst/>
                <a:ahLst/>
                <a:cxnLst/>
                <a:rect r="r" b="b" t="t" l="l"/>
                <a:pathLst>
                  <a:path h="1546745" w="330200">
                    <a:moveTo>
                      <a:pt x="110126" y="19070"/>
                    </a:moveTo>
                    <a:cubicBezTo>
                      <a:pt x="127000" y="7556"/>
                      <a:pt x="146300" y="0"/>
                      <a:pt x="165189" y="0"/>
                    </a:cubicBezTo>
                    <a:cubicBezTo>
                      <a:pt x="184078" y="0"/>
                      <a:pt x="202254" y="6476"/>
                      <a:pt x="219005" y="17990"/>
                    </a:cubicBezTo>
                    <a:cubicBezTo>
                      <a:pt x="219361" y="18350"/>
                      <a:pt x="219718" y="18350"/>
                      <a:pt x="220074" y="18710"/>
                    </a:cubicBezTo>
                    <a:cubicBezTo>
                      <a:pt x="282978" y="64765"/>
                      <a:pt x="329309" y="186379"/>
                      <a:pt x="330200" y="344805"/>
                    </a:cubicBezTo>
                    <a:lnTo>
                      <a:pt x="330200" y="1546745"/>
                    </a:lnTo>
                    <a:lnTo>
                      <a:pt x="0" y="1546745"/>
                    </a:lnTo>
                    <a:lnTo>
                      <a:pt x="0" y="345697"/>
                    </a:lnTo>
                    <a:cubicBezTo>
                      <a:pt x="891" y="185660"/>
                      <a:pt x="46510" y="64045"/>
                      <a:pt x="110126" y="19070"/>
                    </a:cubicBezTo>
                    <a:close/>
                  </a:path>
                </a:pathLst>
              </a:custGeom>
              <a:solidFill>
                <a:srgbClr val="FBD160"/>
              </a:solidFill>
            </p:spPr>
          </p:sp>
          <p:sp>
            <p:nvSpPr>
              <p:cNvPr name="TextBox 5" id="5"/>
              <p:cNvSpPr txBox="true"/>
              <p:nvPr/>
            </p:nvSpPr>
            <p:spPr>
              <a:xfrm>
                <a:off x="0" y="69850"/>
                <a:ext cx="330200" cy="1476895"/>
              </a:xfrm>
              <a:prstGeom prst="rect">
                <a:avLst/>
              </a:prstGeom>
            </p:spPr>
            <p:txBody>
              <a:bodyPr anchor="ctr" rtlCol="false" tIns="50800" lIns="50800" bIns="50800" rIns="50800"/>
              <a:lstStyle/>
              <a:p>
                <a:pPr algn="ctr">
                  <a:lnSpc>
                    <a:spcPts val="3500"/>
                  </a:lnSpc>
                </a:pPr>
              </a:p>
            </p:txBody>
          </p:sp>
        </p:grpSp>
        <p:grpSp>
          <p:nvGrpSpPr>
            <p:cNvPr name="Group 6" id="6"/>
            <p:cNvGrpSpPr/>
            <p:nvPr/>
          </p:nvGrpSpPr>
          <p:grpSpPr>
            <a:xfrm rot="0">
              <a:off x="856069" y="0"/>
              <a:ext cx="856069" cy="4010057"/>
              <a:chOff x="0" y="0"/>
              <a:chExt cx="330200" cy="1546745"/>
            </a:xfrm>
          </p:grpSpPr>
          <p:sp>
            <p:nvSpPr>
              <p:cNvPr name="Freeform 7" id="7"/>
              <p:cNvSpPr/>
              <p:nvPr/>
            </p:nvSpPr>
            <p:spPr>
              <a:xfrm flipH="false" flipV="false" rot="0">
                <a:off x="0" y="0"/>
                <a:ext cx="330200" cy="1546745"/>
              </a:xfrm>
              <a:custGeom>
                <a:avLst/>
                <a:gdLst/>
                <a:ahLst/>
                <a:cxnLst/>
                <a:rect r="r" b="b" t="t" l="l"/>
                <a:pathLst>
                  <a:path h="1546745" w="330200">
                    <a:moveTo>
                      <a:pt x="110126" y="19070"/>
                    </a:moveTo>
                    <a:cubicBezTo>
                      <a:pt x="127000" y="7556"/>
                      <a:pt x="146300" y="0"/>
                      <a:pt x="165189" y="0"/>
                    </a:cubicBezTo>
                    <a:cubicBezTo>
                      <a:pt x="184078" y="0"/>
                      <a:pt x="202254" y="6476"/>
                      <a:pt x="219005" y="17990"/>
                    </a:cubicBezTo>
                    <a:cubicBezTo>
                      <a:pt x="219361" y="18350"/>
                      <a:pt x="219718" y="18350"/>
                      <a:pt x="220074" y="18710"/>
                    </a:cubicBezTo>
                    <a:cubicBezTo>
                      <a:pt x="282978" y="64765"/>
                      <a:pt x="329309" y="186379"/>
                      <a:pt x="330200" y="344805"/>
                    </a:cubicBezTo>
                    <a:lnTo>
                      <a:pt x="330200" y="1546745"/>
                    </a:lnTo>
                    <a:lnTo>
                      <a:pt x="0" y="1546745"/>
                    </a:lnTo>
                    <a:lnTo>
                      <a:pt x="0" y="345697"/>
                    </a:lnTo>
                    <a:cubicBezTo>
                      <a:pt x="891" y="185660"/>
                      <a:pt x="46510" y="64045"/>
                      <a:pt x="110126" y="19070"/>
                    </a:cubicBezTo>
                    <a:close/>
                  </a:path>
                </a:pathLst>
              </a:custGeom>
              <a:solidFill>
                <a:srgbClr val="FBD160"/>
              </a:solidFill>
            </p:spPr>
          </p:sp>
          <p:sp>
            <p:nvSpPr>
              <p:cNvPr name="TextBox 8" id="8"/>
              <p:cNvSpPr txBox="true"/>
              <p:nvPr/>
            </p:nvSpPr>
            <p:spPr>
              <a:xfrm>
                <a:off x="0" y="69850"/>
                <a:ext cx="330200" cy="1476895"/>
              </a:xfrm>
              <a:prstGeom prst="rect">
                <a:avLst/>
              </a:prstGeom>
            </p:spPr>
            <p:txBody>
              <a:bodyPr anchor="ctr" rtlCol="false" tIns="50800" lIns="50800" bIns="50800" rIns="50800"/>
              <a:lstStyle/>
              <a:p>
                <a:pPr algn="ctr">
                  <a:lnSpc>
                    <a:spcPts val="3500"/>
                  </a:lnSpc>
                </a:pPr>
              </a:p>
            </p:txBody>
          </p:sp>
        </p:grpSp>
        <p:grpSp>
          <p:nvGrpSpPr>
            <p:cNvPr name="Group 9" id="9"/>
            <p:cNvGrpSpPr/>
            <p:nvPr/>
          </p:nvGrpSpPr>
          <p:grpSpPr>
            <a:xfrm rot="0">
              <a:off x="1712139" y="0"/>
              <a:ext cx="856069" cy="4010057"/>
              <a:chOff x="0" y="0"/>
              <a:chExt cx="330200" cy="1546745"/>
            </a:xfrm>
          </p:grpSpPr>
          <p:sp>
            <p:nvSpPr>
              <p:cNvPr name="Freeform 10" id="10"/>
              <p:cNvSpPr/>
              <p:nvPr/>
            </p:nvSpPr>
            <p:spPr>
              <a:xfrm flipH="false" flipV="false" rot="0">
                <a:off x="0" y="0"/>
                <a:ext cx="330200" cy="1546745"/>
              </a:xfrm>
              <a:custGeom>
                <a:avLst/>
                <a:gdLst/>
                <a:ahLst/>
                <a:cxnLst/>
                <a:rect r="r" b="b" t="t" l="l"/>
                <a:pathLst>
                  <a:path h="1546745" w="330200">
                    <a:moveTo>
                      <a:pt x="110126" y="19070"/>
                    </a:moveTo>
                    <a:cubicBezTo>
                      <a:pt x="127000" y="7556"/>
                      <a:pt x="146300" y="0"/>
                      <a:pt x="165189" y="0"/>
                    </a:cubicBezTo>
                    <a:cubicBezTo>
                      <a:pt x="184078" y="0"/>
                      <a:pt x="202254" y="6476"/>
                      <a:pt x="219005" y="17990"/>
                    </a:cubicBezTo>
                    <a:cubicBezTo>
                      <a:pt x="219361" y="18350"/>
                      <a:pt x="219718" y="18350"/>
                      <a:pt x="220074" y="18710"/>
                    </a:cubicBezTo>
                    <a:cubicBezTo>
                      <a:pt x="282978" y="64765"/>
                      <a:pt x="329309" y="186379"/>
                      <a:pt x="330200" y="344805"/>
                    </a:cubicBezTo>
                    <a:lnTo>
                      <a:pt x="330200" y="1546745"/>
                    </a:lnTo>
                    <a:lnTo>
                      <a:pt x="0" y="1546745"/>
                    </a:lnTo>
                    <a:lnTo>
                      <a:pt x="0" y="345697"/>
                    </a:lnTo>
                    <a:cubicBezTo>
                      <a:pt x="891" y="185660"/>
                      <a:pt x="46510" y="64045"/>
                      <a:pt x="110126" y="19070"/>
                    </a:cubicBezTo>
                    <a:close/>
                  </a:path>
                </a:pathLst>
              </a:custGeom>
              <a:solidFill>
                <a:srgbClr val="FBD160"/>
              </a:solidFill>
            </p:spPr>
          </p:sp>
          <p:sp>
            <p:nvSpPr>
              <p:cNvPr name="TextBox 11" id="11"/>
              <p:cNvSpPr txBox="true"/>
              <p:nvPr/>
            </p:nvSpPr>
            <p:spPr>
              <a:xfrm>
                <a:off x="0" y="69850"/>
                <a:ext cx="330200" cy="1476895"/>
              </a:xfrm>
              <a:prstGeom prst="rect">
                <a:avLst/>
              </a:prstGeom>
            </p:spPr>
            <p:txBody>
              <a:bodyPr anchor="ctr" rtlCol="false" tIns="50800" lIns="50800" bIns="50800" rIns="50800"/>
              <a:lstStyle/>
              <a:p>
                <a:pPr algn="ctr">
                  <a:lnSpc>
                    <a:spcPts val="3500"/>
                  </a:lnSpc>
                </a:pPr>
              </a:p>
            </p:txBody>
          </p:sp>
        </p:grpSp>
        <p:grpSp>
          <p:nvGrpSpPr>
            <p:cNvPr name="Group 12" id="12"/>
            <p:cNvGrpSpPr/>
            <p:nvPr/>
          </p:nvGrpSpPr>
          <p:grpSpPr>
            <a:xfrm rot="0">
              <a:off x="2568208" y="0"/>
              <a:ext cx="856069" cy="4010057"/>
              <a:chOff x="0" y="0"/>
              <a:chExt cx="330200" cy="1546745"/>
            </a:xfrm>
          </p:grpSpPr>
          <p:sp>
            <p:nvSpPr>
              <p:cNvPr name="Freeform 13" id="13"/>
              <p:cNvSpPr/>
              <p:nvPr/>
            </p:nvSpPr>
            <p:spPr>
              <a:xfrm flipH="false" flipV="false" rot="0">
                <a:off x="0" y="0"/>
                <a:ext cx="330200" cy="1546745"/>
              </a:xfrm>
              <a:custGeom>
                <a:avLst/>
                <a:gdLst/>
                <a:ahLst/>
                <a:cxnLst/>
                <a:rect r="r" b="b" t="t" l="l"/>
                <a:pathLst>
                  <a:path h="1546745" w="330200">
                    <a:moveTo>
                      <a:pt x="110126" y="19070"/>
                    </a:moveTo>
                    <a:cubicBezTo>
                      <a:pt x="127000" y="7556"/>
                      <a:pt x="146300" y="0"/>
                      <a:pt x="165189" y="0"/>
                    </a:cubicBezTo>
                    <a:cubicBezTo>
                      <a:pt x="184078" y="0"/>
                      <a:pt x="202254" y="6476"/>
                      <a:pt x="219005" y="17990"/>
                    </a:cubicBezTo>
                    <a:cubicBezTo>
                      <a:pt x="219361" y="18350"/>
                      <a:pt x="219718" y="18350"/>
                      <a:pt x="220074" y="18710"/>
                    </a:cubicBezTo>
                    <a:cubicBezTo>
                      <a:pt x="282978" y="64765"/>
                      <a:pt x="329309" y="186379"/>
                      <a:pt x="330200" y="344805"/>
                    </a:cubicBezTo>
                    <a:lnTo>
                      <a:pt x="330200" y="1546745"/>
                    </a:lnTo>
                    <a:lnTo>
                      <a:pt x="0" y="1546745"/>
                    </a:lnTo>
                    <a:lnTo>
                      <a:pt x="0" y="345697"/>
                    </a:lnTo>
                    <a:cubicBezTo>
                      <a:pt x="891" y="185660"/>
                      <a:pt x="46510" y="64045"/>
                      <a:pt x="110126" y="19070"/>
                    </a:cubicBezTo>
                    <a:close/>
                  </a:path>
                </a:pathLst>
              </a:custGeom>
              <a:solidFill>
                <a:srgbClr val="FBD160"/>
              </a:solidFill>
            </p:spPr>
          </p:sp>
          <p:sp>
            <p:nvSpPr>
              <p:cNvPr name="TextBox 14" id="14"/>
              <p:cNvSpPr txBox="true"/>
              <p:nvPr/>
            </p:nvSpPr>
            <p:spPr>
              <a:xfrm>
                <a:off x="0" y="69850"/>
                <a:ext cx="330200" cy="1476895"/>
              </a:xfrm>
              <a:prstGeom prst="rect">
                <a:avLst/>
              </a:prstGeom>
            </p:spPr>
            <p:txBody>
              <a:bodyPr anchor="ctr" rtlCol="false" tIns="50800" lIns="50800" bIns="50800" rIns="50800"/>
              <a:lstStyle/>
              <a:p>
                <a:pPr algn="ctr">
                  <a:lnSpc>
                    <a:spcPts val="3500"/>
                  </a:lnSpc>
                </a:pPr>
              </a:p>
            </p:txBody>
          </p:sp>
        </p:grpSp>
        <p:grpSp>
          <p:nvGrpSpPr>
            <p:cNvPr name="Group 15" id="15"/>
            <p:cNvGrpSpPr/>
            <p:nvPr/>
          </p:nvGrpSpPr>
          <p:grpSpPr>
            <a:xfrm rot="0">
              <a:off x="3424277" y="0"/>
              <a:ext cx="856069" cy="4010057"/>
              <a:chOff x="0" y="0"/>
              <a:chExt cx="330200" cy="1546745"/>
            </a:xfrm>
          </p:grpSpPr>
          <p:sp>
            <p:nvSpPr>
              <p:cNvPr name="Freeform 16" id="16"/>
              <p:cNvSpPr/>
              <p:nvPr/>
            </p:nvSpPr>
            <p:spPr>
              <a:xfrm flipH="false" flipV="false" rot="0">
                <a:off x="0" y="0"/>
                <a:ext cx="330200" cy="1546745"/>
              </a:xfrm>
              <a:custGeom>
                <a:avLst/>
                <a:gdLst/>
                <a:ahLst/>
                <a:cxnLst/>
                <a:rect r="r" b="b" t="t" l="l"/>
                <a:pathLst>
                  <a:path h="1546745" w="330200">
                    <a:moveTo>
                      <a:pt x="110126" y="19070"/>
                    </a:moveTo>
                    <a:cubicBezTo>
                      <a:pt x="127000" y="7556"/>
                      <a:pt x="146300" y="0"/>
                      <a:pt x="165189" y="0"/>
                    </a:cubicBezTo>
                    <a:cubicBezTo>
                      <a:pt x="184078" y="0"/>
                      <a:pt x="202254" y="6476"/>
                      <a:pt x="219005" y="17990"/>
                    </a:cubicBezTo>
                    <a:cubicBezTo>
                      <a:pt x="219361" y="18350"/>
                      <a:pt x="219718" y="18350"/>
                      <a:pt x="220074" y="18710"/>
                    </a:cubicBezTo>
                    <a:cubicBezTo>
                      <a:pt x="282978" y="64765"/>
                      <a:pt x="329309" y="186379"/>
                      <a:pt x="330200" y="344805"/>
                    </a:cubicBezTo>
                    <a:lnTo>
                      <a:pt x="330200" y="1546745"/>
                    </a:lnTo>
                    <a:lnTo>
                      <a:pt x="0" y="1546745"/>
                    </a:lnTo>
                    <a:lnTo>
                      <a:pt x="0" y="345697"/>
                    </a:lnTo>
                    <a:cubicBezTo>
                      <a:pt x="891" y="185660"/>
                      <a:pt x="46510" y="64045"/>
                      <a:pt x="110126" y="19070"/>
                    </a:cubicBezTo>
                    <a:close/>
                  </a:path>
                </a:pathLst>
              </a:custGeom>
              <a:solidFill>
                <a:srgbClr val="FBD160"/>
              </a:solidFill>
            </p:spPr>
          </p:sp>
          <p:sp>
            <p:nvSpPr>
              <p:cNvPr name="TextBox 17" id="17"/>
              <p:cNvSpPr txBox="true"/>
              <p:nvPr/>
            </p:nvSpPr>
            <p:spPr>
              <a:xfrm>
                <a:off x="0" y="69850"/>
                <a:ext cx="330200" cy="1476895"/>
              </a:xfrm>
              <a:prstGeom prst="rect">
                <a:avLst/>
              </a:prstGeom>
            </p:spPr>
            <p:txBody>
              <a:bodyPr anchor="ctr" rtlCol="false" tIns="50800" lIns="50800" bIns="50800" rIns="50800"/>
              <a:lstStyle/>
              <a:p>
                <a:pPr algn="ctr">
                  <a:lnSpc>
                    <a:spcPts val="3500"/>
                  </a:lnSpc>
                </a:pPr>
              </a:p>
            </p:txBody>
          </p:sp>
        </p:grpSp>
        <p:grpSp>
          <p:nvGrpSpPr>
            <p:cNvPr name="Group 18" id="18"/>
            <p:cNvGrpSpPr/>
            <p:nvPr/>
          </p:nvGrpSpPr>
          <p:grpSpPr>
            <a:xfrm rot="0">
              <a:off x="4280346" y="0"/>
              <a:ext cx="856069" cy="4010057"/>
              <a:chOff x="0" y="0"/>
              <a:chExt cx="330200" cy="1546745"/>
            </a:xfrm>
          </p:grpSpPr>
          <p:sp>
            <p:nvSpPr>
              <p:cNvPr name="Freeform 19" id="19"/>
              <p:cNvSpPr/>
              <p:nvPr/>
            </p:nvSpPr>
            <p:spPr>
              <a:xfrm flipH="false" flipV="false" rot="0">
                <a:off x="0" y="0"/>
                <a:ext cx="330200" cy="1546745"/>
              </a:xfrm>
              <a:custGeom>
                <a:avLst/>
                <a:gdLst/>
                <a:ahLst/>
                <a:cxnLst/>
                <a:rect r="r" b="b" t="t" l="l"/>
                <a:pathLst>
                  <a:path h="1546745" w="330200">
                    <a:moveTo>
                      <a:pt x="110126" y="19070"/>
                    </a:moveTo>
                    <a:cubicBezTo>
                      <a:pt x="127000" y="7556"/>
                      <a:pt x="146300" y="0"/>
                      <a:pt x="165189" y="0"/>
                    </a:cubicBezTo>
                    <a:cubicBezTo>
                      <a:pt x="184078" y="0"/>
                      <a:pt x="202254" y="6476"/>
                      <a:pt x="219005" y="17990"/>
                    </a:cubicBezTo>
                    <a:cubicBezTo>
                      <a:pt x="219361" y="18350"/>
                      <a:pt x="219718" y="18350"/>
                      <a:pt x="220074" y="18710"/>
                    </a:cubicBezTo>
                    <a:cubicBezTo>
                      <a:pt x="282978" y="64765"/>
                      <a:pt x="329309" y="186379"/>
                      <a:pt x="330200" y="344805"/>
                    </a:cubicBezTo>
                    <a:lnTo>
                      <a:pt x="330200" y="1546745"/>
                    </a:lnTo>
                    <a:lnTo>
                      <a:pt x="0" y="1546745"/>
                    </a:lnTo>
                    <a:lnTo>
                      <a:pt x="0" y="345697"/>
                    </a:lnTo>
                    <a:cubicBezTo>
                      <a:pt x="891" y="185660"/>
                      <a:pt x="46510" y="64045"/>
                      <a:pt x="110126" y="19070"/>
                    </a:cubicBezTo>
                    <a:close/>
                  </a:path>
                </a:pathLst>
              </a:custGeom>
              <a:solidFill>
                <a:srgbClr val="FBD160"/>
              </a:solidFill>
            </p:spPr>
          </p:sp>
          <p:sp>
            <p:nvSpPr>
              <p:cNvPr name="TextBox 20" id="20"/>
              <p:cNvSpPr txBox="true"/>
              <p:nvPr/>
            </p:nvSpPr>
            <p:spPr>
              <a:xfrm>
                <a:off x="0" y="69850"/>
                <a:ext cx="330200" cy="1476895"/>
              </a:xfrm>
              <a:prstGeom prst="rect">
                <a:avLst/>
              </a:prstGeom>
            </p:spPr>
            <p:txBody>
              <a:bodyPr anchor="ctr" rtlCol="false" tIns="50800" lIns="50800" bIns="50800" rIns="50800"/>
              <a:lstStyle/>
              <a:p>
                <a:pPr algn="ctr">
                  <a:lnSpc>
                    <a:spcPts val="3500"/>
                  </a:lnSpc>
                </a:pPr>
              </a:p>
            </p:txBody>
          </p:sp>
        </p:grpSp>
        <p:grpSp>
          <p:nvGrpSpPr>
            <p:cNvPr name="Group 21" id="21"/>
            <p:cNvGrpSpPr/>
            <p:nvPr/>
          </p:nvGrpSpPr>
          <p:grpSpPr>
            <a:xfrm rot="0">
              <a:off x="5136416" y="0"/>
              <a:ext cx="856069" cy="4010057"/>
              <a:chOff x="0" y="0"/>
              <a:chExt cx="330200" cy="1546745"/>
            </a:xfrm>
          </p:grpSpPr>
          <p:sp>
            <p:nvSpPr>
              <p:cNvPr name="Freeform 22" id="22"/>
              <p:cNvSpPr/>
              <p:nvPr/>
            </p:nvSpPr>
            <p:spPr>
              <a:xfrm flipH="false" flipV="false" rot="0">
                <a:off x="0" y="0"/>
                <a:ext cx="330200" cy="1546745"/>
              </a:xfrm>
              <a:custGeom>
                <a:avLst/>
                <a:gdLst/>
                <a:ahLst/>
                <a:cxnLst/>
                <a:rect r="r" b="b" t="t" l="l"/>
                <a:pathLst>
                  <a:path h="1546745" w="330200">
                    <a:moveTo>
                      <a:pt x="110126" y="19070"/>
                    </a:moveTo>
                    <a:cubicBezTo>
                      <a:pt x="127000" y="7556"/>
                      <a:pt x="146300" y="0"/>
                      <a:pt x="165189" y="0"/>
                    </a:cubicBezTo>
                    <a:cubicBezTo>
                      <a:pt x="184078" y="0"/>
                      <a:pt x="202254" y="6476"/>
                      <a:pt x="219005" y="17990"/>
                    </a:cubicBezTo>
                    <a:cubicBezTo>
                      <a:pt x="219361" y="18350"/>
                      <a:pt x="219718" y="18350"/>
                      <a:pt x="220074" y="18710"/>
                    </a:cubicBezTo>
                    <a:cubicBezTo>
                      <a:pt x="282978" y="64765"/>
                      <a:pt x="329309" y="186379"/>
                      <a:pt x="330200" y="344805"/>
                    </a:cubicBezTo>
                    <a:lnTo>
                      <a:pt x="330200" y="1546745"/>
                    </a:lnTo>
                    <a:lnTo>
                      <a:pt x="0" y="1546745"/>
                    </a:lnTo>
                    <a:lnTo>
                      <a:pt x="0" y="345697"/>
                    </a:lnTo>
                    <a:cubicBezTo>
                      <a:pt x="891" y="185660"/>
                      <a:pt x="46510" y="64045"/>
                      <a:pt x="110126" y="19070"/>
                    </a:cubicBezTo>
                    <a:close/>
                  </a:path>
                </a:pathLst>
              </a:custGeom>
              <a:solidFill>
                <a:srgbClr val="FBD160"/>
              </a:solidFill>
            </p:spPr>
          </p:sp>
          <p:sp>
            <p:nvSpPr>
              <p:cNvPr name="TextBox 23" id="23"/>
              <p:cNvSpPr txBox="true"/>
              <p:nvPr/>
            </p:nvSpPr>
            <p:spPr>
              <a:xfrm>
                <a:off x="0" y="69850"/>
                <a:ext cx="330200" cy="1476895"/>
              </a:xfrm>
              <a:prstGeom prst="rect">
                <a:avLst/>
              </a:prstGeom>
            </p:spPr>
            <p:txBody>
              <a:bodyPr anchor="ctr" rtlCol="false" tIns="50800" lIns="50800" bIns="50800" rIns="50800"/>
              <a:lstStyle/>
              <a:p>
                <a:pPr algn="ctr">
                  <a:lnSpc>
                    <a:spcPts val="3500"/>
                  </a:lnSpc>
                </a:pPr>
              </a:p>
            </p:txBody>
          </p:sp>
        </p:grpSp>
        <p:grpSp>
          <p:nvGrpSpPr>
            <p:cNvPr name="Group 24" id="24"/>
            <p:cNvGrpSpPr/>
            <p:nvPr/>
          </p:nvGrpSpPr>
          <p:grpSpPr>
            <a:xfrm rot="0">
              <a:off x="5992485" y="0"/>
              <a:ext cx="856069" cy="4010057"/>
              <a:chOff x="0" y="0"/>
              <a:chExt cx="330200" cy="1546745"/>
            </a:xfrm>
          </p:grpSpPr>
          <p:sp>
            <p:nvSpPr>
              <p:cNvPr name="Freeform 25" id="25"/>
              <p:cNvSpPr/>
              <p:nvPr/>
            </p:nvSpPr>
            <p:spPr>
              <a:xfrm flipH="false" flipV="false" rot="0">
                <a:off x="0" y="0"/>
                <a:ext cx="330200" cy="1546745"/>
              </a:xfrm>
              <a:custGeom>
                <a:avLst/>
                <a:gdLst/>
                <a:ahLst/>
                <a:cxnLst/>
                <a:rect r="r" b="b" t="t" l="l"/>
                <a:pathLst>
                  <a:path h="1546745" w="330200">
                    <a:moveTo>
                      <a:pt x="110126" y="19070"/>
                    </a:moveTo>
                    <a:cubicBezTo>
                      <a:pt x="127000" y="7556"/>
                      <a:pt x="146300" y="0"/>
                      <a:pt x="165189" y="0"/>
                    </a:cubicBezTo>
                    <a:cubicBezTo>
                      <a:pt x="184078" y="0"/>
                      <a:pt x="202254" y="6476"/>
                      <a:pt x="219005" y="17990"/>
                    </a:cubicBezTo>
                    <a:cubicBezTo>
                      <a:pt x="219361" y="18350"/>
                      <a:pt x="219718" y="18350"/>
                      <a:pt x="220074" y="18710"/>
                    </a:cubicBezTo>
                    <a:cubicBezTo>
                      <a:pt x="282978" y="64765"/>
                      <a:pt x="329309" y="186379"/>
                      <a:pt x="330200" y="344805"/>
                    </a:cubicBezTo>
                    <a:lnTo>
                      <a:pt x="330200" y="1546745"/>
                    </a:lnTo>
                    <a:lnTo>
                      <a:pt x="0" y="1546745"/>
                    </a:lnTo>
                    <a:lnTo>
                      <a:pt x="0" y="345697"/>
                    </a:lnTo>
                    <a:cubicBezTo>
                      <a:pt x="891" y="185660"/>
                      <a:pt x="46510" y="64045"/>
                      <a:pt x="110126" y="19070"/>
                    </a:cubicBezTo>
                    <a:close/>
                  </a:path>
                </a:pathLst>
              </a:custGeom>
              <a:solidFill>
                <a:srgbClr val="FBD160"/>
              </a:solidFill>
            </p:spPr>
          </p:sp>
          <p:sp>
            <p:nvSpPr>
              <p:cNvPr name="TextBox 26" id="26"/>
              <p:cNvSpPr txBox="true"/>
              <p:nvPr/>
            </p:nvSpPr>
            <p:spPr>
              <a:xfrm>
                <a:off x="0" y="69850"/>
                <a:ext cx="330200" cy="1476895"/>
              </a:xfrm>
              <a:prstGeom prst="rect">
                <a:avLst/>
              </a:prstGeom>
            </p:spPr>
            <p:txBody>
              <a:bodyPr anchor="ctr" rtlCol="false" tIns="50800" lIns="50800" bIns="50800" rIns="50800"/>
              <a:lstStyle/>
              <a:p>
                <a:pPr algn="ctr">
                  <a:lnSpc>
                    <a:spcPts val="3500"/>
                  </a:lnSpc>
                </a:pPr>
              </a:p>
            </p:txBody>
          </p:sp>
        </p:grpSp>
      </p:grpSp>
      <p:sp>
        <p:nvSpPr>
          <p:cNvPr name="Freeform 27" id="27"/>
          <p:cNvSpPr/>
          <p:nvPr/>
        </p:nvSpPr>
        <p:spPr>
          <a:xfrm flipH="false" flipV="false" rot="0">
            <a:off x="13446603" y="1825051"/>
            <a:ext cx="857046" cy="1853073"/>
          </a:xfrm>
          <a:custGeom>
            <a:avLst/>
            <a:gdLst/>
            <a:ahLst/>
            <a:cxnLst/>
            <a:rect r="r" b="b" t="t" l="l"/>
            <a:pathLst>
              <a:path h="1853073" w="857046">
                <a:moveTo>
                  <a:pt x="0" y="0"/>
                </a:moveTo>
                <a:lnTo>
                  <a:pt x="857046" y="0"/>
                </a:lnTo>
                <a:lnTo>
                  <a:pt x="857046" y="1853074"/>
                </a:lnTo>
                <a:lnTo>
                  <a:pt x="0" y="18530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8" id="28"/>
          <p:cNvSpPr/>
          <p:nvPr/>
        </p:nvSpPr>
        <p:spPr>
          <a:xfrm flipH="false" flipV="false" rot="0">
            <a:off x="11674744" y="1744517"/>
            <a:ext cx="1335416" cy="2887385"/>
          </a:xfrm>
          <a:custGeom>
            <a:avLst/>
            <a:gdLst/>
            <a:ahLst/>
            <a:cxnLst/>
            <a:rect r="r" b="b" t="t" l="l"/>
            <a:pathLst>
              <a:path h="2887385" w="1335416">
                <a:moveTo>
                  <a:pt x="0" y="0"/>
                </a:moveTo>
                <a:lnTo>
                  <a:pt x="1335416" y="0"/>
                </a:lnTo>
                <a:lnTo>
                  <a:pt x="1335416" y="2887385"/>
                </a:lnTo>
                <a:lnTo>
                  <a:pt x="0" y="28873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9" id="29"/>
          <p:cNvSpPr/>
          <p:nvPr/>
        </p:nvSpPr>
        <p:spPr>
          <a:xfrm flipH="false" flipV="false" rot="0">
            <a:off x="9849486" y="1713775"/>
            <a:ext cx="1806208" cy="3905315"/>
          </a:xfrm>
          <a:custGeom>
            <a:avLst/>
            <a:gdLst/>
            <a:ahLst/>
            <a:cxnLst/>
            <a:rect r="r" b="b" t="t" l="l"/>
            <a:pathLst>
              <a:path h="3905315" w="1806208">
                <a:moveTo>
                  <a:pt x="0" y="0"/>
                </a:moveTo>
                <a:lnTo>
                  <a:pt x="1806208" y="0"/>
                </a:lnTo>
                <a:lnTo>
                  <a:pt x="1806208" y="3905315"/>
                </a:lnTo>
                <a:lnTo>
                  <a:pt x="0" y="39053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0" id="30"/>
          <p:cNvGrpSpPr/>
          <p:nvPr/>
        </p:nvGrpSpPr>
        <p:grpSpPr>
          <a:xfrm rot="0">
            <a:off x="11636944" y="5699814"/>
            <a:ext cx="1411015" cy="996903"/>
            <a:chOff x="0" y="0"/>
            <a:chExt cx="371625" cy="262559"/>
          </a:xfrm>
        </p:grpSpPr>
        <p:sp>
          <p:nvSpPr>
            <p:cNvPr name="Freeform 31" id="31"/>
            <p:cNvSpPr/>
            <p:nvPr/>
          </p:nvSpPr>
          <p:spPr>
            <a:xfrm flipH="false" flipV="false" rot="0">
              <a:off x="0" y="0"/>
              <a:ext cx="371625" cy="262559"/>
            </a:xfrm>
            <a:custGeom>
              <a:avLst/>
              <a:gdLst/>
              <a:ahLst/>
              <a:cxnLst/>
              <a:rect r="r" b="b" t="t" l="l"/>
              <a:pathLst>
                <a:path h="262559" w="371625">
                  <a:moveTo>
                    <a:pt x="0" y="0"/>
                  </a:moveTo>
                  <a:lnTo>
                    <a:pt x="371625" y="0"/>
                  </a:lnTo>
                  <a:lnTo>
                    <a:pt x="371625" y="262559"/>
                  </a:lnTo>
                  <a:lnTo>
                    <a:pt x="0" y="262559"/>
                  </a:lnTo>
                  <a:close/>
                </a:path>
              </a:pathLst>
            </a:custGeom>
            <a:solidFill>
              <a:srgbClr val="EB633F"/>
            </a:solidFill>
          </p:spPr>
        </p:sp>
        <p:sp>
          <p:nvSpPr>
            <p:cNvPr name="TextBox 32" id="32"/>
            <p:cNvSpPr txBox="true"/>
            <p:nvPr/>
          </p:nvSpPr>
          <p:spPr>
            <a:xfrm>
              <a:off x="0" y="-57150"/>
              <a:ext cx="371625" cy="319709"/>
            </a:xfrm>
            <a:prstGeom prst="rect">
              <a:avLst/>
            </a:prstGeom>
          </p:spPr>
          <p:txBody>
            <a:bodyPr anchor="ctr" rtlCol="false" tIns="50800" lIns="50800" bIns="50800" rIns="50800"/>
            <a:lstStyle/>
            <a:p>
              <a:pPr algn="ctr">
                <a:lnSpc>
                  <a:spcPts val="3500"/>
                </a:lnSpc>
              </a:pPr>
            </a:p>
          </p:txBody>
        </p:sp>
      </p:grpSp>
      <p:grpSp>
        <p:nvGrpSpPr>
          <p:cNvPr name="Group 33" id="33"/>
          <p:cNvGrpSpPr/>
          <p:nvPr/>
        </p:nvGrpSpPr>
        <p:grpSpPr>
          <a:xfrm rot="0">
            <a:off x="13166270" y="5699814"/>
            <a:ext cx="1411015" cy="996903"/>
            <a:chOff x="0" y="0"/>
            <a:chExt cx="371625" cy="262559"/>
          </a:xfrm>
        </p:grpSpPr>
        <p:sp>
          <p:nvSpPr>
            <p:cNvPr name="Freeform 34" id="34"/>
            <p:cNvSpPr/>
            <p:nvPr/>
          </p:nvSpPr>
          <p:spPr>
            <a:xfrm flipH="false" flipV="false" rot="0">
              <a:off x="0" y="0"/>
              <a:ext cx="371625" cy="262559"/>
            </a:xfrm>
            <a:custGeom>
              <a:avLst/>
              <a:gdLst/>
              <a:ahLst/>
              <a:cxnLst/>
              <a:rect r="r" b="b" t="t" l="l"/>
              <a:pathLst>
                <a:path h="262559" w="371625">
                  <a:moveTo>
                    <a:pt x="0" y="0"/>
                  </a:moveTo>
                  <a:lnTo>
                    <a:pt x="371625" y="0"/>
                  </a:lnTo>
                  <a:lnTo>
                    <a:pt x="371625" y="262559"/>
                  </a:lnTo>
                  <a:lnTo>
                    <a:pt x="0" y="262559"/>
                  </a:lnTo>
                  <a:close/>
                </a:path>
              </a:pathLst>
            </a:custGeom>
            <a:solidFill>
              <a:srgbClr val="EB633F"/>
            </a:solidFill>
          </p:spPr>
        </p:sp>
        <p:sp>
          <p:nvSpPr>
            <p:cNvPr name="TextBox 35" id="35"/>
            <p:cNvSpPr txBox="true"/>
            <p:nvPr/>
          </p:nvSpPr>
          <p:spPr>
            <a:xfrm>
              <a:off x="0" y="-57150"/>
              <a:ext cx="371625" cy="319709"/>
            </a:xfrm>
            <a:prstGeom prst="rect">
              <a:avLst/>
            </a:prstGeom>
          </p:spPr>
          <p:txBody>
            <a:bodyPr anchor="ctr" rtlCol="false" tIns="50800" lIns="50800" bIns="50800" rIns="50800"/>
            <a:lstStyle/>
            <a:p>
              <a:pPr algn="ctr">
                <a:lnSpc>
                  <a:spcPts val="3500"/>
                </a:lnSpc>
              </a:pPr>
            </a:p>
          </p:txBody>
        </p:sp>
      </p:grpSp>
      <p:grpSp>
        <p:nvGrpSpPr>
          <p:cNvPr name="Group 36" id="36"/>
          <p:cNvGrpSpPr/>
          <p:nvPr/>
        </p:nvGrpSpPr>
        <p:grpSpPr>
          <a:xfrm rot="0">
            <a:off x="13166270" y="4660477"/>
            <a:ext cx="1411015" cy="996903"/>
            <a:chOff x="0" y="0"/>
            <a:chExt cx="371625" cy="262559"/>
          </a:xfrm>
        </p:grpSpPr>
        <p:sp>
          <p:nvSpPr>
            <p:cNvPr name="Freeform 37" id="37"/>
            <p:cNvSpPr/>
            <p:nvPr/>
          </p:nvSpPr>
          <p:spPr>
            <a:xfrm flipH="false" flipV="false" rot="0">
              <a:off x="0" y="0"/>
              <a:ext cx="371625" cy="262559"/>
            </a:xfrm>
            <a:custGeom>
              <a:avLst/>
              <a:gdLst/>
              <a:ahLst/>
              <a:cxnLst/>
              <a:rect r="r" b="b" t="t" l="l"/>
              <a:pathLst>
                <a:path h="262559" w="371625">
                  <a:moveTo>
                    <a:pt x="0" y="0"/>
                  </a:moveTo>
                  <a:lnTo>
                    <a:pt x="371625" y="0"/>
                  </a:lnTo>
                  <a:lnTo>
                    <a:pt x="371625" y="262559"/>
                  </a:lnTo>
                  <a:lnTo>
                    <a:pt x="0" y="262559"/>
                  </a:lnTo>
                  <a:close/>
                </a:path>
              </a:pathLst>
            </a:custGeom>
            <a:solidFill>
              <a:srgbClr val="EB633F"/>
            </a:solidFill>
          </p:spPr>
        </p:sp>
        <p:sp>
          <p:nvSpPr>
            <p:cNvPr name="TextBox 38" id="38"/>
            <p:cNvSpPr txBox="true"/>
            <p:nvPr/>
          </p:nvSpPr>
          <p:spPr>
            <a:xfrm>
              <a:off x="0" y="-57150"/>
              <a:ext cx="371625" cy="319709"/>
            </a:xfrm>
            <a:prstGeom prst="rect">
              <a:avLst/>
            </a:prstGeom>
          </p:spPr>
          <p:txBody>
            <a:bodyPr anchor="ctr" rtlCol="false" tIns="50800" lIns="50800" bIns="50800" rIns="50800"/>
            <a:lstStyle/>
            <a:p>
              <a:pPr algn="ctr">
                <a:lnSpc>
                  <a:spcPts val="3500"/>
                </a:lnSpc>
              </a:pPr>
            </a:p>
          </p:txBody>
        </p:sp>
      </p:grpSp>
      <p:grpSp>
        <p:nvGrpSpPr>
          <p:cNvPr name="Group 39" id="39"/>
          <p:cNvGrpSpPr/>
          <p:nvPr/>
        </p:nvGrpSpPr>
        <p:grpSpPr>
          <a:xfrm rot="0">
            <a:off x="3415440" y="3666432"/>
            <a:ext cx="5136416" cy="3007543"/>
            <a:chOff x="0" y="0"/>
            <a:chExt cx="6848554" cy="4010057"/>
          </a:xfrm>
        </p:grpSpPr>
        <p:grpSp>
          <p:nvGrpSpPr>
            <p:cNvPr name="Group 40" id="40"/>
            <p:cNvGrpSpPr/>
            <p:nvPr/>
          </p:nvGrpSpPr>
          <p:grpSpPr>
            <a:xfrm rot="0">
              <a:off x="0" y="0"/>
              <a:ext cx="856069" cy="4010057"/>
              <a:chOff x="0" y="0"/>
              <a:chExt cx="330200" cy="1546745"/>
            </a:xfrm>
          </p:grpSpPr>
          <p:sp>
            <p:nvSpPr>
              <p:cNvPr name="Freeform 41" id="41"/>
              <p:cNvSpPr/>
              <p:nvPr/>
            </p:nvSpPr>
            <p:spPr>
              <a:xfrm flipH="false" flipV="false" rot="0">
                <a:off x="0" y="0"/>
                <a:ext cx="330200" cy="1546745"/>
              </a:xfrm>
              <a:custGeom>
                <a:avLst/>
                <a:gdLst/>
                <a:ahLst/>
                <a:cxnLst/>
                <a:rect r="r" b="b" t="t" l="l"/>
                <a:pathLst>
                  <a:path h="1546745" w="330200">
                    <a:moveTo>
                      <a:pt x="110126" y="19070"/>
                    </a:moveTo>
                    <a:cubicBezTo>
                      <a:pt x="127000" y="7556"/>
                      <a:pt x="146300" y="0"/>
                      <a:pt x="165189" y="0"/>
                    </a:cubicBezTo>
                    <a:cubicBezTo>
                      <a:pt x="184078" y="0"/>
                      <a:pt x="202254" y="6476"/>
                      <a:pt x="219005" y="17990"/>
                    </a:cubicBezTo>
                    <a:cubicBezTo>
                      <a:pt x="219361" y="18350"/>
                      <a:pt x="219718" y="18350"/>
                      <a:pt x="220074" y="18710"/>
                    </a:cubicBezTo>
                    <a:cubicBezTo>
                      <a:pt x="282978" y="64765"/>
                      <a:pt x="329309" y="186379"/>
                      <a:pt x="330200" y="344805"/>
                    </a:cubicBezTo>
                    <a:lnTo>
                      <a:pt x="330200" y="1546745"/>
                    </a:lnTo>
                    <a:lnTo>
                      <a:pt x="0" y="1546745"/>
                    </a:lnTo>
                    <a:lnTo>
                      <a:pt x="0" y="345697"/>
                    </a:lnTo>
                    <a:cubicBezTo>
                      <a:pt x="891" y="185660"/>
                      <a:pt x="46510" y="64045"/>
                      <a:pt x="110126" y="19070"/>
                    </a:cubicBezTo>
                    <a:close/>
                  </a:path>
                </a:pathLst>
              </a:custGeom>
              <a:solidFill>
                <a:srgbClr val="FBD160"/>
              </a:solidFill>
            </p:spPr>
          </p:sp>
          <p:sp>
            <p:nvSpPr>
              <p:cNvPr name="TextBox 42" id="42"/>
              <p:cNvSpPr txBox="true"/>
              <p:nvPr/>
            </p:nvSpPr>
            <p:spPr>
              <a:xfrm>
                <a:off x="0" y="69850"/>
                <a:ext cx="330200" cy="1476895"/>
              </a:xfrm>
              <a:prstGeom prst="rect">
                <a:avLst/>
              </a:prstGeom>
            </p:spPr>
            <p:txBody>
              <a:bodyPr anchor="ctr" rtlCol="false" tIns="50800" lIns="50800" bIns="50800" rIns="50800"/>
              <a:lstStyle/>
              <a:p>
                <a:pPr algn="ctr">
                  <a:lnSpc>
                    <a:spcPts val="3500"/>
                  </a:lnSpc>
                </a:pPr>
              </a:p>
            </p:txBody>
          </p:sp>
        </p:grpSp>
        <p:grpSp>
          <p:nvGrpSpPr>
            <p:cNvPr name="Group 43" id="43"/>
            <p:cNvGrpSpPr/>
            <p:nvPr/>
          </p:nvGrpSpPr>
          <p:grpSpPr>
            <a:xfrm rot="0">
              <a:off x="856069" y="0"/>
              <a:ext cx="856069" cy="4010057"/>
              <a:chOff x="0" y="0"/>
              <a:chExt cx="330200" cy="1546745"/>
            </a:xfrm>
          </p:grpSpPr>
          <p:sp>
            <p:nvSpPr>
              <p:cNvPr name="Freeform 44" id="44"/>
              <p:cNvSpPr/>
              <p:nvPr/>
            </p:nvSpPr>
            <p:spPr>
              <a:xfrm flipH="false" flipV="false" rot="0">
                <a:off x="0" y="0"/>
                <a:ext cx="330200" cy="1546745"/>
              </a:xfrm>
              <a:custGeom>
                <a:avLst/>
                <a:gdLst/>
                <a:ahLst/>
                <a:cxnLst/>
                <a:rect r="r" b="b" t="t" l="l"/>
                <a:pathLst>
                  <a:path h="1546745" w="330200">
                    <a:moveTo>
                      <a:pt x="110126" y="19070"/>
                    </a:moveTo>
                    <a:cubicBezTo>
                      <a:pt x="127000" y="7556"/>
                      <a:pt x="146300" y="0"/>
                      <a:pt x="165189" y="0"/>
                    </a:cubicBezTo>
                    <a:cubicBezTo>
                      <a:pt x="184078" y="0"/>
                      <a:pt x="202254" y="6476"/>
                      <a:pt x="219005" y="17990"/>
                    </a:cubicBezTo>
                    <a:cubicBezTo>
                      <a:pt x="219361" y="18350"/>
                      <a:pt x="219718" y="18350"/>
                      <a:pt x="220074" y="18710"/>
                    </a:cubicBezTo>
                    <a:cubicBezTo>
                      <a:pt x="282978" y="64765"/>
                      <a:pt x="329309" y="186379"/>
                      <a:pt x="330200" y="344805"/>
                    </a:cubicBezTo>
                    <a:lnTo>
                      <a:pt x="330200" y="1546745"/>
                    </a:lnTo>
                    <a:lnTo>
                      <a:pt x="0" y="1546745"/>
                    </a:lnTo>
                    <a:lnTo>
                      <a:pt x="0" y="345697"/>
                    </a:lnTo>
                    <a:cubicBezTo>
                      <a:pt x="891" y="185660"/>
                      <a:pt x="46510" y="64045"/>
                      <a:pt x="110126" y="19070"/>
                    </a:cubicBezTo>
                    <a:close/>
                  </a:path>
                </a:pathLst>
              </a:custGeom>
              <a:solidFill>
                <a:srgbClr val="FBD160"/>
              </a:solidFill>
            </p:spPr>
          </p:sp>
          <p:sp>
            <p:nvSpPr>
              <p:cNvPr name="TextBox 45" id="45"/>
              <p:cNvSpPr txBox="true"/>
              <p:nvPr/>
            </p:nvSpPr>
            <p:spPr>
              <a:xfrm>
                <a:off x="0" y="69850"/>
                <a:ext cx="330200" cy="1476895"/>
              </a:xfrm>
              <a:prstGeom prst="rect">
                <a:avLst/>
              </a:prstGeom>
            </p:spPr>
            <p:txBody>
              <a:bodyPr anchor="ctr" rtlCol="false" tIns="50800" lIns="50800" bIns="50800" rIns="50800"/>
              <a:lstStyle/>
              <a:p>
                <a:pPr algn="ctr">
                  <a:lnSpc>
                    <a:spcPts val="3500"/>
                  </a:lnSpc>
                </a:pPr>
              </a:p>
            </p:txBody>
          </p:sp>
        </p:grpSp>
        <p:grpSp>
          <p:nvGrpSpPr>
            <p:cNvPr name="Group 46" id="46"/>
            <p:cNvGrpSpPr/>
            <p:nvPr/>
          </p:nvGrpSpPr>
          <p:grpSpPr>
            <a:xfrm rot="0">
              <a:off x="1712139" y="0"/>
              <a:ext cx="856069" cy="4010057"/>
              <a:chOff x="0" y="0"/>
              <a:chExt cx="330200" cy="1546745"/>
            </a:xfrm>
          </p:grpSpPr>
          <p:sp>
            <p:nvSpPr>
              <p:cNvPr name="Freeform 47" id="47"/>
              <p:cNvSpPr/>
              <p:nvPr/>
            </p:nvSpPr>
            <p:spPr>
              <a:xfrm flipH="false" flipV="false" rot="0">
                <a:off x="0" y="0"/>
                <a:ext cx="330200" cy="1546745"/>
              </a:xfrm>
              <a:custGeom>
                <a:avLst/>
                <a:gdLst/>
                <a:ahLst/>
                <a:cxnLst/>
                <a:rect r="r" b="b" t="t" l="l"/>
                <a:pathLst>
                  <a:path h="1546745" w="330200">
                    <a:moveTo>
                      <a:pt x="110126" y="19070"/>
                    </a:moveTo>
                    <a:cubicBezTo>
                      <a:pt x="127000" y="7556"/>
                      <a:pt x="146300" y="0"/>
                      <a:pt x="165189" y="0"/>
                    </a:cubicBezTo>
                    <a:cubicBezTo>
                      <a:pt x="184078" y="0"/>
                      <a:pt x="202254" y="6476"/>
                      <a:pt x="219005" y="17990"/>
                    </a:cubicBezTo>
                    <a:cubicBezTo>
                      <a:pt x="219361" y="18350"/>
                      <a:pt x="219718" y="18350"/>
                      <a:pt x="220074" y="18710"/>
                    </a:cubicBezTo>
                    <a:cubicBezTo>
                      <a:pt x="282978" y="64765"/>
                      <a:pt x="329309" y="186379"/>
                      <a:pt x="330200" y="344805"/>
                    </a:cubicBezTo>
                    <a:lnTo>
                      <a:pt x="330200" y="1546745"/>
                    </a:lnTo>
                    <a:lnTo>
                      <a:pt x="0" y="1546745"/>
                    </a:lnTo>
                    <a:lnTo>
                      <a:pt x="0" y="345697"/>
                    </a:lnTo>
                    <a:cubicBezTo>
                      <a:pt x="891" y="185660"/>
                      <a:pt x="46510" y="64045"/>
                      <a:pt x="110126" y="19070"/>
                    </a:cubicBezTo>
                    <a:close/>
                  </a:path>
                </a:pathLst>
              </a:custGeom>
              <a:solidFill>
                <a:srgbClr val="FBD160"/>
              </a:solidFill>
            </p:spPr>
          </p:sp>
          <p:sp>
            <p:nvSpPr>
              <p:cNvPr name="TextBox 48" id="48"/>
              <p:cNvSpPr txBox="true"/>
              <p:nvPr/>
            </p:nvSpPr>
            <p:spPr>
              <a:xfrm>
                <a:off x="0" y="69850"/>
                <a:ext cx="330200" cy="1476895"/>
              </a:xfrm>
              <a:prstGeom prst="rect">
                <a:avLst/>
              </a:prstGeom>
            </p:spPr>
            <p:txBody>
              <a:bodyPr anchor="ctr" rtlCol="false" tIns="50800" lIns="50800" bIns="50800" rIns="50800"/>
              <a:lstStyle/>
              <a:p>
                <a:pPr algn="ctr">
                  <a:lnSpc>
                    <a:spcPts val="3500"/>
                  </a:lnSpc>
                </a:pPr>
              </a:p>
            </p:txBody>
          </p:sp>
        </p:grpSp>
        <p:grpSp>
          <p:nvGrpSpPr>
            <p:cNvPr name="Group 49" id="49"/>
            <p:cNvGrpSpPr/>
            <p:nvPr/>
          </p:nvGrpSpPr>
          <p:grpSpPr>
            <a:xfrm rot="0">
              <a:off x="2568208" y="0"/>
              <a:ext cx="856069" cy="4010057"/>
              <a:chOff x="0" y="0"/>
              <a:chExt cx="330200" cy="1546745"/>
            </a:xfrm>
          </p:grpSpPr>
          <p:sp>
            <p:nvSpPr>
              <p:cNvPr name="Freeform 50" id="50"/>
              <p:cNvSpPr/>
              <p:nvPr/>
            </p:nvSpPr>
            <p:spPr>
              <a:xfrm flipH="false" flipV="false" rot="0">
                <a:off x="0" y="0"/>
                <a:ext cx="330200" cy="1546745"/>
              </a:xfrm>
              <a:custGeom>
                <a:avLst/>
                <a:gdLst/>
                <a:ahLst/>
                <a:cxnLst/>
                <a:rect r="r" b="b" t="t" l="l"/>
                <a:pathLst>
                  <a:path h="1546745" w="330200">
                    <a:moveTo>
                      <a:pt x="110126" y="19070"/>
                    </a:moveTo>
                    <a:cubicBezTo>
                      <a:pt x="127000" y="7556"/>
                      <a:pt x="146300" y="0"/>
                      <a:pt x="165189" y="0"/>
                    </a:cubicBezTo>
                    <a:cubicBezTo>
                      <a:pt x="184078" y="0"/>
                      <a:pt x="202254" y="6476"/>
                      <a:pt x="219005" y="17990"/>
                    </a:cubicBezTo>
                    <a:cubicBezTo>
                      <a:pt x="219361" y="18350"/>
                      <a:pt x="219718" y="18350"/>
                      <a:pt x="220074" y="18710"/>
                    </a:cubicBezTo>
                    <a:cubicBezTo>
                      <a:pt x="282978" y="64765"/>
                      <a:pt x="329309" y="186379"/>
                      <a:pt x="330200" y="344805"/>
                    </a:cubicBezTo>
                    <a:lnTo>
                      <a:pt x="330200" y="1546745"/>
                    </a:lnTo>
                    <a:lnTo>
                      <a:pt x="0" y="1546745"/>
                    </a:lnTo>
                    <a:lnTo>
                      <a:pt x="0" y="345697"/>
                    </a:lnTo>
                    <a:cubicBezTo>
                      <a:pt x="891" y="185660"/>
                      <a:pt x="46510" y="64045"/>
                      <a:pt x="110126" y="19070"/>
                    </a:cubicBezTo>
                    <a:close/>
                  </a:path>
                </a:pathLst>
              </a:custGeom>
              <a:solidFill>
                <a:srgbClr val="FBD160"/>
              </a:solidFill>
            </p:spPr>
          </p:sp>
          <p:sp>
            <p:nvSpPr>
              <p:cNvPr name="TextBox 51" id="51"/>
              <p:cNvSpPr txBox="true"/>
              <p:nvPr/>
            </p:nvSpPr>
            <p:spPr>
              <a:xfrm>
                <a:off x="0" y="69850"/>
                <a:ext cx="330200" cy="1476895"/>
              </a:xfrm>
              <a:prstGeom prst="rect">
                <a:avLst/>
              </a:prstGeom>
            </p:spPr>
            <p:txBody>
              <a:bodyPr anchor="ctr" rtlCol="false" tIns="50800" lIns="50800" bIns="50800" rIns="50800"/>
              <a:lstStyle/>
              <a:p>
                <a:pPr algn="ctr">
                  <a:lnSpc>
                    <a:spcPts val="3500"/>
                  </a:lnSpc>
                </a:pPr>
              </a:p>
            </p:txBody>
          </p:sp>
        </p:grpSp>
        <p:grpSp>
          <p:nvGrpSpPr>
            <p:cNvPr name="Group 52" id="52"/>
            <p:cNvGrpSpPr/>
            <p:nvPr/>
          </p:nvGrpSpPr>
          <p:grpSpPr>
            <a:xfrm rot="0">
              <a:off x="3424277" y="0"/>
              <a:ext cx="856069" cy="4010057"/>
              <a:chOff x="0" y="0"/>
              <a:chExt cx="330200" cy="1546745"/>
            </a:xfrm>
          </p:grpSpPr>
          <p:sp>
            <p:nvSpPr>
              <p:cNvPr name="Freeform 53" id="53"/>
              <p:cNvSpPr/>
              <p:nvPr/>
            </p:nvSpPr>
            <p:spPr>
              <a:xfrm flipH="false" flipV="false" rot="0">
                <a:off x="0" y="0"/>
                <a:ext cx="330200" cy="1546745"/>
              </a:xfrm>
              <a:custGeom>
                <a:avLst/>
                <a:gdLst/>
                <a:ahLst/>
                <a:cxnLst/>
                <a:rect r="r" b="b" t="t" l="l"/>
                <a:pathLst>
                  <a:path h="1546745" w="330200">
                    <a:moveTo>
                      <a:pt x="110126" y="19070"/>
                    </a:moveTo>
                    <a:cubicBezTo>
                      <a:pt x="127000" y="7556"/>
                      <a:pt x="146300" y="0"/>
                      <a:pt x="165189" y="0"/>
                    </a:cubicBezTo>
                    <a:cubicBezTo>
                      <a:pt x="184078" y="0"/>
                      <a:pt x="202254" y="6476"/>
                      <a:pt x="219005" y="17990"/>
                    </a:cubicBezTo>
                    <a:cubicBezTo>
                      <a:pt x="219361" y="18350"/>
                      <a:pt x="219718" y="18350"/>
                      <a:pt x="220074" y="18710"/>
                    </a:cubicBezTo>
                    <a:cubicBezTo>
                      <a:pt x="282978" y="64765"/>
                      <a:pt x="329309" y="186379"/>
                      <a:pt x="330200" y="344805"/>
                    </a:cubicBezTo>
                    <a:lnTo>
                      <a:pt x="330200" y="1546745"/>
                    </a:lnTo>
                    <a:lnTo>
                      <a:pt x="0" y="1546745"/>
                    </a:lnTo>
                    <a:lnTo>
                      <a:pt x="0" y="345697"/>
                    </a:lnTo>
                    <a:cubicBezTo>
                      <a:pt x="891" y="185660"/>
                      <a:pt x="46510" y="64045"/>
                      <a:pt x="110126" y="19070"/>
                    </a:cubicBezTo>
                    <a:close/>
                  </a:path>
                </a:pathLst>
              </a:custGeom>
              <a:solidFill>
                <a:srgbClr val="FBD160"/>
              </a:solidFill>
            </p:spPr>
          </p:sp>
          <p:sp>
            <p:nvSpPr>
              <p:cNvPr name="TextBox 54" id="54"/>
              <p:cNvSpPr txBox="true"/>
              <p:nvPr/>
            </p:nvSpPr>
            <p:spPr>
              <a:xfrm>
                <a:off x="0" y="69850"/>
                <a:ext cx="330200" cy="1476895"/>
              </a:xfrm>
              <a:prstGeom prst="rect">
                <a:avLst/>
              </a:prstGeom>
            </p:spPr>
            <p:txBody>
              <a:bodyPr anchor="ctr" rtlCol="false" tIns="50800" lIns="50800" bIns="50800" rIns="50800"/>
              <a:lstStyle/>
              <a:p>
                <a:pPr algn="ctr">
                  <a:lnSpc>
                    <a:spcPts val="3500"/>
                  </a:lnSpc>
                </a:pPr>
              </a:p>
            </p:txBody>
          </p:sp>
        </p:grpSp>
        <p:grpSp>
          <p:nvGrpSpPr>
            <p:cNvPr name="Group 55" id="55"/>
            <p:cNvGrpSpPr/>
            <p:nvPr/>
          </p:nvGrpSpPr>
          <p:grpSpPr>
            <a:xfrm rot="0">
              <a:off x="4280346" y="0"/>
              <a:ext cx="856069" cy="4010057"/>
              <a:chOff x="0" y="0"/>
              <a:chExt cx="330200" cy="1546745"/>
            </a:xfrm>
          </p:grpSpPr>
          <p:sp>
            <p:nvSpPr>
              <p:cNvPr name="Freeform 56" id="56"/>
              <p:cNvSpPr/>
              <p:nvPr/>
            </p:nvSpPr>
            <p:spPr>
              <a:xfrm flipH="false" flipV="false" rot="0">
                <a:off x="0" y="0"/>
                <a:ext cx="330200" cy="1546745"/>
              </a:xfrm>
              <a:custGeom>
                <a:avLst/>
                <a:gdLst/>
                <a:ahLst/>
                <a:cxnLst/>
                <a:rect r="r" b="b" t="t" l="l"/>
                <a:pathLst>
                  <a:path h="1546745" w="330200">
                    <a:moveTo>
                      <a:pt x="110126" y="19070"/>
                    </a:moveTo>
                    <a:cubicBezTo>
                      <a:pt x="127000" y="7556"/>
                      <a:pt x="146300" y="0"/>
                      <a:pt x="165189" y="0"/>
                    </a:cubicBezTo>
                    <a:cubicBezTo>
                      <a:pt x="184078" y="0"/>
                      <a:pt x="202254" y="6476"/>
                      <a:pt x="219005" y="17990"/>
                    </a:cubicBezTo>
                    <a:cubicBezTo>
                      <a:pt x="219361" y="18350"/>
                      <a:pt x="219718" y="18350"/>
                      <a:pt x="220074" y="18710"/>
                    </a:cubicBezTo>
                    <a:cubicBezTo>
                      <a:pt x="282978" y="64765"/>
                      <a:pt x="329309" y="186379"/>
                      <a:pt x="330200" y="344805"/>
                    </a:cubicBezTo>
                    <a:lnTo>
                      <a:pt x="330200" y="1546745"/>
                    </a:lnTo>
                    <a:lnTo>
                      <a:pt x="0" y="1546745"/>
                    </a:lnTo>
                    <a:lnTo>
                      <a:pt x="0" y="345697"/>
                    </a:lnTo>
                    <a:cubicBezTo>
                      <a:pt x="891" y="185660"/>
                      <a:pt x="46510" y="64045"/>
                      <a:pt x="110126" y="19070"/>
                    </a:cubicBezTo>
                    <a:close/>
                  </a:path>
                </a:pathLst>
              </a:custGeom>
              <a:solidFill>
                <a:srgbClr val="FBD160"/>
              </a:solidFill>
            </p:spPr>
          </p:sp>
          <p:sp>
            <p:nvSpPr>
              <p:cNvPr name="TextBox 57" id="57"/>
              <p:cNvSpPr txBox="true"/>
              <p:nvPr/>
            </p:nvSpPr>
            <p:spPr>
              <a:xfrm>
                <a:off x="0" y="69850"/>
                <a:ext cx="330200" cy="1476895"/>
              </a:xfrm>
              <a:prstGeom prst="rect">
                <a:avLst/>
              </a:prstGeom>
            </p:spPr>
            <p:txBody>
              <a:bodyPr anchor="ctr" rtlCol="false" tIns="50800" lIns="50800" bIns="50800" rIns="50800"/>
              <a:lstStyle/>
              <a:p>
                <a:pPr algn="ctr">
                  <a:lnSpc>
                    <a:spcPts val="3500"/>
                  </a:lnSpc>
                </a:pPr>
              </a:p>
            </p:txBody>
          </p:sp>
        </p:grpSp>
        <p:grpSp>
          <p:nvGrpSpPr>
            <p:cNvPr name="Group 58" id="58"/>
            <p:cNvGrpSpPr/>
            <p:nvPr/>
          </p:nvGrpSpPr>
          <p:grpSpPr>
            <a:xfrm rot="0">
              <a:off x="5136416" y="0"/>
              <a:ext cx="856069" cy="4010057"/>
              <a:chOff x="0" y="0"/>
              <a:chExt cx="330200" cy="1546745"/>
            </a:xfrm>
          </p:grpSpPr>
          <p:sp>
            <p:nvSpPr>
              <p:cNvPr name="Freeform 59" id="59"/>
              <p:cNvSpPr/>
              <p:nvPr/>
            </p:nvSpPr>
            <p:spPr>
              <a:xfrm flipH="false" flipV="false" rot="0">
                <a:off x="0" y="0"/>
                <a:ext cx="330200" cy="1546745"/>
              </a:xfrm>
              <a:custGeom>
                <a:avLst/>
                <a:gdLst/>
                <a:ahLst/>
                <a:cxnLst/>
                <a:rect r="r" b="b" t="t" l="l"/>
                <a:pathLst>
                  <a:path h="1546745" w="330200">
                    <a:moveTo>
                      <a:pt x="110126" y="19070"/>
                    </a:moveTo>
                    <a:cubicBezTo>
                      <a:pt x="127000" y="7556"/>
                      <a:pt x="146300" y="0"/>
                      <a:pt x="165189" y="0"/>
                    </a:cubicBezTo>
                    <a:cubicBezTo>
                      <a:pt x="184078" y="0"/>
                      <a:pt x="202254" y="6476"/>
                      <a:pt x="219005" y="17990"/>
                    </a:cubicBezTo>
                    <a:cubicBezTo>
                      <a:pt x="219361" y="18350"/>
                      <a:pt x="219718" y="18350"/>
                      <a:pt x="220074" y="18710"/>
                    </a:cubicBezTo>
                    <a:cubicBezTo>
                      <a:pt x="282978" y="64765"/>
                      <a:pt x="329309" y="186379"/>
                      <a:pt x="330200" y="344805"/>
                    </a:cubicBezTo>
                    <a:lnTo>
                      <a:pt x="330200" y="1546745"/>
                    </a:lnTo>
                    <a:lnTo>
                      <a:pt x="0" y="1546745"/>
                    </a:lnTo>
                    <a:lnTo>
                      <a:pt x="0" y="345697"/>
                    </a:lnTo>
                    <a:cubicBezTo>
                      <a:pt x="891" y="185660"/>
                      <a:pt x="46510" y="64045"/>
                      <a:pt x="110126" y="19070"/>
                    </a:cubicBezTo>
                    <a:close/>
                  </a:path>
                </a:pathLst>
              </a:custGeom>
              <a:solidFill>
                <a:srgbClr val="FBD160"/>
              </a:solidFill>
            </p:spPr>
          </p:sp>
          <p:sp>
            <p:nvSpPr>
              <p:cNvPr name="TextBox 60" id="60"/>
              <p:cNvSpPr txBox="true"/>
              <p:nvPr/>
            </p:nvSpPr>
            <p:spPr>
              <a:xfrm>
                <a:off x="0" y="69850"/>
                <a:ext cx="330200" cy="1476895"/>
              </a:xfrm>
              <a:prstGeom prst="rect">
                <a:avLst/>
              </a:prstGeom>
            </p:spPr>
            <p:txBody>
              <a:bodyPr anchor="ctr" rtlCol="false" tIns="50800" lIns="50800" bIns="50800" rIns="50800"/>
              <a:lstStyle/>
              <a:p>
                <a:pPr algn="ctr">
                  <a:lnSpc>
                    <a:spcPts val="3500"/>
                  </a:lnSpc>
                </a:pPr>
              </a:p>
            </p:txBody>
          </p:sp>
        </p:grpSp>
        <p:grpSp>
          <p:nvGrpSpPr>
            <p:cNvPr name="Group 61" id="61"/>
            <p:cNvGrpSpPr/>
            <p:nvPr/>
          </p:nvGrpSpPr>
          <p:grpSpPr>
            <a:xfrm rot="0">
              <a:off x="5992485" y="0"/>
              <a:ext cx="856069" cy="4010057"/>
              <a:chOff x="0" y="0"/>
              <a:chExt cx="330200" cy="1546745"/>
            </a:xfrm>
          </p:grpSpPr>
          <p:sp>
            <p:nvSpPr>
              <p:cNvPr name="Freeform 62" id="62"/>
              <p:cNvSpPr/>
              <p:nvPr/>
            </p:nvSpPr>
            <p:spPr>
              <a:xfrm flipH="false" flipV="false" rot="0">
                <a:off x="0" y="0"/>
                <a:ext cx="330200" cy="1546745"/>
              </a:xfrm>
              <a:custGeom>
                <a:avLst/>
                <a:gdLst/>
                <a:ahLst/>
                <a:cxnLst/>
                <a:rect r="r" b="b" t="t" l="l"/>
                <a:pathLst>
                  <a:path h="1546745" w="330200">
                    <a:moveTo>
                      <a:pt x="110126" y="19070"/>
                    </a:moveTo>
                    <a:cubicBezTo>
                      <a:pt x="127000" y="7556"/>
                      <a:pt x="146300" y="0"/>
                      <a:pt x="165189" y="0"/>
                    </a:cubicBezTo>
                    <a:cubicBezTo>
                      <a:pt x="184078" y="0"/>
                      <a:pt x="202254" y="6476"/>
                      <a:pt x="219005" y="17990"/>
                    </a:cubicBezTo>
                    <a:cubicBezTo>
                      <a:pt x="219361" y="18350"/>
                      <a:pt x="219718" y="18350"/>
                      <a:pt x="220074" y="18710"/>
                    </a:cubicBezTo>
                    <a:cubicBezTo>
                      <a:pt x="282978" y="64765"/>
                      <a:pt x="329309" y="186379"/>
                      <a:pt x="330200" y="344805"/>
                    </a:cubicBezTo>
                    <a:lnTo>
                      <a:pt x="330200" y="1546745"/>
                    </a:lnTo>
                    <a:lnTo>
                      <a:pt x="0" y="1546745"/>
                    </a:lnTo>
                    <a:lnTo>
                      <a:pt x="0" y="345697"/>
                    </a:lnTo>
                    <a:cubicBezTo>
                      <a:pt x="891" y="185660"/>
                      <a:pt x="46510" y="64045"/>
                      <a:pt x="110126" y="19070"/>
                    </a:cubicBezTo>
                    <a:close/>
                  </a:path>
                </a:pathLst>
              </a:custGeom>
              <a:solidFill>
                <a:srgbClr val="FBD160"/>
              </a:solidFill>
            </p:spPr>
          </p:sp>
          <p:sp>
            <p:nvSpPr>
              <p:cNvPr name="TextBox 63" id="63"/>
              <p:cNvSpPr txBox="true"/>
              <p:nvPr/>
            </p:nvSpPr>
            <p:spPr>
              <a:xfrm>
                <a:off x="0" y="69850"/>
                <a:ext cx="330200" cy="1476895"/>
              </a:xfrm>
              <a:prstGeom prst="rect">
                <a:avLst/>
              </a:prstGeom>
            </p:spPr>
            <p:txBody>
              <a:bodyPr anchor="ctr" rtlCol="false" tIns="50800" lIns="50800" bIns="50800" rIns="50800"/>
              <a:lstStyle/>
              <a:p>
                <a:pPr algn="ctr">
                  <a:lnSpc>
                    <a:spcPts val="3500"/>
                  </a:lnSpc>
                </a:pPr>
              </a:p>
            </p:txBody>
          </p:sp>
        </p:grpSp>
      </p:grpSp>
      <p:sp>
        <p:nvSpPr>
          <p:cNvPr name="Freeform 64" id="64"/>
          <p:cNvSpPr/>
          <p:nvPr/>
        </p:nvSpPr>
        <p:spPr>
          <a:xfrm flipH="false" flipV="false" rot="0">
            <a:off x="7228685" y="3804306"/>
            <a:ext cx="857046" cy="1853073"/>
          </a:xfrm>
          <a:custGeom>
            <a:avLst/>
            <a:gdLst/>
            <a:ahLst/>
            <a:cxnLst/>
            <a:rect r="r" b="b" t="t" l="l"/>
            <a:pathLst>
              <a:path h="1853073" w="857046">
                <a:moveTo>
                  <a:pt x="0" y="0"/>
                </a:moveTo>
                <a:lnTo>
                  <a:pt x="857046" y="0"/>
                </a:lnTo>
                <a:lnTo>
                  <a:pt x="857046" y="1853074"/>
                </a:lnTo>
                <a:lnTo>
                  <a:pt x="0" y="18530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5" id="65"/>
          <p:cNvSpPr/>
          <p:nvPr/>
        </p:nvSpPr>
        <p:spPr>
          <a:xfrm flipH="false" flipV="false" rot="0">
            <a:off x="5360169" y="2762447"/>
            <a:ext cx="1335416" cy="2887385"/>
          </a:xfrm>
          <a:custGeom>
            <a:avLst/>
            <a:gdLst/>
            <a:ahLst/>
            <a:cxnLst/>
            <a:rect r="r" b="b" t="t" l="l"/>
            <a:pathLst>
              <a:path h="2887385" w="1335416">
                <a:moveTo>
                  <a:pt x="0" y="0"/>
                </a:moveTo>
                <a:lnTo>
                  <a:pt x="1335416" y="0"/>
                </a:lnTo>
                <a:lnTo>
                  <a:pt x="1335416" y="2887385"/>
                </a:lnTo>
                <a:lnTo>
                  <a:pt x="0" y="28873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6" id="66"/>
          <p:cNvSpPr/>
          <p:nvPr/>
        </p:nvSpPr>
        <p:spPr>
          <a:xfrm flipH="false" flipV="false" rot="0">
            <a:off x="3445788" y="1744517"/>
            <a:ext cx="1806208" cy="3905315"/>
          </a:xfrm>
          <a:custGeom>
            <a:avLst/>
            <a:gdLst/>
            <a:ahLst/>
            <a:cxnLst/>
            <a:rect r="r" b="b" t="t" l="l"/>
            <a:pathLst>
              <a:path h="3905315" w="1806208">
                <a:moveTo>
                  <a:pt x="0" y="0"/>
                </a:moveTo>
                <a:lnTo>
                  <a:pt x="1806208" y="0"/>
                </a:lnTo>
                <a:lnTo>
                  <a:pt x="1806208" y="3905315"/>
                </a:lnTo>
                <a:lnTo>
                  <a:pt x="0" y="39053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67" id="67"/>
          <p:cNvGrpSpPr/>
          <p:nvPr/>
        </p:nvGrpSpPr>
        <p:grpSpPr>
          <a:xfrm rot="0">
            <a:off x="-517802" y="7101761"/>
            <a:ext cx="19471378" cy="4328955"/>
            <a:chOff x="0" y="0"/>
            <a:chExt cx="5128264" cy="1140136"/>
          </a:xfrm>
        </p:grpSpPr>
        <p:sp>
          <p:nvSpPr>
            <p:cNvPr name="Freeform 68" id="68"/>
            <p:cNvSpPr/>
            <p:nvPr/>
          </p:nvSpPr>
          <p:spPr>
            <a:xfrm flipH="false" flipV="false" rot="0">
              <a:off x="0" y="0"/>
              <a:ext cx="5128264" cy="1140136"/>
            </a:xfrm>
            <a:custGeom>
              <a:avLst/>
              <a:gdLst/>
              <a:ahLst/>
              <a:cxnLst/>
              <a:rect r="r" b="b" t="t" l="l"/>
              <a:pathLst>
                <a:path h="1140136" w="5128264">
                  <a:moveTo>
                    <a:pt x="5964" y="0"/>
                  </a:moveTo>
                  <a:lnTo>
                    <a:pt x="5122300" y="0"/>
                  </a:lnTo>
                  <a:cubicBezTo>
                    <a:pt x="5123882" y="0"/>
                    <a:pt x="5125399" y="628"/>
                    <a:pt x="5126517" y="1747"/>
                  </a:cubicBezTo>
                  <a:cubicBezTo>
                    <a:pt x="5127636" y="2865"/>
                    <a:pt x="5128264" y="4382"/>
                    <a:pt x="5128264" y="5964"/>
                  </a:cubicBezTo>
                  <a:lnTo>
                    <a:pt x="5128264" y="1134172"/>
                  </a:lnTo>
                  <a:cubicBezTo>
                    <a:pt x="5128264" y="1137466"/>
                    <a:pt x="5125594" y="1140136"/>
                    <a:pt x="5122300" y="1140136"/>
                  </a:cubicBezTo>
                  <a:lnTo>
                    <a:pt x="5964" y="1140136"/>
                  </a:lnTo>
                  <a:cubicBezTo>
                    <a:pt x="2670" y="1140136"/>
                    <a:pt x="0" y="1137466"/>
                    <a:pt x="0" y="1134172"/>
                  </a:cubicBezTo>
                  <a:lnTo>
                    <a:pt x="0" y="5964"/>
                  </a:lnTo>
                  <a:cubicBezTo>
                    <a:pt x="0" y="2670"/>
                    <a:pt x="2670" y="0"/>
                    <a:pt x="5964" y="0"/>
                  </a:cubicBezTo>
                  <a:close/>
                </a:path>
              </a:pathLst>
            </a:custGeom>
            <a:solidFill>
              <a:srgbClr val="F8F8F8"/>
            </a:solidFill>
          </p:spPr>
        </p:sp>
        <p:sp>
          <p:nvSpPr>
            <p:cNvPr name="TextBox 69" id="69"/>
            <p:cNvSpPr txBox="true"/>
            <p:nvPr/>
          </p:nvSpPr>
          <p:spPr>
            <a:xfrm>
              <a:off x="0" y="-57150"/>
              <a:ext cx="5128264" cy="1197286"/>
            </a:xfrm>
            <a:prstGeom prst="rect">
              <a:avLst/>
            </a:prstGeom>
          </p:spPr>
          <p:txBody>
            <a:bodyPr anchor="ctr" rtlCol="false" tIns="50800" lIns="50800" bIns="50800" rIns="50800"/>
            <a:lstStyle/>
            <a:p>
              <a:pPr algn="ctr">
                <a:lnSpc>
                  <a:spcPts val="3500"/>
                </a:lnSpc>
              </a:pPr>
            </a:p>
          </p:txBody>
        </p:sp>
      </p:grpSp>
      <p:grpSp>
        <p:nvGrpSpPr>
          <p:cNvPr name="Group 70" id="70"/>
          <p:cNvGrpSpPr/>
          <p:nvPr/>
        </p:nvGrpSpPr>
        <p:grpSpPr>
          <a:xfrm rot="0">
            <a:off x="3643385" y="5639664"/>
            <a:ext cx="1411015" cy="996903"/>
            <a:chOff x="0" y="0"/>
            <a:chExt cx="371625" cy="262559"/>
          </a:xfrm>
        </p:grpSpPr>
        <p:sp>
          <p:nvSpPr>
            <p:cNvPr name="Freeform 71" id="71"/>
            <p:cNvSpPr/>
            <p:nvPr/>
          </p:nvSpPr>
          <p:spPr>
            <a:xfrm flipH="false" flipV="false" rot="0">
              <a:off x="0" y="0"/>
              <a:ext cx="371625" cy="262559"/>
            </a:xfrm>
            <a:custGeom>
              <a:avLst/>
              <a:gdLst/>
              <a:ahLst/>
              <a:cxnLst/>
              <a:rect r="r" b="b" t="t" l="l"/>
              <a:pathLst>
                <a:path h="262559" w="371625">
                  <a:moveTo>
                    <a:pt x="0" y="0"/>
                  </a:moveTo>
                  <a:lnTo>
                    <a:pt x="371625" y="0"/>
                  </a:lnTo>
                  <a:lnTo>
                    <a:pt x="371625" y="262559"/>
                  </a:lnTo>
                  <a:lnTo>
                    <a:pt x="0" y="262559"/>
                  </a:lnTo>
                  <a:close/>
                </a:path>
              </a:pathLst>
            </a:custGeom>
            <a:solidFill>
              <a:srgbClr val="EB633F"/>
            </a:solidFill>
          </p:spPr>
        </p:sp>
        <p:sp>
          <p:nvSpPr>
            <p:cNvPr name="TextBox 72" id="72"/>
            <p:cNvSpPr txBox="true"/>
            <p:nvPr/>
          </p:nvSpPr>
          <p:spPr>
            <a:xfrm>
              <a:off x="0" y="-57150"/>
              <a:ext cx="371625" cy="319709"/>
            </a:xfrm>
            <a:prstGeom prst="rect">
              <a:avLst/>
            </a:prstGeom>
          </p:spPr>
          <p:txBody>
            <a:bodyPr anchor="ctr" rtlCol="false" tIns="50800" lIns="50800" bIns="50800" rIns="50800"/>
            <a:lstStyle/>
            <a:p>
              <a:pPr algn="ctr">
                <a:lnSpc>
                  <a:spcPts val="3500"/>
                </a:lnSpc>
              </a:pPr>
            </a:p>
          </p:txBody>
        </p:sp>
      </p:grpSp>
      <p:grpSp>
        <p:nvGrpSpPr>
          <p:cNvPr name="Group 73" id="73"/>
          <p:cNvGrpSpPr/>
          <p:nvPr/>
        </p:nvGrpSpPr>
        <p:grpSpPr>
          <a:xfrm rot="0">
            <a:off x="5322370" y="5639664"/>
            <a:ext cx="1411015" cy="996903"/>
            <a:chOff x="0" y="0"/>
            <a:chExt cx="371625" cy="262559"/>
          </a:xfrm>
        </p:grpSpPr>
        <p:sp>
          <p:nvSpPr>
            <p:cNvPr name="Freeform 74" id="74"/>
            <p:cNvSpPr/>
            <p:nvPr/>
          </p:nvSpPr>
          <p:spPr>
            <a:xfrm flipH="false" flipV="false" rot="0">
              <a:off x="0" y="0"/>
              <a:ext cx="371625" cy="262559"/>
            </a:xfrm>
            <a:custGeom>
              <a:avLst/>
              <a:gdLst/>
              <a:ahLst/>
              <a:cxnLst/>
              <a:rect r="r" b="b" t="t" l="l"/>
              <a:pathLst>
                <a:path h="262559" w="371625">
                  <a:moveTo>
                    <a:pt x="0" y="0"/>
                  </a:moveTo>
                  <a:lnTo>
                    <a:pt x="371625" y="0"/>
                  </a:lnTo>
                  <a:lnTo>
                    <a:pt x="371625" y="262559"/>
                  </a:lnTo>
                  <a:lnTo>
                    <a:pt x="0" y="262559"/>
                  </a:lnTo>
                  <a:close/>
                </a:path>
              </a:pathLst>
            </a:custGeom>
            <a:solidFill>
              <a:srgbClr val="EB633F"/>
            </a:solidFill>
          </p:spPr>
        </p:sp>
        <p:sp>
          <p:nvSpPr>
            <p:cNvPr name="TextBox 75" id="75"/>
            <p:cNvSpPr txBox="true"/>
            <p:nvPr/>
          </p:nvSpPr>
          <p:spPr>
            <a:xfrm>
              <a:off x="0" y="-57150"/>
              <a:ext cx="371625" cy="319709"/>
            </a:xfrm>
            <a:prstGeom prst="rect">
              <a:avLst/>
            </a:prstGeom>
          </p:spPr>
          <p:txBody>
            <a:bodyPr anchor="ctr" rtlCol="false" tIns="50800" lIns="50800" bIns="50800" rIns="50800"/>
            <a:lstStyle/>
            <a:p>
              <a:pPr algn="ctr">
                <a:lnSpc>
                  <a:spcPts val="3500"/>
                </a:lnSpc>
              </a:pPr>
            </a:p>
          </p:txBody>
        </p:sp>
      </p:grpSp>
      <p:grpSp>
        <p:nvGrpSpPr>
          <p:cNvPr name="Group 76" id="76"/>
          <p:cNvGrpSpPr/>
          <p:nvPr/>
        </p:nvGrpSpPr>
        <p:grpSpPr>
          <a:xfrm rot="0">
            <a:off x="6994258" y="5639664"/>
            <a:ext cx="1411015" cy="996903"/>
            <a:chOff x="0" y="0"/>
            <a:chExt cx="371625" cy="262559"/>
          </a:xfrm>
        </p:grpSpPr>
        <p:sp>
          <p:nvSpPr>
            <p:cNvPr name="Freeform 77" id="77"/>
            <p:cNvSpPr/>
            <p:nvPr/>
          </p:nvSpPr>
          <p:spPr>
            <a:xfrm flipH="false" flipV="false" rot="0">
              <a:off x="0" y="0"/>
              <a:ext cx="371625" cy="262559"/>
            </a:xfrm>
            <a:custGeom>
              <a:avLst/>
              <a:gdLst/>
              <a:ahLst/>
              <a:cxnLst/>
              <a:rect r="r" b="b" t="t" l="l"/>
              <a:pathLst>
                <a:path h="262559" w="371625">
                  <a:moveTo>
                    <a:pt x="0" y="0"/>
                  </a:moveTo>
                  <a:lnTo>
                    <a:pt x="371625" y="0"/>
                  </a:lnTo>
                  <a:lnTo>
                    <a:pt x="371625" y="262559"/>
                  </a:lnTo>
                  <a:lnTo>
                    <a:pt x="0" y="262559"/>
                  </a:lnTo>
                  <a:close/>
                </a:path>
              </a:pathLst>
            </a:custGeom>
            <a:solidFill>
              <a:srgbClr val="EB633F"/>
            </a:solidFill>
          </p:spPr>
        </p:sp>
        <p:sp>
          <p:nvSpPr>
            <p:cNvPr name="TextBox 78" id="78"/>
            <p:cNvSpPr txBox="true"/>
            <p:nvPr/>
          </p:nvSpPr>
          <p:spPr>
            <a:xfrm>
              <a:off x="0" y="-57150"/>
              <a:ext cx="371625" cy="319709"/>
            </a:xfrm>
            <a:prstGeom prst="rect">
              <a:avLst/>
            </a:prstGeom>
          </p:spPr>
          <p:txBody>
            <a:bodyPr anchor="ctr" rtlCol="false" tIns="50800" lIns="50800" bIns="50800" rIns="50800"/>
            <a:lstStyle/>
            <a:p>
              <a:pPr algn="ctr">
                <a:lnSpc>
                  <a:spcPts val="3500"/>
                </a:lnSpc>
              </a:pPr>
            </a:p>
          </p:txBody>
        </p:sp>
      </p:grpSp>
      <p:sp>
        <p:nvSpPr>
          <p:cNvPr name="TextBox 79" id="79"/>
          <p:cNvSpPr txBox="true"/>
          <p:nvPr/>
        </p:nvSpPr>
        <p:spPr>
          <a:xfrm rot="0">
            <a:off x="10221848" y="7877496"/>
            <a:ext cx="4126907" cy="761378"/>
          </a:xfrm>
          <a:prstGeom prst="rect">
            <a:avLst/>
          </a:prstGeom>
        </p:spPr>
        <p:txBody>
          <a:bodyPr anchor="t" rtlCol="false" tIns="0" lIns="0" bIns="0" rIns="0">
            <a:spAutoFit/>
          </a:bodyPr>
          <a:lstStyle/>
          <a:p>
            <a:pPr algn="ctr">
              <a:lnSpc>
                <a:spcPts val="5600"/>
              </a:lnSpc>
            </a:pPr>
            <a:r>
              <a:rPr lang="en-US" sz="5600">
                <a:solidFill>
                  <a:srgbClr val="2B2B2B"/>
                </a:solidFill>
                <a:latin typeface="Rubik"/>
                <a:ea typeface="Rubik"/>
                <a:cs typeface="Rubik"/>
                <a:sym typeface="Rubik"/>
              </a:rPr>
              <a:t>ACCESS</a:t>
            </a:r>
          </a:p>
        </p:txBody>
      </p:sp>
      <p:sp>
        <p:nvSpPr>
          <p:cNvPr name="TextBox 80" id="80"/>
          <p:cNvSpPr txBox="true"/>
          <p:nvPr/>
        </p:nvSpPr>
        <p:spPr>
          <a:xfrm rot="0">
            <a:off x="3624335" y="7906071"/>
            <a:ext cx="4872241" cy="761378"/>
          </a:xfrm>
          <a:prstGeom prst="rect">
            <a:avLst/>
          </a:prstGeom>
        </p:spPr>
        <p:txBody>
          <a:bodyPr anchor="t" rtlCol="false" tIns="0" lIns="0" bIns="0" rIns="0">
            <a:spAutoFit/>
          </a:bodyPr>
          <a:lstStyle/>
          <a:p>
            <a:pPr algn="ctr">
              <a:lnSpc>
                <a:spcPts val="5600"/>
              </a:lnSpc>
            </a:pPr>
            <a:r>
              <a:rPr lang="en-US" sz="5600">
                <a:solidFill>
                  <a:srgbClr val="2B2B2B"/>
                </a:solidFill>
                <a:latin typeface="Rubik"/>
                <a:ea typeface="Rubik"/>
                <a:cs typeface="Rubik"/>
                <a:sym typeface="Rubik"/>
              </a:rPr>
              <a:t>OPPORTUNITY</a:t>
            </a:r>
          </a:p>
        </p:txBody>
      </p:sp>
      <p:sp>
        <p:nvSpPr>
          <p:cNvPr name="Freeform 81" id="81"/>
          <p:cNvSpPr/>
          <p:nvPr/>
        </p:nvSpPr>
        <p:spPr>
          <a:xfrm flipH="false" flipV="false" rot="0">
            <a:off x="3415440" y="8828363"/>
            <a:ext cx="5136416" cy="214796"/>
          </a:xfrm>
          <a:custGeom>
            <a:avLst/>
            <a:gdLst/>
            <a:ahLst/>
            <a:cxnLst/>
            <a:rect r="r" b="b" t="t" l="l"/>
            <a:pathLst>
              <a:path h="214796" w="5136416">
                <a:moveTo>
                  <a:pt x="0" y="0"/>
                </a:moveTo>
                <a:lnTo>
                  <a:pt x="5136416" y="0"/>
                </a:lnTo>
                <a:lnTo>
                  <a:pt x="5136416" y="214796"/>
                </a:lnTo>
                <a:lnTo>
                  <a:pt x="0" y="21479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2" id="82"/>
          <p:cNvSpPr/>
          <p:nvPr/>
        </p:nvSpPr>
        <p:spPr>
          <a:xfrm flipH="false" flipV="false" rot="0">
            <a:off x="9774244" y="8828363"/>
            <a:ext cx="5136416" cy="214796"/>
          </a:xfrm>
          <a:custGeom>
            <a:avLst/>
            <a:gdLst/>
            <a:ahLst/>
            <a:cxnLst/>
            <a:rect r="r" b="b" t="t" l="l"/>
            <a:pathLst>
              <a:path h="214796" w="5136416">
                <a:moveTo>
                  <a:pt x="0" y="0"/>
                </a:moveTo>
                <a:lnTo>
                  <a:pt x="5136416" y="0"/>
                </a:lnTo>
                <a:lnTo>
                  <a:pt x="5136416" y="214796"/>
                </a:lnTo>
                <a:lnTo>
                  <a:pt x="0" y="21479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83" id="83"/>
          <p:cNvSpPr txBox="true"/>
          <p:nvPr/>
        </p:nvSpPr>
        <p:spPr>
          <a:xfrm rot="0">
            <a:off x="4277423" y="9255126"/>
            <a:ext cx="3270945" cy="431799"/>
          </a:xfrm>
          <a:prstGeom prst="rect">
            <a:avLst/>
          </a:prstGeom>
        </p:spPr>
        <p:txBody>
          <a:bodyPr anchor="t" rtlCol="false" tIns="0" lIns="0" bIns="0" rIns="0">
            <a:spAutoFit/>
          </a:bodyPr>
          <a:lstStyle/>
          <a:p>
            <a:pPr algn="ctr">
              <a:lnSpc>
                <a:spcPts val="3500"/>
              </a:lnSpc>
              <a:spcBef>
                <a:spcPct val="0"/>
              </a:spcBef>
            </a:pPr>
            <a:r>
              <a:rPr lang="en-US" sz="2500">
                <a:solidFill>
                  <a:srgbClr val="000000"/>
                </a:solidFill>
                <a:latin typeface="Rubik"/>
                <a:ea typeface="Rubik"/>
                <a:cs typeface="Rubik"/>
                <a:sym typeface="Rubik"/>
              </a:rPr>
              <a:t> ... is the DESTINATION</a:t>
            </a:r>
          </a:p>
        </p:txBody>
      </p:sp>
      <p:sp>
        <p:nvSpPr>
          <p:cNvPr name="TextBox 84" id="84"/>
          <p:cNvSpPr txBox="true"/>
          <p:nvPr/>
        </p:nvSpPr>
        <p:spPr>
          <a:xfrm rot="0">
            <a:off x="10943361" y="9255126"/>
            <a:ext cx="3225254" cy="431799"/>
          </a:xfrm>
          <a:prstGeom prst="rect">
            <a:avLst/>
          </a:prstGeom>
        </p:spPr>
        <p:txBody>
          <a:bodyPr anchor="t" rtlCol="false" tIns="0" lIns="0" bIns="0" rIns="0">
            <a:spAutoFit/>
          </a:bodyPr>
          <a:lstStyle/>
          <a:p>
            <a:pPr algn="ctr">
              <a:lnSpc>
                <a:spcPts val="3500"/>
              </a:lnSpc>
              <a:spcBef>
                <a:spcPct val="0"/>
              </a:spcBef>
            </a:pPr>
            <a:r>
              <a:rPr lang="en-US" sz="2500">
                <a:solidFill>
                  <a:srgbClr val="000000"/>
                </a:solidFill>
                <a:latin typeface="Rubik"/>
                <a:ea typeface="Rubik"/>
                <a:cs typeface="Rubik"/>
                <a:sym typeface="Rubik"/>
              </a:rPr>
              <a:t>... acts</a:t>
            </a:r>
            <a:r>
              <a:rPr lang="en-US" sz="2500">
                <a:solidFill>
                  <a:srgbClr val="000000"/>
                </a:solidFill>
                <a:latin typeface="Rubik"/>
                <a:ea typeface="Rubik"/>
                <a:cs typeface="Rubik"/>
                <a:sym typeface="Rubik"/>
              </a:rPr>
              <a:t> as the BRIDGE </a:t>
            </a:r>
          </a:p>
        </p:txBody>
      </p:sp>
      <p:grpSp>
        <p:nvGrpSpPr>
          <p:cNvPr name="Group 85" id="85"/>
          <p:cNvGrpSpPr/>
          <p:nvPr/>
        </p:nvGrpSpPr>
        <p:grpSpPr>
          <a:xfrm rot="0">
            <a:off x="9992361" y="5690289"/>
            <a:ext cx="1411015" cy="996903"/>
            <a:chOff x="0" y="0"/>
            <a:chExt cx="371625" cy="262559"/>
          </a:xfrm>
        </p:grpSpPr>
        <p:sp>
          <p:nvSpPr>
            <p:cNvPr name="Freeform 86" id="86"/>
            <p:cNvSpPr/>
            <p:nvPr/>
          </p:nvSpPr>
          <p:spPr>
            <a:xfrm flipH="false" flipV="false" rot="0">
              <a:off x="0" y="0"/>
              <a:ext cx="371625" cy="262559"/>
            </a:xfrm>
            <a:custGeom>
              <a:avLst/>
              <a:gdLst/>
              <a:ahLst/>
              <a:cxnLst/>
              <a:rect r="r" b="b" t="t" l="l"/>
              <a:pathLst>
                <a:path h="262559" w="371625">
                  <a:moveTo>
                    <a:pt x="0" y="0"/>
                  </a:moveTo>
                  <a:lnTo>
                    <a:pt x="371625" y="0"/>
                  </a:lnTo>
                  <a:lnTo>
                    <a:pt x="371625" y="262559"/>
                  </a:lnTo>
                  <a:lnTo>
                    <a:pt x="0" y="262559"/>
                  </a:lnTo>
                  <a:close/>
                </a:path>
              </a:pathLst>
            </a:custGeom>
            <a:solidFill>
              <a:srgbClr val="EB633F"/>
            </a:solidFill>
          </p:spPr>
        </p:sp>
        <p:sp>
          <p:nvSpPr>
            <p:cNvPr name="TextBox 87" id="87"/>
            <p:cNvSpPr txBox="true"/>
            <p:nvPr/>
          </p:nvSpPr>
          <p:spPr>
            <a:xfrm>
              <a:off x="0" y="-57150"/>
              <a:ext cx="371625" cy="319709"/>
            </a:xfrm>
            <a:prstGeom prst="rect">
              <a:avLst/>
            </a:prstGeom>
          </p:spPr>
          <p:txBody>
            <a:bodyPr anchor="ctr" rtlCol="false" tIns="50800" lIns="50800" bIns="50800" rIns="50800"/>
            <a:lstStyle/>
            <a:p>
              <a:pPr algn="ctr">
                <a:lnSpc>
                  <a:spcPts val="3500"/>
                </a:lnSpc>
              </a:pPr>
            </a:p>
          </p:txBody>
        </p:sp>
      </p:grpSp>
      <p:grpSp>
        <p:nvGrpSpPr>
          <p:cNvPr name="Group 88" id="88"/>
          <p:cNvGrpSpPr/>
          <p:nvPr/>
        </p:nvGrpSpPr>
        <p:grpSpPr>
          <a:xfrm rot="0">
            <a:off x="11636944" y="4680170"/>
            <a:ext cx="1411015" cy="996903"/>
            <a:chOff x="0" y="0"/>
            <a:chExt cx="371625" cy="262559"/>
          </a:xfrm>
        </p:grpSpPr>
        <p:sp>
          <p:nvSpPr>
            <p:cNvPr name="Freeform 89" id="89"/>
            <p:cNvSpPr/>
            <p:nvPr/>
          </p:nvSpPr>
          <p:spPr>
            <a:xfrm flipH="false" flipV="false" rot="0">
              <a:off x="0" y="0"/>
              <a:ext cx="371625" cy="262559"/>
            </a:xfrm>
            <a:custGeom>
              <a:avLst/>
              <a:gdLst/>
              <a:ahLst/>
              <a:cxnLst/>
              <a:rect r="r" b="b" t="t" l="l"/>
              <a:pathLst>
                <a:path h="262559" w="371625">
                  <a:moveTo>
                    <a:pt x="0" y="0"/>
                  </a:moveTo>
                  <a:lnTo>
                    <a:pt x="371625" y="0"/>
                  </a:lnTo>
                  <a:lnTo>
                    <a:pt x="371625" y="262559"/>
                  </a:lnTo>
                  <a:lnTo>
                    <a:pt x="0" y="262559"/>
                  </a:lnTo>
                  <a:close/>
                </a:path>
              </a:pathLst>
            </a:custGeom>
            <a:solidFill>
              <a:srgbClr val="EB633F"/>
            </a:solidFill>
          </p:spPr>
        </p:sp>
        <p:sp>
          <p:nvSpPr>
            <p:cNvPr name="TextBox 90" id="90"/>
            <p:cNvSpPr txBox="true"/>
            <p:nvPr/>
          </p:nvSpPr>
          <p:spPr>
            <a:xfrm>
              <a:off x="0" y="-57150"/>
              <a:ext cx="371625" cy="319709"/>
            </a:xfrm>
            <a:prstGeom prst="rect">
              <a:avLst/>
            </a:prstGeom>
          </p:spPr>
          <p:txBody>
            <a:bodyPr anchor="ctr" rtlCol="false" tIns="50800" lIns="50800" bIns="50800" rIns="50800"/>
            <a:lstStyle/>
            <a:p>
              <a:pPr algn="ctr">
                <a:lnSpc>
                  <a:spcPts val="3500"/>
                </a:lnSpc>
              </a:pPr>
            </a:p>
          </p:txBody>
        </p:sp>
      </p:grpSp>
      <p:grpSp>
        <p:nvGrpSpPr>
          <p:cNvPr name="Group 91" id="91"/>
          <p:cNvGrpSpPr/>
          <p:nvPr/>
        </p:nvGrpSpPr>
        <p:grpSpPr>
          <a:xfrm rot="0">
            <a:off x="13169619" y="3701937"/>
            <a:ext cx="1411015" cy="934728"/>
            <a:chOff x="0" y="0"/>
            <a:chExt cx="371625" cy="246183"/>
          </a:xfrm>
        </p:grpSpPr>
        <p:sp>
          <p:nvSpPr>
            <p:cNvPr name="Freeform 92" id="92"/>
            <p:cNvSpPr/>
            <p:nvPr/>
          </p:nvSpPr>
          <p:spPr>
            <a:xfrm flipH="false" flipV="false" rot="0">
              <a:off x="0" y="0"/>
              <a:ext cx="371625" cy="246183"/>
            </a:xfrm>
            <a:custGeom>
              <a:avLst/>
              <a:gdLst/>
              <a:ahLst/>
              <a:cxnLst/>
              <a:rect r="r" b="b" t="t" l="l"/>
              <a:pathLst>
                <a:path h="246183" w="371625">
                  <a:moveTo>
                    <a:pt x="0" y="0"/>
                  </a:moveTo>
                  <a:lnTo>
                    <a:pt x="371625" y="0"/>
                  </a:lnTo>
                  <a:lnTo>
                    <a:pt x="371625" y="246183"/>
                  </a:lnTo>
                  <a:lnTo>
                    <a:pt x="0" y="246183"/>
                  </a:lnTo>
                  <a:close/>
                </a:path>
              </a:pathLst>
            </a:custGeom>
            <a:solidFill>
              <a:srgbClr val="EB633F"/>
            </a:solidFill>
          </p:spPr>
        </p:sp>
        <p:sp>
          <p:nvSpPr>
            <p:cNvPr name="TextBox 93" id="93"/>
            <p:cNvSpPr txBox="true"/>
            <p:nvPr/>
          </p:nvSpPr>
          <p:spPr>
            <a:xfrm>
              <a:off x="0" y="-57150"/>
              <a:ext cx="371625" cy="303333"/>
            </a:xfrm>
            <a:prstGeom prst="rect">
              <a:avLst/>
            </a:prstGeom>
          </p:spPr>
          <p:txBody>
            <a:bodyPr anchor="ctr" rtlCol="false" tIns="50800" lIns="50800" bIns="50800" rIns="50800"/>
            <a:lstStyle/>
            <a:p>
              <a:pPr algn="ctr">
                <a:lnSpc>
                  <a:spcPts val="3500"/>
                </a:lnSpc>
              </a:pPr>
            </a:p>
          </p:txBody>
        </p:sp>
      </p:grpSp>
      <p:sp>
        <p:nvSpPr>
          <p:cNvPr name="TextBox 94" id="94"/>
          <p:cNvSpPr txBox="true"/>
          <p:nvPr/>
        </p:nvSpPr>
        <p:spPr>
          <a:xfrm rot="0">
            <a:off x="2333085" y="761897"/>
            <a:ext cx="13621830" cy="761378"/>
          </a:xfrm>
          <a:prstGeom prst="rect">
            <a:avLst/>
          </a:prstGeom>
        </p:spPr>
        <p:txBody>
          <a:bodyPr anchor="t" rtlCol="false" tIns="0" lIns="0" bIns="0" rIns="0">
            <a:spAutoFit/>
          </a:bodyPr>
          <a:lstStyle/>
          <a:p>
            <a:pPr algn="ctr">
              <a:lnSpc>
                <a:spcPts val="5600"/>
              </a:lnSpc>
            </a:pPr>
            <a:r>
              <a:rPr lang="en-US" sz="5600">
                <a:solidFill>
                  <a:srgbClr val="F8F8F8"/>
                </a:solidFill>
                <a:latin typeface="Rubik"/>
                <a:ea typeface="Rubik"/>
                <a:cs typeface="Rubik"/>
                <a:sym typeface="Rubik"/>
              </a:rPr>
              <a:t>PROVIDING ACCESS TO OPPORTUNITY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DAHGXfNLakc</dc:identifier>
  <dcterms:modified xsi:type="dcterms:W3CDTF">2011-08-01T06:04:30Z</dcterms:modified>
  <cp:revision>1</cp:revision>
  <dc:title>Access by Design Presentation</dc:title>
</cp:coreProperties>
</file>