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PT Sans Narrow"/>
      <p:regular r:id="rId38"/>
      <p:bold r:id="rId39"/>
    </p:embeddedFont>
    <p:embeddedFont>
      <p:font typeface="Lustria"/>
      <p:regular r:id="rId40"/>
    </p:embeddedFont>
    <p:embeddedFont>
      <p:font typeface="Oswald"/>
      <p:regular r:id="rId41"/>
      <p:bold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0ECE39-4D23-4696-A1F9-5AC596E3AA14}">
  <a:tblStyle styleId="{720ECE39-4D23-4696-A1F9-5AC596E3AA1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FCD9F1A-A294-432C-BCFE-74F43AB35D4C}"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ustria-regular.fntdata"/><Relationship Id="rId20" Type="http://schemas.openxmlformats.org/officeDocument/2006/relationships/slide" Target="slides/slide13.xml"/><Relationship Id="rId42" Type="http://schemas.openxmlformats.org/officeDocument/2006/relationships/font" Target="fonts/Oswald-bold.fntdata"/><Relationship Id="rId41" Type="http://schemas.openxmlformats.org/officeDocument/2006/relationships/font" Target="fonts/Oswald-regular.fntdata"/><Relationship Id="rId22" Type="http://schemas.openxmlformats.org/officeDocument/2006/relationships/slide" Target="slides/slide15.xml"/><Relationship Id="rId44" Type="http://schemas.openxmlformats.org/officeDocument/2006/relationships/font" Target="fonts/OpenSans-bold.fntdata"/><Relationship Id="rId21" Type="http://schemas.openxmlformats.org/officeDocument/2006/relationships/slide" Target="slides/slide14.xml"/><Relationship Id="rId43" Type="http://schemas.openxmlformats.org/officeDocument/2006/relationships/font" Target="fonts/OpenSans-regular.fntdata"/><Relationship Id="rId24" Type="http://schemas.openxmlformats.org/officeDocument/2006/relationships/slide" Target="slides/slide17.xml"/><Relationship Id="rId46" Type="http://schemas.openxmlformats.org/officeDocument/2006/relationships/font" Target="fonts/OpenSans-boldItalic.fntdata"/><Relationship Id="rId23" Type="http://schemas.openxmlformats.org/officeDocument/2006/relationships/slide" Target="slides/slide16.xml"/><Relationship Id="rId45" Type="http://schemas.openxmlformats.org/officeDocument/2006/relationships/font" Target="fonts/OpenSans-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PTSansNarrow-bold.fntdata"/><Relationship Id="rId16" Type="http://schemas.openxmlformats.org/officeDocument/2006/relationships/slide" Target="slides/slide9.xml"/><Relationship Id="rId38" Type="http://schemas.openxmlformats.org/officeDocument/2006/relationships/font" Target="fonts/PTSansNarrow-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Meghan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96613de24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96613de24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Eli</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96613de24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96613de24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Dan</a:t>
            </a:r>
            <a:r>
              <a:rPr b="1" lang="en"/>
              <a: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3f5db9882_1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c3f5db9882_1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Dan</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d2d50cb929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d2d50cb929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Meghan~</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963927852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963927852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Meghan</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e0b9c3cd3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e0b9c3cd3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Eli</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0fd859a911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0fd859a911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Eli</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d43b3fe3a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d43b3fe3a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Dan</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d2d50cb929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d2d50cb929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Dan</a:t>
            </a:r>
            <a:endParaRPr b="1"/>
          </a:p>
          <a:p>
            <a:pPr indent="0" lvl="0" marL="0" rtl="0" algn="l">
              <a:spcBef>
                <a:spcPts val="0"/>
              </a:spcBef>
              <a:spcAft>
                <a:spcPts val="0"/>
              </a:spcAft>
              <a:buNone/>
            </a:pPr>
            <a:r>
              <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d4bdff72c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d4bdff72c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Dan</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0fd859a91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0fd859a91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Meghan, Eli, and Dan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d43b3fe3a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d43b3fe3a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Eli</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0fd859a911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0fd859a911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Eli</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Speak about Summer Academy &amp; Dual Enrollment (Tim and Karen can chime in on 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Speak about how many credits can be earned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d43b3fe3a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d43b3fe3a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Eli</a:t>
            </a: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d43b3fe3a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d43b3fe3a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Meghan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Speak about Summer Academy &amp; Dual Enrollment (Tim and Karen can chime in on 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Speak about how many credits can be earned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d2d50cb929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d2d50cb929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Meghan</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Vice Chair Hubley</a:t>
            </a:r>
            <a:endParaRPr/>
          </a:p>
          <a:p>
            <a:pPr indent="0" lvl="0" marL="0" rtl="0" algn="l">
              <a:spcBef>
                <a:spcPts val="0"/>
              </a:spcBef>
              <a:spcAft>
                <a:spcPts val="0"/>
              </a:spcAft>
              <a:buNone/>
            </a:pPr>
            <a:r>
              <a:rPr lang="en"/>
              <a:t>Courtney Perdios </a:t>
            </a:r>
            <a:endParaRPr/>
          </a:p>
          <a:p>
            <a:pPr indent="0" lvl="0" marL="0" rtl="0" algn="l">
              <a:spcBef>
                <a:spcPts val="0"/>
              </a:spcBef>
              <a:spcAft>
                <a:spcPts val="0"/>
              </a:spcAft>
              <a:buNone/>
            </a:pPr>
            <a:r>
              <a:rPr lang="en"/>
              <a:t>Kate Campbell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Guest speakers: Mayor Koch &amp; Superintendent Mulvey; President DeCristofaro, DESE Commissioner Pedro Martinez, Speaker of the House Ron Mariano, Bob LePage of Exec Office of Education, Midori Morikawa, VP at State Street Foundation, Phylitia Jamerson, Exec Director of Early College High School (DESE), and three student presenters and student MC - Grade 12 ECHS students.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d2d50cb929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d2d50cb929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96a575845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96a575845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Dan</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963927852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963927852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Dan</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fdfeb9dc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bfdfeb9dc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Meghan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Review team will go over student applications and admit selected students into ECHS program</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0fd859a911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0fd859a911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Meghan</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963927852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963927852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Meghan ~ Click Logo to Play Video</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0fd859a911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0fd859a911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Meghan, Dan, Eli</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206c2eda4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c206c2eda4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Dan </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d43b3fe3a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d43b3fe3a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Dan</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0fd859a911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0fd859a911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Dan</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963927852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963927852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Eli</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96613de2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96613de2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Eli</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d43b3fe3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d43b3fe3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Eli</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cxnSp>
        <p:nvCxnSpPr>
          <p:cNvPr id="61" name="Google Shape;61;p15"/>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62" name="Google Shape;62;p15"/>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63" name="Google Shape;63;p15"/>
          <p:cNvGrpSpPr/>
          <p:nvPr/>
        </p:nvGrpSpPr>
        <p:grpSpPr>
          <a:xfrm>
            <a:off x="1004144" y="1022025"/>
            <a:ext cx="7136668" cy="152400"/>
            <a:chOff x="1346429" y="1011300"/>
            <a:chExt cx="6452100" cy="152400"/>
          </a:xfrm>
        </p:grpSpPr>
        <p:cxnSp>
          <p:nvCxnSpPr>
            <p:cNvPr id="64" name="Google Shape;64;p15"/>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65" name="Google Shape;65;p15"/>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66" name="Google Shape;66;p15"/>
          <p:cNvGrpSpPr/>
          <p:nvPr/>
        </p:nvGrpSpPr>
        <p:grpSpPr>
          <a:xfrm>
            <a:off x="1004151" y="3969100"/>
            <a:ext cx="7136668" cy="152400"/>
            <a:chOff x="1346435" y="3969088"/>
            <a:chExt cx="6452100" cy="152400"/>
          </a:xfrm>
        </p:grpSpPr>
        <p:cxnSp>
          <p:nvCxnSpPr>
            <p:cNvPr id="67" name="Google Shape;67;p15"/>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68" name="Google Shape;68;p15"/>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69" name="Google Shape;69;p15"/>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70" name="Google Shape;70;p15"/>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71" name="Google Shape;7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6"/>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6"/>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75" name="Google Shape;7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7"/>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9" name="Google Shape;79;p1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0" name="Google Shape;8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1" name="Shape 81"/>
        <p:cNvGrpSpPr/>
        <p:nvPr/>
      </p:nvGrpSpPr>
      <p:grpSpPr>
        <a:xfrm>
          <a:off x="0" y="0"/>
          <a:ext cx="0" cy="0"/>
          <a:chOff x="0" y="0"/>
          <a:chExt cx="0" cy="0"/>
        </a:xfrm>
      </p:grpSpPr>
      <p:sp>
        <p:nvSpPr>
          <p:cNvPr id="82" name="Google Shape;82;p18"/>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83" name="Google Shape;83;p18"/>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4" name="Google Shape;84;p18"/>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5" name="Google Shape;8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19"/>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88" name="Google Shape;8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9" name="Shape 89"/>
        <p:cNvGrpSpPr/>
        <p:nvPr/>
      </p:nvGrpSpPr>
      <p:grpSpPr>
        <a:xfrm>
          <a:off x="0" y="0"/>
          <a:ext cx="0" cy="0"/>
          <a:chOff x="0" y="0"/>
          <a:chExt cx="0" cy="0"/>
        </a:xfrm>
      </p:grpSpPr>
      <p:sp>
        <p:nvSpPr>
          <p:cNvPr id="90" name="Google Shape;90;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1" name="Google Shape;91;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2" name="Google Shape;9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93" name="Shape 93"/>
        <p:cNvGrpSpPr/>
        <p:nvPr/>
      </p:nvGrpSpPr>
      <p:grpSpPr>
        <a:xfrm>
          <a:off x="0" y="0"/>
          <a:ext cx="0" cy="0"/>
          <a:chOff x="0" y="0"/>
          <a:chExt cx="0" cy="0"/>
        </a:xfrm>
      </p:grpSpPr>
      <p:sp>
        <p:nvSpPr>
          <p:cNvPr id="94" name="Google Shape;94;p21"/>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95" name="Google Shape;9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22"/>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 name="Google Shape;98;p2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9" name="Google Shape;99;p22"/>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0" name="Google Shape;100;p22"/>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1" name="Google Shape;101;p2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02" name="Google Shape;10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3" name="Shape 103"/>
        <p:cNvGrpSpPr/>
        <p:nvPr/>
      </p:nvGrpSpPr>
      <p:grpSpPr>
        <a:xfrm>
          <a:off x="0" y="0"/>
          <a:ext cx="0" cy="0"/>
          <a:chOff x="0" y="0"/>
          <a:chExt cx="0" cy="0"/>
        </a:xfrm>
      </p:grpSpPr>
      <p:sp>
        <p:nvSpPr>
          <p:cNvPr id="104" name="Google Shape;104;p23"/>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105" name="Google Shape;10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6" name="Shape 106"/>
        <p:cNvGrpSpPr/>
        <p:nvPr/>
      </p:nvGrpSpPr>
      <p:grpSpPr>
        <a:xfrm>
          <a:off x="0" y="0"/>
          <a:ext cx="0" cy="0"/>
          <a:chOff x="0" y="0"/>
          <a:chExt cx="0" cy="0"/>
        </a:xfrm>
      </p:grpSpPr>
      <p:sp>
        <p:nvSpPr>
          <p:cNvPr id="107" name="Google Shape;107;p24"/>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4"/>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109" name="Google Shape;109;p24"/>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10" name="Google Shape;11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1" name="Shape 111"/>
        <p:cNvGrpSpPr/>
        <p:nvPr/>
      </p:nvGrpSpPr>
      <p:grpSpPr>
        <a:xfrm>
          <a:off x="0" y="0"/>
          <a:ext cx="0" cy="0"/>
          <a:chOff x="0" y="0"/>
          <a:chExt cx="0" cy="0"/>
        </a:xfrm>
      </p:grpSpPr>
      <p:sp>
        <p:nvSpPr>
          <p:cNvPr id="112" name="Google Shape;11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58" name="Google Shape;58;p14"/>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59" name="Google Shape;5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jpg"/><Relationship Id="rId4" Type="http://schemas.openxmlformats.org/officeDocument/2006/relationships/image" Target="../media/image15.jpg"/><Relationship Id="rId5" Type="http://schemas.openxmlformats.org/officeDocument/2006/relationships/image" Target="../media/image21.jpg"/><Relationship Id="rId6" Type="http://schemas.openxmlformats.org/officeDocument/2006/relationships/image" Target="../media/image11.jpg"/><Relationship Id="rId7"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11.jpg"/><Relationship Id="rId5" Type="http://schemas.openxmlformats.org/officeDocument/2006/relationships/image" Target="../media/image10.jpg"/><Relationship Id="rId6" Type="http://schemas.openxmlformats.org/officeDocument/2006/relationships/image" Target="../media/image4.png"/><Relationship Id="rId7"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jp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jp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7.jpg"/><Relationship Id="rId4" Type="http://schemas.openxmlformats.org/officeDocument/2006/relationships/image" Target="../media/image23.jpg"/><Relationship Id="rId5" Type="http://schemas.openxmlformats.org/officeDocument/2006/relationships/image" Target="../media/image29.jpg"/><Relationship Id="rId6" Type="http://schemas.openxmlformats.org/officeDocument/2006/relationships/image" Target="../media/image28.jpg"/><Relationship Id="rId7" Type="http://schemas.openxmlformats.org/officeDocument/2006/relationships/image" Target="../media/image31.jpg"/><Relationship Id="rId8"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nam10.safelinks.protection.outlook.com/?url=https%3A%2F%2Fdrive.google.com%2Ffile%2Fd%2F1kS_8W6o8-3XF4iIoahsAyJDzJ5a28xaI%2Fview%3Fusp%3Ddrive_link&amp;data=05%7C02%7CMGiovannoni%40quincycollege.edu%7C9ce50a06e4f647ebdbf208de79f3ffd9%7C8dd2045ee3a244f8b4d217217ca83d3c%7C0%7C0%7C639082286056508251%7CUnknown%7CTWFpbGZsb3d8eyJFbXB0eU1hcGkiOnRydWUsIlYiOiIwLjAuMDAwMCIsIlAiOiJXaW4zMiIsIkFOIjoiTWFpbCIsIldUIjoyfQ%3D%3D%7C0%7C%7C%7C&amp;sdata=V%2BnFupbPYXoTHT57IYiNCCrUDEF%2FiYvqXdcidG%2FG5r4%3D&amp;reserved=0" TargetMode="External"/><Relationship Id="rId4" Type="http://schemas.openxmlformats.org/officeDocument/2006/relationships/hyperlink" Target="https://nam10.safelinks.protection.outlook.com/?url=https%3A%2F%2Fdrive.google.com%2Ffile%2Fd%2F1a0W5OPwoFLSLQAURQofHKEGWcFrk1Ydb%2Fview%3Fusp%3Ddrive_link&amp;data=05%7C02%7CMGiovannoni%40quincycollege.edu%7C9ce50a06e4f647ebdbf208de79f3ffd9%7C8dd2045ee3a244f8b4d217217ca83d3c%7C0%7C0%7C639082286056643742%7CUnknown%7CTWFpbGZsb3d8eyJFbXB0eU1hcGkiOnRydWUsIlYiOiIwLjAuMDAwMCIsIlAiOiJXaW4zMiIsIkFOIjoiTWFpbCIsIldUIjoyfQ%3D%3D%7C0%7C%7C%7C&amp;sdata=W%2FTLUtqYY4tqdDGNyWlEZBPt0Lkz7nTkugOC6s1nktI%3D&amp;reserved=0" TargetMode="External"/><Relationship Id="rId5" Type="http://schemas.openxmlformats.org/officeDocument/2006/relationships/hyperlink" Target="https://nam10.safelinks.protection.outlook.com/?url=https%3A%2F%2Fdocs.google.com%2Fspreadsheets%2Fd%2F19RTn2AX0SYElokt5AJSRCwwAmgFqys3o5kB6u_y6HfA%2Fedit%3Fusp%3Dsharing&amp;data=05%7C02%7CMGiovannoni%40quincycollege.edu%7C9ce50a06e4f647ebdbf208de79f3ffd9%7C8dd2045ee3a244f8b4d217217ca83d3c%7C0%7C0%7C639082286056693101%7CUnknown%7CTWFpbGZsb3d8eyJFbXB0eU1hcGkiOnRydWUsIlYiOiIwLjAuMDAwMCIsIlAiOiJXaW4zMiIsIkFOIjoiTWFpbCIsIldUIjoyfQ%3D%3D%7C0%7C%7C%7C&amp;sdata=8ur1ZkAir4bf0jQ9Zi6HZLBzGMJo24UEkiPWoF%2FdrGg%3D&amp;reserved=0" TargetMode="External"/><Relationship Id="rId6"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jp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vimeo.com/749586709" TargetMode="External"/><Relationship Id="rId4" Type="http://schemas.openxmlformats.org/officeDocument/2006/relationships/image" Target="../media/image8.jpg"/><Relationship Id="rId5" Type="http://schemas.openxmlformats.org/officeDocument/2006/relationships/hyperlink" Target="http://drive.google.com/file/d/11mQF8_23iCZI_ds-7_LZACWANwl3O-JM/view" TargetMode="External"/><Relationship Id="rId6"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6"/>
          <p:cNvSpPr txBox="1"/>
          <p:nvPr>
            <p:ph type="ctrTitle"/>
          </p:nvPr>
        </p:nvSpPr>
        <p:spPr>
          <a:xfrm>
            <a:off x="182100" y="1862225"/>
            <a:ext cx="6666900" cy="181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t/>
            </a:r>
            <a:endParaRPr sz="3580">
              <a:solidFill>
                <a:srgbClr val="593658"/>
              </a:solidFill>
              <a:latin typeface="Lustria"/>
              <a:ea typeface="Lustria"/>
              <a:cs typeface="Lustria"/>
              <a:sym typeface="Lustria"/>
            </a:endParaRPr>
          </a:p>
          <a:p>
            <a:pPr indent="0" lvl="0" marL="0" rtl="0" algn="ctr">
              <a:spcBef>
                <a:spcPts val="0"/>
              </a:spcBef>
              <a:spcAft>
                <a:spcPts val="0"/>
              </a:spcAft>
              <a:buSzPts val="990"/>
              <a:buNone/>
            </a:pPr>
            <a:r>
              <a:rPr b="1" lang="en" sz="2480">
                <a:solidFill>
                  <a:srgbClr val="741B47"/>
                </a:solidFill>
                <a:latin typeface="Lustria"/>
                <a:ea typeface="Lustria"/>
                <a:cs typeface="Lustria"/>
                <a:sym typeface="Lustria"/>
              </a:rPr>
              <a:t> </a:t>
            </a:r>
            <a:r>
              <a:rPr b="1" lang="en" sz="3180">
                <a:solidFill>
                  <a:srgbClr val="741B47"/>
                </a:solidFill>
                <a:latin typeface="Lustria"/>
                <a:ea typeface="Lustria"/>
                <a:cs typeface="Lustria"/>
                <a:sym typeface="Lustria"/>
              </a:rPr>
              <a:t>                                                     </a:t>
            </a:r>
            <a:endParaRPr b="1" sz="3180">
              <a:solidFill>
                <a:srgbClr val="741B47"/>
              </a:solidFill>
              <a:latin typeface="Lustria"/>
              <a:ea typeface="Lustria"/>
              <a:cs typeface="Lustria"/>
              <a:sym typeface="Lustria"/>
            </a:endParaRPr>
          </a:p>
          <a:p>
            <a:pPr indent="0" lvl="0" marL="0" rtl="0" algn="ctr">
              <a:spcBef>
                <a:spcPts val="0"/>
              </a:spcBef>
              <a:spcAft>
                <a:spcPts val="0"/>
              </a:spcAft>
              <a:buSzPts val="990"/>
              <a:buNone/>
            </a:pPr>
            <a:r>
              <a:t/>
            </a:r>
            <a:endParaRPr b="1" sz="1280">
              <a:solidFill>
                <a:srgbClr val="741B47"/>
              </a:solidFill>
              <a:latin typeface="Lustria"/>
              <a:ea typeface="Lustria"/>
              <a:cs typeface="Lustria"/>
              <a:sym typeface="Lustria"/>
            </a:endParaRPr>
          </a:p>
          <a:p>
            <a:pPr indent="0" lvl="0" marL="0" rtl="0" algn="ctr">
              <a:spcBef>
                <a:spcPts val="0"/>
              </a:spcBef>
              <a:spcAft>
                <a:spcPts val="0"/>
              </a:spcAft>
              <a:buSzPts val="990"/>
              <a:buNone/>
            </a:pPr>
            <a:r>
              <a:t/>
            </a:r>
            <a:endParaRPr b="1" sz="1280">
              <a:solidFill>
                <a:srgbClr val="741B47"/>
              </a:solidFill>
              <a:latin typeface="Lustria"/>
              <a:ea typeface="Lustria"/>
              <a:cs typeface="Lustria"/>
              <a:sym typeface="Lustria"/>
            </a:endParaRPr>
          </a:p>
          <a:p>
            <a:pPr indent="0" lvl="0" marL="0" rtl="0" algn="ctr">
              <a:spcBef>
                <a:spcPts val="0"/>
              </a:spcBef>
              <a:spcAft>
                <a:spcPts val="0"/>
              </a:spcAft>
              <a:buSzPts val="990"/>
              <a:buNone/>
            </a:pPr>
            <a:r>
              <a:rPr b="1" lang="en" sz="3580">
                <a:solidFill>
                  <a:srgbClr val="741B47"/>
                </a:solidFill>
                <a:latin typeface="Lustria"/>
                <a:ea typeface="Lustria"/>
                <a:cs typeface="Lustria"/>
                <a:sym typeface="Lustria"/>
              </a:rPr>
              <a:t>Successfully Strengthening Partnerships: </a:t>
            </a:r>
            <a:endParaRPr b="1" sz="3580">
              <a:solidFill>
                <a:srgbClr val="741B47"/>
              </a:solidFill>
              <a:latin typeface="Lustria"/>
              <a:ea typeface="Lustria"/>
              <a:cs typeface="Lustria"/>
              <a:sym typeface="Lustria"/>
            </a:endParaRPr>
          </a:p>
          <a:p>
            <a:pPr indent="0" lvl="0" marL="0" rtl="0" algn="ctr">
              <a:spcBef>
                <a:spcPts val="0"/>
              </a:spcBef>
              <a:spcAft>
                <a:spcPts val="0"/>
              </a:spcAft>
              <a:buSzPts val="990"/>
              <a:buNone/>
            </a:pPr>
            <a:r>
              <a:rPr b="1" lang="en" sz="3580">
                <a:solidFill>
                  <a:srgbClr val="741B47"/>
                </a:solidFill>
                <a:latin typeface="Lustria"/>
                <a:ea typeface="Lustria"/>
                <a:cs typeface="Lustria"/>
                <a:sym typeface="Lustria"/>
              </a:rPr>
              <a:t>Quincy’s Early College High School Opportunities &amp; Post-Secondary Education Initiatives</a:t>
            </a:r>
            <a:endParaRPr b="1" sz="3180">
              <a:solidFill>
                <a:srgbClr val="741B47"/>
              </a:solidFill>
              <a:latin typeface="Lustria"/>
              <a:ea typeface="Lustria"/>
              <a:cs typeface="Lustria"/>
              <a:sym typeface="Lustria"/>
            </a:endParaRPr>
          </a:p>
        </p:txBody>
      </p:sp>
      <p:sp>
        <p:nvSpPr>
          <p:cNvPr id="118" name="Google Shape;118;p26"/>
          <p:cNvSpPr/>
          <p:nvPr/>
        </p:nvSpPr>
        <p:spPr>
          <a:xfrm>
            <a:off x="182100" y="4319575"/>
            <a:ext cx="8779800" cy="6156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6"/>
          <p:cNvSpPr txBox="1"/>
          <p:nvPr/>
        </p:nvSpPr>
        <p:spPr>
          <a:xfrm>
            <a:off x="-1025200" y="4259750"/>
            <a:ext cx="7630800" cy="110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990"/>
              <a:buFont typeface="Arial"/>
              <a:buNone/>
            </a:pPr>
            <a:r>
              <a:rPr b="1" lang="en" sz="2880">
                <a:solidFill>
                  <a:schemeClr val="lt1"/>
                </a:solidFill>
                <a:latin typeface="Lustria"/>
                <a:ea typeface="Lustria"/>
                <a:cs typeface="Lustria"/>
                <a:sym typeface="Lustria"/>
              </a:rPr>
              <a:t>RTI Summit, June 2026</a:t>
            </a:r>
            <a:r>
              <a:rPr b="1" lang="en" sz="3180">
                <a:solidFill>
                  <a:schemeClr val="lt1"/>
                </a:solidFill>
                <a:latin typeface="Lustria"/>
                <a:ea typeface="Lustria"/>
                <a:cs typeface="Lustria"/>
                <a:sym typeface="Lustria"/>
              </a:rPr>
              <a:t>                                                  </a:t>
            </a:r>
            <a:endParaRPr b="1" sz="3180">
              <a:solidFill>
                <a:schemeClr val="lt1"/>
              </a:solidFill>
              <a:latin typeface="Lustria"/>
              <a:ea typeface="Lustria"/>
              <a:cs typeface="Lustria"/>
              <a:sym typeface="Lustria"/>
            </a:endParaRPr>
          </a:p>
          <a:p>
            <a:pPr indent="0" lvl="0" marL="0" rtl="0" algn="l">
              <a:spcBef>
                <a:spcPts val="0"/>
              </a:spcBef>
              <a:spcAft>
                <a:spcPts val="0"/>
              </a:spcAft>
              <a:buNone/>
            </a:pPr>
            <a:r>
              <a:t/>
            </a:r>
            <a:endParaRPr sz="2800">
              <a:solidFill>
                <a:schemeClr val="lt1"/>
              </a:solidFill>
              <a:latin typeface="Lustria"/>
              <a:ea typeface="Lustria"/>
              <a:cs typeface="Lustria"/>
              <a:sym typeface="Lustria"/>
            </a:endParaRPr>
          </a:p>
        </p:txBody>
      </p:sp>
      <p:pic>
        <p:nvPicPr>
          <p:cNvPr id="120" name="Google Shape;120;p26"/>
          <p:cNvPicPr preferRelativeResize="0"/>
          <p:nvPr/>
        </p:nvPicPr>
        <p:blipFill rotWithShape="1">
          <a:blip r:embed="rId3">
            <a:alphaModFix/>
          </a:blip>
          <a:srcRect b="15271" l="0" r="0" t="15506"/>
          <a:stretch/>
        </p:blipFill>
        <p:spPr>
          <a:xfrm>
            <a:off x="6720950" y="114875"/>
            <a:ext cx="2362399" cy="1666002"/>
          </a:xfrm>
          <a:prstGeom prst="rect">
            <a:avLst/>
          </a:prstGeom>
          <a:noFill/>
          <a:ln>
            <a:noFill/>
          </a:ln>
        </p:spPr>
      </p:pic>
      <p:sp>
        <p:nvSpPr>
          <p:cNvPr id="121" name="Google Shape;121;p26"/>
          <p:cNvSpPr txBox="1"/>
          <p:nvPr>
            <p:ph type="ctrTitle"/>
          </p:nvPr>
        </p:nvSpPr>
        <p:spPr>
          <a:xfrm>
            <a:off x="-661025" y="568875"/>
            <a:ext cx="7920300" cy="4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t/>
            </a:r>
            <a:endParaRPr sz="3580">
              <a:solidFill>
                <a:srgbClr val="593658"/>
              </a:solidFill>
              <a:latin typeface="Lustria"/>
              <a:ea typeface="Lustria"/>
              <a:cs typeface="Lustria"/>
              <a:sym typeface="Lustria"/>
            </a:endParaRPr>
          </a:p>
          <a:p>
            <a:pPr indent="0" lvl="0" marL="0" rtl="0" algn="ctr">
              <a:spcBef>
                <a:spcPts val="0"/>
              </a:spcBef>
              <a:spcAft>
                <a:spcPts val="0"/>
              </a:spcAft>
              <a:buSzPts val="990"/>
              <a:buNone/>
            </a:pPr>
            <a:r>
              <a:t/>
            </a:r>
            <a:endParaRPr b="1" sz="1280">
              <a:solidFill>
                <a:srgbClr val="741B47"/>
              </a:solidFill>
              <a:latin typeface="Lustria"/>
              <a:ea typeface="Lustria"/>
              <a:cs typeface="Lustria"/>
              <a:sym typeface="Lustria"/>
            </a:endParaRPr>
          </a:p>
          <a:p>
            <a:pPr indent="0" lvl="0" marL="0" rtl="0" algn="ctr">
              <a:spcBef>
                <a:spcPts val="0"/>
              </a:spcBef>
              <a:spcAft>
                <a:spcPts val="0"/>
              </a:spcAft>
              <a:buSzPts val="990"/>
              <a:buNone/>
            </a:pPr>
            <a:r>
              <a:t/>
            </a:r>
            <a:endParaRPr b="1" sz="1280">
              <a:solidFill>
                <a:srgbClr val="741B47"/>
              </a:solidFill>
              <a:latin typeface="Lustria"/>
              <a:ea typeface="Lustria"/>
              <a:cs typeface="Lustria"/>
              <a:sym typeface="Lustria"/>
            </a:endParaRPr>
          </a:p>
          <a:p>
            <a:pPr indent="0" lvl="0" marL="0" rtl="0" algn="ctr">
              <a:spcBef>
                <a:spcPts val="0"/>
              </a:spcBef>
              <a:spcAft>
                <a:spcPts val="0"/>
              </a:spcAft>
              <a:buSzPts val="990"/>
              <a:buNone/>
            </a:pPr>
            <a:r>
              <a:t/>
            </a:r>
            <a:endParaRPr b="1" sz="3180">
              <a:solidFill>
                <a:srgbClr val="741B47"/>
              </a:solidFill>
              <a:latin typeface="Lustria"/>
              <a:ea typeface="Lustria"/>
              <a:cs typeface="Lustria"/>
              <a:sym typeface="Lust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5"/>
          <p:cNvSpPr txBox="1"/>
          <p:nvPr>
            <p:ph type="title"/>
          </p:nvPr>
        </p:nvSpPr>
        <p:spPr>
          <a:xfrm>
            <a:off x="-425825" y="146975"/>
            <a:ext cx="62400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383">
                <a:solidFill>
                  <a:srgbClr val="741B47"/>
                </a:solidFill>
              </a:rPr>
              <a:t>Quincy’s ECHS Pathway                                            2025-2026 </a:t>
            </a:r>
            <a:r>
              <a:rPr b="1" lang="en" sz="3383" u="sng">
                <a:solidFill>
                  <a:srgbClr val="741B47"/>
                </a:solidFill>
              </a:rPr>
              <a:t>Demographics</a:t>
            </a:r>
            <a:r>
              <a:rPr b="1" lang="en" sz="2650" u="sng">
                <a:solidFill>
                  <a:srgbClr val="741B47"/>
                </a:solidFill>
              </a:rPr>
              <a:t> </a:t>
            </a:r>
            <a:r>
              <a:rPr b="0" lang="en" sz="2650">
                <a:solidFill>
                  <a:srgbClr val="741B47"/>
                </a:solidFill>
              </a:rPr>
              <a:t> </a:t>
            </a:r>
            <a:r>
              <a:rPr b="0" lang="en">
                <a:solidFill>
                  <a:srgbClr val="741B47"/>
                </a:solidFill>
              </a:rPr>
              <a:t>   </a:t>
            </a:r>
            <a:r>
              <a:rPr b="0" lang="en"/>
              <a:t>      </a:t>
            </a:r>
            <a:r>
              <a:rPr lang="en"/>
              <a:t>                                 </a:t>
            </a:r>
            <a:endParaRPr/>
          </a:p>
        </p:txBody>
      </p:sp>
      <p:graphicFrame>
        <p:nvGraphicFramePr>
          <p:cNvPr id="195" name="Google Shape;195;p35"/>
          <p:cNvGraphicFramePr/>
          <p:nvPr/>
        </p:nvGraphicFramePr>
        <p:xfrm>
          <a:off x="249975" y="1340800"/>
          <a:ext cx="3000000" cy="3000000"/>
        </p:xfrm>
        <a:graphic>
          <a:graphicData uri="http://schemas.openxmlformats.org/drawingml/2006/table">
            <a:tbl>
              <a:tblPr>
                <a:noFill/>
                <a:tableStyleId>{DFCD9F1A-A294-432C-BCFE-74F43AB35D4C}</a:tableStyleId>
              </a:tblPr>
              <a:tblGrid>
                <a:gridCol w="1047725"/>
                <a:gridCol w="1047725"/>
              </a:tblGrid>
              <a:tr h="412575">
                <a:tc gridSpan="2">
                  <a:txBody>
                    <a:bodyPr/>
                    <a:lstStyle/>
                    <a:p>
                      <a:pPr indent="0" lvl="0" marL="0" rtl="0" algn="ctr">
                        <a:spcBef>
                          <a:spcPts val="0"/>
                        </a:spcBef>
                        <a:spcAft>
                          <a:spcPts val="0"/>
                        </a:spcAft>
                        <a:buNone/>
                      </a:pPr>
                      <a:r>
                        <a:rPr b="1" lang="en" sz="1600"/>
                        <a:t>Fall 2025</a:t>
                      </a:r>
                      <a:endParaRPr b="1" sz="1600"/>
                    </a:p>
                  </a:txBody>
                  <a:tcPr marT="91425" marB="91425" marR="91425" marL="91425">
                    <a:solidFill>
                      <a:srgbClr val="FFFF00"/>
                    </a:solidFill>
                  </a:tcPr>
                </a:tc>
                <a:tc hMerge="1"/>
              </a:tr>
              <a:tr h="804275">
                <a:tc>
                  <a:txBody>
                    <a:bodyPr/>
                    <a:lstStyle/>
                    <a:p>
                      <a:pPr indent="0" lvl="0" marL="0" rtl="0" algn="ctr">
                        <a:spcBef>
                          <a:spcPts val="0"/>
                        </a:spcBef>
                        <a:spcAft>
                          <a:spcPts val="0"/>
                        </a:spcAft>
                        <a:buNone/>
                      </a:pPr>
                      <a:r>
                        <a:rPr b="1" lang="en" sz="1600"/>
                        <a:t>Grade Level</a:t>
                      </a:r>
                      <a:endParaRPr b="1" sz="1600"/>
                    </a:p>
                  </a:txBody>
                  <a:tcPr marT="91425" marB="91425" marR="91425" marL="91425"/>
                </a:tc>
                <a:tc>
                  <a:txBody>
                    <a:bodyPr/>
                    <a:lstStyle/>
                    <a:p>
                      <a:pPr indent="0" lvl="0" marL="0" rtl="0" algn="ctr">
                        <a:spcBef>
                          <a:spcPts val="0"/>
                        </a:spcBef>
                        <a:spcAft>
                          <a:spcPts val="0"/>
                        </a:spcAft>
                        <a:buNone/>
                      </a:pPr>
                      <a:r>
                        <a:rPr b="1" lang="en" sz="1600"/>
                        <a:t># of students</a:t>
                      </a:r>
                      <a:endParaRPr b="1" sz="1600"/>
                    </a:p>
                  </a:txBody>
                  <a:tcPr marT="91425" marB="91425" marR="91425" marL="91425"/>
                </a:tc>
              </a:tr>
              <a:tr h="412575">
                <a:tc>
                  <a:txBody>
                    <a:bodyPr/>
                    <a:lstStyle/>
                    <a:p>
                      <a:pPr indent="0" lvl="0" marL="0" rtl="0" algn="ctr">
                        <a:spcBef>
                          <a:spcPts val="0"/>
                        </a:spcBef>
                        <a:spcAft>
                          <a:spcPts val="0"/>
                        </a:spcAft>
                        <a:buNone/>
                      </a:pPr>
                      <a:r>
                        <a:rPr lang="en" sz="1600"/>
                        <a:t>9</a:t>
                      </a:r>
                      <a:endParaRPr sz="1600"/>
                    </a:p>
                  </a:txBody>
                  <a:tcPr marT="91425" marB="91425" marR="91425" marL="91425"/>
                </a:tc>
                <a:tc>
                  <a:txBody>
                    <a:bodyPr/>
                    <a:lstStyle/>
                    <a:p>
                      <a:pPr indent="0" lvl="0" marL="0" rtl="0" algn="ctr">
                        <a:spcBef>
                          <a:spcPts val="0"/>
                        </a:spcBef>
                        <a:spcAft>
                          <a:spcPts val="0"/>
                        </a:spcAft>
                        <a:buNone/>
                      </a:pPr>
                      <a:r>
                        <a:rPr b="1" lang="en" sz="1600"/>
                        <a:t>74</a:t>
                      </a:r>
                      <a:endParaRPr b="1" sz="1600"/>
                    </a:p>
                  </a:txBody>
                  <a:tcPr marT="91425" marB="91425" marR="91425" marL="91425"/>
                </a:tc>
              </a:tr>
              <a:tr h="412575">
                <a:tc>
                  <a:txBody>
                    <a:bodyPr/>
                    <a:lstStyle/>
                    <a:p>
                      <a:pPr indent="0" lvl="0" marL="0" rtl="0" algn="ctr">
                        <a:spcBef>
                          <a:spcPts val="0"/>
                        </a:spcBef>
                        <a:spcAft>
                          <a:spcPts val="0"/>
                        </a:spcAft>
                        <a:buNone/>
                      </a:pPr>
                      <a:r>
                        <a:rPr lang="en" sz="1600"/>
                        <a:t>10</a:t>
                      </a:r>
                      <a:endParaRPr sz="1600"/>
                    </a:p>
                  </a:txBody>
                  <a:tcPr marT="91425" marB="91425" marR="91425" marL="91425"/>
                </a:tc>
                <a:tc>
                  <a:txBody>
                    <a:bodyPr/>
                    <a:lstStyle/>
                    <a:p>
                      <a:pPr indent="0" lvl="0" marL="0" rtl="0" algn="ctr">
                        <a:spcBef>
                          <a:spcPts val="0"/>
                        </a:spcBef>
                        <a:spcAft>
                          <a:spcPts val="0"/>
                        </a:spcAft>
                        <a:buNone/>
                      </a:pPr>
                      <a:r>
                        <a:rPr b="1" lang="en" sz="1600"/>
                        <a:t>85</a:t>
                      </a:r>
                      <a:endParaRPr b="1" sz="1600"/>
                    </a:p>
                  </a:txBody>
                  <a:tcPr marT="91425" marB="91425" marR="91425" marL="91425"/>
                </a:tc>
              </a:tr>
              <a:tr h="412575">
                <a:tc>
                  <a:txBody>
                    <a:bodyPr/>
                    <a:lstStyle/>
                    <a:p>
                      <a:pPr indent="0" lvl="0" marL="0" rtl="0" algn="ctr">
                        <a:spcBef>
                          <a:spcPts val="0"/>
                        </a:spcBef>
                        <a:spcAft>
                          <a:spcPts val="0"/>
                        </a:spcAft>
                        <a:buNone/>
                      </a:pPr>
                      <a:r>
                        <a:rPr lang="en" sz="1600"/>
                        <a:t>11</a:t>
                      </a:r>
                      <a:endParaRPr sz="1600"/>
                    </a:p>
                  </a:txBody>
                  <a:tcPr marT="91425" marB="91425" marR="91425" marL="91425"/>
                </a:tc>
                <a:tc>
                  <a:txBody>
                    <a:bodyPr/>
                    <a:lstStyle/>
                    <a:p>
                      <a:pPr indent="0" lvl="0" marL="0" rtl="0" algn="ctr">
                        <a:spcBef>
                          <a:spcPts val="0"/>
                        </a:spcBef>
                        <a:spcAft>
                          <a:spcPts val="0"/>
                        </a:spcAft>
                        <a:buNone/>
                      </a:pPr>
                      <a:r>
                        <a:rPr b="1" lang="en" sz="1600"/>
                        <a:t>78</a:t>
                      </a:r>
                      <a:endParaRPr b="1" sz="1600"/>
                    </a:p>
                  </a:txBody>
                  <a:tcPr marT="91425" marB="91425" marR="91425" marL="91425"/>
                </a:tc>
              </a:tr>
              <a:tr h="412575">
                <a:tc>
                  <a:txBody>
                    <a:bodyPr/>
                    <a:lstStyle/>
                    <a:p>
                      <a:pPr indent="0" lvl="0" marL="0" rtl="0" algn="ctr">
                        <a:spcBef>
                          <a:spcPts val="0"/>
                        </a:spcBef>
                        <a:spcAft>
                          <a:spcPts val="0"/>
                        </a:spcAft>
                        <a:buNone/>
                      </a:pPr>
                      <a:r>
                        <a:rPr lang="en" sz="1600"/>
                        <a:t>12</a:t>
                      </a:r>
                      <a:endParaRPr sz="1600"/>
                    </a:p>
                  </a:txBody>
                  <a:tcPr marT="91425" marB="91425" marR="91425" marL="91425"/>
                </a:tc>
                <a:tc>
                  <a:txBody>
                    <a:bodyPr/>
                    <a:lstStyle/>
                    <a:p>
                      <a:pPr indent="0" lvl="0" marL="0" rtl="0" algn="ctr">
                        <a:spcBef>
                          <a:spcPts val="0"/>
                        </a:spcBef>
                        <a:spcAft>
                          <a:spcPts val="0"/>
                        </a:spcAft>
                        <a:buNone/>
                      </a:pPr>
                      <a:r>
                        <a:rPr b="1" lang="en" sz="1600"/>
                        <a:t>91</a:t>
                      </a:r>
                      <a:endParaRPr b="1" sz="1600"/>
                    </a:p>
                  </a:txBody>
                  <a:tcPr marT="91425" marB="91425" marR="91425" marL="91425"/>
                </a:tc>
              </a:tr>
              <a:tr h="412575">
                <a:tc>
                  <a:txBody>
                    <a:bodyPr/>
                    <a:lstStyle/>
                    <a:p>
                      <a:pPr indent="0" lvl="0" marL="0" rtl="0" algn="l">
                        <a:spcBef>
                          <a:spcPts val="0"/>
                        </a:spcBef>
                        <a:spcAft>
                          <a:spcPts val="0"/>
                        </a:spcAft>
                        <a:buNone/>
                      </a:pPr>
                      <a:r>
                        <a:rPr b="1" lang="en" sz="1600"/>
                        <a:t>TOTAL</a:t>
                      </a:r>
                      <a:endParaRPr b="1" sz="1600"/>
                    </a:p>
                  </a:txBody>
                  <a:tcPr marT="91425" marB="91425" marR="91425" marL="91425">
                    <a:solidFill>
                      <a:srgbClr val="4A86E8"/>
                    </a:solidFill>
                  </a:tcPr>
                </a:tc>
                <a:tc>
                  <a:txBody>
                    <a:bodyPr/>
                    <a:lstStyle/>
                    <a:p>
                      <a:pPr indent="0" lvl="0" marL="0" rtl="0" algn="ctr">
                        <a:spcBef>
                          <a:spcPts val="0"/>
                        </a:spcBef>
                        <a:spcAft>
                          <a:spcPts val="0"/>
                        </a:spcAft>
                        <a:buNone/>
                      </a:pPr>
                      <a:r>
                        <a:rPr b="1" lang="en" sz="1600"/>
                        <a:t>328</a:t>
                      </a:r>
                      <a:endParaRPr b="1" sz="1600"/>
                    </a:p>
                  </a:txBody>
                  <a:tcPr marT="91425" marB="91425" marR="91425" marL="91425">
                    <a:solidFill>
                      <a:srgbClr val="4A86E8"/>
                    </a:solidFill>
                  </a:tcPr>
                </a:tc>
              </a:tr>
            </a:tbl>
          </a:graphicData>
        </a:graphic>
      </p:graphicFrame>
      <p:graphicFrame>
        <p:nvGraphicFramePr>
          <p:cNvPr id="196" name="Google Shape;196;p35"/>
          <p:cNvGraphicFramePr/>
          <p:nvPr/>
        </p:nvGraphicFramePr>
        <p:xfrm>
          <a:off x="5450250" y="226688"/>
          <a:ext cx="3000000" cy="3000000"/>
        </p:xfrm>
        <a:graphic>
          <a:graphicData uri="http://schemas.openxmlformats.org/drawingml/2006/table">
            <a:tbl>
              <a:tblPr>
                <a:noFill/>
                <a:tableStyleId>{DFCD9F1A-A294-432C-BCFE-74F43AB35D4C}</a:tableStyleId>
              </a:tblPr>
              <a:tblGrid>
                <a:gridCol w="1877850"/>
                <a:gridCol w="1422800"/>
              </a:tblGrid>
              <a:tr h="410900">
                <a:tc gridSpan="2">
                  <a:txBody>
                    <a:bodyPr/>
                    <a:lstStyle/>
                    <a:p>
                      <a:pPr indent="0" lvl="0" marL="0" rtl="0" algn="ctr">
                        <a:spcBef>
                          <a:spcPts val="0"/>
                        </a:spcBef>
                        <a:spcAft>
                          <a:spcPts val="0"/>
                        </a:spcAft>
                        <a:buNone/>
                      </a:pPr>
                      <a:r>
                        <a:rPr b="1" lang="en" sz="1600"/>
                        <a:t>Race / Ethnicity</a:t>
                      </a:r>
                      <a:endParaRPr b="1" sz="1600"/>
                    </a:p>
                  </a:txBody>
                  <a:tcPr marT="91425" marB="91425" marR="91425" marL="91425">
                    <a:solidFill>
                      <a:srgbClr val="FFFF00"/>
                    </a:solidFill>
                  </a:tcPr>
                </a:tc>
                <a:tc hMerge="1"/>
              </a:tr>
              <a:tr h="645750">
                <a:tc>
                  <a:txBody>
                    <a:bodyPr/>
                    <a:lstStyle/>
                    <a:p>
                      <a:pPr indent="0" lvl="0" marL="0" rtl="0" algn="l">
                        <a:spcBef>
                          <a:spcPts val="0"/>
                        </a:spcBef>
                        <a:spcAft>
                          <a:spcPts val="0"/>
                        </a:spcAft>
                        <a:buNone/>
                      </a:pPr>
                      <a:r>
                        <a:t/>
                      </a:r>
                      <a:endParaRPr sz="1600"/>
                    </a:p>
                  </a:txBody>
                  <a:tcPr marT="91425" marB="91425" marR="91425" marL="91425">
                    <a:solidFill>
                      <a:srgbClr val="CFE2F3"/>
                    </a:solidFill>
                  </a:tcPr>
                </a:tc>
                <a:tc>
                  <a:txBody>
                    <a:bodyPr/>
                    <a:lstStyle/>
                    <a:p>
                      <a:pPr indent="0" lvl="0" marL="0" rtl="0" algn="ctr">
                        <a:spcBef>
                          <a:spcPts val="0"/>
                        </a:spcBef>
                        <a:spcAft>
                          <a:spcPts val="0"/>
                        </a:spcAft>
                        <a:buNone/>
                      </a:pPr>
                      <a:r>
                        <a:rPr b="1" lang="en" sz="1600"/>
                        <a:t># of students</a:t>
                      </a:r>
                      <a:endParaRPr b="1" sz="1600"/>
                    </a:p>
                  </a:txBody>
                  <a:tcPr marT="91425" marB="91425" marR="91425" marL="91425"/>
                </a:tc>
              </a:tr>
              <a:tr h="410900">
                <a:tc>
                  <a:txBody>
                    <a:bodyPr/>
                    <a:lstStyle/>
                    <a:p>
                      <a:pPr indent="0" lvl="0" marL="0" rtl="0" algn="l">
                        <a:spcBef>
                          <a:spcPts val="0"/>
                        </a:spcBef>
                        <a:spcAft>
                          <a:spcPts val="0"/>
                        </a:spcAft>
                        <a:buNone/>
                      </a:pPr>
                      <a:r>
                        <a:rPr lang="en" sz="1600"/>
                        <a:t>Asian</a:t>
                      </a:r>
                      <a:endParaRPr sz="1600"/>
                    </a:p>
                  </a:txBody>
                  <a:tcPr marT="91425" marB="91425" marR="91425" marL="91425"/>
                </a:tc>
                <a:tc>
                  <a:txBody>
                    <a:bodyPr/>
                    <a:lstStyle/>
                    <a:p>
                      <a:pPr indent="0" lvl="0" marL="0" rtl="0" algn="ctr">
                        <a:spcBef>
                          <a:spcPts val="0"/>
                        </a:spcBef>
                        <a:spcAft>
                          <a:spcPts val="0"/>
                        </a:spcAft>
                        <a:buNone/>
                      </a:pPr>
                      <a:r>
                        <a:rPr b="1" lang="en" sz="1600"/>
                        <a:t>108</a:t>
                      </a:r>
                      <a:endParaRPr b="1" sz="1600"/>
                    </a:p>
                  </a:txBody>
                  <a:tcPr marT="91425" marB="91425" marR="91425" marL="91425"/>
                </a:tc>
              </a:tr>
              <a:tr h="645750">
                <a:tc>
                  <a:txBody>
                    <a:bodyPr/>
                    <a:lstStyle/>
                    <a:p>
                      <a:pPr indent="0" lvl="0" marL="0" rtl="0" algn="l">
                        <a:spcBef>
                          <a:spcPts val="0"/>
                        </a:spcBef>
                        <a:spcAft>
                          <a:spcPts val="0"/>
                        </a:spcAft>
                        <a:buNone/>
                      </a:pPr>
                      <a:r>
                        <a:rPr lang="en" sz="1600"/>
                        <a:t>Black/African American</a:t>
                      </a:r>
                      <a:endParaRPr sz="1600"/>
                    </a:p>
                  </a:txBody>
                  <a:tcPr marT="91425" marB="91425" marR="91425" marL="91425"/>
                </a:tc>
                <a:tc>
                  <a:txBody>
                    <a:bodyPr/>
                    <a:lstStyle/>
                    <a:p>
                      <a:pPr indent="0" lvl="0" marL="0" rtl="0" algn="ctr">
                        <a:spcBef>
                          <a:spcPts val="0"/>
                        </a:spcBef>
                        <a:spcAft>
                          <a:spcPts val="0"/>
                        </a:spcAft>
                        <a:buNone/>
                      </a:pPr>
                      <a:r>
                        <a:rPr b="1" lang="en" sz="1600"/>
                        <a:t>43</a:t>
                      </a:r>
                      <a:endParaRPr b="1" sz="1600"/>
                    </a:p>
                  </a:txBody>
                  <a:tcPr marT="91425" marB="91425" marR="91425" marL="91425"/>
                </a:tc>
              </a:tr>
              <a:tr h="410900">
                <a:tc>
                  <a:txBody>
                    <a:bodyPr/>
                    <a:lstStyle/>
                    <a:p>
                      <a:pPr indent="0" lvl="0" marL="0" rtl="0" algn="l">
                        <a:spcBef>
                          <a:spcPts val="0"/>
                        </a:spcBef>
                        <a:spcAft>
                          <a:spcPts val="0"/>
                        </a:spcAft>
                        <a:buNone/>
                      </a:pPr>
                      <a:r>
                        <a:rPr lang="en" sz="1600"/>
                        <a:t>Caucasian</a:t>
                      </a:r>
                      <a:endParaRPr sz="1600"/>
                    </a:p>
                  </a:txBody>
                  <a:tcPr marT="91425" marB="91425" marR="91425" marL="91425"/>
                </a:tc>
                <a:tc>
                  <a:txBody>
                    <a:bodyPr/>
                    <a:lstStyle/>
                    <a:p>
                      <a:pPr indent="0" lvl="0" marL="0" rtl="0" algn="ctr">
                        <a:spcBef>
                          <a:spcPts val="0"/>
                        </a:spcBef>
                        <a:spcAft>
                          <a:spcPts val="0"/>
                        </a:spcAft>
                        <a:buNone/>
                      </a:pPr>
                      <a:r>
                        <a:rPr b="1" lang="en" sz="1600"/>
                        <a:t>117</a:t>
                      </a:r>
                      <a:endParaRPr b="1" sz="1600"/>
                    </a:p>
                  </a:txBody>
                  <a:tcPr marT="91425" marB="91425" marR="91425" marL="91425"/>
                </a:tc>
              </a:tr>
              <a:tr h="539625">
                <a:tc>
                  <a:txBody>
                    <a:bodyPr/>
                    <a:lstStyle/>
                    <a:p>
                      <a:pPr indent="0" lvl="0" marL="0" rtl="0" algn="l">
                        <a:spcBef>
                          <a:spcPts val="0"/>
                        </a:spcBef>
                        <a:spcAft>
                          <a:spcPts val="0"/>
                        </a:spcAft>
                        <a:buNone/>
                      </a:pPr>
                      <a:r>
                        <a:rPr lang="en" sz="1600"/>
                        <a:t>Hispanic or Latino</a:t>
                      </a:r>
                      <a:endParaRPr sz="1600"/>
                    </a:p>
                  </a:txBody>
                  <a:tcPr marT="91425" marB="91425" marR="91425" marL="91425"/>
                </a:tc>
                <a:tc>
                  <a:txBody>
                    <a:bodyPr/>
                    <a:lstStyle/>
                    <a:p>
                      <a:pPr indent="0" lvl="0" marL="0" rtl="0" algn="ctr">
                        <a:spcBef>
                          <a:spcPts val="0"/>
                        </a:spcBef>
                        <a:spcAft>
                          <a:spcPts val="0"/>
                        </a:spcAft>
                        <a:buNone/>
                      </a:pPr>
                      <a:r>
                        <a:rPr b="1" lang="en" sz="1600"/>
                        <a:t>38</a:t>
                      </a:r>
                      <a:endParaRPr b="1" sz="1600"/>
                    </a:p>
                  </a:txBody>
                  <a:tcPr marT="91425" marB="91425" marR="91425" marL="91425"/>
                </a:tc>
              </a:tr>
              <a:tr h="645750">
                <a:tc>
                  <a:txBody>
                    <a:bodyPr/>
                    <a:lstStyle/>
                    <a:p>
                      <a:pPr indent="0" lvl="0" marL="0" rtl="0" algn="l">
                        <a:spcBef>
                          <a:spcPts val="0"/>
                        </a:spcBef>
                        <a:spcAft>
                          <a:spcPts val="0"/>
                        </a:spcAft>
                        <a:buNone/>
                      </a:pPr>
                      <a:r>
                        <a:rPr lang="en" sz="1600"/>
                        <a:t>Multi-Race, Non-Hispanic</a:t>
                      </a:r>
                      <a:endParaRPr sz="1600"/>
                    </a:p>
                  </a:txBody>
                  <a:tcPr marT="91425" marB="91425" marR="91425" marL="91425"/>
                </a:tc>
                <a:tc>
                  <a:txBody>
                    <a:bodyPr/>
                    <a:lstStyle/>
                    <a:p>
                      <a:pPr indent="0" lvl="0" marL="0" rtl="0" algn="ctr">
                        <a:spcBef>
                          <a:spcPts val="0"/>
                        </a:spcBef>
                        <a:spcAft>
                          <a:spcPts val="0"/>
                        </a:spcAft>
                        <a:buNone/>
                      </a:pPr>
                      <a:r>
                        <a:rPr b="1" lang="en" sz="1600"/>
                        <a:t>13</a:t>
                      </a:r>
                      <a:endParaRPr b="1" sz="1600"/>
                    </a:p>
                  </a:txBody>
                  <a:tcPr marT="91425" marB="91425" marR="91425" marL="91425"/>
                </a:tc>
              </a:tr>
              <a:tr h="547125">
                <a:tc>
                  <a:txBody>
                    <a:bodyPr/>
                    <a:lstStyle/>
                    <a:p>
                      <a:pPr indent="0" lvl="0" marL="0" rtl="0" algn="l">
                        <a:spcBef>
                          <a:spcPts val="0"/>
                        </a:spcBef>
                        <a:spcAft>
                          <a:spcPts val="0"/>
                        </a:spcAft>
                        <a:buNone/>
                      </a:pPr>
                      <a:r>
                        <a:rPr lang="en" sz="1600"/>
                        <a:t>Native American</a:t>
                      </a:r>
                      <a:endParaRPr sz="1600"/>
                    </a:p>
                  </a:txBody>
                  <a:tcPr marT="91425" marB="91425" marR="91425" marL="91425"/>
                </a:tc>
                <a:tc>
                  <a:txBody>
                    <a:bodyPr/>
                    <a:lstStyle/>
                    <a:p>
                      <a:pPr indent="0" lvl="0" marL="0" rtl="0" algn="ctr">
                        <a:spcBef>
                          <a:spcPts val="0"/>
                        </a:spcBef>
                        <a:spcAft>
                          <a:spcPts val="0"/>
                        </a:spcAft>
                        <a:buNone/>
                      </a:pPr>
                      <a:r>
                        <a:rPr b="1" lang="en" sz="1600"/>
                        <a:t>1</a:t>
                      </a:r>
                      <a:endParaRPr b="1" sz="1600"/>
                    </a:p>
                  </a:txBody>
                  <a:tcPr marT="91425" marB="91425" marR="91425" marL="91425"/>
                </a:tc>
              </a:tr>
              <a:tr h="410900">
                <a:tc>
                  <a:txBody>
                    <a:bodyPr/>
                    <a:lstStyle/>
                    <a:p>
                      <a:pPr indent="0" lvl="0" marL="0" rtl="0" algn="l">
                        <a:spcBef>
                          <a:spcPts val="0"/>
                        </a:spcBef>
                        <a:spcAft>
                          <a:spcPts val="0"/>
                        </a:spcAft>
                        <a:buNone/>
                      </a:pPr>
                      <a:r>
                        <a:rPr lang="en" sz="1600"/>
                        <a:t>Pacific Island</a:t>
                      </a:r>
                      <a:endParaRPr sz="1600"/>
                    </a:p>
                  </a:txBody>
                  <a:tcPr marT="91425" marB="91425" marR="91425" marL="91425"/>
                </a:tc>
                <a:tc>
                  <a:txBody>
                    <a:bodyPr/>
                    <a:lstStyle/>
                    <a:p>
                      <a:pPr indent="0" lvl="0" marL="0" rtl="0" algn="ctr">
                        <a:spcBef>
                          <a:spcPts val="0"/>
                        </a:spcBef>
                        <a:spcAft>
                          <a:spcPts val="0"/>
                        </a:spcAft>
                        <a:buNone/>
                      </a:pPr>
                      <a:r>
                        <a:rPr b="1" lang="en" sz="1600"/>
                        <a:t>2</a:t>
                      </a:r>
                      <a:endParaRPr b="1" sz="1600"/>
                    </a:p>
                  </a:txBody>
                  <a:tcPr marT="91425" marB="91425" marR="91425" marL="91425"/>
                </a:tc>
              </a:tr>
            </a:tbl>
          </a:graphicData>
        </a:graphic>
      </p:graphicFrame>
      <p:graphicFrame>
        <p:nvGraphicFramePr>
          <p:cNvPr id="197" name="Google Shape;197;p35"/>
          <p:cNvGraphicFramePr/>
          <p:nvPr/>
        </p:nvGraphicFramePr>
        <p:xfrm>
          <a:off x="2756600" y="1340788"/>
          <a:ext cx="3000000" cy="3000000"/>
        </p:xfrm>
        <a:graphic>
          <a:graphicData uri="http://schemas.openxmlformats.org/drawingml/2006/table">
            <a:tbl>
              <a:tblPr>
                <a:noFill/>
                <a:tableStyleId>{DFCD9F1A-A294-432C-BCFE-74F43AB35D4C}</a:tableStyleId>
              </a:tblPr>
              <a:tblGrid>
                <a:gridCol w="1234750"/>
                <a:gridCol w="1047725"/>
              </a:tblGrid>
              <a:tr h="652750">
                <a:tc gridSpan="2">
                  <a:txBody>
                    <a:bodyPr/>
                    <a:lstStyle/>
                    <a:p>
                      <a:pPr indent="0" lvl="0" marL="0" rtl="0" algn="ctr">
                        <a:spcBef>
                          <a:spcPts val="0"/>
                        </a:spcBef>
                        <a:spcAft>
                          <a:spcPts val="0"/>
                        </a:spcAft>
                        <a:buNone/>
                      </a:pPr>
                      <a:r>
                        <a:t/>
                      </a:r>
                      <a:endParaRPr b="1" sz="800"/>
                    </a:p>
                    <a:p>
                      <a:pPr indent="0" lvl="0" marL="0" rtl="0" algn="ctr">
                        <a:spcBef>
                          <a:spcPts val="0"/>
                        </a:spcBef>
                        <a:spcAft>
                          <a:spcPts val="0"/>
                        </a:spcAft>
                        <a:buNone/>
                      </a:pPr>
                      <a:r>
                        <a:rPr b="1" lang="en" sz="1600"/>
                        <a:t>Special Populations</a:t>
                      </a:r>
                      <a:endParaRPr b="1" sz="1600"/>
                    </a:p>
                  </a:txBody>
                  <a:tcPr marT="91425" marB="91425" marR="91425" marL="91425">
                    <a:solidFill>
                      <a:srgbClr val="FFFF00"/>
                    </a:solidFill>
                  </a:tcPr>
                </a:tc>
                <a:tc hMerge="1"/>
              </a:tr>
              <a:tr h="654525">
                <a:tc>
                  <a:txBody>
                    <a:bodyPr/>
                    <a:lstStyle/>
                    <a:p>
                      <a:pPr indent="0" lvl="0" marL="0" rtl="0" algn="l">
                        <a:spcBef>
                          <a:spcPts val="0"/>
                        </a:spcBef>
                        <a:spcAft>
                          <a:spcPts val="0"/>
                        </a:spcAft>
                        <a:buNone/>
                      </a:pPr>
                      <a:r>
                        <a:t/>
                      </a:r>
                      <a:endParaRPr sz="1600"/>
                    </a:p>
                  </a:txBody>
                  <a:tcPr marT="91425" marB="91425" marR="91425" marL="91425">
                    <a:solidFill>
                      <a:srgbClr val="CFE2F3"/>
                    </a:solidFill>
                  </a:tcPr>
                </a:tc>
                <a:tc>
                  <a:txBody>
                    <a:bodyPr/>
                    <a:lstStyle/>
                    <a:p>
                      <a:pPr indent="0" lvl="0" marL="0" rtl="0" algn="ctr">
                        <a:spcBef>
                          <a:spcPts val="0"/>
                        </a:spcBef>
                        <a:spcAft>
                          <a:spcPts val="0"/>
                        </a:spcAft>
                        <a:buNone/>
                      </a:pPr>
                      <a:r>
                        <a:rPr b="1" lang="en" sz="1600"/>
                        <a:t># of students</a:t>
                      </a:r>
                      <a:endParaRPr b="1" sz="1600"/>
                    </a:p>
                  </a:txBody>
                  <a:tcPr marT="91425" marB="91425" marR="91425" marL="91425"/>
                </a:tc>
              </a:tr>
              <a:tr h="654525">
                <a:tc>
                  <a:txBody>
                    <a:bodyPr/>
                    <a:lstStyle/>
                    <a:p>
                      <a:pPr indent="0" lvl="0" marL="0" rtl="0" algn="l">
                        <a:spcBef>
                          <a:spcPts val="0"/>
                        </a:spcBef>
                        <a:spcAft>
                          <a:spcPts val="0"/>
                        </a:spcAft>
                        <a:buNone/>
                      </a:pPr>
                      <a:r>
                        <a:rPr lang="en" sz="1600"/>
                        <a:t>English Learner</a:t>
                      </a:r>
                      <a:endParaRPr sz="1600"/>
                    </a:p>
                  </a:txBody>
                  <a:tcPr marT="91425" marB="91425" marR="91425" marL="91425"/>
                </a:tc>
                <a:tc>
                  <a:txBody>
                    <a:bodyPr/>
                    <a:lstStyle/>
                    <a:p>
                      <a:pPr indent="0" lvl="0" marL="0" rtl="0" algn="ctr">
                        <a:spcBef>
                          <a:spcPts val="0"/>
                        </a:spcBef>
                        <a:spcAft>
                          <a:spcPts val="0"/>
                        </a:spcAft>
                        <a:buNone/>
                      </a:pPr>
                      <a:r>
                        <a:rPr b="1" lang="en" sz="1600"/>
                        <a:t>10</a:t>
                      </a:r>
                      <a:endParaRPr b="1" sz="1600"/>
                    </a:p>
                  </a:txBody>
                  <a:tcPr marT="91425" marB="91425" marR="91425" marL="91425"/>
                </a:tc>
              </a:tr>
              <a:tr h="654525">
                <a:tc>
                  <a:txBody>
                    <a:bodyPr/>
                    <a:lstStyle/>
                    <a:p>
                      <a:pPr indent="0" lvl="0" marL="0" rtl="0" algn="l">
                        <a:spcBef>
                          <a:spcPts val="0"/>
                        </a:spcBef>
                        <a:spcAft>
                          <a:spcPts val="0"/>
                        </a:spcAft>
                        <a:buNone/>
                      </a:pPr>
                      <a:r>
                        <a:rPr lang="en" sz="1600"/>
                        <a:t>Special Education</a:t>
                      </a:r>
                      <a:endParaRPr sz="1600"/>
                    </a:p>
                  </a:txBody>
                  <a:tcPr marT="91425" marB="91425" marR="91425" marL="91425"/>
                </a:tc>
                <a:tc>
                  <a:txBody>
                    <a:bodyPr/>
                    <a:lstStyle/>
                    <a:p>
                      <a:pPr indent="0" lvl="0" marL="0" rtl="0" algn="ctr">
                        <a:spcBef>
                          <a:spcPts val="0"/>
                        </a:spcBef>
                        <a:spcAft>
                          <a:spcPts val="0"/>
                        </a:spcAft>
                        <a:buNone/>
                      </a:pPr>
                      <a:r>
                        <a:rPr b="1" lang="en" sz="1600"/>
                        <a:t>34</a:t>
                      </a:r>
                      <a:endParaRPr b="1" sz="1600"/>
                    </a:p>
                  </a:txBody>
                  <a:tcPr marT="91425" marB="91425" marR="91425" marL="91425"/>
                </a:tc>
              </a:tr>
              <a:tr h="654525">
                <a:tc>
                  <a:txBody>
                    <a:bodyPr/>
                    <a:lstStyle/>
                    <a:p>
                      <a:pPr indent="0" lvl="0" marL="0" rtl="0" algn="l">
                        <a:spcBef>
                          <a:spcPts val="0"/>
                        </a:spcBef>
                        <a:spcAft>
                          <a:spcPts val="0"/>
                        </a:spcAft>
                        <a:buNone/>
                      </a:pPr>
                      <a:r>
                        <a:rPr lang="en" sz="1600"/>
                        <a:t>Low Income</a:t>
                      </a:r>
                      <a:endParaRPr sz="1600"/>
                    </a:p>
                  </a:txBody>
                  <a:tcPr marT="91425" marB="91425" marR="91425" marL="91425"/>
                </a:tc>
                <a:tc>
                  <a:txBody>
                    <a:bodyPr/>
                    <a:lstStyle/>
                    <a:p>
                      <a:pPr indent="0" lvl="0" marL="0" rtl="0" algn="ctr">
                        <a:spcBef>
                          <a:spcPts val="0"/>
                        </a:spcBef>
                        <a:spcAft>
                          <a:spcPts val="0"/>
                        </a:spcAft>
                        <a:buNone/>
                      </a:pPr>
                      <a:r>
                        <a:rPr b="1" lang="en" sz="1600"/>
                        <a:t>151</a:t>
                      </a:r>
                      <a:endParaRPr b="1" sz="1600"/>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6"/>
          <p:cNvSpPr txBox="1"/>
          <p:nvPr>
            <p:ph type="title"/>
          </p:nvPr>
        </p:nvSpPr>
        <p:spPr>
          <a:xfrm>
            <a:off x="0" y="137875"/>
            <a:ext cx="93678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383">
                <a:solidFill>
                  <a:srgbClr val="741B47"/>
                </a:solidFill>
              </a:rPr>
              <a:t>Quincy’s ECHS Pathway                                          2025-2026 </a:t>
            </a:r>
            <a:r>
              <a:rPr b="1" lang="en" sz="3383" u="sng">
                <a:solidFill>
                  <a:srgbClr val="741B47"/>
                </a:solidFill>
              </a:rPr>
              <a:t>Demographics</a:t>
            </a:r>
            <a:r>
              <a:rPr lang="en" sz="3383">
                <a:solidFill>
                  <a:srgbClr val="741B47"/>
                </a:solidFill>
              </a:rPr>
              <a:t> (continued)</a:t>
            </a:r>
            <a:r>
              <a:rPr lang="en" sz="2650">
                <a:solidFill>
                  <a:srgbClr val="741B47"/>
                </a:solidFill>
              </a:rPr>
              <a:t> </a:t>
            </a:r>
            <a:r>
              <a:rPr b="0" lang="en" sz="2650">
                <a:solidFill>
                  <a:srgbClr val="741B47"/>
                </a:solidFill>
              </a:rPr>
              <a:t> </a:t>
            </a:r>
            <a:r>
              <a:rPr b="0" lang="en">
                <a:solidFill>
                  <a:srgbClr val="741B47"/>
                </a:solidFill>
              </a:rPr>
              <a:t>   </a:t>
            </a:r>
            <a:r>
              <a:rPr b="0" lang="en"/>
              <a:t>      </a:t>
            </a:r>
            <a:r>
              <a:rPr lang="en"/>
              <a:t>                                 </a:t>
            </a:r>
            <a:endParaRPr/>
          </a:p>
        </p:txBody>
      </p:sp>
      <p:sp>
        <p:nvSpPr>
          <p:cNvPr id="203" name="Google Shape;203;p36"/>
          <p:cNvSpPr/>
          <p:nvPr/>
        </p:nvSpPr>
        <p:spPr>
          <a:xfrm>
            <a:off x="376450" y="2447625"/>
            <a:ext cx="2601300" cy="13599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dk1"/>
                </a:solidFill>
                <a:latin typeface="Open Sans"/>
                <a:ea typeface="Open Sans"/>
                <a:cs typeface="Open Sans"/>
                <a:sym typeface="Open Sans"/>
              </a:rPr>
              <a:t>Low-income students</a:t>
            </a:r>
            <a:endParaRPr/>
          </a:p>
        </p:txBody>
      </p:sp>
      <p:sp>
        <p:nvSpPr>
          <p:cNvPr id="204" name="Google Shape;204;p36"/>
          <p:cNvSpPr txBox="1"/>
          <p:nvPr/>
        </p:nvSpPr>
        <p:spPr>
          <a:xfrm>
            <a:off x="481900" y="2447625"/>
            <a:ext cx="2390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Open Sans"/>
                <a:ea typeface="Open Sans"/>
                <a:cs typeface="Open Sans"/>
                <a:sym typeface="Open Sans"/>
              </a:rPr>
              <a:t>151</a:t>
            </a:r>
            <a:endParaRPr b="1" sz="2100">
              <a:latin typeface="Open Sans"/>
              <a:ea typeface="Open Sans"/>
              <a:cs typeface="Open Sans"/>
              <a:sym typeface="Open Sans"/>
            </a:endParaRPr>
          </a:p>
        </p:txBody>
      </p:sp>
      <p:sp>
        <p:nvSpPr>
          <p:cNvPr id="205" name="Google Shape;205;p36"/>
          <p:cNvSpPr/>
          <p:nvPr/>
        </p:nvSpPr>
        <p:spPr>
          <a:xfrm>
            <a:off x="3301700" y="2935100"/>
            <a:ext cx="2601300" cy="1534500"/>
          </a:xfrm>
          <a:prstGeom prst="roundRect">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6"/>
          <p:cNvSpPr txBox="1"/>
          <p:nvPr/>
        </p:nvSpPr>
        <p:spPr>
          <a:xfrm>
            <a:off x="3407163" y="3065175"/>
            <a:ext cx="23904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Open Sans"/>
                <a:ea typeface="Open Sans"/>
                <a:cs typeface="Open Sans"/>
                <a:sym typeface="Open Sans"/>
              </a:rPr>
              <a:t>104</a:t>
            </a:r>
            <a:r>
              <a:rPr b="1" lang="en" sz="2100">
                <a:latin typeface="Open Sans"/>
                <a:ea typeface="Open Sans"/>
                <a:cs typeface="Open Sans"/>
                <a:sym typeface="Open Sans"/>
              </a:rPr>
              <a:t>                   </a:t>
            </a:r>
            <a:r>
              <a:rPr lang="en" sz="2100">
                <a:latin typeface="Open Sans"/>
                <a:ea typeface="Open Sans"/>
                <a:cs typeface="Open Sans"/>
                <a:sym typeface="Open Sans"/>
              </a:rPr>
              <a:t>   </a:t>
            </a:r>
            <a:r>
              <a:rPr lang="en" sz="2000">
                <a:latin typeface="Open Sans"/>
                <a:ea typeface="Open Sans"/>
                <a:cs typeface="Open Sans"/>
                <a:sym typeface="Open Sans"/>
              </a:rPr>
              <a:t>ECHS students are </a:t>
            </a:r>
            <a:endParaRPr sz="2000">
              <a:latin typeface="Open Sans"/>
              <a:ea typeface="Open Sans"/>
              <a:cs typeface="Open Sans"/>
              <a:sym typeface="Open Sans"/>
            </a:endParaRPr>
          </a:p>
          <a:p>
            <a:pPr indent="0" lvl="0" marL="0" rtl="0" algn="ctr">
              <a:spcBef>
                <a:spcPts val="0"/>
              </a:spcBef>
              <a:spcAft>
                <a:spcPts val="0"/>
              </a:spcAft>
              <a:buNone/>
            </a:pPr>
            <a:r>
              <a:rPr lang="en" sz="2000">
                <a:latin typeface="Open Sans"/>
                <a:ea typeface="Open Sans"/>
                <a:cs typeface="Open Sans"/>
                <a:sym typeface="Open Sans"/>
              </a:rPr>
              <a:t>First Generation</a:t>
            </a:r>
            <a:endParaRPr b="1" sz="2100">
              <a:latin typeface="Open Sans"/>
              <a:ea typeface="Open Sans"/>
              <a:cs typeface="Open Sans"/>
              <a:sym typeface="Open Sans"/>
            </a:endParaRPr>
          </a:p>
        </p:txBody>
      </p:sp>
      <p:sp>
        <p:nvSpPr>
          <p:cNvPr id="207" name="Google Shape;207;p36"/>
          <p:cNvSpPr/>
          <p:nvPr/>
        </p:nvSpPr>
        <p:spPr>
          <a:xfrm>
            <a:off x="6226975" y="2273025"/>
            <a:ext cx="2601300" cy="15345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6"/>
          <p:cNvSpPr txBox="1"/>
          <p:nvPr/>
        </p:nvSpPr>
        <p:spPr>
          <a:xfrm>
            <a:off x="6279650" y="2375275"/>
            <a:ext cx="24960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Open Sans"/>
                <a:ea typeface="Open Sans"/>
                <a:cs typeface="Open Sans"/>
                <a:sym typeface="Open Sans"/>
              </a:rPr>
              <a:t>133   </a:t>
            </a:r>
            <a:r>
              <a:rPr b="1" lang="en" sz="2100">
                <a:latin typeface="Open Sans"/>
                <a:ea typeface="Open Sans"/>
                <a:cs typeface="Open Sans"/>
                <a:sym typeface="Open Sans"/>
              </a:rPr>
              <a:t>                </a:t>
            </a:r>
            <a:r>
              <a:rPr lang="en" sz="2100">
                <a:latin typeface="Open Sans"/>
                <a:ea typeface="Open Sans"/>
                <a:cs typeface="Open Sans"/>
                <a:sym typeface="Open Sans"/>
              </a:rPr>
              <a:t>   </a:t>
            </a:r>
            <a:r>
              <a:rPr lang="en" sz="2000">
                <a:latin typeface="Open Sans"/>
                <a:ea typeface="Open Sans"/>
                <a:cs typeface="Open Sans"/>
                <a:sym typeface="Open Sans"/>
              </a:rPr>
              <a:t>ECHS students are </a:t>
            </a:r>
            <a:endParaRPr sz="2000">
              <a:latin typeface="Open Sans"/>
              <a:ea typeface="Open Sans"/>
              <a:cs typeface="Open Sans"/>
              <a:sym typeface="Open Sans"/>
            </a:endParaRPr>
          </a:p>
          <a:p>
            <a:pPr indent="0" lvl="0" marL="0" rtl="0" algn="ctr">
              <a:spcBef>
                <a:spcPts val="0"/>
              </a:spcBef>
              <a:spcAft>
                <a:spcPts val="0"/>
              </a:spcAft>
              <a:buNone/>
            </a:pPr>
            <a:r>
              <a:rPr lang="en" sz="2000">
                <a:latin typeface="Open Sans"/>
                <a:ea typeface="Open Sans"/>
                <a:cs typeface="Open Sans"/>
                <a:sym typeface="Open Sans"/>
              </a:rPr>
              <a:t>also CTE students</a:t>
            </a:r>
            <a:endParaRPr b="1" sz="2100">
              <a:latin typeface="Open Sans"/>
              <a:ea typeface="Open Sans"/>
              <a:cs typeface="Open Sans"/>
              <a:sym typeface="Open Sans"/>
            </a:endParaRPr>
          </a:p>
        </p:txBody>
      </p:sp>
      <p:sp>
        <p:nvSpPr>
          <p:cNvPr id="209" name="Google Shape;209;p36"/>
          <p:cNvSpPr txBox="1"/>
          <p:nvPr/>
        </p:nvSpPr>
        <p:spPr>
          <a:xfrm>
            <a:off x="278950" y="1361738"/>
            <a:ext cx="82092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500">
                <a:solidFill>
                  <a:srgbClr val="1155CC"/>
                </a:solidFill>
              </a:rPr>
              <a:t>Who are our students?</a:t>
            </a:r>
            <a:endParaRPr b="1" i="1" sz="2500">
              <a:solidFill>
                <a:srgbClr val="1155CC"/>
              </a:solidFill>
            </a:endParaRPr>
          </a:p>
        </p:txBody>
      </p:sp>
      <p:sp>
        <p:nvSpPr>
          <p:cNvPr id="210" name="Google Shape;210;p36"/>
          <p:cNvSpPr txBox="1"/>
          <p:nvPr/>
        </p:nvSpPr>
        <p:spPr>
          <a:xfrm>
            <a:off x="1480250" y="4574100"/>
            <a:ext cx="5667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500">
                <a:solidFill>
                  <a:srgbClr val="1155CC"/>
                </a:solidFill>
              </a:rPr>
              <a:t>Year 5 of State Designation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ph type="title"/>
          </p:nvPr>
        </p:nvSpPr>
        <p:spPr>
          <a:xfrm>
            <a:off x="217225" y="-111500"/>
            <a:ext cx="8520600" cy="29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140">
                <a:solidFill>
                  <a:srgbClr val="741B47"/>
                </a:solidFill>
              </a:rPr>
              <a:t>Quincy’s ECHS Pathway Course Offerings, 2025-2026</a:t>
            </a:r>
            <a:r>
              <a:rPr lang="en" sz="4240">
                <a:solidFill>
                  <a:srgbClr val="741B47"/>
                </a:solidFill>
              </a:rPr>
              <a:t> </a:t>
            </a:r>
            <a:endParaRPr sz="3140">
              <a:solidFill>
                <a:srgbClr val="741B47"/>
              </a:solidFill>
            </a:endParaRPr>
          </a:p>
        </p:txBody>
      </p:sp>
      <p:graphicFrame>
        <p:nvGraphicFramePr>
          <p:cNvPr id="216" name="Google Shape;216;p37"/>
          <p:cNvGraphicFramePr/>
          <p:nvPr/>
        </p:nvGraphicFramePr>
        <p:xfrm>
          <a:off x="178300" y="797813"/>
          <a:ext cx="3000000" cy="3000000"/>
        </p:xfrm>
        <a:graphic>
          <a:graphicData uri="http://schemas.openxmlformats.org/drawingml/2006/table">
            <a:tbl>
              <a:tblPr>
                <a:noFill/>
                <a:tableStyleId>{DFCD9F1A-A294-432C-BCFE-74F43AB35D4C}</a:tableStyleId>
              </a:tblPr>
              <a:tblGrid>
                <a:gridCol w="788675"/>
                <a:gridCol w="2326000"/>
                <a:gridCol w="1044175"/>
              </a:tblGrid>
              <a:tr h="819425">
                <a:tc>
                  <a:txBody>
                    <a:bodyPr/>
                    <a:lstStyle/>
                    <a:p>
                      <a:pPr indent="0" lvl="0" marL="0" rtl="0" algn="ctr">
                        <a:spcBef>
                          <a:spcPts val="0"/>
                        </a:spcBef>
                        <a:spcAft>
                          <a:spcPts val="0"/>
                        </a:spcAft>
                        <a:buNone/>
                      </a:pPr>
                      <a:r>
                        <a:rPr b="1" lang="en"/>
                        <a:t>Grade Level </a:t>
                      </a:r>
                      <a:endParaRPr b="1"/>
                    </a:p>
                  </a:txBody>
                  <a:tcPr marT="91425" marB="91425" marR="91425" marL="91425">
                    <a:solidFill>
                      <a:srgbClr val="EFEFEF"/>
                    </a:solidFill>
                  </a:tcPr>
                </a:tc>
                <a:tc>
                  <a:txBody>
                    <a:bodyPr/>
                    <a:lstStyle/>
                    <a:p>
                      <a:pPr indent="0" lvl="0" marL="0" rtl="0" algn="ctr">
                        <a:spcBef>
                          <a:spcPts val="0"/>
                        </a:spcBef>
                        <a:spcAft>
                          <a:spcPts val="0"/>
                        </a:spcAft>
                        <a:buNone/>
                      </a:pPr>
                      <a:r>
                        <a:rPr b="1" lang="en"/>
                        <a:t>Course Name</a:t>
                      </a:r>
                      <a:endParaRPr b="1"/>
                    </a:p>
                  </a:txBody>
                  <a:tcPr marT="91425" marB="91425" marR="91425" marL="91425">
                    <a:solidFill>
                      <a:srgbClr val="EFEFEF"/>
                    </a:solidFill>
                  </a:tcPr>
                </a:tc>
                <a:tc>
                  <a:txBody>
                    <a:bodyPr/>
                    <a:lstStyle/>
                    <a:p>
                      <a:pPr indent="0" lvl="0" marL="0" rtl="0" algn="ctr">
                        <a:spcBef>
                          <a:spcPts val="0"/>
                        </a:spcBef>
                        <a:spcAft>
                          <a:spcPts val="0"/>
                        </a:spcAft>
                        <a:buNone/>
                      </a:pPr>
                      <a:r>
                        <a:rPr b="1" lang="en"/>
                        <a:t>QC </a:t>
                      </a:r>
                      <a:r>
                        <a:rPr b="1" lang="en"/>
                        <a:t>Credits</a:t>
                      </a:r>
                      <a:endParaRPr b="1"/>
                    </a:p>
                  </a:txBody>
                  <a:tcPr marT="91425" marB="91425" marR="91425" marL="91425">
                    <a:solidFill>
                      <a:srgbClr val="EFEFEF"/>
                    </a:solidFill>
                  </a:tcPr>
                </a:tc>
              </a:tr>
              <a:tr h="783925">
                <a:tc>
                  <a:txBody>
                    <a:bodyPr/>
                    <a:lstStyle/>
                    <a:p>
                      <a:pPr indent="0" lvl="0" marL="0" rtl="0" algn="ctr">
                        <a:spcBef>
                          <a:spcPts val="0"/>
                        </a:spcBef>
                        <a:spcAft>
                          <a:spcPts val="0"/>
                        </a:spcAft>
                        <a:buNone/>
                      </a:pPr>
                      <a:r>
                        <a:rPr b="1" lang="en" sz="1500"/>
                        <a:t>9</a:t>
                      </a:r>
                      <a:endParaRPr b="1" sz="1500"/>
                    </a:p>
                  </a:txBody>
                  <a:tcPr marT="91425" marB="91425" marR="91425" marL="91425" anchor="ctr">
                    <a:solidFill>
                      <a:srgbClr val="F4CCCC"/>
                    </a:solidFill>
                  </a:tcPr>
                </a:tc>
                <a:tc>
                  <a:txBody>
                    <a:bodyPr/>
                    <a:lstStyle/>
                    <a:p>
                      <a:pPr indent="0" lvl="0" marL="0" rtl="0" algn="l">
                        <a:spcBef>
                          <a:spcPts val="0"/>
                        </a:spcBef>
                        <a:spcAft>
                          <a:spcPts val="0"/>
                        </a:spcAft>
                        <a:buNone/>
                      </a:pPr>
                      <a:r>
                        <a:rPr b="1" lang="en" sz="1500"/>
                        <a:t>Introduction to ECHS Pathway</a:t>
                      </a:r>
                      <a:endParaRPr b="1" sz="1500"/>
                    </a:p>
                  </a:txBody>
                  <a:tcPr marT="91425" marB="91425" marR="91425" marL="91425" anchor="ctr">
                    <a:solidFill>
                      <a:srgbClr val="F4CCCC"/>
                    </a:solidFill>
                  </a:tcPr>
                </a:tc>
                <a:tc>
                  <a:txBody>
                    <a:bodyPr/>
                    <a:lstStyle/>
                    <a:p>
                      <a:pPr indent="0" lvl="0" marL="0" rtl="0" algn="ctr">
                        <a:spcBef>
                          <a:spcPts val="0"/>
                        </a:spcBef>
                        <a:spcAft>
                          <a:spcPts val="0"/>
                        </a:spcAft>
                        <a:buNone/>
                      </a:pPr>
                      <a:r>
                        <a:rPr b="1" lang="en" sz="1500"/>
                        <a:t>0</a:t>
                      </a:r>
                      <a:endParaRPr b="1" sz="1500"/>
                    </a:p>
                  </a:txBody>
                  <a:tcPr marT="91425" marB="91425" marR="91425" marL="91425" anchor="ctr">
                    <a:solidFill>
                      <a:srgbClr val="F4CCCC"/>
                    </a:solidFill>
                  </a:tcPr>
                </a:tc>
              </a:tr>
              <a:tr h="783925">
                <a:tc>
                  <a:txBody>
                    <a:bodyPr/>
                    <a:lstStyle/>
                    <a:p>
                      <a:pPr indent="0" lvl="0" marL="0" rtl="0" algn="ctr">
                        <a:spcBef>
                          <a:spcPts val="0"/>
                        </a:spcBef>
                        <a:spcAft>
                          <a:spcPts val="0"/>
                        </a:spcAft>
                        <a:buNone/>
                      </a:pPr>
                      <a:r>
                        <a:rPr b="1" lang="en" sz="1500"/>
                        <a:t>9</a:t>
                      </a:r>
                      <a:endParaRPr b="1" sz="1500"/>
                    </a:p>
                  </a:txBody>
                  <a:tcPr marT="91425" marB="91425" marR="91425" marL="91425" anchor="ctr">
                    <a:solidFill>
                      <a:srgbClr val="F4CCCC"/>
                    </a:solidFill>
                  </a:tcPr>
                </a:tc>
                <a:tc>
                  <a:txBody>
                    <a:bodyPr/>
                    <a:lstStyle/>
                    <a:p>
                      <a:pPr indent="0" lvl="0" marL="0" rtl="0" algn="l">
                        <a:spcBef>
                          <a:spcPts val="0"/>
                        </a:spcBef>
                        <a:spcAft>
                          <a:spcPts val="0"/>
                        </a:spcAft>
                        <a:buNone/>
                      </a:pPr>
                      <a:r>
                        <a:rPr b="1" lang="en" sz="1500"/>
                        <a:t>Introduction to Computer Science</a:t>
                      </a:r>
                      <a:endParaRPr b="1" sz="1500"/>
                    </a:p>
                  </a:txBody>
                  <a:tcPr marT="91425" marB="91425" marR="91425" marL="91425" anchor="ctr">
                    <a:solidFill>
                      <a:srgbClr val="F4CCCC"/>
                    </a:solidFill>
                  </a:tcPr>
                </a:tc>
                <a:tc>
                  <a:txBody>
                    <a:bodyPr/>
                    <a:lstStyle/>
                    <a:p>
                      <a:pPr indent="0" lvl="0" marL="0" rtl="0" algn="ctr">
                        <a:spcBef>
                          <a:spcPts val="0"/>
                        </a:spcBef>
                        <a:spcAft>
                          <a:spcPts val="0"/>
                        </a:spcAft>
                        <a:buNone/>
                      </a:pPr>
                      <a:r>
                        <a:rPr b="1" lang="en" sz="1500"/>
                        <a:t>3</a:t>
                      </a:r>
                      <a:endParaRPr b="1" sz="1500"/>
                    </a:p>
                  </a:txBody>
                  <a:tcPr marT="91425" marB="91425" marR="91425" marL="91425" anchor="ctr">
                    <a:solidFill>
                      <a:srgbClr val="F4CCCC"/>
                    </a:solidFill>
                  </a:tcPr>
                </a:tc>
              </a:tr>
              <a:tr h="783925">
                <a:tc>
                  <a:txBody>
                    <a:bodyPr/>
                    <a:lstStyle/>
                    <a:p>
                      <a:pPr indent="0" lvl="0" marL="0" rtl="0" algn="ctr">
                        <a:spcBef>
                          <a:spcPts val="0"/>
                        </a:spcBef>
                        <a:spcAft>
                          <a:spcPts val="0"/>
                        </a:spcAft>
                        <a:buNone/>
                      </a:pPr>
                      <a:r>
                        <a:rPr b="1" lang="en" sz="1500"/>
                        <a:t>10</a:t>
                      </a:r>
                      <a:endParaRPr b="1" sz="1500"/>
                    </a:p>
                  </a:txBody>
                  <a:tcPr marT="91425" marB="91425" marR="91425" marL="91425" anchor="ctr">
                    <a:solidFill>
                      <a:srgbClr val="FFE599"/>
                    </a:solidFill>
                  </a:tcPr>
                </a:tc>
                <a:tc>
                  <a:txBody>
                    <a:bodyPr/>
                    <a:lstStyle/>
                    <a:p>
                      <a:pPr indent="0" lvl="0" marL="0" rtl="0" algn="l">
                        <a:spcBef>
                          <a:spcPts val="0"/>
                        </a:spcBef>
                        <a:spcAft>
                          <a:spcPts val="0"/>
                        </a:spcAft>
                        <a:buNone/>
                      </a:pPr>
                      <a:r>
                        <a:rPr b="1" lang="en" sz="1500"/>
                        <a:t>Introduction to Criminal Justice</a:t>
                      </a:r>
                      <a:endParaRPr b="1" sz="1500"/>
                    </a:p>
                  </a:txBody>
                  <a:tcPr marT="91425" marB="91425" marR="91425" marL="91425" anchor="ctr">
                    <a:solidFill>
                      <a:srgbClr val="FFE599"/>
                    </a:solidFill>
                  </a:tcPr>
                </a:tc>
                <a:tc>
                  <a:txBody>
                    <a:bodyPr/>
                    <a:lstStyle/>
                    <a:p>
                      <a:pPr indent="0" lvl="0" marL="0" rtl="0" algn="ctr">
                        <a:spcBef>
                          <a:spcPts val="0"/>
                        </a:spcBef>
                        <a:spcAft>
                          <a:spcPts val="0"/>
                        </a:spcAft>
                        <a:buNone/>
                      </a:pPr>
                      <a:r>
                        <a:rPr b="1" lang="en" sz="1500"/>
                        <a:t>3</a:t>
                      </a:r>
                      <a:endParaRPr b="1" sz="1500"/>
                    </a:p>
                  </a:txBody>
                  <a:tcPr marT="91425" marB="91425" marR="91425" marL="91425" anchor="ctr">
                    <a:solidFill>
                      <a:srgbClr val="FFE599"/>
                    </a:solidFill>
                  </a:tcPr>
                </a:tc>
              </a:tr>
              <a:tr h="537300">
                <a:tc>
                  <a:txBody>
                    <a:bodyPr/>
                    <a:lstStyle/>
                    <a:p>
                      <a:pPr indent="0" lvl="0" marL="0" rtl="0" algn="ctr">
                        <a:spcBef>
                          <a:spcPts val="0"/>
                        </a:spcBef>
                        <a:spcAft>
                          <a:spcPts val="0"/>
                        </a:spcAft>
                        <a:buNone/>
                      </a:pPr>
                      <a:r>
                        <a:rPr b="1" lang="en" sz="1500"/>
                        <a:t>10</a:t>
                      </a:r>
                      <a:endParaRPr b="1" sz="1500"/>
                    </a:p>
                  </a:txBody>
                  <a:tcPr marT="91425" marB="91425" marR="91425" marL="91425" anchor="ctr">
                    <a:solidFill>
                      <a:srgbClr val="FFE599"/>
                    </a:solidFill>
                  </a:tcPr>
                </a:tc>
                <a:tc>
                  <a:txBody>
                    <a:bodyPr/>
                    <a:lstStyle/>
                    <a:p>
                      <a:pPr indent="0" lvl="0" marL="0" rtl="0" algn="l">
                        <a:spcBef>
                          <a:spcPts val="0"/>
                        </a:spcBef>
                        <a:spcAft>
                          <a:spcPts val="0"/>
                        </a:spcAft>
                        <a:buNone/>
                      </a:pPr>
                      <a:r>
                        <a:rPr b="1" lang="en" sz="1500"/>
                        <a:t>Music Across Cultures</a:t>
                      </a:r>
                      <a:endParaRPr b="1" sz="1500"/>
                    </a:p>
                  </a:txBody>
                  <a:tcPr marT="91425" marB="91425" marR="91425" marL="91425" anchor="ctr">
                    <a:solidFill>
                      <a:srgbClr val="FFE599"/>
                    </a:solidFill>
                  </a:tcPr>
                </a:tc>
                <a:tc>
                  <a:txBody>
                    <a:bodyPr/>
                    <a:lstStyle/>
                    <a:p>
                      <a:pPr indent="0" lvl="0" marL="0" rtl="0" algn="ctr">
                        <a:spcBef>
                          <a:spcPts val="0"/>
                        </a:spcBef>
                        <a:spcAft>
                          <a:spcPts val="0"/>
                        </a:spcAft>
                        <a:buNone/>
                      </a:pPr>
                      <a:r>
                        <a:rPr b="1" lang="en" sz="1500"/>
                        <a:t>3</a:t>
                      </a:r>
                      <a:endParaRPr b="1" sz="1500"/>
                    </a:p>
                  </a:txBody>
                  <a:tcPr marT="91425" marB="91425" marR="91425" marL="91425" anchor="ctr">
                    <a:solidFill>
                      <a:srgbClr val="FFE599"/>
                    </a:solidFill>
                  </a:tcPr>
                </a:tc>
              </a:tr>
            </a:tbl>
          </a:graphicData>
        </a:graphic>
      </p:graphicFrame>
      <p:graphicFrame>
        <p:nvGraphicFramePr>
          <p:cNvPr id="217" name="Google Shape;217;p37"/>
          <p:cNvGraphicFramePr/>
          <p:nvPr/>
        </p:nvGraphicFramePr>
        <p:xfrm>
          <a:off x="4797100" y="789438"/>
          <a:ext cx="3000000" cy="3000000"/>
        </p:xfrm>
        <a:graphic>
          <a:graphicData uri="http://schemas.openxmlformats.org/drawingml/2006/table">
            <a:tbl>
              <a:tblPr>
                <a:noFill/>
                <a:tableStyleId>{DFCD9F1A-A294-432C-BCFE-74F43AB35D4C}</a:tableStyleId>
              </a:tblPr>
              <a:tblGrid>
                <a:gridCol w="863325"/>
                <a:gridCol w="2456050"/>
                <a:gridCol w="839450"/>
              </a:tblGrid>
              <a:tr h="712700">
                <a:tc>
                  <a:txBody>
                    <a:bodyPr/>
                    <a:lstStyle/>
                    <a:p>
                      <a:pPr indent="0" lvl="0" marL="0" rtl="0" algn="ctr">
                        <a:spcBef>
                          <a:spcPts val="0"/>
                        </a:spcBef>
                        <a:spcAft>
                          <a:spcPts val="0"/>
                        </a:spcAft>
                        <a:buNone/>
                      </a:pPr>
                      <a:r>
                        <a:rPr b="1" lang="en"/>
                        <a:t>Grade </a:t>
                      </a:r>
                      <a:endParaRPr b="1"/>
                    </a:p>
                    <a:p>
                      <a:pPr indent="0" lvl="0" marL="0" rtl="0" algn="ctr">
                        <a:spcBef>
                          <a:spcPts val="0"/>
                        </a:spcBef>
                        <a:spcAft>
                          <a:spcPts val="0"/>
                        </a:spcAft>
                        <a:buNone/>
                      </a:pPr>
                      <a:r>
                        <a:rPr b="1" lang="en"/>
                        <a:t>Level</a:t>
                      </a:r>
                      <a:endParaRPr b="1"/>
                    </a:p>
                  </a:txBody>
                  <a:tcPr marT="91425" marB="91425" marR="91425" marL="91425">
                    <a:solidFill>
                      <a:srgbClr val="EFEFEF"/>
                    </a:solidFill>
                  </a:tcPr>
                </a:tc>
                <a:tc>
                  <a:txBody>
                    <a:bodyPr/>
                    <a:lstStyle/>
                    <a:p>
                      <a:pPr indent="0" lvl="0" marL="0" rtl="0" algn="ctr">
                        <a:spcBef>
                          <a:spcPts val="0"/>
                        </a:spcBef>
                        <a:spcAft>
                          <a:spcPts val="0"/>
                        </a:spcAft>
                        <a:buNone/>
                      </a:pPr>
                      <a:r>
                        <a:rPr b="1" lang="en"/>
                        <a:t>Course Name</a:t>
                      </a:r>
                      <a:endParaRPr b="1"/>
                    </a:p>
                  </a:txBody>
                  <a:tcPr marT="91425" marB="91425" marR="91425" marL="91425">
                    <a:solidFill>
                      <a:srgbClr val="EFEFEF"/>
                    </a:solidFill>
                  </a:tcPr>
                </a:tc>
                <a:tc>
                  <a:txBody>
                    <a:bodyPr/>
                    <a:lstStyle/>
                    <a:p>
                      <a:pPr indent="0" lvl="0" marL="0" rtl="0" algn="ctr">
                        <a:spcBef>
                          <a:spcPts val="0"/>
                        </a:spcBef>
                        <a:spcAft>
                          <a:spcPts val="0"/>
                        </a:spcAft>
                        <a:buNone/>
                      </a:pPr>
                      <a:r>
                        <a:rPr b="1" lang="en"/>
                        <a:t>QC </a:t>
                      </a:r>
                      <a:r>
                        <a:rPr b="1" lang="en"/>
                        <a:t>Credits</a:t>
                      </a:r>
                      <a:endParaRPr b="1"/>
                    </a:p>
                  </a:txBody>
                  <a:tcPr marT="91425" marB="91425" marR="91425" marL="91425">
                    <a:solidFill>
                      <a:srgbClr val="EFEFEF"/>
                    </a:solidFill>
                  </a:tcPr>
                </a:tc>
              </a:tr>
              <a:tr h="623325">
                <a:tc>
                  <a:txBody>
                    <a:bodyPr/>
                    <a:lstStyle/>
                    <a:p>
                      <a:pPr indent="0" lvl="0" marL="0" rtl="0" algn="ctr">
                        <a:spcBef>
                          <a:spcPts val="0"/>
                        </a:spcBef>
                        <a:spcAft>
                          <a:spcPts val="0"/>
                        </a:spcAft>
                        <a:buNone/>
                      </a:pPr>
                      <a:r>
                        <a:rPr b="1" lang="en" sz="1500"/>
                        <a:t>11</a:t>
                      </a:r>
                      <a:endParaRPr b="1" sz="1500"/>
                    </a:p>
                  </a:txBody>
                  <a:tcPr marT="91425" marB="91425" marR="91425" marL="91425" anchor="ctr">
                    <a:solidFill>
                      <a:srgbClr val="B6D7A8"/>
                    </a:solidFill>
                  </a:tcPr>
                </a:tc>
                <a:tc>
                  <a:txBody>
                    <a:bodyPr/>
                    <a:lstStyle/>
                    <a:p>
                      <a:pPr indent="0" lvl="0" marL="0" rtl="0" algn="l">
                        <a:spcBef>
                          <a:spcPts val="0"/>
                        </a:spcBef>
                        <a:spcAft>
                          <a:spcPts val="0"/>
                        </a:spcAft>
                        <a:buNone/>
                      </a:pPr>
                      <a:r>
                        <a:rPr b="1" lang="en" sz="1500"/>
                        <a:t>Introduction to Environmental Science</a:t>
                      </a:r>
                      <a:r>
                        <a:rPr lang="en" sz="1500"/>
                        <a:t> </a:t>
                      </a:r>
                      <a:endParaRPr sz="1500"/>
                    </a:p>
                  </a:txBody>
                  <a:tcPr marT="91425" marB="91425" marR="91425" marL="91425" anchor="ctr">
                    <a:solidFill>
                      <a:srgbClr val="B6D7A8"/>
                    </a:solidFill>
                  </a:tcPr>
                </a:tc>
                <a:tc>
                  <a:txBody>
                    <a:bodyPr/>
                    <a:lstStyle/>
                    <a:p>
                      <a:pPr indent="0" lvl="0" marL="0" rtl="0" algn="ctr">
                        <a:spcBef>
                          <a:spcPts val="0"/>
                        </a:spcBef>
                        <a:spcAft>
                          <a:spcPts val="0"/>
                        </a:spcAft>
                        <a:buNone/>
                      </a:pPr>
                      <a:r>
                        <a:rPr b="1" lang="en" sz="1500"/>
                        <a:t>4</a:t>
                      </a:r>
                      <a:endParaRPr b="1" sz="1500"/>
                    </a:p>
                  </a:txBody>
                  <a:tcPr marT="91425" marB="91425" marR="91425" marL="91425" anchor="ctr">
                    <a:solidFill>
                      <a:srgbClr val="B6D7A8"/>
                    </a:solidFill>
                  </a:tcPr>
                </a:tc>
              </a:tr>
              <a:tr h="593125">
                <a:tc>
                  <a:txBody>
                    <a:bodyPr/>
                    <a:lstStyle/>
                    <a:p>
                      <a:pPr indent="0" lvl="0" marL="0" rtl="0" algn="ctr">
                        <a:spcBef>
                          <a:spcPts val="0"/>
                        </a:spcBef>
                        <a:spcAft>
                          <a:spcPts val="0"/>
                        </a:spcAft>
                        <a:buNone/>
                      </a:pPr>
                      <a:r>
                        <a:rPr b="1" lang="en" sz="1500"/>
                        <a:t>11</a:t>
                      </a:r>
                      <a:endParaRPr b="1" sz="1500"/>
                    </a:p>
                  </a:txBody>
                  <a:tcPr marT="91425" marB="91425" marR="91425" marL="91425" anchor="ctr">
                    <a:solidFill>
                      <a:srgbClr val="B6D7A8"/>
                    </a:solidFill>
                  </a:tcPr>
                </a:tc>
                <a:tc>
                  <a:txBody>
                    <a:bodyPr/>
                    <a:lstStyle/>
                    <a:p>
                      <a:pPr indent="0" lvl="0" marL="0" rtl="0" algn="l">
                        <a:spcBef>
                          <a:spcPts val="0"/>
                        </a:spcBef>
                        <a:spcAft>
                          <a:spcPts val="0"/>
                        </a:spcAft>
                        <a:buNone/>
                      </a:pPr>
                      <a:r>
                        <a:rPr b="1" lang="en" sz="1500"/>
                        <a:t>United States History II</a:t>
                      </a:r>
                      <a:endParaRPr b="1" sz="1500"/>
                    </a:p>
                  </a:txBody>
                  <a:tcPr marT="91425" marB="91425" marR="91425" marL="91425" anchor="ctr">
                    <a:solidFill>
                      <a:srgbClr val="B6D7A8"/>
                    </a:solidFill>
                  </a:tcPr>
                </a:tc>
                <a:tc>
                  <a:txBody>
                    <a:bodyPr/>
                    <a:lstStyle/>
                    <a:p>
                      <a:pPr indent="0" lvl="0" marL="0" rtl="0" algn="ctr">
                        <a:spcBef>
                          <a:spcPts val="0"/>
                        </a:spcBef>
                        <a:spcAft>
                          <a:spcPts val="0"/>
                        </a:spcAft>
                        <a:buNone/>
                      </a:pPr>
                      <a:r>
                        <a:rPr b="1" lang="en" sz="1500"/>
                        <a:t>3</a:t>
                      </a:r>
                      <a:endParaRPr b="1" sz="1500"/>
                    </a:p>
                  </a:txBody>
                  <a:tcPr marT="91425" marB="91425" marR="91425" marL="91425" anchor="ctr">
                    <a:solidFill>
                      <a:srgbClr val="B6D7A8"/>
                    </a:solidFill>
                  </a:tcPr>
                </a:tc>
              </a:tr>
              <a:tr h="593125">
                <a:tc>
                  <a:txBody>
                    <a:bodyPr/>
                    <a:lstStyle/>
                    <a:p>
                      <a:pPr indent="0" lvl="0" marL="0" rtl="0" algn="ctr">
                        <a:spcBef>
                          <a:spcPts val="0"/>
                        </a:spcBef>
                        <a:spcAft>
                          <a:spcPts val="0"/>
                        </a:spcAft>
                        <a:buNone/>
                      </a:pPr>
                      <a:r>
                        <a:rPr b="1" lang="en" sz="1500"/>
                        <a:t>12</a:t>
                      </a:r>
                      <a:endParaRPr b="1" sz="1500"/>
                    </a:p>
                  </a:txBody>
                  <a:tcPr marT="91425" marB="91425" marR="91425" marL="91425" anchor="ctr">
                    <a:solidFill>
                      <a:srgbClr val="A4C2F4"/>
                    </a:solidFill>
                  </a:tcPr>
                </a:tc>
                <a:tc>
                  <a:txBody>
                    <a:bodyPr/>
                    <a:lstStyle/>
                    <a:p>
                      <a:pPr indent="0" lvl="0" marL="0" rtl="0" algn="l">
                        <a:spcBef>
                          <a:spcPts val="0"/>
                        </a:spcBef>
                        <a:spcAft>
                          <a:spcPts val="0"/>
                        </a:spcAft>
                        <a:buNone/>
                      </a:pPr>
                      <a:r>
                        <a:rPr b="1" lang="en" sz="1500"/>
                        <a:t>English Composition I</a:t>
                      </a:r>
                      <a:endParaRPr b="1" sz="1500"/>
                    </a:p>
                  </a:txBody>
                  <a:tcPr marT="91425" marB="91425" marR="91425" marL="91425" anchor="ctr">
                    <a:solidFill>
                      <a:srgbClr val="A4C2F4"/>
                    </a:solidFill>
                  </a:tcPr>
                </a:tc>
                <a:tc>
                  <a:txBody>
                    <a:bodyPr/>
                    <a:lstStyle/>
                    <a:p>
                      <a:pPr indent="0" lvl="0" marL="0" rtl="0" algn="ctr">
                        <a:spcBef>
                          <a:spcPts val="0"/>
                        </a:spcBef>
                        <a:spcAft>
                          <a:spcPts val="0"/>
                        </a:spcAft>
                        <a:buNone/>
                      </a:pPr>
                      <a:r>
                        <a:rPr b="1" lang="en" sz="1500"/>
                        <a:t>3</a:t>
                      </a:r>
                      <a:endParaRPr b="1" sz="1500"/>
                    </a:p>
                  </a:txBody>
                  <a:tcPr marT="91425" marB="91425" marR="91425" marL="91425" anchor="ctr">
                    <a:solidFill>
                      <a:srgbClr val="A4C2F4"/>
                    </a:solidFill>
                  </a:tcPr>
                </a:tc>
              </a:tr>
              <a:tr h="593125">
                <a:tc>
                  <a:txBody>
                    <a:bodyPr/>
                    <a:lstStyle/>
                    <a:p>
                      <a:pPr indent="0" lvl="0" marL="0" rtl="0" algn="ctr">
                        <a:spcBef>
                          <a:spcPts val="0"/>
                        </a:spcBef>
                        <a:spcAft>
                          <a:spcPts val="0"/>
                        </a:spcAft>
                        <a:buNone/>
                      </a:pPr>
                      <a:r>
                        <a:rPr b="1" lang="en" sz="1500"/>
                        <a:t>12</a:t>
                      </a:r>
                      <a:endParaRPr b="1" sz="1500"/>
                    </a:p>
                  </a:txBody>
                  <a:tcPr marT="91425" marB="91425" marR="91425" marL="91425" anchor="ctr">
                    <a:solidFill>
                      <a:srgbClr val="A4C2F4"/>
                    </a:solidFill>
                  </a:tcPr>
                </a:tc>
                <a:tc>
                  <a:txBody>
                    <a:bodyPr/>
                    <a:lstStyle/>
                    <a:p>
                      <a:pPr indent="0" lvl="0" marL="0" rtl="0" algn="l">
                        <a:spcBef>
                          <a:spcPts val="0"/>
                        </a:spcBef>
                        <a:spcAft>
                          <a:spcPts val="0"/>
                        </a:spcAft>
                        <a:buNone/>
                      </a:pPr>
                      <a:r>
                        <a:rPr b="1" lang="en" sz="1500"/>
                        <a:t>English Composition II</a:t>
                      </a:r>
                      <a:endParaRPr b="1" sz="1500"/>
                    </a:p>
                  </a:txBody>
                  <a:tcPr marT="91425" marB="91425" marR="91425" marL="91425" anchor="ctr">
                    <a:solidFill>
                      <a:srgbClr val="A4C2F4"/>
                    </a:solidFill>
                  </a:tcPr>
                </a:tc>
                <a:tc>
                  <a:txBody>
                    <a:bodyPr/>
                    <a:lstStyle/>
                    <a:p>
                      <a:pPr indent="0" lvl="0" marL="0" rtl="0" algn="ctr">
                        <a:spcBef>
                          <a:spcPts val="0"/>
                        </a:spcBef>
                        <a:spcAft>
                          <a:spcPts val="0"/>
                        </a:spcAft>
                        <a:buNone/>
                      </a:pPr>
                      <a:r>
                        <a:rPr b="1" lang="en" sz="1500"/>
                        <a:t>3</a:t>
                      </a:r>
                      <a:endParaRPr b="1" sz="1500"/>
                    </a:p>
                  </a:txBody>
                  <a:tcPr marT="91425" marB="91425" marR="91425" marL="91425" anchor="ctr">
                    <a:solidFill>
                      <a:srgbClr val="A4C2F4"/>
                    </a:solidFill>
                  </a:tcPr>
                </a:tc>
              </a:tr>
              <a:tr h="593125">
                <a:tc>
                  <a:txBody>
                    <a:bodyPr/>
                    <a:lstStyle/>
                    <a:p>
                      <a:pPr indent="0" lvl="0" marL="0" rtl="0" algn="ctr">
                        <a:spcBef>
                          <a:spcPts val="0"/>
                        </a:spcBef>
                        <a:spcAft>
                          <a:spcPts val="0"/>
                        </a:spcAft>
                        <a:buNone/>
                      </a:pPr>
                      <a:r>
                        <a:rPr b="1" lang="en" sz="1500"/>
                        <a:t>12</a:t>
                      </a:r>
                      <a:endParaRPr b="1" sz="1500"/>
                    </a:p>
                  </a:txBody>
                  <a:tcPr marT="91425" marB="91425" marR="91425" marL="91425" anchor="ctr">
                    <a:solidFill>
                      <a:srgbClr val="A4C2F4"/>
                    </a:solidFill>
                  </a:tcPr>
                </a:tc>
                <a:tc>
                  <a:txBody>
                    <a:bodyPr/>
                    <a:lstStyle/>
                    <a:p>
                      <a:pPr indent="0" lvl="0" marL="0" rtl="0" algn="l">
                        <a:spcBef>
                          <a:spcPts val="0"/>
                        </a:spcBef>
                        <a:spcAft>
                          <a:spcPts val="0"/>
                        </a:spcAft>
                        <a:buNone/>
                      </a:pPr>
                      <a:r>
                        <a:rPr b="1" lang="en" sz="1500"/>
                        <a:t>Statistics</a:t>
                      </a:r>
                      <a:endParaRPr b="1" sz="1500"/>
                    </a:p>
                  </a:txBody>
                  <a:tcPr marT="91425" marB="91425" marR="91425" marL="91425" anchor="ctr">
                    <a:solidFill>
                      <a:srgbClr val="A4C2F4"/>
                    </a:solidFill>
                  </a:tcPr>
                </a:tc>
                <a:tc>
                  <a:txBody>
                    <a:bodyPr/>
                    <a:lstStyle/>
                    <a:p>
                      <a:pPr indent="0" lvl="0" marL="0" rtl="0" algn="ctr">
                        <a:spcBef>
                          <a:spcPts val="0"/>
                        </a:spcBef>
                        <a:spcAft>
                          <a:spcPts val="0"/>
                        </a:spcAft>
                        <a:buNone/>
                      </a:pPr>
                      <a:r>
                        <a:rPr b="1" lang="en" sz="1500"/>
                        <a:t>3</a:t>
                      </a:r>
                      <a:endParaRPr b="1" sz="1500"/>
                    </a:p>
                  </a:txBody>
                  <a:tcPr marT="91425" marB="91425" marR="91425" marL="91425" anchor="ctr">
                    <a:solidFill>
                      <a:srgbClr val="A4C2F4"/>
                    </a:solidFill>
                  </a:tcPr>
                </a:tc>
              </a:tr>
            </a:tbl>
          </a:graphicData>
        </a:graphic>
      </p:graphicFrame>
      <p:sp>
        <p:nvSpPr>
          <p:cNvPr id="218" name="Google Shape;218;p37"/>
          <p:cNvSpPr txBox="1"/>
          <p:nvPr/>
        </p:nvSpPr>
        <p:spPr>
          <a:xfrm>
            <a:off x="8836450" y="4793675"/>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8"/>
          <p:cNvSpPr/>
          <p:nvPr/>
        </p:nvSpPr>
        <p:spPr>
          <a:xfrm>
            <a:off x="311713" y="35602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8"/>
          <p:cNvSpPr txBox="1"/>
          <p:nvPr/>
        </p:nvSpPr>
        <p:spPr>
          <a:xfrm>
            <a:off x="497250" y="334275"/>
            <a:ext cx="7451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chemeClr val="lt1"/>
                </a:solidFill>
                <a:latin typeface="Oswald"/>
                <a:ea typeface="Oswald"/>
                <a:cs typeface="Oswald"/>
                <a:sym typeface="Oswald"/>
              </a:rPr>
              <a:t>Quincy’s ECHS Pathway:</a:t>
            </a:r>
            <a:r>
              <a:rPr b="1" lang="en" sz="2700">
                <a:solidFill>
                  <a:schemeClr val="lt1"/>
                </a:solidFill>
                <a:latin typeface="Oswald"/>
                <a:ea typeface="Oswald"/>
                <a:cs typeface="Oswald"/>
                <a:sym typeface="Oswald"/>
              </a:rPr>
              <a:t>  Class of 2026</a:t>
            </a:r>
            <a:endParaRPr b="1" sz="2700">
              <a:solidFill>
                <a:schemeClr val="lt1"/>
              </a:solidFill>
              <a:latin typeface="Oswald"/>
              <a:ea typeface="Oswald"/>
              <a:cs typeface="Oswald"/>
              <a:sym typeface="Oswald"/>
            </a:endParaRPr>
          </a:p>
        </p:txBody>
      </p:sp>
      <p:graphicFrame>
        <p:nvGraphicFramePr>
          <p:cNvPr id="225" name="Google Shape;225;p38"/>
          <p:cNvGraphicFramePr/>
          <p:nvPr/>
        </p:nvGraphicFramePr>
        <p:xfrm>
          <a:off x="523963" y="1744025"/>
          <a:ext cx="3000000" cy="3000000"/>
        </p:xfrm>
        <a:graphic>
          <a:graphicData uri="http://schemas.openxmlformats.org/drawingml/2006/table">
            <a:tbl>
              <a:tblPr>
                <a:noFill/>
                <a:tableStyleId>{DFCD9F1A-A294-432C-BCFE-74F43AB35D4C}</a:tableStyleId>
              </a:tblPr>
              <a:tblGrid>
                <a:gridCol w="2734350"/>
                <a:gridCol w="5361725"/>
              </a:tblGrid>
              <a:tr h="489350">
                <a:tc>
                  <a:txBody>
                    <a:bodyPr/>
                    <a:lstStyle/>
                    <a:p>
                      <a:pPr indent="0" lvl="0" marL="0" rtl="0" algn="ctr">
                        <a:spcBef>
                          <a:spcPts val="0"/>
                        </a:spcBef>
                        <a:spcAft>
                          <a:spcPts val="0"/>
                        </a:spcAft>
                        <a:buNone/>
                      </a:pPr>
                      <a:r>
                        <a:rPr b="1" lang="en" sz="1800">
                          <a:solidFill>
                            <a:srgbClr val="741B47"/>
                          </a:solidFill>
                          <a:latin typeface="Lustria"/>
                          <a:ea typeface="Lustria"/>
                          <a:cs typeface="Lustria"/>
                          <a:sym typeface="Lustria"/>
                        </a:rPr>
                        <a:t>Number of Graduates</a:t>
                      </a:r>
                      <a:endParaRPr b="1" sz="1800">
                        <a:solidFill>
                          <a:srgbClr val="741B47"/>
                        </a:solidFill>
                        <a:latin typeface="Lustria"/>
                        <a:ea typeface="Lustria"/>
                        <a:cs typeface="Lustria"/>
                        <a:sym typeface="Lustria"/>
                      </a:endParaRPr>
                    </a:p>
                  </a:txBody>
                  <a:tcPr marT="91425" marB="91425" marR="91425" marL="91425">
                    <a:solidFill>
                      <a:srgbClr val="EAD1DC"/>
                    </a:solidFill>
                  </a:tcPr>
                </a:tc>
                <a:tc>
                  <a:txBody>
                    <a:bodyPr/>
                    <a:lstStyle/>
                    <a:p>
                      <a:pPr indent="0" lvl="0" marL="0" rtl="0" algn="ctr">
                        <a:spcBef>
                          <a:spcPts val="0"/>
                        </a:spcBef>
                        <a:spcAft>
                          <a:spcPts val="0"/>
                        </a:spcAft>
                        <a:buNone/>
                      </a:pPr>
                      <a:r>
                        <a:rPr b="1" lang="en" sz="1800">
                          <a:solidFill>
                            <a:srgbClr val="741B47"/>
                          </a:solidFill>
                          <a:latin typeface="Lustria"/>
                          <a:ea typeface="Lustria"/>
                          <a:cs typeface="Lustria"/>
                          <a:sym typeface="Lustria"/>
                        </a:rPr>
                        <a:t>Post-Secondary Plans</a:t>
                      </a:r>
                      <a:endParaRPr b="1" sz="1800">
                        <a:solidFill>
                          <a:srgbClr val="741B47"/>
                        </a:solidFill>
                        <a:latin typeface="Lustria"/>
                        <a:ea typeface="Lustria"/>
                        <a:cs typeface="Lustria"/>
                        <a:sym typeface="Lustria"/>
                      </a:endParaRPr>
                    </a:p>
                  </a:txBody>
                  <a:tcPr marT="91425" marB="91425" marR="91425" marL="91425">
                    <a:solidFill>
                      <a:srgbClr val="EAD1DC"/>
                    </a:solidFill>
                  </a:tcPr>
                </a:tc>
              </a:tr>
              <a:tr h="489350">
                <a:tc>
                  <a:txBody>
                    <a:bodyPr/>
                    <a:lstStyle/>
                    <a:p>
                      <a:pPr indent="0" lvl="0" marL="0" rtl="0" algn="ctr">
                        <a:spcBef>
                          <a:spcPts val="0"/>
                        </a:spcBef>
                        <a:spcAft>
                          <a:spcPts val="0"/>
                        </a:spcAft>
                        <a:buNone/>
                      </a:pPr>
                      <a:r>
                        <a:rPr b="1" lang="en" sz="2200">
                          <a:solidFill>
                            <a:srgbClr val="741B47"/>
                          </a:solidFill>
                          <a:highlight>
                            <a:srgbClr val="FFFF00"/>
                          </a:highlight>
                          <a:latin typeface="Lustria"/>
                          <a:ea typeface="Lustria"/>
                          <a:cs typeface="Lustria"/>
                          <a:sym typeface="Lustria"/>
                        </a:rPr>
                        <a:t>16</a:t>
                      </a:r>
                      <a:endParaRPr b="1" sz="2200">
                        <a:solidFill>
                          <a:srgbClr val="741B47"/>
                        </a:solidFill>
                        <a:highlight>
                          <a:srgbClr val="FFFF00"/>
                        </a:highlight>
                        <a:latin typeface="Lustria"/>
                        <a:ea typeface="Lustria"/>
                        <a:cs typeface="Lustria"/>
                        <a:sym typeface="Lustria"/>
                      </a:endParaRPr>
                    </a:p>
                  </a:txBody>
                  <a:tcPr marT="91425" marB="91425" marR="91425" marL="91425"/>
                </a:tc>
                <a:tc>
                  <a:txBody>
                    <a:bodyPr/>
                    <a:lstStyle/>
                    <a:p>
                      <a:pPr indent="0" lvl="0" marL="0" rtl="0" algn="ctr">
                        <a:spcBef>
                          <a:spcPts val="0"/>
                        </a:spcBef>
                        <a:spcAft>
                          <a:spcPts val="0"/>
                        </a:spcAft>
                        <a:buNone/>
                      </a:pPr>
                      <a:r>
                        <a:rPr lang="en" sz="2100">
                          <a:solidFill>
                            <a:srgbClr val="741B47"/>
                          </a:solidFill>
                          <a:latin typeface="Lustria"/>
                          <a:ea typeface="Lustria"/>
                          <a:cs typeface="Lustria"/>
                          <a:sym typeface="Lustria"/>
                        </a:rPr>
                        <a:t>Degree-Seeking </a:t>
                      </a:r>
                      <a:r>
                        <a:rPr b="1" lang="en" sz="2100">
                          <a:solidFill>
                            <a:srgbClr val="741B47"/>
                          </a:solidFill>
                          <a:latin typeface="Lustria"/>
                          <a:ea typeface="Lustria"/>
                          <a:cs typeface="Lustria"/>
                          <a:sym typeface="Lustria"/>
                        </a:rPr>
                        <a:t>Quincy College</a:t>
                      </a:r>
                      <a:r>
                        <a:rPr lang="en" sz="2100">
                          <a:solidFill>
                            <a:srgbClr val="741B47"/>
                          </a:solidFill>
                          <a:latin typeface="Lustria"/>
                          <a:ea typeface="Lustria"/>
                          <a:cs typeface="Lustria"/>
                          <a:sym typeface="Lustria"/>
                        </a:rPr>
                        <a:t> Students</a:t>
                      </a:r>
                      <a:endParaRPr sz="2100">
                        <a:solidFill>
                          <a:srgbClr val="741B47"/>
                        </a:solidFill>
                        <a:latin typeface="Lustria"/>
                        <a:ea typeface="Lustria"/>
                        <a:cs typeface="Lustria"/>
                        <a:sym typeface="Lustria"/>
                      </a:endParaRPr>
                    </a:p>
                  </a:txBody>
                  <a:tcPr marT="91425" marB="91425" marR="91425" marL="91425"/>
                </a:tc>
              </a:tr>
              <a:tr h="489350">
                <a:tc>
                  <a:txBody>
                    <a:bodyPr/>
                    <a:lstStyle/>
                    <a:p>
                      <a:pPr indent="0" lvl="0" marL="0" rtl="0" algn="ctr">
                        <a:spcBef>
                          <a:spcPts val="0"/>
                        </a:spcBef>
                        <a:spcAft>
                          <a:spcPts val="0"/>
                        </a:spcAft>
                        <a:buNone/>
                      </a:pPr>
                      <a:r>
                        <a:rPr b="1" lang="en" sz="2200">
                          <a:solidFill>
                            <a:srgbClr val="741B47"/>
                          </a:solidFill>
                          <a:highlight>
                            <a:srgbClr val="FFFF00"/>
                          </a:highlight>
                          <a:latin typeface="Lustria"/>
                          <a:ea typeface="Lustria"/>
                          <a:cs typeface="Lustria"/>
                          <a:sym typeface="Lustria"/>
                        </a:rPr>
                        <a:t>63</a:t>
                      </a:r>
                      <a:endParaRPr b="1" sz="2200">
                        <a:solidFill>
                          <a:srgbClr val="741B47"/>
                        </a:solidFill>
                        <a:highlight>
                          <a:srgbClr val="FFFF00"/>
                        </a:highlight>
                        <a:latin typeface="Lustria"/>
                        <a:ea typeface="Lustria"/>
                        <a:cs typeface="Lustria"/>
                        <a:sym typeface="Lustria"/>
                      </a:endParaRPr>
                    </a:p>
                  </a:txBody>
                  <a:tcPr marT="91425" marB="91425" marR="91425" marL="91425"/>
                </a:tc>
                <a:tc>
                  <a:txBody>
                    <a:bodyPr/>
                    <a:lstStyle/>
                    <a:p>
                      <a:pPr indent="0" lvl="0" marL="0" rtl="0" algn="ctr">
                        <a:spcBef>
                          <a:spcPts val="0"/>
                        </a:spcBef>
                        <a:spcAft>
                          <a:spcPts val="0"/>
                        </a:spcAft>
                        <a:buNone/>
                      </a:pPr>
                      <a:r>
                        <a:rPr lang="en" sz="2100">
                          <a:solidFill>
                            <a:srgbClr val="741B47"/>
                          </a:solidFill>
                          <a:latin typeface="Lustria"/>
                          <a:ea typeface="Lustria"/>
                          <a:cs typeface="Lustria"/>
                          <a:sym typeface="Lustria"/>
                        </a:rPr>
                        <a:t>Four-Year Institution</a:t>
                      </a:r>
                      <a:endParaRPr sz="2100">
                        <a:solidFill>
                          <a:srgbClr val="741B47"/>
                        </a:solidFill>
                        <a:latin typeface="Lustria"/>
                        <a:ea typeface="Lustria"/>
                        <a:cs typeface="Lustria"/>
                        <a:sym typeface="Lustria"/>
                      </a:endParaRPr>
                    </a:p>
                  </a:txBody>
                  <a:tcPr marT="91425" marB="91425" marR="91425" marL="91425"/>
                </a:tc>
              </a:tr>
              <a:tr h="489350">
                <a:tc>
                  <a:txBody>
                    <a:bodyPr/>
                    <a:lstStyle/>
                    <a:p>
                      <a:pPr indent="0" lvl="0" marL="0" rtl="0" algn="ctr">
                        <a:spcBef>
                          <a:spcPts val="0"/>
                        </a:spcBef>
                        <a:spcAft>
                          <a:spcPts val="0"/>
                        </a:spcAft>
                        <a:buNone/>
                      </a:pPr>
                      <a:r>
                        <a:rPr b="1" lang="en" sz="2200">
                          <a:solidFill>
                            <a:srgbClr val="741B47"/>
                          </a:solidFill>
                          <a:highlight>
                            <a:srgbClr val="FFFF00"/>
                          </a:highlight>
                          <a:latin typeface="Lustria"/>
                          <a:ea typeface="Lustria"/>
                          <a:cs typeface="Lustria"/>
                          <a:sym typeface="Lustria"/>
                        </a:rPr>
                        <a:t>4</a:t>
                      </a:r>
                      <a:endParaRPr b="1" sz="2200">
                        <a:solidFill>
                          <a:srgbClr val="741B47"/>
                        </a:solidFill>
                        <a:highlight>
                          <a:srgbClr val="FFFF00"/>
                        </a:highlight>
                        <a:latin typeface="Lustria"/>
                        <a:ea typeface="Lustria"/>
                        <a:cs typeface="Lustria"/>
                        <a:sym typeface="Lustria"/>
                      </a:endParaRPr>
                    </a:p>
                  </a:txBody>
                  <a:tcPr marT="91425" marB="91425" marR="91425" marL="91425"/>
                </a:tc>
                <a:tc>
                  <a:txBody>
                    <a:bodyPr/>
                    <a:lstStyle/>
                    <a:p>
                      <a:pPr indent="0" lvl="0" marL="0" rtl="0" algn="ctr">
                        <a:spcBef>
                          <a:spcPts val="0"/>
                        </a:spcBef>
                        <a:spcAft>
                          <a:spcPts val="0"/>
                        </a:spcAft>
                        <a:buNone/>
                      </a:pPr>
                      <a:r>
                        <a:rPr lang="en" sz="2100">
                          <a:solidFill>
                            <a:srgbClr val="741B47"/>
                          </a:solidFill>
                          <a:latin typeface="Lustria"/>
                          <a:ea typeface="Lustria"/>
                          <a:cs typeface="Lustria"/>
                          <a:sym typeface="Lustria"/>
                        </a:rPr>
                        <a:t>Workforce / Trades</a:t>
                      </a:r>
                      <a:endParaRPr sz="2100">
                        <a:solidFill>
                          <a:srgbClr val="741B47"/>
                        </a:solidFill>
                        <a:latin typeface="Lustria"/>
                        <a:ea typeface="Lustria"/>
                        <a:cs typeface="Lustria"/>
                        <a:sym typeface="Lustria"/>
                      </a:endParaRPr>
                    </a:p>
                  </a:txBody>
                  <a:tcPr marT="91425" marB="91425" marR="91425" marL="91425"/>
                </a:tc>
              </a:tr>
              <a:tr h="489350">
                <a:tc>
                  <a:txBody>
                    <a:bodyPr/>
                    <a:lstStyle/>
                    <a:p>
                      <a:pPr indent="0" lvl="0" marL="0" rtl="0" algn="ctr">
                        <a:spcBef>
                          <a:spcPts val="0"/>
                        </a:spcBef>
                        <a:spcAft>
                          <a:spcPts val="0"/>
                        </a:spcAft>
                        <a:buNone/>
                      </a:pPr>
                      <a:r>
                        <a:rPr b="1" lang="en" sz="2200">
                          <a:solidFill>
                            <a:srgbClr val="741B47"/>
                          </a:solidFill>
                          <a:highlight>
                            <a:srgbClr val="FFFF00"/>
                          </a:highlight>
                          <a:latin typeface="Lustria"/>
                          <a:ea typeface="Lustria"/>
                          <a:cs typeface="Lustria"/>
                          <a:sym typeface="Lustria"/>
                        </a:rPr>
                        <a:t>3</a:t>
                      </a:r>
                      <a:endParaRPr b="1" sz="2200">
                        <a:solidFill>
                          <a:srgbClr val="741B47"/>
                        </a:solidFill>
                        <a:highlight>
                          <a:srgbClr val="FFFF00"/>
                        </a:highlight>
                        <a:latin typeface="Lustria"/>
                        <a:ea typeface="Lustria"/>
                        <a:cs typeface="Lustria"/>
                        <a:sym typeface="Lustria"/>
                      </a:endParaRPr>
                    </a:p>
                  </a:txBody>
                  <a:tcPr marT="91425" marB="91425" marR="91425" marL="91425"/>
                </a:tc>
                <a:tc>
                  <a:txBody>
                    <a:bodyPr/>
                    <a:lstStyle/>
                    <a:p>
                      <a:pPr indent="0" lvl="0" marL="0" rtl="0" algn="ctr">
                        <a:spcBef>
                          <a:spcPts val="0"/>
                        </a:spcBef>
                        <a:spcAft>
                          <a:spcPts val="0"/>
                        </a:spcAft>
                        <a:buNone/>
                      </a:pPr>
                      <a:r>
                        <a:rPr lang="en" sz="2100">
                          <a:solidFill>
                            <a:srgbClr val="741B47"/>
                          </a:solidFill>
                          <a:latin typeface="Lustria"/>
                          <a:ea typeface="Lustria"/>
                          <a:cs typeface="Lustria"/>
                          <a:sym typeface="Lustria"/>
                        </a:rPr>
                        <a:t>United States Armed Forces</a:t>
                      </a:r>
                      <a:endParaRPr sz="2100">
                        <a:solidFill>
                          <a:srgbClr val="741B47"/>
                        </a:solidFill>
                        <a:latin typeface="Lustria"/>
                        <a:ea typeface="Lustria"/>
                        <a:cs typeface="Lustria"/>
                        <a:sym typeface="Lustria"/>
                      </a:endParaRPr>
                    </a:p>
                  </a:txBody>
                  <a:tcPr marT="91425" marB="91425" marR="91425" marL="91425"/>
                </a:tc>
              </a:tr>
              <a:tr h="235500">
                <a:tc>
                  <a:txBody>
                    <a:bodyPr/>
                    <a:lstStyle/>
                    <a:p>
                      <a:pPr indent="0" lvl="0" marL="0" rtl="0" algn="ctr">
                        <a:spcBef>
                          <a:spcPts val="0"/>
                        </a:spcBef>
                        <a:spcAft>
                          <a:spcPts val="0"/>
                        </a:spcAft>
                        <a:buNone/>
                      </a:pPr>
                      <a:r>
                        <a:t/>
                      </a:r>
                      <a:endParaRPr b="1" sz="600">
                        <a:solidFill>
                          <a:srgbClr val="741B47"/>
                        </a:solidFill>
                        <a:latin typeface="Lustria"/>
                        <a:ea typeface="Lustria"/>
                        <a:cs typeface="Lustria"/>
                        <a:sym typeface="Lustria"/>
                      </a:endParaRPr>
                    </a:p>
                  </a:txBody>
                  <a:tcPr marT="91425" marB="91425" marR="91425" marL="91425">
                    <a:solidFill>
                      <a:srgbClr val="EAD1DC"/>
                    </a:solidFill>
                  </a:tcPr>
                </a:tc>
                <a:tc>
                  <a:txBody>
                    <a:bodyPr/>
                    <a:lstStyle/>
                    <a:p>
                      <a:pPr indent="0" lvl="0" marL="0" rtl="0" algn="ctr">
                        <a:spcBef>
                          <a:spcPts val="0"/>
                        </a:spcBef>
                        <a:spcAft>
                          <a:spcPts val="0"/>
                        </a:spcAft>
                        <a:buNone/>
                      </a:pPr>
                      <a:r>
                        <a:t/>
                      </a:r>
                      <a:endParaRPr sz="600">
                        <a:solidFill>
                          <a:srgbClr val="741B47"/>
                        </a:solidFill>
                        <a:latin typeface="Lustria"/>
                        <a:ea typeface="Lustria"/>
                        <a:cs typeface="Lustria"/>
                        <a:sym typeface="Lustria"/>
                      </a:endParaRPr>
                    </a:p>
                  </a:txBody>
                  <a:tcPr marT="91425" marB="91425" marR="91425" marL="91425">
                    <a:solidFill>
                      <a:srgbClr val="EAD1DC"/>
                    </a:solidFill>
                  </a:tcPr>
                </a:tc>
              </a:tr>
            </a:tbl>
          </a:graphicData>
        </a:graphic>
      </p:graphicFrame>
      <p:sp>
        <p:nvSpPr>
          <p:cNvPr id="226" name="Google Shape;226;p38"/>
          <p:cNvSpPr txBox="1"/>
          <p:nvPr/>
        </p:nvSpPr>
        <p:spPr>
          <a:xfrm>
            <a:off x="1611025" y="1039138"/>
            <a:ext cx="5678100" cy="6003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en" sz="2700">
                <a:solidFill>
                  <a:srgbClr val="741B47"/>
                </a:solidFill>
                <a:highlight>
                  <a:srgbClr val="FFFF00"/>
                </a:highlight>
                <a:latin typeface="Lustria"/>
                <a:ea typeface="Lustria"/>
                <a:cs typeface="Lustria"/>
                <a:sym typeface="Lustria"/>
              </a:rPr>
              <a:t>93 </a:t>
            </a:r>
            <a:r>
              <a:rPr b="1" lang="en" sz="2400">
                <a:solidFill>
                  <a:srgbClr val="741B47"/>
                </a:solidFill>
                <a:highlight>
                  <a:srgbClr val="FFFF00"/>
                </a:highlight>
                <a:latin typeface="Lustria"/>
                <a:ea typeface="Lustria"/>
                <a:cs typeface="Lustria"/>
                <a:sym typeface="Lustria"/>
              </a:rPr>
              <a:t>ECHS</a:t>
            </a:r>
            <a:r>
              <a:rPr b="1" lang="en" sz="2400">
                <a:solidFill>
                  <a:srgbClr val="741B47"/>
                </a:solidFill>
                <a:latin typeface="Lustria"/>
                <a:ea typeface="Lustria"/>
                <a:cs typeface="Lustria"/>
                <a:sym typeface="Lustria"/>
              </a:rPr>
              <a:t> ~ Class of 2026 Graduates </a:t>
            </a:r>
            <a:endParaRPr b="1" sz="2400">
              <a:solidFill>
                <a:srgbClr val="741B47"/>
              </a:solidFill>
              <a:latin typeface="Lustria"/>
              <a:ea typeface="Lustria"/>
              <a:cs typeface="Lustria"/>
              <a:sym typeface="Lustr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9"/>
          <p:cNvSpPr/>
          <p:nvPr/>
        </p:nvSpPr>
        <p:spPr>
          <a:xfrm>
            <a:off x="329700" y="30187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9"/>
          <p:cNvSpPr txBox="1"/>
          <p:nvPr/>
        </p:nvSpPr>
        <p:spPr>
          <a:xfrm>
            <a:off x="329700" y="301875"/>
            <a:ext cx="873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Oswald"/>
                <a:ea typeface="Oswald"/>
                <a:cs typeface="Oswald"/>
                <a:sym typeface="Oswald"/>
              </a:rPr>
              <a:t>Quincy’s </a:t>
            </a:r>
            <a:r>
              <a:rPr b="1" lang="en" sz="2800">
                <a:solidFill>
                  <a:schemeClr val="lt1"/>
                </a:solidFill>
                <a:latin typeface="Oswald"/>
                <a:ea typeface="Oswald"/>
                <a:cs typeface="Oswald"/>
                <a:sym typeface="Oswald"/>
              </a:rPr>
              <a:t>ECHS Pathway Program </a:t>
            </a:r>
            <a:endParaRPr b="1" sz="2800">
              <a:solidFill>
                <a:schemeClr val="lt1"/>
              </a:solidFill>
              <a:latin typeface="Oswald"/>
              <a:ea typeface="Oswald"/>
              <a:cs typeface="Oswald"/>
              <a:sym typeface="Oswald"/>
            </a:endParaRPr>
          </a:p>
        </p:txBody>
      </p:sp>
      <p:pic>
        <p:nvPicPr>
          <p:cNvPr id="233" name="Google Shape;233;p39"/>
          <p:cNvPicPr preferRelativeResize="0"/>
          <p:nvPr/>
        </p:nvPicPr>
        <p:blipFill rotWithShape="1">
          <a:blip r:embed="rId3">
            <a:alphaModFix amt="26000"/>
          </a:blip>
          <a:srcRect b="17069" l="16169" r="16766" t="16464"/>
          <a:stretch/>
        </p:blipFill>
        <p:spPr>
          <a:xfrm>
            <a:off x="7527675" y="3409631"/>
            <a:ext cx="1616323" cy="1601894"/>
          </a:xfrm>
          <a:prstGeom prst="rect">
            <a:avLst/>
          </a:prstGeom>
          <a:noFill/>
          <a:ln>
            <a:noFill/>
          </a:ln>
        </p:spPr>
      </p:pic>
      <p:sp>
        <p:nvSpPr>
          <p:cNvPr id="234" name="Google Shape;234;p39"/>
          <p:cNvSpPr txBox="1"/>
          <p:nvPr/>
        </p:nvSpPr>
        <p:spPr>
          <a:xfrm>
            <a:off x="381000" y="1143000"/>
            <a:ext cx="7759200" cy="408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 sz="2400">
                <a:solidFill>
                  <a:srgbClr val="593658"/>
                </a:solidFill>
                <a:latin typeface="Lustria"/>
                <a:ea typeface="Lustria"/>
                <a:cs typeface="Lustria"/>
                <a:sym typeface="Lustria"/>
              </a:rPr>
              <a:t>Cohort-based program in which students:</a:t>
            </a:r>
            <a:endParaRPr sz="2400">
              <a:solidFill>
                <a:srgbClr val="593658"/>
              </a:solidFill>
              <a:latin typeface="Lustria"/>
              <a:ea typeface="Lustria"/>
              <a:cs typeface="Lustria"/>
              <a:sym typeface="Lustria"/>
            </a:endParaRPr>
          </a:p>
          <a:p>
            <a:pPr indent="0" lvl="0" marL="0" rtl="0" algn="just">
              <a:spcBef>
                <a:spcPts val="0"/>
              </a:spcBef>
              <a:spcAft>
                <a:spcPts val="0"/>
              </a:spcAft>
              <a:buClr>
                <a:schemeClr val="dk1"/>
              </a:buClr>
              <a:buSzPts val="1100"/>
              <a:buFont typeface="Arial"/>
              <a:buNone/>
            </a:pPr>
            <a:r>
              <a:t/>
            </a:r>
            <a:endParaRPr sz="1200">
              <a:solidFill>
                <a:srgbClr val="593658"/>
              </a:solidFill>
              <a:latin typeface="Lustria"/>
              <a:ea typeface="Lustria"/>
              <a:cs typeface="Lustria"/>
              <a:sym typeface="Lustria"/>
            </a:endParaRPr>
          </a:p>
          <a:p>
            <a:pPr indent="-381000" lvl="0" marL="457200" rtl="0" algn="just">
              <a:lnSpc>
                <a:spcPct val="115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Earn college credits while in high school at no cost to the family</a:t>
            </a:r>
            <a:endParaRPr sz="2400">
              <a:solidFill>
                <a:srgbClr val="593658"/>
              </a:solidFill>
              <a:latin typeface="Lustria"/>
              <a:ea typeface="Lustria"/>
              <a:cs typeface="Lustria"/>
              <a:sym typeface="Lustria"/>
            </a:endParaRPr>
          </a:p>
          <a:p>
            <a:pPr indent="-381000" lvl="0" marL="457200" rtl="0" algn="just">
              <a:lnSpc>
                <a:spcPct val="115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Receive support in and outside of the classroom to better prepare them for their transition to college</a:t>
            </a:r>
            <a:endParaRPr sz="2400">
              <a:solidFill>
                <a:srgbClr val="593658"/>
              </a:solidFill>
              <a:latin typeface="Lustria"/>
              <a:ea typeface="Lustria"/>
              <a:cs typeface="Lustria"/>
              <a:sym typeface="Lustria"/>
            </a:endParaRPr>
          </a:p>
          <a:p>
            <a:pPr indent="-381000" lvl="0" marL="457200" rtl="0" algn="just">
              <a:lnSpc>
                <a:spcPct val="115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Graduate from high school with college credits, habits and skills needed to be successful in college and career</a:t>
            </a:r>
            <a:endParaRPr sz="2400">
              <a:solidFill>
                <a:srgbClr val="593658"/>
              </a:solidFill>
              <a:latin typeface="Lustria"/>
              <a:ea typeface="Lustria"/>
              <a:cs typeface="Lustria"/>
              <a:sym typeface="Lustria"/>
            </a:endParaRPr>
          </a:p>
        </p:txBody>
      </p:sp>
      <p:pic>
        <p:nvPicPr>
          <p:cNvPr id="235" name="Google Shape;235;p39"/>
          <p:cNvPicPr preferRelativeResize="0"/>
          <p:nvPr/>
        </p:nvPicPr>
        <p:blipFill rotWithShape="1">
          <a:blip r:embed="rId4">
            <a:alphaModFix/>
          </a:blip>
          <a:srcRect b="-170840" l="-51850" r="51850" t="170840"/>
          <a:stretch/>
        </p:blipFill>
        <p:spPr>
          <a:xfrm>
            <a:off x="5465053" y="3619500"/>
            <a:ext cx="2062623" cy="1271849"/>
          </a:xfrm>
          <a:prstGeom prst="rect">
            <a:avLst/>
          </a:prstGeom>
          <a:noFill/>
          <a:ln cap="flat" cmpd="sng" w="28575">
            <a:solidFill>
              <a:srgbClr val="593658"/>
            </a:solidFill>
            <a:prstDash val="solid"/>
            <a:round/>
            <a:headEnd len="sm" w="sm" type="none"/>
            <a:tailEnd len="sm" w="sm" type="none"/>
          </a:ln>
        </p:spPr>
      </p:pic>
      <p:sp>
        <p:nvSpPr>
          <p:cNvPr id="236" name="Google Shape;236;p39"/>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0"/>
          <p:cNvSpPr/>
          <p:nvPr/>
        </p:nvSpPr>
        <p:spPr>
          <a:xfrm>
            <a:off x="329700" y="30187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0"/>
          <p:cNvSpPr txBox="1"/>
          <p:nvPr/>
        </p:nvSpPr>
        <p:spPr>
          <a:xfrm>
            <a:off x="329700" y="301875"/>
            <a:ext cx="873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Oswald"/>
                <a:ea typeface="Oswald"/>
                <a:cs typeface="Oswald"/>
                <a:sym typeface="Oswald"/>
              </a:rPr>
              <a:t>Quincy’s ECHS Pathway Program Support Services </a:t>
            </a:r>
            <a:endParaRPr b="1" sz="2800">
              <a:solidFill>
                <a:schemeClr val="lt1"/>
              </a:solidFill>
              <a:latin typeface="Oswald"/>
              <a:ea typeface="Oswald"/>
              <a:cs typeface="Oswald"/>
              <a:sym typeface="Oswald"/>
            </a:endParaRPr>
          </a:p>
        </p:txBody>
      </p:sp>
      <p:pic>
        <p:nvPicPr>
          <p:cNvPr id="243" name="Google Shape;243;p40"/>
          <p:cNvPicPr preferRelativeResize="0"/>
          <p:nvPr/>
        </p:nvPicPr>
        <p:blipFill rotWithShape="1">
          <a:blip r:embed="rId3">
            <a:alphaModFix amt="26000"/>
          </a:blip>
          <a:srcRect b="17069" l="16169" r="16766" t="16464"/>
          <a:stretch/>
        </p:blipFill>
        <p:spPr>
          <a:xfrm>
            <a:off x="7527675" y="3409631"/>
            <a:ext cx="1616323" cy="1601894"/>
          </a:xfrm>
          <a:prstGeom prst="rect">
            <a:avLst/>
          </a:prstGeom>
          <a:noFill/>
          <a:ln>
            <a:noFill/>
          </a:ln>
        </p:spPr>
      </p:pic>
      <p:sp>
        <p:nvSpPr>
          <p:cNvPr id="244" name="Google Shape;244;p40"/>
          <p:cNvSpPr txBox="1"/>
          <p:nvPr/>
        </p:nvSpPr>
        <p:spPr>
          <a:xfrm>
            <a:off x="381000" y="1143000"/>
            <a:ext cx="7759200" cy="2770500"/>
          </a:xfrm>
          <a:prstGeom prst="rect">
            <a:avLst/>
          </a:prstGeom>
          <a:noFill/>
          <a:ln>
            <a:noFill/>
          </a:ln>
        </p:spPr>
        <p:txBody>
          <a:bodyPr anchorCtr="0" anchor="t" bIns="91425" lIns="91425" spcFirstLastPara="1" rIns="91425" wrap="square" tIns="91425">
            <a:spAutoFit/>
          </a:bodyPr>
          <a:lstStyle/>
          <a:p>
            <a:pPr indent="-381000" lvl="0" marL="457200" rtl="0" algn="l">
              <a:lnSpc>
                <a:spcPct val="150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Academic Opportunities </a:t>
            </a:r>
            <a:endParaRPr sz="2400">
              <a:solidFill>
                <a:srgbClr val="593658"/>
              </a:solidFill>
              <a:latin typeface="Lustria"/>
              <a:ea typeface="Lustria"/>
              <a:cs typeface="Lustria"/>
              <a:sym typeface="Lustria"/>
            </a:endParaRPr>
          </a:p>
          <a:p>
            <a:pPr indent="-381000" lvl="0" marL="457200" rtl="0" algn="l">
              <a:lnSpc>
                <a:spcPct val="150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Academic Coaching </a:t>
            </a:r>
            <a:endParaRPr sz="2400">
              <a:solidFill>
                <a:srgbClr val="593658"/>
              </a:solidFill>
              <a:latin typeface="Lustria"/>
              <a:ea typeface="Lustria"/>
              <a:cs typeface="Lustria"/>
              <a:sym typeface="Lustria"/>
            </a:endParaRPr>
          </a:p>
          <a:p>
            <a:pPr indent="-381000" lvl="0" marL="457200" rtl="0" algn="l">
              <a:lnSpc>
                <a:spcPct val="150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Study Skills and Organizational Strategies </a:t>
            </a:r>
            <a:endParaRPr sz="2400">
              <a:solidFill>
                <a:srgbClr val="593658"/>
              </a:solidFill>
              <a:latin typeface="Lustria"/>
              <a:ea typeface="Lustria"/>
              <a:cs typeface="Lustria"/>
              <a:sym typeface="Lustria"/>
            </a:endParaRPr>
          </a:p>
          <a:p>
            <a:pPr indent="-381000" lvl="0" marL="457200" rtl="0" algn="l">
              <a:lnSpc>
                <a:spcPct val="150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Academic Advising and Learning Styles</a:t>
            </a:r>
            <a:endParaRPr sz="2400">
              <a:solidFill>
                <a:srgbClr val="593658"/>
              </a:solidFill>
              <a:latin typeface="Lustria"/>
              <a:ea typeface="Lustria"/>
              <a:cs typeface="Lustria"/>
              <a:sym typeface="Lustria"/>
            </a:endParaRPr>
          </a:p>
          <a:p>
            <a:pPr indent="0" lvl="0" marL="457200" rtl="0" algn="l">
              <a:lnSpc>
                <a:spcPct val="150000"/>
              </a:lnSpc>
              <a:spcBef>
                <a:spcPts val="0"/>
              </a:spcBef>
              <a:spcAft>
                <a:spcPts val="0"/>
              </a:spcAft>
              <a:buNone/>
            </a:pPr>
            <a:r>
              <a:t/>
            </a:r>
            <a:endParaRPr sz="2400">
              <a:solidFill>
                <a:srgbClr val="593658"/>
              </a:solidFill>
              <a:latin typeface="Lustria"/>
              <a:ea typeface="Lustria"/>
              <a:cs typeface="Lustria"/>
              <a:sym typeface="Lustria"/>
            </a:endParaRPr>
          </a:p>
        </p:txBody>
      </p:sp>
      <p:pic>
        <p:nvPicPr>
          <p:cNvPr id="245" name="Google Shape;245;p40"/>
          <p:cNvPicPr preferRelativeResize="0"/>
          <p:nvPr/>
        </p:nvPicPr>
        <p:blipFill>
          <a:blip r:embed="rId4">
            <a:alphaModFix/>
          </a:blip>
          <a:stretch>
            <a:fillRect/>
          </a:stretch>
        </p:blipFill>
        <p:spPr>
          <a:xfrm>
            <a:off x="993525" y="3619511"/>
            <a:ext cx="1832934" cy="1271827"/>
          </a:xfrm>
          <a:prstGeom prst="rect">
            <a:avLst/>
          </a:prstGeom>
          <a:noFill/>
          <a:ln cap="flat" cmpd="sng" w="28575">
            <a:solidFill>
              <a:srgbClr val="593658"/>
            </a:solidFill>
            <a:prstDash val="solid"/>
            <a:round/>
            <a:headEnd len="sm" w="sm" type="none"/>
            <a:tailEnd len="sm" w="sm" type="none"/>
          </a:ln>
        </p:spPr>
      </p:pic>
      <p:pic>
        <p:nvPicPr>
          <p:cNvPr id="246" name="Google Shape;246;p40"/>
          <p:cNvPicPr preferRelativeResize="0"/>
          <p:nvPr/>
        </p:nvPicPr>
        <p:blipFill rotWithShape="1">
          <a:blip r:embed="rId5">
            <a:alphaModFix/>
          </a:blip>
          <a:srcRect b="-170840" l="-51850" r="51850" t="170840"/>
          <a:stretch/>
        </p:blipFill>
        <p:spPr>
          <a:xfrm>
            <a:off x="5465053" y="3619500"/>
            <a:ext cx="2062623" cy="1271849"/>
          </a:xfrm>
          <a:prstGeom prst="rect">
            <a:avLst/>
          </a:prstGeom>
          <a:noFill/>
          <a:ln cap="flat" cmpd="sng" w="28575">
            <a:solidFill>
              <a:srgbClr val="593658"/>
            </a:solidFill>
            <a:prstDash val="solid"/>
            <a:round/>
            <a:headEnd len="sm" w="sm" type="none"/>
            <a:tailEnd len="sm" w="sm" type="none"/>
          </a:ln>
        </p:spPr>
      </p:pic>
      <p:pic>
        <p:nvPicPr>
          <p:cNvPr id="247" name="Google Shape;247;p40"/>
          <p:cNvPicPr preferRelativeResize="0"/>
          <p:nvPr/>
        </p:nvPicPr>
        <p:blipFill>
          <a:blip r:embed="rId6">
            <a:alphaModFix/>
          </a:blip>
          <a:stretch>
            <a:fillRect/>
          </a:stretch>
        </p:blipFill>
        <p:spPr>
          <a:xfrm>
            <a:off x="3132855" y="3619500"/>
            <a:ext cx="2062607" cy="1271849"/>
          </a:xfrm>
          <a:prstGeom prst="rect">
            <a:avLst/>
          </a:prstGeom>
          <a:noFill/>
          <a:ln cap="flat" cmpd="sng" w="28575">
            <a:solidFill>
              <a:srgbClr val="593658"/>
            </a:solidFill>
            <a:prstDash val="solid"/>
            <a:round/>
            <a:headEnd len="sm" w="sm" type="none"/>
            <a:tailEnd len="sm" w="sm" type="none"/>
          </a:ln>
        </p:spPr>
      </p:pic>
      <p:sp>
        <p:nvSpPr>
          <p:cNvPr id="248" name="Google Shape;248;p40"/>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pic>
        <p:nvPicPr>
          <p:cNvPr id="249" name="Google Shape;249;p40" title="newsletter photo 1.png"/>
          <p:cNvPicPr preferRelativeResize="0"/>
          <p:nvPr/>
        </p:nvPicPr>
        <p:blipFill>
          <a:blip r:embed="rId7">
            <a:alphaModFix/>
          </a:blip>
          <a:stretch>
            <a:fillRect/>
          </a:stretch>
        </p:blipFill>
        <p:spPr>
          <a:xfrm>
            <a:off x="5465050" y="3619500"/>
            <a:ext cx="2062625" cy="1271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p:nvPr/>
        </p:nvSpPr>
        <p:spPr>
          <a:xfrm>
            <a:off x="83550" y="9380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1"/>
          <p:cNvSpPr txBox="1"/>
          <p:nvPr/>
        </p:nvSpPr>
        <p:spPr>
          <a:xfrm>
            <a:off x="184950" y="72050"/>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Oswald"/>
                <a:ea typeface="Oswald"/>
                <a:cs typeface="Oswald"/>
                <a:sym typeface="Oswald"/>
              </a:rPr>
              <a:t>Non-</a:t>
            </a:r>
            <a:r>
              <a:rPr b="1" lang="en" sz="2800">
                <a:solidFill>
                  <a:schemeClr val="lt1"/>
                </a:solidFill>
                <a:latin typeface="Oswald"/>
                <a:ea typeface="Oswald"/>
                <a:cs typeface="Oswald"/>
                <a:sym typeface="Oswald"/>
              </a:rPr>
              <a:t>Academic Support Services</a:t>
            </a:r>
            <a:endParaRPr b="1" sz="2800">
              <a:solidFill>
                <a:schemeClr val="lt1"/>
              </a:solidFill>
              <a:latin typeface="Oswald"/>
              <a:ea typeface="Oswald"/>
              <a:cs typeface="Oswald"/>
              <a:sym typeface="Oswald"/>
            </a:endParaRPr>
          </a:p>
        </p:txBody>
      </p:sp>
      <p:pic>
        <p:nvPicPr>
          <p:cNvPr id="256" name="Google Shape;256;p41"/>
          <p:cNvPicPr preferRelativeResize="0"/>
          <p:nvPr/>
        </p:nvPicPr>
        <p:blipFill rotWithShape="1">
          <a:blip r:embed="rId3">
            <a:alphaModFix amt="26000"/>
          </a:blip>
          <a:srcRect b="17069" l="16169" r="16766" t="16464"/>
          <a:stretch/>
        </p:blipFill>
        <p:spPr>
          <a:xfrm>
            <a:off x="7854476" y="4001624"/>
            <a:ext cx="1085624" cy="1075927"/>
          </a:xfrm>
          <a:prstGeom prst="rect">
            <a:avLst/>
          </a:prstGeom>
          <a:noFill/>
          <a:ln>
            <a:noFill/>
          </a:ln>
        </p:spPr>
      </p:pic>
      <p:sp>
        <p:nvSpPr>
          <p:cNvPr id="257" name="Google Shape;257;p41"/>
          <p:cNvSpPr txBox="1"/>
          <p:nvPr/>
        </p:nvSpPr>
        <p:spPr>
          <a:xfrm>
            <a:off x="2920500" y="761675"/>
            <a:ext cx="6223500" cy="4802400"/>
          </a:xfrm>
          <a:prstGeom prst="rect">
            <a:avLst/>
          </a:prstGeom>
          <a:noFill/>
          <a:ln>
            <a:noFill/>
          </a:ln>
        </p:spPr>
        <p:txBody>
          <a:bodyPr anchorCtr="0" anchor="t" bIns="91425" lIns="91425" spcFirstLastPara="1" rIns="91425" wrap="square" tIns="91425">
            <a:spAutoFit/>
          </a:bodyPr>
          <a:lstStyle/>
          <a:p>
            <a:pPr indent="-374650" lvl="0" marL="457200" rtl="0" algn="l">
              <a:lnSpc>
                <a:spcPct val="150000"/>
              </a:lnSpc>
              <a:spcBef>
                <a:spcPts val="0"/>
              </a:spcBef>
              <a:spcAft>
                <a:spcPts val="0"/>
              </a:spcAft>
              <a:buClr>
                <a:srgbClr val="593658"/>
              </a:buClr>
              <a:buSzPts val="2300"/>
              <a:buFont typeface="Lustria"/>
              <a:buChar char="●"/>
            </a:pPr>
            <a:r>
              <a:rPr lang="en" sz="2300">
                <a:solidFill>
                  <a:srgbClr val="593658"/>
                </a:solidFill>
                <a:latin typeface="Lustria"/>
                <a:ea typeface="Lustria"/>
                <a:cs typeface="Lustria"/>
                <a:sym typeface="Lustria"/>
              </a:rPr>
              <a:t>ECHS Counselors</a:t>
            </a:r>
            <a:endParaRPr sz="2300">
              <a:solidFill>
                <a:srgbClr val="593658"/>
              </a:solidFill>
              <a:latin typeface="Lustria"/>
              <a:ea typeface="Lustria"/>
              <a:cs typeface="Lustria"/>
              <a:sym typeface="Lustria"/>
            </a:endParaRPr>
          </a:p>
          <a:p>
            <a:pPr indent="-374650" lvl="0" marL="457200" rtl="0" algn="l">
              <a:lnSpc>
                <a:spcPct val="150000"/>
              </a:lnSpc>
              <a:spcBef>
                <a:spcPts val="0"/>
              </a:spcBef>
              <a:spcAft>
                <a:spcPts val="0"/>
              </a:spcAft>
              <a:buClr>
                <a:srgbClr val="593658"/>
              </a:buClr>
              <a:buSzPts val="2300"/>
              <a:buFont typeface="Lustria"/>
              <a:buChar char="●"/>
            </a:pPr>
            <a:r>
              <a:rPr lang="en" sz="2300">
                <a:solidFill>
                  <a:srgbClr val="593658"/>
                </a:solidFill>
                <a:latin typeface="Lustria"/>
                <a:ea typeface="Lustria"/>
                <a:cs typeface="Lustria"/>
                <a:sym typeface="Lustria"/>
              </a:rPr>
              <a:t>ECHS Transition Coaches</a:t>
            </a:r>
            <a:endParaRPr sz="2300">
              <a:solidFill>
                <a:srgbClr val="593658"/>
              </a:solidFill>
              <a:latin typeface="Lustria"/>
              <a:ea typeface="Lustria"/>
              <a:cs typeface="Lustria"/>
              <a:sym typeface="Lustria"/>
            </a:endParaRPr>
          </a:p>
          <a:p>
            <a:pPr indent="-374650" lvl="0" marL="457200" rtl="0" algn="l">
              <a:lnSpc>
                <a:spcPct val="150000"/>
              </a:lnSpc>
              <a:spcBef>
                <a:spcPts val="0"/>
              </a:spcBef>
              <a:spcAft>
                <a:spcPts val="0"/>
              </a:spcAft>
              <a:buClr>
                <a:srgbClr val="593658"/>
              </a:buClr>
              <a:buSzPts val="2300"/>
              <a:buFont typeface="Lustria"/>
              <a:buChar char="●"/>
            </a:pPr>
            <a:r>
              <a:rPr lang="en" sz="2300">
                <a:solidFill>
                  <a:srgbClr val="593658"/>
                </a:solidFill>
                <a:latin typeface="Lustria"/>
                <a:ea typeface="Lustria"/>
                <a:cs typeface="Lustria"/>
                <a:sym typeface="Lustria"/>
              </a:rPr>
              <a:t>College and Career Planning</a:t>
            </a:r>
            <a:endParaRPr sz="2300">
              <a:solidFill>
                <a:srgbClr val="593658"/>
              </a:solidFill>
              <a:latin typeface="Lustria"/>
              <a:ea typeface="Lustria"/>
              <a:cs typeface="Lustria"/>
              <a:sym typeface="Lustria"/>
            </a:endParaRPr>
          </a:p>
          <a:p>
            <a:pPr indent="-374650" lvl="0" marL="457200" rtl="0" algn="l">
              <a:lnSpc>
                <a:spcPct val="150000"/>
              </a:lnSpc>
              <a:spcBef>
                <a:spcPts val="0"/>
              </a:spcBef>
              <a:spcAft>
                <a:spcPts val="0"/>
              </a:spcAft>
              <a:buClr>
                <a:srgbClr val="593658"/>
              </a:buClr>
              <a:buSzPts val="2300"/>
              <a:buFont typeface="Lustria"/>
              <a:buChar char="●"/>
            </a:pPr>
            <a:r>
              <a:rPr lang="en" sz="2300">
                <a:solidFill>
                  <a:srgbClr val="593658"/>
                </a:solidFill>
                <a:latin typeface="Lustria"/>
                <a:ea typeface="Lustria"/>
                <a:cs typeface="Lustria"/>
                <a:sym typeface="Lustria"/>
              </a:rPr>
              <a:t>Student Orientations</a:t>
            </a:r>
            <a:endParaRPr sz="2300">
              <a:solidFill>
                <a:srgbClr val="593658"/>
              </a:solidFill>
              <a:latin typeface="Lustria"/>
              <a:ea typeface="Lustria"/>
              <a:cs typeface="Lustria"/>
              <a:sym typeface="Lustria"/>
            </a:endParaRPr>
          </a:p>
          <a:p>
            <a:pPr indent="-374650" lvl="0" marL="457200" rtl="0" algn="l">
              <a:lnSpc>
                <a:spcPct val="150000"/>
              </a:lnSpc>
              <a:spcBef>
                <a:spcPts val="0"/>
              </a:spcBef>
              <a:spcAft>
                <a:spcPts val="0"/>
              </a:spcAft>
              <a:buClr>
                <a:srgbClr val="593658"/>
              </a:buClr>
              <a:buSzPts val="2300"/>
              <a:buFont typeface="Lustria"/>
              <a:buChar char="●"/>
            </a:pPr>
            <a:r>
              <a:rPr lang="en" sz="2300">
                <a:solidFill>
                  <a:srgbClr val="593658"/>
                </a:solidFill>
                <a:latin typeface="Lustria"/>
                <a:ea typeface="Lustria"/>
                <a:cs typeface="Lustria"/>
                <a:sym typeface="Lustria"/>
              </a:rPr>
              <a:t>Financial Aid Assistance </a:t>
            </a:r>
            <a:endParaRPr sz="2300">
              <a:solidFill>
                <a:srgbClr val="593658"/>
              </a:solidFill>
              <a:latin typeface="Lustria"/>
              <a:ea typeface="Lustria"/>
              <a:cs typeface="Lustria"/>
              <a:sym typeface="Lustria"/>
            </a:endParaRPr>
          </a:p>
          <a:p>
            <a:pPr indent="-374650" lvl="1" marL="914400" rtl="0" algn="l">
              <a:lnSpc>
                <a:spcPct val="150000"/>
              </a:lnSpc>
              <a:spcBef>
                <a:spcPts val="0"/>
              </a:spcBef>
              <a:spcAft>
                <a:spcPts val="0"/>
              </a:spcAft>
              <a:buClr>
                <a:srgbClr val="593658"/>
              </a:buClr>
              <a:buSzPts val="2300"/>
              <a:buFont typeface="Lustria"/>
              <a:buChar char="○"/>
            </a:pPr>
            <a:r>
              <a:rPr lang="en" sz="2300">
                <a:solidFill>
                  <a:srgbClr val="593658"/>
                </a:solidFill>
                <a:latin typeface="Lustria"/>
                <a:ea typeface="Lustria"/>
                <a:cs typeface="Lustria"/>
                <a:sym typeface="Lustria"/>
              </a:rPr>
              <a:t>FAFSA</a:t>
            </a:r>
            <a:endParaRPr sz="2300">
              <a:solidFill>
                <a:srgbClr val="593658"/>
              </a:solidFill>
              <a:latin typeface="Lustria"/>
              <a:ea typeface="Lustria"/>
              <a:cs typeface="Lustria"/>
              <a:sym typeface="Lustria"/>
            </a:endParaRPr>
          </a:p>
          <a:p>
            <a:pPr indent="-374650" lvl="1" marL="914400" rtl="0" algn="l">
              <a:lnSpc>
                <a:spcPct val="150000"/>
              </a:lnSpc>
              <a:spcBef>
                <a:spcPts val="0"/>
              </a:spcBef>
              <a:spcAft>
                <a:spcPts val="0"/>
              </a:spcAft>
              <a:buClr>
                <a:srgbClr val="593658"/>
              </a:buClr>
              <a:buSzPts val="2300"/>
              <a:buFont typeface="Lustria"/>
              <a:buChar char="○"/>
            </a:pPr>
            <a:r>
              <a:rPr lang="en" sz="2300">
                <a:solidFill>
                  <a:srgbClr val="593658"/>
                </a:solidFill>
                <a:latin typeface="Lustria"/>
                <a:ea typeface="Lustria"/>
                <a:cs typeface="Lustria"/>
                <a:sym typeface="Lustria"/>
              </a:rPr>
              <a:t>How to Pay for College</a:t>
            </a:r>
            <a:endParaRPr sz="2300">
              <a:solidFill>
                <a:srgbClr val="593658"/>
              </a:solidFill>
              <a:latin typeface="Lustria"/>
              <a:ea typeface="Lustria"/>
              <a:cs typeface="Lustria"/>
              <a:sym typeface="Lustria"/>
            </a:endParaRPr>
          </a:p>
          <a:p>
            <a:pPr indent="-374650" lvl="0" marL="457200" rtl="0" algn="l">
              <a:lnSpc>
                <a:spcPct val="150000"/>
              </a:lnSpc>
              <a:spcBef>
                <a:spcPts val="0"/>
              </a:spcBef>
              <a:spcAft>
                <a:spcPts val="0"/>
              </a:spcAft>
              <a:buClr>
                <a:srgbClr val="593658"/>
              </a:buClr>
              <a:buSzPts val="2300"/>
              <a:buFont typeface="Lustria"/>
              <a:buChar char="●"/>
            </a:pPr>
            <a:r>
              <a:rPr lang="en" sz="2300">
                <a:solidFill>
                  <a:srgbClr val="593658"/>
                </a:solidFill>
                <a:latin typeface="Lustria"/>
                <a:ea typeface="Lustria"/>
                <a:cs typeface="Lustria"/>
                <a:sym typeface="Lustria"/>
              </a:rPr>
              <a:t>Social and Emotional Health </a:t>
            </a:r>
            <a:r>
              <a:rPr lang="en">
                <a:solidFill>
                  <a:srgbClr val="593658"/>
                </a:solidFill>
                <a:latin typeface="Lustria"/>
                <a:ea typeface="Lustria"/>
                <a:cs typeface="Lustria"/>
                <a:sym typeface="Lustria"/>
              </a:rPr>
              <a:t>and </a:t>
            </a:r>
            <a:r>
              <a:rPr lang="en" sz="2300">
                <a:solidFill>
                  <a:srgbClr val="593658"/>
                </a:solidFill>
                <a:latin typeface="Lustria"/>
                <a:ea typeface="Lustria"/>
                <a:cs typeface="Lustria"/>
                <a:sym typeface="Lustria"/>
              </a:rPr>
              <a:t>Wellness</a:t>
            </a:r>
            <a:endParaRPr sz="2300">
              <a:solidFill>
                <a:srgbClr val="593658"/>
              </a:solidFill>
              <a:latin typeface="Lustria"/>
              <a:ea typeface="Lustria"/>
              <a:cs typeface="Lustria"/>
              <a:sym typeface="Lustria"/>
            </a:endParaRPr>
          </a:p>
          <a:p>
            <a:pPr indent="0" lvl="0" marL="457200" rtl="0" algn="l">
              <a:lnSpc>
                <a:spcPct val="150000"/>
              </a:lnSpc>
              <a:spcBef>
                <a:spcPts val="0"/>
              </a:spcBef>
              <a:spcAft>
                <a:spcPts val="0"/>
              </a:spcAft>
              <a:buNone/>
            </a:pPr>
            <a:r>
              <a:t/>
            </a:r>
            <a:endParaRPr sz="2400">
              <a:solidFill>
                <a:srgbClr val="593658"/>
              </a:solidFill>
              <a:latin typeface="Lustria"/>
              <a:ea typeface="Lustria"/>
              <a:cs typeface="Lustria"/>
              <a:sym typeface="Lustria"/>
            </a:endParaRPr>
          </a:p>
        </p:txBody>
      </p:sp>
      <p:pic>
        <p:nvPicPr>
          <p:cNvPr id="258" name="Google Shape;258;p41"/>
          <p:cNvPicPr preferRelativeResize="0"/>
          <p:nvPr/>
        </p:nvPicPr>
        <p:blipFill>
          <a:blip r:embed="rId4">
            <a:alphaModFix/>
          </a:blip>
          <a:stretch>
            <a:fillRect/>
          </a:stretch>
        </p:blipFill>
        <p:spPr>
          <a:xfrm>
            <a:off x="83550" y="3678125"/>
            <a:ext cx="2319749" cy="1264526"/>
          </a:xfrm>
          <a:prstGeom prst="rect">
            <a:avLst/>
          </a:prstGeom>
          <a:noFill/>
          <a:ln cap="flat" cmpd="sng" w="28575">
            <a:solidFill>
              <a:srgbClr val="C27BA0"/>
            </a:solidFill>
            <a:prstDash val="solid"/>
            <a:round/>
            <a:headEnd len="sm" w="sm" type="none"/>
            <a:tailEnd len="sm" w="sm" type="none"/>
          </a:ln>
        </p:spPr>
      </p:pic>
      <p:pic>
        <p:nvPicPr>
          <p:cNvPr id="259" name="Google Shape;259;p41"/>
          <p:cNvPicPr preferRelativeResize="0"/>
          <p:nvPr/>
        </p:nvPicPr>
        <p:blipFill>
          <a:blip r:embed="rId5">
            <a:alphaModFix/>
          </a:blip>
          <a:stretch>
            <a:fillRect/>
          </a:stretch>
        </p:blipFill>
        <p:spPr>
          <a:xfrm>
            <a:off x="83550" y="761675"/>
            <a:ext cx="2319749" cy="1413550"/>
          </a:xfrm>
          <a:prstGeom prst="rect">
            <a:avLst/>
          </a:prstGeom>
          <a:noFill/>
          <a:ln cap="flat" cmpd="sng" w="28575">
            <a:solidFill>
              <a:srgbClr val="D5A6BD"/>
            </a:solidFill>
            <a:prstDash val="solid"/>
            <a:round/>
            <a:headEnd len="sm" w="sm" type="none"/>
            <a:tailEnd len="sm" w="sm" type="none"/>
          </a:ln>
        </p:spPr>
      </p:pic>
      <p:pic>
        <p:nvPicPr>
          <p:cNvPr id="260" name="Google Shape;260;p41"/>
          <p:cNvPicPr preferRelativeResize="0"/>
          <p:nvPr/>
        </p:nvPicPr>
        <p:blipFill>
          <a:blip r:embed="rId6">
            <a:alphaModFix/>
          </a:blip>
          <a:stretch>
            <a:fillRect/>
          </a:stretch>
        </p:blipFill>
        <p:spPr>
          <a:xfrm>
            <a:off x="444075" y="2294412"/>
            <a:ext cx="2319749" cy="1264536"/>
          </a:xfrm>
          <a:prstGeom prst="rect">
            <a:avLst/>
          </a:prstGeom>
          <a:noFill/>
          <a:ln cap="flat" cmpd="sng" w="28575">
            <a:solidFill>
              <a:srgbClr val="4C1130"/>
            </a:solidFill>
            <a:prstDash val="solid"/>
            <a:round/>
            <a:headEnd len="sm" w="sm" type="none"/>
            <a:tailEnd len="sm" w="sm" type="none"/>
          </a:ln>
        </p:spPr>
      </p:pic>
      <p:pic>
        <p:nvPicPr>
          <p:cNvPr id="261" name="Google Shape;261;p41" title="20250301_114113 - Copy (1).jpg"/>
          <p:cNvPicPr preferRelativeResize="0"/>
          <p:nvPr/>
        </p:nvPicPr>
        <p:blipFill>
          <a:blip r:embed="rId7">
            <a:alphaModFix/>
          </a:blip>
          <a:stretch>
            <a:fillRect/>
          </a:stretch>
        </p:blipFill>
        <p:spPr>
          <a:xfrm>
            <a:off x="83551" y="3678125"/>
            <a:ext cx="2319749" cy="12645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p:nvPr/>
        </p:nvSpPr>
        <p:spPr>
          <a:xfrm>
            <a:off x="83550" y="9380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2"/>
          <p:cNvSpPr txBox="1"/>
          <p:nvPr/>
        </p:nvSpPr>
        <p:spPr>
          <a:xfrm>
            <a:off x="184950" y="72050"/>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Oswald"/>
                <a:ea typeface="Oswald"/>
                <a:cs typeface="Oswald"/>
                <a:sym typeface="Oswald"/>
              </a:rPr>
              <a:t>College Visitations</a:t>
            </a:r>
            <a:endParaRPr b="1" sz="2800">
              <a:solidFill>
                <a:schemeClr val="lt1"/>
              </a:solidFill>
              <a:latin typeface="Oswald"/>
              <a:ea typeface="Oswald"/>
              <a:cs typeface="Oswald"/>
              <a:sym typeface="Oswald"/>
            </a:endParaRPr>
          </a:p>
        </p:txBody>
      </p:sp>
      <p:pic>
        <p:nvPicPr>
          <p:cNvPr id="268" name="Google Shape;268;p42"/>
          <p:cNvPicPr preferRelativeResize="0"/>
          <p:nvPr/>
        </p:nvPicPr>
        <p:blipFill rotWithShape="1">
          <a:blip r:embed="rId3">
            <a:alphaModFix amt="26000"/>
          </a:blip>
          <a:srcRect b="17069" l="16169" r="16766" t="16464"/>
          <a:stretch/>
        </p:blipFill>
        <p:spPr>
          <a:xfrm>
            <a:off x="7854476" y="4001624"/>
            <a:ext cx="1085624" cy="1075927"/>
          </a:xfrm>
          <a:prstGeom prst="rect">
            <a:avLst/>
          </a:prstGeom>
          <a:noFill/>
          <a:ln>
            <a:noFill/>
          </a:ln>
        </p:spPr>
      </p:pic>
      <p:sp>
        <p:nvSpPr>
          <p:cNvPr id="269" name="Google Shape;269;p42"/>
          <p:cNvSpPr txBox="1"/>
          <p:nvPr/>
        </p:nvSpPr>
        <p:spPr>
          <a:xfrm>
            <a:off x="0" y="815975"/>
            <a:ext cx="9144000" cy="39249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Purpose </a:t>
            </a:r>
            <a:r>
              <a:rPr lang="en">
                <a:solidFill>
                  <a:srgbClr val="593658"/>
                </a:solidFill>
                <a:latin typeface="Lustria"/>
                <a:ea typeface="Lustria"/>
                <a:cs typeface="Lustria"/>
                <a:sym typeface="Lustria"/>
              </a:rPr>
              <a:t>and</a:t>
            </a:r>
            <a:r>
              <a:rPr lang="en" sz="2200">
                <a:solidFill>
                  <a:srgbClr val="593658"/>
                </a:solidFill>
                <a:latin typeface="Lustria"/>
                <a:ea typeface="Lustria"/>
                <a:cs typeface="Lustria"/>
                <a:sym typeface="Lustria"/>
              </a:rPr>
              <a:t> Overview</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College Classes</a:t>
            </a:r>
            <a:endParaRPr sz="2200">
              <a:solidFill>
                <a:srgbClr val="593658"/>
              </a:solidFill>
              <a:latin typeface="Lustria"/>
              <a:ea typeface="Lustria"/>
              <a:cs typeface="Lustria"/>
              <a:sym typeface="Lustria"/>
            </a:endParaRPr>
          </a:p>
          <a:p>
            <a:pPr indent="-368300" lvl="1" marL="9144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English Composition 1 </a:t>
            </a:r>
            <a:r>
              <a:rPr lang="en" sz="1200">
                <a:solidFill>
                  <a:srgbClr val="593658"/>
                </a:solidFill>
                <a:latin typeface="Lustria"/>
                <a:ea typeface="Lustria"/>
                <a:cs typeface="Lustria"/>
                <a:sym typeface="Lustria"/>
              </a:rPr>
              <a:t>and</a:t>
            </a:r>
            <a:r>
              <a:rPr lang="en" sz="2200">
                <a:solidFill>
                  <a:srgbClr val="593658"/>
                </a:solidFill>
                <a:latin typeface="Lustria"/>
                <a:ea typeface="Lustria"/>
                <a:cs typeface="Lustria"/>
                <a:sym typeface="Lustria"/>
              </a:rPr>
              <a:t> 2</a:t>
            </a:r>
            <a:endParaRPr sz="2200">
              <a:solidFill>
                <a:srgbClr val="593658"/>
              </a:solidFill>
              <a:latin typeface="Lustria"/>
              <a:ea typeface="Lustria"/>
              <a:cs typeface="Lustria"/>
              <a:sym typeface="Lustria"/>
            </a:endParaRPr>
          </a:p>
          <a:p>
            <a:pPr indent="-368300" lvl="1" marL="9144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Statistics</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College and Career Readiness Workshops</a:t>
            </a:r>
            <a:endParaRPr sz="2200">
              <a:solidFill>
                <a:srgbClr val="593658"/>
              </a:solidFill>
              <a:latin typeface="Lustria"/>
              <a:ea typeface="Lustria"/>
              <a:cs typeface="Lustria"/>
              <a:sym typeface="Lustria"/>
            </a:endParaRPr>
          </a:p>
          <a:p>
            <a:pPr indent="-368300" lvl="1" marL="9144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Model the Way with Your Resume</a:t>
            </a:r>
            <a:endParaRPr sz="2200">
              <a:solidFill>
                <a:srgbClr val="593658"/>
              </a:solidFill>
              <a:latin typeface="Lustria"/>
              <a:ea typeface="Lustria"/>
              <a:cs typeface="Lustria"/>
              <a:sym typeface="Lustria"/>
            </a:endParaRPr>
          </a:p>
          <a:p>
            <a:pPr indent="-368300" lvl="1" marL="9144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Inspire a Shared Vision with Your Personal Brand</a:t>
            </a:r>
            <a:endParaRPr sz="2200">
              <a:solidFill>
                <a:srgbClr val="593658"/>
              </a:solidFill>
              <a:latin typeface="Lustria"/>
              <a:ea typeface="Lustria"/>
              <a:cs typeface="Lustria"/>
              <a:sym typeface="Lustria"/>
            </a:endParaRPr>
          </a:p>
          <a:p>
            <a:pPr indent="-368300" lvl="1" marL="9144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Comprehensive Interview Skills</a:t>
            </a:r>
            <a:endParaRPr sz="2200">
              <a:solidFill>
                <a:srgbClr val="593658"/>
              </a:solidFill>
              <a:latin typeface="Lustria"/>
              <a:ea typeface="Lustria"/>
              <a:cs typeface="Lustria"/>
              <a:sym typeface="Lustria"/>
            </a:endParaRPr>
          </a:p>
          <a:p>
            <a:pPr indent="-368300" lvl="1" marL="9144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Leading Up as Young Professionals</a:t>
            </a:r>
            <a:endParaRPr sz="2200">
              <a:solidFill>
                <a:srgbClr val="593658"/>
              </a:solidFill>
              <a:latin typeface="Lustria"/>
              <a:ea typeface="Lustria"/>
              <a:cs typeface="Lustria"/>
              <a:sym typeface="Lustria"/>
            </a:endParaRPr>
          </a:p>
          <a:p>
            <a:pPr indent="-368300" lvl="1" marL="9144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How to Crush Your Interview</a:t>
            </a:r>
            <a:endParaRPr sz="2200">
              <a:solidFill>
                <a:srgbClr val="593658"/>
              </a:solidFill>
              <a:latin typeface="Lustria"/>
              <a:ea typeface="Lustria"/>
              <a:cs typeface="Lustria"/>
              <a:sym typeface="Lustria"/>
            </a:endParaRPr>
          </a:p>
          <a:p>
            <a:pPr indent="0" lvl="0" marL="0" rtl="0" algn="l">
              <a:lnSpc>
                <a:spcPct val="150000"/>
              </a:lnSpc>
              <a:spcBef>
                <a:spcPts val="0"/>
              </a:spcBef>
              <a:spcAft>
                <a:spcPts val="0"/>
              </a:spcAft>
              <a:buNone/>
            </a:pPr>
            <a:r>
              <a:t/>
            </a:r>
            <a:endParaRPr sz="2300">
              <a:solidFill>
                <a:srgbClr val="593658"/>
              </a:solidFill>
              <a:latin typeface="Lustria"/>
              <a:ea typeface="Lustria"/>
              <a:cs typeface="Lustria"/>
              <a:sym typeface="Lustr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p:nvPr/>
        </p:nvSpPr>
        <p:spPr>
          <a:xfrm>
            <a:off x="311700" y="13345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3"/>
          <p:cNvSpPr txBox="1"/>
          <p:nvPr/>
        </p:nvSpPr>
        <p:spPr>
          <a:xfrm>
            <a:off x="366350" y="133450"/>
            <a:ext cx="8335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chemeClr val="lt1"/>
                </a:solidFill>
                <a:latin typeface="Oswald"/>
                <a:ea typeface="Oswald"/>
                <a:cs typeface="Oswald"/>
                <a:sym typeface="Oswald"/>
              </a:rPr>
              <a:t>Quincy’s Accelerated Associate Degree Program, 2025-2026</a:t>
            </a:r>
            <a:endParaRPr b="1" sz="2700">
              <a:solidFill>
                <a:schemeClr val="lt1"/>
              </a:solidFill>
              <a:latin typeface="Oswald"/>
              <a:ea typeface="Oswald"/>
              <a:cs typeface="Oswald"/>
              <a:sym typeface="Oswald"/>
            </a:endParaRPr>
          </a:p>
        </p:txBody>
      </p:sp>
      <p:sp>
        <p:nvSpPr>
          <p:cNvPr id="276" name="Google Shape;276;p43"/>
          <p:cNvSpPr txBox="1"/>
          <p:nvPr/>
        </p:nvSpPr>
        <p:spPr>
          <a:xfrm>
            <a:off x="174275" y="805350"/>
            <a:ext cx="5257800" cy="3909600"/>
          </a:xfrm>
          <a:prstGeom prst="rect">
            <a:avLst/>
          </a:prstGeom>
          <a:noFill/>
          <a:ln>
            <a:noFill/>
          </a:ln>
        </p:spPr>
        <p:txBody>
          <a:bodyPr anchorCtr="0" anchor="t" bIns="91425" lIns="91425" spcFirstLastPara="1" rIns="91425" wrap="square" tIns="91425">
            <a:spAutoFit/>
          </a:bodyPr>
          <a:lstStyle/>
          <a:p>
            <a:pPr indent="-368300" lvl="0" marL="457200" rtl="0" algn="l">
              <a:lnSpc>
                <a:spcPct val="100000"/>
              </a:lnSpc>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Currently offered to students in Grade 9</a:t>
            </a:r>
            <a:endParaRPr sz="2200">
              <a:solidFill>
                <a:srgbClr val="593658"/>
              </a:solidFill>
              <a:latin typeface="Lustria"/>
              <a:ea typeface="Lustria"/>
              <a:cs typeface="Lustria"/>
              <a:sym typeface="Lustria"/>
            </a:endParaRPr>
          </a:p>
          <a:p>
            <a:pPr indent="-368300" lvl="0" marL="457200" rtl="0" algn="l">
              <a:lnSpc>
                <a:spcPct val="100000"/>
              </a:lnSpc>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Earn an Associate Degree in Liberal Arts:  General Studies from Quincy College</a:t>
            </a:r>
            <a:endParaRPr sz="2200">
              <a:solidFill>
                <a:srgbClr val="593658"/>
              </a:solidFill>
              <a:latin typeface="Lustria"/>
              <a:ea typeface="Lustria"/>
              <a:cs typeface="Lustria"/>
              <a:sym typeface="Lustria"/>
            </a:endParaRPr>
          </a:p>
          <a:p>
            <a:pPr indent="-368300" lvl="0" marL="457200" rtl="0" algn="l">
              <a:lnSpc>
                <a:spcPct val="100000"/>
              </a:lnSpc>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62 college credits earned while still in high school</a:t>
            </a:r>
            <a:endParaRPr sz="2200">
              <a:solidFill>
                <a:srgbClr val="593658"/>
              </a:solidFill>
              <a:latin typeface="Lustria"/>
              <a:ea typeface="Lustria"/>
              <a:cs typeface="Lustria"/>
              <a:sym typeface="Lustria"/>
            </a:endParaRPr>
          </a:p>
          <a:p>
            <a:pPr indent="-368300" lvl="0" marL="457200" rtl="0" algn="l">
              <a:lnSpc>
                <a:spcPct val="100000"/>
              </a:lnSpc>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No cost to students and families</a:t>
            </a:r>
            <a:endParaRPr sz="2200">
              <a:solidFill>
                <a:srgbClr val="593658"/>
              </a:solidFill>
              <a:latin typeface="Lustria"/>
              <a:ea typeface="Lustria"/>
              <a:cs typeface="Lustria"/>
              <a:sym typeface="Lustria"/>
            </a:endParaRPr>
          </a:p>
          <a:p>
            <a:pPr indent="-368300" lvl="0" marL="457200" rtl="0" algn="l">
              <a:lnSpc>
                <a:spcPct val="100000"/>
              </a:lnSpc>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Total enrollment - 38 students</a:t>
            </a:r>
            <a:endParaRPr sz="2200">
              <a:solidFill>
                <a:srgbClr val="593658"/>
              </a:solidFill>
              <a:latin typeface="Lustria"/>
              <a:ea typeface="Lustria"/>
              <a:cs typeface="Lustria"/>
              <a:sym typeface="Lustria"/>
            </a:endParaRPr>
          </a:p>
          <a:p>
            <a:pPr indent="-368300" lvl="1" marL="914400" rtl="0" algn="l">
              <a:lnSpc>
                <a:spcPct val="100000"/>
              </a:lnSpc>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9th grade students = 24 </a:t>
            </a:r>
            <a:endParaRPr sz="2200">
              <a:solidFill>
                <a:srgbClr val="593658"/>
              </a:solidFill>
              <a:latin typeface="Lustria"/>
              <a:ea typeface="Lustria"/>
              <a:cs typeface="Lustria"/>
              <a:sym typeface="Lustria"/>
            </a:endParaRPr>
          </a:p>
          <a:p>
            <a:pPr indent="-368300" lvl="1" marL="914400" rtl="0" algn="l">
              <a:lnSpc>
                <a:spcPct val="100000"/>
              </a:lnSpc>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10th grade students = 14</a:t>
            </a:r>
            <a:endParaRPr sz="2200">
              <a:solidFill>
                <a:srgbClr val="593658"/>
              </a:solidFill>
              <a:latin typeface="Lustria"/>
              <a:ea typeface="Lustria"/>
              <a:cs typeface="Lustria"/>
              <a:sym typeface="Lustria"/>
            </a:endParaRPr>
          </a:p>
        </p:txBody>
      </p:sp>
      <p:pic>
        <p:nvPicPr>
          <p:cNvPr id="277" name="Google Shape;277;p43"/>
          <p:cNvPicPr preferRelativeResize="0"/>
          <p:nvPr/>
        </p:nvPicPr>
        <p:blipFill>
          <a:blip r:embed="rId3">
            <a:alphaModFix/>
          </a:blip>
          <a:stretch>
            <a:fillRect/>
          </a:stretch>
        </p:blipFill>
        <p:spPr>
          <a:xfrm>
            <a:off x="5564125" y="805350"/>
            <a:ext cx="3413076" cy="4185751"/>
          </a:xfrm>
          <a:prstGeom prst="rect">
            <a:avLst/>
          </a:prstGeom>
          <a:noFill/>
          <a:ln>
            <a:noFill/>
          </a:ln>
        </p:spPr>
      </p:pic>
      <p:sp>
        <p:nvSpPr>
          <p:cNvPr id="278" name="Google Shape;278;p43"/>
          <p:cNvSpPr txBox="1"/>
          <p:nvPr/>
        </p:nvSpPr>
        <p:spPr>
          <a:xfrm>
            <a:off x="10500075" y="1778925"/>
            <a:ext cx="856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4"/>
          <p:cNvSpPr/>
          <p:nvPr/>
        </p:nvSpPr>
        <p:spPr>
          <a:xfrm>
            <a:off x="311700" y="8162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4"/>
          <p:cNvSpPr txBox="1"/>
          <p:nvPr/>
        </p:nvSpPr>
        <p:spPr>
          <a:xfrm>
            <a:off x="467450" y="59875"/>
            <a:ext cx="745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Oswald"/>
                <a:ea typeface="Oswald"/>
                <a:cs typeface="Oswald"/>
                <a:sym typeface="Oswald"/>
              </a:rPr>
              <a:t>Quincy’s Accelerated Associate Degree Pathway:  </a:t>
            </a:r>
            <a:r>
              <a:rPr b="1" lang="en" sz="2200">
                <a:solidFill>
                  <a:schemeClr val="lt1"/>
                </a:solidFill>
                <a:latin typeface="Oswald"/>
                <a:ea typeface="Oswald"/>
                <a:cs typeface="Oswald"/>
                <a:sym typeface="Oswald"/>
              </a:rPr>
              <a:t>Application Process</a:t>
            </a:r>
            <a:endParaRPr b="1" sz="2200">
              <a:solidFill>
                <a:schemeClr val="lt1"/>
              </a:solidFill>
              <a:latin typeface="Oswald"/>
              <a:ea typeface="Oswald"/>
              <a:cs typeface="Oswald"/>
              <a:sym typeface="Oswald"/>
            </a:endParaRPr>
          </a:p>
        </p:txBody>
      </p:sp>
      <p:pic>
        <p:nvPicPr>
          <p:cNvPr id="285" name="Google Shape;285;p44"/>
          <p:cNvPicPr preferRelativeResize="0"/>
          <p:nvPr/>
        </p:nvPicPr>
        <p:blipFill rotWithShape="1">
          <a:blip r:embed="rId3">
            <a:alphaModFix amt="26000"/>
          </a:blip>
          <a:srcRect b="17069" l="16169" r="16766" t="16464"/>
          <a:stretch/>
        </p:blipFill>
        <p:spPr>
          <a:xfrm>
            <a:off x="7203500" y="3356500"/>
            <a:ext cx="1736602" cy="1721052"/>
          </a:xfrm>
          <a:prstGeom prst="rect">
            <a:avLst/>
          </a:prstGeom>
          <a:noFill/>
          <a:ln>
            <a:noFill/>
          </a:ln>
        </p:spPr>
      </p:pic>
      <p:sp>
        <p:nvSpPr>
          <p:cNvPr id="286" name="Google Shape;286;p44"/>
          <p:cNvSpPr txBox="1"/>
          <p:nvPr/>
        </p:nvSpPr>
        <p:spPr>
          <a:xfrm>
            <a:off x="122685" y="866495"/>
            <a:ext cx="7978800" cy="4121400"/>
          </a:xfrm>
          <a:prstGeom prst="rect">
            <a:avLst/>
          </a:prstGeom>
          <a:noFill/>
          <a:ln>
            <a:noFill/>
          </a:ln>
        </p:spPr>
        <p:txBody>
          <a:bodyPr anchorCtr="0" anchor="t" bIns="91425" lIns="91425" spcFirstLastPara="1" rIns="91425" wrap="square" tIns="91425">
            <a:spAutoFit/>
          </a:bodyPr>
          <a:lstStyle/>
          <a:p>
            <a:pPr indent="-358775" lvl="0" marL="457200" rtl="0" algn="l">
              <a:lnSpc>
                <a:spcPct val="115000"/>
              </a:lnSpc>
              <a:spcBef>
                <a:spcPts val="0"/>
              </a:spcBef>
              <a:spcAft>
                <a:spcPts val="0"/>
              </a:spcAft>
              <a:buClr>
                <a:srgbClr val="593658"/>
              </a:buClr>
              <a:buSzPts val="2050"/>
              <a:buFont typeface="Lustria"/>
              <a:buChar char="●"/>
            </a:pPr>
            <a:r>
              <a:rPr lang="en" sz="2050">
                <a:solidFill>
                  <a:srgbClr val="593658"/>
                </a:solidFill>
                <a:latin typeface="Lustria"/>
                <a:ea typeface="Lustria"/>
                <a:cs typeface="Lustria"/>
                <a:sym typeface="Lustria"/>
              </a:rPr>
              <a:t>Applications open between February and March of the preceding academic year.</a:t>
            </a:r>
            <a:endParaRPr sz="2050">
              <a:solidFill>
                <a:srgbClr val="593658"/>
              </a:solidFill>
              <a:latin typeface="Lustria"/>
              <a:ea typeface="Lustria"/>
              <a:cs typeface="Lustria"/>
              <a:sym typeface="Lustria"/>
            </a:endParaRPr>
          </a:p>
          <a:p>
            <a:pPr indent="-358775" lvl="0" marL="457200" rtl="0" algn="l">
              <a:lnSpc>
                <a:spcPct val="115000"/>
              </a:lnSpc>
              <a:spcBef>
                <a:spcPts val="0"/>
              </a:spcBef>
              <a:spcAft>
                <a:spcPts val="0"/>
              </a:spcAft>
              <a:buClr>
                <a:srgbClr val="593658"/>
              </a:buClr>
              <a:buSzPts val="2050"/>
              <a:buFont typeface="Lustria"/>
              <a:buChar char="●"/>
            </a:pPr>
            <a:r>
              <a:rPr lang="en" sz="2050">
                <a:solidFill>
                  <a:srgbClr val="593658"/>
                </a:solidFill>
                <a:latin typeface="Lustria"/>
                <a:ea typeface="Lustria"/>
                <a:cs typeface="Lustria"/>
                <a:sym typeface="Lustria"/>
              </a:rPr>
              <a:t>Students must submit a complete application to be considered.</a:t>
            </a:r>
            <a:endParaRPr sz="2050">
              <a:solidFill>
                <a:srgbClr val="593658"/>
              </a:solidFill>
              <a:latin typeface="Lustria"/>
              <a:ea typeface="Lustria"/>
              <a:cs typeface="Lustria"/>
              <a:sym typeface="Lustria"/>
            </a:endParaRPr>
          </a:p>
          <a:p>
            <a:pPr indent="-358775" lvl="0" marL="457200" rtl="0" algn="l">
              <a:lnSpc>
                <a:spcPct val="115000"/>
              </a:lnSpc>
              <a:spcBef>
                <a:spcPts val="0"/>
              </a:spcBef>
              <a:spcAft>
                <a:spcPts val="0"/>
              </a:spcAft>
              <a:buClr>
                <a:srgbClr val="593658"/>
              </a:buClr>
              <a:buSzPts val="2050"/>
              <a:buFont typeface="Lustria"/>
              <a:buChar char="●"/>
            </a:pPr>
            <a:r>
              <a:rPr lang="en" sz="2050">
                <a:solidFill>
                  <a:srgbClr val="593658"/>
                </a:solidFill>
                <a:latin typeface="Lustria"/>
                <a:ea typeface="Lustria"/>
                <a:cs typeface="Lustria"/>
                <a:sym typeface="Lustria"/>
              </a:rPr>
              <a:t>Each student’s academic record and attendance history are reviewed.</a:t>
            </a:r>
            <a:endParaRPr sz="2050">
              <a:solidFill>
                <a:srgbClr val="593658"/>
              </a:solidFill>
              <a:latin typeface="Lustria"/>
              <a:ea typeface="Lustria"/>
              <a:cs typeface="Lustria"/>
              <a:sym typeface="Lustria"/>
            </a:endParaRPr>
          </a:p>
          <a:p>
            <a:pPr indent="-358775" lvl="0" marL="457200" rtl="0" algn="l">
              <a:lnSpc>
                <a:spcPct val="115000"/>
              </a:lnSpc>
              <a:spcBef>
                <a:spcPts val="0"/>
              </a:spcBef>
              <a:spcAft>
                <a:spcPts val="0"/>
              </a:spcAft>
              <a:buClr>
                <a:srgbClr val="593658"/>
              </a:buClr>
              <a:buSzPts val="2050"/>
              <a:buFont typeface="Lustria"/>
              <a:buChar char="●"/>
            </a:pPr>
            <a:r>
              <a:rPr lang="en" sz="2050">
                <a:solidFill>
                  <a:srgbClr val="593658"/>
                </a:solidFill>
                <a:latin typeface="Lustria"/>
                <a:ea typeface="Lustria"/>
                <a:cs typeface="Lustria"/>
                <a:sym typeface="Lustria"/>
              </a:rPr>
              <a:t>Interview with the student and parent/guardian mandatory</a:t>
            </a:r>
            <a:endParaRPr sz="2050">
              <a:solidFill>
                <a:srgbClr val="593658"/>
              </a:solidFill>
              <a:latin typeface="Lustria"/>
              <a:ea typeface="Lustria"/>
              <a:cs typeface="Lustria"/>
              <a:sym typeface="Lustria"/>
            </a:endParaRPr>
          </a:p>
          <a:p>
            <a:pPr indent="-358775" lvl="0" marL="457200" rtl="0" algn="l">
              <a:lnSpc>
                <a:spcPct val="115000"/>
              </a:lnSpc>
              <a:spcBef>
                <a:spcPts val="0"/>
              </a:spcBef>
              <a:spcAft>
                <a:spcPts val="0"/>
              </a:spcAft>
              <a:buClr>
                <a:srgbClr val="593658"/>
              </a:buClr>
              <a:buSzPts val="2050"/>
              <a:buFont typeface="Lustria"/>
              <a:buChar char="●"/>
            </a:pPr>
            <a:r>
              <a:rPr lang="en" sz="2050">
                <a:solidFill>
                  <a:srgbClr val="593658"/>
                </a:solidFill>
                <a:latin typeface="Lustria"/>
                <a:ea typeface="Lustria"/>
                <a:cs typeface="Lustria"/>
                <a:sym typeface="Lustria"/>
              </a:rPr>
              <a:t>Conditional acceptance is sent out at the end of the summer</a:t>
            </a:r>
            <a:endParaRPr sz="2050">
              <a:solidFill>
                <a:srgbClr val="593658"/>
              </a:solidFill>
              <a:latin typeface="Lustria"/>
              <a:ea typeface="Lustria"/>
              <a:cs typeface="Lustria"/>
              <a:sym typeface="Lustria"/>
            </a:endParaRPr>
          </a:p>
          <a:p>
            <a:pPr indent="-358775" lvl="0" marL="457200" rtl="0" algn="l">
              <a:lnSpc>
                <a:spcPct val="115000"/>
              </a:lnSpc>
              <a:spcBef>
                <a:spcPts val="0"/>
              </a:spcBef>
              <a:spcAft>
                <a:spcPts val="0"/>
              </a:spcAft>
              <a:buClr>
                <a:srgbClr val="593658"/>
              </a:buClr>
              <a:buSzPts val="2050"/>
              <a:buFont typeface="Lustria"/>
              <a:buChar char="●"/>
            </a:pPr>
            <a:r>
              <a:rPr lang="en" sz="2050">
                <a:solidFill>
                  <a:srgbClr val="593658"/>
                </a:solidFill>
                <a:latin typeface="Lustria"/>
                <a:ea typeface="Lustria"/>
                <a:cs typeface="Lustria"/>
                <a:sym typeface="Lustria"/>
              </a:rPr>
              <a:t>Half year grades and attendance is considered upon official acceptance in November of the academic year.</a:t>
            </a:r>
            <a:endParaRPr sz="2050">
              <a:solidFill>
                <a:srgbClr val="593658"/>
              </a:solidFill>
              <a:latin typeface="Lustria"/>
              <a:ea typeface="Lustria"/>
              <a:cs typeface="Lustria"/>
              <a:sym typeface="Lustria"/>
            </a:endParaRPr>
          </a:p>
          <a:p>
            <a:pPr indent="0" lvl="0" marL="0" rtl="0" algn="l">
              <a:lnSpc>
                <a:spcPct val="100000"/>
              </a:lnSpc>
              <a:spcBef>
                <a:spcPts val="0"/>
              </a:spcBef>
              <a:spcAft>
                <a:spcPts val="0"/>
              </a:spcAft>
              <a:buNone/>
            </a:pPr>
            <a:r>
              <a:t/>
            </a:r>
            <a:endParaRPr sz="2000">
              <a:solidFill>
                <a:srgbClr val="593658"/>
              </a:solidFill>
              <a:latin typeface="Lustria"/>
              <a:ea typeface="Lustria"/>
              <a:cs typeface="Lustria"/>
              <a:sym typeface="Lustria"/>
            </a:endParaRPr>
          </a:p>
        </p:txBody>
      </p:sp>
      <p:sp>
        <p:nvSpPr>
          <p:cNvPr id="287" name="Google Shape;287;p44"/>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7"/>
          <p:cNvSpPr/>
          <p:nvPr/>
        </p:nvSpPr>
        <p:spPr>
          <a:xfrm>
            <a:off x="329700" y="30187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7"/>
          <p:cNvSpPr txBox="1"/>
          <p:nvPr/>
        </p:nvSpPr>
        <p:spPr>
          <a:xfrm>
            <a:off x="366350" y="243075"/>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Lustria"/>
                <a:ea typeface="Lustria"/>
                <a:cs typeface="Lustria"/>
                <a:sym typeface="Lustria"/>
              </a:rPr>
              <a:t>Welcome</a:t>
            </a:r>
            <a:r>
              <a:rPr b="1" lang="en" sz="2800">
                <a:solidFill>
                  <a:schemeClr val="lt1"/>
                </a:solidFill>
                <a:latin typeface="Lustria"/>
                <a:ea typeface="Lustria"/>
                <a:cs typeface="Lustria"/>
                <a:sym typeface="Lustria"/>
              </a:rPr>
              <a:t> </a:t>
            </a:r>
            <a:r>
              <a:rPr lang="en" sz="1700">
                <a:solidFill>
                  <a:schemeClr val="lt1"/>
                </a:solidFill>
                <a:latin typeface="Lustria"/>
                <a:ea typeface="Lustria"/>
                <a:cs typeface="Lustria"/>
                <a:sym typeface="Lustria"/>
              </a:rPr>
              <a:t>and</a:t>
            </a:r>
            <a:r>
              <a:rPr b="1" lang="en" sz="2700">
                <a:solidFill>
                  <a:schemeClr val="lt1"/>
                </a:solidFill>
                <a:latin typeface="Lustria"/>
                <a:ea typeface="Lustria"/>
                <a:cs typeface="Lustria"/>
                <a:sym typeface="Lustria"/>
              </a:rPr>
              <a:t> </a:t>
            </a:r>
            <a:r>
              <a:rPr lang="en" sz="2800">
                <a:solidFill>
                  <a:schemeClr val="lt1"/>
                </a:solidFill>
                <a:latin typeface="Lustria"/>
                <a:ea typeface="Lustria"/>
                <a:cs typeface="Lustria"/>
                <a:sym typeface="Lustria"/>
              </a:rPr>
              <a:t>Introductions</a:t>
            </a:r>
            <a:endParaRPr sz="2800">
              <a:solidFill>
                <a:schemeClr val="lt1"/>
              </a:solidFill>
              <a:latin typeface="Lustria"/>
              <a:ea typeface="Lustria"/>
              <a:cs typeface="Lustria"/>
              <a:sym typeface="Lustria"/>
            </a:endParaRPr>
          </a:p>
        </p:txBody>
      </p:sp>
      <p:sp>
        <p:nvSpPr>
          <p:cNvPr id="128" name="Google Shape;128;p27"/>
          <p:cNvSpPr txBox="1"/>
          <p:nvPr/>
        </p:nvSpPr>
        <p:spPr>
          <a:xfrm>
            <a:off x="263650" y="1089413"/>
            <a:ext cx="4218900" cy="125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 sz="2600">
                <a:solidFill>
                  <a:srgbClr val="741B47"/>
                </a:solidFill>
                <a:latin typeface="Lustria"/>
                <a:ea typeface="Lustria"/>
                <a:cs typeface="Lustria"/>
                <a:sym typeface="Lustria"/>
              </a:rPr>
              <a:t>Meghan C. Giovannoni</a:t>
            </a:r>
            <a:r>
              <a:rPr b="1" lang="en" sz="2400">
                <a:solidFill>
                  <a:srgbClr val="A64D79"/>
                </a:solidFill>
                <a:latin typeface="Lustria"/>
                <a:ea typeface="Lustria"/>
                <a:cs typeface="Lustria"/>
                <a:sym typeface="Lustria"/>
              </a:rPr>
              <a:t>                  </a:t>
            </a:r>
            <a:r>
              <a:rPr lang="en" sz="2200">
                <a:solidFill>
                  <a:srgbClr val="A64D79"/>
                </a:solidFill>
                <a:latin typeface="Lustria"/>
                <a:ea typeface="Lustria"/>
                <a:cs typeface="Lustria"/>
                <a:sym typeface="Lustria"/>
              </a:rPr>
              <a:t>Vice </a:t>
            </a:r>
            <a:r>
              <a:rPr lang="en" sz="2000">
                <a:solidFill>
                  <a:srgbClr val="A64D79"/>
                </a:solidFill>
                <a:latin typeface="Lustria"/>
                <a:ea typeface="Lustria"/>
                <a:cs typeface="Lustria"/>
                <a:sym typeface="Lustria"/>
              </a:rPr>
              <a:t>President, Quincy College</a:t>
            </a:r>
            <a:endParaRPr sz="2000">
              <a:solidFill>
                <a:srgbClr val="A64D79"/>
              </a:solidFill>
              <a:latin typeface="Lustria"/>
              <a:ea typeface="Lustria"/>
              <a:cs typeface="Lustria"/>
              <a:sym typeface="Lustria"/>
            </a:endParaRPr>
          </a:p>
          <a:p>
            <a:pPr indent="0" lvl="0" marL="0" rtl="0" algn="l">
              <a:spcBef>
                <a:spcPts val="0"/>
              </a:spcBef>
              <a:spcAft>
                <a:spcPts val="0"/>
              </a:spcAft>
              <a:buClr>
                <a:schemeClr val="dk1"/>
              </a:buClr>
              <a:buSzPts val="1100"/>
              <a:buFont typeface="Arial"/>
              <a:buNone/>
            </a:pPr>
            <a:r>
              <a:rPr lang="en" sz="2000">
                <a:solidFill>
                  <a:srgbClr val="A64D79"/>
                </a:solidFill>
                <a:latin typeface="Lustria"/>
                <a:ea typeface="Lustria"/>
                <a:cs typeface="Lustria"/>
                <a:sym typeface="Lustria"/>
              </a:rPr>
              <a:t>Student Success</a:t>
            </a:r>
            <a:r>
              <a:rPr lang="en" sz="1700">
                <a:solidFill>
                  <a:srgbClr val="A64D79"/>
                </a:solidFill>
                <a:latin typeface="Lustria"/>
                <a:ea typeface="Lustria"/>
                <a:cs typeface="Lustria"/>
                <a:sym typeface="Lustria"/>
              </a:rPr>
              <a:t> </a:t>
            </a:r>
            <a:r>
              <a:rPr lang="en" sz="1600">
                <a:solidFill>
                  <a:srgbClr val="A64D79"/>
                </a:solidFill>
                <a:latin typeface="Lustria"/>
                <a:ea typeface="Lustria"/>
                <a:cs typeface="Lustria"/>
                <a:sym typeface="Lustria"/>
              </a:rPr>
              <a:t>and</a:t>
            </a:r>
            <a:r>
              <a:rPr lang="en" sz="1700">
                <a:solidFill>
                  <a:srgbClr val="A64D79"/>
                </a:solidFill>
                <a:latin typeface="Lustria"/>
                <a:ea typeface="Lustria"/>
                <a:cs typeface="Lustria"/>
                <a:sym typeface="Lustria"/>
              </a:rPr>
              <a:t> </a:t>
            </a:r>
            <a:r>
              <a:rPr lang="en" sz="2000">
                <a:solidFill>
                  <a:srgbClr val="A64D79"/>
                </a:solidFill>
                <a:latin typeface="Lustria"/>
                <a:ea typeface="Lustria"/>
                <a:cs typeface="Lustria"/>
                <a:sym typeface="Lustria"/>
              </a:rPr>
              <a:t>Partnerships</a:t>
            </a:r>
            <a:endParaRPr sz="2000">
              <a:solidFill>
                <a:srgbClr val="A64D79"/>
              </a:solidFill>
              <a:latin typeface="Lustria"/>
              <a:ea typeface="Lustria"/>
              <a:cs typeface="Lustria"/>
              <a:sym typeface="Lustria"/>
            </a:endParaRPr>
          </a:p>
          <a:p>
            <a:pPr indent="0" lvl="0" marL="0" rtl="0" algn="l">
              <a:spcBef>
                <a:spcPts val="2000"/>
              </a:spcBef>
              <a:spcAft>
                <a:spcPts val="0"/>
              </a:spcAft>
              <a:buNone/>
            </a:pPr>
            <a:r>
              <a:t/>
            </a:r>
            <a:endParaRPr b="1" sz="2600">
              <a:solidFill>
                <a:srgbClr val="A64D79"/>
              </a:solidFill>
              <a:latin typeface="Lustria"/>
              <a:ea typeface="Lustria"/>
              <a:cs typeface="Lustria"/>
              <a:sym typeface="Lustria"/>
            </a:endParaRPr>
          </a:p>
        </p:txBody>
      </p:sp>
      <p:pic>
        <p:nvPicPr>
          <p:cNvPr id="129" name="Google Shape;129;p27"/>
          <p:cNvPicPr preferRelativeResize="0"/>
          <p:nvPr/>
        </p:nvPicPr>
        <p:blipFill>
          <a:blip r:embed="rId3">
            <a:alphaModFix/>
          </a:blip>
          <a:stretch>
            <a:fillRect/>
          </a:stretch>
        </p:blipFill>
        <p:spPr>
          <a:xfrm>
            <a:off x="157450" y="2670575"/>
            <a:ext cx="2741350" cy="2154301"/>
          </a:xfrm>
          <a:prstGeom prst="rect">
            <a:avLst/>
          </a:prstGeom>
          <a:noFill/>
          <a:ln cap="flat" cmpd="sng" w="38100">
            <a:solidFill>
              <a:srgbClr val="C27BA0"/>
            </a:solidFill>
            <a:prstDash val="solid"/>
            <a:round/>
            <a:headEnd len="sm" w="sm" type="none"/>
            <a:tailEnd len="sm" w="sm" type="none"/>
          </a:ln>
        </p:spPr>
      </p:pic>
      <p:pic>
        <p:nvPicPr>
          <p:cNvPr id="130" name="Google Shape;130;p27"/>
          <p:cNvPicPr preferRelativeResize="0"/>
          <p:nvPr/>
        </p:nvPicPr>
        <p:blipFill>
          <a:blip r:embed="rId4">
            <a:alphaModFix/>
          </a:blip>
          <a:stretch>
            <a:fillRect/>
          </a:stretch>
        </p:blipFill>
        <p:spPr>
          <a:xfrm>
            <a:off x="6446375" y="1005850"/>
            <a:ext cx="2525312" cy="2054100"/>
          </a:xfrm>
          <a:prstGeom prst="rect">
            <a:avLst/>
          </a:prstGeom>
          <a:noFill/>
          <a:ln cap="flat" cmpd="sng" w="38100">
            <a:solidFill>
              <a:srgbClr val="C27BA0"/>
            </a:solidFill>
            <a:prstDash val="solid"/>
            <a:round/>
            <a:headEnd len="sm" w="sm" type="none"/>
            <a:tailEnd len="sm" w="sm" type="none"/>
          </a:ln>
        </p:spPr>
      </p:pic>
      <p:sp>
        <p:nvSpPr>
          <p:cNvPr id="131" name="Google Shape;131;p27"/>
          <p:cNvSpPr txBox="1"/>
          <p:nvPr/>
        </p:nvSpPr>
        <p:spPr>
          <a:xfrm>
            <a:off x="3233800" y="3059950"/>
            <a:ext cx="5855700" cy="19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741B47"/>
                </a:solidFill>
                <a:latin typeface="Lustria"/>
                <a:ea typeface="Lustria"/>
                <a:cs typeface="Lustria"/>
                <a:sym typeface="Lustria"/>
              </a:rPr>
              <a:t>Eli Stewart</a:t>
            </a:r>
            <a:endParaRPr b="1" sz="2400">
              <a:solidFill>
                <a:srgbClr val="741B47"/>
              </a:solidFill>
              <a:latin typeface="Lustria"/>
              <a:ea typeface="Lustria"/>
              <a:cs typeface="Lustria"/>
              <a:sym typeface="Lustria"/>
            </a:endParaRPr>
          </a:p>
          <a:p>
            <a:pPr indent="0" lvl="0" marL="0" rtl="0" algn="l">
              <a:spcBef>
                <a:spcPts val="0"/>
              </a:spcBef>
              <a:spcAft>
                <a:spcPts val="0"/>
              </a:spcAft>
              <a:buNone/>
            </a:pPr>
            <a:r>
              <a:rPr lang="en" sz="1800">
                <a:solidFill>
                  <a:srgbClr val="741B47"/>
                </a:solidFill>
                <a:latin typeface="Lustria"/>
                <a:ea typeface="Lustria"/>
                <a:cs typeface="Lustria"/>
                <a:sym typeface="Lustria"/>
              </a:rPr>
              <a:t>Early College Transition Coach - Quincy High School</a:t>
            </a:r>
            <a:endParaRPr sz="1800">
              <a:solidFill>
                <a:srgbClr val="741B47"/>
              </a:solidFill>
              <a:latin typeface="Lustria"/>
              <a:ea typeface="Lustria"/>
              <a:cs typeface="Lustria"/>
              <a:sym typeface="Lustria"/>
            </a:endParaRPr>
          </a:p>
          <a:p>
            <a:pPr indent="0" lvl="0" marL="0" rtl="0" algn="l">
              <a:spcBef>
                <a:spcPts val="0"/>
              </a:spcBef>
              <a:spcAft>
                <a:spcPts val="0"/>
              </a:spcAft>
              <a:buNone/>
            </a:pPr>
            <a:r>
              <a:t/>
            </a:r>
            <a:endParaRPr sz="1800">
              <a:solidFill>
                <a:srgbClr val="741B47"/>
              </a:solidFill>
              <a:latin typeface="Lustria"/>
              <a:ea typeface="Lustria"/>
              <a:cs typeface="Lustria"/>
              <a:sym typeface="Lustria"/>
            </a:endParaRPr>
          </a:p>
          <a:p>
            <a:pPr indent="0" lvl="0" marL="0" rtl="0" algn="l">
              <a:spcBef>
                <a:spcPts val="0"/>
              </a:spcBef>
              <a:spcAft>
                <a:spcPts val="0"/>
              </a:spcAft>
              <a:buNone/>
            </a:pPr>
            <a:r>
              <a:rPr b="1" lang="en" sz="2400">
                <a:solidFill>
                  <a:srgbClr val="741B47"/>
                </a:solidFill>
                <a:latin typeface="Lustria"/>
                <a:ea typeface="Lustria"/>
                <a:cs typeface="Lustria"/>
                <a:sym typeface="Lustria"/>
              </a:rPr>
              <a:t>Dan Gould</a:t>
            </a:r>
            <a:endParaRPr b="1" sz="2400">
              <a:solidFill>
                <a:srgbClr val="741B47"/>
              </a:solidFill>
              <a:latin typeface="Lustria"/>
              <a:ea typeface="Lustria"/>
              <a:cs typeface="Lustria"/>
              <a:sym typeface="Lustria"/>
            </a:endParaRPr>
          </a:p>
          <a:p>
            <a:pPr indent="0" lvl="0" marL="0" rtl="0" algn="l">
              <a:spcBef>
                <a:spcPts val="0"/>
              </a:spcBef>
              <a:spcAft>
                <a:spcPts val="0"/>
              </a:spcAft>
              <a:buNone/>
            </a:pPr>
            <a:r>
              <a:rPr lang="en" sz="1800">
                <a:solidFill>
                  <a:srgbClr val="741B47"/>
                </a:solidFill>
                <a:latin typeface="Lustria"/>
                <a:ea typeface="Lustria"/>
                <a:cs typeface="Lustria"/>
                <a:sym typeface="Lustria"/>
              </a:rPr>
              <a:t>Early College Transition Coach - North Quincy High School</a:t>
            </a:r>
            <a:endParaRPr sz="1800">
              <a:solidFill>
                <a:srgbClr val="741B47"/>
              </a:solidFill>
              <a:latin typeface="Lustria"/>
              <a:ea typeface="Lustria"/>
              <a:cs typeface="Lustria"/>
              <a:sym typeface="Lustria"/>
            </a:endParaRPr>
          </a:p>
          <a:p>
            <a:pPr indent="0" lvl="0" marL="0" rtl="0" algn="l">
              <a:spcBef>
                <a:spcPts val="0"/>
              </a:spcBef>
              <a:spcAft>
                <a:spcPts val="0"/>
              </a:spcAft>
              <a:buNone/>
            </a:pPr>
            <a:r>
              <a:t/>
            </a:r>
            <a:endParaRPr sz="1800">
              <a:solidFill>
                <a:schemeClr val="dk2"/>
              </a:solidFill>
              <a:latin typeface="Lustria"/>
              <a:ea typeface="Lustria"/>
              <a:cs typeface="Lustria"/>
              <a:sym typeface="Lustr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5"/>
          <p:cNvSpPr/>
          <p:nvPr/>
        </p:nvSpPr>
        <p:spPr>
          <a:xfrm>
            <a:off x="311700" y="8162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5"/>
          <p:cNvSpPr txBox="1"/>
          <p:nvPr/>
        </p:nvSpPr>
        <p:spPr>
          <a:xfrm>
            <a:off x="467450" y="59875"/>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Quincy’s ECHS Pathway:  </a:t>
            </a:r>
            <a:r>
              <a:rPr b="1" lang="en" sz="2800">
                <a:solidFill>
                  <a:schemeClr val="lt1"/>
                </a:solidFill>
                <a:latin typeface="Oswald"/>
                <a:ea typeface="Oswald"/>
                <a:cs typeface="Oswald"/>
                <a:sym typeface="Oswald"/>
              </a:rPr>
              <a:t>Dual Enrollment Initiative</a:t>
            </a:r>
            <a:endParaRPr b="1" sz="2800">
              <a:solidFill>
                <a:schemeClr val="lt1"/>
              </a:solidFill>
              <a:latin typeface="Oswald"/>
              <a:ea typeface="Oswald"/>
              <a:cs typeface="Oswald"/>
              <a:sym typeface="Oswald"/>
            </a:endParaRPr>
          </a:p>
        </p:txBody>
      </p:sp>
      <p:pic>
        <p:nvPicPr>
          <p:cNvPr id="294" name="Google Shape;294;p45"/>
          <p:cNvPicPr preferRelativeResize="0"/>
          <p:nvPr/>
        </p:nvPicPr>
        <p:blipFill rotWithShape="1">
          <a:blip r:embed="rId3">
            <a:alphaModFix amt="26000"/>
          </a:blip>
          <a:srcRect b="17069" l="16169" r="16766" t="16464"/>
          <a:stretch/>
        </p:blipFill>
        <p:spPr>
          <a:xfrm>
            <a:off x="7203500" y="3573525"/>
            <a:ext cx="1517624" cy="1504026"/>
          </a:xfrm>
          <a:prstGeom prst="rect">
            <a:avLst/>
          </a:prstGeom>
          <a:noFill/>
          <a:ln>
            <a:noFill/>
          </a:ln>
        </p:spPr>
      </p:pic>
      <p:sp>
        <p:nvSpPr>
          <p:cNvPr id="295" name="Google Shape;295;p45"/>
          <p:cNvSpPr txBox="1"/>
          <p:nvPr/>
        </p:nvSpPr>
        <p:spPr>
          <a:xfrm>
            <a:off x="467450" y="927150"/>
            <a:ext cx="8371800" cy="4031100"/>
          </a:xfrm>
          <a:prstGeom prst="rect">
            <a:avLst/>
          </a:prstGeom>
          <a:noFill/>
          <a:ln>
            <a:noFill/>
          </a:ln>
        </p:spPr>
        <p:txBody>
          <a:bodyPr anchorCtr="0" anchor="t" bIns="91425" lIns="91425" spcFirstLastPara="1" rIns="91425" wrap="square" tIns="91425">
            <a:spAutoFit/>
          </a:bodyPr>
          <a:lstStyle/>
          <a:p>
            <a:pPr indent="-384175" lvl="0" marL="457200" rtl="0" algn="l">
              <a:lnSpc>
                <a:spcPct val="115000"/>
              </a:lnSpc>
              <a:spcBef>
                <a:spcPts val="0"/>
              </a:spcBef>
              <a:spcAft>
                <a:spcPts val="0"/>
              </a:spcAft>
              <a:buClr>
                <a:srgbClr val="593658"/>
              </a:buClr>
              <a:buSzPts val="2450"/>
              <a:buFont typeface="Lustria"/>
              <a:buChar char="●"/>
            </a:pPr>
            <a:r>
              <a:rPr lang="en" sz="2450">
                <a:solidFill>
                  <a:srgbClr val="593658"/>
                </a:solidFill>
                <a:latin typeface="Lustria"/>
                <a:ea typeface="Lustria"/>
                <a:cs typeface="Lustria"/>
                <a:sym typeface="Lustria"/>
              </a:rPr>
              <a:t>Established foundation to create Quincy’s ECHS Pathway</a:t>
            </a:r>
            <a:endParaRPr sz="2450">
              <a:solidFill>
                <a:srgbClr val="593658"/>
              </a:solidFill>
              <a:latin typeface="Lustria"/>
              <a:ea typeface="Lustria"/>
              <a:cs typeface="Lustria"/>
              <a:sym typeface="Lustria"/>
            </a:endParaRPr>
          </a:p>
          <a:p>
            <a:pPr indent="-384175" lvl="0" marL="457200" rtl="0" algn="l">
              <a:lnSpc>
                <a:spcPct val="115000"/>
              </a:lnSpc>
              <a:spcBef>
                <a:spcPts val="0"/>
              </a:spcBef>
              <a:spcAft>
                <a:spcPts val="0"/>
              </a:spcAft>
              <a:buClr>
                <a:srgbClr val="593658"/>
              </a:buClr>
              <a:buSzPts val="2450"/>
              <a:buFont typeface="Lustria"/>
              <a:buChar char="●"/>
            </a:pPr>
            <a:r>
              <a:rPr lang="en" sz="2450">
                <a:solidFill>
                  <a:srgbClr val="593658"/>
                </a:solidFill>
                <a:latin typeface="Lustria"/>
                <a:ea typeface="Lustria"/>
                <a:cs typeface="Lustria"/>
                <a:sym typeface="Lustria"/>
              </a:rPr>
              <a:t>Open to ECHS students</a:t>
            </a:r>
            <a:endParaRPr sz="2450">
              <a:solidFill>
                <a:srgbClr val="593658"/>
              </a:solidFill>
              <a:latin typeface="Lustria"/>
              <a:ea typeface="Lustria"/>
              <a:cs typeface="Lustria"/>
              <a:sym typeface="Lustria"/>
            </a:endParaRPr>
          </a:p>
          <a:p>
            <a:pPr indent="-384175" lvl="0" marL="457200" rtl="0" algn="l">
              <a:lnSpc>
                <a:spcPct val="115000"/>
              </a:lnSpc>
              <a:spcBef>
                <a:spcPts val="0"/>
              </a:spcBef>
              <a:spcAft>
                <a:spcPts val="0"/>
              </a:spcAft>
              <a:buClr>
                <a:srgbClr val="593658"/>
              </a:buClr>
              <a:buSzPts val="2450"/>
              <a:buFont typeface="Lustria"/>
              <a:buChar char="●"/>
            </a:pPr>
            <a:r>
              <a:rPr lang="en" sz="2450">
                <a:solidFill>
                  <a:srgbClr val="593658"/>
                </a:solidFill>
                <a:latin typeface="Lustria"/>
                <a:ea typeface="Lustria"/>
                <a:cs typeface="Lustria"/>
                <a:sym typeface="Lustria"/>
              </a:rPr>
              <a:t>Students may take ONE </a:t>
            </a:r>
            <a:r>
              <a:rPr lang="en" sz="2450" u="sng">
                <a:solidFill>
                  <a:srgbClr val="593658"/>
                </a:solidFill>
                <a:latin typeface="Lustria"/>
                <a:ea typeface="Lustria"/>
                <a:cs typeface="Lustria"/>
                <a:sym typeface="Lustria"/>
              </a:rPr>
              <a:t>free</a:t>
            </a:r>
            <a:r>
              <a:rPr lang="en" sz="2450">
                <a:solidFill>
                  <a:srgbClr val="593658"/>
                </a:solidFill>
                <a:latin typeface="Lustria"/>
                <a:ea typeface="Lustria"/>
                <a:cs typeface="Lustria"/>
                <a:sym typeface="Lustria"/>
              </a:rPr>
              <a:t> 3 or 4 credit course</a:t>
            </a:r>
            <a:endParaRPr sz="2450">
              <a:solidFill>
                <a:srgbClr val="593658"/>
              </a:solidFill>
              <a:latin typeface="Lustria"/>
              <a:ea typeface="Lustria"/>
              <a:cs typeface="Lustria"/>
              <a:sym typeface="Lustria"/>
            </a:endParaRPr>
          </a:p>
          <a:p>
            <a:pPr indent="-384175" lvl="0" marL="457200" rtl="0" algn="l">
              <a:lnSpc>
                <a:spcPct val="115000"/>
              </a:lnSpc>
              <a:spcBef>
                <a:spcPts val="0"/>
              </a:spcBef>
              <a:spcAft>
                <a:spcPts val="0"/>
              </a:spcAft>
              <a:buClr>
                <a:srgbClr val="593658"/>
              </a:buClr>
              <a:buSzPts val="2450"/>
              <a:buFont typeface="Lustria"/>
              <a:buChar char="●"/>
            </a:pPr>
            <a:r>
              <a:rPr lang="en" sz="2450">
                <a:solidFill>
                  <a:srgbClr val="593658"/>
                </a:solidFill>
                <a:latin typeface="Lustria"/>
                <a:ea typeface="Lustria"/>
                <a:cs typeface="Lustria"/>
                <a:sym typeface="Lustria"/>
              </a:rPr>
              <a:t>Enrolled in an honors level course</a:t>
            </a:r>
            <a:endParaRPr sz="2450">
              <a:solidFill>
                <a:srgbClr val="593658"/>
              </a:solidFill>
              <a:latin typeface="Lustria"/>
              <a:ea typeface="Lustria"/>
              <a:cs typeface="Lustria"/>
              <a:sym typeface="Lustria"/>
            </a:endParaRPr>
          </a:p>
          <a:p>
            <a:pPr indent="-384175" lvl="0" marL="457200" rtl="0" algn="l">
              <a:lnSpc>
                <a:spcPct val="115000"/>
              </a:lnSpc>
              <a:spcBef>
                <a:spcPts val="0"/>
              </a:spcBef>
              <a:spcAft>
                <a:spcPts val="0"/>
              </a:spcAft>
              <a:buClr>
                <a:srgbClr val="593658"/>
              </a:buClr>
              <a:buSzPts val="2450"/>
              <a:buFont typeface="Lustria"/>
              <a:buChar char="●"/>
            </a:pPr>
            <a:r>
              <a:rPr lang="en" sz="2450">
                <a:solidFill>
                  <a:srgbClr val="593658"/>
                </a:solidFill>
                <a:latin typeface="Lustria"/>
                <a:ea typeface="Lustria"/>
                <a:cs typeface="Lustria"/>
                <a:sym typeface="Lustria"/>
              </a:rPr>
              <a:t>Minimum unweighted GPA of 2.8</a:t>
            </a:r>
            <a:endParaRPr sz="2450">
              <a:solidFill>
                <a:srgbClr val="593658"/>
              </a:solidFill>
              <a:latin typeface="Lustria"/>
              <a:ea typeface="Lustria"/>
              <a:cs typeface="Lustria"/>
              <a:sym typeface="Lustria"/>
            </a:endParaRPr>
          </a:p>
          <a:p>
            <a:pPr indent="-384175" lvl="0" marL="457200" rtl="0" algn="l">
              <a:lnSpc>
                <a:spcPct val="115000"/>
              </a:lnSpc>
              <a:spcBef>
                <a:spcPts val="0"/>
              </a:spcBef>
              <a:spcAft>
                <a:spcPts val="0"/>
              </a:spcAft>
              <a:buClr>
                <a:srgbClr val="593658"/>
              </a:buClr>
              <a:buSzPts val="2450"/>
              <a:buFont typeface="Lustria"/>
              <a:buChar char="●"/>
            </a:pPr>
            <a:r>
              <a:rPr lang="en" sz="2450">
                <a:solidFill>
                  <a:srgbClr val="593658"/>
                </a:solidFill>
                <a:latin typeface="Lustria"/>
                <a:ea typeface="Lustria"/>
                <a:cs typeface="Lustria"/>
                <a:sym typeface="Lustria"/>
              </a:rPr>
              <a:t>Students must earn a final grade of “C” or better to earn college credit</a:t>
            </a:r>
            <a:endParaRPr sz="2450">
              <a:solidFill>
                <a:srgbClr val="593658"/>
              </a:solidFill>
              <a:latin typeface="Lustria"/>
              <a:ea typeface="Lustria"/>
              <a:cs typeface="Lustria"/>
              <a:sym typeface="Lustria"/>
            </a:endParaRPr>
          </a:p>
          <a:p>
            <a:pPr indent="-384175" lvl="0" marL="457200" rtl="0" algn="l">
              <a:lnSpc>
                <a:spcPct val="115000"/>
              </a:lnSpc>
              <a:spcBef>
                <a:spcPts val="0"/>
              </a:spcBef>
              <a:spcAft>
                <a:spcPts val="0"/>
              </a:spcAft>
              <a:buClr>
                <a:srgbClr val="593658"/>
              </a:buClr>
              <a:buSzPts val="2450"/>
              <a:buFont typeface="Lustria"/>
              <a:buChar char="●"/>
            </a:pPr>
            <a:r>
              <a:rPr lang="en" sz="2450">
                <a:solidFill>
                  <a:srgbClr val="593658"/>
                </a:solidFill>
                <a:latin typeface="Lustria"/>
                <a:ea typeface="Lustria"/>
                <a:cs typeface="Lustria"/>
                <a:sym typeface="Lustria"/>
              </a:rPr>
              <a:t>Save up to $1,000 through this opportunity</a:t>
            </a:r>
            <a:endParaRPr sz="3200">
              <a:solidFill>
                <a:srgbClr val="593658"/>
              </a:solidFill>
              <a:latin typeface="Lustria"/>
              <a:ea typeface="Lustria"/>
              <a:cs typeface="Lustria"/>
              <a:sym typeface="Lustria"/>
            </a:endParaRPr>
          </a:p>
        </p:txBody>
      </p:sp>
      <p:sp>
        <p:nvSpPr>
          <p:cNvPr id="296" name="Google Shape;296;p45"/>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6"/>
          <p:cNvSpPr/>
          <p:nvPr/>
        </p:nvSpPr>
        <p:spPr>
          <a:xfrm>
            <a:off x="146100" y="12050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6"/>
          <p:cNvSpPr txBox="1"/>
          <p:nvPr/>
        </p:nvSpPr>
        <p:spPr>
          <a:xfrm>
            <a:off x="253850" y="91100"/>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Quincy’s ECHS Pathway:  </a:t>
            </a:r>
            <a:r>
              <a:rPr b="1" lang="en" sz="2800">
                <a:solidFill>
                  <a:schemeClr val="lt1"/>
                </a:solidFill>
                <a:latin typeface="Oswald"/>
                <a:ea typeface="Oswald"/>
                <a:cs typeface="Oswald"/>
                <a:sym typeface="Oswald"/>
              </a:rPr>
              <a:t>Summer Academy</a:t>
            </a:r>
            <a:endParaRPr b="1" sz="2800">
              <a:solidFill>
                <a:schemeClr val="lt1"/>
              </a:solidFill>
              <a:latin typeface="Oswald"/>
              <a:ea typeface="Oswald"/>
              <a:cs typeface="Oswald"/>
              <a:sym typeface="Oswald"/>
            </a:endParaRPr>
          </a:p>
        </p:txBody>
      </p:sp>
      <p:sp>
        <p:nvSpPr>
          <p:cNvPr id="303" name="Google Shape;303;p46"/>
          <p:cNvSpPr txBox="1"/>
          <p:nvPr/>
        </p:nvSpPr>
        <p:spPr>
          <a:xfrm>
            <a:off x="269850" y="875050"/>
            <a:ext cx="8273100" cy="4063500"/>
          </a:xfrm>
          <a:prstGeom prst="rect">
            <a:avLst/>
          </a:prstGeom>
          <a:noFill/>
          <a:ln>
            <a:noFill/>
          </a:ln>
        </p:spPr>
        <p:txBody>
          <a:bodyPr anchorCtr="0" anchor="t" bIns="91425" lIns="91425" spcFirstLastPara="1" rIns="91425" wrap="square" tIns="91425">
            <a:spAutoFit/>
          </a:bodyPr>
          <a:lstStyle/>
          <a:p>
            <a:pPr indent="-381000" lvl="0" marL="457200" rtl="0" algn="l">
              <a:lnSpc>
                <a:spcPct val="100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Available to ECHS students: incoming Grades 10, 11, and 12, as well as graduating seniors</a:t>
            </a:r>
            <a:endParaRPr sz="2400">
              <a:solidFill>
                <a:srgbClr val="593658"/>
              </a:solidFill>
              <a:latin typeface="Lustria"/>
              <a:ea typeface="Lustria"/>
              <a:cs typeface="Lustria"/>
              <a:sym typeface="Lustria"/>
            </a:endParaRPr>
          </a:p>
          <a:p>
            <a:pPr indent="0" lvl="0" marL="457200" rtl="0" algn="l">
              <a:lnSpc>
                <a:spcPct val="100000"/>
              </a:lnSpc>
              <a:spcBef>
                <a:spcPts val="0"/>
              </a:spcBef>
              <a:spcAft>
                <a:spcPts val="0"/>
              </a:spcAft>
              <a:buNone/>
            </a:pPr>
            <a:r>
              <a:t/>
            </a:r>
            <a:endParaRPr sz="1200">
              <a:solidFill>
                <a:srgbClr val="593658"/>
              </a:solidFill>
              <a:latin typeface="Lustria"/>
              <a:ea typeface="Lustria"/>
              <a:cs typeface="Lustria"/>
              <a:sym typeface="Lustria"/>
            </a:endParaRPr>
          </a:p>
          <a:p>
            <a:pPr indent="-381000" lvl="0" marL="457200" rtl="0" algn="l">
              <a:lnSpc>
                <a:spcPct val="100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Variety of course offerings </a:t>
            </a:r>
            <a:r>
              <a:rPr lang="en" sz="2400">
                <a:solidFill>
                  <a:srgbClr val="593658"/>
                </a:solidFill>
                <a:latin typeface="Lustria"/>
                <a:ea typeface="Lustria"/>
                <a:cs typeface="Lustria"/>
                <a:sym typeface="Lustria"/>
              </a:rPr>
              <a:t>include: Public Speaking, Introduction to Computers, Foundations of Business, Website Design, Introduction to Programming, General Sociology, Precalculus, Introduction to Biotechnology, and Introduction to Forensic Science</a:t>
            </a:r>
            <a:endParaRPr sz="2400">
              <a:solidFill>
                <a:srgbClr val="593658"/>
              </a:solidFill>
              <a:latin typeface="Lustria"/>
              <a:ea typeface="Lustria"/>
              <a:cs typeface="Lustria"/>
              <a:sym typeface="Lustria"/>
            </a:endParaRPr>
          </a:p>
          <a:p>
            <a:pPr indent="0" lvl="0" marL="457200" rtl="0" algn="l">
              <a:lnSpc>
                <a:spcPct val="100000"/>
              </a:lnSpc>
              <a:spcBef>
                <a:spcPts val="0"/>
              </a:spcBef>
              <a:spcAft>
                <a:spcPts val="0"/>
              </a:spcAft>
              <a:buNone/>
            </a:pPr>
            <a:r>
              <a:t/>
            </a:r>
            <a:endParaRPr sz="1200">
              <a:solidFill>
                <a:srgbClr val="593658"/>
              </a:solidFill>
              <a:latin typeface="Lustria"/>
              <a:ea typeface="Lustria"/>
              <a:cs typeface="Lustria"/>
              <a:sym typeface="Lustria"/>
            </a:endParaRPr>
          </a:p>
          <a:p>
            <a:pPr indent="-368300" lvl="0" marL="457200" rtl="0" algn="l">
              <a:lnSpc>
                <a:spcPct val="100000"/>
              </a:lnSpc>
              <a:spcBef>
                <a:spcPts val="0"/>
              </a:spcBef>
              <a:spcAft>
                <a:spcPts val="0"/>
              </a:spcAft>
              <a:buClr>
                <a:srgbClr val="593658"/>
              </a:buClr>
              <a:buSzPts val="2200"/>
              <a:buFont typeface="Lustria"/>
              <a:buChar char="●"/>
            </a:pPr>
            <a:r>
              <a:rPr lang="en" sz="2400">
                <a:solidFill>
                  <a:srgbClr val="593658"/>
                </a:solidFill>
                <a:latin typeface="Lustria"/>
                <a:ea typeface="Lustria"/>
                <a:cs typeface="Lustria"/>
                <a:sym typeface="Lustria"/>
              </a:rPr>
              <a:t>Free Tuition, Fees, </a:t>
            </a:r>
            <a:r>
              <a:rPr lang="en" sz="1600">
                <a:solidFill>
                  <a:srgbClr val="593658"/>
                </a:solidFill>
                <a:latin typeface="Lustria"/>
                <a:ea typeface="Lustria"/>
                <a:cs typeface="Lustria"/>
                <a:sym typeface="Lustria"/>
              </a:rPr>
              <a:t>and</a:t>
            </a:r>
            <a:r>
              <a:rPr lang="en" sz="2400">
                <a:solidFill>
                  <a:srgbClr val="593658"/>
                </a:solidFill>
                <a:latin typeface="Lustria"/>
                <a:ea typeface="Lustria"/>
                <a:cs typeface="Lustria"/>
                <a:sym typeface="Lustria"/>
              </a:rPr>
              <a:t> Textbooks</a:t>
            </a:r>
            <a:endParaRPr sz="2400">
              <a:solidFill>
                <a:srgbClr val="593658"/>
              </a:solidFill>
              <a:latin typeface="Lustria"/>
              <a:ea typeface="Lustria"/>
              <a:cs typeface="Lustria"/>
              <a:sym typeface="Lustria"/>
            </a:endParaRPr>
          </a:p>
          <a:p>
            <a:pPr indent="0" lvl="0" marL="457200" rtl="0" algn="l">
              <a:lnSpc>
                <a:spcPct val="100000"/>
              </a:lnSpc>
              <a:spcBef>
                <a:spcPts val="0"/>
              </a:spcBef>
              <a:spcAft>
                <a:spcPts val="0"/>
              </a:spcAft>
              <a:buNone/>
            </a:pPr>
            <a:r>
              <a:t/>
            </a:r>
            <a:endParaRPr sz="1200">
              <a:solidFill>
                <a:srgbClr val="593658"/>
              </a:solidFill>
              <a:latin typeface="Lustria"/>
              <a:ea typeface="Lustria"/>
              <a:cs typeface="Lustria"/>
              <a:sym typeface="Lustria"/>
            </a:endParaRPr>
          </a:p>
          <a:p>
            <a:pPr indent="-381000" lvl="0" marL="457200" rtl="0" algn="l">
              <a:lnSpc>
                <a:spcPct val="100000"/>
              </a:lnSpc>
              <a:spcBef>
                <a:spcPts val="0"/>
              </a:spcBef>
              <a:spcAft>
                <a:spcPts val="0"/>
              </a:spcAft>
              <a:buClr>
                <a:srgbClr val="593658"/>
              </a:buClr>
              <a:buSzPts val="2400"/>
              <a:buFont typeface="Lustria"/>
              <a:buChar char="●"/>
            </a:pPr>
            <a:r>
              <a:rPr lang="en" sz="2400">
                <a:solidFill>
                  <a:srgbClr val="593658"/>
                </a:solidFill>
                <a:latin typeface="Lustria"/>
                <a:ea typeface="Lustria"/>
                <a:cs typeface="Lustria"/>
                <a:sym typeface="Lustria"/>
              </a:rPr>
              <a:t>182 students participated last summer </a:t>
            </a:r>
            <a:endParaRPr sz="2400">
              <a:solidFill>
                <a:srgbClr val="593658"/>
              </a:solidFill>
              <a:latin typeface="Lustria"/>
              <a:ea typeface="Lustria"/>
              <a:cs typeface="Lustria"/>
              <a:sym typeface="Lustria"/>
            </a:endParaRPr>
          </a:p>
        </p:txBody>
      </p:sp>
      <p:pic>
        <p:nvPicPr>
          <p:cNvPr id="304" name="Google Shape;304;p46"/>
          <p:cNvPicPr preferRelativeResize="0"/>
          <p:nvPr/>
        </p:nvPicPr>
        <p:blipFill rotWithShape="1">
          <a:blip r:embed="rId3">
            <a:alphaModFix amt="26000"/>
          </a:blip>
          <a:srcRect b="17069" l="16169" r="16766" t="16464"/>
          <a:stretch/>
        </p:blipFill>
        <p:spPr>
          <a:xfrm>
            <a:off x="6873175" y="2957975"/>
            <a:ext cx="2091628" cy="2072975"/>
          </a:xfrm>
          <a:prstGeom prst="rect">
            <a:avLst/>
          </a:prstGeom>
          <a:noFill/>
          <a:ln>
            <a:noFill/>
          </a:ln>
        </p:spPr>
      </p:pic>
      <p:sp>
        <p:nvSpPr>
          <p:cNvPr id="305" name="Google Shape;305;p46"/>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7"/>
          <p:cNvSpPr/>
          <p:nvPr/>
        </p:nvSpPr>
        <p:spPr>
          <a:xfrm>
            <a:off x="311700" y="8162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7"/>
          <p:cNvSpPr txBox="1"/>
          <p:nvPr/>
        </p:nvSpPr>
        <p:spPr>
          <a:xfrm>
            <a:off x="467450" y="59875"/>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Quincy’s ECHS Pathway:  </a:t>
            </a:r>
            <a:r>
              <a:rPr b="1" lang="en" sz="2800">
                <a:solidFill>
                  <a:schemeClr val="lt1"/>
                </a:solidFill>
                <a:latin typeface="Oswald"/>
                <a:ea typeface="Oswald"/>
                <a:cs typeface="Oswald"/>
                <a:sym typeface="Oswald"/>
              </a:rPr>
              <a:t>Parent Advisory Team</a:t>
            </a:r>
            <a:endParaRPr b="1" sz="2800">
              <a:solidFill>
                <a:schemeClr val="lt1"/>
              </a:solidFill>
              <a:latin typeface="Oswald"/>
              <a:ea typeface="Oswald"/>
              <a:cs typeface="Oswald"/>
              <a:sym typeface="Oswald"/>
            </a:endParaRPr>
          </a:p>
        </p:txBody>
      </p:sp>
      <p:pic>
        <p:nvPicPr>
          <p:cNvPr id="312" name="Google Shape;312;p47"/>
          <p:cNvPicPr preferRelativeResize="0"/>
          <p:nvPr/>
        </p:nvPicPr>
        <p:blipFill rotWithShape="1">
          <a:blip r:embed="rId3">
            <a:alphaModFix amt="26000"/>
          </a:blip>
          <a:srcRect b="17069" l="16169" r="16766" t="16464"/>
          <a:stretch/>
        </p:blipFill>
        <p:spPr>
          <a:xfrm>
            <a:off x="7203500" y="3356500"/>
            <a:ext cx="1736602" cy="1721052"/>
          </a:xfrm>
          <a:prstGeom prst="rect">
            <a:avLst/>
          </a:prstGeom>
          <a:noFill/>
          <a:ln>
            <a:noFill/>
          </a:ln>
        </p:spPr>
      </p:pic>
      <p:sp>
        <p:nvSpPr>
          <p:cNvPr id="313" name="Google Shape;313;p47"/>
          <p:cNvSpPr txBox="1"/>
          <p:nvPr/>
        </p:nvSpPr>
        <p:spPr>
          <a:xfrm>
            <a:off x="231350" y="848385"/>
            <a:ext cx="8371800" cy="4202100"/>
          </a:xfrm>
          <a:prstGeom prst="rect">
            <a:avLst/>
          </a:prstGeom>
          <a:noFill/>
          <a:ln>
            <a:noFill/>
          </a:ln>
        </p:spPr>
        <p:txBody>
          <a:bodyPr anchorCtr="0" anchor="t" bIns="91425" lIns="91425" spcFirstLastPara="1" rIns="91425" wrap="square" tIns="91425">
            <a:spAutoFit/>
          </a:bodyPr>
          <a:lstStyle/>
          <a:p>
            <a:pPr indent="-368300" lvl="0" marL="457200" rtl="0" algn="l">
              <a:lnSpc>
                <a:spcPct val="100000"/>
              </a:lnSpc>
              <a:spcBef>
                <a:spcPts val="0"/>
              </a:spcBef>
              <a:spcAft>
                <a:spcPts val="0"/>
              </a:spcAft>
              <a:buClr>
                <a:srgbClr val="593658"/>
              </a:buClr>
              <a:buSzPts val="2200"/>
              <a:buFont typeface="Lustria"/>
              <a:buChar char="●"/>
            </a:pPr>
            <a:r>
              <a:rPr lang="en" sz="2100">
                <a:solidFill>
                  <a:srgbClr val="593658"/>
                </a:solidFill>
                <a:latin typeface="Lustria"/>
                <a:ea typeface="Lustria"/>
                <a:cs typeface="Lustria"/>
                <a:sym typeface="Lustria"/>
              </a:rPr>
              <a:t>Established Spring 2023.</a:t>
            </a:r>
            <a:r>
              <a:rPr lang="en" sz="2200">
                <a:solidFill>
                  <a:srgbClr val="593658"/>
                </a:solidFill>
                <a:latin typeface="Lustria"/>
                <a:ea typeface="Lustria"/>
                <a:cs typeface="Lustria"/>
                <a:sym typeface="Lustria"/>
              </a:rPr>
              <a:t> </a:t>
            </a:r>
            <a:endParaRPr sz="2100">
              <a:solidFill>
                <a:srgbClr val="593658"/>
              </a:solidFill>
              <a:latin typeface="Lustria"/>
              <a:ea typeface="Lustria"/>
              <a:cs typeface="Lustria"/>
              <a:sym typeface="Lustria"/>
            </a:endParaRPr>
          </a:p>
          <a:p>
            <a:pPr indent="0" lvl="0" marL="0" rtl="0" algn="l">
              <a:lnSpc>
                <a:spcPct val="100000"/>
              </a:lnSpc>
              <a:spcBef>
                <a:spcPts val="0"/>
              </a:spcBef>
              <a:spcAft>
                <a:spcPts val="0"/>
              </a:spcAft>
              <a:buNone/>
            </a:pPr>
            <a:r>
              <a:t/>
            </a:r>
            <a:endParaRPr sz="1000">
              <a:solidFill>
                <a:srgbClr val="593658"/>
              </a:solidFill>
              <a:latin typeface="Lustria"/>
              <a:ea typeface="Lustria"/>
              <a:cs typeface="Lustria"/>
              <a:sym typeface="Lustria"/>
            </a:endParaRPr>
          </a:p>
          <a:p>
            <a:pPr indent="-361950" lvl="0" marL="457200" rtl="0" algn="l">
              <a:lnSpc>
                <a:spcPct val="100000"/>
              </a:lnSpc>
              <a:spcBef>
                <a:spcPts val="0"/>
              </a:spcBef>
              <a:spcAft>
                <a:spcPts val="0"/>
              </a:spcAft>
              <a:buClr>
                <a:srgbClr val="593658"/>
              </a:buClr>
              <a:buSzPts val="2100"/>
              <a:buFont typeface="Lustria"/>
              <a:buChar char="●"/>
            </a:pPr>
            <a:r>
              <a:rPr lang="en" sz="2100">
                <a:solidFill>
                  <a:srgbClr val="593658"/>
                </a:solidFill>
                <a:latin typeface="Lustria"/>
                <a:ea typeface="Lustria"/>
                <a:cs typeface="Lustria"/>
                <a:sym typeface="Lustria"/>
              </a:rPr>
              <a:t>Opportunity for current and prospective ECHS parents to connect, share program insight, assist in coordinating events, provide recommendations, and contribute to the ECHS and QPS community. </a:t>
            </a:r>
            <a:endParaRPr sz="2100">
              <a:solidFill>
                <a:srgbClr val="593658"/>
              </a:solidFill>
              <a:latin typeface="Lustria"/>
              <a:ea typeface="Lustria"/>
              <a:cs typeface="Lustria"/>
              <a:sym typeface="Lustria"/>
            </a:endParaRPr>
          </a:p>
          <a:p>
            <a:pPr indent="0" lvl="0" marL="0" rtl="0" algn="l">
              <a:lnSpc>
                <a:spcPct val="100000"/>
              </a:lnSpc>
              <a:spcBef>
                <a:spcPts val="0"/>
              </a:spcBef>
              <a:spcAft>
                <a:spcPts val="0"/>
              </a:spcAft>
              <a:buNone/>
            </a:pPr>
            <a:r>
              <a:t/>
            </a:r>
            <a:endParaRPr sz="1000">
              <a:solidFill>
                <a:srgbClr val="593658"/>
              </a:solidFill>
              <a:latin typeface="Lustria"/>
              <a:ea typeface="Lustria"/>
              <a:cs typeface="Lustria"/>
              <a:sym typeface="Lustria"/>
            </a:endParaRPr>
          </a:p>
          <a:p>
            <a:pPr indent="-361950" lvl="0" marL="457200" rtl="0" algn="l">
              <a:lnSpc>
                <a:spcPct val="100000"/>
              </a:lnSpc>
              <a:spcBef>
                <a:spcPts val="0"/>
              </a:spcBef>
              <a:spcAft>
                <a:spcPts val="0"/>
              </a:spcAft>
              <a:buClr>
                <a:srgbClr val="593658"/>
              </a:buClr>
              <a:buSzPts val="2100"/>
              <a:buFont typeface="Lustria"/>
              <a:buChar char="●"/>
            </a:pPr>
            <a:r>
              <a:rPr lang="en" sz="2100">
                <a:solidFill>
                  <a:srgbClr val="593658"/>
                </a:solidFill>
                <a:latin typeface="Lustria"/>
                <a:ea typeface="Lustria"/>
                <a:cs typeface="Lustria"/>
                <a:sym typeface="Lustria"/>
              </a:rPr>
              <a:t>Seventeen parents currently participating</a:t>
            </a:r>
            <a:endParaRPr sz="2100">
              <a:solidFill>
                <a:srgbClr val="593658"/>
              </a:solidFill>
              <a:latin typeface="Lustria"/>
              <a:ea typeface="Lustria"/>
              <a:cs typeface="Lustria"/>
              <a:sym typeface="Lustria"/>
            </a:endParaRPr>
          </a:p>
          <a:p>
            <a:pPr indent="0" lvl="0" marL="457200" rtl="0" algn="l">
              <a:lnSpc>
                <a:spcPct val="100000"/>
              </a:lnSpc>
              <a:spcBef>
                <a:spcPts val="0"/>
              </a:spcBef>
              <a:spcAft>
                <a:spcPts val="0"/>
              </a:spcAft>
              <a:buNone/>
            </a:pPr>
            <a:r>
              <a:t/>
            </a:r>
            <a:endParaRPr sz="1000">
              <a:solidFill>
                <a:srgbClr val="593658"/>
              </a:solidFill>
              <a:latin typeface="Lustria"/>
              <a:ea typeface="Lustria"/>
              <a:cs typeface="Lustria"/>
              <a:sym typeface="Lustria"/>
            </a:endParaRPr>
          </a:p>
          <a:p>
            <a:pPr indent="-361950" lvl="0" marL="457200" rtl="0" algn="l">
              <a:lnSpc>
                <a:spcPct val="100000"/>
              </a:lnSpc>
              <a:spcBef>
                <a:spcPts val="0"/>
              </a:spcBef>
              <a:spcAft>
                <a:spcPts val="0"/>
              </a:spcAft>
              <a:buClr>
                <a:srgbClr val="593658"/>
              </a:buClr>
              <a:buSzPts val="2100"/>
              <a:buFont typeface="Lustria"/>
              <a:buChar char="●"/>
            </a:pPr>
            <a:r>
              <a:rPr lang="en" sz="2100">
                <a:solidFill>
                  <a:srgbClr val="593658"/>
                </a:solidFill>
                <a:latin typeface="Lustria"/>
                <a:ea typeface="Lustria"/>
                <a:cs typeface="Lustria"/>
                <a:sym typeface="Lustria"/>
              </a:rPr>
              <a:t>Four ECHS Parent Advisory Team Meetings per year </a:t>
            </a:r>
            <a:endParaRPr sz="21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Offer a series of ECHS Parent Advisory Team events/initiatives:</a:t>
            </a:r>
            <a:endParaRPr sz="1800">
              <a:solidFill>
                <a:srgbClr val="593658"/>
              </a:solidFill>
              <a:latin typeface="Lustria"/>
              <a:ea typeface="Lustria"/>
              <a:cs typeface="Lustria"/>
              <a:sym typeface="Lustria"/>
            </a:endParaRPr>
          </a:p>
          <a:p>
            <a:pPr indent="-342900" lvl="1" marL="914400" rtl="0" algn="l">
              <a:spcBef>
                <a:spcPts val="0"/>
              </a:spcBef>
              <a:spcAft>
                <a:spcPts val="0"/>
              </a:spcAft>
              <a:buClr>
                <a:srgbClr val="593658"/>
              </a:buClr>
              <a:buSzPts val="1800"/>
              <a:buFont typeface="Lustria"/>
              <a:buChar char="○"/>
            </a:pPr>
            <a:r>
              <a:rPr lang="en" sz="1800">
                <a:solidFill>
                  <a:srgbClr val="593658"/>
                </a:solidFill>
                <a:latin typeface="Lustria"/>
                <a:ea typeface="Lustria"/>
                <a:cs typeface="Lustria"/>
                <a:sym typeface="Lustria"/>
              </a:rPr>
              <a:t>ECHS Student Orientation (August) ~ Parent Panel</a:t>
            </a:r>
            <a:endParaRPr sz="1800">
              <a:solidFill>
                <a:srgbClr val="593658"/>
              </a:solidFill>
              <a:latin typeface="Lustria"/>
              <a:ea typeface="Lustria"/>
              <a:cs typeface="Lustria"/>
              <a:sym typeface="Lustria"/>
            </a:endParaRPr>
          </a:p>
          <a:p>
            <a:pPr indent="-342900" lvl="1" marL="914400" rtl="0" algn="l">
              <a:spcBef>
                <a:spcPts val="0"/>
              </a:spcBef>
              <a:spcAft>
                <a:spcPts val="0"/>
              </a:spcAft>
              <a:buClr>
                <a:srgbClr val="593658"/>
              </a:buClr>
              <a:buSzPts val="1800"/>
              <a:buFont typeface="Lustria"/>
              <a:buChar char="○"/>
            </a:pPr>
            <a:r>
              <a:rPr lang="en" sz="1800">
                <a:solidFill>
                  <a:srgbClr val="593658"/>
                </a:solidFill>
                <a:latin typeface="Lustria"/>
                <a:ea typeface="Lustria"/>
                <a:cs typeface="Lustria"/>
                <a:sym typeface="Lustria"/>
              </a:rPr>
              <a:t>ECHS Workshop/Trainings:</a:t>
            </a:r>
            <a:r>
              <a:rPr lang="en" sz="2100">
                <a:solidFill>
                  <a:srgbClr val="593658"/>
                </a:solidFill>
                <a:latin typeface="Lustria"/>
                <a:ea typeface="Lustria"/>
                <a:cs typeface="Lustria"/>
                <a:sym typeface="Lustria"/>
              </a:rPr>
              <a:t> </a:t>
            </a:r>
            <a:endParaRPr sz="2000">
              <a:solidFill>
                <a:srgbClr val="593658"/>
              </a:solidFill>
              <a:latin typeface="Lustria"/>
              <a:ea typeface="Lustria"/>
              <a:cs typeface="Lustria"/>
              <a:sym typeface="Lustria"/>
            </a:endParaRPr>
          </a:p>
        </p:txBody>
      </p:sp>
      <p:sp>
        <p:nvSpPr>
          <p:cNvPr id="314" name="Google Shape;314;p47"/>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8"/>
          <p:cNvSpPr/>
          <p:nvPr/>
        </p:nvSpPr>
        <p:spPr>
          <a:xfrm>
            <a:off x="146100" y="12050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8"/>
          <p:cNvSpPr txBox="1"/>
          <p:nvPr/>
        </p:nvSpPr>
        <p:spPr>
          <a:xfrm>
            <a:off x="253850" y="91100"/>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Quincy’s ECHS Pathway:  </a:t>
            </a:r>
            <a:r>
              <a:rPr b="1" lang="en" sz="2800">
                <a:solidFill>
                  <a:schemeClr val="lt1"/>
                </a:solidFill>
                <a:latin typeface="Oswald"/>
                <a:ea typeface="Oswald"/>
                <a:cs typeface="Oswald"/>
                <a:sym typeface="Oswald"/>
              </a:rPr>
              <a:t>Professional Development</a:t>
            </a:r>
            <a:endParaRPr b="1" sz="2800">
              <a:solidFill>
                <a:schemeClr val="lt1"/>
              </a:solidFill>
              <a:latin typeface="Oswald"/>
              <a:ea typeface="Oswald"/>
              <a:cs typeface="Oswald"/>
              <a:sym typeface="Oswald"/>
            </a:endParaRPr>
          </a:p>
        </p:txBody>
      </p:sp>
      <p:sp>
        <p:nvSpPr>
          <p:cNvPr id="321" name="Google Shape;321;p48"/>
          <p:cNvSpPr txBox="1"/>
          <p:nvPr/>
        </p:nvSpPr>
        <p:spPr>
          <a:xfrm>
            <a:off x="3337375" y="875050"/>
            <a:ext cx="5205600" cy="4648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QC Faculty Collaboration Initiative</a:t>
            </a:r>
            <a:endParaRPr sz="1900">
              <a:solidFill>
                <a:srgbClr val="593658"/>
              </a:solidFill>
              <a:latin typeface="Lustria"/>
              <a:ea typeface="Lustria"/>
              <a:cs typeface="Lustria"/>
              <a:sym typeface="Lustria"/>
            </a:endParaRPr>
          </a:p>
          <a:p>
            <a:pPr indent="-349250" lvl="0" marL="457200" rtl="0" algn="l">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Common Planning Time</a:t>
            </a:r>
            <a:endParaRPr sz="1900">
              <a:solidFill>
                <a:srgbClr val="593658"/>
              </a:solidFill>
              <a:latin typeface="Lustria"/>
              <a:ea typeface="Lustria"/>
              <a:cs typeface="Lustria"/>
              <a:sym typeface="Lustria"/>
            </a:endParaRPr>
          </a:p>
          <a:p>
            <a:pPr indent="-349250" lvl="0" marL="457200" rtl="0" algn="l">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Professional Day of Learning</a:t>
            </a:r>
            <a:endParaRPr sz="1900">
              <a:solidFill>
                <a:srgbClr val="593658"/>
              </a:solidFill>
              <a:latin typeface="Lustria"/>
              <a:ea typeface="Lustria"/>
              <a:cs typeface="Lustria"/>
              <a:sym typeface="Lustria"/>
            </a:endParaRPr>
          </a:p>
          <a:p>
            <a:pPr indent="-349250" lvl="0" marL="457200" rtl="0" algn="l">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ECHS Symposium Workshop</a:t>
            </a:r>
            <a:endParaRPr sz="1900">
              <a:solidFill>
                <a:srgbClr val="593658"/>
              </a:solidFill>
              <a:latin typeface="Lustria"/>
              <a:ea typeface="Lustria"/>
              <a:cs typeface="Lustria"/>
              <a:sym typeface="Lustria"/>
            </a:endParaRPr>
          </a:p>
          <a:p>
            <a:pPr indent="-349250" lvl="1" marL="914400" rtl="0" algn="l">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Essential Practices for College and Career Instruction alongside Inquiry- Based Learning </a:t>
            </a:r>
            <a:endParaRPr sz="1900">
              <a:solidFill>
                <a:srgbClr val="593658"/>
              </a:solidFill>
              <a:latin typeface="Lustria"/>
              <a:ea typeface="Lustria"/>
              <a:cs typeface="Lustria"/>
              <a:sym typeface="Lustria"/>
            </a:endParaRPr>
          </a:p>
          <a:p>
            <a:pPr indent="-349250" lvl="0" marL="457200" rtl="0" algn="l">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Early College Professional Learning Series ~ MA DESE:  Building Capacity for Rigorous Instruction and Enhanced Student Support</a:t>
            </a:r>
            <a:endParaRPr sz="1900">
              <a:solidFill>
                <a:srgbClr val="593658"/>
              </a:solidFill>
              <a:latin typeface="Lustria"/>
              <a:ea typeface="Lustria"/>
              <a:cs typeface="Lustria"/>
              <a:sym typeface="Lustria"/>
            </a:endParaRPr>
          </a:p>
          <a:p>
            <a:pPr indent="-349250" lvl="0" marL="457200" rtl="0" algn="l">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ECHS National Summit - Presenting June 2026</a:t>
            </a:r>
            <a:endParaRPr sz="1900">
              <a:solidFill>
                <a:srgbClr val="593658"/>
              </a:solidFill>
              <a:latin typeface="Lustria"/>
              <a:ea typeface="Lustria"/>
              <a:cs typeface="Lustria"/>
              <a:sym typeface="Lustria"/>
            </a:endParaRPr>
          </a:p>
          <a:p>
            <a:pPr indent="-349250" lvl="0" marL="457200" rtl="0" algn="l">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Statewide Presentations and Workshops</a:t>
            </a:r>
            <a:endParaRPr sz="1900">
              <a:solidFill>
                <a:srgbClr val="593658"/>
              </a:solidFill>
              <a:latin typeface="Lustria"/>
              <a:ea typeface="Lustria"/>
              <a:cs typeface="Lustria"/>
              <a:sym typeface="Lustria"/>
            </a:endParaRPr>
          </a:p>
          <a:p>
            <a:pPr indent="0" lvl="0" marL="0" rtl="0" algn="l">
              <a:lnSpc>
                <a:spcPct val="100000"/>
              </a:lnSpc>
              <a:spcBef>
                <a:spcPts val="0"/>
              </a:spcBef>
              <a:spcAft>
                <a:spcPts val="0"/>
              </a:spcAft>
              <a:buNone/>
            </a:pPr>
            <a:r>
              <a:t/>
            </a:r>
            <a:endParaRPr sz="2400">
              <a:solidFill>
                <a:srgbClr val="593658"/>
              </a:solidFill>
              <a:latin typeface="Lustria"/>
              <a:ea typeface="Lustria"/>
              <a:cs typeface="Lustria"/>
              <a:sym typeface="Lustria"/>
            </a:endParaRPr>
          </a:p>
        </p:txBody>
      </p:sp>
      <p:pic>
        <p:nvPicPr>
          <p:cNvPr id="322" name="Google Shape;322;p48"/>
          <p:cNvPicPr preferRelativeResize="0"/>
          <p:nvPr/>
        </p:nvPicPr>
        <p:blipFill rotWithShape="1">
          <a:blip r:embed="rId3">
            <a:alphaModFix amt="26000"/>
          </a:blip>
          <a:srcRect b="17069" l="16169" r="16766" t="16464"/>
          <a:stretch/>
        </p:blipFill>
        <p:spPr>
          <a:xfrm>
            <a:off x="6873175" y="2957975"/>
            <a:ext cx="2091628" cy="2072975"/>
          </a:xfrm>
          <a:prstGeom prst="rect">
            <a:avLst/>
          </a:prstGeom>
          <a:noFill/>
          <a:ln>
            <a:noFill/>
          </a:ln>
        </p:spPr>
      </p:pic>
      <p:sp>
        <p:nvSpPr>
          <p:cNvPr id="323" name="Google Shape;323;p48"/>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pic>
        <p:nvPicPr>
          <p:cNvPr id="324" name="Google Shape;324;p48"/>
          <p:cNvPicPr preferRelativeResize="0"/>
          <p:nvPr/>
        </p:nvPicPr>
        <p:blipFill>
          <a:blip r:embed="rId4">
            <a:alphaModFix/>
          </a:blip>
          <a:stretch>
            <a:fillRect/>
          </a:stretch>
        </p:blipFill>
        <p:spPr>
          <a:xfrm>
            <a:off x="94675" y="1394451"/>
            <a:ext cx="3139475" cy="2354599"/>
          </a:xfrm>
          <a:prstGeom prst="rect">
            <a:avLst/>
          </a:prstGeom>
          <a:noFill/>
          <a:ln cap="flat" cmpd="sng" w="28575">
            <a:solidFill>
              <a:srgbClr val="4C1130"/>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9"/>
          <p:cNvSpPr/>
          <p:nvPr/>
        </p:nvSpPr>
        <p:spPr>
          <a:xfrm>
            <a:off x="91450" y="8162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9"/>
          <p:cNvSpPr txBox="1"/>
          <p:nvPr/>
        </p:nvSpPr>
        <p:spPr>
          <a:xfrm>
            <a:off x="230125" y="59875"/>
            <a:ext cx="7451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chemeClr val="lt1"/>
                </a:solidFill>
                <a:latin typeface="Oswald"/>
                <a:ea typeface="Oswald"/>
                <a:cs typeface="Oswald"/>
                <a:sym typeface="Oswald"/>
              </a:rPr>
              <a:t> Quincy’s 5th Annual ECHS Pathway Symposium</a:t>
            </a:r>
            <a:endParaRPr b="1" sz="2700">
              <a:solidFill>
                <a:schemeClr val="lt1"/>
              </a:solidFill>
              <a:latin typeface="Oswald"/>
              <a:ea typeface="Oswald"/>
              <a:cs typeface="Oswald"/>
              <a:sym typeface="Oswald"/>
            </a:endParaRPr>
          </a:p>
        </p:txBody>
      </p:sp>
      <p:pic>
        <p:nvPicPr>
          <p:cNvPr id="331" name="Google Shape;331;p49"/>
          <p:cNvPicPr preferRelativeResize="0"/>
          <p:nvPr/>
        </p:nvPicPr>
        <p:blipFill rotWithShape="1">
          <a:blip r:embed="rId3">
            <a:alphaModFix amt="26000"/>
          </a:blip>
          <a:srcRect b="17069" l="16169" r="16766" t="16464"/>
          <a:stretch/>
        </p:blipFill>
        <p:spPr>
          <a:xfrm>
            <a:off x="7294175" y="3446325"/>
            <a:ext cx="1645926" cy="1631227"/>
          </a:xfrm>
          <a:prstGeom prst="rect">
            <a:avLst/>
          </a:prstGeom>
          <a:noFill/>
          <a:ln>
            <a:noFill/>
          </a:ln>
        </p:spPr>
      </p:pic>
      <p:sp>
        <p:nvSpPr>
          <p:cNvPr id="332" name="Google Shape;332;p49"/>
          <p:cNvSpPr txBox="1"/>
          <p:nvPr/>
        </p:nvSpPr>
        <p:spPr>
          <a:xfrm>
            <a:off x="3939100" y="638425"/>
            <a:ext cx="5143500" cy="42027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t/>
            </a:r>
            <a:endParaRPr b="1" sz="700">
              <a:solidFill>
                <a:srgbClr val="593658"/>
              </a:solidFill>
              <a:latin typeface="Open Sans"/>
              <a:ea typeface="Open Sans"/>
              <a:cs typeface="Open Sans"/>
              <a:sym typeface="Open Sans"/>
            </a:endParaRPr>
          </a:p>
          <a:p>
            <a:pPr indent="-342900" lvl="0" marL="457200" rtl="0" algn="l">
              <a:spcBef>
                <a:spcPts val="800"/>
              </a:spcBef>
              <a:spcAft>
                <a:spcPts val="0"/>
              </a:spcAft>
              <a:buClr>
                <a:srgbClr val="741B47"/>
              </a:buClr>
              <a:buSzPts val="1800"/>
              <a:buFont typeface="Lustria"/>
              <a:buChar char="●"/>
            </a:pPr>
            <a:r>
              <a:rPr lang="en" sz="1800">
                <a:solidFill>
                  <a:srgbClr val="741B47"/>
                </a:solidFill>
                <a:latin typeface="Lustria"/>
                <a:ea typeface="Lustria"/>
                <a:cs typeface="Lustria"/>
                <a:sym typeface="Lustria"/>
              </a:rPr>
              <a:t>Opportunity to celebrate and reflect Quincy’s 5th year of ECHS Pathway.</a:t>
            </a:r>
            <a:endParaRPr sz="1800">
              <a:solidFill>
                <a:srgbClr val="741B47"/>
              </a:solidFill>
              <a:latin typeface="Lustria"/>
              <a:ea typeface="Lustria"/>
              <a:cs typeface="Lustria"/>
              <a:sym typeface="Lustria"/>
            </a:endParaRPr>
          </a:p>
          <a:p>
            <a:pPr indent="-342900" lvl="0" marL="457200" rtl="0" algn="l">
              <a:lnSpc>
                <a:spcPct val="107916"/>
              </a:lnSpc>
              <a:spcBef>
                <a:spcPts val="0"/>
              </a:spcBef>
              <a:spcAft>
                <a:spcPts val="0"/>
              </a:spcAft>
              <a:buClr>
                <a:srgbClr val="741B47"/>
              </a:buClr>
              <a:buSzPts val="1800"/>
              <a:buFont typeface="Lustria"/>
              <a:buChar char="●"/>
            </a:pPr>
            <a:r>
              <a:rPr lang="en" sz="1800">
                <a:solidFill>
                  <a:srgbClr val="741B47"/>
                </a:solidFill>
                <a:latin typeface="Lustria"/>
                <a:ea typeface="Lustria"/>
                <a:cs typeface="Lustria"/>
                <a:sym typeface="Lustria"/>
              </a:rPr>
              <a:t>Acknowledge and recognize Quincy’s ECHS Pathway partners and key stakeholders. </a:t>
            </a:r>
            <a:endParaRPr sz="1800">
              <a:solidFill>
                <a:srgbClr val="741B47"/>
              </a:solidFill>
              <a:latin typeface="Lustria"/>
              <a:ea typeface="Lustria"/>
              <a:cs typeface="Lustria"/>
              <a:sym typeface="Lustria"/>
            </a:endParaRPr>
          </a:p>
          <a:p>
            <a:pPr indent="-342900" lvl="0" marL="457200" rtl="0" algn="l">
              <a:lnSpc>
                <a:spcPct val="107916"/>
              </a:lnSpc>
              <a:spcBef>
                <a:spcPts val="0"/>
              </a:spcBef>
              <a:spcAft>
                <a:spcPts val="0"/>
              </a:spcAft>
              <a:buClr>
                <a:srgbClr val="741B47"/>
              </a:buClr>
              <a:buSzPts val="1800"/>
              <a:buFont typeface="Lustria"/>
              <a:buChar char="●"/>
            </a:pPr>
            <a:r>
              <a:rPr lang="en" sz="1800">
                <a:solidFill>
                  <a:srgbClr val="741B47"/>
                </a:solidFill>
                <a:latin typeface="Lustria"/>
                <a:ea typeface="Lustria"/>
                <a:cs typeface="Lustria"/>
                <a:sym typeface="Lustria"/>
              </a:rPr>
              <a:t>ECHS students had the opportunity to participate in a variety of interactive leadership workshops designed to support their college experience.  </a:t>
            </a:r>
            <a:endParaRPr sz="1800">
              <a:solidFill>
                <a:srgbClr val="741B47"/>
              </a:solidFill>
              <a:latin typeface="Lustria"/>
              <a:ea typeface="Lustria"/>
              <a:cs typeface="Lustria"/>
              <a:sym typeface="Lustria"/>
            </a:endParaRPr>
          </a:p>
          <a:p>
            <a:pPr indent="-342900" lvl="0" marL="457200" rtl="0" algn="l">
              <a:lnSpc>
                <a:spcPct val="107916"/>
              </a:lnSpc>
              <a:spcBef>
                <a:spcPts val="0"/>
              </a:spcBef>
              <a:spcAft>
                <a:spcPts val="0"/>
              </a:spcAft>
              <a:buClr>
                <a:srgbClr val="741B47"/>
              </a:buClr>
              <a:buSzPts val="1800"/>
              <a:buFont typeface="Lustria"/>
              <a:buChar char="●"/>
            </a:pPr>
            <a:r>
              <a:rPr lang="en" sz="1800">
                <a:solidFill>
                  <a:srgbClr val="741B47"/>
                </a:solidFill>
                <a:latin typeface="Lustria"/>
                <a:ea typeface="Lustria"/>
                <a:cs typeface="Lustria"/>
                <a:sym typeface="Lustria"/>
              </a:rPr>
              <a:t>Students had the opportunity to meet ECHS Alumni.</a:t>
            </a:r>
            <a:endParaRPr sz="500">
              <a:solidFill>
                <a:srgbClr val="741B47"/>
              </a:solidFill>
              <a:latin typeface="Lustria"/>
              <a:ea typeface="Lustria"/>
              <a:cs typeface="Lustria"/>
              <a:sym typeface="Lustria"/>
            </a:endParaRPr>
          </a:p>
          <a:p>
            <a:pPr indent="-342900" lvl="0" marL="457200" rtl="0" algn="l">
              <a:spcBef>
                <a:spcPts val="0"/>
              </a:spcBef>
              <a:spcAft>
                <a:spcPts val="0"/>
              </a:spcAft>
              <a:buClr>
                <a:srgbClr val="741B47"/>
              </a:buClr>
              <a:buSzPts val="1800"/>
              <a:buFont typeface="Lustria"/>
              <a:buChar char="●"/>
            </a:pPr>
            <a:r>
              <a:rPr lang="en" sz="1800">
                <a:solidFill>
                  <a:srgbClr val="741B47"/>
                </a:solidFill>
                <a:latin typeface="Lustria"/>
                <a:ea typeface="Lustria"/>
                <a:cs typeface="Lustria"/>
                <a:sym typeface="Lustria"/>
              </a:rPr>
              <a:t>ECHS Staff participated in professional development and training.</a:t>
            </a:r>
            <a:endParaRPr sz="2400">
              <a:solidFill>
                <a:srgbClr val="593658"/>
              </a:solidFill>
              <a:latin typeface="Lustria"/>
              <a:ea typeface="Lustria"/>
              <a:cs typeface="Lustria"/>
              <a:sym typeface="Lustria"/>
            </a:endParaRPr>
          </a:p>
        </p:txBody>
      </p:sp>
      <p:pic>
        <p:nvPicPr>
          <p:cNvPr id="333" name="Google Shape;333;p49"/>
          <p:cNvPicPr preferRelativeResize="0"/>
          <p:nvPr/>
        </p:nvPicPr>
        <p:blipFill>
          <a:blip r:embed="rId4">
            <a:alphaModFix/>
          </a:blip>
          <a:stretch>
            <a:fillRect/>
          </a:stretch>
        </p:blipFill>
        <p:spPr>
          <a:xfrm>
            <a:off x="300000" y="745325"/>
            <a:ext cx="3553524" cy="4245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0"/>
          <p:cNvSpPr/>
          <p:nvPr/>
        </p:nvSpPr>
        <p:spPr>
          <a:xfrm>
            <a:off x="311700" y="13345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0"/>
          <p:cNvSpPr txBox="1"/>
          <p:nvPr/>
        </p:nvSpPr>
        <p:spPr>
          <a:xfrm>
            <a:off x="366350" y="133450"/>
            <a:ext cx="7451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chemeClr val="lt1"/>
                </a:solidFill>
                <a:latin typeface="Oswald"/>
                <a:ea typeface="Oswald"/>
                <a:cs typeface="Oswald"/>
                <a:sym typeface="Oswald"/>
              </a:rPr>
              <a:t>Quincy’s ECHS Pathway Prep Program, 2025-2026</a:t>
            </a:r>
            <a:endParaRPr b="1" sz="2700">
              <a:solidFill>
                <a:schemeClr val="lt1"/>
              </a:solidFill>
              <a:latin typeface="Oswald"/>
              <a:ea typeface="Oswald"/>
              <a:cs typeface="Oswald"/>
              <a:sym typeface="Oswald"/>
            </a:endParaRPr>
          </a:p>
        </p:txBody>
      </p:sp>
      <p:sp>
        <p:nvSpPr>
          <p:cNvPr id="340" name="Google Shape;340;p50"/>
          <p:cNvSpPr txBox="1"/>
          <p:nvPr/>
        </p:nvSpPr>
        <p:spPr>
          <a:xfrm>
            <a:off x="3859475" y="906350"/>
            <a:ext cx="5284500" cy="3986700"/>
          </a:xfrm>
          <a:prstGeom prst="rect">
            <a:avLst/>
          </a:prstGeom>
          <a:noFill/>
          <a:ln>
            <a:noFill/>
          </a:ln>
        </p:spPr>
        <p:txBody>
          <a:bodyPr anchorCtr="0" anchor="t" bIns="91425" lIns="91425" spcFirstLastPara="1" rIns="91425" wrap="square" tIns="91425">
            <a:spAutoFit/>
          </a:bodyPr>
          <a:lstStyle/>
          <a:p>
            <a:pPr indent="-349250" lvl="0" marL="4572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5-Week, Saturday Morning Prep Program</a:t>
            </a:r>
            <a:endParaRPr sz="1900">
              <a:solidFill>
                <a:srgbClr val="593658"/>
              </a:solidFill>
              <a:latin typeface="Lustria"/>
              <a:ea typeface="Lustria"/>
              <a:cs typeface="Lustria"/>
              <a:sym typeface="Lustria"/>
            </a:endParaRPr>
          </a:p>
          <a:p>
            <a:pPr indent="-349250" lvl="0" marL="4572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214 students from Quincy’s 3-Middle Schools (SWMS, PWMS, CMS)</a:t>
            </a:r>
            <a:endParaRPr sz="1900">
              <a:solidFill>
                <a:srgbClr val="593658"/>
              </a:solidFill>
              <a:latin typeface="Lustria"/>
              <a:ea typeface="Lustria"/>
              <a:cs typeface="Lustria"/>
              <a:sym typeface="Lustria"/>
            </a:endParaRPr>
          </a:p>
          <a:p>
            <a:pPr indent="-349250" lvl="0" marL="4572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Broad Meadows Middle School (57)</a:t>
            </a:r>
            <a:endParaRPr sz="1900">
              <a:solidFill>
                <a:srgbClr val="593658"/>
              </a:solidFill>
              <a:latin typeface="Lustria"/>
              <a:ea typeface="Lustria"/>
              <a:cs typeface="Lustria"/>
              <a:sym typeface="Lustria"/>
            </a:endParaRPr>
          </a:p>
          <a:p>
            <a:pPr indent="-349250" lvl="1" marL="9144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February 28-March 28</a:t>
            </a:r>
            <a:endParaRPr sz="1900">
              <a:solidFill>
                <a:srgbClr val="593658"/>
              </a:solidFill>
              <a:latin typeface="Lustria"/>
              <a:ea typeface="Lustria"/>
              <a:cs typeface="Lustria"/>
              <a:sym typeface="Lustria"/>
            </a:endParaRPr>
          </a:p>
          <a:p>
            <a:pPr indent="-349250" lvl="0" marL="4572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College </a:t>
            </a:r>
            <a:r>
              <a:rPr lang="en" sz="1300">
                <a:solidFill>
                  <a:srgbClr val="593658"/>
                </a:solidFill>
                <a:latin typeface="Lustria"/>
                <a:ea typeface="Lustria"/>
                <a:cs typeface="Lustria"/>
                <a:sym typeface="Lustria"/>
              </a:rPr>
              <a:t>and</a:t>
            </a:r>
            <a:r>
              <a:rPr lang="en" sz="1900">
                <a:solidFill>
                  <a:srgbClr val="593658"/>
                </a:solidFill>
                <a:latin typeface="Lustria"/>
                <a:ea typeface="Lustria"/>
                <a:cs typeface="Lustria"/>
                <a:sym typeface="Lustria"/>
              </a:rPr>
              <a:t> Career Readiness Sessions</a:t>
            </a:r>
            <a:endParaRPr sz="1900">
              <a:solidFill>
                <a:srgbClr val="593658"/>
              </a:solidFill>
              <a:latin typeface="Lustria"/>
              <a:ea typeface="Lustria"/>
              <a:cs typeface="Lustria"/>
              <a:sym typeface="Lustria"/>
            </a:endParaRPr>
          </a:p>
          <a:p>
            <a:pPr indent="-349250" lvl="1" marL="9144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Critical Thinking</a:t>
            </a:r>
            <a:endParaRPr sz="1900">
              <a:solidFill>
                <a:srgbClr val="593658"/>
              </a:solidFill>
              <a:latin typeface="Lustria"/>
              <a:ea typeface="Lustria"/>
              <a:cs typeface="Lustria"/>
              <a:sym typeface="Lustria"/>
            </a:endParaRPr>
          </a:p>
          <a:p>
            <a:pPr indent="-349250" lvl="1" marL="9144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Communications</a:t>
            </a:r>
            <a:endParaRPr sz="1900">
              <a:solidFill>
                <a:srgbClr val="593658"/>
              </a:solidFill>
              <a:latin typeface="Lustria"/>
              <a:ea typeface="Lustria"/>
              <a:cs typeface="Lustria"/>
              <a:sym typeface="Lustria"/>
            </a:endParaRPr>
          </a:p>
          <a:p>
            <a:pPr indent="-349250" lvl="1" marL="9144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Leadership</a:t>
            </a:r>
            <a:endParaRPr sz="1900">
              <a:solidFill>
                <a:srgbClr val="593658"/>
              </a:solidFill>
              <a:latin typeface="Lustria"/>
              <a:ea typeface="Lustria"/>
              <a:cs typeface="Lustria"/>
              <a:sym typeface="Lustria"/>
            </a:endParaRPr>
          </a:p>
          <a:p>
            <a:pPr indent="-349250" lvl="1" marL="9144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Statistics</a:t>
            </a:r>
            <a:endParaRPr sz="1900">
              <a:solidFill>
                <a:srgbClr val="593658"/>
              </a:solidFill>
              <a:latin typeface="Lustria"/>
              <a:ea typeface="Lustria"/>
              <a:cs typeface="Lustria"/>
              <a:sym typeface="Lustria"/>
            </a:endParaRPr>
          </a:p>
          <a:p>
            <a:pPr indent="-349250" lvl="1" marL="9144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STEM</a:t>
            </a:r>
            <a:endParaRPr sz="1900">
              <a:solidFill>
                <a:srgbClr val="593658"/>
              </a:solidFill>
              <a:latin typeface="Lustria"/>
              <a:ea typeface="Lustria"/>
              <a:cs typeface="Lustria"/>
              <a:sym typeface="Lustria"/>
            </a:endParaRPr>
          </a:p>
          <a:p>
            <a:pPr indent="-349250" lvl="1" marL="9144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College </a:t>
            </a:r>
            <a:r>
              <a:rPr lang="en" sz="1300">
                <a:solidFill>
                  <a:srgbClr val="593658"/>
                </a:solidFill>
                <a:latin typeface="Lustria"/>
                <a:ea typeface="Lustria"/>
                <a:cs typeface="Lustria"/>
                <a:sym typeface="Lustria"/>
              </a:rPr>
              <a:t>and</a:t>
            </a:r>
            <a:r>
              <a:rPr lang="en" sz="1900">
                <a:solidFill>
                  <a:srgbClr val="593658"/>
                </a:solidFill>
                <a:latin typeface="Lustria"/>
                <a:ea typeface="Lustria"/>
                <a:cs typeface="Lustria"/>
                <a:sym typeface="Lustria"/>
              </a:rPr>
              <a:t> Career Skills</a:t>
            </a:r>
            <a:endParaRPr sz="1900">
              <a:solidFill>
                <a:srgbClr val="593658"/>
              </a:solidFill>
              <a:latin typeface="Lustria"/>
              <a:ea typeface="Lustria"/>
              <a:cs typeface="Lustria"/>
              <a:sym typeface="Lustria"/>
            </a:endParaRPr>
          </a:p>
          <a:p>
            <a:pPr indent="-349250" lvl="1" marL="914400" rtl="0" algn="l">
              <a:lnSpc>
                <a:spcPct val="100000"/>
              </a:lnSpc>
              <a:spcBef>
                <a:spcPts val="0"/>
              </a:spcBef>
              <a:spcAft>
                <a:spcPts val="0"/>
              </a:spcAft>
              <a:buClr>
                <a:srgbClr val="593658"/>
              </a:buClr>
              <a:buSzPts val="1900"/>
              <a:buFont typeface="Lustria"/>
              <a:buChar char="○"/>
            </a:pPr>
            <a:r>
              <a:rPr lang="en" sz="1900">
                <a:solidFill>
                  <a:srgbClr val="593658"/>
                </a:solidFill>
                <a:latin typeface="Lustria"/>
                <a:ea typeface="Lustria"/>
                <a:cs typeface="Lustria"/>
                <a:sym typeface="Lustria"/>
              </a:rPr>
              <a:t>Community Service </a:t>
            </a:r>
            <a:endParaRPr sz="1900">
              <a:solidFill>
                <a:srgbClr val="593658"/>
              </a:solidFill>
              <a:latin typeface="Lustria"/>
              <a:ea typeface="Lustria"/>
              <a:cs typeface="Lustria"/>
              <a:sym typeface="Lustria"/>
            </a:endParaRPr>
          </a:p>
        </p:txBody>
      </p:sp>
      <p:pic>
        <p:nvPicPr>
          <p:cNvPr id="341" name="Google Shape;341;p50"/>
          <p:cNvPicPr preferRelativeResize="0"/>
          <p:nvPr/>
        </p:nvPicPr>
        <p:blipFill>
          <a:blip r:embed="rId3">
            <a:alphaModFix/>
          </a:blip>
          <a:stretch>
            <a:fillRect/>
          </a:stretch>
        </p:blipFill>
        <p:spPr>
          <a:xfrm>
            <a:off x="408275" y="1098987"/>
            <a:ext cx="1718125" cy="1945975"/>
          </a:xfrm>
          <a:prstGeom prst="rect">
            <a:avLst/>
          </a:prstGeom>
          <a:noFill/>
          <a:ln>
            <a:noFill/>
          </a:ln>
        </p:spPr>
      </p:pic>
      <p:pic>
        <p:nvPicPr>
          <p:cNvPr id="342" name="Google Shape;342;p50"/>
          <p:cNvPicPr preferRelativeResize="0"/>
          <p:nvPr/>
        </p:nvPicPr>
        <p:blipFill>
          <a:blip r:embed="rId4">
            <a:alphaModFix/>
          </a:blip>
          <a:stretch>
            <a:fillRect/>
          </a:stretch>
        </p:blipFill>
        <p:spPr>
          <a:xfrm>
            <a:off x="2126400" y="1947400"/>
            <a:ext cx="1689000" cy="1904600"/>
          </a:xfrm>
          <a:prstGeom prst="rect">
            <a:avLst/>
          </a:prstGeom>
          <a:noFill/>
          <a:ln cap="flat" cmpd="sng" w="28575">
            <a:solidFill>
              <a:srgbClr val="93C47D"/>
            </a:solidFill>
            <a:prstDash val="solid"/>
            <a:round/>
            <a:headEnd len="sm" w="sm" type="none"/>
            <a:tailEnd len="sm" w="sm" type="none"/>
          </a:ln>
        </p:spPr>
      </p:pic>
      <p:pic>
        <p:nvPicPr>
          <p:cNvPr id="343" name="Google Shape;343;p50"/>
          <p:cNvPicPr preferRelativeResize="0"/>
          <p:nvPr/>
        </p:nvPicPr>
        <p:blipFill>
          <a:blip r:embed="rId5">
            <a:alphaModFix/>
          </a:blip>
          <a:stretch>
            <a:fillRect/>
          </a:stretch>
        </p:blipFill>
        <p:spPr>
          <a:xfrm>
            <a:off x="77413" y="3239713"/>
            <a:ext cx="2095500" cy="1571625"/>
          </a:xfrm>
          <a:prstGeom prst="rect">
            <a:avLst/>
          </a:prstGeom>
          <a:noFill/>
          <a:ln cap="flat" cmpd="sng" w="28575">
            <a:solidFill>
              <a:srgbClr val="00FFFF"/>
            </a:solidFill>
            <a:prstDash val="solid"/>
            <a:round/>
            <a:headEnd len="sm" w="sm" type="none"/>
            <a:tailEnd len="sm" w="sm" type="none"/>
          </a:ln>
        </p:spPr>
      </p:pic>
      <p:sp>
        <p:nvSpPr>
          <p:cNvPr id="344" name="Google Shape;344;p50"/>
          <p:cNvSpPr txBox="1"/>
          <p:nvPr/>
        </p:nvSpPr>
        <p:spPr>
          <a:xfrm>
            <a:off x="168025" y="3292150"/>
            <a:ext cx="1914300" cy="14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dk1"/>
                </a:solidFill>
              </a:rPr>
              <a:t>Point Webster Middle School</a:t>
            </a:r>
            <a:endParaRPr b="1" sz="900">
              <a:solidFill>
                <a:schemeClr val="dk1"/>
              </a:solidFill>
            </a:endParaRPr>
          </a:p>
        </p:txBody>
      </p:sp>
      <p:sp>
        <p:nvSpPr>
          <p:cNvPr id="345" name="Google Shape;345;p50"/>
          <p:cNvSpPr txBox="1"/>
          <p:nvPr/>
        </p:nvSpPr>
        <p:spPr>
          <a:xfrm>
            <a:off x="189875" y="1297100"/>
            <a:ext cx="21549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dk1"/>
                </a:solidFill>
              </a:rPr>
              <a:t>South-West Middle School</a:t>
            </a:r>
            <a:endParaRPr b="1" sz="1200"/>
          </a:p>
        </p:txBody>
      </p:sp>
      <p:sp>
        <p:nvSpPr>
          <p:cNvPr id="346" name="Google Shape;346;p50"/>
          <p:cNvSpPr txBox="1"/>
          <p:nvPr/>
        </p:nvSpPr>
        <p:spPr>
          <a:xfrm>
            <a:off x="1837413" y="1947400"/>
            <a:ext cx="21549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dk1"/>
                </a:solidFill>
              </a:rPr>
              <a:t>Central  Middle School</a:t>
            </a:r>
            <a:endParaRPr b="1"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1"/>
          <p:cNvSpPr/>
          <p:nvPr/>
        </p:nvSpPr>
        <p:spPr>
          <a:xfrm>
            <a:off x="329700" y="106200"/>
            <a:ext cx="8520600" cy="6156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1"/>
          <p:cNvSpPr txBox="1"/>
          <p:nvPr/>
        </p:nvSpPr>
        <p:spPr>
          <a:xfrm>
            <a:off x="329700" y="106200"/>
            <a:ext cx="873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ECHS Middle School Prep Pathway</a:t>
            </a:r>
            <a:endParaRPr b="1" sz="2800">
              <a:solidFill>
                <a:schemeClr val="lt1"/>
              </a:solidFill>
              <a:latin typeface="Oswald"/>
              <a:ea typeface="Oswald"/>
              <a:cs typeface="Oswald"/>
              <a:sym typeface="Oswald"/>
            </a:endParaRPr>
          </a:p>
        </p:txBody>
      </p:sp>
      <p:sp>
        <p:nvSpPr>
          <p:cNvPr id="353" name="Google Shape;353;p51"/>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pic>
        <p:nvPicPr>
          <p:cNvPr id="354" name="Google Shape;354;p51" title="20251025_112239.jpg"/>
          <p:cNvPicPr preferRelativeResize="0"/>
          <p:nvPr/>
        </p:nvPicPr>
        <p:blipFill rotWithShape="1">
          <a:blip r:embed="rId3">
            <a:alphaModFix/>
          </a:blip>
          <a:srcRect b="19225" l="0" r="0" t="0"/>
          <a:stretch/>
        </p:blipFill>
        <p:spPr>
          <a:xfrm>
            <a:off x="329700" y="918175"/>
            <a:ext cx="1917224" cy="2064850"/>
          </a:xfrm>
          <a:prstGeom prst="rect">
            <a:avLst/>
          </a:prstGeom>
          <a:noFill/>
          <a:ln cap="flat" cmpd="sng" w="19050">
            <a:solidFill>
              <a:schemeClr val="dk2"/>
            </a:solidFill>
            <a:prstDash val="solid"/>
            <a:round/>
            <a:headEnd len="sm" w="sm" type="none"/>
            <a:tailEnd len="sm" w="sm" type="none"/>
          </a:ln>
        </p:spPr>
      </p:pic>
      <p:pic>
        <p:nvPicPr>
          <p:cNvPr id="355" name="Google Shape;355;p51" title="20260328_121218.jpg"/>
          <p:cNvPicPr preferRelativeResize="0"/>
          <p:nvPr/>
        </p:nvPicPr>
        <p:blipFill rotWithShape="1">
          <a:blip r:embed="rId4">
            <a:alphaModFix/>
          </a:blip>
          <a:srcRect b="21687" l="0" r="0" t="32753"/>
          <a:stretch/>
        </p:blipFill>
        <p:spPr>
          <a:xfrm>
            <a:off x="2592688" y="918175"/>
            <a:ext cx="5761423" cy="2064849"/>
          </a:xfrm>
          <a:prstGeom prst="rect">
            <a:avLst/>
          </a:prstGeom>
          <a:noFill/>
          <a:ln cap="flat" cmpd="sng" w="19050">
            <a:solidFill>
              <a:schemeClr val="dk2"/>
            </a:solidFill>
            <a:prstDash val="solid"/>
            <a:round/>
            <a:headEnd len="sm" w="sm" type="none"/>
            <a:tailEnd len="sm" w="sm" type="none"/>
          </a:ln>
        </p:spPr>
      </p:pic>
      <p:pic>
        <p:nvPicPr>
          <p:cNvPr id="356" name="Google Shape;356;p51" title="20251025_104717.jpg"/>
          <p:cNvPicPr preferRelativeResize="0"/>
          <p:nvPr/>
        </p:nvPicPr>
        <p:blipFill rotWithShape="1">
          <a:blip r:embed="rId5">
            <a:alphaModFix/>
          </a:blip>
          <a:srcRect b="0" l="0" r="0" t="14807"/>
          <a:stretch/>
        </p:blipFill>
        <p:spPr>
          <a:xfrm>
            <a:off x="6941851" y="3179399"/>
            <a:ext cx="1638052" cy="1860649"/>
          </a:xfrm>
          <a:prstGeom prst="rect">
            <a:avLst/>
          </a:prstGeom>
          <a:noFill/>
          <a:ln cap="flat" cmpd="sng" w="19050">
            <a:solidFill>
              <a:schemeClr val="dk2"/>
            </a:solidFill>
            <a:prstDash val="solid"/>
            <a:round/>
            <a:headEnd len="sm" w="sm" type="none"/>
            <a:tailEnd len="sm" w="sm" type="none"/>
          </a:ln>
        </p:spPr>
      </p:pic>
      <p:pic>
        <p:nvPicPr>
          <p:cNvPr id="357" name="Google Shape;357;p51" title="20251108_101710.jpg"/>
          <p:cNvPicPr preferRelativeResize="0"/>
          <p:nvPr/>
        </p:nvPicPr>
        <p:blipFill>
          <a:blip r:embed="rId6">
            <a:alphaModFix/>
          </a:blip>
          <a:stretch>
            <a:fillRect/>
          </a:stretch>
        </p:blipFill>
        <p:spPr>
          <a:xfrm>
            <a:off x="4427237" y="3251125"/>
            <a:ext cx="2216499" cy="1662382"/>
          </a:xfrm>
          <a:prstGeom prst="rect">
            <a:avLst/>
          </a:prstGeom>
          <a:noFill/>
          <a:ln cap="flat" cmpd="sng" w="19050">
            <a:solidFill>
              <a:schemeClr val="dk2"/>
            </a:solidFill>
            <a:prstDash val="solid"/>
            <a:round/>
            <a:headEnd len="sm" w="sm" type="none"/>
            <a:tailEnd len="sm" w="sm" type="none"/>
          </a:ln>
        </p:spPr>
      </p:pic>
      <p:pic>
        <p:nvPicPr>
          <p:cNvPr id="358" name="Google Shape;358;p51" title="Southwest-4.jpg"/>
          <p:cNvPicPr preferRelativeResize="0"/>
          <p:nvPr/>
        </p:nvPicPr>
        <p:blipFill rotWithShape="1">
          <a:blip r:embed="rId7">
            <a:alphaModFix/>
          </a:blip>
          <a:srcRect b="0" l="0" r="8817" t="0"/>
          <a:stretch/>
        </p:blipFill>
        <p:spPr>
          <a:xfrm>
            <a:off x="180050" y="3270476"/>
            <a:ext cx="2216499" cy="1769576"/>
          </a:xfrm>
          <a:prstGeom prst="rect">
            <a:avLst/>
          </a:prstGeom>
          <a:noFill/>
          <a:ln cap="flat" cmpd="sng" w="19050">
            <a:solidFill>
              <a:schemeClr val="dk2"/>
            </a:solidFill>
            <a:prstDash val="solid"/>
            <a:round/>
            <a:headEnd len="sm" w="sm" type="none"/>
            <a:tailEnd len="sm" w="sm" type="none"/>
          </a:ln>
        </p:spPr>
      </p:pic>
      <p:pic>
        <p:nvPicPr>
          <p:cNvPr id="359" name="Google Shape;359;p51" title="20241019_105702.jpg"/>
          <p:cNvPicPr preferRelativeResize="0"/>
          <p:nvPr/>
        </p:nvPicPr>
        <p:blipFill rotWithShape="1">
          <a:blip r:embed="rId8">
            <a:alphaModFix/>
          </a:blip>
          <a:srcRect b="15647" l="0" r="0" t="0"/>
          <a:stretch/>
        </p:blipFill>
        <p:spPr>
          <a:xfrm>
            <a:off x="2632538" y="3259750"/>
            <a:ext cx="1496575" cy="1699948"/>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2"/>
          <p:cNvSpPr/>
          <p:nvPr/>
        </p:nvSpPr>
        <p:spPr>
          <a:xfrm>
            <a:off x="83550" y="9380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2"/>
          <p:cNvSpPr txBox="1"/>
          <p:nvPr/>
        </p:nvSpPr>
        <p:spPr>
          <a:xfrm>
            <a:off x="184950" y="72050"/>
            <a:ext cx="812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Quincy’s Middle Schools:</a:t>
            </a:r>
            <a:r>
              <a:rPr b="1" lang="en" sz="2800">
                <a:solidFill>
                  <a:schemeClr val="lt1"/>
                </a:solidFill>
                <a:latin typeface="Oswald"/>
                <a:ea typeface="Oswald"/>
                <a:cs typeface="Oswald"/>
                <a:sym typeface="Oswald"/>
              </a:rPr>
              <a:t> Middle School Prep Enrollment</a:t>
            </a:r>
            <a:endParaRPr b="1" sz="2800">
              <a:solidFill>
                <a:schemeClr val="lt1"/>
              </a:solidFill>
              <a:latin typeface="Oswald"/>
              <a:ea typeface="Oswald"/>
              <a:cs typeface="Oswald"/>
              <a:sym typeface="Oswald"/>
            </a:endParaRPr>
          </a:p>
        </p:txBody>
      </p:sp>
      <p:pic>
        <p:nvPicPr>
          <p:cNvPr id="366" name="Google Shape;366;p52"/>
          <p:cNvPicPr preferRelativeResize="0"/>
          <p:nvPr/>
        </p:nvPicPr>
        <p:blipFill rotWithShape="1">
          <a:blip r:embed="rId3">
            <a:alphaModFix amt="26000"/>
          </a:blip>
          <a:srcRect b="17069" l="16169" r="16766" t="16464"/>
          <a:stretch/>
        </p:blipFill>
        <p:spPr>
          <a:xfrm>
            <a:off x="6539375" y="2698275"/>
            <a:ext cx="2400727" cy="2379274"/>
          </a:xfrm>
          <a:prstGeom prst="rect">
            <a:avLst/>
          </a:prstGeom>
          <a:noFill/>
          <a:ln>
            <a:noFill/>
          </a:ln>
        </p:spPr>
      </p:pic>
      <p:sp>
        <p:nvSpPr>
          <p:cNvPr id="367" name="Google Shape;367;p52"/>
          <p:cNvSpPr txBox="1"/>
          <p:nvPr/>
        </p:nvSpPr>
        <p:spPr>
          <a:xfrm>
            <a:off x="-224725" y="752450"/>
            <a:ext cx="7310400" cy="4325100"/>
          </a:xfrm>
          <a:prstGeom prst="rect">
            <a:avLst/>
          </a:prstGeom>
          <a:noFill/>
          <a:ln>
            <a:noFill/>
          </a:ln>
        </p:spPr>
        <p:txBody>
          <a:bodyPr anchorCtr="0" anchor="t" bIns="91425" lIns="91425" spcFirstLastPara="1" rIns="91425" wrap="square" tIns="91425">
            <a:spAutoFit/>
          </a:bodyPr>
          <a:lstStyle/>
          <a:p>
            <a:pPr indent="0" lvl="0" marL="457200" rtl="0" algn="ctr">
              <a:lnSpc>
                <a:spcPct val="150000"/>
              </a:lnSpc>
              <a:spcBef>
                <a:spcPts val="0"/>
              </a:spcBef>
              <a:spcAft>
                <a:spcPts val="0"/>
              </a:spcAft>
              <a:buNone/>
            </a:pPr>
            <a:r>
              <a:rPr b="1" lang="en" sz="2800">
                <a:solidFill>
                  <a:srgbClr val="593658"/>
                </a:solidFill>
                <a:latin typeface="Lustria"/>
                <a:ea typeface="Lustria"/>
                <a:cs typeface="Lustria"/>
                <a:sym typeface="Lustria"/>
              </a:rPr>
              <a:t>QPS Middle Schools</a:t>
            </a:r>
            <a:r>
              <a:rPr b="1" lang="en" sz="2600">
                <a:solidFill>
                  <a:srgbClr val="593658"/>
                </a:solidFill>
                <a:latin typeface="Lustria"/>
                <a:ea typeface="Lustria"/>
                <a:cs typeface="Lustria"/>
                <a:sym typeface="Lustria"/>
              </a:rPr>
              <a:t> </a:t>
            </a:r>
            <a:endParaRPr b="1" sz="2600">
              <a:solidFill>
                <a:srgbClr val="593658"/>
              </a:solidFill>
              <a:latin typeface="Lustria"/>
              <a:ea typeface="Lustria"/>
              <a:cs typeface="Lustria"/>
              <a:sym typeface="Lustria"/>
            </a:endParaRPr>
          </a:p>
          <a:p>
            <a:pPr indent="0" lvl="0" marL="457200" rtl="0" algn="ctr">
              <a:lnSpc>
                <a:spcPct val="150000"/>
              </a:lnSpc>
              <a:spcBef>
                <a:spcPts val="0"/>
              </a:spcBef>
              <a:spcAft>
                <a:spcPts val="0"/>
              </a:spcAft>
              <a:buNone/>
            </a:pPr>
            <a:r>
              <a:rPr lang="en" sz="2600">
                <a:solidFill>
                  <a:srgbClr val="593658"/>
                </a:solidFill>
                <a:latin typeface="Lustria"/>
                <a:ea typeface="Lustria"/>
                <a:cs typeface="Lustria"/>
                <a:sym typeface="Lustria"/>
              </a:rPr>
              <a:t>South~West Middle School (24-25) ~ </a:t>
            </a:r>
            <a:r>
              <a:rPr b="1" lang="en" sz="2600">
                <a:solidFill>
                  <a:srgbClr val="741B47"/>
                </a:solidFill>
                <a:latin typeface="Lustria"/>
                <a:ea typeface="Lustria"/>
                <a:cs typeface="Lustria"/>
                <a:sym typeface="Lustria"/>
              </a:rPr>
              <a:t>68</a:t>
            </a:r>
            <a:endParaRPr b="1" sz="2600">
              <a:solidFill>
                <a:srgbClr val="741B47"/>
              </a:solidFill>
              <a:latin typeface="Lustria"/>
              <a:ea typeface="Lustria"/>
              <a:cs typeface="Lustria"/>
              <a:sym typeface="Lustria"/>
            </a:endParaRPr>
          </a:p>
          <a:p>
            <a:pPr indent="0" lvl="0" marL="457200" rtl="0" algn="ctr">
              <a:lnSpc>
                <a:spcPct val="150000"/>
              </a:lnSpc>
              <a:spcBef>
                <a:spcPts val="0"/>
              </a:spcBef>
              <a:spcAft>
                <a:spcPts val="0"/>
              </a:spcAft>
              <a:buNone/>
            </a:pPr>
            <a:r>
              <a:rPr lang="en" sz="2600">
                <a:solidFill>
                  <a:srgbClr val="593658"/>
                </a:solidFill>
                <a:latin typeface="Lustria"/>
                <a:ea typeface="Lustria"/>
                <a:cs typeface="Lustria"/>
                <a:sym typeface="Lustria"/>
              </a:rPr>
              <a:t>Point Webster Middle School (24-25) ~ </a:t>
            </a:r>
            <a:r>
              <a:rPr b="1" lang="en" sz="2600">
                <a:solidFill>
                  <a:srgbClr val="741B47"/>
                </a:solidFill>
                <a:latin typeface="Lustria"/>
                <a:ea typeface="Lustria"/>
                <a:cs typeface="Lustria"/>
                <a:sym typeface="Lustria"/>
              </a:rPr>
              <a:t>48</a:t>
            </a:r>
            <a:endParaRPr b="1" sz="2600">
              <a:solidFill>
                <a:srgbClr val="741B47"/>
              </a:solidFill>
              <a:latin typeface="Lustria"/>
              <a:ea typeface="Lustria"/>
              <a:cs typeface="Lustria"/>
              <a:sym typeface="Lustria"/>
            </a:endParaRPr>
          </a:p>
          <a:p>
            <a:pPr indent="0" lvl="0" marL="457200" rtl="0" algn="ctr">
              <a:lnSpc>
                <a:spcPct val="150000"/>
              </a:lnSpc>
              <a:spcBef>
                <a:spcPts val="0"/>
              </a:spcBef>
              <a:spcAft>
                <a:spcPts val="0"/>
              </a:spcAft>
              <a:buNone/>
            </a:pPr>
            <a:r>
              <a:rPr lang="en" sz="2600">
                <a:solidFill>
                  <a:srgbClr val="593658"/>
                </a:solidFill>
                <a:latin typeface="Lustria"/>
                <a:ea typeface="Lustria"/>
                <a:cs typeface="Lustria"/>
                <a:sym typeface="Lustria"/>
              </a:rPr>
              <a:t>Central Middle School (25-26) ~ </a:t>
            </a:r>
            <a:r>
              <a:rPr b="1" lang="en" sz="2600">
                <a:solidFill>
                  <a:srgbClr val="741B47"/>
                </a:solidFill>
                <a:latin typeface="Lustria"/>
                <a:ea typeface="Lustria"/>
                <a:cs typeface="Lustria"/>
                <a:sym typeface="Lustria"/>
              </a:rPr>
              <a:t>98</a:t>
            </a:r>
            <a:endParaRPr b="1" sz="2600">
              <a:solidFill>
                <a:srgbClr val="741B47"/>
              </a:solidFill>
              <a:latin typeface="Lustria"/>
              <a:ea typeface="Lustria"/>
              <a:cs typeface="Lustria"/>
              <a:sym typeface="Lustria"/>
            </a:endParaRPr>
          </a:p>
          <a:p>
            <a:pPr indent="0" lvl="0" marL="457200" rtl="0" algn="ctr">
              <a:lnSpc>
                <a:spcPct val="150000"/>
              </a:lnSpc>
              <a:spcBef>
                <a:spcPts val="0"/>
              </a:spcBef>
              <a:spcAft>
                <a:spcPts val="0"/>
              </a:spcAft>
              <a:buNone/>
            </a:pPr>
            <a:r>
              <a:rPr lang="en" sz="2600">
                <a:solidFill>
                  <a:srgbClr val="593658"/>
                </a:solidFill>
                <a:latin typeface="Lustria"/>
                <a:ea typeface="Lustria"/>
                <a:cs typeface="Lustria"/>
                <a:sym typeface="Lustria"/>
              </a:rPr>
              <a:t>Broad Meadows Middle School (25-26) ~ </a:t>
            </a:r>
            <a:r>
              <a:rPr b="1" lang="en" sz="2600">
                <a:solidFill>
                  <a:srgbClr val="741B47"/>
                </a:solidFill>
                <a:latin typeface="Lustria"/>
                <a:ea typeface="Lustria"/>
                <a:cs typeface="Lustria"/>
                <a:sym typeface="Lustria"/>
              </a:rPr>
              <a:t>57</a:t>
            </a:r>
            <a:endParaRPr b="1" sz="2600">
              <a:solidFill>
                <a:srgbClr val="741B47"/>
              </a:solidFill>
              <a:latin typeface="Lustria"/>
              <a:ea typeface="Lustria"/>
              <a:cs typeface="Lustria"/>
              <a:sym typeface="Lustria"/>
            </a:endParaRPr>
          </a:p>
          <a:p>
            <a:pPr indent="0" lvl="0" marL="457200" rtl="0" algn="ctr">
              <a:lnSpc>
                <a:spcPct val="150000"/>
              </a:lnSpc>
              <a:spcBef>
                <a:spcPts val="0"/>
              </a:spcBef>
              <a:spcAft>
                <a:spcPts val="0"/>
              </a:spcAft>
              <a:buNone/>
            </a:pPr>
            <a:r>
              <a:rPr lang="en" sz="2600">
                <a:solidFill>
                  <a:srgbClr val="593658"/>
                </a:solidFill>
                <a:latin typeface="Lustria"/>
                <a:ea typeface="Lustria"/>
                <a:cs typeface="Lustria"/>
                <a:sym typeface="Lustria"/>
              </a:rPr>
              <a:t>Atlantic Middle School (26-27)</a:t>
            </a:r>
            <a:endParaRPr sz="2600">
              <a:solidFill>
                <a:srgbClr val="593658"/>
              </a:solidFill>
              <a:latin typeface="Lustria"/>
              <a:ea typeface="Lustria"/>
              <a:cs typeface="Lustria"/>
              <a:sym typeface="Lustria"/>
            </a:endParaRPr>
          </a:p>
          <a:p>
            <a:pPr indent="0" lvl="0" marL="457200" rtl="0" algn="ctr">
              <a:lnSpc>
                <a:spcPct val="150000"/>
              </a:lnSpc>
              <a:spcBef>
                <a:spcPts val="0"/>
              </a:spcBef>
              <a:spcAft>
                <a:spcPts val="0"/>
              </a:spcAft>
              <a:buNone/>
            </a:pPr>
            <a:r>
              <a:rPr b="1" lang="en" sz="3200">
                <a:solidFill>
                  <a:srgbClr val="593658"/>
                </a:solidFill>
                <a:latin typeface="Lustria"/>
                <a:ea typeface="Lustria"/>
                <a:cs typeface="Lustria"/>
                <a:sym typeface="Lustria"/>
              </a:rPr>
              <a:t>Total:  271</a:t>
            </a:r>
            <a:endParaRPr b="1" sz="3200">
              <a:solidFill>
                <a:srgbClr val="593658"/>
              </a:solidFill>
              <a:latin typeface="Lustria"/>
              <a:ea typeface="Lustria"/>
              <a:cs typeface="Lustria"/>
              <a:sym typeface="Lustr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3"/>
          <p:cNvSpPr/>
          <p:nvPr/>
        </p:nvSpPr>
        <p:spPr>
          <a:xfrm>
            <a:off x="251975" y="10752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3"/>
          <p:cNvSpPr txBox="1"/>
          <p:nvPr/>
        </p:nvSpPr>
        <p:spPr>
          <a:xfrm>
            <a:off x="329700" y="85775"/>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Oswald"/>
                <a:ea typeface="Oswald"/>
                <a:cs typeface="Oswald"/>
                <a:sym typeface="Oswald"/>
              </a:rPr>
              <a:t>Quincy’s ECHS Pathway Resources</a:t>
            </a:r>
            <a:r>
              <a:rPr b="1" lang="en" sz="2700">
                <a:solidFill>
                  <a:schemeClr val="lt1"/>
                </a:solidFill>
                <a:latin typeface="Oswald"/>
                <a:ea typeface="Oswald"/>
                <a:cs typeface="Oswald"/>
                <a:sym typeface="Oswald"/>
              </a:rPr>
              <a:t> </a:t>
            </a:r>
            <a:r>
              <a:rPr lang="en" sz="2100">
                <a:solidFill>
                  <a:schemeClr val="lt1"/>
                </a:solidFill>
                <a:latin typeface="Oswald"/>
                <a:ea typeface="Oswald"/>
                <a:cs typeface="Oswald"/>
                <a:sym typeface="Oswald"/>
              </a:rPr>
              <a:t>and </a:t>
            </a:r>
            <a:r>
              <a:rPr b="1" lang="en" sz="2800">
                <a:solidFill>
                  <a:schemeClr val="lt1"/>
                </a:solidFill>
                <a:latin typeface="Oswald"/>
                <a:ea typeface="Oswald"/>
                <a:cs typeface="Oswald"/>
                <a:sym typeface="Oswald"/>
              </a:rPr>
              <a:t>Materials</a:t>
            </a:r>
            <a:endParaRPr b="1" sz="2800">
              <a:solidFill>
                <a:schemeClr val="lt1"/>
              </a:solidFill>
              <a:latin typeface="Oswald"/>
              <a:ea typeface="Oswald"/>
              <a:cs typeface="Oswald"/>
              <a:sym typeface="Oswald"/>
            </a:endParaRPr>
          </a:p>
        </p:txBody>
      </p:sp>
      <p:sp>
        <p:nvSpPr>
          <p:cNvPr id="374" name="Google Shape;374;p53"/>
          <p:cNvSpPr txBox="1"/>
          <p:nvPr/>
        </p:nvSpPr>
        <p:spPr>
          <a:xfrm>
            <a:off x="0" y="939275"/>
            <a:ext cx="4373700" cy="3841800"/>
          </a:xfrm>
          <a:prstGeom prst="rect">
            <a:avLst/>
          </a:prstGeom>
          <a:noFill/>
          <a:ln>
            <a:noFill/>
          </a:ln>
        </p:spPr>
        <p:txBody>
          <a:bodyPr anchorCtr="0" anchor="t" bIns="91425" lIns="91425" spcFirstLastPara="1" rIns="91425" wrap="square" tIns="91425">
            <a:spAutoFit/>
          </a:bodyPr>
          <a:lstStyle/>
          <a:p>
            <a:pPr indent="-419100" lvl="0" marL="457200" rtl="0" algn="l">
              <a:lnSpc>
                <a:spcPct val="115000"/>
              </a:lnSpc>
              <a:spcBef>
                <a:spcPts val="0"/>
              </a:spcBef>
              <a:spcAft>
                <a:spcPts val="0"/>
              </a:spcAft>
              <a:buClr>
                <a:srgbClr val="3D85C6"/>
              </a:buClr>
              <a:buSzPts val="3000"/>
              <a:buFont typeface="Lustria"/>
              <a:buChar char="●"/>
            </a:pPr>
            <a:r>
              <a:rPr lang="en" sz="2200" u="sng">
                <a:solidFill>
                  <a:srgbClr val="3D85C6"/>
                </a:solidFill>
                <a:latin typeface="Lustria"/>
                <a:ea typeface="Lustria"/>
                <a:cs typeface="Lustria"/>
                <a:sym typeface="Lustria"/>
              </a:rPr>
              <a:t>ECHS Pathway Newsletters (November 2025, March 2026)</a:t>
            </a:r>
            <a:endParaRPr sz="2200" u="sng">
              <a:solidFill>
                <a:srgbClr val="3D85C6"/>
              </a:solidFill>
              <a:latin typeface="Lustria"/>
              <a:ea typeface="Lustria"/>
              <a:cs typeface="Lustria"/>
              <a:sym typeface="Lustria"/>
            </a:endParaRPr>
          </a:p>
          <a:p>
            <a:pPr indent="-368300" lvl="0" marL="457200" rtl="0" algn="l">
              <a:lnSpc>
                <a:spcPct val="115000"/>
              </a:lnSpc>
              <a:spcBef>
                <a:spcPts val="0"/>
              </a:spcBef>
              <a:spcAft>
                <a:spcPts val="0"/>
              </a:spcAft>
              <a:buClr>
                <a:srgbClr val="593658"/>
              </a:buClr>
              <a:buSzPts val="2200"/>
              <a:buFont typeface="Lustria"/>
              <a:buChar char="●"/>
            </a:pPr>
            <a:r>
              <a:rPr lang="en" sz="2200" u="sng">
                <a:solidFill>
                  <a:srgbClr val="3D85C6"/>
                </a:solidFill>
                <a:latin typeface="Lustria"/>
                <a:ea typeface="Lustria"/>
                <a:cs typeface="Lustria"/>
                <a:sym typeface="Lustria"/>
              </a:rPr>
              <a:t>Accelerated </a:t>
            </a:r>
            <a:r>
              <a:rPr lang="en" sz="2200" u="sng">
                <a:solidFill>
                  <a:schemeClr val="hlink"/>
                </a:solidFill>
                <a:latin typeface="Lustria"/>
                <a:ea typeface="Lustria"/>
                <a:cs typeface="Lustria"/>
                <a:sym typeface="Lustria"/>
                <a:hlinkClick r:id="rId3"/>
              </a:rPr>
              <a:t>Promotional Flyer</a:t>
            </a:r>
            <a:endParaRPr sz="2200" u="sng">
              <a:solidFill>
                <a:schemeClr val="hlink"/>
              </a:solidFill>
              <a:latin typeface="Lustria"/>
              <a:ea typeface="Lustria"/>
              <a:cs typeface="Lustria"/>
              <a:sym typeface="Lustria"/>
            </a:endParaRPr>
          </a:p>
          <a:p>
            <a:pPr indent="-368300" lvl="0" marL="457200" rtl="0" algn="l">
              <a:lnSpc>
                <a:spcPct val="115000"/>
              </a:lnSpc>
              <a:spcBef>
                <a:spcPts val="0"/>
              </a:spcBef>
              <a:spcAft>
                <a:spcPts val="0"/>
              </a:spcAft>
              <a:buClr>
                <a:srgbClr val="593658"/>
              </a:buClr>
              <a:buSzPts val="2200"/>
              <a:buFont typeface="Lustria"/>
              <a:buChar char="●"/>
            </a:pPr>
            <a:r>
              <a:rPr lang="en" sz="2200" u="sng">
                <a:solidFill>
                  <a:schemeClr val="hlink"/>
                </a:solidFill>
                <a:latin typeface="Lustria"/>
                <a:ea typeface="Lustria"/>
                <a:cs typeface="Lustria"/>
                <a:sym typeface="Lustria"/>
                <a:hlinkClick r:id="rId4"/>
              </a:rPr>
              <a:t>Central Newsletter</a:t>
            </a:r>
            <a:endParaRPr sz="2200" u="sng">
              <a:solidFill>
                <a:schemeClr val="hlink"/>
              </a:solidFill>
              <a:latin typeface="Lustria"/>
              <a:ea typeface="Lustria"/>
              <a:cs typeface="Lustria"/>
              <a:sym typeface="Lustria"/>
            </a:endParaRPr>
          </a:p>
          <a:p>
            <a:pPr indent="-368300" lvl="0" marL="457200" rtl="0" algn="l">
              <a:lnSpc>
                <a:spcPct val="115000"/>
              </a:lnSpc>
              <a:spcBef>
                <a:spcPts val="0"/>
              </a:spcBef>
              <a:spcAft>
                <a:spcPts val="0"/>
              </a:spcAft>
              <a:buClr>
                <a:srgbClr val="593658"/>
              </a:buClr>
              <a:buSzPts val="2200"/>
              <a:buFont typeface="Lustria"/>
              <a:buChar char="●"/>
            </a:pPr>
            <a:r>
              <a:rPr lang="en" sz="2200" u="sng">
                <a:solidFill>
                  <a:schemeClr val="hlink"/>
                </a:solidFill>
                <a:latin typeface="Lustria"/>
                <a:ea typeface="Lustria"/>
                <a:cs typeface="Lustria"/>
                <a:sym typeface="Lustria"/>
              </a:rPr>
              <a:t>Pathway Overview</a:t>
            </a:r>
            <a:endParaRPr sz="2200" u="sng">
              <a:solidFill>
                <a:schemeClr val="hlink"/>
              </a:solidFill>
              <a:latin typeface="Lustria"/>
              <a:ea typeface="Lustria"/>
              <a:cs typeface="Lustria"/>
              <a:sym typeface="Lustria"/>
            </a:endParaRPr>
          </a:p>
          <a:p>
            <a:pPr indent="-368300" lvl="0" marL="457200" rtl="0" algn="l">
              <a:lnSpc>
                <a:spcPct val="115000"/>
              </a:lnSpc>
              <a:spcBef>
                <a:spcPts val="0"/>
              </a:spcBef>
              <a:spcAft>
                <a:spcPts val="0"/>
              </a:spcAft>
              <a:buClr>
                <a:schemeClr val="hlink"/>
              </a:buClr>
              <a:buSzPts val="2200"/>
              <a:buFont typeface="Lustria"/>
              <a:buChar char="●"/>
            </a:pPr>
            <a:r>
              <a:rPr lang="en" sz="2200" u="sng">
                <a:solidFill>
                  <a:schemeClr val="hlink"/>
                </a:solidFill>
                <a:latin typeface="Lustria"/>
                <a:ea typeface="Lustria"/>
                <a:cs typeface="Lustria"/>
                <a:sym typeface="Lustria"/>
              </a:rPr>
              <a:t>2026 Symposium Brochure</a:t>
            </a:r>
            <a:endParaRPr sz="2200" u="sng">
              <a:solidFill>
                <a:schemeClr val="hlink"/>
              </a:solidFill>
              <a:latin typeface="Lustria"/>
              <a:ea typeface="Lustria"/>
              <a:cs typeface="Lustria"/>
              <a:sym typeface="Lustria"/>
              <a:hlinkClick r:id="rId5"/>
            </a:endParaRPr>
          </a:p>
          <a:p>
            <a:pPr indent="0" lvl="0" marL="0" rtl="0" algn="l">
              <a:lnSpc>
                <a:spcPct val="115000"/>
              </a:lnSpc>
              <a:spcBef>
                <a:spcPts val="0"/>
              </a:spcBef>
              <a:spcAft>
                <a:spcPts val="0"/>
              </a:spcAft>
              <a:buNone/>
            </a:pPr>
            <a:r>
              <a:t/>
            </a:r>
            <a:endParaRPr sz="2600">
              <a:solidFill>
                <a:srgbClr val="593658"/>
              </a:solidFill>
              <a:highlight>
                <a:srgbClr val="FFFF00"/>
              </a:highlight>
              <a:latin typeface="Lustria"/>
              <a:ea typeface="Lustria"/>
              <a:cs typeface="Lustria"/>
              <a:sym typeface="Lustria"/>
            </a:endParaRPr>
          </a:p>
        </p:txBody>
      </p:sp>
      <p:sp>
        <p:nvSpPr>
          <p:cNvPr id="375" name="Google Shape;375;p53"/>
          <p:cNvSpPr txBox="1"/>
          <p:nvPr/>
        </p:nvSpPr>
        <p:spPr>
          <a:xfrm>
            <a:off x="1003350" y="4457425"/>
            <a:ext cx="6394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rgbClr val="593658"/>
                </a:solidFill>
                <a:latin typeface="Lustria"/>
                <a:ea typeface="Lustria"/>
                <a:cs typeface="Lustria"/>
                <a:sym typeface="Lustria"/>
              </a:rPr>
              <a:t>Electronic versions of above are available upon request.</a:t>
            </a:r>
            <a:endParaRPr i="1" sz="1800">
              <a:solidFill>
                <a:srgbClr val="593658"/>
              </a:solidFill>
              <a:latin typeface="Lustria"/>
              <a:ea typeface="Lustria"/>
              <a:cs typeface="Lustria"/>
              <a:sym typeface="Lustria"/>
            </a:endParaRPr>
          </a:p>
        </p:txBody>
      </p:sp>
      <p:sp>
        <p:nvSpPr>
          <p:cNvPr id="376" name="Google Shape;376;p53"/>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pic>
        <p:nvPicPr>
          <p:cNvPr id="377" name="Google Shape;377;p53" title="Point Webster 1.jpg"/>
          <p:cNvPicPr preferRelativeResize="0"/>
          <p:nvPr/>
        </p:nvPicPr>
        <p:blipFill>
          <a:blip r:embed="rId6">
            <a:alphaModFix/>
          </a:blip>
          <a:stretch>
            <a:fillRect/>
          </a:stretch>
        </p:blipFill>
        <p:spPr>
          <a:xfrm>
            <a:off x="4398875" y="939274"/>
            <a:ext cx="4373699" cy="3280259"/>
          </a:xfrm>
          <a:prstGeom prst="rect">
            <a:avLst/>
          </a:prstGeom>
          <a:noFill/>
          <a:ln cap="flat" cmpd="sng" w="38100">
            <a:solidFill>
              <a:srgbClr val="C27BA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54"/>
          <p:cNvPicPr preferRelativeResize="0"/>
          <p:nvPr/>
        </p:nvPicPr>
        <p:blipFill rotWithShape="1">
          <a:blip r:embed="rId3">
            <a:alphaModFix amt="35000"/>
          </a:blip>
          <a:srcRect b="0" l="15406" r="11232" t="0"/>
          <a:stretch/>
        </p:blipFill>
        <p:spPr>
          <a:xfrm>
            <a:off x="29350" y="0"/>
            <a:ext cx="2678150" cy="5143501"/>
          </a:xfrm>
          <a:prstGeom prst="rect">
            <a:avLst/>
          </a:prstGeom>
          <a:noFill/>
          <a:ln>
            <a:noFill/>
          </a:ln>
        </p:spPr>
      </p:pic>
      <p:pic>
        <p:nvPicPr>
          <p:cNvPr id="383" name="Google Shape;383;p54"/>
          <p:cNvPicPr preferRelativeResize="0"/>
          <p:nvPr/>
        </p:nvPicPr>
        <p:blipFill rotWithShape="1">
          <a:blip r:embed="rId4">
            <a:alphaModFix amt="35000"/>
          </a:blip>
          <a:srcRect b="0" l="0" r="16653" t="8767"/>
          <a:stretch/>
        </p:blipFill>
        <p:spPr>
          <a:xfrm>
            <a:off x="2093450" y="0"/>
            <a:ext cx="7050552" cy="5143501"/>
          </a:xfrm>
          <a:prstGeom prst="rect">
            <a:avLst/>
          </a:prstGeom>
          <a:noFill/>
          <a:ln>
            <a:noFill/>
          </a:ln>
        </p:spPr>
      </p:pic>
      <p:sp>
        <p:nvSpPr>
          <p:cNvPr id="384" name="Google Shape;384;p54"/>
          <p:cNvSpPr txBox="1"/>
          <p:nvPr/>
        </p:nvSpPr>
        <p:spPr>
          <a:xfrm>
            <a:off x="2393325" y="1157650"/>
            <a:ext cx="40458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0">
                <a:solidFill>
                  <a:srgbClr val="593658"/>
                </a:solidFill>
                <a:latin typeface="Oswald"/>
                <a:ea typeface="Oswald"/>
                <a:cs typeface="Oswald"/>
                <a:sym typeface="Oswald"/>
              </a:rPr>
              <a:t>Q</a:t>
            </a:r>
            <a:r>
              <a:rPr b="1" lang="en" sz="7400">
                <a:solidFill>
                  <a:srgbClr val="593658"/>
                </a:solidFill>
                <a:latin typeface="Oswald"/>
                <a:ea typeface="Oswald"/>
                <a:cs typeface="Oswald"/>
                <a:sym typeface="Oswald"/>
              </a:rPr>
              <a:t>uestions</a:t>
            </a:r>
            <a:r>
              <a:rPr b="1" lang="en" sz="3700">
                <a:solidFill>
                  <a:srgbClr val="593658"/>
                </a:solidFill>
                <a:latin typeface="Oswald"/>
                <a:ea typeface="Oswald"/>
                <a:cs typeface="Oswald"/>
                <a:sym typeface="Oswald"/>
              </a:rPr>
              <a:t>       </a:t>
            </a:r>
            <a:r>
              <a:rPr b="1" lang="en" sz="3600">
                <a:solidFill>
                  <a:srgbClr val="593658"/>
                </a:solidFill>
                <a:latin typeface="Oswald"/>
                <a:ea typeface="Oswald"/>
                <a:cs typeface="Oswald"/>
                <a:sym typeface="Oswald"/>
              </a:rPr>
              <a:t>                          </a:t>
            </a:r>
            <a:r>
              <a:rPr lang="en" sz="3800">
                <a:solidFill>
                  <a:srgbClr val="593658"/>
                </a:solidFill>
                <a:latin typeface="Oswald"/>
                <a:ea typeface="Oswald"/>
                <a:cs typeface="Oswald"/>
                <a:sym typeface="Oswald"/>
              </a:rPr>
              <a:t>and</a:t>
            </a:r>
            <a:r>
              <a:rPr b="1" lang="en" sz="2500">
                <a:solidFill>
                  <a:srgbClr val="593658"/>
                </a:solidFill>
                <a:latin typeface="Oswald"/>
                <a:ea typeface="Oswald"/>
                <a:cs typeface="Oswald"/>
                <a:sym typeface="Oswald"/>
              </a:rPr>
              <a:t> </a:t>
            </a:r>
            <a:r>
              <a:rPr b="1" lang="en" sz="7400">
                <a:solidFill>
                  <a:srgbClr val="593658"/>
                </a:solidFill>
                <a:latin typeface="Oswald"/>
                <a:ea typeface="Oswald"/>
                <a:cs typeface="Oswald"/>
                <a:sym typeface="Oswald"/>
              </a:rPr>
              <a:t>Answers</a:t>
            </a:r>
            <a:endParaRPr b="1" sz="7400">
              <a:solidFill>
                <a:srgbClr val="593658"/>
              </a:solidFill>
              <a:latin typeface="Oswald"/>
              <a:ea typeface="Oswald"/>
              <a:cs typeface="Oswald"/>
              <a:sym typeface="Oswald"/>
            </a:endParaRPr>
          </a:p>
        </p:txBody>
      </p:sp>
      <p:sp>
        <p:nvSpPr>
          <p:cNvPr id="385" name="Google Shape;385;p54"/>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8"/>
          <p:cNvSpPr/>
          <p:nvPr/>
        </p:nvSpPr>
        <p:spPr>
          <a:xfrm>
            <a:off x="311700" y="10462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8"/>
          <p:cNvSpPr txBox="1"/>
          <p:nvPr/>
        </p:nvSpPr>
        <p:spPr>
          <a:xfrm>
            <a:off x="387550" y="75225"/>
            <a:ext cx="750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Oswald"/>
                <a:ea typeface="Oswald"/>
                <a:cs typeface="Oswald"/>
                <a:sym typeface="Oswald"/>
              </a:rPr>
              <a:t>Quincy’s ECHS Pathway 2026 Promotional Video</a:t>
            </a:r>
            <a:endParaRPr b="1" sz="2800">
              <a:solidFill>
                <a:schemeClr val="lt1"/>
              </a:solidFill>
              <a:latin typeface="Oswald"/>
              <a:ea typeface="Oswald"/>
              <a:cs typeface="Oswald"/>
              <a:sym typeface="Oswald"/>
            </a:endParaRPr>
          </a:p>
        </p:txBody>
      </p:sp>
      <p:pic>
        <p:nvPicPr>
          <p:cNvPr id="138" name="Google Shape;138;p28">
            <a:hlinkClick r:id="rId3"/>
          </p:cNvPr>
          <p:cNvPicPr preferRelativeResize="0"/>
          <p:nvPr/>
        </p:nvPicPr>
        <p:blipFill rotWithShape="1">
          <a:blip r:embed="rId4">
            <a:alphaModFix amt="26000"/>
          </a:blip>
          <a:srcRect b="17069" l="16169" r="16766" t="16464"/>
          <a:stretch/>
        </p:blipFill>
        <p:spPr>
          <a:xfrm>
            <a:off x="2680300" y="1158500"/>
            <a:ext cx="3819387" cy="3785277"/>
          </a:xfrm>
          <a:prstGeom prst="rect">
            <a:avLst/>
          </a:prstGeom>
          <a:noFill/>
          <a:ln>
            <a:noFill/>
          </a:ln>
        </p:spPr>
      </p:pic>
      <p:pic>
        <p:nvPicPr>
          <p:cNvPr id="139" name="Google Shape;139;p28" title="Quincy Early College (FINAL)mov.mov">
            <a:hlinkClick r:id="rId5"/>
          </p:cNvPr>
          <p:cNvPicPr preferRelativeResize="0"/>
          <p:nvPr/>
        </p:nvPicPr>
        <p:blipFill>
          <a:blip r:embed="rId6">
            <a:alphaModFix/>
          </a:blip>
          <a:stretch>
            <a:fillRect/>
          </a:stretch>
        </p:blipFill>
        <p:spPr>
          <a:xfrm>
            <a:off x="0" y="899200"/>
            <a:ext cx="9144000" cy="4138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5"/>
          <p:cNvSpPr txBox="1"/>
          <p:nvPr/>
        </p:nvSpPr>
        <p:spPr>
          <a:xfrm>
            <a:off x="5648400" y="1371150"/>
            <a:ext cx="3333000" cy="252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600">
                <a:solidFill>
                  <a:srgbClr val="593658"/>
                </a:solidFill>
                <a:latin typeface="Oswald"/>
                <a:ea typeface="Oswald"/>
                <a:cs typeface="Oswald"/>
                <a:sym typeface="Oswald"/>
              </a:rPr>
              <a:t>THANK YOU!!!</a:t>
            </a:r>
            <a:endParaRPr b="1" sz="7600">
              <a:solidFill>
                <a:srgbClr val="593658"/>
              </a:solidFill>
              <a:latin typeface="Oswald"/>
              <a:ea typeface="Oswald"/>
              <a:cs typeface="Oswald"/>
              <a:sym typeface="Oswald"/>
            </a:endParaRPr>
          </a:p>
        </p:txBody>
      </p:sp>
      <p:pic>
        <p:nvPicPr>
          <p:cNvPr id="391" name="Google Shape;391;p55"/>
          <p:cNvPicPr preferRelativeResize="0"/>
          <p:nvPr/>
        </p:nvPicPr>
        <p:blipFill rotWithShape="1">
          <a:blip r:embed="rId3">
            <a:alphaModFix amt="26000"/>
          </a:blip>
          <a:srcRect b="17069" l="16169" r="16766" t="16464"/>
          <a:stretch/>
        </p:blipFill>
        <p:spPr>
          <a:xfrm>
            <a:off x="813375" y="0"/>
            <a:ext cx="4835026" cy="47811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9"/>
          <p:cNvSpPr/>
          <p:nvPr/>
        </p:nvSpPr>
        <p:spPr>
          <a:xfrm>
            <a:off x="239025" y="12050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9"/>
          <p:cNvSpPr txBox="1"/>
          <p:nvPr/>
        </p:nvSpPr>
        <p:spPr>
          <a:xfrm>
            <a:off x="329700" y="98750"/>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Quincy’s ECHS Pathway:</a:t>
            </a:r>
            <a:r>
              <a:rPr b="1" lang="en" sz="2800">
                <a:solidFill>
                  <a:schemeClr val="lt1"/>
                </a:solidFill>
                <a:latin typeface="Oswald"/>
                <a:ea typeface="Oswald"/>
                <a:cs typeface="Oswald"/>
                <a:sym typeface="Oswald"/>
              </a:rPr>
              <a:t>  Program Elements </a:t>
            </a:r>
            <a:endParaRPr b="1" sz="2800">
              <a:solidFill>
                <a:schemeClr val="lt1"/>
              </a:solidFill>
              <a:latin typeface="Oswald"/>
              <a:ea typeface="Oswald"/>
              <a:cs typeface="Oswald"/>
              <a:sym typeface="Oswald"/>
            </a:endParaRPr>
          </a:p>
        </p:txBody>
      </p:sp>
      <p:sp>
        <p:nvSpPr>
          <p:cNvPr id="146" name="Google Shape;146;p29"/>
          <p:cNvSpPr txBox="1"/>
          <p:nvPr/>
        </p:nvSpPr>
        <p:spPr>
          <a:xfrm>
            <a:off x="0" y="798250"/>
            <a:ext cx="5431800" cy="4254300"/>
          </a:xfrm>
          <a:prstGeom prst="rect">
            <a:avLst/>
          </a:prstGeom>
          <a:noFill/>
          <a:ln>
            <a:noFill/>
          </a:ln>
        </p:spPr>
        <p:txBody>
          <a:bodyPr anchorCtr="0" anchor="t" bIns="45700" lIns="91425" spcFirstLastPara="1" rIns="91425" wrap="square" tIns="45700">
            <a:noAutofit/>
          </a:bodyPr>
          <a:lstStyle/>
          <a:p>
            <a:pPr indent="-368300" lvl="0" marL="457200" rtl="0" algn="l">
              <a:spcBef>
                <a:spcPts val="200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Collaborative Initiative</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ECHS Pillars</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Academic Support</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Non-Academic Support Services</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ECHS Symposium</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Study Blocks</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College Visitations</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Parent Advisory Team</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Professional Development/</a:t>
            </a:r>
            <a:r>
              <a:rPr lang="en" sz="2200">
                <a:solidFill>
                  <a:srgbClr val="593658"/>
                </a:solidFill>
                <a:latin typeface="Lustria"/>
                <a:ea typeface="Lustria"/>
                <a:cs typeface="Lustria"/>
                <a:sym typeface="Lustria"/>
              </a:rPr>
              <a:t> Training</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Dual Enrollment Initiative</a:t>
            </a:r>
            <a:endParaRPr sz="2200">
              <a:solidFill>
                <a:srgbClr val="593658"/>
              </a:solidFill>
              <a:latin typeface="Lustria"/>
              <a:ea typeface="Lustria"/>
              <a:cs typeface="Lustria"/>
              <a:sym typeface="Lustria"/>
            </a:endParaRPr>
          </a:p>
          <a:p>
            <a:pPr indent="-368300" lvl="0" marL="457200" rtl="0" algn="l">
              <a:spcBef>
                <a:spcPts val="0"/>
              </a:spcBef>
              <a:spcAft>
                <a:spcPts val="0"/>
              </a:spcAft>
              <a:buClr>
                <a:srgbClr val="593658"/>
              </a:buClr>
              <a:buSzPts val="2200"/>
              <a:buFont typeface="Lustria"/>
              <a:buChar char="-"/>
            </a:pPr>
            <a:r>
              <a:rPr lang="en" sz="2200">
                <a:solidFill>
                  <a:srgbClr val="593658"/>
                </a:solidFill>
                <a:latin typeface="Lustria"/>
                <a:ea typeface="Lustria"/>
                <a:cs typeface="Lustria"/>
                <a:sym typeface="Lustria"/>
              </a:rPr>
              <a:t>Summer Academy</a:t>
            </a:r>
            <a:endParaRPr sz="2200">
              <a:solidFill>
                <a:srgbClr val="593658"/>
              </a:solidFill>
              <a:latin typeface="Lustria"/>
              <a:ea typeface="Lustria"/>
              <a:cs typeface="Lustria"/>
              <a:sym typeface="Lustria"/>
            </a:endParaRPr>
          </a:p>
          <a:p>
            <a:pPr indent="-361950" lvl="0" marL="457200" rtl="0" algn="l">
              <a:spcBef>
                <a:spcPts val="0"/>
              </a:spcBef>
              <a:spcAft>
                <a:spcPts val="0"/>
              </a:spcAft>
              <a:buClr>
                <a:srgbClr val="593658"/>
              </a:buClr>
              <a:buSzPts val="2100"/>
              <a:buFont typeface="Lustria"/>
              <a:buChar char="-"/>
            </a:pPr>
            <a:r>
              <a:rPr lang="en" sz="2100">
                <a:solidFill>
                  <a:srgbClr val="593658"/>
                </a:solidFill>
                <a:latin typeface="Lustria"/>
                <a:ea typeface="Lustria"/>
                <a:cs typeface="Lustria"/>
                <a:sym typeface="Lustria"/>
              </a:rPr>
              <a:t>ECHS Pathway Middle School Prep</a:t>
            </a:r>
            <a:endParaRPr sz="2100">
              <a:solidFill>
                <a:srgbClr val="593658"/>
              </a:solidFill>
              <a:latin typeface="Lustria"/>
              <a:ea typeface="Lustria"/>
              <a:cs typeface="Lustria"/>
              <a:sym typeface="Lustria"/>
            </a:endParaRPr>
          </a:p>
          <a:p>
            <a:pPr indent="0" lvl="0" marL="457200" rtl="0" algn="l">
              <a:spcBef>
                <a:spcPts val="2000"/>
              </a:spcBef>
              <a:spcAft>
                <a:spcPts val="0"/>
              </a:spcAft>
              <a:buNone/>
            </a:pPr>
            <a:r>
              <a:t/>
            </a:r>
            <a:endParaRPr b="1" sz="2100" u="sng">
              <a:solidFill>
                <a:srgbClr val="593658"/>
              </a:solidFill>
              <a:latin typeface="Lustria"/>
              <a:ea typeface="Lustria"/>
              <a:cs typeface="Lustria"/>
              <a:sym typeface="Lustria"/>
            </a:endParaRPr>
          </a:p>
          <a:p>
            <a:pPr indent="0" lvl="0" marL="457200" rtl="0" algn="ctr">
              <a:spcBef>
                <a:spcPts val="2000"/>
              </a:spcBef>
              <a:spcAft>
                <a:spcPts val="0"/>
              </a:spcAft>
              <a:buNone/>
            </a:pPr>
            <a:r>
              <a:t/>
            </a:r>
            <a:endParaRPr b="1" sz="2300">
              <a:solidFill>
                <a:srgbClr val="593658"/>
              </a:solidFill>
              <a:latin typeface="Lustria"/>
              <a:ea typeface="Lustria"/>
              <a:cs typeface="Lustria"/>
              <a:sym typeface="Lustria"/>
            </a:endParaRPr>
          </a:p>
          <a:p>
            <a:pPr indent="0" lvl="0" marL="0" rtl="0" algn="ctr">
              <a:spcBef>
                <a:spcPts val="2000"/>
              </a:spcBef>
              <a:spcAft>
                <a:spcPts val="0"/>
              </a:spcAft>
              <a:buNone/>
            </a:pPr>
            <a:r>
              <a:t/>
            </a:r>
            <a:endParaRPr b="1" sz="2300">
              <a:solidFill>
                <a:srgbClr val="593658"/>
              </a:solidFill>
              <a:latin typeface="Lustria"/>
              <a:ea typeface="Lustria"/>
              <a:cs typeface="Lustria"/>
              <a:sym typeface="Lustria"/>
            </a:endParaRPr>
          </a:p>
        </p:txBody>
      </p:sp>
      <p:pic>
        <p:nvPicPr>
          <p:cNvPr id="147" name="Google Shape;147;p29"/>
          <p:cNvPicPr preferRelativeResize="0"/>
          <p:nvPr/>
        </p:nvPicPr>
        <p:blipFill>
          <a:blip r:embed="rId3">
            <a:alphaModFix/>
          </a:blip>
          <a:stretch>
            <a:fillRect/>
          </a:stretch>
        </p:blipFill>
        <p:spPr>
          <a:xfrm>
            <a:off x="5504400" y="798250"/>
            <a:ext cx="3418501" cy="2021101"/>
          </a:xfrm>
          <a:prstGeom prst="rect">
            <a:avLst/>
          </a:prstGeom>
          <a:noFill/>
          <a:ln cap="flat" cmpd="sng" w="28575">
            <a:solidFill>
              <a:srgbClr val="A64D79"/>
            </a:solidFill>
            <a:prstDash val="solid"/>
            <a:round/>
            <a:headEnd len="sm" w="sm" type="none"/>
            <a:tailEnd len="sm" w="sm" type="none"/>
          </a:ln>
        </p:spPr>
      </p:pic>
      <p:pic>
        <p:nvPicPr>
          <p:cNvPr id="148" name="Google Shape;148;p29"/>
          <p:cNvPicPr preferRelativeResize="0"/>
          <p:nvPr/>
        </p:nvPicPr>
        <p:blipFill>
          <a:blip r:embed="rId4">
            <a:alphaModFix/>
          </a:blip>
          <a:stretch>
            <a:fillRect/>
          </a:stretch>
        </p:blipFill>
        <p:spPr>
          <a:xfrm>
            <a:off x="5504400" y="2940275"/>
            <a:ext cx="3418501" cy="2021101"/>
          </a:xfrm>
          <a:prstGeom prst="rect">
            <a:avLst/>
          </a:prstGeom>
          <a:noFill/>
          <a:ln cap="flat" cmpd="sng" w="28575">
            <a:solidFill>
              <a:srgbClr val="A64D79"/>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0"/>
          <p:cNvSpPr/>
          <p:nvPr/>
        </p:nvSpPr>
        <p:spPr>
          <a:xfrm>
            <a:off x="239025" y="120500"/>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0"/>
          <p:cNvSpPr txBox="1"/>
          <p:nvPr/>
        </p:nvSpPr>
        <p:spPr>
          <a:xfrm>
            <a:off x="329700" y="98750"/>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Quincy’s ECHS Pathway:</a:t>
            </a:r>
            <a:r>
              <a:rPr b="1" lang="en" sz="2800">
                <a:solidFill>
                  <a:schemeClr val="lt1"/>
                </a:solidFill>
                <a:latin typeface="Oswald"/>
                <a:ea typeface="Oswald"/>
                <a:cs typeface="Oswald"/>
                <a:sym typeface="Oswald"/>
              </a:rPr>
              <a:t>  Recruitment Strategy </a:t>
            </a:r>
            <a:endParaRPr b="1" sz="2800">
              <a:solidFill>
                <a:schemeClr val="lt1"/>
              </a:solidFill>
              <a:latin typeface="Oswald"/>
              <a:ea typeface="Oswald"/>
              <a:cs typeface="Oswald"/>
              <a:sym typeface="Oswald"/>
            </a:endParaRPr>
          </a:p>
        </p:txBody>
      </p:sp>
      <p:sp>
        <p:nvSpPr>
          <p:cNvPr id="155" name="Google Shape;155;p30"/>
          <p:cNvSpPr txBox="1"/>
          <p:nvPr/>
        </p:nvSpPr>
        <p:spPr>
          <a:xfrm>
            <a:off x="144887" y="743917"/>
            <a:ext cx="5113200" cy="4254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en">
                <a:solidFill>
                  <a:srgbClr val="593658"/>
                </a:solidFill>
                <a:latin typeface="Lustria"/>
                <a:ea typeface="Lustria"/>
                <a:cs typeface="Lustria"/>
                <a:sym typeface="Lustria"/>
              </a:rPr>
              <a:t>Early High School Orientations</a:t>
            </a:r>
            <a:endParaRPr b="1">
              <a:solidFill>
                <a:srgbClr val="593658"/>
              </a:solidFill>
              <a:latin typeface="Lustria"/>
              <a:ea typeface="Lustria"/>
              <a:cs typeface="Lustria"/>
              <a:sym typeface="Lustria"/>
            </a:endParaRPr>
          </a:p>
          <a:p>
            <a:pPr indent="-307975" lvl="0" marL="457200" rtl="0" algn="l">
              <a:lnSpc>
                <a:spcPct val="115000"/>
              </a:lnSpc>
              <a:spcBef>
                <a:spcPts val="1200"/>
              </a:spcBef>
              <a:spcAft>
                <a:spcPts val="0"/>
              </a:spcAft>
              <a:buClr>
                <a:srgbClr val="593658"/>
              </a:buClr>
              <a:buSzPts val="1250"/>
              <a:buFont typeface="Lustria"/>
              <a:buChar char="●"/>
            </a:pPr>
            <a:r>
              <a:rPr lang="en" sz="1250">
                <a:solidFill>
                  <a:srgbClr val="593658"/>
                </a:solidFill>
                <a:latin typeface="Lustria"/>
                <a:ea typeface="Lustria"/>
                <a:cs typeface="Lustria"/>
                <a:sym typeface="Lustria"/>
              </a:rPr>
              <a:t>ECHS staff host engaging orientation sessions for students and families to introduce the Early College model, key benefits, and cost savings</a:t>
            </a:r>
            <a:endParaRPr sz="1250">
              <a:solidFill>
                <a:srgbClr val="593658"/>
              </a:solidFill>
              <a:latin typeface="Lustria"/>
              <a:ea typeface="Lustria"/>
              <a:cs typeface="Lustria"/>
              <a:sym typeface="Lustria"/>
            </a:endParaRPr>
          </a:p>
          <a:p>
            <a:pPr indent="0" lvl="0" marL="0" rtl="0" algn="l">
              <a:lnSpc>
                <a:spcPct val="115000"/>
              </a:lnSpc>
              <a:spcBef>
                <a:spcPts val="1200"/>
              </a:spcBef>
              <a:spcAft>
                <a:spcPts val="0"/>
              </a:spcAft>
              <a:buNone/>
            </a:pPr>
            <a:r>
              <a:rPr b="1" lang="en">
                <a:solidFill>
                  <a:srgbClr val="593658"/>
                </a:solidFill>
                <a:latin typeface="Lustria"/>
                <a:ea typeface="Lustria"/>
                <a:cs typeface="Lustria"/>
                <a:sym typeface="Lustria"/>
              </a:rPr>
              <a:t>Flyer Distribution</a:t>
            </a:r>
            <a:endParaRPr b="1">
              <a:solidFill>
                <a:srgbClr val="593658"/>
              </a:solidFill>
              <a:latin typeface="Lustria"/>
              <a:ea typeface="Lustria"/>
              <a:cs typeface="Lustria"/>
              <a:sym typeface="Lustria"/>
            </a:endParaRPr>
          </a:p>
          <a:p>
            <a:pPr indent="-307975" lvl="0" marL="457200" rtl="0" algn="l">
              <a:lnSpc>
                <a:spcPct val="115000"/>
              </a:lnSpc>
              <a:spcBef>
                <a:spcPts val="1200"/>
              </a:spcBef>
              <a:spcAft>
                <a:spcPts val="0"/>
              </a:spcAft>
              <a:buClr>
                <a:srgbClr val="593658"/>
              </a:buClr>
              <a:buSzPts val="1250"/>
              <a:buFont typeface="Lustria"/>
              <a:buChar char="●"/>
            </a:pPr>
            <a:r>
              <a:rPr lang="en" sz="1250">
                <a:solidFill>
                  <a:srgbClr val="593658"/>
                </a:solidFill>
                <a:latin typeface="Lustria"/>
                <a:ea typeface="Lustria"/>
                <a:cs typeface="Lustria"/>
                <a:sym typeface="Lustria"/>
              </a:rPr>
              <a:t>Clear, visually engaging materials shared in schools and community spaces; multilingual with QR codes for easy access</a:t>
            </a:r>
            <a:endParaRPr sz="1250">
              <a:solidFill>
                <a:srgbClr val="593658"/>
              </a:solidFill>
              <a:latin typeface="Lustria"/>
              <a:ea typeface="Lustria"/>
              <a:cs typeface="Lustria"/>
              <a:sym typeface="Lustria"/>
            </a:endParaRPr>
          </a:p>
          <a:p>
            <a:pPr indent="0" lvl="0" marL="0" rtl="0" algn="l">
              <a:lnSpc>
                <a:spcPct val="115000"/>
              </a:lnSpc>
              <a:spcBef>
                <a:spcPts val="1200"/>
              </a:spcBef>
              <a:spcAft>
                <a:spcPts val="0"/>
              </a:spcAft>
              <a:buNone/>
            </a:pPr>
            <a:r>
              <a:rPr b="1" lang="en">
                <a:solidFill>
                  <a:srgbClr val="593658"/>
                </a:solidFill>
                <a:latin typeface="Lustria"/>
                <a:ea typeface="Lustria"/>
                <a:cs typeface="Lustria"/>
                <a:sym typeface="Lustria"/>
              </a:rPr>
              <a:t>Parent Academies</a:t>
            </a:r>
            <a:endParaRPr b="1">
              <a:solidFill>
                <a:srgbClr val="593658"/>
              </a:solidFill>
              <a:latin typeface="Lustria"/>
              <a:ea typeface="Lustria"/>
              <a:cs typeface="Lustria"/>
              <a:sym typeface="Lustria"/>
            </a:endParaRPr>
          </a:p>
          <a:p>
            <a:pPr indent="-307975" lvl="0" marL="457200" rtl="0" algn="l">
              <a:lnSpc>
                <a:spcPct val="115000"/>
              </a:lnSpc>
              <a:spcBef>
                <a:spcPts val="1200"/>
              </a:spcBef>
              <a:spcAft>
                <a:spcPts val="0"/>
              </a:spcAft>
              <a:buClr>
                <a:srgbClr val="593658"/>
              </a:buClr>
              <a:buSzPts val="1250"/>
              <a:buFont typeface="Lustria"/>
              <a:buChar char="●"/>
            </a:pPr>
            <a:r>
              <a:rPr lang="en" sz="1250">
                <a:solidFill>
                  <a:srgbClr val="593658"/>
                </a:solidFill>
                <a:latin typeface="Lustria"/>
                <a:ea typeface="Lustria"/>
                <a:cs typeface="Lustria"/>
                <a:sym typeface="Lustria"/>
              </a:rPr>
              <a:t>  Informational sessions specifically for parents/guardians</a:t>
            </a:r>
            <a:endParaRPr sz="1250">
              <a:solidFill>
                <a:srgbClr val="593658"/>
              </a:solidFill>
              <a:latin typeface="Lustria"/>
              <a:ea typeface="Lustria"/>
              <a:cs typeface="Lustria"/>
              <a:sym typeface="Lustria"/>
            </a:endParaRPr>
          </a:p>
          <a:p>
            <a:pPr indent="0" lvl="0" marL="0" rtl="0" algn="l">
              <a:lnSpc>
                <a:spcPct val="115000"/>
              </a:lnSpc>
              <a:spcBef>
                <a:spcPts val="1200"/>
              </a:spcBef>
              <a:spcAft>
                <a:spcPts val="0"/>
              </a:spcAft>
              <a:buNone/>
            </a:pPr>
            <a:r>
              <a:rPr b="1" lang="en">
                <a:solidFill>
                  <a:srgbClr val="593658"/>
                </a:solidFill>
                <a:latin typeface="Lustria"/>
                <a:ea typeface="Lustria"/>
                <a:cs typeface="Lustria"/>
                <a:sym typeface="Lustria"/>
              </a:rPr>
              <a:t>Email Outreach</a:t>
            </a:r>
            <a:endParaRPr b="1">
              <a:solidFill>
                <a:srgbClr val="593658"/>
              </a:solidFill>
              <a:latin typeface="Lustria"/>
              <a:ea typeface="Lustria"/>
              <a:cs typeface="Lustria"/>
              <a:sym typeface="Lustria"/>
            </a:endParaRPr>
          </a:p>
          <a:p>
            <a:pPr indent="-307975" lvl="0" marL="457200" rtl="0" algn="l">
              <a:lnSpc>
                <a:spcPct val="115000"/>
              </a:lnSpc>
              <a:spcBef>
                <a:spcPts val="1200"/>
              </a:spcBef>
              <a:spcAft>
                <a:spcPts val="0"/>
              </a:spcAft>
              <a:buClr>
                <a:srgbClr val="593658"/>
              </a:buClr>
              <a:buSzPts val="1250"/>
              <a:buFont typeface="Lustria"/>
              <a:buChar char="●"/>
            </a:pPr>
            <a:r>
              <a:rPr lang="en" sz="1250">
                <a:solidFill>
                  <a:srgbClr val="593658"/>
                </a:solidFill>
                <a:latin typeface="Lustria"/>
                <a:ea typeface="Lustria"/>
                <a:cs typeface="Lustria"/>
                <a:sym typeface="Lustria"/>
              </a:rPr>
              <a:t>Ongoing, targeted communication with students and families; highlighting benefits, course sequence, deadlines, and next steps.</a:t>
            </a:r>
            <a:endParaRPr sz="1250">
              <a:solidFill>
                <a:srgbClr val="593658"/>
              </a:solidFill>
              <a:latin typeface="Lustria"/>
              <a:ea typeface="Lustria"/>
              <a:cs typeface="Lustria"/>
              <a:sym typeface="Lustria"/>
            </a:endParaRPr>
          </a:p>
          <a:p>
            <a:pPr indent="0" lvl="0" marL="457200" rtl="0" algn="l">
              <a:spcBef>
                <a:spcPts val="2000"/>
              </a:spcBef>
              <a:spcAft>
                <a:spcPts val="0"/>
              </a:spcAft>
              <a:buNone/>
            </a:pPr>
            <a:r>
              <a:t/>
            </a:r>
            <a:endParaRPr b="1" sz="2100" u="sng">
              <a:solidFill>
                <a:srgbClr val="593658"/>
              </a:solidFill>
              <a:latin typeface="Lustria"/>
              <a:ea typeface="Lustria"/>
              <a:cs typeface="Lustria"/>
              <a:sym typeface="Lustria"/>
            </a:endParaRPr>
          </a:p>
          <a:p>
            <a:pPr indent="0" lvl="0" marL="457200" rtl="0" algn="ctr">
              <a:spcBef>
                <a:spcPts val="2000"/>
              </a:spcBef>
              <a:spcAft>
                <a:spcPts val="0"/>
              </a:spcAft>
              <a:buNone/>
            </a:pPr>
            <a:r>
              <a:t/>
            </a:r>
            <a:endParaRPr b="1" sz="2300">
              <a:solidFill>
                <a:srgbClr val="593658"/>
              </a:solidFill>
              <a:latin typeface="Lustria"/>
              <a:ea typeface="Lustria"/>
              <a:cs typeface="Lustria"/>
              <a:sym typeface="Lustria"/>
            </a:endParaRPr>
          </a:p>
          <a:p>
            <a:pPr indent="0" lvl="0" marL="0" rtl="0" algn="ctr">
              <a:spcBef>
                <a:spcPts val="2000"/>
              </a:spcBef>
              <a:spcAft>
                <a:spcPts val="0"/>
              </a:spcAft>
              <a:buNone/>
            </a:pPr>
            <a:r>
              <a:t/>
            </a:r>
            <a:endParaRPr b="1" sz="2300">
              <a:solidFill>
                <a:srgbClr val="593658"/>
              </a:solidFill>
              <a:latin typeface="Lustria"/>
              <a:ea typeface="Lustria"/>
              <a:cs typeface="Lustria"/>
              <a:sym typeface="Lustria"/>
            </a:endParaRPr>
          </a:p>
        </p:txBody>
      </p:sp>
      <p:pic>
        <p:nvPicPr>
          <p:cNvPr id="156" name="Google Shape;156;p30"/>
          <p:cNvPicPr preferRelativeResize="0"/>
          <p:nvPr/>
        </p:nvPicPr>
        <p:blipFill>
          <a:blip r:embed="rId3">
            <a:alphaModFix/>
          </a:blip>
          <a:stretch>
            <a:fillRect/>
          </a:stretch>
        </p:blipFill>
        <p:spPr>
          <a:xfrm>
            <a:off x="5504400" y="798250"/>
            <a:ext cx="3418501" cy="2021101"/>
          </a:xfrm>
          <a:prstGeom prst="rect">
            <a:avLst/>
          </a:prstGeom>
          <a:noFill/>
          <a:ln cap="flat" cmpd="sng" w="28575">
            <a:solidFill>
              <a:srgbClr val="A64D79"/>
            </a:solidFill>
            <a:prstDash val="solid"/>
            <a:round/>
            <a:headEnd len="sm" w="sm" type="none"/>
            <a:tailEnd len="sm" w="sm" type="none"/>
          </a:ln>
        </p:spPr>
      </p:pic>
      <p:pic>
        <p:nvPicPr>
          <p:cNvPr id="157" name="Google Shape;157;p30"/>
          <p:cNvPicPr preferRelativeResize="0"/>
          <p:nvPr/>
        </p:nvPicPr>
        <p:blipFill>
          <a:blip r:embed="rId4">
            <a:alphaModFix/>
          </a:blip>
          <a:stretch>
            <a:fillRect/>
          </a:stretch>
        </p:blipFill>
        <p:spPr>
          <a:xfrm>
            <a:off x="5504400" y="2940275"/>
            <a:ext cx="3418501" cy="2021101"/>
          </a:xfrm>
          <a:prstGeom prst="rect">
            <a:avLst/>
          </a:prstGeom>
          <a:noFill/>
          <a:ln cap="flat" cmpd="sng" w="28575">
            <a:solidFill>
              <a:srgbClr val="A64D79"/>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1"/>
          <p:cNvSpPr/>
          <p:nvPr/>
        </p:nvSpPr>
        <p:spPr>
          <a:xfrm>
            <a:off x="311700" y="8162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1"/>
          <p:cNvSpPr txBox="1"/>
          <p:nvPr/>
        </p:nvSpPr>
        <p:spPr>
          <a:xfrm>
            <a:off x="467450" y="59875"/>
            <a:ext cx="7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Oswald"/>
                <a:ea typeface="Oswald"/>
                <a:cs typeface="Oswald"/>
                <a:sym typeface="Oswald"/>
              </a:rPr>
              <a:t>Quincy’s ECHS Pathway:  </a:t>
            </a:r>
            <a:r>
              <a:rPr b="1" lang="en" sz="2800">
                <a:solidFill>
                  <a:schemeClr val="lt1"/>
                </a:solidFill>
                <a:latin typeface="Oswald"/>
                <a:ea typeface="Oswald"/>
                <a:cs typeface="Oswald"/>
                <a:sym typeface="Oswald"/>
              </a:rPr>
              <a:t>Application Process</a:t>
            </a:r>
            <a:endParaRPr b="1" sz="2800">
              <a:solidFill>
                <a:schemeClr val="lt1"/>
              </a:solidFill>
              <a:latin typeface="Oswald"/>
              <a:ea typeface="Oswald"/>
              <a:cs typeface="Oswald"/>
              <a:sym typeface="Oswald"/>
            </a:endParaRPr>
          </a:p>
        </p:txBody>
      </p:sp>
      <p:pic>
        <p:nvPicPr>
          <p:cNvPr id="164" name="Google Shape;164;p31"/>
          <p:cNvPicPr preferRelativeResize="0"/>
          <p:nvPr/>
        </p:nvPicPr>
        <p:blipFill rotWithShape="1">
          <a:blip r:embed="rId3">
            <a:alphaModFix amt="26000"/>
          </a:blip>
          <a:srcRect b="17069" l="16169" r="16766" t="16464"/>
          <a:stretch/>
        </p:blipFill>
        <p:spPr>
          <a:xfrm>
            <a:off x="7203500" y="3356500"/>
            <a:ext cx="1736602" cy="1721052"/>
          </a:xfrm>
          <a:prstGeom prst="rect">
            <a:avLst/>
          </a:prstGeom>
          <a:noFill/>
          <a:ln>
            <a:noFill/>
          </a:ln>
        </p:spPr>
      </p:pic>
      <p:sp>
        <p:nvSpPr>
          <p:cNvPr id="165" name="Google Shape;165;p31"/>
          <p:cNvSpPr txBox="1"/>
          <p:nvPr/>
        </p:nvSpPr>
        <p:spPr>
          <a:xfrm>
            <a:off x="122675" y="794056"/>
            <a:ext cx="7978800" cy="4399200"/>
          </a:xfrm>
          <a:prstGeom prst="rect">
            <a:avLst/>
          </a:prstGeom>
          <a:noFill/>
          <a:ln>
            <a:noFill/>
          </a:ln>
        </p:spPr>
        <p:txBody>
          <a:bodyPr anchorCtr="0" anchor="t" bIns="91425" lIns="91425" spcFirstLastPara="1" rIns="91425" wrap="square" tIns="91425">
            <a:spAutoFit/>
          </a:bodyPr>
          <a:lstStyle/>
          <a:p>
            <a:pPr indent="-346075" lvl="0" marL="457200" rtl="0" algn="l">
              <a:lnSpc>
                <a:spcPct val="115000"/>
              </a:lnSpc>
              <a:spcBef>
                <a:spcPts val="0"/>
              </a:spcBef>
              <a:spcAft>
                <a:spcPts val="0"/>
              </a:spcAft>
              <a:buClr>
                <a:srgbClr val="593658"/>
              </a:buClr>
              <a:buSzPts val="1850"/>
              <a:buFont typeface="Lustria"/>
              <a:buChar char="●"/>
            </a:pPr>
            <a:r>
              <a:rPr lang="en" sz="1850">
                <a:solidFill>
                  <a:srgbClr val="593658"/>
                </a:solidFill>
                <a:latin typeface="Lustria"/>
                <a:ea typeface="Lustria"/>
                <a:cs typeface="Lustria"/>
                <a:sym typeface="Lustria"/>
              </a:rPr>
              <a:t>Applications open between February and March of the preceding academic year.</a:t>
            </a:r>
            <a:endParaRPr sz="1850">
              <a:solidFill>
                <a:srgbClr val="593658"/>
              </a:solidFill>
              <a:latin typeface="Lustria"/>
              <a:ea typeface="Lustria"/>
              <a:cs typeface="Lustria"/>
              <a:sym typeface="Lustria"/>
            </a:endParaRPr>
          </a:p>
          <a:p>
            <a:pPr indent="-346075" lvl="0" marL="457200" rtl="0" algn="l">
              <a:lnSpc>
                <a:spcPct val="115000"/>
              </a:lnSpc>
              <a:spcBef>
                <a:spcPts val="0"/>
              </a:spcBef>
              <a:spcAft>
                <a:spcPts val="0"/>
              </a:spcAft>
              <a:buClr>
                <a:srgbClr val="593658"/>
              </a:buClr>
              <a:buSzPts val="1850"/>
              <a:buFont typeface="Lustria"/>
              <a:buChar char="●"/>
            </a:pPr>
            <a:r>
              <a:rPr lang="en" sz="1850">
                <a:solidFill>
                  <a:srgbClr val="593658"/>
                </a:solidFill>
                <a:latin typeface="Lustria"/>
                <a:ea typeface="Lustria"/>
                <a:cs typeface="Lustria"/>
                <a:sym typeface="Lustria"/>
              </a:rPr>
              <a:t>Students must submit a complete application to be considered.</a:t>
            </a:r>
            <a:endParaRPr sz="1850">
              <a:solidFill>
                <a:srgbClr val="593658"/>
              </a:solidFill>
              <a:latin typeface="Lustria"/>
              <a:ea typeface="Lustria"/>
              <a:cs typeface="Lustria"/>
              <a:sym typeface="Lustria"/>
            </a:endParaRPr>
          </a:p>
          <a:p>
            <a:pPr indent="-346075" lvl="0" marL="457200" rtl="0" algn="l">
              <a:lnSpc>
                <a:spcPct val="115000"/>
              </a:lnSpc>
              <a:spcBef>
                <a:spcPts val="0"/>
              </a:spcBef>
              <a:spcAft>
                <a:spcPts val="0"/>
              </a:spcAft>
              <a:buClr>
                <a:srgbClr val="593658"/>
              </a:buClr>
              <a:buSzPts val="1850"/>
              <a:buFont typeface="Lustria"/>
              <a:buChar char="●"/>
            </a:pPr>
            <a:r>
              <a:rPr lang="en" sz="1850">
                <a:solidFill>
                  <a:srgbClr val="593658"/>
                </a:solidFill>
                <a:latin typeface="Lustria"/>
                <a:ea typeface="Lustria"/>
                <a:cs typeface="Lustria"/>
                <a:sym typeface="Lustria"/>
              </a:rPr>
              <a:t>Each student’s academic record and attendance history are reviewed.</a:t>
            </a:r>
            <a:endParaRPr sz="1850">
              <a:solidFill>
                <a:srgbClr val="593658"/>
              </a:solidFill>
              <a:latin typeface="Lustria"/>
              <a:ea typeface="Lustria"/>
              <a:cs typeface="Lustria"/>
              <a:sym typeface="Lustria"/>
            </a:endParaRPr>
          </a:p>
          <a:p>
            <a:pPr indent="-346075" lvl="0" marL="457200" rtl="0" algn="l">
              <a:lnSpc>
                <a:spcPct val="115000"/>
              </a:lnSpc>
              <a:spcBef>
                <a:spcPts val="0"/>
              </a:spcBef>
              <a:spcAft>
                <a:spcPts val="0"/>
              </a:spcAft>
              <a:buClr>
                <a:srgbClr val="593658"/>
              </a:buClr>
              <a:buSzPts val="1850"/>
              <a:buFont typeface="Lustria"/>
              <a:buChar char="●"/>
            </a:pPr>
            <a:r>
              <a:rPr lang="en" sz="1850">
                <a:solidFill>
                  <a:srgbClr val="593658"/>
                </a:solidFill>
                <a:latin typeface="Lustria"/>
                <a:ea typeface="Lustria"/>
                <a:cs typeface="Lustria"/>
                <a:sym typeface="Lustria"/>
              </a:rPr>
              <a:t>In some cases, students may be required to attend a meeting (e.g., course scheduling or discussions regarding attendance or grades).</a:t>
            </a:r>
            <a:endParaRPr sz="1850">
              <a:solidFill>
                <a:srgbClr val="593658"/>
              </a:solidFill>
              <a:latin typeface="Lustria"/>
              <a:ea typeface="Lustria"/>
              <a:cs typeface="Lustria"/>
              <a:sym typeface="Lustria"/>
            </a:endParaRPr>
          </a:p>
          <a:p>
            <a:pPr indent="-346075" lvl="0" marL="457200" rtl="0" algn="l">
              <a:lnSpc>
                <a:spcPct val="115000"/>
              </a:lnSpc>
              <a:spcBef>
                <a:spcPts val="0"/>
              </a:spcBef>
              <a:spcAft>
                <a:spcPts val="0"/>
              </a:spcAft>
              <a:buClr>
                <a:srgbClr val="593658"/>
              </a:buClr>
              <a:buSzPts val="1850"/>
              <a:buFont typeface="Lustria"/>
              <a:buChar char="●"/>
            </a:pPr>
            <a:r>
              <a:rPr lang="en" sz="1850">
                <a:solidFill>
                  <a:srgbClr val="593658"/>
                </a:solidFill>
                <a:latin typeface="Lustria"/>
                <a:ea typeface="Lustria"/>
                <a:cs typeface="Lustria"/>
                <a:sym typeface="Lustria"/>
              </a:rPr>
              <a:t>A formal email is sent to confirm acceptance.</a:t>
            </a:r>
            <a:endParaRPr sz="1850">
              <a:solidFill>
                <a:srgbClr val="593658"/>
              </a:solidFill>
              <a:latin typeface="Lustria"/>
              <a:ea typeface="Lustria"/>
              <a:cs typeface="Lustria"/>
              <a:sym typeface="Lustria"/>
            </a:endParaRPr>
          </a:p>
          <a:p>
            <a:pPr indent="-346075" lvl="0" marL="457200" rtl="0" algn="l">
              <a:lnSpc>
                <a:spcPct val="115000"/>
              </a:lnSpc>
              <a:spcBef>
                <a:spcPts val="0"/>
              </a:spcBef>
              <a:spcAft>
                <a:spcPts val="0"/>
              </a:spcAft>
              <a:buClr>
                <a:srgbClr val="593658"/>
              </a:buClr>
              <a:buSzPts val="1850"/>
              <a:buFont typeface="Lustria"/>
              <a:buChar char="●"/>
            </a:pPr>
            <a:r>
              <a:rPr lang="en" sz="1850">
                <a:solidFill>
                  <a:srgbClr val="593658"/>
                </a:solidFill>
                <a:latin typeface="Lustria"/>
                <a:ea typeface="Lustria"/>
                <a:cs typeface="Lustria"/>
                <a:sym typeface="Lustria"/>
              </a:rPr>
              <a:t>The student’s schedule is finalized upon acceptance.</a:t>
            </a:r>
            <a:endParaRPr sz="1850">
              <a:solidFill>
                <a:srgbClr val="593658"/>
              </a:solidFill>
              <a:latin typeface="Lustria"/>
              <a:ea typeface="Lustria"/>
              <a:cs typeface="Lustria"/>
              <a:sym typeface="Lustria"/>
            </a:endParaRPr>
          </a:p>
          <a:p>
            <a:pPr indent="-346075" lvl="0" marL="457200" rtl="0" algn="l">
              <a:lnSpc>
                <a:spcPct val="115000"/>
              </a:lnSpc>
              <a:spcBef>
                <a:spcPts val="0"/>
              </a:spcBef>
              <a:spcAft>
                <a:spcPts val="0"/>
              </a:spcAft>
              <a:buClr>
                <a:srgbClr val="593658"/>
              </a:buClr>
              <a:buSzPts val="1850"/>
              <a:buFont typeface="Lustria"/>
              <a:buChar char="●"/>
            </a:pPr>
            <a:r>
              <a:rPr lang="en" sz="1850">
                <a:solidFill>
                  <a:srgbClr val="593658"/>
                </a:solidFill>
                <a:latin typeface="Lustria"/>
                <a:ea typeface="Lustria"/>
                <a:cs typeface="Lustria"/>
                <a:sym typeface="Lustria"/>
              </a:rPr>
              <a:t>New students entering grades 9 –11 must attend the required ECHS orientation.</a:t>
            </a:r>
            <a:endParaRPr sz="1850">
              <a:solidFill>
                <a:srgbClr val="593658"/>
              </a:solidFill>
              <a:latin typeface="Lustria"/>
              <a:ea typeface="Lustria"/>
              <a:cs typeface="Lustria"/>
              <a:sym typeface="Lustria"/>
            </a:endParaRPr>
          </a:p>
          <a:p>
            <a:pPr indent="-346075" lvl="0" marL="457200" rtl="0" algn="l">
              <a:lnSpc>
                <a:spcPct val="115000"/>
              </a:lnSpc>
              <a:spcBef>
                <a:spcPts val="0"/>
              </a:spcBef>
              <a:spcAft>
                <a:spcPts val="0"/>
              </a:spcAft>
              <a:buClr>
                <a:srgbClr val="593658"/>
              </a:buClr>
              <a:buSzPts val="1850"/>
              <a:buFont typeface="Lustria"/>
              <a:buChar char="●"/>
            </a:pPr>
            <a:r>
              <a:rPr lang="en" sz="1850">
                <a:solidFill>
                  <a:srgbClr val="593658"/>
                </a:solidFill>
                <a:latin typeface="Lustria"/>
                <a:ea typeface="Lustria"/>
                <a:cs typeface="Lustria"/>
                <a:sym typeface="Lustria"/>
              </a:rPr>
              <a:t>All students must complete the ECHS commitment form for the academic year.</a:t>
            </a:r>
            <a:endParaRPr sz="2000">
              <a:solidFill>
                <a:srgbClr val="593658"/>
              </a:solidFill>
              <a:latin typeface="Lustria"/>
              <a:ea typeface="Lustria"/>
              <a:cs typeface="Lustria"/>
              <a:sym typeface="Lustria"/>
            </a:endParaRPr>
          </a:p>
        </p:txBody>
      </p:sp>
      <p:sp>
        <p:nvSpPr>
          <p:cNvPr id="166" name="Google Shape;166;p31"/>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2"/>
          <p:cNvSpPr/>
          <p:nvPr/>
        </p:nvSpPr>
        <p:spPr>
          <a:xfrm>
            <a:off x="329700" y="301875"/>
            <a:ext cx="8520600" cy="556800"/>
          </a:xfrm>
          <a:prstGeom prst="homePlate">
            <a:avLst>
              <a:gd fmla="val 50000" name="adj"/>
            </a:avLst>
          </a:prstGeom>
          <a:solidFill>
            <a:srgbClr val="5936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2"/>
          <p:cNvSpPr txBox="1"/>
          <p:nvPr/>
        </p:nvSpPr>
        <p:spPr>
          <a:xfrm>
            <a:off x="329700" y="301875"/>
            <a:ext cx="873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Oswald"/>
                <a:ea typeface="Oswald"/>
                <a:cs typeface="Oswald"/>
                <a:sym typeface="Oswald"/>
              </a:rPr>
              <a:t>ECHS Program Overview ~ Enrollment Trends</a:t>
            </a:r>
            <a:endParaRPr b="1" sz="2800">
              <a:solidFill>
                <a:schemeClr val="lt1"/>
              </a:solidFill>
              <a:latin typeface="Oswald"/>
              <a:ea typeface="Oswald"/>
              <a:cs typeface="Oswald"/>
              <a:sym typeface="Oswald"/>
            </a:endParaRPr>
          </a:p>
        </p:txBody>
      </p:sp>
      <p:pic>
        <p:nvPicPr>
          <p:cNvPr id="173" name="Google Shape;173;p32"/>
          <p:cNvPicPr preferRelativeResize="0"/>
          <p:nvPr/>
        </p:nvPicPr>
        <p:blipFill rotWithShape="1">
          <a:blip r:embed="rId3">
            <a:alphaModFix amt="26000"/>
          </a:blip>
          <a:srcRect b="17069" l="16169" r="16766" t="16464"/>
          <a:stretch/>
        </p:blipFill>
        <p:spPr>
          <a:xfrm>
            <a:off x="7373875" y="3257200"/>
            <a:ext cx="1770127" cy="1754327"/>
          </a:xfrm>
          <a:prstGeom prst="rect">
            <a:avLst/>
          </a:prstGeom>
          <a:noFill/>
          <a:ln>
            <a:noFill/>
          </a:ln>
        </p:spPr>
      </p:pic>
      <p:sp>
        <p:nvSpPr>
          <p:cNvPr id="174" name="Google Shape;174;p32"/>
          <p:cNvSpPr txBox="1"/>
          <p:nvPr/>
        </p:nvSpPr>
        <p:spPr>
          <a:xfrm>
            <a:off x="329700" y="1018700"/>
            <a:ext cx="6209700" cy="3224700"/>
          </a:xfrm>
          <a:prstGeom prst="rect">
            <a:avLst/>
          </a:prstGeom>
          <a:noFill/>
          <a:ln>
            <a:noFill/>
          </a:ln>
        </p:spPr>
        <p:txBody>
          <a:bodyPr anchorCtr="0" anchor="t" bIns="91425" lIns="91425" spcFirstLastPara="1" rIns="91425" wrap="square" tIns="91425">
            <a:spAutoFit/>
          </a:bodyPr>
          <a:lstStyle/>
          <a:p>
            <a:pPr indent="-387350" lvl="0" marL="457200" rtl="0" algn="l">
              <a:lnSpc>
                <a:spcPct val="150000"/>
              </a:lnSpc>
              <a:spcBef>
                <a:spcPts val="0"/>
              </a:spcBef>
              <a:spcAft>
                <a:spcPts val="0"/>
              </a:spcAft>
              <a:buClr>
                <a:srgbClr val="593658"/>
              </a:buClr>
              <a:buSzPts val="2500"/>
              <a:buFont typeface="Lustria"/>
              <a:buChar char="●"/>
            </a:pPr>
            <a:r>
              <a:rPr lang="en" sz="2500">
                <a:solidFill>
                  <a:srgbClr val="593658"/>
                </a:solidFill>
                <a:latin typeface="Lustria"/>
                <a:ea typeface="Lustria"/>
                <a:cs typeface="Lustria"/>
                <a:sym typeface="Lustria"/>
              </a:rPr>
              <a:t>2021-2022 enrollment ~ </a:t>
            </a:r>
            <a:r>
              <a:rPr lang="en" sz="2500">
                <a:solidFill>
                  <a:srgbClr val="38761D"/>
                </a:solidFill>
                <a:latin typeface="Lustria"/>
                <a:ea typeface="Lustria"/>
                <a:cs typeface="Lustria"/>
                <a:sym typeface="Lustria"/>
              </a:rPr>
              <a:t>149 students</a:t>
            </a:r>
            <a:endParaRPr sz="2500">
              <a:solidFill>
                <a:srgbClr val="38761D"/>
              </a:solidFill>
              <a:latin typeface="Lustria"/>
              <a:ea typeface="Lustria"/>
              <a:cs typeface="Lustria"/>
              <a:sym typeface="Lustria"/>
            </a:endParaRPr>
          </a:p>
          <a:p>
            <a:pPr indent="-387350" lvl="0" marL="457200" rtl="0" algn="l">
              <a:lnSpc>
                <a:spcPct val="150000"/>
              </a:lnSpc>
              <a:spcBef>
                <a:spcPts val="0"/>
              </a:spcBef>
              <a:spcAft>
                <a:spcPts val="0"/>
              </a:spcAft>
              <a:buClr>
                <a:srgbClr val="593658"/>
              </a:buClr>
              <a:buSzPts val="2500"/>
              <a:buFont typeface="Lustria"/>
              <a:buChar char="●"/>
            </a:pPr>
            <a:r>
              <a:rPr lang="en" sz="2500">
                <a:solidFill>
                  <a:srgbClr val="593658"/>
                </a:solidFill>
                <a:latin typeface="Lustria"/>
                <a:ea typeface="Lustria"/>
                <a:cs typeface="Lustria"/>
                <a:sym typeface="Lustria"/>
              </a:rPr>
              <a:t>2022-2023 enrollment ~  </a:t>
            </a:r>
            <a:r>
              <a:rPr lang="en" sz="2500">
                <a:solidFill>
                  <a:srgbClr val="38761D"/>
                </a:solidFill>
                <a:latin typeface="Lustria"/>
                <a:ea typeface="Lustria"/>
                <a:cs typeface="Lustria"/>
                <a:sym typeface="Lustria"/>
              </a:rPr>
              <a:t>204 students</a:t>
            </a:r>
            <a:endParaRPr sz="2500">
              <a:solidFill>
                <a:srgbClr val="38761D"/>
              </a:solidFill>
              <a:latin typeface="Lustria"/>
              <a:ea typeface="Lustria"/>
              <a:cs typeface="Lustria"/>
              <a:sym typeface="Lustria"/>
            </a:endParaRPr>
          </a:p>
          <a:p>
            <a:pPr indent="-387350" lvl="0" marL="457200" rtl="0" algn="l">
              <a:lnSpc>
                <a:spcPct val="150000"/>
              </a:lnSpc>
              <a:spcBef>
                <a:spcPts val="0"/>
              </a:spcBef>
              <a:spcAft>
                <a:spcPts val="0"/>
              </a:spcAft>
              <a:buClr>
                <a:srgbClr val="593658"/>
              </a:buClr>
              <a:buSzPts val="2500"/>
              <a:buFont typeface="Lustria"/>
              <a:buChar char="●"/>
            </a:pPr>
            <a:r>
              <a:rPr lang="en" sz="2500">
                <a:solidFill>
                  <a:srgbClr val="593658"/>
                </a:solidFill>
                <a:latin typeface="Lustria"/>
                <a:ea typeface="Lustria"/>
                <a:cs typeface="Lustria"/>
                <a:sym typeface="Lustria"/>
              </a:rPr>
              <a:t>2023-2024 enrollment ~ </a:t>
            </a:r>
            <a:r>
              <a:rPr lang="en" sz="2500">
                <a:solidFill>
                  <a:srgbClr val="38761D"/>
                </a:solidFill>
                <a:latin typeface="Lustria"/>
                <a:ea typeface="Lustria"/>
                <a:cs typeface="Lustria"/>
                <a:sym typeface="Lustria"/>
              </a:rPr>
              <a:t>240 students</a:t>
            </a:r>
            <a:endParaRPr sz="2500">
              <a:solidFill>
                <a:srgbClr val="38761D"/>
              </a:solidFill>
              <a:latin typeface="Lustria"/>
              <a:ea typeface="Lustria"/>
              <a:cs typeface="Lustria"/>
              <a:sym typeface="Lustria"/>
            </a:endParaRPr>
          </a:p>
          <a:p>
            <a:pPr indent="-387350" lvl="0" marL="457200" rtl="0" algn="l">
              <a:lnSpc>
                <a:spcPct val="100000"/>
              </a:lnSpc>
              <a:spcBef>
                <a:spcPts val="0"/>
              </a:spcBef>
              <a:spcAft>
                <a:spcPts val="0"/>
              </a:spcAft>
              <a:buClr>
                <a:srgbClr val="593658"/>
              </a:buClr>
              <a:buSzPts val="2500"/>
              <a:buFont typeface="Lustria"/>
              <a:buChar char="●"/>
            </a:pPr>
            <a:r>
              <a:rPr lang="en" sz="2500">
                <a:solidFill>
                  <a:srgbClr val="593658"/>
                </a:solidFill>
                <a:latin typeface="Lustria"/>
                <a:ea typeface="Lustria"/>
                <a:cs typeface="Lustria"/>
                <a:sym typeface="Lustria"/>
              </a:rPr>
              <a:t>2024-2025 ~</a:t>
            </a:r>
            <a:r>
              <a:rPr lang="en" sz="2500">
                <a:solidFill>
                  <a:srgbClr val="593658"/>
                </a:solidFill>
                <a:latin typeface="Lustria"/>
                <a:ea typeface="Lustria"/>
                <a:cs typeface="Lustria"/>
                <a:sym typeface="Lustria"/>
              </a:rPr>
              <a:t> </a:t>
            </a:r>
            <a:r>
              <a:rPr lang="en" sz="2500">
                <a:solidFill>
                  <a:srgbClr val="38761D"/>
                </a:solidFill>
                <a:latin typeface="Lustria"/>
                <a:ea typeface="Lustria"/>
                <a:cs typeface="Lustria"/>
                <a:sym typeface="Lustria"/>
              </a:rPr>
              <a:t>304 students </a:t>
            </a:r>
            <a:endParaRPr sz="2500">
              <a:solidFill>
                <a:srgbClr val="38761D"/>
              </a:solidFill>
              <a:latin typeface="Lustria"/>
              <a:ea typeface="Lustria"/>
              <a:cs typeface="Lustria"/>
              <a:sym typeface="Lustria"/>
            </a:endParaRPr>
          </a:p>
          <a:p>
            <a:pPr indent="-387350" lvl="1" marL="914400" rtl="0" algn="l">
              <a:lnSpc>
                <a:spcPct val="100000"/>
              </a:lnSpc>
              <a:spcBef>
                <a:spcPts val="0"/>
              </a:spcBef>
              <a:spcAft>
                <a:spcPts val="0"/>
              </a:spcAft>
              <a:buClr>
                <a:srgbClr val="593658"/>
              </a:buClr>
              <a:buSzPts val="2500"/>
              <a:buFont typeface="Lustria"/>
              <a:buChar char="○"/>
            </a:pPr>
            <a:r>
              <a:rPr lang="en" sz="2500">
                <a:solidFill>
                  <a:srgbClr val="593658"/>
                </a:solidFill>
                <a:latin typeface="Lustria"/>
                <a:ea typeface="Lustria"/>
                <a:cs typeface="Lustria"/>
                <a:sym typeface="Lustria"/>
              </a:rPr>
              <a:t>Grade 9 to ECHS Pathway </a:t>
            </a:r>
            <a:endParaRPr sz="2500">
              <a:solidFill>
                <a:srgbClr val="593658"/>
              </a:solidFill>
              <a:latin typeface="Lustria"/>
              <a:ea typeface="Lustria"/>
              <a:cs typeface="Lustria"/>
              <a:sym typeface="Lustria"/>
            </a:endParaRPr>
          </a:p>
          <a:p>
            <a:pPr indent="0" lvl="0" marL="914400" rtl="0" algn="l">
              <a:lnSpc>
                <a:spcPct val="100000"/>
              </a:lnSpc>
              <a:spcBef>
                <a:spcPts val="0"/>
              </a:spcBef>
              <a:spcAft>
                <a:spcPts val="0"/>
              </a:spcAft>
              <a:buNone/>
            </a:pPr>
            <a:r>
              <a:rPr lang="en" sz="1000">
                <a:solidFill>
                  <a:srgbClr val="593658"/>
                </a:solidFill>
                <a:latin typeface="Lustria"/>
                <a:ea typeface="Lustria"/>
                <a:cs typeface="Lustria"/>
                <a:sym typeface="Lustria"/>
              </a:rPr>
              <a:t> </a:t>
            </a:r>
            <a:r>
              <a:rPr lang="en" sz="1000">
                <a:solidFill>
                  <a:srgbClr val="593658"/>
                </a:solidFill>
                <a:latin typeface="Lustria"/>
                <a:ea typeface="Lustria"/>
                <a:cs typeface="Lustria"/>
                <a:sym typeface="Lustria"/>
              </a:rPr>
              <a:t> </a:t>
            </a:r>
            <a:endParaRPr sz="500">
              <a:solidFill>
                <a:srgbClr val="593658"/>
              </a:solidFill>
              <a:latin typeface="Lustria"/>
              <a:ea typeface="Lustria"/>
              <a:cs typeface="Lustria"/>
              <a:sym typeface="Lustria"/>
            </a:endParaRPr>
          </a:p>
          <a:p>
            <a:pPr indent="-387350" lvl="0" marL="457200" rtl="0" algn="l">
              <a:lnSpc>
                <a:spcPct val="150000"/>
              </a:lnSpc>
              <a:spcBef>
                <a:spcPts val="0"/>
              </a:spcBef>
              <a:spcAft>
                <a:spcPts val="0"/>
              </a:spcAft>
              <a:buClr>
                <a:srgbClr val="593658"/>
              </a:buClr>
              <a:buSzPts val="2500"/>
              <a:buFont typeface="Lustria"/>
              <a:buChar char="●"/>
            </a:pPr>
            <a:r>
              <a:rPr lang="en" sz="2500">
                <a:solidFill>
                  <a:srgbClr val="593658"/>
                </a:solidFill>
                <a:latin typeface="Lustria"/>
                <a:ea typeface="Lustria"/>
                <a:cs typeface="Lustria"/>
                <a:sym typeface="Lustria"/>
              </a:rPr>
              <a:t>2025-2026 ~ </a:t>
            </a:r>
            <a:r>
              <a:rPr lang="en" sz="2500">
                <a:solidFill>
                  <a:srgbClr val="38761D"/>
                </a:solidFill>
                <a:latin typeface="Lustria"/>
                <a:ea typeface="Lustria"/>
                <a:cs typeface="Lustria"/>
                <a:sym typeface="Lustria"/>
              </a:rPr>
              <a:t>328 students</a:t>
            </a:r>
            <a:endParaRPr sz="2400">
              <a:solidFill>
                <a:srgbClr val="593658"/>
              </a:solidFill>
              <a:latin typeface="Lustria"/>
              <a:ea typeface="Lustria"/>
              <a:cs typeface="Lustria"/>
              <a:sym typeface="Lustria"/>
            </a:endParaRPr>
          </a:p>
        </p:txBody>
      </p:sp>
      <p:sp>
        <p:nvSpPr>
          <p:cNvPr id="175" name="Google Shape;175;p32"/>
          <p:cNvSpPr txBox="1"/>
          <p:nvPr/>
        </p:nvSpPr>
        <p:spPr>
          <a:xfrm>
            <a:off x="8940100" y="4871400"/>
            <a:ext cx="362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5A6BD"/>
                </a:solidFill>
              </a:rPr>
              <a:t>K</a:t>
            </a:r>
            <a:endParaRPr sz="800">
              <a:solidFill>
                <a:srgbClr val="D5A6BD"/>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graphicFrame>
        <p:nvGraphicFramePr>
          <p:cNvPr id="180" name="Google Shape;180;p33"/>
          <p:cNvGraphicFramePr/>
          <p:nvPr/>
        </p:nvGraphicFramePr>
        <p:xfrm>
          <a:off x="289550" y="1097475"/>
          <a:ext cx="3000000" cy="3000000"/>
        </p:xfrm>
        <a:graphic>
          <a:graphicData uri="http://schemas.openxmlformats.org/drawingml/2006/table">
            <a:tbl>
              <a:tblPr>
                <a:noFill/>
                <a:tableStyleId>{720ECE39-4D23-4696-A1F9-5AC596E3AA14}</a:tableStyleId>
              </a:tblPr>
              <a:tblGrid>
                <a:gridCol w="1482525"/>
                <a:gridCol w="945525"/>
                <a:gridCol w="560350"/>
                <a:gridCol w="1482525"/>
                <a:gridCol w="945525"/>
                <a:gridCol w="560350"/>
                <a:gridCol w="1482525"/>
                <a:gridCol w="945525"/>
              </a:tblGrid>
              <a:tr h="548900">
                <a:tc gridSpan="2">
                  <a:txBody>
                    <a:bodyPr/>
                    <a:lstStyle/>
                    <a:p>
                      <a:pPr indent="0" lvl="0" marL="0" rtl="0" algn="ctr">
                        <a:lnSpc>
                          <a:spcPct val="115000"/>
                        </a:lnSpc>
                        <a:spcBef>
                          <a:spcPts val="0"/>
                        </a:spcBef>
                        <a:spcAft>
                          <a:spcPts val="0"/>
                        </a:spcAft>
                        <a:buNone/>
                      </a:pPr>
                      <a:r>
                        <a:rPr b="1" lang="en" sz="1800"/>
                        <a:t>Combined             High Schools</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gridSpan="2">
                  <a:txBody>
                    <a:bodyPr/>
                    <a:lstStyle/>
                    <a:p>
                      <a:pPr indent="0" lvl="0" marL="0" rtl="0" algn="ctr">
                        <a:lnSpc>
                          <a:spcPct val="115000"/>
                        </a:lnSpc>
                        <a:spcBef>
                          <a:spcPts val="0"/>
                        </a:spcBef>
                        <a:spcAft>
                          <a:spcPts val="0"/>
                        </a:spcAft>
                        <a:buNone/>
                      </a:pPr>
                      <a:r>
                        <a:rPr b="1" lang="en" sz="1800"/>
                        <a:t>North Quincy High</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hMerge="1"/>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gridSpan="2">
                  <a:txBody>
                    <a:bodyPr/>
                    <a:lstStyle/>
                    <a:p>
                      <a:pPr indent="0" lvl="0" marL="0" rtl="0" algn="ctr">
                        <a:lnSpc>
                          <a:spcPct val="115000"/>
                        </a:lnSpc>
                        <a:spcBef>
                          <a:spcPts val="0"/>
                        </a:spcBef>
                        <a:spcAft>
                          <a:spcPts val="0"/>
                        </a:spcAft>
                        <a:buNone/>
                      </a:pPr>
                      <a:r>
                        <a:rPr b="1" lang="en" sz="1800"/>
                        <a:t>Quincy High</a:t>
                      </a:r>
                      <a:endParaRPr b="1"/>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c hMerge="1"/>
              </a:tr>
              <a:tr h="441750">
                <a:tc>
                  <a:txBody>
                    <a:bodyPr/>
                    <a:lstStyle/>
                    <a:p>
                      <a:pPr indent="0" lvl="0" marL="0" rtl="0" algn="ctr">
                        <a:lnSpc>
                          <a:spcPct val="115000"/>
                        </a:lnSpc>
                        <a:spcBef>
                          <a:spcPts val="0"/>
                        </a:spcBef>
                        <a:spcAft>
                          <a:spcPts val="0"/>
                        </a:spcAft>
                        <a:buNone/>
                      </a:pPr>
                      <a:r>
                        <a:rPr b="1" lang="en" sz="1800"/>
                        <a:t>Grade Level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1800"/>
                        <a:t>#</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800"/>
                        <a:t>Grade Level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ctr">
                        <a:lnSpc>
                          <a:spcPct val="115000"/>
                        </a:lnSpc>
                        <a:spcBef>
                          <a:spcPts val="0"/>
                        </a:spcBef>
                        <a:spcAft>
                          <a:spcPts val="0"/>
                        </a:spcAft>
                        <a:buNone/>
                      </a:pPr>
                      <a:r>
                        <a:rPr b="1" lang="en" sz="1800"/>
                        <a:t>#</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800"/>
                        <a:t>Grade Level</a:t>
                      </a:r>
                      <a:endParaRPr b="1"/>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b="1" lang="en" sz="1800"/>
                        <a:t>#</a:t>
                      </a:r>
                      <a:endParaRPr b="1"/>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r>
              <a:tr h="441750">
                <a:tc>
                  <a:txBody>
                    <a:bodyPr/>
                    <a:lstStyle/>
                    <a:p>
                      <a:pPr indent="0" lvl="0" marL="0" rtl="0" algn="ctr">
                        <a:lnSpc>
                          <a:spcPct val="115000"/>
                        </a:lnSpc>
                        <a:spcBef>
                          <a:spcPts val="0"/>
                        </a:spcBef>
                        <a:spcAft>
                          <a:spcPts val="0"/>
                        </a:spcAft>
                        <a:buNone/>
                      </a:pPr>
                      <a:r>
                        <a:rPr lang="en" sz="1800"/>
                        <a:t>9</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t>74</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9</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t>37</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9</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chemeClr val="lt1"/>
                          </a:highlight>
                        </a:rPr>
                        <a:t>37</a:t>
                      </a:r>
                      <a:endParaRPr b="1" sz="1800">
                        <a:highlight>
                          <a:schemeClr val="lt1"/>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750">
                <a:tc>
                  <a:txBody>
                    <a:bodyPr/>
                    <a:lstStyle/>
                    <a:p>
                      <a:pPr indent="0" lvl="0" marL="0" rtl="0" algn="ctr">
                        <a:lnSpc>
                          <a:spcPct val="115000"/>
                        </a:lnSpc>
                        <a:spcBef>
                          <a:spcPts val="0"/>
                        </a:spcBef>
                        <a:spcAft>
                          <a:spcPts val="0"/>
                        </a:spcAft>
                        <a:buNone/>
                      </a:pPr>
                      <a:r>
                        <a:rPr lang="en" sz="1800"/>
                        <a:t>10</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t>85</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10</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t>36</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10</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highlight>
                            <a:schemeClr val="lt1"/>
                          </a:highlight>
                        </a:rPr>
                        <a:t>45</a:t>
                      </a:r>
                      <a:endParaRPr b="1" sz="1800">
                        <a:highlight>
                          <a:schemeClr val="lt1"/>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750">
                <a:tc>
                  <a:txBody>
                    <a:bodyPr/>
                    <a:lstStyle/>
                    <a:p>
                      <a:pPr indent="0" lvl="0" marL="0" rtl="0" algn="ctr">
                        <a:lnSpc>
                          <a:spcPct val="115000"/>
                        </a:lnSpc>
                        <a:spcBef>
                          <a:spcPts val="0"/>
                        </a:spcBef>
                        <a:spcAft>
                          <a:spcPts val="0"/>
                        </a:spcAft>
                        <a:buNone/>
                      </a:pPr>
                      <a:r>
                        <a:rPr lang="en" sz="1800"/>
                        <a:t>11</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t>78</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11</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t>47</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11</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highlight>
                            <a:schemeClr val="lt1"/>
                          </a:highlight>
                        </a:rPr>
                        <a:t>35</a:t>
                      </a:r>
                      <a:endParaRPr b="1" sz="1800">
                        <a:highlight>
                          <a:schemeClr val="lt1"/>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750">
                <a:tc>
                  <a:txBody>
                    <a:bodyPr/>
                    <a:lstStyle/>
                    <a:p>
                      <a:pPr indent="0" lvl="0" marL="0" rtl="0" algn="ctr">
                        <a:lnSpc>
                          <a:spcPct val="115000"/>
                        </a:lnSpc>
                        <a:spcBef>
                          <a:spcPts val="0"/>
                        </a:spcBef>
                        <a:spcAft>
                          <a:spcPts val="0"/>
                        </a:spcAft>
                        <a:buNone/>
                      </a:pPr>
                      <a:r>
                        <a:rPr lang="en" sz="1800"/>
                        <a:t>12</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t>91</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12</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t>44</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12</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highlight>
                            <a:schemeClr val="lt1"/>
                          </a:highlight>
                        </a:rPr>
                        <a:t>47</a:t>
                      </a:r>
                      <a:endParaRPr b="1" sz="1800">
                        <a:highlight>
                          <a:schemeClr val="lt1"/>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41750">
                <a:tc>
                  <a:txBody>
                    <a:bodyPr/>
                    <a:lstStyle/>
                    <a:p>
                      <a:pPr indent="0" lvl="0" marL="0" rtl="0" algn="ctr">
                        <a:lnSpc>
                          <a:spcPct val="115000"/>
                        </a:lnSpc>
                        <a:spcBef>
                          <a:spcPts val="0"/>
                        </a:spcBef>
                        <a:spcAft>
                          <a:spcPts val="0"/>
                        </a:spcAft>
                        <a:buNone/>
                      </a:pPr>
                      <a:r>
                        <a:rPr b="1" lang="en" sz="1800"/>
                        <a:t>Total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1800"/>
                        <a:t>328</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800"/>
                        <a:t>Total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ctr">
                        <a:lnSpc>
                          <a:spcPct val="115000"/>
                        </a:lnSpc>
                        <a:spcBef>
                          <a:spcPts val="0"/>
                        </a:spcBef>
                        <a:spcAft>
                          <a:spcPts val="0"/>
                        </a:spcAft>
                        <a:buNone/>
                      </a:pPr>
                      <a:r>
                        <a:rPr b="1" lang="en" sz="1800"/>
                        <a:t>164</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800"/>
                        <a:t>Total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c>
                  <a:txBody>
                    <a:bodyPr/>
                    <a:lstStyle/>
                    <a:p>
                      <a:pPr indent="0" lvl="0" marL="0" rtl="0" algn="ctr">
                        <a:spcBef>
                          <a:spcPts val="0"/>
                        </a:spcBef>
                        <a:spcAft>
                          <a:spcPts val="0"/>
                        </a:spcAft>
                        <a:buClr>
                          <a:schemeClr val="dk1"/>
                        </a:buClr>
                        <a:buSzPts val="1100"/>
                        <a:buFont typeface="Arial"/>
                        <a:buNone/>
                      </a:pPr>
                      <a:r>
                        <a:rPr b="1" lang="en" sz="1800">
                          <a:solidFill>
                            <a:schemeClr val="dk1"/>
                          </a:solidFill>
                        </a:rPr>
                        <a:t>164</a:t>
                      </a:r>
                      <a:endParaRPr b="1" sz="1800">
                        <a:solidFill>
                          <a:srgbClr val="3C78D8"/>
                        </a:solidFill>
                      </a:endParaRPr>
                    </a:p>
                  </a:txBody>
                  <a:tcPr marT="19050" marB="19050" marR="28575" marL="2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A8DC"/>
                    </a:solidFill>
                  </a:tcPr>
                </a:tc>
              </a:tr>
            </a:tbl>
          </a:graphicData>
        </a:graphic>
      </p:graphicFrame>
      <p:sp>
        <p:nvSpPr>
          <p:cNvPr id="181" name="Google Shape;181;p33"/>
          <p:cNvSpPr txBox="1"/>
          <p:nvPr>
            <p:ph type="title"/>
          </p:nvPr>
        </p:nvSpPr>
        <p:spPr>
          <a:xfrm>
            <a:off x="-79350" y="0"/>
            <a:ext cx="93027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378">
                <a:solidFill>
                  <a:srgbClr val="741B47"/>
                </a:solidFill>
              </a:rPr>
              <a:t>Quincy’s ECHS Pathway </a:t>
            </a:r>
            <a:r>
              <a:rPr b="1" lang="en" sz="3300">
                <a:solidFill>
                  <a:srgbClr val="741B47"/>
                </a:solidFill>
              </a:rPr>
              <a:t>2025-2026</a:t>
            </a:r>
            <a:r>
              <a:rPr lang="en" sz="3300">
                <a:solidFill>
                  <a:srgbClr val="741B47"/>
                </a:solidFill>
              </a:rPr>
              <a:t> </a:t>
            </a:r>
            <a:r>
              <a:rPr b="1" lang="en" sz="3300" u="sng">
                <a:solidFill>
                  <a:srgbClr val="741B47"/>
                </a:solidFill>
              </a:rPr>
              <a:t>Enrollment</a:t>
            </a:r>
            <a:r>
              <a:rPr lang="en" sz="4822">
                <a:solidFill>
                  <a:srgbClr val="741B47"/>
                </a:solidFill>
              </a:rPr>
              <a:t> </a:t>
            </a:r>
            <a:r>
              <a:rPr b="0" lang="en"/>
              <a:t>          </a:t>
            </a:r>
            <a:r>
              <a:rPr lang="en"/>
              <a:t>                                 </a:t>
            </a:r>
            <a:endParaRPr/>
          </a:p>
        </p:txBody>
      </p:sp>
      <p:sp>
        <p:nvSpPr>
          <p:cNvPr id="182" name="Google Shape;182;p33"/>
          <p:cNvSpPr txBox="1"/>
          <p:nvPr/>
        </p:nvSpPr>
        <p:spPr>
          <a:xfrm>
            <a:off x="959200" y="4579500"/>
            <a:ext cx="7735200" cy="2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rgbClr val="A64D79"/>
                </a:solidFill>
              </a:rPr>
              <a:t>Quincy’s ECHS Pathway Enrollment has doubled since 2021!</a:t>
            </a:r>
            <a:endParaRPr b="1" i="1" sz="1800">
              <a:solidFill>
                <a:srgbClr val="A64D7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graphicFrame>
        <p:nvGraphicFramePr>
          <p:cNvPr id="187" name="Google Shape;187;p34"/>
          <p:cNvGraphicFramePr/>
          <p:nvPr/>
        </p:nvGraphicFramePr>
        <p:xfrm>
          <a:off x="289550" y="1097475"/>
          <a:ext cx="3000000" cy="3000000"/>
        </p:xfrm>
        <a:graphic>
          <a:graphicData uri="http://schemas.openxmlformats.org/drawingml/2006/table">
            <a:tbl>
              <a:tblPr>
                <a:noFill/>
                <a:tableStyleId>{720ECE39-4D23-4696-A1F9-5AC596E3AA14}</a:tableStyleId>
              </a:tblPr>
              <a:tblGrid>
                <a:gridCol w="1482525"/>
                <a:gridCol w="945525"/>
                <a:gridCol w="560350"/>
                <a:gridCol w="1482525"/>
                <a:gridCol w="945525"/>
                <a:gridCol w="560350"/>
                <a:gridCol w="1482525"/>
                <a:gridCol w="945525"/>
              </a:tblGrid>
              <a:tr h="548900">
                <a:tc gridSpan="2">
                  <a:txBody>
                    <a:bodyPr/>
                    <a:lstStyle/>
                    <a:p>
                      <a:pPr indent="0" lvl="0" marL="0" rtl="0" algn="ctr">
                        <a:lnSpc>
                          <a:spcPct val="115000"/>
                        </a:lnSpc>
                        <a:spcBef>
                          <a:spcPts val="0"/>
                        </a:spcBef>
                        <a:spcAft>
                          <a:spcPts val="0"/>
                        </a:spcAft>
                        <a:buNone/>
                      </a:pPr>
                      <a:r>
                        <a:rPr b="1" lang="en" sz="1800"/>
                        <a:t>Combined             High Schools</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gridSpan="2">
                  <a:txBody>
                    <a:bodyPr/>
                    <a:lstStyle/>
                    <a:p>
                      <a:pPr indent="0" lvl="0" marL="0" rtl="0" algn="ctr">
                        <a:lnSpc>
                          <a:spcPct val="115000"/>
                        </a:lnSpc>
                        <a:spcBef>
                          <a:spcPts val="0"/>
                        </a:spcBef>
                        <a:spcAft>
                          <a:spcPts val="0"/>
                        </a:spcAft>
                        <a:buNone/>
                      </a:pPr>
                      <a:r>
                        <a:rPr b="1" lang="en" sz="1800"/>
                        <a:t>North Quincy High</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hMerge="1"/>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gridSpan="2">
                  <a:txBody>
                    <a:bodyPr/>
                    <a:lstStyle/>
                    <a:p>
                      <a:pPr indent="0" lvl="0" marL="0" rtl="0" algn="ctr">
                        <a:lnSpc>
                          <a:spcPct val="115000"/>
                        </a:lnSpc>
                        <a:spcBef>
                          <a:spcPts val="0"/>
                        </a:spcBef>
                        <a:spcAft>
                          <a:spcPts val="0"/>
                        </a:spcAft>
                        <a:buNone/>
                      </a:pPr>
                      <a:r>
                        <a:rPr b="1" lang="en" sz="1800"/>
                        <a:t>Quincy High</a:t>
                      </a:r>
                      <a:endParaRPr b="1"/>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c hMerge="1"/>
              </a:tr>
              <a:tr h="441750">
                <a:tc>
                  <a:txBody>
                    <a:bodyPr/>
                    <a:lstStyle/>
                    <a:p>
                      <a:pPr indent="0" lvl="0" marL="0" rtl="0" algn="ctr">
                        <a:lnSpc>
                          <a:spcPct val="115000"/>
                        </a:lnSpc>
                        <a:spcBef>
                          <a:spcPts val="0"/>
                        </a:spcBef>
                        <a:spcAft>
                          <a:spcPts val="0"/>
                        </a:spcAft>
                        <a:buNone/>
                      </a:pPr>
                      <a:r>
                        <a:rPr b="1" lang="en" sz="1800"/>
                        <a:t>Grade Level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1800"/>
                        <a:t>#</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800"/>
                        <a:t>Grade Level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ctr">
                        <a:lnSpc>
                          <a:spcPct val="115000"/>
                        </a:lnSpc>
                        <a:spcBef>
                          <a:spcPts val="0"/>
                        </a:spcBef>
                        <a:spcAft>
                          <a:spcPts val="0"/>
                        </a:spcAft>
                        <a:buNone/>
                      </a:pPr>
                      <a:r>
                        <a:rPr b="1" lang="en" sz="1800"/>
                        <a:t>#</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800"/>
                        <a:t>Grade Level</a:t>
                      </a:r>
                      <a:endParaRPr b="1"/>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b="1" lang="en" sz="1800"/>
                        <a:t>#</a:t>
                      </a:r>
                      <a:endParaRPr b="1"/>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r>
              <a:tr h="441750">
                <a:tc>
                  <a:txBody>
                    <a:bodyPr/>
                    <a:lstStyle/>
                    <a:p>
                      <a:pPr indent="0" lvl="0" marL="0" rtl="0" algn="ctr">
                        <a:lnSpc>
                          <a:spcPct val="115000"/>
                        </a:lnSpc>
                        <a:spcBef>
                          <a:spcPts val="0"/>
                        </a:spcBef>
                        <a:spcAft>
                          <a:spcPts val="0"/>
                        </a:spcAft>
                        <a:buNone/>
                      </a:pPr>
                      <a:r>
                        <a:rPr lang="en" sz="1800"/>
                        <a:t>9</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74</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9</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37</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9</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37</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750">
                <a:tc>
                  <a:txBody>
                    <a:bodyPr/>
                    <a:lstStyle/>
                    <a:p>
                      <a:pPr indent="0" lvl="0" marL="0" rtl="0" algn="ctr">
                        <a:lnSpc>
                          <a:spcPct val="115000"/>
                        </a:lnSpc>
                        <a:spcBef>
                          <a:spcPts val="0"/>
                        </a:spcBef>
                        <a:spcAft>
                          <a:spcPts val="0"/>
                        </a:spcAft>
                        <a:buNone/>
                      </a:pPr>
                      <a:r>
                        <a:rPr lang="en" sz="1800"/>
                        <a:t>10</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85</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10</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36</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10</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highlight>
                            <a:srgbClr val="FFFF00"/>
                          </a:highlight>
                        </a:rPr>
                        <a:t>45</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750">
                <a:tc>
                  <a:txBody>
                    <a:bodyPr/>
                    <a:lstStyle/>
                    <a:p>
                      <a:pPr indent="0" lvl="0" marL="0" rtl="0" algn="ctr">
                        <a:lnSpc>
                          <a:spcPct val="115000"/>
                        </a:lnSpc>
                        <a:spcBef>
                          <a:spcPts val="0"/>
                        </a:spcBef>
                        <a:spcAft>
                          <a:spcPts val="0"/>
                        </a:spcAft>
                        <a:buNone/>
                      </a:pPr>
                      <a:r>
                        <a:rPr lang="en" sz="1800"/>
                        <a:t>11</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78</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11</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47</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11</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highlight>
                            <a:srgbClr val="FFFF00"/>
                          </a:highlight>
                        </a:rPr>
                        <a:t>35</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750">
                <a:tc>
                  <a:txBody>
                    <a:bodyPr/>
                    <a:lstStyle/>
                    <a:p>
                      <a:pPr indent="0" lvl="0" marL="0" rtl="0" algn="ctr">
                        <a:lnSpc>
                          <a:spcPct val="115000"/>
                        </a:lnSpc>
                        <a:spcBef>
                          <a:spcPts val="0"/>
                        </a:spcBef>
                        <a:spcAft>
                          <a:spcPts val="0"/>
                        </a:spcAft>
                        <a:buNone/>
                      </a:pPr>
                      <a:r>
                        <a:rPr lang="en" sz="1800"/>
                        <a:t>12</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91</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12</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800">
                          <a:highlight>
                            <a:srgbClr val="FFFF00"/>
                          </a:highlight>
                        </a:rPr>
                        <a:t>44</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lang="en" sz="1800"/>
                        <a:t>12</a:t>
                      </a:r>
                      <a:endParaRPr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highlight>
                            <a:srgbClr val="FFFF00"/>
                          </a:highlight>
                        </a:rPr>
                        <a:t>47</a:t>
                      </a:r>
                      <a:endParaRPr b="1" sz="1800">
                        <a:highlight>
                          <a:srgbClr val="FFFF00"/>
                        </a:highlight>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41750">
                <a:tc>
                  <a:txBody>
                    <a:bodyPr/>
                    <a:lstStyle/>
                    <a:p>
                      <a:pPr indent="0" lvl="0" marL="0" rtl="0" algn="ctr">
                        <a:lnSpc>
                          <a:spcPct val="115000"/>
                        </a:lnSpc>
                        <a:spcBef>
                          <a:spcPts val="0"/>
                        </a:spcBef>
                        <a:spcAft>
                          <a:spcPts val="0"/>
                        </a:spcAft>
                        <a:buNone/>
                      </a:pPr>
                      <a:r>
                        <a:rPr b="1" lang="en" sz="1800"/>
                        <a:t>Total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800"/>
                        <a:t>Total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ctr">
                        <a:lnSpc>
                          <a:spcPct val="115000"/>
                        </a:lnSpc>
                        <a:spcBef>
                          <a:spcPts val="0"/>
                        </a:spcBef>
                        <a:spcAft>
                          <a:spcPts val="0"/>
                        </a:spcAft>
                        <a:buNone/>
                      </a:pPr>
                      <a:r>
                        <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800"/>
                        <a:t>Total</a:t>
                      </a:r>
                      <a:endParaRPr b="1" sz="1800"/>
                    </a:p>
                  </a:txBody>
                  <a:tcPr marT="19050" marB="19050" marR="28575" marL="28575" anchor="ctr">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c>
                  <a:txBody>
                    <a:bodyPr/>
                    <a:lstStyle/>
                    <a:p>
                      <a:pPr indent="0" lvl="0" marL="0" rtl="0" algn="ctr">
                        <a:spcBef>
                          <a:spcPts val="0"/>
                        </a:spcBef>
                        <a:spcAft>
                          <a:spcPts val="0"/>
                        </a:spcAft>
                        <a:buClr>
                          <a:schemeClr val="dk1"/>
                        </a:buClr>
                        <a:buSzPts val="1100"/>
                        <a:buFont typeface="Arial"/>
                        <a:buNone/>
                      </a:pPr>
                      <a:r>
                        <a:t/>
                      </a:r>
                      <a:endParaRPr b="1" sz="1800">
                        <a:solidFill>
                          <a:srgbClr val="3C78D8"/>
                        </a:solidFill>
                      </a:endParaRPr>
                    </a:p>
                  </a:txBody>
                  <a:tcPr marT="19050" marB="19050" marR="28575" marL="2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A8DC"/>
                    </a:solidFill>
                  </a:tcPr>
                </a:tc>
              </a:tr>
            </a:tbl>
          </a:graphicData>
        </a:graphic>
      </p:graphicFrame>
      <p:sp>
        <p:nvSpPr>
          <p:cNvPr id="188" name="Google Shape;188;p34"/>
          <p:cNvSpPr txBox="1"/>
          <p:nvPr>
            <p:ph type="title"/>
          </p:nvPr>
        </p:nvSpPr>
        <p:spPr>
          <a:xfrm>
            <a:off x="-79350" y="-89725"/>
            <a:ext cx="93027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378">
                <a:solidFill>
                  <a:srgbClr val="741B47"/>
                </a:solidFill>
              </a:rPr>
              <a:t>Quincy’s ECHS Pathway </a:t>
            </a:r>
            <a:r>
              <a:rPr lang="en" sz="3300">
                <a:solidFill>
                  <a:srgbClr val="741B47"/>
                </a:solidFill>
              </a:rPr>
              <a:t>2026-2027,</a:t>
            </a:r>
            <a:r>
              <a:rPr b="1" lang="en" sz="3300">
                <a:solidFill>
                  <a:srgbClr val="741B47"/>
                </a:solidFill>
              </a:rPr>
              <a:t> </a:t>
            </a:r>
            <a:endParaRPr b="1" sz="3300">
              <a:solidFill>
                <a:srgbClr val="741B47"/>
              </a:solidFill>
            </a:endParaRPr>
          </a:p>
          <a:p>
            <a:pPr indent="0" lvl="0" marL="0" rtl="0" algn="ctr">
              <a:spcBef>
                <a:spcPts val="0"/>
              </a:spcBef>
              <a:spcAft>
                <a:spcPts val="0"/>
              </a:spcAft>
              <a:buNone/>
            </a:pPr>
            <a:r>
              <a:rPr b="1" lang="en" sz="3300">
                <a:solidFill>
                  <a:srgbClr val="741B47"/>
                </a:solidFill>
              </a:rPr>
              <a:t>Projected Enrollment</a:t>
            </a:r>
            <a:r>
              <a:rPr lang="en" sz="4822">
                <a:solidFill>
                  <a:srgbClr val="741B47"/>
                </a:solidFill>
              </a:rPr>
              <a:t> </a:t>
            </a:r>
            <a:r>
              <a:rPr b="0" lang="en"/>
              <a:t>          </a:t>
            </a:r>
            <a:r>
              <a:rPr lang="en"/>
              <a:t>                                 </a:t>
            </a:r>
            <a:endParaRPr/>
          </a:p>
        </p:txBody>
      </p:sp>
      <p:sp>
        <p:nvSpPr>
          <p:cNvPr id="189" name="Google Shape;189;p34"/>
          <p:cNvSpPr txBox="1"/>
          <p:nvPr/>
        </p:nvSpPr>
        <p:spPr>
          <a:xfrm>
            <a:off x="959200" y="4579500"/>
            <a:ext cx="7735200" cy="2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rgbClr val="A64D79"/>
                </a:solidFill>
              </a:rPr>
              <a:t>Quincy’s ECHS Pathway Enrollment has doubled since 2021!</a:t>
            </a:r>
            <a:endParaRPr b="1" i="1" sz="1800">
              <a:solidFill>
                <a:srgbClr val="A64D7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