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9144000" cx="16256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6" roundtripDataSignature="AMtx7mgpmMHRAJrDmuAP2/dVVaiaKH5Y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Marlow </a:t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a5bd2be6b_3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ea5bd2be6b_3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ea7a1a9c8e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ea7a1a9c8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Ashlee</a:t>
            </a:r>
            <a:endParaRPr/>
          </a:p>
        </p:txBody>
      </p:sp>
      <p:sp>
        <p:nvSpPr>
          <p:cNvPr id="153" name="Google Shape;15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Ashlee</a:t>
            </a:r>
            <a:endParaRPr/>
          </a:p>
        </p:txBody>
      </p:sp>
      <p:sp>
        <p:nvSpPr>
          <p:cNvPr id="158" name="Google Shape;15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Ashlee</a:t>
            </a:r>
            <a:endParaRPr/>
          </a:p>
        </p:txBody>
      </p:sp>
      <p:sp>
        <p:nvSpPr>
          <p:cNvPr id="163" name="Google Shape;16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Both Ashlee and Marlow</a:t>
            </a:r>
            <a:endParaRPr/>
          </a:p>
        </p:txBody>
      </p:sp>
      <p:sp>
        <p:nvSpPr>
          <p:cNvPr id="169" name="Google Shape;16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Both Ashlee and Marlow</a:t>
            </a:r>
            <a:endParaRPr/>
          </a:p>
        </p:txBody>
      </p:sp>
      <p:sp>
        <p:nvSpPr>
          <p:cNvPr id="174" name="Google Shape;17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Marlow</a:t>
            </a:r>
            <a:endParaRPr/>
          </a:p>
        </p:txBody>
      </p:sp>
      <p:sp>
        <p:nvSpPr>
          <p:cNvPr id="182" name="Google Shape;18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Panel</a:t>
            </a:r>
            <a:endParaRPr/>
          </a:p>
        </p:txBody>
      </p:sp>
      <p:sp>
        <p:nvSpPr>
          <p:cNvPr id="187" name="Google Shape;18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ea7a1a9c8e_1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ea7a1a9c8e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Marlow</a:t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Both Ashlee and Marlow</a:t>
            </a:r>
            <a:endParaRPr/>
          </a:p>
        </p:txBody>
      </p:sp>
      <p:sp>
        <p:nvSpPr>
          <p:cNvPr id="198" name="Google Shape;19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Marlow</a:t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Marlow</a:t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Marlow</a:t>
            </a:r>
            <a:endParaRPr/>
          </a:p>
        </p:txBody>
      </p:sp>
      <p:sp>
        <p:nvSpPr>
          <p:cNvPr id="105" name="Google Shape;10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Both Marlow and Ashlee</a:t>
            </a:r>
            <a:endParaRPr/>
          </a:p>
        </p:txBody>
      </p:sp>
      <p:sp>
        <p:nvSpPr>
          <p:cNvPr id="110" name="Google Shape;110;p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ea5bd2be6b_3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ea5bd2be6b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ea5bd2be6b_3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ea5bd2be6b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ea5bd2be6b_3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ea5bd2be6b_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24.jpg"/><Relationship Id="rId5" Type="http://schemas.openxmlformats.org/officeDocument/2006/relationships/image" Target="../media/image22.jpg"/><Relationship Id="rId6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hyperlink" Target="https://educationendowmentfoundation.org.uk/education-evidence/teaching-learning-toolkit/metacognition-and-self-regulation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32.jpg"/><Relationship Id="rId5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3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3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Relationship Id="rId6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4.jpg"/><Relationship Id="rId5" Type="http://schemas.openxmlformats.org/officeDocument/2006/relationships/image" Target="../media/image13.jpg"/><Relationship Id="rId6" Type="http://schemas.openxmlformats.org/officeDocument/2006/relationships/image" Target="../media/image18.jpg"/><Relationship Id="rId7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3.jpg"/><Relationship Id="rId5" Type="http://schemas.openxmlformats.org/officeDocument/2006/relationships/image" Target="../media/image28.jpg"/><Relationship Id="rId6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04900"/>
            <a:ext cx="16255999" cy="906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IMG_5461 (1).jpg"/>
          <p:cNvPicPr preferRelativeResize="0"/>
          <p:nvPr/>
        </p:nvPicPr>
        <p:blipFill rotWithShape="1">
          <a:blip r:embed="rId4">
            <a:alphaModFix/>
          </a:blip>
          <a:srcRect b="22505" l="-1824" r="-4831" t="34257"/>
          <a:stretch/>
        </p:blipFill>
        <p:spPr>
          <a:xfrm>
            <a:off x="0" y="5900625"/>
            <a:ext cx="9163249" cy="320527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9163250" y="7546200"/>
            <a:ext cx="5448000" cy="15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RTI Early College Summit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9, 2026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3ea5bd2be6b_3_26" title="ChatGPT Image Jun 8, 2026, 08_57_2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429"/>
            <a:ext cx="16255999" cy="914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ea5bd2be6b_3_26" title="FullSizeRender-preview 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700" y="5105738"/>
            <a:ext cx="5001948" cy="3648901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4" name="Google Shape;144;g3ea5bd2be6b_3_26" title="IMG_129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64025" y="5105738"/>
            <a:ext cx="4711276" cy="3533449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5" name="Google Shape;145;g3ea5bd2be6b_3_26" title="IMG_0513 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7825" y="5105750"/>
            <a:ext cx="4478024" cy="36489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3ea7a1a9c8e_1_0" title="ChatGPT Image Jun 9, 2026, 06_24_3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00" y="-35746"/>
            <a:ext cx="16374402" cy="9215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0" title="ChatGPT Image Jun 9, 2026, 06_49_1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2" y="0"/>
            <a:ext cx="16247363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0"/>
          <p:cNvSpPr txBox="1"/>
          <p:nvPr/>
        </p:nvSpPr>
        <p:spPr>
          <a:xfrm>
            <a:off x="3584450" y="8297100"/>
            <a:ext cx="4389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Plan-Monitor-Evaluate Metacognition Framework </a:t>
            </a:r>
            <a:r>
              <a:rPr lang="en-US" sz="1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(Stanton, Sebesta, and Dunkosky, 2021)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2" title="ChatGPT Image Jun 8, 2026, 09_01_2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5" y="-371075"/>
            <a:ext cx="16782349" cy="94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2" title="IMG_5887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800" y="3429001"/>
            <a:ext cx="9523702" cy="5343926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8" name="Google Shape;178;p12" title="Portrait of a Gradua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45531" y="3429000"/>
            <a:ext cx="4018645" cy="5343925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9" name="Google Shape;179;p12"/>
          <p:cNvSpPr txBox="1"/>
          <p:nvPr/>
        </p:nvSpPr>
        <p:spPr>
          <a:xfrm>
            <a:off x="646800" y="1892350"/>
            <a:ext cx="9875400" cy="10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“If we teach today’s students as we taught yesterday’s, we rob them of tomorrow” -John Dewey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3" title="ChatGPT Image Jun 9, 2026, 06_41_3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677" y="0"/>
            <a:ext cx="15993579" cy="899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4" title="Screen Shot 2024-08-11 at 5.26.32 PM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250" y="1894275"/>
            <a:ext cx="7961999" cy="637192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3ea7a1a9c8e_1_8" title="ChatGPT Image Jun 9, 2026, 07_50_4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00" y="-71500"/>
            <a:ext cx="16374402" cy="9215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" title="ChatGPT Image Jun 8, 2026, 07_17_18 PM.png"/>
          <p:cNvPicPr preferRelativeResize="0"/>
          <p:nvPr/>
        </p:nvPicPr>
        <p:blipFill rotWithShape="1">
          <a:blip r:embed="rId3">
            <a:alphaModFix/>
          </a:blip>
          <a:srcRect b="397" l="0" r="0" t="387"/>
          <a:stretch/>
        </p:blipFill>
        <p:spPr>
          <a:xfrm>
            <a:off x="0" y="38100"/>
            <a:ext cx="16255999" cy="906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5"/>
          <p:cNvSpPr txBox="1"/>
          <p:nvPr/>
        </p:nvSpPr>
        <p:spPr>
          <a:xfrm>
            <a:off x="11113275" y="5112500"/>
            <a:ext cx="3942900" cy="59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https://bit.ly/4fTAr1p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15" title="Qq69h0vDyAUUlHm_Untitled 2026-06-09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3888" y="5865775"/>
            <a:ext cx="2941675" cy="29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9617875" cy="906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" title="Screenshot 2026-06-08 at 7.23.21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3102" y="152400"/>
            <a:ext cx="6532891" cy="88392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5" title="ChatGPT Image Jun 8, 2026, 07_53_3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027074" cy="914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6" title="ChatGPT Image Jun 8, 2026, 08_49_3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860"/>
            <a:ext cx="16255999" cy="914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ea5bd2be6b_3_6" title="ChatGPT Image Jun 8, 2026, 08_46_12 PM.png"/>
          <p:cNvPicPr preferRelativeResize="0"/>
          <p:nvPr/>
        </p:nvPicPr>
        <p:blipFill rotWithShape="1">
          <a:blip r:embed="rId3">
            <a:alphaModFix/>
          </a:blip>
          <a:srcRect b="650" l="0" r="0" t="-650"/>
          <a:stretch/>
        </p:blipFill>
        <p:spPr>
          <a:xfrm>
            <a:off x="4336" y="0"/>
            <a:ext cx="16247338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ea5bd2be6b_3_6" title="Screenshot 2026-06-08 at 8.44.1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9721" y="3942500"/>
            <a:ext cx="5613402" cy="425792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9" name="Google Shape;119;g3ea5bd2be6b_3_6" title="Screenshot 2026-06-08 at 8.50.4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150" y="3942512"/>
            <a:ext cx="4823575" cy="4257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0" name="Google Shape;120;g3ea5bd2be6b_3_6" title="Screenshot 2026-06-08 at 8.53.3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10000" y="3942500"/>
            <a:ext cx="4227361" cy="42579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3ea5bd2be6b_3_11" title="ChatGPT Image Jun 8, 2026, 08_52_5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9150" y="0"/>
            <a:ext cx="16355149" cy="92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ea5bd2be6b_3_11" title="IMG_728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5425" y="3931175"/>
            <a:ext cx="6087450" cy="4565599"/>
          </a:xfrm>
          <a:prstGeom prst="rect">
            <a:avLst/>
          </a:prstGeom>
          <a:noFill/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7" name="Google Shape;127;g3ea5bd2be6b_3_11" title="IMG_4192 2.jpg"/>
          <p:cNvPicPr preferRelativeResize="0"/>
          <p:nvPr/>
        </p:nvPicPr>
        <p:blipFill rotWithShape="1">
          <a:blip r:embed="rId5">
            <a:alphaModFix/>
          </a:blip>
          <a:srcRect b="0" l="0" r="0" t="20217"/>
          <a:stretch/>
        </p:blipFill>
        <p:spPr>
          <a:xfrm>
            <a:off x="12010650" y="3905188"/>
            <a:ext cx="4004375" cy="4617574"/>
          </a:xfrm>
          <a:prstGeom prst="rect">
            <a:avLst/>
          </a:prstGeom>
          <a:noFill/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" name="Google Shape;128;g3ea5bd2be6b_3_11" title="IMG_4139 3.jpg"/>
          <p:cNvPicPr preferRelativeResize="0"/>
          <p:nvPr/>
        </p:nvPicPr>
        <p:blipFill rotWithShape="1">
          <a:blip r:embed="rId6">
            <a:alphaModFix/>
          </a:blip>
          <a:srcRect b="0" l="0" r="12150" t="0"/>
          <a:stretch/>
        </p:blipFill>
        <p:spPr>
          <a:xfrm>
            <a:off x="134450" y="3994116"/>
            <a:ext cx="5200374" cy="4439708"/>
          </a:xfrm>
          <a:prstGeom prst="rect">
            <a:avLst/>
          </a:prstGeom>
          <a:noFill/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" name="Google Shape;129;g3ea5bd2be6b_3_11" title="Screenshot 2026-06-08 at 10.04.13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04324">
            <a:off x="13043320" y="177472"/>
            <a:ext cx="2676388" cy="3377706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3ea5bd2be6b_3_22" title="ChatGPT Image Jun 8, 2026, 08_55_1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400" y="0"/>
            <a:ext cx="16374402" cy="921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ea5bd2be6b_3_22" title="IMG_471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6088" y="4580750"/>
            <a:ext cx="5668372" cy="4251276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6" name="Google Shape;136;g3ea5bd2be6b_3_22" title="IMG_4680 3.jpg"/>
          <p:cNvPicPr preferRelativeResize="0"/>
          <p:nvPr/>
        </p:nvPicPr>
        <p:blipFill rotWithShape="1">
          <a:blip r:embed="rId5">
            <a:alphaModFix/>
          </a:blip>
          <a:srcRect b="0" l="7345" r="10214" t="0"/>
          <a:stretch/>
        </p:blipFill>
        <p:spPr>
          <a:xfrm>
            <a:off x="210550" y="4603463"/>
            <a:ext cx="4623099" cy="4205848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" name="Google Shape;137;g3ea5bd2be6b_3_22" title="IMG_4736 2.jpg"/>
          <p:cNvPicPr preferRelativeResize="0"/>
          <p:nvPr/>
        </p:nvPicPr>
        <p:blipFill rotWithShape="1">
          <a:blip r:embed="rId6">
            <a:alphaModFix/>
          </a:blip>
          <a:srcRect b="0" l="11773" r="10309" t="17628"/>
          <a:stretch/>
        </p:blipFill>
        <p:spPr>
          <a:xfrm>
            <a:off x="10706900" y="4580750"/>
            <a:ext cx="5412787" cy="4251276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