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300" r:id="rId2"/>
    <p:sldId id="456" r:id="rId3"/>
    <p:sldId id="555" r:id="rId4"/>
    <p:sldId id="549" r:id="rId5"/>
    <p:sldId id="526" r:id="rId6"/>
    <p:sldId id="556" r:id="rId7"/>
    <p:sldId id="554" r:id="rId8"/>
    <p:sldId id="550" r:id="rId9"/>
    <p:sldId id="551" r:id="rId10"/>
    <p:sldId id="552" r:id="rId11"/>
    <p:sldId id="468" r:id="rId12"/>
    <p:sldId id="469" r:id="rId13"/>
    <p:sldId id="497" r:id="rId14"/>
    <p:sldId id="527" r:id="rId15"/>
    <p:sldId id="529" r:id="rId16"/>
    <p:sldId id="530" r:id="rId17"/>
    <p:sldId id="531" r:id="rId18"/>
    <p:sldId id="532" r:id="rId19"/>
    <p:sldId id="501" r:id="rId20"/>
    <p:sldId id="471" r:id="rId21"/>
    <p:sldId id="533" r:id="rId22"/>
    <p:sldId id="538" r:id="rId23"/>
    <p:sldId id="543" r:id="rId24"/>
    <p:sldId id="553" r:id="rId25"/>
    <p:sldId id="523" r:id="rId26"/>
    <p:sldId id="548" r:id="rId27"/>
    <p:sldId id="536" r:id="rId28"/>
    <p:sldId id="541" r:id="rId29"/>
    <p:sldId id="505" r:id="rId30"/>
    <p:sldId id="539" r:id="rId31"/>
    <p:sldId id="330"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D172AA2-63BC-BC94-07C7-DF570906F018}" name="Jennifer Zinth" initials="JZ" userId="f1e6a54c86e26613"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B7AE"/>
    <a:srgbClr val="3D6C89"/>
    <a:srgbClr val="DAE3F3"/>
    <a:srgbClr val="7BA9C5"/>
    <a:srgbClr val="A7C791"/>
    <a:srgbClr val="0BA7C4"/>
    <a:srgbClr val="0AA078"/>
    <a:srgbClr val="6BB5AD"/>
    <a:srgbClr val="20AE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2ED3A9-6F40-48E8-9220-C66F48E9A77D}" v="5" dt="2026-06-09T14:43:04.8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6159"/>
  </p:normalViewPr>
  <p:slideViewPr>
    <p:cSldViewPr snapToGrid="0" snapToObjects="1">
      <p:cViewPr varScale="1">
        <p:scale>
          <a:sx n="82" d="100"/>
          <a:sy n="82" d="100"/>
        </p:scale>
        <p:origin x="67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Perry" userId="e76748d7-21b5-4b37-af68-26036df91a14" providerId="ADAL" clId="{5E2ED3A9-6F40-48E8-9220-C66F48E9A77D}"/>
    <pc:docChg chg="undo custSel addSld delSld modSld">
      <pc:chgData name="Alex Perry" userId="e76748d7-21b5-4b37-af68-26036df91a14" providerId="ADAL" clId="{5E2ED3A9-6F40-48E8-9220-C66F48E9A77D}" dt="2026-06-09T14:45:16.155" v="1930" actId="1076"/>
      <pc:docMkLst>
        <pc:docMk/>
      </pc:docMkLst>
      <pc:sldChg chg="modSp mod">
        <pc:chgData name="Alex Perry" userId="e76748d7-21b5-4b37-af68-26036df91a14" providerId="ADAL" clId="{5E2ED3A9-6F40-48E8-9220-C66F48E9A77D}" dt="2026-06-09T14:31:57.818" v="133" actId="20577"/>
        <pc:sldMkLst>
          <pc:docMk/>
          <pc:sldMk cId="1657787054" sldId="300"/>
        </pc:sldMkLst>
        <pc:spChg chg="mod">
          <ac:chgData name="Alex Perry" userId="e76748d7-21b5-4b37-af68-26036df91a14" providerId="ADAL" clId="{5E2ED3A9-6F40-48E8-9220-C66F48E9A77D}" dt="2026-06-09T14:31:57.818" v="133" actId="20577"/>
          <ac:spMkLst>
            <pc:docMk/>
            <pc:sldMk cId="1657787054" sldId="300"/>
            <ac:spMk id="11" creationId="{00000000-0000-0000-0000-000000000000}"/>
          </ac:spMkLst>
        </pc:spChg>
      </pc:sldChg>
      <pc:sldChg chg="del">
        <pc:chgData name="Alex Perry" userId="e76748d7-21b5-4b37-af68-26036df91a14" providerId="ADAL" clId="{5E2ED3A9-6F40-48E8-9220-C66F48E9A77D}" dt="2026-06-09T14:38:44.272" v="300" actId="47"/>
        <pc:sldMkLst>
          <pc:docMk/>
          <pc:sldMk cId="1628554359" sldId="495"/>
        </pc:sldMkLst>
      </pc:sldChg>
      <pc:sldChg chg="modSp mod">
        <pc:chgData name="Alex Perry" userId="e76748d7-21b5-4b37-af68-26036df91a14" providerId="ADAL" clId="{5E2ED3A9-6F40-48E8-9220-C66F48E9A77D}" dt="2026-06-09T14:44:03.521" v="1454" actId="20577"/>
        <pc:sldMkLst>
          <pc:docMk/>
          <pc:sldMk cId="1295188201" sldId="505"/>
        </pc:sldMkLst>
        <pc:spChg chg="mod">
          <ac:chgData name="Alex Perry" userId="e76748d7-21b5-4b37-af68-26036df91a14" providerId="ADAL" clId="{5E2ED3A9-6F40-48E8-9220-C66F48E9A77D}" dt="2026-06-09T14:44:03.521" v="1454" actId="20577"/>
          <ac:spMkLst>
            <pc:docMk/>
            <pc:sldMk cId="1295188201" sldId="505"/>
            <ac:spMk id="5" creationId="{00000000-0000-0000-0000-000000000000}"/>
          </ac:spMkLst>
        </pc:spChg>
      </pc:sldChg>
      <pc:sldChg chg="modSp add mod">
        <pc:chgData name="Alex Perry" userId="e76748d7-21b5-4b37-af68-26036df91a14" providerId="ADAL" clId="{5E2ED3A9-6F40-48E8-9220-C66F48E9A77D}" dt="2026-06-09T14:43:21.389" v="1440" actId="20577"/>
        <pc:sldMkLst>
          <pc:docMk/>
          <pc:sldMk cId="30039829" sldId="526"/>
        </pc:sldMkLst>
        <pc:spChg chg="mod">
          <ac:chgData name="Alex Perry" userId="e76748d7-21b5-4b37-af68-26036df91a14" providerId="ADAL" clId="{5E2ED3A9-6F40-48E8-9220-C66F48E9A77D}" dt="2026-06-09T14:43:21.389" v="1440" actId="20577"/>
          <ac:spMkLst>
            <pc:docMk/>
            <pc:sldMk cId="30039829" sldId="526"/>
            <ac:spMk id="4" creationId="{7D037C17-1C93-C70B-7DC3-CC6995FF8DF4}"/>
          </ac:spMkLst>
        </pc:spChg>
      </pc:sldChg>
      <pc:sldChg chg="modSp mod">
        <pc:chgData name="Alex Perry" userId="e76748d7-21b5-4b37-af68-26036df91a14" providerId="ADAL" clId="{5E2ED3A9-6F40-48E8-9220-C66F48E9A77D}" dt="2026-06-09T14:45:16.155" v="1930" actId="1076"/>
        <pc:sldMkLst>
          <pc:docMk/>
          <pc:sldMk cId="1466884652" sldId="539"/>
        </pc:sldMkLst>
        <pc:spChg chg="mod">
          <ac:chgData name="Alex Perry" userId="e76748d7-21b5-4b37-af68-26036df91a14" providerId="ADAL" clId="{5E2ED3A9-6F40-48E8-9220-C66F48E9A77D}" dt="2026-06-09T14:45:16.155" v="1930" actId="1076"/>
          <ac:spMkLst>
            <pc:docMk/>
            <pc:sldMk cId="1466884652" sldId="539"/>
            <ac:spMk id="3" creationId="{994014DB-5376-5554-19D8-0D821D1EFD15}"/>
          </ac:spMkLst>
        </pc:spChg>
        <pc:spChg chg="mod">
          <ac:chgData name="Alex Perry" userId="e76748d7-21b5-4b37-af68-26036df91a14" providerId="ADAL" clId="{5E2ED3A9-6F40-48E8-9220-C66F48E9A77D}" dt="2026-06-09T14:44:11.105" v="1494" actId="20577"/>
          <ac:spMkLst>
            <pc:docMk/>
            <pc:sldMk cId="1466884652" sldId="539"/>
            <ac:spMk id="4" creationId="{4065C3C0-BD19-0ECC-8886-735102040A04}"/>
          </ac:spMkLst>
        </pc:spChg>
        <pc:spChg chg="mod">
          <ac:chgData name="Alex Perry" userId="e76748d7-21b5-4b37-af68-26036df91a14" providerId="ADAL" clId="{5E2ED3A9-6F40-48E8-9220-C66F48E9A77D}" dt="2026-06-09T14:45:12.651" v="1929" actId="1076"/>
          <ac:spMkLst>
            <pc:docMk/>
            <pc:sldMk cId="1466884652" sldId="539"/>
            <ac:spMk id="5" creationId="{202DC610-34D4-6FF7-899B-103C2753F504}"/>
          </ac:spMkLst>
        </pc:spChg>
        <pc:spChg chg="mod">
          <ac:chgData name="Alex Perry" userId="e76748d7-21b5-4b37-af68-26036df91a14" providerId="ADAL" clId="{5E2ED3A9-6F40-48E8-9220-C66F48E9A77D}" dt="2026-06-09T14:45:06.468" v="1928" actId="20577"/>
          <ac:spMkLst>
            <pc:docMk/>
            <pc:sldMk cId="1466884652" sldId="539"/>
            <ac:spMk id="6" creationId="{47865561-76BD-0463-AD6D-0D9027666E5A}"/>
          </ac:spMkLst>
        </pc:spChg>
      </pc:sldChg>
      <pc:sldChg chg="modSp del mod">
        <pc:chgData name="Alex Perry" userId="e76748d7-21b5-4b37-af68-26036df91a14" providerId="ADAL" clId="{5E2ED3A9-6F40-48E8-9220-C66F48E9A77D}" dt="2026-06-09T14:38:45.469" v="301" actId="2696"/>
        <pc:sldMkLst>
          <pc:docMk/>
          <pc:sldMk cId="490221889" sldId="549"/>
        </pc:sldMkLst>
        <pc:spChg chg="mod">
          <ac:chgData name="Alex Perry" userId="e76748d7-21b5-4b37-af68-26036df91a14" providerId="ADAL" clId="{5E2ED3A9-6F40-48E8-9220-C66F48E9A77D}" dt="2026-06-09T14:34:55.660" v="194" actId="1076"/>
          <ac:spMkLst>
            <pc:docMk/>
            <pc:sldMk cId="490221889" sldId="549"/>
            <ac:spMk id="3" creationId="{A2A3CDA3-ACCE-899B-DC17-B216DCDC804B}"/>
          </ac:spMkLst>
        </pc:spChg>
        <pc:spChg chg="mod">
          <ac:chgData name="Alex Perry" userId="e76748d7-21b5-4b37-af68-26036df91a14" providerId="ADAL" clId="{5E2ED3A9-6F40-48E8-9220-C66F48E9A77D}" dt="2026-06-09T14:34:59.029" v="202" actId="20577"/>
          <ac:spMkLst>
            <pc:docMk/>
            <pc:sldMk cId="490221889" sldId="549"/>
            <ac:spMk id="6" creationId="{860CCDBF-5818-C170-068A-1799C8A52B15}"/>
          </ac:spMkLst>
        </pc:spChg>
        <pc:spChg chg="mod">
          <ac:chgData name="Alex Perry" userId="e76748d7-21b5-4b37-af68-26036df91a14" providerId="ADAL" clId="{5E2ED3A9-6F40-48E8-9220-C66F48E9A77D}" dt="2026-06-09T14:34:53.335" v="193" actId="1076"/>
          <ac:spMkLst>
            <pc:docMk/>
            <pc:sldMk cId="490221889" sldId="549"/>
            <ac:spMk id="7" creationId="{89D7C40B-D3D4-80E0-F3CA-65100B1263EE}"/>
          </ac:spMkLst>
        </pc:spChg>
      </pc:sldChg>
      <pc:sldChg chg="modSp add mod">
        <pc:chgData name="Alex Perry" userId="e76748d7-21b5-4b37-af68-26036df91a14" providerId="ADAL" clId="{5E2ED3A9-6F40-48E8-9220-C66F48E9A77D}" dt="2026-06-09T14:43:14.174" v="1406" actId="20577"/>
        <pc:sldMkLst>
          <pc:docMk/>
          <pc:sldMk cId="1477330835" sldId="549"/>
        </pc:sldMkLst>
        <pc:spChg chg="mod">
          <ac:chgData name="Alex Perry" userId="e76748d7-21b5-4b37-af68-26036df91a14" providerId="ADAL" clId="{5E2ED3A9-6F40-48E8-9220-C66F48E9A77D}" dt="2026-06-09T14:43:14.174" v="1406" actId="20577"/>
          <ac:spMkLst>
            <pc:docMk/>
            <pc:sldMk cId="1477330835" sldId="549"/>
            <ac:spMk id="4" creationId="{74019CE8-E030-758A-1C8A-9040425ADAAE}"/>
          </ac:spMkLst>
        </pc:spChg>
      </pc:sldChg>
      <pc:sldChg chg="modSp mod">
        <pc:chgData name="Alex Perry" userId="e76748d7-21b5-4b37-af68-26036df91a14" providerId="ADAL" clId="{5E2ED3A9-6F40-48E8-9220-C66F48E9A77D}" dt="2026-06-09T14:38:34.357" v="299" actId="20577"/>
        <pc:sldMkLst>
          <pc:docMk/>
          <pc:sldMk cId="1978253788" sldId="550"/>
        </pc:sldMkLst>
        <pc:spChg chg="mod">
          <ac:chgData name="Alex Perry" userId="e76748d7-21b5-4b37-af68-26036df91a14" providerId="ADAL" clId="{5E2ED3A9-6F40-48E8-9220-C66F48E9A77D}" dt="2026-06-09T14:38:34.357" v="299" actId="20577"/>
          <ac:spMkLst>
            <pc:docMk/>
            <pc:sldMk cId="1978253788" sldId="550"/>
            <ac:spMk id="4" creationId="{9A85A82C-4972-58C4-0B85-415A4A237B91}"/>
          </ac:spMkLst>
        </pc:spChg>
      </pc:sldChg>
      <pc:sldChg chg="modSp mod">
        <pc:chgData name="Alex Perry" userId="e76748d7-21b5-4b37-af68-26036df91a14" providerId="ADAL" clId="{5E2ED3A9-6F40-48E8-9220-C66F48E9A77D}" dt="2026-06-09T14:37:29.402" v="214" actId="20577"/>
        <pc:sldMkLst>
          <pc:docMk/>
          <pc:sldMk cId="854478560" sldId="551"/>
        </pc:sldMkLst>
        <pc:spChg chg="mod">
          <ac:chgData name="Alex Perry" userId="e76748d7-21b5-4b37-af68-26036df91a14" providerId="ADAL" clId="{5E2ED3A9-6F40-48E8-9220-C66F48E9A77D}" dt="2026-06-09T14:37:29.402" v="214" actId="20577"/>
          <ac:spMkLst>
            <pc:docMk/>
            <pc:sldMk cId="854478560" sldId="551"/>
            <ac:spMk id="6" creationId="{527ED59B-15A5-684C-ADB1-186D7064B66C}"/>
          </ac:spMkLst>
        </pc:spChg>
      </pc:sldChg>
      <pc:sldChg chg="modSp add mod">
        <pc:chgData name="Alex Perry" userId="e76748d7-21b5-4b37-af68-26036df91a14" providerId="ADAL" clId="{5E2ED3A9-6F40-48E8-9220-C66F48E9A77D}" dt="2026-06-09T14:38:03.917" v="280" actId="20577"/>
        <pc:sldMkLst>
          <pc:docMk/>
          <pc:sldMk cId="1628649555" sldId="554"/>
        </pc:sldMkLst>
        <pc:spChg chg="mod">
          <ac:chgData name="Alex Perry" userId="e76748d7-21b5-4b37-af68-26036df91a14" providerId="ADAL" clId="{5E2ED3A9-6F40-48E8-9220-C66F48E9A77D}" dt="2026-06-09T14:38:03.917" v="280" actId="20577"/>
          <ac:spMkLst>
            <pc:docMk/>
            <pc:sldMk cId="1628649555" sldId="554"/>
            <ac:spMk id="5" creationId="{3B6182A8-3D07-68F7-0C64-5D5F7E707E6A}"/>
          </ac:spMkLst>
        </pc:spChg>
      </pc:sldChg>
      <pc:sldChg chg="modSp add mod">
        <pc:chgData name="Alex Perry" userId="e76748d7-21b5-4b37-af68-26036df91a14" providerId="ADAL" clId="{5E2ED3A9-6F40-48E8-9220-C66F48E9A77D}" dt="2026-06-09T14:40:40.508" v="809" actId="1076"/>
        <pc:sldMkLst>
          <pc:docMk/>
          <pc:sldMk cId="2297733337" sldId="555"/>
        </pc:sldMkLst>
        <pc:spChg chg="mod">
          <ac:chgData name="Alex Perry" userId="e76748d7-21b5-4b37-af68-26036df91a14" providerId="ADAL" clId="{5E2ED3A9-6F40-48E8-9220-C66F48E9A77D}" dt="2026-06-09T14:40:40.508" v="809" actId="1076"/>
          <ac:spMkLst>
            <pc:docMk/>
            <pc:sldMk cId="2297733337" sldId="555"/>
            <ac:spMk id="3" creationId="{A515D967-B469-4983-7316-8C167D84659F}"/>
          </ac:spMkLst>
        </pc:spChg>
        <pc:spChg chg="mod">
          <ac:chgData name="Alex Perry" userId="e76748d7-21b5-4b37-af68-26036df91a14" providerId="ADAL" clId="{5E2ED3A9-6F40-48E8-9220-C66F48E9A77D}" dt="2026-06-09T14:38:17.071" v="295" actId="20577"/>
          <ac:spMkLst>
            <pc:docMk/>
            <pc:sldMk cId="2297733337" sldId="555"/>
            <ac:spMk id="4" creationId="{5D85FC1F-4B86-C264-62E2-E1A12BB978E9}"/>
          </ac:spMkLst>
        </pc:spChg>
        <pc:spChg chg="mod">
          <ac:chgData name="Alex Perry" userId="e76748d7-21b5-4b37-af68-26036df91a14" providerId="ADAL" clId="{5E2ED3A9-6F40-48E8-9220-C66F48E9A77D}" dt="2026-06-09T14:40:36.570" v="808" actId="20577"/>
          <ac:spMkLst>
            <pc:docMk/>
            <pc:sldMk cId="2297733337" sldId="555"/>
            <ac:spMk id="6" creationId="{1A82365F-B47D-A106-A911-91ED236BA1AF}"/>
          </ac:spMkLst>
        </pc:spChg>
      </pc:sldChg>
      <pc:sldChg chg="modSp add mod">
        <pc:chgData name="Alex Perry" userId="e76748d7-21b5-4b37-af68-26036df91a14" providerId="ADAL" clId="{5E2ED3A9-6F40-48E8-9220-C66F48E9A77D}" dt="2026-06-09T14:42:24.052" v="1358" actId="1076"/>
        <pc:sldMkLst>
          <pc:docMk/>
          <pc:sldMk cId="2834658664" sldId="556"/>
        </pc:sldMkLst>
        <pc:spChg chg="mod">
          <ac:chgData name="Alex Perry" userId="e76748d7-21b5-4b37-af68-26036df91a14" providerId="ADAL" clId="{5E2ED3A9-6F40-48E8-9220-C66F48E9A77D}" dt="2026-06-09T14:42:24.052" v="1358" actId="1076"/>
          <ac:spMkLst>
            <pc:docMk/>
            <pc:sldMk cId="2834658664" sldId="556"/>
            <ac:spMk id="3" creationId="{495D757E-CD60-0FB8-DC74-95743162A056}"/>
          </ac:spMkLst>
        </pc:spChg>
        <pc:spChg chg="mod">
          <ac:chgData name="Alex Perry" userId="e76748d7-21b5-4b37-af68-26036df91a14" providerId="ADAL" clId="{5E2ED3A9-6F40-48E8-9220-C66F48E9A77D}" dt="2026-06-09T14:41:13.341" v="863" actId="20577"/>
          <ac:spMkLst>
            <pc:docMk/>
            <pc:sldMk cId="2834658664" sldId="556"/>
            <ac:spMk id="4" creationId="{A32E6BAC-DB01-23A6-BAE8-3FC86E68EB37}"/>
          </ac:spMkLst>
        </pc:spChg>
        <pc:spChg chg="mod">
          <ac:chgData name="Alex Perry" userId="e76748d7-21b5-4b37-af68-26036df91a14" providerId="ADAL" clId="{5E2ED3A9-6F40-48E8-9220-C66F48E9A77D}" dt="2026-06-09T14:42:18.745" v="1356" actId="20577"/>
          <ac:spMkLst>
            <pc:docMk/>
            <pc:sldMk cId="2834658664" sldId="556"/>
            <ac:spMk id="6" creationId="{24EEBE4B-0BAC-4620-8A02-092775C399F6}"/>
          </ac:spMkLst>
        </pc:spChg>
        <pc:spChg chg="mod">
          <ac:chgData name="Alex Perry" userId="e76748d7-21b5-4b37-af68-26036df91a14" providerId="ADAL" clId="{5E2ED3A9-6F40-48E8-9220-C66F48E9A77D}" dt="2026-06-09T14:42:22.539" v="1357" actId="1076"/>
          <ac:spMkLst>
            <pc:docMk/>
            <pc:sldMk cId="2834658664" sldId="556"/>
            <ac:spMk id="7" creationId="{62622C1E-61AE-0ED7-4B96-6CC6C683B93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822A43-D627-DB47-B3A7-EDB2A4991034}" type="datetimeFigureOut">
              <a:rPr lang="en-US" smtClean="0"/>
              <a:t>6/9/2026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DCA-2987-4548-84B1-70D92D138041}" type="slidenum">
              <a:rPr lang="en-US" smtClean="0"/>
              <a:t>‹#›</a:t>
            </a:fld>
            <a:endParaRPr lang="en-US"/>
          </a:p>
        </p:txBody>
      </p:sp>
    </p:spTree>
    <p:extLst>
      <p:ext uri="{BB962C8B-B14F-4D97-AF65-F5344CB8AC3E}">
        <p14:creationId xmlns:p14="http://schemas.microsoft.com/office/powerpoint/2010/main" val="1360129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ALEX</a:t>
            </a:r>
          </a:p>
        </p:txBody>
      </p:sp>
      <p:sp>
        <p:nvSpPr>
          <p:cNvPr id="4" name="Slide Number Placeholder 3"/>
          <p:cNvSpPr>
            <a:spLocks noGrp="1"/>
          </p:cNvSpPr>
          <p:nvPr>
            <p:ph type="sldNum" sz="quarter" idx="10"/>
          </p:nvPr>
        </p:nvSpPr>
        <p:spPr/>
        <p:txBody>
          <a:bodyPr/>
          <a:lstStyle/>
          <a:p>
            <a:fld id="{9A66EDCA-2987-4548-84B1-70D92D138041}" type="slidenum">
              <a:rPr lang="en-US" smtClean="0"/>
              <a:t>2</a:t>
            </a:fld>
            <a:endParaRPr lang="en-US"/>
          </a:p>
        </p:txBody>
      </p:sp>
    </p:spTree>
    <p:extLst>
      <p:ext uri="{BB962C8B-B14F-4D97-AF65-F5344CB8AC3E}">
        <p14:creationId xmlns:p14="http://schemas.microsoft.com/office/powerpoint/2010/main" val="3085479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6EDCA-2987-4548-84B1-70D92D138041}" type="slidenum">
              <a:rPr lang="en-US" smtClean="0"/>
              <a:t>11</a:t>
            </a:fld>
            <a:endParaRPr lang="en-US"/>
          </a:p>
        </p:txBody>
      </p:sp>
    </p:spTree>
    <p:extLst>
      <p:ext uri="{BB962C8B-B14F-4D97-AF65-F5344CB8AC3E}">
        <p14:creationId xmlns:p14="http://schemas.microsoft.com/office/powerpoint/2010/main" val="15259238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6EDCA-2987-4548-84B1-70D92D138041}" type="slidenum">
              <a:rPr lang="en-US" smtClean="0"/>
              <a:t>12</a:t>
            </a:fld>
            <a:endParaRPr lang="en-US"/>
          </a:p>
        </p:txBody>
      </p:sp>
    </p:spTree>
    <p:extLst>
      <p:ext uri="{BB962C8B-B14F-4D97-AF65-F5344CB8AC3E}">
        <p14:creationId xmlns:p14="http://schemas.microsoft.com/office/powerpoint/2010/main" val="1660370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6EDCA-2987-4548-84B1-70D92D138041}" type="slidenum">
              <a:rPr lang="en-US" smtClean="0"/>
              <a:t>13</a:t>
            </a:fld>
            <a:endParaRPr lang="en-US"/>
          </a:p>
        </p:txBody>
      </p:sp>
    </p:spTree>
    <p:extLst>
      <p:ext uri="{BB962C8B-B14F-4D97-AF65-F5344CB8AC3E}">
        <p14:creationId xmlns:p14="http://schemas.microsoft.com/office/powerpoint/2010/main" val="16872346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7ABB2-6AF2-CF0B-6B6C-424C394821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1F24EE-26C8-2CE6-6AED-050F62E763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2996DF-DE5F-55A5-3D9E-D73F4E82E5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BA80C1-9498-53FD-EEC2-9A982C84B4C5}"/>
              </a:ext>
            </a:extLst>
          </p:cNvPr>
          <p:cNvSpPr>
            <a:spLocks noGrp="1"/>
          </p:cNvSpPr>
          <p:nvPr>
            <p:ph type="sldNum" sz="quarter" idx="10"/>
          </p:nvPr>
        </p:nvSpPr>
        <p:spPr/>
        <p:txBody>
          <a:bodyPr/>
          <a:lstStyle/>
          <a:p>
            <a:fld id="{9A66EDCA-2987-4548-84B1-70D92D138041}" type="slidenum">
              <a:rPr lang="en-US" smtClean="0"/>
              <a:t>14</a:t>
            </a:fld>
            <a:endParaRPr lang="en-US"/>
          </a:p>
        </p:txBody>
      </p:sp>
    </p:spTree>
    <p:extLst>
      <p:ext uri="{BB962C8B-B14F-4D97-AF65-F5344CB8AC3E}">
        <p14:creationId xmlns:p14="http://schemas.microsoft.com/office/powerpoint/2010/main" val="3065838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17E69-AC3D-8ED7-D764-262671482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FB6E2E-C364-76EB-16E6-48D31D33B1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332FD2-1FDB-88B9-2BFA-EC0F5A689C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FD91C5-843C-1368-4F75-158F3B869CD6}"/>
              </a:ext>
            </a:extLst>
          </p:cNvPr>
          <p:cNvSpPr>
            <a:spLocks noGrp="1"/>
          </p:cNvSpPr>
          <p:nvPr>
            <p:ph type="sldNum" sz="quarter" idx="10"/>
          </p:nvPr>
        </p:nvSpPr>
        <p:spPr/>
        <p:txBody>
          <a:bodyPr/>
          <a:lstStyle/>
          <a:p>
            <a:fld id="{9A66EDCA-2987-4548-84B1-70D92D138041}" type="slidenum">
              <a:rPr lang="en-US" smtClean="0"/>
              <a:t>15</a:t>
            </a:fld>
            <a:endParaRPr lang="en-US"/>
          </a:p>
        </p:txBody>
      </p:sp>
    </p:spTree>
    <p:extLst>
      <p:ext uri="{BB962C8B-B14F-4D97-AF65-F5344CB8AC3E}">
        <p14:creationId xmlns:p14="http://schemas.microsoft.com/office/powerpoint/2010/main" val="34982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D6E31-B840-63FA-54EE-93B7C82F1F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05322C-0C21-B73A-A2BF-9AF981AEAE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F1721F-E27F-7C80-24F0-AE8A3C70EA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C83F50-44E1-DFB6-1238-F4B685BCFA8D}"/>
              </a:ext>
            </a:extLst>
          </p:cNvPr>
          <p:cNvSpPr>
            <a:spLocks noGrp="1"/>
          </p:cNvSpPr>
          <p:nvPr>
            <p:ph type="sldNum" sz="quarter" idx="10"/>
          </p:nvPr>
        </p:nvSpPr>
        <p:spPr/>
        <p:txBody>
          <a:bodyPr/>
          <a:lstStyle/>
          <a:p>
            <a:fld id="{9A66EDCA-2987-4548-84B1-70D92D138041}" type="slidenum">
              <a:rPr lang="en-US" smtClean="0"/>
              <a:t>16</a:t>
            </a:fld>
            <a:endParaRPr lang="en-US"/>
          </a:p>
        </p:txBody>
      </p:sp>
    </p:spTree>
    <p:extLst>
      <p:ext uri="{BB962C8B-B14F-4D97-AF65-F5344CB8AC3E}">
        <p14:creationId xmlns:p14="http://schemas.microsoft.com/office/powerpoint/2010/main" val="55791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A8ADC-5CB1-A260-D466-2E5909B1B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AAC59-748B-1670-9B71-CCCAA8490E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DD0118-EEE7-11C3-3799-9D3849C223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4F2879-5AEF-56E1-4BDC-D19C7A5A0510}"/>
              </a:ext>
            </a:extLst>
          </p:cNvPr>
          <p:cNvSpPr>
            <a:spLocks noGrp="1"/>
          </p:cNvSpPr>
          <p:nvPr>
            <p:ph type="sldNum" sz="quarter" idx="10"/>
          </p:nvPr>
        </p:nvSpPr>
        <p:spPr/>
        <p:txBody>
          <a:bodyPr/>
          <a:lstStyle/>
          <a:p>
            <a:fld id="{9A66EDCA-2987-4548-84B1-70D92D138041}" type="slidenum">
              <a:rPr lang="en-US" smtClean="0"/>
              <a:t>17</a:t>
            </a:fld>
            <a:endParaRPr lang="en-US"/>
          </a:p>
        </p:txBody>
      </p:sp>
    </p:spTree>
    <p:extLst>
      <p:ext uri="{BB962C8B-B14F-4D97-AF65-F5344CB8AC3E}">
        <p14:creationId xmlns:p14="http://schemas.microsoft.com/office/powerpoint/2010/main" val="4215681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E8B06-CC10-A71C-A1C0-F3D498F742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12B0DB-91D6-090D-CA01-785E8ED02C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F8C5B0-F521-C5D6-1836-03E1A2678C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66E16B-C572-52BF-0344-9390AE26ABD3}"/>
              </a:ext>
            </a:extLst>
          </p:cNvPr>
          <p:cNvSpPr>
            <a:spLocks noGrp="1"/>
          </p:cNvSpPr>
          <p:nvPr>
            <p:ph type="sldNum" sz="quarter" idx="10"/>
          </p:nvPr>
        </p:nvSpPr>
        <p:spPr/>
        <p:txBody>
          <a:bodyPr/>
          <a:lstStyle/>
          <a:p>
            <a:fld id="{9A66EDCA-2987-4548-84B1-70D92D138041}" type="slidenum">
              <a:rPr lang="en-US" smtClean="0"/>
              <a:t>18</a:t>
            </a:fld>
            <a:endParaRPr lang="en-US"/>
          </a:p>
        </p:txBody>
      </p:sp>
    </p:spTree>
    <p:extLst>
      <p:ext uri="{BB962C8B-B14F-4D97-AF65-F5344CB8AC3E}">
        <p14:creationId xmlns:p14="http://schemas.microsoft.com/office/powerpoint/2010/main" val="3792593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6EDCA-2987-4548-84B1-70D92D138041}" type="slidenum">
              <a:rPr lang="en-US" smtClean="0"/>
              <a:t>19</a:t>
            </a:fld>
            <a:endParaRPr lang="en-US"/>
          </a:p>
        </p:txBody>
      </p:sp>
    </p:spTree>
    <p:extLst>
      <p:ext uri="{BB962C8B-B14F-4D97-AF65-F5344CB8AC3E}">
        <p14:creationId xmlns:p14="http://schemas.microsoft.com/office/powerpoint/2010/main" val="24121784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6EDCA-2987-4548-84B1-70D92D138041}" type="slidenum">
              <a:rPr lang="en-US" smtClean="0"/>
              <a:t>20</a:t>
            </a:fld>
            <a:endParaRPr lang="en-US"/>
          </a:p>
        </p:txBody>
      </p:sp>
    </p:spTree>
    <p:extLst>
      <p:ext uri="{BB962C8B-B14F-4D97-AF65-F5344CB8AC3E}">
        <p14:creationId xmlns:p14="http://schemas.microsoft.com/office/powerpoint/2010/main" val="3562875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27842-183B-0952-F141-24C4B0CBCA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287620-AA1A-AB39-DD75-FC9730A0A8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307A2-1B76-9E73-3197-DF1DE1FD2609}"/>
              </a:ext>
            </a:extLst>
          </p:cNvPr>
          <p:cNvSpPr>
            <a:spLocks noGrp="1"/>
          </p:cNvSpPr>
          <p:nvPr>
            <p:ph type="body" idx="1"/>
          </p:nvPr>
        </p:nvSpPr>
        <p:spPr/>
        <p:txBody>
          <a:bodyPr/>
          <a:lstStyle/>
          <a:p>
            <a:r>
              <a:rPr lang="en-US" dirty="0"/>
              <a:t>ALEX</a:t>
            </a:r>
          </a:p>
        </p:txBody>
      </p:sp>
      <p:sp>
        <p:nvSpPr>
          <p:cNvPr id="4" name="Slide Number Placeholder 3">
            <a:extLst>
              <a:ext uri="{FF2B5EF4-FFF2-40B4-BE49-F238E27FC236}">
                <a16:creationId xmlns:a16="http://schemas.microsoft.com/office/drawing/2014/main" id="{2ECFD91A-3823-FBC8-ACDC-3C653D807CB0}"/>
              </a:ext>
            </a:extLst>
          </p:cNvPr>
          <p:cNvSpPr>
            <a:spLocks noGrp="1"/>
          </p:cNvSpPr>
          <p:nvPr>
            <p:ph type="sldNum" sz="quarter" idx="10"/>
          </p:nvPr>
        </p:nvSpPr>
        <p:spPr/>
        <p:txBody>
          <a:bodyPr/>
          <a:lstStyle/>
          <a:p>
            <a:fld id="{9A66EDCA-2987-4548-84B1-70D92D138041}" type="slidenum">
              <a:rPr lang="en-US" smtClean="0"/>
              <a:t>3</a:t>
            </a:fld>
            <a:endParaRPr lang="en-US"/>
          </a:p>
        </p:txBody>
      </p:sp>
    </p:spTree>
    <p:extLst>
      <p:ext uri="{BB962C8B-B14F-4D97-AF65-F5344CB8AC3E}">
        <p14:creationId xmlns:p14="http://schemas.microsoft.com/office/powerpoint/2010/main" val="11148657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63E0A-CAA2-FF07-E2BB-8FE51240F6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8F1CCF-F8F9-2BFE-D357-EFFCA3E874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0A9D2A-750D-3E3B-198A-9CDF8B790E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1E465C-50B2-9775-5E80-A737EE7AE658}"/>
              </a:ext>
            </a:extLst>
          </p:cNvPr>
          <p:cNvSpPr>
            <a:spLocks noGrp="1"/>
          </p:cNvSpPr>
          <p:nvPr>
            <p:ph type="sldNum" sz="quarter" idx="10"/>
          </p:nvPr>
        </p:nvSpPr>
        <p:spPr/>
        <p:txBody>
          <a:bodyPr/>
          <a:lstStyle/>
          <a:p>
            <a:fld id="{9A66EDCA-2987-4548-84B1-70D92D138041}" type="slidenum">
              <a:rPr lang="en-US" smtClean="0"/>
              <a:t>21</a:t>
            </a:fld>
            <a:endParaRPr lang="en-US"/>
          </a:p>
        </p:txBody>
      </p:sp>
    </p:spTree>
    <p:extLst>
      <p:ext uri="{BB962C8B-B14F-4D97-AF65-F5344CB8AC3E}">
        <p14:creationId xmlns:p14="http://schemas.microsoft.com/office/powerpoint/2010/main" val="21563339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870C7-96EB-7DE6-2381-70A8C80B73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21E79-9235-7080-9F36-B09E89936D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79B12C-D01A-99B6-FC78-001982C812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CB0763-5E53-9B81-E283-4D0F8ED23658}"/>
              </a:ext>
            </a:extLst>
          </p:cNvPr>
          <p:cNvSpPr>
            <a:spLocks noGrp="1"/>
          </p:cNvSpPr>
          <p:nvPr>
            <p:ph type="sldNum" sz="quarter" idx="10"/>
          </p:nvPr>
        </p:nvSpPr>
        <p:spPr/>
        <p:txBody>
          <a:bodyPr/>
          <a:lstStyle/>
          <a:p>
            <a:fld id="{9A66EDCA-2987-4548-84B1-70D92D138041}" type="slidenum">
              <a:rPr lang="en-US" smtClean="0"/>
              <a:t>22</a:t>
            </a:fld>
            <a:endParaRPr lang="en-US"/>
          </a:p>
        </p:txBody>
      </p:sp>
    </p:spTree>
    <p:extLst>
      <p:ext uri="{BB962C8B-B14F-4D97-AF65-F5344CB8AC3E}">
        <p14:creationId xmlns:p14="http://schemas.microsoft.com/office/powerpoint/2010/main" val="6141546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FBA0F-B17A-D1D9-4E8E-0B0ECBBCAB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1F394C-A1C3-E3F0-7117-FB3CA91CE3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6E757D-D172-2A0B-78A5-7382C0EBAD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04093D-2F84-EA2F-B728-98FBAD998A3A}"/>
              </a:ext>
            </a:extLst>
          </p:cNvPr>
          <p:cNvSpPr>
            <a:spLocks noGrp="1"/>
          </p:cNvSpPr>
          <p:nvPr>
            <p:ph type="sldNum" sz="quarter" idx="10"/>
          </p:nvPr>
        </p:nvSpPr>
        <p:spPr/>
        <p:txBody>
          <a:bodyPr/>
          <a:lstStyle/>
          <a:p>
            <a:fld id="{9A66EDCA-2987-4548-84B1-70D92D138041}" type="slidenum">
              <a:rPr lang="en-US" smtClean="0"/>
              <a:t>23</a:t>
            </a:fld>
            <a:endParaRPr lang="en-US"/>
          </a:p>
        </p:txBody>
      </p:sp>
    </p:spTree>
    <p:extLst>
      <p:ext uri="{BB962C8B-B14F-4D97-AF65-F5344CB8AC3E}">
        <p14:creationId xmlns:p14="http://schemas.microsoft.com/office/powerpoint/2010/main" val="5188849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A05-427F-A27A-4264-5B951EA20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36B9C3-3676-000A-8A7A-99D82CA845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AD4E4-AD3B-7633-D691-63A9996951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EFE5D6-EC21-167A-72A4-FD2493F85C45}"/>
              </a:ext>
            </a:extLst>
          </p:cNvPr>
          <p:cNvSpPr>
            <a:spLocks noGrp="1"/>
          </p:cNvSpPr>
          <p:nvPr>
            <p:ph type="sldNum" sz="quarter" idx="10"/>
          </p:nvPr>
        </p:nvSpPr>
        <p:spPr/>
        <p:txBody>
          <a:bodyPr/>
          <a:lstStyle/>
          <a:p>
            <a:fld id="{9A66EDCA-2987-4548-84B1-70D92D138041}" type="slidenum">
              <a:rPr lang="en-US" smtClean="0"/>
              <a:t>24</a:t>
            </a:fld>
            <a:endParaRPr lang="en-US"/>
          </a:p>
        </p:txBody>
      </p:sp>
    </p:spTree>
    <p:extLst>
      <p:ext uri="{BB962C8B-B14F-4D97-AF65-F5344CB8AC3E}">
        <p14:creationId xmlns:p14="http://schemas.microsoft.com/office/powerpoint/2010/main" val="36431299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35F9D-2B8A-E5FE-22F4-7B66BFB5C9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CE00CF-7C08-53A9-7418-A5D7C46AD7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318FED-5DD1-3C93-6B7E-B7D481B4E3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FB6C5B-97BD-0D93-9DD1-940B0DBADEA0}"/>
              </a:ext>
            </a:extLst>
          </p:cNvPr>
          <p:cNvSpPr>
            <a:spLocks noGrp="1"/>
          </p:cNvSpPr>
          <p:nvPr>
            <p:ph type="sldNum" sz="quarter" idx="10"/>
          </p:nvPr>
        </p:nvSpPr>
        <p:spPr/>
        <p:txBody>
          <a:bodyPr/>
          <a:lstStyle/>
          <a:p>
            <a:fld id="{9A66EDCA-2987-4548-84B1-70D92D138041}" type="slidenum">
              <a:rPr lang="en-US" smtClean="0"/>
              <a:t>25</a:t>
            </a:fld>
            <a:endParaRPr lang="en-US"/>
          </a:p>
        </p:txBody>
      </p:sp>
    </p:spTree>
    <p:extLst>
      <p:ext uri="{BB962C8B-B14F-4D97-AF65-F5344CB8AC3E}">
        <p14:creationId xmlns:p14="http://schemas.microsoft.com/office/powerpoint/2010/main" val="12333591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1EB30-9FC2-404D-FF64-406C5ED881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0AAF2F-21DB-5CCE-C00D-D5657120B5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FA551B-83FA-4EE3-1AA0-958AB02D06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E1BE9-03FC-03F8-A133-C3C99F0C1DB3}"/>
              </a:ext>
            </a:extLst>
          </p:cNvPr>
          <p:cNvSpPr>
            <a:spLocks noGrp="1"/>
          </p:cNvSpPr>
          <p:nvPr>
            <p:ph type="sldNum" sz="quarter" idx="10"/>
          </p:nvPr>
        </p:nvSpPr>
        <p:spPr/>
        <p:txBody>
          <a:bodyPr/>
          <a:lstStyle/>
          <a:p>
            <a:fld id="{9A66EDCA-2987-4548-84B1-70D92D138041}" type="slidenum">
              <a:rPr lang="en-US" smtClean="0"/>
              <a:t>26</a:t>
            </a:fld>
            <a:endParaRPr lang="en-US"/>
          </a:p>
        </p:txBody>
      </p:sp>
    </p:spTree>
    <p:extLst>
      <p:ext uri="{BB962C8B-B14F-4D97-AF65-F5344CB8AC3E}">
        <p14:creationId xmlns:p14="http://schemas.microsoft.com/office/powerpoint/2010/main" val="3611875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17256-F488-9706-9241-489D0277A2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AFC106-E44D-6355-EC2F-0DE28C4A2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4F7BF-33D6-8CFE-EE77-08B710DB8E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0910EF-22C2-BFCD-9EFF-C1F769824CC5}"/>
              </a:ext>
            </a:extLst>
          </p:cNvPr>
          <p:cNvSpPr>
            <a:spLocks noGrp="1"/>
          </p:cNvSpPr>
          <p:nvPr>
            <p:ph type="sldNum" sz="quarter" idx="10"/>
          </p:nvPr>
        </p:nvSpPr>
        <p:spPr/>
        <p:txBody>
          <a:bodyPr/>
          <a:lstStyle/>
          <a:p>
            <a:fld id="{9A66EDCA-2987-4548-84B1-70D92D138041}" type="slidenum">
              <a:rPr lang="en-US" smtClean="0"/>
              <a:t>27</a:t>
            </a:fld>
            <a:endParaRPr lang="en-US"/>
          </a:p>
        </p:txBody>
      </p:sp>
    </p:spTree>
    <p:extLst>
      <p:ext uri="{BB962C8B-B14F-4D97-AF65-F5344CB8AC3E}">
        <p14:creationId xmlns:p14="http://schemas.microsoft.com/office/powerpoint/2010/main" val="23979985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BB0EB0-8357-2560-5E4B-0D1219CD51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D125C5-7B20-485F-CFB2-62F7C5099F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600281-0B94-12D8-399D-E1C11EEEF0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ECDBEA-3F65-0A86-1080-BA6BCBB12BC2}"/>
              </a:ext>
            </a:extLst>
          </p:cNvPr>
          <p:cNvSpPr>
            <a:spLocks noGrp="1"/>
          </p:cNvSpPr>
          <p:nvPr>
            <p:ph type="sldNum" sz="quarter" idx="10"/>
          </p:nvPr>
        </p:nvSpPr>
        <p:spPr/>
        <p:txBody>
          <a:bodyPr/>
          <a:lstStyle/>
          <a:p>
            <a:fld id="{9A66EDCA-2987-4548-84B1-70D92D138041}" type="slidenum">
              <a:rPr lang="en-US" smtClean="0"/>
              <a:t>28</a:t>
            </a:fld>
            <a:endParaRPr lang="en-US"/>
          </a:p>
        </p:txBody>
      </p:sp>
    </p:spTree>
    <p:extLst>
      <p:ext uri="{BB962C8B-B14F-4D97-AF65-F5344CB8AC3E}">
        <p14:creationId xmlns:p14="http://schemas.microsoft.com/office/powerpoint/2010/main" val="12488372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6EDCA-2987-4548-84B1-70D92D138041}" type="slidenum">
              <a:rPr lang="en-US" smtClean="0"/>
              <a:t>29</a:t>
            </a:fld>
            <a:endParaRPr lang="en-US"/>
          </a:p>
        </p:txBody>
      </p:sp>
    </p:spTree>
    <p:extLst>
      <p:ext uri="{BB962C8B-B14F-4D97-AF65-F5344CB8AC3E}">
        <p14:creationId xmlns:p14="http://schemas.microsoft.com/office/powerpoint/2010/main" val="31870715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B2702-CCDB-A324-C856-A189A01FE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585834-ED46-271D-21D5-3504F21DE1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66BF46-C175-B8C9-ED1D-1EB69A8C68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166CB5-76A3-2C52-7FB6-84FA21FAD03F}"/>
              </a:ext>
            </a:extLst>
          </p:cNvPr>
          <p:cNvSpPr>
            <a:spLocks noGrp="1"/>
          </p:cNvSpPr>
          <p:nvPr>
            <p:ph type="sldNum" sz="quarter" idx="10"/>
          </p:nvPr>
        </p:nvSpPr>
        <p:spPr/>
        <p:txBody>
          <a:bodyPr/>
          <a:lstStyle/>
          <a:p>
            <a:fld id="{9A66EDCA-2987-4548-84B1-70D92D138041}" type="slidenum">
              <a:rPr lang="en-US" smtClean="0"/>
              <a:t>30</a:t>
            </a:fld>
            <a:endParaRPr lang="en-US"/>
          </a:p>
        </p:txBody>
      </p:sp>
    </p:spTree>
    <p:extLst>
      <p:ext uri="{BB962C8B-B14F-4D97-AF65-F5344CB8AC3E}">
        <p14:creationId xmlns:p14="http://schemas.microsoft.com/office/powerpoint/2010/main" val="4286809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A7A8F-1EA2-F4F4-9725-CA5F4F6CB1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195F45-9149-58F2-BA99-6F532D567B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EB5C95-A69D-5B04-32CD-433A2894DEFB}"/>
              </a:ext>
            </a:extLst>
          </p:cNvPr>
          <p:cNvSpPr>
            <a:spLocks noGrp="1"/>
          </p:cNvSpPr>
          <p:nvPr>
            <p:ph type="body" idx="1"/>
          </p:nvPr>
        </p:nvSpPr>
        <p:spPr/>
        <p:txBody>
          <a:bodyPr/>
          <a:lstStyle/>
          <a:p>
            <a:r>
              <a:rPr lang="en-US" dirty="0"/>
              <a:t>ALEX</a:t>
            </a:r>
          </a:p>
        </p:txBody>
      </p:sp>
      <p:sp>
        <p:nvSpPr>
          <p:cNvPr id="4" name="Slide Number Placeholder 3">
            <a:extLst>
              <a:ext uri="{FF2B5EF4-FFF2-40B4-BE49-F238E27FC236}">
                <a16:creationId xmlns:a16="http://schemas.microsoft.com/office/drawing/2014/main" id="{75BC0E89-559C-0C1D-487D-ED546E8F391A}"/>
              </a:ext>
            </a:extLst>
          </p:cNvPr>
          <p:cNvSpPr>
            <a:spLocks noGrp="1"/>
          </p:cNvSpPr>
          <p:nvPr>
            <p:ph type="sldNum" sz="quarter" idx="10"/>
          </p:nvPr>
        </p:nvSpPr>
        <p:spPr/>
        <p:txBody>
          <a:bodyPr/>
          <a:lstStyle/>
          <a:p>
            <a:fld id="{9A66EDCA-2987-4548-84B1-70D92D138041}" type="slidenum">
              <a:rPr lang="en-US" smtClean="0"/>
              <a:t>4</a:t>
            </a:fld>
            <a:endParaRPr lang="en-US"/>
          </a:p>
        </p:txBody>
      </p:sp>
    </p:spTree>
    <p:extLst>
      <p:ext uri="{BB962C8B-B14F-4D97-AF65-F5344CB8AC3E}">
        <p14:creationId xmlns:p14="http://schemas.microsoft.com/office/powerpoint/2010/main" val="15819149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6EDCA-2987-4548-84B1-70D92D138041}" type="slidenum">
              <a:rPr lang="en-US" smtClean="0"/>
              <a:t>31</a:t>
            </a:fld>
            <a:endParaRPr lang="en-US"/>
          </a:p>
        </p:txBody>
      </p:sp>
    </p:spTree>
    <p:extLst>
      <p:ext uri="{BB962C8B-B14F-4D97-AF65-F5344CB8AC3E}">
        <p14:creationId xmlns:p14="http://schemas.microsoft.com/office/powerpoint/2010/main" val="1087424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C33A3-1284-FA9A-10EA-C4D8A64835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8C4C66-9BBA-82BE-E512-3BE480225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851958-55D5-F707-1B54-B93BBB82BC41}"/>
              </a:ext>
            </a:extLst>
          </p:cNvPr>
          <p:cNvSpPr>
            <a:spLocks noGrp="1"/>
          </p:cNvSpPr>
          <p:nvPr>
            <p:ph type="body" idx="1"/>
          </p:nvPr>
        </p:nvSpPr>
        <p:spPr/>
        <p:txBody>
          <a:bodyPr/>
          <a:lstStyle/>
          <a:p>
            <a:r>
              <a:rPr lang="en-US" dirty="0"/>
              <a:t>AMY</a:t>
            </a:r>
          </a:p>
        </p:txBody>
      </p:sp>
      <p:sp>
        <p:nvSpPr>
          <p:cNvPr id="4" name="Slide Number Placeholder 3">
            <a:extLst>
              <a:ext uri="{FF2B5EF4-FFF2-40B4-BE49-F238E27FC236}">
                <a16:creationId xmlns:a16="http://schemas.microsoft.com/office/drawing/2014/main" id="{EEE80A65-0798-7DBC-DB58-7168AD711418}"/>
              </a:ext>
            </a:extLst>
          </p:cNvPr>
          <p:cNvSpPr>
            <a:spLocks noGrp="1"/>
          </p:cNvSpPr>
          <p:nvPr>
            <p:ph type="sldNum" sz="quarter" idx="10"/>
          </p:nvPr>
        </p:nvSpPr>
        <p:spPr/>
        <p:txBody>
          <a:bodyPr/>
          <a:lstStyle/>
          <a:p>
            <a:fld id="{9A66EDCA-2987-4548-84B1-70D92D138041}" type="slidenum">
              <a:rPr lang="en-US" smtClean="0"/>
              <a:t>5</a:t>
            </a:fld>
            <a:endParaRPr lang="en-US"/>
          </a:p>
        </p:txBody>
      </p:sp>
    </p:spTree>
    <p:extLst>
      <p:ext uri="{BB962C8B-B14F-4D97-AF65-F5344CB8AC3E}">
        <p14:creationId xmlns:p14="http://schemas.microsoft.com/office/powerpoint/2010/main" val="744891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06F0A-F41B-F9BA-122A-9E9B73397C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F285C-988C-D340-1742-B3EFB1F43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6E7C7B-60D5-885D-64F3-D2E704628DA4}"/>
              </a:ext>
            </a:extLst>
          </p:cNvPr>
          <p:cNvSpPr>
            <a:spLocks noGrp="1"/>
          </p:cNvSpPr>
          <p:nvPr>
            <p:ph type="body" idx="1"/>
          </p:nvPr>
        </p:nvSpPr>
        <p:spPr/>
        <p:txBody>
          <a:bodyPr/>
          <a:lstStyle/>
          <a:p>
            <a:r>
              <a:rPr lang="en-US" dirty="0"/>
              <a:t>ALEX</a:t>
            </a:r>
          </a:p>
        </p:txBody>
      </p:sp>
      <p:sp>
        <p:nvSpPr>
          <p:cNvPr id="4" name="Slide Number Placeholder 3">
            <a:extLst>
              <a:ext uri="{FF2B5EF4-FFF2-40B4-BE49-F238E27FC236}">
                <a16:creationId xmlns:a16="http://schemas.microsoft.com/office/drawing/2014/main" id="{6164F55F-623A-4D9B-30CB-B4093BE7437C}"/>
              </a:ext>
            </a:extLst>
          </p:cNvPr>
          <p:cNvSpPr>
            <a:spLocks noGrp="1"/>
          </p:cNvSpPr>
          <p:nvPr>
            <p:ph type="sldNum" sz="quarter" idx="10"/>
          </p:nvPr>
        </p:nvSpPr>
        <p:spPr/>
        <p:txBody>
          <a:bodyPr/>
          <a:lstStyle/>
          <a:p>
            <a:fld id="{9A66EDCA-2987-4548-84B1-70D92D138041}" type="slidenum">
              <a:rPr lang="en-US" smtClean="0"/>
              <a:t>6</a:t>
            </a:fld>
            <a:endParaRPr lang="en-US"/>
          </a:p>
        </p:txBody>
      </p:sp>
    </p:spTree>
    <p:extLst>
      <p:ext uri="{BB962C8B-B14F-4D97-AF65-F5344CB8AC3E}">
        <p14:creationId xmlns:p14="http://schemas.microsoft.com/office/powerpoint/2010/main" val="1762948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E4A01-7B66-61D9-58D6-E7AD65A874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43FFC1-F848-5146-582B-82E396926A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0743C4-9C20-A3A2-DD85-1C9ACF4086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0BC8D7-2AC2-4499-17E3-8CB03DEA9B4F}"/>
              </a:ext>
            </a:extLst>
          </p:cNvPr>
          <p:cNvSpPr>
            <a:spLocks noGrp="1"/>
          </p:cNvSpPr>
          <p:nvPr>
            <p:ph type="sldNum" sz="quarter" idx="10"/>
          </p:nvPr>
        </p:nvSpPr>
        <p:spPr/>
        <p:txBody>
          <a:bodyPr/>
          <a:lstStyle/>
          <a:p>
            <a:fld id="{9A66EDCA-2987-4548-84B1-70D92D138041}" type="slidenum">
              <a:rPr lang="en-US" smtClean="0"/>
              <a:t>7</a:t>
            </a:fld>
            <a:endParaRPr lang="en-US"/>
          </a:p>
        </p:txBody>
      </p:sp>
    </p:spTree>
    <p:extLst>
      <p:ext uri="{BB962C8B-B14F-4D97-AF65-F5344CB8AC3E}">
        <p14:creationId xmlns:p14="http://schemas.microsoft.com/office/powerpoint/2010/main" val="3032903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33ABD-C39D-B8A2-A2F6-60D4F8E60A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F5460B-CC00-45A4-554D-FD5DCD57ED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BE47D1-7C70-E2A4-3E6F-DF5F7FC686F1}"/>
              </a:ext>
            </a:extLst>
          </p:cNvPr>
          <p:cNvSpPr>
            <a:spLocks noGrp="1"/>
          </p:cNvSpPr>
          <p:nvPr>
            <p:ph type="body" idx="1"/>
          </p:nvPr>
        </p:nvSpPr>
        <p:spPr/>
        <p:txBody>
          <a:bodyPr/>
          <a:lstStyle/>
          <a:p>
            <a:r>
              <a:rPr lang="en-US" dirty="0"/>
              <a:t>ALEX</a:t>
            </a:r>
          </a:p>
        </p:txBody>
      </p:sp>
      <p:sp>
        <p:nvSpPr>
          <p:cNvPr id="4" name="Slide Number Placeholder 3">
            <a:extLst>
              <a:ext uri="{FF2B5EF4-FFF2-40B4-BE49-F238E27FC236}">
                <a16:creationId xmlns:a16="http://schemas.microsoft.com/office/drawing/2014/main" id="{4DB83C42-D4E0-20D8-320F-70DCA15F3631}"/>
              </a:ext>
            </a:extLst>
          </p:cNvPr>
          <p:cNvSpPr>
            <a:spLocks noGrp="1"/>
          </p:cNvSpPr>
          <p:nvPr>
            <p:ph type="sldNum" sz="quarter" idx="10"/>
          </p:nvPr>
        </p:nvSpPr>
        <p:spPr/>
        <p:txBody>
          <a:bodyPr/>
          <a:lstStyle/>
          <a:p>
            <a:fld id="{9A66EDCA-2987-4548-84B1-70D92D138041}" type="slidenum">
              <a:rPr lang="en-US" smtClean="0"/>
              <a:t>8</a:t>
            </a:fld>
            <a:endParaRPr lang="en-US"/>
          </a:p>
        </p:txBody>
      </p:sp>
    </p:spTree>
    <p:extLst>
      <p:ext uri="{BB962C8B-B14F-4D97-AF65-F5344CB8AC3E}">
        <p14:creationId xmlns:p14="http://schemas.microsoft.com/office/powerpoint/2010/main" val="689386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54C18-3808-8A32-6158-A375AB7772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E8EFB1-CBAC-5110-6D54-BCD5DBDEA6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1A1AC4-F17E-D31F-07EE-8781C0AF5BFD}"/>
              </a:ext>
            </a:extLst>
          </p:cNvPr>
          <p:cNvSpPr>
            <a:spLocks noGrp="1"/>
          </p:cNvSpPr>
          <p:nvPr>
            <p:ph type="body" idx="1"/>
          </p:nvPr>
        </p:nvSpPr>
        <p:spPr/>
        <p:txBody>
          <a:bodyPr/>
          <a:lstStyle/>
          <a:p>
            <a:r>
              <a:rPr lang="en-US" dirty="0"/>
              <a:t>ALEX</a:t>
            </a:r>
          </a:p>
        </p:txBody>
      </p:sp>
      <p:sp>
        <p:nvSpPr>
          <p:cNvPr id="4" name="Slide Number Placeholder 3">
            <a:extLst>
              <a:ext uri="{FF2B5EF4-FFF2-40B4-BE49-F238E27FC236}">
                <a16:creationId xmlns:a16="http://schemas.microsoft.com/office/drawing/2014/main" id="{82FAABA0-575A-6DB3-A52A-01F08D1DEBC9}"/>
              </a:ext>
            </a:extLst>
          </p:cNvPr>
          <p:cNvSpPr>
            <a:spLocks noGrp="1"/>
          </p:cNvSpPr>
          <p:nvPr>
            <p:ph type="sldNum" sz="quarter" idx="10"/>
          </p:nvPr>
        </p:nvSpPr>
        <p:spPr/>
        <p:txBody>
          <a:bodyPr/>
          <a:lstStyle/>
          <a:p>
            <a:fld id="{9A66EDCA-2987-4548-84B1-70D92D138041}" type="slidenum">
              <a:rPr lang="en-US" smtClean="0"/>
              <a:t>9</a:t>
            </a:fld>
            <a:endParaRPr lang="en-US"/>
          </a:p>
        </p:txBody>
      </p:sp>
    </p:spTree>
    <p:extLst>
      <p:ext uri="{BB962C8B-B14F-4D97-AF65-F5344CB8AC3E}">
        <p14:creationId xmlns:p14="http://schemas.microsoft.com/office/powerpoint/2010/main" val="3575664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B3DFB-D455-78F7-2A30-F0547A722D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FFBC71-6B87-0356-FCD7-5078A68937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DC5984-8284-93E3-4999-A2DA71499BED}"/>
              </a:ext>
            </a:extLst>
          </p:cNvPr>
          <p:cNvSpPr>
            <a:spLocks noGrp="1"/>
          </p:cNvSpPr>
          <p:nvPr>
            <p:ph type="body" idx="1"/>
          </p:nvPr>
        </p:nvSpPr>
        <p:spPr/>
        <p:txBody>
          <a:bodyPr/>
          <a:lstStyle/>
          <a:p>
            <a:r>
              <a:rPr lang="en-US" dirty="0"/>
              <a:t>ALEX</a:t>
            </a:r>
          </a:p>
        </p:txBody>
      </p:sp>
      <p:sp>
        <p:nvSpPr>
          <p:cNvPr id="4" name="Slide Number Placeholder 3">
            <a:extLst>
              <a:ext uri="{FF2B5EF4-FFF2-40B4-BE49-F238E27FC236}">
                <a16:creationId xmlns:a16="http://schemas.microsoft.com/office/drawing/2014/main" id="{B8995B3D-EE63-C488-0CBB-77FCF39B2CB1}"/>
              </a:ext>
            </a:extLst>
          </p:cNvPr>
          <p:cNvSpPr>
            <a:spLocks noGrp="1"/>
          </p:cNvSpPr>
          <p:nvPr>
            <p:ph type="sldNum" sz="quarter" idx="10"/>
          </p:nvPr>
        </p:nvSpPr>
        <p:spPr/>
        <p:txBody>
          <a:bodyPr/>
          <a:lstStyle/>
          <a:p>
            <a:fld id="{9A66EDCA-2987-4548-84B1-70D92D138041}" type="slidenum">
              <a:rPr lang="en-US" smtClean="0"/>
              <a:t>10</a:t>
            </a:fld>
            <a:endParaRPr lang="en-US"/>
          </a:p>
        </p:txBody>
      </p:sp>
    </p:spTree>
    <p:extLst>
      <p:ext uri="{BB962C8B-B14F-4D97-AF65-F5344CB8AC3E}">
        <p14:creationId xmlns:p14="http://schemas.microsoft.com/office/powerpoint/2010/main" val="3956495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7CCB3D2-BB44-6146-9AEB-C05510B242D6}"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739477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CCB3D2-BB44-6146-9AEB-C05510B242D6}"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420930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CCB3D2-BB44-6146-9AEB-C05510B242D6}"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760838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venir Book" charset="0"/>
                <a:ea typeface="Avenir Book" charset="0"/>
                <a:cs typeface="Avenir Book"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6894" y="5741581"/>
            <a:ext cx="1296049" cy="1073779"/>
          </a:xfrm>
          <a:prstGeom prst="rect">
            <a:avLst/>
          </a:prstGeom>
        </p:spPr>
      </p:pic>
    </p:spTree>
    <p:extLst>
      <p:ext uri="{BB962C8B-B14F-4D97-AF65-F5344CB8AC3E}">
        <p14:creationId xmlns:p14="http://schemas.microsoft.com/office/powerpoint/2010/main" val="905485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CCB3D2-BB44-6146-9AEB-C05510B242D6}"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1427894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CCB3D2-BB44-6146-9AEB-C05510B242D6}"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491123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CCB3D2-BB44-6146-9AEB-C05510B242D6}" type="datetimeFigureOut">
              <a:rPr lang="en-US" smtClean="0"/>
              <a:t>6/9/2026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1525429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CCB3D2-BB44-6146-9AEB-C05510B242D6}" type="datetimeFigureOut">
              <a:rPr lang="en-US" smtClean="0"/>
              <a:t>6/9/2026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1227475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CCB3D2-BB44-6146-9AEB-C05510B242D6}" type="datetimeFigureOut">
              <a:rPr lang="en-US" smtClean="0"/>
              <a:t>6/9/2026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1453958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CCB3D2-BB44-6146-9AEB-C05510B242D6}"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460628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CCB3D2-BB44-6146-9AEB-C05510B242D6}"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89F34-1B17-3149-B55F-E76FF7FD2237}" type="slidenum">
              <a:rPr lang="en-US" smtClean="0"/>
              <a:t>‹#›</a:t>
            </a:fld>
            <a:endParaRPr lang="en-US"/>
          </a:p>
        </p:txBody>
      </p:sp>
    </p:spTree>
    <p:extLst>
      <p:ext uri="{BB962C8B-B14F-4D97-AF65-F5344CB8AC3E}">
        <p14:creationId xmlns:p14="http://schemas.microsoft.com/office/powerpoint/2010/main" val="97004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CCB3D2-BB44-6146-9AEB-C05510B242D6}" type="datetimeFigureOut">
              <a:rPr lang="en-US" smtClean="0"/>
              <a:t>6/9/2026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89F34-1B17-3149-B55F-E76FF7FD2237}" type="slidenum">
              <a:rPr lang="en-US" smtClean="0"/>
              <a:t>‹#›</a:t>
            </a:fld>
            <a:endParaRPr lang="en-US"/>
          </a:p>
        </p:txBody>
      </p:sp>
    </p:spTree>
    <p:extLst>
      <p:ext uri="{BB962C8B-B14F-4D97-AF65-F5344CB8AC3E}">
        <p14:creationId xmlns:p14="http://schemas.microsoft.com/office/powerpoint/2010/main" val="1171340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adhe.edu/File/Concurrent%20Enrollment%20Policy%20July%202024.pdf"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0471" y="540357"/>
            <a:ext cx="2331630" cy="1313696"/>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0649" y="489981"/>
            <a:ext cx="1809847" cy="1327145"/>
          </a:xfrm>
          <a:prstGeom prst="rect">
            <a:avLst/>
          </a:prstGeom>
          <a:noFill/>
          <a:effectLst>
            <a:outerShdw blurRad="50800" dist="50800" dir="5400000" algn="ctr" rotWithShape="0">
              <a:srgbClr val="000000">
                <a:alpha val="0"/>
              </a:srgbClr>
            </a:outerShdw>
          </a:effectLst>
        </p:spPr>
      </p:pic>
      <p:grpSp>
        <p:nvGrpSpPr>
          <p:cNvPr id="2" name="Group 1"/>
          <p:cNvGrpSpPr/>
          <p:nvPr/>
        </p:nvGrpSpPr>
        <p:grpSpPr>
          <a:xfrm>
            <a:off x="4752101" y="520755"/>
            <a:ext cx="4827698" cy="1361833"/>
            <a:chOff x="4306725" y="2003958"/>
            <a:chExt cx="5674654" cy="1808592"/>
          </a:xfrm>
        </p:grpSpPr>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06725" y="2027236"/>
              <a:ext cx="2796992" cy="1785314"/>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03717" y="2003958"/>
              <a:ext cx="2877662" cy="1791220"/>
            </a:xfrm>
            <a:prstGeom prst="rect">
              <a:avLst/>
            </a:prstGeom>
          </p:spPr>
        </p:pic>
      </p:grpSp>
      <p:sp>
        <p:nvSpPr>
          <p:cNvPr id="10" name="Rectangle 9"/>
          <p:cNvSpPr/>
          <p:nvPr/>
        </p:nvSpPr>
        <p:spPr>
          <a:xfrm>
            <a:off x="0" y="5558480"/>
            <a:ext cx="1679713" cy="1292087"/>
          </a:xfrm>
          <a:prstGeom prst="rect">
            <a:avLst/>
          </a:prstGeom>
          <a:solidFill>
            <a:srgbClr val="DAE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263640"/>
            <a:ext cx="12192000" cy="586927"/>
          </a:xfrm>
          <a:prstGeom prst="rect">
            <a:avLst/>
          </a:prstGeom>
          <a:gradFill flip="none" rotWithShape="1">
            <a:gsLst>
              <a:gs pos="0">
                <a:srgbClr val="3D6C89"/>
              </a:gs>
              <a:gs pos="74000">
                <a:schemeClr val="accent1">
                  <a:lumMod val="45000"/>
                  <a:lumOff val="55000"/>
                </a:schemeClr>
              </a:gs>
              <a:gs pos="83000">
                <a:schemeClr val="accent1">
                  <a:lumMod val="45000"/>
                  <a:lumOff val="55000"/>
                </a:schemeClr>
              </a:gs>
              <a:gs pos="100000">
                <a:schemeClr val="accent1">
                  <a:lumMod val="30000"/>
                  <a:lumOff val="70000"/>
                </a:schemeClr>
              </a:gs>
            </a:gsLst>
            <a:lin ang="18900000" scaled="1"/>
            <a:tileRect/>
          </a:gra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a:solidFill>
                  <a:schemeClr val="bg1"/>
                </a:solidFill>
                <a:effectLst>
                  <a:outerShdw blurRad="38100" dist="38100" dir="2700000" algn="tl">
                    <a:srgbClr val="000000">
                      <a:alpha val="43137"/>
                    </a:srgbClr>
                  </a:outerShdw>
                </a:effectLst>
                <a:latin typeface="Avenir Book"/>
                <a:ea typeface="Abrade Heavy" charset="0"/>
                <a:cs typeface="Abrade Heavy" charset="0"/>
              </a:rPr>
              <a:t>www.CollegeinHighSchool.org</a:t>
            </a:r>
          </a:p>
        </p:txBody>
      </p:sp>
      <p:sp>
        <p:nvSpPr>
          <p:cNvPr id="11" name="TextBox 10"/>
          <p:cNvSpPr txBox="1"/>
          <p:nvPr/>
        </p:nvSpPr>
        <p:spPr>
          <a:xfrm>
            <a:off x="0" y="2932387"/>
            <a:ext cx="12192000" cy="3354765"/>
          </a:xfrm>
          <a:prstGeom prst="rect">
            <a:avLst/>
          </a:prstGeom>
          <a:noFill/>
        </p:spPr>
        <p:txBody>
          <a:bodyPr wrap="square" rtlCol="0">
            <a:spAutoFit/>
          </a:bodyPr>
          <a:lstStyle/>
          <a:p>
            <a:pPr algn="ctr"/>
            <a:r>
              <a:rPr lang="en-US" sz="3600" b="1" dirty="0">
                <a:latin typeface="Avenir Book"/>
              </a:rPr>
              <a:t>Building Intentional Dual Enrollment &amp; Early College Policy and Programs: What Will It Take?</a:t>
            </a:r>
          </a:p>
          <a:p>
            <a:pPr algn="ctr"/>
            <a:endParaRPr lang="en-US" sz="3600" b="1" dirty="0">
              <a:latin typeface="Avenir Book"/>
            </a:endParaRPr>
          </a:p>
          <a:p>
            <a:pPr algn="ctr"/>
            <a:r>
              <a:rPr lang="en-US" sz="3600" b="1" dirty="0">
                <a:latin typeface="Avenir Book"/>
              </a:rPr>
              <a:t>Early College Summit 2026</a:t>
            </a:r>
          </a:p>
          <a:p>
            <a:pPr algn="ctr"/>
            <a:endParaRPr lang="en-US" sz="3400" b="1" dirty="0">
              <a:latin typeface="Avenir Book"/>
            </a:endParaRPr>
          </a:p>
          <a:p>
            <a:pPr algn="ctr"/>
            <a:r>
              <a:rPr lang="en-US" sz="3400" dirty="0">
                <a:latin typeface="Avenir Book"/>
              </a:rPr>
              <a:t>June 9, 2026</a:t>
            </a:r>
          </a:p>
        </p:txBody>
      </p:sp>
    </p:spTree>
    <p:extLst>
      <p:ext uri="{BB962C8B-B14F-4D97-AF65-F5344CB8AC3E}">
        <p14:creationId xmlns:p14="http://schemas.microsoft.com/office/powerpoint/2010/main" val="1657787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12227-E90A-19A8-098F-EFC60CED12D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06198A4-DD7F-C8D1-47D5-AB64FEBF4233}"/>
              </a:ext>
            </a:extLst>
          </p:cNvPr>
          <p:cNvSpPr>
            <a:spLocks noGrp="1"/>
          </p:cNvSpPr>
          <p:nvPr>
            <p:ph type="title"/>
          </p:nvPr>
        </p:nvSpPr>
        <p:spPr>
          <a:xfrm>
            <a:off x="1120462" y="235160"/>
            <a:ext cx="10823944" cy="1325563"/>
          </a:xfrm>
        </p:spPr>
        <p:txBody>
          <a:bodyPr>
            <a:normAutofit/>
          </a:bodyPr>
          <a:lstStyle/>
          <a:p>
            <a:pPr algn="r"/>
            <a:r>
              <a:rPr lang="en-US" sz="3200" b="1" dirty="0"/>
              <a:t>Improving Credit Applicability Requires Different Mechanisms</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ED384FE1-86F9-78F2-BB78-B5FD905500E4}"/>
              </a:ext>
            </a:extLst>
          </p:cNvPr>
          <p:cNvSpPr txBox="1"/>
          <p:nvPr/>
        </p:nvSpPr>
        <p:spPr>
          <a:xfrm>
            <a:off x="2594343" y="1850886"/>
            <a:ext cx="9490283" cy="4893647"/>
          </a:xfrm>
          <a:prstGeom prst="rect">
            <a:avLst/>
          </a:prstGeom>
          <a:noFill/>
        </p:spPr>
        <p:txBody>
          <a:bodyPr wrap="square" rtlCol="0">
            <a:spAutoFit/>
          </a:bodyPr>
          <a:lstStyle/>
          <a:p>
            <a:r>
              <a:rPr lang="en-US" sz="2400" dirty="0">
                <a:latin typeface="Abrade Heavy" charset="0"/>
                <a:ea typeface="Abrade Heavy" charset="0"/>
                <a:cs typeface="Abrade Heavy" charset="0"/>
              </a:rPr>
              <a:t>There is still work to be done on credit transfer mechanisms in some states through developing transfer blocks and common course numbering, but </a:t>
            </a:r>
            <a:r>
              <a:rPr lang="en-US" sz="2400" b="1" dirty="0">
                <a:latin typeface="Abrade Heavy" charset="0"/>
                <a:ea typeface="Abrade Heavy" charset="0"/>
                <a:cs typeface="Abrade Heavy" charset="0"/>
              </a:rPr>
              <a:t>to improve credit applicability a different set of tools are necessary.</a:t>
            </a:r>
          </a:p>
          <a:p>
            <a:endParaRPr lang="en-US" sz="2400" b="1" dirty="0">
              <a:latin typeface="Abrade Heavy" charset="0"/>
              <a:ea typeface="Abrade Heavy" charset="0"/>
              <a:cs typeface="Abrade Heavy" charset="0"/>
            </a:endParaRPr>
          </a:p>
          <a:p>
            <a:r>
              <a:rPr lang="en-US" sz="2400" b="1" dirty="0">
                <a:latin typeface="Abrade Heavy" charset="0"/>
                <a:ea typeface="Abrade Heavy" charset="0"/>
                <a:cs typeface="Abrade Heavy" charset="0"/>
              </a:rPr>
              <a:t>Advising and counseling are critical tools to help ensure students are making course selections that will help them advance their post-high school goals.</a:t>
            </a:r>
          </a:p>
          <a:p>
            <a:endParaRPr lang="en-US" sz="2400" b="1" dirty="0">
              <a:latin typeface="Abrade Heavy" charset="0"/>
              <a:ea typeface="Abrade Heavy" charset="0"/>
              <a:cs typeface="Abrade Heavy" charset="0"/>
            </a:endParaRPr>
          </a:p>
          <a:p>
            <a:r>
              <a:rPr lang="en-US" sz="2400" dirty="0">
                <a:latin typeface="Abrade Heavy" charset="0"/>
                <a:ea typeface="Abrade Heavy" charset="0"/>
                <a:cs typeface="Abrade Heavy" charset="0"/>
              </a:rPr>
              <a:t>A lot of the work on credit transfer has also been </a:t>
            </a:r>
            <a:r>
              <a:rPr lang="en-US" sz="2400" b="1" dirty="0">
                <a:latin typeface="Abrade Heavy" charset="0"/>
                <a:ea typeface="Abrade Heavy" charset="0"/>
                <a:cs typeface="Abrade Heavy" charset="0"/>
              </a:rPr>
              <a:t>behind the scenes </a:t>
            </a:r>
            <a:r>
              <a:rPr lang="en-US" sz="2400" dirty="0">
                <a:latin typeface="Abrade Heavy" charset="0"/>
                <a:ea typeface="Abrade Heavy" charset="0"/>
                <a:cs typeface="Abrade Heavy" charset="0"/>
              </a:rPr>
              <a:t>to create seamless transfer pathways. </a:t>
            </a:r>
            <a:r>
              <a:rPr lang="en-US" sz="2400" b="1" dirty="0">
                <a:latin typeface="Abrade Heavy" charset="0"/>
                <a:ea typeface="Abrade Heavy" charset="0"/>
                <a:cs typeface="Abrade Heavy" charset="0"/>
              </a:rPr>
              <a:t>But that has not made the system less complicated; we also need to focus on creating simpler and easier to communicate transfer blocks for schools and colleges to orient their offerings around.</a:t>
            </a:r>
            <a:endParaRPr lang="en-US" sz="2400" dirty="0">
              <a:latin typeface="Abrade Heavy" charset="0"/>
              <a:ea typeface="Abrade Heavy" charset="0"/>
              <a:cs typeface="Abrade Heavy" charset="0"/>
            </a:endParaRPr>
          </a:p>
        </p:txBody>
      </p:sp>
      <p:sp>
        <p:nvSpPr>
          <p:cNvPr id="2" name="Right Arrow 1">
            <a:extLst>
              <a:ext uri="{FF2B5EF4-FFF2-40B4-BE49-F238E27FC236}">
                <a16:creationId xmlns:a16="http://schemas.microsoft.com/office/drawing/2014/main" id="{1914DAF1-AECF-2307-CF05-A5F03C1DF5DB}"/>
              </a:ext>
            </a:extLst>
          </p:cNvPr>
          <p:cNvSpPr/>
          <p:nvPr/>
        </p:nvSpPr>
        <p:spPr>
          <a:xfrm>
            <a:off x="1393370" y="190359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73CAB8D1-EE15-5302-B26F-872A899A56C8}"/>
              </a:ext>
            </a:extLst>
          </p:cNvPr>
          <p:cNvSpPr/>
          <p:nvPr/>
        </p:nvSpPr>
        <p:spPr>
          <a:xfrm>
            <a:off x="1393370" y="3345585"/>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4DE2E465-409A-1A90-80E5-6275F94B185E}"/>
              </a:ext>
            </a:extLst>
          </p:cNvPr>
          <p:cNvSpPr/>
          <p:nvPr/>
        </p:nvSpPr>
        <p:spPr>
          <a:xfrm>
            <a:off x="1393370" y="4787574"/>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883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20462" y="235160"/>
            <a:ext cx="10823944" cy="1325563"/>
          </a:xfrm>
        </p:spPr>
        <p:txBody>
          <a:bodyPr>
            <a:normAutofit/>
          </a:bodyPr>
          <a:lstStyle/>
          <a:p>
            <a:pPr algn="r"/>
            <a:r>
              <a:rPr lang="en-US" sz="3200" b="1" dirty="0"/>
              <a:t>Report Methodology</a:t>
            </a:r>
          </a:p>
        </p:txBody>
      </p:sp>
      <p:sp>
        <p:nvSpPr>
          <p:cNvPr id="6" name="TextBox 5"/>
          <p:cNvSpPr txBox="1"/>
          <p:nvPr/>
        </p:nvSpPr>
        <p:spPr>
          <a:xfrm>
            <a:off x="2594344" y="1850886"/>
            <a:ext cx="9350062" cy="4893647"/>
          </a:xfrm>
          <a:prstGeom prst="rect">
            <a:avLst/>
          </a:prstGeom>
          <a:noFill/>
        </p:spPr>
        <p:txBody>
          <a:bodyPr wrap="square" rtlCol="0">
            <a:spAutoFit/>
          </a:bodyPr>
          <a:lstStyle/>
          <a:p>
            <a:r>
              <a:rPr lang="en-US" sz="2400" b="1" dirty="0">
                <a:latin typeface="Abrade Heavy" charset="0"/>
                <a:ea typeface="Abrade Heavy" charset="0"/>
                <a:cs typeface="Abrade Heavy" charset="0"/>
              </a:rPr>
              <a:t>50-state scan</a:t>
            </a:r>
            <a:r>
              <a:rPr lang="en-US" sz="2400" dirty="0">
                <a:latin typeface="Abrade Heavy" charset="0"/>
                <a:ea typeface="Abrade Heavy" charset="0"/>
                <a:cs typeface="Abrade Heavy" charset="0"/>
              </a:rPr>
              <a:t> of state statute, regulations, K-12 &amp; HE policy documents and guidance, and state agency/system office websites in the 50 states and DC.</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Remote interviews </a:t>
            </a:r>
            <a:r>
              <a:rPr lang="en-US" sz="2400" dirty="0">
                <a:latin typeface="Abrade Heavy" charset="0"/>
                <a:ea typeface="Abrade Heavy" charset="0"/>
                <a:cs typeface="Abrade Heavy" charset="0"/>
              </a:rPr>
              <a:t>of state and local dual enrollment and PS credit transfer stakeholders in CO, ID, IN, LA, ME</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Two remote focus groups </a:t>
            </a:r>
            <a:r>
              <a:rPr lang="en-US" sz="2400" dirty="0">
                <a:latin typeface="Abrade Heavy" charset="0"/>
                <a:ea typeface="Abrade Heavy" charset="0"/>
                <a:cs typeface="Abrade Heavy" charset="0"/>
              </a:rPr>
              <a:t>of individuals knowledgeable on dual enrollment credit transfer sharing their perspectives on various aspects of dual enrollment and credit transfer policy and practice</a:t>
            </a:r>
          </a:p>
          <a:p>
            <a:endParaRPr lang="en-US" sz="2400" b="1" dirty="0">
              <a:latin typeface="Abrade Heavy" charset="0"/>
              <a:ea typeface="Abrade Heavy" charset="0"/>
              <a:cs typeface="Abrade Heavy" charset="0"/>
            </a:endParaRPr>
          </a:p>
          <a:p>
            <a:r>
              <a:rPr lang="en-US" sz="2400" b="1" dirty="0">
                <a:latin typeface="Abrade Heavy" charset="0"/>
                <a:ea typeface="Abrade Heavy" charset="0"/>
                <a:cs typeface="Abrade Heavy" charset="0"/>
              </a:rPr>
              <a:t>National survey</a:t>
            </a:r>
            <a:r>
              <a:rPr lang="en-US" sz="2400" dirty="0">
                <a:latin typeface="Abrade Heavy" charset="0"/>
                <a:ea typeface="Abrade Heavy" charset="0"/>
                <a:cs typeface="Abrade Heavy" charset="0"/>
              </a:rPr>
              <a:t> of CHSA stakeholders to gather perceptions on an array of dual enrollment credit transfer issues.</a:t>
            </a:r>
            <a:endParaRPr lang="en-US" sz="2400" b="1" dirty="0">
              <a:latin typeface="Abrade Heavy" charset="0"/>
              <a:ea typeface="Abrade Heavy" charset="0"/>
              <a:cs typeface="Abrade Heavy" charset="0"/>
            </a:endParaRPr>
          </a:p>
        </p:txBody>
      </p:sp>
      <p:sp>
        <p:nvSpPr>
          <p:cNvPr id="2" name="Right Arrow 1"/>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393370" y="3389765"/>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a:extLst>
              <a:ext uri="{FF2B5EF4-FFF2-40B4-BE49-F238E27FC236}">
                <a16:creationId xmlns:a16="http://schemas.microsoft.com/office/drawing/2014/main" id="{1613D733-5397-4D70-8148-54FBC9397AE5}"/>
              </a:ext>
            </a:extLst>
          </p:cNvPr>
          <p:cNvSpPr/>
          <p:nvPr/>
        </p:nvSpPr>
        <p:spPr>
          <a:xfrm>
            <a:off x="1393370" y="4444012"/>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1">
            <a:extLst>
              <a:ext uri="{FF2B5EF4-FFF2-40B4-BE49-F238E27FC236}">
                <a16:creationId xmlns:a16="http://schemas.microsoft.com/office/drawing/2014/main" id="{B8C73DFC-38AE-E631-A678-9FCEB94CCF4B}"/>
              </a:ext>
            </a:extLst>
          </p:cNvPr>
          <p:cNvSpPr/>
          <p:nvPr/>
        </p:nvSpPr>
        <p:spPr>
          <a:xfrm>
            <a:off x="1393370" y="5828837"/>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8415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50-State Research on…</a:t>
            </a:r>
          </a:p>
        </p:txBody>
      </p:sp>
      <p:sp>
        <p:nvSpPr>
          <p:cNvPr id="6" name="TextBox 5"/>
          <p:cNvSpPr txBox="1"/>
          <p:nvPr/>
        </p:nvSpPr>
        <p:spPr>
          <a:xfrm>
            <a:off x="2594344" y="1850886"/>
            <a:ext cx="9350062" cy="5262979"/>
          </a:xfrm>
          <a:prstGeom prst="rect">
            <a:avLst/>
          </a:prstGeom>
          <a:noFill/>
        </p:spPr>
        <p:txBody>
          <a:bodyPr wrap="square" rtlCol="0">
            <a:spAutoFit/>
          </a:bodyPr>
          <a:lstStyle/>
          <a:p>
            <a:r>
              <a:rPr lang="en-US" sz="2400" b="1" dirty="0">
                <a:latin typeface="Abrade Heavy" charset="0"/>
                <a:ea typeface="Abrade Heavy" charset="0"/>
                <a:cs typeface="Abrade Heavy" charset="0"/>
              </a:rPr>
              <a:t>Dual Enrollment Policy:</a:t>
            </a:r>
          </a:p>
          <a:p>
            <a:pPr marL="342900" indent="-342900">
              <a:buFont typeface="Arial" panose="020B0604020202020204" pitchFamily="34" charset="0"/>
              <a:buChar char="•"/>
            </a:pPr>
            <a:r>
              <a:rPr lang="en-US" sz="2400" dirty="0">
                <a:latin typeface="Abrade Heavy" charset="0"/>
                <a:ea typeface="Abrade Heavy" charset="0"/>
                <a:cs typeface="Abrade Heavy" charset="0"/>
              </a:rPr>
              <a:t>Information and advising: Students, parents must be informed on the transfer and applicability of DE course selections </a:t>
            </a:r>
          </a:p>
          <a:p>
            <a:pPr marL="342900" indent="-342900">
              <a:buFont typeface="Arial" panose="020B0604020202020204" pitchFamily="34" charset="0"/>
              <a:buChar char="•"/>
            </a:pPr>
            <a:r>
              <a:rPr lang="en-US" sz="2400" dirty="0">
                <a:latin typeface="Abrade Heavy" charset="0"/>
                <a:ea typeface="Abrade Heavy" charset="0"/>
                <a:cs typeface="Abrade Heavy" charset="0"/>
              </a:rPr>
              <a:t>Guaranteed transfer: Credits earned in HS guaranteed to transfer </a:t>
            </a:r>
            <a:r>
              <a:rPr lang="en-US" sz="2400" u="sng" dirty="0">
                <a:latin typeface="Abrade Heavy" charset="0"/>
                <a:ea typeface="Abrade Heavy" charset="0"/>
                <a:cs typeface="Abrade Heavy" charset="0"/>
              </a:rPr>
              <a:t>in same manner as credits earned by regularly matriculated students</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Postsecondary Credit Transfer Policy</a:t>
            </a:r>
            <a:r>
              <a:rPr lang="en-US" sz="2400" dirty="0">
                <a:latin typeface="Abrade Heavy" charset="0"/>
                <a:ea typeface="Abrade Heavy" charset="0"/>
                <a:cs typeface="Abrade Heavy" charset="0"/>
              </a:rPr>
              <a:t>: </a:t>
            </a:r>
          </a:p>
          <a:p>
            <a:r>
              <a:rPr lang="en-US" sz="2400" dirty="0">
                <a:latin typeface="Abrade Heavy" charset="0"/>
                <a:ea typeface="Abrade Heavy" charset="0"/>
                <a:cs typeface="Abrade Heavy" charset="0"/>
              </a:rPr>
              <a:t>State has one or more of the following mechanisms to facilitate credit transfer and applicability:</a:t>
            </a:r>
          </a:p>
          <a:p>
            <a:pPr marL="342900" indent="-342900">
              <a:buFont typeface="Arial" panose="020B0604020202020204" pitchFamily="34" charset="0"/>
              <a:buChar char="•"/>
            </a:pPr>
            <a:r>
              <a:rPr lang="en-US" sz="2400" dirty="0">
                <a:latin typeface="Abrade Heavy" charset="0"/>
                <a:ea typeface="Abrade Heavy" charset="0"/>
                <a:cs typeface="Abrade Heavy" charset="0"/>
              </a:rPr>
              <a:t>Common course numbering system</a:t>
            </a:r>
          </a:p>
          <a:p>
            <a:pPr marL="342900" indent="-342900">
              <a:buFont typeface="Arial" panose="020B0604020202020204" pitchFamily="34" charset="0"/>
              <a:buChar char="•"/>
            </a:pPr>
            <a:r>
              <a:rPr lang="en-US" sz="2400" dirty="0">
                <a:latin typeface="Abrade Heavy" charset="0"/>
                <a:ea typeface="Abrade Heavy" charset="0"/>
                <a:cs typeface="Abrade Heavy" charset="0"/>
              </a:rPr>
              <a:t>Approved list of individual courses guaranteed to transfer</a:t>
            </a:r>
          </a:p>
          <a:p>
            <a:pPr marL="342900" indent="-342900">
              <a:buFont typeface="Arial" panose="020B0604020202020204" pitchFamily="34" charset="0"/>
              <a:buChar char="•"/>
            </a:pPr>
            <a:r>
              <a:rPr lang="en-US" sz="2400" dirty="0">
                <a:latin typeface="Abrade Heavy" charset="0"/>
                <a:ea typeface="Abrade Heavy" charset="0"/>
                <a:cs typeface="Abrade Heavy" charset="0"/>
              </a:rPr>
              <a:t>Statewide transfer block or state transfer associate’s degree</a:t>
            </a:r>
          </a:p>
          <a:p>
            <a:pPr marL="342900" indent="-342900">
              <a:buFont typeface="Arial" panose="020B0604020202020204" pitchFamily="34" charset="0"/>
              <a:buChar char="•"/>
            </a:pPr>
            <a:r>
              <a:rPr lang="en-US" sz="2400" dirty="0">
                <a:latin typeface="Abrade Heavy" charset="0"/>
                <a:ea typeface="Abrade Heavy" charset="0"/>
                <a:cs typeface="Abrade Heavy" charset="0"/>
              </a:rPr>
              <a:t>Guaranteed transfer of identified CTE credits</a:t>
            </a:r>
          </a:p>
          <a:p>
            <a:endParaRPr lang="en-US" sz="2400" dirty="0">
              <a:latin typeface="Abrade Heavy" charset="0"/>
              <a:ea typeface="Abrade Heavy" charset="0"/>
              <a:cs typeface="Abrade Heavy" charset="0"/>
            </a:endParaRPr>
          </a:p>
        </p:txBody>
      </p:sp>
      <p:sp>
        <p:nvSpPr>
          <p:cNvPr id="2" name="Right Arrow 1"/>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393370" y="4055306"/>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5984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14" name="Content Placeholder 13"/>
          <p:cNvGraphicFramePr>
            <a:graphicFrameLocks noGrp="1"/>
          </p:cNvGraphicFramePr>
          <p:nvPr>
            <p:ph idx="1"/>
          </p:nvPr>
        </p:nvGraphicFramePr>
        <p:xfrm>
          <a:off x="838200" y="182562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bl>
          </a:graphicData>
        </a:graphic>
      </p:graphicFrame>
      <p:pic>
        <p:nvPicPr>
          <p:cNvPr id="4" name="Picture Placeholder 2"/>
          <p:cNvPicPr>
            <a:picLocks noChangeAspect="1"/>
          </p:cNvPicPr>
          <p:nvPr/>
        </p:nvPicPr>
        <p:blipFill>
          <a:blip r:embed="rId3">
            <a:extLst>
              <a:ext uri="{28A0092B-C50C-407E-A947-70E740481C1C}">
                <a14:useLocalDpi xmlns:a14="http://schemas.microsoft.com/office/drawing/2010/main" val="0"/>
              </a:ext>
            </a:extLst>
          </a:blip>
          <a:srcRect l="5556" r="5556"/>
          <a:stretch>
            <a:fillRect/>
          </a:stretch>
        </p:blipFill>
        <p:spPr>
          <a:xfrm>
            <a:off x="-1" y="0"/>
            <a:ext cx="12192001" cy="6858000"/>
          </a:xfrm>
          <a:prstGeom prst="rect">
            <a:avLst/>
          </a:prstGeom>
        </p:spPr>
      </p:pic>
      <p:sp>
        <p:nvSpPr>
          <p:cNvPr id="5" name="Rectangle 4"/>
          <p:cNvSpPr/>
          <p:nvPr/>
        </p:nvSpPr>
        <p:spPr>
          <a:xfrm flipH="1">
            <a:off x="-1" y="-6740"/>
            <a:ext cx="12188825" cy="6858000"/>
          </a:xfrm>
          <a:prstGeom prst="rect">
            <a:avLst/>
          </a:prstGeom>
          <a:solidFill>
            <a:schemeClr val="accent3">
              <a:lumMod val="5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50" rIns="121899" bIns="60950" rtlCol="0" anchor="ctr"/>
          <a:lstStyle/>
          <a:p>
            <a:pPr algn="ctr"/>
            <a:r>
              <a:rPr lang="en-US" sz="4400" dirty="0">
                <a:latin typeface="Avenir Book" charset="0"/>
                <a:ea typeface="Avenir Book" charset="0"/>
                <a:cs typeface="Avenir Book" charset="0"/>
              </a:rPr>
              <a:t>National Landscape of Dual Enrollment and</a:t>
            </a:r>
            <a:br>
              <a:rPr lang="en-US" sz="4400" dirty="0">
                <a:latin typeface="Avenir Book" charset="0"/>
                <a:ea typeface="Avenir Book" charset="0"/>
                <a:cs typeface="Avenir Book" charset="0"/>
              </a:rPr>
            </a:br>
            <a:r>
              <a:rPr lang="en-US" sz="4400" dirty="0">
                <a:latin typeface="Avenir Book" charset="0"/>
                <a:ea typeface="Avenir Book" charset="0"/>
                <a:cs typeface="Avenir Book" charset="0"/>
              </a:rPr>
              <a:t>Postsecondary Credit Transfer Policies</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7161" y="5715001"/>
            <a:ext cx="1179571" cy="977278"/>
          </a:xfrm>
          <a:prstGeom prst="rect">
            <a:avLst/>
          </a:prstGeom>
          <a:noFill/>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2073359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F4C75-DC86-3B0A-E15A-6AC92F1957A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79632AC-9638-D225-8F73-F6BABEEA69AB}"/>
              </a:ext>
            </a:extLst>
          </p:cNvPr>
          <p:cNvSpPr>
            <a:spLocks noGrp="1"/>
          </p:cNvSpPr>
          <p:nvPr>
            <p:ph type="title"/>
          </p:nvPr>
        </p:nvSpPr>
        <p:spPr>
          <a:xfrm>
            <a:off x="1120462" y="235160"/>
            <a:ext cx="10823944" cy="1325563"/>
          </a:xfrm>
        </p:spPr>
        <p:txBody>
          <a:bodyPr>
            <a:normAutofit/>
          </a:bodyPr>
          <a:lstStyle/>
          <a:p>
            <a:pPr algn="r"/>
            <a:r>
              <a:rPr lang="en-US" sz="3200" b="1" dirty="0"/>
              <a:t>First, the Good News</a:t>
            </a:r>
            <a:r>
              <a:rPr lang="en-US" sz="3200" b="1" dirty="0">
                <a:latin typeface="Avenir Book" charset="0"/>
                <a:ea typeface="Avenir Book" charset="0"/>
                <a:cs typeface="Avenir Book" charset="0"/>
              </a:rPr>
              <a:t>…</a:t>
            </a:r>
          </a:p>
        </p:txBody>
      </p:sp>
      <p:sp>
        <p:nvSpPr>
          <p:cNvPr id="6" name="TextBox 5">
            <a:extLst>
              <a:ext uri="{FF2B5EF4-FFF2-40B4-BE49-F238E27FC236}">
                <a16:creationId xmlns:a16="http://schemas.microsoft.com/office/drawing/2014/main" id="{CCF1CD1E-8AE8-3248-EEA3-6D99C4AEA1D1}"/>
              </a:ext>
            </a:extLst>
          </p:cNvPr>
          <p:cNvSpPr txBox="1"/>
          <p:nvPr/>
        </p:nvSpPr>
        <p:spPr>
          <a:xfrm>
            <a:off x="2594344" y="1850886"/>
            <a:ext cx="9350062" cy="4893647"/>
          </a:xfrm>
          <a:prstGeom prst="rect">
            <a:avLst/>
          </a:prstGeom>
          <a:noFill/>
        </p:spPr>
        <p:txBody>
          <a:bodyPr wrap="square" rtlCol="0">
            <a:spAutoFit/>
          </a:bodyPr>
          <a:lstStyle/>
          <a:p>
            <a:r>
              <a:rPr lang="en-US" sz="2400" dirty="0">
                <a:latin typeface="Abrade Heavy" charset="0"/>
                <a:ea typeface="Abrade Heavy" charset="0"/>
                <a:cs typeface="Abrade Heavy" charset="0"/>
              </a:rPr>
              <a:t>By and large, </a:t>
            </a:r>
            <a:r>
              <a:rPr lang="en-US" sz="2400" b="1" dirty="0">
                <a:latin typeface="Abrade Heavy" charset="0"/>
                <a:ea typeface="Abrade Heavy" charset="0"/>
                <a:cs typeface="Abrade Heavy" charset="0"/>
              </a:rPr>
              <a:t>DE credits transfer and apply in the same manne</a:t>
            </a:r>
            <a:r>
              <a:rPr lang="en-US" sz="2400" dirty="0">
                <a:latin typeface="Abrade Heavy" charset="0"/>
                <a:ea typeface="Abrade Heavy" charset="0"/>
                <a:cs typeface="Abrade Heavy" charset="0"/>
              </a:rPr>
              <a:t>r as those credits earned by regularly matriculated students.</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States are increasingly adopting</a:t>
            </a:r>
            <a:r>
              <a:rPr lang="en-US" sz="2400" dirty="0">
                <a:latin typeface="Abrade Heavy" charset="0"/>
                <a:ea typeface="Abrade Heavy" charset="0"/>
                <a:cs typeface="Abrade Heavy" charset="0"/>
              </a:rPr>
              <a:t> and improving </a:t>
            </a:r>
            <a:r>
              <a:rPr lang="en-US" sz="2400" b="1" dirty="0">
                <a:latin typeface="Abrade Heavy" charset="0"/>
                <a:ea typeface="Abrade Heavy" charset="0"/>
                <a:cs typeface="Abrade Heavy" charset="0"/>
              </a:rPr>
              <a:t>means to facilitate seamless transfer of PS credit</a:t>
            </a:r>
            <a:r>
              <a:rPr lang="en-US" sz="2400" dirty="0">
                <a:latin typeface="Abrade Heavy" charset="0"/>
                <a:ea typeface="Abrade Heavy" charset="0"/>
                <a:cs typeface="Abrade Heavy" charset="0"/>
              </a:rPr>
              <a:t>—regardless of whether PS credit is earned in HS or post-HS. These means include:</a:t>
            </a:r>
          </a:p>
          <a:p>
            <a:endParaRPr lang="en-US" sz="24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Common course numbering systems</a:t>
            </a:r>
          </a:p>
          <a:p>
            <a:pPr marL="342900" indent="-342900">
              <a:buFont typeface="Arial" panose="020B0604020202020204" pitchFamily="34" charset="0"/>
              <a:buChar char="•"/>
            </a:pPr>
            <a:r>
              <a:rPr lang="en-US" sz="2400" dirty="0">
                <a:latin typeface="Abrade Heavy" charset="0"/>
                <a:ea typeface="Abrade Heavy" charset="0"/>
                <a:cs typeface="Abrade Heavy" charset="0"/>
              </a:rPr>
              <a:t>Approved list of individual courses guaranteed to transfer</a:t>
            </a:r>
          </a:p>
          <a:p>
            <a:pPr marL="342900" indent="-342900">
              <a:buFont typeface="Arial" panose="020B0604020202020204" pitchFamily="34" charset="0"/>
              <a:buChar char="•"/>
            </a:pPr>
            <a:r>
              <a:rPr lang="en-US" sz="2400" dirty="0">
                <a:latin typeface="Abrade Heavy" charset="0"/>
                <a:ea typeface="Abrade Heavy" charset="0"/>
                <a:cs typeface="Abrade Heavy" charset="0"/>
              </a:rPr>
              <a:t>Statewide transfer block or state transfer associate’s degree</a:t>
            </a:r>
          </a:p>
          <a:p>
            <a:pPr marL="342900" indent="-342900">
              <a:buFont typeface="Arial" panose="020B0604020202020204" pitchFamily="34" charset="0"/>
              <a:buChar char="•"/>
            </a:pPr>
            <a:endParaRPr lang="en-US" sz="2400" dirty="0">
              <a:latin typeface="Abrade Heavy" charset="0"/>
              <a:ea typeface="Abrade Heavy" charset="0"/>
              <a:cs typeface="Abrade Heavy" charset="0"/>
            </a:endParaRPr>
          </a:p>
          <a:p>
            <a:pPr marL="342900" indent="-342900">
              <a:buFont typeface="Arial" panose="020B0604020202020204" pitchFamily="34" charset="0"/>
              <a:buChar char="•"/>
            </a:pPr>
            <a:endParaRPr lang="en-US" sz="2400" dirty="0">
              <a:latin typeface="Abrade Heavy" charset="0"/>
              <a:ea typeface="Abrade Heavy" charset="0"/>
              <a:cs typeface="Abrade Heavy" charset="0"/>
            </a:endParaRPr>
          </a:p>
          <a:p>
            <a:endParaRPr lang="en-US" sz="2400" dirty="0">
              <a:latin typeface="Abrade Heavy" charset="0"/>
              <a:ea typeface="Abrade Heavy" charset="0"/>
              <a:cs typeface="Abrade Heavy" charset="0"/>
            </a:endParaRPr>
          </a:p>
        </p:txBody>
      </p:sp>
      <p:sp>
        <p:nvSpPr>
          <p:cNvPr id="2" name="Right Arrow 1">
            <a:extLst>
              <a:ext uri="{FF2B5EF4-FFF2-40B4-BE49-F238E27FC236}">
                <a16:creationId xmlns:a16="http://schemas.microsoft.com/office/drawing/2014/main" id="{6D13DFD0-8BE6-B824-6C7B-79D4CD21A91F}"/>
              </a:ext>
            </a:extLst>
          </p:cNvPr>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3C9582D5-46A4-D21B-AAE9-5CF8E31459AA}"/>
              </a:ext>
            </a:extLst>
          </p:cNvPr>
          <p:cNvSpPr/>
          <p:nvPr/>
        </p:nvSpPr>
        <p:spPr>
          <a:xfrm>
            <a:off x="1393370" y="2944368"/>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0528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38855-8A34-5A2E-CC2C-A65CA999301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17CAC63-1F37-5266-FCE9-D445D26880D1}"/>
              </a:ext>
            </a:extLst>
          </p:cNvPr>
          <p:cNvSpPr>
            <a:spLocks noGrp="1"/>
          </p:cNvSpPr>
          <p:nvPr>
            <p:ph type="title"/>
          </p:nvPr>
        </p:nvSpPr>
        <p:spPr>
          <a:xfrm>
            <a:off x="1120462" y="235160"/>
            <a:ext cx="10823944" cy="1325563"/>
          </a:xfrm>
        </p:spPr>
        <p:txBody>
          <a:bodyPr>
            <a:normAutofit/>
          </a:bodyPr>
          <a:lstStyle/>
          <a:p>
            <a:pPr algn="r"/>
            <a:r>
              <a:rPr lang="en-US" sz="3200" b="1" dirty="0"/>
              <a:t>Common Course Numbering Systems</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4DA4E212-71E7-DFAD-5007-929864FFE811}"/>
              </a:ext>
            </a:extLst>
          </p:cNvPr>
          <p:cNvSpPr txBox="1"/>
          <p:nvPr/>
        </p:nvSpPr>
        <p:spPr>
          <a:xfrm>
            <a:off x="2594344" y="1850886"/>
            <a:ext cx="9448720" cy="4555093"/>
          </a:xfrm>
          <a:prstGeom prst="rect">
            <a:avLst/>
          </a:prstGeom>
          <a:noFill/>
        </p:spPr>
        <p:txBody>
          <a:bodyPr wrap="square" rtlCol="0">
            <a:spAutoFit/>
          </a:bodyPr>
          <a:lstStyle/>
          <a:p>
            <a:r>
              <a:rPr lang="en-US" sz="2400" b="1" dirty="0">
                <a:latin typeface="Abrade Heavy" charset="0"/>
                <a:ea typeface="Abrade Heavy" charset="0"/>
                <a:cs typeface="Abrade Heavy" charset="0"/>
              </a:rPr>
              <a:t> ≥ 32 states</a:t>
            </a:r>
            <a:r>
              <a:rPr lang="en-US" sz="2400" dirty="0">
                <a:latin typeface="Abrade Heavy" charset="0"/>
                <a:ea typeface="Abrade Heavy" charset="0"/>
                <a:cs typeface="Abrade Heavy" charset="0"/>
              </a:rPr>
              <a:t> have a common course numbering system</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Depending upon the state, common course numbers might be assigned to:</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A subset of courses (e.g., </a:t>
            </a:r>
            <a:r>
              <a:rPr lang="en-US" sz="2400" i="1" dirty="0">
                <a:latin typeface="Abrade Heavy" charset="0"/>
                <a:ea typeface="Abrade Heavy" charset="0"/>
                <a:cs typeface="Abrade Heavy" charset="0"/>
              </a:rPr>
              <a:t>some</a:t>
            </a:r>
            <a:r>
              <a:rPr lang="en-US" sz="2400" dirty="0">
                <a:latin typeface="Abrade Heavy" charset="0"/>
                <a:ea typeface="Abrade Heavy" charset="0"/>
                <a:cs typeface="Abrade Heavy" charset="0"/>
              </a:rPr>
              <a:t> lower-division courses)</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Courses offered within a specific system (e.g., community colleges)</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All lower-division courses (incl. those offered at 4-year institutions)</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A significant # of courses offered across public two- and four-year institutions (e.g., gen eds and 300/400-level courses in most popular majors)</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All courses offered by public postsecondary institutions</a:t>
            </a:r>
          </a:p>
        </p:txBody>
      </p:sp>
      <p:sp>
        <p:nvSpPr>
          <p:cNvPr id="2" name="Right Arrow 1">
            <a:extLst>
              <a:ext uri="{FF2B5EF4-FFF2-40B4-BE49-F238E27FC236}">
                <a16:creationId xmlns:a16="http://schemas.microsoft.com/office/drawing/2014/main" id="{00E8DC92-8419-9FDA-CF38-B4B3A930F835}"/>
              </a:ext>
            </a:extLst>
          </p:cNvPr>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436BA0FA-03EC-C3E3-BE5E-E85A16C7D5DF}"/>
              </a:ext>
            </a:extLst>
          </p:cNvPr>
          <p:cNvSpPr/>
          <p:nvPr/>
        </p:nvSpPr>
        <p:spPr>
          <a:xfrm>
            <a:off x="1393370" y="2944368"/>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6982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34FC7-642E-85C2-B2C5-398B750737C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4613611-4F6D-F406-B4A1-ACD30DEBF1C9}"/>
              </a:ext>
            </a:extLst>
          </p:cNvPr>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Approved List of </a:t>
            </a:r>
            <a:r>
              <a:rPr lang="en-US" sz="3200" b="1" dirty="0"/>
              <a:t>I</a:t>
            </a:r>
            <a:r>
              <a:rPr lang="en-US" sz="3200" b="1" dirty="0">
                <a:latin typeface="Avenir Book" charset="0"/>
                <a:ea typeface="Avenir Book" charset="0"/>
                <a:cs typeface="Avenir Book" charset="0"/>
              </a:rPr>
              <a:t>ndividual PS Courses </a:t>
            </a:r>
            <a:r>
              <a:rPr lang="en-US" sz="3200" b="1" dirty="0"/>
              <a:t>G</a:t>
            </a:r>
            <a:r>
              <a:rPr lang="en-US" sz="3200" b="1" dirty="0">
                <a:latin typeface="Avenir Book" charset="0"/>
                <a:ea typeface="Avenir Book" charset="0"/>
                <a:cs typeface="Avenir Book" charset="0"/>
              </a:rPr>
              <a:t>uaranteed to Transfer</a:t>
            </a:r>
          </a:p>
        </p:txBody>
      </p:sp>
      <p:sp>
        <p:nvSpPr>
          <p:cNvPr id="6" name="TextBox 5">
            <a:extLst>
              <a:ext uri="{FF2B5EF4-FFF2-40B4-BE49-F238E27FC236}">
                <a16:creationId xmlns:a16="http://schemas.microsoft.com/office/drawing/2014/main" id="{DB2977BD-C304-D23D-2310-A87B8C16E17A}"/>
              </a:ext>
            </a:extLst>
          </p:cNvPr>
          <p:cNvSpPr txBox="1"/>
          <p:nvPr/>
        </p:nvSpPr>
        <p:spPr>
          <a:xfrm>
            <a:off x="2594344" y="1850886"/>
            <a:ext cx="9350062" cy="4616648"/>
          </a:xfrm>
          <a:prstGeom prst="rect">
            <a:avLst/>
          </a:prstGeom>
          <a:noFill/>
        </p:spPr>
        <p:txBody>
          <a:bodyPr wrap="square" rtlCol="0">
            <a:spAutoFit/>
          </a:bodyPr>
          <a:lstStyle/>
          <a:p>
            <a:r>
              <a:rPr lang="en-US" sz="2400" b="1" dirty="0">
                <a:latin typeface="Abrade Heavy" charset="0"/>
                <a:ea typeface="Abrade Heavy" charset="0"/>
                <a:cs typeface="Abrade Heavy" charset="0"/>
              </a:rPr>
              <a:t> ≥ 33 states</a:t>
            </a:r>
            <a:r>
              <a:rPr lang="en-US" sz="2400" dirty="0">
                <a:latin typeface="Abrade Heavy" charset="0"/>
                <a:ea typeface="Abrade Heavy" charset="0"/>
                <a:cs typeface="Abrade Heavy" charset="0"/>
              </a:rPr>
              <a:t> have approved a list of courses that individually must transfer across public PS institutions</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Generally, these courses must transfer </a:t>
            </a:r>
            <a:r>
              <a:rPr lang="en-US" sz="2400" b="1" u="sng" dirty="0">
                <a:latin typeface="Abrade Heavy" charset="0"/>
                <a:ea typeface="Abrade Heavy" charset="0"/>
                <a:cs typeface="Abrade Heavy" charset="0"/>
              </a:rPr>
              <a:t>and apply</a:t>
            </a:r>
            <a:r>
              <a:rPr lang="en-US" sz="2400" dirty="0">
                <a:latin typeface="Abrade Heavy" charset="0"/>
                <a:ea typeface="Abrade Heavy" charset="0"/>
                <a:cs typeface="Abrade Heavy" charset="0"/>
              </a:rPr>
              <a:t> to degree reqts. in the same manner as those courses completed at the receiving institution</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Depending upon the state, these courses might be:</a:t>
            </a:r>
          </a:p>
          <a:p>
            <a:pPr marL="342900" indent="-342900">
              <a:buFont typeface="Arial" panose="020B0604020202020204" pitchFamily="34" charset="0"/>
              <a:buChar char="•"/>
            </a:pPr>
            <a:r>
              <a:rPr lang="en-US" sz="2400" dirty="0">
                <a:latin typeface="Abrade Heavy" charset="0"/>
                <a:ea typeface="Abrade Heavy" charset="0"/>
                <a:cs typeface="Abrade Heavy" charset="0"/>
              </a:rPr>
              <a:t>Any course assigned a common course number</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Courses that fulfill gen ed requirements system- or statewide</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A significant # of courses offered across public two- and four-year institutions (incl. 300/400-level courses in popular majors)</a:t>
            </a:r>
          </a:p>
        </p:txBody>
      </p:sp>
      <p:sp>
        <p:nvSpPr>
          <p:cNvPr id="2" name="Right Arrow 1">
            <a:extLst>
              <a:ext uri="{FF2B5EF4-FFF2-40B4-BE49-F238E27FC236}">
                <a16:creationId xmlns:a16="http://schemas.microsoft.com/office/drawing/2014/main" id="{EB0B1D28-9A38-153C-EDEB-C23BC80FBA4E}"/>
              </a:ext>
            </a:extLst>
          </p:cNvPr>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02550CA0-762E-428A-EA31-F636FDCF2542}"/>
              </a:ext>
            </a:extLst>
          </p:cNvPr>
          <p:cNvSpPr/>
          <p:nvPr/>
        </p:nvSpPr>
        <p:spPr>
          <a:xfrm>
            <a:off x="1393370" y="2944368"/>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51773889-CE5B-C356-7354-329348D9EA15}"/>
              </a:ext>
            </a:extLst>
          </p:cNvPr>
          <p:cNvSpPr/>
          <p:nvPr/>
        </p:nvSpPr>
        <p:spPr>
          <a:xfrm>
            <a:off x="1393370" y="4037850"/>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1361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D0161-5843-51C5-00A8-563190C76B8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5AAEA23-5F31-73D9-245D-8A8278CE3CDC}"/>
              </a:ext>
            </a:extLst>
          </p:cNvPr>
          <p:cNvSpPr>
            <a:spLocks noGrp="1"/>
          </p:cNvSpPr>
          <p:nvPr>
            <p:ph type="title"/>
          </p:nvPr>
        </p:nvSpPr>
        <p:spPr>
          <a:xfrm>
            <a:off x="758536" y="235160"/>
            <a:ext cx="11185870" cy="1325563"/>
          </a:xfrm>
        </p:spPr>
        <p:txBody>
          <a:bodyPr>
            <a:normAutofit/>
          </a:bodyPr>
          <a:lstStyle/>
          <a:p>
            <a:pPr algn="r"/>
            <a:r>
              <a:rPr lang="en-US" sz="3200" b="1" dirty="0">
                <a:latin typeface="Avenir Book" charset="0"/>
                <a:ea typeface="Avenir Book" charset="0"/>
                <a:cs typeface="Avenir Book" charset="0"/>
              </a:rPr>
              <a:t>Statewide Transfer </a:t>
            </a:r>
            <a:r>
              <a:rPr lang="en-US" sz="3200" b="1" dirty="0"/>
              <a:t>B</a:t>
            </a:r>
            <a:r>
              <a:rPr lang="en-US" sz="3200" b="1" dirty="0">
                <a:latin typeface="Avenir Book" charset="0"/>
                <a:ea typeface="Avenir Book" charset="0"/>
                <a:cs typeface="Avenir Book" charset="0"/>
              </a:rPr>
              <a:t>lock or Statewide </a:t>
            </a:r>
            <a:r>
              <a:rPr lang="en-US" sz="3200" b="1" dirty="0"/>
              <a:t>T</a:t>
            </a:r>
            <a:r>
              <a:rPr lang="en-US" sz="3200" b="1" dirty="0">
                <a:latin typeface="Avenir Book" charset="0"/>
                <a:ea typeface="Avenir Book" charset="0"/>
                <a:cs typeface="Avenir Book" charset="0"/>
              </a:rPr>
              <a:t>ransfer </a:t>
            </a:r>
            <a:r>
              <a:rPr lang="en-US" sz="3200" b="1" dirty="0"/>
              <a:t>A</a:t>
            </a:r>
            <a:r>
              <a:rPr lang="en-US" sz="3200" b="1" dirty="0">
                <a:latin typeface="Avenir Book" charset="0"/>
                <a:ea typeface="Avenir Book" charset="0"/>
                <a:cs typeface="Avenir Book" charset="0"/>
              </a:rPr>
              <a:t>ssociate’s </a:t>
            </a:r>
            <a:r>
              <a:rPr lang="en-US" sz="3200" b="1" dirty="0"/>
              <a:t>D</a:t>
            </a:r>
            <a:r>
              <a:rPr lang="en-US" sz="3200" b="1" dirty="0">
                <a:latin typeface="Avenir Book" charset="0"/>
                <a:ea typeface="Avenir Book" charset="0"/>
                <a:cs typeface="Avenir Book" charset="0"/>
              </a:rPr>
              <a:t>egree </a:t>
            </a:r>
          </a:p>
        </p:txBody>
      </p:sp>
      <p:sp>
        <p:nvSpPr>
          <p:cNvPr id="6" name="TextBox 5">
            <a:extLst>
              <a:ext uri="{FF2B5EF4-FFF2-40B4-BE49-F238E27FC236}">
                <a16:creationId xmlns:a16="http://schemas.microsoft.com/office/drawing/2014/main" id="{55068742-3DD0-B1F2-52FA-628B74A2A424}"/>
              </a:ext>
            </a:extLst>
          </p:cNvPr>
          <p:cNvSpPr txBox="1"/>
          <p:nvPr/>
        </p:nvSpPr>
        <p:spPr>
          <a:xfrm>
            <a:off x="2698253" y="1560723"/>
            <a:ext cx="9350062" cy="4985980"/>
          </a:xfrm>
          <a:prstGeom prst="rect">
            <a:avLst/>
          </a:prstGeom>
          <a:noFill/>
        </p:spPr>
        <p:txBody>
          <a:bodyPr wrap="square" rtlCol="0">
            <a:spAutoFit/>
          </a:bodyPr>
          <a:lstStyle/>
          <a:p>
            <a:r>
              <a:rPr lang="en-US" sz="2400" b="1" dirty="0">
                <a:latin typeface="Abrade Heavy" charset="0"/>
                <a:ea typeface="Abrade Heavy" charset="0"/>
                <a:cs typeface="Abrade Heavy" charset="0"/>
              </a:rPr>
              <a:t> ≥ 38 states</a:t>
            </a:r>
            <a:r>
              <a:rPr lang="en-US" sz="2400" dirty="0">
                <a:latin typeface="Abrade Heavy" charset="0"/>
                <a:ea typeface="Abrade Heavy" charset="0"/>
                <a:cs typeface="Abrade Heavy" charset="0"/>
              </a:rPr>
              <a:t> have approved a statewide transfer block or statewide transfer associate’s degree(s)</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Depending upon the state, this might be:</a:t>
            </a:r>
          </a:p>
          <a:p>
            <a:pPr marL="342900" indent="-342900">
              <a:buFont typeface="Arial" panose="020B0604020202020204" pitchFamily="34" charset="0"/>
              <a:buChar char="•"/>
            </a:pPr>
            <a:r>
              <a:rPr lang="en-US" sz="2400" dirty="0">
                <a:latin typeface="Abrade Heavy" charset="0"/>
                <a:ea typeface="Abrade Heavy" charset="0"/>
                <a:cs typeface="Abrade Heavy" charset="0"/>
              </a:rPr>
              <a:t>A set of courses or associate’s degree that fulfills gen ed requirements across public PS institutions, and/or</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An associate’s degree that fulfills lower-division course requirements, and/or</a:t>
            </a:r>
          </a:p>
          <a:p>
            <a:endParaRPr lang="en-US" sz="1000" dirty="0">
              <a:latin typeface="Abrade Heavy" charset="0"/>
              <a:ea typeface="Abrade Heavy" charset="0"/>
              <a:cs typeface="Abrade Heavy" charset="0"/>
            </a:endParaRPr>
          </a:p>
          <a:p>
            <a:pPr marL="342900" indent="-342900">
              <a:buFont typeface="Arial" panose="020B0604020202020204" pitchFamily="34" charset="0"/>
              <a:buChar char="•"/>
            </a:pPr>
            <a:r>
              <a:rPr lang="en-US" sz="2400" dirty="0">
                <a:latin typeface="Abrade Heavy" charset="0"/>
                <a:ea typeface="Abrade Heavy" charset="0"/>
                <a:cs typeface="Abrade Heavy" charset="0"/>
              </a:rPr>
              <a:t>A transfer pathway that fulfills lower-division course requirements for a specific major (but may be completed exclusively at 4-year institution)</a:t>
            </a:r>
          </a:p>
          <a:p>
            <a:endParaRPr lang="en-US" sz="1000" dirty="0">
              <a:latin typeface="Abrade Heavy" charset="0"/>
              <a:ea typeface="Abrade Heavy" charset="0"/>
              <a:cs typeface="Abrade Heavy" charset="0"/>
            </a:endParaRPr>
          </a:p>
          <a:p>
            <a:r>
              <a:rPr lang="en-US" sz="2400" dirty="0">
                <a:latin typeface="Abrade Heavy" charset="0"/>
                <a:ea typeface="Abrade Heavy" charset="0"/>
                <a:cs typeface="Abrade Heavy" charset="0"/>
              </a:rPr>
              <a:t>A student completing a statewide transfer block or statewide transfer associate’s degree typically is admitted to a 4-year institution as a junior</a:t>
            </a:r>
          </a:p>
        </p:txBody>
      </p:sp>
      <p:sp>
        <p:nvSpPr>
          <p:cNvPr id="2" name="Right Arrow 1">
            <a:extLst>
              <a:ext uri="{FF2B5EF4-FFF2-40B4-BE49-F238E27FC236}">
                <a16:creationId xmlns:a16="http://schemas.microsoft.com/office/drawing/2014/main" id="{B03C1B20-58E2-3284-53FC-F5B5BECEA334}"/>
              </a:ext>
            </a:extLst>
          </p:cNvPr>
          <p:cNvSpPr/>
          <p:nvPr/>
        </p:nvSpPr>
        <p:spPr>
          <a:xfrm>
            <a:off x="1466106" y="1608570"/>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5A6B2CE9-7120-49DF-6F6C-025805CBCC86}"/>
              </a:ext>
            </a:extLst>
          </p:cNvPr>
          <p:cNvSpPr/>
          <p:nvPr/>
        </p:nvSpPr>
        <p:spPr>
          <a:xfrm>
            <a:off x="1405580" y="2706202"/>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7">
            <a:extLst>
              <a:ext uri="{FF2B5EF4-FFF2-40B4-BE49-F238E27FC236}">
                <a16:creationId xmlns:a16="http://schemas.microsoft.com/office/drawing/2014/main" id="{200B409B-D3E6-BCAE-60CF-D7D436803B80}"/>
              </a:ext>
            </a:extLst>
          </p:cNvPr>
          <p:cNvSpPr/>
          <p:nvPr/>
        </p:nvSpPr>
        <p:spPr>
          <a:xfrm>
            <a:off x="1466106" y="5717107"/>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8077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1D7C9-6931-5A83-CCB2-DC1B3DB8BA3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EDE136D-4492-9314-C77E-FAE753E8EDF7}"/>
              </a:ext>
            </a:extLst>
          </p:cNvPr>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Yet Much Work Remains to </a:t>
            </a:r>
            <a:r>
              <a:rPr lang="en-US" sz="3200" b="1" dirty="0"/>
              <a:t>Be Done</a:t>
            </a:r>
            <a:r>
              <a:rPr lang="en-US" sz="3200" b="1" dirty="0">
                <a:latin typeface="Avenir Book" charset="0"/>
                <a:ea typeface="Avenir Book" charset="0"/>
                <a:cs typeface="Avenir Book" charset="0"/>
              </a:rPr>
              <a:t>…</a:t>
            </a:r>
          </a:p>
        </p:txBody>
      </p:sp>
      <p:sp>
        <p:nvSpPr>
          <p:cNvPr id="6" name="TextBox 5">
            <a:extLst>
              <a:ext uri="{FF2B5EF4-FFF2-40B4-BE49-F238E27FC236}">
                <a16:creationId xmlns:a16="http://schemas.microsoft.com/office/drawing/2014/main" id="{3742EF53-E26A-EBBB-CC12-A92131F80DFB}"/>
              </a:ext>
            </a:extLst>
          </p:cNvPr>
          <p:cNvSpPr txBox="1"/>
          <p:nvPr/>
        </p:nvSpPr>
        <p:spPr>
          <a:xfrm>
            <a:off x="2420269" y="1351508"/>
            <a:ext cx="9350062" cy="6001643"/>
          </a:xfrm>
          <a:prstGeom prst="rect">
            <a:avLst/>
          </a:prstGeom>
          <a:noFill/>
        </p:spPr>
        <p:txBody>
          <a:bodyPr wrap="square" rtlCol="0">
            <a:spAutoFit/>
          </a:bodyPr>
          <a:lstStyle/>
          <a:p>
            <a:r>
              <a:rPr lang="en-US" sz="2400" dirty="0">
                <a:latin typeface="Abrade Heavy" charset="0"/>
                <a:ea typeface="Abrade Heavy" charset="0"/>
                <a:cs typeface="Abrade Heavy" charset="0"/>
              </a:rPr>
              <a:t>By and large, </a:t>
            </a:r>
            <a:r>
              <a:rPr lang="en-US" sz="2400" b="1" dirty="0">
                <a:latin typeface="Abrade Heavy" charset="0"/>
                <a:ea typeface="Abrade Heavy" charset="0"/>
                <a:cs typeface="Abrade Heavy" charset="0"/>
              </a:rPr>
              <a:t>state policies do not require that DE students</a:t>
            </a:r>
            <a:r>
              <a:rPr lang="en-US" sz="2400" dirty="0">
                <a:latin typeface="Abrade Heavy" charset="0"/>
                <a:ea typeface="Abrade Heavy" charset="0"/>
                <a:cs typeface="Abrade Heavy" charset="0"/>
              </a:rPr>
              <a:t> and their parents </a:t>
            </a:r>
            <a:r>
              <a:rPr lang="en-US" sz="2400" b="1" dirty="0">
                <a:latin typeface="Abrade Heavy" charset="0"/>
                <a:ea typeface="Abrade Heavy" charset="0"/>
                <a:cs typeface="Abrade Heavy" charset="0"/>
              </a:rPr>
              <a:t>receive information or advising</a:t>
            </a:r>
            <a:r>
              <a:rPr lang="en-US" sz="2400" dirty="0">
                <a:latin typeface="Abrade Heavy" charset="0"/>
                <a:ea typeface="Abrade Heavy" charset="0"/>
                <a:cs typeface="Abrade Heavy" charset="0"/>
              </a:rPr>
              <a:t> on whether and how DE </a:t>
            </a:r>
            <a:r>
              <a:rPr lang="en-US" sz="2400" b="1" dirty="0">
                <a:latin typeface="Abrade Heavy" charset="0"/>
                <a:ea typeface="Abrade Heavy" charset="0"/>
                <a:cs typeface="Abrade Heavy" charset="0"/>
              </a:rPr>
              <a:t>credits will transfer and apply</a:t>
            </a:r>
            <a:r>
              <a:rPr lang="en-US" sz="2400" dirty="0">
                <a:latin typeface="Abrade Heavy" charset="0"/>
                <a:ea typeface="Abrade Heavy" charset="0"/>
                <a:cs typeface="Abrade Heavy" charset="0"/>
              </a:rPr>
              <a:t> when students matriculate after HS.</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Structures to ensure student </a:t>
            </a:r>
            <a:r>
              <a:rPr lang="en-US" sz="2400" b="1" dirty="0">
                <a:latin typeface="Abrade Heavy" charset="0"/>
                <a:ea typeface="Abrade Heavy" charset="0"/>
                <a:cs typeface="Abrade Heavy" charset="0"/>
              </a:rPr>
              <a:t>access to complete, accurate information on DE credit transfer and applicability</a:t>
            </a:r>
            <a:r>
              <a:rPr lang="en-US" sz="2400" dirty="0">
                <a:latin typeface="Abrade Heavy" charset="0"/>
                <a:ea typeface="Abrade Heavy" charset="0"/>
                <a:cs typeface="Abrade Heavy" charset="0"/>
              </a:rPr>
              <a:t> are often insufficient or lacking.</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While increasingly common, </a:t>
            </a:r>
            <a:r>
              <a:rPr lang="en-US" sz="2400" b="1" dirty="0">
                <a:latin typeface="Abrade Heavy" charset="0"/>
                <a:ea typeface="Abrade Heavy" charset="0"/>
                <a:cs typeface="Abrade Heavy" charset="0"/>
              </a:rPr>
              <a:t>means</a:t>
            </a:r>
            <a:r>
              <a:rPr lang="en-US" sz="2400" dirty="0">
                <a:latin typeface="Abrade Heavy" charset="0"/>
                <a:ea typeface="Abrade Heavy" charset="0"/>
                <a:cs typeface="Abrade Heavy" charset="0"/>
              </a:rPr>
              <a:t> to </a:t>
            </a:r>
            <a:r>
              <a:rPr lang="en-US" sz="2400" b="1" dirty="0">
                <a:latin typeface="Abrade Heavy" charset="0"/>
                <a:ea typeface="Abrade Heavy" charset="0"/>
                <a:cs typeface="Abrade Heavy" charset="0"/>
              </a:rPr>
              <a:t>facilitate seamless transfer of PS credit</a:t>
            </a:r>
            <a:r>
              <a:rPr lang="en-US" sz="2400" dirty="0">
                <a:latin typeface="Abrade Heavy" charset="0"/>
                <a:ea typeface="Abrade Heavy" charset="0"/>
                <a:cs typeface="Abrade Heavy" charset="0"/>
              </a:rPr>
              <a:t> are by no means universal. (Not to mention that some existing means can be improved upon.)</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States have made little progress in designating broadly transferable CTE pathways.</a:t>
            </a:r>
            <a:endParaRPr lang="en-US" sz="2400" dirty="0">
              <a:latin typeface="Abrade Heavy" charset="0"/>
              <a:ea typeface="Abrade Heavy" charset="0"/>
              <a:cs typeface="Abrade Heavy" charset="0"/>
            </a:endParaRPr>
          </a:p>
          <a:p>
            <a:pPr marL="342900" indent="-342900">
              <a:buFont typeface="Arial" panose="020B0604020202020204" pitchFamily="34" charset="0"/>
              <a:buChar char="•"/>
            </a:pPr>
            <a:endParaRPr lang="en-US" sz="2400" dirty="0">
              <a:latin typeface="Abrade Heavy" charset="0"/>
              <a:ea typeface="Abrade Heavy" charset="0"/>
              <a:cs typeface="Abrade Heavy" charset="0"/>
            </a:endParaRPr>
          </a:p>
          <a:p>
            <a:pPr marL="342900" indent="-342900">
              <a:buFont typeface="Arial" panose="020B0604020202020204" pitchFamily="34" charset="0"/>
              <a:buChar char="•"/>
            </a:pPr>
            <a:endParaRPr lang="en-US" sz="2400" dirty="0">
              <a:latin typeface="Abrade Heavy" charset="0"/>
              <a:ea typeface="Abrade Heavy" charset="0"/>
              <a:cs typeface="Abrade Heavy" charset="0"/>
            </a:endParaRPr>
          </a:p>
          <a:p>
            <a:endParaRPr lang="en-US" sz="2400" dirty="0">
              <a:latin typeface="Abrade Heavy" charset="0"/>
              <a:ea typeface="Abrade Heavy" charset="0"/>
              <a:cs typeface="Abrade Heavy" charset="0"/>
            </a:endParaRPr>
          </a:p>
        </p:txBody>
      </p:sp>
      <p:sp>
        <p:nvSpPr>
          <p:cNvPr id="2" name="Right Arrow 1">
            <a:extLst>
              <a:ext uri="{FF2B5EF4-FFF2-40B4-BE49-F238E27FC236}">
                <a16:creationId xmlns:a16="http://schemas.microsoft.com/office/drawing/2014/main" id="{4C0726A8-D94F-2E6D-1BF0-B2D6DBC44AEB}"/>
              </a:ext>
            </a:extLst>
          </p:cNvPr>
          <p:cNvSpPr/>
          <p:nvPr/>
        </p:nvSpPr>
        <p:spPr>
          <a:xfrm>
            <a:off x="1393370" y="1366254"/>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383E5F26-9D25-B17E-EC64-7A0DE3FC5DD0}"/>
              </a:ext>
            </a:extLst>
          </p:cNvPr>
          <p:cNvSpPr/>
          <p:nvPr/>
        </p:nvSpPr>
        <p:spPr>
          <a:xfrm>
            <a:off x="1393370" y="2853287"/>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3127B968-5B27-5F76-EB3C-528ED752CD39}"/>
              </a:ext>
            </a:extLst>
          </p:cNvPr>
          <p:cNvSpPr/>
          <p:nvPr/>
        </p:nvSpPr>
        <p:spPr>
          <a:xfrm>
            <a:off x="1393370" y="3925347"/>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7">
            <a:extLst>
              <a:ext uri="{FF2B5EF4-FFF2-40B4-BE49-F238E27FC236}">
                <a16:creationId xmlns:a16="http://schemas.microsoft.com/office/drawing/2014/main" id="{256FA6F2-B41B-069E-9BFF-F548B50B6A39}"/>
              </a:ext>
            </a:extLst>
          </p:cNvPr>
          <p:cNvSpPr/>
          <p:nvPr/>
        </p:nvSpPr>
        <p:spPr>
          <a:xfrm>
            <a:off x="1441861" y="5381188"/>
            <a:ext cx="978408" cy="484632"/>
          </a:xfrm>
          <a:prstGeom prst="rightArrow">
            <a:avLst/>
          </a:prstGeom>
          <a:solidFill>
            <a:srgbClr val="0AA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9642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14" name="Content Placeholder 13"/>
          <p:cNvGraphicFramePr>
            <a:graphicFrameLocks noGrp="1"/>
          </p:cNvGraphicFramePr>
          <p:nvPr>
            <p:ph idx="1"/>
          </p:nvPr>
        </p:nvGraphicFramePr>
        <p:xfrm>
          <a:off x="838200" y="182562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bl>
          </a:graphicData>
        </a:graphic>
      </p:graphicFrame>
      <p:pic>
        <p:nvPicPr>
          <p:cNvPr id="4" name="Picture Placeholder 2"/>
          <p:cNvPicPr>
            <a:picLocks noChangeAspect="1"/>
          </p:cNvPicPr>
          <p:nvPr/>
        </p:nvPicPr>
        <p:blipFill>
          <a:blip r:embed="rId3">
            <a:extLst>
              <a:ext uri="{28A0092B-C50C-407E-A947-70E740481C1C}">
                <a14:useLocalDpi xmlns:a14="http://schemas.microsoft.com/office/drawing/2010/main" val="0"/>
              </a:ext>
            </a:extLst>
          </a:blip>
          <a:srcRect l="5556" r="5556"/>
          <a:stretch>
            <a:fillRect/>
          </a:stretch>
        </p:blipFill>
        <p:spPr>
          <a:xfrm>
            <a:off x="-1" y="0"/>
            <a:ext cx="12192001" cy="6858000"/>
          </a:xfrm>
          <a:prstGeom prst="rect">
            <a:avLst/>
          </a:prstGeom>
        </p:spPr>
      </p:pic>
      <p:sp>
        <p:nvSpPr>
          <p:cNvPr id="5" name="Rectangle 4"/>
          <p:cNvSpPr/>
          <p:nvPr/>
        </p:nvSpPr>
        <p:spPr>
          <a:xfrm flipH="1">
            <a:off x="-1" y="-6740"/>
            <a:ext cx="12188825" cy="6858000"/>
          </a:xfrm>
          <a:prstGeom prst="rect">
            <a:avLst/>
          </a:prstGeom>
          <a:solidFill>
            <a:schemeClr val="accent3">
              <a:lumMod val="5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50" rIns="121899" bIns="60950" rtlCol="0" anchor="ctr"/>
          <a:lstStyle/>
          <a:p>
            <a:pPr algn="ctr"/>
            <a:r>
              <a:rPr lang="en-US" sz="4400" dirty="0">
                <a:latin typeface="Avenir Book" charset="0"/>
                <a:ea typeface="Avenir Book" charset="0"/>
                <a:cs typeface="Avenir Book" charset="0"/>
              </a:rPr>
              <a:t>Improving Dual Enrollment Credit Applicability Through Advising</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7161" y="5715001"/>
            <a:ext cx="1179571" cy="977278"/>
          </a:xfrm>
          <a:prstGeom prst="rect">
            <a:avLst/>
          </a:prstGeom>
          <a:noFill/>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1681434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Agenda</a:t>
            </a:r>
          </a:p>
        </p:txBody>
      </p:sp>
      <p:sp>
        <p:nvSpPr>
          <p:cNvPr id="6" name="TextBox 5"/>
          <p:cNvSpPr txBox="1"/>
          <p:nvPr/>
        </p:nvSpPr>
        <p:spPr>
          <a:xfrm>
            <a:off x="2594344" y="1850886"/>
            <a:ext cx="9350062" cy="4154984"/>
          </a:xfrm>
          <a:prstGeom prst="rect">
            <a:avLst/>
          </a:prstGeom>
          <a:noFill/>
        </p:spPr>
        <p:txBody>
          <a:bodyPr wrap="square" rtlCol="0">
            <a:spAutoFit/>
          </a:bodyPr>
          <a:lstStyle/>
          <a:p>
            <a:r>
              <a:rPr lang="en-US" sz="2400" dirty="0">
                <a:latin typeface="Abrade Heavy" charset="0"/>
                <a:ea typeface="Abrade Heavy" charset="0"/>
                <a:cs typeface="Abrade Heavy" charset="0"/>
              </a:rPr>
              <a:t>Dual Enrollment Credit Transfer: Call to Action</a:t>
            </a:r>
          </a:p>
          <a:p>
            <a:endParaRPr lang="en-US" sz="2400" dirty="0">
              <a:latin typeface="Abrade Heavy" charset="0"/>
              <a:ea typeface="Abrade Heavy" charset="0"/>
              <a:cs typeface="Abrade Heavy" charset="0"/>
            </a:endParaRP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National Landscape of Dual Enrollment/PS Credit Transfer Policies</a:t>
            </a:r>
          </a:p>
          <a:p>
            <a:endParaRPr lang="en-US" sz="2400" dirty="0">
              <a:latin typeface="Abrade Heavy" charset="0"/>
              <a:ea typeface="Abrade Heavy" charset="0"/>
              <a:cs typeface="Abrade Heavy" charset="0"/>
            </a:endParaRP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Preliminary National Recommendations for Improving Dual Enrollment Credit Transfer</a:t>
            </a:r>
          </a:p>
          <a:p>
            <a:endParaRPr lang="en-US" sz="2400" dirty="0">
              <a:latin typeface="Abrade Heavy" charset="0"/>
              <a:ea typeface="Abrade Heavy" charset="0"/>
              <a:cs typeface="Abrade Heavy" charset="0"/>
            </a:endParaRP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Discussion and Q+A</a:t>
            </a:r>
          </a:p>
        </p:txBody>
      </p:sp>
      <p:sp>
        <p:nvSpPr>
          <p:cNvPr id="2" name="Right Arrow 1"/>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393370" y="3016820"/>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a:extLst>
              <a:ext uri="{FF2B5EF4-FFF2-40B4-BE49-F238E27FC236}">
                <a16:creationId xmlns:a16="http://schemas.microsoft.com/office/drawing/2014/main" id="{1613D733-5397-4D70-8148-54FBC9397AE5}"/>
              </a:ext>
            </a:extLst>
          </p:cNvPr>
          <p:cNvSpPr/>
          <p:nvPr/>
        </p:nvSpPr>
        <p:spPr>
          <a:xfrm>
            <a:off x="1364017" y="4026713"/>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7">
            <a:extLst>
              <a:ext uri="{FF2B5EF4-FFF2-40B4-BE49-F238E27FC236}">
                <a16:creationId xmlns:a16="http://schemas.microsoft.com/office/drawing/2014/main" id="{00D99223-AFC9-409D-85C5-D24B0043C7D4}"/>
              </a:ext>
            </a:extLst>
          </p:cNvPr>
          <p:cNvSpPr/>
          <p:nvPr/>
        </p:nvSpPr>
        <p:spPr>
          <a:xfrm>
            <a:off x="1364017" y="5521238"/>
            <a:ext cx="978408" cy="484632"/>
          </a:xfrm>
          <a:prstGeom prst="rightArrow">
            <a:avLst/>
          </a:prstGeom>
          <a:solidFill>
            <a:srgbClr val="0AA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039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62445" y="235160"/>
            <a:ext cx="11081961" cy="1718331"/>
          </a:xfrm>
        </p:spPr>
        <p:txBody>
          <a:bodyPr>
            <a:normAutofit/>
          </a:bodyPr>
          <a:lstStyle/>
          <a:p>
            <a:pPr algn="r"/>
            <a:r>
              <a:rPr lang="en-US" sz="3200" b="1" dirty="0">
                <a:latin typeface="Avenir Book" charset="0"/>
                <a:ea typeface="Avenir Book" charset="0"/>
                <a:cs typeface="Avenir Book" charset="0"/>
              </a:rPr>
              <a:t>Dual Enrollment Students and Parents Must Receive Information or Advising on the Transfer and Applicability of Credits </a:t>
            </a:r>
          </a:p>
        </p:txBody>
      </p:sp>
      <p:sp>
        <p:nvSpPr>
          <p:cNvPr id="6" name="TextBox 5"/>
          <p:cNvSpPr txBox="1"/>
          <p:nvPr/>
        </p:nvSpPr>
        <p:spPr>
          <a:xfrm>
            <a:off x="2594344" y="1965186"/>
            <a:ext cx="9350062" cy="4893647"/>
          </a:xfrm>
          <a:prstGeom prst="rect">
            <a:avLst/>
          </a:prstGeom>
          <a:noFill/>
        </p:spPr>
        <p:txBody>
          <a:bodyPr wrap="square" rtlCol="0">
            <a:spAutoFit/>
          </a:bodyPr>
          <a:lstStyle/>
          <a:p>
            <a:r>
              <a:rPr lang="en-US" sz="2400" dirty="0">
                <a:latin typeface="Abrade Heavy" charset="0"/>
                <a:ea typeface="Abrade Heavy" charset="0"/>
                <a:cs typeface="Abrade Heavy" charset="0"/>
              </a:rPr>
              <a:t>Best Practice Spotlight: </a:t>
            </a:r>
            <a:r>
              <a:rPr lang="en-US" sz="2400" b="1" dirty="0">
                <a:latin typeface="Abrade Heavy" charset="0"/>
                <a:ea typeface="Abrade Heavy" charset="0"/>
                <a:cs typeface="Abrade Heavy" charset="0"/>
              </a:rPr>
              <a:t>Colorado</a:t>
            </a:r>
            <a:endParaRPr lang="en-US" sz="2400" dirty="0">
              <a:latin typeface="Abrade Heavy" charset="0"/>
              <a:ea typeface="Abrade Heavy" charset="0"/>
              <a:cs typeface="Abrade Heavy" charset="0"/>
            </a:endParaRPr>
          </a:p>
          <a:p>
            <a:endParaRPr lang="en-US" sz="2400" b="1" dirty="0">
              <a:latin typeface="Abrade Heavy" charset="0"/>
              <a:ea typeface="Abrade Heavy" charset="0"/>
              <a:cs typeface="Abrade Heavy" charset="0"/>
            </a:endParaRPr>
          </a:p>
          <a:p>
            <a:r>
              <a:rPr lang="en-US" sz="2400" dirty="0">
                <a:latin typeface="Abrade Heavy" charset="0"/>
                <a:ea typeface="Abrade Heavy" charset="0"/>
                <a:cs typeface="Abrade Heavy" charset="0"/>
              </a:rPr>
              <a:t>Each LEA must provide written notice to each student &amp; parent on the availability of CE courses, </a:t>
            </a:r>
            <a:r>
              <a:rPr lang="en-US" sz="2400" u="sng" dirty="0">
                <a:latin typeface="Abrade Heavy" charset="0"/>
                <a:ea typeface="Abrade Heavy" charset="0"/>
                <a:cs typeface="Abrade Heavy" charset="0"/>
              </a:rPr>
              <a:t>including the transferability of course credits</a:t>
            </a:r>
            <a:r>
              <a:rPr lang="en-US" sz="2400" dirty="0">
                <a:latin typeface="Abrade Heavy" charset="0"/>
                <a:ea typeface="Abrade Heavy" charset="0"/>
                <a:cs typeface="Abrade Heavy" charset="0"/>
              </a:rPr>
              <a:t>. </a:t>
            </a:r>
          </a:p>
          <a:p>
            <a:endParaRPr lang="en-US" sz="2400" dirty="0">
              <a:latin typeface="Abrade Heavy" charset="0"/>
              <a:ea typeface="Abrade Heavy" charset="0"/>
              <a:cs typeface="Abrade Heavy" charset="0"/>
            </a:endParaRPr>
          </a:p>
          <a:p>
            <a:r>
              <a:rPr lang="en-US" sz="2400" u="sng" dirty="0">
                <a:latin typeface="Abrade Heavy" charset="0"/>
                <a:ea typeface="Abrade Heavy" charset="0"/>
                <a:cs typeface="Abrade Heavy" charset="0"/>
              </a:rPr>
              <a:t>At the time of course enrollment</a:t>
            </a:r>
            <a:r>
              <a:rPr lang="en-US" sz="2400" dirty="0">
                <a:latin typeface="Abrade Heavy" charset="0"/>
                <a:ea typeface="Abrade Heavy" charset="0"/>
                <a:cs typeface="Abrade Heavy" charset="0"/>
              </a:rPr>
              <a:t>, the student and parent must be notified of the number and transferability of PS credits the student may earn by completing the CE course, and whether those credits are approved:</a:t>
            </a:r>
          </a:p>
          <a:p>
            <a:pPr marL="342900" indent="-342900">
              <a:buFont typeface="Arial" panose="020B0604020202020204" pitchFamily="34" charset="0"/>
              <a:buChar char="•"/>
            </a:pPr>
            <a:r>
              <a:rPr lang="en-US" sz="2400" dirty="0">
                <a:latin typeface="Abrade Heavy" charset="0"/>
                <a:ea typeface="Abrade Heavy" charset="0"/>
                <a:cs typeface="Abrade Heavy" charset="0"/>
              </a:rPr>
              <a:t>To transfer from a 2- to 4-year to fulfill prereqs for a specific major</a:t>
            </a:r>
          </a:p>
          <a:p>
            <a:pPr marL="342900" indent="-342900">
              <a:buFont typeface="Arial" panose="020B0604020202020204" pitchFamily="34" charset="0"/>
              <a:buChar char="•"/>
            </a:pPr>
            <a:r>
              <a:rPr lang="en-US" sz="2400" dirty="0">
                <a:latin typeface="Abrade Heavy" charset="0"/>
                <a:ea typeface="Abrade Heavy" charset="0"/>
                <a:cs typeface="Abrade Heavy" charset="0"/>
              </a:rPr>
              <a:t>For statewide transfer</a:t>
            </a:r>
          </a:p>
          <a:p>
            <a:pPr marL="342900" indent="-342900">
              <a:buFont typeface="Arial" panose="020B0604020202020204" pitchFamily="34" charset="0"/>
              <a:buChar char="•"/>
            </a:pPr>
            <a:r>
              <a:rPr lang="en-US" sz="2400" dirty="0">
                <a:latin typeface="Abrade Heavy" charset="0"/>
                <a:ea typeface="Abrade Heavy" charset="0"/>
                <a:cs typeface="Abrade Heavy" charset="0"/>
              </a:rPr>
              <a:t>As part of a statewide degree transfer agreement</a:t>
            </a:r>
          </a:p>
          <a:p>
            <a:r>
              <a:rPr lang="en-US" sz="2400" dirty="0">
                <a:latin typeface="Abrade Heavy" charset="0"/>
                <a:ea typeface="Abrade Heavy" charset="0"/>
                <a:cs typeface="Abrade Heavy" charset="0"/>
              </a:rPr>
              <a:t>C.R.S.A. § 22-35-104</a:t>
            </a:r>
          </a:p>
          <a:p>
            <a:endParaRPr lang="en-US" sz="2400" dirty="0">
              <a:latin typeface="Abrade Heavy" charset="0"/>
              <a:ea typeface="Abrade Heavy" charset="0"/>
              <a:cs typeface="Abrade Heavy" charset="0"/>
            </a:endParaRPr>
          </a:p>
        </p:txBody>
      </p:sp>
      <p:sp>
        <p:nvSpPr>
          <p:cNvPr id="2" name="Right Arrow 1"/>
          <p:cNvSpPr/>
          <p:nvPr/>
        </p:nvSpPr>
        <p:spPr>
          <a:xfrm>
            <a:off x="1405580" y="19651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601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A8BC4-DB4A-D022-5DFB-40B485DAB9F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FF39C44-20A9-4425-68AE-C932504C88F9}"/>
              </a:ext>
            </a:extLst>
          </p:cNvPr>
          <p:cNvSpPr>
            <a:spLocks noGrp="1"/>
          </p:cNvSpPr>
          <p:nvPr>
            <p:ph type="title"/>
          </p:nvPr>
        </p:nvSpPr>
        <p:spPr>
          <a:xfrm>
            <a:off x="1120462" y="235160"/>
            <a:ext cx="10823944" cy="1325563"/>
          </a:xfrm>
        </p:spPr>
        <p:txBody>
          <a:bodyPr>
            <a:normAutofit/>
          </a:bodyPr>
          <a:lstStyle/>
          <a:p>
            <a:pPr algn="r"/>
            <a:r>
              <a:rPr lang="en-US" sz="3200" b="1" dirty="0"/>
              <a:t>Provide Better Supports, Coordination for HS Counselors and PS Advisors</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ABFB00F6-7988-191E-C5AC-15E5F1B61A1A}"/>
              </a:ext>
            </a:extLst>
          </p:cNvPr>
          <p:cNvSpPr txBox="1"/>
          <p:nvPr/>
        </p:nvSpPr>
        <p:spPr>
          <a:xfrm>
            <a:off x="2594344" y="1850886"/>
            <a:ext cx="9350062" cy="3785652"/>
          </a:xfrm>
          <a:prstGeom prst="rect">
            <a:avLst/>
          </a:prstGeom>
          <a:noFill/>
        </p:spPr>
        <p:txBody>
          <a:bodyPr wrap="square" rtlCol="0">
            <a:spAutoFit/>
          </a:bodyPr>
          <a:lstStyle/>
          <a:p>
            <a:r>
              <a:rPr lang="en-US" sz="2400" dirty="0">
                <a:latin typeface="Abrade Heavy" charset="0"/>
                <a:ea typeface="Abrade Heavy" charset="0"/>
                <a:cs typeface="Abrade Heavy" charset="0"/>
              </a:rPr>
              <a:t>HS counselors and PS advisors (and any other staff guiding DE students’ course selections) are aware of this information on PS credit transfer and applicability.</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HS counselors and other HS staff are equipped to effectively convey this baseline information to students and parents</a:t>
            </a:r>
          </a:p>
          <a:p>
            <a:pPr marL="342900" indent="-342900">
              <a:buFont typeface="Arial" panose="020B0604020202020204" pitchFamily="34" charset="0"/>
              <a:buChar char="•"/>
            </a:pPr>
            <a:r>
              <a:rPr lang="en-US" sz="2400" dirty="0">
                <a:latin typeface="Abrade Heavy" charset="0"/>
                <a:ea typeface="Abrade Heavy" charset="0"/>
                <a:cs typeface="Abrade Heavy" charset="0"/>
              </a:rPr>
              <a:t>And know where to direct students and parents who have follow-up Qs</a:t>
            </a:r>
          </a:p>
          <a:p>
            <a:pPr marL="342900" indent="-342900">
              <a:buFont typeface="Arial" panose="020B0604020202020204" pitchFamily="34" charset="0"/>
              <a:buChar char="•"/>
            </a:pPr>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PS advisors are positioned to support HS counselors in relaying this info to students and parents</a:t>
            </a:r>
          </a:p>
        </p:txBody>
      </p:sp>
      <p:sp>
        <p:nvSpPr>
          <p:cNvPr id="2" name="Right Arrow 1">
            <a:extLst>
              <a:ext uri="{FF2B5EF4-FFF2-40B4-BE49-F238E27FC236}">
                <a16:creationId xmlns:a16="http://schemas.microsoft.com/office/drawing/2014/main" id="{26C33F8F-246B-41EE-1151-6B1A7FDDB416}"/>
              </a:ext>
            </a:extLst>
          </p:cNvPr>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C7890663-EE37-1DC2-D205-91CABCADB4A0}"/>
              </a:ext>
            </a:extLst>
          </p:cNvPr>
          <p:cNvSpPr/>
          <p:nvPr/>
        </p:nvSpPr>
        <p:spPr>
          <a:xfrm>
            <a:off x="1393370" y="3338132"/>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09D59D91-09CA-C79D-2C73-FEAE3D4402BD}"/>
              </a:ext>
            </a:extLst>
          </p:cNvPr>
          <p:cNvSpPr/>
          <p:nvPr/>
        </p:nvSpPr>
        <p:spPr>
          <a:xfrm>
            <a:off x="1393370" y="4825378"/>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2554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BE215-7029-4162-A165-5F01731F7D2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B8BA7B4-759D-D2AF-AAA7-0509F97C6597}"/>
              </a:ext>
            </a:extLst>
          </p:cNvPr>
          <p:cNvSpPr>
            <a:spLocks noGrp="1"/>
          </p:cNvSpPr>
          <p:nvPr>
            <p:ph type="title"/>
          </p:nvPr>
        </p:nvSpPr>
        <p:spPr>
          <a:xfrm>
            <a:off x="862445" y="235160"/>
            <a:ext cx="11081961" cy="1718331"/>
          </a:xfrm>
        </p:spPr>
        <p:txBody>
          <a:bodyPr>
            <a:normAutofit/>
          </a:bodyPr>
          <a:lstStyle/>
          <a:p>
            <a:pPr algn="r"/>
            <a:r>
              <a:rPr lang="en-US" sz="3200" b="1" dirty="0"/>
              <a:t>Require</a:t>
            </a:r>
            <a:r>
              <a:rPr lang="en-US" sz="3200" b="1" dirty="0">
                <a:latin typeface="Avenir Book" charset="0"/>
                <a:ea typeface="Avenir Book" charset="0"/>
                <a:cs typeface="Avenir Book" charset="0"/>
              </a:rPr>
              <a:t> Student Check-In Point(s) on </a:t>
            </a:r>
            <a:r>
              <a:rPr lang="en-US" sz="3200" b="1" dirty="0"/>
              <a:t>Course Selection</a:t>
            </a:r>
            <a:r>
              <a:rPr lang="en-US" sz="3200" b="1" dirty="0">
                <a:latin typeface="Avenir Book" charset="0"/>
                <a:ea typeface="Avenir Book" charset="0"/>
                <a:cs typeface="Avenir Book" charset="0"/>
              </a:rPr>
              <a:t>s, Including Related to Course Transferability </a:t>
            </a:r>
          </a:p>
        </p:txBody>
      </p:sp>
      <p:sp>
        <p:nvSpPr>
          <p:cNvPr id="6" name="TextBox 5">
            <a:extLst>
              <a:ext uri="{FF2B5EF4-FFF2-40B4-BE49-F238E27FC236}">
                <a16:creationId xmlns:a16="http://schemas.microsoft.com/office/drawing/2014/main" id="{5D32740A-ED8D-7B7F-5890-C761B98B6482}"/>
              </a:ext>
            </a:extLst>
          </p:cNvPr>
          <p:cNvSpPr txBox="1"/>
          <p:nvPr/>
        </p:nvSpPr>
        <p:spPr>
          <a:xfrm>
            <a:off x="2594344" y="1965186"/>
            <a:ext cx="9350062" cy="4708981"/>
          </a:xfrm>
          <a:prstGeom prst="rect">
            <a:avLst/>
          </a:prstGeom>
          <a:noFill/>
        </p:spPr>
        <p:txBody>
          <a:bodyPr wrap="square" rtlCol="0">
            <a:spAutoFit/>
          </a:bodyPr>
          <a:lstStyle/>
          <a:p>
            <a:r>
              <a:rPr lang="en-US" sz="2400" dirty="0">
                <a:latin typeface="Abrade Heavy" charset="0"/>
                <a:ea typeface="Abrade Heavy" charset="0"/>
                <a:cs typeface="Abrade Heavy" charset="0"/>
              </a:rPr>
              <a:t>Best Practice Spotlight: </a:t>
            </a:r>
            <a:r>
              <a:rPr lang="en-US" sz="2400" b="1" dirty="0">
                <a:latin typeface="Abrade Heavy" charset="0"/>
                <a:ea typeface="Abrade Heavy" charset="0"/>
                <a:cs typeface="Abrade Heavy" charset="0"/>
              </a:rPr>
              <a:t>Idaho</a:t>
            </a:r>
            <a:endParaRPr lang="en-US" sz="2400" dirty="0">
              <a:latin typeface="Abrade Heavy" charset="0"/>
              <a:ea typeface="Abrade Heavy" charset="0"/>
              <a:cs typeface="Abrade Heavy" charset="0"/>
            </a:endParaRPr>
          </a:p>
          <a:p>
            <a:endParaRPr lang="en-US" sz="2400" b="1" dirty="0">
              <a:latin typeface="Abrade Heavy" charset="0"/>
              <a:ea typeface="Abrade Heavy" charset="0"/>
              <a:cs typeface="Abrade Heavy" charset="0"/>
            </a:endParaRPr>
          </a:p>
          <a:p>
            <a:r>
              <a:rPr lang="en-US" sz="2400" dirty="0">
                <a:latin typeface="Abrade Heavy" charset="0"/>
                <a:ea typeface="Abrade Heavy" charset="0"/>
                <a:cs typeface="Abrade Heavy" charset="0"/>
              </a:rPr>
              <a:t>A student who has earned 15 PS credits via Advanced Opportunities and wishes to earn more credits must first identify their PS goals. </a:t>
            </a:r>
          </a:p>
          <a:p>
            <a:endParaRPr lang="en-US" sz="1200" dirty="0">
              <a:latin typeface="Abrade Heavy" charset="0"/>
              <a:ea typeface="Abrade Heavy" charset="0"/>
              <a:cs typeface="Abrade Heavy" charset="0"/>
            </a:endParaRPr>
          </a:p>
          <a:p>
            <a:r>
              <a:rPr lang="en-US" sz="2400" dirty="0">
                <a:latin typeface="Abrade Heavy" charset="0"/>
                <a:ea typeface="Abrade Heavy" charset="0"/>
                <a:cs typeface="Abrade Heavy" charset="0"/>
              </a:rPr>
              <a:t>Advisors must counsel any student wishing to take dual credit courses that the student should determine whether the institution the student wants to attend </a:t>
            </a:r>
            <a:r>
              <a:rPr lang="en-US" sz="2400" u="sng" dirty="0">
                <a:latin typeface="Abrade Heavy" charset="0"/>
                <a:ea typeface="Abrade Heavy" charset="0"/>
                <a:cs typeface="Abrade Heavy" charset="0"/>
              </a:rPr>
              <a:t>will accept the transfer of PS credits earned</a:t>
            </a:r>
            <a:r>
              <a:rPr lang="en-US" sz="2400" dirty="0">
                <a:latin typeface="Abrade Heavy" charset="0"/>
                <a:ea typeface="Abrade Heavy" charset="0"/>
                <a:cs typeface="Abrade Heavy" charset="0"/>
              </a:rPr>
              <a:t>.</a:t>
            </a:r>
            <a:br>
              <a:rPr lang="en-US" sz="2400" dirty="0">
                <a:latin typeface="Abrade Heavy" charset="0"/>
                <a:ea typeface="Abrade Heavy" charset="0"/>
                <a:cs typeface="Abrade Heavy" charset="0"/>
              </a:rPr>
            </a:br>
            <a:r>
              <a:rPr lang="en-US" sz="2400" dirty="0">
                <a:latin typeface="Abrade Heavy" charset="0"/>
                <a:ea typeface="Abrade Heavy" charset="0"/>
                <a:cs typeface="Abrade Heavy" charset="0"/>
              </a:rPr>
              <a:t>I.C. § 33-4602(2)</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In practice, Idaho HS </a:t>
            </a:r>
            <a:r>
              <a:rPr lang="en-US" sz="2400" b="1" dirty="0">
                <a:latin typeface="Abrade Heavy" charset="0"/>
                <a:ea typeface="Abrade Heavy" charset="0"/>
                <a:cs typeface="Abrade Heavy" charset="0"/>
              </a:rPr>
              <a:t>counselors can—and do—meet with students </a:t>
            </a:r>
            <a:r>
              <a:rPr lang="en-US" sz="2400" b="1" u="sng" dirty="0">
                <a:latin typeface="Abrade Heavy" charset="0"/>
                <a:ea typeface="Abrade Heavy" charset="0"/>
                <a:cs typeface="Abrade Heavy" charset="0"/>
              </a:rPr>
              <a:t>before</a:t>
            </a:r>
            <a:r>
              <a:rPr lang="en-US" sz="2400" b="1" dirty="0">
                <a:latin typeface="Abrade Heavy" charset="0"/>
                <a:ea typeface="Abrade Heavy" charset="0"/>
                <a:cs typeface="Abrade Heavy" charset="0"/>
              </a:rPr>
              <a:t> they’ve earned 15 PS credits</a:t>
            </a:r>
            <a:r>
              <a:rPr lang="en-US" sz="2400" dirty="0">
                <a:latin typeface="Abrade Heavy" charset="0"/>
                <a:ea typeface="Abrade Heavy" charset="0"/>
                <a:cs typeface="Abrade Heavy" charset="0"/>
              </a:rPr>
              <a:t>; by the time students have earned 25 credits, they should be meeting with a campus-embedded advisor.</a:t>
            </a:r>
          </a:p>
        </p:txBody>
      </p:sp>
      <p:sp>
        <p:nvSpPr>
          <p:cNvPr id="2" name="Right Arrow 1">
            <a:extLst>
              <a:ext uri="{FF2B5EF4-FFF2-40B4-BE49-F238E27FC236}">
                <a16:creationId xmlns:a16="http://schemas.microsoft.com/office/drawing/2014/main" id="{C1E6A798-1254-57F2-4905-B76D31B5DCA1}"/>
              </a:ext>
            </a:extLst>
          </p:cNvPr>
          <p:cNvSpPr/>
          <p:nvPr/>
        </p:nvSpPr>
        <p:spPr>
          <a:xfrm>
            <a:off x="1405580" y="19651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5725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DD32C-0917-206D-1FEF-1E2A594A7DE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9328680-7C45-4DAD-E613-85EA49CA6BA5}"/>
              </a:ext>
            </a:extLst>
          </p:cNvPr>
          <p:cNvSpPr>
            <a:spLocks noGrp="1"/>
          </p:cNvSpPr>
          <p:nvPr>
            <p:ph type="title"/>
          </p:nvPr>
        </p:nvSpPr>
        <p:spPr>
          <a:xfrm>
            <a:off x="467591" y="235160"/>
            <a:ext cx="11476815" cy="1718331"/>
          </a:xfrm>
        </p:spPr>
        <p:txBody>
          <a:bodyPr>
            <a:normAutofit/>
          </a:bodyPr>
          <a:lstStyle/>
          <a:p>
            <a:pPr algn="r"/>
            <a:r>
              <a:rPr lang="en-US" sz="3200" b="1" dirty="0"/>
              <a:t>Link Access to State DE Funds to Completion of Course Advising or Course Transferability</a:t>
            </a:r>
            <a:r>
              <a:rPr lang="en-US" sz="3200" b="1" dirty="0">
                <a:latin typeface="Avenir Book" charset="0"/>
                <a:ea typeface="Avenir Book" charset="0"/>
                <a:cs typeface="Avenir Book" charset="0"/>
              </a:rPr>
              <a:t> </a:t>
            </a:r>
            <a:br>
              <a:rPr lang="en-US" sz="3200" b="1" dirty="0">
                <a:latin typeface="Avenir Book" charset="0"/>
                <a:ea typeface="Avenir Book" charset="0"/>
                <a:cs typeface="Avenir Book" charset="0"/>
              </a:rPr>
            </a:br>
            <a:r>
              <a:rPr lang="en-US" sz="3200" b="1" dirty="0">
                <a:latin typeface="Avenir Book" charset="0"/>
                <a:ea typeface="Avenir Book" charset="0"/>
                <a:cs typeface="Avenir Book" charset="0"/>
              </a:rPr>
              <a:t> </a:t>
            </a:r>
          </a:p>
        </p:txBody>
      </p:sp>
      <p:sp>
        <p:nvSpPr>
          <p:cNvPr id="6" name="TextBox 5">
            <a:extLst>
              <a:ext uri="{FF2B5EF4-FFF2-40B4-BE49-F238E27FC236}">
                <a16:creationId xmlns:a16="http://schemas.microsoft.com/office/drawing/2014/main" id="{C990CF68-BB75-32B2-EE53-551A06DA90DD}"/>
              </a:ext>
            </a:extLst>
          </p:cNvPr>
          <p:cNvSpPr txBox="1"/>
          <p:nvPr/>
        </p:nvSpPr>
        <p:spPr>
          <a:xfrm>
            <a:off x="2594344" y="1965186"/>
            <a:ext cx="9350062" cy="3046988"/>
          </a:xfrm>
          <a:prstGeom prst="rect">
            <a:avLst/>
          </a:prstGeom>
          <a:noFill/>
        </p:spPr>
        <p:txBody>
          <a:bodyPr wrap="square" rtlCol="0">
            <a:spAutoFit/>
          </a:bodyPr>
          <a:lstStyle/>
          <a:p>
            <a:r>
              <a:rPr lang="en-US" sz="2400" dirty="0">
                <a:latin typeface="Abrade Heavy" charset="0"/>
                <a:ea typeface="Abrade Heavy" charset="0"/>
                <a:cs typeface="Abrade Heavy" charset="0"/>
              </a:rPr>
              <a:t>Best Practice Spotlight: </a:t>
            </a:r>
            <a:r>
              <a:rPr lang="en-US" sz="2400" b="1" dirty="0">
                <a:latin typeface="Abrade Heavy" charset="0"/>
                <a:ea typeface="Abrade Heavy" charset="0"/>
                <a:cs typeface="Abrade Heavy" charset="0"/>
              </a:rPr>
              <a:t>Idaho</a:t>
            </a:r>
            <a:endParaRPr lang="en-US" sz="2400" dirty="0">
              <a:latin typeface="Abrade Heavy" charset="0"/>
              <a:ea typeface="Abrade Heavy" charset="0"/>
              <a:cs typeface="Abrade Heavy" charset="0"/>
            </a:endParaRPr>
          </a:p>
          <a:p>
            <a:endParaRPr lang="en-US" sz="2400" b="1" dirty="0">
              <a:latin typeface="Abrade Heavy" charset="0"/>
              <a:ea typeface="Abrade Heavy" charset="0"/>
              <a:cs typeface="Abrade Heavy" charset="0"/>
            </a:endParaRPr>
          </a:p>
          <a:p>
            <a:r>
              <a:rPr lang="en-US" sz="2400" dirty="0">
                <a:latin typeface="Abrade Heavy" charset="0"/>
                <a:ea typeface="Abrade Heavy" charset="0"/>
                <a:cs typeface="Abrade Heavy" charset="0"/>
              </a:rPr>
              <a:t>Each ID public secondary student has access to $4,625 in a state-supported Advanced Opportunities (AO) fund; these monies may cover dual credit tuition. For students to access additional AO tuition funds after completing 15 PS credit hours through AO, students must indicate they have completed the 10 online modules (which include information on course transferability).</a:t>
            </a:r>
          </a:p>
        </p:txBody>
      </p:sp>
      <p:sp>
        <p:nvSpPr>
          <p:cNvPr id="2" name="Right Arrow 1">
            <a:extLst>
              <a:ext uri="{FF2B5EF4-FFF2-40B4-BE49-F238E27FC236}">
                <a16:creationId xmlns:a16="http://schemas.microsoft.com/office/drawing/2014/main" id="{B1880BED-F029-F050-F884-D850EF0B017E}"/>
              </a:ext>
            </a:extLst>
          </p:cNvPr>
          <p:cNvSpPr/>
          <p:nvPr/>
        </p:nvSpPr>
        <p:spPr>
          <a:xfrm>
            <a:off x="1405580" y="19651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7689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373F2-B10B-734E-297C-55F3DE2B6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D86291-99E9-175D-F1F4-6B6508E2FE48}"/>
              </a:ext>
            </a:extLst>
          </p:cNvPr>
          <p:cNvSpPr>
            <a:spLocks noGrp="1"/>
          </p:cNvSpPr>
          <p:nvPr>
            <p:ph type="title"/>
          </p:nvPr>
        </p:nvSpPr>
        <p:spPr/>
        <p:txBody>
          <a:bodyPr/>
          <a:lstStyle/>
          <a:p>
            <a:endParaRPr lang="en-US"/>
          </a:p>
        </p:txBody>
      </p:sp>
      <p:graphicFrame>
        <p:nvGraphicFramePr>
          <p:cNvPr id="14" name="Content Placeholder 13">
            <a:extLst>
              <a:ext uri="{FF2B5EF4-FFF2-40B4-BE49-F238E27FC236}">
                <a16:creationId xmlns:a16="http://schemas.microsoft.com/office/drawing/2014/main" id="{D94DF84A-FE8E-C9D9-7BFD-924AE40D1688}"/>
              </a:ext>
            </a:extLst>
          </p:cNvPr>
          <p:cNvGraphicFramePr>
            <a:graphicFrameLocks noGrp="1"/>
          </p:cNvGraphicFramePr>
          <p:nvPr>
            <p:ph idx="1"/>
          </p:nvPr>
        </p:nvGraphicFramePr>
        <p:xfrm>
          <a:off x="838200" y="182562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bl>
          </a:graphicData>
        </a:graphic>
      </p:graphicFrame>
      <p:pic>
        <p:nvPicPr>
          <p:cNvPr id="4" name="Picture Placeholder 2">
            <a:extLst>
              <a:ext uri="{FF2B5EF4-FFF2-40B4-BE49-F238E27FC236}">
                <a16:creationId xmlns:a16="http://schemas.microsoft.com/office/drawing/2014/main" id="{36F3B7AB-9AA9-FC1B-8AE2-1B2768BF2217}"/>
              </a:ext>
            </a:extLst>
          </p:cNvPr>
          <p:cNvPicPr>
            <a:picLocks noChangeAspect="1"/>
          </p:cNvPicPr>
          <p:nvPr/>
        </p:nvPicPr>
        <p:blipFill>
          <a:blip r:embed="rId3">
            <a:extLst>
              <a:ext uri="{28A0092B-C50C-407E-A947-70E740481C1C}">
                <a14:useLocalDpi xmlns:a14="http://schemas.microsoft.com/office/drawing/2010/main" val="0"/>
              </a:ext>
            </a:extLst>
          </a:blip>
          <a:srcRect l="5556" r="5556"/>
          <a:stretch>
            <a:fillRect/>
          </a:stretch>
        </p:blipFill>
        <p:spPr>
          <a:xfrm>
            <a:off x="-1" y="0"/>
            <a:ext cx="12192001" cy="6858000"/>
          </a:xfrm>
          <a:prstGeom prst="rect">
            <a:avLst/>
          </a:prstGeom>
        </p:spPr>
      </p:pic>
      <p:sp>
        <p:nvSpPr>
          <p:cNvPr id="5" name="Rectangle 4">
            <a:extLst>
              <a:ext uri="{FF2B5EF4-FFF2-40B4-BE49-F238E27FC236}">
                <a16:creationId xmlns:a16="http://schemas.microsoft.com/office/drawing/2014/main" id="{915C295A-9025-0210-FEB3-7F2D565E8FAE}"/>
              </a:ext>
            </a:extLst>
          </p:cNvPr>
          <p:cNvSpPr/>
          <p:nvPr/>
        </p:nvSpPr>
        <p:spPr>
          <a:xfrm flipH="1">
            <a:off x="-1" y="-6740"/>
            <a:ext cx="12188825" cy="6858000"/>
          </a:xfrm>
          <a:prstGeom prst="rect">
            <a:avLst/>
          </a:prstGeom>
          <a:solidFill>
            <a:schemeClr val="accent3">
              <a:lumMod val="5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50" rIns="121899" bIns="60950" rtlCol="0" anchor="ctr"/>
          <a:lstStyle/>
          <a:p>
            <a:pPr algn="ctr"/>
            <a:r>
              <a:rPr lang="en-US" sz="4400" dirty="0">
                <a:latin typeface="Avenir Book" charset="0"/>
                <a:ea typeface="Avenir Book" charset="0"/>
                <a:cs typeface="Avenir Book" charset="0"/>
              </a:rPr>
              <a:t>Improving Dual Enrollment Credit Applicability Through Shaping Courses Students Can Access</a:t>
            </a:r>
          </a:p>
        </p:txBody>
      </p:sp>
      <p:pic>
        <p:nvPicPr>
          <p:cNvPr id="6" name="Picture 5">
            <a:extLst>
              <a:ext uri="{FF2B5EF4-FFF2-40B4-BE49-F238E27FC236}">
                <a16:creationId xmlns:a16="http://schemas.microsoft.com/office/drawing/2014/main" id="{C5DD82AF-2DFE-7687-69B2-DA3D500EB8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7161" y="5715001"/>
            <a:ext cx="1179571" cy="977278"/>
          </a:xfrm>
          <a:prstGeom prst="rect">
            <a:avLst/>
          </a:prstGeom>
          <a:noFill/>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374143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42FA9-157C-6941-8201-D01CC590FAD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1D80F7D-F9A4-36DB-D9DE-696633E96903}"/>
              </a:ext>
            </a:extLst>
          </p:cNvPr>
          <p:cNvSpPr>
            <a:spLocks noGrp="1"/>
          </p:cNvSpPr>
          <p:nvPr>
            <p:ph type="title"/>
          </p:nvPr>
        </p:nvSpPr>
        <p:spPr>
          <a:xfrm>
            <a:off x="1120462" y="235160"/>
            <a:ext cx="10823944" cy="1325563"/>
          </a:xfrm>
        </p:spPr>
        <p:txBody>
          <a:bodyPr>
            <a:normAutofit fontScale="90000"/>
          </a:bodyPr>
          <a:lstStyle/>
          <a:p>
            <a:pPr algn="r"/>
            <a:br>
              <a:rPr lang="en-US" sz="3200" dirty="0">
                <a:latin typeface="Abrade Heavy" charset="0"/>
                <a:ea typeface="Abrade Heavy" charset="0"/>
                <a:cs typeface="Abrade Heavy" charset="0"/>
              </a:rPr>
            </a:br>
            <a:r>
              <a:rPr lang="en-US" sz="3200" b="1" dirty="0"/>
              <a:t>Consider Focusing DE Course Offerings on Highly Transferable &amp; Applicable Coursework </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D79C3B89-66A7-ADB8-575E-705A93A56B22}"/>
              </a:ext>
            </a:extLst>
          </p:cNvPr>
          <p:cNvSpPr txBox="1"/>
          <p:nvPr/>
        </p:nvSpPr>
        <p:spPr>
          <a:xfrm>
            <a:off x="2594344" y="1830886"/>
            <a:ext cx="9350062" cy="4893647"/>
          </a:xfrm>
          <a:prstGeom prst="rect">
            <a:avLst/>
          </a:prstGeom>
          <a:noFill/>
        </p:spPr>
        <p:txBody>
          <a:bodyPr wrap="square" rtlCol="0">
            <a:spAutoFit/>
          </a:bodyPr>
          <a:lstStyle/>
          <a:p>
            <a:r>
              <a:rPr lang="en-US" sz="2400" dirty="0">
                <a:latin typeface="Abrade Heavy" charset="0"/>
                <a:ea typeface="Abrade Heavy" charset="0"/>
                <a:cs typeface="Abrade Heavy" charset="0"/>
              </a:rPr>
              <a:t>Best Practice Spotlight: </a:t>
            </a:r>
            <a:r>
              <a:rPr lang="en-US" sz="2400" b="1" dirty="0">
                <a:latin typeface="Abrade Heavy" charset="0"/>
                <a:ea typeface="Abrade Heavy" charset="0"/>
                <a:cs typeface="Abrade Heavy" charset="0"/>
              </a:rPr>
              <a:t>Indiana</a:t>
            </a:r>
            <a:endParaRPr lang="en-US" sz="2400" dirty="0">
              <a:latin typeface="Abrade Heavy" charset="0"/>
              <a:ea typeface="Abrade Heavy" charset="0"/>
              <a:cs typeface="Abrade Heavy" charset="0"/>
            </a:endParaRP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Liberal arts dual credit (aka “priority” dual credit) coursework fulfills the Indiana College Core, a 30-credit-hour block of gen ed coursework guaranteed to transfer across all public two- and four-year institutions.</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CTE dual credit courses are embedded in Next Level Programs of Study (NLPS), the CTE course sequences offered in all HS CTE programs statewide </a:t>
            </a:r>
            <a:r>
              <a:rPr lang="en-US" sz="2400">
                <a:latin typeface="Abrade Heavy" charset="0"/>
                <a:ea typeface="Abrade Heavy" charset="0"/>
                <a:cs typeface="Abrade Heavy" charset="0"/>
              </a:rPr>
              <a:t>and that </a:t>
            </a:r>
            <a:r>
              <a:rPr lang="en-US" sz="2400" dirty="0">
                <a:latin typeface="Abrade Heavy" charset="0"/>
                <a:ea typeface="Abrade Heavy" charset="0"/>
                <a:cs typeface="Abrade Heavy" charset="0"/>
              </a:rPr>
              <a:t>lead to an industry-recognized credential.</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Indiana provides financial incentives for students to pursue—and for public institutions to offer—priority dual credit and CTE dual credit coursework.</a:t>
            </a:r>
          </a:p>
        </p:txBody>
      </p:sp>
      <p:sp>
        <p:nvSpPr>
          <p:cNvPr id="2" name="Right Arrow 1">
            <a:extLst>
              <a:ext uri="{FF2B5EF4-FFF2-40B4-BE49-F238E27FC236}">
                <a16:creationId xmlns:a16="http://schemas.microsoft.com/office/drawing/2014/main" id="{BCF2B29C-F3F2-4269-852D-E15413D6F8E4}"/>
              </a:ext>
            </a:extLst>
          </p:cNvPr>
          <p:cNvSpPr/>
          <p:nvPr/>
        </p:nvSpPr>
        <p:spPr>
          <a:xfrm>
            <a:off x="1234762" y="2104791"/>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3960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E8C2C-642E-7C75-EF00-5360439D1AA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C566E63-7220-5E6F-6E55-81F279CF8894}"/>
              </a:ext>
            </a:extLst>
          </p:cNvPr>
          <p:cNvSpPr>
            <a:spLocks noGrp="1"/>
          </p:cNvSpPr>
          <p:nvPr>
            <p:ph type="title"/>
          </p:nvPr>
        </p:nvSpPr>
        <p:spPr>
          <a:xfrm>
            <a:off x="1120462" y="235160"/>
            <a:ext cx="10823944" cy="1325563"/>
          </a:xfrm>
        </p:spPr>
        <p:txBody>
          <a:bodyPr>
            <a:normAutofit/>
          </a:bodyPr>
          <a:lstStyle/>
          <a:p>
            <a:pPr algn="r"/>
            <a:r>
              <a:rPr lang="en-US" sz="3200" b="1" dirty="0"/>
              <a:t>Consider Limiting Liberal Arts DE Course Offerings to Highly Transferable &amp; Applicable Coursework </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7AF9C858-8789-D88E-C2E4-F788605810FD}"/>
              </a:ext>
            </a:extLst>
          </p:cNvPr>
          <p:cNvSpPr txBox="1"/>
          <p:nvPr/>
        </p:nvSpPr>
        <p:spPr>
          <a:xfrm>
            <a:off x="2594344" y="2080268"/>
            <a:ext cx="9350062" cy="3785652"/>
          </a:xfrm>
          <a:prstGeom prst="rect">
            <a:avLst/>
          </a:prstGeom>
          <a:noFill/>
        </p:spPr>
        <p:txBody>
          <a:bodyPr wrap="square" rtlCol="0">
            <a:spAutoFit/>
          </a:bodyPr>
          <a:lstStyle/>
          <a:p>
            <a:r>
              <a:rPr lang="en-US" sz="2400" dirty="0">
                <a:latin typeface="Abrade Heavy" charset="0"/>
                <a:ea typeface="Abrade Heavy" charset="0"/>
                <a:cs typeface="Abrade Heavy" charset="0"/>
              </a:rPr>
              <a:t>Best Practice Spotlight: </a:t>
            </a:r>
            <a:r>
              <a:rPr lang="en-US" sz="2400" b="1" dirty="0">
                <a:latin typeface="Abrade Heavy" charset="0"/>
                <a:ea typeface="Abrade Heavy" charset="0"/>
                <a:cs typeface="Abrade Heavy" charset="0"/>
              </a:rPr>
              <a:t>Colorado</a:t>
            </a:r>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The CE agreement between a K-12 and PS provider must include that CE courses qualify as:</a:t>
            </a:r>
          </a:p>
          <a:p>
            <a:pPr marL="342900" indent="-342900">
              <a:buFont typeface="Arial" panose="020B0604020202020204" pitchFamily="34" charset="0"/>
              <a:buChar char="•"/>
            </a:pPr>
            <a:r>
              <a:rPr lang="en-US" sz="2400" dirty="0">
                <a:latin typeface="Abrade Heavy" charset="0"/>
                <a:ea typeface="Abrade Heavy" charset="0"/>
                <a:cs typeface="Abrade Heavy" charset="0"/>
              </a:rPr>
              <a:t>A gateway course that applies towards completion of dev ed reqts</a:t>
            </a:r>
          </a:p>
          <a:p>
            <a:pPr marL="342900" indent="-342900">
              <a:buFont typeface="Arial" panose="020B0604020202020204" pitchFamily="34" charset="0"/>
              <a:buChar char="•"/>
            </a:pPr>
            <a:r>
              <a:rPr lang="en-US" sz="2400" dirty="0">
                <a:latin typeface="Abrade Heavy" charset="0"/>
                <a:ea typeface="Abrade Heavy" charset="0"/>
                <a:cs typeface="Abrade Heavy" charset="0"/>
              </a:rPr>
              <a:t>Credit that applies toward a CTE certificate or degree</a:t>
            </a:r>
          </a:p>
          <a:p>
            <a:pPr marL="342900" indent="-342900">
              <a:buFont typeface="Arial" panose="020B0604020202020204" pitchFamily="34" charset="0"/>
              <a:buChar char="•"/>
            </a:pPr>
            <a:r>
              <a:rPr lang="en-US" sz="2400" dirty="0">
                <a:latin typeface="Abrade Heavy" charset="0"/>
                <a:ea typeface="Abrade Heavy" charset="0"/>
                <a:cs typeface="Abrade Heavy" charset="0"/>
              </a:rPr>
              <a:t>Credit that </a:t>
            </a:r>
            <a:r>
              <a:rPr lang="en-US" sz="2400" b="1" dirty="0">
                <a:latin typeface="Abrade Heavy" charset="0"/>
                <a:ea typeface="Abrade Heavy" charset="0"/>
                <a:cs typeface="Abrade Heavy" charset="0"/>
              </a:rPr>
              <a:t>transfers from a 2- to 4-year</a:t>
            </a:r>
            <a:r>
              <a:rPr lang="en-US" sz="2400" dirty="0">
                <a:latin typeface="Abrade Heavy" charset="0"/>
                <a:ea typeface="Abrade Heavy" charset="0"/>
                <a:cs typeface="Abrade Heavy" charset="0"/>
              </a:rPr>
              <a:t> to fulfill a </a:t>
            </a:r>
            <a:r>
              <a:rPr lang="en-US" sz="2400" b="1" dirty="0" err="1">
                <a:latin typeface="Abrade Heavy" charset="0"/>
                <a:ea typeface="Abrade Heavy" charset="0"/>
                <a:cs typeface="Abrade Heavy" charset="0"/>
              </a:rPr>
              <a:t>prereq</a:t>
            </a:r>
            <a:r>
              <a:rPr lang="en-US" sz="2400" b="1" dirty="0">
                <a:latin typeface="Abrade Heavy" charset="0"/>
                <a:ea typeface="Abrade Heavy" charset="0"/>
                <a:cs typeface="Abrade Heavy" charset="0"/>
              </a:rPr>
              <a:t> for a specific major</a:t>
            </a:r>
          </a:p>
          <a:p>
            <a:pPr marL="342900" indent="-342900">
              <a:buFont typeface="Arial" panose="020B0604020202020204" pitchFamily="34" charset="0"/>
              <a:buChar char="•"/>
            </a:pPr>
            <a:r>
              <a:rPr lang="en-US" sz="2400" b="1" dirty="0">
                <a:latin typeface="Abrade Heavy" charset="0"/>
                <a:ea typeface="Abrade Heavy" charset="0"/>
                <a:cs typeface="Abrade Heavy" charset="0"/>
              </a:rPr>
              <a:t>Statewide transfer credit</a:t>
            </a:r>
          </a:p>
          <a:p>
            <a:pPr marL="342900" indent="-342900">
              <a:buFont typeface="Arial" panose="020B0604020202020204" pitchFamily="34" charset="0"/>
              <a:buChar char="•"/>
            </a:pPr>
            <a:r>
              <a:rPr lang="en-US" sz="2400" b="1" dirty="0">
                <a:latin typeface="Abrade Heavy" charset="0"/>
                <a:ea typeface="Abrade Heavy" charset="0"/>
                <a:cs typeface="Abrade Heavy" charset="0"/>
              </a:rPr>
              <a:t>Credit</a:t>
            </a:r>
            <a:r>
              <a:rPr lang="en-US" sz="2400" dirty="0">
                <a:latin typeface="Abrade Heavy" charset="0"/>
                <a:ea typeface="Abrade Heavy" charset="0"/>
                <a:cs typeface="Abrade Heavy" charset="0"/>
              </a:rPr>
              <a:t> in a </a:t>
            </a:r>
            <a:r>
              <a:rPr lang="en-US" sz="2400" b="1" dirty="0">
                <a:latin typeface="Abrade Heavy" charset="0"/>
                <a:ea typeface="Abrade Heavy" charset="0"/>
                <a:cs typeface="Abrade Heavy" charset="0"/>
              </a:rPr>
              <a:t>statewide transfer degree agreement</a:t>
            </a:r>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C.R.S.A. § 22-35-104(5)(b)</a:t>
            </a:r>
          </a:p>
        </p:txBody>
      </p:sp>
      <p:sp>
        <p:nvSpPr>
          <p:cNvPr id="2" name="Right Arrow 1">
            <a:extLst>
              <a:ext uri="{FF2B5EF4-FFF2-40B4-BE49-F238E27FC236}">
                <a16:creationId xmlns:a16="http://schemas.microsoft.com/office/drawing/2014/main" id="{361A3B12-D832-42EF-910C-77845D3FED8D}"/>
              </a:ext>
            </a:extLst>
          </p:cNvPr>
          <p:cNvSpPr/>
          <p:nvPr/>
        </p:nvSpPr>
        <p:spPr>
          <a:xfrm>
            <a:off x="1234762" y="2104791"/>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82594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8D3BD-E833-D4D4-932D-3ABB5381400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CED9613-583A-B5FB-ADDB-CBB9CBC3CEBD}"/>
              </a:ext>
            </a:extLst>
          </p:cNvPr>
          <p:cNvSpPr>
            <a:spLocks noGrp="1"/>
          </p:cNvSpPr>
          <p:nvPr>
            <p:ph type="title"/>
          </p:nvPr>
        </p:nvSpPr>
        <p:spPr>
          <a:xfrm>
            <a:off x="862445" y="235160"/>
            <a:ext cx="11081961" cy="1718331"/>
          </a:xfrm>
        </p:spPr>
        <p:txBody>
          <a:bodyPr>
            <a:normAutofit/>
          </a:bodyPr>
          <a:lstStyle/>
          <a:p>
            <a:pPr algn="r"/>
            <a:r>
              <a:rPr lang="en-US" sz="3200" b="1" dirty="0"/>
              <a:t>Require Students, Parents to Be Informed If a DE Course Is </a:t>
            </a:r>
            <a:r>
              <a:rPr lang="en-US" sz="3200" b="1" u="sng" dirty="0"/>
              <a:t>Not</a:t>
            </a:r>
            <a:r>
              <a:rPr lang="en-US" sz="3200" b="1" dirty="0"/>
              <a:t> Broadly Transferable and Applicable</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EDAF03DE-A901-B212-AE7C-8354E7F633C1}"/>
              </a:ext>
            </a:extLst>
          </p:cNvPr>
          <p:cNvSpPr txBox="1"/>
          <p:nvPr/>
        </p:nvSpPr>
        <p:spPr>
          <a:xfrm>
            <a:off x="2594344" y="1965186"/>
            <a:ext cx="9350062" cy="2677656"/>
          </a:xfrm>
          <a:prstGeom prst="rect">
            <a:avLst/>
          </a:prstGeom>
          <a:noFill/>
        </p:spPr>
        <p:txBody>
          <a:bodyPr wrap="square" rtlCol="0">
            <a:spAutoFit/>
          </a:bodyPr>
          <a:lstStyle/>
          <a:p>
            <a:r>
              <a:rPr lang="en-US" sz="2400" dirty="0">
                <a:latin typeface="Abrade Heavy" charset="0"/>
                <a:ea typeface="Abrade Heavy" charset="0"/>
                <a:cs typeface="Abrade Heavy" charset="0"/>
              </a:rPr>
              <a:t>Best Practice Spotlight: </a:t>
            </a:r>
            <a:r>
              <a:rPr lang="en-US" sz="2400" b="1" dirty="0">
                <a:latin typeface="Abrade Heavy" charset="0"/>
                <a:ea typeface="Abrade Heavy" charset="0"/>
                <a:cs typeface="Abrade Heavy" charset="0"/>
              </a:rPr>
              <a:t>Arkansas</a:t>
            </a:r>
            <a:endParaRPr lang="en-US" sz="2400" dirty="0">
              <a:latin typeface="Abrade Heavy" charset="0"/>
              <a:ea typeface="Abrade Heavy" charset="0"/>
              <a:cs typeface="Abrade Heavy" charset="0"/>
            </a:endParaRPr>
          </a:p>
          <a:p>
            <a:endParaRPr lang="en-US" sz="2400" b="1" dirty="0">
              <a:latin typeface="Abrade Heavy" charset="0"/>
              <a:ea typeface="Abrade Heavy" charset="0"/>
              <a:cs typeface="Abrade Heavy" charset="0"/>
            </a:endParaRPr>
          </a:p>
          <a:p>
            <a:r>
              <a:rPr lang="en-US" sz="2400" dirty="0">
                <a:latin typeface="Abrade Heavy" charset="0"/>
                <a:ea typeface="Abrade Heavy" charset="0"/>
                <a:cs typeface="Abrade Heavy" charset="0"/>
              </a:rPr>
              <a:t>General education concurrent enrollment courses should be listed in the Arkansas Course Transfer System (ACTS). Students taking CE courses that are not ACTS courses </a:t>
            </a:r>
            <a:r>
              <a:rPr lang="en-US" sz="2400" u="sng" dirty="0">
                <a:latin typeface="Abrade Heavy" charset="0"/>
                <a:ea typeface="Abrade Heavy" charset="0"/>
                <a:cs typeface="Abrade Heavy" charset="0"/>
              </a:rPr>
              <a:t>must be informed</a:t>
            </a:r>
            <a:r>
              <a:rPr lang="en-US" sz="2400" dirty="0">
                <a:latin typeface="Abrade Heavy" charset="0"/>
                <a:ea typeface="Abrade Heavy" charset="0"/>
                <a:cs typeface="Abrade Heavy" charset="0"/>
              </a:rPr>
              <a:t> by the institution and HS </a:t>
            </a:r>
            <a:r>
              <a:rPr lang="en-US" sz="2400" u="sng" dirty="0">
                <a:latin typeface="Abrade Heavy" charset="0"/>
                <a:ea typeface="Abrade Heavy" charset="0"/>
                <a:cs typeface="Abrade Heavy" charset="0"/>
              </a:rPr>
              <a:t>that such credits may not transfer to another institution</a:t>
            </a:r>
            <a:r>
              <a:rPr lang="en-US" sz="2400" dirty="0">
                <a:latin typeface="Abrade Heavy" charset="0"/>
                <a:ea typeface="Abrade Heavy" charset="0"/>
                <a:cs typeface="Abrade Heavy" charset="0"/>
              </a:rPr>
              <a:t>.</a:t>
            </a:r>
            <a:br>
              <a:rPr lang="en-US" sz="2400" dirty="0">
                <a:latin typeface="Abrade Heavy" charset="0"/>
                <a:ea typeface="Abrade Heavy" charset="0"/>
                <a:cs typeface="Abrade Heavy" charset="0"/>
              </a:rPr>
            </a:br>
            <a:r>
              <a:rPr lang="en-US" sz="2400" dirty="0">
                <a:latin typeface="Abrade Heavy" charset="0"/>
                <a:ea typeface="Abrade Heavy" charset="0"/>
                <a:cs typeface="Abrade Heavy" charset="0"/>
                <a:hlinkClick r:id="rId3"/>
              </a:rPr>
              <a:t>ADHE Concurrent Enrollment Policy</a:t>
            </a:r>
            <a:r>
              <a:rPr lang="en-US" sz="2400" dirty="0">
                <a:latin typeface="Abrade Heavy" charset="0"/>
                <a:ea typeface="Abrade Heavy" charset="0"/>
                <a:cs typeface="Abrade Heavy" charset="0"/>
              </a:rPr>
              <a:t>, updated July 2024</a:t>
            </a:r>
          </a:p>
        </p:txBody>
      </p:sp>
      <p:sp>
        <p:nvSpPr>
          <p:cNvPr id="2" name="Right Arrow 1">
            <a:extLst>
              <a:ext uri="{FF2B5EF4-FFF2-40B4-BE49-F238E27FC236}">
                <a16:creationId xmlns:a16="http://schemas.microsoft.com/office/drawing/2014/main" id="{AB6164BC-97D6-8BAB-0ECF-2CB1F66C0118}"/>
              </a:ext>
            </a:extLst>
          </p:cNvPr>
          <p:cNvSpPr/>
          <p:nvPr/>
        </p:nvSpPr>
        <p:spPr>
          <a:xfrm>
            <a:off x="1405580" y="19651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99442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84610-8D86-1867-A063-483EF6A68D0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1CFD2A1-39EB-E5E4-EF43-816AE5D5499C}"/>
              </a:ext>
            </a:extLst>
          </p:cNvPr>
          <p:cNvSpPr>
            <a:spLocks noGrp="1"/>
          </p:cNvSpPr>
          <p:nvPr>
            <p:ph type="title"/>
          </p:nvPr>
        </p:nvSpPr>
        <p:spPr>
          <a:xfrm>
            <a:off x="405245" y="60998"/>
            <a:ext cx="11539161" cy="1894830"/>
          </a:xfrm>
        </p:spPr>
        <p:txBody>
          <a:bodyPr>
            <a:normAutofit/>
          </a:bodyPr>
          <a:lstStyle/>
          <a:p>
            <a:pPr algn="r"/>
            <a:r>
              <a:rPr lang="en-US" sz="3200" b="1" dirty="0"/>
              <a:t>Identify</a:t>
            </a:r>
            <a:r>
              <a:rPr lang="en-US" sz="3200" b="1" dirty="0">
                <a:latin typeface="Avenir Book" charset="0"/>
                <a:ea typeface="Avenir Book" charset="0"/>
                <a:cs typeface="Avenir Book" charset="0"/>
              </a:rPr>
              <a:t> a Set of CTE Credits or Pathways Guaranteed to Transfer to Other Institutions Offering the Related POS</a:t>
            </a:r>
          </a:p>
        </p:txBody>
      </p:sp>
      <p:sp>
        <p:nvSpPr>
          <p:cNvPr id="6" name="TextBox 5">
            <a:extLst>
              <a:ext uri="{FF2B5EF4-FFF2-40B4-BE49-F238E27FC236}">
                <a16:creationId xmlns:a16="http://schemas.microsoft.com/office/drawing/2014/main" id="{B5D4F824-1AD5-73D6-04C6-CB82417FACCA}"/>
              </a:ext>
            </a:extLst>
          </p:cNvPr>
          <p:cNvSpPr txBox="1"/>
          <p:nvPr/>
        </p:nvSpPr>
        <p:spPr>
          <a:xfrm>
            <a:off x="2594344" y="2116870"/>
            <a:ext cx="9350062" cy="3785652"/>
          </a:xfrm>
          <a:prstGeom prst="rect">
            <a:avLst/>
          </a:prstGeom>
          <a:noFill/>
        </p:spPr>
        <p:txBody>
          <a:bodyPr wrap="square" rtlCol="0">
            <a:spAutoFit/>
          </a:bodyPr>
          <a:lstStyle/>
          <a:p>
            <a:r>
              <a:rPr lang="en-US" sz="2400" dirty="0">
                <a:latin typeface="Abrade Heavy" charset="0"/>
                <a:ea typeface="Abrade Heavy" charset="0"/>
                <a:cs typeface="Abrade Heavy" charset="0"/>
              </a:rPr>
              <a:t>Best Practice Spotlight: </a:t>
            </a:r>
            <a:r>
              <a:rPr lang="en-US" sz="2400" b="1" dirty="0">
                <a:latin typeface="Abrade Heavy" charset="0"/>
                <a:ea typeface="Abrade Heavy" charset="0"/>
                <a:cs typeface="Abrade Heavy" charset="0"/>
              </a:rPr>
              <a:t>Ohio</a:t>
            </a:r>
            <a:endParaRPr lang="en-US" sz="2400" dirty="0">
              <a:latin typeface="Abrade Heavy" charset="0"/>
              <a:ea typeface="Abrade Heavy" charset="0"/>
              <a:cs typeface="Abrade Heavy" charset="0"/>
            </a:endParaRPr>
          </a:p>
          <a:p>
            <a:endParaRPr lang="en-US" sz="2400" b="1" dirty="0">
              <a:latin typeface="Abrade Heavy" charset="0"/>
              <a:ea typeface="Abrade Heavy" charset="0"/>
              <a:cs typeface="Abrade Heavy" charset="0"/>
            </a:endParaRPr>
          </a:p>
          <a:p>
            <a:r>
              <a:rPr lang="en-US" sz="2400" b="1" dirty="0">
                <a:latin typeface="Abrade Heavy" charset="0"/>
                <a:ea typeface="Abrade Heavy" charset="0"/>
                <a:cs typeface="Abrade Heavy" charset="0"/>
              </a:rPr>
              <a:t>Career-Technical Assurance Guide (CTAG) Courses</a:t>
            </a:r>
            <a:r>
              <a:rPr lang="en-US" sz="2400" dirty="0">
                <a:latin typeface="Abrade Heavy" charset="0"/>
                <a:ea typeface="Abrade Heavy" charset="0"/>
                <a:cs typeface="Abrade Heavy" charset="0"/>
              </a:rPr>
              <a:t>: May be completed in HS or college. PS credits transferable to another aligned program statewide if a student passes the related end-of-course exam and/or industry-recognized credential. </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Industry-Recognized Credential Transfer Assurance Guides (ITAGs)</a:t>
            </a:r>
            <a:r>
              <a:rPr lang="en-US" sz="2400" dirty="0">
                <a:latin typeface="Abrade Heavy" charset="0"/>
                <a:ea typeface="Abrade Heavy" charset="0"/>
                <a:cs typeface="Abrade Heavy" charset="0"/>
              </a:rPr>
              <a:t>: Guarantee the award of PS credit for an individual holding an approved industry-recognized credential.</a:t>
            </a:r>
          </a:p>
        </p:txBody>
      </p:sp>
      <p:sp>
        <p:nvSpPr>
          <p:cNvPr id="2" name="Right Arrow 1">
            <a:extLst>
              <a:ext uri="{FF2B5EF4-FFF2-40B4-BE49-F238E27FC236}">
                <a16:creationId xmlns:a16="http://schemas.microsoft.com/office/drawing/2014/main" id="{414D8542-4563-343B-CFB9-4D59810BB358}"/>
              </a:ext>
            </a:extLst>
          </p:cNvPr>
          <p:cNvSpPr/>
          <p:nvPr/>
        </p:nvSpPr>
        <p:spPr>
          <a:xfrm>
            <a:off x="1547126" y="2116870"/>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6">
            <a:extLst>
              <a:ext uri="{FF2B5EF4-FFF2-40B4-BE49-F238E27FC236}">
                <a16:creationId xmlns:a16="http://schemas.microsoft.com/office/drawing/2014/main" id="{E31F62DC-E80B-2FB0-0742-421FB48767BA}"/>
              </a:ext>
            </a:extLst>
          </p:cNvPr>
          <p:cNvSpPr/>
          <p:nvPr/>
        </p:nvSpPr>
        <p:spPr>
          <a:xfrm>
            <a:off x="1498810" y="2923586"/>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C6F42524-50C3-051D-9524-647BC48D0FBC}"/>
              </a:ext>
            </a:extLst>
          </p:cNvPr>
          <p:cNvSpPr/>
          <p:nvPr/>
        </p:nvSpPr>
        <p:spPr>
          <a:xfrm>
            <a:off x="1498810" y="4742251"/>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6769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14" name="Content Placeholder 13"/>
          <p:cNvGraphicFramePr>
            <a:graphicFrameLocks noGrp="1"/>
          </p:cNvGraphicFramePr>
          <p:nvPr>
            <p:ph idx="1"/>
          </p:nvPr>
        </p:nvGraphicFramePr>
        <p:xfrm>
          <a:off x="838200" y="182562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bl>
          </a:graphicData>
        </a:graphic>
      </p:graphicFrame>
      <p:pic>
        <p:nvPicPr>
          <p:cNvPr id="4" name="Picture Placeholder 2"/>
          <p:cNvPicPr>
            <a:picLocks noChangeAspect="1"/>
          </p:cNvPicPr>
          <p:nvPr/>
        </p:nvPicPr>
        <p:blipFill>
          <a:blip r:embed="rId3">
            <a:extLst>
              <a:ext uri="{28A0092B-C50C-407E-A947-70E740481C1C}">
                <a14:useLocalDpi xmlns:a14="http://schemas.microsoft.com/office/drawing/2010/main" val="0"/>
              </a:ext>
            </a:extLst>
          </a:blip>
          <a:srcRect l="5556" r="5556"/>
          <a:stretch>
            <a:fillRect/>
          </a:stretch>
        </p:blipFill>
        <p:spPr>
          <a:xfrm>
            <a:off x="-1" y="0"/>
            <a:ext cx="12192001" cy="6858000"/>
          </a:xfrm>
          <a:prstGeom prst="rect">
            <a:avLst/>
          </a:prstGeom>
        </p:spPr>
      </p:pic>
      <p:sp>
        <p:nvSpPr>
          <p:cNvPr id="5" name="Rectangle 4"/>
          <p:cNvSpPr/>
          <p:nvPr/>
        </p:nvSpPr>
        <p:spPr>
          <a:xfrm flipH="1">
            <a:off x="-1" y="-6740"/>
            <a:ext cx="12188825" cy="6858000"/>
          </a:xfrm>
          <a:prstGeom prst="rect">
            <a:avLst/>
          </a:prstGeom>
          <a:solidFill>
            <a:schemeClr val="accent3">
              <a:lumMod val="5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50" rIns="121899" bIns="60950" rtlCol="0" anchor="ctr"/>
          <a:lstStyle/>
          <a:p>
            <a:pPr algn="ctr"/>
            <a:r>
              <a:rPr lang="en-US" sz="4400" dirty="0">
                <a:latin typeface="Avenir Book" charset="0"/>
                <a:ea typeface="Avenir Book" charset="0"/>
                <a:cs typeface="Avenir Book" charset="0"/>
              </a:rPr>
              <a:t>For Discussion</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7161" y="5715001"/>
            <a:ext cx="1179571" cy="977278"/>
          </a:xfrm>
          <a:prstGeom prst="rect">
            <a:avLst/>
          </a:prstGeom>
          <a:noFill/>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1295188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F308D-1453-5A94-9564-B7D98CD8059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D85FC1F-4B86-C264-62E2-E1A12BB978E9}"/>
              </a:ext>
            </a:extLst>
          </p:cNvPr>
          <p:cNvSpPr>
            <a:spLocks noGrp="1"/>
          </p:cNvSpPr>
          <p:nvPr>
            <p:ph type="title"/>
          </p:nvPr>
        </p:nvSpPr>
        <p:spPr>
          <a:xfrm>
            <a:off x="1120462" y="235160"/>
            <a:ext cx="10823944" cy="1325563"/>
          </a:xfrm>
        </p:spPr>
        <p:txBody>
          <a:bodyPr>
            <a:normAutofit/>
          </a:bodyPr>
          <a:lstStyle/>
          <a:p>
            <a:pPr algn="r"/>
            <a:r>
              <a:rPr lang="en-US" sz="3200" b="1" dirty="0"/>
              <a:t>Why Do We Care About Dual Enrollment Intentionality?</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1A82365F-B47D-A106-A911-91ED236BA1AF}"/>
              </a:ext>
            </a:extLst>
          </p:cNvPr>
          <p:cNvSpPr txBox="1"/>
          <p:nvPr/>
        </p:nvSpPr>
        <p:spPr>
          <a:xfrm>
            <a:off x="2594343" y="1850886"/>
            <a:ext cx="9490283" cy="4893647"/>
          </a:xfrm>
          <a:prstGeom prst="rect">
            <a:avLst/>
          </a:prstGeom>
          <a:noFill/>
        </p:spPr>
        <p:txBody>
          <a:bodyPr wrap="square" rtlCol="0">
            <a:spAutoFit/>
          </a:bodyPr>
          <a:lstStyle/>
          <a:p>
            <a:r>
              <a:rPr lang="en-US" sz="2400" b="1" dirty="0">
                <a:latin typeface="Abrade Heavy" charset="0"/>
                <a:ea typeface="Abrade Heavy" charset="0"/>
                <a:cs typeface="Abrade Heavy" charset="0"/>
              </a:rPr>
              <a:t>The </a:t>
            </a:r>
            <a:r>
              <a:rPr lang="en-US" sz="2400" b="1" u="sng" dirty="0">
                <a:latin typeface="Abrade Heavy" charset="0"/>
                <a:ea typeface="Abrade Heavy" charset="0"/>
                <a:cs typeface="Abrade Heavy" charset="0"/>
              </a:rPr>
              <a:t>true</a:t>
            </a:r>
            <a:r>
              <a:rPr lang="en-US" sz="2400" b="1" dirty="0">
                <a:latin typeface="Abrade Heavy" charset="0"/>
                <a:ea typeface="Abrade Heavy" charset="0"/>
                <a:cs typeface="Abrade Heavy" charset="0"/>
              </a:rPr>
              <a:t> value proposition of dual enrollment: </a:t>
            </a:r>
            <a:r>
              <a:rPr lang="en-US" sz="2400" dirty="0">
                <a:latin typeface="Abrade Heavy" charset="0"/>
                <a:ea typeface="Abrade Heavy" charset="0"/>
                <a:cs typeface="Abrade Heavy" charset="0"/>
              </a:rPr>
              <a:t>That college credits earned in high school advance a student’s journey towards their intended degree.</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Dual enrollment credits that don’t advance students towards something meaningful perpetuate stereotypes of DE:</a:t>
            </a:r>
            <a:r>
              <a:rPr lang="en-US" sz="2400" dirty="0">
                <a:latin typeface="Abrade Heavy" charset="0"/>
                <a:ea typeface="Abrade Heavy" charset="0"/>
                <a:cs typeface="Abrade Heavy" charset="0"/>
              </a:rPr>
              <a:t> These include the false narrative that AP credits will always transfer and apply, as well as concerns that excess dual credits will negatively impact a student’s financial aid eligibility.</a:t>
            </a:r>
          </a:p>
          <a:p>
            <a:endParaRPr lang="en-US" sz="2400" b="1" dirty="0">
              <a:latin typeface="Abrade Heavy" charset="0"/>
              <a:ea typeface="Abrade Heavy" charset="0"/>
              <a:cs typeface="Abrade Heavy" charset="0"/>
            </a:endParaRPr>
          </a:p>
          <a:p>
            <a:r>
              <a:rPr lang="en-US" sz="2400" dirty="0">
                <a:latin typeface="Abrade Heavy" charset="0"/>
                <a:ea typeface="Abrade Heavy" charset="0"/>
                <a:cs typeface="Abrade Heavy" charset="0"/>
              </a:rPr>
              <a:t>This is a multi-faceted challenge that involves unpacking </a:t>
            </a:r>
            <a:r>
              <a:rPr lang="en-US" sz="2400" b="1" dirty="0">
                <a:latin typeface="Abrade Heavy" charset="0"/>
                <a:ea typeface="Abrade Heavy" charset="0"/>
                <a:cs typeface="Abrade Heavy" charset="0"/>
              </a:rPr>
              <a:t>why students are taking dual enrollment, what courses they’re taking, the advising and counseling they’re receiving, and the credit transfer ecosystem in their state.</a:t>
            </a:r>
          </a:p>
        </p:txBody>
      </p:sp>
      <p:sp>
        <p:nvSpPr>
          <p:cNvPr id="2" name="Right Arrow 1">
            <a:extLst>
              <a:ext uri="{FF2B5EF4-FFF2-40B4-BE49-F238E27FC236}">
                <a16:creationId xmlns:a16="http://schemas.microsoft.com/office/drawing/2014/main" id="{DC1E5437-E44A-E3E2-BF09-B2BDEF08A75E}"/>
              </a:ext>
            </a:extLst>
          </p:cNvPr>
          <p:cNvSpPr/>
          <p:nvPr/>
        </p:nvSpPr>
        <p:spPr>
          <a:xfrm>
            <a:off x="1393370" y="190359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156EC0AD-92BE-286D-0C58-A7CF40225D0C}"/>
              </a:ext>
            </a:extLst>
          </p:cNvPr>
          <p:cNvSpPr/>
          <p:nvPr/>
        </p:nvSpPr>
        <p:spPr>
          <a:xfrm>
            <a:off x="1393370" y="2944368"/>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A515D967-B469-4983-7316-8C167D84659F}"/>
              </a:ext>
            </a:extLst>
          </p:cNvPr>
          <p:cNvSpPr/>
          <p:nvPr/>
        </p:nvSpPr>
        <p:spPr>
          <a:xfrm>
            <a:off x="1393370" y="5167368"/>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77333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58D40-62F0-CD8D-8E3A-25C0369C10E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065C3C0-BD19-0ECC-8886-735102040A04}"/>
              </a:ext>
            </a:extLst>
          </p:cNvPr>
          <p:cNvSpPr>
            <a:spLocks noGrp="1"/>
          </p:cNvSpPr>
          <p:nvPr>
            <p:ph type="title"/>
          </p:nvPr>
        </p:nvSpPr>
        <p:spPr>
          <a:xfrm>
            <a:off x="1120462" y="235160"/>
            <a:ext cx="10823944" cy="1325563"/>
          </a:xfrm>
        </p:spPr>
        <p:txBody>
          <a:bodyPr>
            <a:normAutofit/>
          </a:bodyPr>
          <a:lstStyle/>
          <a:p>
            <a:pPr algn="r"/>
            <a:r>
              <a:rPr lang="en-US" sz="3600" b="1" dirty="0"/>
              <a:t>Advancing Dual Enrollment Intentionality</a:t>
            </a:r>
            <a:endParaRPr lang="en-US" sz="36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47865561-76BD-0463-AD6D-0D9027666E5A}"/>
              </a:ext>
            </a:extLst>
          </p:cNvPr>
          <p:cNvSpPr txBox="1"/>
          <p:nvPr/>
        </p:nvSpPr>
        <p:spPr>
          <a:xfrm>
            <a:off x="2594344" y="2080268"/>
            <a:ext cx="9350062" cy="4154984"/>
          </a:xfrm>
          <a:prstGeom prst="rect">
            <a:avLst/>
          </a:prstGeom>
          <a:noFill/>
        </p:spPr>
        <p:txBody>
          <a:bodyPr wrap="square" rtlCol="0">
            <a:spAutoFit/>
          </a:bodyPr>
          <a:lstStyle/>
          <a:p>
            <a:r>
              <a:rPr lang="en-US" sz="2400" b="1" dirty="0">
                <a:latin typeface="Abrade Heavy" charset="0"/>
                <a:ea typeface="Abrade Heavy" charset="0"/>
                <a:cs typeface="Abrade Heavy" charset="0"/>
              </a:rPr>
              <a:t>Do you agree that dual enrollment intentionality is a key imperative for policy and practice moving forward?</a:t>
            </a:r>
          </a:p>
          <a:p>
            <a:endParaRPr lang="en-US" sz="2400" b="1" dirty="0">
              <a:latin typeface="Abrade Heavy" charset="0"/>
              <a:ea typeface="Abrade Heavy" charset="0"/>
              <a:cs typeface="Abrade Heavy" charset="0"/>
            </a:endParaRPr>
          </a:p>
          <a:p>
            <a:r>
              <a:rPr lang="en-US" sz="2400" b="1" dirty="0">
                <a:latin typeface="Abrade Heavy" charset="0"/>
                <a:ea typeface="Abrade Heavy" charset="0"/>
                <a:cs typeface="Abrade Heavy" charset="0"/>
              </a:rPr>
              <a:t>What nuances exist in the dual enrollment intentionality conversation that should be considered?</a:t>
            </a:r>
          </a:p>
          <a:p>
            <a:endParaRPr lang="en-US" sz="2400" b="1" dirty="0">
              <a:latin typeface="Abrade Heavy" charset="0"/>
              <a:ea typeface="Abrade Heavy" charset="0"/>
              <a:cs typeface="Abrade Heavy" charset="0"/>
            </a:endParaRPr>
          </a:p>
          <a:p>
            <a:r>
              <a:rPr lang="en-US" sz="2400" b="1" dirty="0">
                <a:latin typeface="Abrade Heavy" charset="0"/>
                <a:ea typeface="Abrade Heavy" charset="0"/>
                <a:cs typeface="Abrade Heavy" charset="0"/>
              </a:rPr>
              <a:t>What other areas of dual enrollment policy and practice impact the intentionality of course experiences and credits?</a:t>
            </a:r>
          </a:p>
          <a:p>
            <a:endParaRPr lang="en-US" sz="2400" b="1" dirty="0">
              <a:latin typeface="Abrade Heavy" charset="0"/>
              <a:ea typeface="Abrade Heavy" charset="0"/>
              <a:cs typeface="Abrade Heavy" charset="0"/>
            </a:endParaRPr>
          </a:p>
          <a:p>
            <a:r>
              <a:rPr lang="en-US" sz="2400" b="1" dirty="0">
                <a:latin typeface="Abrade Heavy" charset="0"/>
                <a:ea typeface="Abrade Heavy" charset="0"/>
                <a:cs typeface="Abrade Heavy" charset="0"/>
              </a:rPr>
              <a:t>What state or program practices feel innovative and worthy of additional research?</a:t>
            </a:r>
          </a:p>
        </p:txBody>
      </p:sp>
      <p:sp>
        <p:nvSpPr>
          <p:cNvPr id="2" name="Right Arrow 1">
            <a:extLst>
              <a:ext uri="{FF2B5EF4-FFF2-40B4-BE49-F238E27FC236}">
                <a16:creationId xmlns:a16="http://schemas.microsoft.com/office/drawing/2014/main" id="{87393580-0681-3642-6DD8-62AE5F0B7070}"/>
              </a:ext>
            </a:extLst>
          </p:cNvPr>
          <p:cNvSpPr/>
          <p:nvPr/>
        </p:nvSpPr>
        <p:spPr>
          <a:xfrm>
            <a:off x="1234762" y="2104791"/>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6">
            <a:extLst>
              <a:ext uri="{FF2B5EF4-FFF2-40B4-BE49-F238E27FC236}">
                <a16:creationId xmlns:a16="http://schemas.microsoft.com/office/drawing/2014/main" id="{994014DB-5376-5554-19D8-0D821D1EFD15}"/>
              </a:ext>
            </a:extLst>
          </p:cNvPr>
          <p:cNvSpPr/>
          <p:nvPr/>
        </p:nvSpPr>
        <p:spPr>
          <a:xfrm>
            <a:off x="1234762" y="3180649"/>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7">
            <a:extLst>
              <a:ext uri="{FF2B5EF4-FFF2-40B4-BE49-F238E27FC236}">
                <a16:creationId xmlns:a16="http://schemas.microsoft.com/office/drawing/2014/main" id="{202DC610-34D4-6FF7-899B-103C2753F504}"/>
              </a:ext>
            </a:extLst>
          </p:cNvPr>
          <p:cNvSpPr/>
          <p:nvPr/>
        </p:nvSpPr>
        <p:spPr>
          <a:xfrm>
            <a:off x="1234762" y="4265262"/>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7">
            <a:extLst>
              <a:ext uri="{FF2B5EF4-FFF2-40B4-BE49-F238E27FC236}">
                <a16:creationId xmlns:a16="http://schemas.microsoft.com/office/drawing/2014/main" id="{A7B45CE1-505E-6FBD-0647-673E6549C960}"/>
              </a:ext>
            </a:extLst>
          </p:cNvPr>
          <p:cNvSpPr/>
          <p:nvPr/>
        </p:nvSpPr>
        <p:spPr>
          <a:xfrm>
            <a:off x="1234762" y="5285208"/>
            <a:ext cx="978408" cy="484632"/>
          </a:xfrm>
          <a:prstGeom prst="rightArrow">
            <a:avLst/>
          </a:prstGeom>
          <a:solidFill>
            <a:srgbClr val="0AA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68846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14" name="Content Placeholder 13"/>
          <p:cNvGraphicFramePr>
            <a:graphicFrameLocks noGrp="1"/>
          </p:cNvGraphicFramePr>
          <p:nvPr>
            <p:ph idx="1"/>
          </p:nvPr>
        </p:nvGraphicFramePr>
        <p:xfrm>
          <a:off x="838200" y="182562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bl>
          </a:graphicData>
        </a:graphic>
      </p:graphicFrame>
      <p:pic>
        <p:nvPicPr>
          <p:cNvPr id="4" name="Picture Placeholder 2"/>
          <p:cNvPicPr>
            <a:picLocks noChangeAspect="1"/>
          </p:cNvPicPr>
          <p:nvPr/>
        </p:nvPicPr>
        <p:blipFill>
          <a:blip r:embed="rId3">
            <a:extLst>
              <a:ext uri="{28A0092B-C50C-407E-A947-70E740481C1C}">
                <a14:useLocalDpi xmlns:a14="http://schemas.microsoft.com/office/drawing/2010/main" val="0"/>
              </a:ext>
            </a:extLst>
          </a:blip>
          <a:srcRect l="5556" r="5556"/>
          <a:stretch>
            <a:fillRect/>
          </a:stretch>
        </p:blipFill>
        <p:spPr>
          <a:xfrm>
            <a:off x="-1" y="0"/>
            <a:ext cx="12192001" cy="6858000"/>
          </a:xfrm>
          <a:prstGeom prst="rect">
            <a:avLst/>
          </a:prstGeom>
        </p:spPr>
      </p:pic>
      <p:sp>
        <p:nvSpPr>
          <p:cNvPr id="5" name="Rectangle 4"/>
          <p:cNvSpPr/>
          <p:nvPr/>
        </p:nvSpPr>
        <p:spPr>
          <a:xfrm flipH="1">
            <a:off x="-1" y="-6740"/>
            <a:ext cx="12188825" cy="6858000"/>
          </a:xfrm>
          <a:prstGeom prst="rect">
            <a:avLst/>
          </a:prstGeom>
          <a:solidFill>
            <a:schemeClr val="accent3">
              <a:lumMod val="5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50" rIns="121899" bIns="60950" rtlCol="0" anchor="ctr"/>
          <a:lstStyle/>
          <a:p>
            <a:pPr algn="ctr"/>
            <a:r>
              <a:rPr lang="en-US" sz="4400" dirty="0">
                <a:latin typeface="Avenir Book" charset="0"/>
                <a:ea typeface="Avenir Book" charset="0"/>
                <a:cs typeface="Avenir Book" charset="0"/>
              </a:rPr>
              <a:t>STAY IN TOUCH</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7161" y="5715001"/>
            <a:ext cx="1179571" cy="977278"/>
          </a:xfrm>
          <a:prstGeom prst="rect">
            <a:avLst/>
          </a:prstGeom>
          <a:noFill/>
          <a:effectLst>
            <a:outerShdw blurRad="50800" dist="50800" dir="5400000" algn="ctr" rotWithShape="0">
              <a:srgbClr val="000000">
                <a:alpha val="0"/>
              </a:srgbClr>
            </a:outerShdw>
          </a:effectLst>
        </p:spPr>
      </p:pic>
      <p:sp>
        <p:nvSpPr>
          <p:cNvPr id="7" name="Oval 6"/>
          <p:cNvSpPr/>
          <p:nvPr/>
        </p:nvSpPr>
        <p:spPr>
          <a:xfrm flipH="1">
            <a:off x="3016235" y="4689497"/>
            <a:ext cx="585787" cy="585711"/>
          </a:xfrm>
          <a:prstGeom prst="ellipse">
            <a:avLst/>
          </a:prstGeom>
          <a:solidFill>
            <a:srgbClr val="3E6E8A"/>
          </a:solidFill>
          <a:ln>
            <a:noFill/>
          </a:ln>
        </p:spPr>
        <p:style>
          <a:lnRef idx="2">
            <a:schemeClr val="accent1">
              <a:shade val="50000"/>
            </a:schemeClr>
          </a:lnRef>
          <a:fillRef idx="1">
            <a:schemeClr val="accent1"/>
          </a:fillRef>
          <a:effectRef idx="0">
            <a:schemeClr val="accent1"/>
          </a:effectRef>
          <a:fontRef idx="minor">
            <a:schemeClr val="lt1"/>
          </a:fontRef>
        </p:style>
        <p:txBody>
          <a:bodyPr lIns="91410" tIns="45705" rIns="91410" bIns="45705" rtlCol="0" anchor="ctr"/>
          <a:lstStyle/>
          <a:p>
            <a:pPr algn="ctr"/>
            <a:endParaRPr lang="en-AU" sz="1600" dirty="0">
              <a:solidFill>
                <a:schemeClr val="bg1"/>
              </a:solidFill>
              <a:latin typeface="Open Sans"/>
              <a:cs typeface="Open Sans"/>
            </a:endParaRPr>
          </a:p>
        </p:txBody>
      </p:sp>
      <p:sp>
        <p:nvSpPr>
          <p:cNvPr id="8" name="Freeform 74"/>
          <p:cNvSpPr>
            <a:spLocks noEditPoints="1"/>
          </p:cNvSpPr>
          <p:nvPr/>
        </p:nvSpPr>
        <p:spPr bwMode="auto">
          <a:xfrm>
            <a:off x="3153089" y="4811392"/>
            <a:ext cx="312080" cy="242062"/>
          </a:xfrm>
          <a:custGeom>
            <a:avLst/>
            <a:gdLst/>
            <a:ahLst/>
            <a:cxnLst>
              <a:cxn ang="0">
                <a:pos x="66" y="17"/>
              </a:cxn>
              <a:cxn ang="0">
                <a:pos x="47" y="30"/>
              </a:cxn>
              <a:cxn ang="0">
                <a:pos x="37" y="36"/>
              </a:cxn>
              <a:cxn ang="0">
                <a:pos x="36" y="36"/>
              </a:cxn>
              <a:cxn ang="0">
                <a:pos x="36" y="36"/>
              </a:cxn>
              <a:cxn ang="0">
                <a:pos x="26" y="30"/>
              </a:cxn>
              <a:cxn ang="0">
                <a:pos x="7" y="17"/>
              </a:cxn>
              <a:cxn ang="0">
                <a:pos x="0" y="7"/>
              </a:cxn>
              <a:cxn ang="0">
                <a:pos x="7" y="0"/>
              </a:cxn>
              <a:cxn ang="0">
                <a:pos x="66" y="0"/>
              </a:cxn>
              <a:cxn ang="0">
                <a:pos x="72" y="6"/>
              </a:cxn>
              <a:cxn ang="0">
                <a:pos x="66" y="17"/>
              </a:cxn>
              <a:cxn ang="0">
                <a:pos x="72" y="50"/>
              </a:cxn>
              <a:cxn ang="0">
                <a:pos x="66" y="56"/>
              </a:cxn>
              <a:cxn ang="0">
                <a:pos x="7" y="56"/>
              </a:cxn>
              <a:cxn ang="0">
                <a:pos x="0" y="50"/>
              </a:cxn>
              <a:cxn ang="0">
                <a:pos x="0" y="18"/>
              </a:cxn>
              <a:cxn ang="0">
                <a:pos x="5" y="21"/>
              </a:cxn>
              <a:cxn ang="0">
                <a:pos x="24" y="35"/>
              </a:cxn>
              <a:cxn ang="0">
                <a:pos x="36" y="41"/>
              </a:cxn>
              <a:cxn ang="0">
                <a:pos x="36" y="41"/>
              </a:cxn>
              <a:cxn ang="0">
                <a:pos x="37" y="41"/>
              </a:cxn>
              <a:cxn ang="0">
                <a:pos x="48" y="35"/>
              </a:cxn>
              <a:cxn ang="0">
                <a:pos x="68" y="21"/>
              </a:cxn>
              <a:cxn ang="0">
                <a:pos x="72" y="18"/>
              </a:cxn>
              <a:cxn ang="0">
                <a:pos x="72" y="50"/>
              </a:cxn>
            </a:cxnLst>
            <a:rect l="0" t="0" r="r" b="b"/>
            <a:pathLst>
              <a:path w="72" h="56">
                <a:moveTo>
                  <a:pt x="66" y="17"/>
                </a:moveTo>
                <a:cubicBezTo>
                  <a:pt x="59" y="21"/>
                  <a:pt x="53" y="26"/>
                  <a:pt x="47" y="30"/>
                </a:cubicBezTo>
                <a:cubicBezTo>
                  <a:pt x="44" y="32"/>
                  <a:pt x="40" y="36"/>
                  <a:pt x="37" y="36"/>
                </a:cubicBezTo>
                <a:cubicBezTo>
                  <a:pt x="36" y="36"/>
                  <a:pt x="36" y="36"/>
                  <a:pt x="36" y="36"/>
                </a:cubicBezTo>
                <a:cubicBezTo>
                  <a:pt x="36" y="36"/>
                  <a:pt x="36" y="36"/>
                  <a:pt x="36" y="36"/>
                </a:cubicBezTo>
                <a:cubicBezTo>
                  <a:pt x="33" y="36"/>
                  <a:pt x="29" y="32"/>
                  <a:pt x="26" y="30"/>
                </a:cubicBezTo>
                <a:cubicBezTo>
                  <a:pt x="20" y="26"/>
                  <a:pt x="14" y="21"/>
                  <a:pt x="7" y="17"/>
                </a:cubicBezTo>
                <a:cubicBezTo>
                  <a:pt x="5" y="15"/>
                  <a:pt x="0" y="11"/>
                  <a:pt x="0" y="7"/>
                </a:cubicBezTo>
                <a:cubicBezTo>
                  <a:pt x="0" y="3"/>
                  <a:pt x="3" y="0"/>
                  <a:pt x="7" y="0"/>
                </a:cubicBezTo>
                <a:cubicBezTo>
                  <a:pt x="66" y="0"/>
                  <a:pt x="66" y="0"/>
                  <a:pt x="66" y="0"/>
                </a:cubicBezTo>
                <a:cubicBezTo>
                  <a:pt x="70" y="0"/>
                  <a:pt x="72" y="2"/>
                  <a:pt x="72" y="6"/>
                </a:cubicBezTo>
                <a:cubicBezTo>
                  <a:pt x="72" y="11"/>
                  <a:pt x="69" y="15"/>
                  <a:pt x="66" y="17"/>
                </a:cubicBezTo>
                <a:close/>
                <a:moveTo>
                  <a:pt x="72" y="50"/>
                </a:moveTo>
                <a:cubicBezTo>
                  <a:pt x="72" y="53"/>
                  <a:pt x="70" y="56"/>
                  <a:pt x="66" y="56"/>
                </a:cubicBezTo>
                <a:cubicBezTo>
                  <a:pt x="7" y="56"/>
                  <a:pt x="7" y="56"/>
                  <a:pt x="7" y="56"/>
                </a:cubicBezTo>
                <a:cubicBezTo>
                  <a:pt x="3" y="56"/>
                  <a:pt x="0" y="53"/>
                  <a:pt x="0" y="50"/>
                </a:cubicBezTo>
                <a:cubicBezTo>
                  <a:pt x="0" y="18"/>
                  <a:pt x="0" y="18"/>
                  <a:pt x="0" y="18"/>
                </a:cubicBezTo>
                <a:cubicBezTo>
                  <a:pt x="2" y="19"/>
                  <a:pt x="3" y="20"/>
                  <a:pt x="5" y="21"/>
                </a:cubicBezTo>
                <a:cubicBezTo>
                  <a:pt x="11" y="26"/>
                  <a:pt x="18" y="30"/>
                  <a:pt x="24" y="35"/>
                </a:cubicBezTo>
                <a:cubicBezTo>
                  <a:pt x="28" y="38"/>
                  <a:pt x="32" y="41"/>
                  <a:pt x="36" y="41"/>
                </a:cubicBezTo>
                <a:cubicBezTo>
                  <a:pt x="36" y="41"/>
                  <a:pt x="36" y="41"/>
                  <a:pt x="36" y="41"/>
                </a:cubicBezTo>
                <a:cubicBezTo>
                  <a:pt x="37" y="41"/>
                  <a:pt x="37" y="41"/>
                  <a:pt x="37" y="41"/>
                </a:cubicBezTo>
                <a:cubicBezTo>
                  <a:pt x="41" y="41"/>
                  <a:pt x="45" y="38"/>
                  <a:pt x="48" y="35"/>
                </a:cubicBezTo>
                <a:cubicBezTo>
                  <a:pt x="55" y="30"/>
                  <a:pt x="62" y="26"/>
                  <a:pt x="68" y="21"/>
                </a:cubicBezTo>
                <a:cubicBezTo>
                  <a:pt x="70" y="20"/>
                  <a:pt x="71" y="19"/>
                  <a:pt x="72" y="18"/>
                </a:cubicBezTo>
                <a:lnTo>
                  <a:pt x="72" y="50"/>
                </a:lnTo>
                <a:close/>
              </a:path>
            </a:pathLst>
          </a:custGeom>
          <a:solidFill>
            <a:srgbClr val="FFFFFF"/>
          </a:solidFill>
          <a:ln w="9525">
            <a:noFill/>
            <a:round/>
            <a:headEnd/>
            <a:tailEnd/>
          </a:ln>
        </p:spPr>
        <p:txBody>
          <a:bodyPr vert="horz" wrap="square" lIns="45714" tIns="22857" rIns="45714" bIns="22857" numCol="1" anchor="t" anchorCtr="0" compatLnSpc="1">
            <a:prstTxWarp prst="textNoShape">
              <a:avLst/>
            </a:prstTxWarp>
          </a:bodyPr>
          <a:lstStyle/>
          <a:p>
            <a:endParaRPr lang="en-US" sz="900"/>
          </a:p>
        </p:txBody>
      </p:sp>
      <p:sp>
        <p:nvSpPr>
          <p:cNvPr id="9" name="Oval 8"/>
          <p:cNvSpPr/>
          <p:nvPr/>
        </p:nvSpPr>
        <p:spPr>
          <a:xfrm flipH="1">
            <a:off x="5728311" y="4681297"/>
            <a:ext cx="585787" cy="585711"/>
          </a:xfrm>
          <a:prstGeom prst="ellipse">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lIns="91410" tIns="45705" rIns="91410" bIns="45705" rtlCol="0" anchor="ctr"/>
          <a:lstStyle/>
          <a:p>
            <a:pPr algn="ctr"/>
            <a:endParaRPr lang="en-US" sz="1600" dirty="0">
              <a:solidFill>
                <a:schemeClr val="bg1"/>
              </a:solidFill>
              <a:latin typeface="Open Sans"/>
              <a:cs typeface="Open Sans"/>
            </a:endParaRPr>
          </a:p>
        </p:txBody>
      </p:sp>
      <p:sp>
        <p:nvSpPr>
          <p:cNvPr id="11" name="Freeform 107"/>
          <p:cNvSpPr>
            <a:spLocks/>
          </p:cNvSpPr>
          <p:nvPr/>
        </p:nvSpPr>
        <p:spPr bwMode="auto">
          <a:xfrm>
            <a:off x="5886652" y="4840840"/>
            <a:ext cx="269107" cy="283026"/>
          </a:xfrm>
          <a:custGeom>
            <a:avLst/>
            <a:gdLst/>
            <a:ahLst/>
            <a:cxnLst>
              <a:cxn ang="0">
                <a:pos x="104" y="88"/>
              </a:cxn>
              <a:cxn ang="0">
                <a:pos x="103" y="87"/>
              </a:cxn>
              <a:cxn ang="0">
                <a:pos x="78" y="76"/>
              </a:cxn>
              <a:cxn ang="0">
                <a:pos x="77" y="76"/>
              </a:cxn>
              <a:cxn ang="0">
                <a:pos x="64" y="86"/>
              </a:cxn>
              <a:cxn ang="0">
                <a:pos x="41" y="67"/>
              </a:cxn>
              <a:cxn ang="0">
                <a:pos x="26" y="44"/>
              </a:cxn>
              <a:cxn ang="0">
                <a:pos x="37" y="30"/>
              </a:cxn>
              <a:cxn ang="0">
                <a:pos x="30" y="4"/>
              </a:cxn>
              <a:cxn ang="0">
                <a:pos x="29" y="4"/>
              </a:cxn>
              <a:cxn ang="0">
                <a:pos x="18" y="0"/>
              </a:cxn>
              <a:cxn ang="0">
                <a:pos x="16" y="2"/>
              </a:cxn>
              <a:cxn ang="0">
                <a:pos x="3" y="14"/>
              </a:cxn>
              <a:cxn ang="0">
                <a:pos x="26" y="83"/>
              </a:cxn>
              <a:cxn ang="0">
                <a:pos x="89" y="113"/>
              </a:cxn>
              <a:cxn ang="0">
                <a:pos x="89" y="113"/>
              </a:cxn>
              <a:cxn ang="0">
                <a:pos x="90" y="112"/>
              </a:cxn>
              <a:cxn ang="0">
                <a:pos x="104" y="101"/>
              </a:cxn>
              <a:cxn ang="0">
                <a:pos x="104" y="88"/>
              </a:cxn>
            </a:cxnLst>
            <a:rect l="0" t="0" r="r" b="b"/>
            <a:pathLst>
              <a:path w="108" h="114">
                <a:moveTo>
                  <a:pt x="104" y="88"/>
                </a:moveTo>
                <a:cubicBezTo>
                  <a:pt x="103" y="87"/>
                  <a:pt x="103" y="87"/>
                  <a:pt x="103" y="87"/>
                </a:cubicBezTo>
                <a:cubicBezTo>
                  <a:pt x="101" y="83"/>
                  <a:pt x="80" y="76"/>
                  <a:pt x="78" y="76"/>
                </a:cubicBezTo>
                <a:cubicBezTo>
                  <a:pt x="77" y="76"/>
                  <a:pt x="77" y="76"/>
                  <a:pt x="77" y="76"/>
                </a:cubicBezTo>
                <a:cubicBezTo>
                  <a:pt x="74" y="77"/>
                  <a:pt x="70" y="80"/>
                  <a:pt x="64" y="86"/>
                </a:cubicBezTo>
                <a:cubicBezTo>
                  <a:pt x="56" y="82"/>
                  <a:pt x="46" y="73"/>
                  <a:pt x="41" y="67"/>
                </a:cubicBezTo>
                <a:cubicBezTo>
                  <a:pt x="35" y="61"/>
                  <a:pt x="29" y="51"/>
                  <a:pt x="26" y="44"/>
                </a:cubicBezTo>
                <a:cubicBezTo>
                  <a:pt x="34" y="37"/>
                  <a:pt x="37" y="34"/>
                  <a:pt x="37" y="30"/>
                </a:cubicBezTo>
                <a:cubicBezTo>
                  <a:pt x="38" y="29"/>
                  <a:pt x="34" y="7"/>
                  <a:pt x="30" y="4"/>
                </a:cubicBezTo>
                <a:cubicBezTo>
                  <a:pt x="29" y="4"/>
                  <a:pt x="29" y="4"/>
                  <a:pt x="29" y="4"/>
                </a:cubicBezTo>
                <a:cubicBezTo>
                  <a:pt x="26" y="2"/>
                  <a:pt x="23" y="0"/>
                  <a:pt x="18" y="0"/>
                </a:cubicBezTo>
                <a:cubicBezTo>
                  <a:pt x="17" y="1"/>
                  <a:pt x="16" y="1"/>
                  <a:pt x="16" y="2"/>
                </a:cubicBezTo>
                <a:cubicBezTo>
                  <a:pt x="13" y="3"/>
                  <a:pt x="6" y="8"/>
                  <a:pt x="3" y="14"/>
                </a:cubicBezTo>
                <a:cubicBezTo>
                  <a:pt x="1" y="18"/>
                  <a:pt x="0" y="53"/>
                  <a:pt x="26" y="83"/>
                </a:cubicBezTo>
                <a:cubicBezTo>
                  <a:pt x="52" y="112"/>
                  <a:pt x="84" y="114"/>
                  <a:pt x="89" y="113"/>
                </a:cubicBezTo>
                <a:cubicBezTo>
                  <a:pt x="89" y="113"/>
                  <a:pt x="89" y="113"/>
                  <a:pt x="89" y="113"/>
                </a:cubicBezTo>
                <a:cubicBezTo>
                  <a:pt x="90" y="112"/>
                  <a:pt x="90" y="112"/>
                  <a:pt x="90" y="112"/>
                </a:cubicBezTo>
                <a:cubicBezTo>
                  <a:pt x="96" y="110"/>
                  <a:pt x="102" y="104"/>
                  <a:pt x="104" y="101"/>
                </a:cubicBezTo>
                <a:cubicBezTo>
                  <a:pt x="108" y="97"/>
                  <a:pt x="105" y="91"/>
                  <a:pt x="104" y="88"/>
                </a:cubicBezTo>
                <a:close/>
              </a:path>
            </a:pathLst>
          </a:custGeom>
          <a:solidFill>
            <a:schemeClr val="bg1"/>
          </a:solidFill>
          <a:ln w="9525">
            <a:noFill/>
            <a:round/>
            <a:headEnd/>
            <a:tailEnd/>
          </a:ln>
        </p:spPr>
        <p:txBody>
          <a:bodyPr vert="horz" wrap="square" lIns="45714" tIns="22857" rIns="45714" bIns="22857" numCol="1" anchor="t" anchorCtr="0" compatLnSpc="1">
            <a:prstTxWarp prst="textNoShape">
              <a:avLst/>
            </a:prstTxWarp>
          </a:bodyPr>
          <a:lstStyle/>
          <a:p>
            <a:endParaRPr lang="en-US" sz="900"/>
          </a:p>
        </p:txBody>
      </p:sp>
      <p:sp>
        <p:nvSpPr>
          <p:cNvPr id="12" name="Oval 11"/>
          <p:cNvSpPr/>
          <p:nvPr/>
        </p:nvSpPr>
        <p:spPr>
          <a:xfrm flipH="1">
            <a:off x="8372781" y="4692087"/>
            <a:ext cx="585787" cy="585711"/>
          </a:xfrm>
          <a:prstGeom prst="ellipse">
            <a:avLst/>
          </a:prstGeom>
          <a:solidFill>
            <a:srgbClr val="6BB5AD"/>
          </a:solidFill>
          <a:ln>
            <a:noFill/>
          </a:ln>
        </p:spPr>
        <p:style>
          <a:lnRef idx="2">
            <a:schemeClr val="accent1">
              <a:shade val="50000"/>
            </a:schemeClr>
          </a:lnRef>
          <a:fillRef idx="1">
            <a:schemeClr val="accent1"/>
          </a:fillRef>
          <a:effectRef idx="0">
            <a:schemeClr val="accent1"/>
          </a:effectRef>
          <a:fontRef idx="minor">
            <a:schemeClr val="lt1"/>
          </a:fontRef>
        </p:style>
        <p:txBody>
          <a:bodyPr lIns="91410" tIns="45705" rIns="91410" bIns="45705" rtlCol="0" anchor="ctr"/>
          <a:lstStyle/>
          <a:p>
            <a:pPr algn="ctr"/>
            <a:endParaRPr lang="en-AU" sz="1600" dirty="0">
              <a:solidFill>
                <a:schemeClr val="bg1"/>
              </a:solidFill>
              <a:latin typeface="Open Sans"/>
              <a:cs typeface="Open Sans"/>
            </a:endParaRPr>
          </a:p>
        </p:txBody>
      </p:sp>
      <p:sp>
        <p:nvSpPr>
          <p:cNvPr id="13" name="Freeform 78"/>
          <p:cNvSpPr>
            <a:spLocks noEditPoints="1"/>
          </p:cNvSpPr>
          <p:nvPr/>
        </p:nvSpPr>
        <p:spPr bwMode="auto">
          <a:xfrm>
            <a:off x="8479874" y="4813140"/>
            <a:ext cx="371600" cy="322027"/>
          </a:xfrm>
          <a:custGeom>
            <a:avLst/>
            <a:gdLst/>
            <a:ahLst/>
            <a:cxnLst>
              <a:cxn ang="0">
                <a:pos x="59" y="54"/>
              </a:cxn>
              <a:cxn ang="0">
                <a:pos x="53" y="59"/>
              </a:cxn>
              <a:cxn ang="0">
                <a:pos x="45" y="62"/>
              </a:cxn>
              <a:cxn ang="0">
                <a:pos x="38" y="59"/>
              </a:cxn>
              <a:cxn ang="0">
                <a:pos x="30" y="51"/>
              </a:cxn>
              <a:cxn ang="0">
                <a:pos x="27" y="43"/>
              </a:cxn>
              <a:cxn ang="0">
                <a:pos x="30" y="36"/>
              </a:cxn>
              <a:cxn ang="0">
                <a:pos x="27" y="32"/>
              </a:cxn>
              <a:cxn ang="0">
                <a:pos x="19" y="36"/>
              </a:cxn>
              <a:cxn ang="0">
                <a:pos x="11" y="32"/>
              </a:cxn>
              <a:cxn ang="0">
                <a:pos x="3" y="24"/>
              </a:cxn>
              <a:cxn ang="0">
                <a:pos x="0" y="17"/>
              </a:cxn>
              <a:cxn ang="0">
                <a:pos x="3" y="9"/>
              </a:cxn>
              <a:cxn ang="0">
                <a:pos x="9" y="3"/>
              </a:cxn>
              <a:cxn ang="0">
                <a:pos x="17" y="0"/>
              </a:cxn>
              <a:cxn ang="0">
                <a:pos x="24" y="4"/>
              </a:cxn>
              <a:cxn ang="0">
                <a:pos x="32" y="11"/>
              </a:cxn>
              <a:cxn ang="0">
                <a:pos x="35" y="19"/>
              </a:cxn>
              <a:cxn ang="0">
                <a:pos x="32" y="27"/>
              </a:cxn>
              <a:cxn ang="0">
                <a:pos x="35" y="30"/>
              </a:cxn>
              <a:cxn ang="0">
                <a:pos x="43" y="27"/>
              </a:cxn>
              <a:cxn ang="0">
                <a:pos x="51" y="30"/>
              </a:cxn>
              <a:cxn ang="0">
                <a:pos x="59" y="38"/>
              </a:cxn>
              <a:cxn ang="0">
                <a:pos x="62" y="46"/>
              </a:cxn>
              <a:cxn ang="0">
                <a:pos x="59" y="54"/>
              </a:cxn>
              <a:cxn ang="0">
                <a:pos x="27" y="17"/>
              </a:cxn>
              <a:cxn ang="0">
                <a:pos x="19" y="9"/>
              </a:cxn>
              <a:cxn ang="0">
                <a:pos x="17" y="8"/>
              </a:cxn>
              <a:cxn ang="0">
                <a:pos x="14" y="9"/>
              </a:cxn>
              <a:cxn ang="0">
                <a:pos x="8" y="14"/>
              </a:cxn>
              <a:cxn ang="0">
                <a:pos x="7" y="17"/>
              </a:cxn>
              <a:cxn ang="0">
                <a:pos x="8" y="19"/>
              </a:cxn>
              <a:cxn ang="0">
                <a:pos x="16" y="27"/>
              </a:cxn>
              <a:cxn ang="0">
                <a:pos x="19" y="28"/>
              </a:cxn>
              <a:cxn ang="0">
                <a:pos x="22" y="27"/>
              </a:cxn>
              <a:cxn ang="0">
                <a:pos x="19" y="23"/>
              </a:cxn>
              <a:cxn ang="0">
                <a:pos x="23" y="19"/>
              </a:cxn>
              <a:cxn ang="0">
                <a:pos x="27" y="22"/>
              </a:cxn>
              <a:cxn ang="0">
                <a:pos x="28" y="19"/>
              </a:cxn>
              <a:cxn ang="0">
                <a:pos x="27" y="17"/>
              </a:cxn>
              <a:cxn ang="0">
                <a:pos x="54" y="43"/>
              </a:cxn>
              <a:cxn ang="0">
                <a:pos x="46" y="35"/>
              </a:cxn>
              <a:cxn ang="0">
                <a:pos x="43" y="34"/>
              </a:cxn>
              <a:cxn ang="0">
                <a:pos x="40" y="36"/>
              </a:cxn>
              <a:cxn ang="0">
                <a:pos x="43" y="40"/>
              </a:cxn>
              <a:cxn ang="0">
                <a:pos x="40" y="43"/>
              </a:cxn>
              <a:cxn ang="0">
                <a:pos x="35" y="41"/>
              </a:cxn>
              <a:cxn ang="0">
                <a:pos x="34" y="43"/>
              </a:cxn>
              <a:cxn ang="0">
                <a:pos x="35" y="46"/>
              </a:cxn>
              <a:cxn ang="0">
                <a:pos x="43" y="54"/>
              </a:cxn>
              <a:cxn ang="0">
                <a:pos x="45" y="55"/>
              </a:cxn>
              <a:cxn ang="0">
                <a:pos x="48" y="54"/>
              </a:cxn>
              <a:cxn ang="0">
                <a:pos x="54" y="48"/>
              </a:cxn>
              <a:cxn ang="0">
                <a:pos x="55" y="46"/>
              </a:cxn>
              <a:cxn ang="0">
                <a:pos x="54" y="43"/>
              </a:cxn>
            </a:cxnLst>
            <a:rect l="0" t="0" r="r" b="b"/>
            <a:pathLst>
              <a:path w="62" h="62">
                <a:moveTo>
                  <a:pt x="59" y="54"/>
                </a:moveTo>
                <a:cubicBezTo>
                  <a:pt x="53" y="59"/>
                  <a:pt x="53" y="59"/>
                  <a:pt x="53" y="59"/>
                </a:cubicBezTo>
                <a:cubicBezTo>
                  <a:pt x="51" y="61"/>
                  <a:pt x="48" y="62"/>
                  <a:pt x="45" y="62"/>
                </a:cubicBezTo>
                <a:cubicBezTo>
                  <a:pt x="43" y="62"/>
                  <a:pt x="40" y="61"/>
                  <a:pt x="38" y="59"/>
                </a:cubicBezTo>
                <a:cubicBezTo>
                  <a:pt x="30" y="51"/>
                  <a:pt x="30" y="51"/>
                  <a:pt x="30" y="51"/>
                </a:cubicBezTo>
                <a:cubicBezTo>
                  <a:pt x="28" y="49"/>
                  <a:pt x="27" y="46"/>
                  <a:pt x="27" y="43"/>
                </a:cubicBezTo>
                <a:cubicBezTo>
                  <a:pt x="27" y="40"/>
                  <a:pt x="28" y="38"/>
                  <a:pt x="30" y="36"/>
                </a:cubicBezTo>
                <a:cubicBezTo>
                  <a:pt x="27" y="32"/>
                  <a:pt x="27" y="32"/>
                  <a:pt x="27" y="32"/>
                </a:cubicBezTo>
                <a:cubicBezTo>
                  <a:pt x="25" y="34"/>
                  <a:pt x="22" y="36"/>
                  <a:pt x="19" y="36"/>
                </a:cubicBezTo>
                <a:cubicBezTo>
                  <a:pt x="16" y="36"/>
                  <a:pt x="13" y="34"/>
                  <a:pt x="11" y="32"/>
                </a:cubicBezTo>
                <a:cubicBezTo>
                  <a:pt x="3" y="24"/>
                  <a:pt x="3" y="24"/>
                  <a:pt x="3" y="24"/>
                </a:cubicBezTo>
                <a:cubicBezTo>
                  <a:pt x="1" y="22"/>
                  <a:pt x="0" y="20"/>
                  <a:pt x="0" y="17"/>
                </a:cubicBezTo>
                <a:cubicBezTo>
                  <a:pt x="0" y="14"/>
                  <a:pt x="1" y="11"/>
                  <a:pt x="3" y="9"/>
                </a:cubicBezTo>
                <a:cubicBezTo>
                  <a:pt x="9" y="3"/>
                  <a:pt x="9" y="3"/>
                  <a:pt x="9" y="3"/>
                </a:cubicBezTo>
                <a:cubicBezTo>
                  <a:pt x="11" y="1"/>
                  <a:pt x="14" y="0"/>
                  <a:pt x="17" y="0"/>
                </a:cubicBezTo>
                <a:cubicBezTo>
                  <a:pt x="19" y="0"/>
                  <a:pt x="22" y="1"/>
                  <a:pt x="24" y="4"/>
                </a:cubicBezTo>
                <a:cubicBezTo>
                  <a:pt x="32" y="11"/>
                  <a:pt x="32" y="11"/>
                  <a:pt x="32" y="11"/>
                </a:cubicBezTo>
                <a:cubicBezTo>
                  <a:pt x="34" y="13"/>
                  <a:pt x="35" y="16"/>
                  <a:pt x="35" y="19"/>
                </a:cubicBezTo>
                <a:cubicBezTo>
                  <a:pt x="35" y="22"/>
                  <a:pt x="34" y="25"/>
                  <a:pt x="32" y="27"/>
                </a:cubicBezTo>
                <a:cubicBezTo>
                  <a:pt x="35" y="30"/>
                  <a:pt x="35" y="30"/>
                  <a:pt x="35" y="30"/>
                </a:cubicBezTo>
                <a:cubicBezTo>
                  <a:pt x="37" y="28"/>
                  <a:pt x="40" y="27"/>
                  <a:pt x="43" y="27"/>
                </a:cubicBezTo>
                <a:cubicBezTo>
                  <a:pt x="46" y="27"/>
                  <a:pt x="49" y="28"/>
                  <a:pt x="51" y="30"/>
                </a:cubicBezTo>
                <a:cubicBezTo>
                  <a:pt x="59" y="38"/>
                  <a:pt x="59" y="38"/>
                  <a:pt x="59" y="38"/>
                </a:cubicBezTo>
                <a:cubicBezTo>
                  <a:pt x="61" y="40"/>
                  <a:pt x="62" y="43"/>
                  <a:pt x="62" y="46"/>
                </a:cubicBezTo>
                <a:cubicBezTo>
                  <a:pt x="62" y="49"/>
                  <a:pt x="61" y="52"/>
                  <a:pt x="59" y="54"/>
                </a:cubicBezTo>
                <a:close/>
                <a:moveTo>
                  <a:pt x="27" y="17"/>
                </a:moveTo>
                <a:cubicBezTo>
                  <a:pt x="19" y="9"/>
                  <a:pt x="19" y="9"/>
                  <a:pt x="19" y="9"/>
                </a:cubicBezTo>
                <a:cubicBezTo>
                  <a:pt x="18" y="8"/>
                  <a:pt x="18" y="8"/>
                  <a:pt x="17" y="8"/>
                </a:cubicBezTo>
                <a:cubicBezTo>
                  <a:pt x="16" y="8"/>
                  <a:pt x="15" y="8"/>
                  <a:pt x="14" y="9"/>
                </a:cubicBezTo>
                <a:cubicBezTo>
                  <a:pt x="8" y="14"/>
                  <a:pt x="8" y="14"/>
                  <a:pt x="8" y="14"/>
                </a:cubicBezTo>
                <a:cubicBezTo>
                  <a:pt x="8" y="15"/>
                  <a:pt x="7" y="16"/>
                  <a:pt x="7" y="17"/>
                </a:cubicBezTo>
                <a:cubicBezTo>
                  <a:pt x="7" y="18"/>
                  <a:pt x="8" y="19"/>
                  <a:pt x="8" y="19"/>
                </a:cubicBezTo>
                <a:cubicBezTo>
                  <a:pt x="16" y="27"/>
                  <a:pt x="16" y="27"/>
                  <a:pt x="16" y="27"/>
                </a:cubicBezTo>
                <a:cubicBezTo>
                  <a:pt x="17" y="28"/>
                  <a:pt x="18" y="28"/>
                  <a:pt x="19" y="28"/>
                </a:cubicBezTo>
                <a:cubicBezTo>
                  <a:pt x="20" y="28"/>
                  <a:pt x="21" y="28"/>
                  <a:pt x="22" y="27"/>
                </a:cubicBezTo>
                <a:cubicBezTo>
                  <a:pt x="20" y="26"/>
                  <a:pt x="19" y="25"/>
                  <a:pt x="19" y="23"/>
                </a:cubicBezTo>
                <a:cubicBezTo>
                  <a:pt x="19" y="21"/>
                  <a:pt x="21" y="19"/>
                  <a:pt x="23" y="19"/>
                </a:cubicBezTo>
                <a:cubicBezTo>
                  <a:pt x="24" y="19"/>
                  <a:pt x="26" y="21"/>
                  <a:pt x="27" y="22"/>
                </a:cubicBezTo>
                <a:cubicBezTo>
                  <a:pt x="28" y="21"/>
                  <a:pt x="28" y="20"/>
                  <a:pt x="28" y="19"/>
                </a:cubicBezTo>
                <a:cubicBezTo>
                  <a:pt x="28" y="18"/>
                  <a:pt x="28" y="17"/>
                  <a:pt x="27" y="17"/>
                </a:cubicBezTo>
                <a:close/>
                <a:moveTo>
                  <a:pt x="54" y="43"/>
                </a:moveTo>
                <a:cubicBezTo>
                  <a:pt x="46" y="35"/>
                  <a:pt x="46" y="35"/>
                  <a:pt x="46" y="35"/>
                </a:cubicBezTo>
                <a:cubicBezTo>
                  <a:pt x="45" y="35"/>
                  <a:pt x="44" y="34"/>
                  <a:pt x="43" y="34"/>
                </a:cubicBezTo>
                <a:cubicBezTo>
                  <a:pt x="42" y="34"/>
                  <a:pt x="41" y="35"/>
                  <a:pt x="40" y="36"/>
                </a:cubicBezTo>
                <a:cubicBezTo>
                  <a:pt x="42" y="37"/>
                  <a:pt x="43" y="38"/>
                  <a:pt x="43" y="40"/>
                </a:cubicBezTo>
                <a:cubicBezTo>
                  <a:pt x="43" y="42"/>
                  <a:pt x="42" y="43"/>
                  <a:pt x="40" y="43"/>
                </a:cubicBezTo>
                <a:cubicBezTo>
                  <a:pt x="38" y="43"/>
                  <a:pt x="37" y="42"/>
                  <a:pt x="35" y="41"/>
                </a:cubicBezTo>
                <a:cubicBezTo>
                  <a:pt x="34" y="41"/>
                  <a:pt x="34" y="42"/>
                  <a:pt x="34" y="43"/>
                </a:cubicBezTo>
                <a:cubicBezTo>
                  <a:pt x="34" y="44"/>
                  <a:pt x="34" y="45"/>
                  <a:pt x="35" y="46"/>
                </a:cubicBezTo>
                <a:cubicBezTo>
                  <a:pt x="43" y="54"/>
                  <a:pt x="43" y="54"/>
                  <a:pt x="43" y="54"/>
                </a:cubicBezTo>
                <a:cubicBezTo>
                  <a:pt x="44" y="55"/>
                  <a:pt x="45" y="55"/>
                  <a:pt x="45" y="55"/>
                </a:cubicBezTo>
                <a:cubicBezTo>
                  <a:pt x="46" y="55"/>
                  <a:pt x="47" y="55"/>
                  <a:pt x="48" y="54"/>
                </a:cubicBezTo>
                <a:cubicBezTo>
                  <a:pt x="54" y="48"/>
                  <a:pt x="54" y="48"/>
                  <a:pt x="54" y="48"/>
                </a:cubicBezTo>
                <a:cubicBezTo>
                  <a:pt x="54" y="48"/>
                  <a:pt x="55" y="47"/>
                  <a:pt x="55" y="46"/>
                </a:cubicBezTo>
                <a:cubicBezTo>
                  <a:pt x="55" y="45"/>
                  <a:pt x="54" y="44"/>
                  <a:pt x="54" y="43"/>
                </a:cubicBezTo>
                <a:close/>
              </a:path>
            </a:pathLst>
          </a:custGeom>
          <a:solidFill>
            <a:schemeClr val="bg1"/>
          </a:solidFill>
          <a:ln w="9525">
            <a:noFill/>
            <a:round/>
            <a:headEnd/>
            <a:tailEnd/>
          </a:ln>
        </p:spPr>
        <p:txBody>
          <a:bodyPr vert="horz" wrap="square" lIns="45714" tIns="22857" rIns="45714" bIns="22857" numCol="1" anchor="t" anchorCtr="0" compatLnSpc="1">
            <a:prstTxWarp prst="textNoShape">
              <a:avLst/>
            </a:prstTxWarp>
          </a:bodyPr>
          <a:lstStyle/>
          <a:p>
            <a:endParaRPr lang="en-US" sz="900"/>
          </a:p>
        </p:txBody>
      </p:sp>
      <p:graphicFrame>
        <p:nvGraphicFramePr>
          <p:cNvPr id="16" name="Table 15"/>
          <p:cNvGraphicFramePr>
            <a:graphicFrameLocks noGrp="1"/>
          </p:cNvGraphicFramePr>
          <p:nvPr>
            <p:extLst>
              <p:ext uri="{D42A27DB-BD31-4B8C-83A1-F6EECF244321}">
                <p14:modId xmlns:p14="http://schemas.microsoft.com/office/powerpoint/2010/main" val="718945006"/>
              </p:ext>
            </p:extLst>
          </p:nvPr>
        </p:nvGraphicFramePr>
        <p:xfrm>
          <a:off x="2030411" y="5433217"/>
          <a:ext cx="8127999" cy="822960"/>
        </p:xfrm>
        <a:graphic>
          <a:graphicData uri="http://schemas.openxmlformats.org/drawingml/2006/table">
            <a:tbl>
              <a:tblPr firstRow="1">
                <a:effectLst/>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pPr algn="ctr"/>
                      <a:r>
                        <a:rPr lang="en-US" sz="1600" dirty="0">
                          <a:latin typeface="Abrade Heavy" charset="0"/>
                          <a:ea typeface="Abrade Heavy" charset="0"/>
                          <a:cs typeface="Abrade Heavy" charset="0"/>
                        </a:rPr>
                        <a:t>alex.perry@flpadvisors.com</a:t>
                      </a:r>
                    </a:p>
                    <a:p>
                      <a:pPr algn="ctr"/>
                      <a:r>
                        <a:rPr lang="en-US" sz="1600" dirty="0">
                          <a:latin typeface="Abrade Heavy" charset="0"/>
                          <a:ea typeface="Abrade Heavy" charset="0"/>
                          <a:cs typeface="Abrade Heavy" charset="0"/>
                        </a:rPr>
                        <a:t>jennifer.zinth@gmail.com</a:t>
                      </a:r>
                    </a:p>
                    <a:p>
                      <a:pPr algn="ctr"/>
                      <a:endParaRPr lang="en-US" sz="1600" dirty="0">
                        <a:latin typeface="Abrade Heavy" charset="0"/>
                        <a:ea typeface="Abrade Heavy" charset="0"/>
                        <a:cs typeface="Abrade Heavy"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600" dirty="0">
                          <a:latin typeface="Abrade Heavy" charset="0"/>
                          <a:ea typeface="Abrade Heavy" charset="0"/>
                          <a:cs typeface="Abrade Heavy" charset="0"/>
                        </a:rPr>
                        <a:t>(202) 431 – 7221</a:t>
                      </a:r>
                      <a:br>
                        <a:rPr lang="en-US" sz="1600" dirty="0">
                          <a:latin typeface="Abrade Heavy" charset="0"/>
                          <a:ea typeface="Abrade Heavy" charset="0"/>
                          <a:cs typeface="Abrade Heavy" charset="0"/>
                        </a:rPr>
                      </a:br>
                      <a:r>
                        <a:rPr lang="en-US" sz="1600" dirty="0">
                          <a:latin typeface="Abrade Heavy" charset="0"/>
                          <a:ea typeface="Abrade Heavy" charset="0"/>
                          <a:cs typeface="Abrade Heavy" charset="0"/>
                        </a:rPr>
                        <a:t>(720) 988-3999</a:t>
                      </a:r>
                    </a:p>
                    <a:p>
                      <a:pPr algn="ctr"/>
                      <a:endParaRPr lang="en-US" sz="1600" dirty="0">
                        <a:latin typeface="Abrade Heavy" charset="0"/>
                        <a:ea typeface="Abrade Heavy" charset="0"/>
                        <a:cs typeface="Abrade Heavy"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600" dirty="0">
                          <a:latin typeface="Abrade Heavy" charset="0"/>
                          <a:ea typeface="Abrade Heavy" charset="0"/>
                          <a:cs typeface="Abrade Heavy" charset="0"/>
                        </a:rPr>
                        <a:t>collegeinhighschool.org</a:t>
                      </a:r>
                      <a:br>
                        <a:rPr lang="en-US" sz="1600" dirty="0">
                          <a:latin typeface="Abrade Heavy" charset="0"/>
                          <a:ea typeface="Abrade Heavy" charset="0"/>
                          <a:cs typeface="Abrade Heavy" charset="0"/>
                        </a:rPr>
                      </a:br>
                      <a:r>
                        <a:rPr lang="en-US" sz="1600" dirty="0">
                          <a:latin typeface="Abrade Heavy" charset="0"/>
                          <a:ea typeface="Abrade Heavy" charset="0"/>
                          <a:cs typeface="Abrade Heavy" charset="0"/>
                        </a:rPr>
                        <a:t>Zinthconsulting.com</a:t>
                      </a:r>
                    </a:p>
                    <a:p>
                      <a:pPr algn="ctr"/>
                      <a:endParaRPr lang="en-US" sz="1600" dirty="0">
                        <a:latin typeface="Abrade Heavy" charset="0"/>
                        <a:ea typeface="Abrade Heavy" charset="0"/>
                        <a:cs typeface="Abrade Heavy"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470088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463C4-C20D-73EF-DB67-42F6A792233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4019CE8-E030-758A-1C8A-9040425ADAAE}"/>
              </a:ext>
            </a:extLst>
          </p:cNvPr>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Fro</a:t>
            </a:r>
            <a:r>
              <a:rPr lang="en-US" sz="3200" b="1" dirty="0"/>
              <a:t>m the Student/Parent Perspective</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860CCDBF-5818-C170-068A-1799C8A52B15}"/>
              </a:ext>
            </a:extLst>
          </p:cNvPr>
          <p:cNvSpPr txBox="1"/>
          <p:nvPr/>
        </p:nvSpPr>
        <p:spPr>
          <a:xfrm>
            <a:off x="2594343" y="1850886"/>
            <a:ext cx="9490283" cy="4524315"/>
          </a:xfrm>
          <a:prstGeom prst="rect">
            <a:avLst/>
          </a:prstGeom>
          <a:noFill/>
        </p:spPr>
        <p:txBody>
          <a:bodyPr wrap="square" rtlCol="0">
            <a:spAutoFit/>
          </a:bodyPr>
          <a:lstStyle/>
          <a:p>
            <a:r>
              <a:rPr lang="en-US" sz="2400" dirty="0">
                <a:latin typeface="Abrade Heavy" charset="0"/>
                <a:ea typeface="Abrade Heavy" charset="0"/>
                <a:cs typeface="Abrade Heavy" charset="0"/>
              </a:rPr>
              <a:t>Late last year, while facilitating a focus group with a group of school counselors in Ohio, we heard a story from a high school counselor.</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Her son is a senior in high school and has been taking College Credit Plus courses. And this counselor – who spends </a:t>
            </a:r>
            <a:r>
              <a:rPr lang="en-US" sz="2400" b="1" dirty="0">
                <a:latin typeface="Abrade Heavy" charset="0"/>
                <a:ea typeface="Abrade Heavy" charset="0"/>
                <a:cs typeface="Abrade Heavy" charset="0"/>
              </a:rPr>
              <a:t>most of her time</a:t>
            </a:r>
            <a:r>
              <a:rPr lang="en-US" sz="2400" dirty="0">
                <a:latin typeface="Abrade Heavy" charset="0"/>
                <a:ea typeface="Abrade Heavy" charset="0"/>
                <a:cs typeface="Abrade Heavy" charset="0"/>
              </a:rPr>
              <a:t> counseling dual enrollment students and working on her high school’s College Credit Plus relationships – is struggling to figure out which credits her son earned will transfer to his chosen in-state public institution.</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This is despite Ohio having a pretty good transfer tool. </a:t>
            </a:r>
            <a:r>
              <a:rPr lang="en-US" sz="2400" b="1" dirty="0">
                <a:latin typeface="Abrade Heavy" charset="0"/>
                <a:ea typeface="Abrade Heavy" charset="0"/>
                <a:cs typeface="Abrade Heavy" charset="0"/>
              </a:rPr>
              <a:t>If a high school counselor whose main job is dual enrollment can’t figure this out, the system is failing.</a:t>
            </a:r>
            <a:endParaRPr lang="en-US" sz="2400" dirty="0">
              <a:latin typeface="Abrade Heavy" charset="0"/>
              <a:ea typeface="Abrade Heavy" charset="0"/>
              <a:cs typeface="Abrade Heavy" charset="0"/>
            </a:endParaRPr>
          </a:p>
        </p:txBody>
      </p:sp>
      <p:sp>
        <p:nvSpPr>
          <p:cNvPr id="2" name="Right Arrow 1">
            <a:extLst>
              <a:ext uri="{FF2B5EF4-FFF2-40B4-BE49-F238E27FC236}">
                <a16:creationId xmlns:a16="http://schemas.microsoft.com/office/drawing/2014/main" id="{68D91621-B3A0-C6F1-DF08-FA55A33E8480}"/>
              </a:ext>
            </a:extLst>
          </p:cNvPr>
          <p:cNvSpPr/>
          <p:nvPr/>
        </p:nvSpPr>
        <p:spPr>
          <a:xfrm>
            <a:off x="1393370" y="190359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89D7C40B-D3D4-80E0-F3CA-65100B1263EE}"/>
              </a:ext>
            </a:extLst>
          </p:cNvPr>
          <p:cNvSpPr/>
          <p:nvPr/>
        </p:nvSpPr>
        <p:spPr>
          <a:xfrm>
            <a:off x="1393370" y="2944368"/>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A2A3CDA3-ACCE-899B-DC17-B216DCDC804B}"/>
              </a:ext>
            </a:extLst>
          </p:cNvPr>
          <p:cNvSpPr/>
          <p:nvPr/>
        </p:nvSpPr>
        <p:spPr>
          <a:xfrm>
            <a:off x="1393370" y="5111385"/>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7330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19622-00A2-8F6D-0B07-357B90DFD3E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D037C17-1C93-C70B-7DC3-CC6995FF8DF4}"/>
              </a:ext>
            </a:extLst>
          </p:cNvPr>
          <p:cNvSpPr>
            <a:spLocks noGrp="1"/>
          </p:cNvSpPr>
          <p:nvPr>
            <p:ph type="title"/>
          </p:nvPr>
        </p:nvSpPr>
        <p:spPr>
          <a:xfrm>
            <a:off x="1120462" y="235160"/>
            <a:ext cx="10823944" cy="1325563"/>
          </a:xfrm>
        </p:spPr>
        <p:txBody>
          <a:bodyPr>
            <a:normAutofit/>
          </a:bodyPr>
          <a:lstStyle/>
          <a:p>
            <a:pPr algn="r"/>
            <a:r>
              <a:rPr lang="en-US" sz="3200" b="1" dirty="0"/>
              <a:t>From the State Perspective</a:t>
            </a:r>
            <a:endParaRPr lang="en-US" sz="3200" b="1" dirty="0">
              <a:latin typeface="Avenir Book" charset="0"/>
              <a:ea typeface="Avenir Book" charset="0"/>
              <a:cs typeface="Avenir Book" charset="0"/>
            </a:endParaRPr>
          </a:p>
        </p:txBody>
      </p:sp>
      <p:sp>
        <p:nvSpPr>
          <p:cNvPr id="6" name="TextBox 5">
            <a:extLst>
              <a:ext uri="{FF2B5EF4-FFF2-40B4-BE49-F238E27FC236}">
                <a16:creationId xmlns:a16="http://schemas.microsoft.com/office/drawing/2014/main" id="{0F4D4B27-CC39-3D7E-23F7-87EE3A198DCB}"/>
              </a:ext>
            </a:extLst>
          </p:cNvPr>
          <p:cNvSpPr txBox="1"/>
          <p:nvPr/>
        </p:nvSpPr>
        <p:spPr>
          <a:xfrm>
            <a:off x="2594344" y="1850886"/>
            <a:ext cx="9350062" cy="3985706"/>
          </a:xfrm>
          <a:prstGeom prst="rect">
            <a:avLst/>
          </a:prstGeom>
          <a:noFill/>
        </p:spPr>
        <p:txBody>
          <a:bodyPr wrap="square" rtlCol="0">
            <a:spAutoFit/>
          </a:bodyPr>
          <a:lstStyle/>
          <a:p>
            <a:r>
              <a:rPr lang="en-US" sz="2300" dirty="0">
                <a:latin typeface="Abrade Heavy" charset="0"/>
                <a:ea typeface="Abrade Heavy" charset="0"/>
                <a:cs typeface="Abrade Heavy" charset="0"/>
              </a:rPr>
              <a:t>As dual enrollment grows, those states that invest funding specifically to support dual enrollment access and success are seeing the investments needed to cover all interested students increase.</a:t>
            </a:r>
          </a:p>
          <a:p>
            <a:endParaRPr lang="en-US" sz="2300" dirty="0">
              <a:latin typeface="Abrade Heavy" charset="0"/>
              <a:ea typeface="Abrade Heavy" charset="0"/>
              <a:cs typeface="Abrade Heavy" charset="0"/>
            </a:endParaRPr>
          </a:p>
          <a:p>
            <a:r>
              <a:rPr lang="en-US" sz="2300" dirty="0">
                <a:latin typeface="Abrade Heavy" charset="0"/>
                <a:ea typeface="Abrade Heavy" charset="0"/>
                <a:cs typeface="Abrade Heavy" charset="0"/>
              </a:rPr>
              <a:t>This creates challenges for state budgets, particularly at a moment when the economic climate is so uncertain and states are facing budget shortfalls and pressure from federal policy.</a:t>
            </a:r>
          </a:p>
          <a:p>
            <a:endParaRPr lang="en-US" sz="2300" dirty="0">
              <a:latin typeface="Abrade Heavy" charset="0"/>
              <a:ea typeface="Abrade Heavy" charset="0"/>
              <a:cs typeface="Abrade Heavy" charset="0"/>
            </a:endParaRPr>
          </a:p>
          <a:p>
            <a:r>
              <a:rPr lang="en-US" sz="2300" dirty="0">
                <a:latin typeface="Abrade Heavy" charset="0"/>
                <a:ea typeface="Abrade Heavy" charset="0"/>
                <a:cs typeface="Abrade Heavy" charset="0"/>
              </a:rPr>
              <a:t>This makes a focus on ensuring dual enrollment is maximizing its value all the more important – </a:t>
            </a:r>
            <a:r>
              <a:rPr lang="en-US" sz="2300" b="1" dirty="0">
                <a:latin typeface="Abrade Heavy" charset="0"/>
                <a:ea typeface="Abrade Heavy" charset="0"/>
                <a:cs typeface="Abrade Heavy" charset="0"/>
              </a:rPr>
              <a:t>we need to be able to demonstrate that state investments are having the intended results.</a:t>
            </a:r>
            <a:endParaRPr lang="en-US" sz="2300" dirty="0">
              <a:latin typeface="Abrade Heavy" charset="0"/>
              <a:ea typeface="Abrade Heavy" charset="0"/>
              <a:cs typeface="Abrade Heavy" charset="0"/>
            </a:endParaRPr>
          </a:p>
        </p:txBody>
      </p:sp>
      <p:sp>
        <p:nvSpPr>
          <p:cNvPr id="2" name="Right Arrow 1">
            <a:extLst>
              <a:ext uri="{FF2B5EF4-FFF2-40B4-BE49-F238E27FC236}">
                <a16:creationId xmlns:a16="http://schemas.microsoft.com/office/drawing/2014/main" id="{C0464FB5-233D-7080-5269-E5F73C4D40EE}"/>
              </a:ext>
            </a:extLst>
          </p:cNvPr>
          <p:cNvSpPr/>
          <p:nvPr/>
        </p:nvSpPr>
        <p:spPr>
          <a:xfrm>
            <a:off x="1393370" y="185088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754F7C37-1689-6C72-7DC0-E0E182F68193}"/>
              </a:ext>
            </a:extLst>
          </p:cNvPr>
          <p:cNvSpPr/>
          <p:nvPr/>
        </p:nvSpPr>
        <p:spPr>
          <a:xfrm>
            <a:off x="1393370" y="3183633"/>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a:extLst>
              <a:ext uri="{FF2B5EF4-FFF2-40B4-BE49-F238E27FC236}">
                <a16:creationId xmlns:a16="http://schemas.microsoft.com/office/drawing/2014/main" id="{A35DD3C1-4938-F2FF-C0BD-CDC73E76F030}"/>
              </a:ext>
            </a:extLst>
          </p:cNvPr>
          <p:cNvSpPr/>
          <p:nvPr/>
        </p:nvSpPr>
        <p:spPr>
          <a:xfrm>
            <a:off x="1393370" y="4644074"/>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3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ED96E-16E6-44E7-E833-1A8800A06FE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32E6BAC-DB01-23A6-BAE8-3FC86E68EB37}"/>
              </a:ext>
            </a:extLst>
          </p:cNvPr>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CHSA’s Work to Unpack Dual Enrollment Intentionality</a:t>
            </a:r>
          </a:p>
        </p:txBody>
      </p:sp>
      <p:sp>
        <p:nvSpPr>
          <p:cNvPr id="6" name="TextBox 5">
            <a:extLst>
              <a:ext uri="{FF2B5EF4-FFF2-40B4-BE49-F238E27FC236}">
                <a16:creationId xmlns:a16="http://schemas.microsoft.com/office/drawing/2014/main" id="{24EEBE4B-0BAC-4620-8A02-092775C399F6}"/>
              </a:ext>
            </a:extLst>
          </p:cNvPr>
          <p:cNvSpPr txBox="1"/>
          <p:nvPr/>
        </p:nvSpPr>
        <p:spPr>
          <a:xfrm>
            <a:off x="2594343" y="1850886"/>
            <a:ext cx="9490283" cy="3785652"/>
          </a:xfrm>
          <a:prstGeom prst="rect">
            <a:avLst/>
          </a:prstGeom>
          <a:noFill/>
        </p:spPr>
        <p:txBody>
          <a:bodyPr wrap="square" rtlCol="0">
            <a:spAutoFit/>
          </a:bodyPr>
          <a:lstStyle/>
          <a:p>
            <a:r>
              <a:rPr lang="en-US" sz="2400" dirty="0">
                <a:latin typeface="Abrade Heavy" charset="0"/>
                <a:ea typeface="Abrade Heavy" charset="0"/>
                <a:cs typeface="Abrade Heavy" charset="0"/>
              </a:rPr>
              <a:t>CHSA has begun looking more deeply at the component parts of dual enrollment intentionality. We have completed a credit transfer project, which will be published later this summer. </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But we know this is a multifaceted issue, and we want to hear from you about what other elements of dual enrollment policy and practice contribute to improving dual enrollment intentionality. </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Tell us what you think about where we’re at, and where we should head next.</a:t>
            </a:r>
          </a:p>
        </p:txBody>
      </p:sp>
      <p:sp>
        <p:nvSpPr>
          <p:cNvPr id="2" name="Right Arrow 1">
            <a:extLst>
              <a:ext uri="{FF2B5EF4-FFF2-40B4-BE49-F238E27FC236}">
                <a16:creationId xmlns:a16="http://schemas.microsoft.com/office/drawing/2014/main" id="{616767A6-6949-ED89-3449-4AC3FE8A497C}"/>
              </a:ext>
            </a:extLst>
          </p:cNvPr>
          <p:cNvSpPr/>
          <p:nvPr/>
        </p:nvSpPr>
        <p:spPr>
          <a:xfrm>
            <a:off x="1393370" y="190359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62622C1E-61AE-0ED7-4B96-6CC6C683B935}"/>
              </a:ext>
            </a:extLst>
          </p:cNvPr>
          <p:cNvSpPr/>
          <p:nvPr/>
        </p:nvSpPr>
        <p:spPr>
          <a:xfrm>
            <a:off x="1393370" y="3336254"/>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495D757E-CD60-0FB8-DC74-95743162A056}"/>
              </a:ext>
            </a:extLst>
          </p:cNvPr>
          <p:cNvSpPr/>
          <p:nvPr/>
        </p:nvSpPr>
        <p:spPr>
          <a:xfrm>
            <a:off x="1393370" y="4768912"/>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4658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456F7-1272-D043-CF43-E9C28CE4C5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D40A0C-E0B1-DA05-F6EC-5278824E8C52}"/>
              </a:ext>
            </a:extLst>
          </p:cNvPr>
          <p:cNvSpPr>
            <a:spLocks noGrp="1"/>
          </p:cNvSpPr>
          <p:nvPr>
            <p:ph type="title"/>
          </p:nvPr>
        </p:nvSpPr>
        <p:spPr/>
        <p:txBody>
          <a:bodyPr/>
          <a:lstStyle/>
          <a:p>
            <a:endParaRPr lang="en-US"/>
          </a:p>
        </p:txBody>
      </p:sp>
      <p:graphicFrame>
        <p:nvGraphicFramePr>
          <p:cNvPr id="14" name="Content Placeholder 13">
            <a:extLst>
              <a:ext uri="{FF2B5EF4-FFF2-40B4-BE49-F238E27FC236}">
                <a16:creationId xmlns:a16="http://schemas.microsoft.com/office/drawing/2014/main" id="{00A5BD75-8AE8-AC6E-CD94-D6DC1E5E8987}"/>
              </a:ext>
            </a:extLst>
          </p:cNvPr>
          <p:cNvGraphicFramePr>
            <a:graphicFrameLocks noGrp="1"/>
          </p:cNvGraphicFramePr>
          <p:nvPr>
            <p:ph idx="1"/>
          </p:nvPr>
        </p:nvGraphicFramePr>
        <p:xfrm>
          <a:off x="838200" y="1825625"/>
          <a:ext cx="10515600" cy="7416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70840">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bl>
          </a:graphicData>
        </a:graphic>
      </p:graphicFrame>
      <p:pic>
        <p:nvPicPr>
          <p:cNvPr id="4" name="Picture Placeholder 2">
            <a:extLst>
              <a:ext uri="{FF2B5EF4-FFF2-40B4-BE49-F238E27FC236}">
                <a16:creationId xmlns:a16="http://schemas.microsoft.com/office/drawing/2014/main" id="{BD594A14-713B-183D-78A5-06DFF4C431D1}"/>
              </a:ext>
            </a:extLst>
          </p:cNvPr>
          <p:cNvPicPr>
            <a:picLocks noChangeAspect="1"/>
          </p:cNvPicPr>
          <p:nvPr/>
        </p:nvPicPr>
        <p:blipFill>
          <a:blip r:embed="rId3">
            <a:extLst>
              <a:ext uri="{28A0092B-C50C-407E-A947-70E740481C1C}">
                <a14:useLocalDpi xmlns:a14="http://schemas.microsoft.com/office/drawing/2010/main" val="0"/>
              </a:ext>
            </a:extLst>
          </a:blip>
          <a:srcRect l="5556" r="5556"/>
          <a:stretch>
            <a:fillRect/>
          </a:stretch>
        </p:blipFill>
        <p:spPr>
          <a:xfrm>
            <a:off x="-1" y="0"/>
            <a:ext cx="12192001" cy="6858000"/>
          </a:xfrm>
          <a:prstGeom prst="rect">
            <a:avLst/>
          </a:prstGeom>
        </p:spPr>
      </p:pic>
      <p:sp>
        <p:nvSpPr>
          <p:cNvPr id="5" name="Rectangle 4">
            <a:extLst>
              <a:ext uri="{FF2B5EF4-FFF2-40B4-BE49-F238E27FC236}">
                <a16:creationId xmlns:a16="http://schemas.microsoft.com/office/drawing/2014/main" id="{3B6182A8-3D07-68F7-0C64-5D5F7E707E6A}"/>
              </a:ext>
            </a:extLst>
          </p:cNvPr>
          <p:cNvSpPr/>
          <p:nvPr/>
        </p:nvSpPr>
        <p:spPr>
          <a:xfrm flipH="1">
            <a:off x="-1" y="-6740"/>
            <a:ext cx="12188825" cy="6858000"/>
          </a:xfrm>
          <a:prstGeom prst="rect">
            <a:avLst/>
          </a:prstGeom>
          <a:solidFill>
            <a:schemeClr val="accent3">
              <a:lumMod val="50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50" rIns="121899" bIns="60950" rtlCol="0" anchor="ctr"/>
          <a:lstStyle/>
          <a:p>
            <a:pPr algn="ctr"/>
            <a:r>
              <a:rPr lang="en-US" sz="4400" dirty="0">
                <a:latin typeface="Avenir Book" charset="0"/>
                <a:ea typeface="Avenir Book" charset="0"/>
                <a:cs typeface="Avenir Book" charset="0"/>
              </a:rPr>
              <a:t>Dual Enrollment Credit Transfer as a Key Lever for Intentionality</a:t>
            </a:r>
          </a:p>
        </p:txBody>
      </p:sp>
      <p:pic>
        <p:nvPicPr>
          <p:cNvPr id="6" name="Picture 5">
            <a:extLst>
              <a:ext uri="{FF2B5EF4-FFF2-40B4-BE49-F238E27FC236}">
                <a16:creationId xmlns:a16="http://schemas.microsoft.com/office/drawing/2014/main" id="{77363CD9-705C-BA01-A037-B4853B8765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7161" y="5715001"/>
            <a:ext cx="1179571" cy="977278"/>
          </a:xfrm>
          <a:prstGeom prst="rect">
            <a:avLst/>
          </a:prstGeom>
          <a:noFill/>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162864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F3707-9827-2EFF-D4AE-75D7663F810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A85A82C-4972-58C4-0B85-415A4A237B91}"/>
              </a:ext>
            </a:extLst>
          </p:cNvPr>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The Reality is Most Dual Enrollment Credits Transfer</a:t>
            </a:r>
          </a:p>
        </p:txBody>
      </p:sp>
      <p:sp>
        <p:nvSpPr>
          <p:cNvPr id="6" name="TextBox 5">
            <a:extLst>
              <a:ext uri="{FF2B5EF4-FFF2-40B4-BE49-F238E27FC236}">
                <a16:creationId xmlns:a16="http://schemas.microsoft.com/office/drawing/2014/main" id="{E9E3EABC-FEC5-D85F-11AF-50B4B1C91F5F}"/>
              </a:ext>
            </a:extLst>
          </p:cNvPr>
          <p:cNvSpPr txBox="1"/>
          <p:nvPr/>
        </p:nvSpPr>
        <p:spPr>
          <a:xfrm>
            <a:off x="2594343" y="1850886"/>
            <a:ext cx="9490283" cy="4154984"/>
          </a:xfrm>
          <a:prstGeom prst="rect">
            <a:avLst/>
          </a:prstGeom>
          <a:noFill/>
        </p:spPr>
        <p:txBody>
          <a:bodyPr wrap="square" rtlCol="0">
            <a:spAutoFit/>
          </a:bodyPr>
          <a:lstStyle/>
          <a:p>
            <a:r>
              <a:rPr lang="en-US" sz="2400" dirty="0">
                <a:latin typeface="Abrade Heavy" charset="0"/>
                <a:ea typeface="Abrade Heavy" charset="0"/>
                <a:cs typeface="Abrade Heavy" charset="0"/>
              </a:rPr>
              <a:t>Most national and state level analysis that has looked at dual enrollment credit transfer have found, through surveys or other data, that dual enrollment credits transfer just like any other higher education credits.</a:t>
            </a:r>
          </a:p>
          <a:p>
            <a:endParaRPr lang="en-US" sz="2400" dirty="0">
              <a:latin typeface="Abrade Heavy" charset="0"/>
              <a:ea typeface="Abrade Heavy" charset="0"/>
              <a:cs typeface="Abrade Heavy" charset="0"/>
            </a:endParaRPr>
          </a:p>
          <a:p>
            <a:r>
              <a:rPr lang="en-US" sz="2400" b="1" dirty="0">
                <a:latin typeface="Abrade Heavy" charset="0"/>
                <a:ea typeface="Abrade Heavy" charset="0"/>
                <a:cs typeface="Abrade Heavy" charset="0"/>
              </a:rPr>
              <a:t>Example: </a:t>
            </a:r>
            <a:r>
              <a:rPr lang="en-US" sz="2400" dirty="0">
                <a:latin typeface="Abrade Heavy" charset="0"/>
                <a:ea typeface="Abrade Heavy" charset="0"/>
                <a:cs typeface="Abrade Heavy" charset="0"/>
              </a:rPr>
              <a:t>Recent NACEP/AACRAO survey of IHEs found </a:t>
            </a:r>
            <a:r>
              <a:rPr lang="en-US" sz="2400" b="1" dirty="0">
                <a:latin typeface="Abrade Heavy" charset="0"/>
                <a:ea typeface="Abrade Heavy" charset="0"/>
                <a:cs typeface="Abrade Heavy" charset="0"/>
              </a:rPr>
              <a:t>98% </a:t>
            </a:r>
            <a:r>
              <a:rPr lang="en-US" sz="2400" dirty="0">
                <a:latin typeface="Abrade Heavy" charset="0"/>
                <a:ea typeface="Abrade Heavy" charset="0"/>
                <a:cs typeface="Abrade Heavy" charset="0"/>
              </a:rPr>
              <a:t>of institutions reported accepting dual enrollment credits just like any other transfer credit. </a:t>
            </a:r>
          </a:p>
          <a:p>
            <a:endParaRPr lang="en-US" sz="2400" b="1" dirty="0">
              <a:latin typeface="Abrade Heavy" charset="0"/>
              <a:ea typeface="Abrade Heavy" charset="0"/>
              <a:cs typeface="Abrade Heavy" charset="0"/>
            </a:endParaRPr>
          </a:p>
          <a:p>
            <a:r>
              <a:rPr lang="en-US" sz="2400" dirty="0">
                <a:latin typeface="Abrade Heavy" charset="0"/>
                <a:ea typeface="Abrade Heavy" charset="0"/>
                <a:cs typeface="Abrade Heavy" charset="0"/>
              </a:rPr>
              <a:t>Other surveys have similar findings, including CHSA’s 2024 national survey that found only </a:t>
            </a:r>
            <a:r>
              <a:rPr lang="en-US" sz="2400" b="1" dirty="0">
                <a:latin typeface="Abrade Heavy" charset="0"/>
                <a:ea typeface="Abrade Heavy" charset="0"/>
                <a:cs typeface="Abrade Heavy" charset="0"/>
              </a:rPr>
              <a:t>11.4% </a:t>
            </a:r>
            <a:r>
              <a:rPr lang="en-US" sz="2400" dirty="0">
                <a:latin typeface="Abrade Heavy" charset="0"/>
                <a:ea typeface="Abrade Heavy" charset="0"/>
                <a:cs typeface="Abrade Heavy" charset="0"/>
              </a:rPr>
              <a:t>of respondents rated their state’s dual enrollment credit transfer policies as “somewhat ineffective” or “very ineffective.”</a:t>
            </a:r>
          </a:p>
        </p:txBody>
      </p:sp>
      <p:sp>
        <p:nvSpPr>
          <p:cNvPr id="2" name="Right Arrow 1">
            <a:extLst>
              <a:ext uri="{FF2B5EF4-FFF2-40B4-BE49-F238E27FC236}">
                <a16:creationId xmlns:a16="http://schemas.microsoft.com/office/drawing/2014/main" id="{FD1EAB5E-3F01-C69C-60F2-63D5089BA612}"/>
              </a:ext>
            </a:extLst>
          </p:cNvPr>
          <p:cNvSpPr/>
          <p:nvPr/>
        </p:nvSpPr>
        <p:spPr>
          <a:xfrm>
            <a:off x="1393370" y="190359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F4ED611A-139F-11DB-E206-D0A453849E7F}"/>
              </a:ext>
            </a:extLst>
          </p:cNvPr>
          <p:cNvSpPr/>
          <p:nvPr/>
        </p:nvSpPr>
        <p:spPr>
          <a:xfrm>
            <a:off x="1393370" y="3345585"/>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120A6E8B-BCE5-538B-C99B-84A391EC2ECE}"/>
              </a:ext>
            </a:extLst>
          </p:cNvPr>
          <p:cNvSpPr/>
          <p:nvPr/>
        </p:nvSpPr>
        <p:spPr>
          <a:xfrm>
            <a:off x="1393370" y="4787574"/>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8253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2FD77-AA8A-EC42-2E00-0FE6E209881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87F0C86-7DC6-5BAF-268B-DA16E464A17D}"/>
              </a:ext>
            </a:extLst>
          </p:cNvPr>
          <p:cNvSpPr>
            <a:spLocks noGrp="1"/>
          </p:cNvSpPr>
          <p:nvPr>
            <p:ph type="title"/>
          </p:nvPr>
        </p:nvSpPr>
        <p:spPr>
          <a:xfrm>
            <a:off x="1120462" y="235160"/>
            <a:ext cx="10823944" cy="1325563"/>
          </a:xfrm>
        </p:spPr>
        <p:txBody>
          <a:bodyPr>
            <a:normAutofit/>
          </a:bodyPr>
          <a:lstStyle/>
          <a:p>
            <a:pPr algn="r"/>
            <a:r>
              <a:rPr lang="en-US" sz="3200" b="1" dirty="0">
                <a:latin typeface="Avenir Book" charset="0"/>
                <a:ea typeface="Avenir Book" charset="0"/>
                <a:cs typeface="Avenir Book" charset="0"/>
              </a:rPr>
              <a:t>The Real Work is Not in Credit Transfer, but Credit Applicability</a:t>
            </a:r>
          </a:p>
        </p:txBody>
      </p:sp>
      <p:sp>
        <p:nvSpPr>
          <p:cNvPr id="6" name="TextBox 5">
            <a:extLst>
              <a:ext uri="{FF2B5EF4-FFF2-40B4-BE49-F238E27FC236}">
                <a16:creationId xmlns:a16="http://schemas.microsoft.com/office/drawing/2014/main" id="{527ED59B-15A5-684C-ADB1-186D7064B66C}"/>
              </a:ext>
            </a:extLst>
          </p:cNvPr>
          <p:cNvSpPr txBox="1"/>
          <p:nvPr/>
        </p:nvSpPr>
        <p:spPr>
          <a:xfrm>
            <a:off x="2594343" y="1850886"/>
            <a:ext cx="9490283" cy="4524315"/>
          </a:xfrm>
          <a:prstGeom prst="rect">
            <a:avLst/>
          </a:prstGeom>
          <a:noFill/>
        </p:spPr>
        <p:txBody>
          <a:bodyPr wrap="square" rtlCol="0">
            <a:spAutoFit/>
          </a:bodyPr>
          <a:lstStyle/>
          <a:p>
            <a:r>
              <a:rPr lang="en-US" sz="2400" dirty="0">
                <a:latin typeface="Abrade Heavy" charset="0"/>
                <a:ea typeface="Abrade Heavy" charset="0"/>
                <a:cs typeface="Abrade Heavy" charset="0"/>
              </a:rPr>
              <a:t>Most states have credit transfer policies that do allow, with very limited exceptions (usually privates), dual enrollment credits to transfer just like any other higher education credit.</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But despite the high credit transfer rates, there are still problems that need to be addressed. The same NACEP survey found 36% of respondents “perceive difficulties with credit acceptance at other institutions.”</a:t>
            </a:r>
          </a:p>
          <a:p>
            <a:endParaRPr lang="en-US" sz="2400" dirty="0">
              <a:latin typeface="Abrade Heavy" charset="0"/>
              <a:ea typeface="Abrade Heavy" charset="0"/>
              <a:cs typeface="Abrade Heavy" charset="0"/>
            </a:endParaRPr>
          </a:p>
          <a:p>
            <a:r>
              <a:rPr lang="en-US" sz="2400" dirty="0">
                <a:latin typeface="Abrade Heavy" charset="0"/>
                <a:ea typeface="Abrade Heavy" charset="0"/>
                <a:cs typeface="Abrade Heavy" charset="0"/>
              </a:rPr>
              <a:t>The problem is less about </a:t>
            </a:r>
            <a:r>
              <a:rPr lang="en-US" sz="2400" b="1" dirty="0">
                <a:latin typeface="Abrade Heavy" charset="0"/>
                <a:ea typeface="Abrade Heavy" charset="0"/>
                <a:cs typeface="Abrade Heavy" charset="0"/>
              </a:rPr>
              <a:t>credit transfer </a:t>
            </a:r>
            <a:r>
              <a:rPr lang="en-US" sz="2400" dirty="0">
                <a:latin typeface="Abrade Heavy" charset="0"/>
                <a:ea typeface="Abrade Heavy" charset="0"/>
                <a:cs typeface="Abrade Heavy" charset="0"/>
              </a:rPr>
              <a:t>– a lot of work has been done and is ongoing to facilitate credit transfer – </a:t>
            </a:r>
            <a:r>
              <a:rPr lang="en-US" sz="2400" b="1" dirty="0">
                <a:latin typeface="Abrade Heavy" charset="0"/>
                <a:ea typeface="Abrade Heavy" charset="0"/>
                <a:cs typeface="Abrade Heavy" charset="0"/>
              </a:rPr>
              <a:t>but much more about credit </a:t>
            </a:r>
            <a:r>
              <a:rPr lang="en-US" sz="2400" b="1" u="sng" dirty="0">
                <a:latin typeface="Abrade Heavy" charset="0"/>
                <a:ea typeface="Abrade Heavy" charset="0"/>
                <a:cs typeface="Abrade Heavy" charset="0"/>
              </a:rPr>
              <a:t>applicability</a:t>
            </a:r>
            <a:r>
              <a:rPr lang="en-US" sz="2400" dirty="0">
                <a:latin typeface="Abrade Heavy" charset="0"/>
                <a:ea typeface="Abrade Heavy" charset="0"/>
                <a:cs typeface="Abrade Heavy" charset="0"/>
              </a:rPr>
              <a:t> </a:t>
            </a:r>
            <a:r>
              <a:rPr lang="en-US" sz="2400" b="1" dirty="0">
                <a:latin typeface="Abrade Heavy" charset="0"/>
                <a:ea typeface="Abrade Heavy" charset="0"/>
                <a:cs typeface="Abrade Heavy" charset="0"/>
              </a:rPr>
              <a:t>and how and whether credits that transfer are being applied to a student’s chosen major or program of study.</a:t>
            </a:r>
            <a:endParaRPr lang="en-US" sz="2400" dirty="0">
              <a:latin typeface="Abrade Heavy" charset="0"/>
              <a:ea typeface="Abrade Heavy" charset="0"/>
              <a:cs typeface="Abrade Heavy" charset="0"/>
            </a:endParaRPr>
          </a:p>
        </p:txBody>
      </p:sp>
      <p:sp>
        <p:nvSpPr>
          <p:cNvPr id="2" name="Right Arrow 1">
            <a:extLst>
              <a:ext uri="{FF2B5EF4-FFF2-40B4-BE49-F238E27FC236}">
                <a16:creationId xmlns:a16="http://schemas.microsoft.com/office/drawing/2014/main" id="{72FD58FB-F226-3124-F21B-0153F06F67B1}"/>
              </a:ext>
            </a:extLst>
          </p:cNvPr>
          <p:cNvSpPr/>
          <p:nvPr/>
        </p:nvSpPr>
        <p:spPr>
          <a:xfrm>
            <a:off x="1393370" y="1903596"/>
            <a:ext cx="978408" cy="484632"/>
          </a:xfrm>
          <a:prstGeom prst="rightArrow">
            <a:avLst/>
          </a:prstGeom>
          <a:solidFill>
            <a:srgbClr val="3D6C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a:extLst>
              <a:ext uri="{FF2B5EF4-FFF2-40B4-BE49-F238E27FC236}">
                <a16:creationId xmlns:a16="http://schemas.microsoft.com/office/drawing/2014/main" id="{5CC0BCCD-2F8E-FA77-4D52-E7E44A0E9EEF}"/>
              </a:ext>
            </a:extLst>
          </p:cNvPr>
          <p:cNvSpPr/>
          <p:nvPr/>
        </p:nvSpPr>
        <p:spPr>
          <a:xfrm>
            <a:off x="1393370" y="3345585"/>
            <a:ext cx="978408" cy="484632"/>
          </a:xfrm>
          <a:prstGeom prst="rightArrow">
            <a:avLst/>
          </a:prstGeom>
          <a:solidFill>
            <a:srgbClr val="A7C7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7">
            <a:extLst>
              <a:ext uri="{FF2B5EF4-FFF2-40B4-BE49-F238E27FC236}">
                <a16:creationId xmlns:a16="http://schemas.microsoft.com/office/drawing/2014/main" id="{4DC84B7C-F800-6DDA-08E1-37D1F82E5811}"/>
              </a:ext>
            </a:extLst>
          </p:cNvPr>
          <p:cNvSpPr/>
          <p:nvPr/>
        </p:nvSpPr>
        <p:spPr>
          <a:xfrm>
            <a:off x="1393370" y="4787574"/>
            <a:ext cx="978408" cy="484632"/>
          </a:xfrm>
          <a:prstGeom prst="right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4478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SA_Template Draft" id="{8DE7DA2D-424F-7F47-B7EC-088FE28E379D}" vid="{9C478FE4-17D3-9A41-9E51-28279EFF717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Credit Transfer for ATD K-College 7.25.25 - ATP</Template>
  <TotalTime>1544</TotalTime>
  <Words>2497</Words>
  <Application>Microsoft Office PowerPoint</Application>
  <PresentationFormat>Widescreen</PresentationFormat>
  <Paragraphs>244</Paragraphs>
  <Slides>31</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Abrade Heavy</vt:lpstr>
      <vt:lpstr>Arial</vt:lpstr>
      <vt:lpstr>Avenir Book</vt:lpstr>
      <vt:lpstr>Calibri</vt:lpstr>
      <vt:lpstr>Calibri Light</vt:lpstr>
      <vt:lpstr>Open Sans</vt:lpstr>
      <vt:lpstr>Office Theme</vt:lpstr>
      <vt:lpstr>PowerPoint Presentation</vt:lpstr>
      <vt:lpstr>Agenda</vt:lpstr>
      <vt:lpstr>Why Do We Care About Dual Enrollment Intentionality?</vt:lpstr>
      <vt:lpstr>From the Student/Parent Perspective</vt:lpstr>
      <vt:lpstr>From the State Perspective</vt:lpstr>
      <vt:lpstr>CHSA’s Work to Unpack Dual Enrollment Intentionality</vt:lpstr>
      <vt:lpstr>PowerPoint Presentation</vt:lpstr>
      <vt:lpstr>The Reality is Most Dual Enrollment Credits Transfer</vt:lpstr>
      <vt:lpstr>The Real Work is Not in Credit Transfer, but Credit Applicability</vt:lpstr>
      <vt:lpstr>Improving Credit Applicability Requires Different Mechanisms</vt:lpstr>
      <vt:lpstr>Report Methodology</vt:lpstr>
      <vt:lpstr>50-State Research on…</vt:lpstr>
      <vt:lpstr>PowerPoint Presentation</vt:lpstr>
      <vt:lpstr>First, the Good News…</vt:lpstr>
      <vt:lpstr>Common Course Numbering Systems</vt:lpstr>
      <vt:lpstr>Approved List of Individual PS Courses Guaranteed to Transfer</vt:lpstr>
      <vt:lpstr>Statewide Transfer Block or Statewide Transfer Associate’s Degree </vt:lpstr>
      <vt:lpstr>Yet Much Work Remains to Be Done…</vt:lpstr>
      <vt:lpstr>PowerPoint Presentation</vt:lpstr>
      <vt:lpstr>Dual Enrollment Students and Parents Must Receive Information or Advising on the Transfer and Applicability of Credits </vt:lpstr>
      <vt:lpstr>Provide Better Supports, Coordination for HS Counselors and PS Advisors</vt:lpstr>
      <vt:lpstr>Require Student Check-In Point(s) on Course Selections, Including Related to Course Transferability </vt:lpstr>
      <vt:lpstr>Link Access to State DE Funds to Completion of Course Advising or Course Transferability   </vt:lpstr>
      <vt:lpstr>PowerPoint Presentation</vt:lpstr>
      <vt:lpstr> Consider Focusing DE Course Offerings on Highly Transferable &amp; Applicable Coursework </vt:lpstr>
      <vt:lpstr>Consider Limiting Liberal Arts DE Course Offerings to Highly Transferable &amp; Applicable Coursework </vt:lpstr>
      <vt:lpstr>Require Students, Parents to Be Informed If a DE Course Is Not Broadly Transferable and Applicable</vt:lpstr>
      <vt:lpstr>Identify a Set of CTE Credits or Pathways Guaranteed to Transfer to Other Institutions Offering the Related POS</vt:lpstr>
      <vt:lpstr>PowerPoint Presentation</vt:lpstr>
      <vt:lpstr>Advancing Dual Enrollment Intentionality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Zinth</dc:creator>
  <cp:lastModifiedBy>Alex Perry</cp:lastModifiedBy>
  <cp:revision>13</cp:revision>
  <dcterms:created xsi:type="dcterms:W3CDTF">2025-10-15T15:36:48Z</dcterms:created>
  <dcterms:modified xsi:type="dcterms:W3CDTF">2026-06-09T14:45:22Z</dcterms:modified>
</cp:coreProperties>
</file>