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7"/>
  </p:notesMasterIdLst>
  <p:sldIdLst>
    <p:sldId id="256" r:id="rId2"/>
    <p:sldId id="341" r:id="rId3"/>
    <p:sldId id="309" r:id="rId4"/>
    <p:sldId id="323" r:id="rId5"/>
    <p:sldId id="263" r:id="rId6"/>
    <p:sldId id="315" r:id="rId7"/>
    <p:sldId id="316" r:id="rId8"/>
    <p:sldId id="318" r:id="rId9"/>
    <p:sldId id="344" r:id="rId10"/>
    <p:sldId id="320" r:id="rId11"/>
    <p:sldId id="324" r:id="rId12"/>
    <p:sldId id="322" r:id="rId13"/>
    <p:sldId id="325" r:id="rId14"/>
    <p:sldId id="340" r:id="rId15"/>
    <p:sldId id="342" r:id="rId16"/>
    <p:sldId id="311" r:id="rId17"/>
    <p:sldId id="310" r:id="rId18"/>
    <p:sldId id="312" r:id="rId19"/>
    <p:sldId id="313" r:id="rId20"/>
    <p:sldId id="331" r:id="rId21"/>
    <p:sldId id="326" r:id="rId22"/>
    <p:sldId id="334" r:id="rId23"/>
    <p:sldId id="332" r:id="rId24"/>
    <p:sldId id="333" r:id="rId25"/>
    <p:sldId id="339" r:id="rId26"/>
    <p:sldId id="327" r:id="rId27"/>
    <p:sldId id="314" r:id="rId28"/>
    <p:sldId id="258" r:id="rId29"/>
    <p:sldId id="335" r:id="rId30"/>
    <p:sldId id="259" r:id="rId31"/>
    <p:sldId id="336" r:id="rId32"/>
    <p:sldId id="330" r:id="rId33"/>
    <p:sldId id="338" r:id="rId34"/>
    <p:sldId id="343" r:id="rId35"/>
    <p:sldId id="345" r:id="rId36"/>
  </p:sldIdLst>
  <p:sldSz cx="9144000" cy="5143500" type="screen16x9"/>
  <p:notesSz cx="6858000" cy="9144000"/>
  <p:embeddedFontLst>
    <p:embeddedFont>
      <p:font typeface="Antic" pitchFamily="2" charset="77"/>
      <p:regular r:id="rId38"/>
    </p:embeddedFont>
    <p:embeddedFont>
      <p:font typeface="Cabin" pitchFamily="2" charset="77"/>
      <p:regular r:id="rId39"/>
      <p:bold r:id="rId40"/>
      <p:italic r:id="rId41"/>
      <p:boldItalic r:id="rId42"/>
    </p:embeddedFont>
    <p:embeddedFont>
      <p:font typeface="Lexend" pitchFamily="2" charset="77"/>
      <p:regular r:id="rId43"/>
      <p:bold r:id="rId44"/>
    </p:embeddedFont>
    <p:embeddedFont>
      <p:font typeface="Lexend Black" pitchFamily="2" charset="77"/>
      <p:bold r:id="rId45"/>
    </p:embeddedFont>
    <p:embeddedFont>
      <p:font typeface="Lexend Medium" pitchFamily="2" charset="77"/>
      <p:regular r:id="rId46"/>
    </p:embeddedFont>
    <p:embeddedFont>
      <p:font typeface="Patrick Hand" pitchFamily="2" charset="77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315001-E4DF-4AEE-9A93-63EE828EE6B4}">
  <a:tblStyle styleId="{C9315001-E4DF-4AEE-9A93-63EE828EE6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/>
    <p:restoredTop sz="96301"/>
  </p:normalViewPr>
  <p:slideViewPr>
    <p:cSldViewPr snapToGrid="0">
      <p:cViewPr varScale="1">
        <p:scale>
          <a:sx n="164" d="100"/>
          <a:sy n="164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Lexend Medium" pitchFamily="2" charset="77"/>
        <a:ea typeface="Lexend Medium" pitchFamily="2" charset="77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872e69d5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872e69d5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>
          <a:extLst>
            <a:ext uri="{FF2B5EF4-FFF2-40B4-BE49-F238E27FC236}">
              <a16:creationId xmlns:a16="http://schemas.microsoft.com/office/drawing/2014/main" id="{47DAAA8A-54E5-68F7-DDB3-0F4BD2633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249609a460_0_696:notes">
            <a:extLst>
              <a:ext uri="{FF2B5EF4-FFF2-40B4-BE49-F238E27FC236}">
                <a16:creationId xmlns:a16="http://schemas.microsoft.com/office/drawing/2014/main" id="{6326D473-A8AF-7100-33FB-1BB9D64CE9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249609a460_0_696:notes">
            <a:extLst>
              <a:ext uri="{FF2B5EF4-FFF2-40B4-BE49-F238E27FC236}">
                <a16:creationId xmlns:a16="http://schemas.microsoft.com/office/drawing/2014/main" id="{B2398F2E-67DD-7FD4-71EB-DF0C79AC5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827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60B71509-A7D0-BB90-D53A-A916FF6D6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>
            <a:extLst>
              <a:ext uri="{FF2B5EF4-FFF2-40B4-BE49-F238E27FC236}">
                <a16:creationId xmlns:a16="http://schemas.microsoft.com/office/drawing/2014/main" id="{46980D6B-D1A5-80D1-0F64-499ADBFE16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>
            <a:extLst>
              <a:ext uri="{FF2B5EF4-FFF2-40B4-BE49-F238E27FC236}">
                <a16:creationId xmlns:a16="http://schemas.microsoft.com/office/drawing/2014/main" id="{604642F1-C2EF-6305-583A-1CF6052848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9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>
          <a:extLst>
            <a:ext uri="{FF2B5EF4-FFF2-40B4-BE49-F238E27FC236}">
              <a16:creationId xmlns:a16="http://schemas.microsoft.com/office/drawing/2014/main" id="{EA75DA99-35D3-6874-2953-AD2618C27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cc9050bdf8_0_299:notes">
            <a:extLst>
              <a:ext uri="{FF2B5EF4-FFF2-40B4-BE49-F238E27FC236}">
                <a16:creationId xmlns:a16="http://schemas.microsoft.com/office/drawing/2014/main" id="{81471B45-895F-1A41-9BF1-CAC07A945C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cc9050bdf8_0_299:notes">
            <a:extLst>
              <a:ext uri="{FF2B5EF4-FFF2-40B4-BE49-F238E27FC236}">
                <a16:creationId xmlns:a16="http://schemas.microsoft.com/office/drawing/2014/main" id="{30106F41-829B-84E8-FB95-E57D906429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9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85141BC2-4BD7-D486-7FB5-43A8FE262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>
            <a:extLst>
              <a:ext uri="{FF2B5EF4-FFF2-40B4-BE49-F238E27FC236}">
                <a16:creationId xmlns:a16="http://schemas.microsoft.com/office/drawing/2014/main" id="{DCB08435-095C-A36C-DADD-6F8FDC389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>
            <a:extLst>
              <a:ext uri="{FF2B5EF4-FFF2-40B4-BE49-F238E27FC236}">
                <a16:creationId xmlns:a16="http://schemas.microsoft.com/office/drawing/2014/main" id="{692BF8DC-F563-BBA5-EB93-7B7D9C3BD4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180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>
          <a:extLst>
            <a:ext uri="{FF2B5EF4-FFF2-40B4-BE49-F238E27FC236}">
              <a16:creationId xmlns:a16="http://schemas.microsoft.com/office/drawing/2014/main" id="{F02364BA-1A3F-50A0-5E87-33D040F40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cc9050bdf8_0_299:notes">
            <a:extLst>
              <a:ext uri="{FF2B5EF4-FFF2-40B4-BE49-F238E27FC236}">
                <a16:creationId xmlns:a16="http://schemas.microsoft.com/office/drawing/2014/main" id="{AF3BE2AF-3C7F-9D54-8317-1A67663F73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cc9050bdf8_0_299:notes">
            <a:extLst>
              <a:ext uri="{FF2B5EF4-FFF2-40B4-BE49-F238E27FC236}">
                <a16:creationId xmlns:a16="http://schemas.microsoft.com/office/drawing/2014/main" id="{39231966-C527-95DA-96FC-791FCFEF6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2543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40E7CBE3-5C1B-F870-F58F-7E720C96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>
            <a:extLst>
              <a:ext uri="{FF2B5EF4-FFF2-40B4-BE49-F238E27FC236}">
                <a16:creationId xmlns:a16="http://schemas.microsoft.com/office/drawing/2014/main" id="{30863825-0073-8E22-E244-CB1D1FE8DC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>
            <a:extLst>
              <a:ext uri="{FF2B5EF4-FFF2-40B4-BE49-F238E27FC236}">
                <a16:creationId xmlns:a16="http://schemas.microsoft.com/office/drawing/2014/main" id="{2439947E-E2A3-9F0B-DB56-AB1E78F82E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755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>
          <a:extLst>
            <a:ext uri="{FF2B5EF4-FFF2-40B4-BE49-F238E27FC236}">
              <a16:creationId xmlns:a16="http://schemas.microsoft.com/office/drawing/2014/main" id="{D43450AD-25F1-6205-4B26-22071CBB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249609a460_0_1377:notes">
            <a:extLst>
              <a:ext uri="{FF2B5EF4-FFF2-40B4-BE49-F238E27FC236}">
                <a16:creationId xmlns:a16="http://schemas.microsoft.com/office/drawing/2014/main" id="{6F8142CA-9240-169A-E407-8D58D7518D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249609a460_0_1377:notes">
            <a:extLst>
              <a:ext uri="{FF2B5EF4-FFF2-40B4-BE49-F238E27FC236}">
                <a16:creationId xmlns:a16="http://schemas.microsoft.com/office/drawing/2014/main" id="{C0C6C9BB-9146-49AA-B6E4-F69EF8994A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7991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4525FD94-5861-14D5-6117-A99040540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c9050bdf8_0_228:notes">
            <a:extLst>
              <a:ext uri="{FF2B5EF4-FFF2-40B4-BE49-F238E27FC236}">
                <a16:creationId xmlns:a16="http://schemas.microsoft.com/office/drawing/2014/main" id="{39E92E31-967E-CAB4-819D-6A1568B4E8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c9050bdf8_0_228:notes">
            <a:extLst>
              <a:ext uri="{FF2B5EF4-FFF2-40B4-BE49-F238E27FC236}">
                <a16:creationId xmlns:a16="http://schemas.microsoft.com/office/drawing/2014/main" id="{7225E94C-4477-07C8-85F3-F1D280AADC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2015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0ED8C893-CE2F-A59F-C16A-A2573818C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c9050bdf8_0_241:notes">
            <a:extLst>
              <a:ext uri="{FF2B5EF4-FFF2-40B4-BE49-F238E27FC236}">
                <a16:creationId xmlns:a16="http://schemas.microsoft.com/office/drawing/2014/main" id="{AB25C0F5-A191-F1A4-5C02-499DCB4E03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cc9050bdf8_0_241:notes">
            <a:extLst>
              <a:ext uri="{FF2B5EF4-FFF2-40B4-BE49-F238E27FC236}">
                <a16:creationId xmlns:a16="http://schemas.microsoft.com/office/drawing/2014/main" id="{EF1CAB84-0538-0B45-5419-77F284D5A7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110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15545CD2-B5FE-7A16-9218-A50F525EB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>
            <a:extLst>
              <a:ext uri="{FF2B5EF4-FFF2-40B4-BE49-F238E27FC236}">
                <a16:creationId xmlns:a16="http://schemas.microsoft.com/office/drawing/2014/main" id="{1F1FA2F9-6D12-3C4C-9EA7-F071275A9C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>
            <a:extLst>
              <a:ext uri="{FF2B5EF4-FFF2-40B4-BE49-F238E27FC236}">
                <a16:creationId xmlns:a16="http://schemas.microsoft.com/office/drawing/2014/main" id="{60A9AFE4-D087-E730-7207-817F9C8892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770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A34792A1-A266-70B5-D970-20C68E5E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19528ffd5_0_0:notes">
            <a:extLst>
              <a:ext uri="{FF2B5EF4-FFF2-40B4-BE49-F238E27FC236}">
                <a16:creationId xmlns:a16="http://schemas.microsoft.com/office/drawing/2014/main" id="{5C469E05-9586-ABF2-1727-179534ED37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19528ffd5_0_0:notes">
            <a:extLst>
              <a:ext uri="{FF2B5EF4-FFF2-40B4-BE49-F238E27FC236}">
                <a16:creationId xmlns:a16="http://schemas.microsoft.com/office/drawing/2014/main" id="{AC234276-8CD6-85DF-5212-627ABFEF3B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720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A5F97C88-CD3E-1277-2117-763FCDBC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44a93fb96_0_10:notes">
            <a:extLst>
              <a:ext uri="{FF2B5EF4-FFF2-40B4-BE49-F238E27FC236}">
                <a16:creationId xmlns:a16="http://schemas.microsoft.com/office/drawing/2014/main" id="{E2EF1682-A223-EA7D-7AD0-3B76575E0E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44a93fb96_0_10:notes">
            <a:extLst>
              <a:ext uri="{FF2B5EF4-FFF2-40B4-BE49-F238E27FC236}">
                <a16:creationId xmlns:a16="http://schemas.microsoft.com/office/drawing/2014/main" id="{7AA0BB50-D94B-4A4E-727D-E01F93E55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07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A8474D62-1EB9-5DE8-240C-1931BAFF0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19528ffd5_0_0:notes">
            <a:extLst>
              <a:ext uri="{FF2B5EF4-FFF2-40B4-BE49-F238E27FC236}">
                <a16:creationId xmlns:a16="http://schemas.microsoft.com/office/drawing/2014/main" id="{6E88F818-1214-6C43-EF90-9305B00FDF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19528ffd5_0_0:notes">
            <a:extLst>
              <a:ext uri="{FF2B5EF4-FFF2-40B4-BE49-F238E27FC236}">
                <a16:creationId xmlns:a16="http://schemas.microsoft.com/office/drawing/2014/main" id="{5E8D0AA1-D097-B0F5-5B60-7DB62ED42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025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>
          <a:extLst>
            <a:ext uri="{FF2B5EF4-FFF2-40B4-BE49-F238E27FC236}">
              <a16:creationId xmlns:a16="http://schemas.microsoft.com/office/drawing/2014/main" id="{24B00F59-6D72-D194-C19B-FA0F32905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249609a460_0_1377:notes">
            <a:extLst>
              <a:ext uri="{FF2B5EF4-FFF2-40B4-BE49-F238E27FC236}">
                <a16:creationId xmlns:a16="http://schemas.microsoft.com/office/drawing/2014/main" id="{F62374D5-EC33-ECFE-D447-6A131FDDD1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249609a460_0_1377:notes">
            <a:extLst>
              <a:ext uri="{FF2B5EF4-FFF2-40B4-BE49-F238E27FC236}">
                <a16:creationId xmlns:a16="http://schemas.microsoft.com/office/drawing/2014/main" id="{258036BE-776E-CF0A-7A19-A4F1A770E7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129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17B45EFB-6232-D58F-738A-242D0A11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19528ffd5_0_0:notes">
            <a:extLst>
              <a:ext uri="{FF2B5EF4-FFF2-40B4-BE49-F238E27FC236}">
                <a16:creationId xmlns:a16="http://schemas.microsoft.com/office/drawing/2014/main" id="{08536CF6-7AF5-3A2F-848A-00B1A15191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19528ffd5_0_0:notes">
            <a:extLst>
              <a:ext uri="{FF2B5EF4-FFF2-40B4-BE49-F238E27FC236}">
                <a16:creationId xmlns:a16="http://schemas.microsoft.com/office/drawing/2014/main" id="{55FC18FC-DBEE-3079-CAFE-A767B39683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8641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C0B54F61-2D47-38E4-2C7E-C4D2FCDEE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19528ffd5_0_0:notes">
            <a:extLst>
              <a:ext uri="{FF2B5EF4-FFF2-40B4-BE49-F238E27FC236}">
                <a16:creationId xmlns:a16="http://schemas.microsoft.com/office/drawing/2014/main" id="{81BE23B4-2BA7-BC27-0953-2DBB3E12A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19528ffd5_0_0:notes">
            <a:extLst>
              <a:ext uri="{FF2B5EF4-FFF2-40B4-BE49-F238E27FC236}">
                <a16:creationId xmlns:a16="http://schemas.microsoft.com/office/drawing/2014/main" id="{DA044414-0055-D23E-4853-DB3F51B3FA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537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B9EA26AC-E1E0-F2F5-1B48-ABD61FC1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>
            <a:extLst>
              <a:ext uri="{FF2B5EF4-FFF2-40B4-BE49-F238E27FC236}">
                <a16:creationId xmlns:a16="http://schemas.microsoft.com/office/drawing/2014/main" id="{9A1C65EF-E47D-ED0D-6FCA-E707722763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>
            <a:extLst>
              <a:ext uri="{FF2B5EF4-FFF2-40B4-BE49-F238E27FC236}">
                <a16:creationId xmlns:a16="http://schemas.microsoft.com/office/drawing/2014/main" id="{989AEFCE-C590-3E4D-920B-02A89957E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387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1DC15D86-765E-D4C4-522A-3CD54E6E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44a93fb96_0_10:notes">
            <a:extLst>
              <a:ext uri="{FF2B5EF4-FFF2-40B4-BE49-F238E27FC236}">
                <a16:creationId xmlns:a16="http://schemas.microsoft.com/office/drawing/2014/main" id="{7EEC5915-18C6-2DA4-13BF-06CDBF66C3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44a93fb96_0_10:notes">
            <a:extLst>
              <a:ext uri="{FF2B5EF4-FFF2-40B4-BE49-F238E27FC236}">
                <a16:creationId xmlns:a16="http://schemas.microsoft.com/office/drawing/2014/main" id="{6ED53FD7-A2BA-A328-BB5A-854BFFCFF7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6339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44a93fb9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44a93fb9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0D342E57-C589-B578-3903-F89B88742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44a93fb96_0_10:notes">
            <a:extLst>
              <a:ext uri="{FF2B5EF4-FFF2-40B4-BE49-F238E27FC236}">
                <a16:creationId xmlns:a16="http://schemas.microsoft.com/office/drawing/2014/main" id="{2D5E3D55-7536-DD92-97D8-FD4D2F8FF3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44a93fb96_0_10:notes">
            <a:extLst>
              <a:ext uri="{FF2B5EF4-FFF2-40B4-BE49-F238E27FC236}">
                <a16:creationId xmlns:a16="http://schemas.microsoft.com/office/drawing/2014/main" id="{0FB8B324-251F-B0A1-A745-ADBBCCE828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2489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2C1934BE-1F61-91EE-851C-E2EA5613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19528ffd5_0_0:notes">
            <a:extLst>
              <a:ext uri="{FF2B5EF4-FFF2-40B4-BE49-F238E27FC236}">
                <a16:creationId xmlns:a16="http://schemas.microsoft.com/office/drawing/2014/main" id="{0AAC1ABF-49C5-9A49-EDC1-92F0F6B897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19528ffd5_0_0:notes">
            <a:extLst>
              <a:ext uri="{FF2B5EF4-FFF2-40B4-BE49-F238E27FC236}">
                <a16:creationId xmlns:a16="http://schemas.microsoft.com/office/drawing/2014/main" id="{2A9DF539-B00A-0574-D8F6-9DD9EC5092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787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>
          <a:extLst>
            <a:ext uri="{FF2B5EF4-FFF2-40B4-BE49-F238E27FC236}">
              <a16:creationId xmlns:a16="http://schemas.microsoft.com/office/drawing/2014/main" id="{7BE01475-8EAC-08E0-145F-18B6F5AD1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249609a460_0_692:notes">
            <a:extLst>
              <a:ext uri="{FF2B5EF4-FFF2-40B4-BE49-F238E27FC236}">
                <a16:creationId xmlns:a16="http://schemas.microsoft.com/office/drawing/2014/main" id="{4CDBA9A5-9B49-B436-591F-0B14037F8D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249609a460_0_692:notes">
            <a:extLst>
              <a:ext uri="{FF2B5EF4-FFF2-40B4-BE49-F238E27FC236}">
                <a16:creationId xmlns:a16="http://schemas.microsoft.com/office/drawing/2014/main" id="{A82A6680-FB5D-4512-F3B5-1F044897DF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6141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>
          <a:extLst>
            <a:ext uri="{FF2B5EF4-FFF2-40B4-BE49-F238E27FC236}">
              <a16:creationId xmlns:a16="http://schemas.microsoft.com/office/drawing/2014/main" id="{F50EB539-99DD-182B-B410-F12E8B316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249609a460_0_692:notes">
            <a:extLst>
              <a:ext uri="{FF2B5EF4-FFF2-40B4-BE49-F238E27FC236}">
                <a16:creationId xmlns:a16="http://schemas.microsoft.com/office/drawing/2014/main" id="{83E67202-8C46-83F4-16A5-3CB62C80A1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249609a460_0_692:notes">
            <a:extLst>
              <a:ext uri="{FF2B5EF4-FFF2-40B4-BE49-F238E27FC236}">
                <a16:creationId xmlns:a16="http://schemas.microsoft.com/office/drawing/2014/main" id="{1674B1AE-A165-2412-B7A2-8F1166DA18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504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>
          <a:extLst>
            <a:ext uri="{FF2B5EF4-FFF2-40B4-BE49-F238E27FC236}">
              <a16:creationId xmlns:a16="http://schemas.microsoft.com/office/drawing/2014/main" id="{90F2BBB5-80D3-F9DF-96D8-9B5424864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249609a460_0_692:notes">
            <a:extLst>
              <a:ext uri="{FF2B5EF4-FFF2-40B4-BE49-F238E27FC236}">
                <a16:creationId xmlns:a16="http://schemas.microsoft.com/office/drawing/2014/main" id="{14BE9BD6-0480-77AA-6483-84A847C42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249609a460_0_692:notes">
            <a:extLst>
              <a:ext uri="{FF2B5EF4-FFF2-40B4-BE49-F238E27FC236}">
                <a16:creationId xmlns:a16="http://schemas.microsoft.com/office/drawing/2014/main" id="{9DB3C0AA-E251-AEE3-0816-38C3255DAA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6285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D59CD7B2-3350-4C2F-4908-FDF0D9D0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19528ffd5_0_0:notes">
            <a:extLst>
              <a:ext uri="{FF2B5EF4-FFF2-40B4-BE49-F238E27FC236}">
                <a16:creationId xmlns:a16="http://schemas.microsoft.com/office/drawing/2014/main" id="{3D4B7921-226D-409A-4903-0943BEE779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19528ffd5_0_0:notes">
            <a:extLst>
              <a:ext uri="{FF2B5EF4-FFF2-40B4-BE49-F238E27FC236}">
                <a16:creationId xmlns:a16="http://schemas.microsoft.com/office/drawing/2014/main" id="{2951766A-873A-D52D-148E-77422AAAF6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8337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4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C03CF5F7-084F-CA3F-31FF-16E5091E3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c9050bdf8_0_167:notes">
            <a:extLst>
              <a:ext uri="{FF2B5EF4-FFF2-40B4-BE49-F238E27FC236}">
                <a16:creationId xmlns:a16="http://schemas.microsoft.com/office/drawing/2014/main" id="{07E57EC7-3E81-F7B4-1828-9F48162EF2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c9050bdf8_0_167:notes">
            <a:extLst>
              <a:ext uri="{FF2B5EF4-FFF2-40B4-BE49-F238E27FC236}">
                <a16:creationId xmlns:a16="http://schemas.microsoft.com/office/drawing/2014/main" id="{30F20462-A7A5-0089-A225-C716897A56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036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2094fc681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d2094fc681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358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Lexend Medium" pitchFamily="2" charset="77"/>
              </a:rPr>
              <a:t>6</a:t>
            </a:fld>
            <a:endParaRPr lang="en-US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0FFA-EE77-262F-2092-66478F88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14324-99FC-E534-5FC8-6407F3B91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AF9C5-BF63-8EF2-B50B-0FC15CB48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8C057-3D06-CF13-5C94-54BB06BD1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Lexend Medium" pitchFamily="2" charset="77"/>
              </a:rPr>
              <a:t>7</a:t>
            </a:fld>
            <a:endParaRPr lang="en-US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4812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ECF9-F305-8222-F7F7-74AE7F0EC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AD4B7-ECBD-2ED7-08E6-A68C73FC2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B0A15-01A7-6E2C-35FA-C6A13427C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99CF6-10E4-7AC7-8979-BA7079B99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Lexend Medium" pitchFamily="2" charset="77"/>
              </a:rPr>
              <a:t>8</a:t>
            </a:fld>
            <a:endParaRPr lang="en-US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546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>
          <a:extLst>
            <a:ext uri="{FF2B5EF4-FFF2-40B4-BE49-F238E27FC236}">
              <a16:creationId xmlns:a16="http://schemas.microsoft.com/office/drawing/2014/main" id="{136522E5-6810-E4AC-1DB1-B16C55F8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cc9050bdf8_0_299:notes">
            <a:extLst>
              <a:ext uri="{FF2B5EF4-FFF2-40B4-BE49-F238E27FC236}">
                <a16:creationId xmlns:a16="http://schemas.microsoft.com/office/drawing/2014/main" id="{C04E0521-7E4C-70CF-65F6-8E44225EE9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cc9050bdf8_0_299:notes">
            <a:extLst>
              <a:ext uri="{FF2B5EF4-FFF2-40B4-BE49-F238E27FC236}">
                <a16:creationId xmlns:a16="http://schemas.microsoft.com/office/drawing/2014/main" id="{EAA5D7B8-E2F7-EAF9-84B5-F4663DE871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58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429000" y="3804250"/>
            <a:ext cx="5715000" cy="13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040700" y="584400"/>
            <a:ext cx="4383300" cy="31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3675" y="4069525"/>
            <a:ext cx="4710300" cy="482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cxnSp>
        <p:nvCxnSpPr>
          <p:cNvPr id="12" name="Google Shape;12;p2"/>
          <p:cNvCxnSpPr/>
          <p:nvPr/>
        </p:nvCxnSpPr>
        <p:spPr>
          <a:xfrm>
            <a:off x="4820000" y="4606500"/>
            <a:ext cx="43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-200550" y="-116550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8468575" y="4112500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/>
          <p:nvPr/>
        </p:nvSpPr>
        <p:spPr>
          <a:xfrm>
            <a:off x="2963175" y="0"/>
            <a:ext cx="618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83" name="Google Shape;183;p32"/>
          <p:cNvSpPr/>
          <p:nvPr/>
        </p:nvSpPr>
        <p:spPr>
          <a:xfrm>
            <a:off x="58250" y="70350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84" name="Google Shape;184;p32"/>
          <p:cNvSpPr/>
          <p:nvPr/>
        </p:nvSpPr>
        <p:spPr>
          <a:xfrm>
            <a:off x="7936625" y="3990275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/>
          <p:nvPr/>
        </p:nvSpPr>
        <p:spPr>
          <a:xfrm>
            <a:off x="0" y="-3675"/>
            <a:ext cx="3862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87" name="Google Shape;187;p33"/>
          <p:cNvSpPr/>
          <p:nvPr/>
        </p:nvSpPr>
        <p:spPr>
          <a:xfrm>
            <a:off x="7877262" y="178200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88" name="Google Shape;188;p33"/>
          <p:cNvSpPr/>
          <p:nvPr/>
        </p:nvSpPr>
        <p:spPr>
          <a:xfrm>
            <a:off x="474775" y="3745850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/>
          <p:nvPr/>
        </p:nvSpPr>
        <p:spPr>
          <a:xfrm>
            <a:off x="75" y="0"/>
            <a:ext cx="2883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173262" y="3758125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92" name="Google Shape;192;p34"/>
          <p:cNvSpPr/>
          <p:nvPr/>
        </p:nvSpPr>
        <p:spPr>
          <a:xfrm>
            <a:off x="7863275" y="223400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"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/>
          <p:nvPr/>
        </p:nvSpPr>
        <p:spPr>
          <a:xfrm>
            <a:off x="0" y="3713675"/>
            <a:ext cx="9144000" cy="142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95" name="Google Shape;195;p35"/>
          <p:cNvSpPr/>
          <p:nvPr/>
        </p:nvSpPr>
        <p:spPr>
          <a:xfrm>
            <a:off x="58250" y="70350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96" name="Google Shape;196;p35"/>
          <p:cNvSpPr/>
          <p:nvPr/>
        </p:nvSpPr>
        <p:spPr>
          <a:xfrm>
            <a:off x="7936625" y="3990275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title" idx="2"/>
          </p:nvPr>
        </p:nvSpPr>
        <p:spPr>
          <a:xfrm>
            <a:off x="720000" y="2848650"/>
            <a:ext cx="23364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1"/>
          </p:nvPr>
        </p:nvSpPr>
        <p:spPr>
          <a:xfrm>
            <a:off x="720000" y="3238451"/>
            <a:ext cx="23364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22"/>
          <p:cNvSpPr txBox="1">
            <a:spLocks noGrp="1"/>
          </p:cNvSpPr>
          <p:nvPr>
            <p:ph type="title" idx="3"/>
          </p:nvPr>
        </p:nvSpPr>
        <p:spPr>
          <a:xfrm>
            <a:off x="3403800" y="2848650"/>
            <a:ext cx="23364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3403800" y="3238451"/>
            <a:ext cx="23364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 idx="5"/>
          </p:nvPr>
        </p:nvSpPr>
        <p:spPr>
          <a:xfrm>
            <a:off x="6087600" y="2848650"/>
            <a:ext cx="23364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6087600" y="3238451"/>
            <a:ext cx="23364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22"/>
          <p:cNvSpPr/>
          <p:nvPr/>
        </p:nvSpPr>
        <p:spPr>
          <a:xfrm>
            <a:off x="8123176" y="-60460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12" name="Google Shape;112;p22"/>
          <p:cNvSpPr/>
          <p:nvPr/>
        </p:nvSpPr>
        <p:spPr>
          <a:xfrm>
            <a:off x="1" y="4176449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1753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50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/>
          <p:nvPr/>
        </p:nvSpPr>
        <p:spPr>
          <a:xfrm>
            <a:off x="8210200" y="0"/>
            <a:ext cx="933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-5400000">
            <a:off x="5332200" y="1331700"/>
            <a:ext cx="5143500" cy="24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727575" y="3035526"/>
            <a:ext cx="25269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3517275" y="3035525"/>
            <a:ext cx="25269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727574" y="2575850"/>
            <a:ext cx="2526900" cy="53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200">
                <a:latin typeface="Lexend Medium"/>
                <a:ea typeface="Lexend Medium"/>
                <a:cs typeface="Lexend Medium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3517274" y="2575850"/>
            <a:ext cx="2526900" cy="53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200">
                <a:latin typeface="Lexend Medium"/>
                <a:ea typeface="Lexend Medium"/>
                <a:cs typeface="Lexend Medium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/>
          <p:nvPr/>
        </p:nvSpPr>
        <p:spPr>
          <a:xfrm>
            <a:off x="8210200" y="0"/>
            <a:ext cx="933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572000" y="993700"/>
            <a:ext cx="3847800" cy="9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4572000" y="2001475"/>
            <a:ext cx="3847800" cy="16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9"/>
          <p:cNvSpPr/>
          <p:nvPr/>
        </p:nvSpPr>
        <p:spPr>
          <a:xfrm>
            <a:off x="0" y="125"/>
            <a:ext cx="377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8247850" y="4370725"/>
            <a:ext cx="1370382" cy="137040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/>
        </p:nvSpPr>
        <p:spPr>
          <a:xfrm>
            <a:off x="0" y="0"/>
            <a:ext cx="2206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2863906" y="1457897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3880606" y="679636"/>
            <a:ext cx="572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63906" y="1868726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5813897" y="1457897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6830597" y="679636"/>
            <a:ext cx="572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813897" y="1868726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2863906" y="3603539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3880606" y="2828243"/>
            <a:ext cx="572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2863906" y="4011313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/>
          </p:nvPr>
        </p:nvSpPr>
        <p:spPr>
          <a:xfrm>
            <a:off x="5813897" y="3603539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3" hasCustomPrompt="1"/>
          </p:nvPr>
        </p:nvSpPr>
        <p:spPr>
          <a:xfrm>
            <a:off x="6830597" y="2828243"/>
            <a:ext cx="572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4"/>
          </p:nvPr>
        </p:nvSpPr>
        <p:spPr>
          <a:xfrm>
            <a:off x="5813897" y="4011313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5"/>
          </p:nvPr>
        </p:nvSpPr>
        <p:spPr>
          <a:xfrm>
            <a:off x="720000" y="541469"/>
            <a:ext cx="2244300" cy="16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716120" y="3189271"/>
            <a:ext cx="42243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16125" y="1386075"/>
            <a:ext cx="4548300" cy="16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6456925" y="0"/>
            <a:ext cx="2687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9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/>
        </p:nvSpPr>
        <p:spPr>
          <a:xfrm>
            <a:off x="5635198" y="0"/>
            <a:ext cx="3508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Lexend Medium" pitchFamily="2" charset="77"/>
            </a:endParaRPr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 idx="2" hasCustomPrompt="1"/>
          </p:nvPr>
        </p:nvSpPr>
        <p:spPr>
          <a:xfrm>
            <a:off x="739825" y="1553606"/>
            <a:ext cx="994200" cy="5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" name="Google Shape;151;p25"/>
          <p:cNvSpPr txBox="1">
            <a:spLocks noGrp="1"/>
          </p:cNvSpPr>
          <p:nvPr>
            <p:ph type="title" idx="3" hasCustomPrompt="1"/>
          </p:nvPr>
        </p:nvSpPr>
        <p:spPr>
          <a:xfrm>
            <a:off x="739825" y="3839743"/>
            <a:ext cx="994200" cy="5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 idx="4" hasCustomPrompt="1"/>
          </p:nvPr>
        </p:nvSpPr>
        <p:spPr>
          <a:xfrm>
            <a:off x="739825" y="2696675"/>
            <a:ext cx="994200" cy="5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3" name="Google Shape;153;p25"/>
          <p:cNvSpPr txBox="1">
            <a:spLocks noGrp="1"/>
          </p:cNvSpPr>
          <p:nvPr>
            <p:ph type="subTitle" idx="1"/>
          </p:nvPr>
        </p:nvSpPr>
        <p:spPr>
          <a:xfrm>
            <a:off x="1813375" y="1834296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154" name="Google Shape;154;p25"/>
          <p:cNvSpPr txBox="1">
            <a:spLocks noGrp="1"/>
          </p:cNvSpPr>
          <p:nvPr>
            <p:ph type="title" idx="5"/>
          </p:nvPr>
        </p:nvSpPr>
        <p:spPr>
          <a:xfrm>
            <a:off x="1813384" y="1458550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ubTitle" idx="6"/>
          </p:nvPr>
        </p:nvSpPr>
        <p:spPr>
          <a:xfrm>
            <a:off x="1813375" y="4125625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156" name="Google Shape;156;p25"/>
          <p:cNvSpPr txBox="1">
            <a:spLocks noGrp="1"/>
          </p:cNvSpPr>
          <p:nvPr>
            <p:ph type="title" idx="7"/>
          </p:nvPr>
        </p:nvSpPr>
        <p:spPr>
          <a:xfrm>
            <a:off x="1813390" y="3749882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8"/>
          </p:nvPr>
        </p:nvSpPr>
        <p:spPr>
          <a:xfrm>
            <a:off x="1813375" y="3002998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title" idx="9"/>
          </p:nvPr>
        </p:nvSpPr>
        <p:spPr>
          <a:xfrm>
            <a:off x="1813378" y="2627254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●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■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●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■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●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○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Char char="■"/>
              <a:defRPr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5" r:id="rId5"/>
    <p:sldLayoutId id="2147483658" r:id="rId6"/>
    <p:sldLayoutId id="2147483659" r:id="rId7"/>
    <p:sldLayoutId id="2147483662" r:id="rId8"/>
    <p:sldLayoutId id="2147483671" r:id="rId9"/>
    <p:sldLayoutId id="2147483674" r:id="rId10"/>
    <p:sldLayoutId id="2147483678" r:id="rId11"/>
    <p:sldLayoutId id="2147483679" r:id="rId12"/>
    <p:sldLayoutId id="2147483680" r:id="rId13"/>
    <p:sldLayoutId id="2147483681" r:id="rId14"/>
    <p:sldLayoutId id="2147483686" r:id="rId15"/>
    <p:sldLayoutId id="214748368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vance.Fishback@Cabarrus.k12.nc.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tacey.diaz@Cabarrus.k12.nc.u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vance.Fishback@Cabarrus.k12.nc.u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hyperlink" Target="mailto:stacey.diaz@Cabarrus.k12.nc.u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>
            <a:spLocks noGrp="1"/>
          </p:cNvSpPr>
          <p:nvPr>
            <p:ph type="ctrTitle"/>
          </p:nvPr>
        </p:nvSpPr>
        <p:spPr>
          <a:xfrm>
            <a:off x="4040700" y="584400"/>
            <a:ext cx="4383300" cy="31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b="1" dirty="0"/>
              <a:t>From First Hello to Final Goodbye</a:t>
            </a:r>
            <a:r>
              <a:rPr lang="en-US" sz="4000" dirty="0"/>
              <a:t> </a:t>
            </a:r>
            <a:endParaRPr sz="3600" dirty="0">
              <a:solidFill>
                <a:schemeClr val="accent2"/>
              </a:solidFill>
              <a:latin typeface="Lexend Medium"/>
              <a:ea typeface="Lexend Medium"/>
              <a:cs typeface="Lexend Medium"/>
              <a:sym typeface="Lexend"/>
            </a:endParaRPr>
          </a:p>
        </p:txBody>
      </p:sp>
      <p:sp>
        <p:nvSpPr>
          <p:cNvPr id="208" name="Google Shape;208;p39"/>
          <p:cNvSpPr txBox="1">
            <a:spLocks noGrp="1"/>
          </p:cNvSpPr>
          <p:nvPr>
            <p:ph type="subTitle" idx="1"/>
          </p:nvPr>
        </p:nvSpPr>
        <p:spPr>
          <a:xfrm>
            <a:off x="3713675" y="4069525"/>
            <a:ext cx="4710300" cy="4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b="1" dirty="0">
                <a:latin typeface="Lexend Black" pitchFamily="2" charset="77"/>
              </a:rPr>
              <a:t>Building Student Belonging That Sticks</a:t>
            </a:r>
            <a:r>
              <a:rPr lang="en-US" dirty="0">
                <a:latin typeface="Lexend Medium" pitchFamily="2" charset="77"/>
              </a:rPr>
              <a:t> </a:t>
            </a:r>
            <a:endParaRPr dirty="0">
              <a:solidFill>
                <a:schemeClr val="accent2"/>
              </a:solidFill>
              <a:latin typeface="Lexend Medium" pitchFamily="2" charset="77"/>
            </a:endParaRPr>
          </a:p>
        </p:txBody>
      </p:sp>
      <p:pic>
        <p:nvPicPr>
          <p:cNvPr id="209" name="Google Shape;209;p39"/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0" y="0"/>
            <a:ext cx="3429001" cy="51435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0" name="Google Shape;210;p39"/>
          <p:cNvSpPr/>
          <p:nvPr/>
        </p:nvSpPr>
        <p:spPr>
          <a:xfrm>
            <a:off x="3008426" y="3935299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11" name="Google Shape;211;p39"/>
          <p:cNvSpPr/>
          <p:nvPr/>
        </p:nvSpPr>
        <p:spPr>
          <a:xfrm>
            <a:off x="8123176" y="-60460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>
          <a:extLst>
            <a:ext uri="{FF2B5EF4-FFF2-40B4-BE49-F238E27FC236}">
              <a16:creationId xmlns:a16="http://schemas.microsoft.com/office/drawing/2014/main" id="{C3F53E19-5CED-B069-AAC4-B5856795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5">
            <a:extLst>
              <a:ext uri="{FF2B5EF4-FFF2-40B4-BE49-F238E27FC236}">
                <a16:creationId xmlns:a16="http://schemas.microsoft.com/office/drawing/2014/main" id="{D3DCCB5E-011C-C960-CBB2-DF01246EE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316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Putting It All Together</a:t>
            </a:r>
            <a:endParaRPr dirty="0"/>
          </a:p>
        </p:txBody>
      </p:sp>
      <p:sp>
        <p:nvSpPr>
          <p:cNvPr id="2" name="Shape 2">
            <a:extLst>
              <a:ext uri="{FF2B5EF4-FFF2-40B4-BE49-F238E27FC236}">
                <a16:creationId xmlns:a16="http://schemas.microsoft.com/office/drawing/2014/main" id="{1C10183F-38B3-0C0B-1A09-AA86D5C18ABE}"/>
              </a:ext>
            </a:extLst>
          </p:cNvPr>
          <p:cNvSpPr/>
          <p:nvPr/>
        </p:nvSpPr>
        <p:spPr>
          <a:xfrm>
            <a:off x="457200" y="1170432"/>
            <a:ext cx="1463040" cy="384048"/>
          </a:xfrm>
          <a:prstGeom prst="rect">
            <a:avLst/>
          </a:prstGeom>
          <a:solidFill>
            <a:schemeClr val="tx1"/>
          </a:solidFill>
          <a:ln w="12700">
            <a:solidFill>
              <a:srgbClr val="0D2B45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3C3B2D35-9453-56C9-8FFE-82EF19EE8484}"/>
              </a:ext>
            </a:extLst>
          </p:cNvPr>
          <p:cNvSpPr/>
          <p:nvPr/>
        </p:nvSpPr>
        <p:spPr>
          <a:xfrm>
            <a:off x="530352" y="1170432"/>
            <a:ext cx="1371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200" dirty="0">
              <a:latin typeface="Lexend Medium" pitchFamily="2" charset="77"/>
            </a:endParaRP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B89375F1-13C4-3E43-14BE-50FF5F67964A}"/>
              </a:ext>
            </a:extLst>
          </p:cNvPr>
          <p:cNvSpPr/>
          <p:nvPr/>
        </p:nvSpPr>
        <p:spPr>
          <a:xfrm>
            <a:off x="1965960" y="1170432"/>
            <a:ext cx="2286000" cy="384048"/>
          </a:xfrm>
          <a:prstGeom prst="rect">
            <a:avLst/>
          </a:prstGeom>
          <a:solidFill>
            <a:srgbClr val="C00000"/>
          </a:solidFill>
          <a:ln w="12700">
            <a:solidFill>
              <a:srgbClr val="5B3F8C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B08F37E2-9040-16E5-4F9C-A60856A32CD8}"/>
              </a:ext>
            </a:extLst>
          </p:cNvPr>
          <p:cNvSpPr/>
          <p:nvPr/>
        </p:nvSpPr>
        <p:spPr>
          <a:xfrm>
            <a:off x="2039112" y="1170432"/>
            <a:ext cx="21945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Sense of Self</a:t>
            </a:r>
            <a:endParaRPr lang="en-US" sz="1200" dirty="0">
              <a:latin typeface="Lexend Medium" pitchFamily="2" charset="77"/>
            </a:endParaRPr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948EF623-D700-C047-EB1E-6172457C5141}"/>
              </a:ext>
            </a:extLst>
          </p:cNvPr>
          <p:cNvSpPr/>
          <p:nvPr/>
        </p:nvSpPr>
        <p:spPr>
          <a:xfrm>
            <a:off x="4297680" y="1170432"/>
            <a:ext cx="2286000" cy="384048"/>
          </a:xfrm>
          <a:prstGeom prst="rect">
            <a:avLst/>
          </a:prstGeom>
          <a:solidFill>
            <a:srgbClr val="C00000"/>
          </a:solidFill>
          <a:ln w="12700">
            <a:solidFill>
              <a:srgbClr val="1A7255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95A85202-D260-C3B6-640D-114E0A766B8A}"/>
              </a:ext>
            </a:extLst>
          </p:cNvPr>
          <p:cNvSpPr/>
          <p:nvPr/>
        </p:nvSpPr>
        <p:spPr>
          <a:xfrm>
            <a:off x="4370832" y="1170432"/>
            <a:ext cx="21945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Sense of Community</a:t>
            </a:r>
            <a:endParaRPr lang="en-US" sz="1200" dirty="0">
              <a:latin typeface="Lexend Medium" pitchFamily="2" charset="77"/>
            </a:endParaRPr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9DC5571C-92A2-8609-57EB-56AB5A08058F}"/>
              </a:ext>
            </a:extLst>
          </p:cNvPr>
          <p:cNvSpPr/>
          <p:nvPr/>
        </p:nvSpPr>
        <p:spPr>
          <a:xfrm>
            <a:off x="6629400" y="1170432"/>
            <a:ext cx="2331720" cy="384048"/>
          </a:xfrm>
          <a:prstGeom prst="rect">
            <a:avLst/>
          </a:prstGeom>
          <a:solidFill>
            <a:schemeClr val="bg1"/>
          </a:solidFill>
          <a:ln w="12700">
            <a:solidFill>
              <a:srgbClr val="B84A35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BC0FA578-E35B-47A9-E8AF-E29A22532349}"/>
              </a:ext>
            </a:extLst>
          </p:cNvPr>
          <p:cNvSpPr/>
          <p:nvPr/>
        </p:nvSpPr>
        <p:spPr>
          <a:xfrm>
            <a:off x="6702552" y="1170432"/>
            <a:ext cx="2240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Academic Efficacy</a:t>
            </a:r>
            <a:endParaRPr lang="en-US" sz="1200" dirty="0">
              <a:latin typeface="Lexend Medium" pitchFamily="2" charset="77"/>
            </a:endParaRPr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091D6B58-D14E-765F-5CDB-4BFA1AE51959}"/>
              </a:ext>
            </a:extLst>
          </p:cNvPr>
          <p:cNvSpPr/>
          <p:nvPr/>
        </p:nvSpPr>
        <p:spPr>
          <a:xfrm>
            <a:off x="457200" y="1581912"/>
            <a:ext cx="85039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E4E8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1546A362-D709-51CA-2964-A6F11D9DB63D}"/>
              </a:ext>
            </a:extLst>
          </p:cNvPr>
          <p:cNvSpPr/>
          <p:nvPr/>
        </p:nvSpPr>
        <p:spPr>
          <a:xfrm>
            <a:off x="512064" y="1691640"/>
            <a:ext cx="1371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chemeClr val="tx1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Competencies</a:t>
            </a: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192A59F4-7E72-90D2-C048-AD74C97A8DED}"/>
              </a:ext>
            </a:extLst>
          </p:cNvPr>
          <p:cNvSpPr/>
          <p:nvPr/>
        </p:nvSpPr>
        <p:spPr>
          <a:xfrm>
            <a:off x="2057400" y="1655064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have the social-emotional skills for self-awareness and healthy identity?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5DA68F90-7FB9-0006-64F6-8470FEF0DB2B}"/>
              </a:ext>
            </a:extLst>
          </p:cNvPr>
          <p:cNvSpPr/>
          <p:nvPr/>
        </p:nvSpPr>
        <p:spPr>
          <a:xfrm>
            <a:off x="4389120" y="1655064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Can the student navigate peer relationships, advocate for themselves, and collaborate?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9E4F8B67-58D2-7E9B-C139-0C88A1E1AB43}"/>
              </a:ext>
            </a:extLst>
          </p:cNvPr>
          <p:cNvSpPr/>
          <p:nvPr/>
        </p:nvSpPr>
        <p:spPr>
          <a:xfrm>
            <a:off x="6720840" y="1655064"/>
            <a:ext cx="2148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have study skills, self-regulation, and goal-setting strategies?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15" name="Shape 15">
            <a:extLst>
              <a:ext uri="{FF2B5EF4-FFF2-40B4-BE49-F238E27FC236}">
                <a16:creationId xmlns:a16="http://schemas.microsoft.com/office/drawing/2014/main" id="{A9FFCA60-AC09-560F-FA04-FAD339B887A3}"/>
              </a:ext>
            </a:extLst>
          </p:cNvPr>
          <p:cNvSpPr/>
          <p:nvPr/>
        </p:nvSpPr>
        <p:spPr>
          <a:xfrm>
            <a:off x="457200" y="2386584"/>
            <a:ext cx="8503920" cy="777240"/>
          </a:xfrm>
          <a:prstGeom prst="rect">
            <a:avLst/>
          </a:prstGeom>
          <a:solidFill>
            <a:schemeClr val="accent6">
              <a:lumMod val="95000"/>
            </a:schemeClr>
          </a:solidFill>
          <a:ln w="6350">
            <a:solidFill>
              <a:srgbClr val="D8E4E8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12809B26-16A3-605A-C822-436140B89137}"/>
              </a:ext>
            </a:extLst>
          </p:cNvPr>
          <p:cNvSpPr/>
          <p:nvPr/>
        </p:nvSpPr>
        <p:spPr>
          <a:xfrm>
            <a:off x="512064" y="2496312"/>
            <a:ext cx="1371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chemeClr val="tx1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Motivation</a:t>
            </a:r>
            <a:endParaRPr lang="en-US" sz="1300" dirty="0">
              <a:solidFill>
                <a:schemeClr val="tx1"/>
              </a:solidFill>
              <a:latin typeface="Lexend Medium" pitchFamily="2" charset="77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2DC167EF-66FD-8419-6740-E5DA6F1E6F9A}"/>
              </a:ext>
            </a:extLst>
          </p:cNvPr>
          <p:cNvSpPr/>
          <p:nvPr/>
        </p:nvSpPr>
        <p:spPr>
          <a:xfrm>
            <a:off x="2057400" y="2459736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Is the student motivated to explore who they are and grow?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0E5AE019-CB24-5D94-96FA-DDA91D4146E1}"/>
              </a:ext>
            </a:extLst>
          </p:cNvPr>
          <p:cNvSpPr/>
          <p:nvPr/>
        </p:nvSpPr>
        <p:spPr>
          <a:xfrm>
            <a:off x="4389120" y="2459736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want to connect with peers and staff?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19" name="Text 19">
            <a:extLst>
              <a:ext uri="{FF2B5EF4-FFF2-40B4-BE49-F238E27FC236}">
                <a16:creationId xmlns:a16="http://schemas.microsoft.com/office/drawing/2014/main" id="{18C8A7D4-C24D-3C8E-FD7F-83F9A518B137}"/>
              </a:ext>
            </a:extLst>
          </p:cNvPr>
          <p:cNvSpPr/>
          <p:nvPr/>
        </p:nvSpPr>
        <p:spPr>
          <a:xfrm>
            <a:off x="6720840" y="2459736"/>
            <a:ext cx="2148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believe academic success is worth pursuing?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20" name="Shape 20">
            <a:extLst>
              <a:ext uri="{FF2B5EF4-FFF2-40B4-BE49-F238E27FC236}">
                <a16:creationId xmlns:a16="http://schemas.microsoft.com/office/drawing/2014/main" id="{5A16F116-2B1B-BE82-14B6-1AB79D76C04E}"/>
              </a:ext>
            </a:extLst>
          </p:cNvPr>
          <p:cNvSpPr/>
          <p:nvPr/>
        </p:nvSpPr>
        <p:spPr>
          <a:xfrm>
            <a:off x="457200" y="3191256"/>
            <a:ext cx="85039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E4E8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515F0313-5033-2AC2-E81C-DDE691F6DEB8}"/>
              </a:ext>
            </a:extLst>
          </p:cNvPr>
          <p:cNvSpPr/>
          <p:nvPr/>
        </p:nvSpPr>
        <p:spPr>
          <a:xfrm>
            <a:off x="512064" y="3300984"/>
            <a:ext cx="1371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chemeClr val="tx1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Opportunity</a:t>
            </a:r>
            <a:endParaRPr lang="en-US" sz="1300" dirty="0">
              <a:solidFill>
                <a:schemeClr val="tx1"/>
              </a:solidFill>
              <a:latin typeface="Lexend Medium" pitchFamily="2" charset="77"/>
            </a:endParaRPr>
          </a:p>
        </p:txBody>
      </p:sp>
      <p:sp>
        <p:nvSpPr>
          <p:cNvPr id="22" name="Text 22">
            <a:extLst>
              <a:ext uri="{FF2B5EF4-FFF2-40B4-BE49-F238E27FC236}">
                <a16:creationId xmlns:a16="http://schemas.microsoft.com/office/drawing/2014/main" id="{DCDE9B77-9974-72AC-2F54-FF0B07AC5FA8}"/>
              </a:ext>
            </a:extLst>
          </p:cNvPr>
          <p:cNvSpPr/>
          <p:nvPr/>
        </p:nvSpPr>
        <p:spPr>
          <a:xfrm>
            <a:off x="2057400" y="3264408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Is there space and support for identity exploration at this school?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23" name="Text 23">
            <a:extLst>
              <a:ext uri="{FF2B5EF4-FFF2-40B4-BE49-F238E27FC236}">
                <a16:creationId xmlns:a16="http://schemas.microsoft.com/office/drawing/2014/main" id="{FD95277C-6F49-9B26-BAF4-4C89E5653832}"/>
              </a:ext>
            </a:extLst>
          </p:cNvPr>
          <p:cNvSpPr/>
          <p:nvPr/>
        </p:nvSpPr>
        <p:spPr>
          <a:xfrm>
            <a:off x="4389120" y="3264408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Are there inclusive structures for all students to participate?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24" name="Text 24">
            <a:extLst>
              <a:ext uri="{FF2B5EF4-FFF2-40B4-BE49-F238E27FC236}">
                <a16:creationId xmlns:a16="http://schemas.microsoft.com/office/drawing/2014/main" id="{B28906DC-37C5-1BA7-6E73-EB74463DD53F}"/>
              </a:ext>
            </a:extLst>
          </p:cNvPr>
          <p:cNvSpPr/>
          <p:nvPr/>
        </p:nvSpPr>
        <p:spPr>
          <a:xfrm>
            <a:off x="6720840" y="3264408"/>
            <a:ext cx="2148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have access to challenging, meaningful work?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25" name="Shape 25">
            <a:extLst>
              <a:ext uri="{FF2B5EF4-FFF2-40B4-BE49-F238E27FC236}">
                <a16:creationId xmlns:a16="http://schemas.microsoft.com/office/drawing/2014/main" id="{3022EA3A-B52C-0644-1417-D641C8745757}"/>
              </a:ext>
            </a:extLst>
          </p:cNvPr>
          <p:cNvSpPr/>
          <p:nvPr/>
        </p:nvSpPr>
        <p:spPr>
          <a:xfrm>
            <a:off x="457200" y="3995928"/>
            <a:ext cx="8503920" cy="777240"/>
          </a:xfrm>
          <a:prstGeom prst="rect">
            <a:avLst/>
          </a:prstGeom>
          <a:solidFill>
            <a:schemeClr val="accent6">
              <a:lumMod val="95000"/>
            </a:schemeClr>
          </a:solidFill>
          <a:ln w="6350">
            <a:solidFill>
              <a:srgbClr val="D8E4E8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538C47B2-BB93-CCA7-BBC8-E4058F021288}"/>
              </a:ext>
            </a:extLst>
          </p:cNvPr>
          <p:cNvSpPr/>
          <p:nvPr/>
        </p:nvSpPr>
        <p:spPr>
          <a:xfrm>
            <a:off x="512064" y="4105656"/>
            <a:ext cx="1371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chemeClr val="tx1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Perceptions</a:t>
            </a:r>
            <a:endParaRPr lang="en-US" sz="1300" dirty="0">
              <a:solidFill>
                <a:schemeClr val="tx1"/>
              </a:solidFill>
              <a:latin typeface="Lexend Medium" pitchFamily="2" charset="77"/>
            </a:endParaRPr>
          </a:p>
        </p:txBody>
      </p:sp>
      <p:sp>
        <p:nvSpPr>
          <p:cNvPr id="27" name="Text 27">
            <a:extLst>
              <a:ext uri="{FF2B5EF4-FFF2-40B4-BE49-F238E27FC236}">
                <a16:creationId xmlns:a16="http://schemas.microsoft.com/office/drawing/2014/main" id="{F6F1E18D-D946-F3F3-7795-DC19C747B9BF}"/>
              </a:ext>
            </a:extLst>
          </p:cNvPr>
          <p:cNvSpPr/>
          <p:nvPr/>
        </p:nvSpPr>
        <p:spPr>
          <a:xfrm>
            <a:off x="2057400" y="4069080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How does the student view their own value and potential?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28" name="Text 28">
            <a:extLst>
              <a:ext uri="{FF2B5EF4-FFF2-40B4-BE49-F238E27FC236}">
                <a16:creationId xmlns:a16="http://schemas.microsoft.com/office/drawing/2014/main" id="{7E0CC901-E3C5-4891-2AAE-F7EFABF4387D}"/>
              </a:ext>
            </a:extLst>
          </p:cNvPr>
          <p:cNvSpPr/>
          <p:nvPr/>
        </p:nvSpPr>
        <p:spPr>
          <a:xfrm>
            <a:off x="4389120" y="4069080"/>
            <a:ext cx="2103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believe they are accepted and included here?</a:t>
            </a:r>
            <a:endParaRPr lang="en-US" sz="1050" dirty="0">
              <a:latin typeface="Lexend Medium" pitchFamily="2" charset="77"/>
            </a:endParaRPr>
          </a:p>
        </p:txBody>
      </p:sp>
      <p:sp>
        <p:nvSpPr>
          <p:cNvPr id="29" name="Text 29">
            <a:extLst>
              <a:ext uri="{FF2B5EF4-FFF2-40B4-BE49-F238E27FC236}">
                <a16:creationId xmlns:a16="http://schemas.microsoft.com/office/drawing/2014/main" id="{68F5960E-7F5D-0F0A-9BAF-5830F6C5B642}"/>
              </a:ext>
            </a:extLst>
          </p:cNvPr>
          <p:cNvSpPr/>
          <p:nvPr/>
        </p:nvSpPr>
        <p:spPr>
          <a:xfrm>
            <a:off x="6720840" y="4069080"/>
            <a:ext cx="2148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Does the student believe they are capable of academic success?</a:t>
            </a:r>
            <a:endParaRPr lang="en-US" sz="1050"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493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C89086A4-A7FF-7982-3A3C-997DA0F2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>
            <a:extLst>
              <a:ext uri="{FF2B5EF4-FFF2-40B4-BE49-F238E27FC236}">
                <a16:creationId xmlns:a16="http://schemas.microsoft.com/office/drawing/2014/main" id="{7A9384CB-50A3-8588-B9F4-EF721954F81D}"/>
              </a:ext>
            </a:extLst>
          </p:cNvPr>
          <p:cNvCxnSpPr/>
          <p:nvPr/>
        </p:nvCxnSpPr>
        <p:spPr>
          <a:xfrm>
            <a:off x="724625" y="1364400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>
            <a:extLst>
              <a:ext uri="{FF2B5EF4-FFF2-40B4-BE49-F238E27FC236}">
                <a16:creationId xmlns:a16="http://schemas.microsoft.com/office/drawing/2014/main" id="{F2AABCC8-078B-59AA-65A1-4A9326C15B96}"/>
              </a:ext>
            </a:extLst>
          </p:cNvPr>
          <p:cNvCxnSpPr>
            <a:cxnSpLocks/>
          </p:cNvCxnSpPr>
          <p:nvPr/>
        </p:nvCxnSpPr>
        <p:spPr>
          <a:xfrm>
            <a:off x="724625" y="4412969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>
            <a:extLst>
              <a:ext uri="{FF2B5EF4-FFF2-40B4-BE49-F238E27FC236}">
                <a16:creationId xmlns:a16="http://schemas.microsoft.com/office/drawing/2014/main" id="{DFA935E7-77CC-ECFA-F65D-E2C7A4A6EE5D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6"/>
          <a:stretch>
            <a:fillRect/>
          </a:stretch>
        </p:blipFill>
        <p:spPr>
          <a:xfrm>
            <a:off x="5739326" y="636919"/>
            <a:ext cx="2930574" cy="364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>
            <a:extLst>
              <a:ext uri="{FF2B5EF4-FFF2-40B4-BE49-F238E27FC236}">
                <a16:creationId xmlns:a16="http://schemas.microsoft.com/office/drawing/2014/main" id="{CE7ECEFF-3862-1CB9-6784-4D473D8E11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125" y="1386074"/>
            <a:ext cx="4548300" cy="3026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So What!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F4F45262-74FF-0CAD-E534-5FB93DDAD91A}"/>
              </a:ext>
            </a:extLst>
          </p:cNvPr>
          <p:cNvSpPr/>
          <p:nvPr/>
        </p:nvSpPr>
        <p:spPr>
          <a:xfrm>
            <a:off x="8048401" y="38123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>
            <a:extLst>
              <a:ext uri="{FF2B5EF4-FFF2-40B4-BE49-F238E27FC236}">
                <a16:creationId xmlns:a16="http://schemas.microsoft.com/office/drawing/2014/main" id="{A7466DEE-F48D-713E-3064-B9895367BB91}"/>
              </a:ext>
            </a:extLst>
          </p:cNvPr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014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>
          <a:extLst>
            <a:ext uri="{FF2B5EF4-FFF2-40B4-BE49-F238E27FC236}">
              <a16:creationId xmlns:a16="http://schemas.microsoft.com/office/drawing/2014/main" id="{1B30BD11-54EE-D598-371C-1801777C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8">
            <a:extLst>
              <a:ext uri="{FF2B5EF4-FFF2-40B4-BE49-F238E27FC236}">
                <a16:creationId xmlns:a16="http://schemas.microsoft.com/office/drawing/2014/main" id="{0AF0CBC4-502A-C85E-9C6C-3E7EB57F421D}"/>
              </a:ext>
            </a:extLst>
          </p:cNvPr>
          <p:cNvSpPr/>
          <p:nvPr/>
        </p:nvSpPr>
        <p:spPr>
          <a:xfrm>
            <a:off x="-304075" y="-284825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603" name="Google Shape;603;p58">
            <a:extLst>
              <a:ext uri="{FF2B5EF4-FFF2-40B4-BE49-F238E27FC236}">
                <a16:creationId xmlns:a16="http://schemas.microsoft.com/office/drawing/2014/main" id="{430B926F-C0BE-9C65-E1FD-B293612C7FAE}"/>
              </a:ext>
            </a:extLst>
          </p:cNvPr>
          <p:cNvSpPr/>
          <p:nvPr/>
        </p:nvSpPr>
        <p:spPr>
          <a:xfrm>
            <a:off x="7626050" y="-146800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820EFB53-7289-F974-C234-4A007CC2D841}"/>
              </a:ext>
            </a:extLst>
          </p:cNvPr>
          <p:cNvSpPr/>
          <p:nvPr/>
        </p:nvSpPr>
        <p:spPr>
          <a:xfrm>
            <a:off x="789396" y="256032"/>
            <a:ext cx="7897403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chemeClr val="tx1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How Schools Build Belonging</a:t>
            </a:r>
            <a:endParaRPr lang="en-US" sz="3000" dirty="0">
              <a:solidFill>
                <a:schemeClr val="tx1"/>
              </a:solidFill>
              <a:latin typeface="Lexend Medium" pitchFamily="2" charset="77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431785D4-F309-52EF-C85A-3129105E3139}"/>
              </a:ext>
            </a:extLst>
          </p:cNvPr>
          <p:cNvSpPr/>
          <p:nvPr/>
        </p:nvSpPr>
        <p:spPr>
          <a:xfrm>
            <a:off x="457200" y="804672"/>
            <a:ext cx="8229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chemeClr val="accent5">
                    <a:lumMod val="50000"/>
                  </a:schemeClr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Three school-level pillars that create the conditions for belonging to take root</a:t>
            </a:r>
            <a:endParaRPr lang="en-US" sz="1300" dirty="0">
              <a:solidFill>
                <a:schemeClr val="accent5">
                  <a:lumMod val="50000"/>
                </a:schemeClr>
              </a:solidFill>
              <a:latin typeface="Lexend Medium" pitchFamily="2" charset="77"/>
            </a:endParaRP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4EB74EE6-0C90-B6F5-04C1-B102FD76F563}"/>
              </a:ext>
            </a:extLst>
          </p:cNvPr>
          <p:cNvSpPr/>
          <p:nvPr/>
        </p:nvSpPr>
        <p:spPr>
          <a:xfrm>
            <a:off x="347472" y="1261872"/>
            <a:ext cx="2470156" cy="35204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5B8CEA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542CD748-E2BF-B6F5-2867-580E481BC511}"/>
              </a:ext>
            </a:extLst>
          </p:cNvPr>
          <p:cNvSpPr/>
          <p:nvPr/>
        </p:nvSpPr>
        <p:spPr>
          <a:xfrm>
            <a:off x="347472" y="1261871"/>
            <a:ext cx="2470156" cy="786881"/>
          </a:xfrm>
          <a:prstGeom prst="rect">
            <a:avLst/>
          </a:prstGeom>
          <a:solidFill>
            <a:schemeClr val="bg1"/>
          </a:solidFill>
          <a:ln w="12700">
            <a:solidFill>
              <a:srgbClr val="5B8CEA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9E24D69-C709-4C86-EC05-0397688154AE}"/>
              </a:ext>
            </a:extLst>
          </p:cNvPr>
          <p:cNvSpPr/>
          <p:nvPr/>
        </p:nvSpPr>
        <p:spPr>
          <a:xfrm>
            <a:off x="485163" y="2242732"/>
            <a:ext cx="2194773" cy="2322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Policies and procedures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1450" indent="-17145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Schedules that create time for advisory, mentoring, and community-building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1450" indent="-17145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Organized opportunities for every student to participate and lead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1450" indent="-17145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Data systems that track belonging, not just academic metrics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36FEAD65-2D31-0D83-E030-32CEA7772643}"/>
              </a:ext>
            </a:extLst>
          </p:cNvPr>
          <p:cNvSpPr/>
          <p:nvPr/>
        </p:nvSpPr>
        <p:spPr>
          <a:xfrm>
            <a:off x="2954788" y="1271017"/>
            <a:ext cx="2470156" cy="35204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4DB6C4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467F6990-0F15-5DB8-D712-9836C37A1FD2}"/>
              </a:ext>
            </a:extLst>
          </p:cNvPr>
          <p:cNvSpPr/>
          <p:nvPr/>
        </p:nvSpPr>
        <p:spPr>
          <a:xfrm>
            <a:off x="3064516" y="2242732"/>
            <a:ext cx="2166571" cy="2142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Cultural representations of the school in words and images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What we choose to celebrate — effort, growth, community, identity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Annual rites of passage that mark student milestones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AB6F0C70-D4B9-BEFB-B3A0-6A2B7FCCE3C2}"/>
              </a:ext>
            </a:extLst>
          </p:cNvPr>
          <p:cNvSpPr/>
          <p:nvPr/>
        </p:nvSpPr>
        <p:spPr>
          <a:xfrm>
            <a:off x="5562104" y="1278991"/>
            <a:ext cx="2499548" cy="35204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3EBD93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9AAF7FC0-21B7-3D96-F98A-B45325D1AF8B}"/>
              </a:ext>
            </a:extLst>
          </p:cNvPr>
          <p:cNvSpPr/>
          <p:nvPr/>
        </p:nvSpPr>
        <p:spPr>
          <a:xfrm>
            <a:off x="5562104" y="1278991"/>
            <a:ext cx="2499548" cy="799148"/>
          </a:xfrm>
          <a:prstGeom prst="rect">
            <a:avLst/>
          </a:prstGeom>
          <a:solidFill>
            <a:schemeClr val="bg1"/>
          </a:solidFill>
          <a:ln w="12700">
            <a:solidFill>
              <a:srgbClr val="3EBD93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A6A7D5DA-30FD-5818-51A6-2713AB400C40}"/>
              </a:ext>
            </a:extLst>
          </p:cNvPr>
          <p:cNvSpPr/>
          <p:nvPr/>
        </p:nvSpPr>
        <p:spPr>
          <a:xfrm>
            <a:off x="5671832" y="1278991"/>
            <a:ext cx="2330087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FFFFFF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Pillar 3</a:t>
            </a:r>
            <a:endParaRPr lang="en-US" sz="1100" dirty="0">
              <a:latin typeface="Lexend Medium" pitchFamily="2" charset="77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C87E4E5F-251C-FF40-1FC6-E4CC3D6AA139}"/>
              </a:ext>
            </a:extLst>
          </p:cNvPr>
          <p:cNvSpPr/>
          <p:nvPr/>
        </p:nvSpPr>
        <p:spPr>
          <a:xfrm>
            <a:off x="5671832" y="1521559"/>
            <a:ext cx="2330087" cy="4472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Skills, Knowledge &amp; Pedagogy</a:t>
            </a:r>
            <a:endParaRPr lang="en-US" sz="1350" dirty="0">
              <a:latin typeface="Lexend Medium" pitchFamily="2" charset="77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E945D644-FC5F-24B7-6E42-2CA40A1064E8}"/>
              </a:ext>
            </a:extLst>
          </p:cNvPr>
          <p:cNvSpPr/>
          <p:nvPr/>
        </p:nvSpPr>
        <p:spPr>
          <a:xfrm>
            <a:off x="5671832" y="2250706"/>
            <a:ext cx="2304668" cy="2134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Educator knowledge of identity development, efficacy, and community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Instructional practices that build academic confidence and voice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SEL curriculum woven into academic content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  <a:p>
            <a:pPr marL="179388" indent="-179388">
              <a:spcAft>
                <a:spcPts val="600"/>
              </a:spcAft>
              <a:buClr>
                <a:schemeClr val="accent6"/>
              </a:buClr>
              <a:buSzPct val="100000"/>
              <a:buChar char="•"/>
            </a:pPr>
            <a:r>
              <a:rPr lang="en-US" sz="1150" dirty="0">
                <a:solidFill>
                  <a:schemeClr val="accent6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Staff skills for building relationships across differences</a:t>
            </a:r>
            <a:endParaRPr lang="en-US" sz="1150" dirty="0">
              <a:solidFill>
                <a:schemeClr val="accent6"/>
              </a:solidFill>
              <a:latin typeface="Lexend Medium" pitchFamily="2" charset="77"/>
            </a:endParaRPr>
          </a:p>
        </p:txBody>
      </p:sp>
      <p:sp>
        <p:nvSpPr>
          <p:cNvPr id="20" name="Shape 3">
            <a:extLst>
              <a:ext uri="{FF2B5EF4-FFF2-40B4-BE49-F238E27FC236}">
                <a16:creationId xmlns:a16="http://schemas.microsoft.com/office/drawing/2014/main" id="{3EB82409-4B20-E8DD-AC5E-F61D303F97B0}"/>
              </a:ext>
            </a:extLst>
          </p:cNvPr>
          <p:cNvSpPr/>
          <p:nvPr/>
        </p:nvSpPr>
        <p:spPr>
          <a:xfrm>
            <a:off x="2973076" y="1261872"/>
            <a:ext cx="2451868" cy="799149"/>
          </a:xfrm>
          <a:prstGeom prst="rect">
            <a:avLst/>
          </a:prstGeom>
          <a:solidFill>
            <a:schemeClr val="bg1"/>
          </a:solidFill>
          <a:ln w="12700">
            <a:solidFill>
              <a:srgbClr val="5B8CEA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F8F07AD4-D18F-54FF-4BB1-0BDF0C62DD83}"/>
              </a:ext>
            </a:extLst>
          </p:cNvPr>
          <p:cNvSpPr/>
          <p:nvPr/>
        </p:nvSpPr>
        <p:spPr>
          <a:xfrm>
            <a:off x="457200" y="1261872"/>
            <a:ext cx="23026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FFFFFF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Pillar 1</a:t>
            </a:r>
            <a:endParaRPr lang="en-US" sz="1100" dirty="0">
              <a:latin typeface="Lexend Medium" pitchFamily="2" charset="77"/>
            </a:endParaRPr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0C5F7B21-F09B-CEC8-E87E-3616F4B728A1}"/>
              </a:ext>
            </a:extLst>
          </p:cNvPr>
          <p:cNvSpPr/>
          <p:nvPr/>
        </p:nvSpPr>
        <p:spPr>
          <a:xfrm>
            <a:off x="457200" y="1481328"/>
            <a:ext cx="230268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Systems &amp; Structures</a:t>
            </a:r>
            <a:endParaRPr lang="en-US" sz="1350" dirty="0">
              <a:latin typeface="Lexend Medium" pitchFamily="2" charset="77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D7153747-CFEA-5EB0-E42E-F252A0BB260E}"/>
              </a:ext>
            </a:extLst>
          </p:cNvPr>
          <p:cNvSpPr/>
          <p:nvPr/>
        </p:nvSpPr>
        <p:spPr>
          <a:xfrm>
            <a:off x="3064516" y="1271017"/>
            <a:ext cx="23026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FFFFFF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Pillar 2</a:t>
            </a:r>
            <a:endParaRPr lang="en-US" sz="1100" dirty="0">
              <a:latin typeface="Lexend Medium" pitchFamily="2" charset="77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3C16A249-ACA6-C599-FEA7-24AC4EB472E6}"/>
              </a:ext>
            </a:extLst>
          </p:cNvPr>
          <p:cNvSpPr/>
          <p:nvPr/>
        </p:nvSpPr>
        <p:spPr>
          <a:xfrm>
            <a:off x="3047666" y="1493471"/>
            <a:ext cx="2302688" cy="4720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Traditions, Symbols &amp; Celebrations</a:t>
            </a:r>
            <a:endParaRPr lang="en-US" sz="1350"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8478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B96A58C7-0201-3F28-4169-D6A45AF2E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>
            <a:extLst>
              <a:ext uri="{FF2B5EF4-FFF2-40B4-BE49-F238E27FC236}">
                <a16:creationId xmlns:a16="http://schemas.microsoft.com/office/drawing/2014/main" id="{060C995B-5EE8-95D6-D330-D01927D5A251}"/>
              </a:ext>
            </a:extLst>
          </p:cNvPr>
          <p:cNvCxnSpPr/>
          <p:nvPr/>
        </p:nvCxnSpPr>
        <p:spPr>
          <a:xfrm>
            <a:off x="724625" y="1364400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>
            <a:extLst>
              <a:ext uri="{FF2B5EF4-FFF2-40B4-BE49-F238E27FC236}">
                <a16:creationId xmlns:a16="http://schemas.microsoft.com/office/drawing/2014/main" id="{650D9547-55F4-B0D7-603F-F99E6954B93D}"/>
              </a:ext>
            </a:extLst>
          </p:cNvPr>
          <p:cNvCxnSpPr>
            <a:cxnSpLocks/>
          </p:cNvCxnSpPr>
          <p:nvPr/>
        </p:nvCxnSpPr>
        <p:spPr>
          <a:xfrm>
            <a:off x="724625" y="4412969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>
            <a:extLst>
              <a:ext uri="{FF2B5EF4-FFF2-40B4-BE49-F238E27FC236}">
                <a16:creationId xmlns:a16="http://schemas.microsoft.com/office/drawing/2014/main" id="{0A2E46C1-0C02-4ED3-62D6-B0AD5E1C2E46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3354" y="636919"/>
            <a:ext cx="3816546" cy="33020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>
            <a:extLst>
              <a:ext uri="{FF2B5EF4-FFF2-40B4-BE49-F238E27FC236}">
                <a16:creationId xmlns:a16="http://schemas.microsoft.com/office/drawing/2014/main" id="{6CA80596-9590-121D-4AE0-F7E9236233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125" y="1386074"/>
            <a:ext cx="4548300" cy="3026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Now What!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CCD0CC17-269F-61E6-5F51-B47D2ADC0927}"/>
              </a:ext>
            </a:extLst>
          </p:cNvPr>
          <p:cNvSpPr/>
          <p:nvPr/>
        </p:nvSpPr>
        <p:spPr>
          <a:xfrm>
            <a:off x="8048401" y="38123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>
            <a:extLst>
              <a:ext uri="{FF2B5EF4-FFF2-40B4-BE49-F238E27FC236}">
                <a16:creationId xmlns:a16="http://schemas.microsoft.com/office/drawing/2014/main" id="{748DDAE4-2C18-58F3-F46D-5373C2C1769A}"/>
              </a:ext>
            </a:extLst>
          </p:cNvPr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436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>
          <a:extLst>
            <a:ext uri="{FF2B5EF4-FFF2-40B4-BE49-F238E27FC236}">
              <a16:creationId xmlns:a16="http://schemas.microsoft.com/office/drawing/2014/main" id="{900725B9-DBA8-E7B3-74B1-0E949FC4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8">
            <a:extLst>
              <a:ext uri="{FF2B5EF4-FFF2-40B4-BE49-F238E27FC236}">
                <a16:creationId xmlns:a16="http://schemas.microsoft.com/office/drawing/2014/main" id="{6B139765-8756-D1DD-E293-7E08D8C556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6027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Building Belonging @ </a:t>
            </a:r>
            <a:br>
              <a:rPr lang="en" dirty="0"/>
            </a:br>
            <a:r>
              <a:rPr lang="en" sz="4000" b="1" dirty="0">
                <a:solidFill>
                  <a:srgbClr val="C00000"/>
                </a:solidFill>
                <a:latin typeface="SF Sports Night" pitchFamily="2" charset="0"/>
              </a:rPr>
              <a:t>CABARRUS TECH</a:t>
            </a:r>
            <a:endParaRPr b="1" dirty="0">
              <a:solidFill>
                <a:srgbClr val="C00000"/>
              </a:solidFill>
              <a:latin typeface="SF Sports Night" pitchFamily="2" charset="0"/>
            </a:endParaRPr>
          </a:p>
        </p:txBody>
      </p:sp>
      <p:sp>
        <p:nvSpPr>
          <p:cNvPr id="603" name="Google Shape;603;p58">
            <a:extLst>
              <a:ext uri="{FF2B5EF4-FFF2-40B4-BE49-F238E27FC236}">
                <a16:creationId xmlns:a16="http://schemas.microsoft.com/office/drawing/2014/main" id="{FFB15E36-4DD1-4FC7-301B-8A8A96C4EADE}"/>
              </a:ext>
            </a:extLst>
          </p:cNvPr>
          <p:cNvSpPr/>
          <p:nvPr/>
        </p:nvSpPr>
        <p:spPr>
          <a:xfrm>
            <a:off x="7626050" y="-146800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FC2B3-845B-D276-B9C2-9078AB806139}"/>
              </a:ext>
            </a:extLst>
          </p:cNvPr>
          <p:cNvGrpSpPr/>
          <p:nvPr/>
        </p:nvGrpSpPr>
        <p:grpSpPr>
          <a:xfrm>
            <a:off x="2298699" y="1564641"/>
            <a:ext cx="4546601" cy="3430692"/>
            <a:chOff x="1769532" y="1471508"/>
            <a:chExt cx="4546601" cy="34306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B89EA4-0EF1-DB1B-98A5-C6CA1A1B561E}"/>
                </a:ext>
              </a:extLst>
            </p:cNvPr>
            <p:cNvSpPr/>
            <p:nvPr/>
          </p:nvSpPr>
          <p:spPr>
            <a:xfrm>
              <a:off x="1896533" y="1608667"/>
              <a:ext cx="4419600" cy="32935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96B124-E911-59DB-E463-8C72C240A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9532" y="1471508"/>
              <a:ext cx="4377267" cy="328294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F0B607B-BA7C-AE42-BF34-CC3798EAF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4" y="141816"/>
            <a:ext cx="2339975" cy="15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3B7103-6256-2DCB-B55A-2E33D2DA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717B44D-D227-9548-93C5-2E5BA6437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183" y="3618300"/>
            <a:ext cx="2526900" cy="985200"/>
          </a:xfrm>
        </p:spPr>
        <p:txBody>
          <a:bodyPr anchor="t"/>
          <a:lstStyle/>
          <a:p>
            <a:pPr marL="171450" indent="0"/>
            <a:r>
              <a:rPr lang="en-US" i="1" dirty="0">
                <a:solidFill>
                  <a:srgbClr val="FF0000"/>
                </a:solidFill>
              </a:rPr>
              <a:t>How well do your materials represent all of your students?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6BA977-AD77-5EDC-2DF7-45207A029FA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44183" y="1389601"/>
            <a:ext cx="2526900" cy="530400"/>
          </a:xfrm>
        </p:spPr>
        <p:txBody>
          <a:bodyPr/>
          <a:lstStyle/>
          <a:p>
            <a:pPr marL="31750" indent="-31750" algn="ctr"/>
            <a:r>
              <a:rPr lang="en-US" dirty="0"/>
              <a:t>Materials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CA8BD7F7-5A97-5524-9126-95D7CE642488}"/>
              </a:ext>
            </a:extLst>
          </p:cNvPr>
          <p:cNvSpPr txBox="1">
            <a:spLocks/>
          </p:cNvSpPr>
          <p:nvPr/>
        </p:nvSpPr>
        <p:spPr>
          <a:xfrm>
            <a:off x="3231332" y="1389601"/>
            <a:ext cx="25269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2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ic"/>
              <a:buNone/>
              <a:defRPr sz="20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pPr marL="31750" indent="-31750" algn="ctr"/>
            <a:r>
              <a:rPr lang="en-US" dirty="0"/>
              <a:t>Presentations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1455E087-AB3E-60EC-14DA-557CA01D8F6D}"/>
              </a:ext>
            </a:extLst>
          </p:cNvPr>
          <p:cNvSpPr txBox="1">
            <a:spLocks/>
          </p:cNvSpPr>
          <p:nvPr/>
        </p:nvSpPr>
        <p:spPr>
          <a:xfrm>
            <a:off x="3231332" y="3618299"/>
            <a:ext cx="2526900" cy="119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"/>
              <a:buNone/>
              <a:defRPr sz="1400" b="0" i="0" u="none" strike="noStrike" cap="none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pPr marL="171450" indent="0"/>
            <a:r>
              <a:rPr lang="en-US" i="1" dirty="0">
                <a:solidFill>
                  <a:srgbClr val="FF0000"/>
                </a:solidFill>
              </a:rPr>
              <a:t>Can future students see themselves in the student reps? How does your message reach parents and students?</a:t>
            </a:r>
          </a:p>
        </p:txBody>
      </p:sp>
      <p:sp>
        <p:nvSpPr>
          <p:cNvPr id="10" name="Google Shape;303;p45">
            <a:extLst>
              <a:ext uri="{FF2B5EF4-FFF2-40B4-BE49-F238E27FC236}">
                <a16:creationId xmlns:a16="http://schemas.microsoft.com/office/drawing/2014/main" id="{1FCF0F7F-EBC3-D8EC-FD00-6657C7CFBE25}"/>
              </a:ext>
            </a:extLst>
          </p:cNvPr>
          <p:cNvSpPr/>
          <p:nvPr/>
        </p:nvSpPr>
        <p:spPr>
          <a:xfrm>
            <a:off x="7931988" y="134400"/>
            <a:ext cx="1173414" cy="1173430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0D0FB-AE6E-87F3-0A3B-C8FD1538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588" y="1470761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1A99E-B557-0471-0EF4-D97E4E42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6366">
            <a:off x="578737" y="2006550"/>
            <a:ext cx="686340" cy="1525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4FBDC1-BBD7-0E67-A2CD-A8B019F9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77748">
            <a:off x="1966462" y="1989457"/>
            <a:ext cx="681551" cy="1525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BF8A0-710C-705E-C598-96C368AA9E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85637" y="1956685"/>
            <a:ext cx="686340" cy="1512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B989-F6E8-3013-1E43-622DB48F7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242" y="2004986"/>
            <a:ext cx="1469080" cy="1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7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6B91CB6C-31AF-A872-D7C0-2B8DD0F0E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>
            <a:extLst>
              <a:ext uri="{FF2B5EF4-FFF2-40B4-BE49-F238E27FC236}">
                <a16:creationId xmlns:a16="http://schemas.microsoft.com/office/drawing/2014/main" id="{5DFD26E3-BCF1-968E-A1BB-C2FA1473ECC0}"/>
              </a:ext>
            </a:extLst>
          </p:cNvPr>
          <p:cNvCxnSpPr/>
          <p:nvPr/>
        </p:nvCxnSpPr>
        <p:spPr>
          <a:xfrm>
            <a:off x="724625" y="1281377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>
            <a:extLst>
              <a:ext uri="{FF2B5EF4-FFF2-40B4-BE49-F238E27FC236}">
                <a16:creationId xmlns:a16="http://schemas.microsoft.com/office/drawing/2014/main" id="{478C5D3C-0015-69C0-5434-3D4EFF5B5522}"/>
              </a:ext>
            </a:extLst>
          </p:cNvPr>
          <p:cNvCxnSpPr/>
          <p:nvPr/>
        </p:nvCxnSpPr>
        <p:spPr>
          <a:xfrm>
            <a:off x="724625" y="3189271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>
            <a:extLst>
              <a:ext uri="{FF2B5EF4-FFF2-40B4-BE49-F238E27FC236}">
                <a16:creationId xmlns:a16="http://schemas.microsoft.com/office/drawing/2014/main" id="{692FD0D6-D590-558A-1365-AAC0868EE3B6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"/>
          <a:stretch>
            <a:fillRect/>
          </a:stretch>
        </p:blipFill>
        <p:spPr>
          <a:xfrm>
            <a:off x="5596467" y="575751"/>
            <a:ext cx="3456570" cy="37036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>
            <a:extLst>
              <a:ext uri="{FF2B5EF4-FFF2-40B4-BE49-F238E27FC236}">
                <a16:creationId xmlns:a16="http://schemas.microsoft.com/office/drawing/2014/main" id="{D7476EBF-6E3B-A59F-1128-23305BFA9A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125" y="1386075"/>
            <a:ext cx="4548300" cy="16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2"/>
                </a:solidFill>
              </a:rPr>
              <a:t>The Transition</a:t>
            </a:r>
            <a:endParaRPr sz="6600" dirty="0">
              <a:solidFill>
                <a:schemeClr val="accent2"/>
              </a:solidFill>
            </a:endParaRPr>
          </a:p>
        </p:txBody>
      </p:sp>
      <p:sp>
        <p:nvSpPr>
          <p:cNvPr id="254" name="Google Shape;254;p42">
            <a:extLst>
              <a:ext uri="{FF2B5EF4-FFF2-40B4-BE49-F238E27FC236}">
                <a16:creationId xmlns:a16="http://schemas.microsoft.com/office/drawing/2014/main" id="{A89C327A-A782-D5C0-2762-37C81F63AA7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6120" y="3189271"/>
            <a:ext cx="42243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 Opportunities to Build Belonging Before They Start</a:t>
            </a:r>
            <a:endParaRPr dirty="0"/>
          </a:p>
        </p:txBody>
      </p:sp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FB695B33-35BE-69DD-1B63-6E5BF9D757B1}"/>
              </a:ext>
            </a:extLst>
          </p:cNvPr>
          <p:cNvSpPr/>
          <p:nvPr/>
        </p:nvSpPr>
        <p:spPr>
          <a:xfrm>
            <a:off x="8408819" y="3927476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>
            <a:extLst>
              <a:ext uri="{FF2B5EF4-FFF2-40B4-BE49-F238E27FC236}">
                <a16:creationId xmlns:a16="http://schemas.microsoft.com/office/drawing/2014/main" id="{253F017C-F65A-BE4C-4C27-609A6E84628D}"/>
              </a:ext>
            </a:extLst>
          </p:cNvPr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120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>
          <a:extLst>
            <a:ext uri="{FF2B5EF4-FFF2-40B4-BE49-F238E27FC236}">
              <a16:creationId xmlns:a16="http://schemas.microsoft.com/office/drawing/2014/main" id="{6AA6E909-2D0D-9010-E644-BE91AE1A3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>
            <a:extLst>
              <a:ext uri="{FF2B5EF4-FFF2-40B4-BE49-F238E27FC236}">
                <a16:creationId xmlns:a16="http://schemas.microsoft.com/office/drawing/2014/main" id="{F635D055-E566-B11E-A4AC-916074A2A5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Building Belonging</a:t>
            </a:r>
            <a:endParaRPr dirty="0"/>
          </a:p>
        </p:txBody>
      </p:sp>
      <p:sp>
        <p:nvSpPr>
          <p:cNvPr id="451" name="Google Shape;451;p53">
            <a:extLst>
              <a:ext uri="{FF2B5EF4-FFF2-40B4-BE49-F238E27FC236}">
                <a16:creationId xmlns:a16="http://schemas.microsoft.com/office/drawing/2014/main" id="{34A07B04-24EF-FCA0-7BB5-8E0A8358D59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13375" y="1834296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Middle School Visits to Meet Selected Students</a:t>
            </a:r>
            <a:endParaRPr dirty="0"/>
          </a:p>
        </p:txBody>
      </p:sp>
      <p:sp>
        <p:nvSpPr>
          <p:cNvPr id="452" name="Google Shape;452;p53">
            <a:extLst>
              <a:ext uri="{FF2B5EF4-FFF2-40B4-BE49-F238E27FC236}">
                <a16:creationId xmlns:a16="http://schemas.microsoft.com/office/drawing/2014/main" id="{A98C198F-DED3-60ED-45B4-E1C4F9C2A41D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1813384" y="1458550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Registration</a:t>
            </a:r>
            <a:endParaRPr dirty="0"/>
          </a:p>
        </p:txBody>
      </p:sp>
      <p:sp>
        <p:nvSpPr>
          <p:cNvPr id="453" name="Google Shape;453;p53">
            <a:extLst>
              <a:ext uri="{FF2B5EF4-FFF2-40B4-BE49-F238E27FC236}">
                <a16:creationId xmlns:a16="http://schemas.microsoft.com/office/drawing/2014/main" id="{5063884F-66A2-8619-FDA2-C171C4815A70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1813375" y="4125625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Freshmen Transition Program</a:t>
            </a:r>
            <a:endParaRPr dirty="0"/>
          </a:p>
        </p:txBody>
      </p:sp>
      <p:sp>
        <p:nvSpPr>
          <p:cNvPr id="454" name="Google Shape;454;p53">
            <a:extLst>
              <a:ext uri="{FF2B5EF4-FFF2-40B4-BE49-F238E27FC236}">
                <a16:creationId xmlns:a16="http://schemas.microsoft.com/office/drawing/2014/main" id="{2C330E8F-CCDB-E3EB-957C-F69064B39099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1813390" y="3749882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Camp Discovery</a:t>
            </a:r>
            <a:endParaRPr dirty="0"/>
          </a:p>
        </p:txBody>
      </p:sp>
      <p:sp>
        <p:nvSpPr>
          <p:cNvPr id="455" name="Google Shape;455;p53">
            <a:extLst>
              <a:ext uri="{FF2B5EF4-FFF2-40B4-BE49-F238E27FC236}">
                <a16:creationId xmlns:a16="http://schemas.microsoft.com/office/drawing/2014/main" id="{F5B44687-1A0E-E595-EDDD-684FE2A59FFC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1813375" y="3002998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Induction Ceremony</a:t>
            </a:r>
            <a:endParaRPr dirty="0"/>
          </a:p>
        </p:txBody>
      </p:sp>
      <p:sp>
        <p:nvSpPr>
          <p:cNvPr id="456" name="Google Shape;456;p53">
            <a:extLst>
              <a:ext uri="{FF2B5EF4-FFF2-40B4-BE49-F238E27FC236}">
                <a16:creationId xmlns:a16="http://schemas.microsoft.com/office/drawing/2014/main" id="{4D17C111-F115-9D78-0E85-9E4BA0C5F95F}"/>
              </a:ext>
            </a:extLst>
          </p:cNvPr>
          <p:cNvSpPr txBox="1">
            <a:spLocks noGrp="1"/>
          </p:cNvSpPr>
          <p:nvPr>
            <p:ph type="title" idx="9"/>
          </p:nvPr>
        </p:nvSpPr>
        <p:spPr>
          <a:xfrm>
            <a:off x="1813378" y="2627254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Luau</a:t>
            </a:r>
            <a:endParaRPr dirty="0"/>
          </a:p>
        </p:txBody>
      </p:sp>
      <p:pic>
        <p:nvPicPr>
          <p:cNvPr id="457" name="Google Shape;457;p53">
            <a:extLst>
              <a:ext uri="{FF2B5EF4-FFF2-40B4-BE49-F238E27FC236}">
                <a16:creationId xmlns:a16="http://schemas.microsoft.com/office/drawing/2014/main" id="{1FF19C90-857B-BD57-EE04-B9B1E8779B89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474" y="1388700"/>
            <a:ext cx="3729751" cy="2881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09550" dir="3240000" algn="bl" rotWithShape="0">
              <a:srgbClr val="000000"/>
            </a:outerShdw>
          </a:effectLst>
        </p:spPr>
      </p:pic>
      <p:sp>
        <p:nvSpPr>
          <p:cNvPr id="458" name="Google Shape;458;p53">
            <a:extLst>
              <a:ext uri="{FF2B5EF4-FFF2-40B4-BE49-F238E27FC236}">
                <a16:creationId xmlns:a16="http://schemas.microsoft.com/office/drawing/2014/main" id="{7126A852-5CEA-61B5-73B0-C7D0C14EB53E}"/>
              </a:ext>
            </a:extLst>
          </p:cNvPr>
          <p:cNvSpPr/>
          <p:nvPr/>
        </p:nvSpPr>
        <p:spPr>
          <a:xfrm>
            <a:off x="4987676" y="381372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459" name="Google Shape;459;p53">
            <a:extLst>
              <a:ext uri="{FF2B5EF4-FFF2-40B4-BE49-F238E27FC236}">
                <a16:creationId xmlns:a16="http://schemas.microsoft.com/office/drawing/2014/main" id="{A9EABD70-5507-6F0B-045A-8B1DA1E20BD7}"/>
              </a:ext>
            </a:extLst>
          </p:cNvPr>
          <p:cNvSpPr/>
          <p:nvPr/>
        </p:nvSpPr>
        <p:spPr>
          <a:xfrm>
            <a:off x="7937300" y="91725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4D103-9654-E67D-1906-21E1C22A4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825" y="1388700"/>
            <a:ext cx="728168" cy="818196"/>
          </a:xfrm>
          <a:prstGeom prst="rect">
            <a:avLst/>
          </a:prstGeom>
        </p:spPr>
      </p:pic>
      <p:pic>
        <p:nvPicPr>
          <p:cNvPr id="1026" name="Picture 2" descr="Tropical Flowers PNG. Hawaiian bouquet. Watercolor (3265566)">
            <a:extLst>
              <a:ext uri="{FF2B5EF4-FFF2-40B4-BE49-F238E27FC236}">
                <a16:creationId xmlns:a16="http://schemas.microsoft.com/office/drawing/2014/main" id="{F4F4C37F-63DE-F0AB-0E1E-9C0B036A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99" y="2482896"/>
            <a:ext cx="1321276" cy="8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2BDDFB-5FE5-A1F4-08FF-9D32A7B7F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07" y="3446022"/>
            <a:ext cx="1121460" cy="112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0A1270B7-11A0-CB8C-8524-B43C9A873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p43">
            <a:extLst>
              <a:ext uri="{FF2B5EF4-FFF2-40B4-BE49-F238E27FC236}">
                <a16:creationId xmlns:a16="http://schemas.microsoft.com/office/drawing/2014/main" id="{C4D7285E-D7D1-2CCE-6659-A39BDE6D264C}"/>
              </a:ext>
            </a:extLst>
          </p:cNvPr>
          <p:cNvCxnSpPr/>
          <p:nvPr/>
        </p:nvCxnSpPr>
        <p:spPr>
          <a:xfrm>
            <a:off x="-25875" y="2008289"/>
            <a:ext cx="844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Google Shape;262;p43">
            <a:extLst>
              <a:ext uri="{FF2B5EF4-FFF2-40B4-BE49-F238E27FC236}">
                <a16:creationId xmlns:a16="http://schemas.microsoft.com/office/drawing/2014/main" id="{4BC2D88C-D85B-8F92-C7FC-089B6DAD63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0" y="993700"/>
            <a:ext cx="3847800" cy="9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Luau</a:t>
            </a:r>
            <a:endParaRPr dirty="0"/>
          </a:p>
        </p:txBody>
      </p:sp>
      <p:sp>
        <p:nvSpPr>
          <p:cNvPr id="263" name="Google Shape;263;p43">
            <a:extLst>
              <a:ext uri="{FF2B5EF4-FFF2-40B4-BE49-F238E27FC236}">
                <a16:creationId xmlns:a16="http://schemas.microsoft.com/office/drawing/2014/main" id="{74CE03A1-D396-249E-39CF-FBCD351F71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72000" y="2001475"/>
            <a:ext cx="3847800" cy="16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evening of </a:t>
            </a:r>
            <a:r>
              <a:rPr lang="en" b="1" dirty="0">
                <a:solidFill>
                  <a:schemeClr val="bg1"/>
                </a:solidFill>
              </a:rPr>
              <a:t>Food, Fun</a:t>
            </a:r>
            <a:r>
              <a:rPr lang="en" dirty="0"/>
              <a:t>, and </a:t>
            </a:r>
            <a:r>
              <a:rPr lang="en" b="1" dirty="0">
                <a:solidFill>
                  <a:schemeClr val="bg1"/>
                </a:solidFill>
              </a:rPr>
              <a:t>Fellowship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Induction Ceremony where we connect our newest Cobras to the </a:t>
            </a:r>
            <a:r>
              <a:rPr lang="en" b="1" dirty="0">
                <a:solidFill>
                  <a:schemeClr val="bg1"/>
                </a:solidFill>
              </a:rPr>
              <a:t>Past</a:t>
            </a:r>
            <a:r>
              <a:rPr lang="en" dirty="0"/>
              <a:t>, </a:t>
            </a:r>
            <a:r>
              <a:rPr lang="en" b="1" dirty="0">
                <a:solidFill>
                  <a:schemeClr val="bg1"/>
                </a:solidFill>
              </a:rPr>
              <a:t>Present</a:t>
            </a:r>
            <a:r>
              <a:rPr lang="en" dirty="0"/>
              <a:t>, &amp; </a:t>
            </a:r>
            <a:r>
              <a:rPr lang="en" b="1" dirty="0">
                <a:solidFill>
                  <a:schemeClr val="bg1"/>
                </a:solidFill>
              </a:rPr>
              <a:t>Future</a:t>
            </a:r>
          </a:p>
        </p:txBody>
      </p:sp>
      <p:sp>
        <p:nvSpPr>
          <p:cNvPr id="265" name="Google Shape;265;p43">
            <a:extLst>
              <a:ext uri="{FF2B5EF4-FFF2-40B4-BE49-F238E27FC236}">
                <a16:creationId xmlns:a16="http://schemas.microsoft.com/office/drawing/2014/main" id="{77F165E1-8729-6FC6-35FA-D23C40B4D34F}"/>
              </a:ext>
            </a:extLst>
          </p:cNvPr>
          <p:cNvSpPr/>
          <p:nvPr/>
        </p:nvSpPr>
        <p:spPr>
          <a:xfrm>
            <a:off x="-259925" y="-145200"/>
            <a:ext cx="1370382" cy="137040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B22029-2ED0-91A6-D11B-568C2283099E}"/>
              </a:ext>
            </a:extLst>
          </p:cNvPr>
          <p:cNvSpPr/>
          <p:nvPr/>
        </p:nvSpPr>
        <p:spPr>
          <a:xfrm>
            <a:off x="561109" y="550392"/>
            <a:ext cx="2701636" cy="44684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pic>
        <p:nvPicPr>
          <p:cNvPr id="2" name="Google Shape;209;p39">
            <a:extLst>
              <a:ext uri="{FF2B5EF4-FFF2-40B4-BE49-F238E27FC236}">
                <a16:creationId xmlns:a16="http://schemas.microsoft.com/office/drawing/2014/main" id="{1ECD89C3-2BB9-78F7-6866-E1A4ADF83A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425266" y="405021"/>
            <a:ext cx="2709002" cy="451020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89134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415FC0DC-91BA-4629-C5A0-C4DB91AA9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>
            <a:extLst>
              <a:ext uri="{FF2B5EF4-FFF2-40B4-BE49-F238E27FC236}">
                <a16:creationId xmlns:a16="http://schemas.microsoft.com/office/drawing/2014/main" id="{FA4F8857-CE2C-1248-8E80-FCE3309AE7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9644" y="187399"/>
            <a:ext cx="3863112" cy="9526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Camp Discovery</a:t>
            </a:r>
            <a:endParaRPr dirty="0"/>
          </a:p>
        </p:txBody>
      </p:sp>
      <p:sp>
        <p:nvSpPr>
          <p:cNvPr id="285" name="Google Shape;285;p45">
            <a:extLst>
              <a:ext uri="{FF2B5EF4-FFF2-40B4-BE49-F238E27FC236}">
                <a16:creationId xmlns:a16="http://schemas.microsoft.com/office/drawing/2014/main" id="{D77F3B13-B5CB-92FF-04AE-863A60D879DB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8445" y="3342625"/>
            <a:ext cx="2979902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Jumpstart the Brain</a:t>
            </a:r>
            <a:endParaRPr dirty="0"/>
          </a:p>
        </p:txBody>
      </p:sp>
      <p:sp>
        <p:nvSpPr>
          <p:cNvPr id="286" name="Google Shape;286;p45">
            <a:extLst>
              <a:ext uri="{FF2B5EF4-FFF2-40B4-BE49-F238E27FC236}">
                <a16:creationId xmlns:a16="http://schemas.microsoft.com/office/drawing/2014/main" id="{3D844362-FBD0-5502-1E8C-3F97D8167FBB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3173974" y="3327546"/>
            <a:ext cx="2789699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Energize the Soul</a:t>
            </a:r>
            <a:endParaRPr dirty="0"/>
          </a:p>
        </p:txBody>
      </p:sp>
      <p:sp>
        <p:nvSpPr>
          <p:cNvPr id="287" name="Google Shape;287;p45">
            <a:extLst>
              <a:ext uri="{FF2B5EF4-FFF2-40B4-BE49-F238E27FC236}">
                <a16:creationId xmlns:a16="http://schemas.microsoft.com/office/drawing/2014/main" id="{5B38A1DF-6721-12F9-81BA-D228AC6802B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160" y="3230280"/>
            <a:ext cx="2635973" cy="1918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Provides anchor experiences for how we learn and how they will take on challenges.</a:t>
            </a:r>
            <a:endParaRPr dirty="0"/>
          </a:p>
        </p:txBody>
      </p:sp>
      <p:sp>
        <p:nvSpPr>
          <p:cNvPr id="288" name="Google Shape;288;p45">
            <a:extLst>
              <a:ext uri="{FF2B5EF4-FFF2-40B4-BE49-F238E27FC236}">
                <a16:creationId xmlns:a16="http://schemas.microsoft.com/office/drawing/2014/main" id="{0955624F-DA6A-616F-D383-2A6092FC3039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173975" y="3863141"/>
            <a:ext cx="2526900" cy="1128058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Starts by building trust and must rely on each other to solve the challenges. All activities are debriefed using protocols.</a:t>
            </a:r>
            <a:endParaRPr dirty="0"/>
          </a:p>
        </p:txBody>
      </p:sp>
      <p:pic>
        <p:nvPicPr>
          <p:cNvPr id="302" name="Google Shape;302;p45">
            <a:extLst>
              <a:ext uri="{FF2B5EF4-FFF2-40B4-BE49-F238E27FC236}">
                <a16:creationId xmlns:a16="http://schemas.microsoft.com/office/drawing/2014/main" id="{FE1C76C3-01BE-1818-BC47-177F0C720F4F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286" y="1455694"/>
            <a:ext cx="3097270" cy="3140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09550" dir="3240000" algn="bl" rotWithShape="0">
              <a:srgbClr val="000000"/>
            </a:outerShdw>
          </a:effectLst>
        </p:spPr>
      </p:pic>
      <p:sp>
        <p:nvSpPr>
          <p:cNvPr id="303" name="Google Shape;303;p45">
            <a:extLst>
              <a:ext uri="{FF2B5EF4-FFF2-40B4-BE49-F238E27FC236}">
                <a16:creationId xmlns:a16="http://schemas.microsoft.com/office/drawing/2014/main" id="{8543E225-BA0F-950C-0658-E961DAEF30D5}"/>
              </a:ext>
            </a:extLst>
          </p:cNvPr>
          <p:cNvSpPr/>
          <p:nvPr/>
        </p:nvSpPr>
        <p:spPr>
          <a:xfrm>
            <a:off x="7931988" y="134400"/>
            <a:ext cx="1173414" cy="1173430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C5694-F6CF-7DF2-9189-ADE88CF0ED4B}"/>
              </a:ext>
            </a:extLst>
          </p:cNvPr>
          <p:cNvSpPr txBox="1"/>
          <p:nvPr/>
        </p:nvSpPr>
        <p:spPr>
          <a:xfrm>
            <a:off x="168445" y="1377387"/>
            <a:ext cx="5810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Lexend Medium" pitchFamily="2" charset="77"/>
              </a:rPr>
              <a:t>4 Full Days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Lexend Medium" pitchFamily="2" charset="77"/>
              </a:rPr>
              <a:t>Small and whole group activities designed to build trust, teamwork, and problem-solving.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Lexend Medium" pitchFamily="2" charset="77"/>
              </a:rPr>
              <a:t>Led by Upperclassmen (Sherpas)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4AF68-783F-AFA4-A9CB-CB91E74A2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18" y="117866"/>
            <a:ext cx="1121460" cy="1121460"/>
          </a:xfrm>
          <a:prstGeom prst="rect">
            <a:avLst/>
          </a:prstGeom>
        </p:spPr>
      </p:pic>
      <p:pic>
        <p:nvPicPr>
          <p:cNvPr id="2050" name="Picture 2" descr="Heart PNG Valentine Blood Red Heart ...">
            <a:extLst>
              <a:ext uri="{FF2B5EF4-FFF2-40B4-BE49-F238E27FC236}">
                <a16:creationId xmlns:a16="http://schemas.microsoft.com/office/drawing/2014/main" id="{2CC93323-99AC-1BC5-C1E2-F469FCD3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1381" y="2452654"/>
            <a:ext cx="853800" cy="8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Google Shape;283;p45">
            <a:extLst>
              <a:ext uri="{FF2B5EF4-FFF2-40B4-BE49-F238E27FC236}">
                <a16:creationId xmlns:a16="http://schemas.microsoft.com/office/drawing/2014/main" id="{5B69B279-D82D-7C9F-A1F5-2C9F23871EFC}"/>
              </a:ext>
            </a:extLst>
          </p:cNvPr>
          <p:cNvSpPr/>
          <p:nvPr/>
        </p:nvSpPr>
        <p:spPr>
          <a:xfrm>
            <a:off x="3290363" y="2383858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pic>
        <p:nvPicPr>
          <p:cNvPr id="2052" name="Picture 4" descr="AI generated head of human think brain idea icon flat red line stroke  Isolated. machine of artificial intelligence technology 36194045 Vector Art  at Vecteezy">
            <a:extLst>
              <a:ext uri="{FF2B5EF4-FFF2-40B4-BE49-F238E27FC236}">
                <a16:creationId xmlns:a16="http://schemas.microsoft.com/office/drawing/2014/main" id="{A301FA33-A2D0-B01F-F30C-11F43230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045" y="2568835"/>
            <a:ext cx="621927" cy="5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Google Shape;282;p45">
            <a:extLst>
              <a:ext uri="{FF2B5EF4-FFF2-40B4-BE49-F238E27FC236}">
                <a16:creationId xmlns:a16="http://schemas.microsoft.com/office/drawing/2014/main" id="{E3577418-25FF-FC4F-640E-EB0FBED848D9}"/>
              </a:ext>
            </a:extLst>
          </p:cNvPr>
          <p:cNvSpPr/>
          <p:nvPr/>
        </p:nvSpPr>
        <p:spPr>
          <a:xfrm>
            <a:off x="975109" y="2432653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288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96ED4508-68DC-247A-E899-2F188BA7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>
            <a:extLst>
              <a:ext uri="{FF2B5EF4-FFF2-40B4-BE49-F238E27FC236}">
                <a16:creationId xmlns:a16="http://schemas.microsoft.com/office/drawing/2014/main" id="{886314A1-632E-9D54-387D-FAA960BA9B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PRESENTERS</a:t>
            </a:r>
            <a:endParaRPr dirty="0"/>
          </a:p>
        </p:txBody>
      </p:sp>
      <p:sp>
        <p:nvSpPr>
          <p:cNvPr id="217" name="Google Shape;217;p40">
            <a:extLst>
              <a:ext uri="{FF2B5EF4-FFF2-40B4-BE49-F238E27FC236}">
                <a16:creationId xmlns:a16="http://schemas.microsoft.com/office/drawing/2014/main" id="{654B6030-D924-20FC-A955-D1702BDD9C5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5609" y="1917784"/>
            <a:ext cx="3869121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Principal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Cabarrus Tech Early College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hlinkClick r:id="rId3"/>
              </a:rPr>
              <a:t>vance.Fishback@Cabarrus.k12.nc.us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(704)260-6750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F3413C8-0282-E099-8EB1-F29249293EB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379652" y="3707039"/>
            <a:ext cx="3588629" cy="985200"/>
          </a:xfrm>
        </p:spPr>
        <p:txBody>
          <a:bodyPr anchor="t"/>
          <a:lstStyle/>
          <a:p>
            <a:r>
              <a:rPr lang="en-US" sz="1800" dirty="0"/>
              <a:t>School Counselor</a:t>
            </a:r>
          </a:p>
          <a:p>
            <a:r>
              <a:rPr lang="en-US" sz="1800" dirty="0"/>
              <a:t>Cabarrus Tech Early College</a:t>
            </a:r>
          </a:p>
          <a:p>
            <a:r>
              <a:rPr lang="en-US" sz="1800" dirty="0">
                <a:hlinkClick r:id="rId4"/>
              </a:rPr>
              <a:t>stacey.diaz@Cabarrus.k12.nc.us</a:t>
            </a:r>
            <a:endParaRPr lang="en-US" sz="1800" dirty="0"/>
          </a:p>
          <a:p>
            <a:r>
              <a:rPr lang="en-US" sz="1800" dirty="0"/>
              <a:t>(704)260-6750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4FB48-F4BB-1A27-34F5-0DFF6178777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32026" y="1458108"/>
            <a:ext cx="3115637" cy="530400"/>
          </a:xfrm>
        </p:spPr>
        <p:txBody>
          <a:bodyPr/>
          <a:lstStyle/>
          <a:p>
            <a:r>
              <a:rPr lang="en-US" dirty="0"/>
              <a:t>VANCE FISHBACK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8C6F8ED-7D84-DCB0-55A6-C5E30119E20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379651" y="3247364"/>
            <a:ext cx="2655229" cy="530400"/>
          </a:xfrm>
        </p:spPr>
        <p:txBody>
          <a:bodyPr/>
          <a:lstStyle/>
          <a:p>
            <a:r>
              <a:rPr lang="en-US" dirty="0"/>
              <a:t>STACEY DIAZ</a:t>
            </a:r>
          </a:p>
        </p:txBody>
      </p:sp>
      <p:sp>
        <p:nvSpPr>
          <p:cNvPr id="221" name="Google Shape;221;p40">
            <a:extLst>
              <a:ext uri="{FF2B5EF4-FFF2-40B4-BE49-F238E27FC236}">
                <a16:creationId xmlns:a16="http://schemas.microsoft.com/office/drawing/2014/main" id="{E33F8C16-1487-99E8-51EF-6CBDEAE6A7EA}"/>
              </a:ext>
            </a:extLst>
          </p:cNvPr>
          <p:cNvSpPr/>
          <p:nvPr/>
        </p:nvSpPr>
        <p:spPr>
          <a:xfrm>
            <a:off x="332026" y="40452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2" name="Google Shape;222;p40">
            <a:extLst>
              <a:ext uri="{FF2B5EF4-FFF2-40B4-BE49-F238E27FC236}">
                <a16:creationId xmlns:a16="http://schemas.microsoft.com/office/drawing/2014/main" id="{CDB369FD-7AFA-ADCB-D3B7-661D438222EC}"/>
              </a:ext>
            </a:extLst>
          </p:cNvPr>
          <p:cNvSpPr/>
          <p:nvPr/>
        </p:nvSpPr>
        <p:spPr>
          <a:xfrm>
            <a:off x="7443851" y="-39755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3901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A1325DF5-1784-1176-7003-C865C015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>
            <a:extLst>
              <a:ext uri="{FF2B5EF4-FFF2-40B4-BE49-F238E27FC236}">
                <a16:creationId xmlns:a16="http://schemas.microsoft.com/office/drawing/2014/main" id="{0790B907-812C-8319-87F6-46FC5251BEF8}"/>
              </a:ext>
            </a:extLst>
          </p:cNvPr>
          <p:cNvCxnSpPr/>
          <p:nvPr/>
        </p:nvCxnSpPr>
        <p:spPr>
          <a:xfrm>
            <a:off x="724500" y="1144944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>
            <a:extLst>
              <a:ext uri="{FF2B5EF4-FFF2-40B4-BE49-F238E27FC236}">
                <a16:creationId xmlns:a16="http://schemas.microsoft.com/office/drawing/2014/main" id="{5D1B525C-1941-EFB8-4882-E181FF092813}"/>
              </a:ext>
            </a:extLst>
          </p:cNvPr>
          <p:cNvCxnSpPr/>
          <p:nvPr/>
        </p:nvCxnSpPr>
        <p:spPr>
          <a:xfrm>
            <a:off x="716125" y="3388327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>
            <a:extLst>
              <a:ext uri="{FF2B5EF4-FFF2-40B4-BE49-F238E27FC236}">
                <a16:creationId xmlns:a16="http://schemas.microsoft.com/office/drawing/2014/main" id="{F56D7FAF-6847-B1EB-ADAC-D74849334BA7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933" y="636918"/>
            <a:ext cx="3572967" cy="38165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>
            <a:extLst>
              <a:ext uri="{FF2B5EF4-FFF2-40B4-BE49-F238E27FC236}">
                <a16:creationId xmlns:a16="http://schemas.microsoft.com/office/drawing/2014/main" id="{776AE857-2001-74B2-297F-3BA3EEE7E4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125" y="1386075"/>
            <a:ext cx="4548300" cy="16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Traditions, Symbols &amp; Celebrations</a:t>
            </a:r>
          </a:p>
        </p:txBody>
      </p:sp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4DBE4BDC-C81D-36F7-E994-B4B333219067}"/>
              </a:ext>
            </a:extLst>
          </p:cNvPr>
          <p:cNvSpPr/>
          <p:nvPr/>
        </p:nvSpPr>
        <p:spPr>
          <a:xfrm>
            <a:off x="8056868" y="3965066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>
            <a:extLst>
              <a:ext uri="{FF2B5EF4-FFF2-40B4-BE49-F238E27FC236}">
                <a16:creationId xmlns:a16="http://schemas.microsoft.com/office/drawing/2014/main" id="{BD3DEAFD-4E0D-B145-FC3E-F16DD7CEE56F}"/>
              </a:ext>
            </a:extLst>
          </p:cNvPr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" name="Google Shape;254;p42">
            <a:extLst>
              <a:ext uri="{FF2B5EF4-FFF2-40B4-BE49-F238E27FC236}">
                <a16:creationId xmlns:a16="http://schemas.microsoft.com/office/drawing/2014/main" id="{68B3FBD8-13D9-8C19-B16C-4B93A86D75B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1575" y="3375456"/>
            <a:ext cx="42243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Rites of Passage, Images/Words, &amp; What We Choose to Celebrate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764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70EEA92D-70BE-C808-C526-66A490A7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>
            <a:extLst>
              <a:ext uri="{FF2B5EF4-FFF2-40B4-BE49-F238E27FC236}">
                <a16:creationId xmlns:a16="http://schemas.microsoft.com/office/drawing/2014/main" id="{7BCEF9FE-7813-3792-53F0-7ED8E1B5E478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00" y="2502325"/>
            <a:ext cx="2769326" cy="21011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09550" dir="3240000" algn="bl" rotWithShape="0">
              <a:srgbClr val="000000"/>
            </a:outerShdw>
          </a:effectLst>
        </p:spPr>
      </p:pic>
      <p:sp>
        <p:nvSpPr>
          <p:cNvPr id="245" name="Google Shape;245;p41">
            <a:extLst>
              <a:ext uri="{FF2B5EF4-FFF2-40B4-BE49-F238E27FC236}">
                <a16:creationId xmlns:a16="http://schemas.microsoft.com/office/drawing/2014/main" id="{E16C86A6-78D5-6FDF-6740-181904B13950}"/>
              </a:ext>
            </a:extLst>
          </p:cNvPr>
          <p:cNvSpPr/>
          <p:nvPr/>
        </p:nvSpPr>
        <p:spPr>
          <a:xfrm>
            <a:off x="-58237" y="1958875"/>
            <a:ext cx="1173414" cy="1173430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8" name="Google Shape;235;p41">
            <a:extLst>
              <a:ext uri="{FF2B5EF4-FFF2-40B4-BE49-F238E27FC236}">
                <a16:creationId xmlns:a16="http://schemas.microsoft.com/office/drawing/2014/main" id="{786E66CD-022E-ED2E-F5AC-5341558658E2}"/>
              </a:ext>
            </a:extLst>
          </p:cNvPr>
          <p:cNvSpPr txBox="1">
            <a:spLocks/>
          </p:cNvSpPr>
          <p:nvPr/>
        </p:nvSpPr>
        <p:spPr>
          <a:xfrm>
            <a:off x="124692" y="204959"/>
            <a:ext cx="2484396" cy="1691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8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2800" b="1" dirty="0">
                <a:solidFill>
                  <a:schemeClr val="accent6"/>
                </a:solidFill>
              </a:rPr>
              <a:t>Traditions, Symbols &amp; Celebrations</a:t>
            </a:r>
          </a:p>
        </p:txBody>
      </p:sp>
      <p:pic>
        <p:nvPicPr>
          <p:cNvPr id="6146" name="Picture 2" descr="Mission Icons - Free SVG &amp; PNG Mission Images - Noun Project">
            <a:extLst>
              <a:ext uri="{FF2B5EF4-FFF2-40B4-BE49-F238E27FC236}">
                <a16:creationId xmlns:a16="http://schemas.microsoft.com/office/drawing/2014/main" id="{6C810DA7-9013-0FCA-500E-E320EC3C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489" y="1146554"/>
            <a:ext cx="897072" cy="8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sion - Free interface icons">
            <a:extLst>
              <a:ext uri="{FF2B5EF4-FFF2-40B4-BE49-F238E27FC236}">
                <a16:creationId xmlns:a16="http://schemas.microsoft.com/office/drawing/2014/main" id="{D7591CE5-CFD4-85C1-C7B5-EBF17F58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491" y="2057203"/>
            <a:ext cx="897072" cy="8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pect - Free gestures icons">
            <a:extLst>
              <a:ext uri="{FF2B5EF4-FFF2-40B4-BE49-F238E27FC236}">
                <a16:creationId xmlns:a16="http://schemas.microsoft.com/office/drawing/2014/main" id="{C03D27C4-DB03-042D-8F34-89CDCEB4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490" y="2937808"/>
            <a:ext cx="897073" cy="89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ason Icons - Free SVG &amp; PNG Reason ...">
            <a:extLst>
              <a:ext uri="{FF2B5EF4-FFF2-40B4-BE49-F238E27FC236}">
                <a16:creationId xmlns:a16="http://schemas.microsoft.com/office/drawing/2014/main" id="{1D6ACAAE-8A0F-3FCE-C1EF-9DC23D84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490" y="204959"/>
            <a:ext cx="897072" cy="8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1C6B49-65DF-3457-4057-7D26AB4E2788}"/>
              </a:ext>
            </a:extLst>
          </p:cNvPr>
          <p:cNvSpPr txBox="1"/>
          <p:nvPr/>
        </p:nvSpPr>
        <p:spPr>
          <a:xfrm>
            <a:off x="4448012" y="1302702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Mission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E5EDF5-439C-70EA-E2FC-DCCE0D28858C}"/>
              </a:ext>
            </a:extLst>
          </p:cNvPr>
          <p:cNvSpPr txBox="1"/>
          <p:nvPr/>
        </p:nvSpPr>
        <p:spPr>
          <a:xfrm>
            <a:off x="4448013" y="2213351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Vision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5BF532-3565-9656-20EA-464055E70603}"/>
              </a:ext>
            </a:extLst>
          </p:cNvPr>
          <p:cNvSpPr txBox="1"/>
          <p:nvPr/>
        </p:nvSpPr>
        <p:spPr>
          <a:xfrm>
            <a:off x="4448013" y="3121364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Values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A8EB7C-F8E3-1F8D-D5A3-348D53CC5089}"/>
              </a:ext>
            </a:extLst>
          </p:cNvPr>
          <p:cNvSpPr txBox="1"/>
          <p:nvPr/>
        </p:nvSpPr>
        <p:spPr>
          <a:xfrm>
            <a:off x="4448012" y="392053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Your Why</a:t>
            </a:r>
          </a:p>
        </p:txBody>
      </p:sp>
      <p:pic>
        <p:nvPicPr>
          <p:cNvPr id="6154" name="Picture 10" descr="Policy - Free security icons">
            <a:extLst>
              <a:ext uri="{FF2B5EF4-FFF2-40B4-BE49-F238E27FC236}">
                <a16:creationId xmlns:a16="http://schemas.microsoft.com/office/drawing/2014/main" id="{32C1B3D1-C379-9923-7C6B-D8DA6009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489" y="4029377"/>
            <a:ext cx="743059" cy="7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2FBE69-DCDE-1F34-215D-D9987C23CBC5}"/>
              </a:ext>
            </a:extLst>
          </p:cNvPr>
          <p:cNvSpPr txBox="1"/>
          <p:nvPr/>
        </p:nvSpPr>
        <p:spPr>
          <a:xfrm>
            <a:off x="4448011" y="4108518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2215480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6B04F8C7-30B2-89B0-A71E-FE7815D45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>
            <a:extLst>
              <a:ext uri="{FF2B5EF4-FFF2-40B4-BE49-F238E27FC236}">
                <a16:creationId xmlns:a16="http://schemas.microsoft.com/office/drawing/2014/main" id="{DAAF2639-C190-029F-EED5-514B47CDA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Student Walk In</a:t>
            </a:r>
            <a:endParaRPr dirty="0"/>
          </a:p>
        </p:txBody>
      </p:sp>
      <p:sp>
        <p:nvSpPr>
          <p:cNvPr id="222" name="Google Shape;222;p40">
            <a:extLst>
              <a:ext uri="{FF2B5EF4-FFF2-40B4-BE49-F238E27FC236}">
                <a16:creationId xmlns:a16="http://schemas.microsoft.com/office/drawing/2014/main" id="{6E853B78-CB74-1D8C-E916-0E984CC61F87}"/>
              </a:ext>
            </a:extLst>
          </p:cNvPr>
          <p:cNvSpPr/>
          <p:nvPr/>
        </p:nvSpPr>
        <p:spPr>
          <a:xfrm>
            <a:off x="7443851" y="-39755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D4EE3-4C92-454F-701E-8564CFECB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93" y="1183992"/>
            <a:ext cx="6518341" cy="3666567"/>
          </a:xfrm>
          <a:prstGeom prst="rect">
            <a:avLst/>
          </a:prstGeom>
        </p:spPr>
      </p:pic>
      <p:sp>
        <p:nvSpPr>
          <p:cNvPr id="221" name="Google Shape;221;p40">
            <a:extLst>
              <a:ext uri="{FF2B5EF4-FFF2-40B4-BE49-F238E27FC236}">
                <a16:creationId xmlns:a16="http://schemas.microsoft.com/office/drawing/2014/main" id="{47D7420C-E844-B510-440A-CA19C7864666}"/>
              </a:ext>
            </a:extLst>
          </p:cNvPr>
          <p:cNvSpPr/>
          <p:nvPr/>
        </p:nvSpPr>
        <p:spPr>
          <a:xfrm>
            <a:off x="332026" y="40452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9143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>
          <a:extLst>
            <a:ext uri="{FF2B5EF4-FFF2-40B4-BE49-F238E27FC236}">
              <a16:creationId xmlns:a16="http://schemas.microsoft.com/office/drawing/2014/main" id="{CA8EB8AB-A352-DC7D-16E8-E953BC89E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>
            <a:extLst>
              <a:ext uri="{FF2B5EF4-FFF2-40B4-BE49-F238E27FC236}">
                <a16:creationId xmlns:a16="http://schemas.microsoft.com/office/drawing/2014/main" id="{F8B89AC6-E23B-1DE4-17AD-5139B9A327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Full House</a:t>
            </a:r>
            <a:endParaRPr dirty="0"/>
          </a:p>
        </p:txBody>
      </p:sp>
      <p:sp>
        <p:nvSpPr>
          <p:cNvPr id="451" name="Google Shape;451;p53">
            <a:extLst>
              <a:ext uri="{FF2B5EF4-FFF2-40B4-BE49-F238E27FC236}">
                <a16:creationId xmlns:a16="http://schemas.microsoft.com/office/drawing/2014/main" id="{22C52387-713B-3257-F71B-776DAE322EF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00" y="1550300"/>
            <a:ext cx="3357300" cy="681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Teachers highlight student work from an assignment or project</a:t>
            </a:r>
            <a:endParaRPr dirty="0"/>
          </a:p>
        </p:txBody>
      </p:sp>
      <p:sp>
        <p:nvSpPr>
          <p:cNvPr id="452" name="Google Shape;452;p53">
            <a:extLst>
              <a:ext uri="{FF2B5EF4-FFF2-40B4-BE49-F238E27FC236}">
                <a16:creationId xmlns:a16="http://schemas.microsoft.com/office/drawing/2014/main" id="{77586BE0-5DEA-3B07-C533-815FE3ED887A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720000" y="1237693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Classwork Spotlight</a:t>
            </a:r>
            <a:endParaRPr dirty="0"/>
          </a:p>
        </p:txBody>
      </p:sp>
      <p:sp>
        <p:nvSpPr>
          <p:cNvPr id="453" name="Google Shape;453;p53">
            <a:extLst>
              <a:ext uri="{FF2B5EF4-FFF2-40B4-BE49-F238E27FC236}">
                <a16:creationId xmlns:a16="http://schemas.microsoft.com/office/drawing/2014/main" id="{30ACCA2A-2C6E-87E8-7716-BA45110DAE28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720000" y="3662857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 mins for random screened shoutouts</a:t>
            </a:r>
            <a:endParaRPr dirty="0"/>
          </a:p>
        </p:txBody>
      </p:sp>
      <p:sp>
        <p:nvSpPr>
          <p:cNvPr id="454" name="Google Shape;454;p53">
            <a:extLst>
              <a:ext uri="{FF2B5EF4-FFF2-40B4-BE49-F238E27FC236}">
                <a16:creationId xmlns:a16="http://schemas.microsoft.com/office/drawing/2014/main" id="{2756A9F0-B23B-46B6-503A-E92A75BEC44C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720000" y="3290257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Student Shout Outs</a:t>
            </a:r>
            <a:endParaRPr dirty="0"/>
          </a:p>
        </p:txBody>
      </p:sp>
      <p:sp>
        <p:nvSpPr>
          <p:cNvPr id="455" name="Google Shape;455;p53">
            <a:extLst>
              <a:ext uri="{FF2B5EF4-FFF2-40B4-BE49-F238E27FC236}">
                <a16:creationId xmlns:a16="http://schemas.microsoft.com/office/drawing/2014/main" id="{2B4125F6-4F10-D9DE-1A00-AA7F04D42F3F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720000" y="2482674"/>
            <a:ext cx="3357300" cy="807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/>
              <a:t>Students nominate other students for doing something related to </a:t>
            </a:r>
            <a:r>
              <a:rPr lang="en-US" dirty="0"/>
              <a:t>that month's character traits.</a:t>
            </a:r>
            <a:endParaRPr dirty="0"/>
          </a:p>
        </p:txBody>
      </p:sp>
      <p:sp>
        <p:nvSpPr>
          <p:cNvPr id="456" name="Google Shape;456;p53">
            <a:extLst>
              <a:ext uri="{FF2B5EF4-FFF2-40B4-BE49-F238E27FC236}">
                <a16:creationId xmlns:a16="http://schemas.microsoft.com/office/drawing/2014/main" id="{83FEA4D3-D809-3952-848D-427E578D2C26}"/>
              </a:ext>
            </a:extLst>
          </p:cNvPr>
          <p:cNvSpPr txBox="1">
            <a:spLocks noGrp="1"/>
          </p:cNvSpPr>
          <p:nvPr>
            <p:ph type="title" idx="9"/>
          </p:nvPr>
        </p:nvSpPr>
        <p:spPr>
          <a:xfrm>
            <a:off x="720000" y="2170067"/>
            <a:ext cx="33573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Cobras Who Care</a:t>
            </a:r>
            <a:endParaRPr dirty="0"/>
          </a:p>
        </p:txBody>
      </p:sp>
      <p:pic>
        <p:nvPicPr>
          <p:cNvPr id="457" name="Google Shape;457;p53">
            <a:extLst>
              <a:ext uri="{FF2B5EF4-FFF2-40B4-BE49-F238E27FC236}">
                <a16:creationId xmlns:a16="http://schemas.microsoft.com/office/drawing/2014/main" id="{A0668C20-0F37-CD3E-CCF2-F403D3DDCA7C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1388700"/>
            <a:ext cx="3783375" cy="2881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09550" dir="3240000" algn="bl" rotWithShape="0">
              <a:srgbClr val="000000"/>
            </a:outerShdw>
          </a:effectLst>
        </p:spPr>
      </p:pic>
      <p:sp>
        <p:nvSpPr>
          <p:cNvPr id="458" name="Google Shape;458;p53">
            <a:extLst>
              <a:ext uri="{FF2B5EF4-FFF2-40B4-BE49-F238E27FC236}">
                <a16:creationId xmlns:a16="http://schemas.microsoft.com/office/drawing/2014/main" id="{ACF390E5-8ED0-AD7C-4B78-998D0E2DEDC9}"/>
              </a:ext>
            </a:extLst>
          </p:cNvPr>
          <p:cNvSpPr/>
          <p:nvPr/>
        </p:nvSpPr>
        <p:spPr>
          <a:xfrm>
            <a:off x="4250266" y="3809248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459" name="Google Shape;459;p53">
            <a:extLst>
              <a:ext uri="{FF2B5EF4-FFF2-40B4-BE49-F238E27FC236}">
                <a16:creationId xmlns:a16="http://schemas.microsoft.com/office/drawing/2014/main" id="{78E7E486-172B-ADF8-6688-DD46E23C916A}"/>
              </a:ext>
            </a:extLst>
          </p:cNvPr>
          <p:cNvSpPr/>
          <p:nvPr/>
        </p:nvSpPr>
        <p:spPr>
          <a:xfrm>
            <a:off x="7937300" y="91725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" name="Google Shape;454;p53">
            <a:extLst>
              <a:ext uri="{FF2B5EF4-FFF2-40B4-BE49-F238E27FC236}">
                <a16:creationId xmlns:a16="http://schemas.microsoft.com/office/drawing/2014/main" id="{D8C04174-4EFD-54DC-4FC3-D0898A456757}"/>
              </a:ext>
            </a:extLst>
          </p:cNvPr>
          <p:cNvSpPr txBox="1">
            <a:spLocks/>
          </p:cNvSpPr>
          <p:nvPr/>
        </p:nvSpPr>
        <p:spPr>
          <a:xfrm>
            <a:off x="720000" y="4125624"/>
            <a:ext cx="33573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2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Student Birthdays</a:t>
            </a:r>
          </a:p>
        </p:txBody>
      </p:sp>
    </p:spTree>
    <p:extLst>
      <p:ext uri="{BB962C8B-B14F-4D97-AF65-F5344CB8AC3E}">
        <p14:creationId xmlns:p14="http://schemas.microsoft.com/office/powerpoint/2010/main" val="1689886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BBC7374B-1A61-576F-D535-5A21324E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>
            <a:extLst>
              <a:ext uri="{FF2B5EF4-FFF2-40B4-BE49-F238E27FC236}">
                <a16:creationId xmlns:a16="http://schemas.microsoft.com/office/drawing/2014/main" id="{8DE5DD0A-6CA5-0612-D5EE-AEB3247E39F2}"/>
              </a:ext>
            </a:extLst>
          </p:cNvPr>
          <p:cNvSpPr/>
          <p:nvPr/>
        </p:nvSpPr>
        <p:spPr>
          <a:xfrm>
            <a:off x="332026" y="40452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2" name="Google Shape;222;p40">
            <a:extLst>
              <a:ext uri="{FF2B5EF4-FFF2-40B4-BE49-F238E27FC236}">
                <a16:creationId xmlns:a16="http://schemas.microsoft.com/office/drawing/2014/main" id="{31E6411A-5F73-2461-22BC-A6911CE83470}"/>
              </a:ext>
            </a:extLst>
          </p:cNvPr>
          <p:cNvSpPr/>
          <p:nvPr/>
        </p:nvSpPr>
        <p:spPr>
          <a:xfrm>
            <a:off x="7443851" y="-39755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F6E9A3-E420-FF7B-1B78-998B296C564F}"/>
              </a:ext>
            </a:extLst>
          </p:cNvPr>
          <p:cNvGrpSpPr/>
          <p:nvPr/>
        </p:nvGrpSpPr>
        <p:grpSpPr>
          <a:xfrm>
            <a:off x="4556785" y="314206"/>
            <a:ext cx="2887066" cy="2205979"/>
            <a:chOff x="1739591" y="1183992"/>
            <a:chExt cx="2887066" cy="22059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0A2C9C-B5D6-2751-04E9-2E3C825CB160}"/>
                </a:ext>
              </a:extLst>
            </p:cNvPr>
            <p:cNvSpPr/>
            <p:nvPr/>
          </p:nvSpPr>
          <p:spPr>
            <a:xfrm>
              <a:off x="1851103" y="1183992"/>
              <a:ext cx="2775554" cy="2205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AD0363-32F6-BD32-C00A-66F25A34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591" y="1183992"/>
              <a:ext cx="2777754" cy="20833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A55A87-FEE3-AAED-33FD-41F6F0BDA781}"/>
              </a:ext>
            </a:extLst>
          </p:cNvPr>
          <p:cNvGrpSpPr/>
          <p:nvPr/>
        </p:nvGrpSpPr>
        <p:grpSpPr>
          <a:xfrm>
            <a:off x="1119554" y="1944048"/>
            <a:ext cx="3022463" cy="2056297"/>
            <a:chOff x="1193016" y="-1269498"/>
            <a:chExt cx="3022463" cy="20562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658C9A-D08D-9C6A-D816-ABB8BC4231DF}"/>
                </a:ext>
              </a:extLst>
            </p:cNvPr>
            <p:cNvSpPr/>
            <p:nvPr/>
          </p:nvSpPr>
          <p:spPr>
            <a:xfrm>
              <a:off x="1351539" y="-1200347"/>
              <a:ext cx="2863940" cy="19871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6DA4AD-CDEA-53B3-E474-D6FE1537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93016" y="-1269498"/>
              <a:ext cx="2891369" cy="19663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BBCA5A-9B20-EB12-07EB-7E6D780B60D5}"/>
              </a:ext>
            </a:extLst>
          </p:cNvPr>
          <p:cNvSpPr/>
          <p:nvPr/>
        </p:nvSpPr>
        <p:spPr>
          <a:xfrm>
            <a:off x="4685574" y="2745979"/>
            <a:ext cx="2775554" cy="2205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F3408E-4E29-E1CE-2B61-DCDA66BA7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062" y="2745979"/>
            <a:ext cx="2777753" cy="2083315"/>
          </a:xfrm>
          <a:prstGeom prst="rect">
            <a:avLst/>
          </a:prstGeom>
        </p:spPr>
      </p:pic>
      <p:pic>
        <p:nvPicPr>
          <p:cNvPr id="3078" name="Picture 6" descr="United Nations Flags: Over 760,274 ...">
            <a:extLst>
              <a:ext uri="{FF2B5EF4-FFF2-40B4-BE49-F238E27FC236}">
                <a16:creationId xmlns:a16="http://schemas.microsoft.com/office/drawing/2014/main" id="{542D90AD-3FAA-EAC4-ED5B-6E2B6BF8F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17" y="385905"/>
            <a:ext cx="3365500" cy="79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Google Shape;216;p40">
            <a:extLst>
              <a:ext uri="{FF2B5EF4-FFF2-40B4-BE49-F238E27FC236}">
                <a16:creationId xmlns:a16="http://schemas.microsoft.com/office/drawing/2014/main" id="{A4566C4C-CA9D-66D3-CA8E-EEC0EA8342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294" y="1055156"/>
            <a:ext cx="362188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Feast of Nations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0729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0D47CE8B-7390-EE7A-6F4C-0207023A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>
            <a:extLst>
              <a:ext uri="{FF2B5EF4-FFF2-40B4-BE49-F238E27FC236}">
                <a16:creationId xmlns:a16="http://schemas.microsoft.com/office/drawing/2014/main" id="{EBE85573-B685-A1BE-6E27-A1742C323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3034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Graduation</a:t>
            </a:r>
            <a:endParaRPr dirty="0"/>
          </a:p>
        </p:txBody>
      </p:sp>
      <p:sp>
        <p:nvSpPr>
          <p:cNvPr id="222" name="Google Shape;222;p40">
            <a:extLst>
              <a:ext uri="{FF2B5EF4-FFF2-40B4-BE49-F238E27FC236}">
                <a16:creationId xmlns:a16="http://schemas.microsoft.com/office/drawing/2014/main" id="{D4B759FF-3FE6-3112-7B9F-496A2BCA766D}"/>
              </a:ext>
            </a:extLst>
          </p:cNvPr>
          <p:cNvSpPr/>
          <p:nvPr/>
        </p:nvSpPr>
        <p:spPr>
          <a:xfrm>
            <a:off x="7443851" y="-39755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400F3-12D1-6695-666C-5860216BA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074" y="963394"/>
            <a:ext cx="6873592" cy="3849766"/>
          </a:xfrm>
          <a:prstGeom prst="rect">
            <a:avLst/>
          </a:prstGeom>
        </p:spPr>
      </p:pic>
      <p:sp>
        <p:nvSpPr>
          <p:cNvPr id="221" name="Google Shape;221;p40">
            <a:extLst>
              <a:ext uri="{FF2B5EF4-FFF2-40B4-BE49-F238E27FC236}">
                <a16:creationId xmlns:a16="http://schemas.microsoft.com/office/drawing/2014/main" id="{26651C30-3D5E-E9D9-0AAC-B47538DD1FEA}"/>
              </a:ext>
            </a:extLst>
          </p:cNvPr>
          <p:cNvSpPr/>
          <p:nvPr/>
        </p:nvSpPr>
        <p:spPr>
          <a:xfrm>
            <a:off x="332026" y="40452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9418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325D43F1-E04E-1E90-85F3-BB14CDD25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>
            <a:extLst>
              <a:ext uri="{FF2B5EF4-FFF2-40B4-BE49-F238E27FC236}">
                <a16:creationId xmlns:a16="http://schemas.microsoft.com/office/drawing/2014/main" id="{850D7EE1-97B5-821B-2708-5201A2FDEA29}"/>
              </a:ext>
            </a:extLst>
          </p:cNvPr>
          <p:cNvCxnSpPr/>
          <p:nvPr/>
        </p:nvCxnSpPr>
        <p:spPr>
          <a:xfrm>
            <a:off x="724500" y="1144944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>
            <a:extLst>
              <a:ext uri="{FF2B5EF4-FFF2-40B4-BE49-F238E27FC236}">
                <a16:creationId xmlns:a16="http://schemas.microsoft.com/office/drawing/2014/main" id="{58AE4203-176B-5408-EBA2-FCE3E3D78F7C}"/>
              </a:ext>
            </a:extLst>
          </p:cNvPr>
          <p:cNvCxnSpPr/>
          <p:nvPr/>
        </p:nvCxnSpPr>
        <p:spPr>
          <a:xfrm>
            <a:off x="716125" y="3388327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>
            <a:extLst>
              <a:ext uri="{FF2B5EF4-FFF2-40B4-BE49-F238E27FC236}">
                <a16:creationId xmlns:a16="http://schemas.microsoft.com/office/drawing/2014/main" id="{4D74508A-E425-C54A-696E-5D64660180D9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133" y="636919"/>
            <a:ext cx="3496767" cy="364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>
            <a:extLst>
              <a:ext uri="{FF2B5EF4-FFF2-40B4-BE49-F238E27FC236}">
                <a16:creationId xmlns:a16="http://schemas.microsoft.com/office/drawing/2014/main" id="{2EEF5411-7055-C3AD-DCAC-DBC5CD49FB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125" y="1386075"/>
            <a:ext cx="4548300" cy="16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/>
                </a:solidFill>
              </a:rPr>
              <a:t>Structures, Policies, and Procedures</a:t>
            </a:r>
            <a:endParaRPr sz="4800" dirty="0">
              <a:solidFill>
                <a:schemeClr val="accent2"/>
              </a:solidFill>
            </a:endParaRPr>
          </a:p>
        </p:txBody>
      </p:sp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8ECF954E-4612-3FAF-8C57-1EE198771938}"/>
              </a:ext>
            </a:extLst>
          </p:cNvPr>
          <p:cNvSpPr/>
          <p:nvPr/>
        </p:nvSpPr>
        <p:spPr>
          <a:xfrm>
            <a:off x="8048401" y="38123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>
            <a:extLst>
              <a:ext uri="{FF2B5EF4-FFF2-40B4-BE49-F238E27FC236}">
                <a16:creationId xmlns:a16="http://schemas.microsoft.com/office/drawing/2014/main" id="{5248BD04-ED61-5C3D-3164-415149B66BDC}"/>
              </a:ext>
            </a:extLst>
          </p:cNvPr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6098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37E736A7-B816-4491-7CEB-140540707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>
            <a:extLst>
              <a:ext uri="{FF2B5EF4-FFF2-40B4-BE49-F238E27FC236}">
                <a16:creationId xmlns:a16="http://schemas.microsoft.com/office/drawing/2014/main" id="{0F9172E6-1741-845A-48AD-D627F7E2725C}"/>
              </a:ext>
            </a:extLst>
          </p:cNvPr>
          <p:cNvSpPr/>
          <p:nvPr/>
        </p:nvSpPr>
        <p:spPr>
          <a:xfrm>
            <a:off x="3740056" y="557569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8" name="Google Shape;228;p41">
            <a:extLst>
              <a:ext uri="{FF2B5EF4-FFF2-40B4-BE49-F238E27FC236}">
                <a16:creationId xmlns:a16="http://schemas.microsoft.com/office/drawing/2014/main" id="{12432395-AB23-C823-D1A7-E14EF5E2F725}"/>
              </a:ext>
            </a:extLst>
          </p:cNvPr>
          <p:cNvSpPr/>
          <p:nvPr/>
        </p:nvSpPr>
        <p:spPr>
          <a:xfrm>
            <a:off x="6690047" y="557569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9" name="Google Shape;229;p41">
            <a:extLst>
              <a:ext uri="{FF2B5EF4-FFF2-40B4-BE49-F238E27FC236}">
                <a16:creationId xmlns:a16="http://schemas.microsoft.com/office/drawing/2014/main" id="{B263B6DF-693C-7FA6-C70C-E6D474979BB0}"/>
              </a:ext>
            </a:extLst>
          </p:cNvPr>
          <p:cNvSpPr/>
          <p:nvPr/>
        </p:nvSpPr>
        <p:spPr>
          <a:xfrm>
            <a:off x="6690047" y="2862020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30" name="Google Shape;230;p41">
            <a:extLst>
              <a:ext uri="{FF2B5EF4-FFF2-40B4-BE49-F238E27FC236}">
                <a16:creationId xmlns:a16="http://schemas.microsoft.com/office/drawing/2014/main" id="{535E10BD-A762-A6AD-D412-1BDE224CCAAD}"/>
              </a:ext>
            </a:extLst>
          </p:cNvPr>
          <p:cNvSpPr/>
          <p:nvPr/>
        </p:nvSpPr>
        <p:spPr>
          <a:xfrm>
            <a:off x="3740056" y="2862020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31" name="Google Shape;231;p41">
            <a:extLst>
              <a:ext uri="{FF2B5EF4-FFF2-40B4-BE49-F238E27FC236}">
                <a16:creationId xmlns:a16="http://schemas.microsoft.com/office/drawing/2014/main" id="{A01AC99A-29FF-95E4-063D-979A31C53A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5850" y="1868726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9th &amp; 10</a:t>
            </a:r>
            <a:r>
              <a:rPr lang="en" baseline="30000" dirty="0"/>
              <a:t>th</a:t>
            </a:r>
            <a:r>
              <a:rPr lang="en" dirty="0"/>
              <a:t> Grade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Communities (LCs)</a:t>
            </a:r>
            <a:endParaRPr dirty="0"/>
          </a:p>
        </p:txBody>
      </p:sp>
      <p:sp>
        <p:nvSpPr>
          <p:cNvPr id="232" name="Google Shape;232;p41">
            <a:extLst>
              <a:ext uri="{FF2B5EF4-FFF2-40B4-BE49-F238E27FC236}">
                <a16:creationId xmlns:a16="http://schemas.microsoft.com/office/drawing/2014/main" id="{FB459DD3-695A-7520-D56F-5FB719ABFDA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813897" y="1868726"/>
            <a:ext cx="2606100" cy="8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Small Groups of Multigrade Students that meet weekly for SEL Lessons</a:t>
            </a:r>
            <a:endParaRPr dirty="0"/>
          </a:p>
        </p:txBody>
      </p:sp>
      <p:sp>
        <p:nvSpPr>
          <p:cNvPr id="234" name="Google Shape;234;p41">
            <a:extLst>
              <a:ext uri="{FF2B5EF4-FFF2-40B4-BE49-F238E27FC236}">
                <a16:creationId xmlns:a16="http://schemas.microsoft.com/office/drawing/2014/main" id="{B928D4D5-B24F-8AA2-2A7F-F594AB97A259}"/>
              </a:ext>
            </a:extLst>
          </p:cNvPr>
          <p:cNvSpPr txBox="1">
            <a:spLocks noGrp="1"/>
          </p:cNvSpPr>
          <p:nvPr>
            <p:ph type="subTitle" idx="14"/>
          </p:nvPr>
        </p:nvSpPr>
        <p:spPr>
          <a:xfrm>
            <a:off x="5813897" y="4167164"/>
            <a:ext cx="2606100" cy="8071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1½ Hour Block Each Friday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Whole School or Grade Level Activities</a:t>
            </a:r>
            <a:endParaRPr dirty="0"/>
          </a:p>
        </p:txBody>
      </p:sp>
      <p:sp>
        <p:nvSpPr>
          <p:cNvPr id="236" name="Google Shape;236;p41">
            <a:extLst>
              <a:ext uri="{FF2B5EF4-FFF2-40B4-BE49-F238E27FC236}">
                <a16:creationId xmlns:a16="http://schemas.microsoft.com/office/drawing/2014/main" id="{98A93534-E9FD-9438-910C-E4F9E25A30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3906" y="3762647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Peer Mentors</a:t>
            </a:r>
            <a:endParaRPr dirty="0"/>
          </a:p>
        </p:txBody>
      </p:sp>
      <p:sp>
        <p:nvSpPr>
          <p:cNvPr id="237" name="Google Shape;237;p41">
            <a:extLst>
              <a:ext uri="{FF2B5EF4-FFF2-40B4-BE49-F238E27FC236}">
                <a16:creationId xmlns:a16="http://schemas.microsoft.com/office/drawing/2014/main" id="{ACD57739-FC70-0BF0-09E6-54C1E86F752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880606" y="679636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8" name="Google Shape;238;p41">
            <a:extLst>
              <a:ext uri="{FF2B5EF4-FFF2-40B4-BE49-F238E27FC236}">
                <a16:creationId xmlns:a16="http://schemas.microsoft.com/office/drawing/2014/main" id="{85B2A058-9584-ADC7-9FF3-65C2C410A4F8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5813896" y="1457897"/>
            <a:ext cx="2949991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Connections Groups</a:t>
            </a:r>
            <a:endParaRPr dirty="0"/>
          </a:p>
        </p:txBody>
      </p:sp>
      <p:sp>
        <p:nvSpPr>
          <p:cNvPr id="239" name="Google Shape;239;p41">
            <a:extLst>
              <a:ext uri="{FF2B5EF4-FFF2-40B4-BE49-F238E27FC236}">
                <a16:creationId xmlns:a16="http://schemas.microsoft.com/office/drawing/2014/main" id="{F1530D66-5F68-5973-F4E1-9411B2101EBE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6830597" y="679636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0" name="Google Shape;240;p41">
            <a:extLst>
              <a:ext uri="{FF2B5EF4-FFF2-40B4-BE49-F238E27FC236}">
                <a16:creationId xmlns:a16="http://schemas.microsoft.com/office/drawing/2014/main" id="{E9F894B9-3698-CB5F-111E-84B6F04CE564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2863905" y="1448998"/>
            <a:ext cx="2949990" cy="4833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Cohort Scheduling</a:t>
            </a:r>
          </a:p>
        </p:txBody>
      </p:sp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39A34340-4368-1F80-1F8B-E80FA2C8B6A7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3880606" y="2984094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2" name="Google Shape;242;p41">
            <a:extLst>
              <a:ext uri="{FF2B5EF4-FFF2-40B4-BE49-F238E27FC236}">
                <a16:creationId xmlns:a16="http://schemas.microsoft.com/office/drawing/2014/main" id="{04E7700B-B9F0-DF34-3411-40FE99B0B00E}"/>
              </a:ext>
            </a:extLst>
          </p:cNvPr>
          <p:cNvSpPr txBox="1">
            <a:spLocks noGrp="1"/>
          </p:cNvSpPr>
          <p:nvPr>
            <p:ph type="title" idx="9"/>
          </p:nvPr>
        </p:nvSpPr>
        <p:spPr>
          <a:xfrm>
            <a:off x="5813897" y="3759390"/>
            <a:ext cx="2606100" cy="46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Friday Seminars</a:t>
            </a:r>
            <a:endParaRPr dirty="0"/>
          </a:p>
        </p:txBody>
      </p:sp>
      <p:sp>
        <p:nvSpPr>
          <p:cNvPr id="243" name="Google Shape;243;p41">
            <a:extLst>
              <a:ext uri="{FF2B5EF4-FFF2-40B4-BE49-F238E27FC236}">
                <a16:creationId xmlns:a16="http://schemas.microsoft.com/office/drawing/2014/main" id="{AFB31476-D7A4-2ACD-4604-5D0AB456B6E5}"/>
              </a:ext>
            </a:extLst>
          </p:cNvPr>
          <p:cNvSpPr txBox="1">
            <a:spLocks noGrp="1"/>
          </p:cNvSpPr>
          <p:nvPr>
            <p:ph type="title" idx="13"/>
          </p:nvPr>
        </p:nvSpPr>
        <p:spPr>
          <a:xfrm>
            <a:off x="6830597" y="2984094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45" name="Google Shape;245;p41">
            <a:extLst>
              <a:ext uri="{FF2B5EF4-FFF2-40B4-BE49-F238E27FC236}">
                <a16:creationId xmlns:a16="http://schemas.microsoft.com/office/drawing/2014/main" id="{710C1FF0-FBB4-4D9C-73D5-A81C07E1881D}"/>
              </a:ext>
            </a:extLst>
          </p:cNvPr>
          <p:cNvSpPr/>
          <p:nvPr/>
        </p:nvSpPr>
        <p:spPr>
          <a:xfrm>
            <a:off x="-58237" y="1958875"/>
            <a:ext cx="1173414" cy="1173430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5" name="Google Shape;235;p41">
            <a:extLst>
              <a:ext uri="{FF2B5EF4-FFF2-40B4-BE49-F238E27FC236}">
                <a16:creationId xmlns:a16="http://schemas.microsoft.com/office/drawing/2014/main" id="{067826A0-7072-61DA-2129-6375612CA884}"/>
              </a:ext>
            </a:extLst>
          </p:cNvPr>
          <p:cNvSpPr txBox="1">
            <a:spLocks/>
          </p:cNvSpPr>
          <p:nvPr/>
        </p:nvSpPr>
        <p:spPr>
          <a:xfrm>
            <a:off x="124692" y="204959"/>
            <a:ext cx="2598664" cy="1691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8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3200" b="1" dirty="0">
                <a:solidFill>
                  <a:schemeClr val="accent6"/>
                </a:solidFill>
              </a:rPr>
              <a:t>Structures, Policies, Procedures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DC7FC-ABF7-2EA1-2EA0-999C9F99F21C}"/>
              </a:ext>
            </a:extLst>
          </p:cNvPr>
          <p:cNvSpPr/>
          <p:nvPr/>
        </p:nvSpPr>
        <p:spPr>
          <a:xfrm>
            <a:off x="301658" y="3132305"/>
            <a:ext cx="2562247" cy="1929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C8726-0F7F-DCB7-678C-4CA162949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18" y="3015461"/>
            <a:ext cx="2606100" cy="19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44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/>
          <p:nvPr/>
        </p:nvSpPr>
        <p:spPr>
          <a:xfrm>
            <a:off x="3740056" y="557569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8" name="Google Shape;228;p41"/>
          <p:cNvSpPr/>
          <p:nvPr/>
        </p:nvSpPr>
        <p:spPr>
          <a:xfrm>
            <a:off x="6690047" y="557569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9" name="Google Shape;229;p41"/>
          <p:cNvSpPr/>
          <p:nvPr/>
        </p:nvSpPr>
        <p:spPr>
          <a:xfrm>
            <a:off x="6690047" y="2706169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30" name="Google Shape;230;p41"/>
          <p:cNvSpPr/>
          <p:nvPr/>
        </p:nvSpPr>
        <p:spPr>
          <a:xfrm>
            <a:off x="3740056" y="2706169"/>
            <a:ext cx="853800" cy="853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32" name="Google Shape;232;p41"/>
          <p:cNvSpPr txBox="1">
            <a:spLocks noGrp="1"/>
          </p:cNvSpPr>
          <p:nvPr>
            <p:ph type="subTitle" idx="5"/>
          </p:nvPr>
        </p:nvSpPr>
        <p:spPr>
          <a:xfrm>
            <a:off x="5813897" y="1868068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Hold tournaments with other early colleges</a:t>
            </a:r>
            <a:endParaRPr dirty="0"/>
          </a:p>
        </p:txBody>
      </p:sp>
      <p:sp>
        <p:nvSpPr>
          <p:cNvPr id="233" name="Google Shape;233;p41"/>
          <p:cNvSpPr txBox="1">
            <a:spLocks noGrp="1"/>
          </p:cNvSpPr>
          <p:nvPr>
            <p:ph type="subTitle" idx="8"/>
          </p:nvPr>
        </p:nvSpPr>
        <p:spPr>
          <a:xfrm>
            <a:off x="2863906" y="4011313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 variety of activities to appeal to different groups of students</a:t>
            </a:r>
            <a:endParaRPr dirty="0"/>
          </a:p>
        </p:txBody>
      </p:sp>
      <p:sp>
        <p:nvSpPr>
          <p:cNvPr id="234" name="Google Shape;234;p41"/>
          <p:cNvSpPr txBox="1">
            <a:spLocks noGrp="1"/>
          </p:cNvSpPr>
          <p:nvPr>
            <p:ph type="subTitle" idx="14"/>
          </p:nvPr>
        </p:nvSpPr>
        <p:spPr>
          <a:xfrm>
            <a:off x="5813897" y="4069139"/>
            <a:ext cx="260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Teams that compete in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non-athletic events</a:t>
            </a:r>
            <a:endParaRPr dirty="0"/>
          </a:p>
        </p:txBody>
      </p:sp>
      <p:sp>
        <p:nvSpPr>
          <p:cNvPr id="236" name="Google Shape;236;p41"/>
          <p:cNvSpPr txBox="1">
            <a:spLocks noGrp="1"/>
          </p:cNvSpPr>
          <p:nvPr>
            <p:ph type="title"/>
          </p:nvPr>
        </p:nvSpPr>
        <p:spPr>
          <a:xfrm>
            <a:off x="2863906" y="1457897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Clubs</a:t>
            </a:r>
          </a:p>
        </p:txBody>
      </p:sp>
      <p:sp>
        <p:nvSpPr>
          <p:cNvPr id="237" name="Google Shape;237;p41"/>
          <p:cNvSpPr txBox="1">
            <a:spLocks noGrp="1"/>
          </p:cNvSpPr>
          <p:nvPr>
            <p:ph type="title" idx="2"/>
          </p:nvPr>
        </p:nvSpPr>
        <p:spPr>
          <a:xfrm>
            <a:off x="3880606" y="679636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38" name="Google Shape;238;p41"/>
          <p:cNvSpPr txBox="1">
            <a:spLocks noGrp="1"/>
          </p:cNvSpPr>
          <p:nvPr>
            <p:ph type="title" idx="3"/>
          </p:nvPr>
        </p:nvSpPr>
        <p:spPr>
          <a:xfrm>
            <a:off x="5813896" y="1457897"/>
            <a:ext cx="2949991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Intramurals</a:t>
            </a:r>
            <a:endParaRPr dirty="0"/>
          </a:p>
        </p:txBody>
      </p:sp>
      <p:sp>
        <p:nvSpPr>
          <p:cNvPr id="239" name="Google Shape;239;p41"/>
          <p:cNvSpPr txBox="1">
            <a:spLocks noGrp="1"/>
          </p:cNvSpPr>
          <p:nvPr>
            <p:ph type="title" idx="4"/>
          </p:nvPr>
        </p:nvSpPr>
        <p:spPr>
          <a:xfrm>
            <a:off x="6830597" y="679636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40" name="Google Shape;240;p41"/>
          <p:cNvSpPr txBox="1">
            <a:spLocks noGrp="1"/>
          </p:cNvSpPr>
          <p:nvPr>
            <p:ph type="title" idx="6"/>
          </p:nvPr>
        </p:nvSpPr>
        <p:spPr>
          <a:xfrm>
            <a:off x="2863906" y="3603539"/>
            <a:ext cx="26061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Events</a:t>
            </a:r>
            <a:endParaRPr dirty="0"/>
          </a:p>
        </p:txBody>
      </p:sp>
      <p:sp>
        <p:nvSpPr>
          <p:cNvPr id="241" name="Google Shape;241;p41"/>
          <p:cNvSpPr txBox="1">
            <a:spLocks noGrp="1"/>
          </p:cNvSpPr>
          <p:nvPr>
            <p:ph type="title" idx="7"/>
          </p:nvPr>
        </p:nvSpPr>
        <p:spPr>
          <a:xfrm>
            <a:off x="3880606" y="2828243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</a:t>
            </a:r>
            <a:endParaRPr dirty="0"/>
          </a:p>
        </p:txBody>
      </p:sp>
      <p:sp>
        <p:nvSpPr>
          <p:cNvPr id="242" name="Google Shape;242;p41"/>
          <p:cNvSpPr txBox="1">
            <a:spLocks noGrp="1"/>
          </p:cNvSpPr>
          <p:nvPr>
            <p:ph type="title" idx="9"/>
          </p:nvPr>
        </p:nvSpPr>
        <p:spPr>
          <a:xfrm>
            <a:off x="5813896" y="3603539"/>
            <a:ext cx="3045403" cy="46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Extracurricular Teams</a:t>
            </a:r>
            <a:endParaRPr dirty="0"/>
          </a:p>
        </p:txBody>
      </p:sp>
      <p:sp>
        <p:nvSpPr>
          <p:cNvPr id="243" name="Google Shape;243;p41"/>
          <p:cNvSpPr txBox="1">
            <a:spLocks noGrp="1"/>
          </p:cNvSpPr>
          <p:nvPr>
            <p:ph type="title" idx="13"/>
          </p:nvPr>
        </p:nvSpPr>
        <p:spPr>
          <a:xfrm>
            <a:off x="6830597" y="2828243"/>
            <a:ext cx="5727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08</a:t>
            </a:r>
            <a:endParaRPr dirty="0"/>
          </a:p>
        </p:txBody>
      </p:sp>
      <p:pic>
        <p:nvPicPr>
          <p:cNvPr id="244" name="Google Shape;244;p4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412" y="2344335"/>
            <a:ext cx="2306099" cy="25184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09550" dir="3240000" algn="bl" rotWithShape="0">
              <a:srgbClr val="000000"/>
            </a:outerShdw>
          </a:effectLst>
        </p:spPr>
      </p:pic>
      <p:sp>
        <p:nvSpPr>
          <p:cNvPr id="245" name="Google Shape;245;p41"/>
          <p:cNvSpPr/>
          <p:nvPr/>
        </p:nvSpPr>
        <p:spPr>
          <a:xfrm>
            <a:off x="-303867" y="1816046"/>
            <a:ext cx="1173414" cy="1173430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4" name="Google Shape;235;p41">
            <a:extLst>
              <a:ext uri="{FF2B5EF4-FFF2-40B4-BE49-F238E27FC236}">
                <a16:creationId xmlns:a16="http://schemas.microsoft.com/office/drawing/2014/main" id="{E29EB816-D83A-0DEE-3A1B-C385B8180894}"/>
              </a:ext>
            </a:extLst>
          </p:cNvPr>
          <p:cNvSpPr txBox="1">
            <a:spLocks/>
          </p:cNvSpPr>
          <p:nvPr/>
        </p:nvSpPr>
        <p:spPr>
          <a:xfrm>
            <a:off x="124692" y="204959"/>
            <a:ext cx="2598664" cy="1691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8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3200" b="1" dirty="0">
                <a:solidFill>
                  <a:schemeClr val="accent6"/>
                </a:solidFill>
              </a:rPr>
              <a:t>Structures, Policies, Procedures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9A46B0-464F-02D4-8E5A-1CD4CF563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/>
              <a:t>1 </a:t>
            </a:r>
            <a:r>
              <a:rPr lang="en-US" dirty="0" err="1"/>
              <a:t>Hr</a:t>
            </a:r>
            <a:r>
              <a:rPr lang="en-US" dirty="0"/>
              <a:t> on Friday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4513EBB5-A6F7-0D8B-E41B-0A30F26F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>
            <a:extLst>
              <a:ext uri="{FF2B5EF4-FFF2-40B4-BE49-F238E27FC236}">
                <a16:creationId xmlns:a16="http://schemas.microsoft.com/office/drawing/2014/main" id="{81560B9E-206E-B151-7CFB-353E25591AF4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00" y="2502325"/>
            <a:ext cx="3545022" cy="21011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09550" dir="3240000" algn="bl" rotWithShape="0">
              <a:srgbClr val="000000"/>
            </a:outerShdw>
          </a:effectLst>
        </p:spPr>
      </p:pic>
      <p:sp>
        <p:nvSpPr>
          <p:cNvPr id="245" name="Google Shape;245;p41">
            <a:extLst>
              <a:ext uri="{FF2B5EF4-FFF2-40B4-BE49-F238E27FC236}">
                <a16:creationId xmlns:a16="http://schemas.microsoft.com/office/drawing/2014/main" id="{6746FAA8-B801-31E5-FA07-D90E53DE2F2D}"/>
              </a:ext>
            </a:extLst>
          </p:cNvPr>
          <p:cNvSpPr/>
          <p:nvPr/>
        </p:nvSpPr>
        <p:spPr>
          <a:xfrm>
            <a:off x="-58237" y="1958875"/>
            <a:ext cx="1173414" cy="1173430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8CCE8-5D27-DB02-35A2-EE9FDEDEC9A4}"/>
              </a:ext>
            </a:extLst>
          </p:cNvPr>
          <p:cNvSpPr txBox="1"/>
          <p:nvPr/>
        </p:nvSpPr>
        <p:spPr>
          <a:xfrm>
            <a:off x="4387053" y="1164839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Math I for 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96F821-8A46-FBF3-C01E-D6217ECF2E14}"/>
              </a:ext>
            </a:extLst>
          </p:cNvPr>
          <p:cNvSpPr txBox="1"/>
          <p:nvPr/>
        </p:nvSpPr>
        <p:spPr>
          <a:xfrm>
            <a:off x="4387053" y="2072852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Lexend Medium" pitchFamily="2" charset="77"/>
              </a:rPr>
              <a:t>Jrs</a:t>
            </a:r>
            <a:r>
              <a:rPr lang="en-US" sz="3200" dirty="0">
                <a:latin typeface="Lexend Medium" pitchFamily="2" charset="77"/>
              </a:rPr>
              <a:t> All 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DBAEC3-C741-BB25-F1BD-D9EC9B563AFE}"/>
              </a:ext>
            </a:extLst>
          </p:cNvPr>
          <p:cNvSpPr txBox="1"/>
          <p:nvPr/>
        </p:nvSpPr>
        <p:spPr>
          <a:xfrm>
            <a:off x="4387051" y="3060006"/>
            <a:ext cx="3657600" cy="584775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exend Medium" pitchFamily="2" charset="77"/>
              </a:rPr>
              <a:t>Rules to Live By</a:t>
            </a:r>
          </a:p>
        </p:txBody>
      </p:sp>
      <p:sp>
        <p:nvSpPr>
          <p:cNvPr id="2" name="Google Shape;235;p41">
            <a:extLst>
              <a:ext uri="{FF2B5EF4-FFF2-40B4-BE49-F238E27FC236}">
                <a16:creationId xmlns:a16="http://schemas.microsoft.com/office/drawing/2014/main" id="{A8408A58-015D-ECC8-7187-16EAD8399C96}"/>
              </a:ext>
            </a:extLst>
          </p:cNvPr>
          <p:cNvSpPr txBox="1">
            <a:spLocks/>
          </p:cNvSpPr>
          <p:nvPr/>
        </p:nvSpPr>
        <p:spPr>
          <a:xfrm>
            <a:off x="124692" y="204959"/>
            <a:ext cx="2598664" cy="1691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8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3200" b="1" dirty="0">
                <a:solidFill>
                  <a:schemeClr val="accent6"/>
                </a:solidFill>
              </a:rPr>
              <a:t>Structures, Policies, Procedures</a:t>
            </a:r>
          </a:p>
        </p:txBody>
      </p:sp>
    </p:spTree>
    <p:extLst>
      <p:ext uri="{BB962C8B-B14F-4D97-AF65-F5344CB8AC3E}">
        <p14:creationId xmlns:p14="http://schemas.microsoft.com/office/powerpoint/2010/main" val="336779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1B39A2B0-72B2-89F1-A416-C43092656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>
            <a:extLst>
              <a:ext uri="{FF2B5EF4-FFF2-40B4-BE49-F238E27FC236}">
                <a16:creationId xmlns:a16="http://schemas.microsoft.com/office/drawing/2014/main" id="{32F6F4A4-F7B9-5E30-E289-8F3B2CBCA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this Session</a:t>
            </a:r>
            <a:endParaRPr dirty="0"/>
          </a:p>
        </p:txBody>
      </p:sp>
      <p:sp>
        <p:nvSpPr>
          <p:cNvPr id="217" name="Google Shape;217;p40">
            <a:extLst>
              <a:ext uri="{FF2B5EF4-FFF2-40B4-BE49-F238E27FC236}">
                <a16:creationId xmlns:a16="http://schemas.microsoft.com/office/drawing/2014/main" id="{9E6F8B34-3D92-329D-4A23-B03D5336B7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2026" y="1183992"/>
            <a:ext cx="7831072" cy="2888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Look into what research says about </a:t>
            </a:r>
            <a:r>
              <a:rPr lang="en-US" sz="1800" b="1" dirty="0"/>
              <a:t>Sense of Belonging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Examine how our </a:t>
            </a:r>
            <a:r>
              <a:rPr lang="en-US" sz="1800" b="1" cap="all" dirty="0">
                <a:solidFill>
                  <a:schemeClr val="bg1"/>
                </a:solidFill>
              </a:rPr>
              <a:t>Organizational structure</a:t>
            </a:r>
            <a:r>
              <a:rPr lang="en-US" sz="1800" cap="all" dirty="0"/>
              <a:t>, </a:t>
            </a:r>
            <a:r>
              <a:rPr lang="en-US" sz="1800" dirty="0"/>
              <a:t>our</a:t>
            </a:r>
            <a:r>
              <a:rPr lang="en-US" sz="1800" cap="all" dirty="0"/>
              <a:t> </a:t>
            </a:r>
            <a:r>
              <a:rPr lang="en-US" sz="1800" b="1" cap="all" dirty="0">
                <a:solidFill>
                  <a:schemeClr val="bg1"/>
                </a:solidFill>
              </a:rPr>
              <a:t>Culture</a:t>
            </a:r>
            <a:r>
              <a:rPr lang="en-US" sz="1800" cap="all" dirty="0"/>
              <a:t>, &amp; </a:t>
            </a:r>
            <a:r>
              <a:rPr lang="en-US" sz="1800" b="1" cap="all" dirty="0">
                <a:solidFill>
                  <a:schemeClr val="bg1"/>
                </a:solidFill>
              </a:rPr>
              <a:t>What </a:t>
            </a:r>
            <a:r>
              <a:rPr lang="en-US" sz="1800" b="1" dirty="0">
                <a:solidFill>
                  <a:schemeClr val="bg1"/>
                </a:solidFill>
              </a:rPr>
              <a:t>and</a:t>
            </a:r>
            <a:r>
              <a:rPr lang="en-US" sz="1800" b="1" cap="all" dirty="0">
                <a:solidFill>
                  <a:schemeClr val="bg1"/>
                </a:solidFill>
              </a:rPr>
              <a:t> how we teach</a:t>
            </a:r>
            <a:r>
              <a:rPr lang="en-US" sz="1800" b="1" cap="all" dirty="0"/>
              <a:t> </a:t>
            </a:r>
            <a:r>
              <a:rPr lang="en-US" sz="1800" dirty="0"/>
              <a:t>can be thoughtfully aligned over time to ensure students feel known, valued, and connected year after year</a:t>
            </a:r>
            <a:endParaRPr lang="en-US" sz="1800" b="1" dirty="0"/>
          </a:p>
          <a:p>
            <a:pPr marL="0" lvl="0" indent="0">
              <a:buNone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Explore strategies for introducing students to school culture prior to enrollment, establishing meaningful early connections, and maintaining intentional activities that reinforce belonging across all grade levels</a:t>
            </a:r>
            <a:endParaRPr lang="en-US" sz="1800" b="1" dirty="0"/>
          </a:p>
          <a:p>
            <a:pPr marL="0" lvl="0" indent="0">
              <a:buNone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Assess your own systems designed to create belonging</a:t>
            </a:r>
          </a:p>
        </p:txBody>
      </p:sp>
      <p:sp>
        <p:nvSpPr>
          <p:cNvPr id="221" name="Google Shape;221;p40">
            <a:extLst>
              <a:ext uri="{FF2B5EF4-FFF2-40B4-BE49-F238E27FC236}">
                <a16:creationId xmlns:a16="http://schemas.microsoft.com/office/drawing/2014/main" id="{415EDD6C-5D6D-F722-6256-52109282CBF1}"/>
              </a:ext>
            </a:extLst>
          </p:cNvPr>
          <p:cNvSpPr/>
          <p:nvPr/>
        </p:nvSpPr>
        <p:spPr>
          <a:xfrm>
            <a:off x="332026" y="40452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22" name="Google Shape;222;p40">
            <a:extLst>
              <a:ext uri="{FF2B5EF4-FFF2-40B4-BE49-F238E27FC236}">
                <a16:creationId xmlns:a16="http://schemas.microsoft.com/office/drawing/2014/main" id="{192CC09F-86B0-2DCA-8C1A-01B494E0244D}"/>
              </a:ext>
            </a:extLst>
          </p:cNvPr>
          <p:cNvSpPr/>
          <p:nvPr/>
        </p:nvSpPr>
        <p:spPr>
          <a:xfrm>
            <a:off x="7443851" y="-397550"/>
            <a:ext cx="1581520" cy="1581542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8586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/>
          <p:cNvCxnSpPr/>
          <p:nvPr/>
        </p:nvCxnSpPr>
        <p:spPr>
          <a:xfrm>
            <a:off x="724625" y="1364400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/>
          <p:cNvCxnSpPr/>
          <p:nvPr/>
        </p:nvCxnSpPr>
        <p:spPr>
          <a:xfrm>
            <a:off x="724625" y="3513295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533" y="636919"/>
            <a:ext cx="3598367" cy="364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/>
          <p:cNvSpPr txBox="1">
            <a:spLocks noGrp="1"/>
          </p:cNvSpPr>
          <p:nvPr>
            <p:ph type="title"/>
          </p:nvPr>
        </p:nvSpPr>
        <p:spPr>
          <a:xfrm>
            <a:off x="716801" y="1588517"/>
            <a:ext cx="4548300" cy="16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Skills, Knowledge &amp; Pedagogy</a:t>
            </a:r>
            <a:endParaRPr sz="4800" dirty="0">
              <a:solidFill>
                <a:schemeClr val="accent2"/>
              </a:solidFill>
            </a:endParaRPr>
          </a:p>
        </p:txBody>
      </p:sp>
      <p:sp>
        <p:nvSpPr>
          <p:cNvPr id="255" name="Google Shape;255;p42"/>
          <p:cNvSpPr/>
          <p:nvPr/>
        </p:nvSpPr>
        <p:spPr>
          <a:xfrm>
            <a:off x="8048401" y="38123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/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>
          <a:extLst>
            <a:ext uri="{FF2B5EF4-FFF2-40B4-BE49-F238E27FC236}">
              <a16:creationId xmlns:a16="http://schemas.microsoft.com/office/drawing/2014/main" id="{47B12162-49D1-11A4-546A-ADCCEDC6C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8">
            <a:extLst>
              <a:ext uri="{FF2B5EF4-FFF2-40B4-BE49-F238E27FC236}">
                <a16:creationId xmlns:a16="http://schemas.microsoft.com/office/drawing/2014/main" id="{836C4B47-C073-695E-278D-9C908142CFCB}"/>
              </a:ext>
            </a:extLst>
          </p:cNvPr>
          <p:cNvSpPr/>
          <p:nvPr/>
        </p:nvSpPr>
        <p:spPr>
          <a:xfrm>
            <a:off x="7604675" y="181425"/>
            <a:ext cx="1071956" cy="107197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15EAE-0180-979B-B4DD-1CA3DBA43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882" y="1954104"/>
            <a:ext cx="1806395" cy="2327132"/>
          </a:xfrm>
          <a:prstGeom prst="rect">
            <a:avLst/>
          </a:prstGeom>
        </p:spPr>
      </p:pic>
      <p:pic>
        <p:nvPicPr>
          <p:cNvPr id="7" name="Picture 2" descr="Portrait of a Graduate flyer thumbnail.">
            <a:extLst>
              <a:ext uri="{FF2B5EF4-FFF2-40B4-BE49-F238E27FC236}">
                <a16:creationId xmlns:a16="http://schemas.microsoft.com/office/drawing/2014/main" id="{EC09F4B3-86A9-4396-83EE-034F3EA6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551" y="1954104"/>
            <a:ext cx="1749659" cy="23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odcast) - NCDPI K-12 Curriculum ...">
            <a:extLst>
              <a:ext uri="{FF2B5EF4-FFF2-40B4-BE49-F238E27FC236}">
                <a16:creationId xmlns:a16="http://schemas.microsoft.com/office/drawing/2014/main" id="{7D674022-3C9E-C512-AA91-16980352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74" y="2024802"/>
            <a:ext cx="2185735" cy="21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77;p57">
            <a:extLst>
              <a:ext uri="{FF2B5EF4-FFF2-40B4-BE49-F238E27FC236}">
                <a16:creationId xmlns:a16="http://schemas.microsoft.com/office/drawing/2014/main" id="{83FBDCBA-2086-508F-4C48-43F5B093D0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0879" y="192629"/>
            <a:ext cx="6168405" cy="9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You Teach Matters!</a:t>
            </a:r>
            <a:endParaRPr dirty="0"/>
          </a:p>
        </p:txBody>
      </p:sp>
      <p:sp>
        <p:nvSpPr>
          <p:cNvPr id="9" name="Google Shape;578;p57">
            <a:extLst>
              <a:ext uri="{FF2B5EF4-FFF2-40B4-BE49-F238E27FC236}">
                <a16:creationId xmlns:a16="http://schemas.microsoft.com/office/drawing/2014/main" id="{C38E44C6-C1AE-72AB-2D50-3EB7BBC40654}"/>
              </a:ext>
            </a:extLst>
          </p:cNvPr>
          <p:cNvSpPr txBox="1">
            <a:spLocks/>
          </p:cNvSpPr>
          <p:nvPr/>
        </p:nvSpPr>
        <p:spPr>
          <a:xfrm>
            <a:off x="2088168" y="717410"/>
            <a:ext cx="4293825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Lexend Medium" pitchFamily="2" charset="77"/>
              </a:rPr>
              <a:t>We use the NCSCOS to teach the skills needed for the 21</a:t>
            </a:r>
            <a:r>
              <a:rPr lang="en-US" baseline="30000" dirty="0">
                <a:solidFill>
                  <a:schemeClr val="tx1"/>
                </a:solidFill>
                <a:latin typeface="Lexend Medium" pitchFamily="2" charset="77"/>
              </a:rPr>
              <a:t>st</a:t>
            </a:r>
            <a:r>
              <a:rPr lang="en-US" dirty="0">
                <a:solidFill>
                  <a:schemeClr val="tx1"/>
                </a:solidFill>
                <a:latin typeface="Lexend Medium" pitchFamily="2" charset="77"/>
              </a:rPr>
              <a:t> Century.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3CACCB4-F9EC-0596-008C-E87DB23544CE}"/>
              </a:ext>
            </a:extLst>
          </p:cNvPr>
          <p:cNvSpPr/>
          <p:nvPr/>
        </p:nvSpPr>
        <p:spPr>
          <a:xfrm>
            <a:off x="2609085" y="3267456"/>
            <a:ext cx="633984" cy="20726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0A648E6-4EB1-7A5F-39F0-47FD51ABA119}"/>
              </a:ext>
            </a:extLst>
          </p:cNvPr>
          <p:cNvSpPr/>
          <p:nvPr/>
        </p:nvSpPr>
        <p:spPr>
          <a:xfrm>
            <a:off x="5236922" y="3127248"/>
            <a:ext cx="633984" cy="20726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4935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>
          <a:extLst>
            <a:ext uri="{FF2B5EF4-FFF2-40B4-BE49-F238E27FC236}">
              <a16:creationId xmlns:a16="http://schemas.microsoft.com/office/drawing/2014/main" id="{FAFB3CAD-7929-B80C-8C68-B9078D981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8">
            <a:extLst>
              <a:ext uri="{FF2B5EF4-FFF2-40B4-BE49-F238E27FC236}">
                <a16:creationId xmlns:a16="http://schemas.microsoft.com/office/drawing/2014/main" id="{A7206660-A65A-2687-C9E9-BF97E289815A}"/>
              </a:ext>
            </a:extLst>
          </p:cNvPr>
          <p:cNvSpPr/>
          <p:nvPr/>
        </p:nvSpPr>
        <p:spPr>
          <a:xfrm>
            <a:off x="1503675" y="2684375"/>
            <a:ext cx="734700" cy="734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804" name="Google Shape;804;p68">
            <a:extLst>
              <a:ext uri="{FF2B5EF4-FFF2-40B4-BE49-F238E27FC236}">
                <a16:creationId xmlns:a16="http://schemas.microsoft.com/office/drawing/2014/main" id="{C695FFA2-FB5A-880F-8B4A-2735EC1F0B74}"/>
              </a:ext>
            </a:extLst>
          </p:cNvPr>
          <p:cNvSpPr/>
          <p:nvPr/>
        </p:nvSpPr>
        <p:spPr>
          <a:xfrm>
            <a:off x="3308200" y="2684375"/>
            <a:ext cx="734700" cy="734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805" name="Google Shape;805;p68">
            <a:extLst>
              <a:ext uri="{FF2B5EF4-FFF2-40B4-BE49-F238E27FC236}">
                <a16:creationId xmlns:a16="http://schemas.microsoft.com/office/drawing/2014/main" id="{2A95C435-6CCF-0923-76CA-6F330E1F17B4}"/>
              </a:ext>
            </a:extLst>
          </p:cNvPr>
          <p:cNvSpPr/>
          <p:nvPr/>
        </p:nvSpPr>
        <p:spPr>
          <a:xfrm>
            <a:off x="5104625" y="2684375"/>
            <a:ext cx="734700" cy="734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806" name="Google Shape;806;p68">
            <a:extLst>
              <a:ext uri="{FF2B5EF4-FFF2-40B4-BE49-F238E27FC236}">
                <a16:creationId xmlns:a16="http://schemas.microsoft.com/office/drawing/2014/main" id="{463528D5-D725-8238-7E56-EF156597FD32}"/>
              </a:ext>
            </a:extLst>
          </p:cNvPr>
          <p:cNvSpPr/>
          <p:nvPr/>
        </p:nvSpPr>
        <p:spPr>
          <a:xfrm>
            <a:off x="6911225" y="2684375"/>
            <a:ext cx="734700" cy="734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grpSp>
        <p:nvGrpSpPr>
          <p:cNvPr id="807" name="Google Shape;807;p68">
            <a:extLst>
              <a:ext uri="{FF2B5EF4-FFF2-40B4-BE49-F238E27FC236}">
                <a16:creationId xmlns:a16="http://schemas.microsoft.com/office/drawing/2014/main" id="{75A756B3-794A-E809-B31B-A69B8C70D6F8}"/>
              </a:ext>
            </a:extLst>
          </p:cNvPr>
          <p:cNvGrpSpPr/>
          <p:nvPr/>
        </p:nvGrpSpPr>
        <p:grpSpPr>
          <a:xfrm>
            <a:off x="1657883" y="2853046"/>
            <a:ext cx="426282" cy="397352"/>
            <a:chOff x="2514370" y="1895591"/>
            <a:chExt cx="436005" cy="406374"/>
          </a:xfrm>
        </p:grpSpPr>
        <p:sp>
          <p:nvSpPr>
            <p:cNvPr id="808" name="Google Shape;808;p68">
              <a:extLst>
                <a:ext uri="{FF2B5EF4-FFF2-40B4-BE49-F238E27FC236}">
                  <a16:creationId xmlns:a16="http://schemas.microsoft.com/office/drawing/2014/main" id="{C8ABA28A-760E-50BD-482B-D23119D18399}"/>
                </a:ext>
              </a:extLst>
            </p:cNvPr>
            <p:cNvSpPr/>
            <p:nvPr/>
          </p:nvSpPr>
          <p:spPr>
            <a:xfrm>
              <a:off x="2514370" y="1962301"/>
              <a:ext cx="436005" cy="338295"/>
            </a:xfrm>
            <a:custGeom>
              <a:avLst/>
              <a:gdLst/>
              <a:ahLst/>
              <a:cxnLst/>
              <a:rect l="l" t="t" r="r" b="b"/>
              <a:pathLst>
                <a:path w="12405" h="9625" extrusionOk="0">
                  <a:moveTo>
                    <a:pt x="3614" y="2646"/>
                  </a:moveTo>
                  <a:lnTo>
                    <a:pt x="4311" y="2867"/>
                  </a:lnTo>
                  <a:lnTo>
                    <a:pt x="4127" y="3451"/>
                  </a:lnTo>
                  <a:lnTo>
                    <a:pt x="4553" y="3451"/>
                  </a:lnTo>
                  <a:lnTo>
                    <a:pt x="3973" y="5129"/>
                  </a:lnTo>
                  <a:lnTo>
                    <a:pt x="3281" y="4889"/>
                  </a:lnTo>
                  <a:lnTo>
                    <a:pt x="3526" y="4180"/>
                  </a:lnTo>
                  <a:lnTo>
                    <a:pt x="3127" y="4180"/>
                  </a:lnTo>
                  <a:lnTo>
                    <a:pt x="3614" y="2646"/>
                  </a:lnTo>
                  <a:close/>
                  <a:moveTo>
                    <a:pt x="5977" y="2646"/>
                  </a:moveTo>
                  <a:lnTo>
                    <a:pt x="6674" y="2867"/>
                  </a:lnTo>
                  <a:lnTo>
                    <a:pt x="6489" y="3451"/>
                  </a:lnTo>
                  <a:lnTo>
                    <a:pt x="6916" y="3451"/>
                  </a:lnTo>
                  <a:lnTo>
                    <a:pt x="6336" y="5129"/>
                  </a:lnTo>
                  <a:lnTo>
                    <a:pt x="5644" y="4889"/>
                  </a:lnTo>
                  <a:lnTo>
                    <a:pt x="5889" y="4180"/>
                  </a:lnTo>
                  <a:lnTo>
                    <a:pt x="5490" y="4180"/>
                  </a:lnTo>
                  <a:lnTo>
                    <a:pt x="5977" y="2646"/>
                  </a:lnTo>
                  <a:close/>
                  <a:moveTo>
                    <a:pt x="8340" y="2646"/>
                  </a:moveTo>
                  <a:lnTo>
                    <a:pt x="9037" y="2867"/>
                  </a:lnTo>
                  <a:lnTo>
                    <a:pt x="8852" y="3451"/>
                  </a:lnTo>
                  <a:lnTo>
                    <a:pt x="9279" y="3451"/>
                  </a:lnTo>
                  <a:lnTo>
                    <a:pt x="8698" y="5129"/>
                  </a:lnTo>
                  <a:lnTo>
                    <a:pt x="8006" y="4889"/>
                  </a:lnTo>
                  <a:lnTo>
                    <a:pt x="8251" y="4180"/>
                  </a:lnTo>
                  <a:lnTo>
                    <a:pt x="7853" y="4180"/>
                  </a:lnTo>
                  <a:lnTo>
                    <a:pt x="8340" y="2646"/>
                  </a:lnTo>
                  <a:close/>
                  <a:moveTo>
                    <a:pt x="6203" y="0"/>
                  </a:moveTo>
                  <a:lnTo>
                    <a:pt x="5335" y="617"/>
                  </a:lnTo>
                  <a:lnTo>
                    <a:pt x="4363" y="172"/>
                  </a:lnTo>
                  <a:lnTo>
                    <a:pt x="3628" y="955"/>
                  </a:lnTo>
                  <a:lnTo>
                    <a:pt x="2566" y="730"/>
                  </a:lnTo>
                  <a:lnTo>
                    <a:pt x="2045" y="1698"/>
                  </a:lnTo>
                  <a:lnTo>
                    <a:pt x="914" y="1840"/>
                  </a:lnTo>
                  <a:lnTo>
                    <a:pt x="871" y="3012"/>
                  </a:lnTo>
                  <a:lnTo>
                    <a:pt x="1" y="3881"/>
                  </a:lnTo>
                  <a:lnTo>
                    <a:pt x="871" y="4749"/>
                  </a:lnTo>
                  <a:lnTo>
                    <a:pt x="914" y="5921"/>
                  </a:lnTo>
                  <a:lnTo>
                    <a:pt x="1887" y="6045"/>
                  </a:lnTo>
                  <a:lnTo>
                    <a:pt x="1618" y="9625"/>
                  </a:lnTo>
                  <a:lnTo>
                    <a:pt x="3773" y="6965"/>
                  </a:lnTo>
                  <a:lnTo>
                    <a:pt x="4362" y="7592"/>
                  </a:lnTo>
                  <a:lnTo>
                    <a:pt x="5334" y="7147"/>
                  </a:lnTo>
                  <a:lnTo>
                    <a:pt x="6202" y="7763"/>
                  </a:lnTo>
                  <a:lnTo>
                    <a:pt x="7072" y="7147"/>
                  </a:lnTo>
                  <a:lnTo>
                    <a:pt x="8042" y="7592"/>
                  </a:lnTo>
                  <a:lnTo>
                    <a:pt x="8632" y="6965"/>
                  </a:lnTo>
                  <a:lnTo>
                    <a:pt x="10788" y="9625"/>
                  </a:lnTo>
                  <a:lnTo>
                    <a:pt x="10518" y="6045"/>
                  </a:lnTo>
                  <a:lnTo>
                    <a:pt x="11491" y="5921"/>
                  </a:lnTo>
                  <a:lnTo>
                    <a:pt x="11534" y="4749"/>
                  </a:lnTo>
                  <a:lnTo>
                    <a:pt x="12404" y="3881"/>
                  </a:lnTo>
                  <a:lnTo>
                    <a:pt x="11537" y="3012"/>
                  </a:lnTo>
                  <a:lnTo>
                    <a:pt x="11493" y="1840"/>
                  </a:lnTo>
                  <a:lnTo>
                    <a:pt x="10363" y="1698"/>
                  </a:lnTo>
                  <a:lnTo>
                    <a:pt x="9841" y="730"/>
                  </a:lnTo>
                  <a:lnTo>
                    <a:pt x="8779" y="955"/>
                  </a:lnTo>
                  <a:lnTo>
                    <a:pt x="8043" y="172"/>
                  </a:lnTo>
                  <a:lnTo>
                    <a:pt x="7073" y="617"/>
                  </a:lnTo>
                  <a:lnTo>
                    <a:pt x="6203" y="0"/>
                  </a:lnTo>
                  <a:close/>
                  <a:moveTo>
                    <a:pt x="10788" y="9625"/>
                  </a:moveTo>
                  <a:lnTo>
                    <a:pt x="10788" y="9625"/>
                  </a:lnTo>
                  <a:lnTo>
                    <a:pt x="10788" y="96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09" name="Google Shape;809;p68">
              <a:extLst>
                <a:ext uri="{FF2B5EF4-FFF2-40B4-BE49-F238E27FC236}">
                  <a16:creationId xmlns:a16="http://schemas.microsoft.com/office/drawing/2014/main" id="{0ED9CFBA-97B3-6DED-F0DC-B93E20D8726D}"/>
                </a:ext>
              </a:extLst>
            </p:cNvPr>
            <p:cNvSpPr/>
            <p:nvPr/>
          </p:nvSpPr>
          <p:spPr>
            <a:xfrm>
              <a:off x="2719244" y="2263373"/>
              <a:ext cx="25763" cy="38592"/>
            </a:xfrm>
            <a:custGeom>
              <a:avLst/>
              <a:gdLst/>
              <a:ahLst/>
              <a:cxnLst/>
              <a:rect l="l" t="t" r="r" b="b"/>
              <a:pathLst>
                <a:path w="733" h="1098" extrusionOk="0">
                  <a:moveTo>
                    <a:pt x="0" y="1"/>
                  </a:moveTo>
                  <a:lnTo>
                    <a:pt x="0" y="1098"/>
                  </a:lnTo>
                  <a:lnTo>
                    <a:pt x="732" y="109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0" name="Google Shape;810;p68">
              <a:extLst>
                <a:ext uri="{FF2B5EF4-FFF2-40B4-BE49-F238E27FC236}">
                  <a16:creationId xmlns:a16="http://schemas.microsoft.com/office/drawing/2014/main" id="{C2D53761-07CD-19DC-3C97-1B7F8EC6EB01}"/>
                </a:ext>
              </a:extLst>
            </p:cNvPr>
            <p:cNvSpPr/>
            <p:nvPr/>
          </p:nvSpPr>
          <p:spPr>
            <a:xfrm>
              <a:off x="2719244" y="1895591"/>
              <a:ext cx="25763" cy="38592"/>
            </a:xfrm>
            <a:custGeom>
              <a:avLst/>
              <a:gdLst/>
              <a:ahLst/>
              <a:cxnLst/>
              <a:rect l="l" t="t" r="r" b="b"/>
              <a:pathLst>
                <a:path w="733" h="1098" extrusionOk="0">
                  <a:moveTo>
                    <a:pt x="0" y="1"/>
                  </a:moveTo>
                  <a:lnTo>
                    <a:pt x="0" y="1098"/>
                  </a:lnTo>
                  <a:lnTo>
                    <a:pt x="732" y="109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1" name="Google Shape;811;p68">
              <a:extLst>
                <a:ext uri="{FF2B5EF4-FFF2-40B4-BE49-F238E27FC236}">
                  <a16:creationId xmlns:a16="http://schemas.microsoft.com/office/drawing/2014/main" id="{DC87ABB7-A218-DC02-C8DF-F3861CD5061B}"/>
                </a:ext>
              </a:extLst>
            </p:cNvPr>
            <p:cNvSpPr/>
            <p:nvPr/>
          </p:nvSpPr>
          <p:spPr>
            <a:xfrm>
              <a:off x="2870482" y="1919140"/>
              <a:ext cx="41193" cy="46816"/>
            </a:xfrm>
            <a:custGeom>
              <a:avLst/>
              <a:gdLst/>
              <a:ahLst/>
              <a:cxnLst/>
              <a:rect l="l" t="t" r="r" b="b"/>
              <a:pathLst>
                <a:path w="1172" h="1332" extrusionOk="0">
                  <a:moveTo>
                    <a:pt x="525" y="0"/>
                  </a:moveTo>
                  <a:lnTo>
                    <a:pt x="0" y="988"/>
                  </a:lnTo>
                  <a:lnTo>
                    <a:pt x="646" y="1332"/>
                  </a:lnTo>
                  <a:lnTo>
                    <a:pt x="1171" y="34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2" name="Google Shape;812;p68">
              <a:extLst>
                <a:ext uri="{FF2B5EF4-FFF2-40B4-BE49-F238E27FC236}">
                  <a16:creationId xmlns:a16="http://schemas.microsoft.com/office/drawing/2014/main" id="{A5345E74-0C73-9F93-FCD2-4C2BE580249A}"/>
                </a:ext>
              </a:extLst>
            </p:cNvPr>
            <p:cNvSpPr/>
            <p:nvPr/>
          </p:nvSpPr>
          <p:spPr>
            <a:xfrm>
              <a:off x="2552610" y="1919315"/>
              <a:ext cx="41193" cy="46816"/>
            </a:xfrm>
            <a:custGeom>
              <a:avLst/>
              <a:gdLst/>
              <a:ahLst/>
              <a:cxnLst/>
              <a:rect l="l" t="t" r="r" b="b"/>
              <a:pathLst>
                <a:path w="1172" h="1332" extrusionOk="0">
                  <a:moveTo>
                    <a:pt x="646" y="0"/>
                  </a:moveTo>
                  <a:lnTo>
                    <a:pt x="0" y="344"/>
                  </a:lnTo>
                  <a:lnTo>
                    <a:pt x="526" y="1332"/>
                  </a:lnTo>
                  <a:lnTo>
                    <a:pt x="1172" y="98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</p:grpSp>
      <p:grpSp>
        <p:nvGrpSpPr>
          <p:cNvPr id="813" name="Google Shape;813;p68">
            <a:extLst>
              <a:ext uri="{FF2B5EF4-FFF2-40B4-BE49-F238E27FC236}">
                <a16:creationId xmlns:a16="http://schemas.microsoft.com/office/drawing/2014/main" id="{3FFD94AC-3D0C-AD3D-2D76-45688F249709}"/>
              </a:ext>
            </a:extLst>
          </p:cNvPr>
          <p:cNvGrpSpPr/>
          <p:nvPr/>
        </p:nvGrpSpPr>
        <p:grpSpPr>
          <a:xfrm>
            <a:off x="7154678" y="2838520"/>
            <a:ext cx="247796" cy="426393"/>
            <a:chOff x="1031433" y="3269465"/>
            <a:chExt cx="253448" cy="436073"/>
          </a:xfrm>
        </p:grpSpPr>
        <p:sp>
          <p:nvSpPr>
            <p:cNvPr id="814" name="Google Shape;814;p68">
              <a:extLst>
                <a:ext uri="{FF2B5EF4-FFF2-40B4-BE49-F238E27FC236}">
                  <a16:creationId xmlns:a16="http://schemas.microsoft.com/office/drawing/2014/main" id="{A0B574A6-7619-8778-5F22-7F0DFF3FC6E7}"/>
                </a:ext>
              </a:extLst>
            </p:cNvPr>
            <p:cNvSpPr/>
            <p:nvPr/>
          </p:nvSpPr>
          <p:spPr>
            <a:xfrm>
              <a:off x="1125488" y="3269465"/>
              <a:ext cx="63793" cy="130819"/>
            </a:xfrm>
            <a:custGeom>
              <a:avLst/>
              <a:gdLst/>
              <a:ahLst/>
              <a:cxnLst/>
              <a:rect l="l" t="t" r="r" b="b"/>
              <a:pathLst>
                <a:path w="1815" h="3722" extrusionOk="0">
                  <a:moveTo>
                    <a:pt x="538" y="1"/>
                  </a:moveTo>
                  <a:cubicBezTo>
                    <a:pt x="499" y="1"/>
                    <a:pt x="460" y="5"/>
                    <a:pt x="420" y="14"/>
                  </a:cubicBezTo>
                  <a:cubicBezTo>
                    <a:pt x="286" y="47"/>
                    <a:pt x="170" y="129"/>
                    <a:pt x="97" y="247"/>
                  </a:cubicBezTo>
                  <a:cubicBezTo>
                    <a:pt x="24" y="365"/>
                    <a:pt x="1" y="504"/>
                    <a:pt x="33" y="639"/>
                  </a:cubicBezTo>
                  <a:lnTo>
                    <a:pt x="415" y="2283"/>
                  </a:lnTo>
                  <a:cubicBezTo>
                    <a:pt x="728" y="2515"/>
                    <a:pt x="932" y="2887"/>
                    <a:pt x="932" y="3304"/>
                  </a:cubicBezTo>
                  <a:lnTo>
                    <a:pt x="932" y="3721"/>
                  </a:lnTo>
                  <a:lnTo>
                    <a:pt x="1814" y="3721"/>
                  </a:lnTo>
                  <a:lnTo>
                    <a:pt x="1044" y="401"/>
                  </a:lnTo>
                  <a:cubicBezTo>
                    <a:pt x="988" y="162"/>
                    <a:pt x="774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5" name="Google Shape;815;p68">
              <a:extLst>
                <a:ext uri="{FF2B5EF4-FFF2-40B4-BE49-F238E27FC236}">
                  <a16:creationId xmlns:a16="http://schemas.microsoft.com/office/drawing/2014/main" id="{7DB14CCE-2ABF-D541-CE3F-3C26F6489957}"/>
                </a:ext>
              </a:extLst>
            </p:cNvPr>
            <p:cNvSpPr/>
            <p:nvPr/>
          </p:nvSpPr>
          <p:spPr>
            <a:xfrm>
              <a:off x="1221124" y="3269465"/>
              <a:ext cx="63758" cy="130854"/>
            </a:xfrm>
            <a:custGeom>
              <a:avLst/>
              <a:gdLst/>
              <a:ahLst/>
              <a:cxnLst/>
              <a:rect l="l" t="t" r="r" b="b"/>
              <a:pathLst>
                <a:path w="1814" h="3723" extrusionOk="0">
                  <a:moveTo>
                    <a:pt x="1276" y="1"/>
                  </a:moveTo>
                  <a:cubicBezTo>
                    <a:pt x="1041" y="1"/>
                    <a:pt x="826" y="162"/>
                    <a:pt x="770" y="402"/>
                  </a:cubicBezTo>
                  <a:lnTo>
                    <a:pt x="0" y="3722"/>
                  </a:lnTo>
                  <a:lnTo>
                    <a:pt x="1083" y="3722"/>
                  </a:lnTo>
                  <a:lnTo>
                    <a:pt x="1782" y="639"/>
                  </a:lnTo>
                  <a:cubicBezTo>
                    <a:pt x="1814" y="504"/>
                    <a:pt x="1790" y="365"/>
                    <a:pt x="1717" y="247"/>
                  </a:cubicBezTo>
                  <a:cubicBezTo>
                    <a:pt x="1645" y="129"/>
                    <a:pt x="1531" y="47"/>
                    <a:pt x="1394" y="14"/>
                  </a:cubicBezTo>
                  <a:cubicBezTo>
                    <a:pt x="1355" y="5"/>
                    <a:pt x="1315" y="1"/>
                    <a:pt x="12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6" name="Google Shape;816;p68">
              <a:extLst>
                <a:ext uri="{FF2B5EF4-FFF2-40B4-BE49-F238E27FC236}">
                  <a16:creationId xmlns:a16="http://schemas.microsoft.com/office/drawing/2014/main" id="{E6F8B4FD-2D70-8A98-DDDF-3F78C3B44037}"/>
                </a:ext>
              </a:extLst>
            </p:cNvPr>
            <p:cNvSpPr/>
            <p:nvPr/>
          </p:nvSpPr>
          <p:spPr>
            <a:xfrm>
              <a:off x="1067987" y="3613768"/>
              <a:ext cx="154438" cy="91770"/>
            </a:xfrm>
            <a:custGeom>
              <a:avLst/>
              <a:gdLst/>
              <a:ahLst/>
              <a:cxnLst/>
              <a:rect l="l" t="t" r="r" b="b"/>
              <a:pathLst>
                <a:path w="4394" h="2611" extrusionOk="0">
                  <a:moveTo>
                    <a:pt x="1" y="1"/>
                  </a:moveTo>
                  <a:lnTo>
                    <a:pt x="1" y="2611"/>
                  </a:lnTo>
                  <a:lnTo>
                    <a:pt x="4393" y="2611"/>
                  </a:lnTo>
                  <a:lnTo>
                    <a:pt x="4393" y="1"/>
                  </a:lnTo>
                  <a:cubicBezTo>
                    <a:pt x="3771" y="436"/>
                    <a:pt x="3013" y="692"/>
                    <a:pt x="2198" y="692"/>
                  </a:cubicBezTo>
                  <a:cubicBezTo>
                    <a:pt x="1381" y="692"/>
                    <a:pt x="624" y="43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7" name="Google Shape;817;p68">
              <a:extLst>
                <a:ext uri="{FF2B5EF4-FFF2-40B4-BE49-F238E27FC236}">
                  <a16:creationId xmlns:a16="http://schemas.microsoft.com/office/drawing/2014/main" id="{12ECD4D6-5B64-E69F-E228-F767A13681C6}"/>
                </a:ext>
              </a:extLst>
            </p:cNvPr>
            <p:cNvSpPr/>
            <p:nvPr/>
          </p:nvSpPr>
          <p:spPr>
            <a:xfrm>
              <a:off x="1035686" y="3425871"/>
              <a:ext cx="219074" cy="186633"/>
            </a:xfrm>
            <a:custGeom>
              <a:avLst/>
              <a:gdLst/>
              <a:ahLst/>
              <a:cxnLst/>
              <a:rect l="l" t="t" r="r" b="b"/>
              <a:pathLst>
                <a:path w="6233" h="5310" extrusionOk="0">
                  <a:moveTo>
                    <a:pt x="3200" y="0"/>
                  </a:moveTo>
                  <a:lnTo>
                    <a:pt x="3200" y="84"/>
                  </a:lnTo>
                  <a:cubicBezTo>
                    <a:pt x="3200" y="566"/>
                    <a:pt x="3591" y="958"/>
                    <a:pt x="4073" y="958"/>
                  </a:cubicBezTo>
                  <a:lnTo>
                    <a:pt x="4985" y="958"/>
                  </a:lnTo>
                  <a:lnTo>
                    <a:pt x="4985" y="1687"/>
                  </a:lnTo>
                  <a:cubicBezTo>
                    <a:pt x="4096" y="1687"/>
                    <a:pt x="3374" y="2410"/>
                    <a:pt x="3374" y="3300"/>
                  </a:cubicBezTo>
                  <a:lnTo>
                    <a:pt x="3374" y="3769"/>
                  </a:lnTo>
                  <a:lnTo>
                    <a:pt x="2645" y="3769"/>
                  </a:lnTo>
                  <a:lnTo>
                    <a:pt x="2645" y="3300"/>
                  </a:lnTo>
                  <a:cubicBezTo>
                    <a:pt x="2645" y="2606"/>
                    <a:pt x="2948" y="1980"/>
                    <a:pt x="3429" y="1553"/>
                  </a:cubicBezTo>
                  <a:cubicBezTo>
                    <a:pt x="3342" y="1514"/>
                    <a:pt x="3260" y="1470"/>
                    <a:pt x="3181" y="1417"/>
                  </a:cubicBezTo>
                  <a:cubicBezTo>
                    <a:pt x="2961" y="1678"/>
                    <a:pt x="2622" y="1826"/>
                    <a:pt x="2215" y="1826"/>
                  </a:cubicBezTo>
                  <a:cubicBezTo>
                    <a:pt x="1862" y="1826"/>
                    <a:pt x="1543" y="1681"/>
                    <a:pt x="1312" y="1447"/>
                  </a:cubicBezTo>
                  <a:cubicBezTo>
                    <a:pt x="1083" y="1681"/>
                    <a:pt x="764" y="1826"/>
                    <a:pt x="412" y="1826"/>
                  </a:cubicBezTo>
                  <a:cubicBezTo>
                    <a:pt x="268" y="1826"/>
                    <a:pt x="129" y="1801"/>
                    <a:pt x="0" y="1756"/>
                  </a:cubicBezTo>
                  <a:lnTo>
                    <a:pt x="0" y="2195"/>
                  </a:lnTo>
                  <a:cubicBezTo>
                    <a:pt x="0" y="3912"/>
                    <a:pt x="1397" y="5310"/>
                    <a:pt x="3114" y="5310"/>
                  </a:cubicBezTo>
                  <a:cubicBezTo>
                    <a:pt x="4831" y="5310"/>
                    <a:pt x="6230" y="3912"/>
                    <a:pt x="6230" y="2195"/>
                  </a:cubicBezTo>
                  <a:lnTo>
                    <a:pt x="6230" y="4"/>
                  </a:lnTo>
                  <a:lnTo>
                    <a:pt x="62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8" name="Google Shape;818;p68">
              <a:extLst>
                <a:ext uri="{FF2B5EF4-FFF2-40B4-BE49-F238E27FC236}">
                  <a16:creationId xmlns:a16="http://schemas.microsoft.com/office/drawing/2014/main" id="{76EF502B-1D11-D878-6CBE-700ECFA5B624}"/>
                </a:ext>
              </a:extLst>
            </p:cNvPr>
            <p:cNvSpPr/>
            <p:nvPr/>
          </p:nvSpPr>
          <p:spPr>
            <a:xfrm>
              <a:off x="1094523" y="3366577"/>
              <a:ext cx="38030" cy="97815"/>
            </a:xfrm>
            <a:custGeom>
              <a:avLst/>
              <a:gdLst/>
              <a:ahLst/>
              <a:cxnLst/>
              <a:rect l="l" t="t" r="r" b="b"/>
              <a:pathLst>
                <a:path w="1082" h="2783" extrusionOk="0">
                  <a:moveTo>
                    <a:pt x="541" y="1"/>
                  </a:moveTo>
                  <a:cubicBezTo>
                    <a:pt x="243" y="1"/>
                    <a:pt x="0" y="243"/>
                    <a:pt x="0" y="541"/>
                  </a:cubicBezTo>
                  <a:lnTo>
                    <a:pt x="0" y="2242"/>
                  </a:lnTo>
                  <a:cubicBezTo>
                    <a:pt x="0" y="2540"/>
                    <a:pt x="243" y="2783"/>
                    <a:pt x="541" y="2783"/>
                  </a:cubicBezTo>
                  <a:cubicBezTo>
                    <a:pt x="771" y="2783"/>
                    <a:pt x="925" y="2706"/>
                    <a:pt x="1002" y="2554"/>
                  </a:cubicBezTo>
                  <a:cubicBezTo>
                    <a:pt x="871" y="2323"/>
                    <a:pt x="797" y="2056"/>
                    <a:pt x="797" y="1771"/>
                  </a:cubicBezTo>
                  <a:lnTo>
                    <a:pt x="797" y="957"/>
                  </a:lnTo>
                  <a:lnTo>
                    <a:pt x="1082" y="957"/>
                  </a:lnTo>
                  <a:lnTo>
                    <a:pt x="1082" y="541"/>
                  </a:lnTo>
                  <a:cubicBezTo>
                    <a:pt x="1082" y="243"/>
                    <a:pt x="840" y="1"/>
                    <a:pt x="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19" name="Google Shape;819;p68">
              <a:extLst>
                <a:ext uri="{FF2B5EF4-FFF2-40B4-BE49-F238E27FC236}">
                  <a16:creationId xmlns:a16="http://schemas.microsoft.com/office/drawing/2014/main" id="{4820292C-343D-22E8-FF8E-4D6B6DBAE5BF}"/>
                </a:ext>
              </a:extLst>
            </p:cNvPr>
            <p:cNvSpPr/>
            <p:nvPr/>
          </p:nvSpPr>
          <p:spPr>
            <a:xfrm>
              <a:off x="1031433" y="3366577"/>
              <a:ext cx="37502" cy="97815"/>
            </a:xfrm>
            <a:custGeom>
              <a:avLst/>
              <a:gdLst/>
              <a:ahLst/>
              <a:cxnLst/>
              <a:rect l="l" t="t" r="r" b="b"/>
              <a:pathLst>
                <a:path w="1067" h="2783" extrusionOk="0">
                  <a:moveTo>
                    <a:pt x="533" y="1"/>
                  </a:moveTo>
                  <a:cubicBezTo>
                    <a:pt x="240" y="1"/>
                    <a:pt x="0" y="240"/>
                    <a:pt x="0" y="534"/>
                  </a:cubicBezTo>
                  <a:lnTo>
                    <a:pt x="0" y="2250"/>
                  </a:lnTo>
                  <a:cubicBezTo>
                    <a:pt x="0" y="2543"/>
                    <a:pt x="240" y="2783"/>
                    <a:pt x="533" y="2783"/>
                  </a:cubicBezTo>
                  <a:cubicBezTo>
                    <a:pt x="827" y="2783"/>
                    <a:pt x="1066" y="2543"/>
                    <a:pt x="1066" y="2250"/>
                  </a:cubicBezTo>
                  <a:lnTo>
                    <a:pt x="1066" y="2242"/>
                  </a:lnTo>
                  <a:lnTo>
                    <a:pt x="1066" y="541"/>
                  </a:lnTo>
                  <a:lnTo>
                    <a:pt x="1066" y="534"/>
                  </a:lnTo>
                  <a:cubicBezTo>
                    <a:pt x="1066" y="241"/>
                    <a:pt x="827" y="1"/>
                    <a:pt x="5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</p:grpSp>
      <p:grpSp>
        <p:nvGrpSpPr>
          <p:cNvPr id="820" name="Google Shape;820;p68">
            <a:extLst>
              <a:ext uri="{FF2B5EF4-FFF2-40B4-BE49-F238E27FC236}">
                <a16:creationId xmlns:a16="http://schemas.microsoft.com/office/drawing/2014/main" id="{E6178434-A422-8AE4-02B2-6CF4DB23F55F}"/>
              </a:ext>
            </a:extLst>
          </p:cNvPr>
          <p:cNvGrpSpPr/>
          <p:nvPr/>
        </p:nvGrpSpPr>
        <p:grpSpPr>
          <a:xfrm>
            <a:off x="5259021" y="2838506"/>
            <a:ext cx="425869" cy="426428"/>
            <a:chOff x="4784571" y="3971217"/>
            <a:chExt cx="435583" cy="436109"/>
          </a:xfrm>
        </p:grpSpPr>
        <p:sp>
          <p:nvSpPr>
            <p:cNvPr id="821" name="Google Shape;821;p68">
              <a:extLst>
                <a:ext uri="{FF2B5EF4-FFF2-40B4-BE49-F238E27FC236}">
                  <a16:creationId xmlns:a16="http://schemas.microsoft.com/office/drawing/2014/main" id="{10DECCE9-6ECF-A434-36AF-A435AAF0C066}"/>
                </a:ext>
              </a:extLst>
            </p:cNvPr>
            <p:cNvSpPr/>
            <p:nvPr/>
          </p:nvSpPr>
          <p:spPr>
            <a:xfrm>
              <a:off x="4798032" y="4137886"/>
              <a:ext cx="408590" cy="269441"/>
            </a:xfrm>
            <a:custGeom>
              <a:avLst/>
              <a:gdLst/>
              <a:ahLst/>
              <a:cxnLst/>
              <a:rect l="l" t="t" r="r" b="b"/>
              <a:pathLst>
                <a:path w="11625" h="7666" extrusionOk="0">
                  <a:moveTo>
                    <a:pt x="2251" y="1"/>
                  </a:moveTo>
                  <a:cubicBezTo>
                    <a:pt x="1407" y="1"/>
                    <a:pt x="719" y="690"/>
                    <a:pt x="719" y="1534"/>
                  </a:cubicBezTo>
                  <a:cubicBezTo>
                    <a:pt x="719" y="2254"/>
                    <a:pt x="1218" y="2859"/>
                    <a:pt x="1888" y="3023"/>
                  </a:cubicBezTo>
                  <a:lnTo>
                    <a:pt x="1888" y="3296"/>
                  </a:lnTo>
                  <a:lnTo>
                    <a:pt x="1471" y="3296"/>
                  </a:lnTo>
                  <a:cubicBezTo>
                    <a:pt x="659" y="3296"/>
                    <a:pt x="0" y="3956"/>
                    <a:pt x="0" y="4767"/>
                  </a:cubicBezTo>
                  <a:lnTo>
                    <a:pt x="0" y="6495"/>
                  </a:lnTo>
                  <a:lnTo>
                    <a:pt x="3558" y="6495"/>
                  </a:lnTo>
                  <a:lnTo>
                    <a:pt x="3558" y="7665"/>
                  </a:lnTo>
                  <a:lnTo>
                    <a:pt x="8060" y="7665"/>
                  </a:lnTo>
                  <a:lnTo>
                    <a:pt x="8060" y="6495"/>
                  </a:lnTo>
                  <a:lnTo>
                    <a:pt x="11625" y="6495"/>
                  </a:lnTo>
                  <a:lnTo>
                    <a:pt x="11625" y="4767"/>
                  </a:lnTo>
                  <a:cubicBezTo>
                    <a:pt x="11625" y="3956"/>
                    <a:pt x="10965" y="3297"/>
                    <a:pt x="10154" y="3297"/>
                  </a:cubicBezTo>
                  <a:lnTo>
                    <a:pt x="9735" y="3297"/>
                  </a:lnTo>
                  <a:lnTo>
                    <a:pt x="9735" y="3023"/>
                  </a:lnTo>
                  <a:cubicBezTo>
                    <a:pt x="10406" y="2859"/>
                    <a:pt x="10905" y="2254"/>
                    <a:pt x="10905" y="1534"/>
                  </a:cubicBezTo>
                  <a:cubicBezTo>
                    <a:pt x="10905" y="689"/>
                    <a:pt x="10217" y="2"/>
                    <a:pt x="9373" y="2"/>
                  </a:cubicBezTo>
                  <a:cubicBezTo>
                    <a:pt x="8527" y="2"/>
                    <a:pt x="7840" y="690"/>
                    <a:pt x="7840" y="1534"/>
                  </a:cubicBezTo>
                  <a:cubicBezTo>
                    <a:pt x="7840" y="2254"/>
                    <a:pt x="8340" y="2859"/>
                    <a:pt x="9011" y="3023"/>
                  </a:cubicBezTo>
                  <a:lnTo>
                    <a:pt x="9011" y="3297"/>
                  </a:lnTo>
                  <a:lnTo>
                    <a:pt x="8591" y="3297"/>
                  </a:lnTo>
                  <a:cubicBezTo>
                    <a:pt x="7838" y="3297"/>
                    <a:pt x="7217" y="3866"/>
                    <a:pt x="7131" y="4596"/>
                  </a:cubicBezTo>
                  <a:cubicBezTo>
                    <a:pt x="6941" y="4513"/>
                    <a:pt x="6732" y="4467"/>
                    <a:pt x="6512" y="4467"/>
                  </a:cubicBezTo>
                  <a:lnTo>
                    <a:pt x="6172" y="4467"/>
                  </a:lnTo>
                  <a:lnTo>
                    <a:pt x="6172" y="4192"/>
                  </a:lnTo>
                  <a:cubicBezTo>
                    <a:pt x="6843" y="4028"/>
                    <a:pt x="7342" y="3423"/>
                    <a:pt x="7342" y="2704"/>
                  </a:cubicBezTo>
                  <a:cubicBezTo>
                    <a:pt x="7342" y="1858"/>
                    <a:pt x="6654" y="1171"/>
                    <a:pt x="5809" y="1171"/>
                  </a:cubicBezTo>
                  <a:cubicBezTo>
                    <a:pt x="4964" y="1171"/>
                    <a:pt x="4277" y="1859"/>
                    <a:pt x="4277" y="2704"/>
                  </a:cubicBezTo>
                  <a:cubicBezTo>
                    <a:pt x="4277" y="3423"/>
                    <a:pt x="4777" y="4028"/>
                    <a:pt x="5447" y="4192"/>
                  </a:cubicBezTo>
                  <a:lnTo>
                    <a:pt x="5447" y="4467"/>
                  </a:lnTo>
                  <a:lnTo>
                    <a:pt x="5106" y="4467"/>
                  </a:lnTo>
                  <a:cubicBezTo>
                    <a:pt x="4889" y="4467"/>
                    <a:pt x="4680" y="4513"/>
                    <a:pt x="4491" y="4593"/>
                  </a:cubicBezTo>
                  <a:cubicBezTo>
                    <a:pt x="4405" y="3864"/>
                    <a:pt x="3784" y="3296"/>
                    <a:pt x="3031" y="3296"/>
                  </a:cubicBezTo>
                  <a:lnTo>
                    <a:pt x="2614" y="3296"/>
                  </a:lnTo>
                  <a:lnTo>
                    <a:pt x="2614" y="3023"/>
                  </a:lnTo>
                  <a:cubicBezTo>
                    <a:pt x="3284" y="2859"/>
                    <a:pt x="3784" y="2254"/>
                    <a:pt x="3784" y="1534"/>
                  </a:cubicBezTo>
                  <a:cubicBezTo>
                    <a:pt x="3784" y="689"/>
                    <a:pt x="3096" y="1"/>
                    <a:pt x="2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22" name="Google Shape;822;p68">
              <a:extLst>
                <a:ext uri="{FF2B5EF4-FFF2-40B4-BE49-F238E27FC236}">
                  <a16:creationId xmlns:a16="http://schemas.microsoft.com/office/drawing/2014/main" id="{4404D95F-2C32-1B64-9753-2CE3C6372134}"/>
                </a:ext>
              </a:extLst>
            </p:cNvPr>
            <p:cNvSpPr/>
            <p:nvPr/>
          </p:nvSpPr>
          <p:spPr>
            <a:xfrm>
              <a:off x="4784571" y="3971217"/>
              <a:ext cx="435583" cy="138657"/>
            </a:xfrm>
            <a:custGeom>
              <a:avLst/>
              <a:gdLst/>
              <a:ahLst/>
              <a:cxnLst/>
              <a:rect l="l" t="t" r="r" b="b"/>
              <a:pathLst>
                <a:path w="12393" h="3945" extrusionOk="0">
                  <a:moveTo>
                    <a:pt x="8179" y="907"/>
                  </a:moveTo>
                  <a:lnTo>
                    <a:pt x="9184" y="1408"/>
                  </a:lnTo>
                  <a:lnTo>
                    <a:pt x="10022" y="1053"/>
                  </a:lnTo>
                  <a:lnTo>
                    <a:pt x="10306" y="1722"/>
                  </a:lnTo>
                  <a:lnTo>
                    <a:pt x="9159" y="2208"/>
                  </a:lnTo>
                  <a:lnTo>
                    <a:pt x="8179" y="1719"/>
                  </a:lnTo>
                  <a:lnTo>
                    <a:pt x="7186" y="2214"/>
                  </a:lnTo>
                  <a:lnTo>
                    <a:pt x="6192" y="1719"/>
                  </a:lnTo>
                  <a:lnTo>
                    <a:pt x="5200" y="2214"/>
                  </a:lnTo>
                  <a:lnTo>
                    <a:pt x="4207" y="1719"/>
                  </a:lnTo>
                  <a:lnTo>
                    <a:pt x="3227" y="2208"/>
                  </a:lnTo>
                  <a:lnTo>
                    <a:pt x="2080" y="1722"/>
                  </a:lnTo>
                  <a:lnTo>
                    <a:pt x="2364" y="1053"/>
                  </a:lnTo>
                  <a:lnTo>
                    <a:pt x="3202" y="1408"/>
                  </a:lnTo>
                  <a:lnTo>
                    <a:pt x="4207" y="907"/>
                  </a:lnTo>
                  <a:lnTo>
                    <a:pt x="5200" y="1402"/>
                  </a:lnTo>
                  <a:lnTo>
                    <a:pt x="6192" y="907"/>
                  </a:lnTo>
                  <a:lnTo>
                    <a:pt x="7186" y="1402"/>
                  </a:lnTo>
                  <a:lnTo>
                    <a:pt x="8179" y="907"/>
                  </a:lnTo>
                  <a:close/>
                  <a:moveTo>
                    <a:pt x="1" y="1"/>
                  </a:moveTo>
                  <a:lnTo>
                    <a:pt x="1" y="3038"/>
                  </a:lnTo>
                  <a:lnTo>
                    <a:pt x="1236" y="3038"/>
                  </a:lnTo>
                  <a:lnTo>
                    <a:pt x="2401" y="3944"/>
                  </a:lnTo>
                  <a:lnTo>
                    <a:pt x="3563" y="3038"/>
                  </a:lnTo>
                  <a:lnTo>
                    <a:pt x="5031" y="3038"/>
                  </a:lnTo>
                  <a:lnTo>
                    <a:pt x="6195" y="3944"/>
                  </a:lnTo>
                  <a:lnTo>
                    <a:pt x="7360" y="3038"/>
                  </a:lnTo>
                  <a:lnTo>
                    <a:pt x="8827" y="3038"/>
                  </a:lnTo>
                  <a:lnTo>
                    <a:pt x="9992" y="3944"/>
                  </a:lnTo>
                  <a:lnTo>
                    <a:pt x="11157" y="3038"/>
                  </a:lnTo>
                  <a:lnTo>
                    <a:pt x="12392" y="3038"/>
                  </a:lnTo>
                  <a:lnTo>
                    <a:pt x="12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</p:grpSp>
      <p:grpSp>
        <p:nvGrpSpPr>
          <p:cNvPr id="823" name="Google Shape;823;p68">
            <a:extLst>
              <a:ext uri="{FF2B5EF4-FFF2-40B4-BE49-F238E27FC236}">
                <a16:creationId xmlns:a16="http://schemas.microsoft.com/office/drawing/2014/main" id="{24AD0C32-AF1D-637D-31B4-9F79A50E982B}"/>
              </a:ext>
            </a:extLst>
          </p:cNvPr>
          <p:cNvGrpSpPr/>
          <p:nvPr/>
        </p:nvGrpSpPr>
        <p:grpSpPr>
          <a:xfrm>
            <a:off x="3462397" y="2839361"/>
            <a:ext cx="426280" cy="424708"/>
            <a:chOff x="6909368" y="3972974"/>
            <a:chExt cx="436003" cy="434351"/>
          </a:xfrm>
        </p:grpSpPr>
        <p:sp>
          <p:nvSpPr>
            <p:cNvPr id="824" name="Google Shape;824;p68">
              <a:extLst>
                <a:ext uri="{FF2B5EF4-FFF2-40B4-BE49-F238E27FC236}">
                  <a16:creationId xmlns:a16="http://schemas.microsoft.com/office/drawing/2014/main" id="{C3F749A7-F6EE-CDFE-7358-94BCEAA1BDCE}"/>
                </a:ext>
              </a:extLst>
            </p:cNvPr>
            <p:cNvSpPr/>
            <p:nvPr/>
          </p:nvSpPr>
          <p:spPr>
            <a:xfrm>
              <a:off x="6964057" y="4037540"/>
              <a:ext cx="158445" cy="289686"/>
            </a:xfrm>
            <a:custGeom>
              <a:avLst/>
              <a:gdLst/>
              <a:ahLst/>
              <a:cxnLst/>
              <a:rect l="l" t="t" r="r" b="b"/>
              <a:pathLst>
                <a:path w="4508" h="8242" extrusionOk="0">
                  <a:moveTo>
                    <a:pt x="2488" y="0"/>
                  </a:moveTo>
                  <a:cubicBezTo>
                    <a:pt x="1721" y="0"/>
                    <a:pt x="970" y="358"/>
                    <a:pt x="492" y="1017"/>
                  </a:cubicBezTo>
                  <a:cubicBezTo>
                    <a:pt x="165" y="1466"/>
                    <a:pt x="0" y="2018"/>
                    <a:pt x="26" y="2573"/>
                  </a:cubicBezTo>
                  <a:cubicBezTo>
                    <a:pt x="51" y="3128"/>
                    <a:pt x="265" y="3663"/>
                    <a:pt x="630" y="4083"/>
                  </a:cubicBezTo>
                  <a:lnTo>
                    <a:pt x="4262" y="8241"/>
                  </a:lnTo>
                  <a:lnTo>
                    <a:pt x="4455" y="6962"/>
                  </a:lnTo>
                  <a:lnTo>
                    <a:pt x="3825" y="5435"/>
                  </a:lnTo>
                  <a:lnTo>
                    <a:pt x="4507" y="3815"/>
                  </a:lnTo>
                  <a:lnTo>
                    <a:pt x="3787" y="2219"/>
                  </a:lnTo>
                  <a:lnTo>
                    <a:pt x="4180" y="587"/>
                  </a:lnTo>
                  <a:lnTo>
                    <a:pt x="3682" y="310"/>
                  </a:lnTo>
                  <a:cubicBezTo>
                    <a:pt x="3305" y="101"/>
                    <a:pt x="2895" y="0"/>
                    <a:pt x="2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25" name="Google Shape;825;p68">
              <a:extLst>
                <a:ext uri="{FF2B5EF4-FFF2-40B4-BE49-F238E27FC236}">
                  <a16:creationId xmlns:a16="http://schemas.microsoft.com/office/drawing/2014/main" id="{EC6C555E-0D50-BB02-A0B1-6C7201DB1CF4}"/>
                </a:ext>
              </a:extLst>
            </p:cNvPr>
            <p:cNvSpPr/>
            <p:nvPr/>
          </p:nvSpPr>
          <p:spPr>
            <a:xfrm>
              <a:off x="7124013" y="4037470"/>
              <a:ext cx="160659" cy="283078"/>
            </a:xfrm>
            <a:custGeom>
              <a:avLst/>
              <a:gdLst/>
              <a:ahLst/>
              <a:cxnLst/>
              <a:rect l="l" t="t" r="r" b="b"/>
              <a:pathLst>
                <a:path w="4571" h="8054" extrusionOk="0">
                  <a:moveTo>
                    <a:pt x="2082" y="1"/>
                  </a:moveTo>
                  <a:cubicBezTo>
                    <a:pt x="1675" y="1"/>
                    <a:pt x="1265" y="101"/>
                    <a:pt x="888" y="310"/>
                  </a:cubicBezTo>
                  <a:lnTo>
                    <a:pt x="373" y="597"/>
                  </a:lnTo>
                  <a:lnTo>
                    <a:pt x="0" y="2148"/>
                  </a:lnTo>
                  <a:lnTo>
                    <a:pt x="749" y="3807"/>
                  </a:lnTo>
                  <a:lnTo>
                    <a:pt x="60" y="5439"/>
                  </a:lnTo>
                  <a:lnTo>
                    <a:pt x="652" y="6873"/>
                  </a:lnTo>
                  <a:lnTo>
                    <a:pt x="473" y="8054"/>
                  </a:lnTo>
                  <a:lnTo>
                    <a:pt x="3940" y="4084"/>
                  </a:lnTo>
                  <a:cubicBezTo>
                    <a:pt x="4306" y="3665"/>
                    <a:pt x="4521" y="3128"/>
                    <a:pt x="4545" y="2574"/>
                  </a:cubicBezTo>
                  <a:cubicBezTo>
                    <a:pt x="4570" y="2019"/>
                    <a:pt x="4404" y="1466"/>
                    <a:pt x="4078" y="1017"/>
                  </a:cubicBezTo>
                  <a:cubicBezTo>
                    <a:pt x="3601" y="359"/>
                    <a:pt x="2849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26" name="Google Shape;826;p68">
              <a:extLst>
                <a:ext uri="{FF2B5EF4-FFF2-40B4-BE49-F238E27FC236}">
                  <a16:creationId xmlns:a16="http://schemas.microsoft.com/office/drawing/2014/main" id="{42172F25-40CE-8EBE-3A1F-67D31148E9CE}"/>
                </a:ext>
              </a:extLst>
            </p:cNvPr>
            <p:cNvSpPr/>
            <p:nvPr/>
          </p:nvSpPr>
          <p:spPr>
            <a:xfrm>
              <a:off x="7111571" y="3972974"/>
              <a:ext cx="25552" cy="42212"/>
            </a:xfrm>
            <a:custGeom>
              <a:avLst/>
              <a:gdLst/>
              <a:ahLst/>
              <a:cxnLst/>
              <a:rect l="l" t="t" r="r" b="b"/>
              <a:pathLst>
                <a:path w="727" h="1201" extrusionOk="0">
                  <a:moveTo>
                    <a:pt x="1" y="1"/>
                  </a:moveTo>
                  <a:lnTo>
                    <a:pt x="1" y="1200"/>
                  </a:lnTo>
                  <a:lnTo>
                    <a:pt x="727" y="1200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27" name="Google Shape;827;p68">
              <a:extLst>
                <a:ext uri="{FF2B5EF4-FFF2-40B4-BE49-F238E27FC236}">
                  <a16:creationId xmlns:a16="http://schemas.microsoft.com/office/drawing/2014/main" id="{9A8EE01A-469A-639E-3FCB-E30346E7E91C}"/>
                </a:ext>
              </a:extLst>
            </p:cNvPr>
            <p:cNvSpPr/>
            <p:nvPr/>
          </p:nvSpPr>
          <p:spPr>
            <a:xfrm>
              <a:off x="6933268" y="3992832"/>
              <a:ext cx="47836" cy="47871"/>
            </a:xfrm>
            <a:custGeom>
              <a:avLst/>
              <a:gdLst/>
              <a:ahLst/>
              <a:cxnLst/>
              <a:rect l="l" t="t" r="r" b="b"/>
              <a:pathLst>
                <a:path w="1361" h="1362" extrusionOk="0">
                  <a:moveTo>
                    <a:pt x="514" y="1"/>
                  </a:moveTo>
                  <a:lnTo>
                    <a:pt x="1" y="515"/>
                  </a:lnTo>
                  <a:lnTo>
                    <a:pt x="847" y="1362"/>
                  </a:lnTo>
                  <a:lnTo>
                    <a:pt x="1361" y="848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28" name="Google Shape;828;p68">
              <a:extLst>
                <a:ext uri="{FF2B5EF4-FFF2-40B4-BE49-F238E27FC236}">
                  <a16:creationId xmlns:a16="http://schemas.microsoft.com/office/drawing/2014/main" id="{1F9BCB8C-5C77-CF70-ECFE-4A6055ADC4EC}"/>
                </a:ext>
              </a:extLst>
            </p:cNvPr>
            <p:cNvSpPr/>
            <p:nvPr/>
          </p:nvSpPr>
          <p:spPr>
            <a:xfrm>
              <a:off x="6909368" y="4172576"/>
              <a:ext cx="42177" cy="25587"/>
            </a:xfrm>
            <a:custGeom>
              <a:avLst/>
              <a:gdLst/>
              <a:ahLst/>
              <a:cxnLst/>
              <a:rect l="l" t="t" r="r" b="b"/>
              <a:pathLst>
                <a:path w="1200" h="728" extrusionOk="0">
                  <a:moveTo>
                    <a:pt x="0" y="1"/>
                  </a:moveTo>
                  <a:lnTo>
                    <a:pt x="0" y="728"/>
                  </a:lnTo>
                  <a:lnTo>
                    <a:pt x="1199" y="728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29" name="Google Shape;829;p68">
              <a:extLst>
                <a:ext uri="{FF2B5EF4-FFF2-40B4-BE49-F238E27FC236}">
                  <a16:creationId xmlns:a16="http://schemas.microsoft.com/office/drawing/2014/main" id="{277BECCA-E7EF-8B21-AB5F-C219436A35BA}"/>
                </a:ext>
              </a:extLst>
            </p:cNvPr>
            <p:cNvSpPr/>
            <p:nvPr/>
          </p:nvSpPr>
          <p:spPr>
            <a:xfrm>
              <a:off x="6971298" y="4294151"/>
              <a:ext cx="47836" cy="47836"/>
            </a:xfrm>
            <a:custGeom>
              <a:avLst/>
              <a:gdLst/>
              <a:ahLst/>
              <a:cxnLst/>
              <a:rect l="l" t="t" r="r" b="b"/>
              <a:pathLst>
                <a:path w="1361" h="1361" extrusionOk="0">
                  <a:moveTo>
                    <a:pt x="847" y="0"/>
                  </a:moveTo>
                  <a:lnTo>
                    <a:pt x="0" y="847"/>
                  </a:lnTo>
                  <a:lnTo>
                    <a:pt x="514" y="1361"/>
                  </a:lnTo>
                  <a:lnTo>
                    <a:pt x="1360" y="514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30" name="Google Shape;830;p68">
              <a:extLst>
                <a:ext uri="{FF2B5EF4-FFF2-40B4-BE49-F238E27FC236}">
                  <a16:creationId xmlns:a16="http://schemas.microsoft.com/office/drawing/2014/main" id="{0B7836BC-30F3-74EC-044B-FFF407163B13}"/>
                </a:ext>
              </a:extLst>
            </p:cNvPr>
            <p:cNvSpPr/>
            <p:nvPr/>
          </p:nvSpPr>
          <p:spPr>
            <a:xfrm>
              <a:off x="7111571" y="4365113"/>
              <a:ext cx="25552" cy="42212"/>
            </a:xfrm>
            <a:custGeom>
              <a:avLst/>
              <a:gdLst/>
              <a:ahLst/>
              <a:cxnLst/>
              <a:rect l="l" t="t" r="r" b="b"/>
              <a:pathLst>
                <a:path w="727" h="1201" extrusionOk="0">
                  <a:moveTo>
                    <a:pt x="1" y="1"/>
                  </a:moveTo>
                  <a:lnTo>
                    <a:pt x="1" y="1200"/>
                  </a:lnTo>
                  <a:lnTo>
                    <a:pt x="727" y="1200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31" name="Google Shape;831;p68">
              <a:extLst>
                <a:ext uri="{FF2B5EF4-FFF2-40B4-BE49-F238E27FC236}">
                  <a16:creationId xmlns:a16="http://schemas.microsoft.com/office/drawing/2014/main" id="{ED9FC6DF-3614-84A1-F088-38BB5888E8BA}"/>
                </a:ext>
              </a:extLst>
            </p:cNvPr>
            <p:cNvSpPr/>
            <p:nvPr/>
          </p:nvSpPr>
          <p:spPr>
            <a:xfrm>
              <a:off x="7238206" y="4290530"/>
              <a:ext cx="47871" cy="47871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514" y="1"/>
                  </a:moveTo>
                  <a:lnTo>
                    <a:pt x="1" y="515"/>
                  </a:lnTo>
                  <a:lnTo>
                    <a:pt x="848" y="1361"/>
                  </a:lnTo>
                  <a:lnTo>
                    <a:pt x="1361" y="848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32" name="Google Shape;832;p68">
              <a:extLst>
                <a:ext uri="{FF2B5EF4-FFF2-40B4-BE49-F238E27FC236}">
                  <a16:creationId xmlns:a16="http://schemas.microsoft.com/office/drawing/2014/main" id="{B087264F-2B33-EE15-B77A-178C8DFD2BD9}"/>
                </a:ext>
              </a:extLst>
            </p:cNvPr>
            <p:cNvSpPr/>
            <p:nvPr/>
          </p:nvSpPr>
          <p:spPr>
            <a:xfrm>
              <a:off x="7303194" y="4167480"/>
              <a:ext cx="42177" cy="25552"/>
            </a:xfrm>
            <a:custGeom>
              <a:avLst/>
              <a:gdLst/>
              <a:ahLst/>
              <a:cxnLst/>
              <a:rect l="l" t="t" r="r" b="b"/>
              <a:pathLst>
                <a:path w="1200" h="727" extrusionOk="0">
                  <a:moveTo>
                    <a:pt x="0" y="0"/>
                  </a:moveTo>
                  <a:lnTo>
                    <a:pt x="0" y="726"/>
                  </a:lnTo>
                  <a:lnTo>
                    <a:pt x="1199" y="726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  <p:sp>
          <p:nvSpPr>
            <p:cNvPr id="833" name="Google Shape;833;p68">
              <a:extLst>
                <a:ext uri="{FF2B5EF4-FFF2-40B4-BE49-F238E27FC236}">
                  <a16:creationId xmlns:a16="http://schemas.microsoft.com/office/drawing/2014/main" id="{7F1F156A-F222-E9C5-C4EF-41FC8AE6DA86}"/>
                </a:ext>
              </a:extLst>
            </p:cNvPr>
            <p:cNvSpPr/>
            <p:nvPr/>
          </p:nvSpPr>
          <p:spPr>
            <a:xfrm>
              <a:off x="7268960" y="3989247"/>
              <a:ext cx="47871" cy="47871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848" y="0"/>
                  </a:moveTo>
                  <a:lnTo>
                    <a:pt x="0" y="848"/>
                  </a:lnTo>
                  <a:lnTo>
                    <a:pt x="515" y="1361"/>
                  </a:lnTo>
                  <a:lnTo>
                    <a:pt x="1362" y="51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Lexend Medium" pitchFamily="2" charset="77"/>
              </a:endParaRPr>
            </a:p>
          </p:txBody>
        </p:sp>
      </p:grpSp>
      <p:sp>
        <p:nvSpPr>
          <p:cNvPr id="834" name="Google Shape;834;p68">
            <a:extLst>
              <a:ext uri="{FF2B5EF4-FFF2-40B4-BE49-F238E27FC236}">
                <a16:creationId xmlns:a16="http://schemas.microsoft.com/office/drawing/2014/main" id="{31104CCC-2BA7-8E28-F6F1-C013BE9AEB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Seminar Class</a:t>
            </a:r>
            <a:endParaRPr dirty="0"/>
          </a:p>
        </p:txBody>
      </p:sp>
      <p:cxnSp>
        <p:nvCxnSpPr>
          <p:cNvPr id="835" name="Google Shape;835;p68">
            <a:extLst>
              <a:ext uri="{FF2B5EF4-FFF2-40B4-BE49-F238E27FC236}">
                <a16:creationId xmlns:a16="http://schemas.microsoft.com/office/drawing/2014/main" id="{F80BF331-07C5-F8E3-A102-7E4AB3041856}"/>
              </a:ext>
            </a:extLst>
          </p:cNvPr>
          <p:cNvCxnSpPr>
            <a:endCxn id="803" idx="2"/>
          </p:cNvCxnSpPr>
          <p:nvPr/>
        </p:nvCxnSpPr>
        <p:spPr>
          <a:xfrm>
            <a:off x="732075" y="3051725"/>
            <a:ext cx="77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836" name="Google Shape;836;p68">
            <a:extLst>
              <a:ext uri="{FF2B5EF4-FFF2-40B4-BE49-F238E27FC236}">
                <a16:creationId xmlns:a16="http://schemas.microsoft.com/office/drawing/2014/main" id="{B8A46BB0-56CA-020F-3E1E-9A9201442CFE}"/>
              </a:ext>
            </a:extLst>
          </p:cNvPr>
          <p:cNvCxnSpPr>
            <a:stCxn id="803" idx="6"/>
            <a:endCxn id="804" idx="2"/>
          </p:cNvCxnSpPr>
          <p:nvPr/>
        </p:nvCxnSpPr>
        <p:spPr>
          <a:xfrm>
            <a:off x="2238375" y="3051725"/>
            <a:ext cx="1069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7" name="Google Shape;837;p68">
            <a:extLst>
              <a:ext uri="{FF2B5EF4-FFF2-40B4-BE49-F238E27FC236}">
                <a16:creationId xmlns:a16="http://schemas.microsoft.com/office/drawing/2014/main" id="{EF83D729-E6C4-1068-592B-E941BBCCB22A}"/>
              </a:ext>
            </a:extLst>
          </p:cNvPr>
          <p:cNvCxnSpPr>
            <a:stCxn id="804" idx="6"/>
            <a:endCxn id="805" idx="2"/>
          </p:cNvCxnSpPr>
          <p:nvPr/>
        </p:nvCxnSpPr>
        <p:spPr>
          <a:xfrm>
            <a:off x="4042900" y="3051725"/>
            <a:ext cx="1061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68">
            <a:extLst>
              <a:ext uri="{FF2B5EF4-FFF2-40B4-BE49-F238E27FC236}">
                <a16:creationId xmlns:a16="http://schemas.microsoft.com/office/drawing/2014/main" id="{58356406-159B-F427-2326-03EF54D5B4C9}"/>
              </a:ext>
            </a:extLst>
          </p:cNvPr>
          <p:cNvCxnSpPr>
            <a:stCxn id="805" idx="6"/>
            <a:endCxn id="806" idx="2"/>
          </p:cNvCxnSpPr>
          <p:nvPr/>
        </p:nvCxnSpPr>
        <p:spPr>
          <a:xfrm>
            <a:off x="5839325" y="3051725"/>
            <a:ext cx="1071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Google Shape;839;p68">
            <a:extLst>
              <a:ext uri="{FF2B5EF4-FFF2-40B4-BE49-F238E27FC236}">
                <a16:creationId xmlns:a16="http://schemas.microsoft.com/office/drawing/2014/main" id="{B3921387-6FB8-2992-0E12-DFD54949DEF6}"/>
              </a:ext>
            </a:extLst>
          </p:cNvPr>
          <p:cNvCxnSpPr>
            <a:stCxn id="806" idx="6"/>
          </p:cNvCxnSpPr>
          <p:nvPr/>
        </p:nvCxnSpPr>
        <p:spPr>
          <a:xfrm>
            <a:off x="7645925" y="3051725"/>
            <a:ext cx="78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40" name="Google Shape;840;p68">
            <a:extLst>
              <a:ext uri="{FF2B5EF4-FFF2-40B4-BE49-F238E27FC236}">
                <a16:creationId xmlns:a16="http://schemas.microsoft.com/office/drawing/2014/main" id="{C561F18D-5B69-2B1A-60E8-909958420E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7375" y="1452641"/>
            <a:ext cx="1827300" cy="385500"/>
          </a:xfrm>
          <a:prstGeom prst="rect">
            <a:avLst/>
          </a:prstGeom>
          <a:ln>
            <a:noFill/>
          </a:ln>
        </p:spPr>
        <p:txBody>
          <a:bodyPr spcFirstLastPara="1" wrap="square" lIns="45700" tIns="91425" rIns="457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9</a:t>
            </a:r>
            <a:r>
              <a:rPr lang="en" sz="2200" baseline="30000" dirty="0"/>
              <a:t>th</a:t>
            </a:r>
            <a:r>
              <a:rPr lang="en" sz="2200" dirty="0"/>
              <a:t> Grade</a:t>
            </a:r>
            <a:endParaRPr sz="2200" dirty="0"/>
          </a:p>
        </p:txBody>
      </p:sp>
      <p:sp>
        <p:nvSpPr>
          <p:cNvPr id="841" name="Google Shape;841;p68">
            <a:extLst>
              <a:ext uri="{FF2B5EF4-FFF2-40B4-BE49-F238E27FC236}">
                <a16:creationId xmlns:a16="http://schemas.microsoft.com/office/drawing/2014/main" id="{80232357-4E46-51FA-AE4B-B961F6D7C6C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86027" y="1868679"/>
            <a:ext cx="1944321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Am I?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Do I Want to Be?</a:t>
            </a:r>
            <a:endParaRPr dirty="0"/>
          </a:p>
        </p:txBody>
      </p:sp>
      <p:sp>
        <p:nvSpPr>
          <p:cNvPr id="842" name="Google Shape;842;p68">
            <a:extLst>
              <a:ext uri="{FF2B5EF4-FFF2-40B4-BE49-F238E27FC236}">
                <a16:creationId xmlns:a16="http://schemas.microsoft.com/office/drawing/2014/main" id="{CCE96280-7286-743B-D194-5B1E69CB9B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61900" y="3668815"/>
            <a:ext cx="1827300" cy="38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10</a:t>
            </a:r>
            <a:r>
              <a:rPr lang="en" sz="2200" baseline="30000" dirty="0"/>
              <a:t>th</a:t>
            </a:r>
            <a:r>
              <a:rPr lang="en" sz="2200" dirty="0"/>
              <a:t> Grade</a:t>
            </a:r>
            <a:endParaRPr sz="2200" dirty="0"/>
          </a:p>
        </p:txBody>
      </p:sp>
      <p:sp>
        <p:nvSpPr>
          <p:cNvPr id="843" name="Google Shape;843;p68">
            <a:extLst>
              <a:ext uri="{FF2B5EF4-FFF2-40B4-BE49-F238E27FC236}">
                <a16:creationId xmlns:a16="http://schemas.microsoft.com/office/drawing/2014/main" id="{339A08B4-CAD7-E353-574E-2DB0E89099C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25497" y="4060584"/>
            <a:ext cx="2450592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Am I going &amp; How Do I present Myself?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My Role in Society?</a:t>
            </a:r>
            <a:endParaRPr dirty="0"/>
          </a:p>
        </p:txBody>
      </p:sp>
      <p:sp>
        <p:nvSpPr>
          <p:cNvPr id="844" name="Google Shape;844;p68">
            <a:extLst>
              <a:ext uri="{FF2B5EF4-FFF2-40B4-BE49-F238E27FC236}">
                <a16:creationId xmlns:a16="http://schemas.microsoft.com/office/drawing/2014/main" id="{4B23D222-2E23-DD09-2A50-4FC46EC818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66400" y="1452653"/>
            <a:ext cx="1827300" cy="38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11</a:t>
            </a:r>
            <a:r>
              <a:rPr lang="en" sz="2200" baseline="30000" dirty="0"/>
              <a:t>th</a:t>
            </a:r>
            <a:r>
              <a:rPr lang="en" sz="2200" dirty="0"/>
              <a:t> Grade</a:t>
            </a:r>
            <a:endParaRPr sz="2200" dirty="0"/>
          </a:p>
        </p:txBody>
      </p:sp>
      <p:sp>
        <p:nvSpPr>
          <p:cNvPr id="845" name="Google Shape;845;p68">
            <a:extLst>
              <a:ext uri="{FF2B5EF4-FFF2-40B4-BE49-F238E27FC236}">
                <a16:creationId xmlns:a16="http://schemas.microsoft.com/office/drawing/2014/main" id="{127E3EDC-18B3-498C-C7E0-29DB7B6C115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566400" y="1857363"/>
            <a:ext cx="18273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Am I Going to Get There?</a:t>
            </a:r>
            <a:endParaRPr dirty="0"/>
          </a:p>
        </p:txBody>
      </p:sp>
      <p:sp>
        <p:nvSpPr>
          <p:cNvPr id="846" name="Google Shape;846;p68">
            <a:extLst>
              <a:ext uri="{FF2B5EF4-FFF2-40B4-BE49-F238E27FC236}">
                <a16:creationId xmlns:a16="http://schemas.microsoft.com/office/drawing/2014/main" id="{3218E545-86B2-C7B6-32E3-BCCBC73656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64913" y="3668815"/>
            <a:ext cx="18273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12</a:t>
            </a:r>
            <a:r>
              <a:rPr lang="en" sz="2200" baseline="30000" dirty="0"/>
              <a:t>th</a:t>
            </a:r>
            <a:r>
              <a:rPr lang="en" sz="2200" dirty="0"/>
              <a:t> Grade</a:t>
            </a:r>
            <a:endParaRPr sz="2200" dirty="0"/>
          </a:p>
        </p:txBody>
      </p:sp>
      <p:sp>
        <p:nvSpPr>
          <p:cNvPr id="847" name="Google Shape;847;p68">
            <a:extLst>
              <a:ext uri="{FF2B5EF4-FFF2-40B4-BE49-F238E27FC236}">
                <a16:creationId xmlns:a16="http://schemas.microsoft.com/office/drawing/2014/main" id="{0C3F18C4-CF01-132F-B36E-E7106F86AFF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364913" y="4060584"/>
            <a:ext cx="18273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Welcome to Adulting</a:t>
            </a:r>
            <a:endParaRPr dirty="0"/>
          </a:p>
        </p:txBody>
      </p:sp>
      <p:sp>
        <p:nvSpPr>
          <p:cNvPr id="848" name="Google Shape;848;p68">
            <a:extLst>
              <a:ext uri="{FF2B5EF4-FFF2-40B4-BE49-F238E27FC236}">
                <a16:creationId xmlns:a16="http://schemas.microsoft.com/office/drawing/2014/main" id="{AFEC127D-026F-0E56-D7DE-A799008B6E24}"/>
              </a:ext>
            </a:extLst>
          </p:cNvPr>
          <p:cNvSpPr/>
          <p:nvPr/>
        </p:nvSpPr>
        <p:spPr>
          <a:xfrm>
            <a:off x="145450" y="3878900"/>
            <a:ext cx="1071956" cy="107197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849" name="Google Shape;849;p68">
            <a:extLst>
              <a:ext uri="{FF2B5EF4-FFF2-40B4-BE49-F238E27FC236}">
                <a16:creationId xmlns:a16="http://schemas.microsoft.com/office/drawing/2014/main" id="{25D5DCB2-BC22-27BF-A693-16D9466B8E73}"/>
              </a:ext>
            </a:extLst>
          </p:cNvPr>
          <p:cNvSpPr/>
          <p:nvPr/>
        </p:nvSpPr>
        <p:spPr>
          <a:xfrm>
            <a:off x="7604675" y="181425"/>
            <a:ext cx="1071956" cy="107197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5218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>
          <a:extLst>
            <a:ext uri="{FF2B5EF4-FFF2-40B4-BE49-F238E27FC236}">
              <a16:creationId xmlns:a16="http://schemas.microsoft.com/office/drawing/2014/main" id="{CE7049F7-2F43-03D1-2B24-70CD3178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8">
            <a:extLst>
              <a:ext uri="{FF2B5EF4-FFF2-40B4-BE49-F238E27FC236}">
                <a16:creationId xmlns:a16="http://schemas.microsoft.com/office/drawing/2014/main" id="{D4AC60C5-813A-02C2-262B-C3B2FB415D29}"/>
              </a:ext>
            </a:extLst>
          </p:cNvPr>
          <p:cNvSpPr/>
          <p:nvPr/>
        </p:nvSpPr>
        <p:spPr>
          <a:xfrm>
            <a:off x="7604675" y="181425"/>
            <a:ext cx="1071956" cy="107197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8" name="Google Shape;577;p57">
            <a:extLst>
              <a:ext uri="{FF2B5EF4-FFF2-40B4-BE49-F238E27FC236}">
                <a16:creationId xmlns:a16="http://schemas.microsoft.com/office/drawing/2014/main" id="{683903A6-B852-B31D-C560-092B4293BD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0879" y="192629"/>
            <a:ext cx="6168405" cy="9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Quick Recap</a:t>
            </a:r>
            <a:endParaRPr dirty="0"/>
          </a:p>
        </p:txBody>
      </p:sp>
      <p:sp>
        <p:nvSpPr>
          <p:cNvPr id="9" name="Google Shape;578;p57">
            <a:extLst>
              <a:ext uri="{FF2B5EF4-FFF2-40B4-BE49-F238E27FC236}">
                <a16:creationId xmlns:a16="http://schemas.microsoft.com/office/drawing/2014/main" id="{4E8A3FF4-1354-3E0D-FBE8-ADB1CFD90394}"/>
              </a:ext>
            </a:extLst>
          </p:cNvPr>
          <p:cNvSpPr txBox="1">
            <a:spLocks/>
          </p:cNvSpPr>
          <p:nvPr/>
        </p:nvSpPr>
        <p:spPr>
          <a:xfrm>
            <a:off x="2088168" y="717410"/>
            <a:ext cx="4293825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Lexend Medium" pitchFamily="2" charset="77"/>
              </a:rPr>
              <a:t>How will you?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5610DF2-7733-26C5-6F02-E94170E033D5}"/>
              </a:ext>
            </a:extLst>
          </p:cNvPr>
          <p:cNvSpPr/>
          <p:nvPr/>
        </p:nvSpPr>
        <p:spPr>
          <a:xfrm>
            <a:off x="2364359" y="3267456"/>
            <a:ext cx="633984" cy="20726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9B48E30-0B5A-65E4-D8C3-FB80402EC733}"/>
              </a:ext>
            </a:extLst>
          </p:cNvPr>
          <p:cNvSpPr/>
          <p:nvPr/>
        </p:nvSpPr>
        <p:spPr>
          <a:xfrm>
            <a:off x="5232179" y="3119939"/>
            <a:ext cx="633984" cy="20726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5B7577-97AE-2EDA-892A-AE81025030A1}"/>
              </a:ext>
            </a:extLst>
          </p:cNvPr>
          <p:cNvSpPr/>
          <p:nvPr/>
        </p:nvSpPr>
        <p:spPr>
          <a:xfrm>
            <a:off x="214978" y="2049214"/>
            <a:ext cx="2089310" cy="2643748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D36D7E-A1BE-D363-DAE4-907C49534945}"/>
              </a:ext>
            </a:extLst>
          </p:cNvPr>
          <p:cNvSpPr/>
          <p:nvPr/>
        </p:nvSpPr>
        <p:spPr>
          <a:xfrm>
            <a:off x="3094990" y="2049214"/>
            <a:ext cx="2089310" cy="2643748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C9177-297B-1190-1EFF-71AFE7402B62}"/>
              </a:ext>
            </a:extLst>
          </p:cNvPr>
          <p:cNvSpPr/>
          <p:nvPr/>
        </p:nvSpPr>
        <p:spPr>
          <a:xfrm>
            <a:off x="5982021" y="2049214"/>
            <a:ext cx="2089310" cy="2643748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7C7DA-D6DD-2412-09F8-9F2957E1B206}"/>
              </a:ext>
            </a:extLst>
          </p:cNvPr>
          <p:cNvSpPr txBox="1"/>
          <p:nvPr/>
        </p:nvSpPr>
        <p:spPr>
          <a:xfrm>
            <a:off x="214977" y="2292096"/>
            <a:ext cx="21066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exend Medium" pitchFamily="2" charset="77"/>
              </a:rPr>
              <a:t>Increase Students’ Sense of:</a:t>
            </a:r>
          </a:p>
          <a:p>
            <a:endParaRPr lang="en-US" dirty="0">
              <a:latin typeface="Lexend Medium" pitchFamily="2" charset="77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Self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Community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Academic Efficacy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BE0FD-3E38-AE9F-E0C4-BBFF6797DAE6}"/>
              </a:ext>
            </a:extLst>
          </p:cNvPr>
          <p:cNvSpPr txBox="1"/>
          <p:nvPr/>
        </p:nvSpPr>
        <p:spPr>
          <a:xfrm>
            <a:off x="3094990" y="2292095"/>
            <a:ext cx="21066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exend Medium" pitchFamily="2" charset="77"/>
              </a:rPr>
              <a:t>By Addressing Their:</a:t>
            </a:r>
            <a:br>
              <a:rPr lang="en-US" dirty="0">
                <a:latin typeface="Lexend Medium" pitchFamily="2" charset="77"/>
              </a:rPr>
            </a:br>
            <a:endParaRPr lang="en-US" dirty="0">
              <a:latin typeface="Lexend Medium" pitchFamily="2" charset="77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Competencies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Motivations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Opportunities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Perceptions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dirty="0">
              <a:latin typeface="Lexend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3F286-5679-6C64-CA81-A6948F5C3710}"/>
              </a:ext>
            </a:extLst>
          </p:cNvPr>
          <p:cNvSpPr txBox="1"/>
          <p:nvPr/>
        </p:nvSpPr>
        <p:spPr>
          <a:xfrm>
            <a:off x="5964656" y="2292095"/>
            <a:ext cx="2106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exend Medium" pitchFamily="2" charset="77"/>
              </a:rPr>
              <a:t>Through Your:</a:t>
            </a:r>
          </a:p>
          <a:p>
            <a:pPr algn="ctr"/>
            <a:endParaRPr lang="en-US" dirty="0">
              <a:latin typeface="Lexend Medium" pitchFamily="2" charset="77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latin typeface="Lexend Medium" pitchFamily="2" charset="77"/>
              </a:rPr>
              <a:t>Systems &amp; Structures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Skills, Knowledge &amp; Pedagogy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Medium" pitchFamily="2" charset="77"/>
              </a:rPr>
              <a:t>Traditions, Symbols, and Celebrations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3927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F7722603-3C44-F230-06CE-6937801B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4F343A-D9C4-B689-E353-C2BD8D9196CE}"/>
              </a:ext>
            </a:extLst>
          </p:cNvPr>
          <p:cNvSpPr/>
          <p:nvPr/>
        </p:nvSpPr>
        <p:spPr>
          <a:xfrm>
            <a:off x="0" y="1377090"/>
            <a:ext cx="4233332" cy="3766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BDAF8C-035A-89F6-885C-3285006CF7A4}"/>
              </a:ext>
            </a:extLst>
          </p:cNvPr>
          <p:cNvSpPr/>
          <p:nvPr/>
        </p:nvSpPr>
        <p:spPr>
          <a:xfrm>
            <a:off x="0" y="0"/>
            <a:ext cx="4233332" cy="14581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Google Shape;217;p40">
            <a:extLst>
              <a:ext uri="{FF2B5EF4-FFF2-40B4-BE49-F238E27FC236}">
                <a16:creationId xmlns:a16="http://schemas.microsoft.com/office/drawing/2014/main" id="{7BC8E4A4-6D6D-EE82-E708-3D78D41575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5609" y="1917784"/>
            <a:ext cx="3869121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6"/>
                </a:solidFill>
              </a:rPr>
              <a:t>Principal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6"/>
                </a:solidFill>
              </a:rPr>
              <a:t>Cabarrus Tech Early College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vance.Fishback@Cabarrus.k12.nc.us</a:t>
            </a:r>
            <a:endParaRPr lang="en-US" sz="1800" dirty="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6"/>
                </a:solidFill>
              </a:rPr>
              <a:t>(704)260-6750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CA27D58-F1C1-6DE7-4BFE-FFF9E964AF6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05610" y="3726793"/>
            <a:ext cx="3588629" cy="985200"/>
          </a:xfrm>
        </p:spPr>
        <p:txBody>
          <a:bodyPr anchor="t"/>
          <a:lstStyle/>
          <a:p>
            <a:r>
              <a:rPr lang="en-US" sz="1800" dirty="0">
                <a:solidFill>
                  <a:schemeClr val="accent6"/>
                </a:solidFill>
              </a:rPr>
              <a:t>School Counselor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Cabarrus Tech Early College</a:t>
            </a:r>
          </a:p>
          <a:p>
            <a:r>
              <a:rPr lang="en-US" sz="18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stacey.diaz@Cabarrus.k12.nc.us</a:t>
            </a: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(704)260-6750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E5694-F408-CA91-DFE4-C39C6915771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32026" y="1458108"/>
            <a:ext cx="3115637" cy="5304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VANCE FISHBACK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D002441-F031-9759-B854-864175A4143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05609" y="3267118"/>
            <a:ext cx="2655229" cy="5304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STACEY DIAZ</a:t>
            </a:r>
          </a:p>
        </p:txBody>
      </p:sp>
      <p:sp>
        <p:nvSpPr>
          <p:cNvPr id="5" name="Google Shape;872;p70">
            <a:extLst>
              <a:ext uri="{FF2B5EF4-FFF2-40B4-BE49-F238E27FC236}">
                <a16:creationId xmlns:a16="http://schemas.microsoft.com/office/drawing/2014/main" id="{F98415F9-FBC9-9139-C9E6-C5240C38794D}"/>
              </a:ext>
            </a:extLst>
          </p:cNvPr>
          <p:cNvSpPr txBox="1">
            <a:spLocks/>
          </p:cNvSpPr>
          <p:nvPr/>
        </p:nvSpPr>
        <p:spPr>
          <a:xfrm>
            <a:off x="241121" y="537164"/>
            <a:ext cx="4256700" cy="61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None/>
              <a:defRPr sz="28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4400" dirty="0">
                <a:solidFill>
                  <a:schemeClr val="accent6"/>
                </a:solidFill>
              </a:rPr>
              <a:t>Thanks!</a:t>
            </a:r>
          </a:p>
        </p:txBody>
      </p:sp>
      <p:pic>
        <p:nvPicPr>
          <p:cNvPr id="8" name="Google Shape;895;p70">
            <a:extLst>
              <a:ext uri="{FF2B5EF4-FFF2-40B4-BE49-F238E27FC236}">
                <a16:creationId xmlns:a16="http://schemas.microsoft.com/office/drawing/2014/main" id="{453E1DF1-3D71-50F8-3D75-F90BE1CF52AD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332" y="0"/>
            <a:ext cx="4910668" cy="5143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81846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116118-3FED-E81B-3C9F-18188D459467}"/>
              </a:ext>
            </a:extLst>
          </p:cNvPr>
          <p:cNvSpPr txBox="1"/>
          <p:nvPr/>
        </p:nvSpPr>
        <p:spPr>
          <a:xfrm>
            <a:off x="302389" y="323476"/>
            <a:ext cx="7782560" cy="4587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u="sng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Sense of Self</a:t>
            </a:r>
            <a:br>
              <a:rPr lang="en-US" sz="1200" b="1" kern="100" dirty="0"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Erikson, Erik. (1968). </a:t>
            </a:r>
            <a:r>
              <a:rPr lang="en-US" sz="1200" i="1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Identity: Youth and crisis</a:t>
            </a: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New York, NY: W.W. Norton.</a:t>
            </a:r>
            <a:endParaRPr lang="en-US" sz="1200" kern="100" dirty="0">
              <a:effectLst/>
              <a:latin typeface="Lexend Medium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Marcia, James. (1966). Development and validation of ego-identity status. </a:t>
            </a:r>
            <a:r>
              <a:rPr lang="en-US" sz="1200" i="1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Journal of Personality and Social Psychology</a:t>
            </a: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kern="100" dirty="0">
              <a:effectLst/>
              <a:latin typeface="Lexend Medium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Rogers, Carl. (1951). </a:t>
            </a:r>
            <a:r>
              <a:rPr lang="en-US" sz="1200" i="1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Client-centered therapy: Its current practice, implications, and theory</a:t>
            </a: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Boston, MA: Houghton Mifflin.</a:t>
            </a:r>
            <a:endParaRPr lang="en-US" sz="1200" kern="100" dirty="0">
              <a:effectLst/>
              <a:latin typeface="Lexend Medium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b="1" u="sng" dirty="0">
                <a:effectLst/>
                <a:latin typeface="Lexend Black" pitchFamily="2" charset="77"/>
                <a:ea typeface="Times New Roman" panose="02020603050405020304" pitchFamily="18" charset="0"/>
              </a:rPr>
              <a:t>Sense of Community</a:t>
            </a:r>
            <a:endParaRPr lang="en-US" sz="1200" u="sng" dirty="0">
              <a:effectLst/>
              <a:latin typeface="Lexend Medium" pitchFamily="2" charset="77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dirty="0">
                <a:effectLst/>
                <a:latin typeface="Lexend Medium" pitchFamily="2" charset="77"/>
                <a:ea typeface="Times New Roman" panose="02020603050405020304" pitchFamily="18" charset="0"/>
              </a:rPr>
              <a:t>Goodenow, C. (1993). </a:t>
            </a:r>
            <a:r>
              <a:rPr lang="en-US" sz="1200" i="1" dirty="0">
                <a:effectLst/>
                <a:latin typeface="Lexend Black" pitchFamily="2" charset="77"/>
                <a:ea typeface="Times New Roman" panose="02020603050405020304" pitchFamily="18" charset="0"/>
              </a:rPr>
              <a:t>The psychological sense of school membership among adolescents</a:t>
            </a:r>
            <a:r>
              <a:rPr lang="en-US" sz="1200" dirty="0">
                <a:effectLst/>
                <a:latin typeface="Lexend Medium" pitchFamily="2" charset="77"/>
                <a:ea typeface="Times New Roman" panose="02020603050405020304" pitchFamily="18" charset="0"/>
              </a:rPr>
              <a:t>. Psychology in the Schools.</a:t>
            </a:r>
          </a:p>
          <a:p>
            <a:pPr marL="0" marR="0">
              <a:buNone/>
            </a:pPr>
            <a:endParaRPr lang="en-US" sz="1200" dirty="0">
              <a:effectLst/>
              <a:latin typeface="Lexend Medium" pitchFamily="2" charset="77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dirty="0">
                <a:effectLst/>
                <a:latin typeface="Lexend Medium" pitchFamily="2" charset="77"/>
                <a:ea typeface="Times New Roman" panose="02020603050405020304" pitchFamily="18" charset="0"/>
              </a:rPr>
              <a:t>McMillan, D. W., &amp; Chavis, D. M. (1986). </a:t>
            </a:r>
            <a:r>
              <a:rPr lang="en-US" sz="1200" i="1" dirty="0">
                <a:effectLst/>
                <a:latin typeface="Lexend Black" pitchFamily="2" charset="77"/>
                <a:ea typeface="Times New Roman" panose="02020603050405020304" pitchFamily="18" charset="0"/>
              </a:rPr>
              <a:t>Sense of community: A definition and theory</a:t>
            </a:r>
            <a:r>
              <a:rPr lang="en-US" sz="1200" dirty="0">
                <a:effectLst/>
                <a:latin typeface="Lexend Medium" pitchFamily="2" charset="77"/>
                <a:ea typeface="Times New Roman" panose="02020603050405020304" pitchFamily="18" charset="0"/>
              </a:rPr>
              <a:t>. Journal of Community Psychology.</a:t>
            </a:r>
          </a:p>
          <a:p>
            <a:pPr marL="0" marR="0">
              <a:buNone/>
            </a:pPr>
            <a:endParaRPr lang="en-US" sz="1200" dirty="0">
              <a:effectLst/>
              <a:latin typeface="Lexend Medium" pitchFamily="2" charset="77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dirty="0">
                <a:effectLst/>
                <a:latin typeface="Lexend Medium" pitchFamily="2" charset="77"/>
                <a:ea typeface="Times New Roman" panose="02020603050405020304" pitchFamily="18" charset="0"/>
              </a:rPr>
              <a:t>Tinto, V. (1997). </a:t>
            </a:r>
            <a:r>
              <a:rPr lang="en-US" sz="1200" i="1" dirty="0">
                <a:effectLst/>
                <a:latin typeface="Lexend Black" pitchFamily="2" charset="77"/>
                <a:ea typeface="Times New Roman" panose="02020603050405020304" pitchFamily="18" charset="0"/>
              </a:rPr>
              <a:t>Classrooms as communities: Exploring the educational character of student persistence</a:t>
            </a:r>
            <a:r>
              <a:rPr lang="en-US" sz="1200" dirty="0">
                <a:effectLst/>
                <a:latin typeface="Lexend Medium" pitchFamily="2" charset="77"/>
                <a:ea typeface="Times New Roman" panose="02020603050405020304" pitchFamily="18" charset="0"/>
              </a:rPr>
              <a:t>. Journal of Higher Education.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0" dirty="0">
              <a:effectLst/>
              <a:latin typeface="Lexend Black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u="sng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Academic Efficacy</a:t>
            </a:r>
            <a:br>
              <a:rPr lang="en-US" sz="1200" b="1" kern="100" dirty="0"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Bandura, Albert. (1997). </a:t>
            </a:r>
            <a:r>
              <a:rPr lang="en-US" sz="1200" i="1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Self-efficacy: The exercise of control</a:t>
            </a: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New York, NY: W.H. Freeman.</a:t>
            </a:r>
            <a:endParaRPr lang="en-US" sz="1200" kern="100" dirty="0">
              <a:effectLst/>
              <a:latin typeface="Lexend Medium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u="sng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Framework for School Belonging</a:t>
            </a:r>
            <a:br>
              <a:rPr lang="en-US" sz="1200" b="1" kern="100" dirty="0"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Allen, Kelly-Ann, (2025), </a:t>
            </a:r>
            <a:r>
              <a:rPr lang="en-US" sz="1200" i="1" kern="0" dirty="0">
                <a:effectLst/>
                <a:latin typeface="Lexend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School Belonging: Evidence, Experts, and Everyday Gaps</a:t>
            </a:r>
            <a:r>
              <a:rPr lang="en-US" sz="1200" kern="0" dirty="0">
                <a:effectLst/>
                <a:latin typeface="Lexe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kern="100" dirty="0">
              <a:effectLst/>
              <a:latin typeface="Lexend Medium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ECCB0-8F55-1187-5732-123329C1207F}"/>
              </a:ext>
            </a:extLst>
          </p:cNvPr>
          <p:cNvSpPr txBox="1"/>
          <p:nvPr/>
        </p:nvSpPr>
        <p:spPr>
          <a:xfrm>
            <a:off x="8320095" y="563528"/>
            <a:ext cx="738664" cy="410705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Lexend Black" pitchFamily="2" charset="77"/>
              </a:rPr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15680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F92D2B68-3C7F-4C48-2651-588335D3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42">
            <a:extLst>
              <a:ext uri="{FF2B5EF4-FFF2-40B4-BE49-F238E27FC236}">
                <a16:creationId xmlns:a16="http://schemas.microsoft.com/office/drawing/2014/main" id="{9C164DD7-04B3-333B-306A-CBCFF1C40D78}"/>
              </a:ext>
            </a:extLst>
          </p:cNvPr>
          <p:cNvCxnSpPr/>
          <p:nvPr/>
        </p:nvCxnSpPr>
        <p:spPr>
          <a:xfrm>
            <a:off x="724625" y="1364400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2">
            <a:extLst>
              <a:ext uri="{FF2B5EF4-FFF2-40B4-BE49-F238E27FC236}">
                <a16:creationId xmlns:a16="http://schemas.microsoft.com/office/drawing/2014/main" id="{B850E897-AB6F-D935-2696-E1661E5E107E}"/>
              </a:ext>
            </a:extLst>
          </p:cNvPr>
          <p:cNvCxnSpPr/>
          <p:nvPr/>
        </p:nvCxnSpPr>
        <p:spPr>
          <a:xfrm>
            <a:off x="724625" y="3010375"/>
            <a:ext cx="841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2">
            <a:extLst>
              <a:ext uri="{FF2B5EF4-FFF2-40B4-BE49-F238E27FC236}">
                <a16:creationId xmlns:a16="http://schemas.microsoft.com/office/drawing/2014/main" id="{475819D2-FC21-3ECA-0601-35B0133E262B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5872" y="636919"/>
            <a:ext cx="3748036" cy="364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19075" dir="8220000" algn="bl" rotWithShape="0">
              <a:schemeClr val="dk1"/>
            </a:outerShdw>
          </a:effectLst>
        </p:spPr>
      </p:pic>
      <p:sp>
        <p:nvSpPr>
          <p:cNvPr id="253" name="Google Shape;253;p42">
            <a:extLst>
              <a:ext uri="{FF2B5EF4-FFF2-40B4-BE49-F238E27FC236}">
                <a16:creationId xmlns:a16="http://schemas.microsoft.com/office/drawing/2014/main" id="{8FD49A1A-96E7-7230-E5F9-3BB5FA6FB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125" y="1386075"/>
            <a:ext cx="4548300" cy="16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What!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E2F5A6A3-9F09-CBF8-23D2-08C913874753}"/>
              </a:ext>
            </a:extLst>
          </p:cNvPr>
          <p:cNvSpPr/>
          <p:nvPr/>
        </p:nvSpPr>
        <p:spPr>
          <a:xfrm>
            <a:off x="8048401" y="3812374"/>
            <a:ext cx="996387" cy="996401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256" name="Google Shape;256;p42">
            <a:extLst>
              <a:ext uri="{FF2B5EF4-FFF2-40B4-BE49-F238E27FC236}">
                <a16:creationId xmlns:a16="http://schemas.microsoft.com/office/drawing/2014/main" id="{AA20DF22-7EC1-1AD9-5D36-1E6BA684EE17}"/>
              </a:ext>
            </a:extLst>
          </p:cNvPr>
          <p:cNvSpPr/>
          <p:nvPr/>
        </p:nvSpPr>
        <p:spPr>
          <a:xfrm>
            <a:off x="90963" y="0"/>
            <a:ext cx="1258079" cy="125809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149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 txBox="1">
            <a:spLocks noGrp="1"/>
          </p:cNvSpPr>
          <p:nvPr>
            <p:ph type="title"/>
          </p:nvPr>
        </p:nvSpPr>
        <p:spPr>
          <a:xfrm>
            <a:off x="0" y="540000"/>
            <a:ext cx="900807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Areas of Belonging</a:t>
            </a:r>
            <a:endParaRPr dirty="0"/>
          </a:p>
        </p:txBody>
      </p:sp>
      <p:sp>
        <p:nvSpPr>
          <p:cNvPr id="340" name="Google Shape;340;p46"/>
          <p:cNvSpPr txBox="1">
            <a:spLocks noGrp="1"/>
          </p:cNvSpPr>
          <p:nvPr>
            <p:ph type="title" idx="2"/>
          </p:nvPr>
        </p:nvSpPr>
        <p:spPr>
          <a:xfrm>
            <a:off x="1219155" y="3001743"/>
            <a:ext cx="1793120" cy="102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Sense of </a:t>
            </a:r>
            <a:br>
              <a:rPr lang="en" sz="2000" dirty="0"/>
            </a:br>
            <a:r>
              <a:rPr lang="en" sz="2000" b="1" dirty="0"/>
              <a:t>Self</a:t>
            </a:r>
            <a:endParaRPr sz="2000" b="1" dirty="0"/>
          </a:p>
        </p:txBody>
      </p:sp>
      <p:sp>
        <p:nvSpPr>
          <p:cNvPr id="341" name="Google Shape;341;p46"/>
          <p:cNvSpPr txBox="1">
            <a:spLocks noGrp="1"/>
          </p:cNvSpPr>
          <p:nvPr>
            <p:ph type="subTitle" idx="1"/>
          </p:nvPr>
        </p:nvSpPr>
        <p:spPr>
          <a:xfrm>
            <a:off x="1219155" y="4070135"/>
            <a:ext cx="1840620" cy="791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</a:rPr>
              <a:t>Who am I?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342" name="Google Shape;342;p46"/>
          <p:cNvSpPr txBox="1">
            <a:spLocks noGrp="1"/>
          </p:cNvSpPr>
          <p:nvPr>
            <p:ph type="title" idx="3"/>
          </p:nvPr>
        </p:nvSpPr>
        <p:spPr>
          <a:xfrm>
            <a:off x="3352218" y="3001743"/>
            <a:ext cx="2389177" cy="972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Sense of </a:t>
            </a:r>
            <a:r>
              <a:rPr lang="en" sz="2000" b="1" dirty="0"/>
              <a:t>Community</a:t>
            </a:r>
            <a:endParaRPr sz="2000" b="1" dirty="0"/>
          </a:p>
        </p:txBody>
      </p:sp>
      <p:sp>
        <p:nvSpPr>
          <p:cNvPr id="343" name="Google Shape;343;p46"/>
          <p:cNvSpPr txBox="1">
            <a:spLocks noGrp="1"/>
          </p:cNvSpPr>
          <p:nvPr>
            <p:ph type="subTitle" idx="4"/>
          </p:nvPr>
        </p:nvSpPr>
        <p:spPr>
          <a:xfrm>
            <a:off x="3352218" y="4070136"/>
            <a:ext cx="2389177" cy="791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Do I fit in with others?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44" name="Google Shape;344;p46"/>
          <p:cNvSpPr txBox="1">
            <a:spLocks noGrp="1"/>
          </p:cNvSpPr>
          <p:nvPr>
            <p:ph type="title" idx="5"/>
          </p:nvPr>
        </p:nvSpPr>
        <p:spPr>
          <a:xfrm>
            <a:off x="6081338" y="3000505"/>
            <a:ext cx="2264814" cy="972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Sense of </a:t>
            </a:r>
            <a:br>
              <a:rPr lang="en" sz="2000" dirty="0"/>
            </a:br>
            <a:r>
              <a:rPr lang="en" sz="2000" b="1" dirty="0"/>
              <a:t>Academic Efficacy</a:t>
            </a:r>
            <a:endParaRPr sz="2000" b="1" dirty="0"/>
          </a:p>
        </p:txBody>
      </p:sp>
      <p:sp>
        <p:nvSpPr>
          <p:cNvPr id="345" name="Google Shape;345;p46"/>
          <p:cNvSpPr txBox="1">
            <a:spLocks noGrp="1"/>
          </p:cNvSpPr>
          <p:nvPr>
            <p:ph type="subTitle" idx="6"/>
          </p:nvPr>
        </p:nvSpPr>
        <p:spPr>
          <a:xfrm>
            <a:off x="6081338" y="4057282"/>
            <a:ext cx="2264814" cy="791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</a:rPr>
              <a:t>Can I do this work?</a:t>
            </a:r>
            <a:endParaRPr sz="1800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Children form their sense of self-worth as early as age 4">
            <a:extLst>
              <a:ext uri="{FF2B5EF4-FFF2-40B4-BE49-F238E27FC236}">
                <a16:creationId xmlns:a16="http://schemas.microsoft.com/office/drawing/2014/main" id="{738F09D7-BC0A-5D4B-BFD0-F7794BEC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155" y="1208623"/>
            <a:ext cx="1793120" cy="179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F237F4C-2363-B051-3D46-F9CC3C6A0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218" y="1208623"/>
            <a:ext cx="2389177" cy="1791883"/>
          </a:xfrm>
          <a:prstGeom prst="rect">
            <a:avLst/>
          </a:prstGeom>
        </p:spPr>
      </p:pic>
      <p:pic>
        <p:nvPicPr>
          <p:cNvPr id="8" name="Picture 7" descr="A child looking through a microscope&#10;&#10;AI-generated content may be incorrect.">
            <a:extLst>
              <a:ext uri="{FF2B5EF4-FFF2-40B4-BE49-F238E27FC236}">
                <a16:creationId xmlns:a16="http://schemas.microsoft.com/office/drawing/2014/main" id="{8450AE25-B416-9A23-6964-F2B5AB8ED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338" y="1208622"/>
            <a:ext cx="2264814" cy="17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A7F179-8F0A-5029-5BD2-A91D5914E67A}"/>
              </a:ext>
            </a:extLst>
          </p:cNvPr>
          <p:cNvSpPr/>
          <p:nvPr/>
        </p:nvSpPr>
        <p:spPr>
          <a:xfrm>
            <a:off x="0" y="0"/>
            <a:ext cx="2718262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5" name="Text 3"/>
          <p:cNvSpPr/>
          <p:nvPr/>
        </p:nvSpPr>
        <p:spPr>
          <a:xfrm>
            <a:off x="299258" y="3051616"/>
            <a:ext cx="228600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FFFFFF"/>
                </a:solidFill>
                <a:latin typeface="Lexend Medium" pitchFamily="34" charset="0"/>
                <a:ea typeface="Lexend Medium" pitchFamily="34" charset="-122"/>
                <a:cs typeface="Lexend Medium" pitchFamily="34" charset="-120"/>
              </a:rPr>
              <a:t>Sense</a:t>
            </a:r>
            <a:endParaRPr lang="en-US" sz="3200" dirty="0">
              <a:latin typeface="Lexend Medium" pitchFamily="2" charset="77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FFFFFF"/>
                </a:solidFill>
                <a:latin typeface="Lexend Medium" pitchFamily="34" charset="0"/>
                <a:ea typeface="Lexend Medium" pitchFamily="34" charset="-122"/>
                <a:cs typeface="Lexend Medium" pitchFamily="34" charset="-120"/>
              </a:rPr>
              <a:t>of Self</a:t>
            </a:r>
            <a:endParaRPr lang="en-US" sz="3200" dirty="0">
              <a:latin typeface="Lexend Medium" pitchFamily="2" charset="77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65760" y="4526280"/>
            <a:ext cx="2286000" cy="36576"/>
          </a:xfrm>
          <a:prstGeom prst="rect">
            <a:avLst/>
          </a:prstGeom>
          <a:solidFill>
            <a:srgbClr val="CD2525"/>
          </a:solidFill>
          <a:ln w="12700">
            <a:solidFill>
              <a:srgbClr val="CD2525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-182880"/>
            <a:ext cx="1188720" cy="1188720"/>
          </a:xfrm>
          <a:prstGeom prst="rect">
            <a:avLst/>
          </a:prstGeom>
        </p:spPr>
      </p:pic>
      <p:pic>
        <p:nvPicPr>
          <p:cNvPr id="9" name="Picture 4" descr="Children form their sense of self-worth as early as age 4">
            <a:extLst>
              <a:ext uri="{FF2B5EF4-FFF2-40B4-BE49-F238E27FC236}">
                <a16:creationId xmlns:a16="http://schemas.microsoft.com/office/drawing/2014/main" id="{32907BFB-A767-8FAC-E696-82C7F26F3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73" y="508291"/>
            <a:ext cx="2394578" cy="23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86E6F7-CC99-D1CA-E39E-D0F99ACB71A9}"/>
              </a:ext>
            </a:extLst>
          </p:cNvPr>
          <p:cNvSpPr txBox="1"/>
          <p:nvPr/>
        </p:nvSpPr>
        <p:spPr>
          <a:xfrm>
            <a:off x="2874125" y="1472487"/>
            <a:ext cx="186205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>
                <a:solidFill>
                  <a:schemeClr val="accent6"/>
                </a:solidFill>
                <a:latin typeface="Cambria" pitchFamily="34" charset="0"/>
                <a:ea typeface="Cambria" pitchFamily="34" charset="-122"/>
                <a:cs typeface="Cambria" pitchFamily="34" charset="-120"/>
              </a:defRPr>
            </a:lvl1pPr>
          </a:lstStyle>
          <a:p>
            <a:r>
              <a:rPr lang="en-US" sz="1800" b="0" dirty="0">
                <a:solidFill>
                  <a:srgbClr val="FFFFFF"/>
                </a:solidFill>
                <a:latin typeface="Lexend Medium" pitchFamily="34" charset="0"/>
                <a:cs typeface="Calibri" panose="020F0502020204030204" pitchFamily="34" charset="0"/>
              </a:rPr>
              <a:t>Self-concept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5B5EC-210F-7B70-B815-FC8CBB38790D}"/>
              </a:ext>
            </a:extLst>
          </p:cNvPr>
          <p:cNvSpPr txBox="1"/>
          <p:nvPr/>
        </p:nvSpPr>
        <p:spPr>
          <a:xfrm>
            <a:off x="5000105" y="1472487"/>
            <a:ext cx="186205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rgbClr val="FFFFFF"/>
                </a:solidFill>
                <a:latin typeface="Lexend Medium" pitchFamily="34" charset="0"/>
                <a:ea typeface="Cambria" pitchFamily="34" charset="-122"/>
                <a:cs typeface="Cambria" pitchFamily="34" charset="-120"/>
              </a:defRPr>
            </a:lvl1pPr>
          </a:lstStyle>
          <a:p>
            <a:r>
              <a:rPr lang="en-US" dirty="0">
                <a:cs typeface="Calibri" panose="020F0502020204030204" pitchFamily="34" charset="0"/>
              </a:rPr>
              <a:t>Self-efficacy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B0479-CCCB-DC8C-6210-88B65BF12022}"/>
              </a:ext>
            </a:extLst>
          </p:cNvPr>
          <p:cNvSpPr txBox="1"/>
          <p:nvPr/>
        </p:nvSpPr>
        <p:spPr>
          <a:xfrm>
            <a:off x="7124776" y="1472487"/>
            <a:ext cx="186205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rgbClr val="FFFFFF"/>
                </a:solidFill>
                <a:latin typeface="Lexend Medium" pitchFamily="34" charset="0"/>
                <a:ea typeface="Cambria" pitchFamily="34" charset="-122"/>
                <a:cs typeface="Cambria" pitchFamily="34" charset="-120"/>
              </a:defRPr>
            </a:lvl1pPr>
          </a:lstStyle>
          <a:p>
            <a:r>
              <a:rPr lang="en-US" dirty="0">
                <a:cs typeface="Calibri" panose="020F0502020204030204" pitchFamily="34" charset="0"/>
              </a:rPr>
              <a:t>Self-esteem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B4E1C-CC97-D440-2EA0-01678802B356}"/>
              </a:ext>
            </a:extLst>
          </p:cNvPr>
          <p:cNvSpPr txBox="1"/>
          <p:nvPr/>
        </p:nvSpPr>
        <p:spPr>
          <a:xfrm>
            <a:off x="2874125" y="1802904"/>
            <a:ext cx="1862051" cy="138499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ntic"/>
              </a:rPr>
              <a:t>Who do I think I am?</a:t>
            </a:r>
          </a:p>
          <a:p>
            <a:endParaRPr lang="en-US" dirty="0">
              <a:latin typeface="Lexend Medium" pitchFamily="2" charset="77"/>
            </a:endParaRPr>
          </a:p>
          <a:p>
            <a:r>
              <a:rPr lang="en-US" dirty="0">
                <a:solidFill>
                  <a:schemeClr val="dk1"/>
                </a:solidFill>
                <a:latin typeface="Antic"/>
                <a:sym typeface="Antic"/>
              </a:rPr>
              <a:t>A student's perceptions of their traits, abilities, and roles</a:t>
            </a:r>
            <a:endParaRPr lang="en-US" dirty="0">
              <a:latin typeface="Lexend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510BA-2D20-795C-F8AB-09B0B65A80EC}"/>
              </a:ext>
            </a:extLst>
          </p:cNvPr>
          <p:cNvSpPr txBox="1"/>
          <p:nvPr/>
        </p:nvSpPr>
        <p:spPr>
          <a:xfrm>
            <a:off x="5000105" y="1802904"/>
            <a:ext cx="1862051" cy="138499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ntic"/>
              </a:rPr>
              <a:t>Can I succeed?</a:t>
            </a:r>
          </a:p>
          <a:p>
            <a:endParaRPr lang="en-US" dirty="0">
              <a:latin typeface="Lexend Medium" pitchFamily="2" charset="77"/>
            </a:endParaRPr>
          </a:p>
          <a:p>
            <a:r>
              <a:rPr lang="en-US" dirty="0">
                <a:solidFill>
                  <a:schemeClr val="dk1"/>
                </a:solidFill>
                <a:latin typeface="Antic"/>
              </a:rPr>
              <a:t>A student's belief in their ability to perform tasks and achieve goals.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3060B-2AB5-F25E-6131-00A8CF86ABD1}"/>
              </a:ext>
            </a:extLst>
          </p:cNvPr>
          <p:cNvSpPr txBox="1"/>
          <p:nvPr/>
        </p:nvSpPr>
        <p:spPr>
          <a:xfrm>
            <a:off x="7124776" y="1841819"/>
            <a:ext cx="1862051" cy="138499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ntic"/>
              </a:rPr>
              <a:t>Do I value myself?</a:t>
            </a:r>
          </a:p>
          <a:p>
            <a:endParaRPr lang="en-US" dirty="0">
              <a:latin typeface="Lexend Medium" pitchFamily="2" charset="77"/>
            </a:endParaRPr>
          </a:p>
          <a:p>
            <a:r>
              <a:rPr lang="en-US" dirty="0">
                <a:solidFill>
                  <a:schemeClr val="dk1"/>
                </a:solidFill>
                <a:latin typeface="Antic"/>
              </a:rPr>
              <a:t>Overall sense of self-worth and emotional evaluation</a:t>
            </a:r>
          </a:p>
          <a:p>
            <a:endParaRPr lang="en-US" dirty="0">
              <a:solidFill>
                <a:schemeClr val="dk1"/>
              </a:solidFill>
              <a:latin typeface="Ant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0ABB-4D7C-CF49-632D-3DA078E8B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150246-515E-8479-2F46-A98FB9013F09}"/>
              </a:ext>
            </a:extLst>
          </p:cNvPr>
          <p:cNvSpPr/>
          <p:nvPr/>
        </p:nvSpPr>
        <p:spPr>
          <a:xfrm>
            <a:off x="2989385" y="1113823"/>
            <a:ext cx="823198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002F1F-902D-24B6-7599-D3B87AE78491}"/>
              </a:ext>
            </a:extLst>
          </p:cNvPr>
          <p:cNvSpPr/>
          <p:nvPr/>
        </p:nvSpPr>
        <p:spPr>
          <a:xfrm>
            <a:off x="0" y="0"/>
            <a:ext cx="2718262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425BB38-CA3F-63B8-2919-B3A5CD7CE9E4}"/>
              </a:ext>
            </a:extLst>
          </p:cNvPr>
          <p:cNvSpPr/>
          <p:nvPr/>
        </p:nvSpPr>
        <p:spPr>
          <a:xfrm>
            <a:off x="299258" y="2989289"/>
            <a:ext cx="2504636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dirty="0">
                <a:solidFill>
                  <a:srgbClr val="FFFFFF"/>
                </a:solidFill>
                <a:latin typeface="Lexend Medium" pitchFamily="34" charset="0"/>
                <a:ea typeface="Lexend Medium" pitchFamily="34" charset="-122"/>
                <a:cs typeface="Lexend Medium" pitchFamily="34" charset="-120"/>
              </a:rPr>
              <a:t>Sense</a:t>
            </a:r>
            <a:endParaRPr lang="en-US" sz="3200" dirty="0">
              <a:latin typeface="Lexend Medium" pitchFamily="2" charset="77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FFFFFF"/>
                </a:solidFill>
                <a:latin typeface="Lexend Medium" pitchFamily="34" charset="0"/>
                <a:ea typeface="Lexend Medium" pitchFamily="34" charset="-122"/>
                <a:cs typeface="Lexend Medium" pitchFamily="34" charset="-120"/>
              </a:rPr>
              <a:t>of Community</a:t>
            </a:r>
            <a:endParaRPr lang="en-US" sz="3200" dirty="0">
              <a:latin typeface="Lexend Medium" pitchFamily="2" charset="77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61AFE039-1A5E-B257-A2BE-7A31CCC42F8B}"/>
              </a:ext>
            </a:extLst>
          </p:cNvPr>
          <p:cNvSpPr/>
          <p:nvPr/>
        </p:nvSpPr>
        <p:spPr>
          <a:xfrm>
            <a:off x="365760" y="4526280"/>
            <a:ext cx="2286000" cy="36576"/>
          </a:xfrm>
          <a:prstGeom prst="rect">
            <a:avLst/>
          </a:prstGeom>
          <a:solidFill>
            <a:srgbClr val="CD2525"/>
          </a:solidFill>
          <a:ln w="12700">
            <a:solidFill>
              <a:srgbClr val="CD2525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30228BEB-0DC8-E652-17C6-E747BF795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-182880"/>
            <a:ext cx="1188720" cy="1188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871143-F348-1C44-A1FB-4182C39BB28D}"/>
              </a:ext>
            </a:extLst>
          </p:cNvPr>
          <p:cNvSpPr txBox="1"/>
          <p:nvPr/>
        </p:nvSpPr>
        <p:spPr>
          <a:xfrm>
            <a:off x="3812583" y="1113823"/>
            <a:ext cx="4534584" cy="7386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ntic"/>
              </a:rPr>
              <a:t>Membership</a:t>
            </a:r>
          </a:p>
          <a:p>
            <a:pPr>
              <a:tabLst>
                <a:tab pos="227013" algn="l"/>
              </a:tabLst>
            </a:pPr>
            <a:r>
              <a:rPr lang="en-US" dirty="0">
                <a:latin typeface="Lexend Medium" pitchFamily="2" charset="77"/>
              </a:rPr>
              <a:t>	</a:t>
            </a:r>
            <a:r>
              <a:rPr lang="en-US" dirty="0">
                <a:solidFill>
                  <a:schemeClr val="dk1"/>
                </a:solidFill>
                <a:latin typeface="Antic"/>
                <a:sym typeface="Antic"/>
              </a:rPr>
              <a:t>Feeling accepted and belonging to the group</a:t>
            </a:r>
          </a:p>
          <a:p>
            <a:pPr>
              <a:tabLst>
                <a:tab pos="227013" algn="l"/>
              </a:tabLst>
            </a:pPr>
            <a:endParaRPr lang="en-US" dirty="0">
              <a:latin typeface="Lexend Medium" pitchFamily="2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706541-3C13-4E69-B7DF-71CD01709D83}"/>
              </a:ext>
            </a:extLst>
          </p:cNvPr>
          <p:cNvGrpSpPr/>
          <p:nvPr/>
        </p:nvGrpSpPr>
        <p:grpSpPr>
          <a:xfrm>
            <a:off x="3132429" y="1207093"/>
            <a:ext cx="537111" cy="552123"/>
            <a:chOff x="3070860" y="2019627"/>
            <a:chExt cx="537111" cy="552123"/>
          </a:xfrm>
        </p:grpSpPr>
        <p:sp>
          <p:nvSpPr>
            <p:cNvPr id="3" name="Google Shape;6446;p86">
              <a:extLst>
                <a:ext uri="{FF2B5EF4-FFF2-40B4-BE49-F238E27FC236}">
                  <a16:creationId xmlns:a16="http://schemas.microsoft.com/office/drawing/2014/main" id="{6A2D58C2-7FC6-D70E-14A3-080915F5D5F6}"/>
                </a:ext>
              </a:extLst>
            </p:cNvPr>
            <p:cNvSpPr/>
            <p:nvPr/>
          </p:nvSpPr>
          <p:spPr>
            <a:xfrm>
              <a:off x="3275105" y="2229580"/>
              <a:ext cx="125766" cy="12779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4" name="Google Shape;6447;p86">
              <a:extLst>
                <a:ext uri="{FF2B5EF4-FFF2-40B4-BE49-F238E27FC236}">
                  <a16:creationId xmlns:a16="http://schemas.microsoft.com/office/drawing/2014/main" id="{90BE8C96-0916-F225-2FCF-7E19F433282E}"/>
                </a:ext>
              </a:extLst>
            </p:cNvPr>
            <p:cNvSpPr/>
            <p:nvPr/>
          </p:nvSpPr>
          <p:spPr>
            <a:xfrm>
              <a:off x="3132292" y="2019627"/>
              <a:ext cx="157139" cy="161577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16" name="Google Shape;6448;p86">
              <a:extLst>
                <a:ext uri="{FF2B5EF4-FFF2-40B4-BE49-F238E27FC236}">
                  <a16:creationId xmlns:a16="http://schemas.microsoft.com/office/drawing/2014/main" id="{D45FA33A-1F8A-811E-61D5-C4EA5AE03A83}"/>
                </a:ext>
              </a:extLst>
            </p:cNvPr>
            <p:cNvSpPr/>
            <p:nvPr/>
          </p:nvSpPr>
          <p:spPr>
            <a:xfrm>
              <a:off x="3385093" y="2019627"/>
              <a:ext cx="157184" cy="161577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17" name="Google Shape;6449;p86">
              <a:extLst>
                <a:ext uri="{FF2B5EF4-FFF2-40B4-BE49-F238E27FC236}">
                  <a16:creationId xmlns:a16="http://schemas.microsoft.com/office/drawing/2014/main" id="{B4332D89-7CBA-872B-D78E-1BF0E34F8BC2}"/>
                </a:ext>
              </a:extLst>
            </p:cNvPr>
            <p:cNvSpPr/>
            <p:nvPr/>
          </p:nvSpPr>
          <p:spPr>
            <a:xfrm>
              <a:off x="3297955" y="2382303"/>
              <a:ext cx="75759" cy="47024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18" name="Google Shape;6450;p86">
              <a:extLst>
                <a:ext uri="{FF2B5EF4-FFF2-40B4-BE49-F238E27FC236}">
                  <a16:creationId xmlns:a16="http://schemas.microsoft.com/office/drawing/2014/main" id="{10490F1C-66C8-7855-C494-4A8DE1C77BFD}"/>
                </a:ext>
              </a:extLst>
            </p:cNvPr>
            <p:cNvSpPr/>
            <p:nvPr/>
          </p:nvSpPr>
          <p:spPr>
            <a:xfrm>
              <a:off x="3196535" y="2372004"/>
              <a:ext cx="127171" cy="198255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19" name="Google Shape;6451;p86">
              <a:extLst>
                <a:ext uri="{FF2B5EF4-FFF2-40B4-BE49-F238E27FC236}">
                  <a16:creationId xmlns:a16="http://schemas.microsoft.com/office/drawing/2014/main" id="{2A1D5CDF-D586-7174-D2ED-D92EC13185F4}"/>
                </a:ext>
              </a:extLst>
            </p:cNvPr>
            <p:cNvSpPr/>
            <p:nvPr/>
          </p:nvSpPr>
          <p:spPr>
            <a:xfrm>
              <a:off x="3353674" y="2373495"/>
              <a:ext cx="127171" cy="198255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20" name="Google Shape;6452;p86">
              <a:extLst>
                <a:ext uri="{FF2B5EF4-FFF2-40B4-BE49-F238E27FC236}">
                  <a16:creationId xmlns:a16="http://schemas.microsoft.com/office/drawing/2014/main" id="{69BA4E14-506C-609B-2C34-B26F059B1B36}"/>
                </a:ext>
              </a:extLst>
            </p:cNvPr>
            <p:cNvSpPr/>
            <p:nvPr/>
          </p:nvSpPr>
          <p:spPr>
            <a:xfrm>
              <a:off x="3357981" y="2175286"/>
              <a:ext cx="249990" cy="202636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21" name="Google Shape;6453;p86">
              <a:extLst>
                <a:ext uri="{FF2B5EF4-FFF2-40B4-BE49-F238E27FC236}">
                  <a16:creationId xmlns:a16="http://schemas.microsoft.com/office/drawing/2014/main" id="{E67B3AA5-C2D1-9B7F-62D0-8E875454D9A8}"/>
                </a:ext>
              </a:extLst>
            </p:cNvPr>
            <p:cNvSpPr/>
            <p:nvPr/>
          </p:nvSpPr>
          <p:spPr>
            <a:xfrm>
              <a:off x="3070860" y="2173795"/>
              <a:ext cx="247133" cy="202682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3A3C9E5-1BBD-8A18-57BD-F49E6EECFCA0}"/>
              </a:ext>
            </a:extLst>
          </p:cNvPr>
          <p:cNvSpPr txBox="1"/>
          <p:nvPr/>
        </p:nvSpPr>
        <p:spPr>
          <a:xfrm>
            <a:off x="3812583" y="2007449"/>
            <a:ext cx="4534584" cy="7386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ntic"/>
              </a:rPr>
              <a:t>Influence</a:t>
            </a:r>
          </a:p>
          <a:p>
            <a:pPr>
              <a:tabLst>
                <a:tab pos="227013" algn="l"/>
              </a:tabLst>
            </a:pPr>
            <a:r>
              <a:rPr lang="en-US" dirty="0">
                <a:latin typeface="Lexend Medium" pitchFamily="2" charset="77"/>
              </a:rPr>
              <a:t>	</a:t>
            </a:r>
            <a:r>
              <a:rPr lang="en-US" dirty="0">
                <a:solidFill>
                  <a:schemeClr val="dk1"/>
                </a:solidFill>
                <a:latin typeface="Antic"/>
                <a:sym typeface="Antic"/>
              </a:rPr>
              <a:t>Feeling heard and and that their voice has an impact</a:t>
            </a:r>
          </a:p>
          <a:p>
            <a:pPr>
              <a:tabLst>
                <a:tab pos="227013" algn="l"/>
              </a:tabLst>
            </a:pPr>
            <a:endParaRPr lang="en-US" dirty="0">
              <a:latin typeface="Lexend Medium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F93E1-98EC-344F-6698-3F43C66B7BE1}"/>
              </a:ext>
            </a:extLst>
          </p:cNvPr>
          <p:cNvSpPr txBox="1"/>
          <p:nvPr/>
        </p:nvSpPr>
        <p:spPr>
          <a:xfrm>
            <a:off x="3812583" y="2901075"/>
            <a:ext cx="4534584" cy="7386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ntic"/>
              </a:rPr>
              <a:t>Integration and Fulfillment of Needs</a:t>
            </a:r>
          </a:p>
          <a:p>
            <a:pPr marL="233363"/>
            <a:r>
              <a:rPr lang="en-US" dirty="0">
                <a:solidFill>
                  <a:schemeClr val="dk1"/>
                </a:solidFill>
                <a:latin typeface="Antic"/>
                <a:sym typeface="Antic"/>
              </a:rPr>
              <a:t>Feeling the school meets their Social &amp; Academic Needs</a:t>
            </a:r>
            <a:endParaRPr lang="en-US" dirty="0">
              <a:latin typeface="Lexend Medium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BB6CE2-B0C6-14FA-A88A-E42A0F9C9175}"/>
              </a:ext>
            </a:extLst>
          </p:cNvPr>
          <p:cNvSpPr txBox="1"/>
          <p:nvPr/>
        </p:nvSpPr>
        <p:spPr>
          <a:xfrm>
            <a:off x="3812583" y="3805904"/>
            <a:ext cx="4534584" cy="7386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ntic"/>
              </a:rPr>
              <a:t>Shared Emotional Connection</a:t>
            </a:r>
          </a:p>
          <a:p>
            <a:pPr>
              <a:tabLst>
                <a:tab pos="227013" algn="l"/>
              </a:tabLst>
            </a:pPr>
            <a:r>
              <a:rPr lang="en-US" dirty="0">
                <a:solidFill>
                  <a:schemeClr val="dk1"/>
                </a:solidFill>
                <a:latin typeface="Antic"/>
                <a:sym typeface="Antic"/>
              </a:rPr>
              <a:t>	Bonds formed during shared experiences</a:t>
            </a:r>
          </a:p>
          <a:p>
            <a:pPr>
              <a:tabLst>
                <a:tab pos="227013" algn="l"/>
              </a:tabLst>
            </a:pPr>
            <a:endParaRPr lang="en-US" dirty="0">
              <a:latin typeface="Lexend Medium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D12FF9-5C99-E403-1D5F-09CFEE9646B5}"/>
              </a:ext>
            </a:extLst>
          </p:cNvPr>
          <p:cNvSpPr/>
          <p:nvPr/>
        </p:nvSpPr>
        <p:spPr>
          <a:xfrm>
            <a:off x="2989385" y="2007449"/>
            <a:ext cx="823198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666E3E-A449-FFCE-DBC9-AF4D55390875}"/>
              </a:ext>
            </a:extLst>
          </p:cNvPr>
          <p:cNvSpPr/>
          <p:nvPr/>
        </p:nvSpPr>
        <p:spPr>
          <a:xfrm>
            <a:off x="2996739" y="2901075"/>
            <a:ext cx="823198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0DEA72-A416-9C59-1FEF-3E2571388D07}"/>
              </a:ext>
            </a:extLst>
          </p:cNvPr>
          <p:cNvSpPr/>
          <p:nvPr/>
        </p:nvSpPr>
        <p:spPr>
          <a:xfrm>
            <a:off x="3001866" y="3805904"/>
            <a:ext cx="823198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ECB92C-7639-F04E-74B3-D5701CEE9127}"/>
              </a:ext>
            </a:extLst>
          </p:cNvPr>
          <p:cNvGrpSpPr/>
          <p:nvPr/>
        </p:nvGrpSpPr>
        <p:grpSpPr>
          <a:xfrm>
            <a:off x="3172629" y="3034494"/>
            <a:ext cx="471418" cy="471825"/>
            <a:chOff x="3670507" y="-540532"/>
            <a:chExt cx="471418" cy="471825"/>
          </a:xfrm>
        </p:grpSpPr>
        <p:sp>
          <p:nvSpPr>
            <p:cNvPr id="32" name="Google Shape;6672;p87">
              <a:extLst>
                <a:ext uri="{FF2B5EF4-FFF2-40B4-BE49-F238E27FC236}">
                  <a16:creationId xmlns:a16="http://schemas.microsoft.com/office/drawing/2014/main" id="{83ED4EDA-CD62-4B06-5E0E-165617000C89}"/>
                </a:ext>
              </a:extLst>
            </p:cNvPr>
            <p:cNvSpPr/>
            <p:nvPr/>
          </p:nvSpPr>
          <p:spPr>
            <a:xfrm>
              <a:off x="3670507" y="-483295"/>
              <a:ext cx="222401" cy="413336"/>
            </a:xfrm>
            <a:custGeom>
              <a:avLst/>
              <a:gdLst/>
              <a:ahLst/>
              <a:cxnLst/>
              <a:rect l="l" t="t" r="r" b="b"/>
              <a:pathLst>
                <a:path w="5515" h="10240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33" name="Google Shape;6673;p87">
              <a:extLst>
                <a:ext uri="{FF2B5EF4-FFF2-40B4-BE49-F238E27FC236}">
                  <a16:creationId xmlns:a16="http://schemas.microsoft.com/office/drawing/2014/main" id="{35B47432-9C59-ACAC-34E6-F38B55ECA4E1}"/>
                </a:ext>
              </a:extLst>
            </p:cNvPr>
            <p:cNvSpPr/>
            <p:nvPr/>
          </p:nvSpPr>
          <p:spPr>
            <a:xfrm>
              <a:off x="3920814" y="-483295"/>
              <a:ext cx="221111" cy="414588"/>
            </a:xfrm>
            <a:custGeom>
              <a:avLst/>
              <a:gdLst/>
              <a:ahLst/>
              <a:cxnLst/>
              <a:rect l="l" t="t" r="r" b="b"/>
              <a:pathLst>
                <a:path w="5483" h="10271" extrusionOk="0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34" name="Google Shape;6674;p87">
              <a:extLst>
                <a:ext uri="{FF2B5EF4-FFF2-40B4-BE49-F238E27FC236}">
                  <a16:creationId xmlns:a16="http://schemas.microsoft.com/office/drawing/2014/main" id="{4C0540CD-EBB8-F4A6-4EE5-FCE4381F843E}"/>
                </a:ext>
              </a:extLst>
            </p:cNvPr>
            <p:cNvSpPr/>
            <p:nvPr/>
          </p:nvSpPr>
          <p:spPr>
            <a:xfrm>
              <a:off x="4016106" y="-431143"/>
              <a:ext cx="41940" cy="61072"/>
            </a:xfrm>
            <a:custGeom>
              <a:avLst/>
              <a:gdLst/>
              <a:ahLst/>
              <a:cxnLst/>
              <a:rect l="l" t="t" r="r" b="b"/>
              <a:pathLst>
                <a:path w="1040" h="1513" extrusionOk="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35" name="Google Shape;6675;p87">
              <a:extLst>
                <a:ext uri="{FF2B5EF4-FFF2-40B4-BE49-F238E27FC236}">
                  <a16:creationId xmlns:a16="http://schemas.microsoft.com/office/drawing/2014/main" id="{E7BEE306-7383-8DC4-47C4-1A75D4D1F955}"/>
                </a:ext>
              </a:extLst>
            </p:cNvPr>
            <p:cNvSpPr/>
            <p:nvPr/>
          </p:nvSpPr>
          <p:spPr>
            <a:xfrm>
              <a:off x="3753096" y="-427753"/>
              <a:ext cx="40690" cy="58933"/>
            </a:xfrm>
            <a:custGeom>
              <a:avLst/>
              <a:gdLst/>
              <a:ahLst/>
              <a:cxnLst/>
              <a:rect l="l" t="t" r="r" b="b"/>
              <a:pathLst>
                <a:path w="1009" h="1460" extrusionOk="0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36" name="Google Shape;6676;p87">
              <a:extLst>
                <a:ext uri="{FF2B5EF4-FFF2-40B4-BE49-F238E27FC236}">
                  <a16:creationId xmlns:a16="http://schemas.microsoft.com/office/drawing/2014/main" id="{8BCBB551-8C18-8F23-7F3C-18D01AFD8E49}"/>
                </a:ext>
              </a:extLst>
            </p:cNvPr>
            <p:cNvSpPr/>
            <p:nvPr/>
          </p:nvSpPr>
          <p:spPr>
            <a:xfrm>
              <a:off x="3849678" y="-540532"/>
              <a:ext cx="110535" cy="11068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37" name="Google Shape;6677;p87">
              <a:extLst>
                <a:ext uri="{FF2B5EF4-FFF2-40B4-BE49-F238E27FC236}">
                  <a16:creationId xmlns:a16="http://schemas.microsoft.com/office/drawing/2014/main" id="{2FCE49E2-FD2B-8513-458F-1BF9676F5D07}"/>
                </a:ext>
              </a:extLst>
            </p:cNvPr>
            <p:cNvSpPr/>
            <p:nvPr/>
          </p:nvSpPr>
          <p:spPr>
            <a:xfrm>
              <a:off x="3817901" y="-401919"/>
              <a:ext cx="174090" cy="110680"/>
            </a:xfrm>
            <a:custGeom>
              <a:avLst/>
              <a:gdLst/>
              <a:ahLst/>
              <a:cxnLst/>
              <a:rect l="l" t="t" r="r" b="b"/>
              <a:pathLst>
                <a:path w="4317" h="2742" extrusionOk="0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4B0CFE-EC2D-B103-C643-652A17BFC4EE}"/>
              </a:ext>
            </a:extLst>
          </p:cNvPr>
          <p:cNvGrpSpPr/>
          <p:nvPr/>
        </p:nvGrpSpPr>
        <p:grpSpPr>
          <a:xfrm>
            <a:off x="3145906" y="3896682"/>
            <a:ext cx="601511" cy="557107"/>
            <a:chOff x="2301563" y="1524351"/>
            <a:chExt cx="601511" cy="5571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9111FFA-A730-4A56-A8E9-3B0136922302}"/>
                </a:ext>
              </a:extLst>
            </p:cNvPr>
            <p:cNvGrpSpPr/>
            <p:nvPr/>
          </p:nvGrpSpPr>
          <p:grpSpPr>
            <a:xfrm>
              <a:off x="2350846" y="1729995"/>
              <a:ext cx="353757" cy="351463"/>
              <a:chOff x="2350846" y="1729995"/>
              <a:chExt cx="353757" cy="351463"/>
            </a:xfrm>
          </p:grpSpPr>
          <p:sp>
            <p:nvSpPr>
              <p:cNvPr id="47" name="Google Shape;5932;p85">
                <a:extLst>
                  <a:ext uri="{FF2B5EF4-FFF2-40B4-BE49-F238E27FC236}">
                    <a16:creationId xmlns:a16="http://schemas.microsoft.com/office/drawing/2014/main" id="{373D4744-3C5D-93EE-11E2-465730BC6086}"/>
                  </a:ext>
                </a:extLst>
              </p:cNvPr>
              <p:cNvSpPr/>
              <p:nvPr/>
            </p:nvSpPr>
            <p:spPr>
              <a:xfrm>
                <a:off x="2537583" y="1730025"/>
                <a:ext cx="167020" cy="351433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11800" extrusionOk="0">
                    <a:moveTo>
                      <a:pt x="1465" y="2908"/>
                    </a:moveTo>
                    <a:cubicBezTo>
                      <a:pt x="1552" y="2908"/>
                      <a:pt x="1638" y="2931"/>
                      <a:pt x="1701" y="2979"/>
                    </a:cubicBezTo>
                    <a:cubicBezTo>
                      <a:pt x="1827" y="3105"/>
                      <a:pt x="1827" y="3357"/>
                      <a:pt x="1701" y="3451"/>
                    </a:cubicBezTo>
                    <a:cubicBezTo>
                      <a:pt x="1292" y="3861"/>
                      <a:pt x="1292" y="4522"/>
                      <a:pt x="1701" y="4932"/>
                    </a:cubicBezTo>
                    <a:cubicBezTo>
                      <a:pt x="1827" y="5026"/>
                      <a:pt x="1827" y="5279"/>
                      <a:pt x="1701" y="5373"/>
                    </a:cubicBezTo>
                    <a:cubicBezTo>
                      <a:pt x="1632" y="5477"/>
                      <a:pt x="1544" y="5524"/>
                      <a:pt x="1452" y="5524"/>
                    </a:cubicBezTo>
                    <a:cubicBezTo>
                      <a:pt x="1377" y="5524"/>
                      <a:pt x="1300" y="5493"/>
                      <a:pt x="1229" y="5436"/>
                    </a:cubicBezTo>
                    <a:cubicBezTo>
                      <a:pt x="567" y="4774"/>
                      <a:pt x="567" y="3672"/>
                      <a:pt x="1229" y="2979"/>
                    </a:cubicBezTo>
                    <a:cubicBezTo>
                      <a:pt x="1292" y="2931"/>
                      <a:pt x="1378" y="2908"/>
                      <a:pt x="1465" y="2908"/>
                    </a:cubicBezTo>
                    <a:close/>
                    <a:moveTo>
                      <a:pt x="2461" y="7313"/>
                    </a:moveTo>
                    <a:cubicBezTo>
                      <a:pt x="2532" y="7313"/>
                      <a:pt x="2605" y="7318"/>
                      <a:pt x="2678" y="7326"/>
                    </a:cubicBezTo>
                    <a:cubicBezTo>
                      <a:pt x="2867" y="7358"/>
                      <a:pt x="3025" y="7515"/>
                      <a:pt x="2993" y="7704"/>
                    </a:cubicBezTo>
                    <a:cubicBezTo>
                      <a:pt x="2962" y="7925"/>
                      <a:pt x="2804" y="8019"/>
                      <a:pt x="2615" y="8019"/>
                    </a:cubicBezTo>
                    <a:cubicBezTo>
                      <a:pt x="2579" y="8016"/>
                      <a:pt x="2543" y="8014"/>
                      <a:pt x="2507" y="8014"/>
                    </a:cubicBezTo>
                    <a:cubicBezTo>
                      <a:pt x="1947" y="8014"/>
                      <a:pt x="1418" y="8467"/>
                      <a:pt x="1418" y="9059"/>
                    </a:cubicBezTo>
                    <a:cubicBezTo>
                      <a:pt x="1418" y="9248"/>
                      <a:pt x="1260" y="9406"/>
                      <a:pt x="1071" y="9406"/>
                    </a:cubicBezTo>
                    <a:cubicBezTo>
                      <a:pt x="882" y="9406"/>
                      <a:pt x="725" y="9248"/>
                      <a:pt x="725" y="9059"/>
                    </a:cubicBezTo>
                    <a:cubicBezTo>
                      <a:pt x="725" y="8091"/>
                      <a:pt x="1490" y="7313"/>
                      <a:pt x="2461" y="7313"/>
                    </a:cubicBezTo>
                    <a:close/>
                    <a:moveTo>
                      <a:pt x="1060" y="0"/>
                    </a:moveTo>
                    <a:cubicBezTo>
                      <a:pt x="689" y="0"/>
                      <a:pt x="327" y="130"/>
                      <a:pt x="0" y="364"/>
                    </a:cubicBezTo>
                    <a:lnTo>
                      <a:pt x="0" y="5247"/>
                    </a:lnTo>
                    <a:cubicBezTo>
                      <a:pt x="0" y="5814"/>
                      <a:pt x="473" y="6255"/>
                      <a:pt x="1040" y="6255"/>
                    </a:cubicBezTo>
                    <a:cubicBezTo>
                      <a:pt x="1229" y="6255"/>
                      <a:pt x="1386" y="6413"/>
                      <a:pt x="1386" y="6602"/>
                    </a:cubicBezTo>
                    <a:cubicBezTo>
                      <a:pt x="1386" y="6822"/>
                      <a:pt x="1229" y="6948"/>
                      <a:pt x="1040" y="6948"/>
                    </a:cubicBezTo>
                    <a:cubicBezTo>
                      <a:pt x="630" y="6948"/>
                      <a:pt x="284" y="6854"/>
                      <a:pt x="0" y="6602"/>
                    </a:cubicBezTo>
                    <a:lnTo>
                      <a:pt x="0" y="11453"/>
                    </a:lnTo>
                    <a:cubicBezTo>
                      <a:pt x="284" y="11705"/>
                      <a:pt x="630" y="11800"/>
                      <a:pt x="1040" y="11800"/>
                    </a:cubicBezTo>
                    <a:cubicBezTo>
                      <a:pt x="1733" y="11800"/>
                      <a:pt x="2363" y="11359"/>
                      <a:pt x="2647" y="10760"/>
                    </a:cubicBezTo>
                    <a:cubicBezTo>
                      <a:pt x="3497" y="10634"/>
                      <a:pt x="4190" y="9910"/>
                      <a:pt x="4190" y="9028"/>
                    </a:cubicBezTo>
                    <a:cubicBezTo>
                      <a:pt x="4190" y="8902"/>
                      <a:pt x="4159" y="8776"/>
                      <a:pt x="4159" y="8618"/>
                    </a:cubicBezTo>
                    <a:cubicBezTo>
                      <a:pt x="4505" y="8555"/>
                      <a:pt x="4820" y="8397"/>
                      <a:pt x="5104" y="8145"/>
                    </a:cubicBezTo>
                    <a:cubicBezTo>
                      <a:pt x="5419" y="7830"/>
                      <a:pt x="5608" y="7389"/>
                      <a:pt x="5608" y="6917"/>
                    </a:cubicBezTo>
                    <a:cubicBezTo>
                      <a:pt x="5608" y="6539"/>
                      <a:pt x="5482" y="6192"/>
                      <a:pt x="5261" y="5909"/>
                    </a:cubicBezTo>
                    <a:cubicBezTo>
                      <a:pt x="5482" y="5594"/>
                      <a:pt x="5608" y="5247"/>
                      <a:pt x="5608" y="4869"/>
                    </a:cubicBezTo>
                    <a:cubicBezTo>
                      <a:pt x="5608" y="4396"/>
                      <a:pt x="5387" y="3987"/>
                      <a:pt x="5072" y="3672"/>
                    </a:cubicBezTo>
                    <a:cubicBezTo>
                      <a:pt x="4852" y="3420"/>
                      <a:pt x="4505" y="3262"/>
                      <a:pt x="4127" y="3199"/>
                    </a:cubicBezTo>
                    <a:cubicBezTo>
                      <a:pt x="4253" y="2632"/>
                      <a:pt x="4096" y="2002"/>
                      <a:pt x="3655" y="1561"/>
                    </a:cubicBezTo>
                    <a:cubicBezTo>
                      <a:pt x="3403" y="1309"/>
                      <a:pt x="3025" y="1120"/>
                      <a:pt x="2647" y="1088"/>
                    </a:cubicBezTo>
                    <a:cubicBezTo>
                      <a:pt x="2394" y="584"/>
                      <a:pt x="1985" y="143"/>
                      <a:pt x="1449" y="49"/>
                    </a:cubicBezTo>
                    <a:cubicBezTo>
                      <a:pt x="1319" y="16"/>
                      <a:pt x="1189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Lexend Medium" pitchFamily="2" charset="77"/>
                </a:endParaRPr>
              </a:p>
            </p:txBody>
          </p:sp>
          <p:sp>
            <p:nvSpPr>
              <p:cNvPr id="48" name="Google Shape;5933;p85">
                <a:extLst>
                  <a:ext uri="{FF2B5EF4-FFF2-40B4-BE49-F238E27FC236}">
                    <a16:creationId xmlns:a16="http://schemas.microsoft.com/office/drawing/2014/main" id="{E3327861-DC4B-DCA7-4A15-7ADFF2E60F1C}"/>
                  </a:ext>
                </a:extLst>
              </p:cNvPr>
              <p:cNvSpPr/>
              <p:nvPr/>
            </p:nvSpPr>
            <p:spPr>
              <a:xfrm>
                <a:off x="2350846" y="1729995"/>
                <a:ext cx="166097" cy="35054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1770" extrusionOk="0">
                    <a:moveTo>
                      <a:pt x="4187" y="2948"/>
                    </a:moveTo>
                    <a:cubicBezTo>
                      <a:pt x="4277" y="2948"/>
                      <a:pt x="4364" y="2980"/>
                      <a:pt x="4411" y="3043"/>
                    </a:cubicBezTo>
                    <a:cubicBezTo>
                      <a:pt x="5104" y="3673"/>
                      <a:pt x="5104" y="4775"/>
                      <a:pt x="4411" y="5437"/>
                    </a:cubicBezTo>
                    <a:cubicBezTo>
                      <a:pt x="4364" y="5500"/>
                      <a:pt x="4277" y="5532"/>
                      <a:pt x="4187" y="5532"/>
                    </a:cubicBezTo>
                    <a:cubicBezTo>
                      <a:pt x="4096" y="5532"/>
                      <a:pt x="4002" y="5500"/>
                      <a:pt x="3939" y="5437"/>
                    </a:cubicBezTo>
                    <a:cubicBezTo>
                      <a:pt x="3844" y="5311"/>
                      <a:pt x="3844" y="5090"/>
                      <a:pt x="3939" y="4964"/>
                    </a:cubicBezTo>
                    <a:cubicBezTo>
                      <a:pt x="4348" y="4555"/>
                      <a:pt x="4348" y="3893"/>
                      <a:pt x="3939" y="3515"/>
                    </a:cubicBezTo>
                    <a:cubicBezTo>
                      <a:pt x="3844" y="3389"/>
                      <a:pt x="3844" y="3137"/>
                      <a:pt x="3939" y="3043"/>
                    </a:cubicBezTo>
                    <a:cubicBezTo>
                      <a:pt x="4002" y="2980"/>
                      <a:pt x="4096" y="2948"/>
                      <a:pt x="4187" y="2948"/>
                    </a:cubicBezTo>
                    <a:close/>
                    <a:moveTo>
                      <a:pt x="3148" y="7314"/>
                    </a:moveTo>
                    <a:cubicBezTo>
                      <a:pt x="4123" y="7314"/>
                      <a:pt x="4915" y="8092"/>
                      <a:pt x="4915" y="9060"/>
                    </a:cubicBezTo>
                    <a:cubicBezTo>
                      <a:pt x="4915" y="9249"/>
                      <a:pt x="4726" y="9407"/>
                      <a:pt x="4537" y="9407"/>
                    </a:cubicBezTo>
                    <a:cubicBezTo>
                      <a:pt x="4348" y="9407"/>
                      <a:pt x="4191" y="9249"/>
                      <a:pt x="4191" y="9060"/>
                    </a:cubicBezTo>
                    <a:cubicBezTo>
                      <a:pt x="4191" y="8468"/>
                      <a:pt x="3662" y="8015"/>
                      <a:pt x="3101" y="8015"/>
                    </a:cubicBezTo>
                    <a:cubicBezTo>
                      <a:pt x="3066" y="8015"/>
                      <a:pt x="3030" y="8017"/>
                      <a:pt x="2994" y="8020"/>
                    </a:cubicBezTo>
                    <a:cubicBezTo>
                      <a:pt x="2968" y="8029"/>
                      <a:pt x="2944" y="8033"/>
                      <a:pt x="2920" y="8033"/>
                    </a:cubicBezTo>
                    <a:cubicBezTo>
                      <a:pt x="2765" y="8033"/>
                      <a:pt x="2643" y="7869"/>
                      <a:pt x="2616" y="7705"/>
                    </a:cubicBezTo>
                    <a:cubicBezTo>
                      <a:pt x="2584" y="7516"/>
                      <a:pt x="2742" y="7359"/>
                      <a:pt x="2931" y="7327"/>
                    </a:cubicBezTo>
                    <a:cubicBezTo>
                      <a:pt x="3004" y="7319"/>
                      <a:pt x="3077" y="7314"/>
                      <a:pt x="3148" y="7314"/>
                    </a:cubicBezTo>
                    <a:close/>
                    <a:moveTo>
                      <a:pt x="4581" y="0"/>
                    </a:moveTo>
                    <a:cubicBezTo>
                      <a:pt x="4444" y="0"/>
                      <a:pt x="4303" y="16"/>
                      <a:pt x="4159" y="50"/>
                    </a:cubicBezTo>
                    <a:cubicBezTo>
                      <a:pt x="3592" y="144"/>
                      <a:pt x="3214" y="585"/>
                      <a:pt x="2962" y="1089"/>
                    </a:cubicBezTo>
                    <a:cubicBezTo>
                      <a:pt x="2584" y="1152"/>
                      <a:pt x="2206" y="1310"/>
                      <a:pt x="1954" y="1562"/>
                    </a:cubicBezTo>
                    <a:cubicBezTo>
                      <a:pt x="1513" y="2003"/>
                      <a:pt x="1355" y="2633"/>
                      <a:pt x="1481" y="3200"/>
                    </a:cubicBezTo>
                    <a:cubicBezTo>
                      <a:pt x="1135" y="3232"/>
                      <a:pt x="820" y="3389"/>
                      <a:pt x="536" y="3673"/>
                    </a:cubicBezTo>
                    <a:cubicBezTo>
                      <a:pt x="221" y="3988"/>
                      <a:pt x="1" y="4397"/>
                      <a:pt x="1" y="4870"/>
                    </a:cubicBezTo>
                    <a:cubicBezTo>
                      <a:pt x="1" y="5280"/>
                      <a:pt x="127" y="5626"/>
                      <a:pt x="379" y="5910"/>
                    </a:cubicBezTo>
                    <a:cubicBezTo>
                      <a:pt x="127" y="6225"/>
                      <a:pt x="1" y="6571"/>
                      <a:pt x="1" y="6918"/>
                    </a:cubicBezTo>
                    <a:cubicBezTo>
                      <a:pt x="1" y="7390"/>
                      <a:pt x="221" y="7831"/>
                      <a:pt x="536" y="8146"/>
                    </a:cubicBezTo>
                    <a:cubicBezTo>
                      <a:pt x="788" y="8430"/>
                      <a:pt x="1135" y="8588"/>
                      <a:pt x="1481" y="8619"/>
                    </a:cubicBezTo>
                    <a:cubicBezTo>
                      <a:pt x="1229" y="9690"/>
                      <a:pt x="1985" y="10604"/>
                      <a:pt x="2931" y="10698"/>
                    </a:cubicBezTo>
                    <a:cubicBezTo>
                      <a:pt x="3214" y="11328"/>
                      <a:pt x="3781" y="11769"/>
                      <a:pt x="4537" y="11769"/>
                    </a:cubicBezTo>
                    <a:cubicBezTo>
                      <a:pt x="4947" y="11769"/>
                      <a:pt x="5293" y="11612"/>
                      <a:pt x="5577" y="11423"/>
                    </a:cubicBezTo>
                    <a:lnTo>
                      <a:pt x="5577" y="6571"/>
                    </a:lnTo>
                    <a:cubicBezTo>
                      <a:pt x="5293" y="6823"/>
                      <a:pt x="4947" y="6918"/>
                      <a:pt x="4537" y="6918"/>
                    </a:cubicBezTo>
                    <a:cubicBezTo>
                      <a:pt x="4348" y="6918"/>
                      <a:pt x="4191" y="6760"/>
                      <a:pt x="4191" y="6571"/>
                    </a:cubicBezTo>
                    <a:cubicBezTo>
                      <a:pt x="4191" y="6382"/>
                      <a:pt x="4348" y="6225"/>
                      <a:pt x="4537" y="6225"/>
                    </a:cubicBezTo>
                    <a:cubicBezTo>
                      <a:pt x="5136" y="6225"/>
                      <a:pt x="5577" y="5752"/>
                      <a:pt x="5577" y="5185"/>
                    </a:cubicBezTo>
                    <a:lnTo>
                      <a:pt x="5577" y="302"/>
                    </a:lnTo>
                    <a:cubicBezTo>
                      <a:pt x="5300" y="117"/>
                      <a:pt x="4956" y="0"/>
                      <a:pt x="4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Lexend Medium" pitchFamily="2" charset="77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D587185-E16E-9D92-FEF0-AAB26583B631}"/>
                </a:ext>
              </a:extLst>
            </p:cNvPr>
            <p:cNvGrpSpPr/>
            <p:nvPr/>
          </p:nvGrpSpPr>
          <p:grpSpPr>
            <a:xfrm>
              <a:off x="2547411" y="1524351"/>
              <a:ext cx="355663" cy="308725"/>
              <a:chOff x="4860977" y="1328538"/>
              <a:chExt cx="355663" cy="308725"/>
            </a:xfrm>
          </p:grpSpPr>
          <p:sp>
            <p:nvSpPr>
              <p:cNvPr id="44" name="Google Shape;5859;p85">
                <a:extLst>
                  <a:ext uri="{FF2B5EF4-FFF2-40B4-BE49-F238E27FC236}">
                    <a16:creationId xmlns:a16="http://schemas.microsoft.com/office/drawing/2014/main" id="{7EE6BB21-C6F8-0606-6B6F-0E0257C28FCE}"/>
                  </a:ext>
                </a:extLst>
              </p:cNvPr>
              <p:cNvSpPr/>
              <p:nvPr/>
            </p:nvSpPr>
            <p:spPr>
              <a:xfrm>
                <a:off x="4863806" y="1429888"/>
                <a:ext cx="352834" cy="124818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191" extrusionOk="0">
                    <a:moveTo>
                      <a:pt x="5230" y="0"/>
                    </a:moveTo>
                    <a:cubicBezTo>
                      <a:pt x="5073" y="0"/>
                      <a:pt x="4947" y="63"/>
                      <a:pt x="4915" y="189"/>
                    </a:cubicBezTo>
                    <a:lnTo>
                      <a:pt x="4096" y="2080"/>
                    </a:lnTo>
                    <a:lnTo>
                      <a:pt x="347" y="2080"/>
                    </a:lnTo>
                    <a:cubicBezTo>
                      <a:pt x="158" y="2080"/>
                      <a:pt x="0" y="2237"/>
                      <a:pt x="0" y="2426"/>
                    </a:cubicBezTo>
                    <a:cubicBezTo>
                      <a:pt x="0" y="2615"/>
                      <a:pt x="158" y="2773"/>
                      <a:pt x="347" y="2773"/>
                    </a:cubicBezTo>
                    <a:lnTo>
                      <a:pt x="4316" y="2773"/>
                    </a:lnTo>
                    <a:cubicBezTo>
                      <a:pt x="4411" y="2773"/>
                      <a:pt x="4505" y="2710"/>
                      <a:pt x="4600" y="2584"/>
                    </a:cubicBezTo>
                    <a:lnTo>
                      <a:pt x="5199" y="1292"/>
                    </a:lnTo>
                    <a:lnTo>
                      <a:pt x="6238" y="3970"/>
                    </a:lnTo>
                    <a:cubicBezTo>
                      <a:pt x="6301" y="4096"/>
                      <a:pt x="6396" y="4159"/>
                      <a:pt x="6522" y="4191"/>
                    </a:cubicBezTo>
                    <a:lnTo>
                      <a:pt x="6553" y="4191"/>
                    </a:lnTo>
                    <a:cubicBezTo>
                      <a:pt x="6679" y="4191"/>
                      <a:pt x="6805" y="4127"/>
                      <a:pt x="6868" y="4033"/>
                    </a:cubicBezTo>
                    <a:lnTo>
                      <a:pt x="7624" y="2836"/>
                    </a:lnTo>
                    <a:lnTo>
                      <a:pt x="11500" y="2836"/>
                    </a:lnTo>
                    <a:cubicBezTo>
                      <a:pt x="11689" y="2836"/>
                      <a:pt x="11846" y="2678"/>
                      <a:pt x="11846" y="2458"/>
                    </a:cubicBezTo>
                    <a:cubicBezTo>
                      <a:pt x="11846" y="2269"/>
                      <a:pt x="11689" y="2111"/>
                      <a:pt x="11500" y="2111"/>
                    </a:cubicBezTo>
                    <a:lnTo>
                      <a:pt x="7435" y="2111"/>
                    </a:lnTo>
                    <a:cubicBezTo>
                      <a:pt x="7309" y="2111"/>
                      <a:pt x="7183" y="2206"/>
                      <a:pt x="7120" y="2269"/>
                    </a:cubicBezTo>
                    <a:lnTo>
                      <a:pt x="6648" y="3056"/>
                    </a:lnTo>
                    <a:lnTo>
                      <a:pt x="5545" y="221"/>
                    </a:lnTo>
                    <a:cubicBezTo>
                      <a:pt x="5514" y="95"/>
                      <a:pt x="5388" y="0"/>
                      <a:pt x="52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Lexend Medium" pitchFamily="2" charset="77"/>
                </a:endParaRPr>
              </a:p>
            </p:txBody>
          </p:sp>
          <p:sp>
            <p:nvSpPr>
              <p:cNvPr id="45" name="Google Shape;5860;p85">
                <a:extLst>
                  <a:ext uri="{FF2B5EF4-FFF2-40B4-BE49-F238E27FC236}">
                    <a16:creationId xmlns:a16="http://schemas.microsoft.com/office/drawing/2014/main" id="{A6F6803B-0662-F780-7019-CB538181AE96}"/>
                  </a:ext>
                </a:extLst>
              </p:cNvPr>
              <p:cNvSpPr/>
              <p:nvPr/>
            </p:nvSpPr>
            <p:spPr>
              <a:xfrm>
                <a:off x="4860977" y="1328538"/>
                <a:ext cx="351910" cy="14924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5011" extrusionOk="0">
                    <a:moveTo>
                      <a:pt x="3151" y="1"/>
                    </a:moveTo>
                    <a:cubicBezTo>
                      <a:pt x="1387" y="1"/>
                      <a:pt x="1" y="1419"/>
                      <a:pt x="1" y="3277"/>
                    </a:cubicBezTo>
                    <a:cubicBezTo>
                      <a:pt x="1" y="3876"/>
                      <a:pt x="158" y="4349"/>
                      <a:pt x="442" y="4821"/>
                    </a:cubicBezTo>
                    <a:lnTo>
                      <a:pt x="3655" y="4821"/>
                    </a:lnTo>
                    <a:lnTo>
                      <a:pt x="4285" y="3340"/>
                    </a:lnTo>
                    <a:cubicBezTo>
                      <a:pt x="4443" y="2994"/>
                      <a:pt x="4821" y="2773"/>
                      <a:pt x="5199" y="2710"/>
                    </a:cubicBezTo>
                    <a:cubicBezTo>
                      <a:pt x="5672" y="2710"/>
                      <a:pt x="6018" y="2994"/>
                      <a:pt x="6176" y="3403"/>
                    </a:cubicBezTo>
                    <a:lnTo>
                      <a:pt x="6806" y="5010"/>
                    </a:lnTo>
                    <a:cubicBezTo>
                      <a:pt x="6963" y="4884"/>
                      <a:pt x="7215" y="4821"/>
                      <a:pt x="7404" y="4821"/>
                    </a:cubicBezTo>
                    <a:lnTo>
                      <a:pt x="11374" y="4821"/>
                    </a:lnTo>
                    <a:cubicBezTo>
                      <a:pt x="11626" y="4349"/>
                      <a:pt x="11815" y="3813"/>
                      <a:pt x="11815" y="3277"/>
                    </a:cubicBezTo>
                    <a:cubicBezTo>
                      <a:pt x="11815" y="1419"/>
                      <a:pt x="10429" y="1"/>
                      <a:pt x="8665" y="1"/>
                    </a:cubicBezTo>
                    <a:cubicBezTo>
                      <a:pt x="7247" y="1"/>
                      <a:pt x="6396" y="977"/>
                      <a:pt x="5924" y="1860"/>
                    </a:cubicBezTo>
                    <a:cubicBezTo>
                      <a:pt x="5451" y="977"/>
                      <a:pt x="4537" y="1"/>
                      <a:pt x="31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Lexend Medium" pitchFamily="2" charset="77"/>
                </a:endParaRPr>
              </a:p>
            </p:txBody>
          </p:sp>
          <p:sp>
            <p:nvSpPr>
              <p:cNvPr id="46" name="Google Shape;5861;p85">
                <a:extLst>
                  <a:ext uri="{FF2B5EF4-FFF2-40B4-BE49-F238E27FC236}">
                    <a16:creationId xmlns:a16="http://schemas.microsoft.com/office/drawing/2014/main" id="{26B62553-C827-FA52-8C8D-3C1E36C0462C}"/>
                  </a:ext>
                </a:extLst>
              </p:cNvPr>
              <p:cNvSpPr/>
              <p:nvPr/>
            </p:nvSpPr>
            <p:spPr>
              <a:xfrm>
                <a:off x="4928554" y="1519950"/>
                <a:ext cx="222386" cy="117313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3939" extrusionOk="0">
                    <a:moveTo>
                      <a:pt x="2962" y="1"/>
                    </a:moveTo>
                    <a:cubicBezTo>
                      <a:pt x="2773" y="284"/>
                      <a:pt x="2458" y="442"/>
                      <a:pt x="2111" y="442"/>
                    </a:cubicBezTo>
                    <a:lnTo>
                      <a:pt x="0" y="442"/>
                    </a:lnTo>
                    <a:cubicBezTo>
                      <a:pt x="158" y="599"/>
                      <a:pt x="347" y="757"/>
                      <a:pt x="536" y="914"/>
                    </a:cubicBezTo>
                    <a:cubicBezTo>
                      <a:pt x="1449" y="1734"/>
                      <a:pt x="2426" y="2647"/>
                      <a:pt x="3434" y="3813"/>
                    </a:cubicBezTo>
                    <a:cubicBezTo>
                      <a:pt x="3529" y="3907"/>
                      <a:pt x="3592" y="3939"/>
                      <a:pt x="3718" y="3939"/>
                    </a:cubicBezTo>
                    <a:cubicBezTo>
                      <a:pt x="3844" y="3939"/>
                      <a:pt x="3907" y="3907"/>
                      <a:pt x="4001" y="3813"/>
                    </a:cubicBezTo>
                    <a:cubicBezTo>
                      <a:pt x="4978" y="2584"/>
                      <a:pt x="6018" y="1734"/>
                      <a:pt x="6900" y="914"/>
                    </a:cubicBezTo>
                    <a:cubicBezTo>
                      <a:pt x="7120" y="757"/>
                      <a:pt x="7278" y="599"/>
                      <a:pt x="7467" y="442"/>
                    </a:cubicBezTo>
                    <a:lnTo>
                      <a:pt x="5860" y="442"/>
                    </a:lnTo>
                    <a:lnTo>
                      <a:pt x="5293" y="1324"/>
                    </a:lnTo>
                    <a:cubicBezTo>
                      <a:pt x="5104" y="1639"/>
                      <a:pt x="4789" y="1860"/>
                      <a:pt x="4379" y="1860"/>
                    </a:cubicBezTo>
                    <a:lnTo>
                      <a:pt x="4316" y="1860"/>
                    </a:lnTo>
                    <a:cubicBezTo>
                      <a:pt x="3907" y="1797"/>
                      <a:pt x="3592" y="1576"/>
                      <a:pt x="3434" y="1167"/>
                    </a:cubicBezTo>
                    <a:lnTo>
                      <a:pt x="29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Lexend Medium" pitchFamily="2" charset="77"/>
                </a:endParaRPr>
              </a:p>
            </p:txBody>
          </p:sp>
        </p:grpSp>
        <p:sp>
          <p:nvSpPr>
            <p:cNvPr id="42" name="Bent Arrow 41">
              <a:extLst>
                <a:ext uri="{FF2B5EF4-FFF2-40B4-BE49-F238E27FC236}">
                  <a16:creationId xmlns:a16="http://schemas.microsoft.com/office/drawing/2014/main" id="{1BA1C07F-9838-1432-1565-3F7E0540107F}"/>
                </a:ext>
              </a:extLst>
            </p:cNvPr>
            <p:cNvSpPr/>
            <p:nvPr/>
          </p:nvSpPr>
          <p:spPr>
            <a:xfrm>
              <a:off x="2301563" y="1571057"/>
              <a:ext cx="197318" cy="234105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Lexend Medium" pitchFamily="2" charset="77"/>
              </a:endParaRPr>
            </a:p>
          </p:txBody>
        </p:sp>
        <p:sp>
          <p:nvSpPr>
            <p:cNvPr id="43" name="Bent Arrow 42">
              <a:extLst>
                <a:ext uri="{FF2B5EF4-FFF2-40B4-BE49-F238E27FC236}">
                  <a16:creationId xmlns:a16="http://schemas.microsoft.com/office/drawing/2014/main" id="{0BED2938-A4D7-1EB5-4DB7-3A6317BD0D43}"/>
                </a:ext>
              </a:extLst>
            </p:cNvPr>
            <p:cNvSpPr/>
            <p:nvPr/>
          </p:nvSpPr>
          <p:spPr>
            <a:xfrm flipH="1" flipV="1">
              <a:off x="2700620" y="1801878"/>
              <a:ext cx="186093" cy="228220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Lexend Medium" pitchFamily="2" charset="77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D99B74-06F8-0F6A-FCE2-00745DA00E2B}"/>
              </a:ext>
            </a:extLst>
          </p:cNvPr>
          <p:cNvGrpSpPr/>
          <p:nvPr/>
        </p:nvGrpSpPr>
        <p:grpSpPr>
          <a:xfrm>
            <a:off x="3172629" y="2148909"/>
            <a:ext cx="465002" cy="419774"/>
            <a:chOff x="5318952" y="2762832"/>
            <a:chExt cx="350079" cy="285837"/>
          </a:xfrm>
        </p:grpSpPr>
        <p:sp>
          <p:nvSpPr>
            <p:cNvPr id="50" name="Google Shape;6516;p86">
              <a:extLst>
                <a:ext uri="{FF2B5EF4-FFF2-40B4-BE49-F238E27FC236}">
                  <a16:creationId xmlns:a16="http://schemas.microsoft.com/office/drawing/2014/main" id="{C257B643-D293-28A2-081D-4C782EF56C8D}"/>
                </a:ext>
              </a:extLst>
            </p:cNvPr>
            <p:cNvSpPr/>
            <p:nvPr/>
          </p:nvSpPr>
          <p:spPr>
            <a:xfrm>
              <a:off x="5616846" y="2885730"/>
              <a:ext cx="52185" cy="21424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51" name="Google Shape;6517;p86">
              <a:extLst>
                <a:ext uri="{FF2B5EF4-FFF2-40B4-BE49-F238E27FC236}">
                  <a16:creationId xmlns:a16="http://schemas.microsoft.com/office/drawing/2014/main" id="{CBDC76BE-F3CD-0B49-6BE1-D379B9FA664B}"/>
                </a:ext>
              </a:extLst>
            </p:cNvPr>
            <p:cNvSpPr/>
            <p:nvPr/>
          </p:nvSpPr>
          <p:spPr>
            <a:xfrm>
              <a:off x="5604760" y="2927632"/>
              <a:ext cx="43793" cy="40040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52" name="Google Shape;6518;p86">
              <a:extLst>
                <a:ext uri="{FF2B5EF4-FFF2-40B4-BE49-F238E27FC236}">
                  <a16:creationId xmlns:a16="http://schemas.microsoft.com/office/drawing/2014/main" id="{CAF267DF-B7F1-B954-C074-C3119978B103}"/>
                </a:ext>
              </a:extLst>
            </p:cNvPr>
            <p:cNvSpPr/>
            <p:nvPr/>
          </p:nvSpPr>
          <p:spPr>
            <a:xfrm>
              <a:off x="5606621" y="2824266"/>
              <a:ext cx="41931" cy="40779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53" name="Google Shape;6519;p86">
              <a:extLst>
                <a:ext uri="{FF2B5EF4-FFF2-40B4-BE49-F238E27FC236}">
                  <a16:creationId xmlns:a16="http://schemas.microsoft.com/office/drawing/2014/main" id="{6F27863D-0ACF-0EC2-0FF8-B8F0F07662A0}"/>
                </a:ext>
              </a:extLst>
            </p:cNvPr>
            <p:cNvSpPr/>
            <p:nvPr/>
          </p:nvSpPr>
          <p:spPr>
            <a:xfrm>
              <a:off x="5318952" y="2824266"/>
              <a:ext cx="124760" cy="123874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54" name="Google Shape;6520;p86">
              <a:extLst>
                <a:ext uri="{FF2B5EF4-FFF2-40B4-BE49-F238E27FC236}">
                  <a16:creationId xmlns:a16="http://schemas.microsoft.com/office/drawing/2014/main" id="{C06D95A6-D81B-439D-DC3A-1CE718572DC1}"/>
                </a:ext>
              </a:extLst>
            </p:cNvPr>
            <p:cNvSpPr/>
            <p:nvPr/>
          </p:nvSpPr>
          <p:spPr>
            <a:xfrm>
              <a:off x="5543325" y="2762832"/>
              <a:ext cx="41902" cy="246742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55" name="Google Shape;6521;p86">
              <a:extLst>
                <a:ext uri="{FF2B5EF4-FFF2-40B4-BE49-F238E27FC236}">
                  <a16:creationId xmlns:a16="http://schemas.microsoft.com/office/drawing/2014/main" id="{F9C4089A-89CF-3AFC-2417-815253C4F469}"/>
                </a:ext>
              </a:extLst>
            </p:cNvPr>
            <p:cNvSpPr/>
            <p:nvPr/>
          </p:nvSpPr>
          <p:spPr>
            <a:xfrm>
              <a:off x="5380386" y="2966727"/>
              <a:ext cx="60548" cy="81942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  <p:sp>
          <p:nvSpPr>
            <p:cNvPr id="56" name="Google Shape;6522;p86">
              <a:extLst>
                <a:ext uri="{FF2B5EF4-FFF2-40B4-BE49-F238E27FC236}">
                  <a16:creationId xmlns:a16="http://schemas.microsoft.com/office/drawing/2014/main" id="{7496E6F6-BE32-EF93-315D-FF371B69B42D}"/>
                </a:ext>
              </a:extLst>
            </p:cNvPr>
            <p:cNvSpPr/>
            <p:nvPr/>
          </p:nvSpPr>
          <p:spPr>
            <a:xfrm>
              <a:off x="5463245" y="2787979"/>
              <a:ext cx="61464" cy="193671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exend Medium" pitchFamily="2" charset="77"/>
              </a:endParaRPr>
            </a:p>
          </p:txBody>
        </p:sp>
      </p:grpSp>
      <p:pic>
        <p:nvPicPr>
          <p:cNvPr id="57" name="Picture 5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048C1BA-C622-CEE4-21DC-AB3FB2D33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0" y="954230"/>
            <a:ext cx="2389177" cy="17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25D7-AC3F-8154-26C3-D145E56E3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CD0812-5FE8-13A6-7D61-4C19FA8145AE}"/>
              </a:ext>
            </a:extLst>
          </p:cNvPr>
          <p:cNvSpPr/>
          <p:nvPr/>
        </p:nvSpPr>
        <p:spPr>
          <a:xfrm>
            <a:off x="0" y="0"/>
            <a:ext cx="2718262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BDE3CF0-417A-2EA3-24A1-3A04D7B49557}"/>
              </a:ext>
            </a:extLst>
          </p:cNvPr>
          <p:cNvSpPr/>
          <p:nvPr/>
        </p:nvSpPr>
        <p:spPr>
          <a:xfrm>
            <a:off x="293481" y="3073722"/>
            <a:ext cx="228600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dirty="0">
                <a:solidFill>
                  <a:srgbClr val="FFFFFF"/>
                </a:solidFill>
                <a:latin typeface="Lexend Medium" pitchFamily="34" charset="0"/>
                <a:ea typeface="Lexend Medium" pitchFamily="34" charset="-122"/>
                <a:cs typeface="Lexend Medium" pitchFamily="34" charset="-120"/>
              </a:rPr>
              <a:t>Sense</a:t>
            </a:r>
            <a:endParaRPr lang="en-US" sz="3200" dirty="0">
              <a:latin typeface="Lexend Medium" pitchFamily="2" charset="77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FFFFFF"/>
                </a:solidFill>
                <a:latin typeface="Lexend Medium" pitchFamily="34" charset="0"/>
                <a:ea typeface="Lexend Medium" pitchFamily="34" charset="-122"/>
                <a:cs typeface="Lexend Medium" pitchFamily="34" charset="-120"/>
              </a:rPr>
              <a:t>of Academic Efficacy</a:t>
            </a:r>
            <a:endParaRPr lang="en-US" sz="3200" dirty="0">
              <a:latin typeface="Lexend Medium" pitchFamily="2" charset="77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0A70C180-B3DE-601E-9BF3-F082FDE6A8F3}"/>
              </a:ext>
            </a:extLst>
          </p:cNvPr>
          <p:cNvSpPr/>
          <p:nvPr/>
        </p:nvSpPr>
        <p:spPr>
          <a:xfrm>
            <a:off x="365760" y="4526280"/>
            <a:ext cx="2286000" cy="36576"/>
          </a:xfrm>
          <a:prstGeom prst="rect">
            <a:avLst/>
          </a:prstGeom>
          <a:solidFill>
            <a:srgbClr val="CD2525"/>
          </a:solidFill>
          <a:ln w="12700">
            <a:solidFill>
              <a:srgbClr val="CD2525"/>
            </a:solidFill>
            <a:prstDash val="solid"/>
          </a:ln>
        </p:spPr>
        <p:txBody>
          <a:bodyPr/>
          <a:lstStyle/>
          <a:p>
            <a:endParaRPr lang="en-US" dirty="0">
              <a:latin typeface="Lexend Medium" pitchFamily="2" charset="77"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EB316C1A-F3DA-7F3D-9367-905184F7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-182880"/>
            <a:ext cx="1188720" cy="1188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75B985-9F10-A3CF-EBE5-6ADA58B958B6}"/>
              </a:ext>
            </a:extLst>
          </p:cNvPr>
          <p:cNvSpPr/>
          <p:nvPr/>
        </p:nvSpPr>
        <p:spPr>
          <a:xfrm>
            <a:off x="2960740" y="1222742"/>
            <a:ext cx="2913321" cy="152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F7490E-7853-4DD7-FD47-DB54B8F27AD9}"/>
              </a:ext>
            </a:extLst>
          </p:cNvPr>
          <p:cNvSpPr/>
          <p:nvPr/>
        </p:nvSpPr>
        <p:spPr>
          <a:xfrm>
            <a:off x="6042111" y="1222741"/>
            <a:ext cx="2913321" cy="152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59148-FC6A-89C9-0B45-6D8878FD5AC0}"/>
              </a:ext>
            </a:extLst>
          </p:cNvPr>
          <p:cNvSpPr/>
          <p:nvPr/>
        </p:nvSpPr>
        <p:spPr>
          <a:xfrm>
            <a:off x="2960740" y="2963011"/>
            <a:ext cx="2913321" cy="152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3CB9E5-2EA0-9AFF-8175-CE6D17020AF3}"/>
              </a:ext>
            </a:extLst>
          </p:cNvPr>
          <p:cNvSpPr/>
          <p:nvPr/>
        </p:nvSpPr>
        <p:spPr>
          <a:xfrm>
            <a:off x="6042111" y="2963010"/>
            <a:ext cx="2913321" cy="152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exend Medium" pitchFamily="2" charset="77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7295BFB4-2428-5FA0-8BC1-C2D9D5BC03D1}"/>
              </a:ext>
            </a:extLst>
          </p:cNvPr>
          <p:cNvSpPr/>
          <p:nvPr/>
        </p:nvSpPr>
        <p:spPr>
          <a:xfrm>
            <a:off x="3193170" y="1348939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rgbClr val="FF7E79"/>
                </a:solidFill>
                <a:latin typeface="Lexend Medium" pitchFamily="2" charset="77"/>
              </a:rPr>
              <a:t>01</a:t>
            </a: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4F414A18-E392-3E0F-447D-379A22EDE358}"/>
              </a:ext>
            </a:extLst>
          </p:cNvPr>
          <p:cNvSpPr/>
          <p:nvPr/>
        </p:nvSpPr>
        <p:spPr>
          <a:xfrm>
            <a:off x="3723522" y="1348939"/>
            <a:ext cx="2103644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B84A35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Mastery Experiences</a:t>
            </a:r>
            <a:endParaRPr lang="en-US" sz="1300" dirty="0">
              <a:latin typeface="Lexend Medium" pitchFamily="2" charset="77"/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B4926BD5-2231-3388-7D86-96B5FE025551}"/>
              </a:ext>
            </a:extLst>
          </p:cNvPr>
          <p:cNvSpPr/>
          <p:nvPr/>
        </p:nvSpPr>
        <p:spPr>
          <a:xfrm>
            <a:off x="3193170" y="1949887"/>
            <a:ext cx="248908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Previous successes build confidence. </a:t>
            </a:r>
            <a:endParaRPr lang="en-US" sz="1150" dirty="0">
              <a:latin typeface="Lexend Medium" pitchFamily="2" charset="77"/>
            </a:endParaRPr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id="{3902DA93-4DD4-3EA8-ABAF-3732344130C1}"/>
              </a:ext>
            </a:extLst>
          </p:cNvPr>
          <p:cNvSpPr/>
          <p:nvPr/>
        </p:nvSpPr>
        <p:spPr>
          <a:xfrm>
            <a:off x="6217920" y="1348939"/>
            <a:ext cx="340623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rgbClr val="FF7E79"/>
                </a:solidFill>
                <a:latin typeface="Lexend Medium" pitchFamily="2" charset="77"/>
              </a:rPr>
              <a:t>02</a:t>
            </a:r>
          </a:p>
        </p:txBody>
      </p:sp>
      <p:sp>
        <p:nvSpPr>
          <p:cNvPr id="31" name="Text 11">
            <a:extLst>
              <a:ext uri="{FF2B5EF4-FFF2-40B4-BE49-F238E27FC236}">
                <a16:creationId xmlns:a16="http://schemas.microsoft.com/office/drawing/2014/main" id="{E0F47B7F-7986-25B3-6F10-4262B5F654D5}"/>
              </a:ext>
            </a:extLst>
          </p:cNvPr>
          <p:cNvSpPr/>
          <p:nvPr/>
        </p:nvSpPr>
        <p:spPr>
          <a:xfrm>
            <a:off x="6748272" y="1348939"/>
            <a:ext cx="216759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B84A35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Vicarious Experiences</a:t>
            </a:r>
            <a:endParaRPr lang="en-US" sz="1300" dirty="0">
              <a:latin typeface="Lexend Medium" pitchFamily="2" charset="77"/>
            </a:endParaRPr>
          </a:p>
        </p:txBody>
      </p:sp>
      <p:sp>
        <p:nvSpPr>
          <p:cNvPr id="58" name="Text 12">
            <a:extLst>
              <a:ext uri="{FF2B5EF4-FFF2-40B4-BE49-F238E27FC236}">
                <a16:creationId xmlns:a16="http://schemas.microsoft.com/office/drawing/2014/main" id="{4F6B9C4B-A031-A402-BCD5-6AFEB8B32B63}"/>
              </a:ext>
            </a:extLst>
          </p:cNvPr>
          <p:cNvSpPr/>
          <p:nvPr/>
        </p:nvSpPr>
        <p:spPr>
          <a:xfrm>
            <a:off x="6245352" y="1861003"/>
            <a:ext cx="2670518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Watching peers succeed increases a student's own belief in their capability</a:t>
            </a:r>
            <a:endParaRPr lang="en-US" sz="1150" dirty="0">
              <a:latin typeface="Lexend Medium" pitchFamily="2" charset="77"/>
            </a:endParaRPr>
          </a:p>
        </p:txBody>
      </p:sp>
      <p:sp>
        <p:nvSpPr>
          <p:cNvPr id="59" name="Text 14">
            <a:extLst>
              <a:ext uri="{FF2B5EF4-FFF2-40B4-BE49-F238E27FC236}">
                <a16:creationId xmlns:a16="http://schemas.microsoft.com/office/drawing/2014/main" id="{B3FEB90A-A73D-270F-4A9A-F1FA810F3CE1}"/>
              </a:ext>
            </a:extLst>
          </p:cNvPr>
          <p:cNvSpPr/>
          <p:nvPr/>
        </p:nvSpPr>
        <p:spPr>
          <a:xfrm>
            <a:off x="3193170" y="3073722"/>
            <a:ext cx="33429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rgbClr val="FF7E79"/>
                </a:solidFill>
                <a:latin typeface="Lexend Medium" pitchFamily="2" charset="77"/>
              </a:rPr>
              <a:t>03</a:t>
            </a:r>
          </a:p>
        </p:txBody>
      </p:sp>
      <p:sp>
        <p:nvSpPr>
          <p:cNvPr id="60" name="Text 15">
            <a:extLst>
              <a:ext uri="{FF2B5EF4-FFF2-40B4-BE49-F238E27FC236}">
                <a16:creationId xmlns:a16="http://schemas.microsoft.com/office/drawing/2014/main" id="{1C423EF9-C5A0-7750-7A0C-D0450D9CF60A}"/>
              </a:ext>
            </a:extLst>
          </p:cNvPr>
          <p:cNvSpPr/>
          <p:nvPr/>
        </p:nvSpPr>
        <p:spPr>
          <a:xfrm>
            <a:off x="3723522" y="3073722"/>
            <a:ext cx="2127352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B84A35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Social Persuasion</a:t>
            </a:r>
            <a:endParaRPr lang="en-US" sz="1300" dirty="0">
              <a:latin typeface="Lexend Medium" pitchFamily="2" charset="77"/>
            </a:endParaRPr>
          </a:p>
        </p:txBody>
      </p:sp>
      <p:sp>
        <p:nvSpPr>
          <p:cNvPr id="61" name="Text 16">
            <a:extLst>
              <a:ext uri="{FF2B5EF4-FFF2-40B4-BE49-F238E27FC236}">
                <a16:creationId xmlns:a16="http://schemas.microsoft.com/office/drawing/2014/main" id="{0A735056-2E73-2B35-23D4-878A028E6879}"/>
              </a:ext>
            </a:extLst>
          </p:cNvPr>
          <p:cNvSpPr/>
          <p:nvPr/>
        </p:nvSpPr>
        <p:spPr>
          <a:xfrm>
            <a:off x="3220602" y="3585786"/>
            <a:ext cx="2461650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Encouragement and specific feedback from teachers, peers, and family. </a:t>
            </a:r>
            <a:endParaRPr lang="en-US" sz="1150" dirty="0">
              <a:latin typeface="Lexend Medium" pitchFamily="2" charset="77"/>
            </a:endParaRPr>
          </a:p>
        </p:txBody>
      </p:sp>
      <p:sp>
        <p:nvSpPr>
          <p:cNvPr id="62" name="Text 18">
            <a:extLst>
              <a:ext uri="{FF2B5EF4-FFF2-40B4-BE49-F238E27FC236}">
                <a16:creationId xmlns:a16="http://schemas.microsoft.com/office/drawing/2014/main" id="{4B80E7DA-8318-4F4C-4154-05FD398F38E2}"/>
              </a:ext>
            </a:extLst>
          </p:cNvPr>
          <p:cNvSpPr/>
          <p:nvPr/>
        </p:nvSpPr>
        <p:spPr>
          <a:xfrm>
            <a:off x="6245352" y="3073722"/>
            <a:ext cx="41117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rgbClr val="FF7E79"/>
                </a:solidFill>
                <a:latin typeface="Lexend Medium" pitchFamily="2" charset="77"/>
              </a:rPr>
              <a:t>04</a:t>
            </a:r>
          </a:p>
        </p:txBody>
      </p:sp>
      <p:sp>
        <p:nvSpPr>
          <p:cNvPr id="63" name="Text 19">
            <a:extLst>
              <a:ext uri="{FF2B5EF4-FFF2-40B4-BE49-F238E27FC236}">
                <a16:creationId xmlns:a16="http://schemas.microsoft.com/office/drawing/2014/main" id="{64F3FC8D-DB1C-8F33-5CF3-0295BFE5773A}"/>
              </a:ext>
            </a:extLst>
          </p:cNvPr>
          <p:cNvSpPr/>
          <p:nvPr/>
        </p:nvSpPr>
        <p:spPr>
          <a:xfrm>
            <a:off x="6748272" y="3181918"/>
            <a:ext cx="2227672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B84A35"/>
                </a:solidFill>
                <a:latin typeface="Lexend Medium" pitchFamily="2" charset="77"/>
                <a:ea typeface="Cambria" pitchFamily="34" charset="-122"/>
                <a:cs typeface="Calibri" panose="020F0502020204030204" pitchFamily="34" charset="0"/>
              </a:rPr>
              <a:t>Emotional &amp; Physiological States</a:t>
            </a:r>
            <a:endParaRPr lang="en-US" sz="1300" dirty="0">
              <a:latin typeface="Lexend Medium" pitchFamily="2" charset="77"/>
            </a:endParaRPr>
          </a:p>
        </p:txBody>
      </p:sp>
      <p:sp>
        <p:nvSpPr>
          <p:cNvPr id="64" name="Text 20">
            <a:extLst>
              <a:ext uri="{FF2B5EF4-FFF2-40B4-BE49-F238E27FC236}">
                <a16:creationId xmlns:a16="http://schemas.microsoft.com/office/drawing/2014/main" id="{38367300-A1D2-A370-07BB-10BA60188E5C}"/>
              </a:ext>
            </a:extLst>
          </p:cNvPr>
          <p:cNvSpPr/>
          <p:nvPr/>
        </p:nvSpPr>
        <p:spPr>
          <a:xfrm>
            <a:off x="6272784" y="3585786"/>
            <a:ext cx="2577735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A6A77"/>
                </a:solidFill>
                <a:latin typeface="Lexend Medium" pitchFamily="2" charset="77"/>
                <a:ea typeface="Calibri" pitchFamily="34" charset="-122"/>
                <a:cs typeface="Calibri" pitchFamily="34" charset="-120"/>
              </a:rPr>
              <a:t>Stress, anxiety, or confidence directly shape how students perceive their competence before and during academic tasks.</a:t>
            </a:r>
            <a:endParaRPr lang="en-US" sz="1150" dirty="0">
              <a:latin typeface="Lexend Medium" pitchFamily="2" charset="77"/>
            </a:endParaRPr>
          </a:p>
        </p:txBody>
      </p:sp>
      <p:pic>
        <p:nvPicPr>
          <p:cNvPr id="65" name="Picture 64" descr="A child looking through a microscope&#10;&#10;AI-generated content may be incorrect.">
            <a:extLst>
              <a:ext uri="{FF2B5EF4-FFF2-40B4-BE49-F238E27FC236}">
                <a16:creationId xmlns:a16="http://schemas.microsoft.com/office/drawing/2014/main" id="{7798D722-1394-28A6-F3B8-7F6A4454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68" y="779867"/>
            <a:ext cx="2264814" cy="17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1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>
          <a:extLst>
            <a:ext uri="{FF2B5EF4-FFF2-40B4-BE49-F238E27FC236}">
              <a16:creationId xmlns:a16="http://schemas.microsoft.com/office/drawing/2014/main" id="{0208DE63-BB9B-A742-57AA-B5D5F533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8">
            <a:extLst>
              <a:ext uri="{FF2B5EF4-FFF2-40B4-BE49-F238E27FC236}">
                <a16:creationId xmlns:a16="http://schemas.microsoft.com/office/drawing/2014/main" id="{1EFD473B-5B26-4D33-2BB9-B7089BDA38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2047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Allen’s Framework</a:t>
            </a:r>
            <a:endParaRPr dirty="0"/>
          </a:p>
        </p:txBody>
      </p:sp>
      <p:sp>
        <p:nvSpPr>
          <p:cNvPr id="602" name="Google Shape;602;p58">
            <a:extLst>
              <a:ext uri="{FF2B5EF4-FFF2-40B4-BE49-F238E27FC236}">
                <a16:creationId xmlns:a16="http://schemas.microsoft.com/office/drawing/2014/main" id="{A0355C0D-FA1B-CBCD-BF8C-FF28756D7518}"/>
              </a:ext>
            </a:extLst>
          </p:cNvPr>
          <p:cNvSpPr/>
          <p:nvPr/>
        </p:nvSpPr>
        <p:spPr>
          <a:xfrm>
            <a:off x="-304075" y="-284825"/>
            <a:ext cx="1093472" cy="1093487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603" name="Google Shape;603;p58">
            <a:extLst>
              <a:ext uri="{FF2B5EF4-FFF2-40B4-BE49-F238E27FC236}">
                <a16:creationId xmlns:a16="http://schemas.microsoft.com/office/drawing/2014/main" id="{7561E0DE-07E0-1AF7-2CFE-E5362F03A606}"/>
              </a:ext>
            </a:extLst>
          </p:cNvPr>
          <p:cNvSpPr/>
          <p:nvPr/>
        </p:nvSpPr>
        <p:spPr>
          <a:xfrm>
            <a:off x="7626050" y="-146800"/>
            <a:ext cx="1121460" cy="1121476"/>
          </a:xfrm>
          <a:custGeom>
            <a:avLst/>
            <a:gdLst/>
            <a:ahLst/>
            <a:cxnLst/>
            <a:rect l="l" t="t" r="r" b="b"/>
            <a:pathLst>
              <a:path w="69971" h="69972" extrusionOk="0">
                <a:moveTo>
                  <a:pt x="29636" y="0"/>
                </a:moveTo>
                <a:lnTo>
                  <a:pt x="30061" y="21004"/>
                </a:lnTo>
                <a:lnTo>
                  <a:pt x="30061" y="21004"/>
                </a:lnTo>
                <a:lnTo>
                  <a:pt x="17204" y="4408"/>
                </a:lnTo>
                <a:lnTo>
                  <a:pt x="25563" y="24530"/>
                </a:lnTo>
                <a:lnTo>
                  <a:pt x="25563" y="24530"/>
                </a:lnTo>
                <a:lnTo>
                  <a:pt x="6474" y="14013"/>
                </a:lnTo>
                <a:lnTo>
                  <a:pt x="21611" y="28603"/>
                </a:lnTo>
                <a:lnTo>
                  <a:pt x="760" y="25928"/>
                </a:lnTo>
                <a:lnTo>
                  <a:pt x="20912" y="34226"/>
                </a:lnTo>
                <a:lnTo>
                  <a:pt x="0" y="40335"/>
                </a:lnTo>
                <a:lnTo>
                  <a:pt x="21004" y="39910"/>
                </a:lnTo>
                <a:lnTo>
                  <a:pt x="4377" y="52767"/>
                </a:lnTo>
                <a:lnTo>
                  <a:pt x="24499" y="44378"/>
                </a:lnTo>
                <a:lnTo>
                  <a:pt x="24499" y="44378"/>
                </a:lnTo>
                <a:lnTo>
                  <a:pt x="14012" y="63497"/>
                </a:lnTo>
                <a:lnTo>
                  <a:pt x="28572" y="48360"/>
                </a:lnTo>
                <a:lnTo>
                  <a:pt x="25928" y="69211"/>
                </a:lnTo>
                <a:lnTo>
                  <a:pt x="34226" y="49029"/>
                </a:lnTo>
                <a:lnTo>
                  <a:pt x="40305" y="69971"/>
                </a:lnTo>
                <a:lnTo>
                  <a:pt x="39910" y="48968"/>
                </a:lnTo>
                <a:lnTo>
                  <a:pt x="39910" y="48968"/>
                </a:lnTo>
                <a:lnTo>
                  <a:pt x="52767" y="65594"/>
                </a:lnTo>
                <a:lnTo>
                  <a:pt x="44378" y="45472"/>
                </a:lnTo>
                <a:lnTo>
                  <a:pt x="63497" y="55959"/>
                </a:lnTo>
                <a:lnTo>
                  <a:pt x="48329" y="41399"/>
                </a:lnTo>
                <a:lnTo>
                  <a:pt x="69181" y="44044"/>
                </a:lnTo>
                <a:lnTo>
                  <a:pt x="69181" y="44044"/>
                </a:lnTo>
                <a:lnTo>
                  <a:pt x="49028" y="35746"/>
                </a:lnTo>
                <a:lnTo>
                  <a:pt x="69971" y="29636"/>
                </a:lnTo>
                <a:lnTo>
                  <a:pt x="48937" y="30062"/>
                </a:lnTo>
                <a:lnTo>
                  <a:pt x="65564" y="17204"/>
                </a:lnTo>
                <a:lnTo>
                  <a:pt x="65564" y="17204"/>
                </a:lnTo>
                <a:lnTo>
                  <a:pt x="45442" y="25594"/>
                </a:lnTo>
                <a:lnTo>
                  <a:pt x="55928" y="6475"/>
                </a:lnTo>
                <a:lnTo>
                  <a:pt x="41369" y="21612"/>
                </a:lnTo>
                <a:lnTo>
                  <a:pt x="44043" y="791"/>
                </a:lnTo>
                <a:lnTo>
                  <a:pt x="35745" y="20943"/>
                </a:lnTo>
                <a:lnTo>
                  <a:pt x="29636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90C60-B390-9CBE-B6E1-457D0C7CDF36}"/>
              </a:ext>
            </a:extLst>
          </p:cNvPr>
          <p:cNvSpPr txBox="1"/>
          <p:nvPr/>
        </p:nvSpPr>
        <p:spPr>
          <a:xfrm>
            <a:off x="522559" y="4881890"/>
            <a:ext cx="80785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Helvetica" pitchFamily="2" charset="0"/>
              </a:rPr>
              <a:t>Allen, Kelly-Ann, (2025), </a:t>
            </a:r>
            <a:r>
              <a:rPr lang="en-US" sz="1100" i="1" dirty="0">
                <a:solidFill>
                  <a:srgbClr val="000000"/>
                </a:solidFill>
                <a:effectLst/>
                <a:latin typeface="Helvetica" pitchFamily="2" charset="0"/>
              </a:rPr>
              <a:t>School Belonging: Evidence, Experts, and Everyday Gaps</a:t>
            </a:r>
            <a:r>
              <a:rPr lang="en-US" sz="11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pic>
        <p:nvPicPr>
          <p:cNvPr id="1028" name="Picture 4" descr="Building Belonging In Physical Education">
            <a:extLst>
              <a:ext uri="{FF2B5EF4-FFF2-40B4-BE49-F238E27FC236}">
                <a16:creationId xmlns:a16="http://schemas.microsoft.com/office/drawing/2014/main" id="{1AD2CF60-B8F1-250B-D6F2-5711C0AB9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734" y="777489"/>
            <a:ext cx="4262166" cy="404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97550"/>
      </p:ext>
    </p:extLst>
  </p:cSld>
  <p:clrMapOvr>
    <a:masterClrMapping/>
  </p:clrMapOvr>
</p:sld>
</file>

<file path=ppt/theme/theme1.xml><?xml version="1.0" encoding="utf-8"?>
<a:theme xmlns:a="http://schemas.openxmlformats.org/drawingml/2006/main" name="Coping with Teenagers’ Emotions Workshop by Slidesgo">
  <a:themeElements>
    <a:clrScheme name="Simple Light">
      <a:dk1>
        <a:srgbClr val="0A0707"/>
      </a:dk1>
      <a:lt1>
        <a:srgbClr val="CD2525"/>
      </a:lt1>
      <a:dk2>
        <a:srgbClr val="9C343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A07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 Template 1" id="{390F0309-AC10-6547-9F3F-1EDA8E57C5FB}" vid="{25698193-AEAC-1342-B60A-506E07B5338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12766</TotalTime>
  <Words>1366</Words>
  <Application>Microsoft Macintosh PowerPoint</Application>
  <PresentationFormat>On-screen Show (16:9)</PresentationFormat>
  <Paragraphs>247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Cabin</vt:lpstr>
      <vt:lpstr>SF Sports Night</vt:lpstr>
      <vt:lpstr>Lexend Black</vt:lpstr>
      <vt:lpstr>Lexend</vt:lpstr>
      <vt:lpstr>Arial</vt:lpstr>
      <vt:lpstr>Patrick Hand</vt:lpstr>
      <vt:lpstr>Calibri</vt:lpstr>
      <vt:lpstr>Helvetica</vt:lpstr>
      <vt:lpstr>Antic</vt:lpstr>
      <vt:lpstr>Lexend Medium</vt:lpstr>
      <vt:lpstr>Coping with Teenagers’ Emotions Workshop by Slidesgo</vt:lpstr>
      <vt:lpstr>From First Hello to Final Goodbye </vt:lpstr>
      <vt:lpstr>PRESENTERS</vt:lpstr>
      <vt:lpstr>In this Session</vt:lpstr>
      <vt:lpstr>What!</vt:lpstr>
      <vt:lpstr>Areas of Belonging</vt:lpstr>
      <vt:lpstr>PowerPoint Presentation</vt:lpstr>
      <vt:lpstr>PowerPoint Presentation</vt:lpstr>
      <vt:lpstr>PowerPoint Presentation</vt:lpstr>
      <vt:lpstr>Allen’s Framework</vt:lpstr>
      <vt:lpstr>Putting It All Together</vt:lpstr>
      <vt:lpstr>So What!</vt:lpstr>
      <vt:lpstr>PowerPoint Presentation</vt:lpstr>
      <vt:lpstr>Now What!</vt:lpstr>
      <vt:lpstr>Building Belonging @  CABARRUS TECH</vt:lpstr>
      <vt:lpstr>Recruiting</vt:lpstr>
      <vt:lpstr>The Transition</vt:lpstr>
      <vt:lpstr>Building Belonging</vt:lpstr>
      <vt:lpstr>Luau</vt:lpstr>
      <vt:lpstr>Camp Discovery</vt:lpstr>
      <vt:lpstr>Traditions, Symbols &amp; Celebrations</vt:lpstr>
      <vt:lpstr>PowerPoint Presentation</vt:lpstr>
      <vt:lpstr>Student Walk In</vt:lpstr>
      <vt:lpstr>Full House</vt:lpstr>
      <vt:lpstr>Feast of Nations</vt:lpstr>
      <vt:lpstr>Graduation</vt:lpstr>
      <vt:lpstr>Structures, Policies, and Procedures</vt:lpstr>
      <vt:lpstr>Peer Mentors</vt:lpstr>
      <vt:lpstr>Clubs</vt:lpstr>
      <vt:lpstr>PowerPoint Presentation</vt:lpstr>
      <vt:lpstr>Skills, Knowledge &amp; Pedagogy</vt:lpstr>
      <vt:lpstr>How You Teach Matters!</vt:lpstr>
      <vt:lpstr>Seminar Class</vt:lpstr>
      <vt:lpstr>Quick Recap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Vance Fishback</cp:lastModifiedBy>
  <cp:revision>22</cp:revision>
  <dcterms:modified xsi:type="dcterms:W3CDTF">2026-06-10T02:44:14Z</dcterms:modified>
</cp:coreProperties>
</file>