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91" r:id="rId2"/>
    <p:sldId id="257" r:id="rId3"/>
    <p:sldId id="337" r:id="rId4"/>
    <p:sldId id="338" r:id="rId5"/>
    <p:sldId id="329" r:id="rId6"/>
    <p:sldId id="323" r:id="rId7"/>
    <p:sldId id="294" r:id="rId8"/>
    <p:sldId id="277" r:id="rId9"/>
    <p:sldId id="330" r:id="rId10"/>
    <p:sldId id="295" r:id="rId11"/>
    <p:sldId id="284" r:id="rId12"/>
    <p:sldId id="296" r:id="rId13"/>
    <p:sldId id="300" r:id="rId14"/>
    <p:sldId id="302" r:id="rId15"/>
    <p:sldId id="336" r:id="rId16"/>
    <p:sldId id="306" r:id="rId17"/>
    <p:sldId id="308" r:id="rId18"/>
    <p:sldId id="332" r:id="rId19"/>
    <p:sldId id="313" r:id="rId20"/>
    <p:sldId id="315" r:id="rId21"/>
    <p:sldId id="335" r:id="rId22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93" d="100"/>
          <a:sy n="93" d="100"/>
        </p:scale>
        <p:origin x="12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994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640080" y="54864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</a:t>
            </a:r>
            <a:endParaRPr lang="en-US" sz="1000" dirty="0"/>
          </a:p>
        </p:txBody>
      </p:sp>
      <p:sp>
        <p:nvSpPr>
          <p:cNvPr id="5" name="Text 1"/>
          <p:cNvSpPr/>
          <p:nvPr/>
        </p:nvSpPr>
        <p:spPr>
          <a:xfrm>
            <a:off x="640080" y="82296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  </a:t>
            </a:r>
            <a:r>
              <a:rPr lang="en-US" sz="10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en-US" sz="10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9th International Conference on Aging and Technology</a:t>
            </a:r>
            <a:endParaRPr lang="en-US" sz="1000" dirty="0"/>
          </a:p>
        </p:txBody>
      </p:sp>
      <p:sp>
        <p:nvSpPr>
          <p:cNvPr id="6" name="Text 2"/>
          <p:cNvSpPr/>
          <p:nvPr/>
        </p:nvSpPr>
        <p:spPr>
          <a:xfrm>
            <a:off x="640080" y="1828800"/>
            <a:ext cx="8686800" cy="2926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00"/>
              </a:lnSpc>
              <a:buNone/>
            </a:pPr>
            <a:r>
              <a:rPr lang="en-US" sz="5200" b="1" err="1">
                <a:solidFill>
                  <a:srgbClr val="0B2A3D"/>
                </a:solidFill>
                <a:latin typeface="Inter" pitchFamily="34" charset="0"/>
                <a:ea typeface="Inter" pitchFamily="34" charset="-122"/>
              </a:rPr>
              <a:t>What If We Adapt</a:t>
            </a:r>
            <a:r>
              <a:rPr lang="en-US" sz="5200" b="1">
                <a:solidFill>
                  <a:srgbClr val="0B2A3D"/>
                </a:solidFill>
                <a:latin typeface="Inter" pitchFamily="34" charset="0"/>
                <a:ea typeface="Inter" pitchFamily="34" charset="-122"/>
              </a:rPr>
              <a:t>  </a:t>
            </a:r>
            <a:endParaRPr lang="en-US" sz="5200" b="1" dirty="0">
              <a:solidFill>
                <a:srgbClr val="0B2A3D"/>
              </a:solidFill>
              <a:latin typeface="Inter" pitchFamily="34" charset="0"/>
              <a:ea typeface="Inter" pitchFamily="34" charset="-122"/>
            </a:endParaRPr>
          </a:p>
          <a:p>
            <a:pPr marL="0" indent="0">
              <a:lnSpc>
                <a:spcPts val="6000"/>
              </a:lnSpc>
              <a:buNone/>
            </a:pPr>
            <a:r>
              <a:rPr lang="en-US" sz="5200" b="1" err="1">
                <a:solidFill>
                  <a:srgbClr val="0B2A3D"/>
                </a:solidFill>
                <a:latin typeface="Inter" pitchFamily="34" charset="0"/>
                <a:ea typeface="Inter" pitchFamily="34" charset="-122"/>
              </a:rPr>
              <a:t>Technology</a:t>
            </a:r>
            <a:endParaRPr lang="en-US" sz="5200" dirty="0"/>
          </a:p>
          <a:p>
            <a:pPr marL="0" indent="0">
              <a:lnSpc>
                <a:spcPts val="6000"/>
              </a:lnSpc>
              <a:buNone/>
            </a:pPr>
            <a:r>
              <a:rPr lang="en-US" sz="5200" b="1" err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People</a:t>
            </a:r>
            <a:r>
              <a:rPr lang="en-US" sz="5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5200" dirty="0"/>
          </a:p>
        </p:txBody>
      </p:sp>
      <p:sp>
        <p:nvSpPr>
          <p:cNvPr id="7" name="Shape 3"/>
          <p:cNvSpPr/>
          <p:nvPr/>
        </p:nvSpPr>
        <p:spPr>
          <a:xfrm>
            <a:off x="640080" y="4663440"/>
            <a:ext cx="914400" cy="36576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Text 4"/>
          <p:cNvSpPr/>
          <p:nvPr/>
        </p:nvSpPr>
        <p:spPr>
          <a:xfrm>
            <a:off x="640080" y="4800600"/>
            <a:ext cx="10515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 restoring the dignity of people in retirement </a:t>
            </a:r>
            <a:r>
              <a:rPr lang="en-US" sz="18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en-US" sz="18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about Radim</a:t>
            </a:r>
            <a:r>
              <a:rPr lang="en-US" sz="18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640080" y="580644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Michal Perna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640080" y="6080760"/>
            <a:ext cx="5943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Founder and Architect</a:t>
            </a:r>
            <a:r>
              <a:rPr lang="en-US" sz="11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·  KOLIBRI / Radim Care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6858000" y="5806440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Co-author</a:t>
            </a:r>
            <a:endParaRPr lang="en-US" sz="1000" dirty="0"/>
          </a:p>
        </p:txBody>
      </p:sp>
      <p:sp>
        <p:nvSpPr>
          <p:cNvPr id="12" name="Text 8"/>
          <p:cNvSpPr/>
          <p:nvPr/>
        </p:nvSpPr>
        <p:spPr>
          <a:xfrm>
            <a:off x="6858000" y="605332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Petr Novák  ·  </a:t>
            </a:r>
            <a:r>
              <a:rPr lang="en-US" sz="1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CTU Prague</a:t>
            </a:r>
            <a:r>
              <a:rPr lang="en-US" sz="1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· CIIRC</a:t>
            </a: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640080" y="649224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kern="0" spc="3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Prague  </a:t>
            </a:r>
            <a:r>
              <a:rPr lang="en-US" sz="1000" kern="0" spc="3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en-US" sz="1000" kern="0" spc="3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 14–15,</a:t>
            </a:r>
            <a:r>
              <a:rPr lang="en-US" sz="1000" kern="0" spc="3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2026  ·  radimcare.cz</a:t>
            </a:r>
            <a:endParaRPr lang="en-US" sz="10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A256D98-34FB-E183-3FCA-BC5C4C247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335" y="1601216"/>
            <a:ext cx="2940643" cy="441096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816F77E-C697-DBAA-7AF7-A0DB7EF3E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975" y="-1119931"/>
            <a:ext cx="4634345" cy="463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54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 + II  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 AND COMMUNITY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60120"/>
            <a:ext cx="1097280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en-US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if the unit of care is not </a:t>
            </a:r>
            <a:r>
              <a:rPr lang="en-US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 individual</a:t>
            </a:r>
            <a:r>
              <a:rPr lang="en-US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endParaRPr lang="en-US" sz="3200" dirty="0"/>
          </a:p>
          <a:p>
            <a:pPr marL="0" indent="0">
              <a:lnSpc>
                <a:spcPts val="4200"/>
              </a:lnSpc>
              <a:buNone/>
            </a:pPr>
            <a:r>
              <a:rPr lang="en-US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but </a:t>
            </a:r>
            <a:r>
              <a:rPr lang="en-US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household</a:t>
            </a:r>
            <a:r>
              <a:rPr lang="en-US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and </a:t>
            </a:r>
            <a:r>
              <a:rPr lang="en-US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neighborhood</a:t>
            </a:r>
            <a:r>
              <a:rPr lang="en-US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640080" y="3017520"/>
            <a:ext cx="777240" cy="77724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" y="3211830"/>
            <a:ext cx="388620" cy="38862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54480" y="3108960"/>
            <a:ext cx="4114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456432"/>
            <a:ext cx="4114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geographically dispersed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640080" y="3931920"/>
            <a:ext cx="521208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000"/>
              </a:lnSpc>
              <a:spcAft>
                <a:spcPts val="500"/>
              </a:spcAft>
              <a:buNone/>
            </a:pPr>
            <a:r>
              <a:rPr lang="cs-CZ" sz="125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shift</a:t>
            </a:r>
            <a:r>
              <a:rPr lang="cs-CZ" sz="125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Adult children leave for work in Prague and Brno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Intergenerational contact changes from daily to weekly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physical to screen-based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50" dirty="0"/>
          </a:p>
          <a:p>
            <a:pPr marL="0" indent="0">
              <a:lnSpc>
                <a:spcPts val="2000"/>
              </a:lnSpc>
              <a:spcAft>
                <a:spcPts val="500"/>
              </a:spcAft>
              <a:buNone/>
            </a:pPr>
            <a:r>
              <a:rPr lang="cs-CZ" sz="125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Radim's role</a:t>
            </a:r>
            <a:r>
              <a:rPr lang="cs-CZ" sz="125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a replacement for family 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it's the technological floor on which they reconnect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50" dirty="0"/>
          </a:p>
        </p:txBody>
      </p:sp>
      <p:sp>
        <p:nvSpPr>
          <p:cNvPr id="9" name="Shape 6"/>
          <p:cNvSpPr/>
          <p:nvPr/>
        </p:nvSpPr>
        <p:spPr>
          <a:xfrm>
            <a:off x="6126480" y="3017520"/>
            <a:ext cx="10973" cy="2560320"/>
          </a:xfrm>
          <a:prstGeom prst="rect">
            <a:avLst/>
          </a:prstGeom>
          <a:solidFill>
            <a:srgbClr val="DAD8D2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0" name="Shape 7"/>
          <p:cNvSpPr/>
          <p:nvPr/>
        </p:nvSpPr>
        <p:spPr>
          <a:xfrm>
            <a:off x="6400800" y="3017520"/>
            <a:ext cx="777240" cy="777240"/>
          </a:xfrm>
          <a:prstGeom prst="ellipse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110" y="3211830"/>
            <a:ext cx="388620" cy="38862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315200" y="3108960"/>
            <a:ext cx="4297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Community</a:t>
            </a:r>
            <a:endParaRPr lang="en-US" sz="1800" dirty="0"/>
          </a:p>
        </p:txBody>
      </p:sp>
      <p:sp>
        <p:nvSpPr>
          <p:cNvPr id="13" name="Text 9"/>
          <p:cNvSpPr/>
          <p:nvPr/>
        </p:nvSpPr>
        <p:spPr>
          <a:xfrm>
            <a:off x="7315200" y="3456432"/>
            <a:ext cx="42976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weakened daily fabric</a:t>
            </a:r>
            <a:endParaRPr lang="en-US" sz="1100" dirty="0"/>
          </a:p>
        </p:txBody>
      </p:sp>
      <p:sp>
        <p:nvSpPr>
          <p:cNvPr id="14" name="Text 10"/>
          <p:cNvSpPr/>
          <p:nvPr/>
        </p:nvSpPr>
        <p:spPr>
          <a:xfrm>
            <a:off x="6400800" y="3931920"/>
            <a:ext cx="521208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000"/>
              </a:lnSpc>
              <a:spcAft>
                <a:spcPts val="500"/>
              </a:spcAft>
              <a:buNone/>
            </a:pPr>
            <a:r>
              <a:rPr lang="cs-CZ" sz="125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shift</a:t>
            </a:r>
            <a:r>
              <a:rPr lang="cs-CZ" sz="125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neighbor who once brought soup now doesn't know she's ill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community that kept the parish chronicle is now an administrative office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50" dirty="0"/>
          </a:p>
          <a:p>
            <a:pPr marL="0" indent="0">
              <a:lnSpc>
                <a:spcPts val="2000"/>
              </a:lnSpc>
              <a:spcAft>
                <a:spcPts val="500"/>
              </a:spcAft>
              <a:buNone/>
            </a:pPr>
            <a:r>
              <a:rPr lang="cs-CZ" sz="125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Radim's role</a:t>
            </a:r>
            <a:r>
              <a:rPr lang="cs-CZ" sz="125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Returns rhythm to the community 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sharing memories, name days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daily greetings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50" dirty="0"/>
          </a:p>
        </p:txBody>
      </p:sp>
      <p:sp>
        <p:nvSpPr>
          <p:cNvPr id="15" name="Text 11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16" name="Text 12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17" name="Text 13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 </a:t>
            </a:r>
            <a:r>
              <a:rPr lang="en-US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en-US" sz="900" dirty="0"/>
          </a:p>
        </p:txBody>
      </p:sp>
      <p:sp>
        <p:nvSpPr>
          <p:cNvPr id="19" name="ClosingBg">
            <a:extLst>
              <a:ext uri="{FF2B5EF4-FFF2-40B4-BE49-F238E27FC236}">
                <a16:creationId xmlns:a16="http://schemas.microsoft.com/office/drawing/2014/main" id="{6F85F26D-BEFA-FC42-843B-B6E6ED30BA76}"/>
              </a:ext>
            </a:extLst>
          </p:cNvPr>
          <p:cNvSpPr/>
          <p:nvPr/>
        </p:nvSpPr>
        <p:spPr>
          <a:xfrm>
            <a:off x="635000" y="5778500"/>
            <a:ext cx="10972800" cy="533400"/>
          </a:xfrm>
          <a:prstGeom prst="rect">
            <a:avLst/>
          </a:prstGeom>
          <a:solidFill>
            <a:srgbClr val="0B2A3D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20" name="ClosingText">
            <a:extLst>
              <a:ext uri="{FF2B5EF4-FFF2-40B4-BE49-F238E27FC236}">
                <a16:creationId xmlns:a16="http://schemas.microsoft.com/office/drawing/2014/main" id="{744F7183-F763-9741-8B32-D1E9092F7271}"/>
              </a:ext>
            </a:extLst>
          </p:cNvPr>
          <p:cNvSpPr txBox="1"/>
          <p:nvPr/>
        </p:nvSpPr>
        <p:spPr>
          <a:xfrm>
            <a:off x="889000" y="5778500"/>
            <a:ext cx="10477500" cy="5334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algn="ctr"/>
            <a:r>
              <a:rPr lang="cs-CZ" sz="1300" i="1">
                <a:solidFill>
                  <a:srgbClr val="FAFAF7"/>
                </a:solidFill>
              </a:rPr>
              <a:t>Family and community are units of care </a:t>
            </a:r>
            <a:r>
              <a:rPr lang="cs-CZ" sz="1300" i="1" dirty="0">
                <a:solidFill>
                  <a:srgbClr val="FAFAF7"/>
                </a:solidFill>
              </a:rPr>
              <a:t>— Radim </a:t>
            </a:r>
            <a:r>
              <a:rPr lang="cs-CZ" sz="1300" i="1">
                <a:solidFill>
                  <a:srgbClr val="FAFAF7"/>
                </a:solidFill>
              </a:rPr>
              <a:t>adds </a:t>
            </a:r>
            <a:r>
              <a:rPr lang="cs-CZ" sz="1300" i="1" dirty="0">
                <a:solidFill>
                  <a:srgbClr val="FAFAF7"/>
                </a:solidFill>
              </a:rPr>
              <a:t>a </a:t>
            </a:r>
            <a:r>
              <a:rPr lang="cs-CZ" sz="1300" i="1">
                <a:solidFill>
                  <a:srgbClr val="FAFAF7"/>
                </a:solidFill>
              </a:rPr>
              <a:t>layer of context and easy connection</a:t>
            </a:r>
            <a:r>
              <a:rPr lang="cs-CZ" sz="1300" i="1" dirty="0">
                <a:solidFill>
                  <a:srgbClr val="FAFAF7"/>
                </a:solidFill>
              </a:rPr>
              <a:t>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3D2FDCD3-2121-549E-6953-EF36CFC88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370" y="-397885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37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III  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6012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Technology has entered </a:t>
            </a:r>
            <a:r>
              <a:rPr lang="en-US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home</a:t>
            </a:r>
            <a:r>
              <a:rPr lang="en-US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640080" y="187452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 stops being a place you go to</a:t>
            </a:r>
            <a:r>
              <a:rPr lang="en-US" sz="14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becomes infrastructure that is already there</a:t>
            </a:r>
            <a:r>
              <a:rPr lang="en-US" sz="14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640080" y="2788920"/>
            <a:ext cx="594360" cy="59436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" y="2937510"/>
            <a:ext cx="297180" cy="2971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71600" y="2788920"/>
            <a:ext cx="4114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Voice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1371600" y="3118104"/>
            <a:ext cx="42976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600"/>
              </a:lnSpc>
              <a:buNone/>
            </a:pPr>
            <a:r>
              <a:rPr lang="en-US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Mr. </a:t>
            </a:r>
            <a:r>
              <a:rPr lang="en-US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 Kafánek — </a:t>
            </a:r>
            <a:r>
              <a:rPr lang="en-US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 always-present voice assistant</a:t>
            </a:r>
            <a:r>
              <a:rPr lang="en-US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smartphone needed</a:t>
            </a:r>
            <a:r>
              <a:rPr lang="en-US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hands-free.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640080" y="3840480"/>
            <a:ext cx="594360" cy="59436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" y="3989070"/>
            <a:ext cx="297180" cy="2971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71600" y="3840480"/>
            <a:ext cx="4114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Sensors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1405890" y="4169664"/>
            <a:ext cx="426339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Motion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doors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water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smoke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temperature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CO₂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and energy consumption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Radim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reads every signal in the home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 fall detection and customization for seniors' needs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13" name="Shape 9"/>
          <p:cNvSpPr/>
          <p:nvPr/>
        </p:nvSpPr>
        <p:spPr>
          <a:xfrm>
            <a:off x="640080" y="4892040"/>
            <a:ext cx="594360" cy="59436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70" y="5040630"/>
            <a:ext cx="297180" cy="29718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371600" y="4892040"/>
            <a:ext cx="4114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Central Hub</a:t>
            </a:r>
            <a:endParaRPr lang="en-US" sz="1400" dirty="0"/>
          </a:p>
        </p:txBody>
      </p:sp>
      <p:sp>
        <p:nvSpPr>
          <p:cNvPr id="16" name="Text 11"/>
          <p:cNvSpPr/>
          <p:nvPr/>
        </p:nvSpPr>
        <p:spPr>
          <a:xfrm>
            <a:off x="1371600" y="5221224"/>
            <a:ext cx="42976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Home Assistant + Radim AI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runs locally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Sensitive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stays at home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only anonymized signals go to the cloud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17" name="Shape 12"/>
          <p:cNvSpPr/>
          <p:nvPr/>
        </p:nvSpPr>
        <p:spPr>
          <a:xfrm>
            <a:off x="6309360" y="2606040"/>
            <a:ext cx="5394960" cy="3200400"/>
          </a:xfrm>
          <a:prstGeom prst="rect">
            <a:avLst/>
          </a:prstGeom>
          <a:solidFill>
            <a:srgbClr val="F0EAE0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9" name="Text 13"/>
          <p:cNvSpPr/>
          <p:nvPr/>
        </p:nvSpPr>
        <p:spPr>
          <a:xfrm>
            <a:off x="6309360" y="5212080"/>
            <a:ext cx="187434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Mr.</a:t>
            </a:r>
            <a:r>
              <a:rPr lang="en-US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Radim Kafánek</a:t>
            </a:r>
            <a:endParaRPr lang="en-US" sz="1100" dirty="0"/>
          </a:p>
        </p:txBody>
      </p:sp>
      <p:sp>
        <p:nvSpPr>
          <p:cNvPr id="20" name="Text 14"/>
          <p:cNvSpPr/>
          <p:nvPr/>
        </p:nvSpPr>
        <p:spPr>
          <a:xfrm>
            <a:off x="6309360" y="5458968"/>
            <a:ext cx="187434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i="1" kern="0" spc="200" err="1">
                <a:solidFill>
                  <a:srgbClr val="767670"/>
                </a:solidFill>
                <a:latin typeface="Inter" pitchFamily="34" charset="0"/>
                <a:ea typeface="Inter" pitchFamily="34" charset="-122"/>
              </a:rPr>
              <a:t>Your</a:t>
            </a:r>
            <a:r>
              <a:rPr lang="en-US" sz="900" i="1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900" i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</a:rPr>
              <a:t>AI </a:t>
            </a:r>
            <a:r>
              <a:rPr lang="en-US" sz="900" i="1" kern="0" spc="200" err="1">
                <a:solidFill>
                  <a:srgbClr val="767670"/>
                </a:solidFill>
                <a:latin typeface="Inter" pitchFamily="34" charset="0"/>
                <a:ea typeface="Inter" pitchFamily="34" charset="-122"/>
              </a:rPr>
              <a:t>Care Assistant</a:t>
            </a:r>
            <a:r>
              <a:rPr lang="en-US" sz="900" i="1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</a:rPr>
              <a:t> </a:t>
            </a:r>
            <a:endParaRPr lang="en-US" sz="900" dirty="0"/>
          </a:p>
        </p:txBody>
      </p:sp>
      <p:sp>
        <p:nvSpPr>
          <p:cNvPr id="21" name="Shape 15"/>
          <p:cNvSpPr/>
          <p:nvPr/>
        </p:nvSpPr>
        <p:spPr>
          <a:xfrm>
            <a:off x="8138160" y="2834640"/>
            <a:ext cx="10973" cy="2788920"/>
          </a:xfrm>
          <a:prstGeom prst="rect">
            <a:avLst/>
          </a:prstGeom>
          <a:solidFill>
            <a:srgbClr val="B8B5AE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2" name="Shape 16"/>
          <p:cNvSpPr/>
          <p:nvPr/>
        </p:nvSpPr>
        <p:spPr>
          <a:xfrm>
            <a:off x="8357616" y="3227832"/>
            <a:ext cx="3246120" cy="914400"/>
          </a:xfrm>
          <a:prstGeom prst="roundRect">
            <a:avLst>
              <a:gd name="adj" fmla="val 12000"/>
            </a:avLst>
          </a:prstGeom>
          <a:solidFill>
            <a:srgbClr val="C4B8A8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3" name="Shape 17"/>
          <p:cNvSpPr/>
          <p:nvPr/>
        </p:nvSpPr>
        <p:spPr>
          <a:xfrm>
            <a:off x="8321040" y="3108960"/>
            <a:ext cx="3246120" cy="914400"/>
          </a:xfrm>
          <a:prstGeom prst="roundRect">
            <a:avLst>
              <a:gd name="adj" fmla="val 12000"/>
            </a:avLst>
          </a:prstGeom>
          <a:solidFill>
            <a:srgbClr val="303A4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4" name="Shape 18"/>
          <p:cNvSpPr/>
          <p:nvPr/>
        </p:nvSpPr>
        <p:spPr>
          <a:xfrm>
            <a:off x="8394192" y="3145536"/>
            <a:ext cx="3099816" cy="36576"/>
          </a:xfrm>
          <a:prstGeom prst="rect">
            <a:avLst/>
          </a:prstGeom>
          <a:solidFill>
            <a:srgbClr val="5BB8C7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5" name="Shape 19"/>
          <p:cNvSpPr/>
          <p:nvPr/>
        </p:nvSpPr>
        <p:spPr>
          <a:xfrm>
            <a:off x="8412480" y="3218688"/>
            <a:ext cx="729234" cy="713232"/>
          </a:xfrm>
          <a:prstGeom prst="roundRect">
            <a:avLst>
              <a:gd name="adj" fmla="val 128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6" name="Shape 20"/>
          <p:cNvSpPr/>
          <p:nvPr/>
        </p:nvSpPr>
        <p:spPr>
          <a:xfrm>
            <a:off x="8430768" y="3236976"/>
            <a:ext cx="692658" cy="256032"/>
          </a:xfrm>
          <a:prstGeom prst="roundRect">
            <a:avLst>
              <a:gd name="adj" fmla="val 2857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7" name="Shape 21"/>
          <p:cNvSpPr/>
          <p:nvPr/>
        </p:nvSpPr>
        <p:spPr>
          <a:xfrm>
            <a:off x="8685657" y="3611880"/>
            <a:ext cx="182880" cy="27432"/>
          </a:xfrm>
          <a:prstGeom prst="rect">
            <a:avLst/>
          </a:prstGeom>
          <a:solidFill>
            <a:srgbClr val="8A8A8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8" name="Shape 22"/>
          <p:cNvSpPr/>
          <p:nvPr/>
        </p:nvSpPr>
        <p:spPr>
          <a:xfrm>
            <a:off x="9178290" y="3218688"/>
            <a:ext cx="729234" cy="713232"/>
          </a:xfrm>
          <a:prstGeom prst="roundRect">
            <a:avLst>
              <a:gd name="adj" fmla="val 128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9" name="Shape 23"/>
          <p:cNvSpPr/>
          <p:nvPr/>
        </p:nvSpPr>
        <p:spPr>
          <a:xfrm>
            <a:off x="9196578" y="3236976"/>
            <a:ext cx="692658" cy="256032"/>
          </a:xfrm>
          <a:prstGeom prst="roundRect">
            <a:avLst>
              <a:gd name="adj" fmla="val 2857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0" name="Shape 24"/>
          <p:cNvSpPr/>
          <p:nvPr/>
        </p:nvSpPr>
        <p:spPr>
          <a:xfrm>
            <a:off x="9451467" y="3611880"/>
            <a:ext cx="182880" cy="27432"/>
          </a:xfrm>
          <a:prstGeom prst="rect">
            <a:avLst/>
          </a:prstGeom>
          <a:solidFill>
            <a:srgbClr val="8A8A8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1" name="Shape 25"/>
          <p:cNvSpPr/>
          <p:nvPr/>
        </p:nvSpPr>
        <p:spPr>
          <a:xfrm>
            <a:off x="9944100" y="3218688"/>
            <a:ext cx="729234" cy="713232"/>
          </a:xfrm>
          <a:prstGeom prst="roundRect">
            <a:avLst>
              <a:gd name="adj" fmla="val 128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2" name="Shape 26"/>
          <p:cNvSpPr/>
          <p:nvPr/>
        </p:nvSpPr>
        <p:spPr>
          <a:xfrm>
            <a:off x="9962388" y="3236976"/>
            <a:ext cx="692658" cy="256032"/>
          </a:xfrm>
          <a:prstGeom prst="roundRect">
            <a:avLst>
              <a:gd name="adj" fmla="val 2857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3" name="Shape 27"/>
          <p:cNvSpPr/>
          <p:nvPr/>
        </p:nvSpPr>
        <p:spPr>
          <a:xfrm>
            <a:off x="10217277" y="3611880"/>
            <a:ext cx="182880" cy="27432"/>
          </a:xfrm>
          <a:prstGeom prst="rect">
            <a:avLst/>
          </a:prstGeom>
          <a:solidFill>
            <a:srgbClr val="8A8A8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4" name="Shape 28"/>
          <p:cNvSpPr/>
          <p:nvPr/>
        </p:nvSpPr>
        <p:spPr>
          <a:xfrm>
            <a:off x="10709910" y="3218688"/>
            <a:ext cx="729234" cy="713232"/>
          </a:xfrm>
          <a:prstGeom prst="roundRect">
            <a:avLst>
              <a:gd name="adj" fmla="val 128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5" name="Shape 29"/>
          <p:cNvSpPr/>
          <p:nvPr/>
        </p:nvSpPr>
        <p:spPr>
          <a:xfrm>
            <a:off x="10728198" y="3236976"/>
            <a:ext cx="692658" cy="256032"/>
          </a:xfrm>
          <a:prstGeom prst="roundRect">
            <a:avLst>
              <a:gd name="adj" fmla="val 2857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6" name="Shape 30"/>
          <p:cNvSpPr/>
          <p:nvPr/>
        </p:nvSpPr>
        <p:spPr>
          <a:xfrm>
            <a:off x="10983087" y="3611880"/>
            <a:ext cx="182880" cy="27432"/>
          </a:xfrm>
          <a:prstGeom prst="rect">
            <a:avLst/>
          </a:prstGeom>
          <a:solidFill>
            <a:srgbClr val="8A8A8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7" name="Text 31"/>
          <p:cNvSpPr/>
          <p:nvPr/>
        </p:nvSpPr>
        <p:spPr>
          <a:xfrm>
            <a:off x="8321040" y="4000500"/>
            <a:ext cx="32461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cs-CZ" sz="1100" b="1" dirty="0">
              <a:solidFill>
                <a:srgbClr val="0B2A3D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buNone/>
            </a:pP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Buttons 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 NFC </a:t>
            </a: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Reader</a:t>
            </a:r>
            <a:endParaRPr lang="cs-CZ" sz="1100" dirty="0"/>
          </a:p>
        </p:txBody>
      </p:sp>
      <p:sp>
        <p:nvSpPr>
          <p:cNvPr id="38" name="Text 32"/>
          <p:cNvSpPr/>
          <p:nvPr/>
        </p:nvSpPr>
        <p:spPr>
          <a:xfrm>
            <a:off x="8321040" y="4254500"/>
            <a:ext cx="3246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900" i="1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words aren't enough</a:t>
            </a:r>
            <a:endParaRPr lang="cs-CZ" sz="900" dirty="0"/>
          </a:p>
        </p:txBody>
      </p:sp>
      <p:sp>
        <p:nvSpPr>
          <p:cNvPr id="39" name="Text 33"/>
          <p:cNvSpPr/>
          <p:nvPr/>
        </p:nvSpPr>
        <p:spPr>
          <a:xfrm>
            <a:off x="8121777" y="4544822"/>
            <a:ext cx="2095500" cy="120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500"/>
              </a:lnSpc>
              <a:buNone/>
            </a:pPr>
            <a:r>
              <a:rPr lang="cs-CZ" sz="10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Four buttons for moments when speaking isn't possible</a:t>
            </a:r>
            <a:r>
              <a:rPr lang="cs-CZ" sz="10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 </a:t>
            </a:r>
            <a:r>
              <a:rPr lang="cs-CZ" sz="10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NFC </a:t>
            </a:r>
            <a:r>
              <a:rPr lang="cs-CZ" sz="10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card brings up </a:t>
            </a:r>
            <a:r>
              <a:rPr lang="cs-CZ" sz="10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TV, </a:t>
            </a:r>
            <a:r>
              <a:rPr lang="cs-CZ" sz="10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favorite radio, or a video call with a grandchild </a:t>
            </a:r>
            <a:r>
              <a:rPr lang="cs-CZ" sz="10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also works for children with special needs</a:t>
            </a:r>
            <a:r>
              <a:rPr lang="cs-CZ" sz="10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00" dirty="0"/>
          </a:p>
        </p:txBody>
      </p:sp>
      <p:sp>
        <p:nvSpPr>
          <p:cNvPr id="40" name="Shape 34"/>
          <p:cNvSpPr/>
          <p:nvPr/>
        </p:nvSpPr>
        <p:spPr>
          <a:xfrm>
            <a:off x="640080" y="5943600"/>
            <a:ext cx="10972800" cy="365760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1" name="Text 35"/>
          <p:cNvSpPr/>
          <p:nvPr/>
        </p:nvSpPr>
        <p:spPr>
          <a:xfrm>
            <a:off x="640080" y="594360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Voice</a:t>
            </a:r>
            <a:r>
              <a:rPr lang="cs-CZ" sz="1000" kern="0" spc="200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hand</a:t>
            </a:r>
            <a:r>
              <a:rPr lang="cs-CZ" sz="1000" kern="0" spc="200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context  </a:t>
            </a:r>
            <a:r>
              <a:rPr lang="cs-CZ" sz="1000" kern="0" spc="200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three layers of control for one person  </a:t>
            </a:r>
            <a:r>
              <a:rPr lang="cs-CZ" sz="1000" kern="0" spc="200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fall detection to calling for help</a:t>
            </a:r>
            <a:endParaRPr lang="cs-CZ" sz="1000" dirty="0"/>
          </a:p>
        </p:txBody>
      </p:sp>
      <p:sp>
        <p:nvSpPr>
          <p:cNvPr id="42" name="Text 36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43" name="Text 37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44" name="Text 38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11 </a:t>
            </a:r>
            <a:r>
              <a:rPr lang="en-US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en-US" sz="900" dirty="0"/>
          </a:p>
        </p:txBody>
      </p:sp>
      <p:pic>
        <p:nvPicPr>
          <p:cNvPr id="46" name="Obrázek 45">
            <a:extLst>
              <a:ext uri="{FF2B5EF4-FFF2-40B4-BE49-F238E27FC236}">
                <a16:creationId xmlns:a16="http://schemas.microsoft.com/office/drawing/2014/main" id="{F4559980-7E1A-8FCB-0F63-CBB00DB862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00" b="44000"/>
          <a:stretch>
            <a:fillRect/>
          </a:stretch>
        </p:blipFill>
        <p:spPr>
          <a:xfrm>
            <a:off x="10233660" y="4611839"/>
            <a:ext cx="1397000" cy="820928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84B023D4-378D-390D-CBF3-55931758D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4813" y="2775775"/>
            <a:ext cx="1477899" cy="2216849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DEF11A5B-BD3B-AF44-D863-18389FB39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9588" y="-364825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07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cs-CZ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  ·  </a:t>
            </a:r>
            <a:r>
              <a:rPr lang="cs-CZ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PRINCIPLE</a:t>
            </a:r>
            <a:endParaRPr lang="cs-CZ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1097280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Two paths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3200" dirty="0"/>
          </a:p>
          <a:p>
            <a:pPr marL="0" indent="0">
              <a:lnSpc>
                <a:spcPts val="4200"/>
              </a:lnSpc>
              <a:buNone/>
            </a:pP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</a:t>
            </a:r>
            <a:r>
              <a:rPr lang="cs-CZ" sz="3200" b="1">
                <a:solidFill>
                  <a:srgbClr val="5A6E7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extracts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other </a:t>
            </a:r>
            <a:r>
              <a:rPr lang="cs-CZ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builds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3200" dirty="0"/>
          </a:p>
        </p:txBody>
      </p:sp>
      <p:sp>
        <p:nvSpPr>
          <p:cNvPr id="4" name="Shape 2"/>
          <p:cNvSpPr/>
          <p:nvPr/>
        </p:nvSpPr>
        <p:spPr>
          <a:xfrm>
            <a:off x="640080" y="2788920"/>
            <a:ext cx="5349240" cy="320040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Shape 3"/>
          <p:cNvSpPr/>
          <p:nvPr/>
        </p:nvSpPr>
        <p:spPr>
          <a:xfrm>
            <a:off x="640080" y="2788920"/>
            <a:ext cx="73152" cy="3200400"/>
          </a:xfrm>
          <a:prstGeom prst="rect">
            <a:avLst/>
          </a:prstGeom>
          <a:solidFill>
            <a:srgbClr val="B8B5AE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6" name="Text 4"/>
          <p:cNvSpPr/>
          <p:nvPr/>
        </p:nvSpPr>
        <p:spPr>
          <a:xfrm>
            <a:off x="914400" y="2971800"/>
            <a:ext cx="4937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EXTRACTIVE</a:t>
            </a:r>
            <a:r>
              <a:rPr lang="en-US" sz="1000" b="1" kern="0" spc="4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AI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914400" y="329184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Optimization for</a:t>
            </a:r>
            <a:r>
              <a:rPr lang="en-US" sz="1800" b="1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engagement.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914400" y="4023360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1188720" y="4023360"/>
            <a:ext cx="4663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Subject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as a market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segment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that produces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data.</a:t>
            </a:r>
            <a:endParaRPr lang="cs-CZ" sz="1100" dirty="0"/>
          </a:p>
        </p:txBody>
      </p:sp>
      <p:sp>
        <p:nvSpPr>
          <p:cNvPr id="10" name="Text 8"/>
          <p:cNvSpPr/>
          <p:nvPr/>
        </p:nvSpPr>
        <p:spPr>
          <a:xfrm>
            <a:off x="914400" y="4407408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1188720" y="4407408"/>
            <a:ext cx="4663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Accumulates at the platform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12" name="Text 10"/>
          <p:cNvSpPr/>
          <p:nvPr/>
        </p:nvSpPr>
        <p:spPr>
          <a:xfrm>
            <a:off x="914400" y="4791456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1188720" y="4791456"/>
            <a:ext cx="4663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Trust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Replaced by user dependency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14" name="Text 12"/>
          <p:cNvSpPr/>
          <p:nvPr/>
        </p:nvSpPr>
        <p:spPr>
          <a:xfrm>
            <a:off x="914400" y="5175504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1188720" y="5175504"/>
            <a:ext cx="4663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Pace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Slowness is a flaw to be eliminated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16" name="Shape 14"/>
          <p:cNvSpPr/>
          <p:nvPr/>
        </p:nvSpPr>
        <p:spPr>
          <a:xfrm>
            <a:off x="6263640" y="2788920"/>
            <a:ext cx="5349240" cy="3200400"/>
          </a:xfrm>
          <a:prstGeom prst="rect">
            <a:avLst/>
          </a:prstGeom>
          <a:solidFill>
            <a:srgbClr val="FFFFFF"/>
          </a:solidFill>
          <a:ln w="12700">
            <a:solidFill>
              <a:srgbClr val="D74C3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7" name="Shape 15"/>
          <p:cNvSpPr/>
          <p:nvPr/>
        </p:nvSpPr>
        <p:spPr>
          <a:xfrm>
            <a:off x="6263640" y="2788920"/>
            <a:ext cx="73152" cy="3200400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8" name="Text 16"/>
          <p:cNvSpPr/>
          <p:nvPr/>
        </p:nvSpPr>
        <p:spPr>
          <a:xfrm>
            <a:off x="6537960" y="2971800"/>
            <a:ext cx="4937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INFRASTRUCTURE OF DIGNITY</a:t>
            </a:r>
            <a:endParaRPr lang="en-US" sz="1000" dirty="0"/>
          </a:p>
        </p:txBody>
      </p:sp>
      <p:sp>
        <p:nvSpPr>
          <p:cNvPr id="19" name="Text 17"/>
          <p:cNvSpPr/>
          <p:nvPr/>
        </p:nvSpPr>
        <p:spPr>
          <a:xfrm>
            <a:off x="6537960" y="329184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Slow when needed</a:t>
            </a:r>
            <a:r>
              <a:rPr lang="en-US" sz="1800" b="1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6537960" y="4023360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6812280" y="4023360"/>
            <a:ext cx="4663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Subject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as an active member of community and memory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22" name="Text 20"/>
          <p:cNvSpPr/>
          <p:nvPr/>
        </p:nvSpPr>
        <p:spPr>
          <a:xfrm>
            <a:off x="6537960" y="4407408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6812280" y="4407408"/>
            <a:ext cx="4663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Returns contractually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70 / 20 / 5 / 5.</a:t>
            </a:r>
            <a:endParaRPr lang="cs-CZ" sz="1100" dirty="0"/>
          </a:p>
        </p:txBody>
      </p:sp>
      <p:sp>
        <p:nvSpPr>
          <p:cNvPr id="24" name="Text 22"/>
          <p:cNvSpPr/>
          <p:nvPr/>
        </p:nvSpPr>
        <p:spPr>
          <a:xfrm>
            <a:off x="6537960" y="4791456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6812280" y="4791456"/>
            <a:ext cx="4663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Trust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Built into the design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slowness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memory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respect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26" name="Text 24"/>
          <p:cNvSpPr/>
          <p:nvPr/>
        </p:nvSpPr>
        <p:spPr>
          <a:xfrm>
            <a:off x="6537960" y="5175504"/>
            <a:ext cx="274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6812280" y="5175504"/>
            <a:ext cx="46634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Pace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steps back when unsure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defers to the elder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28" name="Text 26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29" name="Text 27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30" name="Text 28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12 </a:t>
            </a:r>
            <a:r>
              <a:rPr lang="en-US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en-US" sz="900" dirty="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82EF990A-A6F5-8545-9CE1-73A75DE64390}"/>
              </a:ext>
            </a:extLst>
          </p:cNvPr>
          <p:cNvSpPr/>
          <p:nvPr/>
        </p:nvSpPr>
        <p:spPr>
          <a:xfrm>
            <a:off x="635000" y="6096000"/>
            <a:ext cx="10972800" cy="279400"/>
          </a:xfrm>
          <a:prstGeom prst="rect">
            <a:avLst/>
          </a:prstGeom>
          <a:solidFill>
            <a:srgbClr val="D74C3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207475D-3B71-2E45-A929-04140605689E}"/>
              </a:ext>
            </a:extLst>
          </p:cNvPr>
          <p:cNvSpPr txBox="1"/>
          <p:nvPr/>
        </p:nvSpPr>
        <p:spPr>
          <a:xfrm>
            <a:off x="762000" y="6096000"/>
            <a:ext cx="10718800" cy="279400"/>
          </a:xfrm>
          <a:prstGeom prst="rect">
            <a:avLst/>
          </a:prstGeom>
          <a:noFill/>
        </p:spPr>
        <p:txBody>
          <a:bodyPr vertOverflow="overflow" vert="horz" wrap="none" rtlCol="0" anchor="ctr" anchorCtr="0">
            <a:noAutofit/>
          </a:bodyPr>
          <a:lstStyle/>
          <a:p>
            <a:pPr algn="l"/>
            <a:r>
              <a:rPr lang="cs-CZ" sz="1200" b="1" i="1">
                <a:solidFill>
                  <a:srgbClr val="FAFAF7"/>
                </a:solidFill>
              </a:rPr>
              <a:t>Radim builds the second path.</a:t>
            </a: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D9DCEF1D-5BA2-C908-1094-03D1B11A0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588" y="-364825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03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5" name="Connector 505"/>
          <p:cNvCxnSpPr/>
          <p:nvPr/>
        </p:nvCxnSpPr>
        <p:spPr>
          <a:xfrm flipH="1" flipV="1">
            <a:off x="7735453" y="3331101"/>
            <a:ext cx="367277" cy="209439"/>
          </a:xfrm>
          <a:prstGeom prst="line">
            <a:avLst/>
          </a:prstGeom>
          <a:ln w="9525">
            <a:solidFill>
              <a:srgbClr val="B0BEC5"/>
            </a:solidFill>
          </a:ln>
        </p:spPr>
      </p:cxnSp>
      <p:cxnSp>
        <p:nvCxnSpPr>
          <p:cNvPr id="504" name="Connector 504"/>
          <p:cNvCxnSpPr/>
          <p:nvPr/>
        </p:nvCxnSpPr>
        <p:spPr>
          <a:xfrm flipH="1">
            <a:off x="7731909" y="4316364"/>
            <a:ext cx="375625" cy="220408"/>
          </a:xfrm>
          <a:prstGeom prst="line">
            <a:avLst/>
          </a:prstGeom>
          <a:ln w="9525">
            <a:solidFill>
              <a:srgbClr val="B0BEC5"/>
            </a:solidFill>
          </a:ln>
        </p:spPr>
      </p:cxnSp>
      <p:cxnSp>
        <p:nvCxnSpPr>
          <p:cNvPr id="503" name="Connector 503"/>
          <p:cNvCxnSpPr/>
          <p:nvPr/>
        </p:nvCxnSpPr>
        <p:spPr>
          <a:xfrm>
            <a:off x="8775700" y="4699000"/>
            <a:ext cx="12700" cy="444500"/>
          </a:xfrm>
          <a:prstGeom prst="line">
            <a:avLst/>
          </a:prstGeom>
          <a:ln w="9525">
            <a:solidFill>
              <a:srgbClr val="B0BEC5"/>
            </a:solidFill>
          </a:ln>
        </p:spPr>
      </p:cxnSp>
      <p:cxnSp>
        <p:nvCxnSpPr>
          <p:cNvPr id="502" name="Connector 502"/>
          <p:cNvCxnSpPr/>
          <p:nvPr/>
        </p:nvCxnSpPr>
        <p:spPr>
          <a:xfrm>
            <a:off x="9445267" y="4313966"/>
            <a:ext cx="385890" cy="224575"/>
          </a:xfrm>
          <a:prstGeom prst="line">
            <a:avLst/>
          </a:prstGeom>
          <a:ln w="9525">
            <a:solidFill>
              <a:srgbClr val="B0BEC5"/>
            </a:solidFill>
          </a:ln>
        </p:spPr>
      </p:cxnSp>
      <p:cxnSp>
        <p:nvCxnSpPr>
          <p:cNvPr id="501" name="Connector 501"/>
          <p:cNvCxnSpPr/>
          <p:nvPr/>
        </p:nvCxnSpPr>
        <p:spPr>
          <a:xfrm flipV="1">
            <a:off x="9450022" y="3329345"/>
            <a:ext cx="377627" cy="213576"/>
          </a:xfrm>
          <a:prstGeom prst="line">
            <a:avLst/>
          </a:prstGeom>
          <a:ln w="9525">
            <a:solidFill>
              <a:srgbClr val="B0BEC5"/>
            </a:solidFill>
          </a:ln>
        </p:spPr>
      </p:cxnSp>
      <p:cxnSp>
        <p:nvCxnSpPr>
          <p:cNvPr id="500" name="Connector 500"/>
          <p:cNvCxnSpPr/>
          <p:nvPr/>
        </p:nvCxnSpPr>
        <p:spPr>
          <a:xfrm flipV="1">
            <a:off x="8775700" y="2717800"/>
            <a:ext cx="12700" cy="431800"/>
          </a:xfrm>
          <a:prstGeom prst="line">
            <a:avLst/>
          </a:prstGeom>
          <a:ln w="9525">
            <a:solidFill>
              <a:srgbClr val="B0BEC5"/>
            </a:solidFill>
          </a:ln>
        </p:spPr>
      </p:cxnSp>
      <p:sp>
        <p:nvSpPr>
          <p:cNvPr id="12" name="Shape 10"/>
          <p:cNvSpPr/>
          <p:nvPr/>
        </p:nvSpPr>
        <p:spPr>
          <a:xfrm>
            <a:off x="8778240" y="3931920"/>
            <a:ext cx="0" cy="0"/>
          </a:xfrm>
          <a:prstGeom prst="line">
            <a:avLst/>
          </a:prstGeom>
          <a:noFill/>
          <a:ln w="1270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Shape 9"/>
          <p:cNvSpPr/>
          <p:nvPr/>
        </p:nvSpPr>
        <p:spPr>
          <a:xfrm>
            <a:off x="8778240" y="3931920"/>
            <a:ext cx="0" cy="891540"/>
          </a:xfrm>
          <a:prstGeom prst="line">
            <a:avLst/>
          </a:prstGeom>
          <a:noFill/>
          <a:ln w="1270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Shape 8"/>
          <p:cNvSpPr/>
          <p:nvPr/>
        </p:nvSpPr>
        <p:spPr>
          <a:xfrm>
            <a:off x="8778240" y="3931920"/>
            <a:ext cx="0" cy="1783080"/>
          </a:xfrm>
          <a:prstGeom prst="line">
            <a:avLst/>
          </a:prstGeom>
          <a:noFill/>
          <a:ln w="1270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Shape 7"/>
          <p:cNvSpPr/>
          <p:nvPr/>
        </p:nvSpPr>
        <p:spPr>
          <a:xfrm>
            <a:off x="8778240" y="3931920"/>
            <a:ext cx="1544193" cy="891540"/>
          </a:xfrm>
          <a:prstGeom prst="line">
            <a:avLst/>
          </a:prstGeom>
          <a:noFill/>
          <a:ln w="1270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Shape 6"/>
          <p:cNvSpPr/>
          <p:nvPr/>
        </p:nvSpPr>
        <p:spPr>
          <a:xfrm>
            <a:off x="8778240" y="3931920"/>
            <a:ext cx="1544193" cy="0"/>
          </a:xfrm>
          <a:prstGeom prst="line">
            <a:avLst/>
          </a:prstGeom>
          <a:noFill/>
          <a:ln w="1270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Shape 5"/>
          <p:cNvSpPr/>
          <p:nvPr/>
        </p:nvSpPr>
        <p:spPr>
          <a:xfrm>
            <a:off x="8778240" y="3931920"/>
            <a:ext cx="0" cy="0"/>
          </a:xfrm>
          <a:prstGeom prst="line">
            <a:avLst/>
          </a:prstGeom>
          <a:noFill/>
          <a:ln w="1270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IV + VI  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ECOSYSTEM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4937760" cy="274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800"/>
              </a:lnSpc>
              <a:buNone/>
            </a:pPr>
            <a:r>
              <a:rPr lang="cs-CZ" sz="28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Loneliness won't be solved by </a:t>
            </a:r>
            <a:r>
              <a:rPr lang="cs-CZ" sz="28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device</a:t>
            </a:r>
            <a:r>
              <a:rPr lang="cs-CZ" sz="28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2800" dirty="0"/>
          </a:p>
          <a:p>
            <a:pPr marL="0" indent="0">
              <a:lnSpc>
                <a:spcPts val="3800"/>
              </a:lnSpc>
              <a:buNone/>
            </a:pPr>
            <a:r>
              <a:rPr lang="cs-CZ" sz="28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 </a:t>
            </a:r>
            <a:r>
              <a:rPr lang="cs-CZ" sz="28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ecosystem will</a:t>
            </a:r>
            <a:r>
              <a:rPr lang="cs-CZ" sz="28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2800" dirty="0"/>
          </a:p>
        </p:txBody>
      </p:sp>
      <p:sp>
        <p:nvSpPr>
          <p:cNvPr id="4" name="Text 2"/>
          <p:cNvSpPr/>
          <p:nvPr/>
        </p:nvSpPr>
        <p:spPr>
          <a:xfrm>
            <a:off x="640080" y="2540000"/>
            <a:ext cx="4937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300" b="1" i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Six layers around the senior </a:t>
            </a:r>
            <a:r>
              <a:rPr lang="cs-CZ" sz="1300" b="1" i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300" b="1" i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</a:t>
            </a:r>
            <a:r>
              <a:rPr lang="cs-CZ" sz="1300" b="1" i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Radim, </a:t>
            </a:r>
            <a:r>
              <a:rPr lang="cs-CZ" sz="1300" b="1" i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which holds them together</a:t>
            </a:r>
            <a:r>
              <a:rPr lang="cs-CZ" sz="1300" b="1" i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300" dirty="0"/>
          </a:p>
        </p:txBody>
      </p:sp>
      <p:sp>
        <p:nvSpPr>
          <p:cNvPr id="5" name="Text 3"/>
          <p:cNvSpPr/>
          <p:nvPr/>
        </p:nvSpPr>
        <p:spPr>
          <a:xfrm>
            <a:off x="640080" y="3048000"/>
            <a:ext cx="4937760" cy="254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700"/>
              </a:lnSpc>
              <a:spcAft>
                <a:spcPts val="400"/>
              </a:spcAft>
              <a:buNone/>
            </a:pP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Dignified aging doesn't come from a single app or device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emerges where </a:t>
            </a: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family, community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support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state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market connect around the senior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strengthen each other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  <a:p>
            <a:pPr marL="0" indent="0">
              <a:lnSpc>
                <a:spcPts val="1700"/>
              </a:lnSpc>
              <a:spcAft>
                <a:spcPts val="400"/>
              </a:spcAft>
              <a:buNone/>
            </a:pP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and family form the core of the relationship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Community keeps the daily rhythm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doctors treat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social services bridge crises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caregivers assist in daily life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authorities guarantee rights. </a:t>
            </a: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Markets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are not just where value flows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farmers' stand, pharmacy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neighborhood shop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 café are </a:t>
            </a:r>
            <a:r>
              <a:rPr lang="cs-CZ" sz="11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meeting places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where the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remains part of everyday life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  <a:p>
            <a:pPr marL="0" indent="0">
              <a:lnSpc>
                <a:spcPts val="1700"/>
              </a:lnSpc>
              <a:spcAft>
                <a:spcPts val="400"/>
              </a:spcAft>
              <a:buNone/>
            </a:pP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doesn't replace these layers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holds them in a single interface the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understands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gives everyone else the context to act sooner and more precisely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13" name="Shape 11"/>
          <p:cNvSpPr/>
          <p:nvPr/>
        </p:nvSpPr>
        <p:spPr>
          <a:xfrm>
            <a:off x="8183880" y="1554480"/>
            <a:ext cx="1188720" cy="1188720"/>
          </a:xfrm>
          <a:prstGeom prst="ellipse">
            <a:avLst/>
          </a:prstGeom>
          <a:solidFill>
            <a:srgbClr val="DCE3E8"/>
          </a:solidFill>
          <a:ln w="12700">
            <a:solidFill>
              <a:srgbClr val="8FA3AE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072" y="1764792"/>
            <a:ext cx="402336" cy="402336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8183880" y="2221992"/>
            <a:ext cx="11887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Community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9728073" y="2446020"/>
            <a:ext cx="1188720" cy="1188720"/>
          </a:xfrm>
          <a:prstGeom prst="ellipse">
            <a:avLst/>
          </a:prstGeom>
          <a:solidFill>
            <a:srgbClr val="DCE7E9"/>
          </a:solidFill>
          <a:ln w="15240">
            <a:solidFill>
              <a:srgbClr val="0B2A3D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265" y="2656332"/>
            <a:ext cx="402336" cy="402336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9728073" y="3113532"/>
            <a:ext cx="11887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Doctors</a:t>
            </a:r>
            <a:endParaRPr lang="en-US" sz="1100" dirty="0"/>
          </a:p>
        </p:txBody>
      </p:sp>
      <p:sp>
        <p:nvSpPr>
          <p:cNvPr id="19" name="Shape 15"/>
          <p:cNvSpPr/>
          <p:nvPr/>
        </p:nvSpPr>
        <p:spPr>
          <a:xfrm>
            <a:off x="9728073" y="4229100"/>
            <a:ext cx="1188720" cy="1188720"/>
          </a:xfrm>
          <a:prstGeom prst="ellipse">
            <a:avLst/>
          </a:prstGeom>
          <a:solidFill>
            <a:srgbClr val="DCE3E8"/>
          </a:solidFill>
          <a:ln w="12700">
            <a:solidFill>
              <a:srgbClr val="8FA3AE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265" y="4439412"/>
            <a:ext cx="402336" cy="402336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9728073" y="4896612"/>
            <a:ext cx="11887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Markets</a:t>
            </a:r>
            <a:endParaRPr lang="en-US" sz="1100" dirty="0"/>
          </a:p>
        </p:txBody>
      </p:sp>
      <p:sp>
        <p:nvSpPr>
          <p:cNvPr id="22" name="Shape 17"/>
          <p:cNvSpPr/>
          <p:nvPr/>
        </p:nvSpPr>
        <p:spPr>
          <a:xfrm>
            <a:off x="8183880" y="5120640"/>
            <a:ext cx="1188720" cy="1188720"/>
          </a:xfrm>
          <a:prstGeom prst="ellipse">
            <a:avLst/>
          </a:prstGeom>
          <a:solidFill>
            <a:srgbClr val="DCE7E9"/>
          </a:solidFill>
          <a:ln w="15240">
            <a:solidFill>
              <a:srgbClr val="0B2A3D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2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072" y="5330952"/>
            <a:ext cx="402336" cy="402336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8183880" y="5788152"/>
            <a:ext cx="11887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Caregivers</a:t>
            </a:r>
            <a:endParaRPr lang="en-US" sz="1100" dirty="0"/>
          </a:p>
        </p:txBody>
      </p:sp>
      <p:sp>
        <p:nvSpPr>
          <p:cNvPr id="25" name="Shape 19"/>
          <p:cNvSpPr/>
          <p:nvPr/>
        </p:nvSpPr>
        <p:spPr>
          <a:xfrm>
            <a:off x="6639687" y="4229100"/>
            <a:ext cx="1188720" cy="1188720"/>
          </a:xfrm>
          <a:prstGeom prst="ellipse">
            <a:avLst/>
          </a:prstGeom>
          <a:solidFill>
            <a:srgbClr val="DCE3E8"/>
          </a:solidFill>
          <a:ln w="12700">
            <a:solidFill>
              <a:srgbClr val="8FA3AE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2879" y="4439412"/>
            <a:ext cx="402336" cy="402336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6639687" y="4896612"/>
            <a:ext cx="11887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Social</a:t>
            </a:r>
            <a:endParaRPr lang="en-US" sz="1100" dirty="0"/>
          </a:p>
        </p:txBody>
      </p:sp>
      <p:sp>
        <p:nvSpPr>
          <p:cNvPr id="28" name="Shape 21"/>
          <p:cNvSpPr/>
          <p:nvPr/>
        </p:nvSpPr>
        <p:spPr>
          <a:xfrm>
            <a:off x="6639687" y="2446020"/>
            <a:ext cx="1188720" cy="1188720"/>
          </a:xfrm>
          <a:prstGeom prst="ellipse">
            <a:avLst/>
          </a:prstGeom>
          <a:solidFill>
            <a:srgbClr val="DCE7E9"/>
          </a:solidFill>
          <a:ln w="15240">
            <a:solidFill>
              <a:srgbClr val="0B2A3D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2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879" y="2656332"/>
            <a:ext cx="402336" cy="402336"/>
          </a:xfrm>
          <a:prstGeom prst="rect">
            <a:avLst/>
          </a:prstGeom>
        </p:spPr>
      </p:pic>
      <p:sp>
        <p:nvSpPr>
          <p:cNvPr id="30" name="Text 22"/>
          <p:cNvSpPr/>
          <p:nvPr/>
        </p:nvSpPr>
        <p:spPr>
          <a:xfrm>
            <a:off x="6639687" y="3113532"/>
            <a:ext cx="11887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Authorities</a:t>
            </a:r>
            <a:endParaRPr lang="en-US" sz="1100" dirty="0"/>
          </a:p>
        </p:txBody>
      </p:sp>
      <p:sp>
        <p:nvSpPr>
          <p:cNvPr id="31" name="Shape 23"/>
          <p:cNvSpPr/>
          <p:nvPr/>
        </p:nvSpPr>
        <p:spPr>
          <a:xfrm>
            <a:off x="8001000" y="3154680"/>
            <a:ext cx="1554480" cy="1554480"/>
          </a:xfrm>
          <a:prstGeom prst="ellipse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2" name="Text 24"/>
          <p:cNvSpPr/>
          <p:nvPr/>
        </p:nvSpPr>
        <p:spPr>
          <a:xfrm>
            <a:off x="8001000" y="3547872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</a:t>
            </a:r>
            <a:endParaRPr lang="en-US" sz="1300" dirty="0"/>
          </a:p>
        </p:txBody>
      </p:sp>
      <p:sp>
        <p:nvSpPr>
          <p:cNvPr id="33" name="Text 25"/>
          <p:cNvSpPr/>
          <p:nvPr/>
        </p:nvSpPr>
        <p:spPr>
          <a:xfrm>
            <a:off x="8001000" y="3803904"/>
            <a:ext cx="1554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F0B5A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 </a:t>
            </a:r>
            <a:r>
              <a:rPr lang="en-US" sz="1000">
                <a:solidFill>
                  <a:srgbClr val="F0B5A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</a:t>
            </a:r>
            <a:endParaRPr lang="en-US" sz="1000" dirty="0"/>
          </a:p>
        </p:txBody>
      </p:sp>
      <p:sp>
        <p:nvSpPr>
          <p:cNvPr id="34" name="Shape 26"/>
          <p:cNvSpPr/>
          <p:nvPr/>
        </p:nvSpPr>
        <p:spPr>
          <a:xfrm>
            <a:off x="8595360" y="4096512"/>
            <a:ext cx="365760" cy="18288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5" name="Text 27"/>
          <p:cNvSpPr/>
          <p:nvPr/>
        </p:nvSpPr>
        <p:spPr>
          <a:xfrm>
            <a:off x="8001000" y="4160520"/>
            <a:ext cx="1554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RADIM</a:t>
            </a:r>
            <a:endParaRPr lang="en-US" sz="1000" dirty="0"/>
          </a:p>
        </p:txBody>
      </p:sp>
      <p:sp>
        <p:nvSpPr>
          <p:cNvPr id="36" name="Text 28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37" name="Text 29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cs-CZ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cs-CZ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cs-CZ" sz="900" dirty="0"/>
          </a:p>
        </p:txBody>
      </p:sp>
      <p:sp>
        <p:nvSpPr>
          <p:cNvPr id="38" name="Text 30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13 </a:t>
            </a:r>
            <a:r>
              <a:rPr lang="cs-CZ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cs-CZ" sz="9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511C5D-E261-A059-CC9D-12E6A7513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5700" y="-436562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9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CORE  </a:t>
            </a: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RADIM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DIGNITY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109728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800"/>
              </a:lnSpc>
              <a:buNone/>
            </a:pPr>
            <a:endParaRPr lang="en-US" sz="2800" b="1" dirty="0">
              <a:solidFill>
                <a:srgbClr val="0B2A3D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>
              <a:lnSpc>
                <a:spcPts val="3800"/>
              </a:lnSpc>
              <a:buNone/>
            </a:pPr>
            <a:r>
              <a:rPr lang="en-US" sz="2800" b="1" err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Six</a:t>
            </a:r>
            <a:r>
              <a:rPr lang="en-US" sz="28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things that change </a:t>
            </a:r>
            <a:r>
              <a:rPr lang="en-US" sz="28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r>
              <a:rPr lang="en-US" sz="28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the experience of retirement with Radim</a:t>
            </a:r>
            <a:r>
              <a:rPr lang="en-US" sz="28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640080" y="22402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Dignity is not just a word for a presentation</a:t>
            </a:r>
            <a:r>
              <a:rPr lang="cs-CZ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lives in every detail of how </a:t>
            </a:r>
            <a:r>
              <a:rPr lang="cs-CZ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 </a:t>
            </a:r>
            <a:r>
              <a:rPr lang="cs-CZ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treats a person</a:t>
            </a:r>
            <a:r>
              <a:rPr lang="cs-CZ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300" dirty="0"/>
          </a:p>
        </p:txBody>
      </p:sp>
      <p:sp>
        <p:nvSpPr>
          <p:cNvPr id="5" name="Shape 3"/>
          <p:cNvSpPr/>
          <p:nvPr/>
        </p:nvSpPr>
        <p:spPr>
          <a:xfrm>
            <a:off x="640080" y="2788920"/>
            <a:ext cx="3520440" cy="155448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Shape 4"/>
          <p:cNvSpPr/>
          <p:nvPr/>
        </p:nvSpPr>
        <p:spPr>
          <a:xfrm>
            <a:off x="868680" y="3017520"/>
            <a:ext cx="365760" cy="365760"/>
          </a:xfrm>
          <a:prstGeom prst="ellipse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7" name="Text 5"/>
          <p:cNvSpPr/>
          <p:nvPr/>
        </p:nvSpPr>
        <p:spPr>
          <a:xfrm>
            <a:off x="868680" y="301752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1353312" y="3017520"/>
            <a:ext cx="2606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Remembers you</a:t>
            </a:r>
            <a:r>
              <a:rPr lang="en-US" sz="14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868680" y="3502152"/>
            <a:ext cx="3063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Your name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life story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favorite song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grandchildren's names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Every greeting by name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every conversation builds on the previous one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 that doesn't forget people and records life stories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50" dirty="0"/>
          </a:p>
        </p:txBody>
      </p:sp>
      <p:sp>
        <p:nvSpPr>
          <p:cNvPr id="10" name="Shape 8"/>
          <p:cNvSpPr/>
          <p:nvPr/>
        </p:nvSpPr>
        <p:spPr>
          <a:xfrm>
            <a:off x="4416552" y="2788920"/>
            <a:ext cx="3520440" cy="155448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Shape 9"/>
          <p:cNvSpPr/>
          <p:nvPr/>
        </p:nvSpPr>
        <p:spPr>
          <a:xfrm>
            <a:off x="4645152" y="3017520"/>
            <a:ext cx="365760" cy="365760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2" name="Text 10"/>
          <p:cNvSpPr/>
          <p:nvPr/>
        </p:nvSpPr>
        <p:spPr>
          <a:xfrm>
            <a:off x="4645152" y="301752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5129784" y="3017520"/>
            <a:ext cx="2606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Doesn't rush</a:t>
            </a:r>
            <a:r>
              <a:rPr lang="en-US" sz="14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4645152" y="3502152"/>
            <a:ext cx="3063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Response rhythm adapts to the senior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the screen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needed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device waits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Slowness is a feature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a flaw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50" dirty="0"/>
          </a:p>
        </p:txBody>
      </p:sp>
      <p:sp>
        <p:nvSpPr>
          <p:cNvPr id="15" name="Shape 13"/>
          <p:cNvSpPr/>
          <p:nvPr/>
        </p:nvSpPr>
        <p:spPr>
          <a:xfrm>
            <a:off x="8193024" y="2788920"/>
            <a:ext cx="3520440" cy="155448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6" name="Shape 14"/>
          <p:cNvSpPr/>
          <p:nvPr/>
        </p:nvSpPr>
        <p:spPr>
          <a:xfrm>
            <a:off x="8421624" y="3017520"/>
            <a:ext cx="365760" cy="365760"/>
          </a:xfrm>
          <a:prstGeom prst="ellipse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7" name="Text 15"/>
          <p:cNvSpPr/>
          <p:nvPr/>
        </p:nvSpPr>
        <p:spPr>
          <a:xfrm>
            <a:off x="8421624" y="301752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8906256" y="3017520"/>
            <a:ext cx="2606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Doesn't lie</a:t>
            </a:r>
            <a:r>
              <a:rPr lang="en-US" sz="14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8421624" y="3502152"/>
            <a:ext cx="3063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fake emotions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isn't sure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says so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Dignity means not talking to a person like a child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50" dirty="0"/>
          </a:p>
        </p:txBody>
      </p:sp>
      <p:sp>
        <p:nvSpPr>
          <p:cNvPr id="20" name="Shape 18"/>
          <p:cNvSpPr/>
          <p:nvPr/>
        </p:nvSpPr>
        <p:spPr>
          <a:xfrm>
            <a:off x="640080" y="4480560"/>
            <a:ext cx="3520440" cy="155448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1" name="Shape 19"/>
          <p:cNvSpPr/>
          <p:nvPr/>
        </p:nvSpPr>
        <p:spPr>
          <a:xfrm>
            <a:off x="868680" y="4709160"/>
            <a:ext cx="365760" cy="365760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2" name="Text 20"/>
          <p:cNvSpPr/>
          <p:nvPr/>
        </p:nvSpPr>
        <p:spPr>
          <a:xfrm>
            <a:off x="868680" y="470916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1200" dirty="0"/>
          </a:p>
        </p:txBody>
      </p:sp>
      <p:sp>
        <p:nvSpPr>
          <p:cNvPr id="23" name="Text 21"/>
          <p:cNvSpPr/>
          <p:nvPr/>
        </p:nvSpPr>
        <p:spPr>
          <a:xfrm>
            <a:off x="1353312" y="4709160"/>
            <a:ext cx="2606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Respects boundaries</a:t>
            </a:r>
            <a:r>
              <a:rPr lang="en-US" sz="14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868680" y="5193792"/>
            <a:ext cx="3063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Recording only with consent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 audit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the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has the right to review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24-hour cooling-off period before any significant action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50" dirty="0"/>
          </a:p>
        </p:txBody>
      </p:sp>
      <p:sp>
        <p:nvSpPr>
          <p:cNvPr id="25" name="Shape 23"/>
          <p:cNvSpPr/>
          <p:nvPr/>
        </p:nvSpPr>
        <p:spPr>
          <a:xfrm>
            <a:off x="4416552" y="4480560"/>
            <a:ext cx="3520440" cy="155448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6" name="Shape 24"/>
          <p:cNvSpPr/>
          <p:nvPr/>
        </p:nvSpPr>
        <p:spPr>
          <a:xfrm>
            <a:off x="4645152" y="4709160"/>
            <a:ext cx="365760" cy="365760"/>
          </a:xfrm>
          <a:prstGeom prst="ellipse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7" name="Text 25"/>
          <p:cNvSpPr/>
          <p:nvPr/>
        </p:nvSpPr>
        <p:spPr>
          <a:xfrm>
            <a:off x="4645152" y="470916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1200" dirty="0"/>
          </a:p>
        </p:txBody>
      </p:sp>
      <p:sp>
        <p:nvSpPr>
          <p:cNvPr id="28" name="Text 26"/>
          <p:cNvSpPr/>
          <p:nvPr/>
        </p:nvSpPr>
        <p:spPr>
          <a:xfrm>
            <a:off x="5129784" y="4709160"/>
            <a:ext cx="2606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Doesn't take over the relationship</a:t>
            </a:r>
            <a:r>
              <a:rPr lang="en-US" sz="14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4645152" y="5193792"/>
            <a:ext cx="3063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 makes the relationship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Radim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handles routine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Medication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check-ups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rhythm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but the question "how are you?" remains human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50" dirty="0"/>
          </a:p>
        </p:txBody>
      </p:sp>
      <p:sp>
        <p:nvSpPr>
          <p:cNvPr id="30" name="Shape 28"/>
          <p:cNvSpPr/>
          <p:nvPr/>
        </p:nvSpPr>
        <p:spPr>
          <a:xfrm>
            <a:off x="8193024" y="4480560"/>
            <a:ext cx="3520440" cy="155448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31" name="Shape 29"/>
          <p:cNvSpPr/>
          <p:nvPr/>
        </p:nvSpPr>
        <p:spPr>
          <a:xfrm>
            <a:off x="8421624" y="4709160"/>
            <a:ext cx="365760" cy="365760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2" name="Text 30"/>
          <p:cNvSpPr/>
          <p:nvPr/>
        </p:nvSpPr>
        <p:spPr>
          <a:xfrm>
            <a:off x="8421624" y="470916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</a:t>
            </a:r>
            <a:endParaRPr lang="en-US" sz="1200" dirty="0"/>
          </a:p>
        </p:txBody>
      </p:sp>
      <p:sp>
        <p:nvSpPr>
          <p:cNvPr id="33" name="Text 31"/>
          <p:cNvSpPr/>
          <p:nvPr/>
        </p:nvSpPr>
        <p:spPr>
          <a:xfrm>
            <a:off x="8906256" y="4709160"/>
            <a:ext cx="2606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Returns value back</a:t>
            </a:r>
            <a:r>
              <a:rPr lang="en-US" sz="14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34" name="Text 32"/>
          <p:cNvSpPr/>
          <p:nvPr/>
        </p:nvSpPr>
        <p:spPr>
          <a:xfrm>
            <a:off x="8421624" y="5193792"/>
            <a:ext cx="3063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70%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 revenue is contractually returned to the population the system serves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is not a data source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they are the recipient of value they helped create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50" dirty="0"/>
          </a:p>
        </p:txBody>
      </p:sp>
      <p:sp>
        <p:nvSpPr>
          <p:cNvPr id="35" name="Text 33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36" name="Text 34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37" name="Text 35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14 </a:t>
            </a:r>
            <a:r>
              <a:rPr lang="cs-CZ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cs-CZ" sz="900" dirty="0"/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996F2910-2BD8-CEF1-3E49-8FC168831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126" y="-488737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11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cs-CZ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VII  ·  MODEL</a:t>
            </a:r>
            <a:endParaRPr lang="cs-CZ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1097280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senior who </a:t>
            </a:r>
            <a:r>
              <a:rPr lang="cs-CZ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"works" again</a:t>
            </a: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3200" dirty="0"/>
          </a:p>
          <a:p>
            <a:pPr marL="0" indent="0">
              <a:lnSpc>
                <a:spcPts val="4200"/>
              </a:lnSpc>
              <a:buNone/>
            </a:pPr>
            <a:endParaRPr lang="cs-CZ" sz="3200" b="1" dirty="0">
              <a:solidFill>
                <a:srgbClr val="0B2A3D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home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 dignity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without risk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safely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!</a:t>
            </a:r>
            <a:endParaRPr lang="cs-CZ" sz="3200" dirty="0"/>
          </a:p>
        </p:txBody>
      </p:sp>
      <p:sp>
        <p:nvSpPr>
          <p:cNvPr id="4" name="Text 2"/>
          <p:cNvSpPr/>
          <p:nvPr/>
        </p:nvSpPr>
        <p:spPr>
          <a:xfrm>
            <a:off x="640080" y="2697480"/>
            <a:ext cx="10972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 </a:t>
            </a:r>
            <a:r>
              <a:rPr lang="cs-CZ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turns </a:t>
            </a:r>
            <a:r>
              <a:rPr lang="cs-CZ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senior's experience and opinion into value </a:t>
            </a:r>
            <a:r>
              <a:rPr lang="cs-CZ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restores their place in society</a:t>
            </a:r>
            <a:r>
              <a:rPr lang="cs-CZ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300" dirty="0"/>
          </a:p>
        </p:txBody>
      </p:sp>
      <p:sp>
        <p:nvSpPr>
          <p:cNvPr id="5" name="Shape 3"/>
          <p:cNvSpPr/>
          <p:nvPr/>
        </p:nvSpPr>
        <p:spPr>
          <a:xfrm>
            <a:off x="640080" y="3566160"/>
            <a:ext cx="3520440" cy="256032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Shape 4"/>
          <p:cNvSpPr/>
          <p:nvPr/>
        </p:nvSpPr>
        <p:spPr>
          <a:xfrm>
            <a:off x="868680" y="3794760"/>
            <a:ext cx="502920" cy="502920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7" name="Text 5"/>
          <p:cNvSpPr/>
          <p:nvPr/>
        </p:nvSpPr>
        <p:spPr>
          <a:xfrm>
            <a:off x="868680" y="379476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463040" y="3840480"/>
            <a:ext cx="1965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7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 from Home</a:t>
            </a:r>
            <a:endParaRPr lang="cs-CZ" sz="1700" dirty="0"/>
          </a:p>
        </p:txBody>
      </p:sp>
      <p:sp>
        <p:nvSpPr>
          <p:cNvPr id="9" name="Shape 7"/>
          <p:cNvSpPr/>
          <p:nvPr/>
        </p:nvSpPr>
        <p:spPr>
          <a:xfrm>
            <a:off x="3429000" y="3794760"/>
            <a:ext cx="502920" cy="50292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730" y="3920490"/>
            <a:ext cx="251460" cy="25146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68680" y="4526280"/>
            <a:ext cx="3063240" cy="1508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700"/>
              </a:lnSpc>
              <a:spcAft>
                <a:spcPts val="350"/>
              </a:spcAft>
              <a:buNone/>
            </a:pPr>
            <a:r>
              <a:rPr lang="cs-CZ" sz="125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 their own pace</a:t>
            </a:r>
            <a:r>
              <a:rPr lang="cs-CZ" sz="125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Conversations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surveys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opinions. The senior responds when and how they want 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Radim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adapts the work to their energy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50" dirty="0"/>
          </a:p>
        </p:txBody>
      </p:sp>
      <p:sp>
        <p:nvSpPr>
          <p:cNvPr id="12" name="Shape 9"/>
          <p:cNvSpPr/>
          <p:nvPr/>
        </p:nvSpPr>
        <p:spPr>
          <a:xfrm>
            <a:off x="4416552" y="3566160"/>
            <a:ext cx="3520440" cy="256032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Shape 10"/>
          <p:cNvSpPr/>
          <p:nvPr/>
        </p:nvSpPr>
        <p:spPr>
          <a:xfrm>
            <a:off x="4645152" y="3794760"/>
            <a:ext cx="502920" cy="502920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4" name="Text 11"/>
          <p:cNvSpPr/>
          <p:nvPr/>
        </p:nvSpPr>
        <p:spPr>
          <a:xfrm>
            <a:off x="4645152" y="379476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5239512" y="3840480"/>
            <a:ext cx="1965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7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Anonymous Data</a:t>
            </a:r>
            <a:endParaRPr lang="cs-CZ" sz="1700" dirty="0"/>
          </a:p>
        </p:txBody>
      </p:sp>
      <p:sp>
        <p:nvSpPr>
          <p:cNvPr id="16" name="Shape 13"/>
          <p:cNvSpPr/>
          <p:nvPr/>
        </p:nvSpPr>
        <p:spPr>
          <a:xfrm>
            <a:off x="7205472" y="3794760"/>
            <a:ext cx="502920" cy="50292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202" y="3920490"/>
            <a:ext cx="251460" cy="251460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4645152" y="4526280"/>
            <a:ext cx="3063240" cy="1508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700"/>
              </a:lnSpc>
              <a:spcAft>
                <a:spcPts val="350"/>
              </a:spcAft>
              <a:buNone/>
            </a:pPr>
            <a:r>
              <a:rPr lang="cs-CZ" sz="125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Under their control</a:t>
            </a:r>
            <a:r>
              <a:rPr lang="cs-CZ" sz="125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Responses are aggregated and anonymized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Third parties receive them only with consent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sees who asks and why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50" dirty="0"/>
          </a:p>
        </p:txBody>
      </p:sp>
      <p:sp>
        <p:nvSpPr>
          <p:cNvPr id="19" name="Shape 15"/>
          <p:cNvSpPr/>
          <p:nvPr/>
        </p:nvSpPr>
        <p:spPr>
          <a:xfrm>
            <a:off x="8193024" y="3566160"/>
            <a:ext cx="3520440" cy="256032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0" name="Shape 16"/>
          <p:cNvSpPr/>
          <p:nvPr/>
        </p:nvSpPr>
        <p:spPr>
          <a:xfrm>
            <a:off x="8421624" y="3794760"/>
            <a:ext cx="502920" cy="502920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1" name="Text 17"/>
          <p:cNvSpPr/>
          <p:nvPr/>
        </p:nvSpPr>
        <p:spPr>
          <a:xfrm>
            <a:off x="8421624" y="379476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600" dirty="0"/>
          </a:p>
        </p:txBody>
      </p:sp>
      <p:sp>
        <p:nvSpPr>
          <p:cNvPr id="22" name="Text 18"/>
          <p:cNvSpPr/>
          <p:nvPr/>
        </p:nvSpPr>
        <p:spPr>
          <a:xfrm>
            <a:off x="9015984" y="3840480"/>
            <a:ext cx="1965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7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 Returned</a:t>
            </a:r>
            <a:endParaRPr lang="cs-CZ" sz="1700" dirty="0"/>
          </a:p>
        </p:txBody>
      </p:sp>
      <p:sp>
        <p:nvSpPr>
          <p:cNvPr id="23" name="Shape 19"/>
          <p:cNvSpPr/>
          <p:nvPr/>
        </p:nvSpPr>
        <p:spPr>
          <a:xfrm>
            <a:off x="10981944" y="3794760"/>
            <a:ext cx="502920" cy="50292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7674" y="3920490"/>
            <a:ext cx="251460" cy="251460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8421624" y="4526280"/>
            <a:ext cx="3063240" cy="1508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700"/>
              </a:lnSpc>
              <a:spcAft>
                <a:spcPts val="350"/>
              </a:spcAft>
              <a:buNone/>
            </a:pPr>
            <a:r>
              <a:rPr lang="cs-CZ" sz="125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 them and for the municipality</a:t>
            </a:r>
            <a:r>
              <a:rPr lang="cs-CZ" sz="125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Retail,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manufacturers, political parties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research pay for insight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fee is split between the senior, municipality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 — </a:t>
            </a:r>
            <a:r>
              <a:rPr lang="cs-CZ" sz="12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contractually and transparently</a:t>
            </a:r>
            <a:r>
              <a:rPr lang="cs-CZ" sz="12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50" dirty="0"/>
          </a:p>
        </p:txBody>
      </p:sp>
      <p:sp>
        <p:nvSpPr>
          <p:cNvPr id="26" name="Text 21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27" name="Text 22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cs-CZ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cs-CZ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cs-CZ" sz="900" dirty="0"/>
          </a:p>
        </p:txBody>
      </p:sp>
      <p:sp>
        <p:nvSpPr>
          <p:cNvPr id="28" name="Text 23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 </a:t>
            </a:r>
            <a:r>
              <a:rPr lang="cs-CZ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cs-CZ" sz="900" dirty="0"/>
          </a:p>
        </p:txBody>
      </p:sp>
      <p:sp>
        <p:nvSpPr>
          <p:cNvPr id="29" name="ClosingBg">
            <a:extLst>
              <a:ext uri="{FF2B5EF4-FFF2-40B4-BE49-F238E27FC236}">
                <a16:creationId xmlns:a16="http://schemas.microsoft.com/office/drawing/2014/main" id="{2EB78BDB-0449-654B-A32F-38F897D7581F}"/>
              </a:ext>
            </a:extLst>
          </p:cNvPr>
          <p:cNvSpPr/>
          <p:nvPr/>
        </p:nvSpPr>
        <p:spPr>
          <a:xfrm>
            <a:off x="635000" y="6172200"/>
            <a:ext cx="10972800" cy="228600"/>
          </a:xfrm>
          <a:prstGeom prst="rect">
            <a:avLst/>
          </a:prstGeom>
          <a:solidFill>
            <a:srgbClr val="0B2A3D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30" name="ClosingText">
            <a:extLst>
              <a:ext uri="{FF2B5EF4-FFF2-40B4-BE49-F238E27FC236}">
                <a16:creationId xmlns:a16="http://schemas.microsoft.com/office/drawing/2014/main" id="{426F501C-9250-B545-AB25-0947A88F682A}"/>
              </a:ext>
            </a:extLst>
          </p:cNvPr>
          <p:cNvSpPr txBox="1"/>
          <p:nvPr/>
        </p:nvSpPr>
        <p:spPr>
          <a:xfrm>
            <a:off x="635000" y="6172200"/>
            <a:ext cx="10972800" cy="2286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marL="0" indent="0" algn="ctr">
              <a:buNone/>
            </a:pPr>
            <a:r>
              <a:rPr lang="cs-CZ" sz="1100" b="1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Why do we pay for 25-year-olds' </a:t>
            </a:r>
            <a:r>
              <a:rPr lang="cs-CZ" sz="1100" b="1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— </a:t>
            </a:r>
            <a:r>
              <a:rPr lang="cs-CZ" sz="1100" b="1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not for the experience of those who have lived </a:t>
            </a:r>
            <a:r>
              <a:rPr lang="cs-CZ" sz="1100" b="1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1100" b="1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full life</a:t>
            </a:r>
            <a:r>
              <a:rPr lang="cs-CZ" sz="1100" b="1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cs-CZ" sz="1100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A95501B-CBCB-304C-06C0-4908383AE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1563" y="994410"/>
            <a:ext cx="2011680" cy="301752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EE77F623-3C80-ACD9-73EF-AD1D3BBCF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0877" y="-367578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94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ECONOMICS  </a:t>
            </a: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RETIREMENT AS A CREATIVE PHASE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11430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en-US" sz="3200" b="1" dirty="0">
              <a:solidFill>
                <a:srgbClr val="0B2A3D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>
              <a:buNone/>
            </a:pPr>
            <a:r>
              <a:rPr lang="en-US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creates</a:t>
            </a:r>
            <a:r>
              <a:rPr lang="en-US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 </a:t>
            </a:r>
            <a:r>
              <a:rPr lang="en-US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community pays</a:t>
            </a:r>
            <a:r>
              <a:rPr lang="en-US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 </a:t>
            </a:r>
            <a:r>
              <a:rPr lang="en-US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 returns</a:t>
            </a:r>
            <a:r>
              <a:rPr lang="en-US" sz="32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640080" y="187452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value flow built on usefulness </a:t>
            </a:r>
            <a:r>
              <a:rPr lang="cs-CZ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on sympathy</a:t>
            </a:r>
            <a:r>
              <a:rPr lang="cs-CZ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300" dirty="0"/>
          </a:p>
        </p:txBody>
      </p:sp>
      <p:sp>
        <p:nvSpPr>
          <p:cNvPr id="5" name="Shape 3"/>
          <p:cNvSpPr/>
          <p:nvPr/>
        </p:nvSpPr>
        <p:spPr>
          <a:xfrm>
            <a:off x="640080" y="2651760"/>
            <a:ext cx="3520440" cy="301752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Shape 4"/>
          <p:cNvSpPr/>
          <p:nvPr/>
        </p:nvSpPr>
        <p:spPr>
          <a:xfrm>
            <a:off x="640080" y="2651760"/>
            <a:ext cx="3520440" cy="73152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7" name="Text 5"/>
          <p:cNvSpPr/>
          <p:nvPr/>
        </p:nvSpPr>
        <p:spPr>
          <a:xfrm>
            <a:off x="868680" y="2880360"/>
            <a:ext cx="3063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1.  </a:t>
            </a:r>
            <a:r>
              <a:rPr lang="en-US" sz="1000" b="1" kern="0" spc="40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CREATES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868680" y="3200400"/>
            <a:ext cx="30632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868680" y="3611880"/>
            <a:ext cx="3063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active </a:t>
            </a:r>
            <a:r>
              <a:rPr lang="en-US" sz="11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role, </a:t>
            </a:r>
            <a:r>
              <a:rPr lang="en-US" sz="11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passive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868680" y="3977640"/>
            <a:ext cx="365760" cy="18288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1" name="Text 9"/>
          <p:cNvSpPr/>
          <p:nvPr/>
        </p:nvSpPr>
        <p:spPr>
          <a:xfrm>
            <a:off x="868680" y="4160520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1097280" y="4160520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Life story and memories</a:t>
            </a:r>
            <a:endParaRPr lang="cs-CZ" sz="1050" dirty="0"/>
          </a:p>
        </p:txBody>
      </p:sp>
      <p:sp>
        <p:nvSpPr>
          <p:cNvPr id="13" name="Text 11"/>
          <p:cNvSpPr/>
          <p:nvPr/>
        </p:nvSpPr>
        <p:spPr>
          <a:xfrm>
            <a:off x="868680" y="4453128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1097280" y="4453128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Craft and profession mentorship</a:t>
            </a:r>
            <a:endParaRPr lang="cs-CZ" sz="1050" dirty="0"/>
          </a:p>
        </p:txBody>
      </p:sp>
      <p:sp>
        <p:nvSpPr>
          <p:cNvPr id="15" name="Text 13"/>
          <p:cNvSpPr/>
          <p:nvPr/>
        </p:nvSpPr>
        <p:spPr>
          <a:xfrm>
            <a:off x="868680" y="4745736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1097280" y="4745736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Local history and community memory</a:t>
            </a:r>
            <a:endParaRPr lang="cs-CZ" sz="1050" dirty="0"/>
          </a:p>
        </p:txBody>
      </p:sp>
      <p:sp>
        <p:nvSpPr>
          <p:cNvPr id="17" name="Text 15"/>
          <p:cNvSpPr/>
          <p:nvPr/>
        </p:nvSpPr>
        <p:spPr>
          <a:xfrm>
            <a:off x="868680" y="5038344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1097280" y="5038344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Participation in polls and decisions</a:t>
            </a:r>
            <a:endParaRPr lang="cs-CZ" sz="1050" dirty="0"/>
          </a:p>
        </p:txBody>
      </p:sp>
      <p:sp>
        <p:nvSpPr>
          <p:cNvPr id="19" name="Text 17"/>
          <p:cNvSpPr/>
          <p:nvPr/>
        </p:nvSpPr>
        <p:spPr>
          <a:xfrm>
            <a:off x="868680" y="5330952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1097280" y="5330952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Product and service reviews</a:t>
            </a:r>
            <a:endParaRPr lang="cs-CZ" sz="1050" dirty="0"/>
          </a:p>
        </p:txBody>
      </p:sp>
      <p:sp>
        <p:nvSpPr>
          <p:cNvPr id="21" name="Shape 19"/>
          <p:cNvSpPr/>
          <p:nvPr/>
        </p:nvSpPr>
        <p:spPr>
          <a:xfrm>
            <a:off x="4645152" y="2651760"/>
            <a:ext cx="3520440" cy="301752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2" name="Shape 20"/>
          <p:cNvSpPr/>
          <p:nvPr/>
        </p:nvSpPr>
        <p:spPr>
          <a:xfrm>
            <a:off x="4645152" y="2651760"/>
            <a:ext cx="3520440" cy="73152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3" name="Text 21"/>
          <p:cNvSpPr/>
          <p:nvPr/>
        </p:nvSpPr>
        <p:spPr>
          <a:xfrm>
            <a:off x="4873752" y="2880360"/>
            <a:ext cx="3063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  </a:t>
            </a:r>
            <a:r>
              <a:rPr lang="en-US" sz="10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CONNECTS</a:t>
            </a:r>
            <a:endParaRPr lang="en-US" sz="1000" dirty="0"/>
          </a:p>
        </p:txBody>
      </p:sp>
      <p:sp>
        <p:nvSpPr>
          <p:cNvPr id="24" name="Text 22"/>
          <p:cNvSpPr/>
          <p:nvPr/>
        </p:nvSpPr>
        <p:spPr>
          <a:xfrm>
            <a:off x="4873752" y="3200400"/>
            <a:ext cx="30632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2200" dirty="0"/>
          </a:p>
        </p:txBody>
      </p:sp>
      <p:sp>
        <p:nvSpPr>
          <p:cNvPr id="25" name="Text 23"/>
          <p:cNvSpPr/>
          <p:nvPr/>
        </p:nvSpPr>
        <p:spPr>
          <a:xfrm>
            <a:off x="4873752" y="3611880"/>
            <a:ext cx="3063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fairness </a:t>
            </a:r>
            <a:r>
              <a:rPr lang="en-US" sz="11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</a:t>
            </a:r>
            <a:r>
              <a:rPr lang="en-US" sz="11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transparency</a:t>
            </a:r>
            <a:endParaRPr lang="en-US" sz="1100" dirty="0"/>
          </a:p>
        </p:txBody>
      </p:sp>
      <p:sp>
        <p:nvSpPr>
          <p:cNvPr id="26" name="Shape 24"/>
          <p:cNvSpPr/>
          <p:nvPr/>
        </p:nvSpPr>
        <p:spPr>
          <a:xfrm>
            <a:off x="4873752" y="3977640"/>
            <a:ext cx="365760" cy="18288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7" name="Text 25"/>
          <p:cNvSpPr/>
          <p:nvPr/>
        </p:nvSpPr>
        <p:spPr>
          <a:xfrm>
            <a:off x="4873752" y="4160520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28" name="Text 26"/>
          <p:cNvSpPr/>
          <p:nvPr/>
        </p:nvSpPr>
        <p:spPr>
          <a:xfrm>
            <a:off x="5102352" y="4160520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Anonymizes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contractually protects</a:t>
            </a:r>
            <a:endParaRPr lang="cs-CZ" sz="1050" dirty="0"/>
          </a:p>
        </p:txBody>
      </p:sp>
      <p:sp>
        <p:nvSpPr>
          <p:cNvPr id="29" name="Text 27"/>
          <p:cNvSpPr/>
          <p:nvPr/>
        </p:nvSpPr>
        <p:spPr>
          <a:xfrm>
            <a:off x="4873752" y="4453128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30" name="Text 28"/>
          <p:cNvSpPr/>
          <p:nvPr/>
        </p:nvSpPr>
        <p:spPr>
          <a:xfrm>
            <a:off x="5102352" y="4453128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Shows who asks and why</a:t>
            </a:r>
            <a:endParaRPr lang="cs-CZ" sz="1050" dirty="0"/>
          </a:p>
        </p:txBody>
      </p:sp>
      <p:sp>
        <p:nvSpPr>
          <p:cNvPr id="31" name="Text 29"/>
          <p:cNvSpPr/>
          <p:nvPr/>
        </p:nvSpPr>
        <p:spPr>
          <a:xfrm>
            <a:off x="4873752" y="4745736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32" name="Text 30"/>
          <p:cNvSpPr/>
          <p:nvPr/>
        </p:nvSpPr>
        <p:spPr>
          <a:xfrm>
            <a:off x="5102352" y="4745736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Audit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open to the senior</a:t>
            </a:r>
            <a:endParaRPr lang="cs-CZ" sz="1050" dirty="0"/>
          </a:p>
        </p:txBody>
      </p:sp>
      <p:sp>
        <p:nvSpPr>
          <p:cNvPr id="33" name="Text 31"/>
          <p:cNvSpPr/>
          <p:nvPr/>
        </p:nvSpPr>
        <p:spPr>
          <a:xfrm>
            <a:off x="4873752" y="5038344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34" name="Text 32"/>
          <p:cNvSpPr/>
          <p:nvPr/>
        </p:nvSpPr>
        <p:spPr>
          <a:xfrm>
            <a:off x="5102352" y="5038344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Consent at every step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including withdrawal</a:t>
            </a:r>
            <a:endParaRPr lang="cs-CZ" sz="1050" dirty="0"/>
          </a:p>
        </p:txBody>
      </p:sp>
      <p:sp>
        <p:nvSpPr>
          <p:cNvPr id="35" name="Text 33"/>
          <p:cNvSpPr/>
          <p:nvPr/>
        </p:nvSpPr>
        <p:spPr>
          <a:xfrm>
            <a:off x="4873752" y="5330952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36" name="Text 34"/>
          <p:cNvSpPr/>
          <p:nvPr/>
        </p:nvSpPr>
        <p:spPr>
          <a:xfrm>
            <a:off x="5102352" y="5330952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Fair price based on insight value</a:t>
            </a:r>
            <a:endParaRPr lang="cs-CZ" sz="1050" dirty="0"/>
          </a:p>
        </p:txBody>
      </p:sp>
      <p:sp>
        <p:nvSpPr>
          <p:cNvPr id="37" name="Shape 35"/>
          <p:cNvSpPr/>
          <p:nvPr/>
        </p:nvSpPr>
        <p:spPr>
          <a:xfrm>
            <a:off x="8650224" y="2651760"/>
            <a:ext cx="3520440" cy="301752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38" name="Shape 36"/>
          <p:cNvSpPr/>
          <p:nvPr/>
        </p:nvSpPr>
        <p:spPr>
          <a:xfrm>
            <a:off x="8650224" y="2651760"/>
            <a:ext cx="3520440" cy="73152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9" name="Text 37"/>
          <p:cNvSpPr/>
          <p:nvPr/>
        </p:nvSpPr>
        <p:spPr>
          <a:xfrm>
            <a:off x="8878824" y="2880360"/>
            <a:ext cx="3063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3.  </a:t>
            </a:r>
            <a:r>
              <a:rPr lang="en-US" sz="1000" b="1" kern="0" spc="40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RETURNS VALUE</a:t>
            </a:r>
            <a:endParaRPr lang="en-US" sz="1000" dirty="0"/>
          </a:p>
        </p:txBody>
      </p:sp>
      <p:sp>
        <p:nvSpPr>
          <p:cNvPr id="40" name="Text 38"/>
          <p:cNvSpPr/>
          <p:nvPr/>
        </p:nvSpPr>
        <p:spPr>
          <a:xfrm>
            <a:off x="8878824" y="3200400"/>
            <a:ext cx="30632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 + </a:t>
            </a:r>
            <a:r>
              <a:rPr lang="en-US" sz="2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</a:t>
            </a:r>
            <a:endParaRPr lang="en-US" sz="2200" dirty="0"/>
          </a:p>
        </p:txBody>
      </p:sp>
      <p:sp>
        <p:nvSpPr>
          <p:cNvPr id="41" name="Text 39"/>
          <p:cNvSpPr/>
          <p:nvPr/>
        </p:nvSpPr>
        <p:spPr>
          <a:xfrm>
            <a:off x="8878824" y="3611880"/>
            <a:ext cx="3063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three return channels</a:t>
            </a:r>
            <a:endParaRPr lang="en-US" sz="1100" dirty="0"/>
          </a:p>
        </p:txBody>
      </p:sp>
      <p:sp>
        <p:nvSpPr>
          <p:cNvPr id="42" name="Shape 40"/>
          <p:cNvSpPr/>
          <p:nvPr/>
        </p:nvSpPr>
        <p:spPr>
          <a:xfrm>
            <a:off x="8878824" y="3977640"/>
            <a:ext cx="365760" cy="18288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3" name="Text 41"/>
          <p:cNvSpPr/>
          <p:nvPr/>
        </p:nvSpPr>
        <p:spPr>
          <a:xfrm>
            <a:off x="8878824" y="4160520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44" name="Text 42"/>
          <p:cNvSpPr/>
          <p:nvPr/>
        </p:nvSpPr>
        <p:spPr>
          <a:xfrm>
            <a:off x="9107424" y="4160520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Fee to the senior's account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monthly</a:t>
            </a:r>
            <a:endParaRPr lang="cs-CZ" sz="1050" dirty="0"/>
          </a:p>
        </p:txBody>
      </p:sp>
      <p:sp>
        <p:nvSpPr>
          <p:cNvPr id="45" name="Text 43"/>
          <p:cNvSpPr/>
          <p:nvPr/>
        </p:nvSpPr>
        <p:spPr>
          <a:xfrm>
            <a:off x="8878824" y="4453128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46" name="Text 44"/>
          <p:cNvSpPr/>
          <p:nvPr/>
        </p:nvSpPr>
        <p:spPr>
          <a:xfrm>
            <a:off x="9107424" y="4453128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 goes to the municipality and local services</a:t>
            </a:r>
            <a:endParaRPr lang="cs-CZ" sz="1050" dirty="0"/>
          </a:p>
        </p:txBody>
      </p:sp>
      <p:sp>
        <p:nvSpPr>
          <p:cNvPr id="47" name="Text 45"/>
          <p:cNvSpPr/>
          <p:nvPr/>
        </p:nvSpPr>
        <p:spPr>
          <a:xfrm>
            <a:off x="8878824" y="4745736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48" name="Text 46"/>
          <p:cNvSpPr/>
          <p:nvPr/>
        </p:nvSpPr>
        <p:spPr>
          <a:xfrm>
            <a:off x="9107424" y="4745736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Better product offerings for seniors</a:t>
            </a:r>
            <a:endParaRPr lang="cs-CZ" sz="1050" dirty="0"/>
          </a:p>
        </p:txBody>
      </p:sp>
      <p:sp>
        <p:nvSpPr>
          <p:cNvPr id="49" name="Text 47"/>
          <p:cNvSpPr/>
          <p:nvPr/>
        </p:nvSpPr>
        <p:spPr>
          <a:xfrm>
            <a:off x="8878824" y="5038344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50" name="Text 48"/>
          <p:cNvSpPr/>
          <p:nvPr/>
        </p:nvSpPr>
        <p:spPr>
          <a:xfrm>
            <a:off x="9107424" y="5038344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Political decisions with the voice of elders</a:t>
            </a:r>
            <a:endParaRPr lang="cs-CZ" sz="1050" dirty="0"/>
          </a:p>
        </p:txBody>
      </p:sp>
      <p:sp>
        <p:nvSpPr>
          <p:cNvPr id="51" name="Text 49"/>
          <p:cNvSpPr/>
          <p:nvPr/>
        </p:nvSpPr>
        <p:spPr>
          <a:xfrm>
            <a:off x="8878824" y="5330952"/>
            <a:ext cx="228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</a:t>
            </a:r>
            <a:endParaRPr lang="en-US" sz="1100" dirty="0"/>
          </a:p>
        </p:txBody>
      </p:sp>
      <p:sp>
        <p:nvSpPr>
          <p:cNvPr id="52" name="Text 50"/>
          <p:cNvSpPr/>
          <p:nvPr/>
        </p:nvSpPr>
        <p:spPr>
          <a:xfrm>
            <a:off x="9107424" y="5330952"/>
            <a:ext cx="28803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Research and science with real experience</a:t>
            </a:r>
            <a:endParaRPr lang="cs-CZ" sz="1050" dirty="0"/>
          </a:p>
        </p:txBody>
      </p:sp>
      <p:sp>
        <p:nvSpPr>
          <p:cNvPr id="53" name="Text 51"/>
          <p:cNvSpPr/>
          <p:nvPr/>
        </p:nvSpPr>
        <p:spPr>
          <a:xfrm>
            <a:off x="4279392" y="3749040"/>
            <a:ext cx="320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→</a:t>
            </a:r>
            <a:endParaRPr lang="en-US" sz="2800" dirty="0"/>
          </a:p>
        </p:txBody>
      </p:sp>
      <p:sp>
        <p:nvSpPr>
          <p:cNvPr id="54" name="Text 52"/>
          <p:cNvSpPr/>
          <p:nvPr/>
        </p:nvSpPr>
        <p:spPr>
          <a:xfrm>
            <a:off x="8284464" y="3749040"/>
            <a:ext cx="320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→</a:t>
            </a:r>
            <a:endParaRPr lang="en-US" sz="2800" dirty="0"/>
          </a:p>
        </p:txBody>
      </p:sp>
      <p:sp>
        <p:nvSpPr>
          <p:cNvPr id="55" name="Shape 53"/>
          <p:cNvSpPr/>
          <p:nvPr/>
        </p:nvSpPr>
        <p:spPr>
          <a:xfrm>
            <a:off x="640080" y="5852160"/>
            <a:ext cx="10972800" cy="457200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6" name="Text 54"/>
          <p:cNvSpPr/>
          <p:nvPr/>
        </p:nvSpPr>
        <p:spPr>
          <a:xfrm>
            <a:off x="868680" y="5852160"/>
            <a:ext cx="10607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Retirement stops being a cost item</a:t>
            </a:r>
            <a:r>
              <a:rPr lang="en-US" sz="1400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400" b="1" i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becomes a resource</a:t>
            </a:r>
            <a:r>
              <a:rPr lang="en-US" sz="1400" b="1" i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57" name="Text 55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58" name="Text 56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59" name="Text 57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16 </a:t>
            </a:r>
            <a:r>
              <a:rPr lang="cs-CZ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cs-CZ" sz="900" dirty="0"/>
          </a:p>
        </p:txBody>
      </p:sp>
      <p:pic>
        <p:nvPicPr>
          <p:cNvPr id="61" name="Obrázek 60">
            <a:extLst>
              <a:ext uri="{FF2B5EF4-FFF2-40B4-BE49-F238E27FC236}">
                <a16:creationId xmlns:a16="http://schemas.microsoft.com/office/drawing/2014/main" id="{2EDF26B8-5A04-7C76-6D31-D3DCB2CC3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877" y="-367578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76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VIII  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DIGNITY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1097280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000"/>
              </a:lnSpc>
              <a:buNone/>
            </a:pPr>
            <a:r>
              <a:rPr lang="en-US" sz="28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What are we building on?</a:t>
            </a:r>
            <a:endParaRPr lang="en-US" sz="2800" dirty="0"/>
          </a:p>
          <a:p>
            <a:pPr marL="0" indent="0">
              <a:lnSpc>
                <a:spcPts val="4000"/>
              </a:lnSpc>
              <a:buNone/>
            </a:pPr>
            <a:endParaRPr lang="en-US" sz="2800" b="1" dirty="0">
              <a:solidFill>
                <a:srgbClr val="D74C3F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sz="28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More than two years</a:t>
            </a:r>
            <a:r>
              <a:rPr lang="en-US" sz="28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of daily contact — not a questionnaire.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640080" y="2834640"/>
            <a:ext cx="3520440" cy="324612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Shape 3"/>
          <p:cNvSpPr/>
          <p:nvPr/>
        </p:nvSpPr>
        <p:spPr>
          <a:xfrm>
            <a:off x="3383280" y="3017520"/>
            <a:ext cx="548640" cy="54864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40" y="3154680"/>
            <a:ext cx="274320" cy="27432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68680" y="3017520"/>
            <a:ext cx="2514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2+ </a:t>
            </a:r>
            <a:r>
              <a:rPr lang="en-US" sz="9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YEARS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868680" y="3291840"/>
            <a:ext cx="3063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Café in a senior residence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68680" y="3639312"/>
            <a:ext cx="3063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Prague</a:t>
            </a:r>
            <a:r>
              <a:rPr lang="en-US" sz="10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Háje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868680" y="4023360"/>
            <a:ext cx="306324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encounters with dozens of residents showed how human contact is missing in care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Seniors don't need more services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they need someone to remember them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50" dirty="0"/>
          </a:p>
        </p:txBody>
      </p:sp>
      <p:sp>
        <p:nvSpPr>
          <p:cNvPr id="11" name="Shape 8"/>
          <p:cNvSpPr/>
          <p:nvPr/>
        </p:nvSpPr>
        <p:spPr>
          <a:xfrm>
            <a:off x="777240" y="5440680"/>
            <a:ext cx="3246120" cy="502920"/>
          </a:xfrm>
          <a:prstGeom prst="rect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2" name="Text 9"/>
          <p:cNvSpPr/>
          <p:nvPr/>
        </p:nvSpPr>
        <p:spPr>
          <a:xfrm>
            <a:off x="868680" y="5440680"/>
            <a:ext cx="3063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1100" b="1" i="1">
                <a:solidFill>
                  <a:srgbClr val="A839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Dignity means being seen</a:t>
            </a:r>
            <a:r>
              <a:rPr lang="cs-CZ" sz="1100" b="1" i="1" dirty="0">
                <a:solidFill>
                  <a:srgbClr val="A839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13" name="Shape 10"/>
          <p:cNvSpPr/>
          <p:nvPr/>
        </p:nvSpPr>
        <p:spPr>
          <a:xfrm>
            <a:off x="4416552" y="2834640"/>
            <a:ext cx="3520440" cy="324612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Shape 11"/>
          <p:cNvSpPr/>
          <p:nvPr/>
        </p:nvSpPr>
        <p:spPr>
          <a:xfrm>
            <a:off x="7159752" y="3017520"/>
            <a:ext cx="548640" cy="548640"/>
          </a:xfrm>
          <a:prstGeom prst="ellipse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912" y="3154680"/>
            <a:ext cx="274320" cy="27432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4645152" y="3017520"/>
            <a:ext cx="2514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THE SAME BUILDING</a:t>
            </a:r>
            <a:endParaRPr lang="en-US" sz="900" dirty="0"/>
          </a:p>
        </p:txBody>
      </p:sp>
      <p:sp>
        <p:nvSpPr>
          <p:cNvPr id="17" name="Text 13"/>
          <p:cNvSpPr/>
          <p:nvPr/>
        </p:nvSpPr>
        <p:spPr>
          <a:xfrm>
            <a:off x="4645152" y="3291840"/>
            <a:ext cx="3063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Parkinson </a:t>
            </a:r>
            <a:r>
              <a:rPr lang="en-US" sz="1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Center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4645152" y="3639312"/>
            <a:ext cx="3063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specialized facility</a:t>
            </a:r>
            <a:endParaRPr lang="en-US" sz="1000" dirty="0"/>
          </a:p>
        </p:txBody>
      </p:sp>
      <p:sp>
        <p:nvSpPr>
          <p:cNvPr id="19" name="Text 15"/>
          <p:cNvSpPr/>
          <p:nvPr/>
        </p:nvSpPr>
        <p:spPr>
          <a:xfrm>
            <a:off x="4645152" y="4023360"/>
            <a:ext cx="306324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Direct experience with progressive neurological diseases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Ritual, slowness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predictability are not comfort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they are necessities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Medications given on time are a matter of dignity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just health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50" dirty="0"/>
          </a:p>
        </p:txBody>
      </p:sp>
      <p:sp>
        <p:nvSpPr>
          <p:cNvPr id="20" name="Shape 16"/>
          <p:cNvSpPr/>
          <p:nvPr/>
        </p:nvSpPr>
        <p:spPr>
          <a:xfrm>
            <a:off x="4553712" y="5440680"/>
            <a:ext cx="3246120" cy="502920"/>
          </a:xfrm>
          <a:prstGeom prst="rect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1" name="Text 17"/>
          <p:cNvSpPr/>
          <p:nvPr/>
        </p:nvSpPr>
        <p:spPr>
          <a:xfrm>
            <a:off x="4645152" y="5440680"/>
            <a:ext cx="3063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1100" b="1" i="1">
                <a:solidFill>
                  <a:srgbClr val="A839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Slowness is a feature</a:t>
            </a:r>
            <a:r>
              <a:rPr lang="cs-CZ" sz="1100" b="1" i="1" dirty="0">
                <a:solidFill>
                  <a:srgbClr val="A839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 b="1" i="1">
                <a:solidFill>
                  <a:srgbClr val="A839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a flaw</a:t>
            </a:r>
            <a:r>
              <a:rPr lang="cs-CZ" sz="1100" b="1" i="1" dirty="0">
                <a:solidFill>
                  <a:srgbClr val="A839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22" name="Shape 18"/>
          <p:cNvSpPr/>
          <p:nvPr/>
        </p:nvSpPr>
        <p:spPr>
          <a:xfrm>
            <a:off x="8193024" y="2834640"/>
            <a:ext cx="3520440" cy="324612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3" name="Shape 19"/>
          <p:cNvSpPr/>
          <p:nvPr/>
        </p:nvSpPr>
        <p:spPr>
          <a:xfrm>
            <a:off x="10936224" y="3017520"/>
            <a:ext cx="548640" cy="54864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384" y="3154680"/>
            <a:ext cx="274320" cy="274320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8421624" y="3017520"/>
            <a:ext cx="2514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PERSONAL</a:t>
            </a:r>
            <a:endParaRPr lang="en-US" sz="900" dirty="0"/>
          </a:p>
        </p:txBody>
      </p:sp>
      <p:sp>
        <p:nvSpPr>
          <p:cNvPr id="26" name="Text 21"/>
          <p:cNvSpPr/>
          <p:nvPr/>
        </p:nvSpPr>
        <p:spPr>
          <a:xfrm>
            <a:off x="8421624" y="3291840"/>
            <a:ext cx="3063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Caring for a person with Huntington's</a:t>
            </a:r>
            <a:endParaRPr lang="en-US" sz="1600" dirty="0"/>
          </a:p>
        </p:txBody>
      </p:sp>
      <p:sp>
        <p:nvSpPr>
          <p:cNvPr id="27" name="Text 22"/>
          <p:cNvSpPr/>
          <p:nvPr/>
        </p:nvSpPr>
        <p:spPr>
          <a:xfrm>
            <a:off x="8421624" y="3639312"/>
            <a:ext cx="3063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long-term family care</a:t>
            </a:r>
            <a:endParaRPr lang="en-US" sz="1000" dirty="0"/>
          </a:p>
        </p:txBody>
      </p:sp>
      <p:sp>
        <p:nvSpPr>
          <p:cNvPr id="28" name="Text 23"/>
          <p:cNvSpPr/>
          <p:nvPr/>
        </p:nvSpPr>
        <p:spPr>
          <a:xfrm>
            <a:off x="8421624" y="4023360"/>
            <a:ext cx="306324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Two years of daily care for a loved one with Huntington's disease showed where technology helps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reminders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context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calm response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where it can never replace another person's presence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50" dirty="0"/>
          </a:p>
        </p:txBody>
      </p:sp>
      <p:sp>
        <p:nvSpPr>
          <p:cNvPr id="29" name="Shape 24"/>
          <p:cNvSpPr/>
          <p:nvPr/>
        </p:nvSpPr>
        <p:spPr>
          <a:xfrm>
            <a:off x="8330184" y="5440680"/>
            <a:ext cx="3246120" cy="502920"/>
          </a:xfrm>
          <a:prstGeom prst="rect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0" name="Text 25"/>
          <p:cNvSpPr/>
          <p:nvPr/>
        </p:nvSpPr>
        <p:spPr>
          <a:xfrm>
            <a:off x="8421624" y="5440680"/>
            <a:ext cx="3063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1100" b="1" i="1">
                <a:solidFill>
                  <a:srgbClr val="A839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Technology complements</a:t>
            </a:r>
            <a:r>
              <a:rPr lang="cs-CZ" sz="1100" b="1" i="1" dirty="0">
                <a:solidFill>
                  <a:srgbClr val="A839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 b="1" i="1">
                <a:solidFill>
                  <a:srgbClr val="A839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doesn't replace</a:t>
            </a:r>
            <a:r>
              <a:rPr lang="cs-CZ" sz="1100" b="1" i="1" dirty="0">
                <a:solidFill>
                  <a:srgbClr val="A839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31" name="Text 26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32" name="Text 27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33" name="Text 28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17 </a:t>
            </a:r>
            <a:r>
              <a:rPr lang="cs-CZ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cs-CZ" sz="900" dirty="0"/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7C763636-6829-BA1B-F55A-531137CD4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9100" y="790956"/>
            <a:ext cx="1447800" cy="21717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59EECA26-27A0-287C-D63F-FA95F8DD6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207" y="-406024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34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PILOT  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2026–2027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we will </a:t>
            </a:r>
            <a:r>
              <a:rPr lang="en-US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actually</a:t>
            </a:r>
            <a:r>
              <a:rPr lang="en-US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measure</a:t>
            </a:r>
            <a:r>
              <a:rPr lang="en-US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640080" y="182880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Modest</a:t>
            </a:r>
            <a:r>
              <a:rPr lang="en-US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data-backed milestones</a:t>
            </a:r>
            <a:r>
              <a:rPr lang="en-US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If results don't support continuation</a:t>
            </a:r>
            <a:r>
              <a:rPr lang="en-US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we'll say so publicly and adjust the plan</a:t>
            </a:r>
            <a:r>
              <a:rPr lang="en-US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40080" y="260604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PILOT </a:t>
            </a:r>
            <a:r>
              <a:rPr lang="en-US" sz="1000" b="1" kern="0" spc="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DESIGN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640080" y="2971800"/>
            <a:ext cx="1188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PARTICIPANTS</a:t>
            </a:r>
            <a:endParaRPr lang="cs-CZ" sz="1000" dirty="0"/>
          </a:p>
        </p:txBody>
      </p:sp>
      <p:sp>
        <p:nvSpPr>
          <p:cNvPr id="7" name="Text 5"/>
          <p:cNvSpPr/>
          <p:nvPr/>
        </p:nvSpPr>
        <p:spPr>
          <a:xfrm>
            <a:off x="1920240" y="2971800"/>
            <a:ext cx="4114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First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300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households in the first year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Seniors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70+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their families in Prague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Brno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8" name="Text 6"/>
          <p:cNvSpPr/>
          <p:nvPr/>
        </p:nvSpPr>
        <p:spPr>
          <a:xfrm>
            <a:off x="640080" y="3685032"/>
            <a:ext cx="1188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20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Duration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1920240" y="3685032"/>
            <a:ext cx="4114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June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2026. 12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months of active operation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quarterly evaluation with mixed methodology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10" name="Text 8"/>
          <p:cNvSpPr/>
          <p:nvPr/>
        </p:nvSpPr>
        <p:spPr>
          <a:xfrm>
            <a:off x="640080" y="4398264"/>
            <a:ext cx="1188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WE MEASURE</a:t>
            </a:r>
            <a:endParaRPr lang="cs-CZ" sz="1000" dirty="0"/>
          </a:p>
        </p:txBody>
      </p:sp>
      <p:sp>
        <p:nvSpPr>
          <p:cNvPr id="11" name="Text 9"/>
          <p:cNvSpPr/>
          <p:nvPr/>
        </p:nvSpPr>
        <p:spPr>
          <a:xfrm>
            <a:off x="1920240" y="4398264"/>
            <a:ext cx="4114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track daily rhythm and capture micro-changes that a doctor can't see during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brief visit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these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calculate whether the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 improving or declining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day by day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12" name="Text 10"/>
          <p:cNvSpPr/>
          <p:nvPr/>
        </p:nvSpPr>
        <p:spPr>
          <a:xfrm>
            <a:off x="640080" y="5111496"/>
            <a:ext cx="1188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WILL COME OF IT</a:t>
            </a:r>
            <a:endParaRPr lang="cs-CZ" sz="1000" dirty="0"/>
          </a:p>
        </p:txBody>
      </p:sp>
      <p:sp>
        <p:nvSpPr>
          <p:cNvPr id="13" name="Text 11"/>
          <p:cNvSpPr/>
          <p:nvPr/>
        </p:nvSpPr>
        <p:spPr>
          <a:xfrm>
            <a:off x="1920240" y="5111496"/>
            <a:ext cx="4114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 open annual impact report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 anonymized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dataset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and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methodology for deploying Radim in ordinary households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14" name="Shape 12"/>
          <p:cNvSpPr/>
          <p:nvPr/>
        </p:nvSpPr>
        <p:spPr>
          <a:xfrm>
            <a:off x="6400800" y="2606040"/>
            <a:ext cx="12700" cy="3291840"/>
          </a:xfrm>
          <a:prstGeom prst="rect">
            <a:avLst/>
          </a:prstGeom>
          <a:solidFill>
            <a:srgbClr val="E5E0D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5" name="Text 13"/>
          <p:cNvSpPr/>
          <p:nvPr/>
        </p:nvSpPr>
        <p:spPr>
          <a:xfrm>
            <a:off x="6629400" y="260604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PARTNERS</a:t>
            </a:r>
            <a:endParaRPr lang="en-US" sz="1000" dirty="0"/>
          </a:p>
        </p:txBody>
      </p:sp>
      <p:sp>
        <p:nvSpPr>
          <p:cNvPr id="16" name="Shape 14"/>
          <p:cNvSpPr/>
          <p:nvPr/>
        </p:nvSpPr>
        <p:spPr>
          <a:xfrm>
            <a:off x="6616700" y="3035808"/>
            <a:ext cx="177800" cy="177800"/>
          </a:xfrm>
          <a:prstGeom prst="ellipse">
            <a:avLst/>
          </a:prstGeom>
          <a:solidFill>
            <a:srgbClr val="1B7A3F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7" name="Text 15"/>
          <p:cNvSpPr/>
          <p:nvPr/>
        </p:nvSpPr>
        <p:spPr>
          <a:xfrm>
            <a:off x="6858000" y="2971800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3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Petr Novák · </a:t>
            </a:r>
            <a:r>
              <a:rPr lang="cs-CZ" sz="13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CTU</a:t>
            </a:r>
            <a:r>
              <a:rPr lang="cs-CZ" sz="13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CIIRC</a:t>
            </a:r>
            <a:endParaRPr lang="cs-CZ" sz="1300" dirty="0"/>
          </a:p>
        </p:txBody>
      </p:sp>
      <p:sp>
        <p:nvSpPr>
          <p:cNvPr id="18" name="Text 16"/>
          <p:cNvSpPr/>
          <p:nvPr/>
        </p:nvSpPr>
        <p:spPr>
          <a:xfrm>
            <a:off x="6858000" y="321868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5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Applied </a:t>
            </a:r>
            <a:r>
              <a:rPr lang="cs-CZ" sz="105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</a:t>
            </a:r>
            <a:r>
              <a:rPr lang="cs-CZ" sz="105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social robotics</a:t>
            </a:r>
            <a:endParaRPr lang="cs-CZ" sz="1050" dirty="0"/>
          </a:p>
        </p:txBody>
      </p:sp>
      <p:sp>
        <p:nvSpPr>
          <p:cNvPr id="19" name="Shape 17"/>
          <p:cNvSpPr/>
          <p:nvPr/>
        </p:nvSpPr>
        <p:spPr>
          <a:xfrm>
            <a:off x="6616700" y="3538728"/>
            <a:ext cx="177800" cy="177800"/>
          </a:xfrm>
          <a:prstGeom prst="ellipse">
            <a:avLst/>
          </a:prstGeom>
          <a:solidFill>
            <a:srgbClr val="C77F00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20" name="Text 18"/>
          <p:cNvSpPr/>
          <p:nvPr/>
        </p:nvSpPr>
        <p:spPr>
          <a:xfrm>
            <a:off x="6858000" y="3474720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3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Život 90</a:t>
            </a:r>
            <a:endParaRPr lang="cs-CZ" sz="1300" dirty="0"/>
          </a:p>
        </p:txBody>
      </p:sp>
      <p:sp>
        <p:nvSpPr>
          <p:cNvPr id="21" name="Text 19"/>
          <p:cNvSpPr/>
          <p:nvPr/>
        </p:nvSpPr>
        <p:spPr>
          <a:xfrm>
            <a:off x="6858000" y="372160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5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Contact network and methodology for working with seniors</a:t>
            </a:r>
            <a:endParaRPr lang="cs-CZ" sz="1050" dirty="0"/>
          </a:p>
        </p:txBody>
      </p:sp>
      <p:sp>
        <p:nvSpPr>
          <p:cNvPr id="22" name="Shape 20"/>
          <p:cNvSpPr/>
          <p:nvPr/>
        </p:nvSpPr>
        <p:spPr>
          <a:xfrm>
            <a:off x="6616700" y="4041648"/>
            <a:ext cx="177800" cy="177800"/>
          </a:xfrm>
          <a:prstGeom prst="ellipse">
            <a:avLst/>
          </a:prstGeom>
          <a:solidFill>
            <a:srgbClr val="767670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23" name="Text 21"/>
          <p:cNvSpPr/>
          <p:nvPr/>
        </p:nvSpPr>
        <p:spPr>
          <a:xfrm>
            <a:off x="6858000" y="3977640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3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 Bellum</a:t>
            </a:r>
            <a:endParaRPr lang="cs-CZ" sz="1300" dirty="0"/>
          </a:p>
        </p:txBody>
      </p:sp>
      <p:sp>
        <p:nvSpPr>
          <p:cNvPr id="24" name="Text 22"/>
          <p:cNvSpPr/>
          <p:nvPr/>
        </p:nvSpPr>
        <p:spPr>
          <a:xfrm>
            <a:off x="6858000" y="422452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5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Collecting and preserving personal stories</a:t>
            </a:r>
            <a:endParaRPr lang="cs-CZ" sz="1050" dirty="0"/>
          </a:p>
        </p:txBody>
      </p:sp>
      <p:sp>
        <p:nvSpPr>
          <p:cNvPr id="25" name="Shape 23"/>
          <p:cNvSpPr/>
          <p:nvPr/>
        </p:nvSpPr>
        <p:spPr>
          <a:xfrm>
            <a:off x="6616700" y="4546600"/>
            <a:ext cx="177800" cy="177800"/>
          </a:xfrm>
          <a:prstGeom prst="ellipse">
            <a:avLst/>
          </a:prstGeom>
          <a:solidFill>
            <a:srgbClr val="2E5A8C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26" name="Text 24"/>
          <p:cNvSpPr/>
          <p:nvPr/>
        </p:nvSpPr>
        <p:spPr>
          <a:xfrm>
            <a:off x="6858000" y="4480560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3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 Institutions</a:t>
            </a:r>
            <a:endParaRPr lang="cs-CZ" sz="1300" dirty="0"/>
          </a:p>
        </p:txBody>
      </p:sp>
      <p:sp>
        <p:nvSpPr>
          <p:cNvPr id="27" name="Text 25"/>
          <p:cNvSpPr/>
          <p:nvPr/>
        </p:nvSpPr>
        <p:spPr>
          <a:xfrm>
            <a:off x="6858000" y="47274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5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Research, retail (Albert, Tesco), </a:t>
            </a:r>
            <a:r>
              <a:rPr lang="cs-CZ" sz="105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multinational companies, banks</a:t>
            </a:r>
            <a:r>
              <a:rPr lang="cs-CZ" sz="105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regions</a:t>
            </a:r>
            <a:r>
              <a:rPr lang="cs-CZ" sz="105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municipalities</a:t>
            </a:r>
            <a:endParaRPr lang="cs-CZ" sz="1050" dirty="0"/>
          </a:p>
        </p:txBody>
      </p:sp>
      <p:sp>
        <p:nvSpPr>
          <p:cNvPr id="28" name="Shape 26"/>
          <p:cNvSpPr/>
          <p:nvPr/>
        </p:nvSpPr>
        <p:spPr>
          <a:xfrm>
            <a:off x="6629400" y="5047488"/>
            <a:ext cx="0" cy="0"/>
          </a:xfrm>
          <a:prstGeom prst="ellipse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9" name="Text 27"/>
          <p:cNvSpPr/>
          <p:nvPr/>
        </p:nvSpPr>
        <p:spPr>
          <a:xfrm>
            <a:off x="6858000" y="4983480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cs-CZ" sz="1100" dirty="0"/>
          </a:p>
        </p:txBody>
      </p:sp>
      <p:sp>
        <p:nvSpPr>
          <p:cNvPr id="30" name="Text 28"/>
          <p:cNvSpPr/>
          <p:nvPr/>
        </p:nvSpPr>
        <p:spPr>
          <a:xfrm>
            <a:off x="6858000" y="523036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cs-CZ" sz="1100" dirty="0"/>
          </a:p>
        </p:txBody>
      </p:sp>
      <p:sp>
        <p:nvSpPr>
          <p:cNvPr id="31" name="Shape 29"/>
          <p:cNvSpPr/>
          <p:nvPr/>
        </p:nvSpPr>
        <p:spPr>
          <a:xfrm>
            <a:off x="640080" y="5943600"/>
            <a:ext cx="10972800" cy="365760"/>
          </a:xfrm>
          <a:prstGeom prst="rect">
            <a:avLst/>
          </a:prstGeom>
          <a:solidFill>
            <a:srgbClr val="EDEBE6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2" name="Shape 30"/>
          <p:cNvSpPr/>
          <p:nvPr/>
        </p:nvSpPr>
        <p:spPr>
          <a:xfrm>
            <a:off x="640080" y="5943600"/>
            <a:ext cx="54864" cy="365760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3" name="Text 31"/>
          <p:cNvSpPr/>
          <p:nvPr/>
        </p:nvSpPr>
        <p:spPr>
          <a:xfrm>
            <a:off x="868680" y="5943600"/>
            <a:ext cx="10607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Honest limitation</a:t>
            </a:r>
            <a:r>
              <a:rPr lang="en-US" sz="11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 </a:t>
            </a:r>
            <a:r>
              <a:rPr lang="en-US" sz="110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 claims are hypotheses to be tested</a:t>
            </a:r>
            <a:r>
              <a:rPr lang="en-US" sz="1100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10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measured results</a:t>
            </a:r>
            <a:r>
              <a:rPr lang="en-US" sz="1100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10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year of solo development</a:t>
            </a:r>
            <a:r>
              <a:rPr lang="en-US" sz="1100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10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Production scale is unverified</a:t>
            </a:r>
            <a:r>
              <a:rPr lang="en-US" sz="1100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100" dirty="0"/>
          </a:p>
        </p:txBody>
      </p:sp>
      <p:sp>
        <p:nvSpPr>
          <p:cNvPr id="34" name="Text 32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35" name="Text 33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36" name="Text 34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 </a:t>
            </a:r>
            <a:r>
              <a:rPr lang="cs-CZ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cs-CZ" sz="900" dirty="0"/>
          </a:p>
        </p:txBody>
      </p:sp>
      <p:sp>
        <p:nvSpPr>
          <p:cNvPr id="38" name="StatusPill0">
            <a:extLst>
              <a:ext uri="{FF2B5EF4-FFF2-40B4-BE49-F238E27FC236}">
                <a16:creationId xmlns:a16="http://schemas.microsoft.com/office/drawing/2014/main" id="{65BCA229-C6DB-E34E-872B-5517DDF91ED5}"/>
              </a:ext>
            </a:extLst>
          </p:cNvPr>
          <p:cNvSpPr/>
          <p:nvPr/>
        </p:nvSpPr>
        <p:spPr>
          <a:xfrm>
            <a:off x="10312400" y="2959100"/>
            <a:ext cx="1397000" cy="215900"/>
          </a:xfrm>
          <a:prstGeom prst="roundRect">
            <a:avLst/>
          </a:prstGeom>
          <a:solidFill>
            <a:srgbClr val="DCEFE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39" name="StatusText0">
            <a:extLst>
              <a:ext uri="{FF2B5EF4-FFF2-40B4-BE49-F238E27FC236}">
                <a16:creationId xmlns:a16="http://schemas.microsoft.com/office/drawing/2014/main" id="{7C380DEA-0665-CE48-968C-3075DA2F1DFD}"/>
              </a:ext>
            </a:extLst>
          </p:cNvPr>
          <p:cNvSpPr txBox="1"/>
          <p:nvPr/>
        </p:nvSpPr>
        <p:spPr>
          <a:xfrm>
            <a:off x="10312400" y="2959100"/>
            <a:ext cx="1397000" cy="215900"/>
          </a:xfrm>
          <a:prstGeom prst="rect">
            <a:avLst/>
          </a:prstGeom>
          <a:noFill/>
        </p:spPr>
        <p:txBody>
          <a:bodyPr vertOverflow="overflow" vert="horz" wrap="none" rtlCol="0" anchor="ctr" anchorCtr="0">
            <a:noAutofit/>
          </a:bodyPr>
          <a:lstStyle/>
          <a:p>
            <a:pPr algn="l"/>
            <a:r>
              <a:rPr lang="cs-CZ" sz="800" b="1">
                <a:solidFill>
                  <a:srgbClr val="1B7A3F"/>
                </a:solidFill>
              </a:rPr>
              <a:t>COLLABORATION</a:t>
            </a:r>
          </a:p>
        </p:txBody>
      </p:sp>
      <p:sp>
        <p:nvSpPr>
          <p:cNvPr id="40" name="StatusPill1">
            <a:extLst>
              <a:ext uri="{FF2B5EF4-FFF2-40B4-BE49-F238E27FC236}">
                <a16:creationId xmlns:a16="http://schemas.microsoft.com/office/drawing/2014/main" id="{5097D7D0-9EA5-D34A-A0FB-A3F6B878C879}"/>
              </a:ext>
            </a:extLst>
          </p:cNvPr>
          <p:cNvSpPr/>
          <p:nvPr/>
        </p:nvSpPr>
        <p:spPr>
          <a:xfrm>
            <a:off x="10312400" y="3467100"/>
            <a:ext cx="1397000" cy="215900"/>
          </a:xfrm>
          <a:prstGeom prst="roundRect">
            <a:avLst/>
          </a:prstGeom>
          <a:solidFill>
            <a:srgbClr val="FBE9D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41" name="StatusText1">
            <a:extLst>
              <a:ext uri="{FF2B5EF4-FFF2-40B4-BE49-F238E27FC236}">
                <a16:creationId xmlns:a16="http://schemas.microsoft.com/office/drawing/2014/main" id="{EACEADF7-C064-F74F-9E88-5593A22C2F57}"/>
              </a:ext>
            </a:extLst>
          </p:cNvPr>
          <p:cNvSpPr txBox="1"/>
          <p:nvPr/>
        </p:nvSpPr>
        <p:spPr>
          <a:xfrm>
            <a:off x="10312400" y="3467100"/>
            <a:ext cx="1397000" cy="215900"/>
          </a:xfrm>
          <a:prstGeom prst="rect">
            <a:avLst/>
          </a:prstGeom>
          <a:noFill/>
        </p:spPr>
        <p:txBody>
          <a:bodyPr vertOverflow="overflow" vert="horz" wrap="none" rtlCol="0" anchor="ctr" anchorCtr="0">
            <a:noAutofit/>
          </a:bodyPr>
          <a:lstStyle/>
          <a:p>
            <a:pPr algn="l"/>
            <a:r>
              <a:rPr lang="cs-CZ" sz="800" b="1">
                <a:solidFill>
                  <a:srgbClr val="C77F00"/>
                </a:solidFill>
              </a:rPr>
              <a:t>IN NEGOTIATION</a:t>
            </a:r>
          </a:p>
        </p:txBody>
      </p:sp>
      <p:sp>
        <p:nvSpPr>
          <p:cNvPr id="42" name="StatusPill2">
            <a:extLst>
              <a:ext uri="{FF2B5EF4-FFF2-40B4-BE49-F238E27FC236}">
                <a16:creationId xmlns:a16="http://schemas.microsoft.com/office/drawing/2014/main" id="{008497AC-015E-744E-A36F-843AEDCAF050}"/>
              </a:ext>
            </a:extLst>
          </p:cNvPr>
          <p:cNvSpPr/>
          <p:nvPr/>
        </p:nvSpPr>
        <p:spPr>
          <a:xfrm>
            <a:off x="10312400" y="3962400"/>
            <a:ext cx="1397000" cy="215900"/>
          </a:xfrm>
          <a:prstGeom prst="roundRect">
            <a:avLst/>
          </a:prstGeom>
          <a:solidFill>
            <a:srgbClr val="E8E6E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43" name="StatusText2">
            <a:extLst>
              <a:ext uri="{FF2B5EF4-FFF2-40B4-BE49-F238E27FC236}">
                <a16:creationId xmlns:a16="http://schemas.microsoft.com/office/drawing/2014/main" id="{4D2FCAB7-990A-0E4B-B4B6-03305C3523AA}"/>
              </a:ext>
            </a:extLst>
          </p:cNvPr>
          <p:cNvSpPr txBox="1"/>
          <p:nvPr/>
        </p:nvSpPr>
        <p:spPr>
          <a:xfrm>
            <a:off x="10312400" y="3962400"/>
            <a:ext cx="1397000" cy="215900"/>
          </a:xfrm>
          <a:prstGeom prst="rect">
            <a:avLst/>
          </a:prstGeom>
          <a:noFill/>
        </p:spPr>
        <p:txBody>
          <a:bodyPr vertOverflow="overflow" vert="horz" wrap="none" rtlCol="0" anchor="ctr" anchorCtr="0">
            <a:noAutofit/>
          </a:bodyPr>
          <a:lstStyle/>
          <a:p>
            <a:pPr algn="l"/>
            <a:r>
              <a:rPr lang="cs-CZ" sz="800" b="1">
                <a:solidFill>
                  <a:srgbClr val="767670"/>
                </a:solidFill>
              </a:rPr>
              <a:t>POTENTIAL PARTNER</a:t>
            </a:r>
          </a:p>
        </p:txBody>
      </p:sp>
      <p:sp>
        <p:nvSpPr>
          <p:cNvPr id="44" name="StatusPill3">
            <a:extLst>
              <a:ext uri="{FF2B5EF4-FFF2-40B4-BE49-F238E27FC236}">
                <a16:creationId xmlns:a16="http://schemas.microsoft.com/office/drawing/2014/main" id="{663C501D-2953-294F-9243-00C68CA3A724}"/>
              </a:ext>
            </a:extLst>
          </p:cNvPr>
          <p:cNvSpPr/>
          <p:nvPr/>
        </p:nvSpPr>
        <p:spPr>
          <a:xfrm>
            <a:off x="10312400" y="4470400"/>
            <a:ext cx="1397000" cy="215900"/>
          </a:xfrm>
          <a:prstGeom prst="roundRect">
            <a:avLst/>
          </a:prstGeom>
          <a:solidFill>
            <a:srgbClr val="DCE5F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45" name="StatusText3">
            <a:extLst>
              <a:ext uri="{FF2B5EF4-FFF2-40B4-BE49-F238E27FC236}">
                <a16:creationId xmlns:a16="http://schemas.microsoft.com/office/drawing/2014/main" id="{4A0A4AEB-2D03-6949-82BD-88878CE00B05}"/>
              </a:ext>
            </a:extLst>
          </p:cNvPr>
          <p:cNvSpPr txBox="1"/>
          <p:nvPr/>
        </p:nvSpPr>
        <p:spPr>
          <a:xfrm>
            <a:off x="10312400" y="4470400"/>
            <a:ext cx="1397000" cy="215900"/>
          </a:xfrm>
          <a:prstGeom prst="rect">
            <a:avLst/>
          </a:prstGeom>
          <a:noFill/>
        </p:spPr>
        <p:txBody>
          <a:bodyPr vertOverflow="overflow" vert="horz" wrap="none" rtlCol="0" anchor="ctr" anchorCtr="0">
            <a:noAutofit/>
          </a:bodyPr>
          <a:lstStyle/>
          <a:p>
            <a:pPr algn="l"/>
            <a:r>
              <a:rPr lang="cs-CZ" sz="800" b="1">
                <a:solidFill>
                  <a:srgbClr val="2E5A8C"/>
                </a:solidFill>
              </a:rPr>
              <a:t>WE ARE REACHING OUT TO</a:t>
            </a:r>
          </a:p>
        </p:txBody>
      </p:sp>
      <p:pic>
        <p:nvPicPr>
          <p:cNvPr id="47" name="Obrázek 46">
            <a:extLst>
              <a:ext uri="{FF2B5EF4-FFF2-40B4-BE49-F238E27FC236}">
                <a16:creationId xmlns:a16="http://schemas.microsoft.com/office/drawing/2014/main" id="{2052497C-D4AF-EA70-B823-060C0C9C5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1220724"/>
            <a:ext cx="1346200" cy="2019300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5CCDDAAE-3780-56DC-36D2-75086F955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271" y="-407491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3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POSITIONING  </a:t>
            </a: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WE LEARN FROM</a:t>
            </a: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WHERE WE DIFFER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8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Related systems and </a:t>
            </a:r>
            <a:r>
              <a:rPr lang="en-US" sz="28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academic context</a:t>
            </a:r>
            <a:r>
              <a:rPr lang="en-US" sz="28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640080" y="1783080"/>
            <a:ext cx="10972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000"/>
              </a:lnSpc>
              <a:buNone/>
            </a:pPr>
            <a:r>
              <a:rPr lang="en-US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build on European research</a:t>
            </a:r>
            <a:r>
              <a:rPr lang="en-US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learn from American </a:t>
            </a:r>
            <a:r>
              <a:rPr lang="en-US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</a:t>
            </a:r>
            <a:r>
              <a:rPr lang="en-US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companions</a:t>
            </a:r>
            <a:r>
              <a:rPr lang="en-US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differ in our value-return model</a:t>
            </a:r>
            <a:r>
              <a:rPr lang="en-US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40080" y="251460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RELATED SYSTEMS</a:t>
            </a:r>
            <a:endParaRPr lang="en-US" sz="1000" dirty="0"/>
          </a:p>
        </p:txBody>
      </p:sp>
      <p:sp>
        <p:nvSpPr>
          <p:cNvPr id="6" name="Shape 4"/>
          <p:cNvSpPr/>
          <p:nvPr/>
        </p:nvSpPr>
        <p:spPr>
          <a:xfrm>
            <a:off x="640080" y="2880360"/>
            <a:ext cx="5486400" cy="713232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Shape 5"/>
          <p:cNvSpPr/>
          <p:nvPr/>
        </p:nvSpPr>
        <p:spPr>
          <a:xfrm>
            <a:off x="640080" y="2880360"/>
            <a:ext cx="45720" cy="713232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777240" y="2953512"/>
            <a:ext cx="18288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ElliQ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2606040" y="2953512"/>
            <a:ext cx="3383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Intuition Robotics  ·  IL / USA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777240" y="3227832"/>
            <a:ext cx="52120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Commercially available only in the US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subscription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).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English only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value return to the senior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00" dirty="0"/>
          </a:p>
        </p:txBody>
      </p:sp>
      <p:sp>
        <p:nvSpPr>
          <p:cNvPr id="11" name="Shape 9"/>
          <p:cNvSpPr/>
          <p:nvPr/>
        </p:nvSpPr>
        <p:spPr>
          <a:xfrm>
            <a:off x="640080" y="3657600"/>
            <a:ext cx="5486400" cy="713232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Shape 10"/>
          <p:cNvSpPr/>
          <p:nvPr/>
        </p:nvSpPr>
        <p:spPr>
          <a:xfrm>
            <a:off x="640080" y="3657600"/>
            <a:ext cx="45720" cy="713232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777240" y="3730752"/>
            <a:ext cx="18288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StoryWorth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2606040" y="3730752"/>
            <a:ext cx="3383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USA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777240" y="4005072"/>
            <a:ext cx="52120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en-US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Email prompts to share memories</a:t>
            </a:r>
            <a:r>
              <a:rPr lang="en-US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</a:t>
            </a:r>
            <a:r>
              <a:rPr lang="en-US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AI, </a:t>
            </a:r>
            <a:r>
              <a:rPr lang="en-US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compensation</a:t>
            </a:r>
            <a:r>
              <a:rPr lang="en-US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connection to archives</a:t>
            </a:r>
            <a:r>
              <a:rPr lang="en-US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000" dirty="0"/>
          </a:p>
        </p:txBody>
      </p:sp>
      <p:sp>
        <p:nvSpPr>
          <p:cNvPr id="16" name="Shape 14"/>
          <p:cNvSpPr/>
          <p:nvPr/>
        </p:nvSpPr>
        <p:spPr>
          <a:xfrm>
            <a:off x="640080" y="4434840"/>
            <a:ext cx="5486400" cy="713232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7" name="Shape 15"/>
          <p:cNvSpPr/>
          <p:nvPr/>
        </p:nvSpPr>
        <p:spPr>
          <a:xfrm>
            <a:off x="640080" y="4434840"/>
            <a:ext cx="45720" cy="713232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8" name="Text 16"/>
          <p:cNvSpPr/>
          <p:nvPr/>
        </p:nvSpPr>
        <p:spPr>
          <a:xfrm>
            <a:off x="777240" y="4507992"/>
            <a:ext cx="18288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Remento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2606040" y="4507992"/>
            <a:ext cx="3383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USA</a:t>
            </a:r>
            <a:endParaRPr lang="en-US" sz="900" dirty="0"/>
          </a:p>
        </p:txBody>
      </p:sp>
      <p:sp>
        <p:nvSpPr>
          <p:cNvPr id="20" name="Text 18"/>
          <p:cNvSpPr/>
          <p:nvPr/>
        </p:nvSpPr>
        <p:spPr>
          <a:xfrm>
            <a:off x="777240" y="4782312"/>
            <a:ext cx="52120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en-US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Audio reminiscence </a:t>
            </a:r>
            <a:r>
              <a:rPr lang="en-US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 family delivery</a:t>
            </a:r>
            <a:r>
              <a:rPr lang="en-US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legacy agreement</a:t>
            </a:r>
            <a:r>
              <a:rPr lang="en-US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value return</a:t>
            </a:r>
            <a:r>
              <a:rPr lang="en-US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000" dirty="0"/>
          </a:p>
        </p:txBody>
      </p:sp>
      <p:sp>
        <p:nvSpPr>
          <p:cNvPr id="21" name="Shape 19"/>
          <p:cNvSpPr/>
          <p:nvPr/>
        </p:nvSpPr>
        <p:spPr>
          <a:xfrm>
            <a:off x="640080" y="5212080"/>
            <a:ext cx="5486400" cy="713232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2" name="Shape 20"/>
          <p:cNvSpPr/>
          <p:nvPr/>
        </p:nvSpPr>
        <p:spPr>
          <a:xfrm>
            <a:off x="640080" y="5212080"/>
            <a:ext cx="45720" cy="713232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3" name="Text 21"/>
          <p:cNvSpPr/>
          <p:nvPr/>
        </p:nvSpPr>
        <p:spPr>
          <a:xfrm>
            <a:off x="777240" y="5285232"/>
            <a:ext cx="18288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HereAfter AI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2606040" y="5285232"/>
            <a:ext cx="3383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USA</a:t>
            </a:r>
            <a:endParaRPr lang="en-US" sz="900" dirty="0"/>
          </a:p>
        </p:txBody>
      </p:sp>
      <p:sp>
        <p:nvSpPr>
          <p:cNvPr id="25" name="Text 23"/>
          <p:cNvSpPr/>
          <p:nvPr/>
        </p:nvSpPr>
        <p:spPr>
          <a:xfrm>
            <a:off x="777240" y="5559552"/>
            <a:ext cx="52120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en-US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Voice clone after the senior's death</a:t>
            </a:r>
            <a:r>
              <a:rPr lang="en-US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compensation for the living person</a:t>
            </a:r>
            <a:r>
              <a:rPr lang="en-US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000" dirty="0"/>
          </a:p>
        </p:txBody>
      </p:sp>
      <p:sp>
        <p:nvSpPr>
          <p:cNvPr id="26" name="Text 24"/>
          <p:cNvSpPr/>
          <p:nvPr/>
        </p:nvSpPr>
        <p:spPr>
          <a:xfrm>
            <a:off x="6400800" y="251460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SELECTED SOURCES</a:t>
            </a:r>
            <a:endParaRPr lang="en-US" sz="1000" dirty="0"/>
          </a:p>
        </p:txBody>
      </p:sp>
      <p:sp>
        <p:nvSpPr>
          <p:cNvPr id="27" name="Shape 25"/>
          <p:cNvSpPr/>
          <p:nvPr/>
        </p:nvSpPr>
        <p:spPr>
          <a:xfrm>
            <a:off x="6400800" y="2953512"/>
            <a:ext cx="109728" cy="109728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8" name="Text 26"/>
          <p:cNvSpPr/>
          <p:nvPr/>
        </p:nvSpPr>
        <p:spPr>
          <a:xfrm>
            <a:off x="6629400" y="2880360"/>
            <a:ext cx="5486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5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WHO (2021)</a:t>
            </a:r>
            <a:endParaRPr lang="cs-CZ" sz="1050" dirty="0"/>
          </a:p>
        </p:txBody>
      </p:sp>
      <p:sp>
        <p:nvSpPr>
          <p:cNvPr id="29" name="Text 27"/>
          <p:cNvSpPr/>
          <p:nvPr/>
        </p:nvSpPr>
        <p:spPr>
          <a:xfrm>
            <a:off x="6629400" y="3081528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Decade of Healthy Ageing: Plan of Action 2021–2030. World Health Organization.</a:t>
            </a:r>
            <a:endParaRPr lang="cs-CZ" sz="900" dirty="0"/>
          </a:p>
        </p:txBody>
      </p:sp>
      <p:sp>
        <p:nvSpPr>
          <p:cNvPr id="30" name="Shape 28"/>
          <p:cNvSpPr/>
          <p:nvPr/>
        </p:nvSpPr>
        <p:spPr>
          <a:xfrm>
            <a:off x="6400800" y="3392424"/>
            <a:ext cx="109728" cy="109728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1" name="Text 29"/>
          <p:cNvSpPr/>
          <p:nvPr/>
        </p:nvSpPr>
        <p:spPr>
          <a:xfrm>
            <a:off x="6629400" y="3319272"/>
            <a:ext cx="5486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5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WHO Europe &amp; AGE Platform Europe</a:t>
            </a:r>
            <a:endParaRPr lang="cs-CZ" sz="1050" dirty="0"/>
          </a:p>
        </p:txBody>
      </p:sp>
      <p:sp>
        <p:nvSpPr>
          <p:cNvPr id="32" name="Text 30"/>
          <p:cNvSpPr/>
          <p:nvPr/>
        </p:nvSpPr>
        <p:spPr>
          <a:xfrm>
            <a:off x="6629400" y="352044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Age-friendly environments in Europe: A handbook of domains for policy action.</a:t>
            </a:r>
            <a:endParaRPr lang="cs-CZ" sz="900" dirty="0"/>
          </a:p>
        </p:txBody>
      </p:sp>
      <p:sp>
        <p:nvSpPr>
          <p:cNvPr id="33" name="Shape 31"/>
          <p:cNvSpPr/>
          <p:nvPr/>
        </p:nvSpPr>
        <p:spPr>
          <a:xfrm>
            <a:off x="6400800" y="3831336"/>
            <a:ext cx="109728" cy="109728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4" name="Text 32"/>
          <p:cNvSpPr/>
          <p:nvPr/>
        </p:nvSpPr>
        <p:spPr>
          <a:xfrm>
            <a:off x="6629400" y="3758184"/>
            <a:ext cx="5486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5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Eurostat (2024)</a:t>
            </a:r>
            <a:endParaRPr lang="cs-CZ" sz="1050" dirty="0"/>
          </a:p>
        </p:txBody>
      </p:sp>
      <p:sp>
        <p:nvSpPr>
          <p:cNvPr id="35" name="Text 33"/>
          <p:cNvSpPr/>
          <p:nvPr/>
        </p:nvSpPr>
        <p:spPr>
          <a:xfrm>
            <a:off x="6629400" y="3959352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Population structure indicators — Czechia. European Statistical Office.</a:t>
            </a:r>
            <a:endParaRPr lang="cs-CZ" sz="900" dirty="0"/>
          </a:p>
        </p:txBody>
      </p:sp>
      <p:sp>
        <p:nvSpPr>
          <p:cNvPr id="36" name="Shape 34"/>
          <p:cNvSpPr/>
          <p:nvPr/>
        </p:nvSpPr>
        <p:spPr>
          <a:xfrm>
            <a:off x="6400800" y="4270248"/>
            <a:ext cx="109728" cy="109728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7" name="Text 35"/>
          <p:cNvSpPr/>
          <p:nvPr/>
        </p:nvSpPr>
        <p:spPr>
          <a:xfrm>
            <a:off x="6629400" y="4197096"/>
            <a:ext cx="5486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5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CSO</a:t>
            </a:r>
            <a:r>
              <a:rPr lang="cs-CZ" sz="105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(2024)</a:t>
            </a:r>
            <a:endParaRPr lang="cs-CZ" sz="1050" dirty="0"/>
          </a:p>
        </p:txBody>
      </p:sp>
      <p:sp>
        <p:nvSpPr>
          <p:cNvPr id="38" name="Text 36"/>
          <p:cNvSpPr/>
          <p:nvPr/>
        </p:nvSpPr>
        <p:spPr>
          <a:xfrm>
            <a:off x="6629400" y="4398264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9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Demographic Handbook </a:t>
            </a:r>
            <a:r>
              <a:rPr lang="cs-CZ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2024. </a:t>
            </a:r>
            <a:r>
              <a:rPr lang="cs-CZ" sz="9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Czech Statistical Office</a:t>
            </a:r>
            <a:r>
              <a:rPr lang="cs-CZ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900" dirty="0"/>
          </a:p>
        </p:txBody>
      </p:sp>
      <p:sp>
        <p:nvSpPr>
          <p:cNvPr id="39" name="Shape 37"/>
          <p:cNvSpPr/>
          <p:nvPr/>
        </p:nvSpPr>
        <p:spPr>
          <a:xfrm>
            <a:off x="6400800" y="4709160"/>
            <a:ext cx="109728" cy="109728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0" name="Text 38"/>
          <p:cNvSpPr/>
          <p:nvPr/>
        </p:nvSpPr>
        <p:spPr>
          <a:xfrm>
            <a:off x="6629400" y="4636008"/>
            <a:ext cx="5486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5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Coghlan, Waycott, Lazar &amp; Barbosa Neves (2021)</a:t>
            </a:r>
            <a:endParaRPr lang="cs-CZ" sz="1050" dirty="0"/>
          </a:p>
        </p:txBody>
      </p:sp>
      <p:sp>
        <p:nvSpPr>
          <p:cNvPr id="41" name="Text 39"/>
          <p:cNvSpPr/>
          <p:nvPr/>
        </p:nvSpPr>
        <p:spPr>
          <a:xfrm>
            <a:off x="6629400" y="4837176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Dignity, Autonomy, and Style of Company: Dimensions Older Adults Consider for Robot Companions. Proceedings of the ACM HCI, 5(CSCW1).</a:t>
            </a:r>
            <a:endParaRPr lang="cs-CZ" sz="900" dirty="0"/>
          </a:p>
        </p:txBody>
      </p:sp>
      <p:sp>
        <p:nvSpPr>
          <p:cNvPr id="42" name="Shape 40"/>
          <p:cNvSpPr/>
          <p:nvPr/>
        </p:nvSpPr>
        <p:spPr>
          <a:xfrm>
            <a:off x="6400800" y="5148072"/>
            <a:ext cx="109728" cy="109728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3" name="Text 41"/>
          <p:cNvSpPr/>
          <p:nvPr/>
        </p:nvSpPr>
        <p:spPr>
          <a:xfrm>
            <a:off x="6629400" y="5074920"/>
            <a:ext cx="5486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5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NYSOFA &amp; Intuition Robotics (2023)</a:t>
            </a:r>
            <a:endParaRPr lang="cs-CZ" sz="1050" dirty="0"/>
          </a:p>
        </p:txBody>
      </p:sp>
      <p:sp>
        <p:nvSpPr>
          <p:cNvPr id="44" name="Text 42"/>
          <p:cNvSpPr/>
          <p:nvPr/>
        </p:nvSpPr>
        <p:spPr>
          <a:xfrm>
            <a:off x="6629400" y="5276088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ElliQ pilot data — 95% </a:t>
            </a:r>
            <a:r>
              <a:rPr lang="cs-CZ" sz="9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loneliness reduction among </a:t>
            </a:r>
            <a:r>
              <a:rPr lang="cs-CZ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800+ </a:t>
            </a:r>
            <a:r>
              <a:rPr lang="cs-CZ" sz="9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participants</a:t>
            </a:r>
            <a:r>
              <a:rPr lang="cs-CZ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New York State Office for the Aging.</a:t>
            </a:r>
            <a:endParaRPr lang="cs-CZ" sz="900" dirty="0"/>
          </a:p>
        </p:txBody>
      </p:sp>
      <p:sp>
        <p:nvSpPr>
          <p:cNvPr id="45" name="Shape 43"/>
          <p:cNvSpPr/>
          <p:nvPr/>
        </p:nvSpPr>
        <p:spPr>
          <a:xfrm>
            <a:off x="6400800" y="5586984"/>
            <a:ext cx="109728" cy="109728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6" name="Text 44"/>
          <p:cNvSpPr/>
          <p:nvPr/>
        </p:nvSpPr>
        <p:spPr>
          <a:xfrm>
            <a:off x="6629400" y="5513832"/>
            <a:ext cx="5486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5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European Union</a:t>
            </a:r>
            <a:r>
              <a:rPr lang="cs-CZ" sz="105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(2024)</a:t>
            </a:r>
            <a:endParaRPr lang="cs-CZ" sz="1050" dirty="0"/>
          </a:p>
        </p:txBody>
      </p:sp>
      <p:sp>
        <p:nvSpPr>
          <p:cNvPr id="47" name="Text 45"/>
          <p:cNvSpPr/>
          <p:nvPr/>
        </p:nvSpPr>
        <p:spPr>
          <a:xfrm>
            <a:off x="6629400" y="571500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9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Regulation (EU) 2024/1689 — Artificial Intelligence Act. Risk-based regulation framework.</a:t>
            </a:r>
            <a:endParaRPr lang="cs-CZ" sz="900" dirty="0"/>
          </a:p>
        </p:txBody>
      </p:sp>
      <p:sp>
        <p:nvSpPr>
          <p:cNvPr id="48" name="Shape 46"/>
          <p:cNvSpPr/>
          <p:nvPr/>
        </p:nvSpPr>
        <p:spPr>
          <a:xfrm>
            <a:off x="640080" y="5989320"/>
            <a:ext cx="10972800" cy="457200"/>
          </a:xfrm>
          <a:prstGeom prst="rect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9" name="Shape 47"/>
          <p:cNvSpPr/>
          <p:nvPr/>
        </p:nvSpPr>
        <p:spPr>
          <a:xfrm>
            <a:off x="640080" y="5989320"/>
            <a:ext cx="54864" cy="457200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0" name="Text 48"/>
          <p:cNvSpPr/>
          <p:nvPr/>
        </p:nvSpPr>
        <p:spPr>
          <a:xfrm>
            <a:off x="868680" y="5989320"/>
            <a:ext cx="10607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Our distinctive approach</a:t>
            </a:r>
            <a:r>
              <a:rPr lang="en-US" sz="11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</a:t>
            </a:r>
            <a:r>
              <a:rPr lang="en-US" sz="110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cultural localization beyond translation</a:t>
            </a:r>
            <a:r>
              <a:rPr lang="en-US" sz="1100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10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contractual value return instead of </a:t>
            </a:r>
            <a:r>
              <a:rPr lang="en-US" sz="1100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subscription, </a:t>
            </a:r>
            <a:r>
              <a:rPr lang="en-US" sz="110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Legacy Module as an ecosystem</a:t>
            </a:r>
            <a:r>
              <a:rPr lang="en-US" sz="1100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10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a standalone service</a:t>
            </a:r>
            <a:r>
              <a:rPr lang="en-US" sz="1100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100" dirty="0"/>
          </a:p>
        </p:txBody>
      </p:sp>
      <p:sp>
        <p:nvSpPr>
          <p:cNvPr id="51" name="Text 49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52" name="Text 50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53" name="Text 51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cs-CZ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19</a:t>
            </a: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/ 21</a:t>
            </a:r>
            <a:endParaRPr lang="cs-CZ" sz="900" dirty="0"/>
          </a:p>
        </p:txBody>
      </p:sp>
      <p:pic>
        <p:nvPicPr>
          <p:cNvPr id="56" name="Obrázek 55">
            <a:extLst>
              <a:ext uri="{FF2B5EF4-FFF2-40B4-BE49-F238E27FC236}">
                <a16:creationId xmlns:a16="http://schemas.microsoft.com/office/drawing/2014/main" id="{41E0F55C-3F66-4E6D-6946-19579858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271" y="-407491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98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STRUCTURE  </a:t>
            </a: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EIGHT QUESTIONS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10972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If people will live longer than ever in history</a:t>
            </a:r>
            <a:r>
              <a:rPr lang="en-US" sz="16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…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640080" y="137160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talk asks </a:t>
            </a:r>
            <a:r>
              <a:rPr lang="en-US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eight questions</a:t>
            </a:r>
            <a:r>
              <a:rPr lang="en-US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40080" y="2414016"/>
            <a:ext cx="365760" cy="36576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505456"/>
            <a:ext cx="182880" cy="1828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88720" y="2377440"/>
            <a:ext cx="5120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will </a:t>
            </a:r>
            <a:r>
              <a:rPr lang="en-US" sz="13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 change</a:t>
            </a:r>
            <a:r>
              <a:rPr lang="en-US" sz="13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1188720" y="2843784"/>
            <a:ext cx="5120640" cy="7315"/>
          </a:xfrm>
          <a:prstGeom prst="rect">
            <a:avLst/>
          </a:prstGeom>
          <a:solidFill>
            <a:srgbClr val="EDEBE6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Shape 6"/>
          <p:cNvSpPr/>
          <p:nvPr/>
        </p:nvSpPr>
        <p:spPr>
          <a:xfrm>
            <a:off x="640080" y="2916936"/>
            <a:ext cx="365760" cy="365760"/>
          </a:xfrm>
          <a:prstGeom prst="ellipse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3008376"/>
            <a:ext cx="182880" cy="1828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188720" y="2880360"/>
            <a:ext cx="5120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will </a:t>
            </a:r>
            <a:r>
              <a:rPr lang="en-US" sz="13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community change</a:t>
            </a:r>
            <a:r>
              <a:rPr lang="en-US" sz="13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1300" dirty="0"/>
          </a:p>
        </p:txBody>
      </p:sp>
      <p:sp>
        <p:nvSpPr>
          <p:cNvPr id="12" name="Shape 8"/>
          <p:cNvSpPr/>
          <p:nvPr/>
        </p:nvSpPr>
        <p:spPr>
          <a:xfrm>
            <a:off x="1188720" y="3346704"/>
            <a:ext cx="5120640" cy="7315"/>
          </a:xfrm>
          <a:prstGeom prst="rect">
            <a:avLst/>
          </a:prstGeom>
          <a:solidFill>
            <a:srgbClr val="EDEBE6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Shape 9"/>
          <p:cNvSpPr/>
          <p:nvPr/>
        </p:nvSpPr>
        <p:spPr>
          <a:xfrm>
            <a:off x="640080" y="3419856"/>
            <a:ext cx="365760" cy="36576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" y="3511296"/>
            <a:ext cx="182880" cy="18288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188720" y="3383280"/>
            <a:ext cx="5120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will </a:t>
            </a:r>
            <a:r>
              <a:rPr lang="en-US" sz="13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 change</a:t>
            </a:r>
            <a:r>
              <a:rPr lang="en-US" sz="13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1300" dirty="0"/>
          </a:p>
        </p:txBody>
      </p:sp>
      <p:sp>
        <p:nvSpPr>
          <p:cNvPr id="16" name="Shape 11"/>
          <p:cNvSpPr/>
          <p:nvPr/>
        </p:nvSpPr>
        <p:spPr>
          <a:xfrm>
            <a:off x="1188720" y="3849624"/>
            <a:ext cx="5120640" cy="7315"/>
          </a:xfrm>
          <a:prstGeom prst="rect">
            <a:avLst/>
          </a:prstGeom>
          <a:solidFill>
            <a:srgbClr val="EDEBE6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7" name="Shape 12"/>
          <p:cNvSpPr/>
          <p:nvPr/>
        </p:nvSpPr>
        <p:spPr>
          <a:xfrm>
            <a:off x="640080" y="3922776"/>
            <a:ext cx="365760" cy="365760"/>
          </a:xfrm>
          <a:prstGeom prst="ellipse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" y="4014216"/>
            <a:ext cx="182880" cy="18288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1188720" y="3886200"/>
            <a:ext cx="5120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will everyday </a:t>
            </a:r>
            <a:r>
              <a:rPr lang="en-US" sz="13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relationships look like</a:t>
            </a:r>
            <a:r>
              <a:rPr lang="en-US" sz="13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1300" dirty="0"/>
          </a:p>
        </p:txBody>
      </p:sp>
      <p:sp>
        <p:nvSpPr>
          <p:cNvPr id="20" name="Shape 14"/>
          <p:cNvSpPr/>
          <p:nvPr/>
        </p:nvSpPr>
        <p:spPr>
          <a:xfrm>
            <a:off x="1188720" y="4352544"/>
            <a:ext cx="5120640" cy="7315"/>
          </a:xfrm>
          <a:prstGeom prst="rect">
            <a:avLst/>
          </a:prstGeom>
          <a:solidFill>
            <a:srgbClr val="EDEBE6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1" name="Shape 15"/>
          <p:cNvSpPr/>
          <p:nvPr/>
        </p:nvSpPr>
        <p:spPr>
          <a:xfrm>
            <a:off x="640080" y="4425696"/>
            <a:ext cx="365760" cy="36576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" y="4517136"/>
            <a:ext cx="182880" cy="182880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188720" y="4389120"/>
            <a:ext cx="5120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role will </a:t>
            </a:r>
            <a:r>
              <a:rPr lang="en-US" sz="13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</a:t>
            </a:r>
            <a:r>
              <a:rPr lang="en-US" sz="13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play in the Home</a:t>
            </a:r>
            <a:r>
              <a:rPr lang="en-US" sz="13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1300" dirty="0"/>
          </a:p>
        </p:txBody>
      </p:sp>
      <p:sp>
        <p:nvSpPr>
          <p:cNvPr id="24" name="Shape 17"/>
          <p:cNvSpPr/>
          <p:nvPr/>
        </p:nvSpPr>
        <p:spPr>
          <a:xfrm>
            <a:off x="1188720" y="4855464"/>
            <a:ext cx="5120640" cy="7315"/>
          </a:xfrm>
          <a:prstGeom prst="rect">
            <a:avLst/>
          </a:prstGeom>
          <a:solidFill>
            <a:srgbClr val="EDEBE6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5" name="Shape 18"/>
          <p:cNvSpPr/>
          <p:nvPr/>
        </p:nvSpPr>
        <p:spPr>
          <a:xfrm>
            <a:off x="640080" y="4928616"/>
            <a:ext cx="365760" cy="365760"/>
          </a:xfrm>
          <a:prstGeom prst="ellipse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" y="5020056"/>
            <a:ext cx="182880" cy="182880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1188720" y="4892040"/>
            <a:ext cx="5120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will we deal with </a:t>
            </a:r>
            <a:r>
              <a:rPr lang="en-US" sz="13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loneliness</a:t>
            </a:r>
            <a:r>
              <a:rPr lang="en-US" sz="13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1300" dirty="0"/>
          </a:p>
        </p:txBody>
      </p:sp>
      <p:sp>
        <p:nvSpPr>
          <p:cNvPr id="28" name="Shape 20"/>
          <p:cNvSpPr/>
          <p:nvPr/>
        </p:nvSpPr>
        <p:spPr>
          <a:xfrm>
            <a:off x="1188720" y="5358384"/>
            <a:ext cx="5120640" cy="7315"/>
          </a:xfrm>
          <a:prstGeom prst="rect">
            <a:avLst/>
          </a:prstGeom>
          <a:solidFill>
            <a:srgbClr val="EDEBE6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9" name="Shape 21"/>
          <p:cNvSpPr/>
          <p:nvPr/>
        </p:nvSpPr>
        <p:spPr>
          <a:xfrm>
            <a:off x="640080" y="5431536"/>
            <a:ext cx="365760" cy="36576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3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" y="5522976"/>
            <a:ext cx="182880" cy="182880"/>
          </a:xfrm>
          <a:prstGeom prst="rect">
            <a:avLst/>
          </a:prstGeom>
        </p:spPr>
      </p:pic>
      <p:sp>
        <p:nvSpPr>
          <p:cNvPr id="31" name="Text 22"/>
          <p:cNvSpPr/>
          <p:nvPr/>
        </p:nvSpPr>
        <p:spPr>
          <a:xfrm>
            <a:off x="1188720" y="5394960"/>
            <a:ext cx="5120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will we strengthen </a:t>
            </a:r>
            <a:r>
              <a:rPr lang="en-US" sz="13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intergenerational connections</a:t>
            </a:r>
            <a:r>
              <a:rPr lang="en-US" sz="13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1300" dirty="0"/>
          </a:p>
        </p:txBody>
      </p:sp>
      <p:sp>
        <p:nvSpPr>
          <p:cNvPr id="32" name="Shape 23"/>
          <p:cNvSpPr/>
          <p:nvPr/>
        </p:nvSpPr>
        <p:spPr>
          <a:xfrm>
            <a:off x="1188720" y="5861304"/>
            <a:ext cx="5120640" cy="7315"/>
          </a:xfrm>
          <a:prstGeom prst="rect">
            <a:avLst/>
          </a:prstGeom>
          <a:solidFill>
            <a:srgbClr val="EDEBE6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3" name="Shape 24"/>
          <p:cNvSpPr/>
          <p:nvPr/>
        </p:nvSpPr>
        <p:spPr>
          <a:xfrm>
            <a:off x="640080" y="5934456"/>
            <a:ext cx="365760" cy="365760"/>
          </a:xfrm>
          <a:prstGeom prst="ellipse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34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520" y="6025896"/>
            <a:ext cx="182880" cy="182880"/>
          </a:xfrm>
          <a:prstGeom prst="rect">
            <a:avLst/>
          </a:prstGeom>
        </p:spPr>
      </p:pic>
      <p:sp>
        <p:nvSpPr>
          <p:cNvPr id="35" name="Text 25"/>
          <p:cNvSpPr/>
          <p:nvPr/>
        </p:nvSpPr>
        <p:spPr>
          <a:xfrm>
            <a:off x="1188720" y="5897880"/>
            <a:ext cx="5120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will we ensure </a:t>
            </a:r>
            <a:r>
              <a:rPr lang="en-US" sz="13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human dignity</a:t>
            </a:r>
            <a:r>
              <a:rPr lang="en-US" sz="13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1300" dirty="0"/>
          </a:p>
        </p:txBody>
      </p:sp>
      <p:sp>
        <p:nvSpPr>
          <p:cNvPr id="37" name="Text 26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38" name="Text 27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39" name="Text 28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02 / </a:t>
            </a: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en-US" sz="900" dirty="0"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F1638769-780E-8E87-9F94-548CF0B70B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0686" y="2010994"/>
            <a:ext cx="2940148" cy="4366946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00C0B2F3-CB7D-C6F1-540D-C37F6EAA29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6135" y="-1233054"/>
            <a:ext cx="4634345" cy="46343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LEGACY  </a:t>
            </a: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WE LEAVE BEHIND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returns to </a:t>
            </a:r>
            <a:r>
              <a:rPr lang="cs-CZ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system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!</a:t>
            </a:r>
            <a:endParaRPr lang="cs-CZ" sz="3200" dirty="0"/>
          </a:p>
        </p:txBody>
      </p:sp>
      <p:sp>
        <p:nvSpPr>
          <p:cNvPr id="4" name="Text 2"/>
          <p:cNvSpPr/>
          <p:nvPr/>
        </p:nvSpPr>
        <p:spPr>
          <a:xfrm>
            <a:off x="640080" y="1874520"/>
            <a:ext cx="10972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Earning from home through their experience and opinion</a:t>
            </a:r>
            <a:r>
              <a:rPr lang="cs-CZ" sz="14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restores their role </a:t>
            </a:r>
            <a:r>
              <a:rPr lang="cs-CZ" sz="14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the dignity that comes with one's own work</a:t>
            </a:r>
            <a:r>
              <a:rPr lang="cs-CZ" sz="14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400" dirty="0"/>
          </a:p>
        </p:txBody>
      </p:sp>
      <p:sp>
        <p:nvSpPr>
          <p:cNvPr id="5" name="Shape 3"/>
          <p:cNvSpPr/>
          <p:nvPr/>
        </p:nvSpPr>
        <p:spPr>
          <a:xfrm>
            <a:off x="640080" y="2743200"/>
            <a:ext cx="352044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Shape 4"/>
          <p:cNvSpPr/>
          <p:nvPr/>
        </p:nvSpPr>
        <p:spPr>
          <a:xfrm>
            <a:off x="822960" y="2926080"/>
            <a:ext cx="329184" cy="329184"/>
          </a:xfrm>
          <a:prstGeom prst="ellipse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7" name="Text 5"/>
          <p:cNvSpPr/>
          <p:nvPr/>
        </p:nvSpPr>
        <p:spPr>
          <a:xfrm>
            <a:off x="822960" y="292608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1234440" y="2926080"/>
            <a:ext cx="24231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900" b="1" kern="0" spc="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  ·  </a:t>
            </a:r>
            <a:r>
              <a:rPr lang="cs-CZ" sz="9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</a:t>
            </a:r>
            <a:r>
              <a:rPr lang="cs-CZ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
Earns from home</a:t>
            </a:r>
            <a:endParaRPr lang="cs-CZ" sz="1400" dirty="0"/>
          </a:p>
        </p:txBody>
      </p:sp>
      <p:sp>
        <p:nvSpPr>
          <p:cNvPr id="9" name="Shape 7"/>
          <p:cNvSpPr/>
          <p:nvPr/>
        </p:nvSpPr>
        <p:spPr>
          <a:xfrm>
            <a:off x="3593592" y="2926080"/>
            <a:ext cx="384048" cy="384048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604" y="3022092"/>
            <a:ext cx="192024" cy="192024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22960" y="3364992"/>
            <a:ext cx="3154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Short conversations, surveys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voting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everyday behavior. At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pace that suits them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for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fee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00" dirty="0"/>
          </a:p>
        </p:txBody>
      </p:sp>
      <p:sp>
        <p:nvSpPr>
          <p:cNvPr id="12" name="Shape 9"/>
          <p:cNvSpPr/>
          <p:nvPr/>
        </p:nvSpPr>
        <p:spPr>
          <a:xfrm>
            <a:off x="4416552" y="2743200"/>
            <a:ext cx="352044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Shape 10"/>
          <p:cNvSpPr/>
          <p:nvPr/>
        </p:nvSpPr>
        <p:spPr>
          <a:xfrm>
            <a:off x="4599432" y="2926080"/>
            <a:ext cx="329184" cy="329184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4" name="Text 11"/>
          <p:cNvSpPr/>
          <p:nvPr/>
        </p:nvSpPr>
        <p:spPr>
          <a:xfrm>
            <a:off x="4599432" y="292608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5010912" y="2926080"/>
            <a:ext cx="24231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900" b="1" kern="0" spc="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II  ·  DATA</a:t>
            </a:r>
            <a:r>
              <a:rPr lang="cs-CZ" sz="14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
</a:t>
            </a:r>
            <a:r>
              <a:rPr lang="cs-CZ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Anonymous insight</a:t>
            </a:r>
            <a:endParaRPr lang="cs-CZ" sz="1400" dirty="0"/>
          </a:p>
        </p:txBody>
      </p:sp>
      <p:sp>
        <p:nvSpPr>
          <p:cNvPr id="16" name="Shape 13"/>
          <p:cNvSpPr/>
          <p:nvPr/>
        </p:nvSpPr>
        <p:spPr>
          <a:xfrm>
            <a:off x="7370064" y="2926080"/>
            <a:ext cx="384048" cy="384048"/>
          </a:xfrm>
          <a:prstGeom prst="ellipse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076" y="3022092"/>
            <a:ext cx="192024" cy="192024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4599432" y="3364992"/>
            <a:ext cx="3154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Responses are aggregated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anonymized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sold to third parties where there is demand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00" dirty="0"/>
          </a:p>
        </p:txBody>
      </p:sp>
      <p:sp>
        <p:nvSpPr>
          <p:cNvPr id="19" name="Shape 15"/>
          <p:cNvSpPr/>
          <p:nvPr/>
        </p:nvSpPr>
        <p:spPr>
          <a:xfrm>
            <a:off x="8193024" y="2743200"/>
            <a:ext cx="352044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0" name="Shape 16"/>
          <p:cNvSpPr/>
          <p:nvPr/>
        </p:nvSpPr>
        <p:spPr>
          <a:xfrm>
            <a:off x="8375904" y="2926080"/>
            <a:ext cx="329184" cy="329184"/>
          </a:xfrm>
          <a:prstGeom prst="ellipse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1" name="Text 17"/>
          <p:cNvSpPr/>
          <p:nvPr/>
        </p:nvSpPr>
        <p:spPr>
          <a:xfrm>
            <a:off x="8375904" y="292608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8787384" y="2926080"/>
            <a:ext cx="24231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900" b="1" kern="0" spc="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III  ·  </a:t>
            </a:r>
            <a:r>
              <a:rPr lang="cs-CZ" sz="9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DIGNITY</a:t>
            </a:r>
            <a:r>
              <a:rPr lang="cs-CZ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
A full-fledged</a:t>
            </a:r>
            <a:r>
              <a:rPr lang="cs-CZ" sz="14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role</a:t>
            </a:r>
            <a:endParaRPr lang="cs-CZ" sz="1400" dirty="0"/>
          </a:p>
        </p:txBody>
      </p:sp>
      <p:sp>
        <p:nvSpPr>
          <p:cNvPr id="23" name="Shape 19"/>
          <p:cNvSpPr/>
          <p:nvPr/>
        </p:nvSpPr>
        <p:spPr>
          <a:xfrm>
            <a:off x="11146536" y="2926080"/>
            <a:ext cx="384048" cy="384048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2548" y="3022092"/>
            <a:ext cx="192024" cy="192024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8375904" y="3364992"/>
            <a:ext cx="3154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a passive care recipient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contributor whose experience has value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the community knows it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00" dirty="0"/>
          </a:p>
        </p:txBody>
      </p:sp>
      <p:sp>
        <p:nvSpPr>
          <p:cNvPr id="26" name="Shape 21"/>
          <p:cNvSpPr/>
          <p:nvPr/>
        </p:nvSpPr>
        <p:spPr>
          <a:xfrm>
            <a:off x="640080" y="4160520"/>
            <a:ext cx="352044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7" name="Shape 22"/>
          <p:cNvSpPr/>
          <p:nvPr/>
        </p:nvSpPr>
        <p:spPr>
          <a:xfrm>
            <a:off x="822960" y="4343400"/>
            <a:ext cx="329184" cy="329184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8" name="Text 23"/>
          <p:cNvSpPr/>
          <p:nvPr/>
        </p:nvSpPr>
        <p:spPr>
          <a:xfrm>
            <a:off x="822960" y="434340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1100" dirty="0"/>
          </a:p>
        </p:txBody>
      </p:sp>
      <p:sp>
        <p:nvSpPr>
          <p:cNvPr id="29" name="Text 24"/>
          <p:cNvSpPr/>
          <p:nvPr/>
        </p:nvSpPr>
        <p:spPr>
          <a:xfrm>
            <a:off x="1234440" y="4343400"/>
            <a:ext cx="24231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Who pays for insight</a:t>
            </a:r>
            <a:endParaRPr lang="cs-CZ" sz="1400" dirty="0"/>
          </a:p>
        </p:txBody>
      </p:sp>
      <p:sp>
        <p:nvSpPr>
          <p:cNvPr id="30" name="Shape 25"/>
          <p:cNvSpPr/>
          <p:nvPr/>
        </p:nvSpPr>
        <p:spPr>
          <a:xfrm>
            <a:off x="3593592" y="4343400"/>
            <a:ext cx="384048" cy="384048"/>
          </a:xfrm>
          <a:prstGeom prst="ellipse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604" y="4439412"/>
            <a:ext cx="192024" cy="192024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822960" y="4782312"/>
            <a:ext cx="3154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Retail (Albert, Tesco),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manufacturers for seniors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regions and municipalities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political parties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research and universities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00" dirty="0"/>
          </a:p>
        </p:txBody>
      </p:sp>
      <p:sp>
        <p:nvSpPr>
          <p:cNvPr id="33" name="Shape 27"/>
          <p:cNvSpPr/>
          <p:nvPr/>
        </p:nvSpPr>
        <p:spPr>
          <a:xfrm>
            <a:off x="4416552" y="4160520"/>
            <a:ext cx="352044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34" name="Shape 28"/>
          <p:cNvSpPr/>
          <p:nvPr/>
        </p:nvSpPr>
        <p:spPr>
          <a:xfrm>
            <a:off x="4599432" y="4343400"/>
            <a:ext cx="329184" cy="329184"/>
          </a:xfrm>
          <a:prstGeom prst="ellipse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5" name="Text 29"/>
          <p:cNvSpPr/>
          <p:nvPr/>
        </p:nvSpPr>
        <p:spPr>
          <a:xfrm>
            <a:off x="4599432" y="434340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1100" dirty="0"/>
          </a:p>
        </p:txBody>
      </p:sp>
      <p:sp>
        <p:nvSpPr>
          <p:cNvPr id="36" name="Text 30"/>
          <p:cNvSpPr/>
          <p:nvPr/>
        </p:nvSpPr>
        <p:spPr>
          <a:xfrm>
            <a:off x="5010912" y="4343400"/>
            <a:ext cx="24231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the fee is split</a:t>
            </a:r>
            <a:endParaRPr lang="cs-CZ" sz="1400" dirty="0"/>
          </a:p>
        </p:txBody>
      </p:sp>
      <p:sp>
        <p:nvSpPr>
          <p:cNvPr id="37" name="Shape 31"/>
          <p:cNvSpPr/>
          <p:nvPr/>
        </p:nvSpPr>
        <p:spPr>
          <a:xfrm>
            <a:off x="7370064" y="4343400"/>
            <a:ext cx="384048" cy="384048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3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076" y="4439412"/>
            <a:ext cx="192024" cy="192024"/>
          </a:xfrm>
          <a:prstGeom prst="rect">
            <a:avLst/>
          </a:prstGeom>
        </p:spPr>
      </p:pic>
      <p:sp>
        <p:nvSpPr>
          <p:cNvPr id="39" name="Text 32"/>
          <p:cNvSpPr/>
          <p:nvPr/>
        </p:nvSpPr>
        <p:spPr>
          <a:xfrm>
            <a:off x="4599432" y="4782312"/>
            <a:ext cx="3154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70%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the senior monthly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 to the municipality for local services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rest to Radim for operations and further development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00" dirty="0"/>
          </a:p>
        </p:txBody>
      </p:sp>
      <p:sp>
        <p:nvSpPr>
          <p:cNvPr id="40" name="Shape 33"/>
          <p:cNvSpPr/>
          <p:nvPr/>
        </p:nvSpPr>
        <p:spPr>
          <a:xfrm>
            <a:off x="8193024" y="4160520"/>
            <a:ext cx="3520440" cy="128016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1" name="Shape 34"/>
          <p:cNvSpPr/>
          <p:nvPr/>
        </p:nvSpPr>
        <p:spPr>
          <a:xfrm>
            <a:off x="8375904" y="4343400"/>
            <a:ext cx="329184" cy="329184"/>
          </a:xfrm>
          <a:prstGeom prst="ellipse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2" name="Text 35"/>
          <p:cNvSpPr/>
          <p:nvPr/>
        </p:nvSpPr>
        <p:spPr>
          <a:xfrm>
            <a:off x="8375904" y="434340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</a:t>
            </a:r>
            <a:endParaRPr lang="en-US" sz="1100" dirty="0"/>
          </a:p>
        </p:txBody>
      </p:sp>
      <p:sp>
        <p:nvSpPr>
          <p:cNvPr id="43" name="Text 36"/>
          <p:cNvSpPr/>
          <p:nvPr/>
        </p:nvSpPr>
        <p:spPr>
          <a:xfrm>
            <a:off x="8787384" y="4343400"/>
            <a:ext cx="24231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Control stays with the senior</a:t>
            </a:r>
            <a:endParaRPr lang="cs-CZ" sz="1400" dirty="0"/>
          </a:p>
        </p:txBody>
      </p:sp>
      <p:sp>
        <p:nvSpPr>
          <p:cNvPr id="44" name="Shape 37"/>
          <p:cNvSpPr/>
          <p:nvPr/>
        </p:nvSpPr>
        <p:spPr>
          <a:xfrm>
            <a:off x="11146536" y="4343400"/>
            <a:ext cx="384048" cy="384048"/>
          </a:xfrm>
          <a:prstGeom prst="ellipse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2548" y="4439412"/>
            <a:ext cx="192024" cy="192024"/>
          </a:xfrm>
          <a:prstGeom prst="rect">
            <a:avLst/>
          </a:prstGeom>
        </p:spPr>
      </p:pic>
      <p:sp>
        <p:nvSpPr>
          <p:cNvPr id="46" name="Text 38"/>
          <p:cNvSpPr/>
          <p:nvPr/>
        </p:nvSpPr>
        <p:spPr>
          <a:xfrm>
            <a:off x="8375904" y="4782312"/>
            <a:ext cx="3154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Consent at every step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right to withdraw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Audit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open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sees who asked and how much they got back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00" dirty="0"/>
          </a:p>
        </p:txBody>
      </p:sp>
      <p:sp>
        <p:nvSpPr>
          <p:cNvPr id="47" name="Shape 39"/>
          <p:cNvSpPr/>
          <p:nvPr/>
        </p:nvSpPr>
        <p:spPr>
          <a:xfrm>
            <a:off x="640080" y="5715000"/>
            <a:ext cx="10972800" cy="594360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8" name="Text 40"/>
          <p:cNvSpPr/>
          <p:nvPr/>
        </p:nvSpPr>
        <p:spPr>
          <a:xfrm>
            <a:off x="868680" y="5760720"/>
            <a:ext cx="10607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1300" b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is no longer someone we take care of</a:t>
            </a:r>
            <a:r>
              <a:rPr lang="cs-CZ" sz="13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300" b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They are someone who contributes</a:t>
            </a:r>
            <a:r>
              <a:rPr lang="cs-CZ" sz="13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300" dirty="0"/>
          </a:p>
        </p:txBody>
      </p:sp>
      <p:sp>
        <p:nvSpPr>
          <p:cNvPr id="49" name="Text 41"/>
          <p:cNvSpPr/>
          <p:nvPr/>
        </p:nvSpPr>
        <p:spPr>
          <a:xfrm>
            <a:off x="868680" y="5989320"/>
            <a:ext cx="106070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1100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That is Radim's legacy</a:t>
            </a:r>
            <a:r>
              <a:rPr lang="cs-CZ" sz="1100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</a:t>
            </a:r>
            <a:r>
              <a:rPr lang="cs-CZ" sz="1100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new economic </a:t>
            </a:r>
            <a:r>
              <a:rPr lang="cs-CZ" sz="1100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role </a:t>
            </a:r>
            <a:r>
              <a:rPr lang="cs-CZ" sz="1100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 a generation the market currently views as a cost</a:t>
            </a:r>
            <a:r>
              <a:rPr lang="cs-CZ" sz="1100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50" name="Text 42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51" name="Text 43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52" name="Text 44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 </a:t>
            </a:r>
            <a:r>
              <a:rPr lang="cs-CZ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cs-CZ" sz="900" dirty="0"/>
          </a:p>
        </p:txBody>
      </p:sp>
      <p:pic>
        <p:nvPicPr>
          <p:cNvPr id="54" name="Obrázek 53">
            <a:extLst>
              <a:ext uri="{FF2B5EF4-FFF2-40B4-BE49-F238E27FC236}">
                <a16:creationId xmlns:a16="http://schemas.microsoft.com/office/drawing/2014/main" id="{2560BA6F-D4C3-85D6-2A17-A973103199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4623" y="-346537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73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dimBgPatch">
            <a:extLst>
              <a:ext uri="{FF2B5EF4-FFF2-40B4-BE49-F238E27FC236}">
                <a16:creationId xmlns:a16="http://schemas.microsoft.com/office/drawing/2014/main" id="{EC788715-1FFA-464A-AC2C-4C3B9C33B86C}"/>
              </a:ext>
            </a:extLst>
          </p:cNvPr>
          <p:cNvSpPr/>
          <p:nvPr/>
        </p:nvSpPr>
        <p:spPr>
          <a:xfrm>
            <a:off x="8452104" y="1627877"/>
            <a:ext cx="0" cy="0"/>
          </a:xfrm>
          <a:prstGeom prst="rect">
            <a:avLst/>
          </a:prstGeom>
          <a:solidFill>
            <a:srgbClr val="FAFAF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5" name="Text 0"/>
          <p:cNvSpPr/>
          <p:nvPr/>
        </p:nvSpPr>
        <p:spPr>
          <a:xfrm>
            <a:off x="640080" y="54864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</a:t>
            </a:r>
            <a:endParaRPr lang="en-US" sz="1000" dirty="0"/>
          </a:p>
        </p:txBody>
      </p:sp>
      <p:sp>
        <p:nvSpPr>
          <p:cNvPr id="6" name="Text 1"/>
          <p:cNvSpPr/>
          <p:nvPr/>
        </p:nvSpPr>
        <p:spPr>
          <a:xfrm>
            <a:off x="640080" y="137160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CONCLUSION  </a:t>
            </a: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CHANGING DIGNITY</a:t>
            </a:r>
            <a:endParaRPr lang="en-US" sz="1000" dirty="0"/>
          </a:p>
        </p:txBody>
      </p:sp>
      <p:sp>
        <p:nvSpPr>
          <p:cNvPr id="7" name="Text 2"/>
          <p:cNvSpPr/>
          <p:nvPr/>
        </p:nvSpPr>
        <p:spPr>
          <a:xfrm>
            <a:off x="640080" y="1828800"/>
            <a:ext cx="8658665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Old age is not </a:t>
            </a:r>
            <a:r>
              <a:rPr lang="cs-CZ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burden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3200" dirty="0"/>
          </a:p>
          <a:p>
            <a:pPr marL="0" indent="0">
              <a:lnSpc>
                <a:spcPts val="4400"/>
              </a:lnSpc>
              <a:buNone/>
            </a:pP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Old age has </a:t>
            </a:r>
            <a:r>
              <a:rPr lang="cs-CZ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</a:t>
            </a: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let's restore dignity, usefulness, and 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role of their own to European aging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3200" dirty="0"/>
          </a:p>
        </p:txBody>
      </p:sp>
      <p:sp>
        <p:nvSpPr>
          <p:cNvPr id="8" name="Text 3"/>
          <p:cNvSpPr/>
          <p:nvPr/>
        </p:nvSpPr>
        <p:spPr>
          <a:xfrm>
            <a:off x="635000" y="3556000"/>
            <a:ext cx="8890000" cy="279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100"/>
              </a:lnSpc>
              <a:spcAft>
                <a:spcPts val="400"/>
              </a:spcAft>
              <a:buNone/>
            </a:pPr>
            <a:r>
              <a:rPr lang="cs-CZ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Connecting Europe makes sense</a:t>
            </a:r>
            <a:r>
              <a:rPr lang="cs-CZ" sz="14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4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But for whom are we building it</a:t>
            </a:r>
            <a:r>
              <a:rPr lang="cs-CZ" sz="14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cs-CZ" sz="1400" dirty="0"/>
          </a:p>
          <a:p>
            <a:pPr marL="0" indent="0">
              <a:lnSpc>
                <a:spcPts val="1700"/>
              </a:lnSpc>
              <a:spcAft>
                <a:spcPts val="250"/>
              </a:spcAft>
              <a:buNone/>
            </a:pPr>
            <a:r>
              <a:rPr lang="cs-CZ" sz="12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Despite its political correctness, Europe has grown </a:t>
            </a:r>
            <a:r>
              <a:rPr lang="cs-CZ" sz="1200" b="1" i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cold toward seniors</a:t>
            </a:r>
            <a:r>
              <a:rPr lang="cs-CZ" sz="12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Thanks to medicine, seniors live longer </a:t>
            </a:r>
            <a:r>
              <a:rPr lang="cs-CZ" sz="12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2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but in oblivion, loneliness</a:t>
            </a:r>
            <a:r>
              <a:rPr lang="cs-CZ" sz="12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sorrow</a:t>
            </a:r>
            <a:r>
              <a:rPr lang="cs-CZ" sz="12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00" dirty="0"/>
          </a:p>
          <a:p>
            <a:pPr marL="0" indent="0">
              <a:lnSpc>
                <a:spcPts val="1700"/>
              </a:lnSpc>
              <a:spcAft>
                <a:spcPts val="250"/>
              </a:spcAft>
              <a:buNone/>
            </a:pPr>
            <a:r>
              <a:rPr lang="cs-CZ" sz="12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wealthier circles, they are travelers enjoying their free time </a:t>
            </a:r>
            <a:r>
              <a:rPr lang="cs-CZ" sz="12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200" b="1" i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watching grandchildren</a:t>
            </a:r>
            <a:r>
              <a:rPr lang="cs-CZ" sz="12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Families no longer live together</a:t>
            </a:r>
            <a:r>
              <a:rPr lang="cs-CZ" sz="12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00" dirty="0"/>
          </a:p>
          <a:p>
            <a:pPr marL="0" indent="0">
              <a:lnSpc>
                <a:spcPts val="1700"/>
              </a:lnSpc>
              <a:buNone/>
            </a:pPr>
            <a:r>
              <a:rPr lang="cs-CZ" sz="1200" b="1" i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must change this </a:t>
            </a:r>
            <a:r>
              <a:rPr lang="cs-CZ" sz="1200" b="1" i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200" b="1" i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 infrastructure</a:t>
            </a:r>
            <a:r>
              <a:rPr lang="cs-CZ" sz="1200" b="1" i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00" b="1" i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rhetoric</a:t>
            </a:r>
            <a:r>
              <a:rPr lang="cs-CZ" sz="1200" b="1" i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00" dirty="0"/>
          </a:p>
        </p:txBody>
      </p:sp>
      <p:sp>
        <p:nvSpPr>
          <p:cNvPr id="9" name="Shape 4"/>
          <p:cNvSpPr/>
          <p:nvPr/>
        </p:nvSpPr>
        <p:spPr>
          <a:xfrm>
            <a:off x="640080" y="4983480"/>
            <a:ext cx="0" cy="0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0" name="Text 5"/>
          <p:cNvSpPr/>
          <p:nvPr/>
        </p:nvSpPr>
        <p:spPr>
          <a:xfrm>
            <a:off x="640080" y="516636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cs-CZ" sz="900" dirty="0"/>
          </a:p>
        </p:txBody>
      </p:sp>
      <p:sp>
        <p:nvSpPr>
          <p:cNvPr id="11" name="Text 6"/>
          <p:cNvSpPr/>
          <p:nvPr/>
        </p:nvSpPr>
        <p:spPr>
          <a:xfrm>
            <a:off x="640080" y="5486400"/>
            <a:ext cx="100584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cs-CZ" sz="900" dirty="0"/>
          </a:p>
        </p:txBody>
      </p:sp>
      <p:sp>
        <p:nvSpPr>
          <p:cNvPr id="12" name="Text 7"/>
          <p:cNvSpPr/>
          <p:nvPr/>
        </p:nvSpPr>
        <p:spPr>
          <a:xfrm>
            <a:off x="640080" y="649224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kern="0" spc="3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Michal Perna  ·  kafanek@kafanek.com  ·  app.radimcare.cz</a:t>
            </a:r>
            <a:endParaRPr lang="en-US" sz="1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3EDE94A-6F4C-FC33-FE7D-AA59F18FC85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2000" y="2540000"/>
            <a:ext cx="2476500" cy="3302000"/>
          </a:xfrm>
          <a:prstGeom prst="rect">
            <a:avLst/>
          </a:prstGeom>
        </p:spPr>
      </p:pic>
      <p:sp>
        <p:nvSpPr>
          <p:cNvPr id="3" name="ThanksText">
            <a:extLst>
              <a:ext uri="{FF2B5EF4-FFF2-40B4-BE49-F238E27FC236}">
                <a16:creationId xmlns:a16="http://schemas.microsoft.com/office/drawing/2014/main" id="{DA54F92E-4DD6-634E-940F-A7314A2EABCC}"/>
              </a:ext>
            </a:extLst>
          </p:cNvPr>
          <p:cNvSpPr txBox="1"/>
          <p:nvPr/>
        </p:nvSpPr>
        <p:spPr>
          <a:xfrm>
            <a:off x="635000" y="5778500"/>
            <a:ext cx="8890000" cy="3556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algn="l"/>
            <a:r>
              <a:rPr lang="cs-CZ" b="1" i="1">
                <a:solidFill>
                  <a:srgbClr val="D74C3F"/>
                </a:solidFill>
              </a:rPr>
              <a:t>Thank you for your attention.</a:t>
            </a:r>
          </a:p>
        </p:txBody>
      </p:sp>
      <p:sp>
        <p:nvSpPr>
          <p:cNvPr id="4" name="AcknowledgeLabel">
            <a:extLst>
              <a:ext uri="{FF2B5EF4-FFF2-40B4-BE49-F238E27FC236}">
                <a16:creationId xmlns:a16="http://schemas.microsoft.com/office/drawing/2014/main" id="{2C64B468-B443-E747-812C-DD6FDB86F6EA}"/>
              </a:ext>
            </a:extLst>
          </p:cNvPr>
          <p:cNvSpPr txBox="1"/>
          <p:nvPr/>
        </p:nvSpPr>
        <p:spPr>
          <a:xfrm>
            <a:off x="635000" y="6121400"/>
            <a:ext cx="8890000" cy="1778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algn="l"/>
            <a:r>
              <a:rPr lang="cs-CZ" sz="900" b="1">
                <a:solidFill>
                  <a:srgbClr val="D74C3F"/>
                </a:solidFill>
                <a:ea typeface="Inter"/>
              </a:rPr>
              <a:t>Special thanks to:</a:t>
            </a:r>
          </a:p>
        </p:txBody>
      </p:sp>
      <p:sp>
        <p:nvSpPr>
          <p:cNvPr id="15" name="AcknowledgeNames">
            <a:extLst>
              <a:ext uri="{FF2B5EF4-FFF2-40B4-BE49-F238E27FC236}">
                <a16:creationId xmlns:a16="http://schemas.microsoft.com/office/drawing/2014/main" id="{BB15778B-3B2A-0F4D-A7C8-55CF2BE8B9C4}"/>
              </a:ext>
            </a:extLst>
          </p:cNvPr>
          <p:cNvSpPr txBox="1"/>
          <p:nvPr/>
        </p:nvSpPr>
        <p:spPr>
          <a:xfrm>
            <a:off x="635000" y="6273800"/>
            <a:ext cx="8890000" cy="1778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algn="l"/>
            <a:r>
              <a:rPr lang="cs-CZ" sz="900" i="1">
                <a:solidFill>
                  <a:srgbClr val="3A3A36"/>
                </a:solidFill>
                <a:ea typeface="Inter"/>
              </a:rPr>
              <a:t>Ing. Denisa Vinařská  ·  Petr Novák  ·  prof. Štěpánková (CTU)  ·  Háje Senior Residence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FE689C5-77F6-C8F2-59A9-34CC8522C2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7348" y="406400"/>
            <a:ext cx="3508140" cy="10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27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DFEE74DA-2C4A-3E42-95DE-7B5FB5A68FC9}"/>
              </a:ext>
            </a:extLst>
          </p:cNvPr>
          <p:cNvSpPr txBox="1"/>
          <p:nvPr/>
        </p:nvSpPr>
        <p:spPr>
          <a:xfrm>
            <a:off x="635000" y="508000"/>
            <a:ext cx="10972800" cy="2794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CAREGIVER  ·  WHO BEARS THE BURDEN</a:t>
            </a:r>
            <a:endParaRPr lang="cs-CZ" sz="100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BCBD7C9-3F39-D348-93CD-EAE0E614A988}"/>
              </a:ext>
            </a:extLst>
          </p:cNvPr>
          <p:cNvSpPr txBox="1"/>
          <p:nvPr/>
        </p:nvSpPr>
        <p:spPr>
          <a:xfrm>
            <a:off x="635000" y="965200"/>
            <a:ext cx="10972800" cy="8255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 rests on one </a:t>
            </a:r>
            <a:r>
              <a:rPr lang="cs-CZ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person</a:t>
            </a: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3200"/>
          </a:p>
        </p:txBody>
      </p:sp>
      <p:sp>
        <p:nvSpPr>
          <p:cNvPr id="15" name="Sub">
            <a:extLst>
              <a:ext uri="{FF2B5EF4-FFF2-40B4-BE49-F238E27FC236}">
                <a16:creationId xmlns:a16="http://schemas.microsoft.com/office/drawing/2014/main" id="{23E9D7C6-D96E-2C47-A479-80FA258DE074}"/>
              </a:ext>
            </a:extLst>
          </p:cNvPr>
          <p:cNvSpPr txBox="1"/>
          <p:nvPr/>
        </p:nvSpPr>
        <p:spPr>
          <a:xfrm>
            <a:off x="635000" y="1879600"/>
            <a:ext cx="10972800" cy="3683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caregiver bears the weight of daily care — often alone, without support or rest. </a:t>
            </a:r>
            <a:r>
              <a:rPr lang="cs-CZ" sz="1400" b="1" i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 becomes their partner.</a:t>
            </a:r>
            <a:endParaRPr lang="cs-CZ" sz="140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57A1F80-149A-804C-BBA4-96C9C6DCA790}"/>
              </a:ext>
            </a:extLst>
          </p:cNvPr>
          <p:cNvSpPr/>
          <p:nvPr/>
        </p:nvSpPr>
        <p:spPr>
          <a:xfrm>
            <a:off x="635000" y="2540000"/>
            <a:ext cx="5270500" cy="3111500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E5E2D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42D16ECB-B43F-844F-A612-5188B14B2FD0}"/>
              </a:ext>
            </a:extLst>
          </p:cNvPr>
          <p:cNvSpPr/>
          <p:nvPr/>
        </p:nvSpPr>
        <p:spPr>
          <a:xfrm>
            <a:off x="635000" y="2540000"/>
            <a:ext cx="5270500" cy="38100"/>
          </a:xfrm>
          <a:prstGeom prst="rect">
            <a:avLst/>
          </a:prstGeom>
          <a:solidFill>
            <a:srgbClr val="D74C3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18" name="LabL">
            <a:extLst>
              <a:ext uri="{FF2B5EF4-FFF2-40B4-BE49-F238E27FC236}">
                <a16:creationId xmlns:a16="http://schemas.microsoft.com/office/drawing/2014/main" id="{A3A56E0B-5A9D-B94E-8A42-13B5F26D2E59}"/>
              </a:ext>
            </a:extLst>
          </p:cNvPr>
          <p:cNvSpPr txBox="1"/>
          <p:nvPr/>
        </p:nvSpPr>
        <p:spPr>
          <a:xfrm>
            <a:off x="889000" y="2730500"/>
            <a:ext cx="4826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9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CAREGIVER'S REALITY</a:t>
            </a:r>
            <a:endParaRPr lang="cs-CZ" sz="900"/>
          </a:p>
        </p:txBody>
      </p:sp>
      <p:sp>
        <p:nvSpPr>
          <p:cNvPr id="19" name="IntroL">
            <a:extLst>
              <a:ext uri="{FF2B5EF4-FFF2-40B4-BE49-F238E27FC236}">
                <a16:creationId xmlns:a16="http://schemas.microsoft.com/office/drawing/2014/main" id="{0ED34DA2-D1C9-8844-969D-0CA53AD1B2A6}"/>
              </a:ext>
            </a:extLst>
          </p:cNvPr>
          <p:cNvSpPr txBox="1"/>
          <p:nvPr/>
        </p:nvSpPr>
        <p:spPr>
          <a:xfrm>
            <a:off x="889000" y="3048000"/>
            <a:ext cx="4826000" cy="3175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15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they face every day:</a:t>
            </a:r>
            <a:endParaRPr lang="cs-CZ" sz="1500"/>
          </a:p>
        </p:txBody>
      </p:sp>
      <p:sp>
        <p:nvSpPr>
          <p:cNvPr id="20" name="BulL">
            <a:extLst>
              <a:ext uri="{FF2B5EF4-FFF2-40B4-BE49-F238E27FC236}">
                <a16:creationId xmlns:a16="http://schemas.microsoft.com/office/drawing/2014/main" id="{CBFB6B12-BB76-C440-9F65-DA322D82B345}"/>
              </a:ext>
            </a:extLst>
          </p:cNvPr>
          <p:cNvSpPr txBox="1"/>
          <p:nvPr/>
        </p:nvSpPr>
        <p:spPr>
          <a:xfrm>
            <a:off x="889000" y="3403600"/>
            <a:ext cx="4826000" cy="21590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180000" indent="-180000">
              <a:lnSpc>
                <a:spcPts val="1400"/>
              </a:lnSpc>
              <a:spcAft>
                <a:spcPts val="250"/>
              </a:spcAft>
              <a:buClr>
                <a:srgbClr val="D74C3F"/>
              </a:buClr>
              <a:buFont typeface="Arial"/>
              <a:buChar char="•"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Round-the-clock availability — care knows no working hours, the caregiver is on call 24/7</a:t>
            </a:r>
            <a:endParaRPr lang="cs-CZ" sz="1000"/>
          </a:p>
          <a:p>
            <a:pPr marL="180000" indent="-180000">
              <a:lnSpc>
                <a:spcPts val="1400"/>
              </a:lnSpc>
              <a:spcAft>
                <a:spcPts val="250"/>
              </a:spcAft>
              <a:buClr>
                <a:srgbClr val="D74C3F"/>
              </a:buClr>
              <a:buFont typeface="Arial"/>
              <a:buChar char="•"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Burnout and isolation — loss of social life, career, and often health due to excessive burden</a:t>
            </a:r>
            <a:endParaRPr lang="cs-CZ" sz="1000"/>
          </a:p>
          <a:p>
            <a:pPr marL="180000" indent="-180000">
              <a:lnSpc>
                <a:spcPts val="1400"/>
              </a:lnSpc>
              <a:spcAft>
                <a:spcPts val="250"/>
              </a:spcAft>
              <a:buClr>
                <a:srgbClr val="D74C3F"/>
              </a:buClr>
              <a:buFont typeface="Arial"/>
              <a:buChar char="•"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Lack of information — no overview of the senior's condition between doctor visits, decisions are made blindly</a:t>
            </a:r>
            <a:endParaRPr lang="cs-CZ" sz="1000"/>
          </a:p>
          <a:p>
            <a:pPr marL="180000" indent="-180000">
              <a:lnSpc>
                <a:spcPts val="1400"/>
              </a:lnSpc>
              <a:spcAft>
                <a:spcPts val="250"/>
              </a:spcAft>
              <a:buClr>
                <a:srgbClr val="D74C3F"/>
              </a:buClr>
              <a:buFont typeface="Arial"/>
              <a:buChar char="•"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Fragmented communication — coordination with doctors, social workers, and family is chaotic, without shared context</a:t>
            </a:r>
            <a:endParaRPr lang="cs-CZ" sz="1000"/>
          </a:p>
          <a:p>
            <a:pPr marL="180000" indent="-180000">
              <a:lnSpc>
                <a:spcPts val="1400"/>
              </a:lnSpc>
              <a:spcAft>
                <a:spcPts val="250"/>
              </a:spcAft>
              <a:buClr>
                <a:srgbClr val="D74C3F"/>
              </a:buClr>
              <a:buFont typeface="Arial"/>
              <a:buChar char="•"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Invisible work — society appreciates care verbally, but the caregiver has no status, reward, or systemic support</a:t>
            </a:r>
            <a:endParaRPr lang="cs-CZ" sz="100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3F97358F-B3B7-B94D-A11C-8125A075C534}"/>
              </a:ext>
            </a:extLst>
          </p:cNvPr>
          <p:cNvSpPr/>
          <p:nvPr/>
        </p:nvSpPr>
        <p:spPr>
          <a:xfrm>
            <a:off x="6337300" y="2540000"/>
            <a:ext cx="5270500" cy="3111500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E5E2D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8202C4B9-7F9C-724B-96B0-C09698AAB499}"/>
              </a:ext>
            </a:extLst>
          </p:cNvPr>
          <p:cNvSpPr/>
          <p:nvPr/>
        </p:nvSpPr>
        <p:spPr>
          <a:xfrm>
            <a:off x="6337300" y="2540000"/>
            <a:ext cx="5270500" cy="38100"/>
          </a:xfrm>
          <a:prstGeom prst="rect">
            <a:avLst/>
          </a:prstGeom>
          <a:solidFill>
            <a:srgbClr val="0B2A3D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23" name="LabR">
            <a:extLst>
              <a:ext uri="{FF2B5EF4-FFF2-40B4-BE49-F238E27FC236}">
                <a16:creationId xmlns:a16="http://schemas.microsoft.com/office/drawing/2014/main" id="{79DEFCCB-792B-854B-B627-4718EE64BF0B}"/>
              </a:ext>
            </a:extLst>
          </p:cNvPr>
          <p:cNvSpPr txBox="1"/>
          <p:nvPr/>
        </p:nvSpPr>
        <p:spPr>
          <a:xfrm>
            <a:off x="6591300" y="2730500"/>
            <a:ext cx="4826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900" b="1" kern="0" spc="40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RADIM CHANGES</a:t>
            </a:r>
            <a:endParaRPr lang="cs-CZ" sz="900"/>
          </a:p>
        </p:txBody>
      </p:sp>
      <p:sp>
        <p:nvSpPr>
          <p:cNvPr id="24" name="IntroR">
            <a:extLst>
              <a:ext uri="{FF2B5EF4-FFF2-40B4-BE49-F238E27FC236}">
                <a16:creationId xmlns:a16="http://schemas.microsoft.com/office/drawing/2014/main" id="{8A4F01E7-39EE-6E43-BF8B-73154F574BD8}"/>
              </a:ext>
            </a:extLst>
          </p:cNvPr>
          <p:cNvSpPr txBox="1"/>
          <p:nvPr/>
        </p:nvSpPr>
        <p:spPr>
          <a:xfrm>
            <a:off x="6591300" y="3048000"/>
            <a:ext cx="4826000" cy="3175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15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Radim helps:</a:t>
            </a:r>
            <a:endParaRPr lang="cs-CZ" sz="1500"/>
          </a:p>
        </p:txBody>
      </p:sp>
      <p:sp>
        <p:nvSpPr>
          <p:cNvPr id="25" name="BulR">
            <a:extLst>
              <a:ext uri="{FF2B5EF4-FFF2-40B4-BE49-F238E27FC236}">
                <a16:creationId xmlns:a16="http://schemas.microsoft.com/office/drawing/2014/main" id="{52988DCA-436D-5B4B-8F59-3723173B7947}"/>
              </a:ext>
            </a:extLst>
          </p:cNvPr>
          <p:cNvSpPr txBox="1"/>
          <p:nvPr/>
        </p:nvSpPr>
        <p:spPr>
          <a:xfrm>
            <a:off x="6591300" y="3403600"/>
            <a:ext cx="4826000" cy="21590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180000" indent="-180000">
              <a:lnSpc>
                <a:spcPts val="1500"/>
              </a:lnSpc>
              <a:spcAft>
                <a:spcPts val="350"/>
              </a:spcAft>
              <a:buClr>
                <a:srgbClr val="0B2A3D"/>
              </a:buClr>
              <a:buFont typeface="Arial"/>
              <a:buChar char="•"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Takes over routine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medication, daily schedule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reminders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monitoring run automatically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giving the caregiver breathing room</a:t>
            </a:r>
            <a:endParaRPr lang="cs-CZ" sz="1050" dirty="0"/>
          </a:p>
          <a:p>
            <a:pPr marL="180000" indent="-180000">
              <a:lnSpc>
                <a:spcPts val="1500"/>
              </a:lnSpc>
              <a:spcAft>
                <a:spcPts val="350"/>
              </a:spcAft>
              <a:buClr>
                <a:srgbClr val="0B2A3D"/>
              </a:buClr>
              <a:buFont typeface="Arial"/>
              <a:buChar char="•"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Alerts earlier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sensors detect changes in behavior and health before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crisis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allowing the caregiver to act proactively</a:t>
            </a:r>
            <a:endParaRPr lang="cs-CZ" sz="1050" dirty="0"/>
          </a:p>
          <a:p>
            <a:pPr marL="180000" indent="-180000">
              <a:lnSpc>
                <a:spcPts val="1500"/>
              </a:lnSpc>
              <a:spcAft>
                <a:spcPts val="350"/>
              </a:spcAft>
              <a:buClr>
                <a:srgbClr val="0B2A3D"/>
              </a:buClr>
              <a:buFont typeface="Arial"/>
              <a:buChar char="•"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Shares context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doctors, social workers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family see the same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coordination is no longer on one person's shoulders</a:t>
            </a:r>
            <a:endParaRPr lang="cs-CZ" sz="1050" dirty="0"/>
          </a:p>
          <a:p>
            <a:pPr marL="180000" indent="-180000">
              <a:lnSpc>
                <a:spcPts val="1500"/>
              </a:lnSpc>
              <a:spcAft>
                <a:spcPts val="350"/>
              </a:spcAft>
              <a:buClr>
                <a:srgbClr val="0B2A3D"/>
              </a:buClr>
              <a:buFont typeface="Arial"/>
              <a:buChar char="•"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Returns time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watches over, the caregiver can work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sleep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 rest without guilt</a:t>
            </a:r>
            <a:endParaRPr lang="cs-CZ" sz="1050" dirty="0"/>
          </a:p>
          <a:p>
            <a:pPr marL="180000" indent="-180000">
              <a:lnSpc>
                <a:spcPts val="1500"/>
              </a:lnSpc>
              <a:spcAft>
                <a:spcPts val="350"/>
              </a:spcAft>
              <a:buClr>
                <a:srgbClr val="0B2A3D"/>
              </a:buClr>
              <a:buFont typeface="Arial"/>
              <a:buChar char="•"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Doesn't replace the relationship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Radim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handles routine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but the question "how are you?" remains human</a:t>
            </a:r>
            <a:endParaRPr lang="cs-CZ" sz="105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201DDF6F-AAF3-E34E-874E-D584E0567C89}"/>
              </a:ext>
            </a:extLst>
          </p:cNvPr>
          <p:cNvSpPr/>
          <p:nvPr/>
        </p:nvSpPr>
        <p:spPr>
          <a:xfrm>
            <a:off x="635000" y="5943600"/>
            <a:ext cx="10972800" cy="368300"/>
          </a:xfrm>
          <a:prstGeom prst="rect">
            <a:avLst/>
          </a:prstGeom>
          <a:solidFill>
            <a:srgbClr val="0B2A3D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27" name="Strip">
            <a:extLst>
              <a:ext uri="{FF2B5EF4-FFF2-40B4-BE49-F238E27FC236}">
                <a16:creationId xmlns:a16="http://schemas.microsoft.com/office/drawing/2014/main" id="{86A8315A-7790-6842-B129-DE3091A43959}"/>
              </a:ext>
            </a:extLst>
          </p:cNvPr>
          <p:cNvSpPr txBox="1"/>
          <p:nvPr/>
        </p:nvSpPr>
        <p:spPr>
          <a:xfrm>
            <a:off x="635000" y="5943600"/>
            <a:ext cx="10972800" cy="3683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marL="0" indent="0" algn="ctr">
              <a:buNone/>
            </a:pP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caregiver is not alone  ·  Radim takes over routine and returns space for life  ·  technology as a partner, not a replacement</a:t>
            </a:r>
            <a:endParaRPr lang="cs-CZ" sz="1000"/>
          </a:p>
        </p:txBody>
      </p:sp>
      <p:sp>
        <p:nvSpPr>
          <p:cNvPr id="28" name="FL">
            <a:extLst>
              <a:ext uri="{FF2B5EF4-FFF2-40B4-BE49-F238E27FC236}">
                <a16:creationId xmlns:a16="http://schemas.microsoft.com/office/drawing/2014/main" id="{A2872DA0-6AA0-CA42-B0F1-A6329FD29791}"/>
              </a:ext>
            </a:extLst>
          </p:cNvPr>
          <p:cNvSpPr txBox="1"/>
          <p:nvPr/>
        </p:nvSpPr>
        <p:spPr>
          <a:xfrm>
            <a:off x="457200" y="6451600"/>
            <a:ext cx="1371600" cy="2794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900" b="1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cs-CZ" sz="900"/>
          </a:p>
        </p:txBody>
      </p:sp>
      <p:sp>
        <p:nvSpPr>
          <p:cNvPr id="29" name="FC">
            <a:extLst>
              <a:ext uri="{FF2B5EF4-FFF2-40B4-BE49-F238E27FC236}">
                <a16:creationId xmlns:a16="http://schemas.microsoft.com/office/drawing/2014/main" id="{A15448B2-525F-B64F-A6C8-48FBB787AC81}"/>
              </a:ext>
            </a:extLst>
          </p:cNvPr>
          <p:cNvSpPr txBox="1"/>
          <p:nvPr/>
        </p:nvSpPr>
        <p:spPr>
          <a:xfrm>
            <a:off x="1828800" y="6451600"/>
            <a:ext cx="8509000" cy="2794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 algn="ctr">
              <a:buNone/>
            </a:pPr>
            <a:r>
              <a:rPr lang="cs-CZ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Communities for All Generations</a:t>
            </a:r>
            <a:endParaRPr lang="cs-CZ" sz="900"/>
          </a:p>
        </p:txBody>
      </p:sp>
      <p:sp>
        <p:nvSpPr>
          <p:cNvPr id="30" name="FR">
            <a:extLst>
              <a:ext uri="{FF2B5EF4-FFF2-40B4-BE49-F238E27FC236}">
                <a16:creationId xmlns:a16="http://schemas.microsoft.com/office/drawing/2014/main" id="{BF5B0F9A-90AC-FF48-B370-E99C697F25DF}"/>
              </a:ext>
            </a:extLst>
          </p:cNvPr>
          <p:cNvSpPr txBox="1"/>
          <p:nvPr/>
        </p:nvSpPr>
        <p:spPr>
          <a:xfrm>
            <a:off x="10337800" y="6451600"/>
            <a:ext cx="1371600" cy="2794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 algn="r">
              <a:buNone/>
            </a:pP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03 / 21</a:t>
            </a:r>
            <a:endParaRPr lang="cs-CZ" sz="9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015DB8D-D120-0C50-B696-457EBC495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055" y="-1268845"/>
            <a:ext cx="4634345" cy="463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3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Radim NFC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Label"/>
          <p:cNvSpPr/>
          <p:nvPr/>
        </p:nvSpPr>
        <p:spPr>
          <a:xfrm>
            <a:off x="640080" y="-49184"/>
            <a:ext cx="109728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cs-CZ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  ·  ASSISTIVE CONTROL</a:t>
            </a:r>
            <a:endParaRPr lang="cs-CZ" sz="1000"/>
          </a:p>
        </p:txBody>
      </p:sp>
      <p:sp>
        <p:nvSpPr>
          <p:cNvPr id="3" name="Title"/>
          <p:cNvSpPr/>
          <p:nvPr/>
        </p:nvSpPr>
        <p:spPr>
          <a:xfrm>
            <a:off x="640080" y="640080"/>
            <a:ext cx="109728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Buttons + </a:t>
            </a:r>
            <a:r>
              <a:rPr lang="cs-CZ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NFC Reader</a:t>
            </a:r>
            <a:endParaRPr lang="cs-CZ" sz="3200"/>
          </a:p>
        </p:txBody>
      </p:sp>
      <p:sp>
        <p:nvSpPr>
          <p:cNvPr id="4" name="Subtitle"/>
          <p:cNvSpPr/>
          <p:nvPr/>
        </p:nvSpPr>
        <p:spPr>
          <a:xfrm>
            <a:off x="640080" y="118872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words aren't enough</a:t>
            </a:r>
            <a:endParaRPr lang="cs-CZ" sz="1400"/>
          </a:p>
        </p:txBody>
      </p:sp>
      <p:sp>
        <p:nvSpPr>
          <p:cNvPr id="7" name="CharName"/>
          <p:cNvSpPr/>
          <p:nvPr/>
        </p:nvSpPr>
        <p:spPr>
          <a:xfrm>
            <a:off x="640080" y="4023360"/>
            <a:ext cx="3063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1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Mr. Radim Kafánek</a:t>
            </a:r>
            <a:endParaRPr lang="cs-CZ" sz="1200"/>
          </a:p>
        </p:txBody>
      </p:sp>
      <p:sp>
        <p:nvSpPr>
          <p:cNvPr id="8" name="CharTagline"/>
          <p:cNvSpPr/>
          <p:nvPr/>
        </p:nvSpPr>
        <p:spPr>
          <a:xfrm>
            <a:off x="640080" y="4251960"/>
            <a:ext cx="3063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900" i="1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</a:rPr>
              <a:t>Your Care Guide</a:t>
            </a:r>
            <a:endParaRPr lang="cs-CZ" sz="900"/>
          </a:p>
        </p:txBody>
      </p:sp>
      <p:sp>
        <p:nvSpPr>
          <p:cNvPr id="10" name="PanelBody"/>
          <p:cNvSpPr/>
          <p:nvPr/>
        </p:nvSpPr>
        <p:spPr>
          <a:xfrm>
            <a:off x="4105656" y="1554480"/>
            <a:ext cx="7543800" cy="2606040"/>
          </a:xfrm>
          <a:prstGeom prst="roundRect">
            <a:avLst>
              <a:gd name="adj" fmla="val 6000"/>
            </a:avLst>
          </a:prstGeom>
          <a:solidFill>
            <a:srgbClr val="303A4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1" name="TealBar"/>
          <p:cNvSpPr/>
          <p:nvPr/>
        </p:nvSpPr>
        <p:spPr>
          <a:xfrm>
            <a:off x="4297680" y="1600200"/>
            <a:ext cx="7086600" cy="36576"/>
          </a:xfrm>
          <a:prstGeom prst="rect">
            <a:avLst/>
          </a:prstGeom>
          <a:solidFill>
            <a:srgbClr val="5BB8C7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0" name="HACard"/>
          <p:cNvSpPr/>
          <p:nvPr/>
        </p:nvSpPr>
        <p:spPr>
          <a:xfrm>
            <a:off x="4389120" y="1828800"/>
            <a:ext cx="1737360" cy="960120"/>
          </a:xfrm>
          <a:prstGeom prst="roundRect">
            <a:avLst>
              <a:gd name="adj" fmla="val 12000"/>
            </a:avLst>
          </a:prstGeom>
          <a:solidFill>
            <a:srgbClr val="3A4550"/>
          </a:solidFill>
          <a:ln w="9525">
            <a:solidFill>
              <a:srgbClr val="5BB8C7"/>
            </a:solidFill>
          </a:ln>
        </p:spPr>
        <p:txBody>
          <a:bodyPr/>
          <a:lstStyle/>
          <a:p>
            <a:endParaRPr lang="cs-CZ"/>
          </a:p>
        </p:txBody>
      </p:sp>
      <p:sp>
        <p:nvSpPr>
          <p:cNvPr id="51" name="HAIcon"/>
          <p:cNvSpPr/>
          <p:nvPr/>
        </p:nvSpPr>
        <p:spPr>
          <a:xfrm>
            <a:off x="4937760" y="1901952"/>
            <a:ext cx="640080" cy="365760"/>
          </a:xfrm>
          <a:prstGeom prst="roundRect">
            <a:avLst>
              <a:gd name="adj" fmla="val 16667"/>
            </a:avLst>
          </a:prstGeom>
          <a:solidFill>
            <a:srgbClr val="48B4E0"/>
          </a:solidFill>
          <a:ln/>
        </p:spPr>
        <p:txBody>
          <a:bodyPr wrap="square" lIns="0" tIns="0" rIns="0" bIns="0" rtlCol="0" anchor="ctr"/>
          <a:lstStyle/>
          <a:p>
            <a:pPr algn="ctr"/>
            <a:r>
              <a:rPr lang="cs-CZ" sz="2000" dirty="0">
                <a:solidFill>
                  <a:srgbClr val="FFFFFF"/>
                </a:solidFill>
                <a:latin typeface="Inter" pitchFamily="34" charset="0"/>
              </a:rPr>
              <a:t>⌂</a:t>
            </a:r>
            <a:endParaRPr lang="cs-CZ" sz="2000" dirty="0"/>
          </a:p>
        </p:txBody>
      </p:sp>
      <p:sp>
        <p:nvSpPr>
          <p:cNvPr id="52" name="HATitle"/>
          <p:cNvSpPr/>
          <p:nvPr/>
        </p:nvSpPr>
        <p:spPr>
          <a:xfrm>
            <a:off x="4389120" y="2322576"/>
            <a:ext cx="17373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</a:rPr>
              <a:t>Home Assistant</a:t>
            </a:r>
            <a:endParaRPr lang="en-US" sz="1100" dirty="0"/>
          </a:p>
        </p:txBody>
      </p:sp>
      <p:sp>
        <p:nvSpPr>
          <p:cNvPr id="53" name="HAStorage"/>
          <p:cNvSpPr/>
          <p:nvPr/>
        </p:nvSpPr>
        <p:spPr>
          <a:xfrm>
            <a:off x="4389120" y="2505456"/>
            <a:ext cx="17373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cs-CZ" sz="900" i="1" kern="0" spc="100">
                <a:solidFill>
                  <a:srgbClr val="A0A09A"/>
                </a:solidFill>
                <a:latin typeface="Inter" pitchFamily="34" charset="0"/>
                <a:ea typeface="Inter" pitchFamily="34" charset="-122"/>
              </a:rPr>
              <a:t>Local Storage</a:t>
            </a:r>
            <a:endParaRPr lang="cs-CZ" sz="900"/>
          </a:p>
        </p:txBody>
      </p:sp>
      <p:sp>
        <p:nvSpPr>
          <p:cNvPr id="32" name="DevShadow"/>
          <p:cNvSpPr/>
          <p:nvPr/>
        </p:nvSpPr>
        <p:spPr>
          <a:xfrm>
            <a:off x="6345936" y="1947672"/>
            <a:ext cx="3246120" cy="914400"/>
          </a:xfrm>
          <a:prstGeom prst="roundRect">
            <a:avLst>
              <a:gd name="adj" fmla="val 12000"/>
            </a:avLst>
          </a:prstGeom>
          <a:solidFill>
            <a:srgbClr val="C4B8A8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3" name="DevBody"/>
          <p:cNvSpPr/>
          <p:nvPr/>
        </p:nvSpPr>
        <p:spPr>
          <a:xfrm>
            <a:off x="6309360" y="1828800"/>
            <a:ext cx="3246120" cy="914400"/>
          </a:xfrm>
          <a:prstGeom prst="roundRect">
            <a:avLst>
              <a:gd name="adj" fmla="val 12000"/>
            </a:avLst>
          </a:prstGeom>
          <a:solidFill>
            <a:srgbClr val="303A4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4" name="DevTeal"/>
          <p:cNvSpPr/>
          <p:nvPr/>
        </p:nvSpPr>
        <p:spPr>
          <a:xfrm>
            <a:off x="6382512" y="1865376"/>
            <a:ext cx="3099816" cy="36576"/>
          </a:xfrm>
          <a:prstGeom prst="rect">
            <a:avLst/>
          </a:prstGeom>
          <a:solidFill>
            <a:srgbClr val="5BB8C7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5" name="Btn1Out"/>
          <p:cNvSpPr/>
          <p:nvPr/>
        </p:nvSpPr>
        <p:spPr>
          <a:xfrm>
            <a:off x="6400800" y="1938528"/>
            <a:ext cx="729234" cy="713232"/>
          </a:xfrm>
          <a:prstGeom prst="roundRect">
            <a:avLst>
              <a:gd name="adj" fmla="val 128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6" name="Btn1Pill"/>
          <p:cNvSpPr/>
          <p:nvPr/>
        </p:nvSpPr>
        <p:spPr>
          <a:xfrm>
            <a:off x="6419088" y="1956816"/>
            <a:ext cx="692658" cy="256032"/>
          </a:xfrm>
          <a:prstGeom prst="roundRect">
            <a:avLst>
              <a:gd name="adj" fmla="val 2857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7" name="Btn1Bar"/>
          <p:cNvSpPr/>
          <p:nvPr/>
        </p:nvSpPr>
        <p:spPr>
          <a:xfrm>
            <a:off x="6673977" y="2331720"/>
            <a:ext cx="182880" cy="27432"/>
          </a:xfrm>
          <a:prstGeom prst="rect">
            <a:avLst/>
          </a:prstGeom>
          <a:solidFill>
            <a:srgbClr val="8A8A8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8" name="Btn2Out"/>
          <p:cNvSpPr/>
          <p:nvPr/>
        </p:nvSpPr>
        <p:spPr>
          <a:xfrm>
            <a:off x="7166610" y="1938528"/>
            <a:ext cx="729234" cy="713232"/>
          </a:xfrm>
          <a:prstGeom prst="roundRect">
            <a:avLst>
              <a:gd name="adj" fmla="val 128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9" name="Btn2Pill"/>
          <p:cNvSpPr/>
          <p:nvPr/>
        </p:nvSpPr>
        <p:spPr>
          <a:xfrm>
            <a:off x="7184898" y="1956816"/>
            <a:ext cx="692658" cy="256032"/>
          </a:xfrm>
          <a:prstGeom prst="roundRect">
            <a:avLst>
              <a:gd name="adj" fmla="val 2857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0" name="Btn2Bar"/>
          <p:cNvSpPr/>
          <p:nvPr/>
        </p:nvSpPr>
        <p:spPr>
          <a:xfrm>
            <a:off x="7439787" y="2331720"/>
            <a:ext cx="182880" cy="27432"/>
          </a:xfrm>
          <a:prstGeom prst="rect">
            <a:avLst/>
          </a:prstGeom>
          <a:solidFill>
            <a:srgbClr val="8A8A8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1" name="Btn3Out"/>
          <p:cNvSpPr/>
          <p:nvPr/>
        </p:nvSpPr>
        <p:spPr>
          <a:xfrm>
            <a:off x="7932420" y="1938528"/>
            <a:ext cx="729234" cy="713232"/>
          </a:xfrm>
          <a:prstGeom prst="roundRect">
            <a:avLst>
              <a:gd name="adj" fmla="val 128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2" name="Btn3Pill"/>
          <p:cNvSpPr/>
          <p:nvPr/>
        </p:nvSpPr>
        <p:spPr>
          <a:xfrm>
            <a:off x="7950708" y="1956816"/>
            <a:ext cx="692658" cy="256032"/>
          </a:xfrm>
          <a:prstGeom prst="roundRect">
            <a:avLst>
              <a:gd name="adj" fmla="val 2857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3" name="Btn3Bar"/>
          <p:cNvSpPr/>
          <p:nvPr/>
        </p:nvSpPr>
        <p:spPr>
          <a:xfrm>
            <a:off x="8205597" y="2331720"/>
            <a:ext cx="182880" cy="27432"/>
          </a:xfrm>
          <a:prstGeom prst="rect">
            <a:avLst/>
          </a:prstGeom>
          <a:solidFill>
            <a:srgbClr val="8A8A8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4" name="Btn4Out"/>
          <p:cNvSpPr/>
          <p:nvPr/>
        </p:nvSpPr>
        <p:spPr>
          <a:xfrm>
            <a:off x="8698230" y="1938528"/>
            <a:ext cx="729234" cy="713232"/>
          </a:xfrm>
          <a:prstGeom prst="roundRect">
            <a:avLst>
              <a:gd name="adj" fmla="val 128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5" name="Btn4Pill"/>
          <p:cNvSpPr/>
          <p:nvPr/>
        </p:nvSpPr>
        <p:spPr>
          <a:xfrm>
            <a:off x="8716518" y="1956816"/>
            <a:ext cx="692658" cy="256032"/>
          </a:xfrm>
          <a:prstGeom prst="roundRect">
            <a:avLst>
              <a:gd name="adj" fmla="val 2857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6" name="Btn4Bar"/>
          <p:cNvSpPr/>
          <p:nvPr/>
        </p:nvSpPr>
        <p:spPr>
          <a:xfrm>
            <a:off x="8971407" y="2331720"/>
            <a:ext cx="182880" cy="27432"/>
          </a:xfrm>
          <a:prstGeom prst="rect">
            <a:avLst/>
          </a:prstGeom>
          <a:solidFill>
            <a:srgbClr val="8A8A8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2" name="DevLabel"/>
          <p:cNvSpPr/>
          <p:nvPr/>
        </p:nvSpPr>
        <p:spPr>
          <a:xfrm>
            <a:off x="6309360" y="2834640"/>
            <a:ext cx="32461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1400" b="1">
                <a:solidFill>
                  <a:srgbClr val="FAFAF7"/>
                </a:solidFill>
                <a:latin typeface="Inter" pitchFamily="34" charset="0"/>
                <a:ea typeface="Inter" pitchFamily="34" charset="-122"/>
              </a:rPr>
              <a:t>Buttons </a:t>
            </a:r>
            <a:r>
              <a:rPr lang="cs-CZ" sz="1400" b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</a:rPr>
              <a:t>+ NFC </a:t>
            </a:r>
            <a:r>
              <a:rPr lang="cs-CZ" sz="1400" b="1">
                <a:solidFill>
                  <a:srgbClr val="FAFAF7"/>
                </a:solidFill>
                <a:latin typeface="Inter" pitchFamily="34" charset="0"/>
                <a:ea typeface="Inter" pitchFamily="34" charset="-122"/>
              </a:rPr>
              <a:t>Reader</a:t>
            </a:r>
            <a:endParaRPr lang="cs-CZ" sz="1400" dirty="0"/>
          </a:p>
        </p:txBody>
      </p:sp>
      <p:sp>
        <p:nvSpPr>
          <p:cNvPr id="13" name="DevSub"/>
          <p:cNvSpPr/>
          <p:nvPr/>
        </p:nvSpPr>
        <p:spPr>
          <a:xfrm>
            <a:off x="6309360" y="3063240"/>
            <a:ext cx="3246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900" i="1" kern="0" spc="200">
                <a:solidFill>
                  <a:srgbClr val="A0A09A"/>
                </a:solidFill>
                <a:latin typeface="Inter" pitchFamily="34" charset="0"/>
                <a:ea typeface="Inter" pitchFamily="34" charset="-122"/>
              </a:rPr>
              <a:t>when words aren't enough</a:t>
            </a:r>
            <a:endParaRPr lang="cs-CZ" sz="900"/>
          </a:p>
        </p:txBody>
      </p:sp>
      <p:sp>
        <p:nvSpPr>
          <p:cNvPr id="14" name="DevDesc"/>
          <p:cNvSpPr/>
          <p:nvPr/>
        </p:nvSpPr>
        <p:spPr>
          <a:xfrm>
            <a:off x="4389120" y="3383280"/>
            <a:ext cx="717804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Four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buttons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moments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speaking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isn't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possible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An NFC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card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brings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up TV, favorite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radio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video call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grandchild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also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works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children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special</a:t>
            </a:r>
            <a:r>
              <a:rPr lang="cs-CZ" sz="14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400" i="1" dirty="0" err="1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needs</a:t>
            </a:r>
            <a:r>
              <a:rPr lang="cs-CZ" sz="1000" i="1" dirty="0">
                <a:solidFill>
                  <a:srgbClr val="A0A09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00" dirty="0"/>
          </a:p>
        </p:txBody>
      </p:sp>
      <p:sp>
        <p:nvSpPr>
          <p:cNvPr id="24" name="MainText"/>
          <p:cNvSpPr/>
          <p:nvPr/>
        </p:nvSpPr>
        <p:spPr>
          <a:xfrm>
            <a:off x="640080" y="4526280"/>
            <a:ext cx="109728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Environmental control reduced to 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4–5 </a:t>
            </a: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large physical buttons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Radim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adapts to the person 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the person to technology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</a:p>
          <a:p>
            <a:pPr marL="0" indent="0">
              <a:lnSpc>
                <a:spcPts val="1600"/>
              </a:lnSpc>
              <a:spcBef>
                <a:spcPts val="600"/>
              </a:spcBef>
              <a:buNone/>
            </a:pP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system enables simple control of lights, TV, radio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video calls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 calling for help even during stress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tremors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 cognitive decline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</a:p>
          <a:p>
            <a:pPr marL="0" indent="0">
              <a:lnSpc>
                <a:spcPts val="1600"/>
              </a:lnSpc>
              <a:spcBef>
                <a:spcPts val="600"/>
              </a:spcBef>
              <a:buNone/>
            </a:pPr>
            <a:r>
              <a:rPr lang="cs-CZ" sz="11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Possible extensions</a:t>
            </a:r>
            <a:r>
              <a:rPr lang="cs-CZ" sz="11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pressure sensors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presence detection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NFC </a:t>
            </a:r>
            <a:r>
              <a:rPr lang="cs-CZ" sz="11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scenarios, and adaptive home automation</a:t>
            </a:r>
            <a:r>
              <a:rPr lang="cs-CZ" sz="11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100" dirty="0"/>
          </a:p>
        </p:txBody>
      </p:sp>
      <p:sp>
        <p:nvSpPr>
          <p:cNvPr id="25" name="CreditNote"/>
          <p:cNvSpPr/>
          <p:nvPr/>
        </p:nvSpPr>
        <p:spPr>
          <a:xfrm>
            <a:off x="640080" y="5669280"/>
            <a:ext cx="10972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9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Concept and assistive control development:  Petr Novák  ·  CTU Prague  ·  CIIRC</a:t>
            </a:r>
            <a:endParaRPr lang="cs-CZ" sz="900"/>
          </a:p>
        </p:txBody>
      </p:sp>
      <p:sp>
        <p:nvSpPr>
          <p:cNvPr id="26" name="FooterBar"/>
          <p:cNvSpPr/>
          <p:nvPr/>
        </p:nvSpPr>
        <p:spPr>
          <a:xfrm>
            <a:off x="640080" y="5943600"/>
            <a:ext cx="10972800" cy="365760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7" name="FooterBarText"/>
          <p:cNvSpPr/>
          <p:nvPr/>
        </p:nvSpPr>
        <p:spPr>
          <a:xfrm>
            <a:off x="640080" y="594360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Technology adapted to human rhythm  ·  simplicity  ·  dignity  ·  safety</a:t>
            </a:r>
            <a:endParaRPr lang="cs-CZ" sz="1000"/>
          </a:p>
        </p:txBody>
      </p:sp>
      <p:sp>
        <p:nvSpPr>
          <p:cNvPr id="28" name="FooterRadim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/>
          </a:p>
        </p:txBody>
      </p:sp>
      <p:sp>
        <p:nvSpPr>
          <p:cNvPr id="29" name="FooterConf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Communities for All Generations</a:t>
            </a:r>
            <a:endParaRPr lang="en-US" sz="900"/>
          </a:p>
        </p:txBody>
      </p:sp>
      <p:sp>
        <p:nvSpPr>
          <p:cNvPr id="30" name="FooterNum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04 / 21</a:t>
            </a:r>
            <a:endParaRPr lang="en-US" sz="90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763FA6C3-FAA2-B8BD-E0E5-766B558FF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063" y="1636776"/>
            <a:ext cx="1593273" cy="2389910"/>
          </a:xfrm>
          <a:prstGeom prst="rect">
            <a:avLst/>
          </a:prstGeom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A265AE60-248B-217F-7888-2820DD4B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287" y="1513193"/>
            <a:ext cx="2878281" cy="1918854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235F3FC0-3406-0343-B094-318FA659C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657" y="-1160145"/>
            <a:ext cx="4017645" cy="40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00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THREE TRUTHS  </a:t>
            </a: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CONFERENCE CONTEXT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0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Technology in the senior's home.</a:t>
            </a:r>
          </a:p>
          <a:p>
            <a:pPr marL="0" indent="0">
              <a:buNone/>
            </a:pPr>
            <a:r>
              <a:rPr lang="cs-CZ" sz="30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works?</a:t>
            </a:r>
            <a:endParaRPr lang="cs-CZ" sz="3000"/>
          </a:p>
        </p:txBody>
      </p:sp>
      <p:sp>
        <p:nvSpPr>
          <p:cNvPr id="4" name="Shape 2"/>
          <p:cNvSpPr/>
          <p:nvPr/>
        </p:nvSpPr>
        <p:spPr>
          <a:xfrm>
            <a:off x="640080" y="2194560"/>
            <a:ext cx="1097280" cy="109728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468880"/>
            <a:ext cx="548640" cy="5486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011680" y="2194560"/>
            <a:ext cx="9601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200"/>
              </a:lnSpc>
              <a:buNone/>
            </a:pPr>
            <a:r>
              <a:rPr lang="cs-CZ" sz="15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Technology is no longer transforming just the economy</a:t>
            </a:r>
            <a:r>
              <a:rPr lang="cs-CZ" sz="15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500" dirty="0"/>
          </a:p>
        </p:txBody>
      </p:sp>
      <p:sp>
        <p:nvSpPr>
          <p:cNvPr id="7" name="Text 4"/>
          <p:cNvSpPr/>
          <p:nvPr/>
        </p:nvSpPr>
        <p:spPr>
          <a:xfrm>
            <a:off x="2011680" y="2834640"/>
            <a:ext cx="9601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400"/>
              </a:lnSpc>
              <a:buNone/>
            </a:pPr>
            <a:r>
              <a:rPr lang="cs-CZ" sz="17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is changing the very infrastructure of human life</a:t>
            </a:r>
            <a:r>
              <a:rPr lang="cs-CZ" sz="17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700" dirty="0"/>
          </a:p>
        </p:txBody>
      </p:sp>
      <p:sp>
        <p:nvSpPr>
          <p:cNvPr id="8" name="Shape 5"/>
          <p:cNvSpPr/>
          <p:nvPr/>
        </p:nvSpPr>
        <p:spPr>
          <a:xfrm>
            <a:off x="2011680" y="3520440"/>
            <a:ext cx="9601200" cy="4572"/>
          </a:xfrm>
          <a:prstGeom prst="rect">
            <a:avLst/>
          </a:prstGeom>
          <a:solidFill>
            <a:srgbClr val="DAD8D2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Shape 6"/>
          <p:cNvSpPr/>
          <p:nvPr/>
        </p:nvSpPr>
        <p:spPr>
          <a:xfrm>
            <a:off x="640080" y="3611880"/>
            <a:ext cx="1097280" cy="1097280"/>
          </a:xfrm>
          <a:prstGeom prst="ellipse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1" name="Text 7"/>
          <p:cNvSpPr/>
          <p:nvPr/>
        </p:nvSpPr>
        <p:spPr>
          <a:xfrm>
            <a:off x="2011680" y="3611880"/>
            <a:ext cx="9601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200"/>
              </a:lnSpc>
              <a:buNone/>
            </a:pPr>
            <a:r>
              <a:rPr lang="cs-CZ" sz="15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Confucian China builds elder care on filial devotion</a:t>
            </a:r>
            <a:r>
              <a:rPr lang="cs-CZ" sz="15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5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African clan on shared living</a:t>
            </a:r>
            <a:r>
              <a:rPr lang="cs-CZ" sz="15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500" b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Europe lost this </a:t>
            </a:r>
            <a:r>
              <a:rPr lang="cs-CZ" sz="1500" b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500" b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must find it again</a:t>
            </a:r>
            <a:r>
              <a:rPr lang="cs-CZ" sz="1500" b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500" dirty="0"/>
          </a:p>
        </p:txBody>
      </p:sp>
      <p:sp>
        <p:nvSpPr>
          <p:cNvPr id="12" name="Text 8"/>
          <p:cNvSpPr/>
          <p:nvPr/>
        </p:nvSpPr>
        <p:spPr>
          <a:xfrm>
            <a:off x="2011680" y="4251960"/>
            <a:ext cx="9601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400"/>
              </a:lnSpc>
              <a:buNone/>
            </a:pPr>
            <a:r>
              <a:rPr lang="cs-CZ" sz="17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Medicine extended our lives </a:t>
            </a:r>
            <a:r>
              <a:rPr lang="cs-CZ" sz="17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7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now we must reinvent how to live them together</a:t>
            </a:r>
            <a:r>
              <a:rPr lang="cs-CZ" sz="17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700" dirty="0"/>
          </a:p>
        </p:txBody>
      </p:sp>
      <p:sp>
        <p:nvSpPr>
          <p:cNvPr id="13" name="Shape 9"/>
          <p:cNvSpPr/>
          <p:nvPr/>
        </p:nvSpPr>
        <p:spPr>
          <a:xfrm>
            <a:off x="2011680" y="4937760"/>
            <a:ext cx="9601200" cy="4572"/>
          </a:xfrm>
          <a:prstGeom prst="rect">
            <a:avLst/>
          </a:prstGeom>
          <a:solidFill>
            <a:srgbClr val="DAD8D2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4" name="Shape 10"/>
          <p:cNvSpPr/>
          <p:nvPr/>
        </p:nvSpPr>
        <p:spPr>
          <a:xfrm>
            <a:off x="640080" y="5029200"/>
            <a:ext cx="1097280" cy="109728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6" name="Text 11"/>
          <p:cNvSpPr/>
          <p:nvPr/>
        </p:nvSpPr>
        <p:spPr>
          <a:xfrm>
            <a:off x="2011680" y="5029200"/>
            <a:ext cx="9601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200"/>
              </a:lnSpc>
              <a:buNone/>
            </a:pPr>
            <a:r>
              <a:rPr lang="cs-CZ" sz="15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 </a:t>
            </a:r>
            <a:r>
              <a:rPr lang="cs-CZ" sz="15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 not just an </a:t>
            </a:r>
            <a:r>
              <a:rPr lang="cs-CZ" sz="15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</a:t>
            </a:r>
            <a:r>
              <a:rPr lang="cs-CZ" sz="15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assistant</a:t>
            </a:r>
            <a:r>
              <a:rPr lang="cs-CZ" sz="15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500" dirty="0"/>
          </a:p>
        </p:txBody>
      </p:sp>
      <p:sp>
        <p:nvSpPr>
          <p:cNvPr id="17" name="Text 12"/>
          <p:cNvSpPr/>
          <p:nvPr/>
        </p:nvSpPr>
        <p:spPr>
          <a:xfrm>
            <a:off x="2011680" y="5669280"/>
            <a:ext cx="9601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400"/>
              </a:lnSpc>
              <a:buNone/>
            </a:pPr>
            <a:r>
              <a:rPr lang="cs-CZ" sz="17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may be </a:t>
            </a:r>
            <a:r>
              <a:rPr lang="cs-CZ" sz="17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Europe's answer</a:t>
            </a:r>
            <a:r>
              <a:rPr lang="cs-CZ" sz="17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7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7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infrastructure that brings the senior back into the game</a:t>
            </a:r>
            <a:r>
              <a:rPr lang="cs-CZ" sz="17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7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 a contributor</a:t>
            </a:r>
            <a:r>
              <a:rPr lang="cs-CZ" sz="17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7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a recipient</a:t>
            </a:r>
            <a:r>
              <a:rPr lang="cs-CZ" sz="17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700" dirty="0"/>
          </a:p>
        </p:txBody>
      </p:sp>
      <p:sp>
        <p:nvSpPr>
          <p:cNvPr id="18" name="Text 13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19" name="Text 14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20" name="Text 15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05 </a:t>
            </a:r>
            <a:r>
              <a:rPr lang="cs-CZ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cs-CZ" sz="900" dirty="0"/>
          </a:p>
        </p:txBody>
      </p:sp>
      <p:pic>
        <p:nvPicPr>
          <p:cNvPr id="22" name="Graphic 2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3886200"/>
            <a:ext cx="546100" cy="546100"/>
          </a:xfrm>
          <a:prstGeom prst="rect">
            <a:avLst/>
          </a:prstGeom>
        </p:spPr>
      </p:pic>
      <p:pic>
        <p:nvPicPr>
          <p:cNvPr id="23" name="Graphic 2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5308600"/>
            <a:ext cx="546100" cy="5461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82191F9-02BF-F8F9-B201-D71BDA587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410" y="655320"/>
            <a:ext cx="2064327" cy="3096491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D848DCB6-0AFB-8FCF-B822-4EB801021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395" y="-905914"/>
            <a:ext cx="4017645" cy="40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4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VISION  </a:t>
            </a: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BETTER WORLD WITH A NEW RHYTHM</a:t>
            </a:r>
            <a:endParaRPr lang="en-US" sz="1000" dirty="0"/>
          </a:p>
        </p:txBody>
      </p:sp>
      <p:sp>
        <p:nvSpPr>
          <p:cNvPr id="5" name="Text 1"/>
          <p:cNvSpPr/>
          <p:nvPr/>
        </p:nvSpPr>
        <p:spPr>
          <a:xfrm>
            <a:off x="457200" y="6263640"/>
            <a:ext cx="4206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1000" i="1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Morning light  </a:t>
            </a:r>
            <a:r>
              <a:rPr lang="cs-CZ" sz="1000" i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Radim </a:t>
            </a:r>
            <a:r>
              <a:rPr lang="cs-CZ" sz="1000" i="1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 where you are</a:t>
            </a:r>
            <a:r>
              <a:rPr lang="cs-CZ" sz="1000" i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00" dirty="0"/>
          </a:p>
        </p:txBody>
      </p:sp>
      <p:sp>
        <p:nvSpPr>
          <p:cNvPr id="6" name="Text 2"/>
          <p:cNvSpPr/>
          <p:nvPr/>
        </p:nvSpPr>
        <p:spPr>
          <a:xfrm>
            <a:off x="5029200" y="914400"/>
            <a:ext cx="6858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8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better world with </a:t>
            </a:r>
            <a:r>
              <a:rPr lang="en-US" sz="38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new rhythm</a:t>
            </a:r>
            <a:r>
              <a:rPr lang="en-US" sz="38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3800" dirty="0"/>
          </a:p>
        </p:txBody>
      </p:sp>
      <p:sp>
        <p:nvSpPr>
          <p:cNvPr id="7" name="Text 3"/>
          <p:cNvSpPr/>
          <p:nvPr/>
        </p:nvSpPr>
        <p:spPr>
          <a:xfrm>
            <a:off x="5029200" y="2011680"/>
            <a:ext cx="68580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400"/>
              </a:lnSpc>
              <a:buNone/>
            </a:pPr>
            <a:r>
              <a:rPr lang="cs-CZ" sz="15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Technology is no longer just changing the economy</a:t>
            </a:r>
            <a:r>
              <a:rPr lang="cs-CZ" sz="15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5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enters the home</a:t>
            </a:r>
            <a:r>
              <a:rPr lang="cs-CZ" sz="15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5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relationships</a:t>
            </a:r>
            <a:r>
              <a:rPr lang="cs-CZ" sz="15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5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memory </a:t>
            </a:r>
            <a:r>
              <a:rPr lang="cs-CZ" sz="15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500" i="1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how we live together</a:t>
            </a:r>
            <a:r>
              <a:rPr lang="cs-CZ" sz="1500" i="1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500" dirty="0"/>
          </a:p>
        </p:txBody>
      </p:sp>
      <p:sp>
        <p:nvSpPr>
          <p:cNvPr id="8" name="Shape 4"/>
          <p:cNvSpPr/>
          <p:nvPr/>
        </p:nvSpPr>
        <p:spPr>
          <a:xfrm>
            <a:off x="5029200" y="3108960"/>
            <a:ext cx="685800" cy="68580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3280410"/>
            <a:ext cx="342900" cy="3429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97880" y="3154680"/>
            <a:ext cx="5943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Longevity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5897880" y="3520440"/>
            <a:ext cx="5943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cs-CZ" sz="1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live longer</a:t>
            </a:r>
            <a:r>
              <a:rPr lang="cs-CZ" sz="1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Old age is no longer the final phase</a:t>
            </a:r>
            <a:r>
              <a:rPr lang="cs-CZ" sz="12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but an active third of life</a:t>
            </a:r>
            <a:r>
              <a:rPr lang="cs-CZ" sz="12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needs its own rhythm</a:t>
            </a:r>
            <a:r>
              <a:rPr lang="cs-CZ" sz="12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00" dirty="0"/>
          </a:p>
        </p:txBody>
      </p:sp>
      <p:sp>
        <p:nvSpPr>
          <p:cNvPr id="12" name="Shape 7"/>
          <p:cNvSpPr/>
          <p:nvPr/>
        </p:nvSpPr>
        <p:spPr>
          <a:xfrm>
            <a:off x="5029200" y="4160520"/>
            <a:ext cx="685800" cy="685800"/>
          </a:xfrm>
          <a:prstGeom prst="ellipse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50" y="4331970"/>
            <a:ext cx="342900" cy="3429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897880" y="4206240"/>
            <a:ext cx="5943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</a:t>
            </a:r>
            <a:r>
              <a:rPr lang="en-US" sz="16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the Home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5897880" y="4572000"/>
            <a:ext cx="5943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cs-CZ" sz="1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</a:t>
            </a:r>
            <a:r>
              <a:rPr lang="cs-CZ" sz="1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enters the home</a:t>
            </a:r>
            <a:r>
              <a:rPr lang="cs-CZ" sz="1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It's not an app the </a:t>
            </a:r>
            <a:r>
              <a:rPr lang="cs-CZ" sz="12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 </a:t>
            </a:r>
            <a:r>
              <a:rPr lang="cs-CZ" sz="12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must remember </a:t>
            </a:r>
            <a:r>
              <a:rPr lang="cs-CZ" sz="12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</a:t>
            </a:r>
            <a:r>
              <a:rPr lang="cs-CZ" sz="12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open. It's an assistant that is simply there</a:t>
            </a:r>
            <a:r>
              <a:rPr lang="cs-CZ" sz="12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00" dirty="0"/>
          </a:p>
        </p:txBody>
      </p:sp>
      <p:sp>
        <p:nvSpPr>
          <p:cNvPr id="16" name="Shape 10"/>
          <p:cNvSpPr/>
          <p:nvPr/>
        </p:nvSpPr>
        <p:spPr>
          <a:xfrm>
            <a:off x="5029200" y="5212080"/>
            <a:ext cx="685800" cy="685800"/>
          </a:xfrm>
          <a:prstGeom prst="ellipse">
            <a:avLst/>
          </a:prstGeom>
          <a:solidFill>
            <a:srgbClr val="DCE7E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650" y="5383530"/>
            <a:ext cx="342900" cy="34290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897880" y="5257800"/>
            <a:ext cx="5943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Dignity</a:t>
            </a:r>
            <a:endParaRPr lang="en-US" sz="1600" dirty="0"/>
          </a:p>
        </p:txBody>
      </p:sp>
      <p:sp>
        <p:nvSpPr>
          <p:cNvPr id="19" name="Text 12"/>
          <p:cNvSpPr/>
          <p:nvPr/>
        </p:nvSpPr>
        <p:spPr>
          <a:xfrm>
            <a:off x="5897880" y="5623560"/>
            <a:ext cx="5943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cs-CZ" sz="1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is not a burden</a:t>
            </a:r>
            <a:r>
              <a:rPr lang="cs-CZ" sz="1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12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They are a person with experience that society needs </a:t>
            </a:r>
            <a:r>
              <a:rPr lang="cs-CZ" sz="12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2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for which they deserve reward</a:t>
            </a:r>
            <a:r>
              <a:rPr lang="cs-CZ" sz="12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00" dirty="0"/>
          </a:p>
        </p:txBody>
      </p:sp>
      <p:sp>
        <p:nvSpPr>
          <p:cNvPr id="20" name="Text 13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21" name="Text 14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22" name="Text 15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06 </a:t>
            </a:r>
            <a:r>
              <a:rPr lang="cs-CZ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cs-CZ" sz="900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9208FCEE-CAC6-2A74-FD58-7D9F463D7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152" y="1677352"/>
            <a:ext cx="3240405" cy="4860608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6CED8D21-E544-523E-EDEB-26750B952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33" y="-565785"/>
            <a:ext cx="4017645" cy="40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36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CONTEXT  </a:t>
            </a: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CZECHIA AS A EUROPEAN PRECURSOR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640080" y="91440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shift is already happening here</a:t>
            </a:r>
            <a:r>
              <a:rPr lang="en-US" sz="36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40080" y="1783080"/>
            <a:ext cx="10972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133 seniors per 100 children — Czechia ages faster than </a:t>
            </a:r>
            <a:r>
              <a:rPr lang="en-US" sz="14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EU average. </a:t>
            </a:r>
            <a:r>
              <a:rPr lang="en-US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By 2050, nearly 29% </a:t>
            </a:r>
            <a:r>
              <a:rPr lang="en-US" sz="14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will </a:t>
            </a:r>
            <a:r>
              <a:rPr lang="en-US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 over 65</a:t>
            </a:r>
            <a:r>
              <a:rPr lang="en-US" sz="14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747000" y="2540000"/>
            <a:ext cx="39370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3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2.2</a:t>
            </a:r>
            <a:r>
              <a:rPr lang="cs-CZ" sz="36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mil.</a:t>
            </a:r>
            <a:endParaRPr lang="cs-CZ" sz="3600" dirty="0"/>
          </a:p>
        </p:txBody>
      </p:sp>
      <p:sp>
        <p:nvSpPr>
          <p:cNvPr id="7" name="Text 4"/>
          <p:cNvSpPr/>
          <p:nvPr/>
        </p:nvSpPr>
        <p:spPr>
          <a:xfrm>
            <a:off x="7747000" y="3276600"/>
            <a:ext cx="39370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200" b="1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Czechs aged</a:t>
            </a:r>
            <a:r>
              <a:rPr lang="cs-CZ" sz="1200" b="1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65+</a:t>
            </a:r>
            <a:endParaRPr lang="cs-CZ" sz="1200" dirty="0"/>
          </a:p>
        </p:txBody>
      </p:sp>
      <p:sp>
        <p:nvSpPr>
          <p:cNvPr id="8" name="Shape 5"/>
          <p:cNvSpPr/>
          <p:nvPr/>
        </p:nvSpPr>
        <p:spPr>
          <a:xfrm>
            <a:off x="7747000" y="3911600"/>
            <a:ext cx="3937000" cy="12700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Text 6"/>
          <p:cNvSpPr/>
          <p:nvPr/>
        </p:nvSpPr>
        <p:spPr>
          <a:xfrm>
            <a:off x="7747000" y="3556000"/>
            <a:ext cx="3937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21% </a:t>
            </a:r>
            <a:r>
              <a:rPr lang="cs-CZ" sz="10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 population  </a:t>
            </a:r>
            <a:r>
              <a:rPr lang="cs-CZ" sz="10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cs-CZ" sz="10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CSO</a:t>
            </a:r>
            <a:r>
              <a:rPr lang="cs-CZ" sz="10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2024</a:t>
            </a:r>
            <a:endParaRPr lang="cs-CZ" sz="1000" dirty="0"/>
          </a:p>
        </p:txBody>
      </p:sp>
      <p:sp>
        <p:nvSpPr>
          <p:cNvPr id="10" name="Text 7"/>
          <p:cNvSpPr/>
          <p:nvPr/>
        </p:nvSpPr>
        <p:spPr>
          <a:xfrm>
            <a:off x="7747000" y="4038600"/>
            <a:ext cx="39370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36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280 </a:t>
            </a:r>
            <a:r>
              <a:rPr lang="cs-CZ" sz="3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thousand</a:t>
            </a:r>
            <a:endParaRPr lang="cs-CZ" sz="3600" dirty="0"/>
          </a:p>
        </p:txBody>
      </p:sp>
      <p:sp>
        <p:nvSpPr>
          <p:cNvPr id="11" name="Text 8"/>
          <p:cNvSpPr/>
          <p:nvPr/>
        </p:nvSpPr>
        <p:spPr>
          <a:xfrm>
            <a:off x="7747000" y="4775200"/>
            <a:ext cx="39370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200" b="1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seniors living alone</a:t>
            </a:r>
            <a:endParaRPr lang="cs-CZ" sz="1200" dirty="0"/>
          </a:p>
        </p:txBody>
      </p:sp>
      <p:sp>
        <p:nvSpPr>
          <p:cNvPr id="12" name="Shape 9"/>
          <p:cNvSpPr/>
          <p:nvPr/>
        </p:nvSpPr>
        <p:spPr>
          <a:xfrm>
            <a:off x="7747000" y="5410200"/>
            <a:ext cx="0" cy="0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Text 10"/>
          <p:cNvSpPr/>
          <p:nvPr/>
        </p:nvSpPr>
        <p:spPr>
          <a:xfrm>
            <a:off x="7747000" y="5054600"/>
            <a:ext cx="3937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0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concentration in regions and rural areas</a:t>
            </a:r>
            <a:endParaRPr lang="cs-CZ" sz="1000" dirty="0"/>
          </a:p>
        </p:txBody>
      </p:sp>
      <p:sp>
        <p:nvSpPr>
          <p:cNvPr id="14" name="Text 11"/>
          <p:cNvSpPr/>
          <p:nvPr/>
        </p:nvSpPr>
        <p:spPr>
          <a:xfrm>
            <a:off x="635000" y="2540000"/>
            <a:ext cx="6604000" cy="184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20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+50 %</a:t>
            </a:r>
            <a:endParaRPr lang="cs-CZ" sz="12000" dirty="0"/>
          </a:p>
        </p:txBody>
      </p:sp>
      <p:sp>
        <p:nvSpPr>
          <p:cNvPr id="15" name="Text 12"/>
          <p:cNvSpPr/>
          <p:nvPr/>
        </p:nvSpPr>
        <p:spPr>
          <a:xfrm>
            <a:off x="635000" y="4419600"/>
            <a:ext cx="6604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800" b="1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growth</a:t>
            </a:r>
            <a:r>
              <a:rPr lang="cs-CZ" sz="1800" b="1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800" b="1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</a:t>
            </a:r>
            <a:r>
              <a:rPr lang="cs-CZ" sz="1800" b="1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cs-CZ" sz="1800" b="1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</a:t>
            </a:r>
            <a:r>
              <a:rPr lang="cs-CZ" sz="1800" b="1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65+ </a:t>
            </a:r>
            <a:r>
              <a:rPr lang="cs-CZ" sz="1800" b="1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cohort</a:t>
            </a:r>
            <a:r>
              <a:rPr lang="cs-CZ" sz="1800" b="1" dirty="0">
                <a:solidFill>
                  <a:srgbClr val="0F1F2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by 2050</a:t>
            </a:r>
            <a:endParaRPr lang="cs-CZ" sz="1800" dirty="0"/>
          </a:p>
        </p:txBody>
      </p:sp>
      <p:sp>
        <p:nvSpPr>
          <p:cNvPr id="16" name="Shape 13"/>
          <p:cNvSpPr/>
          <p:nvPr/>
        </p:nvSpPr>
        <p:spPr>
          <a:xfrm>
            <a:off x="635000" y="4902200"/>
            <a:ext cx="508000" cy="38100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7" name="Text 14"/>
          <p:cNvSpPr/>
          <p:nvPr/>
        </p:nvSpPr>
        <p:spPr>
          <a:xfrm>
            <a:off x="635000" y="5029200"/>
            <a:ext cx="6604000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cs-CZ" sz="11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Eurostat — </a:t>
            </a:r>
            <a:r>
              <a:rPr lang="cs-CZ" sz="11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baseline scenario</a:t>
            </a:r>
            <a:endParaRPr lang="cs-CZ" sz="1100" dirty="0"/>
          </a:p>
        </p:txBody>
      </p:sp>
      <p:sp>
        <p:nvSpPr>
          <p:cNvPr id="18" name="Shape 15"/>
          <p:cNvSpPr/>
          <p:nvPr/>
        </p:nvSpPr>
        <p:spPr>
          <a:xfrm>
            <a:off x="640080" y="5486400"/>
            <a:ext cx="10972800" cy="640080"/>
          </a:xfrm>
          <a:prstGeom prst="rect">
            <a:avLst/>
          </a:prstGeom>
          <a:solidFill>
            <a:srgbClr val="FBEDE5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9" name="Shape 16"/>
          <p:cNvSpPr/>
          <p:nvPr/>
        </p:nvSpPr>
        <p:spPr>
          <a:xfrm>
            <a:off x="640080" y="5486400"/>
            <a:ext cx="54864" cy="640080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0" name="Text 17"/>
          <p:cNvSpPr/>
          <p:nvPr/>
        </p:nvSpPr>
        <p:spPr>
          <a:xfrm>
            <a:off x="868680" y="5486400"/>
            <a:ext cx="106070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cs-CZ" sz="1600" b="1"/>
              <a:t>It's not just about more seniors</a:t>
            </a:r>
            <a:r>
              <a:rPr lang="cs-CZ" sz="1600" b="1" dirty="0"/>
              <a:t>. </a:t>
            </a:r>
            <a:r>
              <a:rPr lang="cs-CZ" sz="1600" b="1"/>
              <a:t>It's about </a:t>
            </a:r>
            <a:r>
              <a:rPr lang="cs-CZ" sz="1600" b="1" dirty="0"/>
              <a:t>a </a:t>
            </a:r>
            <a:r>
              <a:rPr lang="cs-CZ" sz="1600" b="1"/>
              <a:t>transformation of relationships, care, and everyday social fabric</a:t>
            </a:r>
            <a:r>
              <a:rPr lang="cs-CZ" sz="1600" b="1" dirty="0"/>
              <a:t>.</a:t>
            </a:r>
            <a:endParaRPr lang="cs-CZ" sz="1600" dirty="0"/>
          </a:p>
        </p:txBody>
      </p:sp>
      <p:sp>
        <p:nvSpPr>
          <p:cNvPr id="21" name="Text 18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22" name="Text 19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23" name="Text 20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07 </a:t>
            </a:r>
            <a:r>
              <a:rPr lang="en-US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en-US" sz="900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1AB9E026-43D1-8A54-D70B-FF6848C28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553" y="1437640"/>
            <a:ext cx="1881447" cy="2822171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91D7DADD-A0E8-BD00-98ED-F5AB183B0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182" y="-617221"/>
            <a:ext cx="3161261" cy="31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28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GLOBAL CONTEXT  </a:t>
            </a:r>
            <a:r>
              <a:rPr lang="en-US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en-US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WHY EUROPE NEEDS ITS OWN PATH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114300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8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in different cultures</a:t>
            </a:r>
            <a:r>
              <a:rPr lang="en-US" sz="28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 </a:t>
            </a:r>
            <a:r>
              <a:rPr lang="en-US" sz="28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Four continents</a:t>
            </a:r>
            <a:r>
              <a:rPr lang="en-US" sz="28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28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four roles</a:t>
            </a:r>
            <a:r>
              <a:rPr lang="en-US" sz="2800" b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640080" y="1783080"/>
            <a:ext cx="10972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000"/>
              </a:lnSpc>
              <a:buNone/>
            </a:pPr>
            <a:r>
              <a:rPr lang="cs-CZ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 bonds and the senior's standing differ fundamentally across cultures </a:t>
            </a:r>
            <a:r>
              <a:rPr lang="cs-CZ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3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this perspective defines where Europe stands</a:t>
            </a:r>
            <a:r>
              <a:rPr lang="cs-CZ" sz="13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300" dirty="0"/>
          </a:p>
        </p:txBody>
      </p:sp>
      <p:sp>
        <p:nvSpPr>
          <p:cNvPr id="5" name="Shape 3"/>
          <p:cNvSpPr/>
          <p:nvPr/>
        </p:nvSpPr>
        <p:spPr>
          <a:xfrm>
            <a:off x="640080" y="2468880"/>
            <a:ext cx="2743200" cy="338328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Shape 4"/>
          <p:cNvSpPr/>
          <p:nvPr/>
        </p:nvSpPr>
        <p:spPr>
          <a:xfrm>
            <a:off x="640080" y="2468880"/>
            <a:ext cx="2743200" cy="73152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7" name="Text 5"/>
          <p:cNvSpPr/>
          <p:nvPr/>
        </p:nvSpPr>
        <p:spPr>
          <a:xfrm>
            <a:off x="822960" y="2651760"/>
            <a:ext cx="2377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CHINA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822960" y="2926080"/>
            <a:ext cx="2377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000"/>
              </a:lnSpc>
              <a:buNone/>
            </a:pPr>
            <a:r>
              <a:rPr lang="cs-CZ" sz="1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Filial Devotion</a:t>
            </a:r>
            <a:endParaRPr lang="cs-CZ" sz="1600" dirty="0"/>
          </a:p>
        </p:txBody>
      </p:sp>
      <p:sp>
        <p:nvSpPr>
          <p:cNvPr id="9" name="Shape 7"/>
          <p:cNvSpPr/>
          <p:nvPr/>
        </p:nvSpPr>
        <p:spPr>
          <a:xfrm>
            <a:off x="822960" y="3520440"/>
            <a:ext cx="365760" cy="18288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0" name="Text 8"/>
          <p:cNvSpPr/>
          <p:nvPr/>
        </p:nvSpPr>
        <p:spPr>
          <a:xfrm>
            <a:off x="822960" y="3657600"/>
            <a:ext cx="23774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 BONDS</a:t>
            </a:r>
            <a:endParaRPr lang="en-US" sz="800" dirty="0"/>
          </a:p>
        </p:txBody>
      </p:sp>
      <p:sp>
        <p:nvSpPr>
          <p:cNvPr id="11" name="Text 9"/>
          <p:cNvSpPr/>
          <p:nvPr/>
        </p:nvSpPr>
        <p:spPr>
          <a:xfrm>
            <a:off x="822960" y="3886200"/>
            <a:ext cx="23774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clan and community function as an extended family. The senior is 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firm node in the social network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a lonely individual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950" dirty="0"/>
          </a:p>
        </p:txBody>
      </p:sp>
      <p:sp>
        <p:nvSpPr>
          <p:cNvPr id="12" name="Text 10"/>
          <p:cNvSpPr/>
          <p:nvPr/>
        </p:nvSpPr>
        <p:spPr>
          <a:xfrm>
            <a:off x="822960" y="4800600"/>
            <a:ext cx="23774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SENIOR'S USEFULNESS</a:t>
            </a:r>
            <a:endParaRPr lang="en-US" sz="800" dirty="0"/>
          </a:p>
        </p:txBody>
      </p:sp>
      <p:sp>
        <p:nvSpPr>
          <p:cNvPr id="13" name="Text 11"/>
          <p:cNvSpPr/>
          <p:nvPr/>
        </p:nvSpPr>
        <p:spPr>
          <a:xfrm>
            <a:off x="822960" y="5029200"/>
            <a:ext cx="23774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Guardian of oral tradition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arbiter of disputes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memory of the clan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Usefulness remains a natural part of aging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950" dirty="0"/>
          </a:p>
        </p:txBody>
      </p:sp>
      <p:sp>
        <p:nvSpPr>
          <p:cNvPr id="14" name="Shape 12"/>
          <p:cNvSpPr/>
          <p:nvPr/>
        </p:nvSpPr>
        <p:spPr>
          <a:xfrm>
            <a:off x="3502152" y="2468880"/>
            <a:ext cx="2743200" cy="338328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5" name="Shape 13"/>
          <p:cNvSpPr/>
          <p:nvPr/>
        </p:nvSpPr>
        <p:spPr>
          <a:xfrm>
            <a:off x="3502152" y="2468880"/>
            <a:ext cx="2743200" cy="73152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6" name="Text 14"/>
          <p:cNvSpPr/>
          <p:nvPr/>
        </p:nvSpPr>
        <p:spPr>
          <a:xfrm>
            <a:off x="3685032" y="2651760"/>
            <a:ext cx="2377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AFRICA</a:t>
            </a:r>
            <a:endParaRPr lang="en-US" sz="1000" dirty="0"/>
          </a:p>
        </p:txBody>
      </p:sp>
      <p:sp>
        <p:nvSpPr>
          <p:cNvPr id="17" name="Text 15"/>
          <p:cNvSpPr/>
          <p:nvPr/>
        </p:nvSpPr>
        <p:spPr>
          <a:xfrm>
            <a:off x="3685032" y="2926080"/>
            <a:ext cx="2377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Extended Family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3685032" y="3520440"/>
            <a:ext cx="365760" cy="18288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9" name="Text 17"/>
          <p:cNvSpPr/>
          <p:nvPr/>
        </p:nvSpPr>
        <p:spPr>
          <a:xfrm>
            <a:off x="3685032" y="3657600"/>
            <a:ext cx="23774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 BONDS</a:t>
            </a:r>
            <a:endParaRPr lang="en-US" sz="800" dirty="0"/>
          </a:p>
        </p:txBody>
      </p:sp>
      <p:sp>
        <p:nvSpPr>
          <p:cNvPr id="20" name="Text 18"/>
          <p:cNvSpPr/>
          <p:nvPr/>
        </p:nvSpPr>
        <p:spPr>
          <a:xfrm>
            <a:off x="3685032" y="3886200"/>
            <a:ext cx="23774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Caring for parents is a moral and legal obligation enshrined in the civil code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Multigenerational cohabitation is the norm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950" dirty="0"/>
          </a:p>
        </p:txBody>
      </p:sp>
      <p:sp>
        <p:nvSpPr>
          <p:cNvPr id="21" name="Text 19"/>
          <p:cNvSpPr/>
          <p:nvPr/>
        </p:nvSpPr>
        <p:spPr>
          <a:xfrm>
            <a:off x="3685032" y="4800600"/>
            <a:ext cx="23774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SENIOR'S USEFULNESS</a:t>
            </a:r>
            <a:endParaRPr lang="en-US" sz="800" dirty="0"/>
          </a:p>
        </p:txBody>
      </p:sp>
      <p:sp>
        <p:nvSpPr>
          <p:cNvPr id="22" name="Text 20"/>
          <p:cNvSpPr/>
          <p:nvPr/>
        </p:nvSpPr>
        <p:spPr>
          <a:xfrm>
            <a:off x="3685032" y="5029200"/>
            <a:ext cx="23774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represents clan authority and bearer of ritual continuity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Status is defined by hierarchy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work performance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950" dirty="0"/>
          </a:p>
        </p:txBody>
      </p:sp>
      <p:sp>
        <p:nvSpPr>
          <p:cNvPr id="23" name="Shape 21"/>
          <p:cNvSpPr/>
          <p:nvPr/>
        </p:nvSpPr>
        <p:spPr>
          <a:xfrm>
            <a:off x="6364224" y="2468880"/>
            <a:ext cx="2743200" cy="3383280"/>
          </a:xfrm>
          <a:prstGeom prst="rect">
            <a:avLst/>
          </a:prstGeom>
          <a:solidFill>
            <a:srgbClr val="FFFFFF"/>
          </a:solidFill>
          <a:ln w="6350">
            <a:solidFill>
              <a:srgbClr val="DAD8D2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4" name="Shape 22"/>
          <p:cNvSpPr/>
          <p:nvPr/>
        </p:nvSpPr>
        <p:spPr>
          <a:xfrm>
            <a:off x="6364224" y="2468880"/>
            <a:ext cx="2743200" cy="73152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5" name="Text 23"/>
          <p:cNvSpPr/>
          <p:nvPr/>
        </p:nvSpPr>
        <p:spPr>
          <a:xfrm>
            <a:off x="6547104" y="2651760"/>
            <a:ext cx="2377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AMERICA</a:t>
            </a:r>
            <a:endParaRPr lang="en-US" sz="1000" dirty="0"/>
          </a:p>
        </p:txBody>
      </p:sp>
      <p:sp>
        <p:nvSpPr>
          <p:cNvPr id="26" name="Text 24"/>
          <p:cNvSpPr/>
          <p:nvPr/>
        </p:nvSpPr>
        <p:spPr>
          <a:xfrm>
            <a:off x="6547104" y="2926080"/>
            <a:ext cx="2377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Individualistic Market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547104" y="3520440"/>
            <a:ext cx="365760" cy="18288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8" name="Text 26"/>
          <p:cNvSpPr/>
          <p:nvPr/>
        </p:nvSpPr>
        <p:spPr>
          <a:xfrm>
            <a:off x="6547104" y="3657600"/>
            <a:ext cx="23774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 BONDS</a:t>
            </a:r>
            <a:endParaRPr lang="en-US" sz="800" dirty="0"/>
          </a:p>
        </p:txBody>
      </p:sp>
      <p:sp>
        <p:nvSpPr>
          <p:cNvPr id="29" name="Text 27"/>
          <p:cNvSpPr/>
          <p:nvPr/>
        </p:nvSpPr>
        <p:spPr>
          <a:xfrm>
            <a:off x="6547104" y="3886200"/>
            <a:ext cx="23774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 residential communities and high geographic mobility weaken family bonds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Aging-in-place technology serves as a substitute for missing closeness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950" dirty="0"/>
          </a:p>
        </p:txBody>
      </p:sp>
      <p:sp>
        <p:nvSpPr>
          <p:cNvPr id="30" name="Text 28"/>
          <p:cNvSpPr/>
          <p:nvPr/>
        </p:nvSpPr>
        <p:spPr>
          <a:xfrm>
            <a:off x="6547104" y="4800600"/>
            <a:ext cx="23774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SENIOR'S USEFULNESS</a:t>
            </a:r>
            <a:endParaRPr lang="en-US" sz="800" dirty="0"/>
          </a:p>
        </p:txBody>
      </p:sp>
      <p:sp>
        <p:nvSpPr>
          <p:cNvPr id="31" name="Text 29"/>
          <p:cNvSpPr/>
          <p:nvPr/>
        </p:nvSpPr>
        <p:spPr>
          <a:xfrm>
            <a:off x="6547104" y="5029200"/>
            <a:ext cx="23774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 primarily acts as a service recipient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 takes the form of a transaction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relationship, and the risk of social isolation is systemically high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950" dirty="0"/>
          </a:p>
        </p:txBody>
      </p:sp>
      <p:sp>
        <p:nvSpPr>
          <p:cNvPr id="32" name="Shape 30"/>
          <p:cNvSpPr/>
          <p:nvPr/>
        </p:nvSpPr>
        <p:spPr>
          <a:xfrm>
            <a:off x="9226296" y="2468880"/>
            <a:ext cx="2743200" cy="3383280"/>
          </a:xfrm>
          <a:prstGeom prst="rect">
            <a:avLst/>
          </a:prstGeom>
          <a:solidFill>
            <a:srgbClr val="FBEDE5"/>
          </a:solidFill>
          <a:ln w="15240">
            <a:solidFill>
              <a:srgbClr val="D74C3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33" name="Shape 31"/>
          <p:cNvSpPr/>
          <p:nvPr/>
        </p:nvSpPr>
        <p:spPr>
          <a:xfrm>
            <a:off x="9226296" y="2468880"/>
            <a:ext cx="2743200" cy="73152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4" name="Text 32"/>
          <p:cNvSpPr/>
          <p:nvPr/>
        </p:nvSpPr>
        <p:spPr>
          <a:xfrm>
            <a:off x="9409176" y="2651760"/>
            <a:ext cx="2377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EUROPE</a:t>
            </a:r>
            <a:endParaRPr lang="en-US" sz="1000" dirty="0"/>
          </a:p>
        </p:txBody>
      </p:sp>
      <p:sp>
        <p:nvSpPr>
          <p:cNvPr id="35" name="Text 33"/>
          <p:cNvSpPr/>
          <p:nvPr/>
        </p:nvSpPr>
        <p:spPr>
          <a:xfrm>
            <a:off x="9409176" y="2926080"/>
            <a:ext cx="2377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000"/>
              </a:lnSpc>
              <a:buNone/>
            </a:pPr>
            <a:r>
              <a:rPr lang="cs-CZ" sz="16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Hybrid Model Under Pressure</a:t>
            </a:r>
            <a:endParaRPr lang="cs-CZ" sz="1600" dirty="0"/>
          </a:p>
        </p:txBody>
      </p:sp>
      <p:sp>
        <p:nvSpPr>
          <p:cNvPr id="36" name="Shape 34"/>
          <p:cNvSpPr/>
          <p:nvPr/>
        </p:nvSpPr>
        <p:spPr>
          <a:xfrm>
            <a:off x="9409176" y="3520440"/>
            <a:ext cx="365760" cy="18288"/>
          </a:xfrm>
          <a:prstGeom prst="rect">
            <a:avLst/>
          </a:prstGeom>
          <a:solidFill>
            <a:srgbClr val="D74C3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7" name="Text 35"/>
          <p:cNvSpPr/>
          <p:nvPr/>
        </p:nvSpPr>
        <p:spPr>
          <a:xfrm>
            <a:off x="9409176" y="3657600"/>
            <a:ext cx="23774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FAMILY BONDS</a:t>
            </a:r>
            <a:endParaRPr lang="en-US" sz="800" dirty="0"/>
          </a:p>
        </p:txBody>
      </p:sp>
      <p:sp>
        <p:nvSpPr>
          <p:cNvPr id="38" name="Text 36"/>
          <p:cNvSpPr/>
          <p:nvPr/>
        </p:nvSpPr>
        <p:spPr>
          <a:xfrm>
            <a:off x="9409176" y="3886200"/>
            <a:ext cx="23774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welfare state compensates for weakened family bonds and geographic fragmentation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shape of care is formed by the historical memory of wars and political transformations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950" dirty="0"/>
          </a:p>
        </p:txBody>
      </p:sp>
      <p:sp>
        <p:nvSpPr>
          <p:cNvPr id="39" name="Text 37"/>
          <p:cNvSpPr/>
          <p:nvPr/>
        </p:nvSpPr>
        <p:spPr>
          <a:xfrm>
            <a:off x="9409176" y="4800600"/>
            <a:ext cx="23774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SENIOR'S USEFULNESS</a:t>
            </a:r>
            <a:endParaRPr lang="en-US" sz="800" dirty="0"/>
          </a:p>
        </p:txBody>
      </p:sp>
      <p:sp>
        <p:nvSpPr>
          <p:cNvPr id="40" name="Text 38"/>
          <p:cNvSpPr/>
          <p:nvPr/>
        </p:nvSpPr>
        <p:spPr>
          <a:xfrm>
            <a:off x="9409176" y="5029200"/>
            <a:ext cx="23774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400"/>
              </a:lnSpc>
              <a:buNone/>
            </a:pP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Aging is grounded in human rights and European regulation 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(AI Act, GDPR). 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Intergenerational solidarity is among the values enshrined in 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</a:t>
            </a:r>
            <a:r>
              <a:rPr lang="cs-CZ" sz="9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Treaties</a:t>
            </a:r>
            <a:r>
              <a:rPr lang="cs-CZ" sz="9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950" dirty="0"/>
          </a:p>
        </p:txBody>
      </p:sp>
      <p:sp>
        <p:nvSpPr>
          <p:cNvPr id="41" name="Shape 39"/>
          <p:cNvSpPr/>
          <p:nvPr/>
        </p:nvSpPr>
        <p:spPr>
          <a:xfrm>
            <a:off x="758952" y="5989320"/>
            <a:ext cx="10972800" cy="457200"/>
          </a:xfrm>
          <a:prstGeom prst="rect">
            <a:avLst/>
          </a:prstGeom>
          <a:solidFill>
            <a:srgbClr val="0B2A3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2" name="Text 40"/>
          <p:cNvSpPr/>
          <p:nvPr/>
        </p:nvSpPr>
        <p:spPr>
          <a:xfrm>
            <a:off x="868680" y="5989320"/>
            <a:ext cx="10607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cs-CZ" sz="1200" b="1" i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Europe's path stands on its own pillars</a:t>
            </a:r>
            <a:r>
              <a:rPr lang="cs-CZ" sz="1200" b="1" i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</a:t>
            </a:r>
            <a:r>
              <a:rPr lang="cs-CZ" sz="1200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human rights framework</a:t>
            </a:r>
            <a:r>
              <a:rPr lang="cs-CZ" sz="1200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00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regulation </a:t>
            </a:r>
            <a:r>
              <a:rPr lang="cs-CZ" sz="1200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(AI Act, GDPR</a:t>
            </a:r>
            <a:r>
              <a:rPr lang="cs-CZ" sz="1200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), and technologies that respect </a:t>
            </a:r>
            <a:r>
              <a:rPr lang="cs-CZ" sz="1200" b="1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senior's autonomy and dignity</a:t>
            </a:r>
            <a:r>
              <a:rPr lang="cs-CZ" sz="1200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not on inherited obligation</a:t>
            </a:r>
            <a:r>
              <a:rPr lang="cs-CZ" sz="1200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00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</a:t>
            </a:r>
            <a:r>
              <a:rPr lang="cs-CZ" sz="1200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200" i="1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 extended family</a:t>
            </a:r>
            <a:r>
              <a:rPr lang="cs-CZ" sz="1200" i="1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200" dirty="0"/>
          </a:p>
        </p:txBody>
      </p:sp>
      <p:sp>
        <p:nvSpPr>
          <p:cNvPr id="43" name="Text 41"/>
          <p:cNvSpPr/>
          <p:nvPr/>
        </p:nvSpPr>
        <p:spPr>
          <a:xfrm>
            <a:off x="45720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en-US" sz="900" dirty="0"/>
          </a:p>
        </p:txBody>
      </p:sp>
      <p:sp>
        <p:nvSpPr>
          <p:cNvPr id="44" name="Text 42"/>
          <p:cNvSpPr/>
          <p:nvPr/>
        </p:nvSpPr>
        <p:spPr>
          <a:xfrm>
            <a:off x="1828800" y="6446520"/>
            <a:ext cx="8503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en-US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en-US" sz="900" dirty="0"/>
          </a:p>
        </p:txBody>
      </p:sp>
      <p:sp>
        <p:nvSpPr>
          <p:cNvPr id="45" name="Text 43"/>
          <p:cNvSpPr/>
          <p:nvPr/>
        </p:nvSpPr>
        <p:spPr>
          <a:xfrm>
            <a:off x="10332720" y="6446520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08 </a:t>
            </a:r>
            <a:r>
              <a:rPr lang="en-US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en-US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en-US" sz="900" dirty="0"/>
          </a:p>
        </p:txBody>
      </p:sp>
      <p:pic>
        <p:nvPicPr>
          <p:cNvPr id="47" name="Obrázek 46">
            <a:extLst>
              <a:ext uri="{FF2B5EF4-FFF2-40B4-BE49-F238E27FC236}">
                <a16:creationId xmlns:a16="http://schemas.microsoft.com/office/drawing/2014/main" id="{05172F57-059D-7CC8-BABF-854649555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239" y="-483697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04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DFEE74DA-2C4A-3E42-95DE-7B5FB5A68FC9}"/>
              </a:ext>
            </a:extLst>
          </p:cNvPr>
          <p:cNvSpPr txBox="1"/>
          <p:nvPr/>
        </p:nvSpPr>
        <p:spPr>
          <a:xfrm>
            <a:off x="635000" y="508000"/>
            <a:ext cx="10972800" cy="2794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CORE  </a:t>
            </a:r>
            <a:r>
              <a:rPr lang="cs-CZ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cs-CZ" sz="1000" b="1" kern="0" spc="6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IS</a:t>
            </a:r>
            <a:r>
              <a:rPr lang="cs-CZ" sz="1000" b="1" kern="0" spc="600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RADIM</a:t>
            </a:r>
            <a:endParaRPr lang="cs-CZ" sz="1000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BCBD7C9-3F39-D348-93CD-EAE0E614A988}"/>
              </a:ext>
            </a:extLst>
          </p:cNvPr>
          <p:cNvSpPr txBox="1"/>
          <p:nvPr/>
        </p:nvSpPr>
        <p:spPr>
          <a:xfrm>
            <a:off x="635000" y="965200"/>
            <a:ext cx="10972800" cy="8255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32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 assistive system for home </a:t>
            </a:r>
            <a:r>
              <a:rPr lang="cs-CZ" sz="3200" b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</a:t>
            </a:r>
            <a:r>
              <a:rPr lang="cs-CZ" sz="32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3200" dirty="0"/>
          </a:p>
        </p:txBody>
      </p:sp>
      <p:sp>
        <p:nvSpPr>
          <p:cNvPr id="15" name="Sub">
            <a:extLst>
              <a:ext uri="{FF2B5EF4-FFF2-40B4-BE49-F238E27FC236}">
                <a16:creationId xmlns:a16="http://schemas.microsoft.com/office/drawing/2014/main" id="{23E9D7C6-D96E-2C47-A479-80FA258DE074}"/>
              </a:ext>
            </a:extLst>
          </p:cNvPr>
          <p:cNvSpPr txBox="1"/>
          <p:nvPr/>
        </p:nvSpPr>
        <p:spPr>
          <a:xfrm>
            <a:off x="635000" y="1879600"/>
            <a:ext cx="10972800" cy="3683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 input layer for situations where standard interfaces fail</a:t>
            </a:r>
            <a:r>
              <a:rPr lang="cs-CZ" sz="14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</a:t>
            </a:r>
            <a:r>
              <a:rPr lang="cs-CZ" sz="14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1400" i="1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broader care ecosystem behind it </a:t>
            </a:r>
            <a:r>
              <a:rPr lang="cs-CZ" sz="1400" i="1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400" b="1" i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 </a:t>
            </a:r>
            <a:r>
              <a:rPr lang="cs-CZ" sz="1400" b="1" i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adapts to the senior and their environment</a:t>
            </a:r>
            <a:r>
              <a:rPr lang="cs-CZ" sz="1400" b="1" i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400" b="1" i="1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the other way around</a:t>
            </a:r>
            <a:r>
              <a:rPr lang="cs-CZ" sz="1400" b="1" i="1" dirty="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4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57A1F80-149A-804C-BBA4-96C9C6DCA790}"/>
              </a:ext>
            </a:extLst>
          </p:cNvPr>
          <p:cNvSpPr/>
          <p:nvPr/>
        </p:nvSpPr>
        <p:spPr>
          <a:xfrm>
            <a:off x="635000" y="2540000"/>
            <a:ext cx="5270500" cy="3111500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E5E2D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42D16ECB-B43F-844F-A612-5188B14B2FD0}"/>
              </a:ext>
            </a:extLst>
          </p:cNvPr>
          <p:cNvSpPr/>
          <p:nvPr/>
        </p:nvSpPr>
        <p:spPr>
          <a:xfrm>
            <a:off x="635000" y="2540000"/>
            <a:ext cx="5270500" cy="38100"/>
          </a:xfrm>
          <a:prstGeom prst="rect">
            <a:avLst/>
          </a:prstGeom>
          <a:solidFill>
            <a:srgbClr val="D74C3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18" name="LabL">
            <a:extLst>
              <a:ext uri="{FF2B5EF4-FFF2-40B4-BE49-F238E27FC236}">
                <a16:creationId xmlns:a16="http://schemas.microsoft.com/office/drawing/2014/main" id="{A3A56E0B-5A9D-B94E-8A42-13B5F26D2E59}"/>
              </a:ext>
            </a:extLst>
          </p:cNvPr>
          <p:cNvSpPr txBox="1"/>
          <p:nvPr/>
        </p:nvSpPr>
        <p:spPr>
          <a:xfrm>
            <a:off x="889000" y="2730500"/>
            <a:ext cx="4826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900" b="1" kern="0" spc="400">
                <a:solidFill>
                  <a:srgbClr val="D74C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INPUT LAYER</a:t>
            </a:r>
            <a:endParaRPr lang="cs-CZ" sz="900" dirty="0"/>
          </a:p>
        </p:txBody>
      </p:sp>
      <p:sp>
        <p:nvSpPr>
          <p:cNvPr id="19" name="IntroL">
            <a:extLst>
              <a:ext uri="{FF2B5EF4-FFF2-40B4-BE49-F238E27FC236}">
                <a16:creationId xmlns:a16="http://schemas.microsoft.com/office/drawing/2014/main" id="{0ED34DA2-D1C9-8844-969D-0CA53AD1B2A6}"/>
              </a:ext>
            </a:extLst>
          </p:cNvPr>
          <p:cNvSpPr txBox="1"/>
          <p:nvPr/>
        </p:nvSpPr>
        <p:spPr>
          <a:xfrm>
            <a:off x="889000" y="3048000"/>
            <a:ext cx="4826000" cy="3175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15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practice,</a:t>
            </a:r>
            <a:r>
              <a:rPr lang="cs-CZ" sz="15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Radim:</a:t>
            </a:r>
            <a:endParaRPr lang="cs-CZ" sz="1500" dirty="0"/>
          </a:p>
        </p:txBody>
      </p:sp>
      <p:sp>
        <p:nvSpPr>
          <p:cNvPr id="20" name="BulL">
            <a:extLst>
              <a:ext uri="{FF2B5EF4-FFF2-40B4-BE49-F238E27FC236}">
                <a16:creationId xmlns:a16="http://schemas.microsoft.com/office/drawing/2014/main" id="{CBFB6B12-BB76-C440-9F65-DA322D82B345}"/>
              </a:ext>
            </a:extLst>
          </p:cNvPr>
          <p:cNvSpPr txBox="1"/>
          <p:nvPr/>
        </p:nvSpPr>
        <p:spPr>
          <a:xfrm>
            <a:off x="889000" y="3403600"/>
            <a:ext cx="4826000" cy="21590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180000" indent="-180000">
              <a:lnSpc>
                <a:spcPts val="1400"/>
              </a:lnSpc>
              <a:spcAft>
                <a:spcPts val="250"/>
              </a:spcAft>
              <a:buClr>
                <a:srgbClr val="D74C3F"/>
              </a:buClr>
              <a:buFont typeface="Arial"/>
              <a:buChar char="•"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enables control via alternative inputs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physical buttons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NFC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cards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voice</a:t>
            </a:r>
            <a:endParaRPr lang="cs-CZ" sz="1000" dirty="0"/>
          </a:p>
          <a:p>
            <a:pPr marL="180000" indent="-180000">
              <a:lnSpc>
                <a:spcPts val="1400"/>
              </a:lnSpc>
              <a:spcAft>
                <a:spcPts val="250"/>
              </a:spcAft>
              <a:buClr>
                <a:srgbClr val="D74C3F"/>
              </a:buClr>
              <a:buFont typeface="Arial"/>
              <a:buChar char="•"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monitors interaction between user and device, detects failed attempts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responds</a:t>
            </a:r>
            <a:endParaRPr lang="cs-CZ" sz="1000" dirty="0"/>
          </a:p>
          <a:p>
            <a:pPr marL="180000" indent="-180000">
              <a:lnSpc>
                <a:spcPts val="1400"/>
              </a:lnSpc>
              <a:spcAft>
                <a:spcPts val="250"/>
              </a:spcAft>
              <a:buClr>
                <a:srgbClr val="D74C3F"/>
              </a:buClr>
              <a:buFont typeface="Arial"/>
              <a:buChar char="•"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recognizes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types of dementia and tracks their gradual deterioration or improvement</a:t>
            </a:r>
            <a:endParaRPr lang="cs-CZ" sz="1000" dirty="0"/>
          </a:p>
          <a:p>
            <a:pPr marL="180000" indent="-180000">
              <a:lnSpc>
                <a:spcPts val="1400"/>
              </a:lnSpc>
              <a:spcAft>
                <a:spcPts val="250"/>
              </a:spcAft>
              <a:buClr>
                <a:srgbClr val="D74C3F"/>
              </a:buClr>
              <a:buFont typeface="Arial"/>
              <a:buChar char="•"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saves energy at home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optimizes lights, heating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appliances based on the senior's routine</a:t>
            </a:r>
            <a:endParaRPr lang="cs-CZ" sz="1000" dirty="0"/>
          </a:p>
          <a:p>
            <a:pPr marL="180000" indent="-180000">
              <a:lnSpc>
                <a:spcPts val="1400"/>
              </a:lnSpc>
              <a:spcAft>
                <a:spcPts val="250"/>
              </a:spcAft>
              <a:buClr>
                <a:srgbClr val="D74C3F"/>
              </a:buClr>
              <a:buFont typeface="Arial"/>
              <a:buChar char="•"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adapts to the user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pace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language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controls based on abilities and habits</a:t>
            </a:r>
            <a:endParaRPr lang="cs-CZ" sz="1000" dirty="0"/>
          </a:p>
          <a:p>
            <a:pPr marL="180000" indent="-180000">
              <a:lnSpc>
                <a:spcPts val="1400"/>
              </a:lnSpc>
              <a:spcAft>
                <a:spcPts val="250"/>
              </a:spcAft>
              <a:buClr>
                <a:srgbClr val="D74C3F"/>
              </a:buClr>
              <a:buFont typeface="Arial"/>
              <a:buChar char="•"/>
            </a:pP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restores the senior's role and dignity — as </a:t>
            </a:r>
            <a:r>
              <a:rPr lang="cs-CZ" sz="100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100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valued member of family and society</a:t>
            </a:r>
            <a:endParaRPr lang="cs-CZ" sz="1000" dirty="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3F97358F-B3B7-B94D-A11C-8125A075C534}"/>
              </a:ext>
            </a:extLst>
          </p:cNvPr>
          <p:cNvSpPr/>
          <p:nvPr/>
        </p:nvSpPr>
        <p:spPr>
          <a:xfrm>
            <a:off x="6337300" y="2540000"/>
            <a:ext cx="5270500" cy="3111500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E5E2D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8202C4B9-7F9C-724B-96B0-C09698AAB499}"/>
              </a:ext>
            </a:extLst>
          </p:cNvPr>
          <p:cNvSpPr/>
          <p:nvPr/>
        </p:nvSpPr>
        <p:spPr>
          <a:xfrm>
            <a:off x="6337300" y="2540000"/>
            <a:ext cx="5270500" cy="38100"/>
          </a:xfrm>
          <a:prstGeom prst="rect">
            <a:avLst/>
          </a:prstGeom>
          <a:solidFill>
            <a:srgbClr val="0B2A3D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23" name="LabR">
            <a:extLst>
              <a:ext uri="{FF2B5EF4-FFF2-40B4-BE49-F238E27FC236}">
                <a16:creationId xmlns:a16="http://schemas.microsoft.com/office/drawing/2014/main" id="{79DEFCCB-792B-854B-B627-4718EE64BF0B}"/>
              </a:ext>
            </a:extLst>
          </p:cNvPr>
          <p:cNvSpPr txBox="1"/>
          <p:nvPr/>
        </p:nvSpPr>
        <p:spPr>
          <a:xfrm>
            <a:off x="6591300" y="2730500"/>
            <a:ext cx="4826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900" b="1" kern="0" spc="40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BROADER ASSISTANCE SYSTEM</a:t>
            </a:r>
            <a:endParaRPr lang="cs-CZ" sz="900" dirty="0"/>
          </a:p>
        </p:txBody>
      </p:sp>
      <p:sp>
        <p:nvSpPr>
          <p:cNvPr id="24" name="IntroR">
            <a:extLst>
              <a:ext uri="{FF2B5EF4-FFF2-40B4-BE49-F238E27FC236}">
                <a16:creationId xmlns:a16="http://schemas.microsoft.com/office/drawing/2014/main" id="{8A4F01E7-39EE-6E43-BF8B-73154F574BD8}"/>
              </a:ext>
            </a:extLst>
          </p:cNvPr>
          <p:cNvSpPr txBox="1"/>
          <p:nvPr/>
        </p:nvSpPr>
        <p:spPr>
          <a:xfrm>
            <a:off x="6591300" y="3048000"/>
            <a:ext cx="4826000" cy="3175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1500" b="1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Beyond this layer</a:t>
            </a:r>
            <a:r>
              <a:rPr lang="cs-CZ" sz="1500" b="1" dirty="0">
                <a:solidFill>
                  <a:srgbClr val="0B2A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endParaRPr lang="cs-CZ" sz="1500" dirty="0"/>
          </a:p>
        </p:txBody>
      </p:sp>
      <p:sp>
        <p:nvSpPr>
          <p:cNvPr id="25" name="BulR">
            <a:extLst>
              <a:ext uri="{FF2B5EF4-FFF2-40B4-BE49-F238E27FC236}">
                <a16:creationId xmlns:a16="http://schemas.microsoft.com/office/drawing/2014/main" id="{52988DCA-436D-5B4B-8F59-3723173B7947}"/>
              </a:ext>
            </a:extLst>
          </p:cNvPr>
          <p:cNvSpPr txBox="1"/>
          <p:nvPr/>
        </p:nvSpPr>
        <p:spPr>
          <a:xfrm>
            <a:off x="6591300" y="3403600"/>
            <a:ext cx="4826000" cy="21590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180000" indent="-180000">
              <a:lnSpc>
                <a:spcPts val="1500"/>
              </a:lnSpc>
              <a:spcAft>
                <a:spcPts val="350"/>
              </a:spcAft>
              <a:buClr>
                <a:srgbClr val="0B2A3D"/>
              </a:buClr>
              <a:buFont typeface="Arial"/>
              <a:buChar char="•"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connects the user, family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caregivers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social workers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doctors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specialists around one patient</a:t>
            </a:r>
            <a:endParaRPr lang="cs-CZ" sz="1050" dirty="0"/>
          </a:p>
          <a:p>
            <a:pPr marL="180000" indent="-180000">
              <a:lnSpc>
                <a:spcPts val="1500"/>
              </a:lnSpc>
              <a:spcAft>
                <a:spcPts val="350"/>
              </a:spcAft>
              <a:buClr>
                <a:srgbClr val="0B2A3D"/>
              </a:buClr>
              <a:buFont typeface="Arial"/>
              <a:buChar char="•"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runs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secure application with protection against fraud and social engineering</a:t>
            </a:r>
            <a:endParaRPr lang="cs-CZ" sz="1050" dirty="0"/>
          </a:p>
          <a:p>
            <a:pPr marL="180000" indent="-180000">
              <a:lnSpc>
                <a:spcPts val="1500"/>
              </a:lnSpc>
              <a:spcAft>
                <a:spcPts val="350"/>
              </a:spcAft>
              <a:buClr>
                <a:srgbClr val="0B2A3D"/>
              </a:buClr>
              <a:buFont typeface="Arial"/>
              <a:buChar char="•"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tracks interaction patterns over time and creates context for long-term support</a:t>
            </a:r>
            <a:endParaRPr lang="cs-CZ" sz="1050" dirty="0"/>
          </a:p>
          <a:p>
            <a:pPr marL="180000" indent="-180000">
              <a:lnSpc>
                <a:spcPts val="1500"/>
              </a:lnSpc>
              <a:spcAft>
                <a:spcPts val="350"/>
              </a:spcAft>
              <a:buClr>
                <a:srgbClr val="0B2A3D"/>
              </a:buClr>
              <a:buFont typeface="Arial"/>
              <a:buChar char="•"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adapts to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region,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language, and culture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city to village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across Europe</a:t>
            </a:r>
            <a:endParaRPr lang="cs-CZ" sz="1050" dirty="0"/>
          </a:p>
          <a:p>
            <a:pPr marL="180000" indent="-180000">
              <a:lnSpc>
                <a:spcPts val="1500"/>
              </a:lnSpc>
              <a:spcAft>
                <a:spcPts val="350"/>
              </a:spcAft>
              <a:buClr>
                <a:srgbClr val="0B2A3D"/>
              </a:buClr>
              <a:buFont typeface="Arial"/>
              <a:buChar char="•"/>
            </a:pP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protects its user 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dignity, privacy</a:t>
            </a:r>
            <a:r>
              <a:rPr lang="cs-CZ" sz="1050" dirty="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50">
                <a:solidFill>
                  <a:srgbClr val="3A3A3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safety</a:t>
            </a:r>
            <a:endParaRPr lang="cs-CZ" sz="105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201DDF6F-AAF3-E34E-874E-D584E0567C89}"/>
              </a:ext>
            </a:extLst>
          </p:cNvPr>
          <p:cNvSpPr/>
          <p:nvPr/>
        </p:nvSpPr>
        <p:spPr>
          <a:xfrm>
            <a:off x="635000" y="5943600"/>
            <a:ext cx="10972800" cy="368300"/>
          </a:xfrm>
          <a:prstGeom prst="rect">
            <a:avLst/>
          </a:prstGeom>
          <a:solidFill>
            <a:srgbClr val="0B2A3D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cs-CZ"/>
          </a:p>
        </p:txBody>
      </p:sp>
      <p:sp>
        <p:nvSpPr>
          <p:cNvPr id="27" name="Strip">
            <a:extLst>
              <a:ext uri="{FF2B5EF4-FFF2-40B4-BE49-F238E27FC236}">
                <a16:creationId xmlns:a16="http://schemas.microsoft.com/office/drawing/2014/main" id="{86A8315A-7790-6842-B129-DE3091A43959}"/>
              </a:ext>
            </a:extLst>
          </p:cNvPr>
          <p:cNvSpPr txBox="1"/>
          <p:nvPr/>
        </p:nvSpPr>
        <p:spPr>
          <a:xfrm>
            <a:off x="635000" y="5943600"/>
            <a:ext cx="10972800" cy="3683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noAutofit/>
          </a:bodyPr>
          <a:lstStyle/>
          <a:p>
            <a:pPr marL="0" indent="0" algn="ctr">
              <a:buNone/>
            </a:pP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input layer is subject to further development and pilot testing  </a:t>
            </a:r>
            <a:r>
              <a:rPr lang="cs-CZ" sz="1000" kern="0" spc="200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·  </a:t>
            </a: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broader system connects the user, family and caregivers</a:t>
            </a:r>
            <a:r>
              <a:rPr lang="cs-CZ" sz="1000" kern="0" spc="200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doctors</a:t>
            </a:r>
            <a:r>
              <a:rPr lang="cs-CZ" sz="1000" kern="0" spc="200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social workers</a:t>
            </a:r>
            <a:r>
              <a:rPr lang="cs-CZ" sz="1000" kern="0" spc="200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cs-CZ" sz="1000" kern="0" spc="20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specialists</a:t>
            </a:r>
            <a:r>
              <a:rPr lang="cs-CZ" sz="1000" kern="0" spc="200" dirty="0">
                <a:solidFill>
                  <a:srgbClr val="FAFA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cs-CZ" sz="1000" dirty="0"/>
          </a:p>
        </p:txBody>
      </p:sp>
      <p:sp>
        <p:nvSpPr>
          <p:cNvPr id="28" name="FL">
            <a:extLst>
              <a:ext uri="{FF2B5EF4-FFF2-40B4-BE49-F238E27FC236}">
                <a16:creationId xmlns:a16="http://schemas.microsoft.com/office/drawing/2014/main" id="{A2872DA0-6AA0-CA42-B0F1-A6329FD29791}"/>
              </a:ext>
            </a:extLst>
          </p:cNvPr>
          <p:cNvSpPr txBox="1"/>
          <p:nvPr/>
        </p:nvSpPr>
        <p:spPr>
          <a:xfrm>
            <a:off x="457200" y="6451600"/>
            <a:ext cx="1371600" cy="2794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>
              <a:buNone/>
            </a:pPr>
            <a:r>
              <a:rPr lang="cs-CZ" sz="900" b="1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Radim</a:t>
            </a:r>
            <a:endParaRPr lang="cs-CZ" sz="900" dirty="0"/>
          </a:p>
        </p:txBody>
      </p:sp>
      <p:sp>
        <p:nvSpPr>
          <p:cNvPr id="29" name="FC">
            <a:extLst>
              <a:ext uri="{FF2B5EF4-FFF2-40B4-BE49-F238E27FC236}">
                <a16:creationId xmlns:a16="http://schemas.microsoft.com/office/drawing/2014/main" id="{A15448B2-525F-B64F-A6C8-48FBB787AC81}"/>
              </a:ext>
            </a:extLst>
          </p:cNvPr>
          <p:cNvSpPr txBox="1"/>
          <p:nvPr/>
        </p:nvSpPr>
        <p:spPr>
          <a:xfrm>
            <a:off x="1828800" y="6451600"/>
            <a:ext cx="8509000" cy="2794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 algn="ctr">
              <a:buNone/>
            </a:pPr>
            <a:r>
              <a:rPr lang="cs-CZ" sz="9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(eng)aging! 2026  ·  </a:t>
            </a:r>
            <a:r>
              <a:rPr lang="cs-CZ" sz="9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Communities for All Generations</a:t>
            </a:r>
            <a:endParaRPr lang="cs-CZ" sz="900" dirty="0"/>
          </a:p>
        </p:txBody>
      </p:sp>
      <p:sp>
        <p:nvSpPr>
          <p:cNvPr id="30" name="FR">
            <a:extLst>
              <a:ext uri="{FF2B5EF4-FFF2-40B4-BE49-F238E27FC236}">
                <a16:creationId xmlns:a16="http://schemas.microsoft.com/office/drawing/2014/main" id="{BF5B0F9A-90AC-FF48-B370-E99C697F25DF}"/>
              </a:ext>
            </a:extLst>
          </p:cNvPr>
          <p:cNvSpPr txBox="1"/>
          <p:nvPr/>
        </p:nvSpPr>
        <p:spPr>
          <a:xfrm>
            <a:off x="10337800" y="6451600"/>
            <a:ext cx="1371600" cy="2794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0" indent="0" algn="r">
              <a:buNone/>
            </a:pP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09 </a:t>
            </a:r>
            <a:r>
              <a:rPr lang="cs-CZ" sz="900" kern="0" spc="200" dirty="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 </a:t>
            </a:r>
            <a:r>
              <a:rPr lang="cs-CZ" sz="900" kern="0" spc="200">
                <a:solidFill>
                  <a:srgbClr val="7676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</a:t>
            </a:r>
            <a:endParaRPr lang="cs-CZ" sz="9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4B4C75D-C128-2983-038A-B622F2BAF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370" y="-397885"/>
            <a:ext cx="2678257" cy="26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3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4B4CD2C-C20D-FA42-A02D-F85D156C435B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f4a958e1-90f1-4ce7-b1b7-ac4b88f1da0c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4017</Words>
  <Application>Microsoft Macintosh PowerPoint</Application>
  <PresentationFormat>Širokoúhlá obrazovka</PresentationFormat>
  <Paragraphs>473</Paragraphs>
  <Slides>21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4" baseType="lpstr">
      <vt:lpstr>Arial</vt:lpstr>
      <vt:lpstr>Inter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Radim — Jak bude vypadat evropská společnost dlouhověkosti?</dc:title>
  <dc:subject>PptxGenJS Presentation</dc:subject>
  <dc:creator>Michal Perna</dc:creator>
  <cp:lastModifiedBy>Ing. Denisa Vinařská</cp:lastModifiedBy>
  <cp:revision>7</cp:revision>
  <dcterms:created xsi:type="dcterms:W3CDTF">2026-05-13T08:41:12Z</dcterms:created>
  <dcterms:modified xsi:type="dcterms:W3CDTF">2026-05-14T03:42:43Z</dcterms:modified>
</cp:coreProperties>
</file>