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58" d="100"/>
          <a:sy n="158" d="100"/>
        </p:scale>
        <p:origin x="416"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95465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0:00–1:00 — Welcome the room; note this is the 8:00 AM Wednesday slot, so bring energy and keep the opening brisk. Introduce yourself and AdvanceKentucky/ETEI in one breath. Hook: “Every one of your CTE programs is training students for jobs that increasingly expect AI fluency on day one — this session is about how AdvanceKentucky helps you get your faculty ready for that, at no cost to your district.” Preview that there's a sign-up moment at the end for anyone who wants to pilot this.</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18:30–20:30 (2 min) — Be upfront: this is a real commitment, but manageable — no curriculum overhaul, no budget line beyond travel. Frame it as “show up and participate,” not “build something new.”</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20:30–22:30 (2 min) — CTE admins will ask about cost and data privacy first — get ahead of both questions here.</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22:30–24:30 (2 min) — If anyone in the room has done CSforAll SCRIPT planning with ETEI before, call it out — this reuses that same muscle.</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24:30–27:30 (3 min) — Highlight Compliance and Agency specifically — those map most directly to what CTE admins worry about (student data, human judgment in grading/placement decisions).</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27:30–29:30 (2 min) — This slide exists to reassure administrators specifically — nothing about AILRP asks a district to override its own policy authority or KDE guidance.</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29:30–30:00 — Transition: “Let me walk you through our first AILRP pilot partnership, launching later this summer.”</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30:00–32:00 (2 min) — Be candid about the stage this pilot is at: the SCRIPT workshop is done, but the faculty workshop is still ahead of us (July 31). Frame this honestly as a launching pilot, not a finished case study — nothing here should sound like a result that's already in.</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32:00–35:00 (3 min) — This is the planned agenda for July 31, not a recap — say so plainly. Walk the flow quickly — note the shape: foundations in the morning, hands-on practice at midday, turning it into a real lesson and policy input by afternoon. Every teacher will leave with something they built themselves.</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35:00–38:00 (3 min) — These are the tools planned for the July 31 workshop. If time allows, mention the Appendix B/tool one-pager teachers will get, and that pricing/features shift quickly so this list is a starting point, not a permanent recommendation.</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38:00–40:00 (2 min) — Be clear this is the plan, not a report — the workshop is still ahead of us on July 31. Framing it as “here's what it's designed to deliver” keeps you honest about timeline while still showing the room what to expect.</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1:00–2:00 — Set expectations: this is a working session, not just a pitch. Mention there's an interest form at their tables for anyone who wants to explore piloting AILRP — no pressure, just an easy way to start the conversation. Q&amp;A held to the end, but feel free to flag questions along the way.</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40:00–40:30 — Transition: “So how do you actually get started?”</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42:00–44:00 (2 min) — Step 1 is deliberately low-friction — the interest form is not a commitment to the full program, just a way to start a conversation.</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44:00–46:00 (2 min) — This is the synthesis slide — tie the workforce stats from slide 4 back to the concrete program on offer.</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46:00–48:00 (2 min) — This is the recruitment ask. Physically point to the interest forms on the tables. Keep the ask low-pressure — “no deadline today, just a way to start talking.” Mention you'll follow up with everyone who fills one out within a week.</a:t>
            </a:r>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48:00–50:00 (2 min) — Open the floor for questions. If time is short, offer to take remaining questions at your conference table.</a:t>
            </a:r>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2:00–4:00 — Quick orientation for anyone unfamiliar with AdvanceKentucky. Note that CS+Additive Manufacturing and CS+Engineering already live inside CTE-adjacent pathways — AILRP is a natural next step for programs already working with ETEI, not a brand-new relationship.</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4:00–7:00 (3 min) — This is the hook. Let the room sit with the 86/24 gap — adoption has outrun readiness everywhere, including in the workforce your CTE completers are entering. Don't rush this slide; it's the reason the rest of the session matters.</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7:00–10:00 (3 min) — Land the thesis: CTE isn't a downstream audience for AI literacy, it's the frontline. Invite a quick show of hands — who's already fielding questions from advisory boards or employer partners about AI skills?</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10:00–10:30 — Quick verbal transition: “So what does AdvanceKentucky actually offer to help close that gap? This is AILRP.”</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10:30–12:30 (2 min) — Keep this simple and concrete. The “no cost” line is important — say it out loud, don't just let it sit on the slide.</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12:30–15:30 (3 min) — Walk the grid left to right, top to bottom, briefly. Don't read every word — call out that goal #5 (policy) is often what districts underestimate the value of until they're in it.</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15:30–18:30 (3 min) — This is the value slide — slow down here. Emphasize “coaching all year,” not just a one-day event; that's what distinguishes this from a typical PD workshop.</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hyperlink" Target="https://bit.ly/AILRPinterestform" TargetMode="External"/><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A1A1A"/>
        </a:solidFill>
        <a:effectLst/>
      </p:bgPr>
    </p:bg>
    <p:spTree>
      <p:nvGrpSpPr>
        <p:cNvPr id="1" name=""/>
        <p:cNvGrpSpPr/>
        <p:nvPr/>
      </p:nvGrpSpPr>
      <p:grpSpPr>
        <a:xfrm>
          <a:off x="0" y="0"/>
          <a:ext cx="0" cy="0"/>
          <a:chOff x="0" y="0"/>
          <a:chExt cx="0" cy="0"/>
        </a:xfrm>
      </p:grpSpPr>
      <p:sp>
        <p:nvSpPr>
          <p:cNvPr id="2" name="Shape 0"/>
          <p:cNvSpPr/>
          <p:nvPr/>
        </p:nvSpPr>
        <p:spPr>
          <a:xfrm>
            <a:off x="548640" y="640080"/>
            <a:ext cx="566928" cy="566928"/>
          </a:xfrm>
          <a:prstGeom prst="ellipse">
            <a:avLst/>
          </a:prstGeom>
          <a:solidFill>
            <a:srgbClr val="70549C"/>
          </a:solidFill>
          <a:ln/>
        </p:spPr>
        <p:txBody>
          <a:bodyPr/>
          <a:lstStyle/>
          <a:p>
            <a:endParaRPr lang="en-US"/>
          </a:p>
        </p:txBody>
      </p:sp>
      <p:sp>
        <p:nvSpPr>
          <p:cNvPr id="3" name="Shape 1"/>
          <p:cNvSpPr/>
          <p:nvPr/>
        </p:nvSpPr>
        <p:spPr>
          <a:xfrm>
            <a:off x="876910" y="640080"/>
            <a:ext cx="566928" cy="566928"/>
          </a:xfrm>
          <a:prstGeom prst="ellipse">
            <a:avLst/>
          </a:prstGeom>
          <a:solidFill>
            <a:srgbClr val="4B7F84"/>
          </a:solidFill>
          <a:ln/>
        </p:spPr>
        <p:txBody>
          <a:bodyPr/>
          <a:lstStyle/>
          <a:p>
            <a:endParaRPr lang="en-US"/>
          </a:p>
        </p:txBody>
      </p:sp>
      <p:sp>
        <p:nvSpPr>
          <p:cNvPr id="4" name="Shape 2"/>
          <p:cNvSpPr/>
          <p:nvPr/>
        </p:nvSpPr>
        <p:spPr>
          <a:xfrm>
            <a:off x="1205179" y="640080"/>
            <a:ext cx="566928" cy="566928"/>
          </a:xfrm>
          <a:prstGeom prst="ellipse">
            <a:avLst/>
          </a:prstGeom>
          <a:solidFill>
            <a:srgbClr val="25A96D"/>
          </a:solidFill>
          <a:ln/>
        </p:spPr>
        <p:txBody>
          <a:bodyPr/>
          <a:lstStyle/>
          <a:p>
            <a:endParaRPr lang="en-US"/>
          </a:p>
        </p:txBody>
      </p:sp>
      <p:sp>
        <p:nvSpPr>
          <p:cNvPr id="5" name="Shape 3"/>
          <p:cNvSpPr/>
          <p:nvPr/>
        </p:nvSpPr>
        <p:spPr>
          <a:xfrm>
            <a:off x="1533449" y="640080"/>
            <a:ext cx="566928" cy="566928"/>
          </a:xfrm>
          <a:prstGeom prst="ellipse">
            <a:avLst/>
          </a:prstGeom>
          <a:solidFill>
            <a:srgbClr val="00D455"/>
          </a:solidFill>
          <a:ln/>
        </p:spPr>
        <p:txBody>
          <a:bodyPr/>
          <a:lstStyle/>
          <a:p>
            <a:endParaRPr lang="en-US"/>
          </a:p>
        </p:txBody>
      </p:sp>
      <p:sp>
        <p:nvSpPr>
          <p:cNvPr id="6" name="Shape 4"/>
          <p:cNvSpPr/>
          <p:nvPr/>
        </p:nvSpPr>
        <p:spPr>
          <a:xfrm>
            <a:off x="1861718" y="640080"/>
            <a:ext cx="566928" cy="566928"/>
          </a:xfrm>
          <a:prstGeom prst="ellipse">
            <a:avLst/>
          </a:prstGeom>
          <a:solidFill>
            <a:srgbClr val="00A471"/>
          </a:solidFill>
          <a:ln/>
        </p:spPr>
        <p:txBody>
          <a:bodyPr/>
          <a:lstStyle/>
          <a:p>
            <a:endParaRPr lang="en-US"/>
          </a:p>
        </p:txBody>
      </p:sp>
      <p:sp>
        <p:nvSpPr>
          <p:cNvPr id="7" name="Shape 5"/>
          <p:cNvSpPr/>
          <p:nvPr/>
        </p:nvSpPr>
        <p:spPr>
          <a:xfrm>
            <a:off x="2189988" y="640080"/>
            <a:ext cx="566928" cy="566928"/>
          </a:xfrm>
          <a:prstGeom prst="ellipse">
            <a:avLst/>
          </a:prstGeom>
          <a:solidFill>
            <a:srgbClr val="00748E"/>
          </a:solidFill>
          <a:ln/>
        </p:spPr>
        <p:txBody>
          <a:bodyPr/>
          <a:lstStyle/>
          <a:p>
            <a:endParaRPr lang="en-US"/>
          </a:p>
        </p:txBody>
      </p:sp>
      <p:sp>
        <p:nvSpPr>
          <p:cNvPr id="8" name="Shape 6"/>
          <p:cNvSpPr/>
          <p:nvPr/>
        </p:nvSpPr>
        <p:spPr>
          <a:xfrm>
            <a:off x="2518258" y="640080"/>
            <a:ext cx="566928" cy="566928"/>
          </a:xfrm>
          <a:prstGeom prst="ellipse">
            <a:avLst/>
          </a:prstGeom>
          <a:solidFill>
            <a:srgbClr val="0044AA"/>
          </a:solidFill>
          <a:ln/>
        </p:spPr>
        <p:txBody>
          <a:bodyPr/>
          <a:lstStyle/>
          <a:p>
            <a:endParaRPr lang="en-US"/>
          </a:p>
        </p:txBody>
      </p:sp>
      <p:sp>
        <p:nvSpPr>
          <p:cNvPr id="9" name="Text 7"/>
          <p:cNvSpPr/>
          <p:nvPr/>
        </p:nvSpPr>
        <p:spPr>
          <a:xfrm>
            <a:off x="548640" y="1417320"/>
            <a:ext cx="8046720" cy="457200"/>
          </a:xfrm>
          <a:prstGeom prst="rect">
            <a:avLst/>
          </a:prstGeom>
          <a:noFill/>
          <a:ln/>
        </p:spPr>
        <p:txBody>
          <a:bodyPr wrap="square" rtlCol="0" anchor="ctr"/>
          <a:lstStyle/>
          <a:p>
            <a:pPr marL="0" indent="0" algn="l">
              <a:buNone/>
            </a:pPr>
            <a:r>
              <a:rPr lang="en-US" sz="1800" b="1" dirty="0">
                <a:solidFill>
                  <a:srgbClr val="FFFFFF"/>
                </a:solidFill>
                <a:latin typeface="Nunito" pitchFamily="34" charset="0"/>
                <a:ea typeface="Nunito" pitchFamily="34" charset="-122"/>
                <a:cs typeface="Nunito" pitchFamily="34" charset="-120"/>
              </a:rPr>
              <a:t>Emerging Technology </a:t>
            </a:r>
            <a:r>
              <a:rPr lang="en-US" sz="1800" dirty="0">
                <a:solidFill>
                  <a:srgbClr val="FFFFFF"/>
                </a:solidFill>
                <a:latin typeface="Nunito" pitchFamily="34" charset="0"/>
                <a:ea typeface="Nunito" pitchFamily="34" charset="-122"/>
                <a:cs typeface="Nunito" pitchFamily="34" charset="-120"/>
              </a:rPr>
              <a:t>Education Initiatives</a:t>
            </a:r>
            <a:endParaRPr lang="en-US" sz="1800" dirty="0"/>
          </a:p>
        </p:txBody>
      </p:sp>
      <p:sp>
        <p:nvSpPr>
          <p:cNvPr id="10" name="Text 8"/>
          <p:cNvSpPr/>
          <p:nvPr/>
        </p:nvSpPr>
        <p:spPr>
          <a:xfrm>
            <a:off x="548640" y="1828800"/>
            <a:ext cx="5486400" cy="365760"/>
          </a:xfrm>
          <a:prstGeom prst="rect">
            <a:avLst/>
          </a:prstGeom>
          <a:noFill/>
          <a:ln/>
        </p:spPr>
        <p:txBody>
          <a:bodyPr wrap="square" rtlCol="0" anchor="ctr"/>
          <a:lstStyle/>
          <a:p>
            <a:pPr marL="0" indent="0" algn="l">
              <a:buNone/>
            </a:pPr>
            <a:r>
              <a:rPr lang="en-US" sz="1500" b="1" dirty="0">
                <a:solidFill>
                  <a:srgbClr val="BFD9EF"/>
                </a:solidFill>
                <a:latin typeface="Glacial Indifference" pitchFamily="34" charset="0"/>
                <a:ea typeface="Glacial Indifference" pitchFamily="34" charset="-122"/>
                <a:cs typeface="Glacial Indifference" pitchFamily="34" charset="-120"/>
              </a:rPr>
              <a:t>Advance</a:t>
            </a:r>
            <a:r>
              <a:rPr lang="en-US" sz="1500" dirty="0">
                <a:solidFill>
                  <a:srgbClr val="BFD9EF"/>
                </a:solidFill>
                <a:latin typeface="Glacial Indifference" pitchFamily="34" charset="0"/>
                <a:ea typeface="Glacial Indifference" pitchFamily="34" charset="-122"/>
                <a:cs typeface="Glacial Indifference" pitchFamily="34" charset="-120"/>
              </a:rPr>
              <a:t>Kentucky</a:t>
            </a:r>
            <a:endParaRPr lang="en-US" sz="1500" dirty="0"/>
          </a:p>
        </p:txBody>
      </p:sp>
      <p:sp>
        <p:nvSpPr>
          <p:cNvPr id="11" name="Text 9"/>
          <p:cNvSpPr/>
          <p:nvPr/>
        </p:nvSpPr>
        <p:spPr>
          <a:xfrm>
            <a:off x="548640" y="2468880"/>
            <a:ext cx="8046720" cy="1188720"/>
          </a:xfrm>
          <a:prstGeom prst="rect">
            <a:avLst/>
          </a:prstGeom>
          <a:noFill/>
          <a:ln/>
        </p:spPr>
        <p:txBody>
          <a:bodyPr wrap="square" rtlCol="0" anchor="t"/>
          <a:lstStyle/>
          <a:p>
            <a:pPr>
              <a:lnSpc>
                <a:spcPct val="110000"/>
              </a:lnSpc>
            </a:pPr>
            <a:r>
              <a:rPr lang="en-US" sz="3200" b="1" dirty="0">
                <a:solidFill>
                  <a:schemeClr val="bg1"/>
                </a:solidFill>
              </a:rPr>
              <a:t>Beyond the Buzz: Implementing AI with Purpose Across a District</a:t>
            </a:r>
            <a:endParaRPr lang="en-US" sz="3200" dirty="0">
              <a:solidFill>
                <a:schemeClr val="bg1"/>
              </a:solidFill>
            </a:endParaRPr>
          </a:p>
        </p:txBody>
      </p:sp>
      <p:sp>
        <p:nvSpPr>
          <p:cNvPr id="12" name="Text 10"/>
          <p:cNvSpPr/>
          <p:nvPr/>
        </p:nvSpPr>
        <p:spPr>
          <a:xfrm>
            <a:off x="548640" y="3794760"/>
            <a:ext cx="8046720" cy="411480"/>
          </a:xfrm>
          <a:prstGeom prst="rect">
            <a:avLst/>
          </a:prstGeom>
          <a:noFill/>
          <a:ln/>
        </p:spPr>
        <p:txBody>
          <a:bodyPr wrap="square" rtlCol="0" anchor="t"/>
          <a:lstStyle/>
          <a:p>
            <a:pPr marL="0" indent="0" algn="l">
              <a:buNone/>
            </a:pPr>
            <a:r>
              <a:rPr lang="en-US" sz="1500" dirty="0">
                <a:solidFill>
                  <a:srgbClr val="BFD9EF"/>
                </a:solidFill>
                <a:latin typeface="Calibri" pitchFamily="34" charset="0"/>
                <a:ea typeface="Calibri" pitchFamily="34" charset="-122"/>
                <a:cs typeface="Calibri" pitchFamily="34" charset="-120"/>
              </a:rPr>
              <a:t>KACTE Annual Conference  •  Wednesday, July 22, 2026  •  8:00 AM  •  Louisville, KY</a:t>
            </a:r>
            <a:endParaRPr lang="en-US" sz="1500" dirty="0"/>
          </a:p>
        </p:txBody>
      </p:sp>
      <p:sp>
        <p:nvSpPr>
          <p:cNvPr id="13" name="Text 11"/>
          <p:cNvSpPr/>
          <p:nvPr/>
        </p:nvSpPr>
        <p:spPr>
          <a:xfrm>
            <a:off x="548640" y="4279392"/>
            <a:ext cx="8046720" cy="365760"/>
          </a:xfrm>
          <a:prstGeom prst="rect">
            <a:avLst/>
          </a:prstGeom>
          <a:noFill/>
          <a:ln/>
        </p:spPr>
        <p:txBody>
          <a:bodyPr wrap="square" rtlCol="0" anchor="t"/>
          <a:lstStyle/>
          <a:p>
            <a:pPr marL="0" indent="0" algn="l">
              <a:buNone/>
            </a:pPr>
            <a:r>
              <a:rPr lang="en-US" sz="1200" i="1" dirty="0">
                <a:solidFill>
                  <a:srgbClr val="BFD9EF"/>
                </a:solidFill>
                <a:latin typeface="Calibri" pitchFamily="34" charset="0"/>
                <a:ea typeface="Calibri" pitchFamily="34" charset="-122"/>
                <a:cs typeface="Calibri" pitchFamily="34" charset="-120"/>
              </a:rPr>
              <a:t>Monique M. Rice  |  Director, Emerging Technology Education Initiatives (ETEI)</a:t>
            </a:r>
            <a:endParaRPr lang="en-US" sz="1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57200"/>
            <a:ext cx="5486400" cy="274320"/>
          </a:xfrm>
          <a:prstGeom prst="rect">
            <a:avLst/>
          </a:prstGeom>
          <a:noFill/>
          <a:ln/>
        </p:spPr>
        <p:txBody>
          <a:bodyPr wrap="square" rtlCol="0" anchor="ctr"/>
          <a:lstStyle/>
          <a:p>
            <a:pPr marL="0" indent="0" algn="l">
              <a:buNone/>
            </a:pPr>
            <a:r>
              <a:rPr lang="en-US" sz="1200" b="1" kern="0" spc="100" dirty="0">
                <a:solidFill>
                  <a:srgbClr val="70549C"/>
                </a:solidFill>
                <a:latin typeface="Calibri" pitchFamily="34" charset="0"/>
                <a:ea typeface="Calibri" pitchFamily="34" charset="-122"/>
                <a:cs typeface="Calibri" pitchFamily="34" charset="-120"/>
              </a:rPr>
              <a:t>AILRP OVERVIEW</a:t>
            </a:r>
            <a:endParaRPr lang="en-US" sz="1200" dirty="0"/>
          </a:p>
        </p:txBody>
      </p:sp>
      <p:sp>
        <p:nvSpPr>
          <p:cNvPr id="3" name="Text 1"/>
          <p:cNvSpPr/>
          <p:nvPr/>
        </p:nvSpPr>
        <p:spPr>
          <a:xfrm>
            <a:off x="548640" y="731520"/>
            <a:ext cx="8046720" cy="640080"/>
          </a:xfrm>
          <a:prstGeom prst="rect">
            <a:avLst/>
          </a:prstGeom>
          <a:noFill/>
          <a:ln/>
        </p:spPr>
        <p:txBody>
          <a:bodyPr wrap="square" rtlCol="0" anchor="ctr"/>
          <a:lstStyle/>
          <a:p>
            <a:pPr marL="0" indent="0" algn="l">
              <a:buNone/>
            </a:pPr>
            <a:r>
              <a:rPr lang="en-US" sz="3000" b="1" dirty="0">
                <a:solidFill>
                  <a:srgbClr val="1A1A1A"/>
                </a:solidFill>
                <a:latin typeface="Nunito" pitchFamily="34" charset="0"/>
                <a:ea typeface="Nunito" pitchFamily="34" charset="-122"/>
                <a:cs typeface="Nunito" pitchFamily="34" charset="-120"/>
              </a:rPr>
              <a:t>What Your District Brings</a:t>
            </a:r>
            <a:endParaRPr lang="en-US" sz="3000" dirty="0"/>
          </a:p>
        </p:txBody>
      </p:sp>
      <p:sp>
        <p:nvSpPr>
          <p:cNvPr id="4" name="Shape 2"/>
          <p:cNvSpPr/>
          <p:nvPr/>
        </p:nvSpPr>
        <p:spPr>
          <a:xfrm>
            <a:off x="594360" y="1838198"/>
            <a:ext cx="128016" cy="128016"/>
          </a:xfrm>
          <a:prstGeom prst="ellipse">
            <a:avLst/>
          </a:prstGeom>
          <a:solidFill>
            <a:srgbClr val="00748E"/>
          </a:solidFill>
          <a:ln/>
        </p:spPr>
        <p:txBody>
          <a:bodyPr/>
          <a:lstStyle/>
          <a:p>
            <a:endParaRPr lang="en-US"/>
          </a:p>
        </p:txBody>
      </p:sp>
      <p:sp>
        <p:nvSpPr>
          <p:cNvPr id="5" name="Text 3"/>
          <p:cNvSpPr/>
          <p:nvPr/>
        </p:nvSpPr>
        <p:spPr>
          <a:xfrm>
            <a:off x="960120" y="1694068"/>
            <a:ext cx="7223760" cy="576072"/>
          </a:xfrm>
          <a:prstGeom prst="rect">
            <a:avLst/>
          </a:prstGeom>
          <a:noFill/>
          <a:ln/>
        </p:spPr>
        <p:txBody>
          <a:bodyPr wrap="square" rtlCol="0" anchor="t"/>
          <a:lstStyle/>
          <a:p>
            <a:pPr marL="0" indent="0">
              <a:lnSpc>
                <a:spcPct val="112000"/>
              </a:lnSpc>
              <a:buNone/>
            </a:pPr>
            <a:r>
              <a:rPr lang="en-US" sz="1550" dirty="0">
                <a:solidFill>
                  <a:srgbClr val="1A1A1A"/>
                </a:solidFill>
                <a:latin typeface="Calibri" pitchFamily="34" charset="0"/>
                <a:ea typeface="Calibri" pitchFamily="34" charset="-122"/>
                <a:cs typeface="Calibri" pitchFamily="34" charset="-120"/>
              </a:rPr>
              <a:t>Staff participation in scheduled workshops and PD</a:t>
            </a:r>
            <a:endParaRPr lang="en-US" sz="1550" dirty="0"/>
          </a:p>
        </p:txBody>
      </p:sp>
      <p:sp>
        <p:nvSpPr>
          <p:cNvPr id="6" name="Shape 4"/>
          <p:cNvSpPr/>
          <p:nvPr/>
        </p:nvSpPr>
        <p:spPr>
          <a:xfrm>
            <a:off x="594360" y="2459990"/>
            <a:ext cx="128016" cy="128016"/>
          </a:xfrm>
          <a:prstGeom prst="ellipse">
            <a:avLst/>
          </a:prstGeom>
          <a:solidFill>
            <a:srgbClr val="00748E"/>
          </a:solidFill>
          <a:ln/>
        </p:spPr>
        <p:txBody>
          <a:bodyPr/>
          <a:lstStyle/>
          <a:p>
            <a:endParaRPr lang="en-US"/>
          </a:p>
        </p:txBody>
      </p:sp>
      <p:sp>
        <p:nvSpPr>
          <p:cNvPr id="7" name="Text 5"/>
          <p:cNvSpPr/>
          <p:nvPr/>
        </p:nvSpPr>
        <p:spPr>
          <a:xfrm>
            <a:off x="960120" y="2315860"/>
            <a:ext cx="7223760" cy="576072"/>
          </a:xfrm>
          <a:prstGeom prst="rect">
            <a:avLst/>
          </a:prstGeom>
          <a:noFill/>
          <a:ln/>
        </p:spPr>
        <p:txBody>
          <a:bodyPr wrap="square" rtlCol="0" anchor="t"/>
          <a:lstStyle/>
          <a:p>
            <a:pPr marL="0" indent="0">
              <a:lnSpc>
                <a:spcPct val="112000"/>
              </a:lnSpc>
              <a:buNone/>
            </a:pPr>
            <a:r>
              <a:rPr lang="en-US" sz="1550" dirty="0">
                <a:solidFill>
                  <a:srgbClr val="1A1A1A"/>
                </a:solidFill>
                <a:latin typeface="Calibri" pitchFamily="34" charset="0"/>
                <a:ea typeface="Calibri" pitchFamily="34" charset="-122"/>
                <a:cs typeface="Calibri" pitchFamily="34" charset="-120"/>
              </a:rPr>
              <a:t>A team roster and participation in the SCRIPT workshop</a:t>
            </a:r>
            <a:endParaRPr lang="en-US" sz="1550" dirty="0"/>
          </a:p>
        </p:txBody>
      </p:sp>
      <p:sp>
        <p:nvSpPr>
          <p:cNvPr id="8" name="Shape 6"/>
          <p:cNvSpPr/>
          <p:nvPr/>
        </p:nvSpPr>
        <p:spPr>
          <a:xfrm>
            <a:off x="594360" y="3081782"/>
            <a:ext cx="128016" cy="128016"/>
          </a:xfrm>
          <a:prstGeom prst="ellipse">
            <a:avLst/>
          </a:prstGeom>
          <a:solidFill>
            <a:srgbClr val="00748E"/>
          </a:solidFill>
          <a:ln/>
        </p:spPr>
        <p:txBody>
          <a:bodyPr/>
          <a:lstStyle/>
          <a:p>
            <a:endParaRPr lang="en-US"/>
          </a:p>
        </p:txBody>
      </p:sp>
      <p:sp>
        <p:nvSpPr>
          <p:cNvPr id="9" name="Text 7"/>
          <p:cNvSpPr/>
          <p:nvPr/>
        </p:nvSpPr>
        <p:spPr>
          <a:xfrm>
            <a:off x="960120" y="2937652"/>
            <a:ext cx="7223760" cy="576072"/>
          </a:xfrm>
          <a:prstGeom prst="rect">
            <a:avLst/>
          </a:prstGeom>
          <a:noFill/>
          <a:ln/>
        </p:spPr>
        <p:txBody>
          <a:bodyPr wrap="square" rtlCol="0" anchor="t"/>
          <a:lstStyle/>
          <a:p>
            <a:pPr marL="0" indent="0">
              <a:lnSpc>
                <a:spcPct val="112000"/>
              </a:lnSpc>
              <a:buNone/>
            </a:pPr>
            <a:r>
              <a:rPr lang="en-US" sz="1550" dirty="0">
                <a:solidFill>
                  <a:srgbClr val="1A1A1A"/>
                </a:solidFill>
                <a:latin typeface="Calibri" pitchFamily="34" charset="0"/>
                <a:ea typeface="Calibri" pitchFamily="34" charset="-122"/>
                <a:cs typeface="Calibri" pitchFamily="34" charset="-120"/>
              </a:rPr>
              <a:t>Classroom access for coaching and observation visits</a:t>
            </a:r>
            <a:endParaRPr lang="en-US" sz="1550" dirty="0"/>
          </a:p>
        </p:txBody>
      </p:sp>
      <p:sp>
        <p:nvSpPr>
          <p:cNvPr id="10" name="Shape 8"/>
          <p:cNvSpPr/>
          <p:nvPr/>
        </p:nvSpPr>
        <p:spPr>
          <a:xfrm>
            <a:off x="594360" y="3703574"/>
            <a:ext cx="128016" cy="128016"/>
          </a:xfrm>
          <a:prstGeom prst="ellipse">
            <a:avLst/>
          </a:prstGeom>
          <a:solidFill>
            <a:srgbClr val="00748E"/>
          </a:solidFill>
          <a:ln/>
        </p:spPr>
        <p:txBody>
          <a:bodyPr/>
          <a:lstStyle/>
          <a:p>
            <a:endParaRPr lang="en-US"/>
          </a:p>
        </p:txBody>
      </p:sp>
      <p:sp>
        <p:nvSpPr>
          <p:cNvPr id="11" name="Text 9"/>
          <p:cNvSpPr/>
          <p:nvPr/>
        </p:nvSpPr>
        <p:spPr>
          <a:xfrm>
            <a:off x="960120" y="3559444"/>
            <a:ext cx="7223760" cy="576072"/>
          </a:xfrm>
          <a:prstGeom prst="rect">
            <a:avLst/>
          </a:prstGeom>
          <a:noFill/>
          <a:ln/>
        </p:spPr>
        <p:txBody>
          <a:bodyPr wrap="square" rtlCol="0" anchor="t"/>
          <a:lstStyle/>
          <a:p>
            <a:pPr marL="0" indent="0">
              <a:lnSpc>
                <a:spcPct val="112000"/>
              </a:lnSpc>
              <a:buNone/>
            </a:pPr>
            <a:r>
              <a:rPr lang="en-US" sz="1550" dirty="0">
                <a:solidFill>
                  <a:srgbClr val="1A1A1A"/>
                </a:solidFill>
                <a:latin typeface="Calibri" pitchFamily="34" charset="0"/>
                <a:ea typeface="Calibri" pitchFamily="34" charset="-122"/>
                <a:cs typeface="Calibri" pitchFamily="34" charset="-120"/>
              </a:rPr>
              <a:t>Support for AI-integrated instructional strategies</a:t>
            </a:r>
            <a:endParaRPr lang="en-US" sz="1550" dirty="0"/>
          </a:p>
        </p:txBody>
      </p:sp>
      <p:sp>
        <p:nvSpPr>
          <p:cNvPr id="12" name="Shape 10"/>
          <p:cNvSpPr/>
          <p:nvPr/>
        </p:nvSpPr>
        <p:spPr>
          <a:xfrm>
            <a:off x="594360" y="4325366"/>
            <a:ext cx="128016" cy="128016"/>
          </a:xfrm>
          <a:prstGeom prst="ellipse">
            <a:avLst/>
          </a:prstGeom>
          <a:solidFill>
            <a:srgbClr val="00748E"/>
          </a:solidFill>
          <a:ln/>
        </p:spPr>
        <p:txBody>
          <a:bodyPr/>
          <a:lstStyle/>
          <a:p>
            <a:endParaRPr lang="en-US"/>
          </a:p>
        </p:txBody>
      </p:sp>
      <p:sp>
        <p:nvSpPr>
          <p:cNvPr id="13" name="Text 11"/>
          <p:cNvSpPr/>
          <p:nvPr/>
        </p:nvSpPr>
        <p:spPr>
          <a:xfrm>
            <a:off x="960120" y="4181236"/>
            <a:ext cx="7223760" cy="576072"/>
          </a:xfrm>
          <a:prstGeom prst="rect">
            <a:avLst/>
          </a:prstGeom>
          <a:noFill/>
          <a:ln/>
        </p:spPr>
        <p:txBody>
          <a:bodyPr wrap="square" rtlCol="0" anchor="t"/>
          <a:lstStyle/>
          <a:p>
            <a:pPr marL="0" indent="0">
              <a:lnSpc>
                <a:spcPct val="112000"/>
              </a:lnSpc>
              <a:buNone/>
            </a:pPr>
            <a:r>
              <a:rPr lang="en-US" sz="1550" dirty="0">
                <a:solidFill>
                  <a:srgbClr val="1A1A1A"/>
                </a:solidFill>
                <a:latin typeface="Calibri" pitchFamily="34" charset="0"/>
                <a:ea typeface="Calibri" pitchFamily="34" charset="-122"/>
                <a:cs typeface="Calibri" pitchFamily="34" charset="-120"/>
              </a:rPr>
              <a:t>Participation in data collection; staff travel costs</a:t>
            </a:r>
            <a:endParaRPr lang="en-US" sz="1550" dirty="0"/>
          </a:p>
        </p:txBody>
      </p:sp>
      <p:sp>
        <p:nvSpPr>
          <p:cNvPr id="14" name="Text 12"/>
          <p:cNvSpPr/>
          <p:nvPr/>
        </p:nvSpPr>
        <p:spPr>
          <a:xfrm>
            <a:off x="5897880" y="4754880"/>
            <a:ext cx="1874520" cy="274320"/>
          </a:xfrm>
          <a:prstGeom prst="rect">
            <a:avLst/>
          </a:prstGeom>
          <a:noFill/>
          <a:ln/>
        </p:spPr>
        <p:txBody>
          <a:bodyPr wrap="square" rtlCol="0" anchor="ctr"/>
          <a:lstStyle/>
          <a:p>
            <a:pPr marL="0" indent="0" algn="r">
              <a:buNone/>
            </a:pPr>
            <a:r>
              <a:rPr lang="en-US" sz="900" dirty="0">
                <a:solidFill>
                  <a:srgbClr val="5B6770"/>
                </a:solidFill>
                <a:latin typeface="Calibri" pitchFamily="34" charset="0"/>
                <a:ea typeface="Calibri" pitchFamily="34" charset="-122"/>
                <a:cs typeface="Calibri" pitchFamily="34" charset="-120"/>
              </a:rPr>
              <a:t>AdvanceKentucky  |  ETEI</a:t>
            </a:r>
            <a:endParaRPr lang="en-US" sz="900" dirty="0"/>
          </a:p>
        </p:txBody>
      </p:sp>
      <p:sp>
        <p:nvSpPr>
          <p:cNvPr id="15" name="Shape 13"/>
          <p:cNvSpPr/>
          <p:nvPr/>
        </p:nvSpPr>
        <p:spPr>
          <a:xfrm>
            <a:off x="7907731" y="4732020"/>
            <a:ext cx="201168" cy="201168"/>
          </a:xfrm>
          <a:prstGeom prst="ellipse">
            <a:avLst/>
          </a:prstGeom>
          <a:solidFill>
            <a:srgbClr val="70549C"/>
          </a:solidFill>
          <a:ln/>
        </p:spPr>
        <p:txBody>
          <a:bodyPr/>
          <a:lstStyle/>
          <a:p>
            <a:endParaRPr lang="en-US"/>
          </a:p>
        </p:txBody>
      </p:sp>
      <p:sp>
        <p:nvSpPr>
          <p:cNvPr id="16" name="Shape 14"/>
          <p:cNvSpPr/>
          <p:nvPr/>
        </p:nvSpPr>
        <p:spPr>
          <a:xfrm>
            <a:off x="8024774" y="4732020"/>
            <a:ext cx="201168" cy="201168"/>
          </a:xfrm>
          <a:prstGeom prst="ellipse">
            <a:avLst/>
          </a:prstGeom>
          <a:solidFill>
            <a:srgbClr val="25A96D"/>
          </a:solidFill>
          <a:ln/>
        </p:spPr>
        <p:txBody>
          <a:bodyPr/>
          <a:lstStyle/>
          <a:p>
            <a:endParaRPr lang="en-US"/>
          </a:p>
        </p:txBody>
      </p:sp>
      <p:sp>
        <p:nvSpPr>
          <p:cNvPr id="17" name="Shape 15"/>
          <p:cNvSpPr/>
          <p:nvPr/>
        </p:nvSpPr>
        <p:spPr>
          <a:xfrm>
            <a:off x="8141818" y="4732020"/>
            <a:ext cx="201168" cy="201168"/>
          </a:xfrm>
          <a:prstGeom prst="ellipse">
            <a:avLst/>
          </a:prstGeom>
          <a:solidFill>
            <a:srgbClr val="00A471"/>
          </a:solidFill>
          <a:ln/>
        </p:spPr>
        <p:txBody>
          <a:bodyPr/>
          <a:lstStyle/>
          <a:p>
            <a:endParaRPr lang="en-US"/>
          </a:p>
        </p:txBody>
      </p:sp>
      <p:sp>
        <p:nvSpPr>
          <p:cNvPr id="18" name="Shape 16"/>
          <p:cNvSpPr/>
          <p:nvPr/>
        </p:nvSpPr>
        <p:spPr>
          <a:xfrm>
            <a:off x="8258861" y="4732020"/>
            <a:ext cx="201168" cy="201168"/>
          </a:xfrm>
          <a:prstGeom prst="ellipse">
            <a:avLst/>
          </a:prstGeom>
          <a:solidFill>
            <a:srgbClr val="0044AA"/>
          </a:solidFill>
          <a:ln/>
        </p:spPr>
        <p:txBody>
          <a:bodyPr/>
          <a:lstStyle/>
          <a:p>
            <a:endParaRPr lang="en-US"/>
          </a:p>
        </p:txBody>
      </p:sp>
      <p:sp>
        <p:nvSpPr>
          <p:cNvPr id="19" name="Text 17"/>
          <p:cNvSpPr/>
          <p:nvPr/>
        </p:nvSpPr>
        <p:spPr>
          <a:xfrm>
            <a:off x="320040" y="4754880"/>
            <a:ext cx="457200" cy="274320"/>
          </a:xfrm>
          <a:prstGeom prst="rect">
            <a:avLst/>
          </a:prstGeom>
          <a:noFill/>
          <a:ln/>
        </p:spPr>
        <p:txBody>
          <a:bodyPr wrap="square" rtlCol="0" anchor="ctr"/>
          <a:lstStyle/>
          <a:p>
            <a:pPr marL="0" indent="0" algn="l">
              <a:buNone/>
            </a:pPr>
            <a:r>
              <a:rPr lang="en-US" sz="900" dirty="0">
                <a:solidFill>
                  <a:srgbClr val="5B6770"/>
                </a:solidFill>
                <a:latin typeface="Calibri" pitchFamily="34" charset="0"/>
                <a:ea typeface="Calibri" pitchFamily="34" charset="-122"/>
                <a:cs typeface="Calibri" pitchFamily="34" charset="-120"/>
              </a:rPr>
              <a:t>9</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57200"/>
            <a:ext cx="5486400" cy="274320"/>
          </a:xfrm>
          <a:prstGeom prst="rect">
            <a:avLst/>
          </a:prstGeom>
          <a:noFill/>
          <a:ln/>
        </p:spPr>
        <p:txBody>
          <a:bodyPr wrap="square" rtlCol="0" anchor="ctr"/>
          <a:lstStyle/>
          <a:p>
            <a:pPr marL="0" indent="0" algn="l">
              <a:buNone/>
            </a:pPr>
            <a:r>
              <a:rPr lang="en-US" sz="1200" b="1" kern="0" spc="100" dirty="0">
                <a:solidFill>
                  <a:srgbClr val="70549C"/>
                </a:solidFill>
                <a:latin typeface="Calibri" pitchFamily="34" charset="0"/>
                <a:ea typeface="Calibri" pitchFamily="34" charset="-122"/>
                <a:cs typeface="Calibri" pitchFamily="34" charset="-120"/>
              </a:rPr>
              <a:t>AILRP OVERVIEW</a:t>
            </a:r>
            <a:endParaRPr lang="en-US" sz="1200" dirty="0"/>
          </a:p>
        </p:txBody>
      </p:sp>
      <p:sp>
        <p:nvSpPr>
          <p:cNvPr id="3" name="Text 1"/>
          <p:cNvSpPr/>
          <p:nvPr/>
        </p:nvSpPr>
        <p:spPr>
          <a:xfrm>
            <a:off x="548640" y="731520"/>
            <a:ext cx="8046720" cy="640080"/>
          </a:xfrm>
          <a:prstGeom prst="rect">
            <a:avLst/>
          </a:prstGeom>
          <a:noFill/>
          <a:ln/>
        </p:spPr>
        <p:txBody>
          <a:bodyPr wrap="square" rtlCol="0" anchor="ctr"/>
          <a:lstStyle/>
          <a:p>
            <a:pPr marL="0" indent="0" algn="l">
              <a:buNone/>
            </a:pPr>
            <a:r>
              <a:rPr lang="en-US" sz="2700" b="1" dirty="0">
                <a:solidFill>
                  <a:srgbClr val="1A1A1A"/>
                </a:solidFill>
                <a:latin typeface="Nunito" pitchFamily="34" charset="0"/>
                <a:ea typeface="Nunito" pitchFamily="34" charset="-122"/>
                <a:cs typeface="Nunito" pitchFamily="34" charset="-120"/>
              </a:rPr>
              <a:t>The Fine Print — In Plain Language</a:t>
            </a:r>
            <a:endParaRPr lang="en-US" sz="2700" dirty="0"/>
          </a:p>
        </p:txBody>
      </p:sp>
      <p:sp>
        <p:nvSpPr>
          <p:cNvPr id="4" name="Shape 2"/>
          <p:cNvSpPr/>
          <p:nvPr/>
        </p:nvSpPr>
        <p:spPr>
          <a:xfrm>
            <a:off x="548640" y="1737360"/>
            <a:ext cx="2560320" cy="2377440"/>
          </a:xfrm>
          <a:prstGeom prst="roundRect">
            <a:avLst>
              <a:gd name="adj" fmla="val 2308"/>
            </a:avLst>
          </a:prstGeom>
          <a:solidFill>
            <a:srgbClr val="EEF4F9"/>
          </a:solidFill>
          <a:ln/>
        </p:spPr>
        <p:txBody>
          <a:bodyPr/>
          <a:lstStyle/>
          <a:p>
            <a:endParaRPr lang="en-US"/>
          </a:p>
        </p:txBody>
      </p:sp>
      <p:sp>
        <p:nvSpPr>
          <p:cNvPr id="5" name="Shape 3"/>
          <p:cNvSpPr/>
          <p:nvPr/>
        </p:nvSpPr>
        <p:spPr>
          <a:xfrm>
            <a:off x="749808" y="1938528"/>
            <a:ext cx="118872" cy="118872"/>
          </a:xfrm>
          <a:prstGeom prst="ellipse">
            <a:avLst/>
          </a:prstGeom>
          <a:solidFill>
            <a:srgbClr val="70549C"/>
          </a:solidFill>
          <a:ln/>
        </p:spPr>
        <p:txBody>
          <a:bodyPr/>
          <a:lstStyle/>
          <a:p>
            <a:endParaRPr lang="en-US"/>
          </a:p>
        </p:txBody>
      </p:sp>
      <p:sp>
        <p:nvSpPr>
          <p:cNvPr id="6" name="Text 4"/>
          <p:cNvSpPr/>
          <p:nvPr/>
        </p:nvSpPr>
        <p:spPr>
          <a:xfrm>
            <a:off x="749808" y="2148840"/>
            <a:ext cx="2157984" cy="502920"/>
          </a:xfrm>
          <a:prstGeom prst="rect">
            <a:avLst/>
          </a:prstGeom>
          <a:noFill/>
          <a:ln/>
        </p:spPr>
        <p:txBody>
          <a:bodyPr wrap="square" rtlCol="0" anchor="t"/>
          <a:lstStyle/>
          <a:p>
            <a:pPr marL="0" indent="0">
              <a:lnSpc>
                <a:spcPct val="105000"/>
              </a:lnSpc>
              <a:buNone/>
            </a:pPr>
            <a:r>
              <a:rPr lang="en-US" sz="1600" b="1" dirty="0">
                <a:solidFill>
                  <a:srgbClr val="1A1A1A"/>
                </a:solidFill>
                <a:latin typeface="Nunito" pitchFamily="34" charset="0"/>
                <a:ea typeface="Nunito" pitchFamily="34" charset="-122"/>
                <a:cs typeface="Nunito" pitchFamily="34" charset="-120"/>
              </a:rPr>
              <a:t>Duration</a:t>
            </a:r>
            <a:endParaRPr lang="en-US" sz="1600" dirty="0"/>
          </a:p>
        </p:txBody>
      </p:sp>
      <p:sp>
        <p:nvSpPr>
          <p:cNvPr id="7" name="Text 5"/>
          <p:cNvSpPr/>
          <p:nvPr/>
        </p:nvSpPr>
        <p:spPr>
          <a:xfrm>
            <a:off x="749808" y="2606040"/>
            <a:ext cx="2157984" cy="1463040"/>
          </a:xfrm>
          <a:prstGeom prst="rect">
            <a:avLst/>
          </a:prstGeom>
          <a:noFill/>
          <a:ln/>
        </p:spPr>
        <p:txBody>
          <a:bodyPr wrap="square" rtlCol="0" anchor="t"/>
          <a:lstStyle/>
          <a:p>
            <a:pPr marL="0" indent="0">
              <a:lnSpc>
                <a:spcPct val="115000"/>
              </a:lnSpc>
              <a:buNone/>
            </a:pPr>
            <a:r>
              <a:rPr lang="en-US" sz="1200" dirty="0">
                <a:solidFill>
                  <a:srgbClr val="5B6770"/>
                </a:solidFill>
                <a:latin typeface="Calibri" pitchFamily="34" charset="0"/>
                <a:ea typeface="Calibri" pitchFamily="34" charset="-122"/>
                <a:cs typeface="Calibri" pitchFamily="34" charset="-120"/>
              </a:rPr>
              <a:t>One full academic year, from signature through the end of the school year — renewable by mutual agreement.</a:t>
            </a:r>
            <a:endParaRPr lang="en-US" sz="1200" dirty="0"/>
          </a:p>
        </p:txBody>
      </p:sp>
      <p:sp>
        <p:nvSpPr>
          <p:cNvPr id="8" name="Shape 6"/>
          <p:cNvSpPr/>
          <p:nvPr/>
        </p:nvSpPr>
        <p:spPr>
          <a:xfrm>
            <a:off x="3291840" y="1737360"/>
            <a:ext cx="2560320" cy="2377440"/>
          </a:xfrm>
          <a:prstGeom prst="roundRect">
            <a:avLst>
              <a:gd name="adj" fmla="val 2308"/>
            </a:avLst>
          </a:prstGeom>
          <a:solidFill>
            <a:srgbClr val="EEF4F9"/>
          </a:solidFill>
          <a:ln/>
        </p:spPr>
        <p:txBody>
          <a:bodyPr/>
          <a:lstStyle/>
          <a:p>
            <a:endParaRPr lang="en-US"/>
          </a:p>
        </p:txBody>
      </p:sp>
      <p:sp>
        <p:nvSpPr>
          <p:cNvPr id="9" name="Shape 7"/>
          <p:cNvSpPr/>
          <p:nvPr/>
        </p:nvSpPr>
        <p:spPr>
          <a:xfrm>
            <a:off x="3493008" y="1938528"/>
            <a:ext cx="118872" cy="118872"/>
          </a:xfrm>
          <a:prstGeom prst="ellipse">
            <a:avLst/>
          </a:prstGeom>
          <a:solidFill>
            <a:srgbClr val="0044AA"/>
          </a:solidFill>
          <a:ln/>
        </p:spPr>
        <p:txBody>
          <a:bodyPr/>
          <a:lstStyle/>
          <a:p>
            <a:endParaRPr lang="en-US"/>
          </a:p>
        </p:txBody>
      </p:sp>
      <p:sp>
        <p:nvSpPr>
          <p:cNvPr id="10" name="Text 8"/>
          <p:cNvSpPr/>
          <p:nvPr/>
        </p:nvSpPr>
        <p:spPr>
          <a:xfrm>
            <a:off x="3493008" y="2148840"/>
            <a:ext cx="2157984" cy="502920"/>
          </a:xfrm>
          <a:prstGeom prst="rect">
            <a:avLst/>
          </a:prstGeom>
          <a:noFill/>
          <a:ln/>
        </p:spPr>
        <p:txBody>
          <a:bodyPr wrap="square" rtlCol="0" anchor="t"/>
          <a:lstStyle/>
          <a:p>
            <a:pPr marL="0" indent="0">
              <a:lnSpc>
                <a:spcPct val="105000"/>
              </a:lnSpc>
              <a:buNone/>
            </a:pPr>
            <a:r>
              <a:rPr lang="en-US" sz="1600" b="1" dirty="0">
                <a:solidFill>
                  <a:srgbClr val="1A1A1A"/>
                </a:solidFill>
                <a:latin typeface="Nunito" pitchFamily="34" charset="0"/>
                <a:ea typeface="Nunito" pitchFamily="34" charset="-122"/>
                <a:cs typeface="Nunito" pitchFamily="34" charset="-120"/>
              </a:rPr>
              <a:t>Cost</a:t>
            </a:r>
            <a:endParaRPr lang="en-US" sz="1600" dirty="0"/>
          </a:p>
        </p:txBody>
      </p:sp>
      <p:sp>
        <p:nvSpPr>
          <p:cNvPr id="11" name="Text 9"/>
          <p:cNvSpPr/>
          <p:nvPr/>
        </p:nvSpPr>
        <p:spPr>
          <a:xfrm>
            <a:off x="3493008" y="2606040"/>
            <a:ext cx="2157984" cy="1463040"/>
          </a:xfrm>
          <a:prstGeom prst="rect">
            <a:avLst/>
          </a:prstGeom>
          <a:noFill/>
          <a:ln/>
        </p:spPr>
        <p:txBody>
          <a:bodyPr wrap="square" rtlCol="0" anchor="t"/>
          <a:lstStyle/>
          <a:p>
            <a:pPr marL="0" indent="0">
              <a:lnSpc>
                <a:spcPct val="115000"/>
              </a:lnSpc>
              <a:buNone/>
            </a:pPr>
            <a:r>
              <a:rPr lang="en-US" sz="1200" dirty="0">
                <a:solidFill>
                  <a:srgbClr val="5B6770"/>
                </a:solidFill>
                <a:latin typeface="Calibri" pitchFamily="34" charset="0"/>
                <a:ea typeface="Calibri" pitchFamily="34" charset="-122"/>
                <a:cs typeface="Calibri" pitchFamily="34" charset="-120"/>
              </a:rPr>
              <a:t>No cost to the district. AdvanceKentucky covers workshop registration fees and delivers all training and analysis.</a:t>
            </a:r>
            <a:endParaRPr lang="en-US" sz="1200" dirty="0"/>
          </a:p>
        </p:txBody>
      </p:sp>
      <p:sp>
        <p:nvSpPr>
          <p:cNvPr id="12" name="Shape 10"/>
          <p:cNvSpPr/>
          <p:nvPr/>
        </p:nvSpPr>
        <p:spPr>
          <a:xfrm>
            <a:off x="6035040" y="1737360"/>
            <a:ext cx="2560320" cy="2377440"/>
          </a:xfrm>
          <a:prstGeom prst="roundRect">
            <a:avLst>
              <a:gd name="adj" fmla="val 2308"/>
            </a:avLst>
          </a:prstGeom>
          <a:solidFill>
            <a:srgbClr val="EEF4F9"/>
          </a:solidFill>
          <a:ln/>
        </p:spPr>
        <p:txBody>
          <a:bodyPr/>
          <a:lstStyle/>
          <a:p>
            <a:endParaRPr lang="en-US"/>
          </a:p>
        </p:txBody>
      </p:sp>
      <p:sp>
        <p:nvSpPr>
          <p:cNvPr id="13" name="Shape 11"/>
          <p:cNvSpPr/>
          <p:nvPr/>
        </p:nvSpPr>
        <p:spPr>
          <a:xfrm>
            <a:off x="6236208" y="1938528"/>
            <a:ext cx="118872" cy="118872"/>
          </a:xfrm>
          <a:prstGeom prst="ellipse">
            <a:avLst/>
          </a:prstGeom>
          <a:solidFill>
            <a:srgbClr val="00748E"/>
          </a:solidFill>
          <a:ln/>
        </p:spPr>
        <p:txBody>
          <a:bodyPr/>
          <a:lstStyle/>
          <a:p>
            <a:endParaRPr lang="en-US"/>
          </a:p>
        </p:txBody>
      </p:sp>
      <p:sp>
        <p:nvSpPr>
          <p:cNvPr id="14" name="Text 12"/>
          <p:cNvSpPr/>
          <p:nvPr/>
        </p:nvSpPr>
        <p:spPr>
          <a:xfrm>
            <a:off x="6236208" y="2148840"/>
            <a:ext cx="2157984" cy="502920"/>
          </a:xfrm>
          <a:prstGeom prst="rect">
            <a:avLst/>
          </a:prstGeom>
          <a:noFill/>
          <a:ln/>
        </p:spPr>
        <p:txBody>
          <a:bodyPr wrap="square" rtlCol="0" anchor="t"/>
          <a:lstStyle/>
          <a:p>
            <a:pPr marL="0" indent="0">
              <a:lnSpc>
                <a:spcPct val="105000"/>
              </a:lnSpc>
              <a:buNone/>
            </a:pPr>
            <a:r>
              <a:rPr lang="en-US" sz="1600" b="1" dirty="0">
                <a:solidFill>
                  <a:srgbClr val="1A1A1A"/>
                </a:solidFill>
                <a:latin typeface="Nunito" pitchFamily="34" charset="0"/>
                <a:ea typeface="Nunito" pitchFamily="34" charset="-122"/>
                <a:cs typeface="Nunito" pitchFamily="34" charset="-120"/>
              </a:rPr>
              <a:t>Data Privacy</a:t>
            </a:r>
            <a:endParaRPr lang="en-US" sz="1600" dirty="0"/>
          </a:p>
        </p:txBody>
      </p:sp>
      <p:sp>
        <p:nvSpPr>
          <p:cNvPr id="15" name="Text 13"/>
          <p:cNvSpPr/>
          <p:nvPr/>
        </p:nvSpPr>
        <p:spPr>
          <a:xfrm>
            <a:off x="6236208" y="2606040"/>
            <a:ext cx="2157984" cy="1463040"/>
          </a:xfrm>
          <a:prstGeom prst="rect">
            <a:avLst/>
          </a:prstGeom>
          <a:noFill/>
          <a:ln/>
        </p:spPr>
        <p:txBody>
          <a:bodyPr wrap="square" rtlCol="0" anchor="t"/>
          <a:lstStyle/>
          <a:p>
            <a:pPr marL="0" indent="0">
              <a:lnSpc>
                <a:spcPct val="115000"/>
              </a:lnSpc>
              <a:buNone/>
            </a:pPr>
            <a:r>
              <a:rPr lang="en-US" sz="1200" dirty="0">
                <a:solidFill>
                  <a:srgbClr val="5B6770"/>
                </a:solidFill>
                <a:latin typeface="Calibri" pitchFamily="34" charset="0"/>
                <a:ea typeface="Calibri" pitchFamily="34" charset="-122"/>
                <a:cs typeface="Calibri" pitchFamily="34" charset="-120"/>
              </a:rPr>
              <a:t>Both parties comply with FERPA and Kentucky data privacy law. No PII is stored without district approval.</a:t>
            </a:r>
            <a:endParaRPr lang="en-US" sz="1200" dirty="0"/>
          </a:p>
        </p:txBody>
      </p:sp>
      <p:sp>
        <p:nvSpPr>
          <p:cNvPr id="16" name="Text 14"/>
          <p:cNvSpPr/>
          <p:nvPr/>
        </p:nvSpPr>
        <p:spPr>
          <a:xfrm>
            <a:off x="5897880" y="4754880"/>
            <a:ext cx="1874520" cy="274320"/>
          </a:xfrm>
          <a:prstGeom prst="rect">
            <a:avLst/>
          </a:prstGeom>
          <a:noFill/>
          <a:ln/>
        </p:spPr>
        <p:txBody>
          <a:bodyPr wrap="square" rtlCol="0" anchor="ctr"/>
          <a:lstStyle/>
          <a:p>
            <a:pPr marL="0" indent="0" algn="r">
              <a:buNone/>
            </a:pPr>
            <a:r>
              <a:rPr lang="en-US" sz="900" dirty="0">
                <a:solidFill>
                  <a:srgbClr val="5B6770"/>
                </a:solidFill>
                <a:latin typeface="Calibri" pitchFamily="34" charset="0"/>
                <a:ea typeface="Calibri" pitchFamily="34" charset="-122"/>
                <a:cs typeface="Calibri" pitchFamily="34" charset="-120"/>
              </a:rPr>
              <a:t>AdvanceKentucky  |  ETEI</a:t>
            </a:r>
            <a:endParaRPr lang="en-US" sz="900" dirty="0"/>
          </a:p>
        </p:txBody>
      </p:sp>
      <p:sp>
        <p:nvSpPr>
          <p:cNvPr id="17" name="Shape 15"/>
          <p:cNvSpPr/>
          <p:nvPr/>
        </p:nvSpPr>
        <p:spPr>
          <a:xfrm>
            <a:off x="7907731" y="4732020"/>
            <a:ext cx="201168" cy="201168"/>
          </a:xfrm>
          <a:prstGeom prst="ellipse">
            <a:avLst/>
          </a:prstGeom>
          <a:solidFill>
            <a:srgbClr val="70549C"/>
          </a:solidFill>
          <a:ln/>
        </p:spPr>
        <p:txBody>
          <a:bodyPr/>
          <a:lstStyle/>
          <a:p>
            <a:endParaRPr lang="en-US"/>
          </a:p>
        </p:txBody>
      </p:sp>
      <p:sp>
        <p:nvSpPr>
          <p:cNvPr id="18" name="Shape 16"/>
          <p:cNvSpPr/>
          <p:nvPr/>
        </p:nvSpPr>
        <p:spPr>
          <a:xfrm>
            <a:off x="8024774" y="4732020"/>
            <a:ext cx="201168" cy="201168"/>
          </a:xfrm>
          <a:prstGeom prst="ellipse">
            <a:avLst/>
          </a:prstGeom>
          <a:solidFill>
            <a:srgbClr val="25A96D"/>
          </a:solidFill>
          <a:ln/>
        </p:spPr>
        <p:txBody>
          <a:bodyPr/>
          <a:lstStyle/>
          <a:p>
            <a:endParaRPr lang="en-US"/>
          </a:p>
        </p:txBody>
      </p:sp>
      <p:sp>
        <p:nvSpPr>
          <p:cNvPr id="19" name="Shape 17"/>
          <p:cNvSpPr/>
          <p:nvPr/>
        </p:nvSpPr>
        <p:spPr>
          <a:xfrm>
            <a:off x="8141818" y="4732020"/>
            <a:ext cx="201168" cy="201168"/>
          </a:xfrm>
          <a:prstGeom prst="ellipse">
            <a:avLst/>
          </a:prstGeom>
          <a:solidFill>
            <a:srgbClr val="00A471"/>
          </a:solidFill>
          <a:ln/>
        </p:spPr>
        <p:txBody>
          <a:bodyPr/>
          <a:lstStyle/>
          <a:p>
            <a:endParaRPr lang="en-US"/>
          </a:p>
        </p:txBody>
      </p:sp>
      <p:sp>
        <p:nvSpPr>
          <p:cNvPr id="20" name="Shape 18"/>
          <p:cNvSpPr/>
          <p:nvPr/>
        </p:nvSpPr>
        <p:spPr>
          <a:xfrm>
            <a:off x="8258861" y="4732020"/>
            <a:ext cx="201168" cy="201168"/>
          </a:xfrm>
          <a:prstGeom prst="ellipse">
            <a:avLst/>
          </a:prstGeom>
          <a:solidFill>
            <a:srgbClr val="0044AA"/>
          </a:solidFill>
          <a:ln/>
        </p:spPr>
        <p:txBody>
          <a:bodyPr/>
          <a:lstStyle/>
          <a:p>
            <a:endParaRPr lang="en-US"/>
          </a:p>
        </p:txBody>
      </p:sp>
      <p:sp>
        <p:nvSpPr>
          <p:cNvPr id="21" name="Text 19"/>
          <p:cNvSpPr/>
          <p:nvPr/>
        </p:nvSpPr>
        <p:spPr>
          <a:xfrm>
            <a:off x="320040" y="4754880"/>
            <a:ext cx="457200" cy="274320"/>
          </a:xfrm>
          <a:prstGeom prst="rect">
            <a:avLst/>
          </a:prstGeom>
          <a:noFill/>
          <a:ln/>
        </p:spPr>
        <p:txBody>
          <a:bodyPr wrap="square" rtlCol="0" anchor="ctr"/>
          <a:lstStyle/>
          <a:p>
            <a:pPr marL="0" indent="0" algn="l">
              <a:buNone/>
            </a:pPr>
            <a:r>
              <a:rPr lang="en-US" sz="900" dirty="0">
                <a:solidFill>
                  <a:srgbClr val="5B6770"/>
                </a:solidFill>
                <a:latin typeface="Calibri" pitchFamily="34" charset="0"/>
                <a:ea typeface="Calibri" pitchFamily="34" charset="-122"/>
                <a:cs typeface="Calibri" pitchFamily="34" charset="-120"/>
              </a:rPr>
              <a:t>10</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57200"/>
            <a:ext cx="5486400" cy="274320"/>
          </a:xfrm>
          <a:prstGeom prst="rect">
            <a:avLst/>
          </a:prstGeom>
          <a:noFill/>
          <a:ln/>
        </p:spPr>
        <p:txBody>
          <a:bodyPr wrap="square" rtlCol="0" anchor="ctr"/>
          <a:lstStyle/>
          <a:p>
            <a:pPr marL="0" indent="0" algn="l">
              <a:buNone/>
            </a:pPr>
            <a:r>
              <a:rPr lang="en-US" sz="1200" b="1" kern="0" spc="100" dirty="0">
                <a:solidFill>
                  <a:srgbClr val="70549C"/>
                </a:solidFill>
                <a:latin typeface="Calibri" pitchFamily="34" charset="0"/>
                <a:ea typeface="Calibri" pitchFamily="34" charset="-122"/>
                <a:cs typeface="Calibri" pitchFamily="34" charset="-120"/>
              </a:rPr>
              <a:t>AILRP OVERVIEW</a:t>
            </a:r>
            <a:endParaRPr lang="en-US" sz="1200" dirty="0"/>
          </a:p>
        </p:txBody>
      </p:sp>
      <p:sp>
        <p:nvSpPr>
          <p:cNvPr id="3" name="Text 1"/>
          <p:cNvSpPr/>
          <p:nvPr/>
        </p:nvSpPr>
        <p:spPr>
          <a:xfrm>
            <a:off x="548640" y="731520"/>
            <a:ext cx="8046720" cy="640080"/>
          </a:xfrm>
          <a:prstGeom prst="rect">
            <a:avLst/>
          </a:prstGeom>
          <a:noFill/>
          <a:ln/>
        </p:spPr>
        <p:txBody>
          <a:bodyPr wrap="square" rtlCol="0" anchor="ctr"/>
          <a:lstStyle/>
          <a:p>
            <a:pPr marL="0" indent="0" algn="l">
              <a:buNone/>
            </a:pPr>
            <a:r>
              <a:rPr lang="en-US" sz="3000" b="1" dirty="0">
                <a:solidFill>
                  <a:srgbClr val="1A1A1A"/>
                </a:solidFill>
                <a:latin typeface="Nunito" pitchFamily="34" charset="0"/>
                <a:ea typeface="Nunito" pitchFamily="34" charset="-122"/>
                <a:cs typeface="Nunito" pitchFamily="34" charset="-120"/>
              </a:rPr>
              <a:t>It Starts With SCRIPT</a:t>
            </a:r>
            <a:endParaRPr lang="en-US" sz="3000" dirty="0"/>
          </a:p>
        </p:txBody>
      </p:sp>
      <p:sp>
        <p:nvSpPr>
          <p:cNvPr id="4" name="Text 2"/>
          <p:cNvSpPr/>
          <p:nvPr/>
        </p:nvSpPr>
        <p:spPr>
          <a:xfrm>
            <a:off x="548640" y="1508760"/>
            <a:ext cx="8046720" cy="685800"/>
          </a:xfrm>
          <a:prstGeom prst="rect">
            <a:avLst/>
          </a:prstGeom>
          <a:noFill/>
          <a:ln/>
        </p:spPr>
        <p:txBody>
          <a:bodyPr wrap="square" rtlCol="0" anchor="ctr"/>
          <a:lstStyle/>
          <a:p>
            <a:pPr marL="0" indent="0">
              <a:lnSpc>
                <a:spcPct val="120000"/>
              </a:lnSpc>
              <a:buNone/>
            </a:pPr>
            <a:r>
              <a:rPr lang="en-US" sz="1450" dirty="0">
                <a:solidFill>
                  <a:srgbClr val="1A1A1A"/>
                </a:solidFill>
                <a:latin typeface="Calibri" pitchFamily="34" charset="0"/>
                <a:ea typeface="Calibri" pitchFamily="34" charset="-122"/>
                <a:cs typeface="Calibri" pitchFamily="34" charset="-120"/>
              </a:rPr>
              <a:t>A two-day strategic planning workshop where a cross-role leadership team — administrators, teachers, counselors — sets your school's own AI goals before any faculty training begins.</a:t>
            </a:r>
            <a:endParaRPr lang="en-US" sz="1450" dirty="0"/>
          </a:p>
        </p:txBody>
      </p:sp>
      <p:sp>
        <p:nvSpPr>
          <p:cNvPr id="5" name="Shape 3"/>
          <p:cNvSpPr/>
          <p:nvPr/>
        </p:nvSpPr>
        <p:spPr>
          <a:xfrm>
            <a:off x="548640" y="2377440"/>
            <a:ext cx="1874520" cy="1691640"/>
          </a:xfrm>
          <a:prstGeom prst="roundRect">
            <a:avLst>
              <a:gd name="adj" fmla="val 3243"/>
            </a:avLst>
          </a:prstGeom>
          <a:solidFill>
            <a:srgbClr val="EEF4F9"/>
          </a:solidFill>
          <a:ln/>
        </p:spPr>
        <p:txBody>
          <a:bodyPr/>
          <a:lstStyle/>
          <a:p>
            <a:endParaRPr lang="en-US"/>
          </a:p>
        </p:txBody>
      </p:sp>
      <p:sp>
        <p:nvSpPr>
          <p:cNvPr id="6" name="Shape 4"/>
          <p:cNvSpPr/>
          <p:nvPr/>
        </p:nvSpPr>
        <p:spPr>
          <a:xfrm>
            <a:off x="749808" y="2578608"/>
            <a:ext cx="118872" cy="118872"/>
          </a:xfrm>
          <a:prstGeom prst="ellipse">
            <a:avLst/>
          </a:prstGeom>
          <a:solidFill>
            <a:srgbClr val="70549C"/>
          </a:solidFill>
          <a:ln/>
        </p:spPr>
        <p:txBody>
          <a:bodyPr/>
          <a:lstStyle/>
          <a:p>
            <a:endParaRPr lang="en-US"/>
          </a:p>
        </p:txBody>
      </p:sp>
      <p:sp>
        <p:nvSpPr>
          <p:cNvPr id="7" name="Text 5"/>
          <p:cNvSpPr/>
          <p:nvPr/>
        </p:nvSpPr>
        <p:spPr>
          <a:xfrm>
            <a:off x="749808" y="2788920"/>
            <a:ext cx="1472184" cy="502920"/>
          </a:xfrm>
          <a:prstGeom prst="rect">
            <a:avLst/>
          </a:prstGeom>
          <a:noFill/>
          <a:ln/>
        </p:spPr>
        <p:txBody>
          <a:bodyPr wrap="square" rtlCol="0" anchor="t"/>
          <a:lstStyle/>
          <a:p>
            <a:pPr marL="0" indent="0">
              <a:lnSpc>
                <a:spcPct val="105000"/>
              </a:lnSpc>
              <a:buNone/>
            </a:pPr>
            <a:r>
              <a:rPr lang="en-US" sz="2600" b="1" dirty="0">
                <a:solidFill>
                  <a:srgbClr val="1A1A1A"/>
                </a:solidFill>
                <a:latin typeface="Nunito" pitchFamily="34" charset="0"/>
                <a:ea typeface="Nunito" pitchFamily="34" charset="-122"/>
                <a:cs typeface="Nunito" pitchFamily="34" charset="-120"/>
              </a:rPr>
              <a:t>1</a:t>
            </a:r>
            <a:endParaRPr lang="en-US" sz="2600" dirty="0"/>
          </a:p>
        </p:txBody>
      </p:sp>
      <p:sp>
        <p:nvSpPr>
          <p:cNvPr id="8" name="Text 6"/>
          <p:cNvSpPr/>
          <p:nvPr/>
        </p:nvSpPr>
        <p:spPr>
          <a:xfrm>
            <a:off x="749808" y="3246120"/>
            <a:ext cx="1472184" cy="777240"/>
          </a:xfrm>
          <a:prstGeom prst="rect">
            <a:avLst/>
          </a:prstGeom>
          <a:noFill/>
          <a:ln/>
        </p:spPr>
        <p:txBody>
          <a:bodyPr wrap="square" rtlCol="0" anchor="t"/>
          <a:lstStyle/>
          <a:p>
            <a:pPr marL="0" indent="0">
              <a:lnSpc>
                <a:spcPct val="115000"/>
              </a:lnSpc>
              <a:buNone/>
            </a:pPr>
            <a:r>
              <a:rPr lang="en-US" sz="1150" dirty="0">
                <a:solidFill>
                  <a:srgbClr val="5B6770"/>
                </a:solidFill>
                <a:latin typeface="Calibri" pitchFamily="34" charset="0"/>
                <a:ea typeface="Calibri" pitchFamily="34" charset="-122"/>
                <a:cs typeface="Calibri" pitchFamily="34" charset="-120"/>
              </a:rPr>
              <a:t>Assemble a cross-role team</a:t>
            </a:r>
            <a:endParaRPr lang="en-US" sz="1150" dirty="0"/>
          </a:p>
        </p:txBody>
      </p:sp>
      <p:sp>
        <p:nvSpPr>
          <p:cNvPr id="9" name="Shape 7"/>
          <p:cNvSpPr/>
          <p:nvPr/>
        </p:nvSpPr>
        <p:spPr>
          <a:xfrm>
            <a:off x="2606040" y="2377440"/>
            <a:ext cx="1874520" cy="1691640"/>
          </a:xfrm>
          <a:prstGeom prst="roundRect">
            <a:avLst>
              <a:gd name="adj" fmla="val 3243"/>
            </a:avLst>
          </a:prstGeom>
          <a:solidFill>
            <a:srgbClr val="EEF4F9"/>
          </a:solidFill>
          <a:ln/>
        </p:spPr>
        <p:txBody>
          <a:bodyPr/>
          <a:lstStyle/>
          <a:p>
            <a:endParaRPr lang="en-US"/>
          </a:p>
        </p:txBody>
      </p:sp>
      <p:sp>
        <p:nvSpPr>
          <p:cNvPr id="10" name="Shape 8"/>
          <p:cNvSpPr/>
          <p:nvPr/>
        </p:nvSpPr>
        <p:spPr>
          <a:xfrm>
            <a:off x="2807208" y="2578608"/>
            <a:ext cx="118872" cy="118872"/>
          </a:xfrm>
          <a:prstGeom prst="ellipse">
            <a:avLst/>
          </a:prstGeom>
          <a:solidFill>
            <a:srgbClr val="25A96D"/>
          </a:solidFill>
          <a:ln/>
        </p:spPr>
        <p:txBody>
          <a:bodyPr/>
          <a:lstStyle/>
          <a:p>
            <a:endParaRPr lang="en-US"/>
          </a:p>
        </p:txBody>
      </p:sp>
      <p:sp>
        <p:nvSpPr>
          <p:cNvPr id="11" name="Text 9"/>
          <p:cNvSpPr/>
          <p:nvPr/>
        </p:nvSpPr>
        <p:spPr>
          <a:xfrm>
            <a:off x="2807208" y="2788920"/>
            <a:ext cx="1472184" cy="502920"/>
          </a:xfrm>
          <a:prstGeom prst="rect">
            <a:avLst/>
          </a:prstGeom>
          <a:noFill/>
          <a:ln/>
        </p:spPr>
        <p:txBody>
          <a:bodyPr wrap="square" rtlCol="0" anchor="t"/>
          <a:lstStyle/>
          <a:p>
            <a:pPr marL="0" indent="0">
              <a:lnSpc>
                <a:spcPct val="105000"/>
              </a:lnSpc>
              <a:buNone/>
            </a:pPr>
            <a:r>
              <a:rPr lang="en-US" sz="2600" b="1" dirty="0">
                <a:solidFill>
                  <a:srgbClr val="1A1A1A"/>
                </a:solidFill>
                <a:latin typeface="Nunito" pitchFamily="34" charset="0"/>
                <a:ea typeface="Nunito" pitchFamily="34" charset="-122"/>
                <a:cs typeface="Nunito" pitchFamily="34" charset="-120"/>
              </a:rPr>
              <a:t>2</a:t>
            </a:r>
            <a:endParaRPr lang="en-US" sz="2600" dirty="0"/>
          </a:p>
        </p:txBody>
      </p:sp>
      <p:sp>
        <p:nvSpPr>
          <p:cNvPr id="12" name="Text 10"/>
          <p:cNvSpPr/>
          <p:nvPr/>
        </p:nvSpPr>
        <p:spPr>
          <a:xfrm>
            <a:off x="2807208" y="3246120"/>
            <a:ext cx="1472184" cy="777240"/>
          </a:xfrm>
          <a:prstGeom prst="rect">
            <a:avLst/>
          </a:prstGeom>
          <a:noFill/>
          <a:ln/>
        </p:spPr>
        <p:txBody>
          <a:bodyPr wrap="square" rtlCol="0" anchor="t"/>
          <a:lstStyle/>
          <a:p>
            <a:pPr marL="0" indent="0">
              <a:lnSpc>
                <a:spcPct val="115000"/>
              </a:lnSpc>
              <a:buNone/>
            </a:pPr>
            <a:r>
              <a:rPr lang="en-US" sz="1150" dirty="0">
                <a:solidFill>
                  <a:srgbClr val="5B6770"/>
                </a:solidFill>
                <a:latin typeface="Calibri" pitchFamily="34" charset="0"/>
                <a:ea typeface="Calibri" pitchFamily="34" charset="-122"/>
                <a:cs typeface="Calibri" pitchFamily="34" charset="-120"/>
              </a:rPr>
              <a:t>Set school-based AI goals</a:t>
            </a:r>
            <a:endParaRPr lang="en-US" sz="1150" dirty="0"/>
          </a:p>
        </p:txBody>
      </p:sp>
      <p:sp>
        <p:nvSpPr>
          <p:cNvPr id="13" name="Shape 11"/>
          <p:cNvSpPr/>
          <p:nvPr/>
        </p:nvSpPr>
        <p:spPr>
          <a:xfrm>
            <a:off x="4663440" y="2377440"/>
            <a:ext cx="1874520" cy="1691640"/>
          </a:xfrm>
          <a:prstGeom prst="roundRect">
            <a:avLst>
              <a:gd name="adj" fmla="val 3243"/>
            </a:avLst>
          </a:prstGeom>
          <a:solidFill>
            <a:srgbClr val="EEF4F9"/>
          </a:solidFill>
          <a:ln/>
        </p:spPr>
        <p:txBody>
          <a:bodyPr/>
          <a:lstStyle/>
          <a:p>
            <a:endParaRPr lang="en-US"/>
          </a:p>
        </p:txBody>
      </p:sp>
      <p:sp>
        <p:nvSpPr>
          <p:cNvPr id="14" name="Shape 12"/>
          <p:cNvSpPr/>
          <p:nvPr/>
        </p:nvSpPr>
        <p:spPr>
          <a:xfrm>
            <a:off x="4864608" y="2578608"/>
            <a:ext cx="118872" cy="118872"/>
          </a:xfrm>
          <a:prstGeom prst="ellipse">
            <a:avLst/>
          </a:prstGeom>
          <a:solidFill>
            <a:srgbClr val="00A471"/>
          </a:solidFill>
          <a:ln/>
        </p:spPr>
        <p:txBody>
          <a:bodyPr/>
          <a:lstStyle/>
          <a:p>
            <a:endParaRPr lang="en-US"/>
          </a:p>
        </p:txBody>
      </p:sp>
      <p:sp>
        <p:nvSpPr>
          <p:cNvPr id="15" name="Text 13"/>
          <p:cNvSpPr/>
          <p:nvPr/>
        </p:nvSpPr>
        <p:spPr>
          <a:xfrm>
            <a:off x="4864608" y="2788920"/>
            <a:ext cx="1472184" cy="502920"/>
          </a:xfrm>
          <a:prstGeom prst="rect">
            <a:avLst/>
          </a:prstGeom>
          <a:noFill/>
          <a:ln/>
        </p:spPr>
        <p:txBody>
          <a:bodyPr wrap="square" rtlCol="0" anchor="t"/>
          <a:lstStyle/>
          <a:p>
            <a:pPr marL="0" indent="0">
              <a:lnSpc>
                <a:spcPct val="105000"/>
              </a:lnSpc>
              <a:buNone/>
            </a:pPr>
            <a:r>
              <a:rPr lang="en-US" sz="2600" b="1" dirty="0">
                <a:solidFill>
                  <a:srgbClr val="1A1A1A"/>
                </a:solidFill>
                <a:latin typeface="Nunito" pitchFamily="34" charset="0"/>
                <a:ea typeface="Nunito" pitchFamily="34" charset="-122"/>
                <a:cs typeface="Nunito" pitchFamily="34" charset="-120"/>
              </a:rPr>
              <a:t>3</a:t>
            </a:r>
            <a:endParaRPr lang="en-US" sz="2600" dirty="0"/>
          </a:p>
        </p:txBody>
      </p:sp>
      <p:sp>
        <p:nvSpPr>
          <p:cNvPr id="16" name="Text 14"/>
          <p:cNvSpPr/>
          <p:nvPr/>
        </p:nvSpPr>
        <p:spPr>
          <a:xfrm>
            <a:off x="4864608" y="3246120"/>
            <a:ext cx="1472184" cy="777240"/>
          </a:xfrm>
          <a:prstGeom prst="rect">
            <a:avLst/>
          </a:prstGeom>
          <a:noFill/>
          <a:ln/>
        </p:spPr>
        <p:txBody>
          <a:bodyPr wrap="square" rtlCol="0" anchor="t"/>
          <a:lstStyle/>
          <a:p>
            <a:pPr marL="0" indent="0">
              <a:lnSpc>
                <a:spcPct val="115000"/>
              </a:lnSpc>
              <a:buNone/>
            </a:pPr>
            <a:r>
              <a:rPr lang="en-US" sz="1150" dirty="0">
                <a:solidFill>
                  <a:srgbClr val="5B6770"/>
                </a:solidFill>
                <a:latin typeface="Calibri" pitchFamily="34" charset="0"/>
                <a:ea typeface="Calibri" pitchFamily="34" charset="-122"/>
                <a:cs typeface="Calibri" pitchFamily="34" charset="-120"/>
              </a:rPr>
              <a:t>Draft policy priorities</a:t>
            </a:r>
            <a:endParaRPr lang="en-US" sz="1150" dirty="0"/>
          </a:p>
        </p:txBody>
      </p:sp>
      <p:sp>
        <p:nvSpPr>
          <p:cNvPr id="17" name="Shape 15"/>
          <p:cNvSpPr/>
          <p:nvPr/>
        </p:nvSpPr>
        <p:spPr>
          <a:xfrm>
            <a:off x="6720840" y="2377440"/>
            <a:ext cx="1874520" cy="1691640"/>
          </a:xfrm>
          <a:prstGeom prst="roundRect">
            <a:avLst>
              <a:gd name="adj" fmla="val 3243"/>
            </a:avLst>
          </a:prstGeom>
          <a:solidFill>
            <a:srgbClr val="EEF4F9"/>
          </a:solidFill>
          <a:ln/>
        </p:spPr>
        <p:txBody>
          <a:bodyPr/>
          <a:lstStyle/>
          <a:p>
            <a:endParaRPr lang="en-US"/>
          </a:p>
        </p:txBody>
      </p:sp>
      <p:sp>
        <p:nvSpPr>
          <p:cNvPr id="18" name="Shape 16"/>
          <p:cNvSpPr/>
          <p:nvPr/>
        </p:nvSpPr>
        <p:spPr>
          <a:xfrm>
            <a:off x="6922008" y="2578608"/>
            <a:ext cx="118872" cy="118872"/>
          </a:xfrm>
          <a:prstGeom prst="ellipse">
            <a:avLst/>
          </a:prstGeom>
          <a:solidFill>
            <a:srgbClr val="0044AA"/>
          </a:solidFill>
          <a:ln/>
        </p:spPr>
        <p:txBody>
          <a:bodyPr/>
          <a:lstStyle/>
          <a:p>
            <a:endParaRPr lang="en-US"/>
          </a:p>
        </p:txBody>
      </p:sp>
      <p:sp>
        <p:nvSpPr>
          <p:cNvPr id="19" name="Text 17"/>
          <p:cNvSpPr/>
          <p:nvPr/>
        </p:nvSpPr>
        <p:spPr>
          <a:xfrm>
            <a:off x="6922008" y="2788920"/>
            <a:ext cx="1472184" cy="502920"/>
          </a:xfrm>
          <a:prstGeom prst="rect">
            <a:avLst/>
          </a:prstGeom>
          <a:noFill/>
          <a:ln/>
        </p:spPr>
        <p:txBody>
          <a:bodyPr wrap="square" rtlCol="0" anchor="t"/>
          <a:lstStyle/>
          <a:p>
            <a:pPr marL="0" indent="0">
              <a:lnSpc>
                <a:spcPct val="105000"/>
              </a:lnSpc>
              <a:buNone/>
            </a:pPr>
            <a:r>
              <a:rPr lang="en-US" sz="2600" b="1" dirty="0">
                <a:solidFill>
                  <a:srgbClr val="1A1A1A"/>
                </a:solidFill>
                <a:latin typeface="Nunito" pitchFamily="34" charset="0"/>
                <a:ea typeface="Nunito" pitchFamily="34" charset="-122"/>
                <a:cs typeface="Nunito" pitchFamily="34" charset="-120"/>
              </a:rPr>
              <a:t>4</a:t>
            </a:r>
            <a:endParaRPr lang="en-US" sz="2600" dirty="0"/>
          </a:p>
        </p:txBody>
      </p:sp>
      <p:sp>
        <p:nvSpPr>
          <p:cNvPr id="20" name="Text 18"/>
          <p:cNvSpPr/>
          <p:nvPr/>
        </p:nvSpPr>
        <p:spPr>
          <a:xfrm>
            <a:off x="6922008" y="3246120"/>
            <a:ext cx="1472184" cy="777240"/>
          </a:xfrm>
          <a:prstGeom prst="rect">
            <a:avLst/>
          </a:prstGeom>
          <a:noFill/>
          <a:ln/>
        </p:spPr>
        <p:txBody>
          <a:bodyPr wrap="square" rtlCol="0" anchor="t"/>
          <a:lstStyle/>
          <a:p>
            <a:pPr marL="0" indent="0">
              <a:lnSpc>
                <a:spcPct val="115000"/>
              </a:lnSpc>
              <a:buNone/>
            </a:pPr>
            <a:r>
              <a:rPr lang="en-US" sz="1150" dirty="0">
                <a:solidFill>
                  <a:srgbClr val="5B6770"/>
                </a:solidFill>
                <a:latin typeface="Calibri" pitchFamily="34" charset="0"/>
                <a:ea typeface="Calibri" pitchFamily="34" charset="-122"/>
                <a:cs typeface="Calibri" pitchFamily="34" charset="-120"/>
              </a:rPr>
              <a:t>Everything after builds on this</a:t>
            </a:r>
            <a:endParaRPr lang="en-US" sz="1150" dirty="0"/>
          </a:p>
        </p:txBody>
      </p:sp>
      <p:sp>
        <p:nvSpPr>
          <p:cNvPr id="21" name="Text 19"/>
          <p:cNvSpPr/>
          <p:nvPr/>
        </p:nvSpPr>
        <p:spPr>
          <a:xfrm>
            <a:off x="548640" y="4251960"/>
            <a:ext cx="8046720" cy="365760"/>
          </a:xfrm>
          <a:prstGeom prst="rect">
            <a:avLst/>
          </a:prstGeom>
          <a:noFill/>
          <a:ln/>
        </p:spPr>
        <p:txBody>
          <a:bodyPr wrap="square" rtlCol="0" anchor="ctr"/>
          <a:lstStyle/>
          <a:p>
            <a:pPr marL="0" indent="0">
              <a:buNone/>
            </a:pPr>
            <a:r>
              <a:rPr lang="en-US" sz="1150" i="1" dirty="0">
                <a:solidFill>
                  <a:srgbClr val="5B6770"/>
                </a:solidFill>
                <a:latin typeface="Calibri" pitchFamily="34" charset="0"/>
                <a:ea typeface="Calibri" pitchFamily="34" charset="-122"/>
                <a:cs typeface="Calibri" pitchFamily="34" charset="-120"/>
              </a:rPr>
              <a:t>This is the same SCRIPT process ETEI already uses for CSforAll planning — familiar territory for programs that have worked with us before.</a:t>
            </a:r>
            <a:endParaRPr lang="en-US" sz="1150" dirty="0"/>
          </a:p>
        </p:txBody>
      </p:sp>
      <p:sp>
        <p:nvSpPr>
          <p:cNvPr id="22" name="Text 20"/>
          <p:cNvSpPr/>
          <p:nvPr/>
        </p:nvSpPr>
        <p:spPr>
          <a:xfrm>
            <a:off x="5897880" y="4754880"/>
            <a:ext cx="1874520" cy="274320"/>
          </a:xfrm>
          <a:prstGeom prst="rect">
            <a:avLst/>
          </a:prstGeom>
          <a:noFill/>
          <a:ln/>
        </p:spPr>
        <p:txBody>
          <a:bodyPr wrap="square" rtlCol="0" anchor="ctr"/>
          <a:lstStyle/>
          <a:p>
            <a:pPr marL="0" indent="0" algn="r">
              <a:buNone/>
            </a:pPr>
            <a:r>
              <a:rPr lang="en-US" sz="900" dirty="0">
                <a:solidFill>
                  <a:srgbClr val="5B6770"/>
                </a:solidFill>
                <a:latin typeface="Calibri" pitchFamily="34" charset="0"/>
                <a:ea typeface="Calibri" pitchFamily="34" charset="-122"/>
                <a:cs typeface="Calibri" pitchFamily="34" charset="-120"/>
              </a:rPr>
              <a:t>AdvanceKentucky  |  ETEI</a:t>
            </a:r>
            <a:endParaRPr lang="en-US" sz="900" dirty="0"/>
          </a:p>
        </p:txBody>
      </p:sp>
      <p:sp>
        <p:nvSpPr>
          <p:cNvPr id="23" name="Shape 21"/>
          <p:cNvSpPr/>
          <p:nvPr/>
        </p:nvSpPr>
        <p:spPr>
          <a:xfrm>
            <a:off x="7907731" y="4732020"/>
            <a:ext cx="201168" cy="201168"/>
          </a:xfrm>
          <a:prstGeom prst="ellipse">
            <a:avLst/>
          </a:prstGeom>
          <a:solidFill>
            <a:srgbClr val="70549C"/>
          </a:solidFill>
          <a:ln/>
        </p:spPr>
        <p:txBody>
          <a:bodyPr/>
          <a:lstStyle/>
          <a:p>
            <a:endParaRPr lang="en-US"/>
          </a:p>
        </p:txBody>
      </p:sp>
      <p:sp>
        <p:nvSpPr>
          <p:cNvPr id="24" name="Shape 22"/>
          <p:cNvSpPr/>
          <p:nvPr/>
        </p:nvSpPr>
        <p:spPr>
          <a:xfrm>
            <a:off x="8024774" y="4732020"/>
            <a:ext cx="201168" cy="201168"/>
          </a:xfrm>
          <a:prstGeom prst="ellipse">
            <a:avLst/>
          </a:prstGeom>
          <a:solidFill>
            <a:srgbClr val="25A96D"/>
          </a:solidFill>
          <a:ln/>
        </p:spPr>
        <p:txBody>
          <a:bodyPr/>
          <a:lstStyle/>
          <a:p>
            <a:endParaRPr lang="en-US"/>
          </a:p>
        </p:txBody>
      </p:sp>
      <p:sp>
        <p:nvSpPr>
          <p:cNvPr id="25" name="Shape 23"/>
          <p:cNvSpPr/>
          <p:nvPr/>
        </p:nvSpPr>
        <p:spPr>
          <a:xfrm>
            <a:off x="8141818" y="4732020"/>
            <a:ext cx="201168" cy="201168"/>
          </a:xfrm>
          <a:prstGeom prst="ellipse">
            <a:avLst/>
          </a:prstGeom>
          <a:solidFill>
            <a:srgbClr val="00A471"/>
          </a:solidFill>
          <a:ln/>
        </p:spPr>
        <p:txBody>
          <a:bodyPr/>
          <a:lstStyle/>
          <a:p>
            <a:endParaRPr lang="en-US"/>
          </a:p>
        </p:txBody>
      </p:sp>
      <p:sp>
        <p:nvSpPr>
          <p:cNvPr id="26" name="Shape 24"/>
          <p:cNvSpPr/>
          <p:nvPr/>
        </p:nvSpPr>
        <p:spPr>
          <a:xfrm>
            <a:off x="8258861" y="4732020"/>
            <a:ext cx="201168" cy="201168"/>
          </a:xfrm>
          <a:prstGeom prst="ellipse">
            <a:avLst/>
          </a:prstGeom>
          <a:solidFill>
            <a:srgbClr val="0044AA"/>
          </a:solidFill>
          <a:ln/>
        </p:spPr>
        <p:txBody>
          <a:bodyPr/>
          <a:lstStyle/>
          <a:p>
            <a:endParaRPr lang="en-US"/>
          </a:p>
        </p:txBody>
      </p:sp>
      <p:sp>
        <p:nvSpPr>
          <p:cNvPr id="27" name="Text 25"/>
          <p:cNvSpPr/>
          <p:nvPr/>
        </p:nvSpPr>
        <p:spPr>
          <a:xfrm>
            <a:off x="320040" y="4754880"/>
            <a:ext cx="457200" cy="274320"/>
          </a:xfrm>
          <a:prstGeom prst="rect">
            <a:avLst/>
          </a:prstGeom>
          <a:noFill/>
          <a:ln/>
        </p:spPr>
        <p:txBody>
          <a:bodyPr wrap="square" rtlCol="0" anchor="ctr"/>
          <a:lstStyle/>
          <a:p>
            <a:pPr marL="0" indent="0" algn="l">
              <a:buNone/>
            </a:pPr>
            <a:r>
              <a:rPr lang="en-US" sz="900" dirty="0">
                <a:solidFill>
                  <a:srgbClr val="5B6770"/>
                </a:solidFill>
                <a:latin typeface="Calibri" pitchFamily="34" charset="0"/>
                <a:ea typeface="Calibri" pitchFamily="34" charset="-122"/>
                <a:cs typeface="Calibri" pitchFamily="34" charset="-120"/>
              </a:rPr>
              <a:t>11</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57200"/>
            <a:ext cx="5486400" cy="274320"/>
          </a:xfrm>
          <a:prstGeom prst="rect">
            <a:avLst/>
          </a:prstGeom>
          <a:noFill/>
          <a:ln/>
        </p:spPr>
        <p:txBody>
          <a:bodyPr wrap="square" rtlCol="0" anchor="ctr"/>
          <a:lstStyle/>
          <a:p>
            <a:pPr marL="0" indent="0" algn="l">
              <a:buNone/>
            </a:pPr>
            <a:r>
              <a:rPr lang="en-US" sz="1200" b="1" kern="0" spc="100" dirty="0">
                <a:solidFill>
                  <a:srgbClr val="70549C"/>
                </a:solidFill>
                <a:latin typeface="Calibri" pitchFamily="34" charset="0"/>
                <a:ea typeface="Calibri" pitchFamily="34" charset="-122"/>
                <a:cs typeface="Calibri" pitchFamily="34" charset="-120"/>
              </a:rPr>
              <a:t>AILRP OVERVIEW</a:t>
            </a:r>
            <a:endParaRPr lang="en-US" sz="1200" dirty="0"/>
          </a:p>
        </p:txBody>
      </p:sp>
      <p:sp>
        <p:nvSpPr>
          <p:cNvPr id="3" name="Text 1"/>
          <p:cNvSpPr/>
          <p:nvPr/>
        </p:nvSpPr>
        <p:spPr>
          <a:xfrm>
            <a:off x="548640" y="731520"/>
            <a:ext cx="8046720" cy="640080"/>
          </a:xfrm>
          <a:prstGeom prst="rect">
            <a:avLst/>
          </a:prstGeom>
          <a:noFill/>
          <a:ln/>
        </p:spPr>
        <p:txBody>
          <a:bodyPr wrap="square" rtlCol="0" anchor="ctr"/>
          <a:lstStyle/>
          <a:p>
            <a:pPr marL="0" indent="0" algn="l">
              <a:buNone/>
            </a:pPr>
            <a:r>
              <a:rPr lang="en-US" sz="2200" b="1" dirty="0">
                <a:solidFill>
                  <a:srgbClr val="1A1A1A"/>
                </a:solidFill>
                <a:latin typeface="Nunito" pitchFamily="34" charset="0"/>
                <a:ea typeface="Nunito" pitchFamily="34" charset="-122"/>
                <a:cs typeface="Nunito" pitchFamily="34" charset="-120"/>
              </a:rPr>
              <a:t>A Shared Vocabulary: TeachAI's Seven Principles</a:t>
            </a:r>
            <a:endParaRPr lang="en-US" sz="2200" dirty="0"/>
          </a:p>
        </p:txBody>
      </p:sp>
      <p:sp>
        <p:nvSpPr>
          <p:cNvPr id="4" name="Shape 2"/>
          <p:cNvSpPr/>
          <p:nvPr/>
        </p:nvSpPr>
        <p:spPr>
          <a:xfrm>
            <a:off x="548640" y="1600200"/>
            <a:ext cx="1123432" cy="2606040"/>
          </a:xfrm>
          <a:prstGeom prst="roundRect">
            <a:avLst>
              <a:gd name="adj" fmla="val 4070"/>
            </a:avLst>
          </a:prstGeom>
          <a:solidFill>
            <a:srgbClr val="EEF4F9"/>
          </a:solidFill>
          <a:ln/>
        </p:spPr>
        <p:txBody>
          <a:bodyPr/>
          <a:lstStyle/>
          <a:p>
            <a:endParaRPr lang="en-US"/>
          </a:p>
        </p:txBody>
      </p:sp>
      <p:sp>
        <p:nvSpPr>
          <p:cNvPr id="5" name="Shape 3"/>
          <p:cNvSpPr/>
          <p:nvPr/>
        </p:nvSpPr>
        <p:spPr>
          <a:xfrm>
            <a:off x="1060064" y="1764792"/>
            <a:ext cx="100584" cy="100584"/>
          </a:xfrm>
          <a:prstGeom prst="ellipse">
            <a:avLst/>
          </a:prstGeom>
          <a:solidFill>
            <a:srgbClr val="70549C"/>
          </a:solidFill>
          <a:ln/>
        </p:spPr>
        <p:txBody>
          <a:bodyPr/>
          <a:lstStyle/>
          <a:p>
            <a:endParaRPr lang="en-US"/>
          </a:p>
        </p:txBody>
      </p:sp>
      <p:sp>
        <p:nvSpPr>
          <p:cNvPr id="6" name="Text 4"/>
          <p:cNvSpPr/>
          <p:nvPr/>
        </p:nvSpPr>
        <p:spPr>
          <a:xfrm>
            <a:off x="603504" y="1965960"/>
            <a:ext cx="1013704" cy="566928"/>
          </a:xfrm>
          <a:prstGeom prst="rect">
            <a:avLst/>
          </a:prstGeom>
          <a:noFill/>
          <a:ln/>
        </p:spPr>
        <p:txBody>
          <a:bodyPr wrap="square" rtlCol="0" anchor="t"/>
          <a:lstStyle/>
          <a:p>
            <a:pPr marL="0" indent="0" algn="ctr">
              <a:lnSpc>
                <a:spcPct val="105000"/>
              </a:lnSpc>
              <a:buNone/>
            </a:pPr>
            <a:r>
              <a:rPr lang="en-US" sz="1050" b="1" dirty="0">
                <a:solidFill>
                  <a:srgbClr val="1A1A1A"/>
                </a:solidFill>
                <a:latin typeface="Nunito" pitchFamily="34" charset="0"/>
                <a:ea typeface="Nunito" pitchFamily="34" charset="-122"/>
                <a:cs typeface="Nunito" pitchFamily="34" charset="-120"/>
              </a:rPr>
              <a:t>Purpose</a:t>
            </a:r>
            <a:endParaRPr lang="en-US" sz="1050" dirty="0"/>
          </a:p>
        </p:txBody>
      </p:sp>
      <p:sp>
        <p:nvSpPr>
          <p:cNvPr id="7" name="Text 5"/>
          <p:cNvSpPr/>
          <p:nvPr/>
        </p:nvSpPr>
        <p:spPr>
          <a:xfrm>
            <a:off x="630936" y="2606040"/>
            <a:ext cx="958840" cy="1463040"/>
          </a:xfrm>
          <a:prstGeom prst="rect">
            <a:avLst/>
          </a:prstGeom>
          <a:noFill/>
          <a:ln/>
        </p:spPr>
        <p:txBody>
          <a:bodyPr wrap="square" rtlCol="0" anchor="t"/>
          <a:lstStyle/>
          <a:p>
            <a:pPr marL="0" indent="0" algn="ctr">
              <a:lnSpc>
                <a:spcPct val="120000"/>
              </a:lnSpc>
              <a:buNone/>
            </a:pPr>
            <a:r>
              <a:rPr lang="en-US" sz="850" dirty="0">
                <a:solidFill>
                  <a:srgbClr val="5B6770"/>
                </a:solidFill>
                <a:latin typeface="Calibri" pitchFamily="34" charset="0"/>
                <a:ea typeface="Calibri" pitchFamily="34" charset="-122"/>
                <a:cs typeface="Calibri" pitchFamily="34" charset="-120"/>
              </a:rPr>
              <a:t>What learning goal does this serve?</a:t>
            </a:r>
            <a:endParaRPr lang="en-US" sz="850" dirty="0"/>
          </a:p>
        </p:txBody>
      </p:sp>
      <p:sp>
        <p:nvSpPr>
          <p:cNvPr id="8" name="Shape 6"/>
          <p:cNvSpPr/>
          <p:nvPr/>
        </p:nvSpPr>
        <p:spPr>
          <a:xfrm>
            <a:off x="1750710" y="1600200"/>
            <a:ext cx="1123432" cy="2606040"/>
          </a:xfrm>
          <a:prstGeom prst="roundRect">
            <a:avLst>
              <a:gd name="adj" fmla="val 4070"/>
            </a:avLst>
          </a:prstGeom>
          <a:solidFill>
            <a:srgbClr val="EEF4F9"/>
          </a:solidFill>
          <a:ln/>
        </p:spPr>
        <p:txBody>
          <a:bodyPr/>
          <a:lstStyle/>
          <a:p>
            <a:endParaRPr lang="en-US"/>
          </a:p>
        </p:txBody>
      </p:sp>
      <p:sp>
        <p:nvSpPr>
          <p:cNvPr id="9" name="Shape 7"/>
          <p:cNvSpPr/>
          <p:nvPr/>
        </p:nvSpPr>
        <p:spPr>
          <a:xfrm>
            <a:off x="2262134" y="1764792"/>
            <a:ext cx="100584" cy="100584"/>
          </a:xfrm>
          <a:prstGeom prst="ellipse">
            <a:avLst/>
          </a:prstGeom>
          <a:solidFill>
            <a:srgbClr val="0044AA"/>
          </a:solidFill>
          <a:ln/>
        </p:spPr>
        <p:txBody>
          <a:bodyPr/>
          <a:lstStyle/>
          <a:p>
            <a:endParaRPr lang="en-US"/>
          </a:p>
        </p:txBody>
      </p:sp>
      <p:sp>
        <p:nvSpPr>
          <p:cNvPr id="10" name="Text 8"/>
          <p:cNvSpPr/>
          <p:nvPr/>
        </p:nvSpPr>
        <p:spPr>
          <a:xfrm>
            <a:off x="1805574" y="1965960"/>
            <a:ext cx="1013704" cy="566928"/>
          </a:xfrm>
          <a:prstGeom prst="rect">
            <a:avLst/>
          </a:prstGeom>
          <a:noFill/>
          <a:ln/>
        </p:spPr>
        <p:txBody>
          <a:bodyPr wrap="square" rtlCol="0" anchor="t"/>
          <a:lstStyle/>
          <a:p>
            <a:pPr marL="0" indent="0" algn="ctr">
              <a:lnSpc>
                <a:spcPct val="105000"/>
              </a:lnSpc>
              <a:buNone/>
            </a:pPr>
            <a:r>
              <a:rPr lang="en-US" sz="1050" b="1" dirty="0">
                <a:solidFill>
                  <a:srgbClr val="1A1A1A"/>
                </a:solidFill>
                <a:latin typeface="Nunito" pitchFamily="34" charset="0"/>
                <a:ea typeface="Nunito" pitchFamily="34" charset="-122"/>
                <a:cs typeface="Nunito" pitchFamily="34" charset="-120"/>
              </a:rPr>
              <a:t>Compliance</a:t>
            </a:r>
            <a:endParaRPr lang="en-US" sz="1050" dirty="0"/>
          </a:p>
        </p:txBody>
      </p:sp>
      <p:sp>
        <p:nvSpPr>
          <p:cNvPr id="11" name="Text 9"/>
          <p:cNvSpPr/>
          <p:nvPr/>
        </p:nvSpPr>
        <p:spPr>
          <a:xfrm>
            <a:off x="1833006" y="2606040"/>
            <a:ext cx="958840" cy="1463040"/>
          </a:xfrm>
          <a:prstGeom prst="rect">
            <a:avLst/>
          </a:prstGeom>
          <a:noFill/>
          <a:ln/>
        </p:spPr>
        <p:txBody>
          <a:bodyPr wrap="square" rtlCol="0" anchor="t"/>
          <a:lstStyle/>
          <a:p>
            <a:pPr marL="0" indent="0" algn="ctr">
              <a:lnSpc>
                <a:spcPct val="120000"/>
              </a:lnSpc>
              <a:buNone/>
            </a:pPr>
            <a:r>
              <a:rPr lang="en-US" sz="850" dirty="0">
                <a:solidFill>
                  <a:srgbClr val="5B6770"/>
                </a:solidFill>
                <a:latin typeface="Calibri" pitchFamily="34" charset="0"/>
                <a:ea typeface="Calibri" pitchFamily="34" charset="-122"/>
                <a:cs typeface="Calibri" pitchFamily="34" charset="-120"/>
              </a:rPr>
              <a:t>Does this respect FERPA &amp; policy?</a:t>
            </a:r>
            <a:endParaRPr lang="en-US" sz="850" dirty="0"/>
          </a:p>
        </p:txBody>
      </p:sp>
      <p:sp>
        <p:nvSpPr>
          <p:cNvPr id="12" name="Shape 10"/>
          <p:cNvSpPr/>
          <p:nvPr/>
        </p:nvSpPr>
        <p:spPr>
          <a:xfrm>
            <a:off x="2952780" y="1600200"/>
            <a:ext cx="1123432" cy="2606040"/>
          </a:xfrm>
          <a:prstGeom prst="roundRect">
            <a:avLst>
              <a:gd name="adj" fmla="val 4070"/>
            </a:avLst>
          </a:prstGeom>
          <a:solidFill>
            <a:srgbClr val="EEF4F9"/>
          </a:solidFill>
          <a:ln/>
        </p:spPr>
        <p:txBody>
          <a:bodyPr/>
          <a:lstStyle/>
          <a:p>
            <a:endParaRPr lang="en-US"/>
          </a:p>
        </p:txBody>
      </p:sp>
      <p:sp>
        <p:nvSpPr>
          <p:cNvPr id="13" name="Shape 11"/>
          <p:cNvSpPr/>
          <p:nvPr/>
        </p:nvSpPr>
        <p:spPr>
          <a:xfrm>
            <a:off x="3464204" y="1764792"/>
            <a:ext cx="100584" cy="100584"/>
          </a:xfrm>
          <a:prstGeom prst="ellipse">
            <a:avLst/>
          </a:prstGeom>
          <a:solidFill>
            <a:srgbClr val="00748E"/>
          </a:solidFill>
          <a:ln/>
        </p:spPr>
        <p:txBody>
          <a:bodyPr/>
          <a:lstStyle/>
          <a:p>
            <a:endParaRPr lang="en-US"/>
          </a:p>
        </p:txBody>
      </p:sp>
      <p:sp>
        <p:nvSpPr>
          <p:cNvPr id="14" name="Text 12"/>
          <p:cNvSpPr/>
          <p:nvPr/>
        </p:nvSpPr>
        <p:spPr>
          <a:xfrm>
            <a:off x="3007644" y="1965960"/>
            <a:ext cx="1013704" cy="566928"/>
          </a:xfrm>
          <a:prstGeom prst="rect">
            <a:avLst/>
          </a:prstGeom>
          <a:noFill/>
          <a:ln/>
        </p:spPr>
        <p:txBody>
          <a:bodyPr wrap="square" rtlCol="0" anchor="t"/>
          <a:lstStyle/>
          <a:p>
            <a:pPr marL="0" indent="0" algn="ctr">
              <a:lnSpc>
                <a:spcPct val="105000"/>
              </a:lnSpc>
              <a:buNone/>
            </a:pPr>
            <a:r>
              <a:rPr lang="en-US" sz="1050" b="1" dirty="0">
                <a:solidFill>
                  <a:srgbClr val="1A1A1A"/>
                </a:solidFill>
                <a:latin typeface="Nunito" pitchFamily="34" charset="0"/>
                <a:ea typeface="Nunito" pitchFamily="34" charset="-122"/>
                <a:cs typeface="Nunito" pitchFamily="34" charset="-120"/>
              </a:rPr>
              <a:t>Knowledge</a:t>
            </a:r>
            <a:endParaRPr lang="en-US" sz="1050" dirty="0"/>
          </a:p>
        </p:txBody>
      </p:sp>
      <p:sp>
        <p:nvSpPr>
          <p:cNvPr id="15" name="Text 13"/>
          <p:cNvSpPr/>
          <p:nvPr/>
        </p:nvSpPr>
        <p:spPr>
          <a:xfrm>
            <a:off x="3035076" y="2606040"/>
            <a:ext cx="958840" cy="1463040"/>
          </a:xfrm>
          <a:prstGeom prst="rect">
            <a:avLst/>
          </a:prstGeom>
          <a:noFill/>
          <a:ln/>
        </p:spPr>
        <p:txBody>
          <a:bodyPr wrap="square" rtlCol="0" anchor="t"/>
          <a:lstStyle/>
          <a:p>
            <a:pPr marL="0" indent="0" algn="ctr">
              <a:lnSpc>
                <a:spcPct val="120000"/>
              </a:lnSpc>
              <a:buNone/>
            </a:pPr>
            <a:r>
              <a:rPr lang="en-US" sz="850" dirty="0">
                <a:solidFill>
                  <a:srgbClr val="5B6770"/>
                </a:solidFill>
                <a:latin typeface="Calibri" pitchFamily="34" charset="0"/>
                <a:ea typeface="Calibri" pitchFamily="34" charset="-122"/>
                <a:cs typeface="Calibri" pitchFamily="34" charset="-120"/>
              </a:rPr>
              <a:t>Do adults understand the tool first?</a:t>
            </a:r>
            <a:endParaRPr lang="en-US" sz="850" dirty="0"/>
          </a:p>
        </p:txBody>
      </p:sp>
      <p:sp>
        <p:nvSpPr>
          <p:cNvPr id="16" name="Shape 14"/>
          <p:cNvSpPr/>
          <p:nvPr/>
        </p:nvSpPr>
        <p:spPr>
          <a:xfrm>
            <a:off x="4154851" y="1600200"/>
            <a:ext cx="1123432" cy="2606040"/>
          </a:xfrm>
          <a:prstGeom prst="roundRect">
            <a:avLst>
              <a:gd name="adj" fmla="val 4070"/>
            </a:avLst>
          </a:prstGeom>
          <a:solidFill>
            <a:srgbClr val="EEF4F9"/>
          </a:solidFill>
          <a:ln/>
        </p:spPr>
        <p:txBody>
          <a:bodyPr/>
          <a:lstStyle/>
          <a:p>
            <a:endParaRPr lang="en-US"/>
          </a:p>
        </p:txBody>
      </p:sp>
      <p:sp>
        <p:nvSpPr>
          <p:cNvPr id="17" name="Shape 15"/>
          <p:cNvSpPr/>
          <p:nvPr/>
        </p:nvSpPr>
        <p:spPr>
          <a:xfrm>
            <a:off x="4666275" y="1764792"/>
            <a:ext cx="100584" cy="100584"/>
          </a:xfrm>
          <a:prstGeom prst="ellipse">
            <a:avLst/>
          </a:prstGeom>
          <a:solidFill>
            <a:srgbClr val="25A96D"/>
          </a:solidFill>
          <a:ln/>
        </p:spPr>
        <p:txBody>
          <a:bodyPr/>
          <a:lstStyle/>
          <a:p>
            <a:endParaRPr lang="en-US"/>
          </a:p>
        </p:txBody>
      </p:sp>
      <p:sp>
        <p:nvSpPr>
          <p:cNvPr id="18" name="Text 16"/>
          <p:cNvSpPr/>
          <p:nvPr/>
        </p:nvSpPr>
        <p:spPr>
          <a:xfrm>
            <a:off x="4209715" y="1965960"/>
            <a:ext cx="1013704" cy="566928"/>
          </a:xfrm>
          <a:prstGeom prst="rect">
            <a:avLst/>
          </a:prstGeom>
          <a:noFill/>
          <a:ln/>
        </p:spPr>
        <p:txBody>
          <a:bodyPr wrap="square" rtlCol="0" anchor="t"/>
          <a:lstStyle/>
          <a:p>
            <a:pPr marL="0" indent="0" algn="ctr">
              <a:lnSpc>
                <a:spcPct val="105000"/>
              </a:lnSpc>
              <a:buNone/>
            </a:pPr>
            <a:r>
              <a:rPr lang="en-US" sz="1050" b="1" dirty="0">
                <a:solidFill>
                  <a:srgbClr val="1A1A1A"/>
                </a:solidFill>
                <a:latin typeface="Nunito" pitchFamily="34" charset="0"/>
                <a:ea typeface="Nunito" pitchFamily="34" charset="-122"/>
                <a:cs typeface="Nunito" pitchFamily="34" charset="-120"/>
              </a:rPr>
              <a:t>Balance</a:t>
            </a:r>
            <a:endParaRPr lang="en-US" sz="1050" dirty="0"/>
          </a:p>
        </p:txBody>
      </p:sp>
      <p:sp>
        <p:nvSpPr>
          <p:cNvPr id="19" name="Text 17"/>
          <p:cNvSpPr/>
          <p:nvPr/>
        </p:nvSpPr>
        <p:spPr>
          <a:xfrm>
            <a:off x="4237147" y="2606040"/>
            <a:ext cx="958840" cy="1463040"/>
          </a:xfrm>
          <a:prstGeom prst="rect">
            <a:avLst/>
          </a:prstGeom>
          <a:noFill/>
          <a:ln/>
        </p:spPr>
        <p:txBody>
          <a:bodyPr wrap="square" rtlCol="0" anchor="t"/>
          <a:lstStyle/>
          <a:p>
            <a:pPr marL="0" indent="0" algn="ctr">
              <a:lnSpc>
                <a:spcPct val="120000"/>
              </a:lnSpc>
              <a:buNone/>
            </a:pPr>
            <a:r>
              <a:rPr lang="en-US" sz="850" dirty="0">
                <a:solidFill>
                  <a:srgbClr val="5B6770"/>
                </a:solidFill>
                <a:latin typeface="Calibri" pitchFamily="34" charset="0"/>
                <a:ea typeface="Calibri" pitchFamily="34" charset="-122"/>
                <a:cs typeface="Calibri" pitchFamily="34" charset="-120"/>
              </a:rPr>
              <a:t>What's gained — and what's lost?</a:t>
            </a:r>
            <a:endParaRPr lang="en-US" sz="850" dirty="0"/>
          </a:p>
        </p:txBody>
      </p:sp>
      <p:sp>
        <p:nvSpPr>
          <p:cNvPr id="20" name="Shape 18"/>
          <p:cNvSpPr/>
          <p:nvPr/>
        </p:nvSpPr>
        <p:spPr>
          <a:xfrm>
            <a:off x="5356921" y="1600200"/>
            <a:ext cx="1123432" cy="2606040"/>
          </a:xfrm>
          <a:prstGeom prst="roundRect">
            <a:avLst>
              <a:gd name="adj" fmla="val 4070"/>
            </a:avLst>
          </a:prstGeom>
          <a:solidFill>
            <a:srgbClr val="EEF4F9"/>
          </a:solidFill>
          <a:ln/>
        </p:spPr>
        <p:txBody>
          <a:bodyPr/>
          <a:lstStyle/>
          <a:p>
            <a:endParaRPr lang="en-US"/>
          </a:p>
        </p:txBody>
      </p:sp>
      <p:sp>
        <p:nvSpPr>
          <p:cNvPr id="21" name="Shape 19"/>
          <p:cNvSpPr/>
          <p:nvPr/>
        </p:nvSpPr>
        <p:spPr>
          <a:xfrm>
            <a:off x="5868345" y="1764792"/>
            <a:ext cx="100584" cy="100584"/>
          </a:xfrm>
          <a:prstGeom prst="ellipse">
            <a:avLst/>
          </a:prstGeom>
          <a:solidFill>
            <a:srgbClr val="00A471"/>
          </a:solidFill>
          <a:ln/>
        </p:spPr>
        <p:txBody>
          <a:bodyPr/>
          <a:lstStyle/>
          <a:p>
            <a:endParaRPr lang="en-US"/>
          </a:p>
        </p:txBody>
      </p:sp>
      <p:sp>
        <p:nvSpPr>
          <p:cNvPr id="22" name="Text 20"/>
          <p:cNvSpPr/>
          <p:nvPr/>
        </p:nvSpPr>
        <p:spPr>
          <a:xfrm>
            <a:off x="5411785" y="1965960"/>
            <a:ext cx="1013704" cy="566928"/>
          </a:xfrm>
          <a:prstGeom prst="rect">
            <a:avLst/>
          </a:prstGeom>
          <a:noFill/>
          <a:ln/>
        </p:spPr>
        <p:txBody>
          <a:bodyPr wrap="square" rtlCol="0" anchor="t"/>
          <a:lstStyle/>
          <a:p>
            <a:pPr marL="0" indent="0" algn="ctr">
              <a:lnSpc>
                <a:spcPct val="105000"/>
              </a:lnSpc>
              <a:buNone/>
            </a:pPr>
            <a:r>
              <a:rPr lang="en-US" sz="1050" b="1" dirty="0">
                <a:solidFill>
                  <a:srgbClr val="1A1A1A"/>
                </a:solidFill>
                <a:latin typeface="Nunito" pitchFamily="34" charset="0"/>
                <a:ea typeface="Nunito" pitchFamily="34" charset="-122"/>
                <a:cs typeface="Nunito" pitchFamily="34" charset="-120"/>
              </a:rPr>
              <a:t>Integrity</a:t>
            </a:r>
            <a:endParaRPr lang="en-US" sz="1050" dirty="0"/>
          </a:p>
        </p:txBody>
      </p:sp>
      <p:sp>
        <p:nvSpPr>
          <p:cNvPr id="23" name="Text 21"/>
          <p:cNvSpPr/>
          <p:nvPr/>
        </p:nvSpPr>
        <p:spPr>
          <a:xfrm>
            <a:off x="5439217" y="2606040"/>
            <a:ext cx="958840" cy="1463040"/>
          </a:xfrm>
          <a:prstGeom prst="rect">
            <a:avLst/>
          </a:prstGeom>
          <a:noFill/>
          <a:ln/>
        </p:spPr>
        <p:txBody>
          <a:bodyPr wrap="square" rtlCol="0" anchor="t"/>
          <a:lstStyle/>
          <a:p>
            <a:pPr marL="0" indent="0" algn="ctr">
              <a:lnSpc>
                <a:spcPct val="120000"/>
              </a:lnSpc>
              <a:buNone/>
            </a:pPr>
            <a:r>
              <a:rPr lang="en-US" sz="850" dirty="0">
                <a:solidFill>
                  <a:srgbClr val="5B6770"/>
                </a:solidFill>
                <a:latin typeface="Calibri" pitchFamily="34" charset="0"/>
                <a:ea typeface="Calibri" pitchFamily="34" charset="-122"/>
                <a:cs typeface="Calibri" pitchFamily="34" charset="-120"/>
              </a:rPr>
              <a:t>What does academic honesty look like?</a:t>
            </a:r>
            <a:endParaRPr lang="en-US" sz="850" dirty="0"/>
          </a:p>
        </p:txBody>
      </p:sp>
      <p:sp>
        <p:nvSpPr>
          <p:cNvPr id="24" name="Shape 22"/>
          <p:cNvSpPr/>
          <p:nvPr/>
        </p:nvSpPr>
        <p:spPr>
          <a:xfrm>
            <a:off x="6558991" y="1600200"/>
            <a:ext cx="1123432" cy="2606040"/>
          </a:xfrm>
          <a:prstGeom prst="roundRect">
            <a:avLst>
              <a:gd name="adj" fmla="val 4070"/>
            </a:avLst>
          </a:prstGeom>
          <a:solidFill>
            <a:srgbClr val="EEF4F9"/>
          </a:solidFill>
          <a:ln/>
        </p:spPr>
        <p:txBody>
          <a:bodyPr/>
          <a:lstStyle/>
          <a:p>
            <a:endParaRPr lang="en-US"/>
          </a:p>
        </p:txBody>
      </p:sp>
      <p:sp>
        <p:nvSpPr>
          <p:cNvPr id="25" name="Shape 23"/>
          <p:cNvSpPr/>
          <p:nvPr/>
        </p:nvSpPr>
        <p:spPr>
          <a:xfrm>
            <a:off x="7070415" y="1764792"/>
            <a:ext cx="100584" cy="100584"/>
          </a:xfrm>
          <a:prstGeom prst="ellipse">
            <a:avLst/>
          </a:prstGeom>
          <a:solidFill>
            <a:srgbClr val="70549C"/>
          </a:solidFill>
          <a:ln/>
        </p:spPr>
        <p:txBody>
          <a:bodyPr/>
          <a:lstStyle/>
          <a:p>
            <a:endParaRPr lang="en-US"/>
          </a:p>
        </p:txBody>
      </p:sp>
      <p:sp>
        <p:nvSpPr>
          <p:cNvPr id="26" name="Text 24"/>
          <p:cNvSpPr/>
          <p:nvPr/>
        </p:nvSpPr>
        <p:spPr>
          <a:xfrm>
            <a:off x="6613855" y="1965960"/>
            <a:ext cx="1013704" cy="566928"/>
          </a:xfrm>
          <a:prstGeom prst="rect">
            <a:avLst/>
          </a:prstGeom>
          <a:noFill/>
          <a:ln/>
        </p:spPr>
        <p:txBody>
          <a:bodyPr wrap="square" rtlCol="0" anchor="t"/>
          <a:lstStyle/>
          <a:p>
            <a:pPr marL="0" indent="0" algn="ctr">
              <a:lnSpc>
                <a:spcPct val="105000"/>
              </a:lnSpc>
              <a:buNone/>
            </a:pPr>
            <a:r>
              <a:rPr lang="en-US" sz="1050" b="1" dirty="0">
                <a:solidFill>
                  <a:srgbClr val="1A1A1A"/>
                </a:solidFill>
                <a:latin typeface="Nunito" pitchFamily="34" charset="0"/>
                <a:ea typeface="Nunito" pitchFamily="34" charset="-122"/>
                <a:cs typeface="Nunito" pitchFamily="34" charset="-120"/>
              </a:rPr>
              <a:t>Agency</a:t>
            </a:r>
            <a:endParaRPr lang="en-US" sz="1050" dirty="0"/>
          </a:p>
        </p:txBody>
      </p:sp>
      <p:sp>
        <p:nvSpPr>
          <p:cNvPr id="27" name="Text 25"/>
          <p:cNvSpPr/>
          <p:nvPr/>
        </p:nvSpPr>
        <p:spPr>
          <a:xfrm>
            <a:off x="6641287" y="2606040"/>
            <a:ext cx="958840" cy="1463040"/>
          </a:xfrm>
          <a:prstGeom prst="rect">
            <a:avLst/>
          </a:prstGeom>
          <a:noFill/>
          <a:ln/>
        </p:spPr>
        <p:txBody>
          <a:bodyPr wrap="square" rtlCol="0" anchor="t"/>
          <a:lstStyle/>
          <a:p>
            <a:pPr marL="0" indent="0" algn="ctr">
              <a:lnSpc>
                <a:spcPct val="120000"/>
              </a:lnSpc>
              <a:buNone/>
            </a:pPr>
            <a:r>
              <a:rPr lang="en-US" sz="850" dirty="0">
                <a:solidFill>
                  <a:srgbClr val="5B6770"/>
                </a:solidFill>
                <a:latin typeface="Calibri" pitchFamily="34" charset="0"/>
                <a:ea typeface="Calibri" pitchFamily="34" charset="-122"/>
                <a:cs typeface="Calibri" pitchFamily="34" charset="-120"/>
              </a:rPr>
              <a:t>What human judgment stays in the loop?</a:t>
            </a:r>
            <a:endParaRPr lang="en-US" sz="850" dirty="0"/>
          </a:p>
        </p:txBody>
      </p:sp>
      <p:sp>
        <p:nvSpPr>
          <p:cNvPr id="28" name="Shape 26"/>
          <p:cNvSpPr/>
          <p:nvPr/>
        </p:nvSpPr>
        <p:spPr>
          <a:xfrm>
            <a:off x="7761061" y="1600200"/>
            <a:ext cx="1123432" cy="2606040"/>
          </a:xfrm>
          <a:prstGeom prst="roundRect">
            <a:avLst>
              <a:gd name="adj" fmla="val 4070"/>
            </a:avLst>
          </a:prstGeom>
          <a:solidFill>
            <a:srgbClr val="EEF4F9"/>
          </a:solidFill>
          <a:ln/>
        </p:spPr>
        <p:txBody>
          <a:bodyPr/>
          <a:lstStyle/>
          <a:p>
            <a:endParaRPr lang="en-US"/>
          </a:p>
        </p:txBody>
      </p:sp>
      <p:sp>
        <p:nvSpPr>
          <p:cNvPr id="29" name="Shape 27"/>
          <p:cNvSpPr/>
          <p:nvPr/>
        </p:nvSpPr>
        <p:spPr>
          <a:xfrm>
            <a:off x="8272485" y="1764792"/>
            <a:ext cx="100584" cy="100584"/>
          </a:xfrm>
          <a:prstGeom prst="ellipse">
            <a:avLst/>
          </a:prstGeom>
          <a:solidFill>
            <a:srgbClr val="0044AA"/>
          </a:solidFill>
          <a:ln/>
        </p:spPr>
        <p:txBody>
          <a:bodyPr/>
          <a:lstStyle/>
          <a:p>
            <a:endParaRPr lang="en-US"/>
          </a:p>
        </p:txBody>
      </p:sp>
      <p:sp>
        <p:nvSpPr>
          <p:cNvPr id="30" name="Text 28"/>
          <p:cNvSpPr/>
          <p:nvPr/>
        </p:nvSpPr>
        <p:spPr>
          <a:xfrm>
            <a:off x="7815925" y="1965960"/>
            <a:ext cx="1013704" cy="566928"/>
          </a:xfrm>
          <a:prstGeom prst="rect">
            <a:avLst/>
          </a:prstGeom>
          <a:noFill/>
          <a:ln/>
        </p:spPr>
        <p:txBody>
          <a:bodyPr wrap="square" rtlCol="0" anchor="t"/>
          <a:lstStyle/>
          <a:p>
            <a:pPr marL="0" indent="0" algn="ctr">
              <a:lnSpc>
                <a:spcPct val="105000"/>
              </a:lnSpc>
              <a:buNone/>
            </a:pPr>
            <a:r>
              <a:rPr lang="en-US" sz="1050" b="1" dirty="0">
                <a:solidFill>
                  <a:srgbClr val="1A1A1A"/>
                </a:solidFill>
                <a:latin typeface="Nunito" pitchFamily="34" charset="0"/>
                <a:ea typeface="Nunito" pitchFamily="34" charset="-122"/>
                <a:cs typeface="Nunito" pitchFamily="34" charset="-120"/>
              </a:rPr>
              <a:t>Evaluation</a:t>
            </a:r>
            <a:endParaRPr lang="en-US" sz="1050" dirty="0"/>
          </a:p>
        </p:txBody>
      </p:sp>
      <p:sp>
        <p:nvSpPr>
          <p:cNvPr id="31" name="Text 29"/>
          <p:cNvSpPr/>
          <p:nvPr/>
        </p:nvSpPr>
        <p:spPr>
          <a:xfrm>
            <a:off x="7843357" y="2606040"/>
            <a:ext cx="958840" cy="1463040"/>
          </a:xfrm>
          <a:prstGeom prst="rect">
            <a:avLst/>
          </a:prstGeom>
          <a:noFill/>
          <a:ln/>
        </p:spPr>
        <p:txBody>
          <a:bodyPr wrap="square" rtlCol="0" anchor="t"/>
          <a:lstStyle/>
          <a:p>
            <a:pPr marL="0" indent="0" algn="ctr">
              <a:lnSpc>
                <a:spcPct val="120000"/>
              </a:lnSpc>
              <a:buNone/>
            </a:pPr>
            <a:r>
              <a:rPr lang="en-US" sz="850" dirty="0">
                <a:solidFill>
                  <a:srgbClr val="5B6770"/>
                </a:solidFill>
                <a:latin typeface="Calibri" pitchFamily="34" charset="0"/>
                <a:ea typeface="Calibri" pitchFamily="34" charset="-122"/>
                <a:cs typeface="Calibri" pitchFamily="34" charset="-120"/>
              </a:rPr>
              <a:t>How will we know if this helped?</a:t>
            </a:r>
            <a:endParaRPr lang="en-US" sz="850" dirty="0"/>
          </a:p>
        </p:txBody>
      </p:sp>
      <p:sp>
        <p:nvSpPr>
          <p:cNvPr id="32" name="Text 30"/>
          <p:cNvSpPr/>
          <p:nvPr/>
        </p:nvSpPr>
        <p:spPr>
          <a:xfrm>
            <a:off x="548640" y="4343400"/>
            <a:ext cx="8046720" cy="274320"/>
          </a:xfrm>
          <a:prstGeom prst="rect">
            <a:avLst/>
          </a:prstGeom>
          <a:noFill/>
          <a:ln/>
        </p:spPr>
        <p:txBody>
          <a:bodyPr wrap="square" rtlCol="0" anchor="ctr"/>
          <a:lstStyle/>
          <a:p>
            <a:pPr marL="0" indent="0">
              <a:buNone/>
            </a:pPr>
            <a:r>
              <a:rPr lang="en-US" sz="1050" i="1" dirty="0">
                <a:solidFill>
                  <a:srgbClr val="5B6770"/>
                </a:solidFill>
                <a:latin typeface="Calibri" pitchFamily="34" charset="0"/>
                <a:ea typeface="Calibri" pitchFamily="34" charset="-122"/>
                <a:cs typeface="Calibri" pitchFamily="34" charset="-120"/>
              </a:rPr>
              <a:t>Used table-by-table in the AILRP faculty workshop, with a real classroom scenario tied to each principle — not a lecture.</a:t>
            </a:r>
            <a:endParaRPr lang="en-US" sz="1050" dirty="0"/>
          </a:p>
        </p:txBody>
      </p:sp>
      <p:sp>
        <p:nvSpPr>
          <p:cNvPr id="33" name="Text 31"/>
          <p:cNvSpPr/>
          <p:nvPr/>
        </p:nvSpPr>
        <p:spPr>
          <a:xfrm>
            <a:off x="5897880" y="4754880"/>
            <a:ext cx="1874520" cy="274320"/>
          </a:xfrm>
          <a:prstGeom prst="rect">
            <a:avLst/>
          </a:prstGeom>
          <a:noFill/>
          <a:ln/>
        </p:spPr>
        <p:txBody>
          <a:bodyPr wrap="square" rtlCol="0" anchor="ctr"/>
          <a:lstStyle/>
          <a:p>
            <a:pPr marL="0" indent="0" algn="r">
              <a:buNone/>
            </a:pPr>
            <a:r>
              <a:rPr lang="en-US" sz="900" dirty="0">
                <a:solidFill>
                  <a:srgbClr val="5B6770"/>
                </a:solidFill>
                <a:latin typeface="Calibri" pitchFamily="34" charset="0"/>
                <a:ea typeface="Calibri" pitchFamily="34" charset="-122"/>
                <a:cs typeface="Calibri" pitchFamily="34" charset="-120"/>
              </a:rPr>
              <a:t>AdvanceKentucky  |  ETEI</a:t>
            </a:r>
            <a:endParaRPr lang="en-US" sz="900" dirty="0"/>
          </a:p>
        </p:txBody>
      </p:sp>
      <p:sp>
        <p:nvSpPr>
          <p:cNvPr id="34" name="Shape 32"/>
          <p:cNvSpPr/>
          <p:nvPr/>
        </p:nvSpPr>
        <p:spPr>
          <a:xfrm>
            <a:off x="7907731" y="4732020"/>
            <a:ext cx="201168" cy="201168"/>
          </a:xfrm>
          <a:prstGeom prst="ellipse">
            <a:avLst/>
          </a:prstGeom>
          <a:solidFill>
            <a:srgbClr val="70549C"/>
          </a:solidFill>
          <a:ln/>
        </p:spPr>
        <p:txBody>
          <a:bodyPr/>
          <a:lstStyle/>
          <a:p>
            <a:endParaRPr lang="en-US"/>
          </a:p>
        </p:txBody>
      </p:sp>
      <p:sp>
        <p:nvSpPr>
          <p:cNvPr id="35" name="Shape 33"/>
          <p:cNvSpPr/>
          <p:nvPr/>
        </p:nvSpPr>
        <p:spPr>
          <a:xfrm>
            <a:off x="8024774" y="4732020"/>
            <a:ext cx="201168" cy="201168"/>
          </a:xfrm>
          <a:prstGeom prst="ellipse">
            <a:avLst/>
          </a:prstGeom>
          <a:solidFill>
            <a:srgbClr val="25A96D"/>
          </a:solidFill>
          <a:ln/>
        </p:spPr>
        <p:txBody>
          <a:bodyPr/>
          <a:lstStyle/>
          <a:p>
            <a:endParaRPr lang="en-US"/>
          </a:p>
        </p:txBody>
      </p:sp>
      <p:sp>
        <p:nvSpPr>
          <p:cNvPr id="36" name="Shape 34"/>
          <p:cNvSpPr/>
          <p:nvPr/>
        </p:nvSpPr>
        <p:spPr>
          <a:xfrm>
            <a:off x="8141818" y="4732020"/>
            <a:ext cx="201168" cy="201168"/>
          </a:xfrm>
          <a:prstGeom prst="ellipse">
            <a:avLst/>
          </a:prstGeom>
          <a:solidFill>
            <a:srgbClr val="00A471"/>
          </a:solidFill>
          <a:ln/>
        </p:spPr>
        <p:txBody>
          <a:bodyPr/>
          <a:lstStyle/>
          <a:p>
            <a:endParaRPr lang="en-US"/>
          </a:p>
        </p:txBody>
      </p:sp>
      <p:sp>
        <p:nvSpPr>
          <p:cNvPr id="37" name="Shape 35"/>
          <p:cNvSpPr/>
          <p:nvPr/>
        </p:nvSpPr>
        <p:spPr>
          <a:xfrm>
            <a:off x="8258861" y="4732020"/>
            <a:ext cx="201168" cy="201168"/>
          </a:xfrm>
          <a:prstGeom prst="ellipse">
            <a:avLst/>
          </a:prstGeom>
          <a:solidFill>
            <a:srgbClr val="0044AA"/>
          </a:solidFill>
          <a:ln/>
        </p:spPr>
        <p:txBody>
          <a:bodyPr/>
          <a:lstStyle/>
          <a:p>
            <a:endParaRPr lang="en-US"/>
          </a:p>
        </p:txBody>
      </p:sp>
      <p:sp>
        <p:nvSpPr>
          <p:cNvPr id="38" name="Text 36"/>
          <p:cNvSpPr/>
          <p:nvPr/>
        </p:nvSpPr>
        <p:spPr>
          <a:xfrm>
            <a:off x="320040" y="4754880"/>
            <a:ext cx="457200" cy="274320"/>
          </a:xfrm>
          <a:prstGeom prst="rect">
            <a:avLst/>
          </a:prstGeom>
          <a:noFill/>
          <a:ln/>
        </p:spPr>
        <p:txBody>
          <a:bodyPr wrap="square" rtlCol="0" anchor="ctr"/>
          <a:lstStyle/>
          <a:p>
            <a:pPr marL="0" indent="0" algn="l">
              <a:buNone/>
            </a:pPr>
            <a:r>
              <a:rPr lang="en-US" sz="900" dirty="0">
                <a:solidFill>
                  <a:srgbClr val="5B6770"/>
                </a:solidFill>
                <a:latin typeface="Calibri" pitchFamily="34" charset="0"/>
                <a:ea typeface="Calibri" pitchFamily="34" charset="-122"/>
                <a:cs typeface="Calibri" pitchFamily="34" charset="-120"/>
              </a:rPr>
              <a:t>12</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57200"/>
            <a:ext cx="5486400" cy="274320"/>
          </a:xfrm>
          <a:prstGeom prst="rect">
            <a:avLst/>
          </a:prstGeom>
          <a:noFill/>
          <a:ln/>
        </p:spPr>
        <p:txBody>
          <a:bodyPr wrap="square" rtlCol="0" anchor="ctr"/>
          <a:lstStyle/>
          <a:p>
            <a:pPr marL="0" indent="0" algn="l">
              <a:buNone/>
            </a:pPr>
            <a:r>
              <a:rPr lang="en-US" sz="1200" b="1" kern="0" spc="100" dirty="0">
                <a:solidFill>
                  <a:srgbClr val="70549C"/>
                </a:solidFill>
                <a:latin typeface="Calibri" pitchFamily="34" charset="0"/>
                <a:ea typeface="Calibri" pitchFamily="34" charset="-122"/>
                <a:cs typeface="Calibri" pitchFamily="34" charset="-120"/>
              </a:rPr>
              <a:t>AILRP OVERVIEW</a:t>
            </a:r>
            <a:endParaRPr lang="en-US" sz="1200" dirty="0"/>
          </a:p>
        </p:txBody>
      </p:sp>
      <p:sp>
        <p:nvSpPr>
          <p:cNvPr id="3" name="Text 1"/>
          <p:cNvSpPr/>
          <p:nvPr/>
        </p:nvSpPr>
        <p:spPr>
          <a:xfrm>
            <a:off x="548640" y="731520"/>
            <a:ext cx="8046720" cy="640080"/>
          </a:xfrm>
          <a:prstGeom prst="rect">
            <a:avLst/>
          </a:prstGeom>
          <a:noFill/>
          <a:ln/>
        </p:spPr>
        <p:txBody>
          <a:bodyPr wrap="square" rtlCol="0" anchor="ctr"/>
          <a:lstStyle/>
          <a:p>
            <a:pPr marL="0" indent="0" algn="l">
              <a:buNone/>
            </a:pPr>
            <a:r>
              <a:rPr lang="en-US" sz="2800" b="1" dirty="0">
                <a:solidFill>
                  <a:srgbClr val="1A1A1A"/>
                </a:solidFill>
                <a:latin typeface="Nunito" pitchFamily="34" charset="0"/>
                <a:ea typeface="Nunito" pitchFamily="34" charset="-122"/>
                <a:cs typeface="Nunito" pitchFamily="34" charset="-120"/>
              </a:rPr>
              <a:t>Built on Kentucky's Own Guidance</a:t>
            </a:r>
            <a:endParaRPr lang="en-US" sz="2800" dirty="0"/>
          </a:p>
        </p:txBody>
      </p:sp>
      <p:sp>
        <p:nvSpPr>
          <p:cNvPr id="4" name="Shape 2"/>
          <p:cNvSpPr/>
          <p:nvPr/>
        </p:nvSpPr>
        <p:spPr>
          <a:xfrm>
            <a:off x="594360" y="1783080"/>
            <a:ext cx="146304" cy="146304"/>
          </a:xfrm>
          <a:prstGeom prst="ellipse">
            <a:avLst/>
          </a:prstGeom>
          <a:solidFill>
            <a:srgbClr val="00748E"/>
          </a:solidFill>
          <a:ln/>
        </p:spPr>
        <p:txBody>
          <a:bodyPr/>
          <a:lstStyle/>
          <a:p>
            <a:endParaRPr lang="en-US"/>
          </a:p>
        </p:txBody>
      </p:sp>
      <p:sp>
        <p:nvSpPr>
          <p:cNvPr id="5" name="Text 3"/>
          <p:cNvSpPr/>
          <p:nvPr/>
        </p:nvSpPr>
        <p:spPr>
          <a:xfrm>
            <a:off x="960120" y="1672624"/>
            <a:ext cx="7223760" cy="365760"/>
          </a:xfrm>
          <a:prstGeom prst="rect">
            <a:avLst/>
          </a:prstGeom>
          <a:noFill/>
          <a:ln/>
        </p:spPr>
        <p:txBody>
          <a:bodyPr wrap="square" rtlCol="0" anchor="ctr"/>
          <a:lstStyle/>
          <a:p>
            <a:pPr marL="0" indent="0">
              <a:buNone/>
            </a:pPr>
            <a:r>
              <a:rPr lang="en-US" sz="1500" b="1" dirty="0">
                <a:solidFill>
                  <a:srgbClr val="1A1A1A"/>
                </a:solidFill>
                <a:latin typeface="Nunito" pitchFamily="34" charset="0"/>
                <a:ea typeface="Nunito" pitchFamily="34" charset="-122"/>
                <a:cs typeface="Nunito" pitchFamily="34" charset="-120"/>
              </a:rPr>
              <a:t>KDE guidance</a:t>
            </a:r>
            <a:endParaRPr lang="en-US" sz="1500" dirty="0"/>
          </a:p>
        </p:txBody>
      </p:sp>
      <p:sp>
        <p:nvSpPr>
          <p:cNvPr id="6" name="Text 4"/>
          <p:cNvSpPr/>
          <p:nvPr/>
        </p:nvSpPr>
        <p:spPr>
          <a:xfrm>
            <a:off x="960120" y="2056672"/>
            <a:ext cx="7223760" cy="548640"/>
          </a:xfrm>
          <a:prstGeom prst="rect">
            <a:avLst/>
          </a:prstGeom>
          <a:noFill/>
          <a:ln/>
        </p:spPr>
        <p:txBody>
          <a:bodyPr wrap="square" rtlCol="0" anchor="ctr"/>
          <a:lstStyle/>
          <a:p>
            <a:pPr marL="0" indent="0">
              <a:lnSpc>
                <a:spcPct val="120000"/>
              </a:lnSpc>
              <a:buNone/>
            </a:pPr>
            <a:r>
              <a:rPr lang="en-US" sz="1300" dirty="0">
                <a:solidFill>
                  <a:srgbClr val="5B6770"/>
                </a:solidFill>
                <a:latin typeface="Calibri" pitchFamily="34" charset="0"/>
                <a:ea typeface="Calibri" pitchFamily="34" charset="-122"/>
                <a:cs typeface="Calibri" pitchFamily="34" charset="-120"/>
              </a:rPr>
              <a:t>Districts set their own policy on tools like ChatGPT; staff should never enter personal or confidential student/staff data into open public AI tools.</a:t>
            </a:r>
            <a:endParaRPr lang="en-US" sz="1300" dirty="0"/>
          </a:p>
        </p:txBody>
      </p:sp>
      <p:sp>
        <p:nvSpPr>
          <p:cNvPr id="7" name="Shape 5"/>
          <p:cNvSpPr/>
          <p:nvPr/>
        </p:nvSpPr>
        <p:spPr>
          <a:xfrm>
            <a:off x="594360" y="2743200"/>
            <a:ext cx="146304" cy="146304"/>
          </a:xfrm>
          <a:prstGeom prst="ellipse">
            <a:avLst/>
          </a:prstGeom>
          <a:solidFill>
            <a:srgbClr val="25A96D"/>
          </a:solidFill>
          <a:ln/>
        </p:spPr>
        <p:txBody>
          <a:bodyPr/>
          <a:lstStyle/>
          <a:p>
            <a:endParaRPr lang="en-US"/>
          </a:p>
        </p:txBody>
      </p:sp>
      <p:sp>
        <p:nvSpPr>
          <p:cNvPr id="8" name="Text 6"/>
          <p:cNvSpPr/>
          <p:nvPr/>
        </p:nvSpPr>
        <p:spPr>
          <a:xfrm>
            <a:off x="960120" y="2632744"/>
            <a:ext cx="7223760" cy="365760"/>
          </a:xfrm>
          <a:prstGeom prst="rect">
            <a:avLst/>
          </a:prstGeom>
          <a:noFill/>
          <a:ln/>
        </p:spPr>
        <p:txBody>
          <a:bodyPr wrap="square" rtlCol="0" anchor="ctr"/>
          <a:lstStyle/>
          <a:p>
            <a:pPr marL="0" indent="0">
              <a:buNone/>
            </a:pPr>
            <a:r>
              <a:rPr lang="en-US" sz="1500" b="1" dirty="0">
                <a:solidFill>
                  <a:srgbClr val="1A1A1A"/>
                </a:solidFill>
                <a:latin typeface="Nunito" pitchFamily="34" charset="0"/>
                <a:ea typeface="Nunito" pitchFamily="34" charset="-122"/>
                <a:cs typeface="Nunito" pitchFamily="34" charset="-120"/>
              </a:rPr>
              <a:t>KETS Master Plan</a:t>
            </a:r>
            <a:endParaRPr lang="en-US" sz="1500" dirty="0"/>
          </a:p>
        </p:txBody>
      </p:sp>
      <p:sp>
        <p:nvSpPr>
          <p:cNvPr id="9" name="Text 7"/>
          <p:cNvSpPr/>
          <p:nvPr/>
        </p:nvSpPr>
        <p:spPr>
          <a:xfrm>
            <a:off x="960120" y="3016792"/>
            <a:ext cx="7223760" cy="548640"/>
          </a:xfrm>
          <a:prstGeom prst="rect">
            <a:avLst/>
          </a:prstGeom>
          <a:noFill/>
          <a:ln/>
        </p:spPr>
        <p:txBody>
          <a:bodyPr wrap="square" rtlCol="0" anchor="ctr"/>
          <a:lstStyle/>
          <a:p>
            <a:pPr marL="0" indent="0">
              <a:lnSpc>
                <a:spcPct val="120000"/>
              </a:lnSpc>
              <a:buNone/>
            </a:pPr>
            <a:r>
              <a:rPr lang="en-US" sz="1300" dirty="0">
                <a:solidFill>
                  <a:srgbClr val="5B6770"/>
                </a:solidFill>
                <a:latin typeface="Calibri" pitchFamily="34" charset="0"/>
                <a:ea typeface="Calibri" pitchFamily="34" charset="-122"/>
                <a:cs typeface="Calibri" pitchFamily="34" charset="-120"/>
              </a:rPr>
              <a:t>“Humans in the loop” — AI should support professional judgment, not replace it.</a:t>
            </a:r>
            <a:endParaRPr lang="en-US" sz="1300" dirty="0"/>
          </a:p>
        </p:txBody>
      </p:sp>
      <p:sp>
        <p:nvSpPr>
          <p:cNvPr id="10" name="Shape 8"/>
          <p:cNvSpPr/>
          <p:nvPr/>
        </p:nvSpPr>
        <p:spPr>
          <a:xfrm>
            <a:off x="594360" y="3703320"/>
            <a:ext cx="146304" cy="146304"/>
          </a:xfrm>
          <a:prstGeom prst="ellipse">
            <a:avLst/>
          </a:prstGeom>
          <a:solidFill>
            <a:srgbClr val="0044AA"/>
          </a:solidFill>
          <a:ln/>
        </p:spPr>
        <p:txBody>
          <a:bodyPr/>
          <a:lstStyle/>
          <a:p>
            <a:endParaRPr lang="en-US"/>
          </a:p>
        </p:txBody>
      </p:sp>
      <p:sp>
        <p:nvSpPr>
          <p:cNvPr id="11" name="Text 9"/>
          <p:cNvSpPr/>
          <p:nvPr/>
        </p:nvSpPr>
        <p:spPr>
          <a:xfrm>
            <a:off x="960120" y="3592864"/>
            <a:ext cx="7223760" cy="365760"/>
          </a:xfrm>
          <a:prstGeom prst="rect">
            <a:avLst/>
          </a:prstGeom>
          <a:noFill/>
          <a:ln/>
        </p:spPr>
        <p:txBody>
          <a:bodyPr wrap="square" rtlCol="0" anchor="ctr"/>
          <a:lstStyle/>
          <a:p>
            <a:pPr marL="0" indent="0">
              <a:buNone/>
            </a:pPr>
            <a:r>
              <a:rPr lang="en-US" sz="1500" b="1" dirty="0">
                <a:solidFill>
                  <a:srgbClr val="1A1A1A"/>
                </a:solidFill>
                <a:latin typeface="Nunito" pitchFamily="34" charset="0"/>
                <a:ea typeface="Nunito" pitchFamily="34" charset="-122"/>
                <a:cs typeface="Nunito" pitchFamily="34" charset="-120"/>
              </a:rPr>
              <a:t>FERPA &amp; KY law</a:t>
            </a:r>
            <a:endParaRPr lang="en-US" sz="1500" dirty="0"/>
          </a:p>
        </p:txBody>
      </p:sp>
      <p:sp>
        <p:nvSpPr>
          <p:cNvPr id="12" name="Text 10"/>
          <p:cNvSpPr/>
          <p:nvPr/>
        </p:nvSpPr>
        <p:spPr>
          <a:xfrm>
            <a:off x="960120" y="3976912"/>
            <a:ext cx="7223760" cy="548640"/>
          </a:xfrm>
          <a:prstGeom prst="rect">
            <a:avLst/>
          </a:prstGeom>
          <a:noFill/>
          <a:ln/>
        </p:spPr>
        <p:txBody>
          <a:bodyPr wrap="square" rtlCol="0" anchor="ctr"/>
          <a:lstStyle/>
          <a:p>
            <a:pPr marL="0" indent="0">
              <a:lnSpc>
                <a:spcPct val="120000"/>
              </a:lnSpc>
              <a:buNone/>
            </a:pPr>
            <a:r>
              <a:rPr lang="en-US" sz="1300" dirty="0">
                <a:solidFill>
                  <a:srgbClr val="5B6770"/>
                </a:solidFill>
                <a:latin typeface="Calibri" pitchFamily="34" charset="0"/>
                <a:ea typeface="Calibri" pitchFamily="34" charset="-122"/>
                <a:cs typeface="Calibri" pitchFamily="34" charset="-120"/>
              </a:rPr>
              <a:t>Both parties comply throughout the partnership; no PII stored without district approval.</a:t>
            </a:r>
            <a:endParaRPr lang="en-US" sz="1300" dirty="0"/>
          </a:p>
        </p:txBody>
      </p:sp>
      <p:sp>
        <p:nvSpPr>
          <p:cNvPr id="13" name="Text 11"/>
          <p:cNvSpPr/>
          <p:nvPr/>
        </p:nvSpPr>
        <p:spPr>
          <a:xfrm>
            <a:off x="5897880" y="4754880"/>
            <a:ext cx="1874520" cy="274320"/>
          </a:xfrm>
          <a:prstGeom prst="rect">
            <a:avLst/>
          </a:prstGeom>
          <a:noFill/>
          <a:ln/>
        </p:spPr>
        <p:txBody>
          <a:bodyPr wrap="square" rtlCol="0" anchor="ctr"/>
          <a:lstStyle/>
          <a:p>
            <a:pPr marL="0" indent="0" algn="r">
              <a:buNone/>
            </a:pPr>
            <a:r>
              <a:rPr lang="en-US" sz="900" dirty="0">
                <a:solidFill>
                  <a:srgbClr val="5B6770"/>
                </a:solidFill>
                <a:latin typeface="Calibri" pitchFamily="34" charset="0"/>
                <a:ea typeface="Calibri" pitchFamily="34" charset="-122"/>
                <a:cs typeface="Calibri" pitchFamily="34" charset="-120"/>
              </a:rPr>
              <a:t>AdvanceKentucky  |  ETEI</a:t>
            </a:r>
            <a:endParaRPr lang="en-US" sz="900" dirty="0"/>
          </a:p>
        </p:txBody>
      </p:sp>
      <p:sp>
        <p:nvSpPr>
          <p:cNvPr id="14" name="Shape 12"/>
          <p:cNvSpPr/>
          <p:nvPr/>
        </p:nvSpPr>
        <p:spPr>
          <a:xfrm>
            <a:off x="7907731" y="4732020"/>
            <a:ext cx="201168" cy="201168"/>
          </a:xfrm>
          <a:prstGeom prst="ellipse">
            <a:avLst/>
          </a:prstGeom>
          <a:solidFill>
            <a:srgbClr val="70549C"/>
          </a:solidFill>
          <a:ln/>
        </p:spPr>
        <p:txBody>
          <a:bodyPr/>
          <a:lstStyle/>
          <a:p>
            <a:endParaRPr lang="en-US"/>
          </a:p>
        </p:txBody>
      </p:sp>
      <p:sp>
        <p:nvSpPr>
          <p:cNvPr id="15" name="Shape 13"/>
          <p:cNvSpPr/>
          <p:nvPr/>
        </p:nvSpPr>
        <p:spPr>
          <a:xfrm>
            <a:off x="8024774" y="4732020"/>
            <a:ext cx="201168" cy="201168"/>
          </a:xfrm>
          <a:prstGeom prst="ellipse">
            <a:avLst/>
          </a:prstGeom>
          <a:solidFill>
            <a:srgbClr val="25A96D"/>
          </a:solidFill>
          <a:ln/>
        </p:spPr>
        <p:txBody>
          <a:bodyPr/>
          <a:lstStyle/>
          <a:p>
            <a:endParaRPr lang="en-US"/>
          </a:p>
        </p:txBody>
      </p:sp>
      <p:sp>
        <p:nvSpPr>
          <p:cNvPr id="16" name="Shape 14"/>
          <p:cNvSpPr/>
          <p:nvPr/>
        </p:nvSpPr>
        <p:spPr>
          <a:xfrm>
            <a:off x="8141818" y="4732020"/>
            <a:ext cx="201168" cy="201168"/>
          </a:xfrm>
          <a:prstGeom prst="ellipse">
            <a:avLst/>
          </a:prstGeom>
          <a:solidFill>
            <a:srgbClr val="00A471"/>
          </a:solidFill>
          <a:ln/>
        </p:spPr>
        <p:txBody>
          <a:bodyPr/>
          <a:lstStyle/>
          <a:p>
            <a:endParaRPr lang="en-US"/>
          </a:p>
        </p:txBody>
      </p:sp>
      <p:sp>
        <p:nvSpPr>
          <p:cNvPr id="17" name="Shape 15"/>
          <p:cNvSpPr/>
          <p:nvPr/>
        </p:nvSpPr>
        <p:spPr>
          <a:xfrm>
            <a:off x="8258861" y="4732020"/>
            <a:ext cx="201168" cy="201168"/>
          </a:xfrm>
          <a:prstGeom prst="ellipse">
            <a:avLst/>
          </a:prstGeom>
          <a:solidFill>
            <a:srgbClr val="0044AA"/>
          </a:solidFill>
          <a:ln/>
        </p:spPr>
        <p:txBody>
          <a:bodyPr/>
          <a:lstStyle/>
          <a:p>
            <a:endParaRPr lang="en-US"/>
          </a:p>
        </p:txBody>
      </p:sp>
      <p:sp>
        <p:nvSpPr>
          <p:cNvPr id="18" name="Text 16"/>
          <p:cNvSpPr/>
          <p:nvPr/>
        </p:nvSpPr>
        <p:spPr>
          <a:xfrm>
            <a:off x="320040" y="4754880"/>
            <a:ext cx="457200" cy="274320"/>
          </a:xfrm>
          <a:prstGeom prst="rect">
            <a:avLst/>
          </a:prstGeom>
          <a:noFill/>
          <a:ln/>
        </p:spPr>
        <p:txBody>
          <a:bodyPr wrap="square" rtlCol="0" anchor="ctr"/>
          <a:lstStyle/>
          <a:p>
            <a:pPr marL="0" indent="0" algn="l">
              <a:buNone/>
            </a:pPr>
            <a:r>
              <a:rPr lang="en-US" sz="900" dirty="0">
                <a:solidFill>
                  <a:srgbClr val="5B6770"/>
                </a:solidFill>
                <a:latin typeface="Calibri" pitchFamily="34" charset="0"/>
                <a:ea typeface="Calibri" pitchFamily="34" charset="-122"/>
                <a:cs typeface="Calibri" pitchFamily="34" charset="-120"/>
              </a:rPr>
              <a:t>13</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1A1A1A"/>
        </a:solidFill>
        <a:effectLst/>
      </p:bgPr>
    </p:bg>
    <p:spTree>
      <p:nvGrpSpPr>
        <p:cNvPr id="1" name=""/>
        <p:cNvGrpSpPr/>
        <p:nvPr/>
      </p:nvGrpSpPr>
      <p:grpSpPr>
        <a:xfrm>
          <a:off x="0" y="0"/>
          <a:ext cx="0" cy="0"/>
          <a:chOff x="0" y="0"/>
          <a:chExt cx="0" cy="0"/>
        </a:xfrm>
      </p:grpSpPr>
      <p:sp>
        <p:nvSpPr>
          <p:cNvPr id="2" name="Shape 0"/>
          <p:cNvSpPr/>
          <p:nvPr/>
        </p:nvSpPr>
        <p:spPr>
          <a:xfrm>
            <a:off x="548640" y="548640"/>
            <a:ext cx="310896" cy="310896"/>
          </a:xfrm>
          <a:prstGeom prst="ellipse">
            <a:avLst/>
          </a:prstGeom>
          <a:solidFill>
            <a:srgbClr val="70549C"/>
          </a:solidFill>
          <a:ln/>
        </p:spPr>
        <p:txBody>
          <a:bodyPr/>
          <a:lstStyle/>
          <a:p>
            <a:endParaRPr lang="en-US"/>
          </a:p>
        </p:txBody>
      </p:sp>
      <p:sp>
        <p:nvSpPr>
          <p:cNvPr id="3" name="Shape 1"/>
          <p:cNvSpPr/>
          <p:nvPr/>
        </p:nvSpPr>
        <p:spPr>
          <a:xfrm>
            <a:off x="728777" y="548640"/>
            <a:ext cx="310896" cy="310896"/>
          </a:xfrm>
          <a:prstGeom prst="ellipse">
            <a:avLst/>
          </a:prstGeom>
          <a:solidFill>
            <a:srgbClr val="25A96D"/>
          </a:solidFill>
          <a:ln/>
        </p:spPr>
        <p:txBody>
          <a:bodyPr/>
          <a:lstStyle/>
          <a:p>
            <a:endParaRPr lang="en-US"/>
          </a:p>
        </p:txBody>
      </p:sp>
      <p:sp>
        <p:nvSpPr>
          <p:cNvPr id="4" name="Shape 2"/>
          <p:cNvSpPr/>
          <p:nvPr/>
        </p:nvSpPr>
        <p:spPr>
          <a:xfrm>
            <a:off x="908914" y="548640"/>
            <a:ext cx="310896" cy="310896"/>
          </a:xfrm>
          <a:prstGeom prst="ellipse">
            <a:avLst/>
          </a:prstGeom>
          <a:solidFill>
            <a:srgbClr val="00A471"/>
          </a:solidFill>
          <a:ln/>
        </p:spPr>
        <p:txBody>
          <a:bodyPr/>
          <a:lstStyle/>
          <a:p>
            <a:endParaRPr lang="en-US"/>
          </a:p>
        </p:txBody>
      </p:sp>
      <p:sp>
        <p:nvSpPr>
          <p:cNvPr id="5" name="Shape 3"/>
          <p:cNvSpPr/>
          <p:nvPr/>
        </p:nvSpPr>
        <p:spPr>
          <a:xfrm>
            <a:off x="1089050" y="548640"/>
            <a:ext cx="310896" cy="310896"/>
          </a:xfrm>
          <a:prstGeom prst="ellipse">
            <a:avLst/>
          </a:prstGeom>
          <a:solidFill>
            <a:srgbClr val="0044AA"/>
          </a:solidFill>
          <a:ln/>
        </p:spPr>
        <p:txBody>
          <a:bodyPr/>
          <a:lstStyle/>
          <a:p>
            <a:endParaRPr lang="en-US"/>
          </a:p>
        </p:txBody>
      </p:sp>
      <p:sp>
        <p:nvSpPr>
          <p:cNvPr id="6" name="Text 4"/>
          <p:cNvSpPr/>
          <p:nvPr/>
        </p:nvSpPr>
        <p:spPr>
          <a:xfrm>
            <a:off x="548640" y="1965960"/>
            <a:ext cx="3657600" cy="274320"/>
          </a:xfrm>
          <a:prstGeom prst="rect">
            <a:avLst/>
          </a:prstGeom>
          <a:noFill/>
          <a:ln/>
        </p:spPr>
        <p:txBody>
          <a:bodyPr wrap="square" rtlCol="0" anchor="ctr"/>
          <a:lstStyle/>
          <a:p>
            <a:pPr marL="0" indent="0" algn="l">
              <a:buNone/>
            </a:pPr>
            <a:r>
              <a:rPr lang="en-US" sz="1200" b="1" kern="0" spc="100" dirty="0">
                <a:solidFill>
                  <a:srgbClr val="D8ECF2"/>
                </a:solidFill>
                <a:latin typeface="Calibri" pitchFamily="34" charset="0"/>
                <a:ea typeface="Calibri" pitchFamily="34" charset="-122"/>
                <a:cs typeface="Calibri" pitchFamily="34" charset="-120"/>
              </a:rPr>
              <a:t>SECTION 02</a:t>
            </a:r>
            <a:endParaRPr lang="en-US" sz="1200" dirty="0"/>
          </a:p>
        </p:txBody>
      </p:sp>
      <p:sp>
        <p:nvSpPr>
          <p:cNvPr id="7" name="Text 5"/>
          <p:cNvSpPr/>
          <p:nvPr/>
        </p:nvSpPr>
        <p:spPr>
          <a:xfrm>
            <a:off x="548640" y="2286000"/>
            <a:ext cx="8046720" cy="1005840"/>
          </a:xfrm>
          <a:prstGeom prst="rect">
            <a:avLst/>
          </a:prstGeom>
          <a:noFill/>
          <a:ln/>
        </p:spPr>
        <p:txBody>
          <a:bodyPr wrap="square" rtlCol="0" anchor="ctr"/>
          <a:lstStyle/>
          <a:p>
            <a:pPr marL="0" indent="0" algn="l">
              <a:buNone/>
            </a:pPr>
            <a:r>
              <a:rPr lang="en-US" sz="3800" b="1" dirty="0">
                <a:solidFill>
                  <a:srgbClr val="FFFFFF"/>
                </a:solidFill>
                <a:latin typeface="Nunito" pitchFamily="34" charset="0"/>
                <a:ea typeface="Nunito" pitchFamily="34" charset="-122"/>
                <a:cs typeface="Nunito" pitchFamily="34" charset="-120"/>
              </a:rPr>
              <a:t>Pilot Spotlight: Barbourville City Schools</a:t>
            </a:r>
            <a:endParaRPr lang="en-US" sz="3800" dirty="0"/>
          </a:p>
        </p:txBody>
      </p:sp>
      <p:sp>
        <p:nvSpPr>
          <p:cNvPr id="8" name="Text 6"/>
          <p:cNvSpPr/>
          <p:nvPr/>
        </p:nvSpPr>
        <p:spPr>
          <a:xfrm>
            <a:off x="548640" y="3307822"/>
            <a:ext cx="7680960" cy="457200"/>
          </a:xfrm>
          <a:prstGeom prst="rect">
            <a:avLst/>
          </a:prstGeom>
          <a:noFill/>
          <a:ln/>
        </p:spPr>
        <p:txBody>
          <a:bodyPr wrap="square" rtlCol="0" anchor="t"/>
          <a:lstStyle/>
          <a:p>
            <a:pPr marL="0" indent="0" algn="l">
              <a:buNone/>
            </a:pPr>
            <a:r>
              <a:rPr lang="en-US" sz="1600" dirty="0">
                <a:solidFill>
                  <a:srgbClr val="D8ECF2"/>
                </a:solidFill>
                <a:latin typeface="Calibri" pitchFamily="34" charset="0"/>
                <a:ea typeface="Calibri" pitchFamily="34" charset="-122"/>
                <a:cs typeface="Calibri" pitchFamily="34" charset="-120"/>
              </a:rPr>
              <a:t>A preview of AdvanceKentucky's flagship AILRP pilot</a:t>
            </a:r>
            <a:endParaRPr lang="en-US" sz="1600" dirty="0"/>
          </a:p>
        </p:txBody>
      </p:sp>
      <p:sp>
        <p:nvSpPr>
          <p:cNvPr id="9" name="Text 7"/>
          <p:cNvSpPr/>
          <p:nvPr/>
        </p:nvSpPr>
        <p:spPr>
          <a:xfrm>
            <a:off x="320040" y="4754880"/>
            <a:ext cx="457200" cy="274320"/>
          </a:xfrm>
          <a:prstGeom prst="rect">
            <a:avLst/>
          </a:prstGeom>
          <a:noFill/>
          <a:ln/>
        </p:spPr>
        <p:txBody>
          <a:bodyPr wrap="square" rtlCol="0" anchor="ctr"/>
          <a:lstStyle/>
          <a:p>
            <a:pPr marL="0" indent="0" algn="l">
              <a:buNone/>
            </a:pPr>
            <a:r>
              <a:rPr lang="en-US" sz="900" dirty="0">
                <a:solidFill>
                  <a:srgbClr val="D8E4EE"/>
                </a:solidFill>
                <a:latin typeface="Calibri" pitchFamily="34" charset="0"/>
                <a:ea typeface="Calibri" pitchFamily="34" charset="-122"/>
                <a:cs typeface="Calibri" pitchFamily="34" charset="-120"/>
              </a:rPr>
              <a:t>14</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57200"/>
            <a:ext cx="5486400" cy="274320"/>
          </a:xfrm>
          <a:prstGeom prst="rect">
            <a:avLst/>
          </a:prstGeom>
          <a:noFill/>
          <a:ln/>
        </p:spPr>
        <p:txBody>
          <a:bodyPr wrap="square" rtlCol="0" anchor="ctr"/>
          <a:lstStyle/>
          <a:p>
            <a:pPr marL="0" indent="0" algn="l">
              <a:buNone/>
            </a:pPr>
            <a:r>
              <a:rPr lang="en-US" sz="1200" b="1" kern="0" spc="100" dirty="0">
                <a:solidFill>
                  <a:srgbClr val="00748E"/>
                </a:solidFill>
                <a:latin typeface="Calibri" pitchFamily="34" charset="0"/>
                <a:ea typeface="Calibri" pitchFamily="34" charset="-122"/>
                <a:cs typeface="Calibri" pitchFamily="34" charset="-120"/>
              </a:rPr>
              <a:t>PILOT SPOTLIGHT</a:t>
            </a:r>
            <a:endParaRPr lang="en-US" sz="1200" dirty="0"/>
          </a:p>
        </p:txBody>
      </p:sp>
      <p:sp>
        <p:nvSpPr>
          <p:cNvPr id="3" name="Text 1"/>
          <p:cNvSpPr/>
          <p:nvPr/>
        </p:nvSpPr>
        <p:spPr>
          <a:xfrm>
            <a:off x="548640" y="731520"/>
            <a:ext cx="8046720" cy="640080"/>
          </a:xfrm>
          <a:prstGeom prst="rect">
            <a:avLst/>
          </a:prstGeom>
          <a:noFill/>
          <a:ln/>
        </p:spPr>
        <p:txBody>
          <a:bodyPr wrap="square" rtlCol="0" anchor="ctr"/>
          <a:lstStyle/>
          <a:p>
            <a:pPr marL="0" indent="0" algn="l">
              <a:buNone/>
            </a:pPr>
            <a:r>
              <a:rPr lang="en-US" sz="3200" b="1" dirty="0">
                <a:solidFill>
                  <a:srgbClr val="1A1A1A"/>
                </a:solidFill>
                <a:latin typeface="Nunito" pitchFamily="34" charset="0"/>
                <a:ea typeface="Nunito" pitchFamily="34" charset="-122"/>
                <a:cs typeface="Nunito" pitchFamily="34" charset="-120"/>
              </a:rPr>
              <a:t>Our First AILRP Pilot</a:t>
            </a:r>
            <a:endParaRPr lang="en-US" sz="3200" dirty="0"/>
          </a:p>
        </p:txBody>
      </p:sp>
      <p:sp>
        <p:nvSpPr>
          <p:cNvPr id="4" name="Text 2"/>
          <p:cNvSpPr/>
          <p:nvPr/>
        </p:nvSpPr>
        <p:spPr>
          <a:xfrm>
            <a:off x="548640" y="1554480"/>
            <a:ext cx="8046720" cy="960120"/>
          </a:xfrm>
          <a:prstGeom prst="rect">
            <a:avLst/>
          </a:prstGeom>
          <a:noFill/>
          <a:ln/>
        </p:spPr>
        <p:txBody>
          <a:bodyPr wrap="square" rtlCol="0" anchor="ctr"/>
          <a:lstStyle/>
          <a:p>
            <a:pPr marL="0" indent="0">
              <a:lnSpc>
                <a:spcPct val="130000"/>
              </a:lnSpc>
              <a:buNone/>
            </a:pPr>
            <a:r>
              <a:rPr lang="en-US" sz="1500" b="1" dirty="0">
                <a:solidFill>
                  <a:srgbClr val="1A1A1A"/>
                </a:solidFill>
                <a:latin typeface="Calibri" pitchFamily="34" charset="0"/>
                <a:ea typeface="Calibri" pitchFamily="34" charset="-122"/>
                <a:cs typeface="Calibri" pitchFamily="34" charset="-120"/>
              </a:rPr>
              <a:t>Barbourville City Schools </a:t>
            </a:r>
            <a:r>
              <a:rPr lang="en-US" sz="1500" dirty="0">
                <a:solidFill>
                  <a:srgbClr val="1A1A1A"/>
                </a:solidFill>
                <a:latin typeface="Calibri" pitchFamily="34" charset="0"/>
                <a:ea typeface="Calibri" pitchFamily="34" charset="-122"/>
                <a:cs typeface="Calibri" pitchFamily="34" charset="-120"/>
              </a:rPr>
              <a:t>completed the two-day SCRIPT strategic planning workshop, and its one-day, all-faculty Introduction to AI workshop (6.5 hours) is scheduled for July 31, 2026, under their AILRP Letter of Agreement.</a:t>
            </a:r>
            <a:endParaRPr lang="en-US" sz="1500" dirty="0"/>
          </a:p>
        </p:txBody>
      </p:sp>
      <p:sp>
        <p:nvSpPr>
          <p:cNvPr id="5" name="Text 3"/>
          <p:cNvSpPr/>
          <p:nvPr/>
        </p:nvSpPr>
        <p:spPr>
          <a:xfrm>
            <a:off x="548640" y="2606040"/>
            <a:ext cx="8046720" cy="502920"/>
          </a:xfrm>
          <a:prstGeom prst="rect">
            <a:avLst/>
          </a:prstGeom>
          <a:noFill/>
          <a:ln/>
        </p:spPr>
        <p:txBody>
          <a:bodyPr wrap="square" rtlCol="0" anchor="ctr"/>
          <a:lstStyle/>
          <a:p>
            <a:pPr marL="0" indent="0">
              <a:lnSpc>
                <a:spcPct val="130000"/>
              </a:lnSpc>
              <a:buNone/>
            </a:pPr>
            <a:r>
              <a:rPr lang="en-US" sz="1500" dirty="0">
                <a:solidFill>
                  <a:srgbClr val="1A1A1A"/>
                </a:solidFill>
                <a:latin typeface="Calibri" pitchFamily="34" charset="0"/>
                <a:ea typeface="Calibri" pitchFamily="34" charset="-122"/>
                <a:cs typeface="Calibri" pitchFamily="34" charset="-120"/>
              </a:rPr>
              <a:t>Classroom coaching and instructional support will begin right after, continuing through the rest of the school year.</a:t>
            </a:r>
            <a:endParaRPr lang="en-US" sz="1500" dirty="0"/>
          </a:p>
        </p:txBody>
      </p:sp>
      <p:sp>
        <p:nvSpPr>
          <p:cNvPr id="6" name="Shape 4"/>
          <p:cNvSpPr/>
          <p:nvPr/>
        </p:nvSpPr>
        <p:spPr>
          <a:xfrm>
            <a:off x="548640" y="3291840"/>
            <a:ext cx="8046720" cy="1280160"/>
          </a:xfrm>
          <a:prstGeom prst="roundRect">
            <a:avLst>
              <a:gd name="adj" fmla="val 4286"/>
            </a:avLst>
          </a:prstGeom>
          <a:solidFill>
            <a:srgbClr val="EEF4F9"/>
          </a:solidFill>
          <a:ln/>
        </p:spPr>
        <p:txBody>
          <a:bodyPr/>
          <a:lstStyle/>
          <a:p>
            <a:endParaRPr lang="en-US"/>
          </a:p>
        </p:txBody>
      </p:sp>
      <p:sp>
        <p:nvSpPr>
          <p:cNvPr id="7" name="Text 5"/>
          <p:cNvSpPr/>
          <p:nvPr/>
        </p:nvSpPr>
        <p:spPr>
          <a:xfrm>
            <a:off x="822960" y="3291840"/>
            <a:ext cx="7498080" cy="1280160"/>
          </a:xfrm>
          <a:prstGeom prst="rect">
            <a:avLst/>
          </a:prstGeom>
          <a:noFill/>
          <a:ln/>
        </p:spPr>
        <p:txBody>
          <a:bodyPr wrap="square" rtlCol="0" anchor="ctr"/>
          <a:lstStyle/>
          <a:p>
            <a:pPr marL="0" indent="0">
              <a:lnSpc>
                <a:spcPct val="130000"/>
              </a:lnSpc>
              <a:buNone/>
            </a:pPr>
            <a:r>
              <a:rPr lang="en-US" sz="1400" i="1" dirty="0">
                <a:solidFill>
                  <a:srgbClr val="00748E"/>
                </a:solidFill>
                <a:latin typeface="Calibri" pitchFamily="34" charset="0"/>
                <a:ea typeface="Calibri" pitchFamily="34" charset="-122"/>
                <a:cs typeface="Calibri" pitchFamily="34" charset="-120"/>
              </a:rPr>
              <a:t>This pilot is just getting underway — the faculty workshop hasn't happened yet. Today's story is about what's planned, not results already in hand.</a:t>
            </a:r>
            <a:endParaRPr lang="en-US" sz="1400" dirty="0"/>
          </a:p>
        </p:txBody>
      </p:sp>
      <p:sp>
        <p:nvSpPr>
          <p:cNvPr id="8" name="Text 6"/>
          <p:cNvSpPr/>
          <p:nvPr/>
        </p:nvSpPr>
        <p:spPr>
          <a:xfrm>
            <a:off x="5897880" y="4754880"/>
            <a:ext cx="1874520" cy="274320"/>
          </a:xfrm>
          <a:prstGeom prst="rect">
            <a:avLst/>
          </a:prstGeom>
          <a:noFill/>
          <a:ln/>
        </p:spPr>
        <p:txBody>
          <a:bodyPr wrap="square" rtlCol="0" anchor="ctr"/>
          <a:lstStyle/>
          <a:p>
            <a:pPr marL="0" indent="0" algn="r">
              <a:buNone/>
            </a:pPr>
            <a:r>
              <a:rPr lang="en-US" sz="900" dirty="0">
                <a:solidFill>
                  <a:srgbClr val="5B6770"/>
                </a:solidFill>
                <a:latin typeface="Calibri" pitchFamily="34" charset="0"/>
                <a:ea typeface="Calibri" pitchFamily="34" charset="-122"/>
                <a:cs typeface="Calibri" pitchFamily="34" charset="-120"/>
              </a:rPr>
              <a:t>AdvanceKentucky  |  ETEI</a:t>
            </a:r>
            <a:endParaRPr lang="en-US" sz="900" dirty="0"/>
          </a:p>
        </p:txBody>
      </p:sp>
      <p:sp>
        <p:nvSpPr>
          <p:cNvPr id="9" name="Shape 7"/>
          <p:cNvSpPr/>
          <p:nvPr/>
        </p:nvSpPr>
        <p:spPr>
          <a:xfrm>
            <a:off x="7907731" y="4732020"/>
            <a:ext cx="201168" cy="201168"/>
          </a:xfrm>
          <a:prstGeom prst="ellipse">
            <a:avLst/>
          </a:prstGeom>
          <a:solidFill>
            <a:srgbClr val="70549C"/>
          </a:solidFill>
          <a:ln/>
        </p:spPr>
        <p:txBody>
          <a:bodyPr/>
          <a:lstStyle/>
          <a:p>
            <a:endParaRPr lang="en-US"/>
          </a:p>
        </p:txBody>
      </p:sp>
      <p:sp>
        <p:nvSpPr>
          <p:cNvPr id="10" name="Shape 8"/>
          <p:cNvSpPr/>
          <p:nvPr/>
        </p:nvSpPr>
        <p:spPr>
          <a:xfrm>
            <a:off x="8024774" y="4732020"/>
            <a:ext cx="201168" cy="201168"/>
          </a:xfrm>
          <a:prstGeom prst="ellipse">
            <a:avLst/>
          </a:prstGeom>
          <a:solidFill>
            <a:srgbClr val="25A96D"/>
          </a:solidFill>
          <a:ln/>
        </p:spPr>
        <p:txBody>
          <a:bodyPr/>
          <a:lstStyle/>
          <a:p>
            <a:endParaRPr lang="en-US"/>
          </a:p>
        </p:txBody>
      </p:sp>
      <p:sp>
        <p:nvSpPr>
          <p:cNvPr id="11" name="Shape 9"/>
          <p:cNvSpPr/>
          <p:nvPr/>
        </p:nvSpPr>
        <p:spPr>
          <a:xfrm>
            <a:off x="8141818" y="4732020"/>
            <a:ext cx="201168" cy="201168"/>
          </a:xfrm>
          <a:prstGeom prst="ellipse">
            <a:avLst/>
          </a:prstGeom>
          <a:solidFill>
            <a:srgbClr val="00A471"/>
          </a:solidFill>
          <a:ln/>
        </p:spPr>
        <p:txBody>
          <a:bodyPr/>
          <a:lstStyle/>
          <a:p>
            <a:endParaRPr lang="en-US"/>
          </a:p>
        </p:txBody>
      </p:sp>
      <p:sp>
        <p:nvSpPr>
          <p:cNvPr id="12" name="Shape 10"/>
          <p:cNvSpPr/>
          <p:nvPr/>
        </p:nvSpPr>
        <p:spPr>
          <a:xfrm>
            <a:off x="8258861" y="4732020"/>
            <a:ext cx="201168" cy="201168"/>
          </a:xfrm>
          <a:prstGeom prst="ellipse">
            <a:avLst/>
          </a:prstGeom>
          <a:solidFill>
            <a:srgbClr val="0044AA"/>
          </a:solidFill>
          <a:ln/>
        </p:spPr>
        <p:txBody>
          <a:bodyPr/>
          <a:lstStyle/>
          <a:p>
            <a:endParaRPr lang="en-US"/>
          </a:p>
        </p:txBody>
      </p:sp>
      <p:sp>
        <p:nvSpPr>
          <p:cNvPr id="13" name="Text 11"/>
          <p:cNvSpPr/>
          <p:nvPr/>
        </p:nvSpPr>
        <p:spPr>
          <a:xfrm>
            <a:off x="320040" y="4754880"/>
            <a:ext cx="457200" cy="274320"/>
          </a:xfrm>
          <a:prstGeom prst="rect">
            <a:avLst/>
          </a:prstGeom>
          <a:noFill/>
          <a:ln/>
        </p:spPr>
        <p:txBody>
          <a:bodyPr wrap="square" rtlCol="0" anchor="ctr"/>
          <a:lstStyle/>
          <a:p>
            <a:pPr marL="0" indent="0" algn="l">
              <a:buNone/>
            </a:pPr>
            <a:r>
              <a:rPr lang="en-US" sz="900" dirty="0">
                <a:solidFill>
                  <a:srgbClr val="5B6770"/>
                </a:solidFill>
                <a:latin typeface="Calibri" pitchFamily="34" charset="0"/>
                <a:ea typeface="Calibri" pitchFamily="34" charset="-122"/>
                <a:cs typeface="Calibri" pitchFamily="34" charset="-120"/>
              </a:rPr>
              <a:t>15</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57200"/>
            <a:ext cx="5486400" cy="274320"/>
          </a:xfrm>
          <a:prstGeom prst="rect">
            <a:avLst/>
          </a:prstGeom>
          <a:noFill/>
          <a:ln/>
        </p:spPr>
        <p:txBody>
          <a:bodyPr wrap="square" rtlCol="0" anchor="ctr"/>
          <a:lstStyle/>
          <a:p>
            <a:pPr marL="0" indent="0" algn="l">
              <a:buNone/>
            </a:pPr>
            <a:r>
              <a:rPr lang="en-US" sz="1200" b="1" kern="0" spc="100" dirty="0">
                <a:solidFill>
                  <a:srgbClr val="00748E"/>
                </a:solidFill>
                <a:latin typeface="Calibri" pitchFamily="34" charset="0"/>
                <a:ea typeface="Calibri" pitchFamily="34" charset="-122"/>
                <a:cs typeface="Calibri" pitchFamily="34" charset="-120"/>
              </a:rPr>
              <a:t>PILOT SPOTLIGHT</a:t>
            </a:r>
            <a:endParaRPr lang="en-US" sz="1200" dirty="0"/>
          </a:p>
        </p:txBody>
      </p:sp>
      <p:sp>
        <p:nvSpPr>
          <p:cNvPr id="3" name="Text 1"/>
          <p:cNvSpPr/>
          <p:nvPr/>
        </p:nvSpPr>
        <p:spPr>
          <a:xfrm>
            <a:off x="548640" y="731520"/>
            <a:ext cx="8046720" cy="640080"/>
          </a:xfrm>
          <a:prstGeom prst="rect">
            <a:avLst/>
          </a:prstGeom>
          <a:noFill/>
          <a:ln/>
        </p:spPr>
        <p:txBody>
          <a:bodyPr wrap="square" rtlCol="0" anchor="ctr"/>
          <a:lstStyle/>
          <a:p>
            <a:pPr marL="0" indent="0" algn="l">
              <a:buNone/>
            </a:pPr>
            <a:r>
              <a:rPr lang="en-US" sz="3000" b="1" dirty="0">
                <a:solidFill>
                  <a:srgbClr val="1A1A1A"/>
                </a:solidFill>
                <a:latin typeface="Nunito" pitchFamily="34" charset="0"/>
                <a:ea typeface="Nunito" pitchFamily="34" charset="-122"/>
                <a:cs typeface="Nunito" pitchFamily="34" charset="-120"/>
              </a:rPr>
              <a:t>Inside the Faculty Workshop</a:t>
            </a:r>
            <a:endParaRPr lang="en-US" sz="3000" dirty="0"/>
          </a:p>
        </p:txBody>
      </p:sp>
      <p:sp>
        <p:nvSpPr>
          <p:cNvPr id="4" name="Text 2"/>
          <p:cNvSpPr/>
          <p:nvPr/>
        </p:nvSpPr>
        <p:spPr>
          <a:xfrm>
            <a:off x="548640" y="1371600"/>
            <a:ext cx="8046720" cy="274320"/>
          </a:xfrm>
          <a:prstGeom prst="rect">
            <a:avLst/>
          </a:prstGeom>
          <a:noFill/>
          <a:ln/>
        </p:spPr>
        <p:txBody>
          <a:bodyPr wrap="square" rtlCol="0" anchor="ctr"/>
          <a:lstStyle/>
          <a:p>
            <a:pPr marL="0" indent="0">
              <a:buNone/>
            </a:pPr>
            <a:r>
              <a:rPr lang="en-US" sz="1250" i="1" dirty="0">
                <a:solidFill>
                  <a:srgbClr val="5B6770"/>
                </a:solidFill>
                <a:latin typeface="Calibri" pitchFamily="34" charset="0"/>
                <a:ea typeface="Calibri" pitchFamily="34" charset="-122"/>
                <a:cs typeface="Calibri" pitchFamily="34" charset="-120"/>
              </a:rPr>
              <a:t>Planned for July 31, 2026</a:t>
            </a:r>
            <a:endParaRPr lang="en-US" sz="1250" dirty="0"/>
          </a:p>
        </p:txBody>
      </p:sp>
      <p:sp>
        <p:nvSpPr>
          <p:cNvPr id="5" name="Shape 3"/>
          <p:cNvSpPr/>
          <p:nvPr/>
        </p:nvSpPr>
        <p:spPr>
          <a:xfrm>
            <a:off x="548640" y="1938528"/>
            <a:ext cx="164592" cy="164592"/>
          </a:xfrm>
          <a:prstGeom prst="ellipse">
            <a:avLst/>
          </a:prstGeom>
          <a:solidFill>
            <a:srgbClr val="70549C"/>
          </a:solidFill>
          <a:ln/>
        </p:spPr>
        <p:txBody>
          <a:bodyPr/>
          <a:lstStyle/>
          <a:p>
            <a:endParaRPr lang="en-US"/>
          </a:p>
        </p:txBody>
      </p:sp>
      <p:sp>
        <p:nvSpPr>
          <p:cNvPr id="6" name="Text 4"/>
          <p:cNvSpPr/>
          <p:nvPr/>
        </p:nvSpPr>
        <p:spPr>
          <a:xfrm>
            <a:off x="960120" y="1834060"/>
            <a:ext cx="5669280" cy="384048"/>
          </a:xfrm>
          <a:prstGeom prst="rect">
            <a:avLst/>
          </a:prstGeom>
          <a:noFill/>
          <a:ln/>
        </p:spPr>
        <p:txBody>
          <a:bodyPr wrap="square" rtlCol="0" anchor="ctr"/>
          <a:lstStyle/>
          <a:p>
            <a:pPr marL="0" indent="0">
              <a:buNone/>
            </a:pPr>
            <a:r>
              <a:rPr lang="en-US" sz="1450" b="1" dirty="0">
                <a:solidFill>
                  <a:srgbClr val="1A1A1A"/>
                </a:solidFill>
                <a:latin typeface="Calibri" pitchFamily="34" charset="0"/>
                <a:ea typeface="Calibri" pitchFamily="34" charset="-122"/>
                <a:cs typeface="Calibri" pitchFamily="34" charset="-120"/>
              </a:rPr>
              <a:t>Welcome &amp; SCRIPT Tie-In</a:t>
            </a:r>
            <a:endParaRPr lang="en-US" sz="1450" dirty="0"/>
          </a:p>
        </p:txBody>
      </p:sp>
      <p:sp>
        <p:nvSpPr>
          <p:cNvPr id="7" name="Text 5"/>
          <p:cNvSpPr/>
          <p:nvPr/>
        </p:nvSpPr>
        <p:spPr>
          <a:xfrm>
            <a:off x="6675120" y="1834060"/>
            <a:ext cx="1371600" cy="384048"/>
          </a:xfrm>
          <a:prstGeom prst="rect">
            <a:avLst/>
          </a:prstGeom>
          <a:noFill/>
          <a:ln/>
        </p:spPr>
        <p:txBody>
          <a:bodyPr wrap="square" rtlCol="0" anchor="ctr"/>
          <a:lstStyle/>
          <a:p>
            <a:pPr marL="0" indent="0" algn="r">
              <a:buNone/>
            </a:pPr>
            <a:r>
              <a:rPr lang="en-US" sz="1300" dirty="0">
                <a:solidFill>
                  <a:srgbClr val="5B6770"/>
                </a:solidFill>
                <a:latin typeface="Calibri" pitchFamily="34" charset="0"/>
                <a:ea typeface="Calibri" pitchFamily="34" charset="-122"/>
                <a:cs typeface="Calibri" pitchFamily="34" charset="-120"/>
              </a:rPr>
              <a:t>30 min</a:t>
            </a:r>
            <a:endParaRPr lang="en-US" sz="1300" dirty="0"/>
          </a:p>
        </p:txBody>
      </p:sp>
      <p:sp>
        <p:nvSpPr>
          <p:cNvPr id="8" name="Shape 6"/>
          <p:cNvSpPr/>
          <p:nvPr/>
        </p:nvSpPr>
        <p:spPr>
          <a:xfrm>
            <a:off x="548640" y="2395728"/>
            <a:ext cx="164592" cy="164592"/>
          </a:xfrm>
          <a:prstGeom prst="ellipse">
            <a:avLst/>
          </a:prstGeom>
          <a:solidFill>
            <a:srgbClr val="0044AA"/>
          </a:solidFill>
          <a:ln/>
        </p:spPr>
        <p:txBody>
          <a:bodyPr/>
          <a:lstStyle/>
          <a:p>
            <a:endParaRPr lang="en-US"/>
          </a:p>
        </p:txBody>
      </p:sp>
      <p:sp>
        <p:nvSpPr>
          <p:cNvPr id="9" name="Text 7"/>
          <p:cNvSpPr/>
          <p:nvPr/>
        </p:nvSpPr>
        <p:spPr>
          <a:xfrm>
            <a:off x="960120" y="2291260"/>
            <a:ext cx="5669280" cy="384048"/>
          </a:xfrm>
          <a:prstGeom prst="rect">
            <a:avLst/>
          </a:prstGeom>
          <a:noFill/>
          <a:ln/>
        </p:spPr>
        <p:txBody>
          <a:bodyPr wrap="square" rtlCol="0" anchor="ctr"/>
          <a:lstStyle/>
          <a:p>
            <a:pPr marL="0" indent="0">
              <a:buNone/>
            </a:pPr>
            <a:r>
              <a:rPr lang="en-US" sz="1450" b="1" dirty="0">
                <a:solidFill>
                  <a:srgbClr val="1A1A1A"/>
                </a:solidFill>
                <a:latin typeface="Calibri" pitchFamily="34" charset="0"/>
                <a:ea typeface="Calibri" pitchFamily="34" charset="-122"/>
                <a:cs typeface="Calibri" pitchFamily="34" charset="-120"/>
              </a:rPr>
              <a:t>AI Foundations: TeachAI + KY Guardrails</a:t>
            </a:r>
            <a:endParaRPr lang="en-US" sz="1450" dirty="0"/>
          </a:p>
        </p:txBody>
      </p:sp>
      <p:sp>
        <p:nvSpPr>
          <p:cNvPr id="10" name="Text 8"/>
          <p:cNvSpPr/>
          <p:nvPr/>
        </p:nvSpPr>
        <p:spPr>
          <a:xfrm>
            <a:off x="6675120" y="2291260"/>
            <a:ext cx="1371600" cy="384048"/>
          </a:xfrm>
          <a:prstGeom prst="rect">
            <a:avLst/>
          </a:prstGeom>
          <a:noFill/>
          <a:ln/>
        </p:spPr>
        <p:txBody>
          <a:bodyPr wrap="square" rtlCol="0" anchor="ctr"/>
          <a:lstStyle/>
          <a:p>
            <a:pPr marL="0" indent="0" algn="r">
              <a:buNone/>
            </a:pPr>
            <a:r>
              <a:rPr lang="en-US" sz="1300" dirty="0">
                <a:solidFill>
                  <a:srgbClr val="5B6770"/>
                </a:solidFill>
                <a:latin typeface="Calibri" pitchFamily="34" charset="0"/>
                <a:ea typeface="Calibri" pitchFamily="34" charset="-122"/>
                <a:cs typeface="Calibri" pitchFamily="34" charset="-120"/>
              </a:rPr>
              <a:t>70 min</a:t>
            </a:r>
            <a:endParaRPr lang="en-US" sz="1300" dirty="0"/>
          </a:p>
        </p:txBody>
      </p:sp>
      <p:sp>
        <p:nvSpPr>
          <p:cNvPr id="11" name="Shape 9"/>
          <p:cNvSpPr/>
          <p:nvPr/>
        </p:nvSpPr>
        <p:spPr>
          <a:xfrm>
            <a:off x="548640" y="2852928"/>
            <a:ext cx="164592" cy="164592"/>
          </a:xfrm>
          <a:prstGeom prst="ellipse">
            <a:avLst/>
          </a:prstGeom>
          <a:solidFill>
            <a:srgbClr val="00748E"/>
          </a:solidFill>
          <a:ln/>
        </p:spPr>
        <p:txBody>
          <a:bodyPr/>
          <a:lstStyle/>
          <a:p>
            <a:endParaRPr lang="en-US"/>
          </a:p>
        </p:txBody>
      </p:sp>
      <p:sp>
        <p:nvSpPr>
          <p:cNvPr id="12" name="Text 10"/>
          <p:cNvSpPr/>
          <p:nvPr/>
        </p:nvSpPr>
        <p:spPr>
          <a:xfrm>
            <a:off x="960120" y="2748460"/>
            <a:ext cx="5669280" cy="384048"/>
          </a:xfrm>
          <a:prstGeom prst="rect">
            <a:avLst/>
          </a:prstGeom>
          <a:noFill/>
          <a:ln/>
        </p:spPr>
        <p:txBody>
          <a:bodyPr wrap="square" rtlCol="0" anchor="ctr"/>
          <a:lstStyle/>
          <a:p>
            <a:pPr marL="0" indent="0">
              <a:buNone/>
            </a:pPr>
            <a:r>
              <a:rPr lang="en-US" sz="1450" b="1" dirty="0">
                <a:solidFill>
                  <a:srgbClr val="1A1A1A"/>
                </a:solidFill>
                <a:latin typeface="Calibri" pitchFamily="34" charset="0"/>
                <a:ea typeface="Calibri" pitchFamily="34" charset="-122"/>
                <a:cs typeface="Calibri" pitchFamily="34" charset="-120"/>
              </a:rPr>
              <a:t>Tool Demos: Engage &amp; Create</a:t>
            </a:r>
            <a:endParaRPr lang="en-US" sz="1450" dirty="0"/>
          </a:p>
        </p:txBody>
      </p:sp>
      <p:sp>
        <p:nvSpPr>
          <p:cNvPr id="13" name="Text 11"/>
          <p:cNvSpPr/>
          <p:nvPr/>
        </p:nvSpPr>
        <p:spPr>
          <a:xfrm>
            <a:off x="6675120" y="2748460"/>
            <a:ext cx="1371600" cy="384048"/>
          </a:xfrm>
          <a:prstGeom prst="rect">
            <a:avLst/>
          </a:prstGeom>
          <a:noFill/>
          <a:ln/>
        </p:spPr>
        <p:txBody>
          <a:bodyPr wrap="square" rtlCol="0" anchor="ctr"/>
          <a:lstStyle/>
          <a:p>
            <a:pPr marL="0" indent="0" algn="r">
              <a:buNone/>
            </a:pPr>
            <a:r>
              <a:rPr lang="en-US" sz="1300" dirty="0">
                <a:solidFill>
                  <a:srgbClr val="5B6770"/>
                </a:solidFill>
                <a:latin typeface="Calibri" pitchFamily="34" charset="0"/>
                <a:ea typeface="Calibri" pitchFamily="34" charset="-122"/>
                <a:cs typeface="Calibri" pitchFamily="34" charset="-120"/>
              </a:rPr>
              <a:t>70 min</a:t>
            </a:r>
            <a:endParaRPr lang="en-US" sz="1300" dirty="0"/>
          </a:p>
        </p:txBody>
      </p:sp>
      <p:sp>
        <p:nvSpPr>
          <p:cNvPr id="14" name="Shape 12"/>
          <p:cNvSpPr/>
          <p:nvPr/>
        </p:nvSpPr>
        <p:spPr>
          <a:xfrm>
            <a:off x="548640" y="3310128"/>
            <a:ext cx="164592" cy="164592"/>
          </a:xfrm>
          <a:prstGeom prst="ellipse">
            <a:avLst/>
          </a:prstGeom>
          <a:solidFill>
            <a:srgbClr val="25A96D"/>
          </a:solidFill>
          <a:ln/>
        </p:spPr>
        <p:txBody>
          <a:bodyPr/>
          <a:lstStyle/>
          <a:p>
            <a:endParaRPr lang="en-US"/>
          </a:p>
        </p:txBody>
      </p:sp>
      <p:sp>
        <p:nvSpPr>
          <p:cNvPr id="15" name="Text 13"/>
          <p:cNvSpPr/>
          <p:nvPr/>
        </p:nvSpPr>
        <p:spPr>
          <a:xfrm>
            <a:off x="960120" y="3205660"/>
            <a:ext cx="5669280" cy="384048"/>
          </a:xfrm>
          <a:prstGeom prst="rect">
            <a:avLst/>
          </a:prstGeom>
          <a:noFill/>
          <a:ln/>
        </p:spPr>
        <p:txBody>
          <a:bodyPr wrap="square" rtlCol="0" anchor="ctr"/>
          <a:lstStyle/>
          <a:p>
            <a:pPr marL="0" indent="0">
              <a:buNone/>
            </a:pPr>
            <a:r>
              <a:rPr lang="en-US" sz="1450" b="1" dirty="0">
                <a:solidFill>
                  <a:srgbClr val="1A1A1A"/>
                </a:solidFill>
                <a:latin typeface="Calibri" pitchFamily="34" charset="0"/>
                <a:ea typeface="Calibri" pitchFamily="34" charset="-122"/>
                <a:cs typeface="Calibri" pitchFamily="34" charset="-120"/>
              </a:rPr>
              <a:t>Guided Lesson Development Lab</a:t>
            </a:r>
            <a:endParaRPr lang="en-US" sz="1450" dirty="0"/>
          </a:p>
        </p:txBody>
      </p:sp>
      <p:sp>
        <p:nvSpPr>
          <p:cNvPr id="16" name="Text 14"/>
          <p:cNvSpPr/>
          <p:nvPr/>
        </p:nvSpPr>
        <p:spPr>
          <a:xfrm>
            <a:off x="6675120" y="3205660"/>
            <a:ext cx="1371600" cy="384048"/>
          </a:xfrm>
          <a:prstGeom prst="rect">
            <a:avLst/>
          </a:prstGeom>
          <a:noFill/>
          <a:ln/>
        </p:spPr>
        <p:txBody>
          <a:bodyPr wrap="square" rtlCol="0" anchor="ctr"/>
          <a:lstStyle/>
          <a:p>
            <a:pPr marL="0" indent="0" algn="r">
              <a:buNone/>
            </a:pPr>
            <a:r>
              <a:rPr lang="en-US" sz="1300" dirty="0">
                <a:solidFill>
                  <a:srgbClr val="5B6770"/>
                </a:solidFill>
                <a:latin typeface="Calibri" pitchFamily="34" charset="0"/>
                <a:ea typeface="Calibri" pitchFamily="34" charset="-122"/>
                <a:cs typeface="Calibri" pitchFamily="34" charset="-120"/>
              </a:rPr>
              <a:t>90 min</a:t>
            </a:r>
            <a:endParaRPr lang="en-US" sz="1300" dirty="0"/>
          </a:p>
        </p:txBody>
      </p:sp>
      <p:sp>
        <p:nvSpPr>
          <p:cNvPr id="17" name="Shape 15"/>
          <p:cNvSpPr/>
          <p:nvPr/>
        </p:nvSpPr>
        <p:spPr>
          <a:xfrm>
            <a:off x="548640" y="3767328"/>
            <a:ext cx="164592" cy="164592"/>
          </a:xfrm>
          <a:prstGeom prst="ellipse">
            <a:avLst/>
          </a:prstGeom>
          <a:solidFill>
            <a:srgbClr val="00A471"/>
          </a:solidFill>
          <a:ln/>
        </p:spPr>
        <p:txBody>
          <a:bodyPr/>
          <a:lstStyle/>
          <a:p>
            <a:endParaRPr lang="en-US"/>
          </a:p>
        </p:txBody>
      </p:sp>
      <p:sp>
        <p:nvSpPr>
          <p:cNvPr id="18" name="Text 16"/>
          <p:cNvSpPr/>
          <p:nvPr/>
        </p:nvSpPr>
        <p:spPr>
          <a:xfrm>
            <a:off x="960120" y="3662860"/>
            <a:ext cx="5669280" cy="384048"/>
          </a:xfrm>
          <a:prstGeom prst="rect">
            <a:avLst/>
          </a:prstGeom>
          <a:noFill/>
          <a:ln/>
        </p:spPr>
        <p:txBody>
          <a:bodyPr wrap="square" rtlCol="0" anchor="ctr"/>
          <a:lstStyle/>
          <a:p>
            <a:pPr marL="0" indent="0">
              <a:buNone/>
            </a:pPr>
            <a:r>
              <a:rPr lang="en-US" sz="1450" b="1" dirty="0">
                <a:solidFill>
                  <a:srgbClr val="1A1A1A"/>
                </a:solidFill>
                <a:latin typeface="Calibri" pitchFamily="34" charset="0"/>
                <a:ea typeface="Calibri" pitchFamily="34" charset="-122"/>
                <a:cs typeface="Calibri" pitchFamily="34" charset="-120"/>
              </a:rPr>
              <a:t>Share-Out &amp; Policy Input Workshop</a:t>
            </a:r>
            <a:endParaRPr lang="en-US" sz="1450" dirty="0"/>
          </a:p>
        </p:txBody>
      </p:sp>
      <p:sp>
        <p:nvSpPr>
          <p:cNvPr id="19" name="Text 17"/>
          <p:cNvSpPr/>
          <p:nvPr/>
        </p:nvSpPr>
        <p:spPr>
          <a:xfrm>
            <a:off x="6675120" y="3662860"/>
            <a:ext cx="1371600" cy="384048"/>
          </a:xfrm>
          <a:prstGeom prst="rect">
            <a:avLst/>
          </a:prstGeom>
          <a:noFill/>
          <a:ln/>
        </p:spPr>
        <p:txBody>
          <a:bodyPr wrap="square" rtlCol="0" anchor="ctr"/>
          <a:lstStyle/>
          <a:p>
            <a:pPr marL="0" indent="0" algn="r">
              <a:buNone/>
            </a:pPr>
            <a:r>
              <a:rPr lang="en-US" sz="1300" dirty="0">
                <a:solidFill>
                  <a:srgbClr val="5B6770"/>
                </a:solidFill>
                <a:latin typeface="Calibri" pitchFamily="34" charset="0"/>
                <a:ea typeface="Calibri" pitchFamily="34" charset="-122"/>
                <a:cs typeface="Calibri" pitchFamily="34" charset="-120"/>
              </a:rPr>
              <a:t>50 min</a:t>
            </a:r>
            <a:endParaRPr lang="en-US" sz="1300" dirty="0"/>
          </a:p>
        </p:txBody>
      </p:sp>
      <p:sp>
        <p:nvSpPr>
          <p:cNvPr id="20" name="Shape 18"/>
          <p:cNvSpPr/>
          <p:nvPr/>
        </p:nvSpPr>
        <p:spPr>
          <a:xfrm>
            <a:off x="548640" y="4224528"/>
            <a:ext cx="164592" cy="164592"/>
          </a:xfrm>
          <a:prstGeom prst="ellipse">
            <a:avLst/>
          </a:prstGeom>
          <a:solidFill>
            <a:srgbClr val="70549C"/>
          </a:solidFill>
          <a:ln/>
        </p:spPr>
        <p:txBody>
          <a:bodyPr/>
          <a:lstStyle/>
          <a:p>
            <a:endParaRPr lang="en-US"/>
          </a:p>
        </p:txBody>
      </p:sp>
      <p:sp>
        <p:nvSpPr>
          <p:cNvPr id="21" name="Text 19"/>
          <p:cNvSpPr/>
          <p:nvPr/>
        </p:nvSpPr>
        <p:spPr>
          <a:xfrm>
            <a:off x="960120" y="4120060"/>
            <a:ext cx="5669280" cy="384048"/>
          </a:xfrm>
          <a:prstGeom prst="rect">
            <a:avLst/>
          </a:prstGeom>
          <a:noFill/>
          <a:ln/>
        </p:spPr>
        <p:txBody>
          <a:bodyPr wrap="square" rtlCol="0" anchor="ctr"/>
          <a:lstStyle/>
          <a:p>
            <a:pPr marL="0" indent="0">
              <a:buNone/>
            </a:pPr>
            <a:r>
              <a:rPr lang="en-US" sz="1450" b="1" dirty="0">
                <a:solidFill>
                  <a:srgbClr val="1A1A1A"/>
                </a:solidFill>
                <a:latin typeface="Calibri" pitchFamily="34" charset="0"/>
                <a:ea typeface="Calibri" pitchFamily="34" charset="-122"/>
                <a:cs typeface="Calibri" pitchFamily="34" charset="-120"/>
              </a:rPr>
              <a:t>Closing Commitments &amp; Exit Ticket</a:t>
            </a:r>
            <a:endParaRPr lang="en-US" sz="1450" dirty="0"/>
          </a:p>
        </p:txBody>
      </p:sp>
      <p:sp>
        <p:nvSpPr>
          <p:cNvPr id="22" name="Text 20"/>
          <p:cNvSpPr/>
          <p:nvPr/>
        </p:nvSpPr>
        <p:spPr>
          <a:xfrm>
            <a:off x="6675120" y="4120060"/>
            <a:ext cx="1371600" cy="384048"/>
          </a:xfrm>
          <a:prstGeom prst="rect">
            <a:avLst/>
          </a:prstGeom>
          <a:noFill/>
          <a:ln/>
        </p:spPr>
        <p:txBody>
          <a:bodyPr wrap="square" rtlCol="0" anchor="ctr"/>
          <a:lstStyle/>
          <a:p>
            <a:pPr marL="0" indent="0" algn="r">
              <a:buNone/>
            </a:pPr>
            <a:r>
              <a:rPr lang="en-US" sz="1300" dirty="0">
                <a:solidFill>
                  <a:srgbClr val="5B6770"/>
                </a:solidFill>
                <a:latin typeface="Calibri" pitchFamily="34" charset="0"/>
                <a:ea typeface="Calibri" pitchFamily="34" charset="-122"/>
                <a:cs typeface="Calibri" pitchFamily="34" charset="-120"/>
              </a:rPr>
              <a:t>10 min</a:t>
            </a:r>
            <a:endParaRPr lang="en-US" sz="1300" dirty="0"/>
          </a:p>
        </p:txBody>
      </p:sp>
      <p:sp>
        <p:nvSpPr>
          <p:cNvPr id="23" name="Text 21"/>
          <p:cNvSpPr/>
          <p:nvPr/>
        </p:nvSpPr>
        <p:spPr>
          <a:xfrm>
            <a:off x="5897880" y="4754880"/>
            <a:ext cx="1874520" cy="274320"/>
          </a:xfrm>
          <a:prstGeom prst="rect">
            <a:avLst/>
          </a:prstGeom>
          <a:noFill/>
          <a:ln/>
        </p:spPr>
        <p:txBody>
          <a:bodyPr wrap="square" rtlCol="0" anchor="ctr"/>
          <a:lstStyle/>
          <a:p>
            <a:pPr marL="0" indent="0" algn="r">
              <a:buNone/>
            </a:pPr>
            <a:r>
              <a:rPr lang="en-US" sz="900" dirty="0">
                <a:solidFill>
                  <a:srgbClr val="5B6770"/>
                </a:solidFill>
                <a:latin typeface="Calibri" pitchFamily="34" charset="0"/>
                <a:ea typeface="Calibri" pitchFamily="34" charset="-122"/>
                <a:cs typeface="Calibri" pitchFamily="34" charset="-120"/>
              </a:rPr>
              <a:t>AdvanceKentucky  |  ETEI</a:t>
            </a:r>
            <a:endParaRPr lang="en-US" sz="900" dirty="0"/>
          </a:p>
        </p:txBody>
      </p:sp>
      <p:sp>
        <p:nvSpPr>
          <p:cNvPr id="24" name="Shape 22"/>
          <p:cNvSpPr/>
          <p:nvPr/>
        </p:nvSpPr>
        <p:spPr>
          <a:xfrm>
            <a:off x="7907731" y="4732020"/>
            <a:ext cx="201168" cy="201168"/>
          </a:xfrm>
          <a:prstGeom prst="ellipse">
            <a:avLst/>
          </a:prstGeom>
          <a:solidFill>
            <a:srgbClr val="70549C"/>
          </a:solidFill>
          <a:ln/>
        </p:spPr>
        <p:txBody>
          <a:bodyPr/>
          <a:lstStyle/>
          <a:p>
            <a:endParaRPr lang="en-US"/>
          </a:p>
        </p:txBody>
      </p:sp>
      <p:sp>
        <p:nvSpPr>
          <p:cNvPr id="25" name="Shape 23"/>
          <p:cNvSpPr/>
          <p:nvPr/>
        </p:nvSpPr>
        <p:spPr>
          <a:xfrm>
            <a:off x="8024774" y="4732020"/>
            <a:ext cx="201168" cy="201168"/>
          </a:xfrm>
          <a:prstGeom prst="ellipse">
            <a:avLst/>
          </a:prstGeom>
          <a:solidFill>
            <a:srgbClr val="25A96D"/>
          </a:solidFill>
          <a:ln/>
        </p:spPr>
        <p:txBody>
          <a:bodyPr/>
          <a:lstStyle/>
          <a:p>
            <a:endParaRPr lang="en-US"/>
          </a:p>
        </p:txBody>
      </p:sp>
      <p:sp>
        <p:nvSpPr>
          <p:cNvPr id="26" name="Shape 24"/>
          <p:cNvSpPr/>
          <p:nvPr/>
        </p:nvSpPr>
        <p:spPr>
          <a:xfrm>
            <a:off x="8141818" y="4732020"/>
            <a:ext cx="201168" cy="201168"/>
          </a:xfrm>
          <a:prstGeom prst="ellipse">
            <a:avLst/>
          </a:prstGeom>
          <a:solidFill>
            <a:srgbClr val="00A471"/>
          </a:solidFill>
          <a:ln/>
        </p:spPr>
        <p:txBody>
          <a:bodyPr/>
          <a:lstStyle/>
          <a:p>
            <a:endParaRPr lang="en-US"/>
          </a:p>
        </p:txBody>
      </p:sp>
      <p:sp>
        <p:nvSpPr>
          <p:cNvPr id="27" name="Shape 25"/>
          <p:cNvSpPr/>
          <p:nvPr/>
        </p:nvSpPr>
        <p:spPr>
          <a:xfrm>
            <a:off x="8258861" y="4732020"/>
            <a:ext cx="201168" cy="201168"/>
          </a:xfrm>
          <a:prstGeom prst="ellipse">
            <a:avLst/>
          </a:prstGeom>
          <a:solidFill>
            <a:srgbClr val="0044AA"/>
          </a:solidFill>
          <a:ln/>
        </p:spPr>
        <p:txBody>
          <a:bodyPr/>
          <a:lstStyle/>
          <a:p>
            <a:endParaRPr lang="en-US"/>
          </a:p>
        </p:txBody>
      </p:sp>
      <p:sp>
        <p:nvSpPr>
          <p:cNvPr id="28" name="Text 26"/>
          <p:cNvSpPr/>
          <p:nvPr/>
        </p:nvSpPr>
        <p:spPr>
          <a:xfrm>
            <a:off x="320040" y="4754880"/>
            <a:ext cx="457200" cy="274320"/>
          </a:xfrm>
          <a:prstGeom prst="rect">
            <a:avLst/>
          </a:prstGeom>
          <a:noFill/>
          <a:ln/>
        </p:spPr>
        <p:txBody>
          <a:bodyPr wrap="square" rtlCol="0" anchor="ctr"/>
          <a:lstStyle/>
          <a:p>
            <a:pPr marL="0" indent="0" algn="l">
              <a:buNone/>
            </a:pPr>
            <a:r>
              <a:rPr lang="en-US" sz="900" dirty="0">
                <a:solidFill>
                  <a:srgbClr val="5B6770"/>
                </a:solidFill>
                <a:latin typeface="Calibri" pitchFamily="34" charset="0"/>
                <a:ea typeface="Calibri" pitchFamily="34" charset="-122"/>
                <a:cs typeface="Calibri" pitchFamily="34" charset="-120"/>
              </a:rPr>
              <a:t>16</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57200"/>
            <a:ext cx="5486400" cy="274320"/>
          </a:xfrm>
          <a:prstGeom prst="rect">
            <a:avLst/>
          </a:prstGeom>
          <a:noFill/>
          <a:ln/>
        </p:spPr>
        <p:txBody>
          <a:bodyPr wrap="square" rtlCol="0" anchor="ctr"/>
          <a:lstStyle/>
          <a:p>
            <a:pPr marL="0" indent="0" algn="l">
              <a:buNone/>
            </a:pPr>
            <a:r>
              <a:rPr lang="en-US" sz="1200" b="1" kern="0" spc="100" dirty="0">
                <a:solidFill>
                  <a:srgbClr val="00748E"/>
                </a:solidFill>
                <a:latin typeface="Calibri" pitchFamily="34" charset="0"/>
                <a:ea typeface="Calibri" pitchFamily="34" charset="-122"/>
                <a:cs typeface="Calibri" pitchFamily="34" charset="-120"/>
              </a:rPr>
              <a:t>PILOT SPOTLIGHT</a:t>
            </a:r>
            <a:endParaRPr lang="en-US" sz="1200" dirty="0"/>
          </a:p>
        </p:txBody>
      </p:sp>
      <p:sp>
        <p:nvSpPr>
          <p:cNvPr id="3" name="Text 1"/>
          <p:cNvSpPr/>
          <p:nvPr/>
        </p:nvSpPr>
        <p:spPr>
          <a:xfrm>
            <a:off x="548640" y="731520"/>
            <a:ext cx="8046720" cy="640080"/>
          </a:xfrm>
          <a:prstGeom prst="rect">
            <a:avLst/>
          </a:prstGeom>
          <a:noFill/>
          <a:ln/>
        </p:spPr>
        <p:txBody>
          <a:bodyPr wrap="square" rtlCol="0" anchor="ctr"/>
          <a:lstStyle/>
          <a:p>
            <a:pPr marL="0" indent="0" algn="l">
              <a:buNone/>
            </a:pPr>
            <a:r>
              <a:rPr lang="en-US" sz="3000" b="1" dirty="0">
                <a:solidFill>
                  <a:srgbClr val="1A1A1A"/>
                </a:solidFill>
                <a:latin typeface="Nunito" pitchFamily="34" charset="0"/>
                <a:ea typeface="Nunito" pitchFamily="34" charset="-122"/>
                <a:cs typeface="Nunito" pitchFamily="34" charset="-120"/>
              </a:rPr>
              <a:t>Tools Teachers Will Use</a:t>
            </a:r>
            <a:endParaRPr lang="en-US" sz="3000" dirty="0"/>
          </a:p>
        </p:txBody>
      </p:sp>
      <p:sp>
        <p:nvSpPr>
          <p:cNvPr id="4" name="Shape 2"/>
          <p:cNvSpPr/>
          <p:nvPr/>
        </p:nvSpPr>
        <p:spPr>
          <a:xfrm>
            <a:off x="548640" y="1737360"/>
            <a:ext cx="2560320" cy="2286000"/>
          </a:xfrm>
          <a:prstGeom prst="roundRect">
            <a:avLst>
              <a:gd name="adj" fmla="val 2400"/>
            </a:avLst>
          </a:prstGeom>
          <a:solidFill>
            <a:srgbClr val="EEF4F9"/>
          </a:solidFill>
          <a:ln/>
        </p:spPr>
        <p:txBody>
          <a:bodyPr/>
          <a:lstStyle/>
          <a:p>
            <a:endParaRPr lang="en-US"/>
          </a:p>
        </p:txBody>
      </p:sp>
      <p:sp>
        <p:nvSpPr>
          <p:cNvPr id="5" name="Shape 3"/>
          <p:cNvSpPr/>
          <p:nvPr/>
        </p:nvSpPr>
        <p:spPr>
          <a:xfrm>
            <a:off x="749808" y="1938528"/>
            <a:ext cx="118872" cy="118872"/>
          </a:xfrm>
          <a:prstGeom prst="ellipse">
            <a:avLst/>
          </a:prstGeom>
          <a:solidFill>
            <a:srgbClr val="70549C"/>
          </a:solidFill>
          <a:ln/>
        </p:spPr>
        <p:txBody>
          <a:bodyPr/>
          <a:lstStyle/>
          <a:p>
            <a:endParaRPr lang="en-US"/>
          </a:p>
        </p:txBody>
      </p:sp>
      <p:sp>
        <p:nvSpPr>
          <p:cNvPr id="6" name="Text 4"/>
          <p:cNvSpPr/>
          <p:nvPr/>
        </p:nvSpPr>
        <p:spPr>
          <a:xfrm>
            <a:off x="749808" y="2148840"/>
            <a:ext cx="2157984" cy="502920"/>
          </a:xfrm>
          <a:prstGeom prst="rect">
            <a:avLst/>
          </a:prstGeom>
          <a:noFill/>
          <a:ln/>
        </p:spPr>
        <p:txBody>
          <a:bodyPr wrap="square" rtlCol="0" anchor="t"/>
          <a:lstStyle/>
          <a:p>
            <a:pPr marL="0" indent="0">
              <a:lnSpc>
                <a:spcPct val="105000"/>
              </a:lnSpc>
              <a:buNone/>
            </a:pPr>
            <a:r>
              <a:rPr lang="en-US" sz="1500" b="1" dirty="0">
                <a:solidFill>
                  <a:srgbClr val="1A1A1A"/>
                </a:solidFill>
                <a:latin typeface="Nunito" pitchFamily="34" charset="0"/>
                <a:ea typeface="Nunito" pitchFamily="34" charset="-122"/>
                <a:cs typeface="Nunito" pitchFamily="34" charset="-120"/>
              </a:rPr>
              <a:t>MagicSchool AI</a:t>
            </a:r>
            <a:endParaRPr lang="en-US" sz="1500" dirty="0"/>
          </a:p>
        </p:txBody>
      </p:sp>
      <p:sp>
        <p:nvSpPr>
          <p:cNvPr id="7" name="Text 5"/>
          <p:cNvSpPr/>
          <p:nvPr/>
        </p:nvSpPr>
        <p:spPr>
          <a:xfrm>
            <a:off x="749808" y="2606040"/>
            <a:ext cx="2157984" cy="1371600"/>
          </a:xfrm>
          <a:prstGeom prst="rect">
            <a:avLst/>
          </a:prstGeom>
          <a:noFill/>
          <a:ln/>
        </p:spPr>
        <p:txBody>
          <a:bodyPr wrap="square" rtlCol="0" anchor="t"/>
          <a:lstStyle/>
          <a:p>
            <a:pPr marL="0" indent="0">
              <a:lnSpc>
                <a:spcPct val="115000"/>
              </a:lnSpc>
              <a:buNone/>
            </a:pPr>
            <a:r>
              <a:rPr lang="en-US" sz="1150" dirty="0">
                <a:solidFill>
                  <a:srgbClr val="5B6770"/>
                </a:solidFill>
                <a:latin typeface="Calibri" pitchFamily="34" charset="0"/>
                <a:ea typeface="Calibri" pitchFamily="34" charset="-122"/>
                <a:cs typeface="Calibri" pitchFamily="34" charset="-120"/>
              </a:rPr>
              <a:t>All-in-one planning, rubrics, differentiation, and parent communication. Free-forever tier for individual teachers.</a:t>
            </a:r>
            <a:endParaRPr lang="en-US" sz="1150" dirty="0"/>
          </a:p>
        </p:txBody>
      </p:sp>
      <p:sp>
        <p:nvSpPr>
          <p:cNvPr id="8" name="Shape 6"/>
          <p:cNvSpPr/>
          <p:nvPr/>
        </p:nvSpPr>
        <p:spPr>
          <a:xfrm>
            <a:off x="3291840" y="1737360"/>
            <a:ext cx="2560320" cy="2286000"/>
          </a:xfrm>
          <a:prstGeom prst="roundRect">
            <a:avLst>
              <a:gd name="adj" fmla="val 2400"/>
            </a:avLst>
          </a:prstGeom>
          <a:solidFill>
            <a:srgbClr val="EEF4F9"/>
          </a:solidFill>
          <a:ln/>
        </p:spPr>
        <p:txBody>
          <a:bodyPr/>
          <a:lstStyle/>
          <a:p>
            <a:endParaRPr lang="en-US"/>
          </a:p>
        </p:txBody>
      </p:sp>
      <p:sp>
        <p:nvSpPr>
          <p:cNvPr id="9" name="Shape 7"/>
          <p:cNvSpPr/>
          <p:nvPr/>
        </p:nvSpPr>
        <p:spPr>
          <a:xfrm>
            <a:off x="3493008" y="1938528"/>
            <a:ext cx="118872" cy="118872"/>
          </a:xfrm>
          <a:prstGeom prst="ellipse">
            <a:avLst/>
          </a:prstGeom>
          <a:solidFill>
            <a:srgbClr val="00748E"/>
          </a:solidFill>
          <a:ln/>
        </p:spPr>
        <p:txBody>
          <a:bodyPr/>
          <a:lstStyle/>
          <a:p>
            <a:endParaRPr lang="en-US"/>
          </a:p>
        </p:txBody>
      </p:sp>
      <p:sp>
        <p:nvSpPr>
          <p:cNvPr id="10" name="Text 8"/>
          <p:cNvSpPr/>
          <p:nvPr/>
        </p:nvSpPr>
        <p:spPr>
          <a:xfrm>
            <a:off x="3493008" y="2148840"/>
            <a:ext cx="2157984" cy="502920"/>
          </a:xfrm>
          <a:prstGeom prst="rect">
            <a:avLst/>
          </a:prstGeom>
          <a:noFill/>
          <a:ln/>
        </p:spPr>
        <p:txBody>
          <a:bodyPr wrap="square" rtlCol="0" anchor="t"/>
          <a:lstStyle/>
          <a:p>
            <a:pPr marL="0" indent="0">
              <a:lnSpc>
                <a:spcPct val="105000"/>
              </a:lnSpc>
              <a:buNone/>
            </a:pPr>
            <a:r>
              <a:rPr lang="en-US" sz="1500" b="1" dirty="0">
                <a:solidFill>
                  <a:srgbClr val="1A1A1A"/>
                </a:solidFill>
                <a:latin typeface="Nunito" pitchFamily="34" charset="0"/>
                <a:ea typeface="Nunito" pitchFamily="34" charset="-122"/>
                <a:cs typeface="Nunito" pitchFamily="34" charset="-120"/>
              </a:rPr>
              <a:t>Diffit</a:t>
            </a:r>
            <a:endParaRPr lang="en-US" sz="1500" dirty="0"/>
          </a:p>
        </p:txBody>
      </p:sp>
      <p:sp>
        <p:nvSpPr>
          <p:cNvPr id="11" name="Text 9"/>
          <p:cNvSpPr/>
          <p:nvPr/>
        </p:nvSpPr>
        <p:spPr>
          <a:xfrm>
            <a:off x="3493008" y="2606040"/>
            <a:ext cx="2157984" cy="1371600"/>
          </a:xfrm>
          <a:prstGeom prst="rect">
            <a:avLst/>
          </a:prstGeom>
          <a:noFill/>
          <a:ln/>
        </p:spPr>
        <p:txBody>
          <a:bodyPr wrap="square" rtlCol="0" anchor="t"/>
          <a:lstStyle/>
          <a:p>
            <a:pPr marL="0" indent="0">
              <a:lnSpc>
                <a:spcPct val="115000"/>
              </a:lnSpc>
              <a:buNone/>
            </a:pPr>
            <a:r>
              <a:rPr lang="en-US" sz="1150" dirty="0">
                <a:solidFill>
                  <a:srgbClr val="5B6770"/>
                </a:solidFill>
                <a:latin typeface="Calibri" pitchFamily="34" charset="0"/>
                <a:ea typeface="Calibri" pitchFamily="34" charset="-122"/>
                <a:cs typeface="Calibri" pitchFamily="34" charset="-120"/>
              </a:rPr>
              <a:t>Turns any text into reading-level-adjusted versions (grades 1–12), plus vocabulary and translations.</a:t>
            </a:r>
            <a:endParaRPr lang="en-US" sz="1150" dirty="0"/>
          </a:p>
        </p:txBody>
      </p:sp>
      <p:sp>
        <p:nvSpPr>
          <p:cNvPr id="12" name="Shape 10"/>
          <p:cNvSpPr/>
          <p:nvPr/>
        </p:nvSpPr>
        <p:spPr>
          <a:xfrm>
            <a:off x="6035040" y="1737360"/>
            <a:ext cx="2560320" cy="2286000"/>
          </a:xfrm>
          <a:prstGeom prst="roundRect">
            <a:avLst>
              <a:gd name="adj" fmla="val 2400"/>
            </a:avLst>
          </a:prstGeom>
          <a:solidFill>
            <a:srgbClr val="EEF4F9"/>
          </a:solidFill>
          <a:ln/>
        </p:spPr>
        <p:txBody>
          <a:bodyPr/>
          <a:lstStyle/>
          <a:p>
            <a:endParaRPr lang="en-US"/>
          </a:p>
        </p:txBody>
      </p:sp>
      <p:sp>
        <p:nvSpPr>
          <p:cNvPr id="13" name="Shape 11"/>
          <p:cNvSpPr/>
          <p:nvPr/>
        </p:nvSpPr>
        <p:spPr>
          <a:xfrm>
            <a:off x="6236208" y="1938528"/>
            <a:ext cx="118872" cy="118872"/>
          </a:xfrm>
          <a:prstGeom prst="ellipse">
            <a:avLst/>
          </a:prstGeom>
          <a:solidFill>
            <a:srgbClr val="25A96D"/>
          </a:solidFill>
          <a:ln/>
        </p:spPr>
        <p:txBody>
          <a:bodyPr/>
          <a:lstStyle/>
          <a:p>
            <a:endParaRPr lang="en-US"/>
          </a:p>
        </p:txBody>
      </p:sp>
      <p:sp>
        <p:nvSpPr>
          <p:cNvPr id="14" name="Text 12"/>
          <p:cNvSpPr/>
          <p:nvPr/>
        </p:nvSpPr>
        <p:spPr>
          <a:xfrm>
            <a:off x="6236208" y="2148840"/>
            <a:ext cx="2157984" cy="502920"/>
          </a:xfrm>
          <a:prstGeom prst="rect">
            <a:avLst/>
          </a:prstGeom>
          <a:noFill/>
          <a:ln/>
        </p:spPr>
        <p:txBody>
          <a:bodyPr wrap="square" rtlCol="0" anchor="t"/>
          <a:lstStyle/>
          <a:p>
            <a:pPr marL="0" indent="0">
              <a:lnSpc>
                <a:spcPct val="105000"/>
              </a:lnSpc>
              <a:buNone/>
            </a:pPr>
            <a:r>
              <a:rPr lang="en-US" sz="1500" b="1" dirty="0">
                <a:solidFill>
                  <a:srgbClr val="1A1A1A"/>
                </a:solidFill>
                <a:latin typeface="Nunito" pitchFamily="34" charset="0"/>
                <a:ea typeface="Nunito" pitchFamily="34" charset="-122"/>
                <a:cs typeface="Nunito" pitchFamily="34" charset="-120"/>
              </a:rPr>
              <a:t>Brisk Teaching</a:t>
            </a:r>
            <a:endParaRPr lang="en-US" sz="1500" dirty="0"/>
          </a:p>
        </p:txBody>
      </p:sp>
      <p:sp>
        <p:nvSpPr>
          <p:cNvPr id="15" name="Text 13"/>
          <p:cNvSpPr/>
          <p:nvPr/>
        </p:nvSpPr>
        <p:spPr>
          <a:xfrm>
            <a:off x="6236208" y="2606040"/>
            <a:ext cx="2157984" cy="1371600"/>
          </a:xfrm>
          <a:prstGeom prst="rect">
            <a:avLst/>
          </a:prstGeom>
          <a:noFill/>
          <a:ln/>
        </p:spPr>
        <p:txBody>
          <a:bodyPr wrap="square" rtlCol="0" anchor="t"/>
          <a:lstStyle/>
          <a:p>
            <a:pPr marL="0" indent="0">
              <a:lnSpc>
                <a:spcPct val="115000"/>
              </a:lnSpc>
              <a:buNone/>
            </a:pPr>
            <a:r>
              <a:rPr lang="en-US" sz="1150" dirty="0">
                <a:solidFill>
                  <a:srgbClr val="5B6770"/>
                </a:solidFill>
                <a:latin typeface="Calibri" pitchFamily="34" charset="0"/>
                <a:ea typeface="Calibri" pitchFamily="34" charset="-122"/>
                <a:cs typeface="Calibri" pitchFamily="34" charset="-120"/>
              </a:rPr>
              <a:t>Browser-based AI feedback layered directly into tools teachers already use, like Google Docs.</a:t>
            </a:r>
            <a:endParaRPr lang="en-US" sz="1150" dirty="0"/>
          </a:p>
        </p:txBody>
      </p:sp>
      <p:sp>
        <p:nvSpPr>
          <p:cNvPr id="16" name="Text 14"/>
          <p:cNvSpPr/>
          <p:nvPr/>
        </p:nvSpPr>
        <p:spPr>
          <a:xfrm>
            <a:off x="548640" y="4160520"/>
            <a:ext cx="8046720" cy="365760"/>
          </a:xfrm>
          <a:prstGeom prst="rect">
            <a:avLst/>
          </a:prstGeom>
          <a:noFill/>
          <a:ln/>
        </p:spPr>
        <p:txBody>
          <a:bodyPr wrap="square" rtlCol="0" anchor="ctr"/>
          <a:lstStyle/>
          <a:p>
            <a:pPr marL="0" indent="0">
              <a:buNone/>
            </a:pPr>
            <a:r>
              <a:rPr lang="en-US" sz="1200" i="1" dirty="0">
                <a:solidFill>
                  <a:srgbClr val="5B6770"/>
                </a:solidFill>
                <a:latin typeface="Calibri" pitchFamily="34" charset="0"/>
                <a:ea typeface="Calibri" pitchFamily="34" charset="-122"/>
                <a:cs typeface="Calibri" pitchFamily="34" charset="-120"/>
              </a:rPr>
              <a:t>All three offer free tiers for individual teachers — a low barrier for faculty to try before committing further.</a:t>
            </a:r>
            <a:endParaRPr lang="en-US" sz="1200" dirty="0"/>
          </a:p>
        </p:txBody>
      </p:sp>
      <p:sp>
        <p:nvSpPr>
          <p:cNvPr id="17" name="Text 15"/>
          <p:cNvSpPr/>
          <p:nvPr/>
        </p:nvSpPr>
        <p:spPr>
          <a:xfrm>
            <a:off x="5897880" y="4754880"/>
            <a:ext cx="1874520" cy="274320"/>
          </a:xfrm>
          <a:prstGeom prst="rect">
            <a:avLst/>
          </a:prstGeom>
          <a:noFill/>
          <a:ln/>
        </p:spPr>
        <p:txBody>
          <a:bodyPr wrap="square" rtlCol="0" anchor="ctr"/>
          <a:lstStyle/>
          <a:p>
            <a:pPr marL="0" indent="0" algn="r">
              <a:buNone/>
            </a:pPr>
            <a:r>
              <a:rPr lang="en-US" sz="900" dirty="0">
                <a:solidFill>
                  <a:srgbClr val="5B6770"/>
                </a:solidFill>
                <a:latin typeface="Calibri" pitchFamily="34" charset="0"/>
                <a:ea typeface="Calibri" pitchFamily="34" charset="-122"/>
                <a:cs typeface="Calibri" pitchFamily="34" charset="-120"/>
              </a:rPr>
              <a:t>AdvanceKentucky  |  ETEI</a:t>
            </a:r>
            <a:endParaRPr lang="en-US" sz="900" dirty="0"/>
          </a:p>
        </p:txBody>
      </p:sp>
      <p:sp>
        <p:nvSpPr>
          <p:cNvPr id="18" name="Shape 16"/>
          <p:cNvSpPr/>
          <p:nvPr/>
        </p:nvSpPr>
        <p:spPr>
          <a:xfrm>
            <a:off x="7907731" y="4732020"/>
            <a:ext cx="201168" cy="201168"/>
          </a:xfrm>
          <a:prstGeom prst="ellipse">
            <a:avLst/>
          </a:prstGeom>
          <a:solidFill>
            <a:srgbClr val="70549C"/>
          </a:solidFill>
          <a:ln/>
        </p:spPr>
        <p:txBody>
          <a:bodyPr/>
          <a:lstStyle/>
          <a:p>
            <a:endParaRPr lang="en-US"/>
          </a:p>
        </p:txBody>
      </p:sp>
      <p:sp>
        <p:nvSpPr>
          <p:cNvPr id="19" name="Shape 17"/>
          <p:cNvSpPr/>
          <p:nvPr/>
        </p:nvSpPr>
        <p:spPr>
          <a:xfrm>
            <a:off x="8024774" y="4732020"/>
            <a:ext cx="201168" cy="201168"/>
          </a:xfrm>
          <a:prstGeom prst="ellipse">
            <a:avLst/>
          </a:prstGeom>
          <a:solidFill>
            <a:srgbClr val="25A96D"/>
          </a:solidFill>
          <a:ln/>
        </p:spPr>
        <p:txBody>
          <a:bodyPr/>
          <a:lstStyle/>
          <a:p>
            <a:endParaRPr lang="en-US"/>
          </a:p>
        </p:txBody>
      </p:sp>
      <p:sp>
        <p:nvSpPr>
          <p:cNvPr id="20" name="Shape 18"/>
          <p:cNvSpPr/>
          <p:nvPr/>
        </p:nvSpPr>
        <p:spPr>
          <a:xfrm>
            <a:off x="8141818" y="4732020"/>
            <a:ext cx="201168" cy="201168"/>
          </a:xfrm>
          <a:prstGeom prst="ellipse">
            <a:avLst/>
          </a:prstGeom>
          <a:solidFill>
            <a:srgbClr val="00A471"/>
          </a:solidFill>
          <a:ln/>
        </p:spPr>
        <p:txBody>
          <a:bodyPr/>
          <a:lstStyle/>
          <a:p>
            <a:endParaRPr lang="en-US"/>
          </a:p>
        </p:txBody>
      </p:sp>
      <p:sp>
        <p:nvSpPr>
          <p:cNvPr id="21" name="Shape 19"/>
          <p:cNvSpPr/>
          <p:nvPr/>
        </p:nvSpPr>
        <p:spPr>
          <a:xfrm>
            <a:off x="8258861" y="4732020"/>
            <a:ext cx="201168" cy="201168"/>
          </a:xfrm>
          <a:prstGeom prst="ellipse">
            <a:avLst/>
          </a:prstGeom>
          <a:solidFill>
            <a:srgbClr val="0044AA"/>
          </a:solidFill>
          <a:ln/>
        </p:spPr>
        <p:txBody>
          <a:bodyPr/>
          <a:lstStyle/>
          <a:p>
            <a:endParaRPr lang="en-US"/>
          </a:p>
        </p:txBody>
      </p:sp>
      <p:sp>
        <p:nvSpPr>
          <p:cNvPr id="22" name="Text 20"/>
          <p:cNvSpPr/>
          <p:nvPr/>
        </p:nvSpPr>
        <p:spPr>
          <a:xfrm>
            <a:off x="320040" y="4754880"/>
            <a:ext cx="457200" cy="274320"/>
          </a:xfrm>
          <a:prstGeom prst="rect">
            <a:avLst/>
          </a:prstGeom>
          <a:noFill/>
          <a:ln/>
        </p:spPr>
        <p:txBody>
          <a:bodyPr wrap="square" rtlCol="0" anchor="ctr"/>
          <a:lstStyle/>
          <a:p>
            <a:pPr marL="0" indent="0" algn="l">
              <a:buNone/>
            </a:pPr>
            <a:r>
              <a:rPr lang="en-US" sz="900" dirty="0">
                <a:solidFill>
                  <a:srgbClr val="5B6770"/>
                </a:solidFill>
                <a:latin typeface="Calibri" pitchFamily="34" charset="0"/>
                <a:ea typeface="Calibri" pitchFamily="34" charset="-122"/>
                <a:cs typeface="Calibri" pitchFamily="34" charset="-120"/>
              </a:rPr>
              <a:t>17</a:t>
            </a:r>
            <a:endParaRPr lang="en-US" sz="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57200"/>
            <a:ext cx="5486400" cy="274320"/>
          </a:xfrm>
          <a:prstGeom prst="rect">
            <a:avLst/>
          </a:prstGeom>
          <a:noFill/>
          <a:ln/>
        </p:spPr>
        <p:txBody>
          <a:bodyPr wrap="square" rtlCol="0" anchor="ctr"/>
          <a:lstStyle/>
          <a:p>
            <a:pPr marL="0" indent="0" algn="l">
              <a:buNone/>
            </a:pPr>
            <a:r>
              <a:rPr lang="en-US" sz="1200" b="1" kern="0" spc="100" dirty="0">
                <a:solidFill>
                  <a:srgbClr val="00748E"/>
                </a:solidFill>
                <a:latin typeface="Calibri" pitchFamily="34" charset="0"/>
                <a:ea typeface="Calibri" pitchFamily="34" charset="-122"/>
                <a:cs typeface="Calibri" pitchFamily="34" charset="-120"/>
              </a:rPr>
              <a:t>PILOT SPOTLIGHT</a:t>
            </a:r>
            <a:endParaRPr lang="en-US" sz="1200" dirty="0"/>
          </a:p>
        </p:txBody>
      </p:sp>
      <p:sp>
        <p:nvSpPr>
          <p:cNvPr id="3" name="Text 1"/>
          <p:cNvSpPr/>
          <p:nvPr/>
        </p:nvSpPr>
        <p:spPr>
          <a:xfrm>
            <a:off x="548640" y="731520"/>
            <a:ext cx="8046720" cy="640080"/>
          </a:xfrm>
          <a:prstGeom prst="rect">
            <a:avLst/>
          </a:prstGeom>
          <a:noFill/>
          <a:ln/>
        </p:spPr>
        <p:txBody>
          <a:bodyPr wrap="square" rtlCol="0" anchor="ctr"/>
          <a:lstStyle/>
          <a:p>
            <a:pPr marL="0" indent="0" algn="l">
              <a:buNone/>
            </a:pPr>
            <a:r>
              <a:rPr lang="en-US" sz="2800" b="1" dirty="0">
                <a:solidFill>
                  <a:srgbClr val="1A1A1A"/>
                </a:solidFill>
                <a:latin typeface="Nunito" pitchFamily="34" charset="0"/>
                <a:ea typeface="Nunito" pitchFamily="34" charset="-122"/>
                <a:cs typeface="Nunito" pitchFamily="34" charset="-120"/>
              </a:rPr>
              <a:t>What to Expect From This Pilot</a:t>
            </a:r>
            <a:endParaRPr lang="en-US" sz="2800" dirty="0"/>
          </a:p>
        </p:txBody>
      </p:sp>
      <p:sp>
        <p:nvSpPr>
          <p:cNvPr id="4" name="Shape 2"/>
          <p:cNvSpPr/>
          <p:nvPr/>
        </p:nvSpPr>
        <p:spPr>
          <a:xfrm>
            <a:off x="594360" y="1882140"/>
            <a:ext cx="146304" cy="146304"/>
          </a:xfrm>
          <a:prstGeom prst="ellipse">
            <a:avLst/>
          </a:prstGeom>
          <a:solidFill>
            <a:srgbClr val="00748E"/>
          </a:solidFill>
          <a:ln/>
        </p:spPr>
        <p:txBody>
          <a:bodyPr/>
          <a:lstStyle/>
          <a:p>
            <a:endParaRPr lang="en-US"/>
          </a:p>
        </p:txBody>
      </p:sp>
      <p:sp>
        <p:nvSpPr>
          <p:cNvPr id="5" name="Text 3"/>
          <p:cNvSpPr/>
          <p:nvPr/>
        </p:nvSpPr>
        <p:spPr>
          <a:xfrm>
            <a:off x="960120" y="1755972"/>
            <a:ext cx="7223760" cy="704088"/>
          </a:xfrm>
          <a:prstGeom prst="rect">
            <a:avLst/>
          </a:prstGeom>
          <a:noFill/>
          <a:ln/>
        </p:spPr>
        <p:txBody>
          <a:bodyPr wrap="square" rtlCol="0" anchor="t"/>
          <a:lstStyle/>
          <a:p>
            <a:pPr marL="0" indent="0">
              <a:lnSpc>
                <a:spcPct val="112000"/>
              </a:lnSpc>
              <a:buNone/>
            </a:pPr>
            <a:r>
              <a:rPr lang="en-US" sz="1500" dirty="0">
                <a:solidFill>
                  <a:srgbClr val="1A1A1A"/>
                </a:solidFill>
                <a:latin typeface="Calibri" pitchFamily="34" charset="0"/>
                <a:ea typeface="Calibri" pitchFamily="34" charset="-122"/>
                <a:cs typeface="Calibri" pitchFamily="34" charset="-120"/>
              </a:rPr>
              <a:t>Every teacher will leave the July 31 workshop with a lesson they can use the following week — not a hypothetical</a:t>
            </a:r>
            <a:endParaRPr lang="en-US" sz="1500" dirty="0"/>
          </a:p>
        </p:txBody>
      </p:sp>
      <p:sp>
        <p:nvSpPr>
          <p:cNvPr id="6" name="Shape 4"/>
          <p:cNvSpPr/>
          <p:nvPr/>
        </p:nvSpPr>
        <p:spPr>
          <a:xfrm>
            <a:off x="594360" y="2631948"/>
            <a:ext cx="146304" cy="146304"/>
          </a:xfrm>
          <a:prstGeom prst="ellipse">
            <a:avLst/>
          </a:prstGeom>
          <a:solidFill>
            <a:srgbClr val="00748E"/>
          </a:solidFill>
          <a:ln/>
        </p:spPr>
        <p:txBody>
          <a:bodyPr/>
          <a:lstStyle/>
          <a:p>
            <a:endParaRPr lang="en-US"/>
          </a:p>
        </p:txBody>
      </p:sp>
      <p:sp>
        <p:nvSpPr>
          <p:cNvPr id="7" name="Text 5"/>
          <p:cNvSpPr/>
          <p:nvPr/>
        </p:nvSpPr>
        <p:spPr>
          <a:xfrm>
            <a:off x="960120" y="2505780"/>
            <a:ext cx="7223760" cy="704088"/>
          </a:xfrm>
          <a:prstGeom prst="rect">
            <a:avLst/>
          </a:prstGeom>
          <a:noFill/>
          <a:ln/>
        </p:spPr>
        <p:txBody>
          <a:bodyPr wrap="square" rtlCol="0" anchor="t"/>
          <a:lstStyle/>
          <a:p>
            <a:pPr marL="0" indent="0">
              <a:lnSpc>
                <a:spcPct val="112000"/>
              </a:lnSpc>
              <a:buNone/>
            </a:pPr>
            <a:r>
              <a:rPr lang="en-US" sz="1500" dirty="0">
                <a:solidFill>
                  <a:srgbClr val="1A1A1A"/>
                </a:solidFill>
                <a:latin typeface="Calibri" pitchFamily="34" charset="0"/>
                <a:ea typeface="Calibri" pitchFamily="34" charset="-122"/>
                <a:cs typeface="Calibri" pitchFamily="34" charset="-120"/>
              </a:rPr>
              <a:t>The policy input session is designed to surface real, specific questions for the SCRIPT team to act on</a:t>
            </a:r>
            <a:endParaRPr lang="en-US" sz="1500" dirty="0"/>
          </a:p>
        </p:txBody>
      </p:sp>
      <p:sp>
        <p:nvSpPr>
          <p:cNvPr id="8" name="Shape 6"/>
          <p:cNvSpPr/>
          <p:nvPr/>
        </p:nvSpPr>
        <p:spPr>
          <a:xfrm>
            <a:off x="594360" y="3381756"/>
            <a:ext cx="146304" cy="146304"/>
          </a:xfrm>
          <a:prstGeom prst="ellipse">
            <a:avLst/>
          </a:prstGeom>
          <a:solidFill>
            <a:srgbClr val="00748E"/>
          </a:solidFill>
          <a:ln/>
        </p:spPr>
        <p:txBody>
          <a:bodyPr/>
          <a:lstStyle/>
          <a:p>
            <a:endParaRPr lang="en-US"/>
          </a:p>
        </p:txBody>
      </p:sp>
      <p:sp>
        <p:nvSpPr>
          <p:cNvPr id="9" name="Text 7"/>
          <p:cNvSpPr/>
          <p:nvPr/>
        </p:nvSpPr>
        <p:spPr>
          <a:xfrm>
            <a:off x="960120" y="3255588"/>
            <a:ext cx="7223760" cy="704088"/>
          </a:xfrm>
          <a:prstGeom prst="rect">
            <a:avLst/>
          </a:prstGeom>
          <a:noFill/>
          <a:ln/>
        </p:spPr>
        <p:txBody>
          <a:bodyPr wrap="square" rtlCol="0" anchor="t"/>
          <a:lstStyle/>
          <a:p>
            <a:pPr marL="0" indent="0">
              <a:lnSpc>
                <a:spcPct val="112000"/>
              </a:lnSpc>
              <a:buNone/>
            </a:pPr>
            <a:r>
              <a:rPr lang="en-US" sz="1500" dirty="0">
                <a:solidFill>
                  <a:srgbClr val="1A1A1A"/>
                </a:solidFill>
                <a:latin typeface="Calibri" pitchFamily="34" charset="0"/>
                <a:ea typeface="Calibri" pitchFamily="34" charset="-122"/>
                <a:cs typeface="Calibri" pitchFamily="34" charset="-120"/>
              </a:rPr>
              <a:t>Classroom coaching visits begin right after, building directly on workshop momentum</a:t>
            </a:r>
            <a:endParaRPr lang="en-US" sz="1500" dirty="0"/>
          </a:p>
        </p:txBody>
      </p:sp>
      <p:sp>
        <p:nvSpPr>
          <p:cNvPr id="10" name="Shape 8"/>
          <p:cNvSpPr/>
          <p:nvPr/>
        </p:nvSpPr>
        <p:spPr>
          <a:xfrm>
            <a:off x="594360" y="4131564"/>
            <a:ext cx="146304" cy="146304"/>
          </a:xfrm>
          <a:prstGeom prst="ellipse">
            <a:avLst/>
          </a:prstGeom>
          <a:solidFill>
            <a:srgbClr val="00748E"/>
          </a:solidFill>
          <a:ln/>
        </p:spPr>
        <p:txBody>
          <a:bodyPr/>
          <a:lstStyle/>
          <a:p>
            <a:endParaRPr lang="en-US"/>
          </a:p>
        </p:txBody>
      </p:sp>
      <p:sp>
        <p:nvSpPr>
          <p:cNvPr id="11" name="Text 9"/>
          <p:cNvSpPr/>
          <p:nvPr/>
        </p:nvSpPr>
        <p:spPr>
          <a:xfrm>
            <a:off x="960120" y="4005396"/>
            <a:ext cx="7223760" cy="704088"/>
          </a:xfrm>
          <a:prstGeom prst="rect">
            <a:avLst/>
          </a:prstGeom>
          <a:noFill/>
          <a:ln/>
        </p:spPr>
        <p:txBody>
          <a:bodyPr wrap="square" rtlCol="0" anchor="t"/>
          <a:lstStyle/>
          <a:p>
            <a:pPr marL="0" indent="0">
              <a:lnSpc>
                <a:spcPct val="112000"/>
              </a:lnSpc>
              <a:buNone/>
            </a:pPr>
            <a:r>
              <a:rPr lang="en-US" sz="1500" dirty="0">
                <a:solidFill>
                  <a:srgbClr val="1A1A1A"/>
                </a:solidFill>
                <a:latin typeface="Calibri" pitchFamily="34" charset="0"/>
                <a:ea typeface="Calibri" pitchFamily="34" charset="-122"/>
                <a:cs typeface="Calibri" pitchFamily="34" charset="-120"/>
              </a:rPr>
              <a:t>Full pre/post readiness data and the impact report will follow at the end of the school year</a:t>
            </a:r>
            <a:endParaRPr lang="en-US" sz="1500" dirty="0"/>
          </a:p>
        </p:txBody>
      </p:sp>
      <p:sp>
        <p:nvSpPr>
          <p:cNvPr id="12" name="Text 10"/>
          <p:cNvSpPr/>
          <p:nvPr/>
        </p:nvSpPr>
        <p:spPr>
          <a:xfrm>
            <a:off x="5897880" y="4754880"/>
            <a:ext cx="1874520" cy="274320"/>
          </a:xfrm>
          <a:prstGeom prst="rect">
            <a:avLst/>
          </a:prstGeom>
          <a:noFill/>
          <a:ln/>
        </p:spPr>
        <p:txBody>
          <a:bodyPr wrap="square" rtlCol="0" anchor="ctr"/>
          <a:lstStyle/>
          <a:p>
            <a:pPr marL="0" indent="0" algn="r">
              <a:buNone/>
            </a:pPr>
            <a:r>
              <a:rPr lang="en-US" sz="900" dirty="0">
                <a:solidFill>
                  <a:srgbClr val="5B6770"/>
                </a:solidFill>
                <a:latin typeface="Calibri" pitchFamily="34" charset="0"/>
                <a:ea typeface="Calibri" pitchFamily="34" charset="-122"/>
                <a:cs typeface="Calibri" pitchFamily="34" charset="-120"/>
              </a:rPr>
              <a:t>AdvanceKentucky  |  ETEI</a:t>
            </a:r>
            <a:endParaRPr lang="en-US" sz="900" dirty="0"/>
          </a:p>
        </p:txBody>
      </p:sp>
      <p:sp>
        <p:nvSpPr>
          <p:cNvPr id="13" name="Shape 11"/>
          <p:cNvSpPr/>
          <p:nvPr/>
        </p:nvSpPr>
        <p:spPr>
          <a:xfrm>
            <a:off x="7907731" y="4732020"/>
            <a:ext cx="201168" cy="201168"/>
          </a:xfrm>
          <a:prstGeom prst="ellipse">
            <a:avLst/>
          </a:prstGeom>
          <a:solidFill>
            <a:srgbClr val="70549C"/>
          </a:solidFill>
          <a:ln/>
        </p:spPr>
        <p:txBody>
          <a:bodyPr/>
          <a:lstStyle/>
          <a:p>
            <a:endParaRPr lang="en-US"/>
          </a:p>
        </p:txBody>
      </p:sp>
      <p:sp>
        <p:nvSpPr>
          <p:cNvPr id="14" name="Shape 12"/>
          <p:cNvSpPr/>
          <p:nvPr/>
        </p:nvSpPr>
        <p:spPr>
          <a:xfrm>
            <a:off x="8024774" y="4732020"/>
            <a:ext cx="201168" cy="201168"/>
          </a:xfrm>
          <a:prstGeom prst="ellipse">
            <a:avLst/>
          </a:prstGeom>
          <a:solidFill>
            <a:srgbClr val="25A96D"/>
          </a:solidFill>
          <a:ln/>
        </p:spPr>
        <p:txBody>
          <a:bodyPr/>
          <a:lstStyle/>
          <a:p>
            <a:endParaRPr lang="en-US"/>
          </a:p>
        </p:txBody>
      </p:sp>
      <p:sp>
        <p:nvSpPr>
          <p:cNvPr id="15" name="Shape 13"/>
          <p:cNvSpPr/>
          <p:nvPr/>
        </p:nvSpPr>
        <p:spPr>
          <a:xfrm>
            <a:off x="8141818" y="4732020"/>
            <a:ext cx="201168" cy="201168"/>
          </a:xfrm>
          <a:prstGeom prst="ellipse">
            <a:avLst/>
          </a:prstGeom>
          <a:solidFill>
            <a:srgbClr val="00A471"/>
          </a:solidFill>
          <a:ln/>
        </p:spPr>
        <p:txBody>
          <a:bodyPr/>
          <a:lstStyle/>
          <a:p>
            <a:endParaRPr lang="en-US"/>
          </a:p>
        </p:txBody>
      </p:sp>
      <p:sp>
        <p:nvSpPr>
          <p:cNvPr id="16" name="Shape 14"/>
          <p:cNvSpPr/>
          <p:nvPr/>
        </p:nvSpPr>
        <p:spPr>
          <a:xfrm>
            <a:off x="8258861" y="4732020"/>
            <a:ext cx="201168" cy="201168"/>
          </a:xfrm>
          <a:prstGeom prst="ellipse">
            <a:avLst/>
          </a:prstGeom>
          <a:solidFill>
            <a:srgbClr val="0044AA"/>
          </a:solidFill>
          <a:ln/>
        </p:spPr>
        <p:txBody>
          <a:bodyPr/>
          <a:lstStyle/>
          <a:p>
            <a:endParaRPr lang="en-US"/>
          </a:p>
        </p:txBody>
      </p:sp>
      <p:sp>
        <p:nvSpPr>
          <p:cNvPr id="17" name="Text 15"/>
          <p:cNvSpPr/>
          <p:nvPr/>
        </p:nvSpPr>
        <p:spPr>
          <a:xfrm>
            <a:off x="320040" y="4754880"/>
            <a:ext cx="457200" cy="274320"/>
          </a:xfrm>
          <a:prstGeom prst="rect">
            <a:avLst/>
          </a:prstGeom>
          <a:noFill/>
          <a:ln/>
        </p:spPr>
        <p:txBody>
          <a:bodyPr wrap="square" rtlCol="0" anchor="ctr"/>
          <a:lstStyle/>
          <a:p>
            <a:pPr marL="0" indent="0" algn="l">
              <a:buNone/>
            </a:pPr>
            <a:r>
              <a:rPr lang="en-US" sz="900" dirty="0">
                <a:solidFill>
                  <a:srgbClr val="5B6770"/>
                </a:solidFill>
                <a:latin typeface="Calibri" pitchFamily="34" charset="0"/>
                <a:ea typeface="Calibri" pitchFamily="34" charset="-122"/>
                <a:cs typeface="Calibri" pitchFamily="34" charset="-120"/>
              </a:rPr>
              <a:t>18</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57200"/>
            <a:ext cx="5486400" cy="274320"/>
          </a:xfrm>
          <a:prstGeom prst="rect">
            <a:avLst/>
          </a:prstGeom>
          <a:noFill/>
          <a:ln/>
        </p:spPr>
        <p:txBody>
          <a:bodyPr wrap="square" rtlCol="0" anchor="ctr"/>
          <a:lstStyle/>
          <a:p>
            <a:pPr marL="0" indent="0" algn="l">
              <a:buNone/>
            </a:pPr>
            <a:r>
              <a:rPr lang="en-US" sz="1200" b="1" kern="0" spc="100" dirty="0">
                <a:solidFill>
                  <a:srgbClr val="0044AA"/>
                </a:solidFill>
                <a:latin typeface="Calibri" pitchFamily="34" charset="0"/>
                <a:ea typeface="Calibri" pitchFamily="34" charset="-122"/>
                <a:cs typeface="Calibri" pitchFamily="34" charset="-120"/>
              </a:rPr>
              <a:t>TODAY'S SESSION</a:t>
            </a:r>
            <a:endParaRPr lang="en-US" sz="1200" dirty="0"/>
          </a:p>
        </p:txBody>
      </p:sp>
      <p:sp>
        <p:nvSpPr>
          <p:cNvPr id="3" name="Text 1"/>
          <p:cNvSpPr/>
          <p:nvPr/>
        </p:nvSpPr>
        <p:spPr>
          <a:xfrm>
            <a:off x="548640" y="731520"/>
            <a:ext cx="8046720" cy="640080"/>
          </a:xfrm>
          <a:prstGeom prst="rect">
            <a:avLst/>
          </a:prstGeom>
          <a:noFill/>
          <a:ln/>
        </p:spPr>
        <p:txBody>
          <a:bodyPr wrap="square" rtlCol="0" anchor="ctr"/>
          <a:lstStyle/>
          <a:p>
            <a:pPr marL="0" indent="0" algn="l">
              <a:buNone/>
            </a:pPr>
            <a:r>
              <a:rPr lang="en-US" sz="3200" b="1" dirty="0">
                <a:solidFill>
                  <a:srgbClr val="1A1A1A"/>
                </a:solidFill>
                <a:latin typeface="Nunito" pitchFamily="34" charset="0"/>
                <a:ea typeface="Nunito" pitchFamily="34" charset="-122"/>
                <a:cs typeface="Nunito" pitchFamily="34" charset="-120"/>
              </a:rPr>
              <a:t>Agenda</a:t>
            </a:r>
            <a:endParaRPr lang="en-US" sz="3200" dirty="0"/>
          </a:p>
        </p:txBody>
      </p:sp>
      <p:sp>
        <p:nvSpPr>
          <p:cNvPr id="4" name="Shape 2"/>
          <p:cNvSpPr/>
          <p:nvPr/>
        </p:nvSpPr>
        <p:spPr>
          <a:xfrm>
            <a:off x="548640" y="1673352"/>
            <a:ext cx="201168" cy="201168"/>
          </a:xfrm>
          <a:prstGeom prst="ellipse">
            <a:avLst/>
          </a:prstGeom>
          <a:solidFill>
            <a:srgbClr val="00A471"/>
          </a:solidFill>
          <a:ln/>
        </p:spPr>
        <p:txBody>
          <a:bodyPr/>
          <a:lstStyle/>
          <a:p>
            <a:endParaRPr lang="en-US"/>
          </a:p>
        </p:txBody>
      </p:sp>
      <p:sp>
        <p:nvSpPr>
          <p:cNvPr id="5" name="Text 3"/>
          <p:cNvSpPr/>
          <p:nvPr/>
        </p:nvSpPr>
        <p:spPr>
          <a:xfrm>
            <a:off x="960120" y="1600200"/>
            <a:ext cx="822960" cy="365760"/>
          </a:xfrm>
          <a:prstGeom prst="rect">
            <a:avLst/>
          </a:prstGeom>
          <a:noFill/>
          <a:ln/>
        </p:spPr>
        <p:txBody>
          <a:bodyPr wrap="square" rtlCol="0" anchor="ctr"/>
          <a:lstStyle/>
          <a:p>
            <a:pPr marL="0" indent="0">
              <a:buNone/>
            </a:pPr>
            <a:r>
              <a:rPr lang="en-US" sz="1500" b="1" dirty="0">
                <a:solidFill>
                  <a:srgbClr val="5B6770"/>
                </a:solidFill>
                <a:latin typeface="Calibri" pitchFamily="34" charset="0"/>
                <a:ea typeface="Calibri" pitchFamily="34" charset="-122"/>
                <a:cs typeface="Calibri" pitchFamily="34" charset="-120"/>
              </a:rPr>
              <a:t>01</a:t>
            </a:r>
            <a:endParaRPr lang="en-US" sz="1500" dirty="0"/>
          </a:p>
        </p:txBody>
      </p:sp>
      <p:sp>
        <p:nvSpPr>
          <p:cNvPr id="6" name="Text 4"/>
          <p:cNvSpPr/>
          <p:nvPr/>
        </p:nvSpPr>
        <p:spPr>
          <a:xfrm>
            <a:off x="1874520" y="1600200"/>
            <a:ext cx="6217920" cy="365760"/>
          </a:xfrm>
          <a:prstGeom prst="rect">
            <a:avLst/>
          </a:prstGeom>
          <a:noFill/>
          <a:ln/>
        </p:spPr>
        <p:txBody>
          <a:bodyPr wrap="square" rtlCol="0" anchor="ctr"/>
          <a:lstStyle/>
          <a:p>
            <a:pPr marL="0" indent="0">
              <a:buNone/>
            </a:pPr>
            <a:r>
              <a:rPr lang="en-US" sz="1800" dirty="0">
                <a:solidFill>
                  <a:srgbClr val="1A1A1A"/>
                </a:solidFill>
                <a:latin typeface="Calibri" pitchFamily="34" charset="0"/>
                <a:ea typeface="Calibri" pitchFamily="34" charset="-122"/>
                <a:cs typeface="Calibri" pitchFamily="34" charset="-120"/>
              </a:rPr>
              <a:t>Why AI Literacy, Why Now</a:t>
            </a:r>
            <a:endParaRPr lang="en-US" sz="1800" dirty="0"/>
          </a:p>
        </p:txBody>
      </p:sp>
      <p:sp>
        <p:nvSpPr>
          <p:cNvPr id="7" name="Shape 5"/>
          <p:cNvSpPr/>
          <p:nvPr/>
        </p:nvSpPr>
        <p:spPr>
          <a:xfrm>
            <a:off x="548640" y="2240280"/>
            <a:ext cx="201168" cy="201168"/>
          </a:xfrm>
          <a:prstGeom prst="ellipse">
            <a:avLst/>
          </a:prstGeom>
          <a:solidFill>
            <a:srgbClr val="70549C"/>
          </a:solidFill>
          <a:ln/>
        </p:spPr>
        <p:txBody>
          <a:bodyPr/>
          <a:lstStyle/>
          <a:p>
            <a:endParaRPr lang="en-US"/>
          </a:p>
        </p:txBody>
      </p:sp>
      <p:sp>
        <p:nvSpPr>
          <p:cNvPr id="8" name="Text 6"/>
          <p:cNvSpPr/>
          <p:nvPr/>
        </p:nvSpPr>
        <p:spPr>
          <a:xfrm>
            <a:off x="960120" y="2167128"/>
            <a:ext cx="822960" cy="365760"/>
          </a:xfrm>
          <a:prstGeom prst="rect">
            <a:avLst/>
          </a:prstGeom>
          <a:noFill/>
          <a:ln/>
        </p:spPr>
        <p:txBody>
          <a:bodyPr wrap="square" rtlCol="0" anchor="ctr"/>
          <a:lstStyle/>
          <a:p>
            <a:pPr marL="0" indent="0">
              <a:buNone/>
            </a:pPr>
            <a:r>
              <a:rPr lang="en-US" sz="1500" b="1" dirty="0">
                <a:solidFill>
                  <a:srgbClr val="5B6770"/>
                </a:solidFill>
                <a:latin typeface="Calibri" pitchFamily="34" charset="0"/>
                <a:ea typeface="Calibri" pitchFamily="34" charset="-122"/>
                <a:cs typeface="Calibri" pitchFamily="34" charset="-120"/>
              </a:rPr>
              <a:t>02</a:t>
            </a:r>
            <a:endParaRPr lang="en-US" sz="1500" dirty="0"/>
          </a:p>
        </p:txBody>
      </p:sp>
      <p:sp>
        <p:nvSpPr>
          <p:cNvPr id="9" name="Text 7"/>
          <p:cNvSpPr/>
          <p:nvPr/>
        </p:nvSpPr>
        <p:spPr>
          <a:xfrm>
            <a:off x="1874520" y="2167128"/>
            <a:ext cx="6217920" cy="365760"/>
          </a:xfrm>
          <a:prstGeom prst="rect">
            <a:avLst/>
          </a:prstGeom>
          <a:noFill/>
          <a:ln/>
        </p:spPr>
        <p:txBody>
          <a:bodyPr wrap="square" rtlCol="0" anchor="ctr"/>
          <a:lstStyle/>
          <a:p>
            <a:pPr marL="0" indent="0">
              <a:buNone/>
            </a:pPr>
            <a:r>
              <a:rPr lang="en-US" sz="1800" dirty="0">
                <a:solidFill>
                  <a:srgbClr val="1A1A1A"/>
                </a:solidFill>
                <a:latin typeface="Calibri" pitchFamily="34" charset="0"/>
                <a:ea typeface="Calibri" pitchFamily="34" charset="-122"/>
                <a:cs typeface="Calibri" pitchFamily="34" charset="-120"/>
              </a:rPr>
              <a:t>Inside the AI Literacy &amp; Readiness Program</a:t>
            </a:r>
            <a:endParaRPr lang="en-US" sz="1800" dirty="0"/>
          </a:p>
        </p:txBody>
      </p:sp>
      <p:sp>
        <p:nvSpPr>
          <p:cNvPr id="10" name="Shape 8"/>
          <p:cNvSpPr/>
          <p:nvPr/>
        </p:nvSpPr>
        <p:spPr>
          <a:xfrm>
            <a:off x="548640" y="2807208"/>
            <a:ext cx="201168" cy="201168"/>
          </a:xfrm>
          <a:prstGeom prst="ellipse">
            <a:avLst/>
          </a:prstGeom>
          <a:solidFill>
            <a:srgbClr val="00748E"/>
          </a:solidFill>
          <a:ln/>
        </p:spPr>
        <p:txBody>
          <a:bodyPr/>
          <a:lstStyle/>
          <a:p>
            <a:endParaRPr lang="en-US"/>
          </a:p>
        </p:txBody>
      </p:sp>
      <p:sp>
        <p:nvSpPr>
          <p:cNvPr id="11" name="Text 9"/>
          <p:cNvSpPr/>
          <p:nvPr/>
        </p:nvSpPr>
        <p:spPr>
          <a:xfrm>
            <a:off x="960120" y="2734056"/>
            <a:ext cx="822960" cy="365760"/>
          </a:xfrm>
          <a:prstGeom prst="rect">
            <a:avLst/>
          </a:prstGeom>
          <a:noFill/>
          <a:ln/>
        </p:spPr>
        <p:txBody>
          <a:bodyPr wrap="square" rtlCol="0" anchor="ctr"/>
          <a:lstStyle/>
          <a:p>
            <a:pPr marL="0" indent="0">
              <a:buNone/>
            </a:pPr>
            <a:r>
              <a:rPr lang="en-US" sz="1500" b="1" dirty="0">
                <a:solidFill>
                  <a:srgbClr val="5B6770"/>
                </a:solidFill>
                <a:latin typeface="Calibri" pitchFamily="34" charset="0"/>
                <a:ea typeface="Calibri" pitchFamily="34" charset="-122"/>
                <a:cs typeface="Calibri" pitchFamily="34" charset="-120"/>
              </a:rPr>
              <a:t>03</a:t>
            </a:r>
            <a:endParaRPr lang="en-US" sz="1500" dirty="0"/>
          </a:p>
        </p:txBody>
      </p:sp>
      <p:sp>
        <p:nvSpPr>
          <p:cNvPr id="12" name="Text 10"/>
          <p:cNvSpPr/>
          <p:nvPr/>
        </p:nvSpPr>
        <p:spPr>
          <a:xfrm>
            <a:off x="1874520" y="2734056"/>
            <a:ext cx="6217920" cy="365760"/>
          </a:xfrm>
          <a:prstGeom prst="rect">
            <a:avLst/>
          </a:prstGeom>
          <a:noFill/>
          <a:ln/>
        </p:spPr>
        <p:txBody>
          <a:bodyPr wrap="square" rtlCol="0" anchor="ctr"/>
          <a:lstStyle/>
          <a:p>
            <a:pPr marL="0" indent="0">
              <a:buNone/>
            </a:pPr>
            <a:r>
              <a:rPr lang="en-US" sz="1800" dirty="0">
                <a:solidFill>
                  <a:srgbClr val="1A1A1A"/>
                </a:solidFill>
                <a:latin typeface="Calibri" pitchFamily="34" charset="0"/>
                <a:ea typeface="Calibri" pitchFamily="34" charset="-122"/>
                <a:cs typeface="Calibri" pitchFamily="34" charset="-120"/>
              </a:rPr>
              <a:t>Pilot Spotlight: Barbourville City Schools</a:t>
            </a:r>
            <a:endParaRPr lang="en-US" sz="1800" dirty="0"/>
          </a:p>
        </p:txBody>
      </p:sp>
      <p:sp>
        <p:nvSpPr>
          <p:cNvPr id="13" name="Shape 11"/>
          <p:cNvSpPr/>
          <p:nvPr/>
        </p:nvSpPr>
        <p:spPr>
          <a:xfrm>
            <a:off x="548640" y="3374136"/>
            <a:ext cx="201168" cy="201168"/>
          </a:xfrm>
          <a:prstGeom prst="ellipse">
            <a:avLst/>
          </a:prstGeom>
          <a:solidFill>
            <a:srgbClr val="25A96D"/>
          </a:solidFill>
          <a:ln/>
        </p:spPr>
        <p:txBody>
          <a:bodyPr/>
          <a:lstStyle/>
          <a:p>
            <a:endParaRPr lang="en-US"/>
          </a:p>
        </p:txBody>
      </p:sp>
      <p:sp>
        <p:nvSpPr>
          <p:cNvPr id="14" name="Text 12"/>
          <p:cNvSpPr/>
          <p:nvPr/>
        </p:nvSpPr>
        <p:spPr>
          <a:xfrm>
            <a:off x="960120" y="3300984"/>
            <a:ext cx="822960" cy="365760"/>
          </a:xfrm>
          <a:prstGeom prst="rect">
            <a:avLst/>
          </a:prstGeom>
          <a:noFill/>
          <a:ln/>
        </p:spPr>
        <p:txBody>
          <a:bodyPr wrap="square" rtlCol="0" anchor="ctr"/>
          <a:lstStyle/>
          <a:p>
            <a:pPr marL="0" indent="0">
              <a:buNone/>
            </a:pPr>
            <a:r>
              <a:rPr lang="en-US" sz="1500" b="1" dirty="0">
                <a:solidFill>
                  <a:srgbClr val="5B6770"/>
                </a:solidFill>
                <a:latin typeface="Calibri" pitchFamily="34" charset="0"/>
                <a:ea typeface="Calibri" pitchFamily="34" charset="-122"/>
                <a:cs typeface="Calibri" pitchFamily="34" charset="-120"/>
              </a:rPr>
              <a:t>04</a:t>
            </a:r>
            <a:endParaRPr lang="en-US" sz="1500" dirty="0"/>
          </a:p>
        </p:txBody>
      </p:sp>
      <p:sp>
        <p:nvSpPr>
          <p:cNvPr id="15" name="Text 13"/>
          <p:cNvSpPr/>
          <p:nvPr/>
        </p:nvSpPr>
        <p:spPr>
          <a:xfrm>
            <a:off x="1874520" y="3300984"/>
            <a:ext cx="6217920" cy="365760"/>
          </a:xfrm>
          <a:prstGeom prst="rect">
            <a:avLst/>
          </a:prstGeom>
          <a:noFill/>
          <a:ln/>
        </p:spPr>
        <p:txBody>
          <a:bodyPr wrap="square" rtlCol="0" anchor="ctr"/>
          <a:lstStyle/>
          <a:p>
            <a:pPr marL="0" indent="0">
              <a:buNone/>
            </a:pPr>
            <a:r>
              <a:rPr lang="en-US" sz="1800" dirty="0">
                <a:solidFill>
                  <a:srgbClr val="1A1A1A"/>
                </a:solidFill>
                <a:latin typeface="Calibri" pitchFamily="34" charset="0"/>
                <a:ea typeface="Calibri" pitchFamily="34" charset="-122"/>
                <a:cs typeface="Calibri" pitchFamily="34" charset="-120"/>
              </a:rPr>
              <a:t>Bringing AILRP to Your Program</a:t>
            </a:r>
            <a:endParaRPr lang="en-US" sz="1800" dirty="0"/>
          </a:p>
        </p:txBody>
      </p:sp>
      <p:sp>
        <p:nvSpPr>
          <p:cNvPr id="16" name="Text 14"/>
          <p:cNvSpPr/>
          <p:nvPr/>
        </p:nvSpPr>
        <p:spPr>
          <a:xfrm>
            <a:off x="5897880" y="4754880"/>
            <a:ext cx="1874520" cy="274320"/>
          </a:xfrm>
          <a:prstGeom prst="rect">
            <a:avLst/>
          </a:prstGeom>
          <a:noFill/>
          <a:ln/>
        </p:spPr>
        <p:txBody>
          <a:bodyPr wrap="square" rtlCol="0" anchor="ctr"/>
          <a:lstStyle/>
          <a:p>
            <a:pPr marL="0" indent="0" algn="r">
              <a:buNone/>
            </a:pPr>
            <a:r>
              <a:rPr lang="en-US" sz="900" dirty="0">
                <a:solidFill>
                  <a:srgbClr val="5B6770"/>
                </a:solidFill>
                <a:latin typeface="Calibri" pitchFamily="34" charset="0"/>
                <a:ea typeface="Calibri" pitchFamily="34" charset="-122"/>
                <a:cs typeface="Calibri" pitchFamily="34" charset="-120"/>
              </a:rPr>
              <a:t>AdvanceKentucky  |  ETEI</a:t>
            </a:r>
            <a:endParaRPr lang="en-US" sz="900" dirty="0"/>
          </a:p>
        </p:txBody>
      </p:sp>
      <p:sp>
        <p:nvSpPr>
          <p:cNvPr id="17" name="Shape 15"/>
          <p:cNvSpPr/>
          <p:nvPr/>
        </p:nvSpPr>
        <p:spPr>
          <a:xfrm>
            <a:off x="7907731" y="4732020"/>
            <a:ext cx="201168" cy="201168"/>
          </a:xfrm>
          <a:prstGeom prst="ellipse">
            <a:avLst/>
          </a:prstGeom>
          <a:solidFill>
            <a:srgbClr val="70549C"/>
          </a:solidFill>
          <a:ln/>
        </p:spPr>
        <p:txBody>
          <a:bodyPr/>
          <a:lstStyle/>
          <a:p>
            <a:endParaRPr lang="en-US"/>
          </a:p>
        </p:txBody>
      </p:sp>
      <p:sp>
        <p:nvSpPr>
          <p:cNvPr id="18" name="Shape 16"/>
          <p:cNvSpPr/>
          <p:nvPr/>
        </p:nvSpPr>
        <p:spPr>
          <a:xfrm>
            <a:off x="8024774" y="4732020"/>
            <a:ext cx="201168" cy="201168"/>
          </a:xfrm>
          <a:prstGeom prst="ellipse">
            <a:avLst/>
          </a:prstGeom>
          <a:solidFill>
            <a:srgbClr val="25A96D"/>
          </a:solidFill>
          <a:ln/>
        </p:spPr>
        <p:txBody>
          <a:bodyPr/>
          <a:lstStyle/>
          <a:p>
            <a:endParaRPr lang="en-US"/>
          </a:p>
        </p:txBody>
      </p:sp>
      <p:sp>
        <p:nvSpPr>
          <p:cNvPr id="19" name="Shape 17"/>
          <p:cNvSpPr/>
          <p:nvPr/>
        </p:nvSpPr>
        <p:spPr>
          <a:xfrm>
            <a:off x="8141818" y="4732020"/>
            <a:ext cx="201168" cy="201168"/>
          </a:xfrm>
          <a:prstGeom prst="ellipse">
            <a:avLst/>
          </a:prstGeom>
          <a:solidFill>
            <a:srgbClr val="00A471"/>
          </a:solidFill>
          <a:ln/>
        </p:spPr>
        <p:txBody>
          <a:bodyPr/>
          <a:lstStyle/>
          <a:p>
            <a:endParaRPr lang="en-US"/>
          </a:p>
        </p:txBody>
      </p:sp>
      <p:sp>
        <p:nvSpPr>
          <p:cNvPr id="20" name="Shape 18"/>
          <p:cNvSpPr/>
          <p:nvPr/>
        </p:nvSpPr>
        <p:spPr>
          <a:xfrm>
            <a:off x="8258861" y="4732020"/>
            <a:ext cx="201168" cy="201168"/>
          </a:xfrm>
          <a:prstGeom prst="ellipse">
            <a:avLst/>
          </a:prstGeom>
          <a:solidFill>
            <a:srgbClr val="0044AA"/>
          </a:solidFill>
          <a:ln/>
        </p:spPr>
        <p:txBody>
          <a:bodyPr/>
          <a:lstStyle/>
          <a:p>
            <a:endParaRPr lang="en-US"/>
          </a:p>
        </p:txBody>
      </p:sp>
      <p:sp>
        <p:nvSpPr>
          <p:cNvPr id="21" name="Text 19"/>
          <p:cNvSpPr/>
          <p:nvPr/>
        </p:nvSpPr>
        <p:spPr>
          <a:xfrm>
            <a:off x="320040" y="4754880"/>
            <a:ext cx="457200" cy="274320"/>
          </a:xfrm>
          <a:prstGeom prst="rect">
            <a:avLst/>
          </a:prstGeom>
          <a:noFill/>
          <a:ln/>
        </p:spPr>
        <p:txBody>
          <a:bodyPr wrap="square" rtlCol="0" anchor="ctr"/>
          <a:lstStyle/>
          <a:p>
            <a:pPr marL="0" indent="0" algn="l">
              <a:buNone/>
            </a:pPr>
            <a:r>
              <a:rPr lang="en-US" sz="900" dirty="0">
                <a:solidFill>
                  <a:srgbClr val="5B6770"/>
                </a:solidFill>
                <a:latin typeface="Calibri" pitchFamily="34" charset="0"/>
                <a:ea typeface="Calibri" pitchFamily="34" charset="-122"/>
                <a:cs typeface="Calibri" pitchFamily="34" charset="-120"/>
              </a:rPr>
              <a:t>1</a:t>
            </a:r>
            <a:endParaRPr lang="en-US" sz="9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1A1A1A"/>
        </a:solidFill>
        <a:effectLst/>
      </p:bgPr>
    </p:bg>
    <p:spTree>
      <p:nvGrpSpPr>
        <p:cNvPr id="1" name=""/>
        <p:cNvGrpSpPr/>
        <p:nvPr/>
      </p:nvGrpSpPr>
      <p:grpSpPr>
        <a:xfrm>
          <a:off x="0" y="0"/>
          <a:ext cx="0" cy="0"/>
          <a:chOff x="0" y="0"/>
          <a:chExt cx="0" cy="0"/>
        </a:xfrm>
      </p:grpSpPr>
      <p:sp>
        <p:nvSpPr>
          <p:cNvPr id="2" name="Shape 0"/>
          <p:cNvSpPr/>
          <p:nvPr/>
        </p:nvSpPr>
        <p:spPr>
          <a:xfrm>
            <a:off x="548640" y="548640"/>
            <a:ext cx="310896" cy="310896"/>
          </a:xfrm>
          <a:prstGeom prst="ellipse">
            <a:avLst/>
          </a:prstGeom>
          <a:solidFill>
            <a:srgbClr val="70549C"/>
          </a:solidFill>
          <a:ln/>
        </p:spPr>
        <p:txBody>
          <a:bodyPr/>
          <a:lstStyle/>
          <a:p>
            <a:endParaRPr lang="en-US"/>
          </a:p>
        </p:txBody>
      </p:sp>
      <p:sp>
        <p:nvSpPr>
          <p:cNvPr id="3" name="Shape 1"/>
          <p:cNvSpPr/>
          <p:nvPr/>
        </p:nvSpPr>
        <p:spPr>
          <a:xfrm>
            <a:off x="728777" y="548640"/>
            <a:ext cx="310896" cy="310896"/>
          </a:xfrm>
          <a:prstGeom prst="ellipse">
            <a:avLst/>
          </a:prstGeom>
          <a:solidFill>
            <a:srgbClr val="25A96D"/>
          </a:solidFill>
          <a:ln/>
        </p:spPr>
        <p:txBody>
          <a:bodyPr/>
          <a:lstStyle/>
          <a:p>
            <a:endParaRPr lang="en-US"/>
          </a:p>
        </p:txBody>
      </p:sp>
      <p:sp>
        <p:nvSpPr>
          <p:cNvPr id="4" name="Shape 2"/>
          <p:cNvSpPr/>
          <p:nvPr/>
        </p:nvSpPr>
        <p:spPr>
          <a:xfrm>
            <a:off x="908914" y="548640"/>
            <a:ext cx="310896" cy="310896"/>
          </a:xfrm>
          <a:prstGeom prst="ellipse">
            <a:avLst/>
          </a:prstGeom>
          <a:solidFill>
            <a:srgbClr val="00A471"/>
          </a:solidFill>
          <a:ln/>
        </p:spPr>
        <p:txBody>
          <a:bodyPr/>
          <a:lstStyle/>
          <a:p>
            <a:endParaRPr lang="en-US"/>
          </a:p>
        </p:txBody>
      </p:sp>
      <p:sp>
        <p:nvSpPr>
          <p:cNvPr id="5" name="Shape 3"/>
          <p:cNvSpPr/>
          <p:nvPr/>
        </p:nvSpPr>
        <p:spPr>
          <a:xfrm>
            <a:off x="1089050" y="548640"/>
            <a:ext cx="310896" cy="310896"/>
          </a:xfrm>
          <a:prstGeom prst="ellipse">
            <a:avLst/>
          </a:prstGeom>
          <a:solidFill>
            <a:srgbClr val="0044AA"/>
          </a:solidFill>
          <a:ln/>
        </p:spPr>
        <p:txBody>
          <a:bodyPr/>
          <a:lstStyle/>
          <a:p>
            <a:endParaRPr lang="en-US"/>
          </a:p>
        </p:txBody>
      </p:sp>
      <p:sp>
        <p:nvSpPr>
          <p:cNvPr id="6" name="Text 4"/>
          <p:cNvSpPr/>
          <p:nvPr/>
        </p:nvSpPr>
        <p:spPr>
          <a:xfrm>
            <a:off x="548640" y="1965960"/>
            <a:ext cx="3657600" cy="274320"/>
          </a:xfrm>
          <a:prstGeom prst="rect">
            <a:avLst/>
          </a:prstGeom>
          <a:noFill/>
          <a:ln/>
        </p:spPr>
        <p:txBody>
          <a:bodyPr wrap="square" rtlCol="0" anchor="ctr"/>
          <a:lstStyle/>
          <a:p>
            <a:pPr marL="0" indent="0" algn="l">
              <a:buNone/>
            </a:pPr>
            <a:r>
              <a:rPr lang="en-US" sz="1200" b="1" kern="0" spc="100" dirty="0">
                <a:solidFill>
                  <a:srgbClr val="D8ECF2"/>
                </a:solidFill>
                <a:latin typeface="Calibri" pitchFamily="34" charset="0"/>
                <a:ea typeface="Calibri" pitchFamily="34" charset="-122"/>
                <a:cs typeface="Calibri" pitchFamily="34" charset="-120"/>
              </a:rPr>
              <a:t>SECTION 03</a:t>
            </a:r>
            <a:endParaRPr lang="en-US" sz="1200" dirty="0"/>
          </a:p>
        </p:txBody>
      </p:sp>
      <p:sp>
        <p:nvSpPr>
          <p:cNvPr id="7" name="Text 5"/>
          <p:cNvSpPr/>
          <p:nvPr/>
        </p:nvSpPr>
        <p:spPr>
          <a:xfrm>
            <a:off x="548640" y="2286000"/>
            <a:ext cx="8046720" cy="1005840"/>
          </a:xfrm>
          <a:prstGeom prst="rect">
            <a:avLst/>
          </a:prstGeom>
          <a:noFill/>
          <a:ln/>
        </p:spPr>
        <p:txBody>
          <a:bodyPr wrap="square" rtlCol="0" anchor="ctr"/>
          <a:lstStyle/>
          <a:p>
            <a:pPr marL="0" indent="0" algn="l">
              <a:buNone/>
            </a:pPr>
            <a:r>
              <a:rPr lang="en-US" sz="3800" b="1" dirty="0">
                <a:solidFill>
                  <a:srgbClr val="FFFFFF"/>
                </a:solidFill>
                <a:latin typeface="Nunito" pitchFamily="34" charset="0"/>
                <a:ea typeface="Nunito" pitchFamily="34" charset="-122"/>
                <a:cs typeface="Nunito" pitchFamily="34" charset="-120"/>
              </a:rPr>
              <a:t>Bring AILRP to Your CTE Program</a:t>
            </a:r>
            <a:endParaRPr lang="en-US" sz="3800" dirty="0"/>
          </a:p>
        </p:txBody>
      </p:sp>
      <p:sp>
        <p:nvSpPr>
          <p:cNvPr id="8" name="Text 6"/>
          <p:cNvSpPr/>
          <p:nvPr/>
        </p:nvSpPr>
        <p:spPr>
          <a:xfrm>
            <a:off x="548640" y="3246120"/>
            <a:ext cx="7680960" cy="457200"/>
          </a:xfrm>
          <a:prstGeom prst="rect">
            <a:avLst/>
          </a:prstGeom>
          <a:noFill/>
          <a:ln/>
        </p:spPr>
        <p:txBody>
          <a:bodyPr wrap="square" rtlCol="0" anchor="t"/>
          <a:lstStyle/>
          <a:p>
            <a:pPr marL="0" indent="0" algn="l">
              <a:buNone/>
            </a:pPr>
            <a:r>
              <a:rPr lang="en-US" sz="1600" dirty="0">
                <a:solidFill>
                  <a:srgbClr val="D8ECF2"/>
                </a:solidFill>
                <a:latin typeface="Calibri" pitchFamily="34" charset="0"/>
                <a:ea typeface="Calibri" pitchFamily="34" charset="-122"/>
                <a:cs typeface="Calibri" pitchFamily="34" charset="-120"/>
              </a:rPr>
              <a:t>We're recruiting districts for the 2026–27 school year</a:t>
            </a:r>
            <a:endParaRPr lang="en-US" sz="1600" dirty="0"/>
          </a:p>
        </p:txBody>
      </p:sp>
      <p:sp>
        <p:nvSpPr>
          <p:cNvPr id="9" name="Text 7"/>
          <p:cNvSpPr/>
          <p:nvPr/>
        </p:nvSpPr>
        <p:spPr>
          <a:xfrm>
            <a:off x="320040" y="4754880"/>
            <a:ext cx="457200" cy="274320"/>
          </a:xfrm>
          <a:prstGeom prst="rect">
            <a:avLst/>
          </a:prstGeom>
          <a:noFill/>
          <a:ln/>
        </p:spPr>
        <p:txBody>
          <a:bodyPr wrap="square" rtlCol="0" anchor="ctr"/>
          <a:lstStyle/>
          <a:p>
            <a:pPr marL="0" indent="0" algn="l">
              <a:buNone/>
            </a:pPr>
            <a:r>
              <a:rPr lang="en-US" sz="900" dirty="0">
                <a:solidFill>
                  <a:srgbClr val="D8E4EE"/>
                </a:solidFill>
                <a:latin typeface="Calibri" pitchFamily="34" charset="0"/>
                <a:ea typeface="Calibri" pitchFamily="34" charset="-122"/>
                <a:cs typeface="Calibri" pitchFamily="34" charset="-120"/>
              </a:rPr>
              <a:t>19</a:t>
            </a:r>
            <a:endParaRPr lang="en-US" sz="9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57200"/>
            <a:ext cx="5486400" cy="274320"/>
          </a:xfrm>
          <a:prstGeom prst="rect">
            <a:avLst/>
          </a:prstGeom>
          <a:noFill/>
          <a:ln/>
        </p:spPr>
        <p:txBody>
          <a:bodyPr wrap="square" rtlCol="0" anchor="ctr"/>
          <a:lstStyle/>
          <a:p>
            <a:pPr marL="0" indent="0" algn="l">
              <a:buNone/>
            </a:pPr>
            <a:r>
              <a:rPr lang="en-US" sz="1200" b="1" kern="0" spc="100" dirty="0">
                <a:solidFill>
                  <a:srgbClr val="25A96D"/>
                </a:solidFill>
                <a:latin typeface="Calibri" pitchFamily="34" charset="0"/>
                <a:ea typeface="Calibri" pitchFamily="34" charset="-122"/>
                <a:cs typeface="Calibri" pitchFamily="34" charset="-120"/>
              </a:rPr>
              <a:t>GET STARTED</a:t>
            </a:r>
            <a:endParaRPr lang="en-US" sz="1200" dirty="0"/>
          </a:p>
        </p:txBody>
      </p:sp>
      <p:sp>
        <p:nvSpPr>
          <p:cNvPr id="3" name="Text 1"/>
          <p:cNvSpPr/>
          <p:nvPr/>
        </p:nvSpPr>
        <p:spPr>
          <a:xfrm>
            <a:off x="548640" y="731520"/>
            <a:ext cx="8046720" cy="640080"/>
          </a:xfrm>
          <a:prstGeom prst="rect">
            <a:avLst/>
          </a:prstGeom>
          <a:noFill/>
          <a:ln/>
        </p:spPr>
        <p:txBody>
          <a:bodyPr wrap="square" rtlCol="0" anchor="ctr"/>
          <a:lstStyle/>
          <a:p>
            <a:pPr marL="0" indent="0" algn="l">
              <a:buNone/>
            </a:pPr>
            <a:r>
              <a:rPr lang="en-US" sz="3000" b="1" dirty="0">
                <a:solidFill>
                  <a:srgbClr val="1A1A1A"/>
                </a:solidFill>
                <a:latin typeface="Nunito" pitchFamily="34" charset="0"/>
                <a:ea typeface="Nunito" pitchFamily="34" charset="-122"/>
                <a:cs typeface="Nunito" pitchFamily="34" charset="-120"/>
              </a:rPr>
              <a:t>How to Get Started</a:t>
            </a:r>
            <a:endParaRPr lang="en-US" sz="3000" dirty="0"/>
          </a:p>
        </p:txBody>
      </p:sp>
      <p:sp>
        <p:nvSpPr>
          <p:cNvPr id="4" name="Shape 2"/>
          <p:cNvSpPr/>
          <p:nvPr/>
        </p:nvSpPr>
        <p:spPr>
          <a:xfrm>
            <a:off x="548640" y="1691640"/>
            <a:ext cx="384048" cy="384048"/>
          </a:xfrm>
          <a:prstGeom prst="ellipse">
            <a:avLst/>
          </a:prstGeom>
          <a:solidFill>
            <a:srgbClr val="70549C"/>
          </a:solidFill>
          <a:ln/>
        </p:spPr>
        <p:txBody>
          <a:bodyPr/>
          <a:lstStyle/>
          <a:p>
            <a:endParaRPr lang="en-US"/>
          </a:p>
        </p:txBody>
      </p:sp>
      <p:sp>
        <p:nvSpPr>
          <p:cNvPr id="5" name="Text 3"/>
          <p:cNvSpPr/>
          <p:nvPr/>
        </p:nvSpPr>
        <p:spPr>
          <a:xfrm>
            <a:off x="548640" y="1691640"/>
            <a:ext cx="384048" cy="384048"/>
          </a:xfrm>
          <a:prstGeom prst="rect">
            <a:avLst/>
          </a:prstGeom>
          <a:noFill/>
          <a:ln/>
        </p:spPr>
        <p:txBody>
          <a:bodyPr wrap="square" rtlCol="0" anchor="ctr"/>
          <a:lstStyle/>
          <a:p>
            <a:pPr marL="0" indent="0" algn="ctr">
              <a:buNone/>
            </a:pPr>
            <a:r>
              <a:rPr lang="en-US" sz="1600" b="1" dirty="0">
                <a:solidFill>
                  <a:srgbClr val="FFFFFF"/>
                </a:solidFill>
                <a:latin typeface="Nunito" pitchFamily="34" charset="0"/>
                <a:ea typeface="Nunito" pitchFamily="34" charset="-122"/>
                <a:cs typeface="Nunito" pitchFamily="34" charset="-120"/>
              </a:rPr>
              <a:t>1</a:t>
            </a:r>
            <a:endParaRPr lang="en-US" sz="1600" dirty="0"/>
          </a:p>
        </p:txBody>
      </p:sp>
      <p:sp>
        <p:nvSpPr>
          <p:cNvPr id="6" name="Text 4"/>
          <p:cNvSpPr/>
          <p:nvPr/>
        </p:nvSpPr>
        <p:spPr>
          <a:xfrm>
            <a:off x="1143000" y="1580132"/>
            <a:ext cx="7452360" cy="594360"/>
          </a:xfrm>
          <a:prstGeom prst="rect">
            <a:avLst/>
          </a:prstGeom>
          <a:noFill/>
          <a:ln/>
        </p:spPr>
        <p:txBody>
          <a:bodyPr wrap="square" rtlCol="0" anchor="ctr"/>
          <a:lstStyle/>
          <a:p>
            <a:pPr marL="0" indent="0">
              <a:lnSpc>
                <a:spcPct val="115000"/>
              </a:lnSpc>
              <a:buNone/>
            </a:pPr>
            <a:r>
              <a:rPr lang="en-US" sz="1400" dirty="0">
                <a:solidFill>
                  <a:srgbClr val="1A1A1A"/>
                </a:solidFill>
                <a:latin typeface="Calibri" pitchFamily="34" charset="0"/>
                <a:ea typeface="Calibri" pitchFamily="34" charset="-122"/>
                <a:cs typeface="Calibri" pitchFamily="34" charset="-120"/>
              </a:rPr>
              <a:t>Reach out — talk to Monique today, or fill out the interest form</a:t>
            </a:r>
            <a:endParaRPr lang="en-US" sz="1400" dirty="0"/>
          </a:p>
        </p:txBody>
      </p:sp>
      <p:sp>
        <p:nvSpPr>
          <p:cNvPr id="7" name="Shape 5"/>
          <p:cNvSpPr/>
          <p:nvPr/>
        </p:nvSpPr>
        <p:spPr>
          <a:xfrm>
            <a:off x="548640" y="2313432"/>
            <a:ext cx="384048" cy="384048"/>
          </a:xfrm>
          <a:prstGeom prst="ellipse">
            <a:avLst/>
          </a:prstGeom>
          <a:solidFill>
            <a:srgbClr val="0044AA"/>
          </a:solidFill>
          <a:ln/>
        </p:spPr>
        <p:txBody>
          <a:bodyPr/>
          <a:lstStyle/>
          <a:p>
            <a:endParaRPr lang="en-US"/>
          </a:p>
        </p:txBody>
      </p:sp>
      <p:sp>
        <p:nvSpPr>
          <p:cNvPr id="8" name="Text 6"/>
          <p:cNvSpPr/>
          <p:nvPr/>
        </p:nvSpPr>
        <p:spPr>
          <a:xfrm>
            <a:off x="548640" y="2313432"/>
            <a:ext cx="384048" cy="384048"/>
          </a:xfrm>
          <a:prstGeom prst="rect">
            <a:avLst/>
          </a:prstGeom>
          <a:noFill/>
          <a:ln/>
        </p:spPr>
        <p:txBody>
          <a:bodyPr wrap="square" rtlCol="0" anchor="ctr"/>
          <a:lstStyle/>
          <a:p>
            <a:pPr marL="0" indent="0" algn="ctr">
              <a:buNone/>
            </a:pPr>
            <a:r>
              <a:rPr lang="en-US" sz="1600" b="1" dirty="0">
                <a:solidFill>
                  <a:srgbClr val="FFFFFF"/>
                </a:solidFill>
                <a:latin typeface="Nunito" pitchFamily="34" charset="0"/>
                <a:ea typeface="Nunito" pitchFamily="34" charset="-122"/>
                <a:cs typeface="Nunito" pitchFamily="34" charset="-120"/>
              </a:rPr>
              <a:t>2</a:t>
            </a:r>
            <a:endParaRPr lang="en-US" sz="1600" dirty="0"/>
          </a:p>
        </p:txBody>
      </p:sp>
      <p:sp>
        <p:nvSpPr>
          <p:cNvPr id="9" name="Text 7"/>
          <p:cNvSpPr/>
          <p:nvPr/>
        </p:nvSpPr>
        <p:spPr>
          <a:xfrm>
            <a:off x="1143000" y="2201924"/>
            <a:ext cx="7452360" cy="594360"/>
          </a:xfrm>
          <a:prstGeom prst="rect">
            <a:avLst/>
          </a:prstGeom>
          <a:noFill/>
          <a:ln/>
        </p:spPr>
        <p:txBody>
          <a:bodyPr wrap="square" rtlCol="0" anchor="ctr"/>
          <a:lstStyle/>
          <a:p>
            <a:pPr marL="0" indent="0">
              <a:lnSpc>
                <a:spcPct val="115000"/>
              </a:lnSpc>
              <a:buNone/>
            </a:pPr>
            <a:r>
              <a:rPr lang="en-US" sz="1400" dirty="0">
                <a:solidFill>
                  <a:srgbClr val="1A1A1A"/>
                </a:solidFill>
                <a:latin typeface="Calibri" pitchFamily="34" charset="0"/>
                <a:ea typeface="Calibri" pitchFamily="34" charset="-122"/>
                <a:cs typeface="Calibri" pitchFamily="34" charset="-120"/>
              </a:rPr>
              <a:t>Sign a Letter of Agreement outlining both parties' commitments</a:t>
            </a:r>
            <a:endParaRPr lang="en-US" sz="1400" dirty="0"/>
          </a:p>
        </p:txBody>
      </p:sp>
      <p:sp>
        <p:nvSpPr>
          <p:cNvPr id="10" name="Shape 8"/>
          <p:cNvSpPr/>
          <p:nvPr/>
        </p:nvSpPr>
        <p:spPr>
          <a:xfrm>
            <a:off x="548640" y="2935224"/>
            <a:ext cx="384048" cy="384048"/>
          </a:xfrm>
          <a:prstGeom prst="ellipse">
            <a:avLst/>
          </a:prstGeom>
          <a:solidFill>
            <a:srgbClr val="00748E"/>
          </a:solidFill>
          <a:ln/>
        </p:spPr>
        <p:txBody>
          <a:bodyPr/>
          <a:lstStyle/>
          <a:p>
            <a:endParaRPr lang="en-US"/>
          </a:p>
        </p:txBody>
      </p:sp>
      <p:sp>
        <p:nvSpPr>
          <p:cNvPr id="11" name="Text 9"/>
          <p:cNvSpPr/>
          <p:nvPr/>
        </p:nvSpPr>
        <p:spPr>
          <a:xfrm>
            <a:off x="548640" y="2935224"/>
            <a:ext cx="384048" cy="384048"/>
          </a:xfrm>
          <a:prstGeom prst="rect">
            <a:avLst/>
          </a:prstGeom>
          <a:noFill/>
          <a:ln/>
        </p:spPr>
        <p:txBody>
          <a:bodyPr wrap="square" rtlCol="0" anchor="ctr"/>
          <a:lstStyle/>
          <a:p>
            <a:pPr marL="0" indent="0" algn="ctr">
              <a:buNone/>
            </a:pPr>
            <a:r>
              <a:rPr lang="en-US" sz="1600" b="1" dirty="0">
                <a:solidFill>
                  <a:srgbClr val="FFFFFF"/>
                </a:solidFill>
                <a:latin typeface="Nunito" pitchFamily="34" charset="0"/>
                <a:ea typeface="Nunito" pitchFamily="34" charset="-122"/>
                <a:cs typeface="Nunito" pitchFamily="34" charset="-120"/>
              </a:rPr>
              <a:t>3</a:t>
            </a:r>
            <a:endParaRPr lang="en-US" sz="1600" dirty="0"/>
          </a:p>
        </p:txBody>
      </p:sp>
      <p:sp>
        <p:nvSpPr>
          <p:cNvPr id="12" name="Text 10"/>
          <p:cNvSpPr/>
          <p:nvPr/>
        </p:nvSpPr>
        <p:spPr>
          <a:xfrm>
            <a:off x="1143000" y="2823716"/>
            <a:ext cx="7452360" cy="594360"/>
          </a:xfrm>
          <a:prstGeom prst="rect">
            <a:avLst/>
          </a:prstGeom>
          <a:noFill/>
          <a:ln/>
        </p:spPr>
        <p:txBody>
          <a:bodyPr wrap="square" rtlCol="0" anchor="ctr"/>
          <a:lstStyle/>
          <a:p>
            <a:pPr marL="0" indent="0">
              <a:lnSpc>
                <a:spcPct val="115000"/>
              </a:lnSpc>
              <a:buNone/>
            </a:pPr>
            <a:r>
              <a:rPr lang="en-US" sz="1400" dirty="0">
                <a:solidFill>
                  <a:srgbClr val="1A1A1A"/>
                </a:solidFill>
                <a:latin typeface="Calibri" pitchFamily="34" charset="0"/>
                <a:ea typeface="Calibri" pitchFamily="34" charset="-122"/>
                <a:cs typeface="Calibri" pitchFamily="34" charset="-120"/>
              </a:rPr>
              <a:t>Assemble your cross-role SCRIPT team</a:t>
            </a:r>
            <a:endParaRPr lang="en-US" sz="1400" dirty="0"/>
          </a:p>
        </p:txBody>
      </p:sp>
      <p:sp>
        <p:nvSpPr>
          <p:cNvPr id="13" name="Shape 11"/>
          <p:cNvSpPr/>
          <p:nvPr/>
        </p:nvSpPr>
        <p:spPr>
          <a:xfrm>
            <a:off x="548640" y="3557016"/>
            <a:ext cx="384048" cy="384048"/>
          </a:xfrm>
          <a:prstGeom prst="ellipse">
            <a:avLst/>
          </a:prstGeom>
          <a:solidFill>
            <a:srgbClr val="25A96D"/>
          </a:solidFill>
          <a:ln/>
        </p:spPr>
        <p:txBody>
          <a:bodyPr/>
          <a:lstStyle/>
          <a:p>
            <a:endParaRPr lang="en-US"/>
          </a:p>
        </p:txBody>
      </p:sp>
      <p:sp>
        <p:nvSpPr>
          <p:cNvPr id="14" name="Text 12"/>
          <p:cNvSpPr/>
          <p:nvPr/>
        </p:nvSpPr>
        <p:spPr>
          <a:xfrm>
            <a:off x="548640" y="3557016"/>
            <a:ext cx="384048" cy="384048"/>
          </a:xfrm>
          <a:prstGeom prst="rect">
            <a:avLst/>
          </a:prstGeom>
          <a:noFill/>
          <a:ln/>
        </p:spPr>
        <p:txBody>
          <a:bodyPr wrap="square" rtlCol="0" anchor="ctr"/>
          <a:lstStyle/>
          <a:p>
            <a:pPr marL="0" indent="0" algn="ctr">
              <a:buNone/>
            </a:pPr>
            <a:r>
              <a:rPr lang="en-US" sz="1600" b="1" dirty="0">
                <a:solidFill>
                  <a:srgbClr val="FFFFFF"/>
                </a:solidFill>
                <a:latin typeface="Nunito" pitchFamily="34" charset="0"/>
                <a:ea typeface="Nunito" pitchFamily="34" charset="-122"/>
                <a:cs typeface="Nunito" pitchFamily="34" charset="-120"/>
              </a:rPr>
              <a:t>4</a:t>
            </a:r>
            <a:endParaRPr lang="en-US" sz="1600" dirty="0"/>
          </a:p>
        </p:txBody>
      </p:sp>
      <p:sp>
        <p:nvSpPr>
          <p:cNvPr id="15" name="Text 13"/>
          <p:cNvSpPr/>
          <p:nvPr/>
        </p:nvSpPr>
        <p:spPr>
          <a:xfrm>
            <a:off x="1143000" y="3445508"/>
            <a:ext cx="7452360" cy="594360"/>
          </a:xfrm>
          <a:prstGeom prst="rect">
            <a:avLst/>
          </a:prstGeom>
          <a:noFill/>
          <a:ln/>
        </p:spPr>
        <p:txBody>
          <a:bodyPr wrap="square" rtlCol="0" anchor="ctr"/>
          <a:lstStyle/>
          <a:p>
            <a:pPr marL="0" indent="0">
              <a:lnSpc>
                <a:spcPct val="115000"/>
              </a:lnSpc>
              <a:buNone/>
            </a:pPr>
            <a:r>
              <a:rPr lang="en-US" sz="1400" dirty="0">
                <a:solidFill>
                  <a:srgbClr val="1A1A1A"/>
                </a:solidFill>
                <a:latin typeface="Calibri" pitchFamily="34" charset="0"/>
                <a:ea typeface="Calibri" pitchFamily="34" charset="-122"/>
                <a:cs typeface="Calibri" pitchFamily="34" charset="-120"/>
              </a:rPr>
              <a:t>Complete the two-day SCRIPT workshop and set your school's AI goals</a:t>
            </a:r>
            <a:endParaRPr lang="en-US" sz="1400" dirty="0"/>
          </a:p>
        </p:txBody>
      </p:sp>
      <p:sp>
        <p:nvSpPr>
          <p:cNvPr id="16" name="Shape 14"/>
          <p:cNvSpPr/>
          <p:nvPr/>
        </p:nvSpPr>
        <p:spPr>
          <a:xfrm>
            <a:off x="548640" y="4178808"/>
            <a:ext cx="384048" cy="384048"/>
          </a:xfrm>
          <a:prstGeom prst="ellipse">
            <a:avLst/>
          </a:prstGeom>
          <a:solidFill>
            <a:srgbClr val="00A471"/>
          </a:solidFill>
          <a:ln/>
        </p:spPr>
        <p:txBody>
          <a:bodyPr/>
          <a:lstStyle/>
          <a:p>
            <a:endParaRPr lang="en-US"/>
          </a:p>
        </p:txBody>
      </p:sp>
      <p:sp>
        <p:nvSpPr>
          <p:cNvPr id="17" name="Text 15"/>
          <p:cNvSpPr/>
          <p:nvPr/>
        </p:nvSpPr>
        <p:spPr>
          <a:xfrm>
            <a:off x="548640" y="4178808"/>
            <a:ext cx="384048" cy="384048"/>
          </a:xfrm>
          <a:prstGeom prst="rect">
            <a:avLst/>
          </a:prstGeom>
          <a:noFill/>
          <a:ln/>
        </p:spPr>
        <p:txBody>
          <a:bodyPr wrap="square" rtlCol="0" anchor="ctr"/>
          <a:lstStyle/>
          <a:p>
            <a:pPr marL="0" indent="0" algn="ctr">
              <a:buNone/>
            </a:pPr>
            <a:r>
              <a:rPr lang="en-US" sz="1600" b="1" dirty="0">
                <a:solidFill>
                  <a:srgbClr val="FFFFFF"/>
                </a:solidFill>
                <a:latin typeface="Nunito" pitchFamily="34" charset="0"/>
                <a:ea typeface="Nunito" pitchFamily="34" charset="-122"/>
                <a:cs typeface="Nunito" pitchFamily="34" charset="-120"/>
              </a:rPr>
              <a:t>5</a:t>
            </a:r>
            <a:endParaRPr lang="en-US" sz="1600" dirty="0"/>
          </a:p>
        </p:txBody>
      </p:sp>
      <p:sp>
        <p:nvSpPr>
          <p:cNvPr id="18" name="Text 16"/>
          <p:cNvSpPr/>
          <p:nvPr/>
        </p:nvSpPr>
        <p:spPr>
          <a:xfrm>
            <a:off x="1143000" y="4067300"/>
            <a:ext cx="7452360" cy="594360"/>
          </a:xfrm>
          <a:prstGeom prst="rect">
            <a:avLst/>
          </a:prstGeom>
          <a:noFill/>
          <a:ln/>
        </p:spPr>
        <p:txBody>
          <a:bodyPr wrap="square" rtlCol="0" anchor="ctr"/>
          <a:lstStyle/>
          <a:p>
            <a:pPr marL="0" indent="0">
              <a:lnSpc>
                <a:spcPct val="115000"/>
              </a:lnSpc>
              <a:buNone/>
            </a:pPr>
            <a:r>
              <a:rPr lang="en-US" sz="1400" dirty="0">
                <a:solidFill>
                  <a:srgbClr val="1A1A1A"/>
                </a:solidFill>
                <a:latin typeface="Calibri" pitchFamily="34" charset="0"/>
                <a:ea typeface="Calibri" pitchFamily="34" charset="-122"/>
                <a:cs typeface="Calibri" pitchFamily="34" charset="-120"/>
              </a:rPr>
              <a:t>Launch your faculty Introduction to AI workshop — a full year of coaching follows</a:t>
            </a:r>
            <a:endParaRPr lang="en-US" sz="1400" dirty="0"/>
          </a:p>
        </p:txBody>
      </p:sp>
      <p:sp>
        <p:nvSpPr>
          <p:cNvPr id="19" name="Text 17"/>
          <p:cNvSpPr/>
          <p:nvPr/>
        </p:nvSpPr>
        <p:spPr>
          <a:xfrm>
            <a:off x="5897880" y="4754880"/>
            <a:ext cx="1874520" cy="274320"/>
          </a:xfrm>
          <a:prstGeom prst="rect">
            <a:avLst/>
          </a:prstGeom>
          <a:noFill/>
          <a:ln/>
        </p:spPr>
        <p:txBody>
          <a:bodyPr wrap="square" rtlCol="0" anchor="ctr"/>
          <a:lstStyle/>
          <a:p>
            <a:pPr marL="0" indent="0" algn="r">
              <a:buNone/>
            </a:pPr>
            <a:r>
              <a:rPr lang="en-US" sz="900" dirty="0">
                <a:solidFill>
                  <a:srgbClr val="5B6770"/>
                </a:solidFill>
                <a:latin typeface="Calibri" pitchFamily="34" charset="0"/>
                <a:ea typeface="Calibri" pitchFamily="34" charset="-122"/>
                <a:cs typeface="Calibri" pitchFamily="34" charset="-120"/>
              </a:rPr>
              <a:t>AdvanceKentucky  |  ETEI</a:t>
            </a:r>
            <a:endParaRPr lang="en-US" sz="900" dirty="0"/>
          </a:p>
        </p:txBody>
      </p:sp>
      <p:sp>
        <p:nvSpPr>
          <p:cNvPr id="20" name="Shape 18"/>
          <p:cNvSpPr/>
          <p:nvPr/>
        </p:nvSpPr>
        <p:spPr>
          <a:xfrm>
            <a:off x="7907731" y="4732020"/>
            <a:ext cx="201168" cy="201168"/>
          </a:xfrm>
          <a:prstGeom prst="ellipse">
            <a:avLst/>
          </a:prstGeom>
          <a:solidFill>
            <a:srgbClr val="70549C"/>
          </a:solidFill>
          <a:ln/>
        </p:spPr>
        <p:txBody>
          <a:bodyPr/>
          <a:lstStyle/>
          <a:p>
            <a:endParaRPr lang="en-US"/>
          </a:p>
        </p:txBody>
      </p:sp>
      <p:sp>
        <p:nvSpPr>
          <p:cNvPr id="21" name="Shape 19"/>
          <p:cNvSpPr/>
          <p:nvPr/>
        </p:nvSpPr>
        <p:spPr>
          <a:xfrm>
            <a:off x="8024774" y="4732020"/>
            <a:ext cx="201168" cy="201168"/>
          </a:xfrm>
          <a:prstGeom prst="ellipse">
            <a:avLst/>
          </a:prstGeom>
          <a:solidFill>
            <a:srgbClr val="25A96D"/>
          </a:solidFill>
          <a:ln/>
        </p:spPr>
        <p:txBody>
          <a:bodyPr/>
          <a:lstStyle/>
          <a:p>
            <a:endParaRPr lang="en-US"/>
          </a:p>
        </p:txBody>
      </p:sp>
      <p:sp>
        <p:nvSpPr>
          <p:cNvPr id="22" name="Shape 20"/>
          <p:cNvSpPr/>
          <p:nvPr/>
        </p:nvSpPr>
        <p:spPr>
          <a:xfrm>
            <a:off x="8141818" y="4732020"/>
            <a:ext cx="201168" cy="201168"/>
          </a:xfrm>
          <a:prstGeom prst="ellipse">
            <a:avLst/>
          </a:prstGeom>
          <a:solidFill>
            <a:srgbClr val="00A471"/>
          </a:solidFill>
          <a:ln/>
        </p:spPr>
        <p:txBody>
          <a:bodyPr/>
          <a:lstStyle/>
          <a:p>
            <a:endParaRPr lang="en-US"/>
          </a:p>
        </p:txBody>
      </p:sp>
      <p:sp>
        <p:nvSpPr>
          <p:cNvPr id="23" name="Shape 21"/>
          <p:cNvSpPr/>
          <p:nvPr/>
        </p:nvSpPr>
        <p:spPr>
          <a:xfrm>
            <a:off x="8258861" y="4732020"/>
            <a:ext cx="201168" cy="201168"/>
          </a:xfrm>
          <a:prstGeom prst="ellipse">
            <a:avLst/>
          </a:prstGeom>
          <a:solidFill>
            <a:srgbClr val="0044AA"/>
          </a:solidFill>
          <a:ln/>
        </p:spPr>
        <p:txBody>
          <a:bodyPr/>
          <a:lstStyle/>
          <a:p>
            <a:endParaRPr lang="en-US"/>
          </a:p>
        </p:txBody>
      </p:sp>
      <p:sp>
        <p:nvSpPr>
          <p:cNvPr id="24" name="Text 22"/>
          <p:cNvSpPr/>
          <p:nvPr/>
        </p:nvSpPr>
        <p:spPr>
          <a:xfrm>
            <a:off x="320040" y="4754880"/>
            <a:ext cx="457200" cy="274320"/>
          </a:xfrm>
          <a:prstGeom prst="rect">
            <a:avLst/>
          </a:prstGeom>
          <a:noFill/>
          <a:ln/>
        </p:spPr>
        <p:txBody>
          <a:bodyPr wrap="square" rtlCol="0" anchor="ctr"/>
          <a:lstStyle/>
          <a:p>
            <a:pPr marL="0" indent="0" algn="l">
              <a:buNone/>
            </a:pPr>
            <a:r>
              <a:rPr lang="en-US" sz="900" dirty="0">
                <a:solidFill>
                  <a:srgbClr val="5B6770"/>
                </a:solidFill>
                <a:latin typeface="Calibri" pitchFamily="34" charset="0"/>
                <a:ea typeface="Calibri" pitchFamily="34" charset="-122"/>
                <a:cs typeface="Calibri" pitchFamily="34" charset="-120"/>
              </a:rPr>
              <a:t>20</a:t>
            </a:r>
            <a:endParaRPr lang="en-US" sz="900" dirty="0"/>
          </a:p>
        </p:txBody>
      </p:sp>
      <p:pic>
        <p:nvPicPr>
          <p:cNvPr id="25" name="Picture 24">
            <a:extLst>
              <a:ext uri="{FF2B5EF4-FFF2-40B4-BE49-F238E27FC236}">
                <a16:creationId xmlns:a16="http://schemas.microsoft.com/office/drawing/2014/main" id="{BB426553-CD7F-8B51-ECA2-18FA2806E998}"/>
              </a:ext>
            </a:extLst>
          </p:cNvPr>
          <p:cNvPicPr>
            <a:picLocks noChangeAspect="1"/>
          </p:cNvPicPr>
          <p:nvPr/>
        </p:nvPicPr>
        <p:blipFill>
          <a:blip r:embed="rId3"/>
          <a:stretch>
            <a:fillRect/>
          </a:stretch>
        </p:blipFill>
        <p:spPr>
          <a:xfrm>
            <a:off x="6245352" y="457200"/>
            <a:ext cx="2566754" cy="2566754"/>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57200"/>
            <a:ext cx="5486400" cy="274320"/>
          </a:xfrm>
          <a:prstGeom prst="rect">
            <a:avLst/>
          </a:prstGeom>
          <a:noFill/>
          <a:ln/>
        </p:spPr>
        <p:txBody>
          <a:bodyPr wrap="square" rtlCol="0" anchor="ctr"/>
          <a:lstStyle/>
          <a:p>
            <a:pPr marL="0" indent="0" algn="l">
              <a:buNone/>
            </a:pPr>
            <a:r>
              <a:rPr lang="en-US" sz="1200" b="1" kern="0" spc="100" dirty="0">
                <a:solidFill>
                  <a:srgbClr val="25A96D"/>
                </a:solidFill>
                <a:latin typeface="Calibri" pitchFamily="34" charset="0"/>
                <a:ea typeface="Calibri" pitchFamily="34" charset="-122"/>
                <a:cs typeface="Calibri" pitchFamily="34" charset="-120"/>
              </a:rPr>
              <a:t>GET STARTED</a:t>
            </a:r>
            <a:endParaRPr lang="en-US" sz="1200" dirty="0"/>
          </a:p>
        </p:txBody>
      </p:sp>
      <p:sp>
        <p:nvSpPr>
          <p:cNvPr id="3" name="Text 1"/>
          <p:cNvSpPr/>
          <p:nvPr/>
        </p:nvSpPr>
        <p:spPr>
          <a:xfrm>
            <a:off x="548640" y="731520"/>
            <a:ext cx="8046720" cy="640080"/>
          </a:xfrm>
          <a:prstGeom prst="rect">
            <a:avLst/>
          </a:prstGeom>
          <a:noFill/>
          <a:ln/>
        </p:spPr>
        <p:txBody>
          <a:bodyPr wrap="square" rtlCol="0" anchor="ctr"/>
          <a:lstStyle/>
          <a:p>
            <a:pPr marL="0" indent="0" algn="l">
              <a:buNone/>
            </a:pPr>
            <a:r>
              <a:rPr lang="en-US" sz="2700" b="1" dirty="0">
                <a:solidFill>
                  <a:srgbClr val="1A1A1A"/>
                </a:solidFill>
                <a:latin typeface="Nunito" pitchFamily="34" charset="0"/>
                <a:ea typeface="Nunito" pitchFamily="34" charset="-122"/>
                <a:cs typeface="Nunito" pitchFamily="34" charset="-120"/>
              </a:rPr>
              <a:t>Why This Fits Your CTE Program</a:t>
            </a:r>
            <a:endParaRPr lang="en-US" sz="2700" dirty="0"/>
          </a:p>
        </p:txBody>
      </p:sp>
      <p:sp>
        <p:nvSpPr>
          <p:cNvPr id="4" name="Shape 2"/>
          <p:cNvSpPr/>
          <p:nvPr/>
        </p:nvSpPr>
        <p:spPr>
          <a:xfrm>
            <a:off x="594360" y="1882140"/>
            <a:ext cx="146304" cy="146304"/>
          </a:xfrm>
          <a:prstGeom prst="ellipse">
            <a:avLst/>
          </a:prstGeom>
          <a:solidFill>
            <a:srgbClr val="25A96D"/>
          </a:solidFill>
          <a:ln/>
        </p:spPr>
        <p:txBody>
          <a:bodyPr/>
          <a:lstStyle/>
          <a:p>
            <a:endParaRPr lang="en-US"/>
          </a:p>
        </p:txBody>
      </p:sp>
      <p:sp>
        <p:nvSpPr>
          <p:cNvPr id="5" name="Text 3"/>
          <p:cNvSpPr/>
          <p:nvPr/>
        </p:nvSpPr>
        <p:spPr>
          <a:xfrm>
            <a:off x="960120" y="1755972"/>
            <a:ext cx="7223760" cy="704088"/>
          </a:xfrm>
          <a:prstGeom prst="rect">
            <a:avLst/>
          </a:prstGeom>
          <a:noFill/>
          <a:ln/>
        </p:spPr>
        <p:txBody>
          <a:bodyPr wrap="square" rtlCol="0" anchor="t"/>
          <a:lstStyle/>
          <a:p>
            <a:pPr marL="0" indent="0">
              <a:lnSpc>
                <a:spcPct val="112000"/>
              </a:lnSpc>
              <a:buNone/>
            </a:pPr>
            <a:r>
              <a:rPr lang="en-US" sz="1500" dirty="0">
                <a:solidFill>
                  <a:srgbClr val="1A1A1A"/>
                </a:solidFill>
                <a:latin typeface="Calibri" pitchFamily="34" charset="0"/>
                <a:ea typeface="Calibri" pitchFamily="34" charset="-122"/>
                <a:cs typeface="Calibri" pitchFamily="34" charset="-120"/>
              </a:rPr>
              <a:t>Connects directly to your workforce-readiness mission — the exact gap employers are naming</a:t>
            </a:r>
            <a:endParaRPr lang="en-US" sz="1500" dirty="0"/>
          </a:p>
        </p:txBody>
      </p:sp>
      <p:sp>
        <p:nvSpPr>
          <p:cNvPr id="6" name="Shape 4"/>
          <p:cNvSpPr/>
          <p:nvPr/>
        </p:nvSpPr>
        <p:spPr>
          <a:xfrm>
            <a:off x="594360" y="2631948"/>
            <a:ext cx="146304" cy="146304"/>
          </a:xfrm>
          <a:prstGeom prst="ellipse">
            <a:avLst/>
          </a:prstGeom>
          <a:solidFill>
            <a:srgbClr val="25A96D"/>
          </a:solidFill>
          <a:ln/>
        </p:spPr>
        <p:txBody>
          <a:bodyPr/>
          <a:lstStyle/>
          <a:p>
            <a:endParaRPr lang="en-US"/>
          </a:p>
        </p:txBody>
      </p:sp>
      <p:sp>
        <p:nvSpPr>
          <p:cNvPr id="7" name="Text 5"/>
          <p:cNvSpPr/>
          <p:nvPr/>
        </p:nvSpPr>
        <p:spPr>
          <a:xfrm>
            <a:off x="960120" y="2505780"/>
            <a:ext cx="7223760" cy="704088"/>
          </a:xfrm>
          <a:prstGeom prst="rect">
            <a:avLst/>
          </a:prstGeom>
          <a:noFill/>
          <a:ln/>
        </p:spPr>
        <p:txBody>
          <a:bodyPr wrap="square" rtlCol="0" anchor="t"/>
          <a:lstStyle/>
          <a:p>
            <a:pPr marL="0" indent="0">
              <a:lnSpc>
                <a:spcPct val="112000"/>
              </a:lnSpc>
              <a:buNone/>
            </a:pPr>
            <a:r>
              <a:rPr lang="en-US" sz="1500" dirty="0">
                <a:solidFill>
                  <a:srgbClr val="1A1A1A"/>
                </a:solidFill>
                <a:latin typeface="Calibri" pitchFamily="34" charset="0"/>
                <a:ea typeface="Calibri" pitchFamily="34" charset="-122"/>
                <a:cs typeface="Calibri" pitchFamily="34" charset="-120"/>
              </a:rPr>
              <a:t>No-cost professional development for faculty who are already stretched thin</a:t>
            </a:r>
            <a:endParaRPr lang="en-US" sz="1500" dirty="0"/>
          </a:p>
        </p:txBody>
      </p:sp>
      <p:sp>
        <p:nvSpPr>
          <p:cNvPr id="8" name="Shape 6"/>
          <p:cNvSpPr/>
          <p:nvPr/>
        </p:nvSpPr>
        <p:spPr>
          <a:xfrm>
            <a:off x="594360" y="3381756"/>
            <a:ext cx="146304" cy="146304"/>
          </a:xfrm>
          <a:prstGeom prst="ellipse">
            <a:avLst/>
          </a:prstGeom>
          <a:solidFill>
            <a:srgbClr val="25A96D"/>
          </a:solidFill>
          <a:ln/>
        </p:spPr>
        <p:txBody>
          <a:bodyPr/>
          <a:lstStyle/>
          <a:p>
            <a:endParaRPr lang="en-US"/>
          </a:p>
        </p:txBody>
      </p:sp>
      <p:sp>
        <p:nvSpPr>
          <p:cNvPr id="9" name="Text 7"/>
          <p:cNvSpPr/>
          <p:nvPr/>
        </p:nvSpPr>
        <p:spPr>
          <a:xfrm>
            <a:off x="960120" y="3255588"/>
            <a:ext cx="7223760" cy="704088"/>
          </a:xfrm>
          <a:prstGeom prst="rect">
            <a:avLst/>
          </a:prstGeom>
          <a:noFill/>
          <a:ln/>
        </p:spPr>
        <p:txBody>
          <a:bodyPr wrap="square" rtlCol="0" anchor="t"/>
          <a:lstStyle/>
          <a:p>
            <a:pPr marL="0" indent="0">
              <a:lnSpc>
                <a:spcPct val="112000"/>
              </a:lnSpc>
              <a:buNone/>
            </a:pPr>
            <a:r>
              <a:rPr lang="en-US" sz="1500" dirty="0">
                <a:solidFill>
                  <a:srgbClr val="1A1A1A"/>
                </a:solidFill>
                <a:latin typeface="Calibri" pitchFamily="34" charset="0"/>
                <a:ea typeface="Calibri" pitchFamily="34" charset="-122"/>
                <a:cs typeface="Calibri" pitchFamily="34" charset="-120"/>
              </a:rPr>
              <a:t>Pairs naturally with existing ETEI pathways — CS+Additive Manufacturing, CS+Engineering</a:t>
            </a:r>
            <a:endParaRPr lang="en-US" sz="1500" dirty="0"/>
          </a:p>
        </p:txBody>
      </p:sp>
      <p:sp>
        <p:nvSpPr>
          <p:cNvPr id="10" name="Shape 8"/>
          <p:cNvSpPr/>
          <p:nvPr/>
        </p:nvSpPr>
        <p:spPr>
          <a:xfrm>
            <a:off x="594360" y="4131564"/>
            <a:ext cx="146304" cy="146304"/>
          </a:xfrm>
          <a:prstGeom prst="ellipse">
            <a:avLst/>
          </a:prstGeom>
          <a:solidFill>
            <a:srgbClr val="25A96D"/>
          </a:solidFill>
          <a:ln/>
        </p:spPr>
        <p:txBody>
          <a:bodyPr/>
          <a:lstStyle/>
          <a:p>
            <a:endParaRPr lang="en-US"/>
          </a:p>
        </p:txBody>
      </p:sp>
      <p:sp>
        <p:nvSpPr>
          <p:cNvPr id="11" name="Text 9"/>
          <p:cNvSpPr/>
          <p:nvPr/>
        </p:nvSpPr>
        <p:spPr>
          <a:xfrm>
            <a:off x="960120" y="4005396"/>
            <a:ext cx="7223760" cy="704088"/>
          </a:xfrm>
          <a:prstGeom prst="rect">
            <a:avLst/>
          </a:prstGeom>
          <a:noFill/>
          <a:ln/>
        </p:spPr>
        <p:txBody>
          <a:bodyPr wrap="square" rtlCol="0" anchor="t"/>
          <a:lstStyle/>
          <a:p>
            <a:pPr marL="0" indent="0">
              <a:lnSpc>
                <a:spcPct val="112000"/>
              </a:lnSpc>
              <a:buNone/>
            </a:pPr>
            <a:r>
              <a:rPr lang="en-US" sz="1500" dirty="0">
                <a:solidFill>
                  <a:srgbClr val="1A1A1A"/>
                </a:solidFill>
                <a:latin typeface="Calibri" pitchFamily="34" charset="0"/>
                <a:ea typeface="Calibri" pitchFamily="34" charset="-122"/>
                <a:cs typeface="Calibri" pitchFamily="34" charset="-120"/>
              </a:rPr>
              <a:t>Positions your program, and your students, ahead of the AI-skills curve employers are hiring for</a:t>
            </a:r>
            <a:endParaRPr lang="en-US" sz="1500" dirty="0"/>
          </a:p>
        </p:txBody>
      </p:sp>
      <p:sp>
        <p:nvSpPr>
          <p:cNvPr id="12" name="Text 10"/>
          <p:cNvSpPr/>
          <p:nvPr/>
        </p:nvSpPr>
        <p:spPr>
          <a:xfrm>
            <a:off x="5897880" y="4754880"/>
            <a:ext cx="1874520" cy="274320"/>
          </a:xfrm>
          <a:prstGeom prst="rect">
            <a:avLst/>
          </a:prstGeom>
          <a:noFill/>
          <a:ln/>
        </p:spPr>
        <p:txBody>
          <a:bodyPr wrap="square" rtlCol="0" anchor="ctr"/>
          <a:lstStyle/>
          <a:p>
            <a:pPr marL="0" indent="0" algn="r">
              <a:buNone/>
            </a:pPr>
            <a:r>
              <a:rPr lang="en-US" sz="900" dirty="0">
                <a:solidFill>
                  <a:srgbClr val="5B6770"/>
                </a:solidFill>
                <a:latin typeface="Calibri" pitchFamily="34" charset="0"/>
                <a:ea typeface="Calibri" pitchFamily="34" charset="-122"/>
                <a:cs typeface="Calibri" pitchFamily="34" charset="-120"/>
              </a:rPr>
              <a:t>AdvanceKentucky  |  ETEI</a:t>
            </a:r>
            <a:endParaRPr lang="en-US" sz="900" dirty="0"/>
          </a:p>
        </p:txBody>
      </p:sp>
      <p:sp>
        <p:nvSpPr>
          <p:cNvPr id="13" name="Shape 11"/>
          <p:cNvSpPr/>
          <p:nvPr/>
        </p:nvSpPr>
        <p:spPr>
          <a:xfrm>
            <a:off x="7907731" y="4732020"/>
            <a:ext cx="201168" cy="201168"/>
          </a:xfrm>
          <a:prstGeom prst="ellipse">
            <a:avLst/>
          </a:prstGeom>
          <a:solidFill>
            <a:srgbClr val="70549C"/>
          </a:solidFill>
          <a:ln/>
        </p:spPr>
        <p:txBody>
          <a:bodyPr/>
          <a:lstStyle/>
          <a:p>
            <a:endParaRPr lang="en-US"/>
          </a:p>
        </p:txBody>
      </p:sp>
      <p:sp>
        <p:nvSpPr>
          <p:cNvPr id="14" name="Shape 12"/>
          <p:cNvSpPr/>
          <p:nvPr/>
        </p:nvSpPr>
        <p:spPr>
          <a:xfrm>
            <a:off x="8024774" y="4732020"/>
            <a:ext cx="201168" cy="201168"/>
          </a:xfrm>
          <a:prstGeom prst="ellipse">
            <a:avLst/>
          </a:prstGeom>
          <a:solidFill>
            <a:srgbClr val="25A96D"/>
          </a:solidFill>
          <a:ln/>
        </p:spPr>
        <p:txBody>
          <a:bodyPr/>
          <a:lstStyle/>
          <a:p>
            <a:endParaRPr lang="en-US"/>
          </a:p>
        </p:txBody>
      </p:sp>
      <p:sp>
        <p:nvSpPr>
          <p:cNvPr id="15" name="Shape 13"/>
          <p:cNvSpPr/>
          <p:nvPr/>
        </p:nvSpPr>
        <p:spPr>
          <a:xfrm>
            <a:off x="8141818" y="4732020"/>
            <a:ext cx="201168" cy="201168"/>
          </a:xfrm>
          <a:prstGeom prst="ellipse">
            <a:avLst/>
          </a:prstGeom>
          <a:solidFill>
            <a:srgbClr val="00A471"/>
          </a:solidFill>
          <a:ln/>
        </p:spPr>
        <p:txBody>
          <a:bodyPr/>
          <a:lstStyle/>
          <a:p>
            <a:endParaRPr lang="en-US"/>
          </a:p>
        </p:txBody>
      </p:sp>
      <p:sp>
        <p:nvSpPr>
          <p:cNvPr id="16" name="Shape 14"/>
          <p:cNvSpPr/>
          <p:nvPr/>
        </p:nvSpPr>
        <p:spPr>
          <a:xfrm>
            <a:off x="8258861" y="4732020"/>
            <a:ext cx="201168" cy="201168"/>
          </a:xfrm>
          <a:prstGeom prst="ellipse">
            <a:avLst/>
          </a:prstGeom>
          <a:solidFill>
            <a:srgbClr val="0044AA"/>
          </a:solidFill>
          <a:ln/>
        </p:spPr>
        <p:txBody>
          <a:bodyPr/>
          <a:lstStyle/>
          <a:p>
            <a:endParaRPr lang="en-US"/>
          </a:p>
        </p:txBody>
      </p:sp>
      <p:sp>
        <p:nvSpPr>
          <p:cNvPr id="17" name="Text 15"/>
          <p:cNvSpPr/>
          <p:nvPr/>
        </p:nvSpPr>
        <p:spPr>
          <a:xfrm>
            <a:off x="320040" y="4754880"/>
            <a:ext cx="457200" cy="274320"/>
          </a:xfrm>
          <a:prstGeom prst="rect">
            <a:avLst/>
          </a:prstGeom>
          <a:noFill/>
          <a:ln/>
        </p:spPr>
        <p:txBody>
          <a:bodyPr wrap="square" rtlCol="0" anchor="ctr"/>
          <a:lstStyle/>
          <a:p>
            <a:pPr marL="0" indent="0" algn="l">
              <a:buNone/>
            </a:pPr>
            <a:r>
              <a:rPr lang="en-US" sz="900" dirty="0">
                <a:solidFill>
                  <a:srgbClr val="5B6770"/>
                </a:solidFill>
                <a:latin typeface="Calibri" pitchFamily="34" charset="0"/>
                <a:ea typeface="Calibri" pitchFamily="34" charset="-122"/>
                <a:cs typeface="Calibri" pitchFamily="34" charset="-120"/>
              </a:rPr>
              <a:t>21</a:t>
            </a:r>
            <a:endParaRPr lang="en-US" sz="9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EEF4F9"/>
        </a:solidFill>
        <a:effectLst/>
      </p:bgPr>
    </p:bg>
    <p:spTree>
      <p:nvGrpSpPr>
        <p:cNvPr id="1" name=""/>
        <p:cNvGrpSpPr/>
        <p:nvPr/>
      </p:nvGrpSpPr>
      <p:grpSpPr>
        <a:xfrm>
          <a:off x="0" y="0"/>
          <a:ext cx="0" cy="0"/>
          <a:chOff x="0" y="0"/>
          <a:chExt cx="0" cy="0"/>
        </a:xfrm>
      </p:grpSpPr>
      <p:sp>
        <p:nvSpPr>
          <p:cNvPr id="2" name="Shape 0"/>
          <p:cNvSpPr/>
          <p:nvPr/>
        </p:nvSpPr>
        <p:spPr>
          <a:xfrm>
            <a:off x="548640" y="548640"/>
            <a:ext cx="246888" cy="246888"/>
          </a:xfrm>
          <a:prstGeom prst="ellipse">
            <a:avLst/>
          </a:prstGeom>
          <a:solidFill>
            <a:srgbClr val="70549C"/>
          </a:solidFill>
          <a:ln/>
        </p:spPr>
        <p:txBody>
          <a:bodyPr/>
          <a:lstStyle/>
          <a:p>
            <a:endParaRPr lang="en-US"/>
          </a:p>
        </p:txBody>
      </p:sp>
      <p:sp>
        <p:nvSpPr>
          <p:cNvPr id="3" name="Shape 1"/>
          <p:cNvSpPr/>
          <p:nvPr/>
        </p:nvSpPr>
        <p:spPr>
          <a:xfrm>
            <a:off x="692201" y="548640"/>
            <a:ext cx="246888" cy="246888"/>
          </a:xfrm>
          <a:prstGeom prst="ellipse">
            <a:avLst/>
          </a:prstGeom>
          <a:solidFill>
            <a:srgbClr val="25A96D"/>
          </a:solidFill>
          <a:ln/>
        </p:spPr>
        <p:txBody>
          <a:bodyPr/>
          <a:lstStyle/>
          <a:p>
            <a:endParaRPr lang="en-US"/>
          </a:p>
        </p:txBody>
      </p:sp>
      <p:sp>
        <p:nvSpPr>
          <p:cNvPr id="4" name="Shape 2"/>
          <p:cNvSpPr/>
          <p:nvPr/>
        </p:nvSpPr>
        <p:spPr>
          <a:xfrm>
            <a:off x="835762" y="548640"/>
            <a:ext cx="246888" cy="246888"/>
          </a:xfrm>
          <a:prstGeom prst="ellipse">
            <a:avLst/>
          </a:prstGeom>
          <a:solidFill>
            <a:srgbClr val="0044AA"/>
          </a:solidFill>
          <a:ln/>
        </p:spPr>
        <p:txBody>
          <a:bodyPr/>
          <a:lstStyle/>
          <a:p>
            <a:endParaRPr lang="en-US"/>
          </a:p>
        </p:txBody>
      </p:sp>
      <p:sp>
        <p:nvSpPr>
          <p:cNvPr id="5" name="Text 3"/>
          <p:cNvSpPr/>
          <p:nvPr/>
        </p:nvSpPr>
        <p:spPr>
          <a:xfrm>
            <a:off x="822960" y="1417320"/>
            <a:ext cx="7498080" cy="1371600"/>
          </a:xfrm>
          <a:prstGeom prst="rect">
            <a:avLst/>
          </a:prstGeom>
          <a:noFill/>
          <a:ln/>
        </p:spPr>
        <p:txBody>
          <a:bodyPr wrap="square" rtlCol="0" anchor="ctr"/>
          <a:lstStyle/>
          <a:p>
            <a:pPr marL="0" indent="0">
              <a:lnSpc>
                <a:spcPct val="120000"/>
              </a:lnSpc>
              <a:buNone/>
            </a:pPr>
            <a:r>
              <a:rPr lang="en-US" sz="2600" dirty="0">
                <a:solidFill>
                  <a:srgbClr val="1A1A1A"/>
                </a:solidFill>
                <a:latin typeface="Nunito" pitchFamily="34" charset="0"/>
                <a:ea typeface="Nunito" pitchFamily="34" charset="-122"/>
                <a:cs typeface="Nunito" pitchFamily="34" charset="-120"/>
              </a:rPr>
              <a:t>We're recruiting additional districts and CTE programs to pilot AILRP for the 2026–27 school year.</a:t>
            </a:r>
            <a:endParaRPr lang="en-US" sz="2600" dirty="0"/>
          </a:p>
        </p:txBody>
      </p:sp>
      <p:sp>
        <p:nvSpPr>
          <p:cNvPr id="6" name="Shape 4"/>
          <p:cNvSpPr/>
          <p:nvPr/>
        </p:nvSpPr>
        <p:spPr>
          <a:xfrm>
            <a:off x="822960" y="2971800"/>
            <a:ext cx="7498080" cy="914400"/>
          </a:xfrm>
          <a:prstGeom prst="roundRect">
            <a:avLst>
              <a:gd name="adj" fmla="val 8000"/>
            </a:avLst>
          </a:prstGeom>
          <a:solidFill>
            <a:srgbClr val="1A1A1A"/>
          </a:solidFill>
          <a:ln/>
        </p:spPr>
        <p:txBody>
          <a:bodyPr/>
          <a:lstStyle/>
          <a:p>
            <a:endParaRPr lang="en-US"/>
          </a:p>
        </p:txBody>
      </p:sp>
      <p:sp>
        <p:nvSpPr>
          <p:cNvPr id="7" name="Text 5"/>
          <p:cNvSpPr/>
          <p:nvPr/>
        </p:nvSpPr>
        <p:spPr>
          <a:xfrm>
            <a:off x="1097280" y="2971800"/>
            <a:ext cx="6949440" cy="914400"/>
          </a:xfrm>
          <a:prstGeom prst="rect">
            <a:avLst/>
          </a:prstGeom>
          <a:noFill/>
          <a:ln/>
        </p:spPr>
        <p:txBody>
          <a:bodyPr wrap="square" rtlCol="0" anchor="ctr"/>
          <a:lstStyle/>
          <a:p>
            <a:pPr marL="0" indent="0">
              <a:lnSpc>
                <a:spcPct val="125000"/>
              </a:lnSpc>
              <a:buNone/>
            </a:pPr>
            <a:r>
              <a:rPr lang="en-US" sz="1450" b="1" dirty="0">
                <a:solidFill>
                  <a:srgbClr val="00D455"/>
                </a:solidFill>
                <a:latin typeface="Calibri" pitchFamily="34" charset="0"/>
                <a:ea typeface="Calibri" pitchFamily="34" charset="-122"/>
                <a:cs typeface="Calibri" pitchFamily="34" charset="-120"/>
              </a:rPr>
              <a:t>Fill out the interest form — no commitment required to start the conversation. Or email mrice@kstc.com.</a:t>
            </a:r>
            <a:endParaRPr lang="en-US" sz="1450" dirty="0"/>
          </a:p>
        </p:txBody>
      </p:sp>
      <p:sp>
        <p:nvSpPr>
          <p:cNvPr id="8" name="Text 6"/>
          <p:cNvSpPr/>
          <p:nvPr/>
        </p:nvSpPr>
        <p:spPr>
          <a:xfrm>
            <a:off x="320040" y="4754880"/>
            <a:ext cx="457200" cy="274320"/>
          </a:xfrm>
          <a:prstGeom prst="rect">
            <a:avLst/>
          </a:prstGeom>
          <a:noFill/>
          <a:ln/>
        </p:spPr>
        <p:txBody>
          <a:bodyPr wrap="square" rtlCol="0" anchor="ctr"/>
          <a:lstStyle/>
          <a:p>
            <a:pPr marL="0" indent="0" algn="l">
              <a:buNone/>
            </a:pPr>
            <a:r>
              <a:rPr lang="en-US" sz="900" dirty="0">
                <a:solidFill>
                  <a:srgbClr val="5B6770"/>
                </a:solidFill>
                <a:latin typeface="Calibri" pitchFamily="34" charset="0"/>
                <a:ea typeface="Calibri" pitchFamily="34" charset="-122"/>
                <a:cs typeface="Calibri" pitchFamily="34" charset="-120"/>
              </a:rPr>
              <a:t>22</a:t>
            </a:r>
            <a:endParaRPr lang="en-US" sz="9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1A1A1A"/>
        </a:solidFill>
        <a:effectLst/>
      </p:bgPr>
    </p:bg>
    <p:spTree>
      <p:nvGrpSpPr>
        <p:cNvPr id="1" name=""/>
        <p:cNvGrpSpPr/>
        <p:nvPr/>
      </p:nvGrpSpPr>
      <p:grpSpPr>
        <a:xfrm>
          <a:off x="0" y="0"/>
          <a:ext cx="0" cy="0"/>
          <a:chOff x="0" y="0"/>
          <a:chExt cx="0" cy="0"/>
        </a:xfrm>
      </p:grpSpPr>
      <p:sp>
        <p:nvSpPr>
          <p:cNvPr id="2" name="Shape 0"/>
          <p:cNvSpPr/>
          <p:nvPr/>
        </p:nvSpPr>
        <p:spPr>
          <a:xfrm>
            <a:off x="548640" y="640080"/>
            <a:ext cx="457200" cy="457200"/>
          </a:xfrm>
          <a:prstGeom prst="ellipse">
            <a:avLst/>
          </a:prstGeom>
          <a:solidFill>
            <a:srgbClr val="70549C"/>
          </a:solidFill>
          <a:ln/>
        </p:spPr>
        <p:txBody>
          <a:bodyPr/>
          <a:lstStyle/>
          <a:p>
            <a:endParaRPr lang="en-US"/>
          </a:p>
        </p:txBody>
      </p:sp>
      <p:sp>
        <p:nvSpPr>
          <p:cNvPr id="3" name="Shape 1"/>
          <p:cNvSpPr/>
          <p:nvPr/>
        </p:nvSpPr>
        <p:spPr>
          <a:xfrm>
            <a:off x="813816" y="640080"/>
            <a:ext cx="457200" cy="457200"/>
          </a:xfrm>
          <a:prstGeom prst="ellipse">
            <a:avLst/>
          </a:prstGeom>
          <a:solidFill>
            <a:srgbClr val="4B7F84"/>
          </a:solidFill>
          <a:ln/>
        </p:spPr>
        <p:txBody>
          <a:bodyPr/>
          <a:lstStyle/>
          <a:p>
            <a:endParaRPr lang="en-US"/>
          </a:p>
        </p:txBody>
      </p:sp>
      <p:sp>
        <p:nvSpPr>
          <p:cNvPr id="4" name="Shape 2"/>
          <p:cNvSpPr/>
          <p:nvPr/>
        </p:nvSpPr>
        <p:spPr>
          <a:xfrm>
            <a:off x="1078992" y="640080"/>
            <a:ext cx="457200" cy="457200"/>
          </a:xfrm>
          <a:prstGeom prst="ellipse">
            <a:avLst/>
          </a:prstGeom>
          <a:solidFill>
            <a:srgbClr val="25A96D"/>
          </a:solidFill>
          <a:ln/>
        </p:spPr>
        <p:txBody>
          <a:bodyPr/>
          <a:lstStyle/>
          <a:p>
            <a:endParaRPr lang="en-US"/>
          </a:p>
        </p:txBody>
      </p:sp>
      <p:sp>
        <p:nvSpPr>
          <p:cNvPr id="5" name="Shape 3"/>
          <p:cNvSpPr/>
          <p:nvPr/>
        </p:nvSpPr>
        <p:spPr>
          <a:xfrm>
            <a:off x="1344168" y="640080"/>
            <a:ext cx="457200" cy="457200"/>
          </a:xfrm>
          <a:prstGeom prst="ellipse">
            <a:avLst/>
          </a:prstGeom>
          <a:solidFill>
            <a:srgbClr val="00D455"/>
          </a:solidFill>
          <a:ln/>
        </p:spPr>
        <p:txBody>
          <a:bodyPr/>
          <a:lstStyle/>
          <a:p>
            <a:endParaRPr lang="en-US"/>
          </a:p>
        </p:txBody>
      </p:sp>
      <p:sp>
        <p:nvSpPr>
          <p:cNvPr id="6" name="Shape 4"/>
          <p:cNvSpPr/>
          <p:nvPr/>
        </p:nvSpPr>
        <p:spPr>
          <a:xfrm>
            <a:off x="1609344" y="640080"/>
            <a:ext cx="457200" cy="457200"/>
          </a:xfrm>
          <a:prstGeom prst="ellipse">
            <a:avLst/>
          </a:prstGeom>
          <a:solidFill>
            <a:srgbClr val="00A471"/>
          </a:solidFill>
          <a:ln/>
        </p:spPr>
        <p:txBody>
          <a:bodyPr/>
          <a:lstStyle/>
          <a:p>
            <a:endParaRPr lang="en-US"/>
          </a:p>
        </p:txBody>
      </p:sp>
      <p:sp>
        <p:nvSpPr>
          <p:cNvPr id="7" name="Shape 5"/>
          <p:cNvSpPr/>
          <p:nvPr/>
        </p:nvSpPr>
        <p:spPr>
          <a:xfrm>
            <a:off x="1874520" y="640080"/>
            <a:ext cx="457200" cy="457200"/>
          </a:xfrm>
          <a:prstGeom prst="ellipse">
            <a:avLst/>
          </a:prstGeom>
          <a:solidFill>
            <a:srgbClr val="00748E"/>
          </a:solidFill>
          <a:ln/>
        </p:spPr>
        <p:txBody>
          <a:bodyPr/>
          <a:lstStyle/>
          <a:p>
            <a:endParaRPr lang="en-US"/>
          </a:p>
        </p:txBody>
      </p:sp>
      <p:sp>
        <p:nvSpPr>
          <p:cNvPr id="8" name="Shape 6"/>
          <p:cNvSpPr/>
          <p:nvPr/>
        </p:nvSpPr>
        <p:spPr>
          <a:xfrm>
            <a:off x="2139696" y="640080"/>
            <a:ext cx="457200" cy="457200"/>
          </a:xfrm>
          <a:prstGeom prst="ellipse">
            <a:avLst/>
          </a:prstGeom>
          <a:solidFill>
            <a:srgbClr val="0044AA"/>
          </a:solidFill>
          <a:ln/>
        </p:spPr>
        <p:txBody>
          <a:bodyPr/>
          <a:lstStyle/>
          <a:p>
            <a:endParaRPr lang="en-US"/>
          </a:p>
        </p:txBody>
      </p:sp>
      <p:sp>
        <p:nvSpPr>
          <p:cNvPr id="9" name="Text 7"/>
          <p:cNvSpPr/>
          <p:nvPr/>
        </p:nvSpPr>
        <p:spPr>
          <a:xfrm>
            <a:off x="548640" y="1691640"/>
            <a:ext cx="8046720" cy="822960"/>
          </a:xfrm>
          <a:prstGeom prst="rect">
            <a:avLst/>
          </a:prstGeom>
          <a:noFill/>
          <a:ln/>
        </p:spPr>
        <p:txBody>
          <a:bodyPr wrap="square" rtlCol="0" anchor="ctr"/>
          <a:lstStyle/>
          <a:p>
            <a:pPr marL="0" indent="0" algn="l">
              <a:buNone/>
            </a:pPr>
            <a:r>
              <a:rPr lang="en-US" sz="3600" b="1" dirty="0">
                <a:solidFill>
                  <a:srgbClr val="FFFFFF"/>
                </a:solidFill>
                <a:latin typeface="Nunito" pitchFamily="34" charset="0"/>
                <a:ea typeface="Nunito" pitchFamily="34" charset="-122"/>
                <a:cs typeface="Nunito" pitchFamily="34" charset="-120"/>
              </a:rPr>
              <a:t>Thank You</a:t>
            </a:r>
            <a:endParaRPr lang="en-US" sz="3600" dirty="0"/>
          </a:p>
        </p:txBody>
      </p:sp>
      <p:sp>
        <p:nvSpPr>
          <p:cNvPr id="10" name="Text 8"/>
          <p:cNvSpPr/>
          <p:nvPr/>
        </p:nvSpPr>
        <p:spPr>
          <a:xfrm>
            <a:off x="548640" y="2651760"/>
            <a:ext cx="8046720" cy="365760"/>
          </a:xfrm>
          <a:prstGeom prst="rect">
            <a:avLst/>
          </a:prstGeom>
          <a:noFill/>
          <a:ln/>
        </p:spPr>
        <p:txBody>
          <a:bodyPr wrap="square" rtlCol="0" anchor="ctr"/>
          <a:lstStyle/>
          <a:p>
            <a:pPr marL="0" indent="0">
              <a:buNone/>
            </a:pPr>
            <a:r>
              <a:rPr lang="en-US" sz="1600" dirty="0">
                <a:solidFill>
                  <a:srgbClr val="D8E4EE"/>
                </a:solidFill>
                <a:latin typeface="Calibri" pitchFamily="34" charset="0"/>
                <a:ea typeface="Calibri" pitchFamily="34" charset="-122"/>
                <a:cs typeface="Calibri" pitchFamily="34" charset="-120"/>
              </a:rPr>
              <a:t>Monique M. Rice, Director, ETEI, AdvanceKentucky</a:t>
            </a:r>
            <a:endParaRPr lang="en-US" sz="1600" dirty="0"/>
          </a:p>
        </p:txBody>
      </p:sp>
      <p:sp>
        <p:nvSpPr>
          <p:cNvPr id="11" name="Text 9"/>
          <p:cNvSpPr/>
          <p:nvPr/>
        </p:nvSpPr>
        <p:spPr>
          <a:xfrm>
            <a:off x="548640" y="3035808"/>
            <a:ext cx="8046720" cy="365760"/>
          </a:xfrm>
          <a:prstGeom prst="rect">
            <a:avLst/>
          </a:prstGeom>
          <a:noFill/>
          <a:ln/>
        </p:spPr>
        <p:txBody>
          <a:bodyPr wrap="square" rtlCol="0" anchor="ctr"/>
          <a:lstStyle/>
          <a:p>
            <a:pPr marL="0" indent="0">
              <a:buNone/>
            </a:pPr>
            <a:r>
              <a:rPr lang="en-US" sz="1600" dirty="0">
                <a:solidFill>
                  <a:srgbClr val="D8E4EE"/>
                </a:solidFill>
                <a:latin typeface="Calibri" pitchFamily="34" charset="0"/>
                <a:ea typeface="Calibri" pitchFamily="34" charset="-122"/>
                <a:cs typeface="Calibri" pitchFamily="34" charset="-120"/>
              </a:rPr>
              <a:t>mrice@kstc.com</a:t>
            </a:r>
            <a:endParaRPr lang="en-US" sz="1600" dirty="0"/>
          </a:p>
        </p:txBody>
      </p:sp>
      <p:sp>
        <p:nvSpPr>
          <p:cNvPr id="12" name="Text 10"/>
          <p:cNvSpPr/>
          <p:nvPr/>
        </p:nvSpPr>
        <p:spPr>
          <a:xfrm>
            <a:off x="548640" y="3419856"/>
            <a:ext cx="8046720" cy="365760"/>
          </a:xfrm>
          <a:prstGeom prst="rect">
            <a:avLst/>
          </a:prstGeom>
          <a:noFill/>
          <a:ln/>
        </p:spPr>
        <p:txBody>
          <a:bodyPr wrap="square" rtlCol="0" anchor="ctr"/>
          <a:lstStyle/>
          <a:p>
            <a:pPr marL="0" indent="0">
              <a:buNone/>
            </a:pPr>
            <a:r>
              <a:rPr lang="en-US" sz="1600" dirty="0">
                <a:solidFill>
                  <a:srgbClr val="D8E4EE"/>
                </a:solidFill>
                <a:latin typeface="Calibri" pitchFamily="34" charset="0"/>
                <a:ea typeface="Calibri" pitchFamily="34" charset="-122"/>
                <a:cs typeface="Calibri" pitchFamily="34" charset="-120"/>
              </a:rPr>
              <a:t>AdvanceKentucky.com  |  AI Literacy &amp; Readiness Program</a:t>
            </a:r>
            <a:endParaRPr lang="en-US" sz="1600" dirty="0"/>
          </a:p>
        </p:txBody>
      </p:sp>
      <p:sp>
        <p:nvSpPr>
          <p:cNvPr id="13" name="Text 11"/>
          <p:cNvSpPr/>
          <p:nvPr/>
        </p:nvSpPr>
        <p:spPr>
          <a:xfrm>
            <a:off x="320040" y="4754880"/>
            <a:ext cx="457200" cy="274320"/>
          </a:xfrm>
          <a:prstGeom prst="rect">
            <a:avLst/>
          </a:prstGeom>
          <a:noFill/>
          <a:ln/>
        </p:spPr>
        <p:txBody>
          <a:bodyPr wrap="square" rtlCol="0" anchor="ctr"/>
          <a:lstStyle/>
          <a:p>
            <a:pPr marL="0" indent="0" algn="l">
              <a:buNone/>
            </a:pPr>
            <a:r>
              <a:rPr lang="en-US" sz="900" dirty="0">
                <a:solidFill>
                  <a:srgbClr val="D8E4EE"/>
                </a:solidFill>
                <a:latin typeface="Calibri" pitchFamily="34" charset="0"/>
                <a:ea typeface="Calibri" pitchFamily="34" charset="-122"/>
                <a:cs typeface="Calibri" pitchFamily="34" charset="-120"/>
              </a:rPr>
              <a:t>23</a:t>
            </a:r>
            <a:endParaRPr lang="en-US" sz="900" dirty="0"/>
          </a:p>
        </p:txBody>
      </p:sp>
      <p:sp>
        <p:nvSpPr>
          <p:cNvPr id="15" name="TextBox 14">
            <a:extLst>
              <a:ext uri="{FF2B5EF4-FFF2-40B4-BE49-F238E27FC236}">
                <a16:creationId xmlns:a16="http://schemas.microsoft.com/office/drawing/2014/main" id="{BB51FA73-9183-8A10-323B-9F9CBCF6B892}"/>
              </a:ext>
            </a:extLst>
          </p:cNvPr>
          <p:cNvSpPr txBox="1"/>
          <p:nvPr/>
        </p:nvSpPr>
        <p:spPr>
          <a:xfrm>
            <a:off x="5834156" y="3684789"/>
            <a:ext cx="2950558" cy="369332"/>
          </a:xfrm>
          <a:prstGeom prst="rect">
            <a:avLst/>
          </a:prstGeom>
          <a:noFill/>
        </p:spPr>
        <p:txBody>
          <a:bodyPr wrap="square">
            <a:spAutoFit/>
          </a:bodyPr>
          <a:lstStyle/>
          <a:p>
            <a:pPr algn="ctr"/>
            <a:r>
              <a:rPr lang="en-US" dirty="0" err="1">
                <a:solidFill>
                  <a:schemeClr val="bg1"/>
                </a:solidFill>
                <a:hlinkClick r:id="rId3"/>
              </a:rPr>
              <a:t>bit.ly</a:t>
            </a:r>
            <a:r>
              <a:rPr lang="en-US" dirty="0">
                <a:solidFill>
                  <a:schemeClr val="bg1"/>
                </a:solidFill>
                <a:hlinkClick r:id="rId3"/>
              </a:rPr>
              <a:t>/</a:t>
            </a:r>
            <a:r>
              <a:rPr lang="en-US" dirty="0" err="1">
                <a:solidFill>
                  <a:schemeClr val="bg1"/>
                </a:solidFill>
                <a:hlinkClick r:id="rId3"/>
              </a:rPr>
              <a:t>AILRPinterestform</a:t>
            </a:r>
            <a:endParaRPr lang="en-US" dirty="0">
              <a:solidFill>
                <a:schemeClr val="bg1"/>
              </a:solidFill>
            </a:endParaRPr>
          </a:p>
        </p:txBody>
      </p:sp>
      <p:pic>
        <p:nvPicPr>
          <p:cNvPr id="17" name="Picture 16">
            <a:extLst>
              <a:ext uri="{FF2B5EF4-FFF2-40B4-BE49-F238E27FC236}">
                <a16:creationId xmlns:a16="http://schemas.microsoft.com/office/drawing/2014/main" id="{6CE7E709-156F-B23B-A4F5-4427CAA842A1}"/>
              </a:ext>
            </a:extLst>
          </p:cNvPr>
          <p:cNvPicPr>
            <a:picLocks noChangeAspect="1"/>
          </p:cNvPicPr>
          <p:nvPr/>
        </p:nvPicPr>
        <p:blipFill>
          <a:blip r:embed="rId4"/>
          <a:stretch>
            <a:fillRect/>
          </a:stretch>
        </p:blipFill>
        <p:spPr>
          <a:xfrm>
            <a:off x="5834156" y="752518"/>
            <a:ext cx="2950558" cy="295055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57200"/>
            <a:ext cx="5486400" cy="274320"/>
          </a:xfrm>
          <a:prstGeom prst="rect">
            <a:avLst/>
          </a:prstGeom>
          <a:noFill/>
          <a:ln/>
        </p:spPr>
        <p:txBody>
          <a:bodyPr wrap="square" rtlCol="0" anchor="ctr"/>
          <a:lstStyle/>
          <a:p>
            <a:pPr marL="0" indent="0" algn="l">
              <a:buNone/>
            </a:pPr>
            <a:r>
              <a:rPr lang="en-US" sz="1200" b="1" kern="0" spc="100" dirty="0">
                <a:solidFill>
                  <a:srgbClr val="0044AA"/>
                </a:solidFill>
                <a:latin typeface="Calibri" pitchFamily="34" charset="0"/>
                <a:ea typeface="Calibri" pitchFamily="34" charset="-122"/>
                <a:cs typeface="Calibri" pitchFamily="34" charset="-120"/>
              </a:rPr>
              <a:t>ABOUT US</a:t>
            </a:r>
            <a:endParaRPr lang="en-US" sz="1200" dirty="0"/>
          </a:p>
        </p:txBody>
      </p:sp>
      <p:sp>
        <p:nvSpPr>
          <p:cNvPr id="3" name="Text 1"/>
          <p:cNvSpPr/>
          <p:nvPr/>
        </p:nvSpPr>
        <p:spPr>
          <a:xfrm>
            <a:off x="548640" y="731520"/>
            <a:ext cx="8046720" cy="640080"/>
          </a:xfrm>
          <a:prstGeom prst="rect">
            <a:avLst/>
          </a:prstGeom>
          <a:noFill/>
          <a:ln/>
        </p:spPr>
        <p:txBody>
          <a:bodyPr wrap="square" rtlCol="0" anchor="ctr"/>
          <a:lstStyle/>
          <a:p>
            <a:pPr marL="0" indent="0" algn="l">
              <a:buNone/>
            </a:pPr>
            <a:r>
              <a:rPr lang="en-US" sz="3200" b="1" dirty="0">
                <a:solidFill>
                  <a:srgbClr val="1A1A1A"/>
                </a:solidFill>
                <a:latin typeface="Nunito" pitchFamily="34" charset="0"/>
                <a:ea typeface="Nunito" pitchFamily="34" charset="-122"/>
                <a:cs typeface="Nunito" pitchFamily="34" charset="-120"/>
              </a:rPr>
              <a:t>AdvanceKentucky &amp; ETEI</a:t>
            </a:r>
            <a:endParaRPr lang="en-US" sz="3200" dirty="0"/>
          </a:p>
        </p:txBody>
      </p:sp>
      <p:sp>
        <p:nvSpPr>
          <p:cNvPr id="4" name="Text 2"/>
          <p:cNvSpPr/>
          <p:nvPr/>
        </p:nvSpPr>
        <p:spPr>
          <a:xfrm>
            <a:off x="548640" y="1463040"/>
            <a:ext cx="8046720" cy="548640"/>
          </a:xfrm>
          <a:prstGeom prst="rect">
            <a:avLst/>
          </a:prstGeom>
          <a:noFill/>
          <a:ln/>
        </p:spPr>
        <p:txBody>
          <a:bodyPr wrap="square" rtlCol="0" anchor="ctr"/>
          <a:lstStyle/>
          <a:p>
            <a:pPr marL="0" indent="0">
              <a:lnSpc>
                <a:spcPct val="120000"/>
              </a:lnSpc>
              <a:buNone/>
            </a:pPr>
            <a:r>
              <a:rPr lang="en-US" sz="1400" dirty="0">
                <a:solidFill>
                  <a:srgbClr val="1A1A1A"/>
                </a:solidFill>
                <a:latin typeface="Calibri" pitchFamily="34" charset="0"/>
                <a:ea typeface="Calibri" pitchFamily="34" charset="-122"/>
                <a:cs typeface="Calibri" pitchFamily="34" charset="-120"/>
              </a:rPr>
              <a:t>AdvanceKentucky is an initiative of the Kentucky Science and Technology Corporation (KSTC), working with districts statewide to grow STEM enrollment and success.</a:t>
            </a:r>
            <a:endParaRPr lang="en-US" sz="1400" dirty="0"/>
          </a:p>
        </p:txBody>
      </p:sp>
      <p:sp>
        <p:nvSpPr>
          <p:cNvPr id="5" name="Shape 3"/>
          <p:cNvSpPr/>
          <p:nvPr/>
        </p:nvSpPr>
        <p:spPr>
          <a:xfrm>
            <a:off x="548640" y="2148840"/>
            <a:ext cx="2560320" cy="1417320"/>
          </a:xfrm>
          <a:prstGeom prst="roundRect">
            <a:avLst>
              <a:gd name="adj" fmla="val 3871"/>
            </a:avLst>
          </a:prstGeom>
          <a:solidFill>
            <a:srgbClr val="EEF4F9"/>
          </a:solidFill>
          <a:ln/>
        </p:spPr>
        <p:txBody>
          <a:bodyPr/>
          <a:lstStyle/>
          <a:p>
            <a:endParaRPr lang="en-US"/>
          </a:p>
        </p:txBody>
      </p:sp>
      <p:sp>
        <p:nvSpPr>
          <p:cNvPr id="6" name="Shape 4"/>
          <p:cNvSpPr/>
          <p:nvPr/>
        </p:nvSpPr>
        <p:spPr>
          <a:xfrm>
            <a:off x="749808" y="2350008"/>
            <a:ext cx="118872" cy="118872"/>
          </a:xfrm>
          <a:prstGeom prst="ellipse">
            <a:avLst/>
          </a:prstGeom>
          <a:solidFill>
            <a:srgbClr val="0044AA"/>
          </a:solidFill>
          <a:ln/>
        </p:spPr>
        <p:txBody>
          <a:bodyPr/>
          <a:lstStyle/>
          <a:p>
            <a:endParaRPr lang="en-US"/>
          </a:p>
        </p:txBody>
      </p:sp>
      <p:sp>
        <p:nvSpPr>
          <p:cNvPr id="7" name="Text 5"/>
          <p:cNvSpPr/>
          <p:nvPr/>
        </p:nvSpPr>
        <p:spPr>
          <a:xfrm>
            <a:off x="749808" y="2560320"/>
            <a:ext cx="2157984" cy="502920"/>
          </a:xfrm>
          <a:prstGeom prst="rect">
            <a:avLst/>
          </a:prstGeom>
          <a:noFill/>
          <a:ln/>
        </p:spPr>
        <p:txBody>
          <a:bodyPr wrap="square" rtlCol="0" anchor="t"/>
          <a:lstStyle/>
          <a:p>
            <a:pPr marL="0" indent="0">
              <a:lnSpc>
                <a:spcPct val="105000"/>
              </a:lnSpc>
              <a:buNone/>
            </a:pPr>
            <a:r>
              <a:rPr lang="en-US" sz="1400" b="1" dirty="0">
                <a:solidFill>
                  <a:srgbClr val="1A1A1A"/>
                </a:solidFill>
                <a:latin typeface="Nunito" pitchFamily="34" charset="0"/>
                <a:ea typeface="Nunito" pitchFamily="34" charset="-122"/>
                <a:cs typeface="Nunito" pitchFamily="34" charset="-120"/>
              </a:rPr>
              <a:t>College Readiness Program</a:t>
            </a:r>
            <a:endParaRPr lang="en-US" sz="1400" dirty="0"/>
          </a:p>
        </p:txBody>
      </p:sp>
      <p:sp>
        <p:nvSpPr>
          <p:cNvPr id="8" name="Text 6"/>
          <p:cNvSpPr/>
          <p:nvPr/>
        </p:nvSpPr>
        <p:spPr>
          <a:xfrm>
            <a:off x="749808" y="3017520"/>
            <a:ext cx="2157984" cy="502920"/>
          </a:xfrm>
          <a:prstGeom prst="rect">
            <a:avLst/>
          </a:prstGeom>
          <a:noFill/>
          <a:ln/>
        </p:spPr>
        <p:txBody>
          <a:bodyPr wrap="square" rtlCol="0" anchor="t"/>
          <a:lstStyle/>
          <a:p>
            <a:pPr marL="0" indent="0">
              <a:lnSpc>
                <a:spcPct val="115000"/>
              </a:lnSpc>
              <a:buNone/>
            </a:pPr>
            <a:r>
              <a:rPr lang="en-US" sz="1100" dirty="0">
                <a:solidFill>
                  <a:srgbClr val="5B6770"/>
                </a:solidFill>
                <a:latin typeface="Calibri" pitchFamily="34" charset="0"/>
                <a:ea typeface="Calibri" pitchFamily="34" charset="-122"/>
                <a:cs typeface="Calibri" pitchFamily="34" charset="-120"/>
              </a:rPr>
              <a:t>AP course support and access statewide</a:t>
            </a:r>
            <a:endParaRPr lang="en-US" sz="1100" dirty="0"/>
          </a:p>
        </p:txBody>
      </p:sp>
      <p:sp>
        <p:nvSpPr>
          <p:cNvPr id="9" name="Shape 7"/>
          <p:cNvSpPr/>
          <p:nvPr/>
        </p:nvSpPr>
        <p:spPr>
          <a:xfrm>
            <a:off x="3291840" y="2148840"/>
            <a:ext cx="2560320" cy="1417320"/>
          </a:xfrm>
          <a:prstGeom prst="roundRect">
            <a:avLst>
              <a:gd name="adj" fmla="val 3871"/>
            </a:avLst>
          </a:prstGeom>
          <a:solidFill>
            <a:srgbClr val="EEF4F9"/>
          </a:solidFill>
          <a:ln/>
        </p:spPr>
        <p:txBody>
          <a:bodyPr/>
          <a:lstStyle/>
          <a:p>
            <a:endParaRPr lang="en-US"/>
          </a:p>
        </p:txBody>
      </p:sp>
      <p:sp>
        <p:nvSpPr>
          <p:cNvPr id="10" name="Shape 8"/>
          <p:cNvSpPr/>
          <p:nvPr/>
        </p:nvSpPr>
        <p:spPr>
          <a:xfrm>
            <a:off x="3493008" y="2350008"/>
            <a:ext cx="118872" cy="118872"/>
          </a:xfrm>
          <a:prstGeom prst="ellipse">
            <a:avLst/>
          </a:prstGeom>
          <a:solidFill>
            <a:srgbClr val="00748E"/>
          </a:solidFill>
          <a:ln/>
        </p:spPr>
        <p:txBody>
          <a:bodyPr/>
          <a:lstStyle/>
          <a:p>
            <a:endParaRPr lang="en-US"/>
          </a:p>
        </p:txBody>
      </p:sp>
      <p:sp>
        <p:nvSpPr>
          <p:cNvPr id="11" name="Text 9"/>
          <p:cNvSpPr/>
          <p:nvPr/>
        </p:nvSpPr>
        <p:spPr>
          <a:xfrm>
            <a:off x="3493008" y="2560320"/>
            <a:ext cx="2157984" cy="502920"/>
          </a:xfrm>
          <a:prstGeom prst="rect">
            <a:avLst/>
          </a:prstGeom>
          <a:noFill/>
          <a:ln/>
        </p:spPr>
        <p:txBody>
          <a:bodyPr wrap="square" rtlCol="0" anchor="t"/>
          <a:lstStyle/>
          <a:p>
            <a:pPr marL="0" indent="0">
              <a:lnSpc>
                <a:spcPct val="105000"/>
              </a:lnSpc>
              <a:buNone/>
            </a:pPr>
            <a:r>
              <a:rPr lang="en-US" sz="1400" b="1" dirty="0">
                <a:solidFill>
                  <a:srgbClr val="1A1A1A"/>
                </a:solidFill>
                <a:latin typeface="Nunito" pitchFamily="34" charset="0"/>
                <a:ea typeface="Nunito" pitchFamily="34" charset="-122"/>
                <a:cs typeface="Nunito" pitchFamily="34" charset="-120"/>
              </a:rPr>
              <a:t>Access to Algebra</a:t>
            </a:r>
            <a:endParaRPr lang="en-US" sz="1400" dirty="0"/>
          </a:p>
        </p:txBody>
      </p:sp>
      <p:sp>
        <p:nvSpPr>
          <p:cNvPr id="12" name="Text 10"/>
          <p:cNvSpPr/>
          <p:nvPr/>
        </p:nvSpPr>
        <p:spPr>
          <a:xfrm>
            <a:off x="3493008" y="3017520"/>
            <a:ext cx="2157984" cy="502920"/>
          </a:xfrm>
          <a:prstGeom prst="rect">
            <a:avLst/>
          </a:prstGeom>
          <a:noFill/>
          <a:ln/>
        </p:spPr>
        <p:txBody>
          <a:bodyPr wrap="square" rtlCol="0" anchor="t"/>
          <a:lstStyle/>
          <a:p>
            <a:pPr marL="0" indent="0">
              <a:lnSpc>
                <a:spcPct val="115000"/>
              </a:lnSpc>
              <a:buNone/>
            </a:pPr>
            <a:r>
              <a:rPr lang="en-US" sz="1100" dirty="0">
                <a:solidFill>
                  <a:srgbClr val="5B6770"/>
                </a:solidFill>
                <a:latin typeface="Calibri" pitchFamily="34" charset="0"/>
                <a:ea typeface="Calibri" pitchFamily="34" charset="-122"/>
                <a:cs typeface="Calibri" pitchFamily="34" charset="-120"/>
              </a:rPr>
              <a:t>Building strong math foundations early</a:t>
            </a:r>
            <a:endParaRPr lang="en-US" sz="1100" dirty="0"/>
          </a:p>
        </p:txBody>
      </p:sp>
      <p:sp>
        <p:nvSpPr>
          <p:cNvPr id="13" name="Shape 11"/>
          <p:cNvSpPr/>
          <p:nvPr/>
        </p:nvSpPr>
        <p:spPr>
          <a:xfrm>
            <a:off x="6035040" y="2148840"/>
            <a:ext cx="2560320" cy="1417320"/>
          </a:xfrm>
          <a:prstGeom prst="roundRect">
            <a:avLst>
              <a:gd name="adj" fmla="val 3871"/>
            </a:avLst>
          </a:prstGeom>
          <a:solidFill>
            <a:srgbClr val="EEF4F9"/>
          </a:solidFill>
          <a:ln/>
        </p:spPr>
        <p:txBody>
          <a:bodyPr/>
          <a:lstStyle/>
          <a:p>
            <a:endParaRPr lang="en-US"/>
          </a:p>
        </p:txBody>
      </p:sp>
      <p:sp>
        <p:nvSpPr>
          <p:cNvPr id="14" name="Shape 12"/>
          <p:cNvSpPr/>
          <p:nvPr/>
        </p:nvSpPr>
        <p:spPr>
          <a:xfrm>
            <a:off x="6236208" y="2350008"/>
            <a:ext cx="118872" cy="118872"/>
          </a:xfrm>
          <a:prstGeom prst="ellipse">
            <a:avLst/>
          </a:prstGeom>
          <a:solidFill>
            <a:srgbClr val="25A96D"/>
          </a:solidFill>
          <a:ln/>
        </p:spPr>
        <p:txBody>
          <a:bodyPr/>
          <a:lstStyle/>
          <a:p>
            <a:endParaRPr lang="en-US"/>
          </a:p>
        </p:txBody>
      </p:sp>
      <p:sp>
        <p:nvSpPr>
          <p:cNvPr id="15" name="Text 13"/>
          <p:cNvSpPr/>
          <p:nvPr/>
        </p:nvSpPr>
        <p:spPr>
          <a:xfrm>
            <a:off x="6236208" y="2560320"/>
            <a:ext cx="2157984" cy="502920"/>
          </a:xfrm>
          <a:prstGeom prst="rect">
            <a:avLst/>
          </a:prstGeom>
          <a:noFill/>
          <a:ln/>
        </p:spPr>
        <p:txBody>
          <a:bodyPr wrap="square" rtlCol="0" anchor="t"/>
          <a:lstStyle/>
          <a:p>
            <a:pPr marL="0" indent="0">
              <a:lnSpc>
                <a:spcPct val="105000"/>
              </a:lnSpc>
              <a:buNone/>
            </a:pPr>
            <a:r>
              <a:rPr lang="en-US" sz="1400" b="1" dirty="0">
                <a:solidFill>
                  <a:srgbClr val="1A1A1A"/>
                </a:solidFill>
                <a:latin typeface="Nunito" pitchFamily="34" charset="0"/>
                <a:ea typeface="Nunito" pitchFamily="34" charset="-122"/>
                <a:cs typeface="Nunito" pitchFamily="34" charset="-120"/>
              </a:rPr>
              <a:t>ETEI</a:t>
            </a:r>
            <a:endParaRPr lang="en-US" sz="1400" dirty="0"/>
          </a:p>
        </p:txBody>
      </p:sp>
      <p:sp>
        <p:nvSpPr>
          <p:cNvPr id="16" name="Text 14"/>
          <p:cNvSpPr/>
          <p:nvPr/>
        </p:nvSpPr>
        <p:spPr>
          <a:xfrm>
            <a:off x="6236208" y="3017520"/>
            <a:ext cx="2157984" cy="502920"/>
          </a:xfrm>
          <a:prstGeom prst="rect">
            <a:avLst/>
          </a:prstGeom>
          <a:noFill/>
          <a:ln/>
        </p:spPr>
        <p:txBody>
          <a:bodyPr wrap="square" rtlCol="0" anchor="t"/>
          <a:lstStyle/>
          <a:p>
            <a:pPr marL="0" indent="0">
              <a:lnSpc>
                <a:spcPct val="115000"/>
              </a:lnSpc>
              <a:buNone/>
            </a:pPr>
            <a:r>
              <a:rPr lang="en-US" sz="1100" dirty="0">
                <a:solidFill>
                  <a:srgbClr val="5B6770"/>
                </a:solidFill>
                <a:latin typeface="Calibri" pitchFamily="34" charset="0"/>
                <a:ea typeface="Calibri" pitchFamily="34" charset="-122"/>
                <a:cs typeface="Calibri" pitchFamily="34" charset="-120"/>
              </a:rPr>
              <a:t>Computer science, AI, and emerging tech — formerly Computer Science Initiatives</a:t>
            </a:r>
            <a:endParaRPr lang="en-US" sz="1100" dirty="0"/>
          </a:p>
        </p:txBody>
      </p:sp>
      <p:sp>
        <p:nvSpPr>
          <p:cNvPr id="17" name="Text 15"/>
          <p:cNvSpPr/>
          <p:nvPr/>
        </p:nvSpPr>
        <p:spPr>
          <a:xfrm>
            <a:off x="548640" y="3794760"/>
            <a:ext cx="8046720" cy="731520"/>
          </a:xfrm>
          <a:prstGeom prst="rect">
            <a:avLst/>
          </a:prstGeom>
          <a:noFill/>
          <a:ln/>
        </p:spPr>
        <p:txBody>
          <a:bodyPr wrap="square" rtlCol="0" anchor="ctr"/>
          <a:lstStyle/>
          <a:p>
            <a:pPr marL="0" indent="0">
              <a:lnSpc>
                <a:spcPct val="120000"/>
              </a:lnSpc>
              <a:buNone/>
            </a:pPr>
            <a:r>
              <a:rPr lang="en-US" sz="1300" i="1" dirty="0">
                <a:solidFill>
                  <a:srgbClr val="5B6770"/>
                </a:solidFill>
                <a:latin typeface="Calibri" pitchFamily="34" charset="0"/>
                <a:ea typeface="Calibri" pitchFamily="34" charset="-122"/>
                <a:cs typeface="Calibri" pitchFamily="34" charset="-120"/>
              </a:rPr>
              <a:t>ETEI's current portfolio: CS+Additive Manufacturing, CS+Engineering, the Code.org Regional Partner Professional Learning Program — and now, the AI Literacy &amp; Readiness Program (AILRP).</a:t>
            </a:r>
            <a:endParaRPr lang="en-US" sz="1300" dirty="0"/>
          </a:p>
        </p:txBody>
      </p:sp>
      <p:sp>
        <p:nvSpPr>
          <p:cNvPr id="18" name="Text 16"/>
          <p:cNvSpPr/>
          <p:nvPr/>
        </p:nvSpPr>
        <p:spPr>
          <a:xfrm>
            <a:off x="5897880" y="4754880"/>
            <a:ext cx="1874520" cy="274320"/>
          </a:xfrm>
          <a:prstGeom prst="rect">
            <a:avLst/>
          </a:prstGeom>
          <a:noFill/>
          <a:ln/>
        </p:spPr>
        <p:txBody>
          <a:bodyPr wrap="square" rtlCol="0" anchor="ctr"/>
          <a:lstStyle/>
          <a:p>
            <a:pPr marL="0" indent="0" algn="r">
              <a:buNone/>
            </a:pPr>
            <a:r>
              <a:rPr lang="en-US" sz="900" dirty="0">
                <a:solidFill>
                  <a:srgbClr val="5B6770"/>
                </a:solidFill>
                <a:latin typeface="Calibri" pitchFamily="34" charset="0"/>
                <a:ea typeface="Calibri" pitchFamily="34" charset="-122"/>
                <a:cs typeface="Calibri" pitchFamily="34" charset="-120"/>
              </a:rPr>
              <a:t>AdvanceKentucky  |  ETEI</a:t>
            </a:r>
            <a:endParaRPr lang="en-US" sz="900" dirty="0"/>
          </a:p>
        </p:txBody>
      </p:sp>
      <p:sp>
        <p:nvSpPr>
          <p:cNvPr id="19" name="Shape 17"/>
          <p:cNvSpPr/>
          <p:nvPr/>
        </p:nvSpPr>
        <p:spPr>
          <a:xfrm>
            <a:off x="7907731" y="4732020"/>
            <a:ext cx="201168" cy="201168"/>
          </a:xfrm>
          <a:prstGeom prst="ellipse">
            <a:avLst/>
          </a:prstGeom>
          <a:solidFill>
            <a:srgbClr val="70549C"/>
          </a:solidFill>
          <a:ln/>
        </p:spPr>
        <p:txBody>
          <a:bodyPr/>
          <a:lstStyle/>
          <a:p>
            <a:endParaRPr lang="en-US"/>
          </a:p>
        </p:txBody>
      </p:sp>
      <p:sp>
        <p:nvSpPr>
          <p:cNvPr id="20" name="Shape 18"/>
          <p:cNvSpPr/>
          <p:nvPr/>
        </p:nvSpPr>
        <p:spPr>
          <a:xfrm>
            <a:off x="8024774" y="4732020"/>
            <a:ext cx="201168" cy="201168"/>
          </a:xfrm>
          <a:prstGeom prst="ellipse">
            <a:avLst/>
          </a:prstGeom>
          <a:solidFill>
            <a:srgbClr val="25A96D"/>
          </a:solidFill>
          <a:ln/>
        </p:spPr>
        <p:txBody>
          <a:bodyPr/>
          <a:lstStyle/>
          <a:p>
            <a:endParaRPr lang="en-US"/>
          </a:p>
        </p:txBody>
      </p:sp>
      <p:sp>
        <p:nvSpPr>
          <p:cNvPr id="21" name="Shape 19"/>
          <p:cNvSpPr/>
          <p:nvPr/>
        </p:nvSpPr>
        <p:spPr>
          <a:xfrm>
            <a:off x="8141818" y="4732020"/>
            <a:ext cx="201168" cy="201168"/>
          </a:xfrm>
          <a:prstGeom prst="ellipse">
            <a:avLst/>
          </a:prstGeom>
          <a:solidFill>
            <a:srgbClr val="00A471"/>
          </a:solidFill>
          <a:ln/>
        </p:spPr>
        <p:txBody>
          <a:bodyPr/>
          <a:lstStyle/>
          <a:p>
            <a:endParaRPr lang="en-US"/>
          </a:p>
        </p:txBody>
      </p:sp>
      <p:sp>
        <p:nvSpPr>
          <p:cNvPr id="22" name="Shape 20"/>
          <p:cNvSpPr/>
          <p:nvPr/>
        </p:nvSpPr>
        <p:spPr>
          <a:xfrm>
            <a:off x="8258861" y="4732020"/>
            <a:ext cx="201168" cy="201168"/>
          </a:xfrm>
          <a:prstGeom prst="ellipse">
            <a:avLst/>
          </a:prstGeom>
          <a:solidFill>
            <a:srgbClr val="0044AA"/>
          </a:solidFill>
          <a:ln/>
        </p:spPr>
        <p:txBody>
          <a:bodyPr/>
          <a:lstStyle/>
          <a:p>
            <a:endParaRPr lang="en-US"/>
          </a:p>
        </p:txBody>
      </p:sp>
      <p:sp>
        <p:nvSpPr>
          <p:cNvPr id="23" name="Text 21"/>
          <p:cNvSpPr/>
          <p:nvPr/>
        </p:nvSpPr>
        <p:spPr>
          <a:xfrm>
            <a:off x="320040" y="4754880"/>
            <a:ext cx="457200" cy="274320"/>
          </a:xfrm>
          <a:prstGeom prst="rect">
            <a:avLst/>
          </a:prstGeom>
          <a:noFill/>
          <a:ln/>
        </p:spPr>
        <p:txBody>
          <a:bodyPr wrap="square" rtlCol="0" anchor="ctr"/>
          <a:lstStyle/>
          <a:p>
            <a:pPr marL="0" indent="0" algn="l">
              <a:buNone/>
            </a:pPr>
            <a:r>
              <a:rPr lang="en-US" sz="900" dirty="0">
                <a:solidFill>
                  <a:srgbClr val="5B6770"/>
                </a:solidFill>
                <a:latin typeface="Calibri" pitchFamily="34" charset="0"/>
                <a:ea typeface="Calibri" pitchFamily="34" charset="-122"/>
                <a:cs typeface="Calibri" pitchFamily="34" charset="-120"/>
              </a:rPr>
              <a:t>2</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57200"/>
            <a:ext cx="5486400" cy="274320"/>
          </a:xfrm>
          <a:prstGeom prst="rect">
            <a:avLst/>
          </a:prstGeom>
          <a:noFill/>
          <a:ln/>
        </p:spPr>
        <p:txBody>
          <a:bodyPr wrap="square" rtlCol="0" anchor="ctr"/>
          <a:lstStyle/>
          <a:p>
            <a:pPr marL="0" indent="0" algn="l">
              <a:buNone/>
            </a:pPr>
            <a:r>
              <a:rPr lang="en-US" sz="1200" b="1" kern="0" spc="100" dirty="0">
                <a:solidFill>
                  <a:srgbClr val="0044AA"/>
                </a:solidFill>
                <a:latin typeface="Calibri" pitchFamily="34" charset="0"/>
                <a:ea typeface="Calibri" pitchFamily="34" charset="-122"/>
                <a:cs typeface="Calibri" pitchFamily="34" charset="-120"/>
              </a:rPr>
              <a:t>THE LANDSCAPE</a:t>
            </a:r>
            <a:endParaRPr lang="en-US" sz="1200" dirty="0"/>
          </a:p>
        </p:txBody>
      </p:sp>
      <p:sp>
        <p:nvSpPr>
          <p:cNvPr id="3" name="Text 1"/>
          <p:cNvSpPr/>
          <p:nvPr/>
        </p:nvSpPr>
        <p:spPr>
          <a:xfrm>
            <a:off x="548640" y="731520"/>
            <a:ext cx="8046720" cy="640080"/>
          </a:xfrm>
          <a:prstGeom prst="rect">
            <a:avLst/>
          </a:prstGeom>
          <a:noFill/>
          <a:ln/>
        </p:spPr>
        <p:txBody>
          <a:bodyPr wrap="square" rtlCol="0" anchor="ctr"/>
          <a:lstStyle/>
          <a:p>
            <a:pPr marL="0" indent="0" algn="l">
              <a:buNone/>
            </a:pPr>
            <a:r>
              <a:rPr lang="en-US" sz="3000" b="1" dirty="0">
                <a:solidFill>
                  <a:srgbClr val="1A1A1A"/>
                </a:solidFill>
                <a:latin typeface="Nunito" pitchFamily="34" charset="0"/>
                <a:ea typeface="Nunito" pitchFamily="34" charset="-122"/>
                <a:cs typeface="Nunito" pitchFamily="34" charset="-120"/>
              </a:rPr>
              <a:t>The AI Skills Gap Is Already Here</a:t>
            </a:r>
            <a:endParaRPr lang="en-US" sz="3000" dirty="0"/>
          </a:p>
        </p:txBody>
      </p:sp>
      <p:sp>
        <p:nvSpPr>
          <p:cNvPr id="4" name="Text 2"/>
          <p:cNvSpPr/>
          <p:nvPr/>
        </p:nvSpPr>
        <p:spPr>
          <a:xfrm>
            <a:off x="548640" y="1783080"/>
            <a:ext cx="1797253" cy="777240"/>
          </a:xfrm>
          <a:prstGeom prst="rect">
            <a:avLst/>
          </a:prstGeom>
          <a:noFill/>
          <a:ln/>
        </p:spPr>
        <p:txBody>
          <a:bodyPr wrap="square" rtlCol="0" anchor="ctr"/>
          <a:lstStyle/>
          <a:p>
            <a:pPr marL="0" indent="0" algn="l">
              <a:buNone/>
            </a:pPr>
            <a:r>
              <a:rPr lang="en-US" sz="3600" b="1" dirty="0">
                <a:solidFill>
                  <a:srgbClr val="70549C"/>
                </a:solidFill>
                <a:latin typeface="Nunito" pitchFamily="34" charset="0"/>
                <a:ea typeface="Nunito" pitchFamily="34" charset="-122"/>
                <a:cs typeface="Nunito" pitchFamily="34" charset="-120"/>
              </a:rPr>
              <a:t>86% vs 24%</a:t>
            </a:r>
            <a:endParaRPr lang="en-US" sz="3600" dirty="0"/>
          </a:p>
        </p:txBody>
      </p:sp>
      <p:sp>
        <p:nvSpPr>
          <p:cNvPr id="5" name="Text 3"/>
          <p:cNvSpPr/>
          <p:nvPr/>
        </p:nvSpPr>
        <p:spPr>
          <a:xfrm>
            <a:off x="548640" y="2606040"/>
            <a:ext cx="1797253" cy="1005840"/>
          </a:xfrm>
          <a:prstGeom prst="rect">
            <a:avLst/>
          </a:prstGeom>
          <a:noFill/>
          <a:ln/>
        </p:spPr>
        <p:txBody>
          <a:bodyPr wrap="square" rtlCol="0" anchor="t"/>
          <a:lstStyle/>
          <a:p>
            <a:pPr marL="0" indent="0" algn="l">
              <a:lnSpc>
                <a:spcPct val="120000"/>
              </a:lnSpc>
              <a:buNone/>
            </a:pPr>
            <a:r>
              <a:rPr lang="en-US" sz="1250" dirty="0">
                <a:solidFill>
                  <a:srgbClr val="5B6770"/>
                </a:solidFill>
                <a:latin typeface="Calibri" pitchFamily="34" charset="0"/>
                <a:ea typeface="Calibri" pitchFamily="34" charset="-122"/>
                <a:cs typeface="Calibri" pitchFamily="34" charset="-120"/>
              </a:rPr>
              <a:t>Use AI at work, but only 24% feel equipped</a:t>
            </a:r>
            <a:endParaRPr lang="en-US" sz="1250" dirty="0"/>
          </a:p>
        </p:txBody>
      </p:sp>
      <p:sp>
        <p:nvSpPr>
          <p:cNvPr id="6" name="Text 4"/>
          <p:cNvSpPr/>
          <p:nvPr/>
        </p:nvSpPr>
        <p:spPr>
          <a:xfrm>
            <a:off x="2483053" y="1783080"/>
            <a:ext cx="1797253" cy="777240"/>
          </a:xfrm>
          <a:prstGeom prst="rect">
            <a:avLst/>
          </a:prstGeom>
          <a:noFill/>
          <a:ln/>
        </p:spPr>
        <p:txBody>
          <a:bodyPr wrap="square" rtlCol="0" anchor="ctr"/>
          <a:lstStyle/>
          <a:p>
            <a:pPr marL="0" indent="0" algn="l">
              <a:buNone/>
            </a:pPr>
            <a:r>
              <a:rPr lang="en-US" sz="4000" b="1" dirty="0">
                <a:solidFill>
                  <a:srgbClr val="25A96D"/>
                </a:solidFill>
                <a:latin typeface="Nunito" pitchFamily="34" charset="0"/>
                <a:ea typeface="Nunito" pitchFamily="34" charset="-122"/>
                <a:cs typeface="Nunito" pitchFamily="34" charset="-120"/>
              </a:rPr>
              <a:t>7×</a:t>
            </a:r>
            <a:endParaRPr lang="en-US" sz="4000" dirty="0"/>
          </a:p>
        </p:txBody>
      </p:sp>
      <p:sp>
        <p:nvSpPr>
          <p:cNvPr id="7" name="Text 5"/>
          <p:cNvSpPr/>
          <p:nvPr/>
        </p:nvSpPr>
        <p:spPr>
          <a:xfrm>
            <a:off x="2483053" y="2606040"/>
            <a:ext cx="1797253" cy="1005840"/>
          </a:xfrm>
          <a:prstGeom prst="rect">
            <a:avLst/>
          </a:prstGeom>
          <a:noFill/>
          <a:ln/>
        </p:spPr>
        <p:txBody>
          <a:bodyPr wrap="square" rtlCol="0" anchor="t"/>
          <a:lstStyle/>
          <a:p>
            <a:pPr marL="0" indent="0" algn="l">
              <a:lnSpc>
                <a:spcPct val="120000"/>
              </a:lnSpc>
              <a:buNone/>
            </a:pPr>
            <a:r>
              <a:rPr lang="en-US" sz="1250" dirty="0">
                <a:solidFill>
                  <a:srgbClr val="5B6770"/>
                </a:solidFill>
                <a:latin typeface="Calibri" pitchFamily="34" charset="0"/>
                <a:ea typeface="Calibri" pitchFamily="34" charset="-122"/>
                <a:cs typeface="Calibri" pitchFamily="34" charset="-120"/>
              </a:rPr>
              <a:t>Growth in jobs requiring AI fluency (2023–2025)</a:t>
            </a:r>
            <a:endParaRPr lang="en-US" sz="1250" dirty="0"/>
          </a:p>
        </p:txBody>
      </p:sp>
      <p:sp>
        <p:nvSpPr>
          <p:cNvPr id="8" name="Text 6"/>
          <p:cNvSpPr/>
          <p:nvPr/>
        </p:nvSpPr>
        <p:spPr>
          <a:xfrm>
            <a:off x="4417466" y="1783080"/>
            <a:ext cx="1797253" cy="777240"/>
          </a:xfrm>
          <a:prstGeom prst="rect">
            <a:avLst/>
          </a:prstGeom>
          <a:noFill/>
          <a:ln/>
        </p:spPr>
        <p:txBody>
          <a:bodyPr wrap="square" rtlCol="0" anchor="ctr"/>
          <a:lstStyle/>
          <a:p>
            <a:pPr marL="0" indent="0" algn="l">
              <a:buNone/>
            </a:pPr>
            <a:r>
              <a:rPr lang="en-US" sz="4000" b="1" dirty="0">
                <a:solidFill>
                  <a:srgbClr val="00A471"/>
                </a:solidFill>
                <a:latin typeface="Nunito" pitchFamily="34" charset="0"/>
                <a:ea typeface="Nunito" pitchFamily="34" charset="-122"/>
                <a:cs typeface="Nunito" pitchFamily="34" charset="-120"/>
              </a:rPr>
              <a:t>62%</a:t>
            </a:r>
            <a:endParaRPr lang="en-US" sz="4000" dirty="0"/>
          </a:p>
        </p:txBody>
      </p:sp>
      <p:sp>
        <p:nvSpPr>
          <p:cNvPr id="9" name="Text 7"/>
          <p:cNvSpPr/>
          <p:nvPr/>
        </p:nvSpPr>
        <p:spPr>
          <a:xfrm>
            <a:off x="4417466" y="2606040"/>
            <a:ext cx="1797253" cy="1005840"/>
          </a:xfrm>
          <a:prstGeom prst="rect">
            <a:avLst/>
          </a:prstGeom>
          <a:noFill/>
          <a:ln/>
        </p:spPr>
        <p:txBody>
          <a:bodyPr wrap="square" rtlCol="0" anchor="t"/>
          <a:lstStyle/>
          <a:p>
            <a:pPr marL="0" indent="0" algn="l">
              <a:lnSpc>
                <a:spcPct val="120000"/>
              </a:lnSpc>
              <a:buNone/>
            </a:pPr>
            <a:r>
              <a:rPr lang="en-US" sz="1250" dirty="0">
                <a:solidFill>
                  <a:srgbClr val="5B6770"/>
                </a:solidFill>
                <a:latin typeface="Calibri" pitchFamily="34" charset="0"/>
                <a:ea typeface="Calibri" pitchFamily="34" charset="-122"/>
                <a:cs typeface="Calibri" pitchFamily="34" charset="-120"/>
              </a:rPr>
              <a:t>Average wage premium for AI skills</a:t>
            </a:r>
            <a:endParaRPr lang="en-US" sz="1250" dirty="0"/>
          </a:p>
        </p:txBody>
      </p:sp>
      <p:sp>
        <p:nvSpPr>
          <p:cNvPr id="10" name="Text 8"/>
          <p:cNvSpPr/>
          <p:nvPr/>
        </p:nvSpPr>
        <p:spPr>
          <a:xfrm>
            <a:off x="6351880" y="1783080"/>
            <a:ext cx="1797253" cy="777240"/>
          </a:xfrm>
          <a:prstGeom prst="rect">
            <a:avLst/>
          </a:prstGeom>
          <a:noFill/>
          <a:ln/>
        </p:spPr>
        <p:txBody>
          <a:bodyPr wrap="square" rtlCol="0" anchor="ctr"/>
          <a:lstStyle/>
          <a:p>
            <a:pPr marL="0" indent="0" algn="l">
              <a:buNone/>
            </a:pPr>
            <a:r>
              <a:rPr lang="en-US" sz="4000" b="1" dirty="0">
                <a:solidFill>
                  <a:srgbClr val="0044AA"/>
                </a:solidFill>
                <a:latin typeface="Nunito" pitchFamily="34" charset="0"/>
                <a:ea typeface="Nunito" pitchFamily="34" charset="-122"/>
                <a:cs typeface="Nunito" pitchFamily="34" charset="-120"/>
              </a:rPr>
              <a:t>28%</a:t>
            </a:r>
            <a:endParaRPr lang="en-US" sz="4000" dirty="0"/>
          </a:p>
        </p:txBody>
      </p:sp>
      <p:sp>
        <p:nvSpPr>
          <p:cNvPr id="11" name="Text 9"/>
          <p:cNvSpPr/>
          <p:nvPr/>
        </p:nvSpPr>
        <p:spPr>
          <a:xfrm>
            <a:off x="6351880" y="2606040"/>
            <a:ext cx="1797253" cy="1005840"/>
          </a:xfrm>
          <a:prstGeom prst="rect">
            <a:avLst/>
          </a:prstGeom>
          <a:noFill/>
          <a:ln/>
        </p:spPr>
        <p:txBody>
          <a:bodyPr wrap="square" rtlCol="0" anchor="t"/>
          <a:lstStyle/>
          <a:p>
            <a:pPr marL="0" indent="0" algn="l">
              <a:lnSpc>
                <a:spcPct val="120000"/>
              </a:lnSpc>
              <a:buNone/>
            </a:pPr>
            <a:r>
              <a:rPr lang="en-US" sz="1250" dirty="0">
                <a:solidFill>
                  <a:srgbClr val="5B6770"/>
                </a:solidFill>
                <a:latin typeface="Calibri" pitchFamily="34" charset="0"/>
                <a:ea typeface="Calibri" pitchFamily="34" charset="-122"/>
                <a:cs typeface="Calibri" pitchFamily="34" charset="-120"/>
              </a:rPr>
              <a:t>Employers seeking AI-capable early-career talent</a:t>
            </a:r>
            <a:endParaRPr lang="en-US" sz="1250" dirty="0"/>
          </a:p>
        </p:txBody>
      </p:sp>
      <p:sp>
        <p:nvSpPr>
          <p:cNvPr id="12" name="Text 10"/>
          <p:cNvSpPr/>
          <p:nvPr/>
        </p:nvSpPr>
        <p:spPr>
          <a:xfrm>
            <a:off x="548640" y="4160520"/>
            <a:ext cx="8046720" cy="274320"/>
          </a:xfrm>
          <a:prstGeom prst="rect">
            <a:avLst/>
          </a:prstGeom>
          <a:noFill/>
          <a:ln/>
        </p:spPr>
        <p:txBody>
          <a:bodyPr wrap="square" rtlCol="0" anchor="ctr"/>
          <a:lstStyle/>
          <a:p>
            <a:pPr marL="0" indent="0">
              <a:buNone/>
            </a:pPr>
            <a:r>
              <a:rPr lang="en-US" sz="900" i="1" dirty="0">
                <a:solidFill>
                  <a:srgbClr val="5B6770"/>
                </a:solidFill>
                <a:latin typeface="Calibri" pitchFamily="34" charset="0"/>
                <a:ea typeface="Calibri" pitchFamily="34" charset="-122"/>
                <a:cs typeface="Calibri" pitchFamily="34" charset="-120"/>
              </a:rPr>
              <a:t>Sources: Skillsoft Workforce Readiness Report (AI Edition, 2025–26); NACE Job Outlook 2026; Gloat AI Skills Demand Report 2026</a:t>
            </a:r>
            <a:endParaRPr lang="en-US" sz="900" dirty="0"/>
          </a:p>
        </p:txBody>
      </p:sp>
      <p:sp>
        <p:nvSpPr>
          <p:cNvPr id="13" name="Text 11"/>
          <p:cNvSpPr/>
          <p:nvPr/>
        </p:nvSpPr>
        <p:spPr>
          <a:xfrm>
            <a:off x="5897880" y="4754880"/>
            <a:ext cx="1874520" cy="274320"/>
          </a:xfrm>
          <a:prstGeom prst="rect">
            <a:avLst/>
          </a:prstGeom>
          <a:noFill/>
          <a:ln/>
        </p:spPr>
        <p:txBody>
          <a:bodyPr wrap="square" rtlCol="0" anchor="ctr"/>
          <a:lstStyle/>
          <a:p>
            <a:pPr marL="0" indent="0" algn="r">
              <a:buNone/>
            </a:pPr>
            <a:r>
              <a:rPr lang="en-US" sz="900" dirty="0">
                <a:solidFill>
                  <a:srgbClr val="5B6770"/>
                </a:solidFill>
                <a:latin typeface="Calibri" pitchFamily="34" charset="0"/>
                <a:ea typeface="Calibri" pitchFamily="34" charset="-122"/>
                <a:cs typeface="Calibri" pitchFamily="34" charset="-120"/>
              </a:rPr>
              <a:t>AdvanceKentucky  |  ETEI</a:t>
            </a:r>
            <a:endParaRPr lang="en-US" sz="900" dirty="0"/>
          </a:p>
        </p:txBody>
      </p:sp>
      <p:sp>
        <p:nvSpPr>
          <p:cNvPr id="14" name="Shape 12"/>
          <p:cNvSpPr/>
          <p:nvPr/>
        </p:nvSpPr>
        <p:spPr>
          <a:xfrm>
            <a:off x="7907731" y="4732020"/>
            <a:ext cx="201168" cy="201168"/>
          </a:xfrm>
          <a:prstGeom prst="ellipse">
            <a:avLst/>
          </a:prstGeom>
          <a:solidFill>
            <a:srgbClr val="70549C"/>
          </a:solidFill>
          <a:ln/>
        </p:spPr>
        <p:txBody>
          <a:bodyPr/>
          <a:lstStyle/>
          <a:p>
            <a:endParaRPr lang="en-US"/>
          </a:p>
        </p:txBody>
      </p:sp>
      <p:sp>
        <p:nvSpPr>
          <p:cNvPr id="15" name="Shape 13"/>
          <p:cNvSpPr/>
          <p:nvPr/>
        </p:nvSpPr>
        <p:spPr>
          <a:xfrm>
            <a:off x="8024774" y="4732020"/>
            <a:ext cx="201168" cy="201168"/>
          </a:xfrm>
          <a:prstGeom prst="ellipse">
            <a:avLst/>
          </a:prstGeom>
          <a:solidFill>
            <a:srgbClr val="25A96D"/>
          </a:solidFill>
          <a:ln/>
        </p:spPr>
        <p:txBody>
          <a:bodyPr/>
          <a:lstStyle/>
          <a:p>
            <a:endParaRPr lang="en-US"/>
          </a:p>
        </p:txBody>
      </p:sp>
      <p:sp>
        <p:nvSpPr>
          <p:cNvPr id="16" name="Shape 14"/>
          <p:cNvSpPr/>
          <p:nvPr/>
        </p:nvSpPr>
        <p:spPr>
          <a:xfrm>
            <a:off x="8141818" y="4732020"/>
            <a:ext cx="201168" cy="201168"/>
          </a:xfrm>
          <a:prstGeom prst="ellipse">
            <a:avLst/>
          </a:prstGeom>
          <a:solidFill>
            <a:srgbClr val="00A471"/>
          </a:solidFill>
          <a:ln/>
        </p:spPr>
        <p:txBody>
          <a:bodyPr/>
          <a:lstStyle/>
          <a:p>
            <a:endParaRPr lang="en-US"/>
          </a:p>
        </p:txBody>
      </p:sp>
      <p:sp>
        <p:nvSpPr>
          <p:cNvPr id="17" name="Shape 15"/>
          <p:cNvSpPr/>
          <p:nvPr/>
        </p:nvSpPr>
        <p:spPr>
          <a:xfrm>
            <a:off x="8258861" y="4732020"/>
            <a:ext cx="201168" cy="201168"/>
          </a:xfrm>
          <a:prstGeom prst="ellipse">
            <a:avLst/>
          </a:prstGeom>
          <a:solidFill>
            <a:srgbClr val="0044AA"/>
          </a:solidFill>
          <a:ln/>
        </p:spPr>
        <p:txBody>
          <a:bodyPr/>
          <a:lstStyle/>
          <a:p>
            <a:endParaRPr lang="en-US"/>
          </a:p>
        </p:txBody>
      </p:sp>
      <p:sp>
        <p:nvSpPr>
          <p:cNvPr id="18" name="Text 16"/>
          <p:cNvSpPr/>
          <p:nvPr/>
        </p:nvSpPr>
        <p:spPr>
          <a:xfrm>
            <a:off x="320040" y="4754880"/>
            <a:ext cx="457200" cy="274320"/>
          </a:xfrm>
          <a:prstGeom prst="rect">
            <a:avLst/>
          </a:prstGeom>
          <a:noFill/>
          <a:ln/>
        </p:spPr>
        <p:txBody>
          <a:bodyPr wrap="square" rtlCol="0" anchor="ctr"/>
          <a:lstStyle/>
          <a:p>
            <a:pPr marL="0" indent="0" algn="l">
              <a:buNone/>
            </a:pPr>
            <a:r>
              <a:rPr lang="en-US" sz="900" dirty="0">
                <a:solidFill>
                  <a:srgbClr val="5B6770"/>
                </a:solidFill>
                <a:latin typeface="Calibri" pitchFamily="34" charset="0"/>
                <a:ea typeface="Calibri" pitchFamily="34" charset="-122"/>
                <a:cs typeface="Calibri" pitchFamily="34" charset="-120"/>
              </a:rPr>
              <a:t>3</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57200"/>
            <a:ext cx="5486400" cy="274320"/>
          </a:xfrm>
          <a:prstGeom prst="rect">
            <a:avLst/>
          </a:prstGeom>
          <a:noFill/>
          <a:ln/>
        </p:spPr>
        <p:txBody>
          <a:bodyPr wrap="square" rtlCol="0" anchor="ctr"/>
          <a:lstStyle/>
          <a:p>
            <a:pPr marL="0" indent="0" algn="l">
              <a:buNone/>
            </a:pPr>
            <a:r>
              <a:rPr lang="en-US" sz="1200" b="1" kern="0" spc="100" dirty="0">
                <a:solidFill>
                  <a:srgbClr val="0044AA"/>
                </a:solidFill>
                <a:latin typeface="Calibri" pitchFamily="34" charset="0"/>
                <a:ea typeface="Calibri" pitchFamily="34" charset="-122"/>
                <a:cs typeface="Calibri" pitchFamily="34" charset="-120"/>
              </a:rPr>
              <a:t>THE LANDSCAPE</a:t>
            </a:r>
            <a:endParaRPr lang="en-US" sz="1200" dirty="0"/>
          </a:p>
        </p:txBody>
      </p:sp>
      <p:sp>
        <p:nvSpPr>
          <p:cNvPr id="3" name="Text 1"/>
          <p:cNvSpPr/>
          <p:nvPr/>
        </p:nvSpPr>
        <p:spPr>
          <a:xfrm>
            <a:off x="548640" y="798554"/>
            <a:ext cx="8046720" cy="640080"/>
          </a:xfrm>
          <a:prstGeom prst="rect">
            <a:avLst/>
          </a:prstGeom>
          <a:noFill/>
          <a:ln/>
        </p:spPr>
        <p:txBody>
          <a:bodyPr wrap="square" rtlCol="0" anchor="ctr"/>
          <a:lstStyle/>
          <a:p>
            <a:pPr marL="0" indent="0" algn="l">
              <a:buNone/>
            </a:pPr>
            <a:r>
              <a:rPr lang="en-US" sz="2600" b="1" dirty="0">
                <a:solidFill>
                  <a:srgbClr val="1A1A1A"/>
                </a:solidFill>
                <a:latin typeface="Nunito" pitchFamily="34" charset="0"/>
                <a:ea typeface="Nunito" pitchFamily="34" charset="-122"/>
                <a:cs typeface="Nunito" pitchFamily="34" charset="-120"/>
              </a:rPr>
              <a:t>CTE Is Where Workforce Readiness Meets the Classroom</a:t>
            </a:r>
            <a:endParaRPr lang="en-US" sz="2600" dirty="0"/>
          </a:p>
        </p:txBody>
      </p:sp>
      <p:sp>
        <p:nvSpPr>
          <p:cNvPr id="4" name="Shape 2"/>
          <p:cNvSpPr/>
          <p:nvPr/>
        </p:nvSpPr>
        <p:spPr>
          <a:xfrm>
            <a:off x="594360" y="1929638"/>
            <a:ext cx="146304" cy="146304"/>
          </a:xfrm>
          <a:prstGeom prst="ellipse">
            <a:avLst/>
          </a:prstGeom>
          <a:solidFill>
            <a:srgbClr val="0044AA"/>
          </a:solidFill>
          <a:ln/>
        </p:spPr>
        <p:txBody>
          <a:bodyPr/>
          <a:lstStyle/>
          <a:p>
            <a:endParaRPr lang="en-US"/>
          </a:p>
        </p:txBody>
      </p:sp>
      <p:sp>
        <p:nvSpPr>
          <p:cNvPr id="5" name="Text 3"/>
          <p:cNvSpPr/>
          <p:nvPr/>
        </p:nvSpPr>
        <p:spPr>
          <a:xfrm>
            <a:off x="960120" y="1656036"/>
            <a:ext cx="7223760" cy="704088"/>
          </a:xfrm>
          <a:prstGeom prst="rect">
            <a:avLst/>
          </a:prstGeom>
          <a:noFill/>
          <a:ln/>
        </p:spPr>
        <p:txBody>
          <a:bodyPr wrap="square" rtlCol="0" anchor="t"/>
          <a:lstStyle/>
          <a:p>
            <a:pPr marL="0" indent="0">
              <a:lnSpc>
                <a:spcPct val="112000"/>
              </a:lnSpc>
              <a:buNone/>
            </a:pPr>
            <a:r>
              <a:rPr lang="en-US" sz="1550" dirty="0">
                <a:solidFill>
                  <a:srgbClr val="1A1A1A"/>
                </a:solidFill>
                <a:latin typeface="Calibri" pitchFamily="34" charset="0"/>
                <a:ea typeface="Calibri" pitchFamily="34" charset="-122"/>
                <a:cs typeface="Calibri" pitchFamily="34" charset="-120"/>
              </a:rPr>
              <a:t>Employers are already asking whether graduates can use AI tools on day one — not just whether they know what AI is</a:t>
            </a:r>
            <a:endParaRPr lang="en-US" sz="1550" dirty="0"/>
          </a:p>
        </p:txBody>
      </p:sp>
      <p:sp>
        <p:nvSpPr>
          <p:cNvPr id="6" name="Shape 4"/>
          <p:cNvSpPr/>
          <p:nvPr/>
        </p:nvSpPr>
        <p:spPr>
          <a:xfrm>
            <a:off x="594360" y="2679446"/>
            <a:ext cx="146304" cy="146304"/>
          </a:xfrm>
          <a:prstGeom prst="ellipse">
            <a:avLst/>
          </a:prstGeom>
          <a:solidFill>
            <a:srgbClr val="0044AA"/>
          </a:solidFill>
          <a:ln/>
        </p:spPr>
        <p:txBody>
          <a:bodyPr/>
          <a:lstStyle/>
          <a:p>
            <a:endParaRPr lang="en-US"/>
          </a:p>
        </p:txBody>
      </p:sp>
      <p:sp>
        <p:nvSpPr>
          <p:cNvPr id="7" name="Text 5"/>
          <p:cNvSpPr/>
          <p:nvPr/>
        </p:nvSpPr>
        <p:spPr>
          <a:xfrm>
            <a:off x="960120" y="2405844"/>
            <a:ext cx="7223760" cy="704088"/>
          </a:xfrm>
          <a:prstGeom prst="rect">
            <a:avLst/>
          </a:prstGeom>
          <a:noFill/>
          <a:ln/>
        </p:spPr>
        <p:txBody>
          <a:bodyPr wrap="square" rtlCol="0" anchor="t"/>
          <a:lstStyle/>
          <a:p>
            <a:pPr marL="0" indent="0">
              <a:lnSpc>
                <a:spcPct val="112000"/>
              </a:lnSpc>
              <a:buNone/>
            </a:pPr>
            <a:r>
              <a:rPr lang="en-US" sz="1550" dirty="0">
                <a:solidFill>
                  <a:srgbClr val="1A1A1A"/>
                </a:solidFill>
                <a:latin typeface="Calibri" pitchFamily="34" charset="0"/>
                <a:ea typeface="Calibri" pitchFamily="34" charset="-122"/>
                <a:cs typeface="Calibri" pitchFamily="34" charset="-120"/>
              </a:rPr>
              <a:t>AI tools are showing up first in exactly the fields CTE teaches: engineering, manufacturing, IT, health sciences, business</a:t>
            </a:r>
            <a:endParaRPr lang="en-US" sz="1550" dirty="0"/>
          </a:p>
        </p:txBody>
      </p:sp>
      <p:sp>
        <p:nvSpPr>
          <p:cNvPr id="8" name="Shape 6"/>
          <p:cNvSpPr/>
          <p:nvPr/>
        </p:nvSpPr>
        <p:spPr>
          <a:xfrm>
            <a:off x="594360" y="3429254"/>
            <a:ext cx="146304" cy="146304"/>
          </a:xfrm>
          <a:prstGeom prst="ellipse">
            <a:avLst/>
          </a:prstGeom>
          <a:solidFill>
            <a:srgbClr val="0044AA"/>
          </a:solidFill>
          <a:ln/>
        </p:spPr>
        <p:txBody>
          <a:bodyPr/>
          <a:lstStyle/>
          <a:p>
            <a:endParaRPr lang="en-US"/>
          </a:p>
        </p:txBody>
      </p:sp>
      <p:sp>
        <p:nvSpPr>
          <p:cNvPr id="9" name="Text 7"/>
          <p:cNvSpPr/>
          <p:nvPr/>
        </p:nvSpPr>
        <p:spPr>
          <a:xfrm>
            <a:off x="960120" y="3155652"/>
            <a:ext cx="7223760" cy="704088"/>
          </a:xfrm>
          <a:prstGeom prst="rect">
            <a:avLst/>
          </a:prstGeom>
          <a:noFill/>
          <a:ln/>
        </p:spPr>
        <p:txBody>
          <a:bodyPr wrap="square" rtlCol="0" anchor="t"/>
          <a:lstStyle/>
          <a:p>
            <a:pPr marL="0" indent="0">
              <a:lnSpc>
                <a:spcPct val="112000"/>
              </a:lnSpc>
              <a:buNone/>
            </a:pPr>
            <a:r>
              <a:rPr lang="en-US" sz="1550" dirty="0">
                <a:solidFill>
                  <a:srgbClr val="1A1A1A"/>
                </a:solidFill>
                <a:latin typeface="Calibri" pitchFamily="34" charset="0"/>
                <a:ea typeface="Calibri" pitchFamily="34" charset="-122"/>
                <a:cs typeface="Calibri" pitchFamily="34" charset="-120"/>
              </a:rPr>
              <a:t>Differentiation tools help every student in mixed-skill CTE classrooms — from first-year exploratory courses to advanced pathways</a:t>
            </a:r>
            <a:endParaRPr lang="en-US" sz="1550" dirty="0"/>
          </a:p>
        </p:txBody>
      </p:sp>
      <p:sp>
        <p:nvSpPr>
          <p:cNvPr id="10" name="Shape 8"/>
          <p:cNvSpPr/>
          <p:nvPr/>
        </p:nvSpPr>
        <p:spPr>
          <a:xfrm>
            <a:off x="594360" y="4179062"/>
            <a:ext cx="146304" cy="146304"/>
          </a:xfrm>
          <a:prstGeom prst="ellipse">
            <a:avLst/>
          </a:prstGeom>
          <a:solidFill>
            <a:srgbClr val="0044AA"/>
          </a:solidFill>
          <a:ln/>
        </p:spPr>
        <p:txBody>
          <a:bodyPr/>
          <a:lstStyle/>
          <a:p>
            <a:endParaRPr lang="en-US"/>
          </a:p>
        </p:txBody>
      </p:sp>
      <p:sp>
        <p:nvSpPr>
          <p:cNvPr id="11" name="Text 9"/>
          <p:cNvSpPr/>
          <p:nvPr/>
        </p:nvSpPr>
        <p:spPr>
          <a:xfrm>
            <a:off x="960120" y="3905460"/>
            <a:ext cx="7223760" cy="704088"/>
          </a:xfrm>
          <a:prstGeom prst="rect">
            <a:avLst/>
          </a:prstGeom>
          <a:noFill/>
          <a:ln/>
        </p:spPr>
        <p:txBody>
          <a:bodyPr wrap="square" rtlCol="0" anchor="t"/>
          <a:lstStyle/>
          <a:p>
            <a:pPr marL="0" indent="0">
              <a:lnSpc>
                <a:spcPct val="112000"/>
              </a:lnSpc>
              <a:buNone/>
            </a:pPr>
            <a:r>
              <a:rPr lang="en-US" sz="1550" dirty="0">
                <a:solidFill>
                  <a:srgbClr val="1A1A1A"/>
                </a:solidFill>
                <a:latin typeface="Calibri" pitchFamily="34" charset="0"/>
                <a:ea typeface="Calibri" pitchFamily="34" charset="-122"/>
                <a:cs typeface="Calibri" pitchFamily="34" charset="-120"/>
              </a:rPr>
              <a:t>Kentucky's KETS Master Plan principle — AI supports professional judgment, it doesn't replace it — is a natural fit for CTE's hands-on, judgment-based instruction</a:t>
            </a:r>
            <a:endParaRPr lang="en-US" sz="1550" dirty="0"/>
          </a:p>
        </p:txBody>
      </p:sp>
      <p:sp>
        <p:nvSpPr>
          <p:cNvPr id="12" name="Text 10"/>
          <p:cNvSpPr/>
          <p:nvPr/>
        </p:nvSpPr>
        <p:spPr>
          <a:xfrm>
            <a:off x="5897880" y="4754880"/>
            <a:ext cx="1874520" cy="274320"/>
          </a:xfrm>
          <a:prstGeom prst="rect">
            <a:avLst/>
          </a:prstGeom>
          <a:noFill/>
          <a:ln/>
        </p:spPr>
        <p:txBody>
          <a:bodyPr wrap="square" rtlCol="0" anchor="ctr"/>
          <a:lstStyle/>
          <a:p>
            <a:pPr marL="0" indent="0" algn="r">
              <a:buNone/>
            </a:pPr>
            <a:r>
              <a:rPr lang="en-US" sz="900" dirty="0">
                <a:solidFill>
                  <a:srgbClr val="5B6770"/>
                </a:solidFill>
                <a:latin typeface="Calibri" pitchFamily="34" charset="0"/>
                <a:ea typeface="Calibri" pitchFamily="34" charset="-122"/>
                <a:cs typeface="Calibri" pitchFamily="34" charset="-120"/>
              </a:rPr>
              <a:t>AdvanceKentucky  |  ETEI</a:t>
            </a:r>
            <a:endParaRPr lang="en-US" sz="900" dirty="0"/>
          </a:p>
        </p:txBody>
      </p:sp>
      <p:sp>
        <p:nvSpPr>
          <p:cNvPr id="13" name="Shape 11"/>
          <p:cNvSpPr/>
          <p:nvPr/>
        </p:nvSpPr>
        <p:spPr>
          <a:xfrm>
            <a:off x="7907731" y="4732020"/>
            <a:ext cx="201168" cy="201168"/>
          </a:xfrm>
          <a:prstGeom prst="ellipse">
            <a:avLst/>
          </a:prstGeom>
          <a:solidFill>
            <a:srgbClr val="70549C"/>
          </a:solidFill>
          <a:ln/>
        </p:spPr>
        <p:txBody>
          <a:bodyPr/>
          <a:lstStyle/>
          <a:p>
            <a:endParaRPr lang="en-US"/>
          </a:p>
        </p:txBody>
      </p:sp>
      <p:sp>
        <p:nvSpPr>
          <p:cNvPr id="14" name="Shape 12"/>
          <p:cNvSpPr/>
          <p:nvPr/>
        </p:nvSpPr>
        <p:spPr>
          <a:xfrm>
            <a:off x="8024774" y="4732020"/>
            <a:ext cx="201168" cy="201168"/>
          </a:xfrm>
          <a:prstGeom prst="ellipse">
            <a:avLst/>
          </a:prstGeom>
          <a:solidFill>
            <a:srgbClr val="25A96D"/>
          </a:solidFill>
          <a:ln/>
        </p:spPr>
        <p:txBody>
          <a:bodyPr/>
          <a:lstStyle/>
          <a:p>
            <a:endParaRPr lang="en-US"/>
          </a:p>
        </p:txBody>
      </p:sp>
      <p:sp>
        <p:nvSpPr>
          <p:cNvPr id="15" name="Shape 13"/>
          <p:cNvSpPr/>
          <p:nvPr/>
        </p:nvSpPr>
        <p:spPr>
          <a:xfrm>
            <a:off x="8141818" y="4732020"/>
            <a:ext cx="201168" cy="201168"/>
          </a:xfrm>
          <a:prstGeom prst="ellipse">
            <a:avLst/>
          </a:prstGeom>
          <a:solidFill>
            <a:srgbClr val="00A471"/>
          </a:solidFill>
          <a:ln/>
        </p:spPr>
        <p:txBody>
          <a:bodyPr/>
          <a:lstStyle/>
          <a:p>
            <a:endParaRPr lang="en-US"/>
          </a:p>
        </p:txBody>
      </p:sp>
      <p:sp>
        <p:nvSpPr>
          <p:cNvPr id="16" name="Shape 14"/>
          <p:cNvSpPr/>
          <p:nvPr/>
        </p:nvSpPr>
        <p:spPr>
          <a:xfrm>
            <a:off x="8258861" y="4732020"/>
            <a:ext cx="201168" cy="201168"/>
          </a:xfrm>
          <a:prstGeom prst="ellipse">
            <a:avLst/>
          </a:prstGeom>
          <a:solidFill>
            <a:srgbClr val="0044AA"/>
          </a:solidFill>
          <a:ln/>
        </p:spPr>
        <p:txBody>
          <a:bodyPr/>
          <a:lstStyle/>
          <a:p>
            <a:endParaRPr lang="en-US"/>
          </a:p>
        </p:txBody>
      </p:sp>
      <p:sp>
        <p:nvSpPr>
          <p:cNvPr id="17" name="Text 15"/>
          <p:cNvSpPr/>
          <p:nvPr/>
        </p:nvSpPr>
        <p:spPr>
          <a:xfrm>
            <a:off x="320040" y="4754880"/>
            <a:ext cx="457200" cy="274320"/>
          </a:xfrm>
          <a:prstGeom prst="rect">
            <a:avLst/>
          </a:prstGeom>
          <a:noFill/>
          <a:ln/>
        </p:spPr>
        <p:txBody>
          <a:bodyPr wrap="square" rtlCol="0" anchor="ctr"/>
          <a:lstStyle/>
          <a:p>
            <a:pPr marL="0" indent="0" algn="l">
              <a:buNone/>
            </a:pPr>
            <a:r>
              <a:rPr lang="en-US" sz="900" dirty="0">
                <a:solidFill>
                  <a:srgbClr val="5B6770"/>
                </a:solidFill>
                <a:latin typeface="Calibri" pitchFamily="34" charset="0"/>
                <a:ea typeface="Calibri" pitchFamily="34" charset="-122"/>
                <a:cs typeface="Calibri" pitchFamily="34" charset="-120"/>
              </a:rPr>
              <a:t>4</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1A1A1A"/>
        </a:solidFill>
        <a:effectLst/>
      </p:bgPr>
    </p:bg>
    <p:spTree>
      <p:nvGrpSpPr>
        <p:cNvPr id="1" name=""/>
        <p:cNvGrpSpPr/>
        <p:nvPr/>
      </p:nvGrpSpPr>
      <p:grpSpPr>
        <a:xfrm>
          <a:off x="0" y="0"/>
          <a:ext cx="0" cy="0"/>
          <a:chOff x="0" y="0"/>
          <a:chExt cx="0" cy="0"/>
        </a:xfrm>
      </p:grpSpPr>
      <p:sp>
        <p:nvSpPr>
          <p:cNvPr id="2" name="Shape 0"/>
          <p:cNvSpPr/>
          <p:nvPr/>
        </p:nvSpPr>
        <p:spPr>
          <a:xfrm>
            <a:off x="548640" y="548640"/>
            <a:ext cx="310896" cy="310896"/>
          </a:xfrm>
          <a:prstGeom prst="ellipse">
            <a:avLst/>
          </a:prstGeom>
          <a:solidFill>
            <a:srgbClr val="70549C"/>
          </a:solidFill>
          <a:ln/>
        </p:spPr>
        <p:txBody>
          <a:bodyPr/>
          <a:lstStyle/>
          <a:p>
            <a:endParaRPr lang="en-US"/>
          </a:p>
        </p:txBody>
      </p:sp>
      <p:sp>
        <p:nvSpPr>
          <p:cNvPr id="3" name="Shape 1"/>
          <p:cNvSpPr/>
          <p:nvPr/>
        </p:nvSpPr>
        <p:spPr>
          <a:xfrm>
            <a:off x="728777" y="548640"/>
            <a:ext cx="310896" cy="310896"/>
          </a:xfrm>
          <a:prstGeom prst="ellipse">
            <a:avLst/>
          </a:prstGeom>
          <a:solidFill>
            <a:srgbClr val="25A96D"/>
          </a:solidFill>
          <a:ln/>
        </p:spPr>
        <p:txBody>
          <a:bodyPr/>
          <a:lstStyle/>
          <a:p>
            <a:endParaRPr lang="en-US"/>
          </a:p>
        </p:txBody>
      </p:sp>
      <p:sp>
        <p:nvSpPr>
          <p:cNvPr id="4" name="Shape 2"/>
          <p:cNvSpPr/>
          <p:nvPr/>
        </p:nvSpPr>
        <p:spPr>
          <a:xfrm>
            <a:off x="908914" y="548640"/>
            <a:ext cx="310896" cy="310896"/>
          </a:xfrm>
          <a:prstGeom prst="ellipse">
            <a:avLst/>
          </a:prstGeom>
          <a:solidFill>
            <a:srgbClr val="00A471"/>
          </a:solidFill>
          <a:ln/>
        </p:spPr>
        <p:txBody>
          <a:bodyPr/>
          <a:lstStyle/>
          <a:p>
            <a:endParaRPr lang="en-US"/>
          </a:p>
        </p:txBody>
      </p:sp>
      <p:sp>
        <p:nvSpPr>
          <p:cNvPr id="5" name="Shape 3"/>
          <p:cNvSpPr/>
          <p:nvPr/>
        </p:nvSpPr>
        <p:spPr>
          <a:xfrm>
            <a:off x="1089050" y="548640"/>
            <a:ext cx="310896" cy="310896"/>
          </a:xfrm>
          <a:prstGeom prst="ellipse">
            <a:avLst/>
          </a:prstGeom>
          <a:solidFill>
            <a:srgbClr val="0044AA"/>
          </a:solidFill>
          <a:ln/>
        </p:spPr>
        <p:txBody>
          <a:bodyPr/>
          <a:lstStyle/>
          <a:p>
            <a:endParaRPr lang="en-US"/>
          </a:p>
        </p:txBody>
      </p:sp>
      <p:sp>
        <p:nvSpPr>
          <p:cNvPr id="6" name="Text 4"/>
          <p:cNvSpPr/>
          <p:nvPr/>
        </p:nvSpPr>
        <p:spPr>
          <a:xfrm>
            <a:off x="548640" y="1965960"/>
            <a:ext cx="3657600" cy="274320"/>
          </a:xfrm>
          <a:prstGeom prst="rect">
            <a:avLst/>
          </a:prstGeom>
          <a:noFill/>
          <a:ln/>
        </p:spPr>
        <p:txBody>
          <a:bodyPr wrap="square" rtlCol="0" anchor="ctr"/>
          <a:lstStyle/>
          <a:p>
            <a:pPr marL="0" indent="0" algn="l">
              <a:buNone/>
            </a:pPr>
            <a:r>
              <a:rPr lang="en-US" sz="1200" b="1" kern="0" spc="100" dirty="0">
                <a:solidFill>
                  <a:srgbClr val="D8ECF2"/>
                </a:solidFill>
                <a:latin typeface="Calibri" pitchFamily="34" charset="0"/>
                <a:ea typeface="Calibri" pitchFamily="34" charset="-122"/>
                <a:cs typeface="Calibri" pitchFamily="34" charset="-120"/>
              </a:rPr>
              <a:t>SECTION 01</a:t>
            </a:r>
            <a:endParaRPr lang="en-US" sz="1200" dirty="0"/>
          </a:p>
        </p:txBody>
      </p:sp>
      <p:sp>
        <p:nvSpPr>
          <p:cNvPr id="7" name="Text 5"/>
          <p:cNvSpPr/>
          <p:nvPr/>
        </p:nvSpPr>
        <p:spPr>
          <a:xfrm>
            <a:off x="548640" y="2286000"/>
            <a:ext cx="8046720" cy="1005840"/>
          </a:xfrm>
          <a:prstGeom prst="rect">
            <a:avLst/>
          </a:prstGeom>
          <a:noFill/>
          <a:ln/>
        </p:spPr>
        <p:txBody>
          <a:bodyPr wrap="square" rtlCol="0" anchor="ctr"/>
          <a:lstStyle/>
          <a:p>
            <a:pPr marL="0" indent="0" algn="l">
              <a:buNone/>
            </a:pPr>
            <a:r>
              <a:rPr lang="en-US" sz="3800" b="1" dirty="0">
                <a:solidFill>
                  <a:srgbClr val="FFFFFF"/>
                </a:solidFill>
                <a:latin typeface="Nunito" pitchFamily="34" charset="0"/>
                <a:ea typeface="Nunito" pitchFamily="34" charset="-122"/>
                <a:cs typeface="Nunito" pitchFamily="34" charset="-120"/>
              </a:rPr>
              <a:t>Introducing the AI Literacy &amp; Readiness Program</a:t>
            </a:r>
            <a:endParaRPr lang="en-US" sz="3800" dirty="0"/>
          </a:p>
        </p:txBody>
      </p:sp>
      <p:sp>
        <p:nvSpPr>
          <p:cNvPr id="8" name="Text 6"/>
          <p:cNvSpPr/>
          <p:nvPr/>
        </p:nvSpPr>
        <p:spPr>
          <a:xfrm>
            <a:off x="548640" y="3291840"/>
            <a:ext cx="7680960" cy="457200"/>
          </a:xfrm>
          <a:prstGeom prst="rect">
            <a:avLst/>
          </a:prstGeom>
          <a:noFill/>
          <a:ln/>
        </p:spPr>
        <p:txBody>
          <a:bodyPr wrap="square" rtlCol="0" anchor="t"/>
          <a:lstStyle/>
          <a:p>
            <a:pPr marL="0" indent="0" algn="l">
              <a:buNone/>
            </a:pPr>
            <a:r>
              <a:rPr lang="en-US" sz="1600" dirty="0">
                <a:solidFill>
                  <a:srgbClr val="D8ECF2"/>
                </a:solidFill>
                <a:latin typeface="Calibri" pitchFamily="34" charset="0"/>
                <a:ea typeface="Calibri" pitchFamily="34" charset="-122"/>
                <a:cs typeface="Calibri" pitchFamily="34" charset="-120"/>
              </a:rPr>
              <a:t>A partnership between AdvanceKentucky and Kentucky school districts</a:t>
            </a:r>
            <a:endParaRPr lang="en-US" sz="1600" dirty="0"/>
          </a:p>
        </p:txBody>
      </p:sp>
      <p:sp>
        <p:nvSpPr>
          <p:cNvPr id="9" name="Text 7"/>
          <p:cNvSpPr/>
          <p:nvPr/>
        </p:nvSpPr>
        <p:spPr>
          <a:xfrm>
            <a:off x="320040" y="4754880"/>
            <a:ext cx="457200" cy="274320"/>
          </a:xfrm>
          <a:prstGeom prst="rect">
            <a:avLst/>
          </a:prstGeom>
          <a:noFill/>
          <a:ln/>
        </p:spPr>
        <p:txBody>
          <a:bodyPr wrap="square" rtlCol="0" anchor="ctr"/>
          <a:lstStyle/>
          <a:p>
            <a:pPr marL="0" indent="0" algn="l">
              <a:buNone/>
            </a:pPr>
            <a:r>
              <a:rPr lang="en-US" sz="900" dirty="0">
                <a:solidFill>
                  <a:srgbClr val="D8E4EE"/>
                </a:solidFill>
                <a:latin typeface="Calibri" pitchFamily="34" charset="0"/>
                <a:ea typeface="Calibri" pitchFamily="34" charset="-122"/>
                <a:cs typeface="Calibri" pitchFamily="34" charset="-120"/>
              </a:rPr>
              <a:t>5</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57200"/>
            <a:ext cx="5486400" cy="274320"/>
          </a:xfrm>
          <a:prstGeom prst="rect">
            <a:avLst/>
          </a:prstGeom>
          <a:noFill/>
          <a:ln/>
        </p:spPr>
        <p:txBody>
          <a:bodyPr wrap="square" rtlCol="0" anchor="ctr"/>
          <a:lstStyle/>
          <a:p>
            <a:pPr marL="0" indent="0" algn="l">
              <a:buNone/>
            </a:pPr>
            <a:r>
              <a:rPr lang="en-US" sz="1200" b="1" kern="0" spc="100" dirty="0">
                <a:solidFill>
                  <a:srgbClr val="70549C"/>
                </a:solidFill>
                <a:latin typeface="Calibri" pitchFamily="34" charset="0"/>
                <a:ea typeface="Calibri" pitchFamily="34" charset="-122"/>
                <a:cs typeface="Calibri" pitchFamily="34" charset="-120"/>
              </a:rPr>
              <a:t>AILRP OVERVIEW</a:t>
            </a:r>
            <a:endParaRPr lang="en-US" sz="1200" dirty="0"/>
          </a:p>
        </p:txBody>
      </p:sp>
      <p:sp>
        <p:nvSpPr>
          <p:cNvPr id="3" name="Text 1"/>
          <p:cNvSpPr/>
          <p:nvPr/>
        </p:nvSpPr>
        <p:spPr>
          <a:xfrm>
            <a:off x="548640" y="731520"/>
            <a:ext cx="8046720" cy="640080"/>
          </a:xfrm>
          <a:prstGeom prst="rect">
            <a:avLst/>
          </a:prstGeom>
          <a:noFill/>
          <a:ln/>
        </p:spPr>
        <p:txBody>
          <a:bodyPr wrap="square" rtlCol="0" anchor="ctr"/>
          <a:lstStyle/>
          <a:p>
            <a:pPr marL="0" indent="0" algn="l">
              <a:buNone/>
            </a:pPr>
            <a:r>
              <a:rPr lang="en-US" sz="3200" b="1" dirty="0">
                <a:solidFill>
                  <a:srgbClr val="1A1A1A"/>
                </a:solidFill>
                <a:latin typeface="Nunito" pitchFamily="34" charset="0"/>
                <a:ea typeface="Nunito" pitchFamily="34" charset="-122"/>
                <a:cs typeface="Nunito" pitchFamily="34" charset="-120"/>
              </a:rPr>
              <a:t>What Is AILRP?</a:t>
            </a:r>
            <a:endParaRPr lang="en-US" sz="3200" dirty="0"/>
          </a:p>
        </p:txBody>
      </p:sp>
      <p:sp>
        <p:nvSpPr>
          <p:cNvPr id="4" name="Text 2"/>
          <p:cNvSpPr/>
          <p:nvPr/>
        </p:nvSpPr>
        <p:spPr>
          <a:xfrm>
            <a:off x="548640" y="1463040"/>
            <a:ext cx="8046720" cy="411480"/>
          </a:xfrm>
          <a:prstGeom prst="rect">
            <a:avLst/>
          </a:prstGeom>
          <a:noFill/>
          <a:ln/>
        </p:spPr>
        <p:txBody>
          <a:bodyPr wrap="square" rtlCol="0" anchor="ctr"/>
          <a:lstStyle/>
          <a:p>
            <a:pPr marL="0" indent="0">
              <a:buNone/>
            </a:pPr>
            <a:r>
              <a:rPr lang="en-US" sz="1400" dirty="0">
                <a:solidFill>
                  <a:srgbClr val="1A1A1A"/>
                </a:solidFill>
                <a:latin typeface="Calibri" pitchFamily="34" charset="0"/>
                <a:ea typeface="Calibri" pitchFamily="34" charset="-122"/>
                <a:cs typeface="Calibri" pitchFamily="34" charset="-120"/>
              </a:rPr>
              <a:t>A one-year partnership between AdvanceKentucky and a Kentucky school district or program, built to:</a:t>
            </a:r>
            <a:endParaRPr lang="en-US" sz="1400" dirty="0"/>
          </a:p>
        </p:txBody>
      </p:sp>
      <p:sp>
        <p:nvSpPr>
          <p:cNvPr id="5" name="Shape 3"/>
          <p:cNvSpPr/>
          <p:nvPr/>
        </p:nvSpPr>
        <p:spPr>
          <a:xfrm>
            <a:off x="594360" y="2019300"/>
            <a:ext cx="118872" cy="118872"/>
          </a:xfrm>
          <a:prstGeom prst="ellipse">
            <a:avLst/>
          </a:prstGeom>
          <a:solidFill>
            <a:srgbClr val="70549C"/>
          </a:solidFill>
          <a:ln/>
        </p:spPr>
        <p:txBody>
          <a:bodyPr/>
          <a:lstStyle/>
          <a:p>
            <a:endParaRPr lang="en-US"/>
          </a:p>
        </p:txBody>
      </p:sp>
      <p:sp>
        <p:nvSpPr>
          <p:cNvPr id="6" name="Text 4"/>
          <p:cNvSpPr/>
          <p:nvPr/>
        </p:nvSpPr>
        <p:spPr>
          <a:xfrm>
            <a:off x="960120" y="1965960"/>
            <a:ext cx="7223760" cy="429768"/>
          </a:xfrm>
          <a:prstGeom prst="rect">
            <a:avLst/>
          </a:prstGeom>
          <a:noFill/>
          <a:ln/>
        </p:spPr>
        <p:txBody>
          <a:bodyPr wrap="square" rtlCol="0" anchor="t"/>
          <a:lstStyle/>
          <a:p>
            <a:pPr marL="0" indent="0">
              <a:lnSpc>
                <a:spcPct val="112000"/>
              </a:lnSpc>
              <a:buNone/>
            </a:pPr>
            <a:r>
              <a:rPr lang="en-US" sz="1500" dirty="0">
                <a:solidFill>
                  <a:srgbClr val="1A1A1A"/>
                </a:solidFill>
                <a:latin typeface="Calibri" pitchFamily="34" charset="0"/>
                <a:ea typeface="Calibri" pitchFamily="34" charset="-122"/>
                <a:cs typeface="Calibri" pitchFamily="34" charset="-120"/>
              </a:rPr>
              <a:t>Build educator AI readiness</a:t>
            </a:r>
            <a:endParaRPr lang="en-US" sz="1500" dirty="0"/>
          </a:p>
        </p:txBody>
      </p:sp>
      <p:sp>
        <p:nvSpPr>
          <p:cNvPr id="7" name="Shape 5"/>
          <p:cNvSpPr/>
          <p:nvPr/>
        </p:nvSpPr>
        <p:spPr>
          <a:xfrm>
            <a:off x="594360" y="2494788"/>
            <a:ext cx="118872" cy="118872"/>
          </a:xfrm>
          <a:prstGeom prst="ellipse">
            <a:avLst/>
          </a:prstGeom>
          <a:solidFill>
            <a:srgbClr val="70549C"/>
          </a:solidFill>
          <a:ln/>
        </p:spPr>
        <p:txBody>
          <a:bodyPr/>
          <a:lstStyle/>
          <a:p>
            <a:endParaRPr lang="en-US"/>
          </a:p>
        </p:txBody>
      </p:sp>
      <p:sp>
        <p:nvSpPr>
          <p:cNvPr id="8" name="Text 6"/>
          <p:cNvSpPr/>
          <p:nvPr/>
        </p:nvSpPr>
        <p:spPr>
          <a:xfrm>
            <a:off x="960120" y="2441448"/>
            <a:ext cx="7223760" cy="429768"/>
          </a:xfrm>
          <a:prstGeom prst="rect">
            <a:avLst/>
          </a:prstGeom>
          <a:noFill/>
          <a:ln/>
        </p:spPr>
        <p:txBody>
          <a:bodyPr wrap="square" rtlCol="0" anchor="t"/>
          <a:lstStyle/>
          <a:p>
            <a:pPr marL="0" indent="0">
              <a:lnSpc>
                <a:spcPct val="112000"/>
              </a:lnSpc>
              <a:buNone/>
            </a:pPr>
            <a:r>
              <a:rPr lang="en-US" sz="1500" dirty="0">
                <a:solidFill>
                  <a:srgbClr val="1A1A1A"/>
                </a:solidFill>
                <a:latin typeface="Calibri" pitchFamily="34" charset="0"/>
                <a:ea typeface="Calibri" pitchFamily="34" charset="-122"/>
                <a:cs typeface="Calibri" pitchFamily="34" charset="-120"/>
              </a:rPr>
              <a:t>Integrate AI into instruction</a:t>
            </a:r>
            <a:endParaRPr lang="en-US" sz="1500" dirty="0"/>
          </a:p>
        </p:txBody>
      </p:sp>
      <p:sp>
        <p:nvSpPr>
          <p:cNvPr id="9" name="Shape 7"/>
          <p:cNvSpPr/>
          <p:nvPr/>
        </p:nvSpPr>
        <p:spPr>
          <a:xfrm>
            <a:off x="594360" y="2970276"/>
            <a:ext cx="118872" cy="118872"/>
          </a:xfrm>
          <a:prstGeom prst="ellipse">
            <a:avLst/>
          </a:prstGeom>
          <a:solidFill>
            <a:srgbClr val="70549C"/>
          </a:solidFill>
          <a:ln/>
        </p:spPr>
        <p:txBody>
          <a:bodyPr/>
          <a:lstStyle/>
          <a:p>
            <a:endParaRPr lang="en-US"/>
          </a:p>
        </p:txBody>
      </p:sp>
      <p:sp>
        <p:nvSpPr>
          <p:cNvPr id="10" name="Text 8"/>
          <p:cNvSpPr/>
          <p:nvPr/>
        </p:nvSpPr>
        <p:spPr>
          <a:xfrm>
            <a:off x="960120" y="2916936"/>
            <a:ext cx="7223760" cy="429768"/>
          </a:xfrm>
          <a:prstGeom prst="rect">
            <a:avLst/>
          </a:prstGeom>
          <a:noFill/>
          <a:ln/>
        </p:spPr>
        <p:txBody>
          <a:bodyPr wrap="square" rtlCol="0" anchor="t"/>
          <a:lstStyle/>
          <a:p>
            <a:pPr marL="0" indent="0">
              <a:lnSpc>
                <a:spcPct val="112000"/>
              </a:lnSpc>
              <a:buNone/>
            </a:pPr>
            <a:r>
              <a:rPr lang="en-US" sz="1500" dirty="0">
                <a:solidFill>
                  <a:srgbClr val="1A1A1A"/>
                </a:solidFill>
                <a:latin typeface="Calibri" pitchFamily="34" charset="0"/>
                <a:ea typeface="Calibri" pitchFamily="34" charset="-122"/>
                <a:cs typeface="Calibri" pitchFamily="34" charset="-120"/>
              </a:rPr>
              <a:t>Strengthen literacy through AI-enabled strategies</a:t>
            </a:r>
            <a:endParaRPr lang="en-US" sz="1500" dirty="0"/>
          </a:p>
        </p:txBody>
      </p:sp>
      <p:sp>
        <p:nvSpPr>
          <p:cNvPr id="11" name="Shape 9"/>
          <p:cNvSpPr/>
          <p:nvPr/>
        </p:nvSpPr>
        <p:spPr>
          <a:xfrm>
            <a:off x="594360" y="3445764"/>
            <a:ext cx="118872" cy="118872"/>
          </a:xfrm>
          <a:prstGeom prst="ellipse">
            <a:avLst/>
          </a:prstGeom>
          <a:solidFill>
            <a:srgbClr val="70549C"/>
          </a:solidFill>
          <a:ln/>
        </p:spPr>
        <p:txBody>
          <a:bodyPr/>
          <a:lstStyle/>
          <a:p>
            <a:endParaRPr lang="en-US"/>
          </a:p>
        </p:txBody>
      </p:sp>
      <p:sp>
        <p:nvSpPr>
          <p:cNvPr id="12" name="Text 10"/>
          <p:cNvSpPr/>
          <p:nvPr/>
        </p:nvSpPr>
        <p:spPr>
          <a:xfrm>
            <a:off x="960120" y="3392424"/>
            <a:ext cx="7223760" cy="429768"/>
          </a:xfrm>
          <a:prstGeom prst="rect">
            <a:avLst/>
          </a:prstGeom>
          <a:noFill/>
          <a:ln/>
        </p:spPr>
        <p:txBody>
          <a:bodyPr wrap="square" rtlCol="0" anchor="t"/>
          <a:lstStyle/>
          <a:p>
            <a:pPr marL="0" indent="0">
              <a:lnSpc>
                <a:spcPct val="112000"/>
              </a:lnSpc>
              <a:buNone/>
            </a:pPr>
            <a:r>
              <a:rPr lang="en-US" sz="1500" dirty="0">
                <a:solidFill>
                  <a:srgbClr val="1A1A1A"/>
                </a:solidFill>
                <a:latin typeface="Calibri" pitchFamily="34" charset="0"/>
                <a:ea typeface="Calibri" pitchFamily="34" charset="-122"/>
                <a:cs typeface="Calibri" pitchFamily="34" charset="-120"/>
              </a:rPr>
              <a:t>Guide school-based AI goals and policy</a:t>
            </a:r>
            <a:endParaRPr lang="en-US" sz="1500" dirty="0"/>
          </a:p>
        </p:txBody>
      </p:sp>
      <p:sp>
        <p:nvSpPr>
          <p:cNvPr id="13" name="Shape 11"/>
          <p:cNvSpPr/>
          <p:nvPr/>
        </p:nvSpPr>
        <p:spPr>
          <a:xfrm>
            <a:off x="548640" y="3977640"/>
            <a:ext cx="8046720" cy="777240"/>
          </a:xfrm>
          <a:prstGeom prst="roundRect">
            <a:avLst>
              <a:gd name="adj" fmla="val 7059"/>
            </a:avLst>
          </a:prstGeom>
          <a:solidFill>
            <a:srgbClr val="EEF4F9"/>
          </a:solidFill>
          <a:ln/>
        </p:spPr>
        <p:txBody>
          <a:bodyPr/>
          <a:lstStyle/>
          <a:p>
            <a:endParaRPr lang="en-US"/>
          </a:p>
        </p:txBody>
      </p:sp>
      <p:sp>
        <p:nvSpPr>
          <p:cNvPr id="14" name="Text 12"/>
          <p:cNvSpPr/>
          <p:nvPr/>
        </p:nvSpPr>
        <p:spPr>
          <a:xfrm>
            <a:off x="777240" y="3977640"/>
            <a:ext cx="7589520" cy="777240"/>
          </a:xfrm>
          <a:prstGeom prst="rect">
            <a:avLst/>
          </a:prstGeom>
          <a:noFill/>
          <a:ln/>
        </p:spPr>
        <p:txBody>
          <a:bodyPr wrap="square" rtlCol="0" anchor="ctr"/>
          <a:lstStyle/>
          <a:p>
            <a:pPr marL="0" indent="0">
              <a:buNone/>
            </a:pPr>
            <a:r>
              <a:rPr lang="en-US" sz="1300" b="1" i="1" dirty="0">
                <a:solidFill>
                  <a:srgbClr val="70549C"/>
                </a:solidFill>
                <a:latin typeface="Calibri" pitchFamily="34" charset="0"/>
                <a:ea typeface="Calibri" pitchFamily="34" charset="-122"/>
                <a:cs typeface="Calibri" pitchFamily="34" charset="-120"/>
              </a:rPr>
              <a:t>At no cost to the district. AdvanceKentucky covers workshop registration fees and delivers all training, coaching, and data analysis.</a:t>
            </a:r>
            <a:endParaRPr lang="en-US" sz="1300" dirty="0"/>
          </a:p>
        </p:txBody>
      </p:sp>
      <p:sp>
        <p:nvSpPr>
          <p:cNvPr id="15" name="Text 13"/>
          <p:cNvSpPr/>
          <p:nvPr/>
        </p:nvSpPr>
        <p:spPr>
          <a:xfrm>
            <a:off x="5897880" y="4754880"/>
            <a:ext cx="1874520" cy="274320"/>
          </a:xfrm>
          <a:prstGeom prst="rect">
            <a:avLst/>
          </a:prstGeom>
          <a:noFill/>
          <a:ln/>
        </p:spPr>
        <p:txBody>
          <a:bodyPr wrap="square" rtlCol="0" anchor="ctr"/>
          <a:lstStyle/>
          <a:p>
            <a:pPr marL="0" indent="0" algn="r">
              <a:buNone/>
            </a:pPr>
            <a:r>
              <a:rPr lang="en-US" sz="900" dirty="0">
                <a:solidFill>
                  <a:srgbClr val="5B6770"/>
                </a:solidFill>
                <a:latin typeface="Calibri" pitchFamily="34" charset="0"/>
                <a:ea typeface="Calibri" pitchFamily="34" charset="-122"/>
                <a:cs typeface="Calibri" pitchFamily="34" charset="-120"/>
              </a:rPr>
              <a:t>AdvanceKentucky  |  ETEI</a:t>
            </a:r>
            <a:endParaRPr lang="en-US" sz="900" dirty="0"/>
          </a:p>
        </p:txBody>
      </p:sp>
      <p:sp>
        <p:nvSpPr>
          <p:cNvPr id="16" name="Shape 14"/>
          <p:cNvSpPr/>
          <p:nvPr/>
        </p:nvSpPr>
        <p:spPr>
          <a:xfrm>
            <a:off x="7907731" y="4732020"/>
            <a:ext cx="201168" cy="201168"/>
          </a:xfrm>
          <a:prstGeom prst="ellipse">
            <a:avLst/>
          </a:prstGeom>
          <a:solidFill>
            <a:srgbClr val="70549C"/>
          </a:solidFill>
          <a:ln/>
        </p:spPr>
        <p:txBody>
          <a:bodyPr/>
          <a:lstStyle/>
          <a:p>
            <a:endParaRPr lang="en-US"/>
          </a:p>
        </p:txBody>
      </p:sp>
      <p:sp>
        <p:nvSpPr>
          <p:cNvPr id="17" name="Shape 15"/>
          <p:cNvSpPr/>
          <p:nvPr/>
        </p:nvSpPr>
        <p:spPr>
          <a:xfrm>
            <a:off x="8024774" y="4732020"/>
            <a:ext cx="201168" cy="201168"/>
          </a:xfrm>
          <a:prstGeom prst="ellipse">
            <a:avLst/>
          </a:prstGeom>
          <a:solidFill>
            <a:srgbClr val="25A96D"/>
          </a:solidFill>
          <a:ln/>
        </p:spPr>
        <p:txBody>
          <a:bodyPr/>
          <a:lstStyle/>
          <a:p>
            <a:endParaRPr lang="en-US"/>
          </a:p>
        </p:txBody>
      </p:sp>
      <p:sp>
        <p:nvSpPr>
          <p:cNvPr id="18" name="Shape 16"/>
          <p:cNvSpPr/>
          <p:nvPr/>
        </p:nvSpPr>
        <p:spPr>
          <a:xfrm>
            <a:off x="8141818" y="4732020"/>
            <a:ext cx="201168" cy="201168"/>
          </a:xfrm>
          <a:prstGeom prst="ellipse">
            <a:avLst/>
          </a:prstGeom>
          <a:solidFill>
            <a:srgbClr val="00A471"/>
          </a:solidFill>
          <a:ln/>
        </p:spPr>
        <p:txBody>
          <a:bodyPr/>
          <a:lstStyle/>
          <a:p>
            <a:endParaRPr lang="en-US"/>
          </a:p>
        </p:txBody>
      </p:sp>
      <p:sp>
        <p:nvSpPr>
          <p:cNvPr id="19" name="Shape 17"/>
          <p:cNvSpPr/>
          <p:nvPr/>
        </p:nvSpPr>
        <p:spPr>
          <a:xfrm>
            <a:off x="8258861" y="4732020"/>
            <a:ext cx="201168" cy="201168"/>
          </a:xfrm>
          <a:prstGeom prst="ellipse">
            <a:avLst/>
          </a:prstGeom>
          <a:solidFill>
            <a:srgbClr val="0044AA"/>
          </a:solidFill>
          <a:ln/>
        </p:spPr>
        <p:txBody>
          <a:bodyPr/>
          <a:lstStyle/>
          <a:p>
            <a:endParaRPr lang="en-US"/>
          </a:p>
        </p:txBody>
      </p:sp>
      <p:sp>
        <p:nvSpPr>
          <p:cNvPr id="20" name="Text 18"/>
          <p:cNvSpPr/>
          <p:nvPr/>
        </p:nvSpPr>
        <p:spPr>
          <a:xfrm>
            <a:off x="320040" y="4754880"/>
            <a:ext cx="457200" cy="274320"/>
          </a:xfrm>
          <a:prstGeom prst="rect">
            <a:avLst/>
          </a:prstGeom>
          <a:noFill/>
          <a:ln/>
        </p:spPr>
        <p:txBody>
          <a:bodyPr wrap="square" rtlCol="0" anchor="ctr"/>
          <a:lstStyle/>
          <a:p>
            <a:pPr marL="0" indent="0" algn="l">
              <a:buNone/>
            </a:pPr>
            <a:r>
              <a:rPr lang="en-US" sz="900" dirty="0">
                <a:solidFill>
                  <a:srgbClr val="5B6770"/>
                </a:solidFill>
                <a:latin typeface="Calibri" pitchFamily="34" charset="0"/>
                <a:ea typeface="Calibri" pitchFamily="34" charset="-122"/>
                <a:cs typeface="Calibri" pitchFamily="34" charset="-120"/>
              </a:rPr>
              <a:t>6</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57200"/>
            <a:ext cx="5486400" cy="274320"/>
          </a:xfrm>
          <a:prstGeom prst="rect">
            <a:avLst/>
          </a:prstGeom>
          <a:noFill/>
          <a:ln/>
        </p:spPr>
        <p:txBody>
          <a:bodyPr wrap="square" rtlCol="0" anchor="ctr"/>
          <a:lstStyle/>
          <a:p>
            <a:pPr marL="0" indent="0" algn="l">
              <a:buNone/>
            </a:pPr>
            <a:r>
              <a:rPr lang="en-US" sz="1200" b="1" kern="0" spc="100" dirty="0">
                <a:solidFill>
                  <a:srgbClr val="70549C"/>
                </a:solidFill>
                <a:latin typeface="Calibri" pitchFamily="34" charset="0"/>
                <a:ea typeface="Calibri" pitchFamily="34" charset="-122"/>
                <a:cs typeface="Calibri" pitchFamily="34" charset="-120"/>
              </a:rPr>
              <a:t>AILRP OVERVIEW</a:t>
            </a:r>
            <a:endParaRPr lang="en-US" sz="1200" dirty="0"/>
          </a:p>
        </p:txBody>
      </p:sp>
      <p:sp>
        <p:nvSpPr>
          <p:cNvPr id="3" name="Text 1"/>
          <p:cNvSpPr/>
          <p:nvPr/>
        </p:nvSpPr>
        <p:spPr>
          <a:xfrm>
            <a:off x="548640" y="731520"/>
            <a:ext cx="8046720" cy="640080"/>
          </a:xfrm>
          <a:prstGeom prst="rect">
            <a:avLst/>
          </a:prstGeom>
          <a:noFill/>
          <a:ln/>
        </p:spPr>
        <p:txBody>
          <a:bodyPr wrap="square" rtlCol="0" anchor="ctr"/>
          <a:lstStyle/>
          <a:p>
            <a:pPr marL="0" indent="0" algn="l">
              <a:buNone/>
            </a:pPr>
            <a:r>
              <a:rPr lang="en-US" sz="3000" b="1" dirty="0">
                <a:solidFill>
                  <a:srgbClr val="1A1A1A"/>
                </a:solidFill>
                <a:latin typeface="Nunito" pitchFamily="34" charset="0"/>
                <a:ea typeface="Nunito" pitchFamily="34" charset="-122"/>
                <a:cs typeface="Nunito" pitchFamily="34" charset="-120"/>
              </a:rPr>
              <a:t>Six Goals, One Year</a:t>
            </a:r>
            <a:endParaRPr lang="en-US" sz="3000" dirty="0"/>
          </a:p>
        </p:txBody>
      </p:sp>
      <p:sp>
        <p:nvSpPr>
          <p:cNvPr id="4" name="Shape 2"/>
          <p:cNvSpPr/>
          <p:nvPr/>
        </p:nvSpPr>
        <p:spPr>
          <a:xfrm>
            <a:off x="548640" y="1481248"/>
            <a:ext cx="2560320" cy="1508760"/>
          </a:xfrm>
          <a:prstGeom prst="roundRect">
            <a:avLst>
              <a:gd name="adj" fmla="val 3636"/>
            </a:avLst>
          </a:prstGeom>
          <a:solidFill>
            <a:srgbClr val="EEF4F9"/>
          </a:solidFill>
          <a:ln/>
        </p:spPr>
        <p:txBody>
          <a:bodyPr/>
          <a:lstStyle/>
          <a:p>
            <a:endParaRPr lang="en-US"/>
          </a:p>
        </p:txBody>
      </p:sp>
      <p:sp>
        <p:nvSpPr>
          <p:cNvPr id="5" name="Shape 3"/>
          <p:cNvSpPr/>
          <p:nvPr/>
        </p:nvSpPr>
        <p:spPr>
          <a:xfrm>
            <a:off x="749808" y="1682416"/>
            <a:ext cx="118872" cy="118872"/>
          </a:xfrm>
          <a:prstGeom prst="ellipse">
            <a:avLst/>
          </a:prstGeom>
          <a:solidFill>
            <a:srgbClr val="70549C"/>
          </a:solidFill>
          <a:ln/>
        </p:spPr>
        <p:txBody>
          <a:bodyPr/>
          <a:lstStyle/>
          <a:p>
            <a:endParaRPr lang="en-US"/>
          </a:p>
        </p:txBody>
      </p:sp>
      <p:sp>
        <p:nvSpPr>
          <p:cNvPr id="6" name="Text 4"/>
          <p:cNvSpPr/>
          <p:nvPr/>
        </p:nvSpPr>
        <p:spPr>
          <a:xfrm>
            <a:off x="749808" y="1892728"/>
            <a:ext cx="2157984" cy="502920"/>
          </a:xfrm>
          <a:prstGeom prst="rect">
            <a:avLst/>
          </a:prstGeom>
          <a:noFill/>
          <a:ln/>
        </p:spPr>
        <p:txBody>
          <a:bodyPr wrap="square" rtlCol="0" anchor="t"/>
          <a:lstStyle/>
          <a:p>
            <a:pPr marL="0" indent="0">
              <a:lnSpc>
                <a:spcPct val="105000"/>
              </a:lnSpc>
              <a:buNone/>
            </a:pPr>
            <a:r>
              <a:rPr lang="en-US" sz="1300" b="1" dirty="0">
                <a:solidFill>
                  <a:srgbClr val="1A1A1A"/>
                </a:solidFill>
                <a:latin typeface="Nunito" pitchFamily="34" charset="0"/>
                <a:ea typeface="Nunito" pitchFamily="34" charset="-122"/>
                <a:cs typeface="Nunito" pitchFamily="34" charset="-120"/>
              </a:rPr>
              <a:t>Increase Educator AI Readiness</a:t>
            </a:r>
            <a:endParaRPr lang="en-US" sz="1300" dirty="0"/>
          </a:p>
        </p:txBody>
      </p:sp>
      <p:sp>
        <p:nvSpPr>
          <p:cNvPr id="7" name="Text 5"/>
          <p:cNvSpPr/>
          <p:nvPr/>
        </p:nvSpPr>
        <p:spPr>
          <a:xfrm>
            <a:off x="749808" y="2349928"/>
            <a:ext cx="2157984" cy="594360"/>
          </a:xfrm>
          <a:prstGeom prst="rect">
            <a:avLst/>
          </a:prstGeom>
          <a:noFill/>
          <a:ln/>
        </p:spPr>
        <p:txBody>
          <a:bodyPr wrap="square" rtlCol="0" anchor="t"/>
          <a:lstStyle/>
          <a:p>
            <a:pPr marL="0" indent="0">
              <a:lnSpc>
                <a:spcPct val="115000"/>
              </a:lnSpc>
              <a:buNone/>
            </a:pPr>
            <a:r>
              <a:rPr lang="en-US" sz="1050" dirty="0">
                <a:solidFill>
                  <a:srgbClr val="5B6770"/>
                </a:solidFill>
                <a:latin typeface="Calibri" pitchFamily="34" charset="0"/>
                <a:ea typeface="Calibri" pitchFamily="34" charset="-122"/>
                <a:cs typeface="Calibri" pitchFamily="34" charset="-120"/>
              </a:rPr>
              <a:t>Measured by pre/post assessments</a:t>
            </a:r>
            <a:endParaRPr lang="en-US" sz="1050" dirty="0"/>
          </a:p>
        </p:txBody>
      </p:sp>
      <p:sp>
        <p:nvSpPr>
          <p:cNvPr id="8" name="Shape 6"/>
          <p:cNvSpPr/>
          <p:nvPr/>
        </p:nvSpPr>
        <p:spPr>
          <a:xfrm>
            <a:off x="3291840" y="1481248"/>
            <a:ext cx="2560320" cy="1508760"/>
          </a:xfrm>
          <a:prstGeom prst="roundRect">
            <a:avLst>
              <a:gd name="adj" fmla="val 3636"/>
            </a:avLst>
          </a:prstGeom>
          <a:solidFill>
            <a:srgbClr val="EEF4F9"/>
          </a:solidFill>
          <a:ln/>
        </p:spPr>
        <p:txBody>
          <a:bodyPr/>
          <a:lstStyle/>
          <a:p>
            <a:endParaRPr lang="en-US"/>
          </a:p>
        </p:txBody>
      </p:sp>
      <p:sp>
        <p:nvSpPr>
          <p:cNvPr id="9" name="Shape 7"/>
          <p:cNvSpPr/>
          <p:nvPr/>
        </p:nvSpPr>
        <p:spPr>
          <a:xfrm>
            <a:off x="3493008" y="1682416"/>
            <a:ext cx="118872" cy="118872"/>
          </a:xfrm>
          <a:prstGeom prst="ellipse">
            <a:avLst/>
          </a:prstGeom>
          <a:solidFill>
            <a:srgbClr val="0044AA"/>
          </a:solidFill>
          <a:ln/>
        </p:spPr>
        <p:txBody>
          <a:bodyPr/>
          <a:lstStyle/>
          <a:p>
            <a:endParaRPr lang="en-US"/>
          </a:p>
        </p:txBody>
      </p:sp>
      <p:sp>
        <p:nvSpPr>
          <p:cNvPr id="10" name="Text 8"/>
          <p:cNvSpPr/>
          <p:nvPr/>
        </p:nvSpPr>
        <p:spPr>
          <a:xfrm>
            <a:off x="3493008" y="1892728"/>
            <a:ext cx="2157984" cy="502920"/>
          </a:xfrm>
          <a:prstGeom prst="rect">
            <a:avLst/>
          </a:prstGeom>
          <a:noFill/>
          <a:ln/>
        </p:spPr>
        <p:txBody>
          <a:bodyPr wrap="square" rtlCol="0" anchor="t"/>
          <a:lstStyle/>
          <a:p>
            <a:pPr marL="0" indent="0">
              <a:lnSpc>
                <a:spcPct val="105000"/>
              </a:lnSpc>
              <a:buNone/>
            </a:pPr>
            <a:r>
              <a:rPr lang="en-US" sz="1300" b="1" dirty="0">
                <a:solidFill>
                  <a:srgbClr val="1A1A1A"/>
                </a:solidFill>
                <a:latin typeface="Nunito" pitchFamily="34" charset="0"/>
                <a:ea typeface="Nunito" pitchFamily="34" charset="-122"/>
                <a:cs typeface="Nunito" pitchFamily="34" charset="-120"/>
              </a:rPr>
              <a:t>Integrate AI Into Instruction</a:t>
            </a:r>
            <a:endParaRPr lang="en-US" sz="1300" dirty="0"/>
          </a:p>
        </p:txBody>
      </p:sp>
      <p:sp>
        <p:nvSpPr>
          <p:cNvPr id="11" name="Text 9"/>
          <p:cNvSpPr/>
          <p:nvPr/>
        </p:nvSpPr>
        <p:spPr>
          <a:xfrm>
            <a:off x="3493008" y="2349928"/>
            <a:ext cx="2157984" cy="594360"/>
          </a:xfrm>
          <a:prstGeom prst="rect">
            <a:avLst/>
          </a:prstGeom>
          <a:noFill/>
          <a:ln/>
        </p:spPr>
        <p:txBody>
          <a:bodyPr wrap="square" rtlCol="0" anchor="t"/>
          <a:lstStyle/>
          <a:p>
            <a:pPr marL="0" indent="0">
              <a:lnSpc>
                <a:spcPct val="115000"/>
              </a:lnSpc>
              <a:buNone/>
            </a:pPr>
            <a:r>
              <a:rPr lang="en-US" sz="1050" dirty="0">
                <a:solidFill>
                  <a:srgbClr val="5B6770"/>
                </a:solidFill>
                <a:latin typeface="Calibri" pitchFamily="34" charset="0"/>
                <a:ea typeface="Calibri" pitchFamily="34" charset="-122"/>
                <a:cs typeface="Calibri" pitchFamily="34" charset="-120"/>
              </a:rPr>
              <a:t>Teachers build AI-integrated lessons</a:t>
            </a:r>
            <a:endParaRPr lang="en-US" sz="1050" dirty="0"/>
          </a:p>
        </p:txBody>
      </p:sp>
      <p:sp>
        <p:nvSpPr>
          <p:cNvPr id="12" name="Shape 10"/>
          <p:cNvSpPr/>
          <p:nvPr/>
        </p:nvSpPr>
        <p:spPr>
          <a:xfrm>
            <a:off x="6035040" y="1481248"/>
            <a:ext cx="2560320" cy="1508760"/>
          </a:xfrm>
          <a:prstGeom prst="roundRect">
            <a:avLst>
              <a:gd name="adj" fmla="val 3636"/>
            </a:avLst>
          </a:prstGeom>
          <a:solidFill>
            <a:srgbClr val="EEF4F9"/>
          </a:solidFill>
          <a:ln/>
        </p:spPr>
        <p:txBody>
          <a:bodyPr/>
          <a:lstStyle/>
          <a:p>
            <a:endParaRPr lang="en-US"/>
          </a:p>
        </p:txBody>
      </p:sp>
      <p:sp>
        <p:nvSpPr>
          <p:cNvPr id="13" name="Shape 11"/>
          <p:cNvSpPr/>
          <p:nvPr/>
        </p:nvSpPr>
        <p:spPr>
          <a:xfrm>
            <a:off x="6236208" y="1682416"/>
            <a:ext cx="118872" cy="118872"/>
          </a:xfrm>
          <a:prstGeom prst="ellipse">
            <a:avLst/>
          </a:prstGeom>
          <a:solidFill>
            <a:srgbClr val="00748E"/>
          </a:solidFill>
          <a:ln/>
        </p:spPr>
        <p:txBody>
          <a:bodyPr/>
          <a:lstStyle/>
          <a:p>
            <a:endParaRPr lang="en-US"/>
          </a:p>
        </p:txBody>
      </p:sp>
      <p:sp>
        <p:nvSpPr>
          <p:cNvPr id="14" name="Text 12"/>
          <p:cNvSpPr/>
          <p:nvPr/>
        </p:nvSpPr>
        <p:spPr>
          <a:xfrm>
            <a:off x="6236208" y="1892728"/>
            <a:ext cx="2157984" cy="502920"/>
          </a:xfrm>
          <a:prstGeom prst="rect">
            <a:avLst/>
          </a:prstGeom>
          <a:noFill/>
          <a:ln/>
        </p:spPr>
        <p:txBody>
          <a:bodyPr wrap="square" rtlCol="0" anchor="t"/>
          <a:lstStyle/>
          <a:p>
            <a:pPr marL="0" indent="0">
              <a:lnSpc>
                <a:spcPct val="105000"/>
              </a:lnSpc>
              <a:buNone/>
            </a:pPr>
            <a:r>
              <a:rPr lang="en-US" sz="1300" b="1" dirty="0">
                <a:solidFill>
                  <a:srgbClr val="1A1A1A"/>
                </a:solidFill>
                <a:latin typeface="Nunito" pitchFamily="34" charset="0"/>
                <a:ea typeface="Nunito" pitchFamily="34" charset="-122"/>
                <a:cs typeface="Nunito" pitchFamily="34" charset="-120"/>
              </a:rPr>
              <a:t>Strengthen Literacy Through AI</a:t>
            </a:r>
            <a:endParaRPr lang="en-US" sz="1300" dirty="0"/>
          </a:p>
        </p:txBody>
      </p:sp>
      <p:sp>
        <p:nvSpPr>
          <p:cNvPr id="15" name="Text 13"/>
          <p:cNvSpPr/>
          <p:nvPr/>
        </p:nvSpPr>
        <p:spPr>
          <a:xfrm>
            <a:off x="6236208" y="2349928"/>
            <a:ext cx="2157984" cy="594360"/>
          </a:xfrm>
          <a:prstGeom prst="rect">
            <a:avLst/>
          </a:prstGeom>
          <a:noFill/>
          <a:ln/>
        </p:spPr>
        <p:txBody>
          <a:bodyPr wrap="square" rtlCol="0" anchor="t"/>
          <a:lstStyle/>
          <a:p>
            <a:pPr marL="0" indent="0">
              <a:lnSpc>
                <a:spcPct val="115000"/>
              </a:lnSpc>
              <a:buNone/>
            </a:pPr>
            <a:r>
              <a:rPr lang="en-US" sz="1050" dirty="0">
                <a:solidFill>
                  <a:srgbClr val="5B6770"/>
                </a:solidFill>
                <a:latin typeface="Calibri" pitchFamily="34" charset="0"/>
                <a:ea typeface="Calibri" pitchFamily="34" charset="-122"/>
                <a:cs typeface="Calibri" pitchFamily="34" charset="-120"/>
              </a:rPr>
              <a:t>Feedback, scaffolding, differentiation</a:t>
            </a:r>
            <a:endParaRPr lang="en-US" sz="1050" dirty="0"/>
          </a:p>
        </p:txBody>
      </p:sp>
      <p:sp>
        <p:nvSpPr>
          <p:cNvPr id="16" name="Shape 14"/>
          <p:cNvSpPr/>
          <p:nvPr/>
        </p:nvSpPr>
        <p:spPr>
          <a:xfrm>
            <a:off x="548640" y="3172888"/>
            <a:ext cx="2560320" cy="1508760"/>
          </a:xfrm>
          <a:prstGeom prst="roundRect">
            <a:avLst>
              <a:gd name="adj" fmla="val 3636"/>
            </a:avLst>
          </a:prstGeom>
          <a:solidFill>
            <a:srgbClr val="EEF4F9"/>
          </a:solidFill>
          <a:ln/>
        </p:spPr>
        <p:txBody>
          <a:bodyPr/>
          <a:lstStyle/>
          <a:p>
            <a:endParaRPr lang="en-US"/>
          </a:p>
        </p:txBody>
      </p:sp>
      <p:sp>
        <p:nvSpPr>
          <p:cNvPr id="17" name="Shape 15"/>
          <p:cNvSpPr/>
          <p:nvPr/>
        </p:nvSpPr>
        <p:spPr>
          <a:xfrm>
            <a:off x="749808" y="3374056"/>
            <a:ext cx="118872" cy="118872"/>
          </a:xfrm>
          <a:prstGeom prst="ellipse">
            <a:avLst/>
          </a:prstGeom>
          <a:solidFill>
            <a:srgbClr val="25A96D"/>
          </a:solidFill>
          <a:ln/>
        </p:spPr>
        <p:txBody>
          <a:bodyPr/>
          <a:lstStyle/>
          <a:p>
            <a:endParaRPr lang="en-US"/>
          </a:p>
        </p:txBody>
      </p:sp>
      <p:sp>
        <p:nvSpPr>
          <p:cNvPr id="18" name="Text 16"/>
          <p:cNvSpPr/>
          <p:nvPr/>
        </p:nvSpPr>
        <p:spPr>
          <a:xfrm>
            <a:off x="749808" y="3584368"/>
            <a:ext cx="2157984" cy="502920"/>
          </a:xfrm>
          <a:prstGeom prst="rect">
            <a:avLst/>
          </a:prstGeom>
          <a:noFill/>
          <a:ln/>
        </p:spPr>
        <p:txBody>
          <a:bodyPr wrap="square" rtlCol="0" anchor="t"/>
          <a:lstStyle/>
          <a:p>
            <a:pPr marL="0" indent="0">
              <a:lnSpc>
                <a:spcPct val="105000"/>
              </a:lnSpc>
              <a:buNone/>
            </a:pPr>
            <a:r>
              <a:rPr lang="en-US" sz="1300" b="1" dirty="0">
                <a:solidFill>
                  <a:srgbClr val="1A1A1A"/>
                </a:solidFill>
                <a:latin typeface="Nunito" pitchFamily="34" charset="0"/>
                <a:ea typeface="Nunito" pitchFamily="34" charset="-122"/>
                <a:cs typeface="Nunito" pitchFamily="34" charset="-120"/>
              </a:rPr>
              <a:t>Build School-Based AI Leadership</a:t>
            </a:r>
            <a:endParaRPr lang="en-US" sz="1300" dirty="0"/>
          </a:p>
        </p:txBody>
      </p:sp>
      <p:sp>
        <p:nvSpPr>
          <p:cNvPr id="19" name="Text 17"/>
          <p:cNvSpPr/>
          <p:nvPr/>
        </p:nvSpPr>
        <p:spPr>
          <a:xfrm>
            <a:off x="749808" y="4041568"/>
            <a:ext cx="2157984" cy="594360"/>
          </a:xfrm>
          <a:prstGeom prst="rect">
            <a:avLst/>
          </a:prstGeom>
          <a:noFill/>
          <a:ln/>
        </p:spPr>
        <p:txBody>
          <a:bodyPr wrap="square" rtlCol="0" anchor="t"/>
          <a:lstStyle/>
          <a:p>
            <a:pPr marL="0" indent="0">
              <a:lnSpc>
                <a:spcPct val="115000"/>
              </a:lnSpc>
              <a:buNone/>
            </a:pPr>
            <a:r>
              <a:rPr lang="en-US" sz="1050" dirty="0">
                <a:solidFill>
                  <a:srgbClr val="5B6770"/>
                </a:solidFill>
                <a:latin typeface="Calibri" pitchFamily="34" charset="0"/>
                <a:ea typeface="Calibri" pitchFamily="34" charset="-122"/>
                <a:cs typeface="Calibri" pitchFamily="34" charset="-120"/>
              </a:rPr>
              <a:t>Cross-role teams set goals via SCRIPT</a:t>
            </a:r>
            <a:endParaRPr lang="en-US" sz="1050" dirty="0"/>
          </a:p>
        </p:txBody>
      </p:sp>
      <p:sp>
        <p:nvSpPr>
          <p:cNvPr id="20" name="Shape 18"/>
          <p:cNvSpPr/>
          <p:nvPr/>
        </p:nvSpPr>
        <p:spPr>
          <a:xfrm>
            <a:off x="3291840" y="3172888"/>
            <a:ext cx="2560320" cy="1508760"/>
          </a:xfrm>
          <a:prstGeom prst="roundRect">
            <a:avLst>
              <a:gd name="adj" fmla="val 3636"/>
            </a:avLst>
          </a:prstGeom>
          <a:solidFill>
            <a:srgbClr val="EEF4F9"/>
          </a:solidFill>
          <a:ln/>
        </p:spPr>
        <p:txBody>
          <a:bodyPr/>
          <a:lstStyle/>
          <a:p>
            <a:endParaRPr lang="en-US"/>
          </a:p>
        </p:txBody>
      </p:sp>
      <p:sp>
        <p:nvSpPr>
          <p:cNvPr id="21" name="Shape 19"/>
          <p:cNvSpPr/>
          <p:nvPr/>
        </p:nvSpPr>
        <p:spPr>
          <a:xfrm>
            <a:off x="3493008" y="3374056"/>
            <a:ext cx="118872" cy="118872"/>
          </a:xfrm>
          <a:prstGeom prst="ellipse">
            <a:avLst/>
          </a:prstGeom>
          <a:solidFill>
            <a:srgbClr val="00A471"/>
          </a:solidFill>
          <a:ln/>
        </p:spPr>
        <p:txBody>
          <a:bodyPr/>
          <a:lstStyle/>
          <a:p>
            <a:endParaRPr lang="en-US"/>
          </a:p>
        </p:txBody>
      </p:sp>
      <p:sp>
        <p:nvSpPr>
          <p:cNvPr id="22" name="Text 20"/>
          <p:cNvSpPr/>
          <p:nvPr/>
        </p:nvSpPr>
        <p:spPr>
          <a:xfrm>
            <a:off x="3493008" y="3584368"/>
            <a:ext cx="2157984" cy="502920"/>
          </a:xfrm>
          <a:prstGeom prst="rect">
            <a:avLst/>
          </a:prstGeom>
          <a:noFill/>
          <a:ln/>
        </p:spPr>
        <p:txBody>
          <a:bodyPr wrap="square" rtlCol="0" anchor="t"/>
          <a:lstStyle/>
          <a:p>
            <a:pPr marL="0" indent="0">
              <a:lnSpc>
                <a:spcPct val="105000"/>
              </a:lnSpc>
              <a:buNone/>
            </a:pPr>
            <a:r>
              <a:rPr lang="en-US" sz="1300" b="1" dirty="0">
                <a:solidFill>
                  <a:srgbClr val="1A1A1A"/>
                </a:solidFill>
                <a:latin typeface="Nunito" pitchFamily="34" charset="0"/>
                <a:ea typeface="Nunito" pitchFamily="34" charset="-122"/>
                <a:cs typeface="Nunito" pitchFamily="34" charset="-120"/>
              </a:rPr>
              <a:t>Develop AI Policy &amp; Guidance</a:t>
            </a:r>
            <a:endParaRPr lang="en-US" sz="1300" dirty="0"/>
          </a:p>
        </p:txBody>
      </p:sp>
      <p:sp>
        <p:nvSpPr>
          <p:cNvPr id="23" name="Text 21"/>
          <p:cNvSpPr/>
          <p:nvPr/>
        </p:nvSpPr>
        <p:spPr>
          <a:xfrm>
            <a:off x="3493008" y="4041568"/>
            <a:ext cx="2157984" cy="594360"/>
          </a:xfrm>
          <a:prstGeom prst="rect">
            <a:avLst/>
          </a:prstGeom>
          <a:noFill/>
          <a:ln/>
        </p:spPr>
        <p:txBody>
          <a:bodyPr wrap="square" rtlCol="0" anchor="t"/>
          <a:lstStyle/>
          <a:p>
            <a:pPr marL="0" indent="0">
              <a:lnSpc>
                <a:spcPct val="115000"/>
              </a:lnSpc>
              <a:buNone/>
            </a:pPr>
            <a:r>
              <a:rPr lang="en-US" sz="1050" dirty="0">
                <a:solidFill>
                  <a:srgbClr val="5B6770"/>
                </a:solidFill>
                <a:latin typeface="Calibri" pitchFamily="34" charset="0"/>
                <a:ea typeface="Calibri" pitchFamily="34" charset="-122"/>
                <a:cs typeface="Calibri" pitchFamily="34" charset="-120"/>
              </a:rPr>
              <a:t>Districts draft use, privacy, instructional policy</a:t>
            </a:r>
            <a:endParaRPr lang="en-US" sz="1050" dirty="0"/>
          </a:p>
        </p:txBody>
      </p:sp>
      <p:sp>
        <p:nvSpPr>
          <p:cNvPr id="24" name="Shape 22"/>
          <p:cNvSpPr/>
          <p:nvPr/>
        </p:nvSpPr>
        <p:spPr>
          <a:xfrm>
            <a:off x="6035040" y="3172888"/>
            <a:ext cx="2560320" cy="1508760"/>
          </a:xfrm>
          <a:prstGeom prst="roundRect">
            <a:avLst>
              <a:gd name="adj" fmla="val 3636"/>
            </a:avLst>
          </a:prstGeom>
          <a:solidFill>
            <a:srgbClr val="EEF4F9"/>
          </a:solidFill>
          <a:ln/>
        </p:spPr>
        <p:txBody>
          <a:bodyPr/>
          <a:lstStyle/>
          <a:p>
            <a:endParaRPr lang="en-US"/>
          </a:p>
        </p:txBody>
      </p:sp>
      <p:sp>
        <p:nvSpPr>
          <p:cNvPr id="25" name="Shape 23"/>
          <p:cNvSpPr/>
          <p:nvPr/>
        </p:nvSpPr>
        <p:spPr>
          <a:xfrm>
            <a:off x="6236208" y="3374056"/>
            <a:ext cx="118872" cy="118872"/>
          </a:xfrm>
          <a:prstGeom prst="ellipse">
            <a:avLst/>
          </a:prstGeom>
          <a:solidFill>
            <a:srgbClr val="70549C"/>
          </a:solidFill>
          <a:ln/>
        </p:spPr>
        <p:txBody>
          <a:bodyPr/>
          <a:lstStyle/>
          <a:p>
            <a:endParaRPr lang="en-US"/>
          </a:p>
        </p:txBody>
      </p:sp>
      <p:sp>
        <p:nvSpPr>
          <p:cNvPr id="26" name="Text 24"/>
          <p:cNvSpPr/>
          <p:nvPr/>
        </p:nvSpPr>
        <p:spPr>
          <a:xfrm>
            <a:off x="6236208" y="3584368"/>
            <a:ext cx="2157984" cy="502920"/>
          </a:xfrm>
          <a:prstGeom prst="rect">
            <a:avLst/>
          </a:prstGeom>
          <a:noFill/>
          <a:ln/>
        </p:spPr>
        <p:txBody>
          <a:bodyPr wrap="square" rtlCol="0" anchor="t"/>
          <a:lstStyle/>
          <a:p>
            <a:pPr marL="0" indent="0">
              <a:lnSpc>
                <a:spcPct val="105000"/>
              </a:lnSpc>
              <a:buNone/>
            </a:pPr>
            <a:r>
              <a:rPr lang="en-US" sz="1300" b="1" dirty="0">
                <a:solidFill>
                  <a:srgbClr val="1A1A1A"/>
                </a:solidFill>
                <a:latin typeface="Nunito" pitchFamily="34" charset="0"/>
                <a:ea typeface="Nunito" pitchFamily="34" charset="-122"/>
                <a:cs typeface="Nunito" pitchFamily="34" charset="-120"/>
              </a:rPr>
              <a:t>Evaluate Program Impact</a:t>
            </a:r>
            <a:endParaRPr lang="en-US" sz="1300" dirty="0"/>
          </a:p>
        </p:txBody>
      </p:sp>
      <p:sp>
        <p:nvSpPr>
          <p:cNvPr id="27" name="Text 25"/>
          <p:cNvSpPr/>
          <p:nvPr/>
        </p:nvSpPr>
        <p:spPr>
          <a:xfrm>
            <a:off x="6236208" y="4041568"/>
            <a:ext cx="2157984" cy="594360"/>
          </a:xfrm>
          <a:prstGeom prst="rect">
            <a:avLst/>
          </a:prstGeom>
          <a:noFill/>
          <a:ln/>
        </p:spPr>
        <p:txBody>
          <a:bodyPr wrap="square" rtlCol="0" anchor="t"/>
          <a:lstStyle/>
          <a:p>
            <a:pPr marL="0" indent="0">
              <a:lnSpc>
                <a:spcPct val="115000"/>
              </a:lnSpc>
              <a:buNone/>
            </a:pPr>
            <a:r>
              <a:rPr lang="en-US" sz="1050" dirty="0">
                <a:solidFill>
                  <a:srgbClr val="5B6770"/>
                </a:solidFill>
                <a:latin typeface="Calibri" pitchFamily="34" charset="0"/>
                <a:ea typeface="Calibri" pitchFamily="34" charset="-122"/>
                <a:cs typeface="Calibri" pitchFamily="34" charset="-120"/>
              </a:rPr>
              <a:t>AdvanceKentucky delivers a summary report</a:t>
            </a:r>
            <a:endParaRPr lang="en-US" sz="1050" dirty="0"/>
          </a:p>
        </p:txBody>
      </p:sp>
      <p:sp>
        <p:nvSpPr>
          <p:cNvPr id="28" name="Text 26"/>
          <p:cNvSpPr/>
          <p:nvPr/>
        </p:nvSpPr>
        <p:spPr>
          <a:xfrm>
            <a:off x="5897880" y="4754880"/>
            <a:ext cx="1874520" cy="274320"/>
          </a:xfrm>
          <a:prstGeom prst="rect">
            <a:avLst/>
          </a:prstGeom>
          <a:noFill/>
          <a:ln/>
        </p:spPr>
        <p:txBody>
          <a:bodyPr wrap="square" rtlCol="0" anchor="ctr"/>
          <a:lstStyle/>
          <a:p>
            <a:pPr marL="0" indent="0" algn="r">
              <a:buNone/>
            </a:pPr>
            <a:r>
              <a:rPr lang="en-US" sz="900" dirty="0">
                <a:solidFill>
                  <a:srgbClr val="5B6770"/>
                </a:solidFill>
                <a:latin typeface="Calibri" pitchFamily="34" charset="0"/>
                <a:ea typeface="Calibri" pitchFamily="34" charset="-122"/>
                <a:cs typeface="Calibri" pitchFamily="34" charset="-120"/>
              </a:rPr>
              <a:t>AdvanceKentucky  |  ETEI</a:t>
            </a:r>
            <a:endParaRPr lang="en-US" sz="900" dirty="0"/>
          </a:p>
        </p:txBody>
      </p:sp>
      <p:sp>
        <p:nvSpPr>
          <p:cNvPr id="29" name="Shape 27"/>
          <p:cNvSpPr/>
          <p:nvPr/>
        </p:nvSpPr>
        <p:spPr>
          <a:xfrm>
            <a:off x="7907731" y="4732020"/>
            <a:ext cx="201168" cy="201168"/>
          </a:xfrm>
          <a:prstGeom prst="ellipse">
            <a:avLst/>
          </a:prstGeom>
          <a:solidFill>
            <a:srgbClr val="70549C"/>
          </a:solidFill>
          <a:ln/>
        </p:spPr>
        <p:txBody>
          <a:bodyPr/>
          <a:lstStyle/>
          <a:p>
            <a:endParaRPr lang="en-US"/>
          </a:p>
        </p:txBody>
      </p:sp>
      <p:sp>
        <p:nvSpPr>
          <p:cNvPr id="30" name="Shape 28"/>
          <p:cNvSpPr/>
          <p:nvPr/>
        </p:nvSpPr>
        <p:spPr>
          <a:xfrm>
            <a:off x="8024774" y="4732020"/>
            <a:ext cx="201168" cy="201168"/>
          </a:xfrm>
          <a:prstGeom prst="ellipse">
            <a:avLst/>
          </a:prstGeom>
          <a:solidFill>
            <a:srgbClr val="25A96D"/>
          </a:solidFill>
          <a:ln/>
        </p:spPr>
        <p:txBody>
          <a:bodyPr/>
          <a:lstStyle/>
          <a:p>
            <a:endParaRPr lang="en-US"/>
          </a:p>
        </p:txBody>
      </p:sp>
      <p:sp>
        <p:nvSpPr>
          <p:cNvPr id="31" name="Shape 29"/>
          <p:cNvSpPr/>
          <p:nvPr/>
        </p:nvSpPr>
        <p:spPr>
          <a:xfrm>
            <a:off x="8141818" y="4732020"/>
            <a:ext cx="201168" cy="201168"/>
          </a:xfrm>
          <a:prstGeom prst="ellipse">
            <a:avLst/>
          </a:prstGeom>
          <a:solidFill>
            <a:srgbClr val="00A471"/>
          </a:solidFill>
          <a:ln/>
        </p:spPr>
        <p:txBody>
          <a:bodyPr/>
          <a:lstStyle/>
          <a:p>
            <a:endParaRPr lang="en-US"/>
          </a:p>
        </p:txBody>
      </p:sp>
      <p:sp>
        <p:nvSpPr>
          <p:cNvPr id="32" name="Shape 30"/>
          <p:cNvSpPr/>
          <p:nvPr/>
        </p:nvSpPr>
        <p:spPr>
          <a:xfrm>
            <a:off x="8258861" y="4732020"/>
            <a:ext cx="201168" cy="201168"/>
          </a:xfrm>
          <a:prstGeom prst="ellipse">
            <a:avLst/>
          </a:prstGeom>
          <a:solidFill>
            <a:srgbClr val="0044AA"/>
          </a:solidFill>
          <a:ln/>
        </p:spPr>
        <p:txBody>
          <a:bodyPr/>
          <a:lstStyle/>
          <a:p>
            <a:endParaRPr lang="en-US"/>
          </a:p>
        </p:txBody>
      </p:sp>
      <p:sp>
        <p:nvSpPr>
          <p:cNvPr id="33" name="Text 31"/>
          <p:cNvSpPr/>
          <p:nvPr/>
        </p:nvSpPr>
        <p:spPr>
          <a:xfrm>
            <a:off x="320040" y="4754880"/>
            <a:ext cx="457200" cy="274320"/>
          </a:xfrm>
          <a:prstGeom prst="rect">
            <a:avLst/>
          </a:prstGeom>
          <a:noFill/>
          <a:ln/>
        </p:spPr>
        <p:txBody>
          <a:bodyPr wrap="square" rtlCol="0" anchor="ctr"/>
          <a:lstStyle/>
          <a:p>
            <a:pPr marL="0" indent="0" algn="l">
              <a:buNone/>
            </a:pPr>
            <a:r>
              <a:rPr lang="en-US" sz="900" dirty="0">
                <a:solidFill>
                  <a:srgbClr val="5B6770"/>
                </a:solidFill>
                <a:latin typeface="Calibri" pitchFamily="34" charset="0"/>
                <a:ea typeface="Calibri" pitchFamily="34" charset="-122"/>
                <a:cs typeface="Calibri" pitchFamily="34" charset="-120"/>
              </a:rPr>
              <a:t>7</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57200"/>
            <a:ext cx="5486400" cy="274320"/>
          </a:xfrm>
          <a:prstGeom prst="rect">
            <a:avLst/>
          </a:prstGeom>
          <a:noFill/>
          <a:ln/>
        </p:spPr>
        <p:txBody>
          <a:bodyPr wrap="square" rtlCol="0" anchor="ctr"/>
          <a:lstStyle/>
          <a:p>
            <a:pPr marL="0" indent="0" algn="l">
              <a:buNone/>
            </a:pPr>
            <a:r>
              <a:rPr lang="en-US" sz="1200" b="1" kern="0" spc="100" dirty="0">
                <a:solidFill>
                  <a:srgbClr val="70549C"/>
                </a:solidFill>
                <a:latin typeface="Calibri" pitchFamily="34" charset="0"/>
                <a:ea typeface="Calibri" pitchFamily="34" charset="-122"/>
                <a:cs typeface="Calibri" pitchFamily="34" charset="-120"/>
              </a:rPr>
              <a:t>AILRP OVERVIEW</a:t>
            </a:r>
            <a:endParaRPr lang="en-US" sz="1200" dirty="0"/>
          </a:p>
        </p:txBody>
      </p:sp>
      <p:sp>
        <p:nvSpPr>
          <p:cNvPr id="3" name="Text 1"/>
          <p:cNvSpPr/>
          <p:nvPr/>
        </p:nvSpPr>
        <p:spPr>
          <a:xfrm>
            <a:off x="548640" y="731520"/>
            <a:ext cx="8046720" cy="640080"/>
          </a:xfrm>
          <a:prstGeom prst="rect">
            <a:avLst/>
          </a:prstGeom>
          <a:noFill/>
          <a:ln/>
        </p:spPr>
        <p:txBody>
          <a:bodyPr wrap="square" rtlCol="0" anchor="ctr"/>
          <a:lstStyle/>
          <a:p>
            <a:pPr marL="0" indent="0" algn="l">
              <a:buNone/>
            </a:pPr>
            <a:r>
              <a:rPr lang="en-US" sz="2700" b="1" dirty="0">
                <a:solidFill>
                  <a:srgbClr val="1A1A1A"/>
                </a:solidFill>
                <a:latin typeface="Nunito" pitchFamily="34" charset="0"/>
                <a:ea typeface="Nunito" pitchFamily="34" charset="-122"/>
                <a:cs typeface="Nunito" pitchFamily="34" charset="-120"/>
              </a:rPr>
              <a:t>What Your District Gains — At No Cost</a:t>
            </a:r>
            <a:endParaRPr lang="en-US" sz="2700" dirty="0"/>
          </a:p>
        </p:txBody>
      </p:sp>
      <p:sp>
        <p:nvSpPr>
          <p:cNvPr id="4" name="Shape 2"/>
          <p:cNvSpPr/>
          <p:nvPr/>
        </p:nvSpPr>
        <p:spPr>
          <a:xfrm>
            <a:off x="594360" y="1838198"/>
            <a:ext cx="128016" cy="128016"/>
          </a:xfrm>
          <a:prstGeom prst="ellipse">
            <a:avLst/>
          </a:prstGeom>
          <a:solidFill>
            <a:srgbClr val="00A471"/>
          </a:solidFill>
          <a:ln/>
        </p:spPr>
        <p:txBody>
          <a:bodyPr/>
          <a:lstStyle/>
          <a:p>
            <a:endParaRPr lang="en-US"/>
          </a:p>
        </p:txBody>
      </p:sp>
      <p:sp>
        <p:nvSpPr>
          <p:cNvPr id="5" name="Text 3"/>
          <p:cNvSpPr/>
          <p:nvPr/>
        </p:nvSpPr>
        <p:spPr>
          <a:xfrm>
            <a:off x="960120" y="1710252"/>
            <a:ext cx="7223760" cy="576072"/>
          </a:xfrm>
          <a:prstGeom prst="rect">
            <a:avLst/>
          </a:prstGeom>
          <a:noFill/>
          <a:ln/>
        </p:spPr>
        <p:txBody>
          <a:bodyPr wrap="square" rtlCol="0" anchor="t"/>
          <a:lstStyle/>
          <a:p>
            <a:pPr marL="0" indent="0">
              <a:lnSpc>
                <a:spcPct val="112000"/>
              </a:lnSpc>
              <a:buNone/>
            </a:pPr>
            <a:r>
              <a:rPr lang="en-US" sz="1550" dirty="0">
                <a:solidFill>
                  <a:srgbClr val="1A1A1A"/>
                </a:solidFill>
                <a:latin typeface="Calibri" pitchFamily="34" charset="0"/>
                <a:ea typeface="Calibri" pitchFamily="34" charset="-122"/>
                <a:cs typeface="Calibri" pitchFamily="34" charset="-120"/>
              </a:rPr>
              <a:t>Two-day SCRIPT strategic planning workshop for your leadership team</a:t>
            </a:r>
            <a:endParaRPr lang="en-US" sz="1550" dirty="0"/>
          </a:p>
        </p:txBody>
      </p:sp>
      <p:sp>
        <p:nvSpPr>
          <p:cNvPr id="6" name="Shape 4"/>
          <p:cNvSpPr/>
          <p:nvPr/>
        </p:nvSpPr>
        <p:spPr>
          <a:xfrm>
            <a:off x="594360" y="2459990"/>
            <a:ext cx="128016" cy="128016"/>
          </a:xfrm>
          <a:prstGeom prst="ellipse">
            <a:avLst/>
          </a:prstGeom>
          <a:solidFill>
            <a:srgbClr val="00A471"/>
          </a:solidFill>
          <a:ln/>
        </p:spPr>
        <p:txBody>
          <a:bodyPr/>
          <a:lstStyle/>
          <a:p>
            <a:endParaRPr lang="en-US"/>
          </a:p>
        </p:txBody>
      </p:sp>
      <p:sp>
        <p:nvSpPr>
          <p:cNvPr id="7" name="Text 5"/>
          <p:cNvSpPr/>
          <p:nvPr/>
        </p:nvSpPr>
        <p:spPr>
          <a:xfrm>
            <a:off x="960120" y="2332044"/>
            <a:ext cx="7223760" cy="576072"/>
          </a:xfrm>
          <a:prstGeom prst="rect">
            <a:avLst/>
          </a:prstGeom>
          <a:noFill/>
          <a:ln/>
        </p:spPr>
        <p:txBody>
          <a:bodyPr wrap="square" rtlCol="0" anchor="t"/>
          <a:lstStyle/>
          <a:p>
            <a:pPr marL="0" indent="0">
              <a:lnSpc>
                <a:spcPct val="112000"/>
              </a:lnSpc>
              <a:buNone/>
            </a:pPr>
            <a:r>
              <a:rPr lang="en-US" sz="1550" dirty="0">
                <a:solidFill>
                  <a:srgbClr val="1A1A1A"/>
                </a:solidFill>
                <a:latin typeface="Calibri" pitchFamily="34" charset="0"/>
                <a:ea typeface="Calibri" pitchFamily="34" charset="-122"/>
                <a:cs typeface="Calibri" pitchFamily="34" charset="-120"/>
              </a:rPr>
              <a:t>Introduction to AI faculty workshops, with registration fees covered</a:t>
            </a:r>
            <a:endParaRPr lang="en-US" sz="1550" dirty="0"/>
          </a:p>
        </p:txBody>
      </p:sp>
      <p:sp>
        <p:nvSpPr>
          <p:cNvPr id="8" name="Shape 6"/>
          <p:cNvSpPr/>
          <p:nvPr/>
        </p:nvSpPr>
        <p:spPr>
          <a:xfrm>
            <a:off x="594360" y="3081782"/>
            <a:ext cx="128016" cy="128016"/>
          </a:xfrm>
          <a:prstGeom prst="ellipse">
            <a:avLst/>
          </a:prstGeom>
          <a:solidFill>
            <a:srgbClr val="00A471"/>
          </a:solidFill>
          <a:ln/>
        </p:spPr>
        <p:txBody>
          <a:bodyPr/>
          <a:lstStyle/>
          <a:p>
            <a:endParaRPr lang="en-US"/>
          </a:p>
        </p:txBody>
      </p:sp>
      <p:sp>
        <p:nvSpPr>
          <p:cNvPr id="9" name="Text 7"/>
          <p:cNvSpPr/>
          <p:nvPr/>
        </p:nvSpPr>
        <p:spPr>
          <a:xfrm>
            <a:off x="960120" y="2953836"/>
            <a:ext cx="7223760" cy="576072"/>
          </a:xfrm>
          <a:prstGeom prst="rect">
            <a:avLst/>
          </a:prstGeom>
          <a:noFill/>
          <a:ln/>
        </p:spPr>
        <p:txBody>
          <a:bodyPr wrap="square" rtlCol="0" anchor="t"/>
          <a:lstStyle/>
          <a:p>
            <a:pPr marL="0" indent="0">
              <a:lnSpc>
                <a:spcPct val="112000"/>
              </a:lnSpc>
              <a:buNone/>
            </a:pPr>
            <a:r>
              <a:rPr lang="en-US" sz="1550" dirty="0">
                <a:solidFill>
                  <a:srgbClr val="1A1A1A"/>
                </a:solidFill>
                <a:latin typeface="Calibri" pitchFamily="34" charset="0"/>
                <a:ea typeface="Calibri" pitchFamily="34" charset="-122"/>
                <a:cs typeface="Calibri" pitchFamily="34" charset="-120"/>
              </a:rPr>
              <a:t>Classroom coaching and instructional support all year</a:t>
            </a:r>
            <a:endParaRPr lang="en-US" sz="1550" dirty="0"/>
          </a:p>
        </p:txBody>
      </p:sp>
      <p:sp>
        <p:nvSpPr>
          <p:cNvPr id="10" name="Shape 8"/>
          <p:cNvSpPr/>
          <p:nvPr/>
        </p:nvSpPr>
        <p:spPr>
          <a:xfrm>
            <a:off x="594360" y="3703574"/>
            <a:ext cx="128016" cy="128016"/>
          </a:xfrm>
          <a:prstGeom prst="ellipse">
            <a:avLst/>
          </a:prstGeom>
          <a:solidFill>
            <a:srgbClr val="00A471"/>
          </a:solidFill>
          <a:ln/>
        </p:spPr>
        <p:txBody>
          <a:bodyPr/>
          <a:lstStyle/>
          <a:p>
            <a:endParaRPr lang="en-US"/>
          </a:p>
        </p:txBody>
      </p:sp>
      <p:sp>
        <p:nvSpPr>
          <p:cNvPr id="11" name="Text 9"/>
          <p:cNvSpPr/>
          <p:nvPr/>
        </p:nvSpPr>
        <p:spPr>
          <a:xfrm>
            <a:off x="960120" y="3575628"/>
            <a:ext cx="7223760" cy="576072"/>
          </a:xfrm>
          <a:prstGeom prst="rect">
            <a:avLst/>
          </a:prstGeom>
          <a:noFill/>
          <a:ln/>
        </p:spPr>
        <p:txBody>
          <a:bodyPr wrap="square" rtlCol="0" anchor="t"/>
          <a:lstStyle/>
          <a:p>
            <a:pPr marL="0" indent="0">
              <a:lnSpc>
                <a:spcPct val="112000"/>
              </a:lnSpc>
              <a:buNone/>
            </a:pPr>
            <a:r>
              <a:rPr lang="en-US" sz="1550" dirty="0">
                <a:solidFill>
                  <a:srgbClr val="1A1A1A"/>
                </a:solidFill>
                <a:latin typeface="Calibri" pitchFamily="34" charset="0"/>
                <a:ea typeface="Calibri" pitchFamily="34" charset="-122"/>
                <a:cs typeface="Calibri" pitchFamily="34" charset="-120"/>
              </a:rPr>
              <a:t>Specialized AI professional development tracks</a:t>
            </a:r>
            <a:endParaRPr lang="en-US" sz="1550" dirty="0"/>
          </a:p>
        </p:txBody>
      </p:sp>
      <p:sp>
        <p:nvSpPr>
          <p:cNvPr id="12" name="Shape 10"/>
          <p:cNvSpPr/>
          <p:nvPr/>
        </p:nvSpPr>
        <p:spPr>
          <a:xfrm>
            <a:off x="594360" y="4325366"/>
            <a:ext cx="128016" cy="128016"/>
          </a:xfrm>
          <a:prstGeom prst="ellipse">
            <a:avLst/>
          </a:prstGeom>
          <a:solidFill>
            <a:srgbClr val="00A471"/>
          </a:solidFill>
          <a:ln/>
        </p:spPr>
        <p:txBody>
          <a:bodyPr/>
          <a:lstStyle/>
          <a:p>
            <a:endParaRPr lang="en-US"/>
          </a:p>
        </p:txBody>
      </p:sp>
      <p:sp>
        <p:nvSpPr>
          <p:cNvPr id="13" name="Text 11"/>
          <p:cNvSpPr/>
          <p:nvPr/>
        </p:nvSpPr>
        <p:spPr>
          <a:xfrm>
            <a:off x="960120" y="4197420"/>
            <a:ext cx="7223760" cy="576072"/>
          </a:xfrm>
          <a:prstGeom prst="rect">
            <a:avLst/>
          </a:prstGeom>
          <a:noFill/>
          <a:ln/>
        </p:spPr>
        <p:txBody>
          <a:bodyPr wrap="square" rtlCol="0" anchor="t"/>
          <a:lstStyle/>
          <a:p>
            <a:pPr marL="0" indent="0">
              <a:lnSpc>
                <a:spcPct val="112000"/>
              </a:lnSpc>
              <a:buNone/>
            </a:pPr>
            <a:r>
              <a:rPr lang="en-US" sz="1550" dirty="0">
                <a:solidFill>
                  <a:srgbClr val="1A1A1A"/>
                </a:solidFill>
                <a:latin typeface="Calibri" pitchFamily="34" charset="0"/>
                <a:ea typeface="Calibri" pitchFamily="34" charset="-122"/>
                <a:cs typeface="Calibri" pitchFamily="34" charset="-120"/>
              </a:rPr>
              <a:t>Pre/post data analysis and a summary impact report</a:t>
            </a:r>
            <a:endParaRPr lang="en-US" sz="1550" dirty="0"/>
          </a:p>
        </p:txBody>
      </p:sp>
      <p:sp>
        <p:nvSpPr>
          <p:cNvPr id="14" name="Text 12"/>
          <p:cNvSpPr/>
          <p:nvPr/>
        </p:nvSpPr>
        <p:spPr>
          <a:xfrm>
            <a:off x="5897880" y="4754880"/>
            <a:ext cx="1874520" cy="274320"/>
          </a:xfrm>
          <a:prstGeom prst="rect">
            <a:avLst/>
          </a:prstGeom>
          <a:noFill/>
          <a:ln/>
        </p:spPr>
        <p:txBody>
          <a:bodyPr wrap="square" rtlCol="0" anchor="ctr"/>
          <a:lstStyle/>
          <a:p>
            <a:pPr marL="0" indent="0" algn="r">
              <a:buNone/>
            </a:pPr>
            <a:r>
              <a:rPr lang="en-US" sz="900" dirty="0">
                <a:solidFill>
                  <a:srgbClr val="5B6770"/>
                </a:solidFill>
                <a:latin typeface="Calibri" pitchFamily="34" charset="0"/>
                <a:ea typeface="Calibri" pitchFamily="34" charset="-122"/>
                <a:cs typeface="Calibri" pitchFamily="34" charset="-120"/>
              </a:rPr>
              <a:t>AdvanceKentucky  |  ETEI</a:t>
            </a:r>
            <a:endParaRPr lang="en-US" sz="900" dirty="0"/>
          </a:p>
        </p:txBody>
      </p:sp>
      <p:sp>
        <p:nvSpPr>
          <p:cNvPr id="15" name="Shape 13"/>
          <p:cNvSpPr/>
          <p:nvPr/>
        </p:nvSpPr>
        <p:spPr>
          <a:xfrm>
            <a:off x="7907731" y="4732020"/>
            <a:ext cx="201168" cy="201168"/>
          </a:xfrm>
          <a:prstGeom prst="ellipse">
            <a:avLst/>
          </a:prstGeom>
          <a:solidFill>
            <a:srgbClr val="70549C"/>
          </a:solidFill>
          <a:ln/>
        </p:spPr>
        <p:txBody>
          <a:bodyPr/>
          <a:lstStyle/>
          <a:p>
            <a:endParaRPr lang="en-US"/>
          </a:p>
        </p:txBody>
      </p:sp>
      <p:sp>
        <p:nvSpPr>
          <p:cNvPr id="16" name="Shape 14"/>
          <p:cNvSpPr/>
          <p:nvPr/>
        </p:nvSpPr>
        <p:spPr>
          <a:xfrm>
            <a:off x="8024774" y="4732020"/>
            <a:ext cx="201168" cy="201168"/>
          </a:xfrm>
          <a:prstGeom prst="ellipse">
            <a:avLst/>
          </a:prstGeom>
          <a:solidFill>
            <a:srgbClr val="25A96D"/>
          </a:solidFill>
          <a:ln/>
        </p:spPr>
        <p:txBody>
          <a:bodyPr/>
          <a:lstStyle/>
          <a:p>
            <a:endParaRPr lang="en-US"/>
          </a:p>
        </p:txBody>
      </p:sp>
      <p:sp>
        <p:nvSpPr>
          <p:cNvPr id="17" name="Shape 15"/>
          <p:cNvSpPr/>
          <p:nvPr/>
        </p:nvSpPr>
        <p:spPr>
          <a:xfrm>
            <a:off x="8141818" y="4732020"/>
            <a:ext cx="201168" cy="201168"/>
          </a:xfrm>
          <a:prstGeom prst="ellipse">
            <a:avLst/>
          </a:prstGeom>
          <a:solidFill>
            <a:srgbClr val="00A471"/>
          </a:solidFill>
          <a:ln/>
        </p:spPr>
        <p:txBody>
          <a:bodyPr/>
          <a:lstStyle/>
          <a:p>
            <a:endParaRPr lang="en-US"/>
          </a:p>
        </p:txBody>
      </p:sp>
      <p:sp>
        <p:nvSpPr>
          <p:cNvPr id="18" name="Shape 16"/>
          <p:cNvSpPr/>
          <p:nvPr/>
        </p:nvSpPr>
        <p:spPr>
          <a:xfrm>
            <a:off x="8258861" y="4732020"/>
            <a:ext cx="201168" cy="201168"/>
          </a:xfrm>
          <a:prstGeom prst="ellipse">
            <a:avLst/>
          </a:prstGeom>
          <a:solidFill>
            <a:srgbClr val="0044AA"/>
          </a:solidFill>
          <a:ln/>
        </p:spPr>
        <p:txBody>
          <a:bodyPr/>
          <a:lstStyle/>
          <a:p>
            <a:endParaRPr lang="en-US"/>
          </a:p>
        </p:txBody>
      </p:sp>
      <p:sp>
        <p:nvSpPr>
          <p:cNvPr id="19" name="Text 17"/>
          <p:cNvSpPr/>
          <p:nvPr/>
        </p:nvSpPr>
        <p:spPr>
          <a:xfrm>
            <a:off x="320040" y="4754880"/>
            <a:ext cx="457200" cy="274320"/>
          </a:xfrm>
          <a:prstGeom prst="rect">
            <a:avLst/>
          </a:prstGeom>
          <a:noFill/>
          <a:ln/>
        </p:spPr>
        <p:txBody>
          <a:bodyPr wrap="square" rtlCol="0" anchor="ctr"/>
          <a:lstStyle/>
          <a:p>
            <a:pPr marL="0" indent="0" algn="l">
              <a:buNone/>
            </a:pPr>
            <a:r>
              <a:rPr lang="en-US" sz="900" dirty="0">
                <a:solidFill>
                  <a:srgbClr val="5B6770"/>
                </a:solidFill>
                <a:latin typeface="Calibri" pitchFamily="34" charset="0"/>
                <a:ea typeface="Calibri" pitchFamily="34" charset="-122"/>
                <a:cs typeface="Calibri" pitchFamily="34" charset="-120"/>
              </a:rPr>
              <a:t>8</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TotalTime>
  <Words>2532</Words>
  <Application>Microsoft Macintosh PowerPoint</Application>
  <PresentationFormat>On-screen Show (16:9)</PresentationFormat>
  <Paragraphs>281</Paragraphs>
  <Slides>24</Slides>
  <Notes>24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Glacial Indifference</vt:lpstr>
      <vt:lpstr>Nunito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Monique Rice</cp:lastModifiedBy>
  <cp:revision>2</cp:revision>
  <dcterms:created xsi:type="dcterms:W3CDTF">2026-07-21T16:49:02Z</dcterms:created>
  <dcterms:modified xsi:type="dcterms:W3CDTF">2026-07-21T22:00:12Z</dcterms:modified>
</cp:coreProperties>
</file>