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3"/>
  </p:notesMasterIdLst>
  <p:handoutMasterIdLst>
    <p:handoutMasterId r:id="rId24"/>
  </p:handoutMasterIdLst>
  <p:sldIdLst>
    <p:sldId id="256" r:id="rId5"/>
    <p:sldId id="306" r:id="rId6"/>
    <p:sldId id="297" r:id="rId7"/>
    <p:sldId id="301" r:id="rId8"/>
    <p:sldId id="302" r:id="rId9"/>
    <p:sldId id="299" r:id="rId10"/>
    <p:sldId id="292" r:id="rId11"/>
    <p:sldId id="313" r:id="rId12"/>
    <p:sldId id="300" r:id="rId13"/>
    <p:sldId id="304" r:id="rId14"/>
    <p:sldId id="303" r:id="rId15"/>
    <p:sldId id="311" r:id="rId16"/>
    <p:sldId id="305" r:id="rId17"/>
    <p:sldId id="310" r:id="rId18"/>
    <p:sldId id="307" r:id="rId19"/>
    <p:sldId id="314" r:id="rId20"/>
    <p:sldId id="309" r:id="rId21"/>
    <p:sldId id="31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5896" autoAdjust="0"/>
  </p:normalViewPr>
  <p:slideViewPr>
    <p:cSldViewPr snapToGrid="0" showGuides="1">
      <p:cViewPr varScale="1">
        <p:scale>
          <a:sx n="98" d="100"/>
          <a:sy n="98" d="100"/>
        </p:scale>
        <p:origin x="1068" y="312"/>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Jenkins" userId="d1e074c91fd92d53" providerId="LiveId" clId="{447DFB0C-EFEE-401E-80F4-4C40D00CDCB9}"/>
    <pc:docChg chg="custSel modSld">
      <pc:chgData name="Tracy Jenkins" userId="d1e074c91fd92d53" providerId="LiveId" clId="{447DFB0C-EFEE-401E-80F4-4C40D00CDCB9}" dt="2026-04-01T14:47:30.033" v="220" actId="207"/>
      <pc:docMkLst>
        <pc:docMk/>
      </pc:docMkLst>
      <pc:sldChg chg="addSp delSp modSp mod">
        <pc:chgData name="Tracy Jenkins" userId="d1e074c91fd92d53" providerId="LiveId" clId="{447DFB0C-EFEE-401E-80F4-4C40D00CDCB9}" dt="2026-04-01T14:47:30.033" v="220" actId="207"/>
        <pc:sldMkLst>
          <pc:docMk/>
          <pc:sldMk cId="1039759085" sldId="256"/>
        </pc:sldMkLst>
        <pc:spChg chg="mod">
          <ac:chgData name="Tracy Jenkins" userId="d1e074c91fd92d53" providerId="LiveId" clId="{447DFB0C-EFEE-401E-80F4-4C40D00CDCB9}" dt="2026-04-01T14:47:30.033" v="220" actId="207"/>
          <ac:spMkLst>
            <pc:docMk/>
            <pc:sldMk cId="1039759085" sldId="256"/>
            <ac:spMk id="8" creationId="{479F0267-9D1C-BDA9-A152-B01CD379FC92}"/>
          </ac:spMkLst>
        </pc:spChg>
        <pc:spChg chg="del">
          <ac:chgData name="Tracy Jenkins" userId="d1e074c91fd92d53" providerId="LiveId" clId="{447DFB0C-EFEE-401E-80F4-4C40D00CDCB9}" dt="2026-04-01T14:46:04.046" v="193" actId="26606"/>
          <ac:spMkLst>
            <pc:docMk/>
            <pc:sldMk cId="1039759085" sldId="256"/>
            <ac:spMk id="13" creationId="{E6C8E6EB-4C59-429B-97E4-72A058CFC4FB}"/>
          </ac:spMkLst>
        </pc:spChg>
        <pc:spChg chg="del">
          <ac:chgData name="Tracy Jenkins" userId="d1e074c91fd92d53" providerId="LiveId" clId="{447DFB0C-EFEE-401E-80F4-4C40D00CDCB9}" dt="2026-04-01T14:46:04.046" v="193" actId="26606"/>
          <ac:spMkLst>
            <pc:docMk/>
            <pc:sldMk cId="1039759085" sldId="256"/>
            <ac:spMk id="15" creationId="{B5B90362-AFCC-46A9-B41C-A257A8C5B314}"/>
          </ac:spMkLst>
        </pc:spChg>
        <pc:spChg chg="del">
          <ac:chgData name="Tracy Jenkins" userId="d1e074c91fd92d53" providerId="LiveId" clId="{447DFB0C-EFEE-401E-80F4-4C40D00CDCB9}" dt="2026-04-01T14:46:04.046" v="193" actId="26606"/>
          <ac:spMkLst>
            <pc:docMk/>
            <pc:sldMk cId="1039759085" sldId="256"/>
            <ac:spMk id="17" creationId="{F71EF7F1-38BA-471D-8CD4-2A9AE8E35527}"/>
          </ac:spMkLst>
        </pc:spChg>
        <pc:spChg chg="del">
          <ac:chgData name="Tracy Jenkins" userId="d1e074c91fd92d53" providerId="LiveId" clId="{447DFB0C-EFEE-401E-80F4-4C40D00CDCB9}" dt="2026-04-01T14:46:04.046" v="193" actId="26606"/>
          <ac:spMkLst>
            <pc:docMk/>
            <pc:sldMk cId="1039759085" sldId="256"/>
            <ac:spMk id="19" creationId="{C0524398-BFB4-4C4A-8317-83B8729F9B26}"/>
          </ac:spMkLst>
        </pc:spChg>
        <pc:spChg chg="add">
          <ac:chgData name="Tracy Jenkins" userId="d1e074c91fd92d53" providerId="LiveId" clId="{447DFB0C-EFEE-401E-80F4-4C40D00CDCB9}" dt="2026-04-01T14:46:04.046" v="193" actId="26606"/>
          <ac:spMkLst>
            <pc:docMk/>
            <pc:sldMk cId="1039759085" sldId="256"/>
            <ac:spMk id="28" creationId="{E6C8E6EB-4C59-429B-97E4-72A058CFC4FB}"/>
          </ac:spMkLst>
        </pc:spChg>
        <pc:spChg chg="add">
          <ac:chgData name="Tracy Jenkins" userId="d1e074c91fd92d53" providerId="LiveId" clId="{447DFB0C-EFEE-401E-80F4-4C40D00CDCB9}" dt="2026-04-01T14:46:04.046" v="193" actId="26606"/>
          <ac:spMkLst>
            <pc:docMk/>
            <pc:sldMk cId="1039759085" sldId="256"/>
            <ac:spMk id="32" creationId="{F71EF7F1-38BA-471D-8CD4-2A9AE8E35527}"/>
          </ac:spMkLst>
        </pc:spChg>
        <pc:spChg chg="add">
          <ac:chgData name="Tracy Jenkins" userId="d1e074c91fd92d53" providerId="LiveId" clId="{447DFB0C-EFEE-401E-80F4-4C40D00CDCB9}" dt="2026-04-01T14:46:04.046" v="193" actId="26606"/>
          <ac:spMkLst>
            <pc:docMk/>
            <pc:sldMk cId="1039759085" sldId="256"/>
            <ac:spMk id="36" creationId="{42D4960A-896E-4F6B-BF65-B4662AC9DEB6}"/>
          </ac:spMkLst>
        </pc:spChg>
        <pc:spChg chg="add">
          <ac:chgData name="Tracy Jenkins" userId="d1e074c91fd92d53" providerId="LiveId" clId="{447DFB0C-EFEE-401E-80F4-4C40D00CDCB9}" dt="2026-04-01T14:46:04.046" v="193" actId="26606"/>
          <ac:spMkLst>
            <pc:docMk/>
            <pc:sldMk cId="1039759085" sldId="256"/>
            <ac:spMk id="38" creationId="{5684944A-8803-462C-84C5-4576C56A7758}"/>
          </ac:spMkLst>
        </pc:spChg>
        <pc:spChg chg="add">
          <ac:chgData name="Tracy Jenkins" userId="d1e074c91fd92d53" providerId="LiveId" clId="{447DFB0C-EFEE-401E-80F4-4C40D00CDCB9}" dt="2026-04-01T14:46:04.046" v="193" actId="26606"/>
          <ac:spMkLst>
            <pc:docMk/>
            <pc:sldMk cId="1039759085" sldId="256"/>
            <ac:spMk id="40" creationId="{E07F3B49-8C20-42F5-831D-59306D05F667}"/>
          </ac:spMkLst>
        </pc:spChg>
      </pc:sldChg>
      <pc:sldChg chg="modSp mod">
        <pc:chgData name="Tracy Jenkins" userId="d1e074c91fd92d53" providerId="LiveId" clId="{447DFB0C-EFEE-401E-80F4-4C40D00CDCB9}" dt="2026-04-01T14:43:17.933" v="144" actId="207"/>
        <pc:sldMkLst>
          <pc:docMk/>
          <pc:sldMk cId="3536517892" sldId="304"/>
        </pc:sldMkLst>
        <pc:spChg chg="mod">
          <ac:chgData name="Tracy Jenkins" userId="d1e074c91fd92d53" providerId="LiveId" clId="{447DFB0C-EFEE-401E-80F4-4C40D00CDCB9}" dt="2026-04-01T14:43:17.933" v="144" actId="207"/>
          <ac:spMkLst>
            <pc:docMk/>
            <pc:sldMk cId="3536517892" sldId="304"/>
            <ac:spMk id="8198" creationId="{E4609C87-5045-E511-E519-AF2F1F0A0212}"/>
          </ac:spMkLst>
        </pc:spChg>
      </pc:sldChg>
      <pc:sldChg chg="modSp mod">
        <pc:chgData name="Tracy Jenkins" userId="d1e074c91fd92d53" providerId="LiveId" clId="{447DFB0C-EFEE-401E-80F4-4C40D00CDCB9}" dt="2026-04-01T14:44:48.255" v="189" actId="20577"/>
        <pc:sldMkLst>
          <pc:docMk/>
          <pc:sldMk cId="2129465952" sldId="309"/>
        </pc:sldMkLst>
        <pc:spChg chg="mod">
          <ac:chgData name="Tracy Jenkins" userId="d1e074c91fd92d53" providerId="LiveId" clId="{447DFB0C-EFEE-401E-80F4-4C40D00CDCB9}" dt="2026-04-01T14:44:48.255" v="189" actId="20577"/>
          <ac:spMkLst>
            <pc:docMk/>
            <pc:sldMk cId="2129465952" sldId="309"/>
            <ac:spMk id="2" creationId="{2A822732-1C70-53BC-7053-0C617E959A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5DE8B-7FE6-4F8E-964D-E7BE6E4A1238}"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6C8DFAA-0401-49A1-9F63-EE02651C4EA1}">
      <dgm:prSet/>
      <dgm:spPr/>
      <dgm:t>
        <a:bodyPr/>
        <a:lstStyle/>
        <a:p>
          <a:r>
            <a:rPr lang="en-US"/>
            <a:t>PREBRIEFING</a:t>
          </a:r>
        </a:p>
      </dgm:t>
    </dgm:pt>
    <dgm:pt modelId="{B8485299-E32C-4A66-9411-15EAFE74D963}" type="parTrans" cxnId="{FDEDCF75-BD23-455A-8A3F-CA915B70E2FD}">
      <dgm:prSet/>
      <dgm:spPr/>
      <dgm:t>
        <a:bodyPr/>
        <a:lstStyle/>
        <a:p>
          <a:endParaRPr lang="en-US"/>
        </a:p>
      </dgm:t>
    </dgm:pt>
    <dgm:pt modelId="{10BB85C5-37DB-40C2-9FDA-6916BF9A2860}" type="sibTrans" cxnId="{FDEDCF75-BD23-455A-8A3F-CA915B70E2FD}">
      <dgm:prSet phldrT="01" phldr="0"/>
      <dgm:spPr/>
      <dgm:t>
        <a:bodyPr/>
        <a:lstStyle/>
        <a:p>
          <a:r>
            <a:rPr lang="en-US"/>
            <a:t>01</a:t>
          </a:r>
        </a:p>
      </dgm:t>
    </dgm:pt>
    <dgm:pt modelId="{A8EE05A2-F33B-4AB4-A7ED-351A3DA23C61}">
      <dgm:prSet/>
      <dgm:spPr/>
      <dgm:t>
        <a:bodyPr/>
        <a:lstStyle/>
        <a:p>
          <a:r>
            <a:rPr lang="en-US"/>
            <a:t>SIMULATION</a:t>
          </a:r>
        </a:p>
      </dgm:t>
    </dgm:pt>
    <dgm:pt modelId="{C4FF7AFB-A2C6-4E62-A78C-F32E78C4BD03}" type="parTrans" cxnId="{DDA3C809-CCCE-4429-AD8B-83326FC1A859}">
      <dgm:prSet/>
      <dgm:spPr/>
      <dgm:t>
        <a:bodyPr/>
        <a:lstStyle/>
        <a:p>
          <a:endParaRPr lang="en-US"/>
        </a:p>
      </dgm:t>
    </dgm:pt>
    <dgm:pt modelId="{1CA1A560-2B23-4231-A1F8-CC0B134F4473}" type="sibTrans" cxnId="{DDA3C809-CCCE-4429-AD8B-83326FC1A859}">
      <dgm:prSet phldrT="02" phldr="0"/>
      <dgm:spPr/>
      <dgm:t>
        <a:bodyPr/>
        <a:lstStyle/>
        <a:p>
          <a:r>
            <a:rPr lang="en-US"/>
            <a:t>02</a:t>
          </a:r>
        </a:p>
      </dgm:t>
    </dgm:pt>
    <dgm:pt modelId="{6309A57D-59A4-40C0-BA55-3F3471EF5720}">
      <dgm:prSet/>
      <dgm:spPr/>
      <dgm:t>
        <a:bodyPr/>
        <a:lstStyle/>
        <a:p>
          <a:r>
            <a:rPr lang="en-US"/>
            <a:t>DEBRIEFING &amp; REFLECTION</a:t>
          </a:r>
        </a:p>
      </dgm:t>
    </dgm:pt>
    <dgm:pt modelId="{87237C17-793C-4ACA-9917-D14133B33F12}" type="parTrans" cxnId="{1D1C7A1D-2D42-450E-8A1E-10317C5B7CAD}">
      <dgm:prSet/>
      <dgm:spPr/>
      <dgm:t>
        <a:bodyPr/>
        <a:lstStyle/>
        <a:p>
          <a:endParaRPr lang="en-US"/>
        </a:p>
      </dgm:t>
    </dgm:pt>
    <dgm:pt modelId="{C176E97E-A19E-4C0E-9D59-BA885FEA7DD4}" type="sibTrans" cxnId="{1D1C7A1D-2D42-450E-8A1E-10317C5B7CAD}">
      <dgm:prSet phldrT="03" phldr="0"/>
      <dgm:spPr/>
      <dgm:t>
        <a:bodyPr/>
        <a:lstStyle/>
        <a:p>
          <a:endParaRPr lang="en-US"/>
        </a:p>
      </dgm:t>
    </dgm:pt>
    <dgm:pt modelId="{C9EEB803-2B20-4A52-914D-19A0C298401E}" type="pres">
      <dgm:prSet presAssocID="{3F65DE8B-7FE6-4F8E-964D-E7BE6E4A1238}" presName="outerComposite" presStyleCnt="0">
        <dgm:presLayoutVars>
          <dgm:chMax val="5"/>
          <dgm:dir/>
          <dgm:resizeHandles val="exact"/>
        </dgm:presLayoutVars>
      </dgm:prSet>
      <dgm:spPr/>
    </dgm:pt>
    <dgm:pt modelId="{6FC8CEED-2A5A-48B3-B221-6346C3FDEE29}" type="pres">
      <dgm:prSet presAssocID="{3F65DE8B-7FE6-4F8E-964D-E7BE6E4A1238}" presName="dummyMaxCanvas" presStyleCnt="0">
        <dgm:presLayoutVars/>
      </dgm:prSet>
      <dgm:spPr/>
    </dgm:pt>
    <dgm:pt modelId="{01FCD2AA-A0B8-466D-8CEB-38755D87CCAE}" type="pres">
      <dgm:prSet presAssocID="{3F65DE8B-7FE6-4F8E-964D-E7BE6E4A1238}" presName="ThreeNodes_1" presStyleLbl="node1" presStyleIdx="0" presStyleCnt="3">
        <dgm:presLayoutVars>
          <dgm:bulletEnabled val="1"/>
        </dgm:presLayoutVars>
      </dgm:prSet>
      <dgm:spPr/>
    </dgm:pt>
    <dgm:pt modelId="{33209224-41A9-4782-A27A-1030AC31796D}" type="pres">
      <dgm:prSet presAssocID="{3F65DE8B-7FE6-4F8E-964D-E7BE6E4A1238}" presName="ThreeNodes_2" presStyleLbl="node1" presStyleIdx="1" presStyleCnt="3">
        <dgm:presLayoutVars>
          <dgm:bulletEnabled val="1"/>
        </dgm:presLayoutVars>
      </dgm:prSet>
      <dgm:spPr/>
    </dgm:pt>
    <dgm:pt modelId="{AD299E7E-75C8-41F1-B5A1-05D37C2DEA79}" type="pres">
      <dgm:prSet presAssocID="{3F65DE8B-7FE6-4F8E-964D-E7BE6E4A1238}" presName="ThreeNodes_3" presStyleLbl="node1" presStyleIdx="2" presStyleCnt="3">
        <dgm:presLayoutVars>
          <dgm:bulletEnabled val="1"/>
        </dgm:presLayoutVars>
      </dgm:prSet>
      <dgm:spPr/>
    </dgm:pt>
    <dgm:pt modelId="{3674631B-9878-427B-B394-6BD9966D8015}" type="pres">
      <dgm:prSet presAssocID="{3F65DE8B-7FE6-4F8E-964D-E7BE6E4A1238}" presName="ThreeConn_1-2" presStyleLbl="fgAccFollowNode1" presStyleIdx="0" presStyleCnt="2">
        <dgm:presLayoutVars>
          <dgm:bulletEnabled val="1"/>
        </dgm:presLayoutVars>
      </dgm:prSet>
      <dgm:spPr/>
    </dgm:pt>
    <dgm:pt modelId="{5E0C2DEE-6DF4-4D43-B0FF-1DA2F048756C}" type="pres">
      <dgm:prSet presAssocID="{3F65DE8B-7FE6-4F8E-964D-E7BE6E4A1238}" presName="ThreeConn_2-3" presStyleLbl="fgAccFollowNode1" presStyleIdx="1" presStyleCnt="2">
        <dgm:presLayoutVars>
          <dgm:bulletEnabled val="1"/>
        </dgm:presLayoutVars>
      </dgm:prSet>
      <dgm:spPr/>
    </dgm:pt>
    <dgm:pt modelId="{55E56372-D041-4743-9AF8-5B8D4B7075AE}" type="pres">
      <dgm:prSet presAssocID="{3F65DE8B-7FE6-4F8E-964D-E7BE6E4A1238}" presName="ThreeNodes_1_text" presStyleLbl="node1" presStyleIdx="2" presStyleCnt="3">
        <dgm:presLayoutVars>
          <dgm:bulletEnabled val="1"/>
        </dgm:presLayoutVars>
      </dgm:prSet>
      <dgm:spPr/>
    </dgm:pt>
    <dgm:pt modelId="{A096036B-EEA8-4675-9149-B98B65976052}" type="pres">
      <dgm:prSet presAssocID="{3F65DE8B-7FE6-4F8E-964D-E7BE6E4A1238}" presName="ThreeNodes_2_text" presStyleLbl="node1" presStyleIdx="2" presStyleCnt="3">
        <dgm:presLayoutVars>
          <dgm:bulletEnabled val="1"/>
        </dgm:presLayoutVars>
      </dgm:prSet>
      <dgm:spPr/>
    </dgm:pt>
    <dgm:pt modelId="{51663EA4-B3B5-4216-BC64-2B8BAD8AEBD1}" type="pres">
      <dgm:prSet presAssocID="{3F65DE8B-7FE6-4F8E-964D-E7BE6E4A1238}" presName="ThreeNodes_3_text" presStyleLbl="node1" presStyleIdx="2" presStyleCnt="3">
        <dgm:presLayoutVars>
          <dgm:bulletEnabled val="1"/>
        </dgm:presLayoutVars>
      </dgm:prSet>
      <dgm:spPr/>
    </dgm:pt>
  </dgm:ptLst>
  <dgm:cxnLst>
    <dgm:cxn modelId="{DDA3C809-CCCE-4429-AD8B-83326FC1A859}" srcId="{3F65DE8B-7FE6-4F8E-964D-E7BE6E4A1238}" destId="{A8EE05A2-F33B-4AB4-A7ED-351A3DA23C61}" srcOrd="1" destOrd="0" parTransId="{C4FF7AFB-A2C6-4E62-A78C-F32E78C4BD03}" sibTransId="{1CA1A560-2B23-4231-A1F8-CC0B134F4473}"/>
    <dgm:cxn modelId="{6730FF0F-D628-405E-8CEB-314523E900E2}" type="presOf" srcId="{6309A57D-59A4-40C0-BA55-3F3471EF5720}" destId="{AD299E7E-75C8-41F1-B5A1-05D37C2DEA79}" srcOrd="0" destOrd="0" presId="urn:microsoft.com/office/officeart/2005/8/layout/vProcess5"/>
    <dgm:cxn modelId="{EFA4861C-D69F-4AA9-B981-8701D24B1195}" type="presOf" srcId="{A8EE05A2-F33B-4AB4-A7ED-351A3DA23C61}" destId="{33209224-41A9-4782-A27A-1030AC31796D}" srcOrd="0" destOrd="0" presId="urn:microsoft.com/office/officeart/2005/8/layout/vProcess5"/>
    <dgm:cxn modelId="{1D1C7A1D-2D42-450E-8A1E-10317C5B7CAD}" srcId="{3F65DE8B-7FE6-4F8E-964D-E7BE6E4A1238}" destId="{6309A57D-59A4-40C0-BA55-3F3471EF5720}" srcOrd="2" destOrd="0" parTransId="{87237C17-793C-4ACA-9917-D14133B33F12}" sibTransId="{C176E97E-A19E-4C0E-9D59-BA885FEA7DD4}"/>
    <dgm:cxn modelId="{364D2B38-0AF4-4E95-A322-3C61AC2C36AD}" type="presOf" srcId="{3F65DE8B-7FE6-4F8E-964D-E7BE6E4A1238}" destId="{C9EEB803-2B20-4A52-914D-19A0C298401E}" srcOrd="0" destOrd="0" presId="urn:microsoft.com/office/officeart/2005/8/layout/vProcess5"/>
    <dgm:cxn modelId="{18C15571-8E2A-4E78-94DD-B5E77551DA3B}" type="presOf" srcId="{1CA1A560-2B23-4231-A1F8-CC0B134F4473}" destId="{5E0C2DEE-6DF4-4D43-B0FF-1DA2F048756C}" srcOrd="0" destOrd="0" presId="urn:microsoft.com/office/officeart/2005/8/layout/vProcess5"/>
    <dgm:cxn modelId="{FDEDCF75-BD23-455A-8A3F-CA915B70E2FD}" srcId="{3F65DE8B-7FE6-4F8E-964D-E7BE6E4A1238}" destId="{A6C8DFAA-0401-49A1-9F63-EE02651C4EA1}" srcOrd="0" destOrd="0" parTransId="{B8485299-E32C-4A66-9411-15EAFE74D963}" sibTransId="{10BB85C5-37DB-40C2-9FDA-6916BF9A2860}"/>
    <dgm:cxn modelId="{54B72A58-EEE8-43B3-ADC5-B7B5E901C081}" type="presOf" srcId="{10BB85C5-37DB-40C2-9FDA-6916BF9A2860}" destId="{3674631B-9878-427B-B394-6BD9966D8015}" srcOrd="0" destOrd="0" presId="urn:microsoft.com/office/officeart/2005/8/layout/vProcess5"/>
    <dgm:cxn modelId="{5F4B1A8B-9183-4B27-9B3B-438A5AE2EE83}" type="presOf" srcId="{A8EE05A2-F33B-4AB4-A7ED-351A3DA23C61}" destId="{A096036B-EEA8-4675-9149-B98B65976052}" srcOrd="1" destOrd="0" presId="urn:microsoft.com/office/officeart/2005/8/layout/vProcess5"/>
    <dgm:cxn modelId="{36E19DC0-CF5C-4513-900A-93C701C9891E}" type="presOf" srcId="{A6C8DFAA-0401-49A1-9F63-EE02651C4EA1}" destId="{01FCD2AA-A0B8-466D-8CEB-38755D87CCAE}" srcOrd="0" destOrd="0" presId="urn:microsoft.com/office/officeart/2005/8/layout/vProcess5"/>
    <dgm:cxn modelId="{39E523F7-015B-458F-A957-20BB973048C8}" type="presOf" srcId="{6309A57D-59A4-40C0-BA55-3F3471EF5720}" destId="{51663EA4-B3B5-4216-BC64-2B8BAD8AEBD1}" srcOrd="1" destOrd="0" presId="urn:microsoft.com/office/officeart/2005/8/layout/vProcess5"/>
    <dgm:cxn modelId="{B3EDE1FF-BE3D-410C-8F61-3E05504C3264}" type="presOf" srcId="{A6C8DFAA-0401-49A1-9F63-EE02651C4EA1}" destId="{55E56372-D041-4743-9AF8-5B8D4B7075AE}" srcOrd="1" destOrd="0" presId="urn:microsoft.com/office/officeart/2005/8/layout/vProcess5"/>
    <dgm:cxn modelId="{E7E304F0-3078-499E-89FC-608330CF4DAD}" type="presParOf" srcId="{C9EEB803-2B20-4A52-914D-19A0C298401E}" destId="{6FC8CEED-2A5A-48B3-B221-6346C3FDEE29}" srcOrd="0" destOrd="0" presId="urn:microsoft.com/office/officeart/2005/8/layout/vProcess5"/>
    <dgm:cxn modelId="{F3F18840-B343-4081-853D-0C4D02D10E47}" type="presParOf" srcId="{C9EEB803-2B20-4A52-914D-19A0C298401E}" destId="{01FCD2AA-A0B8-466D-8CEB-38755D87CCAE}" srcOrd="1" destOrd="0" presId="urn:microsoft.com/office/officeart/2005/8/layout/vProcess5"/>
    <dgm:cxn modelId="{EAD20A96-ACFA-4D8F-8D2B-0FCB33432CE2}" type="presParOf" srcId="{C9EEB803-2B20-4A52-914D-19A0C298401E}" destId="{33209224-41A9-4782-A27A-1030AC31796D}" srcOrd="2" destOrd="0" presId="urn:microsoft.com/office/officeart/2005/8/layout/vProcess5"/>
    <dgm:cxn modelId="{9C8F11E8-F840-48B7-97F9-F9AA9AA37D9E}" type="presParOf" srcId="{C9EEB803-2B20-4A52-914D-19A0C298401E}" destId="{AD299E7E-75C8-41F1-B5A1-05D37C2DEA79}" srcOrd="3" destOrd="0" presId="urn:microsoft.com/office/officeart/2005/8/layout/vProcess5"/>
    <dgm:cxn modelId="{AE6136A7-D669-45F4-A4F1-858629715C3C}" type="presParOf" srcId="{C9EEB803-2B20-4A52-914D-19A0C298401E}" destId="{3674631B-9878-427B-B394-6BD9966D8015}" srcOrd="4" destOrd="0" presId="urn:microsoft.com/office/officeart/2005/8/layout/vProcess5"/>
    <dgm:cxn modelId="{7CAC8ED8-E1A0-4A64-AAFA-E797961F70B9}" type="presParOf" srcId="{C9EEB803-2B20-4A52-914D-19A0C298401E}" destId="{5E0C2DEE-6DF4-4D43-B0FF-1DA2F048756C}" srcOrd="5" destOrd="0" presId="urn:microsoft.com/office/officeart/2005/8/layout/vProcess5"/>
    <dgm:cxn modelId="{1B2E4CF7-8B35-49EB-8B76-F80352907DF2}" type="presParOf" srcId="{C9EEB803-2B20-4A52-914D-19A0C298401E}" destId="{55E56372-D041-4743-9AF8-5B8D4B7075AE}" srcOrd="6" destOrd="0" presId="urn:microsoft.com/office/officeart/2005/8/layout/vProcess5"/>
    <dgm:cxn modelId="{957C168B-A882-4D31-A89D-FFCE16CFF6C2}" type="presParOf" srcId="{C9EEB803-2B20-4A52-914D-19A0C298401E}" destId="{A096036B-EEA8-4675-9149-B98B65976052}" srcOrd="7" destOrd="0" presId="urn:microsoft.com/office/officeart/2005/8/layout/vProcess5"/>
    <dgm:cxn modelId="{9DA93009-C903-492D-B264-E04E0ACC30D0}" type="presParOf" srcId="{C9EEB803-2B20-4A52-914D-19A0C298401E}" destId="{51663EA4-B3B5-4216-BC64-2B8BAD8AEBD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AD298-AC29-4795-8DBD-E836E89A1460}"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9DB7EFFB-618E-4D7C-866F-9FF6D51A1740}">
      <dgm:prSet/>
      <dgm:spPr/>
      <dgm:t>
        <a:bodyPr/>
        <a:lstStyle/>
        <a:p>
          <a:r>
            <a:rPr lang="en-US"/>
            <a:t>Each table will do:</a:t>
          </a:r>
        </a:p>
      </dgm:t>
    </dgm:pt>
    <dgm:pt modelId="{59B4EF36-F29F-4095-8A09-0D6775F1BED5}" type="parTrans" cxnId="{49D85348-E1AC-4D93-91BE-285E7EE4FD6C}">
      <dgm:prSet/>
      <dgm:spPr/>
      <dgm:t>
        <a:bodyPr/>
        <a:lstStyle/>
        <a:p>
          <a:endParaRPr lang="en-US"/>
        </a:p>
      </dgm:t>
    </dgm:pt>
    <dgm:pt modelId="{F1F3AA67-F715-4761-9348-C372DE60FCB5}" type="sibTrans" cxnId="{49D85348-E1AC-4D93-91BE-285E7EE4FD6C}">
      <dgm:prSet/>
      <dgm:spPr/>
      <dgm:t>
        <a:bodyPr/>
        <a:lstStyle/>
        <a:p>
          <a:endParaRPr lang="en-US"/>
        </a:p>
      </dgm:t>
    </dgm:pt>
    <dgm:pt modelId="{E420AE31-667E-434A-B1DE-FAACCA05959F}">
      <dgm:prSet/>
      <dgm:spPr/>
      <dgm:t>
        <a:bodyPr/>
        <a:lstStyle/>
        <a:p>
          <a:r>
            <a:rPr lang="en-US"/>
            <a:t>One Learning Objective</a:t>
          </a:r>
        </a:p>
      </dgm:t>
    </dgm:pt>
    <dgm:pt modelId="{0155115C-C9D4-4054-935E-4AA78CB8169E}" type="parTrans" cxnId="{141196DC-93DE-46EC-A168-43E45FCCC2EE}">
      <dgm:prSet/>
      <dgm:spPr/>
      <dgm:t>
        <a:bodyPr/>
        <a:lstStyle/>
        <a:p>
          <a:endParaRPr lang="en-US"/>
        </a:p>
      </dgm:t>
    </dgm:pt>
    <dgm:pt modelId="{0E0E51C2-4FFE-423A-92D5-CE101F44EFEE}" type="sibTrans" cxnId="{141196DC-93DE-46EC-A168-43E45FCCC2EE}">
      <dgm:prSet/>
      <dgm:spPr/>
      <dgm:t>
        <a:bodyPr/>
        <a:lstStyle/>
        <a:p>
          <a:endParaRPr lang="en-US"/>
        </a:p>
      </dgm:t>
    </dgm:pt>
    <dgm:pt modelId="{DE07B117-CEB7-45C3-B656-EE72CA9D5F35}">
      <dgm:prSet/>
      <dgm:spPr/>
      <dgm:t>
        <a:bodyPr/>
        <a:lstStyle/>
        <a:p>
          <a:r>
            <a:rPr lang="en-US"/>
            <a:t>One Prebriefing Assignment</a:t>
          </a:r>
        </a:p>
      </dgm:t>
    </dgm:pt>
    <dgm:pt modelId="{94900CEA-1645-4115-9066-7E65AE08E443}" type="parTrans" cxnId="{0ABAFD81-63D5-49D6-8A8D-B7198FE6CDAE}">
      <dgm:prSet/>
      <dgm:spPr/>
      <dgm:t>
        <a:bodyPr/>
        <a:lstStyle/>
        <a:p>
          <a:endParaRPr lang="en-US"/>
        </a:p>
      </dgm:t>
    </dgm:pt>
    <dgm:pt modelId="{84145C9D-00C1-4E1D-9A9F-6B3709DE7E9C}" type="sibTrans" cxnId="{0ABAFD81-63D5-49D6-8A8D-B7198FE6CDAE}">
      <dgm:prSet/>
      <dgm:spPr/>
      <dgm:t>
        <a:bodyPr/>
        <a:lstStyle/>
        <a:p>
          <a:endParaRPr lang="en-US"/>
        </a:p>
      </dgm:t>
    </dgm:pt>
    <dgm:pt modelId="{AB4AFFF3-6235-47F4-B7EF-82979EE82EB2}">
      <dgm:prSet/>
      <dgm:spPr/>
      <dgm:t>
        <a:bodyPr/>
        <a:lstStyle/>
        <a:p>
          <a:r>
            <a:rPr lang="en-US"/>
            <a:t>One Scenario</a:t>
          </a:r>
        </a:p>
      </dgm:t>
    </dgm:pt>
    <dgm:pt modelId="{BA09CE23-12FE-4140-992B-4B7CF1332F60}" type="parTrans" cxnId="{237C3F3C-4FFC-45A1-B60E-A925D8C83EDE}">
      <dgm:prSet/>
      <dgm:spPr/>
      <dgm:t>
        <a:bodyPr/>
        <a:lstStyle/>
        <a:p>
          <a:endParaRPr lang="en-US"/>
        </a:p>
      </dgm:t>
    </dgm:pt>
    <dgm:pt modelId="{EA340475-BF00-4D74-B212-E88F06B40B54}" type="sibTrans" cxnId="{237C3F3C-4FFC-45A1-B60E-A925D8C83EDE}">
      <dgm:prSet/>
      <dgm:spPr/>
      <dgm:t>
        <a:bodyPr/>
        <a:lstStyle/>
        <a:p>
          <a:endParaRPr lang="en-US"/>
        </a:p>
      </dgm:t>
    </dgm:pt>
    <dgm:pt modelId="{D5822E2D-7851-422A-B095-E99FF4E7EF86}">
      <dgm:prSet/>
      <dgm:spPr/>
      <dgm:t>
        <a:bodyPr/>
        <a:lstStyle/>
        <a:p>
          <a:r>
            <a:rPr lang="en-US"/>
            <a:t>One Reflection from the scenario</a:t>
          </a:r>
        </a:p>
      </dgm:t>
    </dgm:pt>
    <dgm:pt modelId="{BC30E2B3-5C39-4CAD-A585-8C290BD2C3CF}" type="parTrans" cxnId="{BC44769D-02F6-43E2-ACD0-D743D64BD515}">
      <dgm:prSet/>
      <dgm:spPr/>
      <dgm:t>
        <a:bodyPr/>
        <a:lstStyle/>
        <a:p>
          <a:endParaRPr lang="en-US"/>
        </a:p>
      </dgm:t>
    </dgm:pt>
    <dgm:pt modelId="{9F167142-556A-4FED-BDF7-DEB4FC3CEF36}" type="sibTrans" cxnId="{BC44769D-02F6-43E2-ACD0-D743D64BD515}">
      <dgm:prSet/>
      <dgm:spPr/>
      <dgm:t>
        <a:bodyPr/>
        <a:lstStyle/>
        <a:p>
          <a:endParaRPr lang="en-US"/>
        </a:p>
      </dgm:t>
    </dgm:pt>
    <dgm:pt modelId="{3AF30A3E-876B-4925-9CB8-A0D71F7A06E5}" type="pres">
      <dgm:prSet presAssocID="{5D7AD298-AC29-4795-8DBD-E836E89A1460}" presName="vert0" presStyleCnt="0">
        <dgm:presLayoutVars>
          <dgm:dir/>
          <dgm:animOne val="branch"/>
          <dgm:animLvl val="lvl"/>
        </dgm:presLayoutVars>
      </dgm:prSet>
      <dgm:spPr/>
    </dgm:pt>
    <dgm:pt modelId="{23038A71-CC83-42AC-B549-69B7A68B2D3A}" type="pres">
      <dgm:prSet presAssocID="{9DB7EFFB-618E-4D7C-866F-9FF6D51A1740}" presName="thickLine" presStyleLbl="alignNode1" presStyleIdx="0" presStyleCnt="5"/>
      <dgm:spPr/>
    </dgm:pt>
    <dgm:pt modelId="{4868B652-13E0-43F2-B371-8ADCE02DE824}" type="pres">
      <dgm:prSet presAssocID="{9DB7EFFB-618E-4D7C-866F-9FF6D51A1740}" presName="horz1" presStyleCnt="0"/>
      <dgm:spPr/>
    </dgm:pt>
    <dgm:pt modelId="{AB0DD6A1-7EF7-4C3D-A901-55B1A786EF3F}" type="pres">
      <dgm:prSet presAssocID="{9DB7EFFB-618E-4D7C-866F-9FF6D51A1740}" presName="tx1" presStyleLbl="revTx" presStyleIdx="0" presStyleCnt="5"/>
      <dgm:spPr/>
    </dgm:pt>
    <dgm:pt modelId="{707CC5EA-EFC2-4F2F-BF7B-6716075B1CF1}" type="pres">
      <dgm:prSet presAssocID="{9DB7EFFB-618E-4D7C-866F-9FF6D51A1740}" presName="vert1" presStyleCnt="0"/>
      <dgm:spPr/>
    </dgm:pt>
    <dgm:pt modelId="{2B22C69D-9415-4412-AE96-191ED5C77C4E}" type="pres">
      <dgm:prSet presAssocID="{E420AE31-667E-434A-B1DE-FAACCA05959F}" presName="thickLine" presStyleLbl="alignNode1" presStyleIdx="1" presStyleCnt="5"/>
      <dgm:spPr/>
    </dgm:pt>
    <dgm:pt modelId="{E1463F6F-6786-4AD5-8DD3-2A5840E28791}" type="pres">
      <dgm:prSet presAssocID="{E420AE31-667E-434A-B1DE-FAACCA05959F}" presName="horz1" presStyleCnt="0"/>
      <dgm:spPr/>
    </dgm:pt>
    <dgm:pt modelId="{AF4F655E-C498-4BBF-9C99-AF128E759769}" type="pres">
      <dgm:prSet presAssocID="{E420AE31-667E-434A-B1DE-FAACCA05959F}" presName="tx1" presStyleLbl="revTx" presStyleIdx="1" presStyleCnt="5"/>
      <dgm:spPr/>
    </dgm:pt>
    <dgm:pt modelId="{98769EC7-514A-416F-9B90-653BCEB71DE9}" type="pres">
      <dgm:prSet presAssocID="{E420AE31-667E-434A-B1DE-FAACCA05959F}" presName="vert1" presStyleCnt="0"/>
      <dgm:spPr/>
    </dgm:pt>
    <dgm:pt modelId="{893EF7CC-CAAB-475C-939C-BEFDB5B8FD3D}" type="pres">
      <dgm:prSet presAssocID="{DE07B117-CEB7-45C3-B656-EE72CA9D5F35}" presName="thickLine" presStyleLbl="alignNode1" presStyleIdx="2" presStyleCnt="5"/>
      <dgm:spPr/>
    </dgm:pt>
    <dgm:pt modelId="{C2ECC77F-FF2E-4454-9D7D-C3B71997281A}" type="pres">
      <dgm:prSet presAssocID="{DE07B117-CEB7-45C3-B656-EE72CA9D5F35}" presName="horz1" presStyleCnt="0"/>
      <dgm:spPr/>
    </dgm:pt>
    <dgm:pt modelId="{7B46B4EA-354D-4A2C-B35B-50B750BD0E2C}" type="pres">
      <dgm:prSet presAssocID="{DE07B117-CEB7-45C3-B656-EE72CA9D5F35}" presName="tx1" presStyleLbl="revTx" presStyleIdx="2" presStyleCnt="5"/>
      <dgm:spPr/>
    </dgm:pt>
    <dgm:pt modelId="{0C768EBA-28E9-4BD8-8EEF-369D2138C928}" type="pres">
      <dgm:prSet presAssocID="{DE07B117-CEB7-45C3-B656-EE72CA9D5F35}" presName="vert1" presStyleCnt="0"/>
      <dgm:spPr/>
    </dgm:pt>
    <dgm:pt modelId="{13975E1D-EF0D-4EBE-BD53-4B9E1CA92339}" type="pres">
      <dgm:prSet presAssocID="{AB4AFFF3-6235-47F4-B7EF-82979EE82EB2}" presName="thickLine" presStyleLbl="alignNode1" presStyleIdx="3" presStyleCnt="5"/>
      <dgm:spPr/>
    </dgm:pt>
    <dgm:pt modelId="{3AEBC50A-9CCF-45B3-A6D7-082CE112D41B}" type="pres">
      <dgm:prSet presAssocID="{AB4AFFF3-6235-47F4-B7EF-82979EE82EB2}" presName="horz1" presStyleCnt="0"/>
      <dgm:spPr/>
    </dgm:pt>
    <dgm:pt modelId="{96F8A751-D843-4DDB-9329-0D93AD7AF552}" type="pres">
      <dgm:prSet presAssocID="{AB4AFFF3-6235-47F4-B7EF-82979EE82EB2}" presName="tx1" presStyleLbl="revTx" presStyleIdx="3" presStyleCnt="5"/>
      <dgm:spPr/>
    </dgm:pt>
    <dgm:pt modelId="{6A87254D-4645-4BBA-A2B1-7D0416A86B96}" type="pres">
      <dgm:prSet presAssocID="{AB4AFFF3-6235-47F4-B7EF-82979EE82EB2}" presName="vert1" presStyleCnt="0"/>
      <dgm:spPr/>
    </dgm:pt>
    <dgm:pt modelId="{28802885-94B0-4E77-A42E-9255E013B07E}" type="pres">
      <dgm:prSet presAssocID="{D5822E2D-7851-422A-B095-E99FF4E7EF86}" presName="thickLine" presStyleLbl="alignNode1" presStyleIdx="4" presStyleCnt="5"/>
      <dgm:spPr/>
    </dgm:pt>
    <dgm:pt modelId="{516989D9-EB40-4764-8377-C2AC7B715A99}" type="pres">
      <dgm:prSet presAssocID="{D5822E2D-7851-422A-B095-E99FF4E7EF86}" presName="horz1" presStyleCnt="0"/>
      <dgm:spPr/>
    </dgm:pt>
    <dgm:pt modelId="{F9D0C08D-E8DD-46D2-AAC1-4434EB25430E}" type="pres">
      <dgm:prSet presAssocID="{D5822E2D-7851-422A-B095-E99FF4E7EF86}" presName="tx1" presStyleLbl="revTx" presStyleIdx="4" presStyleCnt="5"/>
      <dgm:spPr/>
    </dgm:pt>
    <dgm:pt modelId="{E550D771-72EB-433E-AC06-D1565BA7DE83}" type="pres">
      <dgm:prSet presAssocID="{D5822E2D-7851-422A-B095-E99FF4E7EF86}" presName="vert1" presStyleCnt="0"/>
      <dgm:spPr/>
    </dgm:pt>
  </dgm:ptLst>
  <dgm:cxnLst>
    <dgm:cxn modelId="{F0027A1F-20A4-4CF3-B01E-56E17767EA08}" type="presOf" srcId="{D5822E2D-7851-422A-B095-E99FF4E7EF86}" destId="{F9D0C08D-E8DD-46D2-AAC1-4434EB25430E}" srcOrd="0" destOrd="0" presId="urn:microsoft.com/office/officeart/2008/layout/LinedList"/>
    <dgm:cxn modelId="{03BD7924-114A-4161-B1B4-F8B538146814}" type="presOf" srcId="{DE07B117-CEB7-45C3-B656-EE72CA9D5F35}" destId="{7B46B4EA-354D-4A2C-B35B-50B750BD0E2C}" srcOrd="0" destOrd="0" presId="urn:microsoft.com/office/officeart/2008/layout/LinedList"/>
    <dgm:cxn modelId="{237C3F3C-4FFC-45A1-B60E-A925D8C83EDE}" srcId="{5D7AD298-AC29-4795-8DBD-E836E89A1460}" destId="{AB4AFFF3-6235-47F4-B7EF-82979EE82EB2}" srcOrd="3" destOrd="0" parTransId="{BA09CE23-12FE-4140-992B-4B7CF1332F60}" sibTransId="{EA340475-BF00-4D74-B212-E88F06B40B54}"/>
    <dgm:cxn modelId="{F764E045-193E-4105-9C44-181726985F44}" type="presOf" srcId="{9DB7EFFB-618E-4D7C-866F-9FF6D51A1740}" destId="{AB0DD6A1-7EF7-4C3D-A901-55B1A786EF3F}" srcOrd="0" destOrd="0" presId="urn:microsoft.com/office/officeart/2008/layout/LinedList"/>
    <dgm:cxn modelId="{49D85348-E1AC-4D93-91BE-285E7EE4FD6C}" srcId="{5D7AD298-AC29-4795-8DBD-E836E89A1460}" destId="{9DB7EFFB-618E-4D7C-866F-9FF6D51A1740}" srcOrd="0" destOrd="0" parTransId="{59B4EF36-F29F-4095-8A09-0D6775F1BED5}" sibTransId="{F1F3AA67-F715-4761-9348-C372DE60FCB5}"/>
    <dgm:cxn modelId="{9CBA8D6B-3B10-4BE3-81BC-EE117012DBB7}" type="presOf" srcId="{AB4AFFF3-6235-47F4-B7EF-82979EE82EB2}" destId="{96F8A751-D843-4DDB-9329-0D93AD7AF552}" srcOrd="0" destOrd="0" presId="urn:microsoft.com/office/officeart/2008/layout/LinedList"/>
    <dgm:cxn modelId="{0ABAFD81-63D5-49D6-8A8D-B7198FE6CDAE}" srcId="{5D7AD298-AC29-4795-8DBD-E836E89A1460}" destId="{DE07B117-CEB7-45C3-B656-EE72CA9D5F35}" srcOrd="2" destOrd="0" parTransId="{94900CEA-1645-4115-9066-7E65AE08E443}" sibTransId="{84145C9D-00C1-4E1D-9A9F-6B3709DE7E9C}"/>
    <dgm:cxn modelId="{BC44769D-02F6-43E2-ACD0-D743D64BD515}" srcId="{5D7AD298-AC29-4795-8DBD-E836E89A1460}" destId="{D5822E2D-7851-422A-B095-E99FF4E7EF86}" srcOrd="4" destOrd="0" parTransId="{BC30E2B3-5C39-4CAD-A585-8C290BD2C3CF}" sibTransId="{9F167142-556A-4FED-BDF7-DEB4FC3CEF36}"/>
    <dgm:cxn modelId="{2C4726CB-DAD8-4455-A317-044C3E8AD85A}" type="presOf" srcId="{E420AE31-667E-434A-B1DE-FAACCA05959F}" destId="{AF4F655E-C498-4BBF-9C99-AF128E759769}" srcOrd="0" destOrd="0" presId="urn:microsoft.com/office/officeart/2008/layout/LinedList"/>
    <dgm:cxn modelId="{141196DC-93DE-46EC-A168-43E45FCCC2EE}" srcId="{5D7AD298-AC29-4795-8DBD-E836E89A1460}" destId="{E420AE31-667E-434A-B1DE-FAACCA05959F}" srcOrd="1" destOrd="0" parTransId="{0155115C-C9D4-4054-935E-4AA78CB8169E}" sibTransId="{0E0E51C2-4FFE-423A-92D5-CE101F44EFEE}"/>
    <dgm:cxn modelId="{94DC90FE-8C5E-4B69-B251-E750542CF899}" type="presOf" srcId="{5D7AD298-AC29-4795-8DBD-E836E89A1460}" destId="{3AF30A3E-876B-4925-9CB8-A0D71F7A06E5}" srcOrd="0" destOrd="0" presId="urn:microsoft.com/office/officeart/2008/layout/LinedList"/>
    <dgm:cxn modelId="{4B500406-E85E-48C1-BA89-34AF2132773A}" type="presParOf" srcId="{3AF30A3E-876B-4925-9CB8-A0D71F7A06E5}" destId="{23038A71-CC83-42AC-B549-69B7A68B2D3A}" srcOrd="0" destOrd="0" presId="urn:microsoft.com/office/officeart/2008/layout/LinedList"/>
    <dgm:cxn modelId="{81CD470A-3772-4A72-93BF-862C0086642F}" type="presParOf" srcId="{3AF30A3E-876B-4925-9CB8-A0D71F7A06E5}" destId="{4868B652-13E0-43F2-B371-8ADCE02DE824}" srcOrd="1" destOrd="0" presId="urn:microsoft.com/office/officeart/2008/layout/LinedList"/>
    <dgm:cxn modelId="{602553EE-07A7-485D-812A-A7BD9923EA99}" type="presParOf" srcId="{4868B652-13E0-43F2-B371-8ADCE02DE824}" destId="{AB0DD6A1-7EF7-4C3D-A901-55B1A786EF3F}" srcOrd="0" destOrd="0" presId="urn:microsoft.com/office/officeart/2008/layout/LinedList"/>
    <dgm:cxn modelId="{F5181DF0-6868-4A12-A1D2-534D7F2FF9B1}" type="presParOf" srcId="{4868B652-13E0-43F2-B371-8ADCE02DE824}" destId="{707CC5EA-EFC2-4F2F-BF7B-6716075B1CF1}" srcOrd="1" destOrd="0" presId="urn:microsoft.com/office/officeart/2008/layout/LinedList"/>
    <dgm:cxn modelId="{C55F37AE-151C-4D01-81E6-2D423FCD3C15}" type="presParOf" srcId="{3AF30A3E-876B-4925-9CB8-A0D71F7A06E5}" destId="{2B22C69D-9415-4412-AE96-191ED5C77C4E}" srcOrd="2" destOrd="0" presId="urn:microsoft.com/office/officeart/2008/layout/LinedList"/>
    <dgm:cxn modelId="{79B9CCC8-F91B-40C0-8EDC-9B5E4D895A75}" type="presParOf" srcId="{3AF30A3E-876B-4925-9CB8-A0D71F7A06E5}" destId="{E1463F6F-6786-4AD5-8DD3-2A5840E28791}" srcOrd="3" destOrd="0" presId="urn:microsoft.com/office/officeart/2008/layout/LinedList"/>
    <dgm:cxn modelId="{9C8351AF-595B-4071-ADD2-6D7635BA25F5}" type="presParOf" srcId="{E1463F6F-6786-4AD5-8DD3-2A5840E28791}" destId="{AF4F655E-C498-4BBF-9C99-AF128E759769}" srcOrd="0" destOrd="0" presId="urn:microsoft.com/office/officeart/2008/layout/LinedList"/>
    <dgm:cxn modelId="{E2BF3EB5-3E4B-40C0-8292-6C8756B8C907}" type="presParOf" srcId="{E1463F6F-6786-4AD5-8DD3-2A5840E28791}" destId="{98769EC7-514A-416F-9B90-653BCEB71DE9}" srcOrd="1" destOrd="0" presId="urn:microsoft.com/office/officeart/2008/layout/LinedList"/>
    <dgm:cxn modelId="{4C963485-4F58-4EE4-8D29-358F168EB87C}" type="presParOf" srcId="{3AF30A3E-876B-4925-9CB8-A0D71F7A06E5}" destId="{893EF7CC-CAAB-475C-939C-BEFDB5B8FD3D}" srcOrd="4" destOrd="0" presId="urn:microsoft.com/office/officeart/2008/layout/LinedList"/>
    <dgm:cxn modelId="{81B694C8-E488-46B1-B00D-62444A22D250}" type="presParOf" srcId="{3AF30A3E-876B-4925-9CB8-A0D71F7A06E5}" destId="{C2ECC77F-FF2E-4454-9D7D-C3B71997281A}" srcOrd="5" destOrd="0" presId="urn:microsoft.com/office/officeart/2008/layout/LinedList"/>
    <dgm:cxn modelId="{BC8C12CE-DE58-4988-98E8-B6118044A290}" type="presParOf" srcId="{C2ECC77F-FF2E-4454-9D7D-C3B71997281A}" destId="{7B46B4EA-354D-4A2C-B35B-50B750BD0E2C}" srcOrd="0" destOrd="0" presId="urn:microsoft.com/office/officeart/2008/layout/LinedList"/>
    <dgm:cxn modelId="{481868D1-A4A2-4B85-872C-2DA8E816A975}" type="presParOf" srcId="{C2ECC77F-FF2E-4454-9D7D-C3B71997281A}" destId="{0C768EBA-28E9-4BD8-8EEF-369D2138C928}" srcOrd="1" destOrd="0" presId="urn:microsoft.com/office/officeart/2008/layout/LinedList"/>
    <dgm:cxn modelId="{11C1AFBE-45F4-41D4-AD3C-DFC69A5BD8D2}" type="presParOf" srcId="{3AF30A3E-876B-4925-9CB8-A0D71F7A06E5}" destId="{13975E1D-EF0D-4EBE-BD53-4B9E1CA92339}" srcOrd="6" destOrd="0" presId="urn:microsoft.com/office/officeart/2008/layout/LinedList"/>
    <dgm:cxn modelId="{4DA4E68E-D78D-42E7-AB43-D03D05B8E34C}" type="presParOf" srcId="{3AF30A3E-876B-4925-9CB8-A0D71F7A06E5}" destId="{3AEBC50A-9CCF-45B3-A6D7-082CE112D41B}" srcOrd="7" destOrd="0" presId="urn:microsoft.com/office/officeart/2008/layout/LinedList"/>
    <dgm:cxn modelId="{4B89A117-6E39-43A9-8B62-F400186DF5D1}" type="presParOf" srcId="{3AEBC50A-9CCF-45B3-A6D7-082CE112D41B}" destId="{96F8A751-D843-4DDB-9329-0D93AD7AF552}" srcOrd="0" destOrd="0" presId="urn:microsoft.com/office/officeart/2008/layout/LinedList"/>
    <dgm:cxn modelId="{0B081B38-DB5E-406A-95B3-3877A02F2576}" type="presParOf" srcId="{3AEBC50A-9CCF-45B3-A6D7-082CE112D41B}" destId="{6A87254D-4645-4BBA-A2B1-7D0416A86B96}" srcOrd="1" destOrd="0" presId="urn:microsoft.com/office/officeart/2008/layout/LinedList"/>
    <dgm:cxn modelId="{F8B4A5DE-2373-42B5-872A-5456EE65243E}" type="presParOf" srcId="{3AF30A3E-876B-4925-9CB8-A0D71F7A06E5}" destId="{28802885-94B0-4E77-A42E-9255E013B07E}" srcOrd="8" destOrd="0" presId="urn:microsoft.com/office/officeart/2008/layout/LinedList"/>
    <dgm:cxn modelId="{38D8C88C-4D1E-4BE3-898C-5901350CADBA}" type="presParOf" srcId="{3AF30A3E-876B-4925-9CB8-A0D71F7A06E5}" destId="{516989D9-EB40-4764-8377-C2AC7B715A99}" srcOrd="9" destOrd="0" presId="urn:microsoft.com/office/officeart/2008/layout/LinedList"/>
    <dgm:cxn modelId="{F3C8E18D-5710-402E-B990-364A3B811D0D}" type="presParOf" srcId="{516989D9-EB40-4764-8377-C2AC7B715A99}" destId="{F9D0C08D-E8DD-46D2-AAC1-4434EB25430E}" srcOrd="0" destOrd="0" presId="urn:microsoft.com/office/officeart/2008/layout/LinedList"/>
    <dgm:cxn modelId="{5407D35A-5343-4C90-941E-C49AA9FFC986}" type="presParOf" srcId="{516989D9-EB40-4764-8377-C2AC7B715A99}" destId="{E550D771-72EB-433E-AC06-D1565BA7DE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113B0-85A6-4D47-8C3C-544732A37DB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2902A81-91BA-49BA-B9AD-A93F457488AD}">
      <dgm:prSet/>
      <dgm:spPr/>
      <dgm:t>
        <a:bodyPr/>
        <a:lstStyle/>
        <a:p>
          <a:r>
            <a:rPr lang="en-US"/>
            <a:t>Link to Survey:</a:t>
          </a:r>
          <a:endParaRPr lang="en-US" dirty="0"/>
        </a:p>
      </dgm:t>
    </dgm:pt>
    <dgm:pt modelId="{AC76B146-4465-41B9-9227-6CDB0988820E}" type="parTrans" cxnId="{68A70C56-4E83-4361-9AA8-A7D8E2B3B3F5}">
      <dgm:prSet/>
      <dgm:spPr/>
      <dgm:t>
        <a:bodyPr/>
        <a:lstStyle/>
        <a:p>
          <a:endParaRPr lang="en-US"/>
        </a:p>
      </dgm:t>
    </dgm:pt>
    <dgm:pt modelId="{B2E803F2-6B31-4494-802E-FF4A0CF2A623}" type="sibTrans" cxnId="{68A70C56-4E83-4361-9AA8-A7D8E2B3B3F5}">
      <dgm:prSet/>
      <dgm:spPr/>
      <dgm:t>
        <a:bodyPr/>
        <a:lstStyle/>
        <a:p>
          <a:endParaRPr lang="en-US"/>
        </a:p>
      </dgm:t>
    </dgm:pt>
    <dgm:pt modelId="{9C590439-FBE9-43F7-9545-E8F02A7E4A26}">
      <dgm:prSet/>
      <dgm:spPr/>
      <dgm:t>
        <a:bodyPr/>
        <a:lstStyle/>
        <a:p>
          <a:r>
            <a:rPr lang="en-US" dirty="0"/>
            <a:t>Nurses may receive 1.0 CE for this presentation. </a:t>
          </a:r>
        </a:p>
      </dgm:t>
    </dgm:pt>
    <dgm:pt modelId="{B098ECB5-285C-4DAB-A26E-8F8E58D0F10D}" type="parTrans" cxnId="{E3D517BA-A9B1-48DB-BE86-E25AD356ECEA}">
      <dgm:prSet/>
      <dgm:spPr/>
      <dgm:t>
        <a:bodyPr/>
        <a:lstStyle/>
        <a:p>
          <a:endParaRPr lang="en-US"/>
        </a:p>
      </dgm:t>
    </dgm:pt>
    <dgm:pt modelId="{14EBB0AB-5DA8-429E-8CA8-D6648C4940DB}" type="sibTrans" cxnId="{E3D517BA-A9B1-48DB-BE86-E25AD356ECEA}">
      <dgm:prSet/>
      <dgm:spPr/>
      <dgm:t>
        <a:bodyPr/>
        <a:lstStyle/>
        <a:p>
          <a:endParaRPr lang="en-US"/>
        </a:p>
      </dgm:t>
    </dgm:pt>
    <dgm:pt modelId="{042A3A13-058E-4031-ACDB-5517BB75A567}" type="pres">
      <dgm:prSet presAssocID="{402113B0-85A6-4D47-8C3C-544732A37DBB}" presName="hierChild1" presStyleCnt="0">
        <dgm:presLayoutVars>
          <dgm:chPref val="1"/>
          <dgm:dir/>
          <dgm:animOne val="branch"/>
          <dgm:animLvl val="lvl"/>
          <dgm:resizeHandles/>
        </dgm:presLayoutVars>
      </dgm:prSet>
      <dgm:spPr/>
    </dgm:pt>
    <dgm:pt modelId="{433E744D-C072-4286-97AB-FBAC51C78822}" type="pres">
      <dgm:prSet presAssocID="{A2902A81-91BA-49BA-B9AD-A93F457488AD}" presName="hierRoot1" presStyleCnt="0"/>
      <dgm:spPr/>
    </dgm:pt>
    <dgm:pt modelId="{8D8E9C1B-76DA-427D-A967-23923D4A8A1E}" type="pres">
      <dgm:prSet presAssocID="{A2902A81-91BA-49BA-B9AD-A93F457488AD}" presName="composite" presStyleCnt="0"/>
      <dgm:spPr/>
    </dgm:pt>
    <dgm:pt modelId="{772ED6B1-8043-42AF-9DE3-690291A8F848}" type="pres">
      <dgm:prSet presAssocID="{A2902A81-91BA-49BA-B9AD-A93F457488AD}" presName="background" presStyleLbl="node0" presStyleIdx="0" presStyleCnt="2"/>
      <dgm:spPr/>
    </dgm:pt>
    <dgm:pt modelId="{5DB6DB2B-5579-4B1C-B4ED-73A65372E5D8}" type="pres">
      <dgm:prSet presAssocID="{A2902A81-91BA-49BA-B9AD-A93F457488AD}" presName="text" presStyleLbl="fgAcc0" presStyleIdx="0" presStyleCnt="2">
        <dgm:presLayoutVars>
          <dgm:chPref val="3"/>
        </dgm:presLayoutVars>
      </dgm:prSet>
      <dgm:spPr/>
    </dgm:pt>
    <dgm:pt modelId="{C7A8E634-5B7A-427B-8C7E-54BF2071DEE1}" type="pres">
      <dgm:prSet presAssocID="{A2902A81-91BA-49BA-B9AD-A93F457488AD}" presName="hierChild2" presStyleCnt="0"/>
      <dgm:spPr/>
    </dgm:pt>
    <dgm:pt modelId="{3EC4A2FF-709B-465F-A3F7-6F0939DEEE47}" type="pres">
      <dgm:prSet presAssocID="{9C590439-FBE9-43F7-9545-E8F02A7E4A26}" presName="hierRoot1" presStyleCnt="0"/>
      <dgm:spPr/>
    </dgm:pt>
    <dgm:pt modelId="{760B1E5D-73C9-4137-9E97-95843FABC509}" type="pres">
      <dgm:prSet presAssocID="{9C590439-FBE9-43F7-9545-E8F02A7E4A26}" presName="composite" presStyleCnt="0"/>
      <dgm:spPr/>
    </dgm:pt>
    <dgm:pt modelId="{A4CEC55F-3E95-46B9-8B2A-9B2568E6AD4B}" type="pres">
      <dgm:prSet presAssocID="{9C590439-FBE9-43F7-9545-E8F02A7E4A26}" presName="background" presStyleLbl="node0" presStyleIdx="1" presStyleCnt="2"/>
      <dgm:spPr/>
    </dgm:pt>
    <dgm:pt modelId="{71364BE2-D246-4590-AC59-10301CE0FDE9}" type="pres">
      <dgm:prSet presAssocID="{9C590439-FBE9-43F7-9545-E8F02A7E4A26}" presName="text" presStyleLbl="fgAcc0" presStyleIdx="1" presStyleCnt="2">
        <dgm:presLayoutVars>
          <dgm:chPref val="3"/>
        </dgm:presLayoutVars>
      </dgm:prSet>
      <dgm:spPr/>
    </dgm:pt>
    <dgm:pt modelId="{DB564108-53B5-47EE-815D-2C302EAC50A4}" type="pres">
      <dgm:prSet presAssocID="{9C590439-FBE9-43F7-9545-E8F02A7E4A26}" presName="hierChild2" presStyleCnt="0"/>
      <dgm:spPr/>
    </dgm:pt>
  </dgm:ptLst>
  <dgm:cxnLst>
    <dgm:cxn modelId="{E4691E37-3820-419D-8416-3213A8C06F90}" type="presOf" srcId="{9C590439-FBE9-43F7-9545-E8F02A7E4A26}" destId="{71364BE2-D246-4590-AC59-10301CE0FDE9}" srcOrd="0" destOrd="0" presId="urn:microsoft.com/office/officeart/2005/8/layout/hierarchy1"/>
    <dgm:cxn modelId="{62734651-0A59-45EB-B011-0518B4A90BCB}" type="presOf" srcId="{402113B0-85A6-4D47-8C3C-544732A37DBB}" destId="{042A3A13-058E-4031-ACDB-5517BB75A567}" srcOrd="0" destOrd="0" presId="urn:microsoft.com/office/officeart/2005/8/layout/hierarchy1"/>
    <dgm:cxn modelId="{68A70C56-4E83-4361-9AA8-A7D8E2B3B3F5}" srcId="{402113B0-85A6-4D47-8C3C-544732A37DBB}" destId="{A2902A81-91BA-49BA-B9AD-A93F457488AD}" srcOrd="0" destOrd="0" parTransId="{AC76B146-4465-41B9-9227-6CDB0988820E}" sibTransId="{B2E803F2-6B31-4494-802E-FF4A0CF2A623}"/>
    <dgm:cxn modelId="{7BEEF39E-68C8-4B03-BB8B-B145822F9005}" type="presOf" srcId="{A2902A81-91BA-49BA-B9AD-A93F457488AD}" destId="{5DB6DB2B-5579-4B1C-B4ED-73A65372E5D8}" srcOrd="0" destOrd="0" presId="urn:microsoft.com/office/officeart/2005/8/layout/hierarchy1"/>
    <dgm:cxn modelId="{E3D517BA-A9B1-48DB-BE86-E25AD356ECEA}" srcId="{402113B0-85A6-4D47-8C3C-544732A37DBB}" destId="{9C590439-FBE9-43F7-9545-E8F02A7E4A26}" srcOrd="1" destOrd="0" parTransId="{B098ECB5-285C-4DAB-A26E-8F8E58D0F10D}" sibTransId="{14EBB0AB-5DA8-429E-8CA8-D6648C4940DB}"/>
    <dgm:cxn modelId="{ED0B2C18-312A-4D38-B215-97EB4231E8A1}" type="presParOf" srcId="{042A3A13-058E-4031-ACDB-5517BB75A567}" destId="{433E744D-C072-4286-97AB-FBAC51C78822}" srcOrd="0" destOrd="0" presId="urn:microsoft.com/office/officeart/2005/8/layout/hierarchy1"/>
    <dgm:cxn modelId="{DA5E1884-BF3A-4DCE-9142-5DAAEFDAF460}" type="presParOf" srcId="{433E744D-C072-4286-97AB-FBAC51C78822}" destId="{8D8E9C1B-76DA-427D-A967-23923D4A8A1E}" srcOrd="0" destOrd="0" presId="urn:microsoft.com/office/officeart/2005/8/layout/hierarchy1"/>
    <dgm:cxn modelId="{D9BBF292-23C9-406C-A761-9B3D33ABE42D}" type="presParOf" srcId="{8D8E9C1B-76DA-427D-A967-23923D4A8A1E}" destId="{772ED6B1-8043-42AF-9DE3-690291A8F848}" srcOrd="0" destOrd="0" presId="urn:microsoft.com/office/officeart/2005/8/layout/hierarchy1"/>
    <dgm:cxn modelId="{D5ED9D3F-66EF-46F5-979A-87ECEB032A5F}" type="presParOf" srcId="{8D8E9C1B-76DA-427D-A967-23923D4A8A1E}" destId="{5DB6DB2B-5579-4B1C-B4ED-73A65372E5D8}" srcOrd="1" destOrd="0" presId="urn:microsoft.com/office/officeart/2005/8/layout/hierarchy1"/>
    <dgm:cxn modelId="{B957E0A4-1E99-4EAE-8198-521521021059}" type="presParOf" srcId="{433E744D-C072-4286-97AB-FBAC51C78822}" destId="{C7A8E634-5B7A-427B-8C7E-54BF2071DEE1}" srcOrd="1" destOrd="0" presId="urn:microsoft.com/office/officeart/2005/8/layout/hierarchy1"/>
    <dgm:cxn modelId="{62104C6B-5F49-4CCA-8E78-950FC73499D8}" type="presParOf" srcId="{042A3A13-058E-4031-ACDB-5517BB75A567}" destId="{3EC4A2FF-709B-465F-A3F7-6F0939DEEE47}" srcOrd="1" destOrd="0" presId="urn:microsoft.com/office/officeart/2005/8/layout/hierarchy1"/>
    <dgm:cxn modelId="{DB41D801-8745-4986-A076-D80AAD6F68FF}" type="presParOf" srcId="{3EC4A2FF-709B-465F-A3F7-6F0939DEEE47}" destId="{760B1E5D-73C9-4137-9E97-95843FABC509}" srcOrd="0" destOrd="0" presId="urn:microsoft.com/office/officeart/2005/8/layout/hierarchy1"/>
    <dgm:cxn modelId="{171F3300-3890-4FF0-9F0D-4B84A3FF85C4}" type="presParOf" srcId="{760B1E5D-73C9-4137-9E97-95843FABC509}" destId="{A4CEC55F-3E95-46B9-8B2A-9B2568E6AD4B}" srcOrd="0" destOrd="0" presId="urn:microsoft.com/office/officeart/2005/8/layout/hierarchy1"/>
    <dgm:cxn modelId="{242E6D70-D830-4F13-88F6-09172E4EF7CB}" type="presParOf" srcId="{760B1E5D-73C9-4137-9E97-95843FABC509}" destId="{71364BE2-D246-4590-AC59-10301CE0FDE9}" srcOrd="1" destOrd="0" presId="urn:microsoft.com/office/officeart/2005/8/layout/hierarchy1"/>
    <dgm:cxn modelId="{8A4DD10F-1EAB-45B0-8A28-7D9F24D3DFFB}" type="presParOf" srcId="{3EC4A2FF-709B-465F-A3F7-6F0939DEEE47}" destId="{DB564108-53B5-47EE-815D-2C302EAC50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CD2AA-A0B8-466D-8CEB-38755D87CCAE}">
      <dsp:nvSpPr>
        <dsp:cNvPr id="0" name=""/>
        <dsp:cNvSpPr/>
      </dsp:nvSpPr>
      <dsp:spPr>
        <a:xfrm>
          <a:off x="0" y="0"/>
          <a:ext cx="5960514" cy="1412739"/>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PREBRIEFING</a:t>
          </a:r>
        </a:p>
      </dsp:txBody>
      <dsp:txXfrm>
        <a:off x="41378" y="41378"/>
        <a:ext cx="4436058" cy="1329983"/>
      </dsp:txXfrm>
    </dsp:sp>
    <dsp:sp modelId="{33209224-41A9-4782-A27A-1030AC31796D}">
      <dsp:nvSpPr>
        <dsp:cNvPr id="0" name=""/>
        <dsp:cNvSpPr/>
      </dsp:nvSpPr>
      <dsp:spPr>
        <a:xfrm>
          <a:off x="525927" y="1648195"/>
          <a:ext cx="5960514" cy="1412739"/>
        </a:xfrm>
        <a:prstGeom prst="roundRect">
          <a:avLst>
            <a:gd name="adj" fmla="val 10000"/>
          </a:avLst>
        </a:prstGeom>
        <a:solidFill>
          <a:schemeClr val="accent5">
            <a:hueOff val="2230328"/>
            <a:satOff val="-9870"/>
            <a:lumOff val="-990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SIMULATION</a:t>
          </a:r>
        </a:p>
      </dsp:txBody>
      <dsp:txXfrm>
        <a:off x="567305" y="1689573"/>
        <a:ext cx="4433550" cy="1329983"/>
      </dsp:txXfrm>
    </dsp:sp>
    <dsp:sp modelId="{AD299E7E-75C8-41F1-B5A1-05D37C2DEA79}">
      <dsp:nvSpPr>
        <dsp:cNvPr id="0" name=""/>
        <dsp:cNvSpPr/>
      </dsp:nvSpPr>
      <dsp:spPr>
        <a:xfrm>
          <a:off x="1051855" y="3296391"/>
          <a:ext cx="5960514" cy="1412739"/>
        </a:xfrm>
        <a:prstGeom prst="roundRect">
          <a:avLst>
            <a:gd name="adj" fmla="val 10000"/>
          </a:avLst>
        </a:prstGeom>
        <a:solidFill>
          <a:schemeClr val="accent5">
            <a:hueOff val="4460656"/>
            <a:satOff val="-19740"/>
            <a:lumOff val="-1980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DEBRIEFING &amp; REFLECTION</a:t>
          </a:r>
        </a:p>
      </dsp:txBody>
      <dsp:txXfrm>
        <a:off x="1093233" y="3337769"/>
        <a:ext cx="4433550" cy="1329983"/>
      </dsp:txXfrm>
    </dsp:sp>
    <dsp:sp modelId="{3674631B-9878-427B-B394-6BD9966D8015}">
      <dsp:nvSpPr>
        <dsp:cNvPr id="0" name=""/>
        <dsp:cNvSpPr/>
      </dsp:nvSpPr>
      <dsp:spPr>
        <a:xfrm>
          <a:off x="5042233" y="1071327"/>
          <a:ext cx="918280" cy="918280"/>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01</a:t>
          </a:r>
        </a:p>
      </dsp:txBody>
      <dsp:txXfrm>
        <a:off x="5248846" y="1071327"/>
        <a:ext cx="505054" cy="691006"/>
      </dsp:txXfrm>
    </dsp:sp>
    <dsp:sp modelId="{5E0C2DEE-6DF4-4D43-B0FF-1DA2F048756C}">
      <dsp:nvSpPr>
        <dsp:cNvPr id="0" name=""/>
        <dsp:cNvSpPr/>
      </dsp:nvSpPr>
      <dsp:spPr>
        <a:xfrm>
          <a:off x="5568161" y="2710104"/>
          <a:ext cx="918280" cy="918280"/>
        </a:xfrm>
        <a:prstGeom prst="downArrow">
          <a:avLst>
            <a:gd name="adj1" fmla="val 55000"/>
            <a:gd name="adj2" fmla="val 45000"/>
          </a:avLst>
        </a:prstGeom>
        <a:solidFill>
          <a:schemeClr val="accent5">
            <a:tint val="40000"/>
            <a:alpha val="90000"/>
            <a:hueOff val="4099132"/>
            <a:satOff val="-22118"/>
            <a:lumOff val="-454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02</a:t>
          </a:r>
        </a:p>
      </dsp:txBody>
      <dsp:txXfrm>
        <a:off x="5774774" y="2710104"/>
        <a:ext cx="505054" cy="69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38A71-CC83-42AC-B549-69B7A68B2D3A}">
      <dsp:nvSpPr>
        <dsp:cNvPr id="0" name=""/>
        <dsp:cNvSpPr/>
      </dsp:nvSpPr>
      <dsp:spPr>
        <a:xfrm>
          <a:off x="0" y="574"/>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AB0DD6A1-7EF7-4C3D-A901-55B1A786EF3F}">
      <dsp:nvSpPr>
        <dsp:cNvPr id="0" name=""/>
        <dsp:cNvSpPr/>
      </dsp:nvSpPr>
      <dsp:spPr>
        <a:xfrm>
          <a:off x="0" y="574"/>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Each table will do:</a:t>
          </a:r>
        </a:p>
      </dsp:txBody>
      <dsp:txXfrm>
        <a:off x="0" y="574"/>
        <a:ext cx="7012370" cy="941596"/>
      </dsp:txXfrm>
    </dsp:sp>
    <dsp:sp modelId="{2B22C69D-9415-4412-AE96-191ED5C77C4E}">
      <dsp:nvSpPr>
        <dsp:cNvPr id="0" name=""/>
        <dsp:cNvSpPr/>
      </dsp:nvSpPr>
      <dsp:spPr>
        <a:xfrm>
          <a:off x="0" y="942171"/>
          <a:ext cx="7012370"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AF4F655E-C498-4BBF-9C99-AF128E759769}">
      <dsp:nvSpPr>
        <dsp:cNvPr id="0" name=""/>
        <dsp:cNvSpPr/>
      </dsp:nvSpPr>
      <dsp:spPr>
        <a:xfrm>
          <a:off x="0" y="942171"/>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One Learning Objective</a:t>
          </a:r>
        </a:p>
      </dsp:txBody>
      <dsp:txXfrm>
        <a:off x="0" y="942171"/>
        <a:ext cx="7012370" cy="941596"/>
      </dsp:txXfrm>
    </dsp:sp>
    <dsp:sp modelId="{893EF7CC-CAAB-475C-939C-BEFDB5B8FD3D}">
      <dsp:nvSpPr>
        <dsp:cNvPr id="0" name=""/>
        <dsp:cNvSpPr/>
      </dsp:nvSpPr>
      <dsp:spPr>
        <a:xfrm>
          <a:off x="0" y="1883767"/>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B46B4EA-354D-4A2C-B35B-50B750BD0E2C}">
      <dsp:nvSpPr>
        <dsp:cNvPr id="0" name=""/>
        <dsp:cNvSpPr/>
      </dsp:nvSpPr>
      <dsp:spPr>
        <a:xfrm>
          <a:off x="0" y="1883767"/>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One Prebriefing Assignment</a:t>
          </a:r>
        </a:p>
      </dsp:txBody>
      <dsp:txXfrm>
        <a:off x="0" y="1883767"/>
        <a:ext cx="7012370" cy="941596"/>
      </dsp:txXfrm>
    </dsp:sp>
    <dsp:sp modelId="{13975E1D-EF0D-4EBE-BD53-4B9E1CA92339}">
      <dsp:nvSpPr>
        <dsp:cNvPr id="0" name=""/>
        <dsp:cNvSpPr/>
      </dsp:nvSpPr>
      <dsp:spPr>
        <a:xfrm>
          <a:off x="0" y="2825363"/>
          <a:ext cx="7012370" cy="0"/>
        </a:xfrm>
        <a:prstGeom prst="line">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6F8A751-D843-4DDB-9329-0D93AD7AF552}">
      <dsp:nvSpPr>
        <dsp:cNvPr id="0" name=""/>
        <dsp:cNvSpPr/>
      </dsp:nvSpPr>
      <dsp:spPr>
        <a:xfrm>
          <a:off x="0" y="2825363"/>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One Scenario</a:t>
          </a:r>
        </a:p>
      </dsp:txBody>
      <dsp:txXfrm>
        <a:off x="0" y="2825363"/>
        <a:ext cx="7012370" cy="941596"/>
      </dsp:txXfrm>
    </dsp:sp>
    <dsp:sp modelId="{28802885-94B0-4E77-A42E-9255E013B07E}">
      <dsp:nvSpPr>
        <dsp:cNvPr id="0" name=""/>
        <dsp:cNvSpPr/>
      </dsp:nvSpPr>
      <dsp:spPr>
        <a:xfrm>
          <a:off x="0" y="3766959"/>
          <a:ext cx="7012370" cy="0"/>
        </a:xfrm>
        <a:prstGeom prst="line">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F9D0C08D-E8DD-46D2-AAC1-4434EB25430E}">
      <dsp:nvSpPr>
        <dsp:cNvPr id="0" name=""/>
        <dsp:cNvSpPr/>
      </dsp:nvSpPr>
      <dsp:spPr>
        <a:xfrm>
          <a:off x="0" y="3766959"/>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One Reflection from the scenario</a:t>
          </a:r>
        </a:p>
      </dsp:txBody>
      <dsp:txXfrm>
        <a:off x="0" y="3766959"/>
        <a:ext cx="7012370" cy="941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D6B1-8043-42AF-9DE3-690291A8F848}">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6DB2B-5579-4B1C-B4ED-73A65372E5D8}">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Link to Survey:</a:t>
          </a:r>
          <a:endParaRPr lang="en-US" sz="4600" kern="1200" dirty="0"/>
        </a:p>
      </dsp:txBody>
      <dsp:txXfrm>
        <a:off x="614349" y="743967"/>
        <a:ext cx="4550175" cy="2825197"/>
      </dsp:txXfrm>
    </dsp:sp>
    <dsp:sp modelId="{A4CEC55F-3E95-46B9-8B2A-9B2568E6AD4B}">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64BE2-D246-4590-AC59-10301CE0FDE9}">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Nurses may receive 1.0 CE for this presentation. </a:t>
          </a:r>
        </a:p>
      </dsp:txBody>
      <dsp:txXfrm>
        <a:off x="6390532" y="743967"/>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4/1/2026</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4/1/2026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Development Faculty: </a:t>
            </a:r>
          </a:p>
          <a:p>
            <a:r>
              <a:rPr lang="en-US" dirty="0"/>
              <a:t>Dr. Tracy Jenkins, DNP, RN, CNE, The Impact Center for Leadership and Innovation</a:t>
            </a:r>
          </a:p>
          <a:p>
            <a:r>
              <a:rPr lang="en-US" dirty="0"/>
              <a:t>Dr. Kim Pharris, DNP, RN, CHSE, Western Kentucky University, Pedagogical Assistant Professor</a:t>
            </a:r>
          </a:p>
          <a:p>
            <a:endParaRPr lang="en-US" dirty="0"/>
          </a:p>
          <a:p>
            <a:r>
              <a:rPr lang="en-US" dirty="0"/>
              <a:t>2026</a:t>
            </a:r>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https://www.healthysimulation.com/tools/evaluating-healthcare-simulation/simulation-effectiveness-tool-modified-set-m/</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5221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Roboto" panose="02000000000000000000" pitchFamily="2" charset="0"/>
              </a:rPr>
              <a:t>Citation: </a:t>
            </a:r>
          </a:p>
          <a:p>
            <a:r>
              <a:rPr lang="en-US" b="0" i="0" dirty="0" err="1">
                <a:solidFill>
                  <a:srgbClr val="212121"/>
                </a:solidFill>
                <a:effectLst/>
                <a:highlight>
                  <a:srgbClr val="FFFFFF"/>
                </a:highlight>
                <a:latin typeface="Roboto" panose="02000000000000000000" pitchFamily="2" charset="0"/>
              </a:rPr>
              <a:t>Koukourikos</a:t>
            </a:r>
            <a:r>
              <a:rPr lang="en-US" b="0" i="0" dirty="0">
                <a:solidFill>
                  <a:srgbClr val="212121"/>
                </a:solidFill>
                <a:effectLst/>
                <a:highlight>
                  <a:srgbClr val="FFFFFF"/>
                </a:highlight>
                <a:latin typeface="Roboto" panose="02000000000000000000" pitchFamily="2" charset="0"/>
              </a:rPr>
              <a:t>, K., </a:t>
            </a:r>
            <a:r>
              <a:rPr lang="en-US" b="0" i="0" dirty="0" err="1">
                <a:solidFill>
                  <a:srgbClr val="212121"/>
                </a:solidFill>
                <a:effectLst/>
                <a:highlight>
                  <a:srgbClr val="FFFFFF"/>
                </a:highlight>
                <a:latin typeface="Roboto" panose="02000000000000000000" pitchFamily="2" charset="0"/>
              </a:rPr>
              <a:t>Tsaloglidou</a:t>
            </a:r>
            <a:r>
              <a:rPr lang="en-US" b="0" i="0" dirty="0">
                <a:solidFill>
                  <a:srgbClr val="212121"/>
                </a:solidFill>
                <a:effectLst/>
                <a:highlight>
                  <a:srgbClr val="FFFFFF"/>
                </a:highlight>
                <a:latin typeface="Roboto" panose="02000000000000000000" pitchFamily="2" charset="0"/>
              </a:rPr>
              <a:t>, A., </a:t>
            </a:r>
            <a:r>
              <a:rPr lang="en-US" b="0" i="0" dirty="0" err="1">
                <a:solidFill>
                  <a:srgbClr val="212121"/>
                </a:solidFill>
                <a:effectLst/>
                <a:highlight>
                  <a:srgbClr val="FFFFFF"/>
                </a:highlight>
                <a:latin typeface="Roboto" panose="02000000000000000000" pitchFamily="2" charset="0"/>
              </a:rPr>
              <a:t>Kourkouta</a:t>
            </a:r>
            <a:r>
              <a:rPr lang="en-US" b="0" i="0" dirty="0">
                <a:solidFill>
                  <a:srgbClr val="212121"/>
                </a:solidFill>
                <a:effectLst/>
                <a:highlight>
                  <a:srgbClr val="FFFFFF"/>
                </a:highlight>
                <a:latin typeface="Roboto" panose="02000000000000000000" pitchFamily="2" charset="0"/>
              </a:rPr>
              <a:t>, L., </a:t>
            </a:r>
            <a:r>
              <a:rPr lang="en-US" b="0" i="0" dirty="0" err="1">
                <a:solidFill>
                  <a:srgbClr val="212121"/>
                </a:solidFill>
                <a:effectLst/>
                <a:highlight>
                  <a:srgbClr val="FFFFFF"/>
                </a:highlight>
                <a:latin typeface="Roboto" panose="02000000000000000000" pitchFamily="2" charset="0"/>
              </a:rPr>
              <a:t>Papathanasiou</a:t>
            </a:r>
            <a:r>
              <a:rPr lang="en-US" b="0" i="0" dirty="0">
                <a:solidFill>
                  <a:srgbClr val="212121"/>
                </a:solidFill>
                <a:effectLst/>
                <a:highlight>
                  <a:srgbClr val="FFFFFF"/>
                </a:highlight>
                <a:latin typeface="Roboto" panose="02000000000000000000" pitchFamily="2" charset="0"/>
              </a:rPr>
              <a:t>, I. V., </a:t>
            </a:r>
            <a:r>
              <a:rPr lang="en-US" b="0" i="0" dirty="0" err="1">
                <a:solidFill>
                  <a:srgbClr val="212121"/>
                </a:solidFill>
                <a:effectLst/>
                <a:highlight>
                  <a:srgbClr val="FFFFFF"/>
                </a:highlight>
                <a:latin typeface="Roboto" panose="02000000000000000000" pitchFamily="2" charset="0"/>
              </a:rPr>
              <a:t>Iliadis</a:t>
            </a:r>
            <a:r>
              <a:rPr lang="en-US" b="0" i="0" dirty="0">
                <a:solidFill>
                  <a:srgbClr val="212121"/>
                </a:solidFill>
                <a:effectLst/>
                <a:highlight>
                  <a:srgbClr val="FFFFFF"/>
                </a:highlight>
                <a:latin typeface="Roboto" panose="02000000000000000000" pitchFamily="2" charset="0"/>
              </a:rPr>
              <a:t>, C., </a:t>
            </a:r>
            <a:r>
              <a:rPr lang="en-US" b="0" i="0" dirty="0" err="1">
                <a:solidFill>
                  <a:srgbClr val="212121"/>
                </a:solidFill>
                <a:effectLst/>
                <a:highlight>
                  <a:srgbClr val="FFFFFF"/>
                </a:highlight>
                <a:latin typeface="Roboto" panose="02000000000000000000" pitchFamily="2" charset="0"/>
              </a:rPr>
              <a:t>Fratzana</a:t>
            </a:r>
            <a:r>
              <a:rPr lang="en-US" b="0" i="0" dirty="0">
                <a:solidFill>
                  <a:srgbClr val="212121"/>
                </a:solidFill>
                <a:effectLst/>
                <a:highlight>
                  <a:srgbClr val="FFFFFF"/>
                </a:highlight>
                <a:latin typeface="Roboto" panose="02000000000000000000" pitchFamily="2" charset="0"/>
              </a:rPr>
              <a:t>, A., &amp; Panagiotou, A. (2021). Simulation in Clinical Nursing Education. </a:t>
            </a:r>
            <a:r>
              <a:rPr lang="en-US" b="0" i="1" dirty="0">
                <a:solidFill>
                  <a:srgbClr val="212121"/>
                </a:solidFill>
                <a:effectLst/>
                <a:highlight>
                  <a:srgbClr val="FFFFFF"/>
                </a:highlight>
                <a:latin typeface="Roboto" panose="02000000000000000000" pitchFamily="2" charset="0"/>
              </a:rPr>
              <a:t>Acta informatica medica : AIM : journal of the Society for Medical Informatics of Bosnia &amp; Herzegovina : </a:t>
            </a:r>
            <a:r>
              <a:rPr lang="en-US" b="0" i="1" dirty="0" err="1">
                <a:solidFill>
                  <a:srgbClr val="212121"/>
                </a:solidFill>
                <a:effectLst/>
                <a:highlight>
                  <a:srgbClr val="FFFFFF"/>
                </a:highlight>
                <a:latin typeface="Roboto" panose="02000000000000000000" pitchFamily="2" charset="0"/>
              </a:rPr>
              <a:t>casopis</a:t>
            </a:r>
            <a:r>
              <a:rPr lang="en-US" b="0" i="1" dirty="0">
                <a:solidFill>
                  <a:srgbClr val="212121"/>
                </a:solidFill>
                <a:effectLst/>
                <a:highlight>
                  <a:srgbClr val="FFFFFF"/>
                </a:highlight>
                <a:latin typeface="Roboto" panose="02000000000000000000" pitchFamily="2" charset="0"/>
              </a:rPr>
              <a:t> </a:t>
            </a:r>
            <a:r>
              <a:rPr lang="en-US" b="0" i="1" dirty="0" err="1">
                <a:solidFill>
                  <a:srgbClr val="212121"/>
                </a:solidFill>
                <a:effectLst/>
                <a:highlight>
                  <a:srgbClr val="FFFFFF"/>
                </a:highlight>
                <a:latin typeface="Roboto" panose="02000000000000000000" pitchFamily="2" charset="0"/>
              </a:rPr>
              <a:t>Drustva</a:t>
            </a:r>
            <a:r>
              <a:rPr lang="en-US" b="0" i="1" dirty="0">
                <a:solidFill>
                  <a:srgbClr val="212121"/>
                </a:solidFill>
                <a:effectLst/>
                <a:highlight>
                  <a:srgbClr val="FFFFFF"/>
                </a:highlight>
                <a:latin typeface="Roboto" panose="02000000000000000000" pitchFamily="2" charset="0"/>
              </a:rPr>
              <a:t> za </a:t>
            </a:r>
            <a:r>
              <a:rPr lang="en-US" b="0" i="1" dirty="0" err="1">
                <a:solidFill>
                  <a:srgbClr val="212121"/>
                </a:solidFill>
                <a:effectLst/>
                <a:highlight>
                  <a:srgbClr val="FFFFFF"/>
                </a:highlight>
                <a:latin typeface="Roboto" panose="02000000000000000000" pitchFamily="2" charset="0"/>
              </a:rPr>
              <a:t>medicinsku</a:t>
            </a:r>
            <a:r>
              <a:rPr lang="en-US" b="0" i="1" dirty="0">
                <a:solidFill>
                  <a:srgbClr val="212121"/>
                </a:solidFill>
                <a:effectLst/>
                <a:highlight>
                  <a:srgbClr val="FFFFFF"/>
                </a:highlight>
                <a:latin typeface="Roboto" panose="02000000000000000000" pitchFamily="2" charset="0"/>
              </a:rPr>
              <a:t> </a:t>
            </a:r>
            <a:r>
              <a:rPr lang="en-US" b="0" i="1" dirty="0" err="1">
                <a:solidFill>
                  <a:srgbClr val="212121"/>
                </a:solidFill>
                <a:effectLst/>
                <a:highlight>
                  <a:srgbClr val="FFFFFF"/>
                </a:highlight>
                <a:latin typeface="Roboto" panose="02000000000000000000" pitchFamily="2" charset="0"/>
              </a:rPr>
              <a:t>informatiku</a:t>
            </a:r>
            <a:r>
              <a:rPr lang="en-US" b="0" i="1" dirty="0">
                <a:solidFill>
                  <a:srgbClr val="212121"/>
                </a:solidFill>
                <a:effectLst/>
                <a:highlight>
                  <a:srgbClr val="FFFFFF"/>
                </a:highlight>
                <a:latin typeface="Roboto" panose="02000000000000000000" pitchFamily="2" charset="0"/>
              </a:rPr>
              <a:t> BiH</a:t>
            </a:r>
            <a:r>
              <a:rPr lang="en-US" b="0" i="0" dirty="0">
                <a:solidFill>
                  <a:srgbClr val="212121"/>
                </a:solidFill>
                <a:effectLst/>
                <a:highlight>
                  <a:srgbClr val="FFFFFF"/>
                </a:highlight>
                <a:latin typeface="Roboto" panose="02000000000000000000" pitchFamily="2" charset="0"/>
              </a:rPr>
              <a:t>, </a:t>
            </a:r>
            <a:r>
              <a:rPr lang="en-US" b="0" i="1" dirty="0">
                <a:solidFill>
                  <a:srgbClr val="212121"/>
                </a:solidFill>
                <a:effectLst/>
                <a:highlight>
                  <a:srgbClr val="FFFFFF"/>
                </a:highlight>
                <a:latin typeface="Roboto" panose="02000000000000000000" pitchFamily="2" charset="0"/>
              </a:rPr>
              <a:t>29</a:t>
            </a:r>
            <a:r>
              <a:rPr lang="en-US" b="0" i="0" dirty="0">
                <a:solidFill>
                  <a:srgbClr val="212121"/>
                </a:solidFill>
                <a:effectLst/>
                <a:highlight>
                  <a:srgbClr val="FFFFFF"/>
                </a:highlight>
                <a:latin typeface="Roboto" panose="02000000000000000000" pitchFamily="2" charset="0"/>
              </a:rPr>
              <a:t>(1), 15–20. https://doi.org/10.5455/aim.2021.29.15-20</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109272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https://www.inacsl.org/healthcare-simulation-standards</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63083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phases of simulation</a:t>
            </a:r>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50131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INACSL article: https://www.nursingsimulation.org/article/S1876-1399(21)00095-5/fulltext</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educators we want to stop students when they are going down the wrong path, but that is not active learning. Allow the simulation to come to its conclusion, then during debriefing the students can share where they got stuck and what they should have done. DO NOT INTERRUPT the simulation to teach/help/explain. Observing the time limits for simulations (usually 15-20 minutes) even if the students did not hit the goals. Debriefing will usually connect the dots for them and give them the “Ah ha” moment.</a:t>
            </a:r>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246033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it’s what we do, but in simulation it’s best practice to let the learners speak, they will correct each other given time or may ask the facilitator a question, then it is ok to answer. Keep it short and sweet.</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75084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Debriefing should be led by the LEARNERS and not the facilitator. If they get stuck, you can cue them as to what they need to discuss.</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31314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Simulation is a </a:t>
            </a:r>
            <a:r>
              <a:rPr lang="en-US" b="1" dirty="0"/>
              <a:t>learning strategy</a:t>
            </a:r>
            <a:r>
              <a:rPr lang="en-US" dirty="0"/>
              <a:t>, not a testing method. Grading performance in simulation undermines its purpose and conflicts with best-practice standards.</a:t>
            </a:r>
          </a:p>
          <a:p>
            <a:pPr>
              <a:buNone/>
            </a:pPr>
            <a:r>
              <a:rPr lang="en-US" b="1" dirty="0"/>
              <a:t>Key reasons:</a:t>
            </a:r>
            <a:endParaRPr lang="en-US" dirty="0"/>
          </a:p>
          <a:p>
            <a:pPr>
              <a:buFont typeface="Arial" panose="020B0604020202020204" pitchFamily="34" charset="0"/>
              <a:buChar char="•"/>
            </a:pPr>
            <a:r>
              <a:rPr lang="en-US" b="1" dirty="0"/>
              <a:t>Psychological safety:</a:t>
            </a:r>
            <a:r>
              <a:rPr lang="en-US" dirty="0"/>
              <a:t> When grades are attached, students prioritize “not failing” over clinical reasoning, risk-taking, and learning from mistakes.</a:t>
            </a:r>
          </a:p>
          <a:p>
            <a:pPr>
              <a:buFont typeface="Arial" panose="020B0604020202020204" pitchFamily="34" charset="0"/>
              <a:buChar char="•"/>
            </a:pPr>
            <a:r>
              <a:rPr lang="en-US" b="1" dirty="0"/>
              <a:t>Simulation ≠ reality:</a:t>
            </a:r>
            <a:r>
              <a:rPr lang="en-US" dirty="0"/>
              <a:t> Time compression, incomplete data, manikin limitations, and faculty prompts make simulation an artificial environment that cannot reliably measure competence.</a:t>
            </a:r>
          </a:p>
          <a:p>
            <a:pPr>
              <a:buFont typeface="Arial" panose="020B0604020202020204" pitchFamily="34" charset="0"/>
              <a:buChar char="•"/>
            </a:pPr>
            <a:r>
              <a:rPr lang="en-US" b="1" dirty="0"/>
              <a:t>Inconsistent conditions:</a:t>
            </a:r>
            <a:r>
              <a:rPr lang="en-US" dirty="0"/>
              <a:t> Variation in roles, team dynamics, cues, and equipment reduces fairness and reliability for summative grading.</a:t>
            </a:r>
          </a:p>
          <a:p>
            <a:pPr>
              <a:buFont typeface="Arial" panose="020B0604020202020204" pitchFamily="34" charset="0"/>
              <a:buChar char="•"/>
            </a:pPr>
            <a:r>
              <a:rPr lang="en-US" b="1" dirty="0"/>
              <a:t>Evidence-based standards:</a:t>
            </a:r>
            <a:r>
              <a:rPr lang="en-US" dirty="0"/>
              <a:t> INACSL explicitly discourages summative grading of simulation performance because it threatens validity and learner trust.</a:t>
            </a:r>
          </a:p>
          <a:p>
            <a:pPr>
              <a:buNone/>
            </a:pPr>
            <a:r>
              <a:rPr lang="en-US" dirty="0"/>
              <a:t>Simulation is where students are </a:t>
            </a:r>
            <a:r>
              <a:rPr lang="en-US" i="1" dirty="0"/>
              <a:t>allowed</a:t>
            </a:r>
            <a:r>
              <a:rPr lang="en-US" dirty="0"/>
              <a:t> to fail safely so they can succeed in real patient care.</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270776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wku.edu/nursing/bsn/index.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im2grow.com/en-us/blog/making-simulation-learning-stick-debrief-with-confide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ysimulation.com/19458/pearls-debrief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tudocu.com/en-us/document/oakland-university/nursing-care-of-adults-i/simulation-effectiveness-tool-modified-subscales/30271928"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ln.org/docs/default-source/uploadedfiles/professional-development-programs/sirc/simulation-design-template-2023.docx?sfvrsn=d26a60d_13" TargetMode="External"/><Relationship Id="rId2" Type="http://schemas.openxmlformats.org/officeDocument/2006/relationships/hyperlink" Target="https://www.healthysimulation.com/" TargetMode="External"/><Relationship Id="rId1" Type="http://schemas.openxmlformats.org/officeDocument/2006/relationships/slideLayout" Target="../slideLayouts/slideLayout2.xml"/><Relationship Id="rId6" Type="http://schemas.openxmlformats.org/officeDocument/2006/relationships/hyperlink" Target="https://www.nln.org/docs/default-source/uploadedfiles/professional-development-programs/sirc/structured-simulation-observer-form.pdf?sfvrsn=2ad292f3_3" TargetMode="External"/><Relationship Id="rId5" Type="http://schemas.openxmlformats.org/officeDocument/2006/relationships/hyperlink" Target="https://www.healthysimulation.com/tools/evaluating-healthcare-simulation/simulation-effectiveness-tool-modified-set-m/#aioseo-downloadable-files-for-set-m" TargetMode="External"/><Relationship Id="rId4" Type="http://schemas.openxmlformats.org/officeDocument/2006/relationships/hyperlink" Target="https://www.nln.org/education/education/sirc/sirc/sirc"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wku.edu/nursing/lpn_to_as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6" name="Rectangle 3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5" name="Picture Placeholder 4" descr="A person and person in a hospital room&#10;&#10;Description automatically generated">
            <a:extLst>
              <a:ext uri="{FF2B5EF4-FFF2-40B4-BE49-F238E27FC236}">
                <a16:creationId xmlns:a16="http://schemas.microsoft.com/office/drawing/2014/main" id="{221D6715-1D08-7120-9431-4EA4C95CFB9F}"/>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3339" r="13341" b="1"/>
          <a:stretch>
            <a:fillRect/>
          </a:stretch>
        </p:blipFill>
        <p:spPr>
          <a:xfrm>
            <a:off x="453302" y="457200"/>
            <a:ext cx="7588885" cy="5899650"/>
          </a:xfrm>
          <a:prstGeom prst="rect">
            <a:avLst/>
          </a:prstGeom>
        </p:spPr>
      </p:pic>
      <p:sp>
        <p:nvSpPr>
          <p:cNvPr id="38" name="Rectangle 3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8372723" y="850791"/>
            <a:ext cx="3202016" cy="4198288"/>
          </a:xfrm>
        </p:spPr>
        <p:txBody>
          <a:bodyPr vert="horz" lIns="91440" tIns="45720" rIns="91440" bIns="45720" rtlCol="0" anchor="ctr">
            <a:normAutofit/>
          </a:bodyPr>
          <a:lstStyle/>
          <a:p>
            <a:pPr>
              <a:lnSpc>
                <a:spcPct val="90000"/>
              </a:lnSpc>
            </a:pPr>
            <a:r>
              <a:rPr lang="en-US" sz="1700" b="1" dirty="0">
                <a:solidFill>
                  <a:schemeClr val="tx1"/>
                </a:solidFill>
              </a:rPr>
              <a:t>Simulation without the stress: </a:t>
            </a:r>
            <a:br>
              <a:rPr lang="en-US" sz="1700" b="1" dirty="0">
                <a:solidFill>
                  <a:schemeClr val="tx1"/>
                </a:solidFill>
              </a:rPr>
            </a:br>
            <a:br>
              <a:rPr lang="en-US" sz="1700" b="1" dirty="0">
                <a:solidFill>
                  <a:schemeClr val="tx1"/>
                </a:solidFill>
              </a:rPr>
            </a:br>
            <a:r>
              <a:rPr lang="en-US" sz="1700" dirty="0">
                <a:solidFill>
                  <a:schemeClr val="tx1"/>
                </a:solidFill>
              </a:rPr>
              <a:t>best practices for teaching, Not grading in </a:t>
            </a:r>
            <a:r>
              <a:rPr lang="en-US" sz="1700" dirty="0" err="1">
                <a:solidFill>
                  <a:schemeClr val="tx1"/>
                </a:solidFill>
              </a:rPr>
              <a:t>cte</a:t>
            </a:r>
            <a:r>
              <a:rPr lang="en-US" sz="1700" dirty="0">
                <a:solidFill>
                  <a:schemeClr val="tx1"/>
                </a:solidFill>
              </a:rPr>
              <a:t> healthcare programs</a:t>
            </a:r>
            <a:br>
              <a:rPr lang="en-US" sz="1700" dirty="0">
                <a:solidFill>
                  <a:srgbClr val="FFFFFF"/>
                </a:solidFill>
              </a:rPr>
            </a:br>
            <a:br>
              <a:rPr lang="en-US" sz="1700" dirty="0">
                <a:solidFill>
                  <a:srgbClr val="FFFFFF"/>
                </a:solidFill>
              </a:rPr>
            </a:br>
            <a:br>
              <a:rPr lang="en-US" sz="1700" dirty="0">
                <a:solidFill>
                  <a:srgbClr val="FFFFFF"/>
                </a:solidFill>
              </a:rPr>
            </a:br>
            <a:r>
              <a:rPr lang="en-US" sz="1600" dirty="0">
                <a:solidFill>
                  <a:schemeClr val="tx1"/>
                </a:solidFill>
              </a:rPr>
              <a:t>by: dr. Tracy Jenkins, CNE &amp; dr. Kim Pharris, CHSE</a:t>
            </a:r>
          </a:p>
        </p:txBody>
      </p:sp>
      <p:sp>
        <p:nvSpPr>
          <p:cNvPr id="40" name="Rectangle 3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194" name="Picture 2">
            <a:extLst>
              <a:ext uri="{FF2B5EF4-FFF2-40B4-BE49-F238E27FC236}">
                <a16:creationId xmlns:a16="http://schemas.microsoft.com/office/drawing/2014/main" id="{877B10D4-2F68-16DB-1ED1-FD3D5DC58D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77" y="634550"/>
            <a:ext cx="4631492" cy="5789365"/>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1DD63B-133A-F072-B804-E8922F075B7F}"/>
              </a:ext>
            </a:extLst>
          </p:cNvPr>
          <p:cNvSpPr>
            <a:spLocks noGrp="1"/>
          </p:cNvSpPr>
          <p:nvPr>
            <p:ph type="title"/>
          </p:nvPr>
        </p:nvSpPr>
        <p:spPr>
          <a:xfrm>
            <a:off x="6873606" y="938022"/>
            <a:ext cx="4597758" cy="1188720"/>
          </a:xfrm>
        </p:spPr>
        <p:txBody>
          <a:bodyPr>
            <a:normAutofit/>
          </a:bodyPr>
          <a:lstStyle/>
          <a:p>
            <a:r>
              <a:rPr lang="en-US" dirty="0">
                <a:solidFill>
                  <a:srgbClr val="FFFFFF"/>
                </a:solidFill>
              </a:rPr>
              <a:t>debriefing</a:t>
            </a:r>
          </a:p>
        </p:txBody>
      </p:sp>
      <p:sp>
        <p:nvSpPr>
          <p:cNvPr id="8198" name="Content Placeholder 8197">
            <a:extLst>
              <a:ext uri="{FF2B5EF4-FFF2-40B4-BE49-F238E27FC236}">
                <a16:creationId xmlns:a16="http://schemas.microsoft.com/office/drawing/2014/main" id="{E4609C87-5045-E511-E519-AF2F1F0A0212}"/>
              </a:ext>
            </a:extLst>
          </p:cNvPr>
          <p:cNvSpPr>
            <a:spLocks noGrp="1"/>
          </p:cNvSpPr>
          <p:nvPr>
            <p:ph idx="1"/>
          </p:nvPr>
        </p:nvSpPr>
        <p:spPr>
          <a:xfrm>
            <a:off x="6873606" y="2340864"/>
            <a:ext cx="4597758" cy="3793237"/>
          </a:xfrm>
        </p:spPr>
        <p:txBody>
          <a:bodyPr>
            <a:normAutofit/>
          </a:bodyPr>
          <a:lstStyle/>
          <a:p>
            <a:r>
              <a:rPr lang="en-US" dirty="0">
                <a:solidFill>
                  <a:srgbClr val="FFFFFF"/>
                </a:solidFill>
              </a:rPr>
              <a:t>FACILITATE, </a:t>
            </a:r>
            <a:r>
              <a:rPr lang="en-US" b="1" dirty="0">
                <a:solidFill>
                  <a:srgbClr val="FF0000"/>
                </a:solidFill>
              </a:rPr>
              <a:t>DO NOT LECTURE</a:t>
            </a:r>
          </a:p>
          <a:p>
            <a:r>
              <a:rPr lang="en-US" dirty="0">
                <a:solidFill>
                  <a:srgbClr val="FFFFFF"/>
                </a:solidFill>
              </a:rPr>
              <a:t>LET THE LEARNERS SHARE WHAT THEY DID RIGHT AND WHAT CAN BE IMPROVED UPON FOR NEXT TIME.</a:t>
            </a:r>
          </a:p>
          <a:p>
            <a:r>
              <a:rPr lang="en-US" dirty="0">
                <a:solidFill>
                  <a:srgbClr val="FFFFFF"/>
                </a:solidFill>
              </a:rPr>
              <a:t>ASK HOW THE LEARNERS ARE FEELING</a:t>
            </a:r>
          </a:p>
          <a:p>
            <a:r>
              <a:rPr lang="en-US" dirty="0">
                <a:solidFill>
                  <a:srgbClr val="FFFFFF"/>
                </a:solidFill>
              </a:rPr>
              <a:t>Guide them through the simulation process and LET THEM TALK.  As teacher’s this is difficult, but necessary for learning.</a:t>
            </a:r>
          </a:p>
          <a:p>
            <a:pPr marL="0" indent="0">
              <a:buNone/>
            </a:pPr>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5365178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861E4B-EE2C-4DD7-AC4F-23419F121581}"/>
              </a:ext>
            </a:extLst>
          </p:cNvPr>
          <p:cNvSpPr>
            <a:spLocks noGrp="1"/>
          </p:cNvSpPr>
          <p:nvPr>
            <p:ph type="title"/>
          </p:nvPr>
        </p:nvSpPr>
        <p:spPr>
          <a:xfrm>
            <a:off x="672280" y="944752"/>
            <a:ext cx="3259016" cy="1462692"/>
          </a:xfrm>
        </p:spPr>
        <p:txBody>
          <a:bodyPr>
            <a:normAutofit/>
          </a:bodyPr>
          <a:lstStyle/>
          <a:p>
            <a:r>
              <a:rPr lang="en-US">
                <a:solidFill>
                  <a:srgbClr val="FFFFFF"/>
                </a:solidFill>
              </a:rPr>
              <a:t>debriefing</a:t>
            </a:r>
          </a:p>
        </p:txBody>
      </p:sp>
      <p:sp>
        <p:nvSpPr>
          <p:cNvPr id="15"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1">
            <a:extLst>
              <a:ext uri="{FF2B5EF4-FFF2-40B4-BE49-F238E27FC236}">
                <a16:creationId xmlns:a16="http://schemas.microsoft.com/office/drawing/2014/main" id="{293E2A6E-EC0E-7A23-2E9C-CE738C887574}"/>
              </a:ext>
            </a:extLst>
          </p:cNvPr>
          <p:cNvSpPr>
            <a:spLocks noGrp="1" noChangeArrowheads="1"/>
          </p:cNvSpPr>
          <p:nvPr>
            <p:ph idx="1"/>
          </p:nvPr>
        </p:nvSpPr>
        <p:spPr bwMode="auto">
          <a:xfrm>
            <a:off x="671513" y="2536031"/>
            <a:ext cx="3123783" cy="3671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lnSpc>
                <a:spcPct val="90000"/>
              </a:lnSpc>
              <a:spcBef>
                <a:spcPct val="0"/>
              </a:spcBef>
              <a:buClrTx/>
              <a:buSzTx/>
              <a:buFontTx/>
              <a:buChar char="•"/>
              <a:tabLst/>
            </a:pPr>
            <a:r>
              <a:rPr kumimoji="0" lang="en-US" altLang="en-US" sz="1500" b="1" i="0" u="none" strike="noStrike" cap="none" normalizeH="0" baseline="0" dirty="0">
                <a:ln>
                  <a:noFill/>
                </a:ln>
                <a:solidFill>
                  <a:srgbClr val="FFFFFF"/>
                </a:solidFill>
                <a:effectLst/>
                <a:latin typeface="Arial" panose="020B0604020202020204" pitchFamily="34" charset="0"/>
              </a:rPr>
              <a:t>Reflect on Experience:</a:t>
            </a:r>
            <a:r>
              <a:rPr kumimoji="0" lang="en-US" altLang="en-US" sz="1500" b="0" i="0" u="none" strike="noStrike" cap="none" normalizeH="0" baseline="0" dirty="0">
                <a:ln>
                  <a:noFill/>
                </a:ln>
                <a:solidFill>
                  <a:srgbClr val="FFFFFF"/>
                </a:solidFill>
                <a:effectLst/>
                <a:latin typeface="Arial" panose="020B0604020202020204" pitchFamily="34" charset="0"/>
              </a:rPr>
              <a:t> Encourage participants to reflect on their actions and decisions.</a:t>
            </a:r>
          </a:p>
          <a:p>
            <a:pPr marL="0" marR="0" lvl="0" indent="0" defTabSz="914400" rtl="0" eaLnBrk="0" fontAlgn="base" latinLnBrk="0" hangingPunct="0">
              <a:lnSpc>
                <a:spcPct val="90000"/>
              </a:lnSpc>
              <a:spcBef>
                <a:spcPct val="0"/>
              </a:spcBef>
              <a:buClrTx/>
              <a:buSzTx/>
              <a:buFontTx/>
              <a:buChar char="•"/>
              <a:tabLst/>
            </a:pPr>
            <a:r>
              <a:rPr kumimoji="0" lang="en-US" altLang="en-US" sz="1500" b="1" i="0" u="none" strike="noStrike" cap="none" normalizeH="0" baseline="0" dirty="0">
                <a:ln>
                  <a:noFill/>
                </a:ln>
                <a:solidFill>
                  <a:srgbClr val="FFFFFF"/>
                </a:solidFill>
                <a:effectLst/>
                <a:latin typeface="Arial" panose="020B0604020202020204" pitchFamily="34" charset="0"/>
              </a:rPr>
              <a:t>Discuss Performance:</a:t>
            </a:r>
            <a:r>
              <a:rPr kumimoji="0" lang="en-US" altLang="en-US" sz="1500" b="0" i="0" u="none" strike="noStrike" cap="none" normalizeH="0" baseline="0" dirty="0">
                <a:ln>
                  <a:noFill/>
                </a:ln>
                <a:solidFill>
                  <a:srgbClr val="FFFFFF"/>
                </a:solidFill>
                <a:effectLst/>
                <a:latin typeface="Arial" panose="020B0604020202020204" pitchFamily="34" charset="0"/>
              </a:rPr>
              <a:t> Analyze the performance of the participants.</a:t>
            </a:r>
          </a:p>
          <a:p>
            <a:pPr marL="0" marR="0" lvl="0" indent="0" defTabSz="914400" rtl="0" eaLnBrk="0" fontAlgn="base" latinLnBrk="0" hangingPunct="0">
              <a:lnSpc>
                <a:spcPct val="90000"/>
              </a:lnSpc>
              <a:spcBef>
                <a:spcPct val="0"/>
              </a:spcBef>
              <a:buClrTx/>
              <a:buSzTx/>
              <a:buFontTx/>
              <a:buChar char="•"/>
              <a:tabLst/>
            </a:pPr>
            <a:r>
              <a:rPr kumimoji="0" lang="en-US" altLang="en-US" sz="1500" b="1" i="0" u="none" strike="noStrike" cap="none" normalizeH="0" baseline="0" dirty="0">
                <a:ln>
                  <a:noFill/>
                </a:ln>
                <a:solidFill>
                  <a:srgbClr val="FFFFFF"/>
                </a:solidFill>
                <a:effectLst/>
                <a:latin typeface="Arial" panose="020B0604020202020204" pitchFamily="34" charset="0"/>
              </a:rPr>
              <a:t>Identify Learning Points:</a:t>
            </a:r>
            <a:r>
              <a:rPr kumimoji="0" lang="en-US" altLang="en-US" sz="1500" b="0" i="0" u="none" strike="noStrike" cap="none" normalizeH="0" baseline="0" dirty="0">
                <a:ln>
                  <a:noFill/>
                </a:ln>
                <a:solidFill>
                  <a:srgbClr val="FFFFFF"/>
                </a:solidFill>
                <a:effectLst/>
                <a:latin typeface="Arial" panose="020B0604020202020204" pitchFamily="34" charset="0"/>
              </a:rPr>
              <a:t> Highlight key learning points and areas for improvement.</a:t>
            </a:r>
          </a:p>
          <a:p>
            <a:pPr marL="0" marR="0" lvl="0" indent="0" defTabSz="914400" rtl="0" eaLnBrk="0" fontAlgn="base" latinLnBrk="0" hangingPunct="0">
              <a:lnSpc>
                <a:spcPct val="90000"/>
              </a:lnSpc>
              <a:spcBef>
                <a:spcPct val="0"/>
              </a:spcBef>
              <a:buClrTx/>
              <a:buSzTx/>
              <a:buFontTx/>
              <a:buChar char="•"/>
              <a:tabLst/>
            </a:pPr>
            <a:r>
              <a:rPr kumimoji="0" lang="en-US" altLang="en-US" sz="1500" b="1" i="0" u="none" strike="noStrike" cap="none" normalizeH="0" baseline="0" dirty="0">
                <a:ln>
                  <a:noFill/>
                </a:ln>
                <a:solidFill>
                  <a:srgbClr val="FFFFFF"/>
                </a:solidFill>
                <a:effectLst/>
                <a:latin typeface="Arial" panose="020B0604020202020204" pitchFamily="34" charset="0"/>
              </a:rPr>
              <a:t>Feedback and Improvement:</a:t>
            </a:r>
            <a:r>
              <a:rPr kumimoji="0" lang="en-US" altLang="en-US" sz="1500" b="0" i="0" u="none" strike="noStrike" cap="none" normalizeH="0" baseline="0" dirty="0">
                <a:ln>
                  <a:noFill/>
                </a:ln>
                <a:solidFill>
                  <a:srgbClr val="FFFFFF"/>
                </a:solidFill>
                <a:effectLst/>
                <a:latin typeface="Arial" panose="020B0604020202020204" pitchFamily="34" charset="0"/>
              </a:rPr>
              <a:t> Provide constructive feedback and discuss ways to improve. Ask what do you wish you had done differently? Or How will this change your future practice?</a:t>
            </a:r>
          </a:p>
          <a:p>
            <a:pPr marL="0" marR="0" lvl="0" indent="0" defTabSz="914400" rtl="0" eaLnBrk="0" fontAlgn="base" latinLnBrk="0" hangingPunct="0">
              <a:lnSpc>
                <a:spcPct val="90000"/>
              </a:lnSpc>
              <a:spcBef>
                <a:spcPct val="0"/>
              </a:spcBef>
              <a:buClrTx/>
              <a:buSzTx/>
              <a:buFontTx/>
              <a:buChar char="•"/>
              <a:tabLst/>
            </a:pPr>
            <a:endParaRPr kumimoji="0" lang="en-US" altLang="en-US" sz="1500" b="0" i="0" u="none" strike="noStrike" cap="none" normalizeH="0" baseline="0" dirty="0">
              <a:ln>
                <a:noFill/>
              </a:ln>
              <a:solidFill>
                <a:srgbClr val="FFFFFF"/>
              </a:solidFill>
              <a:effectLst/>
              <a:latin typeface="Arial" panose="020B0604020202020204" pitchFamily="34" charset="0"/>
            </a:endParaRPr>
          </a:p>
        </p:txBody>
      </p:sp>
      <p:pic>
        <p:nvPicPr>
          <p:cNvPr id="6" name="Picture 5" descr="A group of people sitting in a circle&#10;&#10;Description automatically generated">
            <a:extLst>
              <a:ext uri="{FF2B5EF4-FFF2-40B4-BE49-F238E27FC236}">
                <a16:creationId xmlns:a16="http://schemas.microsoft.com/office/drawing/2014/main" id="{9E2530B2-FAA9-33A7-5B07-91E550220AD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420" r="7598" b="-1"/>
          <a:stretch/>
        </p:blipFill>
        <p:spPr>
          <a:xfrm>
            <a:off x="4241830" y="601200"/>
            <a:ext cx="7503636" cy="5789365"/>
          </a:xfrm>
          <a:prstGeom prst="rect">
            <a:avLst/>
          </a:prstGeom>
        </p:spPr>
      </p:pic>
    </p:spTree>
    <p:extLst>
      <p:ext uri="{BB962C8B-B14F-4D97-AF65-F5344CB8AC3E}">
        <p14:creationId xmlns:p14="http://schemas.microsoft.com/office/powerpoint/2010/main" val="110898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94D1BA-A7CB-1B1D-744A-EEB5055CD43B}"/>
              </a:ext>
            </a:extLst>
          </p:cNvPr>
          <p:cNvSpPr>
            <a:spLocks noGrp="1"/>
          </p:cNvSpPr>
          <p:nvPr>
            <p:ph type="title"/>
          </p:nvPr>
        </p:nvSpPr>
        <p:spPr>
          <a:xfrm>
            <a:off x="672280" y="944752"/>
            <a:ext cx="3259016" cy="1462692"/>
          </a:xfrm>
        </p:spPr>
        <p:txBody>
          <a:bodyPr>
            <a:normAutofit/>
          </a:bodyPr>
          <a:lstStyle/>
          <a:p>
            <a:pPr>
              <a:lnSpc>
                <a:spcPct val="90000"/>
              </a:lnSpc>
            </a:pPr>
            <a:r>
              <a:rPr lang="en-US" sz="2000" dirty="0">
                <a:solidFill>
                  <a:srgbClr val="FFFFFF"/>
                </a:solidFill>
              </a:rPr>
              <a:t>PEARLS: DEBRIEFING</a:t>
            </a:r>
            <a:br>
              <a:rPr lang="en-US" sz="2000" dirty="0">
                <a:solidFill>
                  <a:srgbClr val="FFFFFF"/>
                </a:solidFill>
              </a:rPr>
            </a:br>
            <a:r>
              <a:rPr lang="en-US" sz="2000" dirty="0">
                <a:solidFill>
                  <a:srgbClr val="FFFFFF"/>
                </a:solidFill>
              </a:rPr>
              <a:t>Promoting Excellence and reflective learning in simulation</a:t>
            </a:r>
          </a:p>
        </p:txBody>
      </p:sp>
      <p:sp>
        <p:nvSpPr>
          <p:cNvPr id="23" name="Rectangle 2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Rectangle 2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Content Placeholder 15">
            <a:extLst>
              <a:ext uri="{FF2B5EF4-FFF2-40B4-BE49-F238E27FC236}">
                <a16:creationId xmlns:a16="http://schemas.microsoft.com/office/drawing/2014/main" id="{B7F35BA6-3DDB-19A3-FB76-CC003D6C6261}"/>
              </a:ext>
            </a:extLst>
          </p:cNvPr>
          <p:cNvSpPr>
            <a:spLocks noGrp="1"/>
          </p:cNvSpPr>
          <p:nvPr>
            <p:ph idx="1"/>
          </p:nvPr>
        </p:nvSpPr>
        <p:spPr>
          <a:xfrm>
            <a:off x="671513" y="2536031"/>
            <a:ext cx="3123783" cy="3671936"/>
          </a:xfrm>
        </p:spPr>
        <p:txBody>
          <a:bodyPr anchor="t">
            <a:normAutofit/>
          </a:bodyPr>
          <a:lstStyle/>
          <a:p>
            <a:r>
              <a:rPr lang="en-US" dirty="0">
                <a:solidFill>
                  <a:srgbClr val="FFFFFF"/>
                </a:solidFill>
              </a:rPr>
              <a:t>A conceptual framework debriefing structure and script to be used for focused debriefing.</a:t>
            </a:r>
          </a:p>
          <a:p>
            <a:endParaRPr lang="en-US" dirty="0">
              <a:solidFill>
                <a:srgbClr val="FFFFFF"/>
              </a:solidFill>
            </a:endParaRPr>
          </a:p>
          <a:p>
            <a:r>
              <a:rPr lang="en-US" dirty="0">
                <a:solidFill>
                  <a:srgbClr val="FFFFFF"/>
                </a:solidFill>
              </a:rPr>
              <a:t>A link to this is at the end of this presentation.</a:t>
            </a:r>
          </a:p>
        </p:txBody>
      </p:sp>
      <p:pic>
        <p:nvPicPr>
          <p:cNvPr id="12" name="Content Placeholder 11">
            <a:extLst>
              <a:ext uri="{FF2B5EF4-FFF2-40B4-BE49-F238E27FC236}">
                <a16:creationId xmlns:a16="http://schemas.microsoft.com/office/drawing/2014/main" id="{DAFF8E08-3A57-4338-F1D1-3C77F1210A39}"/>
              </a:ext>
            </a:extLst>
          </p:cNvPr>
          <p:cNvPicPr>
            <a:picLocks noChangeAspect="1"/>
          </p:cNvPicPr>
          <p:nvPr/>
        </p:nvPicPr>
        <p:blipFill>
          <a:blip r:embed="rId2">
            <a:extLst>
              <a:ext uri="{837473B0-CC2E-450A-ABE3-18F120FF3D39}">
                <a1611:picAttrSrcUrl xmlns:a1611="http://schemas.microsoft.com/office/drawing/2016/11/main" r:id="rId3"/>
              </a:ext>
            </a:extLst>
          </a:blip>
          <a:srcRect b="2644"/>
          <a:stretch/>
        </p:blipFill>
        <p:spPr>
          <a:xfrm>
            <a:off x="4290329" y="705474"/>
            <a:ext cx="7503636" cy="5789365"/>
          </a:xfrm>
          <a:prstGeom prst="rect">
            <a:avLst/>
          </a:prstGeom>
        </p:spPr>
      </p:pic>
    </p:spTree>
    <p:extLst>
      <p:ext uri="{BB962C8B-B14F-4D97-AF65-F5344CB8AC3E}">
        <p14:creationId xmlns:p14="http://schemas.microsoft.com/office/powerpoint/2010/main" val="198480025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218" name="Picture 2">
            <a:extLst>
              <a:ext uri="{FF2B5EF4-FFF2-40B4-BE49-F238E27FC236}">
                <a16:creationId xmlns:a16="http://schemas.microsoft.com/office/drawing/2014/main" id="{2080667E-C560-EA57-3F54-EE7A6C99B8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92" y="112542"/>
            <a:ext cx="6315337" cy="6311373"/>
          </a:xfrm>
          <a:prstGeom prst="rect">
            <a:avLst/>
          </a:prstGeom>
          <a:noFill/>
          <a:extLst>
            <a:ext uri="{909E8E84-426E-40DD-AFC4-6F175D3DCCD1}">
              <a14:hiddenFill xmlns:a14="http://schemas.microsoft.com/office/drawing/2010/main">
                <a:solidFill>
                  <a:srgbClr val="FFFFFF"/>
                </a:solidFill>
              </a14:hiddenFill>
            </a:ext>
          </a:extLst>
        </p:spPr>
      </p:pic>
      <p:sp>
        <p:nvSpPr>
          <p:cNvPr id="9229" name="Rectangle 9228">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7A2D9F-DF96-FC6A-854E-07EFF4F66B8F}"/>
              </a:ext>
            </a:extLst>
          </p:cNvPr>
          <p:cNvSpPr>
            <a:spLocks noGrp="1"/>
          </p:cNvSpPr>
          <p:nvPr>
            <p:ph type="title"/>
          </p:nvPr>
        </p:nvSpPr>
        <p:spPr>
          <a:xfrm>
            <a:off x="6873606" y="938022"/>
            <a:ext cx="4597758" cy="1188720"/>
          </a:xfrm>
        </p:spPr>
        <p:txBody>
          <a:bodyPr>
            <a:normAutofit fontScale="90000"/>
          </a:bodyPr>
          <a:lstStyle/>
          <a:p>
            <a:r>
              <a:rPr lang="en-US" dirty="0">
                <a:solidFill>
                  <a:srgbClr val="FFFFFF"/>
                </a:solidFill>
              </a:rPr>
              <a:t>HOW DO I WANT TO USE THIS SIMULATION FOR MY COURSE?</a:t>
            </a:r>
          </a:p>
        </p:txBody>
      </p:sp>
      <p:sp>
        <p:nvSpPr>
          <p:cNvPr id="9222" name="Content Placeholder 9221">
            <a:extLst>
              <a:ext uri="{FF2B5EF4-FFF2-40B4-BE49-F238E27FC236}">
                <a16:creationId xmlns:a16="http://schemas.microsoft.com/office/drawing/2014/main" id="{BF58BDB2-00F1-9937-00C9-51B50550A4F4}"/>
              </a:ext>
            </a:extLst>
          </p:cNvPr>
          <p:cNvSpPr>
            <a:spLocks noGrp="1"/>
          </p:cNvSpPr>
          <p:nvPr>
            <p:ph idx="1"/>
          </p:nvPr>
        </p:nvSpPr>
        <p:spPr>
          <a:xfrm>
            <a:off x="6873606" y="2340864"/>
            <a:ext cx="4597758" cy="3793237"/>
          </a:xfrm>
        </p:spPr>
        <p:txBody>
          <a:bodyPr>
            <a:normAutofit/>
          </a:bodyPr>
          <a:lstStyle/>
          <a:p>
            <a:r>
              <a:rPr lang="en-US" dirty="0">
                <a:solidFill>
                  <a:srgbClr val="FFFFFF"/>
                </a:solidFill>
              </a:rPr>
              <a:t>SHOULD THIS BE A FORMATIVE SIMULATION?</a:t>
            </a:r>
          </a:p>
          <a:p>
            <a:r>
              <a:rPr lang="en-US" dirty="0">
                <a:solidFill>
                  <a:srgbClr val="FFFFFF"/>
                </a:solidFill>
              </a:rPr>
              <a:t>SHOULD THIS BE A SUMMATIVE SIMULATION?</a:t>
            </a:r>
          </a:p>
          <a:p>
            <a:r>
              <a:rPr lang="en-US" dirty="0">
                <a:solidFill>
                  <a:srgbClr val="FFFFFF"/>
                </a:solidFill>
              </a:rPr>
              <a:t>HOW DO I EVALUATE THE LEARNER?</a:t>
            </a:r>
          </a:p>
          <a:p>
            <a:r>
              <a:rPr lang="en-US" dirty="0">
                <a:solidFill>
                  <a:srgbClr val="FFFFFF"/>
                </a:solidFill>
              </a:rPr>
              <a:t>BEST PRACTICE STATES SIMULATION LEARNERS </a:t>
            </a:r>
            <a:r>
              <a:rPr lang="en-US" b="1" dirty="0">
                <a:solidFill>
                  <a:srgbClr val="FF0000"/>
                </a:solidFill>
              </a:rPr>
              <a:t>SHOULD NOT BE GRADED </a:t>
            </a:r>
            <a:r>
              <a:rPr lang="en-US" dirty="0">
                <a:solidFill>
                  <a:srgbClr val="FFFFFF"/>
                </a:solidFill>
              </a:rPr>
              <a:t>FOR SIMULATIONS.</a:t>
            </a:r>
          </a:p>
        </p:txBody>
      </p:sp>
    </p:spTree>
    <p:extLst>
      <p:ext uri="{BB962C8B-B14F-4D97-AF65-F5344CB8AC3E}">
        <p14:creationId xmlns:p14="http://schemas.microsoft.com/office/powerpoint/2010/main" val="299863506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a:extLst>
              <a:ext uri="{FF2B5EF4-FFF2-40B4-BE49-F238E27FC236}">
                <a16:creationId xmlns:a16="http://schemas.microsoft.com/office/drawing/2014/main" id="{B389F0EC-7506-627A-4520-E340F30296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77" y="634550"/>
            <a:ext cx="4631492" cy="578936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21E335-EB40-6A78-E389-3E161C0222D7}"/>
              </a:ext>
            </a:extLst>
          </p:cNvPr>
          <p:cNvSpPr>
            <a:spLocks noGrp="1"/>
          </p:cNvSpPr>
          <p:nvPr>
            <p:ph type="title"/>
          </p:nvPr>
        </p:nvSpPr>
        <p:spPr>
          <a:xfrm>
            <a:off x="6873606" y="938022"/>
            <a:ext cx="4597758" cy="1188720"/>
          </a:xfrm>
        </p:spPr>
        <p:txBody>
          <a:bodyPr>
            <a:normAutofit/>
          </a:bodyPr>
          <a:lstStyle/>
          <a:p>
            <a:r>
              <a:rPr lang="en-US">
                <a:solidFill>
                  <a:srgbClr val="FFFFFF"/>
                </a:solidFill>
              </a:rPr>
              <a:t>OPERATIONS</a:t>
            </a:r>
          </a:p>
        </p:txBody>
      </p:sp>
      <p:sp>
        <p:nvSpPr>
          <p:cNvPr id="1030" name="Content Placeholder 1029">
            <a:extLst>
              <a:ext uri="{FF2B5EF4-FFF2-40B4-BE49-F238E27FC236}">
                <a16:creationId xmlns:a16="http://schemas.microsoft.com/office/drawing/2014/main" id="{BC69B337-1820-0632-725D-863AE0661DEE}"/>
              </a:ext>
            </a:extLst>
          </p:cNvPr>
          <p:cNvSpPr>
            <a:spLocks noGrp="1"/>
          </p:cNvSpPr>
          <p:nvPr>
            <p:ph idx="1"/>
          </p:nvPr>
        </p:nvSpPr>
        <p:spPr>
          <a:xfrm>
            <a:off x="6873606" y="2126742"/>
            <a:ext cx="4597758" cy="4007359"/>
          </a:xfrm>
        </p:spPr>
        <p:txBody>
          <a:bodyPr>
            <a:normAutofit/>
          </a:bodyPr>
          <a:lstStyle/>
          <a:p>
            <a:r>
              <a:rPr lang="en-US" dirty="0">
                <a:solidFill>
                  <a:srgbClr val="FFFFFF"/>
                </a:solidFill>
              </a:rPr>
              <a:t>Simulation teachers and staff (if available) assist in the day-to-day simulation operations. </a:t>
            </a:r>
          </a:p>
          <a:p>
            <a:r>
              <a:rPr lang="en-US" dirty="0">
                <a:solidFill>
                  <a:srgbClr val="FFFFFF"/>
                </a:solidFill>
              </a:rPr>
              <a:t>The use high fidelity and low fidelity manikins as well as task trainers (hands, arms, etc.) can be used in simulation.</a:t>
            </a:r>
          </a:p>
          <a:p>
            <a:r>
              <a:rPr lang="en-US" dirty="0">
                <a:solidFill>
                  <a:srgbClr val="FFFFFF"/>
                </a:solidFill>
              </a:rPr>
              <a:t>Collaboration with retired </a:t>
            </a:r>
            <a:r>
              <a:rPr lang="en-US">
                <a:solidFill>
                  <a:srgbClr val="FFFFFF"/>
                </a:solidFill>
              </a:rPr>
              <a:t>healthcare nurses, EMS, MNAs, </a:t>
            </a:r>
            <a:r>
              <a:rPr lang="en-US" dirty="0">
                <a:solidFill>
                  <a:srgbClr val="FFFFFF"/>
                </a:solidFill>
              </a:rPr>
              <a:t>or your drama class/club.</a:t>
            </a:r>
          </a:p>
          <a:p>
            <a:r>
              <a:rPr lang="en-US" dirty="0">
                <a:solidFill>
                  <a:srgbClr val="FFFFFF"/>
                </a:solidFill>
              </a:rPr>
              <a:t>It’s important to plan yearly meetings to set standards for your simulations. And create a simulation calendar for staff and students.</a:t>
            </a:r>
          </a:p>
        </p:txBody>
      </p:sp>
    </p:spTree>
    <p:extLst>
      <p:ext uri="{BB962C8B-B14F-4D97-AF65-F5344CB8AC3E}">
        <p14:creationId xmlns:p14="http://schemas.microsoft.com/office/powerpoint/2010/main" val="42396596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B8AD931-A5B6-EBB1-A976-FC440C5A2C1D}"/>
              </a:ext>
            </a:extLst>
          </p:cNvPr>
          <p:cNvSpPr>
            <a:spLocks noGrp="1"/>
          </p:cNvSpPr>
          <p:nvPr>
            <p:ph type="title"/>
          </p:nvPr>
        </p:nvSpPr>
        <p:spPr>
          <a:xfrm>
            <a:off x="672280" y="944752"/>
            <a:ext cx="3259016" cy="1462692"/>
          </a:xfrm>
        </p:spPr>
        <p:txBody>
          <a:bodyPr>
            <a:normAutofit/>
          </a:bodyPr>
          <a:lstStyle/>
          <a:p>
            <a:r>
              <a:rPr lang="en-US">
                <a:solidFill>
                  <a:srgbClr val="FFFFFF"/>
                </a:solidFill>
              </a:rPr>
              <a:t>SET-M Tool for Evaluation of Sims</a:t>
            </a:r>
          </a:p>
        </p:txBody>
      </p:sp>
      <p:sp>
        <p:nvSpPr>
          <p:cNvPr id="40" name="Rectangle 3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Rectangle 4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62CEBB3E-3F59-FBFA-20D2-54F29F03B03A}"/>
              </a:ext>
            </a:extLst>
          </p:cNvPr>
          <p:cNvSpPr>
            <a:spLocks noGrp="1"/>
          </p:cNvSpPr>
          <p:nvPr>
            <p:ph idx="1"/>
          </p:nvPr>
        </p:nvSpPr>
        <p:spPr>
          <a:xfrm>
            <a:off x="671513" y="2536031"/>
            <a:ext cx="3123783" cy="3671936"/>
          </a:xfrm>
        </p:spPr>
        <p:txBody>
          <a:bodyPr anchor="t">
            <a:normAutofit/>
          </a:bodyPr>
          <a:lstStyle/>
          <a:p>
            <a:pPr>
              <a:lnSpc>
                <a:spcPct val="90000"/>
              </a:lnSpc>
            </a:pPr>
            <a:r>
              <a:rPr lang="en-US" sz="1500" dirty="0">
                <a:solidFill>
                  <a:srgbClr val="FFFFFF"/>
                </a:solidFill>
              </a:rPr>
              <a:t>“The SET-M is designed for evaluation of clinical simulation scenarios.  Leighton, Ravert, Mudra, and Macintosh (2015) updated the SET to incorporate simulation standards of best practices and updated terminology. </a:t>
            </a:r>
          </a:p>
          <a:p>
            <a:pPr>
              <a:lnSpc>
                <a:spcPct val="90000"/>
              </a:lnSpc>
            </a:pPr>
            <a:r>
              <a:rPr lang="en-US" sz="1500" dirty="0">
                <a:solidFill>
                  <a:srgbClr val="FFFFFF"/>
                </a:solidFill>
              </a:rPr>
              <a:t>The researchers determined the tool required updating to capture the desired outcomes – </a:t>
            </a:r>
            <a:r>
              <a:rPr lang="en-US" sz="1500" b="1" dirty="0">
                <a:solidFill>
                  <a:srgbClr val="FFFFFF"/>
                </a:solidFill>
              </a:rPr>
              <a:t>learner’s perceptions </a:t>
            </a:r>
            <a:r>
              <a:rPr lang="en-US" sz="1500" dirty="0">
                <a:solidFill>
                  <a:srgbClr val="FFFFFF"/>
                </a:solidFill>
              </a:rPr>
              <a:t>of how well their learning needs in the simulation environment were being met. “ Link at end of presentation.</a:t>
            </a:r>
          </a:p>
        </p:txBody>
      </p:sp>
      <p:pic>
        <p:nvPicPr>
          <p:cNvPr id="5" name="Content Placeholder 4" descr="A close-up of a document&#10;&#10;Description automatically generated">
            <a:extLst>
              <a:ext uri="{FF2B5EF4-FFF2-40B4-BE49-F238E27FC236}">
                <a16:creationId xmlns:a16="http://schemas.microsoft.com/office/drawing/2014/main" id="{934F31A8-D037-588B-D1CD-A23A0CFE350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24"/>
          <a:stretch>
            <a:fillRect/>
          </a:stretch>
        </p:blipFill>
        <p:spPr>
          <a:xfrm>
            <a:off x="4241830" y="601200"/>
            <a:ext cx="7503636" cy="5789365"/>
          </a:xfrm>
          <a:prstGeom prst="rect">
            <a:avLst/>
          </a:prstGeom>
        </p:spPr>
      </p:pic>
    </p:spTree>
    <p:extLst>
      <p:ext uri="{BB962C8B-B14F-4D97-AF65-F5344CB8AC3E}">
        <p14:creationId xmlns:p14="http://schemas.microsoft.com/office/powerpoint/2010/main" val="5466548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6A844-B613-3C9F-B785-682153EE868E}"/>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Let’s practice:</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9E658E3-1523-A9BB-C5CC-D7168F155556}"/>
              </a:ext>
            </a:extLst>
          </p:cNvPr>
          <p:cNvGraphicFramePr>
            <a:graphicFrameLocks noGrp="1"/>
          </p:cNvGraphicFramePr>
          <p:nvPr>
            <p:ph idx="1"/>
            <p:extLst>
              <p:ext uri="{D42A27DB-BD31-4B8C-83A1-F6EECF244321}">
                <p14:modId xmlns:p14="http://schemas.microsoft.com/office/powerpoint/2010/main" val="231101613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38509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2732-1C70-53BC-7053-0C617E959AF7}"/>
              </a:ext>
            </a:extLst>
          </p:cNvPr>
          <p:cNvSpPr>
            <a:spLocks noGrp="1"/>
          </p:cNvSpPr>
          <p:nvPr>
            <p:ph type="title"/>
          </p:nvPr>
        </p:nvSpPr>
        <p:spPr/>
        <p:txBody>
          <a:bodyPr/>
          <a:lstStyle/>
          <a:p>
            <a:r>
              <a:rPr lang="en-US" b="1" dirty="0"/>
              <a:t>Free resources for CTE educators:</a:t>
            </a:r>
            <a:r>
              <a:rPr lang="en-US" dirty="0"/>
              <a:t>	</a:t>
            </a:r>
          </a:p>
        </p:txBody>
      </p:sp>
      <p:sp>
        <p:nvSpPr>
          <p:cNvPr id="3" name="Content Placeholder 2">
            <a:extLst>
              <a:ext uri="{FF2B5EF4-FFF2-40B4-BE49-F238E27FC236}">
                <a16:creationId xmlns:a16="http://schemas.microsoft.com/office/drawing/2014/main" id="{A31327C7-39C1-EFEE-E4C4-2B1B05F0E729}"/>
              </a:ext>
            </a:extLst>
          </p:cNvPr>
          <p:cNvSpPr>
            <a:spLocks noGrp="1"/>
          </p:cNvSpPr>
          <p:nvPr>
            <p:ph idx="1"/>
          </p:nvPr>
        </p:nvSpPr>
        <p:spPr>
          <a:xfrm>
            <a:off x="581192" y="1890875"/>
            <a:ext cx="11029615" cy="4485861"/>
          </a:xfrm>
        </p:spPr>
        <p:txBody>
          <a:bodyPr>
            <a:normAutofit fontScale="92500" lnSpcReduction="20000"/>
          </a:bodyPr>
          <a:lstStyle/>
          <a:p>
            <a:endParaRPr lang="en-US" dirty="0"/>
          </a:p>
          <a:p>
            <a:r>
              <a:rPr lang="en-US" dirty="0"/>
              <a:t>Healthy Simulation Resources: </a:t>
            </a:r>
            <a:r>
              <a:rPr lang="en-US" dirty="0">
                <a:hlinkClick r:id="rId2"/>
              </a:rPr>
              <a:t>https://www.healthysimulation.com/</a:t>
            </a:r>
            <a:endParaRPr lang="en-US" dirty="0"/>
          </a:p>
          <a:p>
            <a:r>
              <a:rPr lang="en-US" dirty="0"/>
              <a:t>The National League of Nursing (NLN) has templates available for writing simulations. See link: </a:t>
            </a:r>
            <a:r>
              <a:rPr lang="en-US" dirty="0">
                <a:hlinkClick r:id="rId3"/>
              </a:rPr>
              <a:t>https://www.nln.org/docs/default-source/uploadedfiles/professional-development-programs/sirc/simulation-design-template-2023.docx?sfvrsn=d26a60d_13</a:t>
            </a:r>
            <a:endParaRPr lang="en-US" dirty="0"/>
          </a:p>
          <a:p>
            <a:r>
              <a:rPr lang="en-US" dirty="0"/>
              <a:t>NLN SIRC has HOMEGROWN Solutions website also has lots of FREE ideas for simulation and is a repository for ideas from all over the US of sim ideas. Here is the link: </a:t>
            </a:r>
            <a:r>
              <a:rPr lang="en-US" dirty="0">
                <a:hlinkClick r:id="rId4"/>
              </a:rPr>
              <a:t>https://www.nln.org/education/education/sirc/sirc/sirc</a:t>
            </a:r>
            <a:endParaRPr lang="en-US" dirty="0"/>
          </a:p>
          <a:p>
            <a:r>
              <a:rPr lang="en-US" dirty="0"/>
              <a:t>FREE resources from Healthy Simulation. Here is the link for the SET-M: </a:t>
            </a:r>
            <a:r>
              <a:rPr lang="en-US" dirty="0">
                <a:hlinkClick r:id="rId5"/>
              </a:rPr>
              <a:t>https://www.healthysimulation.com/tools/evaluating-healthcare-simulation/simulation-effectiveness-tool-modified-set-m/#aioseo-downloadable-files-for-set-m</a:t>
            </a:r>
            <a:endParaRPr lang="en-US" dirty="0"/>
          </a:p>
          <a:p>
            <a:r>
              <a:rPr lang="en-US" dirty="0"/>
              <a:t>Here is the link for the structured observer form (SOF): </a:t>
            </a:r>
            <a:r>
              <a:rPr lang="en-US" dirty="0">
                <a:hlinkClick r:id="rId6"/>
              </a:rPr>
              <a:t>https://www.nln.org/docs/default-source/uploadedfiles/professional-development-programs/sirc/structured-simulation-observer-form.pdf?sfvrsn=2ad292f3_3</a:t>
            </a:r>
            <a:endParaRPr lang="en-US" dirty="0"/>
          </a:p>
          <a:p>
            <a:r>
              <a:rPr lang="en-US" dirty="0"/>
              <a:t>Reach out to hospitals/education departments for supplies that have expired and they must throw out.</a:t>
            </a:r>
          </a:p>
          <a:p>
            <a:r>
              <a:rPr lang="en-US" dirty="0"/>
              <a:t>Drama Clubs and retired nurses/EMTs to act as the patient or family member.</a:t>
            </a:r>
          </a:p>
          <a:p>
            <a:endParaRPr lang="en-US" dirty="0"/>
          </a:p>
          <a:p>
            <a:endParaRPr lang="en-US" dirty="0"/>
          </a:p>
        </p:txBody>
      </p:sp>
    </p:spTree>
    <p:extLst>
      <p:ext uri="{BB962C8B-B14F-4D97-AF65-F5344CB8AC3E}">
        <p14:creationId xmlns:p14="http://schemas.microsoft.com/office/powerpoint/2010/main" val="212946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E41D-4AD3-B55B-A918-2E9ED3DF750F}"/>
              </a:ext>
            </a:extLst>
          </p:cNvPr>
          <p:cNvSpPr>
            <a:spLocks noGrp="1"/>
          </p:cNvSpPr>
          <p:nvPr>
            <p:ph type="title"/>
          </p:nvPr>
        </p:nvSpPr>
        <p:spPr>
          <a:xfrm>
            <a:off x="581192" y="702156"/>
            <a:ext cx="11029616" cy="1188720"/>
          </a:xfrm>
        </p:spPr>
        <p:txBody>
          <a:bodyPr>
            <a:normAutofit/>
          </a:bodyPr>
          <a:lstStyle/>
          <a:p>
            <a:r>
              <a:rPr lang="en-US" dirty="0"/>
              <a:t>What questions can we answer?	</a:t>
            </a:r>
          </a:p>
        </p:txBody>
      </p:sp>
      <p:graphicFrame>
        <p:nvGraphicFramePr>
          <p:cNvPr id="16" name="Content Placeholder 2">
            <a:extLst>
              <a:ext uri="{FF2B5EF4-FFF2-40B4-BE49-F238E27FC236}">
                <a16:creationId xmlns:a16="http://schemas.microsoft.com/office/drawing/2014/main" id="{5359BD45-870D-C90F-591A-644C95D47C21}"/>
              </a:ext>
            </a:extLst>
          </p:cNvPr>
          <p:cNvGraphicFramePr>
            <a:graphicFrameLocks noGrp="1"/>
          </p:cNvGraphicFramePr>
          <p:nvPr>
            <p:ph idx="1"/>
            <p:extLst>
              <p:ext uri="{D42A27DB-BD31-4B8C-83A1-F6EECF244321}">
                <p14:modId xmlns:p14="http://schemas.microsoft.com/office/powerpoint/2010/main" val="348183471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2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46799-2001-6C9E-89C0-401A75EAA3B2}"/>
              </a:ext>
            </a:extLst>
          </p:cNvPr>
          <p:cNvSpPr>
            <a:spLocks noGrp="1"/>
          </p:cNvSpPr>
          <p:nvPr>
            <p:ph type="title"/>
          </p:nvPr>
        </p:nvSpPr>
        <p:spPr>
          <a:xfrm>
            <a:off x="4382724" y="702156"/>
            <a:ext cx="7225075" cy="1013800"/>
          </a:xfrm>
        </p:spPr>
        <p:txBody>
          <a:bodyPr>
            <a:normAutofit/>
          </a:bodyPr>
          <a:lstStyle/>
          <a:p>
            <a:r>
              <a:rPr lang="en-US">
                <a:solidFill>
                  <a:schemeClr val="tx2"/>
                </a:solidFill>
              </a:rPr>
              <a:t>Learning outcomes	</a:t>
            </a:r>
          </a:p>
        </p:txBody>
      </p:sp>
      <p:sp>
        <p:nvSpPr>
          <p:cNvPr id="18" name="Rectangle 17">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White puzzle with one red piece">
            <a:extLst>
              <a:ext uri="{FF2B5EF4-FFF2-40B4-BE49-F238E27FC236}">
                <a16:creationId xmlns:a16="http://schemas.microsoft.com/office/drawing/2014/main" id="{CB93B667-4F3F-7515-544A-60DD9FB901C1}"/>
              </a:ext>
            </a:extLst>
          </p:cNvPr>
          <p:cNvPicPr>
            <a:picLocks noChangeAspect="1"/>
          </p:cNvPicPr>
          <p:nvPr/>
        </p:nvPicPr>
        <p:blipFill rotWithShape="1">
          <a:blip r:embed="rId2"/>
          <a:srcRect l="32744" r="31180"/>
          <a:stretch/>
        </p:blipFill>
        <p:spPr>
          <a:xfrm>
            <a:off x="446534" y="601201"/>
            <a:ext cx="3703320" cy="5774200"/>
          </a:xfrm>
          <a:prstGeom prst="rect">
            <a:avLst/>
          </a:prstGeom>
        </p:spPr>
      </p:pic>
      <p:sp>
        <p:nvSpPr>
          <p:cNvPr id="3" name="Content Placeholder 2">
            <a:extLst>
              <a:ext uri="{FF2B5EF4-FFF2-40B4-BE49-F238E27FC236}">
                <a16:creationId xmlns:a16="http://schemas.microsoft.com/office/drawing/2014/main" id="{AA7544A9-547F-19A1-545C-9EE69217C41C}"/>
              </a:ext>
            </a:extLst>
          </p:cNvPr>
          <p:cNvSpPr>
            <a:spLocks noGrp="1"/>
          </p:cNvSpPr>
          <p:nvPr>
            <p:ph idx="1"/>
          </p:nvPr>
        </p:nvSpPr>
        <p:spPr>
          <a:xfrm>
            <a:off x="4382726" y="1715956"/>
            <a:ext cx="6878108" cy="4557025"/>
          </a:xfrm>
        </p:spPr>
        <p:txBody>
          <a:bodyPr>
            <a:normAutofit/>
          </a:bodyPr>
          <a:lstStyle/>
          <a:p>
            <a:r>
              <a:rPr lang="en-US" dirty="0"/>
              <a:t>Learners will understand there are INACSL and SSH standards for best practices in simulation and how to access them.</a:t>
            </a:r>
          </a:p>
          <a:p>
            <a:r>
              <a:rPr lang="en-US" dirty="0"/>
              <a:t>Learners will realize how simulation can bridge the gap between class and real-life practice.</a:t>
            </a:r>
          </a:p>
          <a:p>
            <a:r>
              <a:rPr lang="en-US" dirty="0"/>
              <a:t>Learners will recognize the importance of planning appropriate simulations based on each course need.</a:t>
            </a:r>
          </a:p>
          <a:p>
            <a:r>
              <a:rPr lang="en-US" dirty="0"/>
              <a:t>Learners will understand how to use Pre-briefing/ Simulation/Debriefing materials for simulation.</a:t>
            </a:r>
          </a:p>
          <a:p>
            <a:r>
              <a:rPr lang="en-US" dirty="0"/>
              <a:t>Learners will understand how to facilitate a simulation without interruptions.</a:t>
            </a:r>
          </a:p>
          <a:p>
            <a:r>
              <a:rPr lang="en-US" dirty="0"/>
              <a:t>Learners will identify </a:t>
            </a:r>
            <a:r>
              <a:rPr lang="en-US" b="1" dirty="0"/>
              <a:t>free or low-cost simulation resources </a:t>
            </a:r>
            <a:r>
              <a:rPr lang="en-US" dirty="0"/>
              <a:t>appropriate for secondary and postsecondary healthcare programs.</a:t>
            </a:r>
          </a:p>
        </p:txBody>
      </p:sp>
    </p:spTree>
    <p:extLst>
      <p:ext uri="{BB962C8B-B14F-4D97-AF65-F5344CB8AC3E}">
        <p14:creationId xmlns:p14="http://schemas.microsoft.com/office/powerpoint/2010/main" val="378534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4309F-AF31-1AE6-0180-086700552742}"/>
              </a:ext>
            </a:extLst>
          </p:cNvPr>
          <p:cNvSpPr>
            <a:spLocks noGrp="1"/>
          </p:cNvSpPr>
          <p:nvPr>
            <p:ph type="title"/>
          </p:nvPr>
        </p:nvSpPr>
        <p:spPr>
          <a:xfrm>
            <a:off x="581193" y="702156"/>
            <a:ext cx="6309003" cy="1013800"/>
          </a:xfrm>
        </p:spPr>
        <p:txBody>
          <a:bodyPr>
            <a:normAutofit/>
          </a:bodyPr>
          <a:lstStyle/>
          <a:p>
            <a:r>
              <a:rPr lang="en-US">
                <a:solidFill>
                  <a:schemeClr val="tx2"/>
                </a:solidFill>
              </a:rPr>
              <a:t>Why Simulation?</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5AFE684-81F1-A459-D1C5-E1D813BE96C3}"/>
              </a:ext>
            </a:extLst>
          </p:cNvPr>
          <p:cNvSpPr>
            <a:spLocks noGrp="1"/>
          </p:cNvSpPr>
          <p:nvPr>
            <p:ph idx="1"/>
          </p:nvPr>
        </p:nvSpPr>
        <p:spPr>
          <a:xfrm>
            <a:off x="581194" y="1896533"/>
            <a:ext cx="6309003" cy="3962266"/>
          </a:xfrm>
        </p:spPr>
        <p:txBody>
          <a:bodyPr>
            <a:normAutofit/>
          </a:bodyPr>
          <a:lstStyle/>
          <a:p>
            <a:r>
              <a:rPr lang="en-US" dirty="0">
                <a:solidFill>
                  <a:schemeClr val="tx2"/>
                </a:solidFill>
              </a:rPr>
              <a:t>Simulation allows students to practice clinical and decision-making skills in a realistic, yet safe &amp; controlled environment. </a:t>
            </a:r>
          </a:p>
          <a:p>
            <a:r>
              <a:rPr lang="en-US" dirty="0">
                <a:solidFill>
                  <a:schemeClr val="tx2"/>
                </a:solidFill>
              </a:rPr>
              <a:t>This approach boosts their self-esteem and confidence, making it easier to bridge the gap between theoretical knowledge and real-world practice.</a:t>
            </a:r>
          </a:p>
          <a:p>
            <a:r>
              <a:rPr lang="en-US" dirty="0">
                <a:solidFill>
                  <a:schemeClr val="tx2"/>
                </a:solidFill>
              </a:rPr>
              <a:t>Simulation does </a:t>
            </a:r>
            <a:r>
              <a:rPr lang="en-US" b="1" dirty="0">
                <a:solidFill>
                  <a:schemeClr val="tx2"/>
                </a:solidFill>
              </a:rPr>
              <a:t>NOT require</a:t>
            </a:r>
            <a:r>
              <a:rPr lang="en-US" dirty="0">
                <a:solidFill>
                  <a:schemeClr val="tx2"/>
                </a:solidFill>
              </a:rPr>
              <a:t>: High-fidelity manikins, Dedicated sim labs, or Large budgets</a:t>
            </a:r>
          </a:p>
          <a:p>
            <a:r>
              <a:rPr lang="en-US" dirty="0">
                <a:solidFill>
                  <a:schemeClr val="tx2"/>
                </a:solidFill>
              </a:rPr>
              <a:t>Examples CTE teachers can use tomorrow: Role-play with peers, Task trainers (BP cuffs, glucometers, injection pads)Standardized patients (students, retirees, drama clubs)Tabletop case simulations</a:t>
            </a:r>
          </a:p>
        </p:txBody>
      </p:sp>
      <p:pic>
        <p:nvPicPr>
          <p:cNvPr id="5" name="Picture 4" descr="A group of people looking at a paper&#10;&#10;Description automatically generated">
            <a:extLst>
              <a:ext uri="{FF2B5EF4-FFF2-40B4-BE49-F238E27FC236}">
                <a16:creationId xmlns:a16="http://schemas.microsoft.com/office/drawing/2014/main" id="{9781CFA7-CB17-9B1F-FC5B-F7D42855D34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1439" r="30933" b="1"/>
          <a:stretch>
            <a:fillRect/>
          </a:stretch>
        </p:blipFill>
        <p:spPr>
          <a:xfrm>
            <a:off x="7521283" y="10"/>
            <a:ext cx="4670717" cy="6857990"/>
          </a:xfrm>
          <a:prstGeom prst="rect">
            <a:avLst/>
          </a:prstGeom>
        </p:spPr>
      </p:pic>
    </p:spTree>
    <p:extLst>
      <p:ext uri="{BB962C8B-B14F-4D97-AF65-F5344CB8AC3E}">
        <p14:creationId xmlns:p14="http://schemas.microsoft.com/office/powerpoint/2010/main" val="326314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2" name="Rectangle 5211">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14" name="Rectangle 5213">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16" name="Rectangle 5215">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18" name="Rectangle 5217">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220" name="Rectangle 521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 name="Rectangle 5221">
            <a:extLst>
              <a:ext uri="{FF2B5EF4-FFF2-40B4-BE49-F238E27FC236}">
                <a16:creationId xmlns:a16="http://schemas.microsoft.com/office/drawing/2014/main" id="{8C2840C6-6494-4E12-A428-2012DA7DD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24" name="Rectangle 5223">
            <a:extLst>
              <a:ext uri="{FF2B5EF4-FFF2-40B4-BE49-F238E27FC236}">
                <a16:creationId xmlns:a16="http://schemas.microsoft.com/office/drawing/2014/main" id="{8CF5084D-B617-4011-8406-A93B647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FCE2EB-2E2A-F24B-6EF7-967C8D2922BA}"/>
              </a:ext>
            </a:extLst>
          </p:cNvPr>
          <p:cNvSpPr>
            <a:spLocks noGrp="1"/>
          </p:cNvSpPr>
          <p:nvPr>
            <p:ph type="title"/>
          </p:nvPr>
        </p:nvSpPr>
        <p:spPr>
          <a:xfrm>
            <a:off x="781872" y="1204126"/>
            <a:ext cx="4476811" cy="4847758"/>
          </a:xfrm>
        </p:spPr>
        <p:txBody>
          <a:bodyPr vert="horz" lIns="91440" tIns="45720" rIns="91440" bIns="45720" rtlCol="0" anchor="b">
            <a:normAutofit/>
          </a:bodyPr>
          <a:lstStyle/>
          <a:p>
            <a:pPr marL="342900" indent="-342900">
              <a:lnSpc>
                <a:spcPct val="90000"/>
              </a:lnSpc>
            </a:pPr>
            <a:r>
              <a:rPr lang="en-US" sz="2000" dirty="0">
                <a:solidFill>
                  <a:srgbClr val="FFFFFF"/>
                </a:solidFill>
              </a:rPr>
              <a:t>Professional Development → Train teachers before running scenarios</a:t>
            </a:r>
            <a:br>
              <a:rPr lang="en-US" sz="2000" dirty="0">
                <a:solidFill>
                  <a:srgbClr val="FFFFFF"/>
                </a:solidFill>
              </a:rPr>
            </a:br>
            <a:br>
              <a:rPr lang="en-US" sz="2000" dirty="0">
                <a:solidFill>
                  <a:srgbClr val="FFFFFF"/>
                </a:solidFill>
              </a:rPr>
            </a:br>
            <a:r>
              <a:rPr lang="en-US" sz="2000" dirty="0">
                <a:solidFill>
                  <a:srgbClr val="FFFFFF"/>
                </a:solidFill>
              </a:rPr>
              <a:t>Prebriefing → Student prep work / expectations</a:t>
            </a:r>
            <a:br>
              <a:rPr lang="en-US" sz="2000" dirty="0">
                <a:solidFill>
                  <a:srgbClr val="FFFFFF"/>
                </a:solidFill>
              </a:rPr>
            </a:br>
            <a:br>
              <a:rPr lang="en-US" sz="2000" dirty="0">
                <a:solidFill>
                  <a:srgbClr val="FFFFFF"/>
                </a:solidFill>
              </a:rPr>
            </a:br>
            <a:r>
              <a:rPr lang="en-US" sz="2000" dirty="0">
                <a:solidFill>
                  <a:srgbClr val="FFFFFF"/>
                </a:solidFill>
              </a:rPr>
              <a:t>Debriefing → Guided reflection, not grading</a:t>
            </a:r>
            <a:br>
              <a:rPr lang="en-US" sz="2000" dirty="0">
                <a:solidFill>
                  <a:srgbClr val="FFFFFF"/>
                </a:solidFill>
              </a:rPr>
            </a:br>
            <a:br>
              <a:rPr lang="en-US" sz="2000" dirty="0">
                <a:solidFill>
                  <a:srgbClr val="FFFFFF"/>
                </a:solidFill>
              </a:rPr>
            </a:br>
            <a:r>
              <a:rPr lang="en-US" sz="2000" dirty="0">
                <a:solidFill>
                  <a:srgbClr val="FFFFFF"/>
                </a:solidFill>
              </a:rPr>
              <a:t>Operations → Scheduling, supplies, volunteers</a:t>
            </a:r>
            <a:br>
              <a:rPr lang="en-US" sz="2000" dirty="0">
                <a:solidFill>
                  <a:srgbClr val="FFFFFF"/>
                </a:solidFill>
              </a:rPr>
            </a:br>
            <a:br>
              <a:rPr lang="en-US" sz="1600" dirty="0">
                <a:solidFill>
                  <a:srgbClr val="FFFFFF"/>
                </a:solidFill>
              </a:rPr>
            </a:br>
            <a:endParaRPr lang="en-US" sz="1600" dirty="0">
              <a:solidFill>
                <a:srgbClr val="FFFFFF"/>
              </a:solidFill>
            </a:endParaRPr>
          </a:p>
        </p:txBody>
      </p:sp>
      <p:pic>
        <p:nvPicPr>
          <p:cNvPr id="5122" name="Picture 2">
            <a:extLst>
              <a:ext uri="{FF2B5EF4-FFF2-40B4-BE49-F238E27FC236}">
                <a16:creationId xmlns:a16="http://schemas.microsoft.com/office/drawing/2014/main" id="{E72927AD-1A1A-4A3D-A342-7460B10A4D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500250" y="608797"/>
            <a:ext cx="4625414" cy="57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9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3" name="Rectangle 619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5" name="Rectangle 619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7" name="Rectangle 619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9" name="Rectangle 619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201" name="Rectangle 620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3" name="Rectangle 6202">
            <a:extLst>
              <a:ext uri="{FF2B5EF4-FFF2-40B4-BE49-F238E27FC236}">
                <a16:creationId xmlns:a16="http://schemas.microsoft.com/office/drawing/2014/main" id="{8C2840C6-6494-4E12-A428-2012DA7DD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5" name="Rectangle 6204">
            <a:extLst>
              <a:ext uri="{FF2B5EF4-FFF2-40B4-BE49-F238E27FC236}">
                <a16:creationId xmlns:a16="http://schemas.microsoft.com/office/drawing/2014/main" id="{8CF5084D-B617-4011-8406-A93B647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FF20E9-4BEF-A3FF-0FD4-91AD77517AF1}"/>
              </a:ext>
            </a:extLst>
          </p:cNvPr>
          <p:cNvSpPr>
            <a:spLocks noGrp="1"/>
          </p:cNvSpPr>
          <p:nvPr>
            <p:ph type="title"/>
          </p:nvPr>
        </p:nvSpPr>
        <p:spPr>
          <a:xfrm>
            <a:off x="781872" y="1204126"/>
            <a:ext cx="4476811" cy="3358833"/>
          </a:xfrm>
        </p:spPr>
        <p:txBody>
          <a:bodyPr vert="horz" lIns="91440" tIns="45720" rIns="91440" bIns="45720" rtlCol="0" anchor="b">
            <a:normAutofit/>
          </a:bodyPr>
          <a:lstStyle/>
          <a:p>
            <a:pPr>
              <a:lnSpc>
                <a:spcPct val="90000"/>
              </a:lnSpc>
            </a:pPr>
            <a:r>
              <a:rPr lang="en-US" sz="2500" dirty="0">
                <a:solidFill>
                  <a:srgbClr val="FFFFFF"/>
                </a:solidFill>
              </a:rPr>
              <a:t>Designing the appropriate simulation for your course.</a:t>
            </a:r>
            <a:br>
              <a:rPr lang="en-US" sz="2500" dirty="0">
                <a:solidFill>
                  <a:srgbClr val="FFFFFF"/>
                </a:solidFill>
              </a:rPr>
            </a:br>
            <a:br>
              <a:rPr lang="en-US" sz="2500" dirty="0">
                <a:solidFill>
                  <a:srgbClr val="FFFFFF"/>
                </a:solidFill>
              </a:rPr>
            </a:br>
            <a:r>
              <a:rPr lang="en-US" sz="2500" dirty="0">
                <a:solidFill>
                  <a:srgbClr val="FFFFFF"/>
                </a:solidFill>
              </a:rPr>
              <a:t>Ask Yourself:</a:t>
            </a:r>
            <a:br>
              <a:rPr lang="en-US" sz="2500" dirty="0">
                <a:solidFill>
                  <a:srgbClr val="FFFFFF"/>
                </a:solidFill>
              </a:rPr>
            </a:br>
            <a:r>
              <a:rPr lang="en-US" sz="2500" dirty="0">
                <a:solidFill>
                  <a:srgbClr val="FFFFFF"/>
                </a:solidFill>
              </a:rPr>
              <a:t>what do your learners need to know for your course?</a:t>
            </a:r>
          </a:p>
        </p:txBody>
      </p:sp>
      <p:pic>
        <p:nvPicPr>
          <p:cNvPr id="6146" name="Picture 2">
            <a:extLst>
              <a:ext uri="{FF2B5EF4-FFF2-40B4-BE49-F238E27FC236}">
                <a16:creationId xmlns:a16="http://schemas.microsoft.com/office/drawing/2014/main" id="{CB744621-8DFB-A205-5DB3-3C11958897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00250" y="608797"/>
            <a:ext cx="4625414" cy="57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7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64A8D-BFC0-86AB-DFD9-0B0BE08A7CCD}"/>
              </a:ext>
            </a:extLst>
          </p:cNvPr>
          <p:cNvSpPr>
            <a:spLocks noGrp="1"/>
          </p:cNvSpPr>
          <p:nvPr>
            <p:ph type="title"/>
          </p:nvPr>
        </p:nvSpPr>
        <p:spPr>
          <a:xfrm>
            <a:off x="746228" y="1037967"/>
            <a:ext cx="3495602" cy="4709131"/>
          </a:xfrm>
        </p:spPr>
        <p:txBody>
          <a:bodyPr anchor="ctr">
            <a:normAutofit/>
          </a:bodyPr>
          <a:lstStyle/>
          <a:p>
            <a:r>
              <a:rPr lang="en-US" dirty="0"/>
              <a:t>Simulation Cycle: Works at any level for Any simulation experience</a:t>
            </a:r>
          </a:p>
        </p:txBody>
      </p:sp>
      <p:sp>
        <p:nvSpPr>
          <p:cNvPr id="21" name="Rectangle 2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089B293-4D00-9921-FB06-FC0F3C6A5E7B}"/>
              </a:ext>
            </a:extLst>
          </p:cNvPr>
          <p:cNvGraphicFramePr>
            <a:graphicFrameLocks noGrp="1"/>
          </p:cNvGraphicFramePr>
          <p:nvPr>
            <p:ph idx="1"/>
            <p:extLst>
              <p:ext uri="{D42A27DB-BD31-4B8C-83A1-F6EECF244321}">
                <p14:modId xmlns:p14="http://schemas.microsoft.com/office/powerpoint/2010/main" val="24038420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47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1" name="Rectangle 113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2" name="Rectangle 113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3" name="Rectangle 113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34" name="Rectangle 1133">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581193" y="702156"/>
            <a:ext cx="6309003" cy="1013800"/>
          </a:xfrm>
        </p:spPr>
        <p:txBody>
          <a:bodyPr vert="horz" lIns="91440" tIns="45720" rIns="91440" bIns="45720" rtlCol="0" anchor="b">
            <a:normAutofit/>
          </a:bodyPr>
          <a:lstStyle/>
          <a:p>
            <a:r>
              <a:rPr lang="en-US" b="0" kern="1200" cap="all">
                <a:solidFill>
                  <a:schemeClr val="tx2"/>
                </a:solidFill>
                <a:latin typeface="+mj-lt"/>
                <a:ea typeface="+mj-ea"/>
                <a:cs typeface="+mj-cs"/>
              </a:rPr>
              <a:t>Prebriefing standards	</a:t>
            </a:r>
          </a:p>
        </p:txBody>
      </p:sp>
      <p:sp>
        <p:nvSpPr>
          <p:cNvPr id="1135" name="Rectangle 1134">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581194" y="1715956"/>
            <a:ext cx="4412837" cy="4576689"/>
          </a:xfrm>
        </p:spPr>
        <p:txBody>
          <a:bodyPr vert="horz" lIns="91440" tIns="45720" rIns="91440" bIns="45720" rtlCol="0" anchor="ctr">
            <a:normAutofit/>
          </a:bodyPr>
          <a:lstStyle/>
          <a:p>
            <a:pPr>
              <a:buFont typeface="Wingdings 2" panose="05020102010507070707" pitchFamily="18" charset="2"/>
              <a:buChar char=""/>
            </a:pPr>
            <a:r>
              <a:rPr lang="en-US" dirty="0">
                <a:solidFill>
                  <a:schemeClr val="tx2"/>
                </a:solidFill>
              </a:rPr>
              <a:t>Set Objectives for the simulation. </a:t>
            </a:r>
          </a:p>
          <a:p>
            <a:pPr>
              <a:buFont typeface="Wingdings 2" panose="05020102010507070707" pitchFamily="18" charset="2"/>
              <a:buChar char=""/>
            </a:pPr>
            <a:r>
              <a:rPr lang="en-US" dirty="0">
                <a:solidFill>
                  <a:schemeClr val="tx2"/>
                </a:solidFill>
              </a:rPr>
              <a:t>Prebriefing ensures that simulation learners are prepared for the educational content and are aware of the ground rules for the simulation-based experience.</a:t>
            </a:r>
          </a:p>
          <a:p>
            <a:pPr>
              <a:buFont typeface="Wingdings 2" panose="05020102010507070707" pitchFamily="18" charset="2"/>
              <a:buChar char=""/>
            </a:pPr>
            <a:r>
              <a:rPr lang="en-US" dirty="0">
                <a:solidFill>
                  <a:schemeClr val="tx2"/>
                </a:solidFill>
              </a:rPr>
              <a:t>This could be assigned readings, videos, skills review, case students, pretest or quiz, medication cards, short didactic lesson.</a:t>
            </a:r>
          </a:p>
          <a:p>
            <a:pPr>
              <a:buFont typeface="Wingdings 2" panose="05020102010507070707" pitchFamily="18" charset="2"/>
              <a:buChar char=""/>
            </a:pPr>
            <a:r>
              <a:rPr lang="en-US" dirty="0">
                <a:solidFill>
                  <a:schemeClr val="tx2"/>
                </a:solidFill>
              </a:rPr>
              <a:t>Encourage students to be BRAVE during the simulation, step outside their comfort zone.</a:t>
            </a:r>
          </a:p>
          <a:p>
            <a:pPr>
              <a:buFont typeface="Wingdings 2" panose="05020102010507070707" pitchFamily="18" charset="2"/>
              <a:buChar char=""/>
            </a:pPr>
            <a:r>
              <a:rPr lang="en-US" dirty="0">
                <a:solidFill>
                  <a:schemeClr val="tx2"/>
                </a:solidFill>
              </a:rPr>
              <a:t>Teacher can make the Prebriefing assignment their </a:t>
            </a:r>
            <a:r>
              <a:rPr lang="en-US" i="1" dirty="0">
                <a:solidFill>
                  <a:schemeClr val="tx2"/>
                </a:solidFill>
              </a:rPr>
              <a:t>“Ticket to Ride” </a:t>
            </a:r>
            <a:r>
              <a:rPr lang="en-US" dirty="0">
                <a:solidFill>
                  <a:schemeClr val="tx2"/>
                </a:solidFill>
              </a:rPr>
              <a:t>the simulation experience. If not done, they observe</a:t>
            </a:r>
          </a:p>
        </p:txBody>
      </p:sp>
      <p:pic>
        <p:nvPicPr>
          <p:cNvPr id="1028" name="Picture 4">
            <a:extLst>
              <a:ext uri="{FF2B5EF4-FFF2-40B4-BE49-F238E27FC236}">
                <a16:creationId xmlns:a16="http://schemas.microsoft.com/office/drawing/2014/main" id="{3CF24179-A926-0C2B-6CD3-7B7D4D268A4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389" r="8479"/>
          <a:stretch/>
        </p:blipFill>
        <p:spPr bwMode="auto">
          <a:xfrm>
            <a:off x="5303521" y="10"/>
            <a:ext cx="68884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2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D0A60-C4CA-0DB8-8474-E75C56E0AC3D}"/>
              </a:ext>
            </a:extLst>
          </p:cNvPr>
          <p:cNvSpPr>
            <a:spLocks noGrp="1"/>
          </p:cNvSpPr>
          <p:nvPr>
            <p:ph type="title"/>
          </p:nvPr>
        </p:nvSpPr>
        <p:spPr>
          <a:xfrm>
            <a:off x="581192" y="1507414"/>
            <a:ext cx="5120255" cy="3903332"/>
          </a:xfrm>
        </p:spPr>
        <p:txBody>
          <a:bodyPr anchor="t">
            <a:normAutofit/>
          </a:bodyPr>
          <a:lstStyle/>
          <a:p>
            <a:r>
              <a:rPr lang="en-US" sz="4000" dirty="0">
                <a:solidFill>
                  <a:schemeClr val="tx1">
                    <a:lumMod val="85000"/>
                    <a:lumOff val="15000"/>
                  </a:schemeClr>
                </a:solidFill>
              </a:rPr>
              <a:t>Pre- Briefing examples for Simulation</a:t>
            </a:r>
          </a:p>
        </p:txBody>
      </p:sp>
      <p:sp>
        <p:nvSpPr>
          <p:cNvPr id="32" name="Rectangle 31">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C528F7-F242-2F80-B9AC-3C8A18845C2A}"/>
              </a:ext>
            </a:extLst>
          </p:cNvPr>
          <p:cNvSpPr>
            <a:spLocks noGrp="1"/>
          </p:cNvSpPr>
          <p:nvPr>
            <p:ph idx="1"/>
          </p:nvPr>
        </p:nvSpPr>
        <p:spPr>
          <a:xfrm>
            <a:off x="6441743" y="1507415"/>
            <a:ext cx="4819091" cy="4197816"/>
          </a:xfrm>
          <a:ln w="57150">
            <a:noFill/>
          </a:ln>
        </p:spPr>
        <p:txBody>
          <a:bodyPr anchor="t">
            <a:normAutofit/>
          </a:bodyPr>
          <a:lstStyle/>
          <a:p>
            <a:pPr>
              <a:lnSpc>
                <a:spcPct val="90000"/>
              </a:lnSpc>
            </a:pPr>
            <a:r>
              <a:rPr lang="en-US" sz="2000" b="1" dirty="0"/>
              <a:t>CNA/Pre-Nursing</a:t>
            </a:r>
          </a:p>
          <a:p>
            <a:pPr lvl="1">
              <a:lnSpc>
                <a:spcPct val="90000"/>
              </a:lnSpc>
            </a:pPr>
            <a:r>
              <a:rPr lang="en-US" sz="2000" dirty="0"/>
              <a:t>Review of  Vital Signs</a:t>
            </a:r>
          </a:p>
          <a:p>
            <a:pPr lvl="1">
              <a:lnSpc>
                <a:spcPct val="90000"/>
              </a:lnSpc>
            </a:pPr>
            <a:r>
              <a:rPr lang="en-US" sz="2000" dirty="0"/>
              <a:t>Hand Hygiene Video</a:t>
            </a:r>
          </a:p>
          <a:p>
            <a:pPr lvl="1">
              <a:lnSpc>
                <a:spcPct val="90000"/>
              </a:lnSpc>
            </a:pPr>
            <a:r>
              <a:rPr lang="en-US" sz="2000" dirty="0"/>
              <a:t>Communication with Patients Video</a:t>
            </a:r>
          </a:p>
          <a:p>
            <a:pPr lvl="1">
              <a:lnSpc>
                <a:spcPct val="90000"/>
              </a:lnSpc>
            </a:pPr>
            <a:r>
              <a:rPr lang="en-US" sz="2000" b="1" dirty="0"/>
              <a:t>EMS</a:t>
            </a:r>
          </a:p>
          <a:p>
            <a:pPr lvl="2">
              <a:lnSpc>
                <a:spcPct val="90000"/>
              </a:lnSpc>
            </a:pPr>
            <a:r>
              <a:rPr lang="en-US" sz="2000" dirty="0"/>
              <a:t>Scene safety discussion</a:t>
            </a:r>
          </a:p>
          <a:p>
            <a:pPr lvl="1">
              <a:lnSpc>
                <a:spcPct val="90000"/>
              </a:lnSpc>
            </a:pPr>
            <a:r>
              <a:rPr lang="en-US" sz="2000" b="1" dirty="0"/>
              <a:t>Allied Health</a:t>
            </a:r>
          </a:p>
          <a:p>
            <a:pPr lvl="2">
              <a:lnSpc>
                <a:spcPct val="90000"/>
              </a:lnSpc>
            </a:pPr>
            <a:r>
              <a:rPr lang="en-US" sz="2000" dirty="0"/>
              <a:t>Scope-of-Practice Discussion</a:t>
            </a:r>
          </a:p>
          <a:p>
            <a:pPr lvl="2">
              <a:lnSpc>
                <a:spcPct val="90000"/>
              </a:lnSpc>
            </a:pPr>
            <a:r>
              <a:rPr lang="en-US" sz="2000" dirty="0"/>
              <a:t>Medication mistake videos</a:t>
            </a:r>
          </a:p>
          <a:p>
            <a:pPr marL="630000" lvl="2" indent="0">
              <a:lnSpc>
                <a:spcPct val="90000"/>
              </a:lnSpc>
              <a:buNone/>
            </a:pPr>
            <a:endParaRPr lang="en-US" sz="2000" dirty="0"/>
          </a:p>
          <a:p>
            <a:pPr marL="630000" lvl="2" indent="0">
              <a:lnSpc>
                <a:spcPct val="90000"/>
              </a:lnSpc>
              <a:buNone/>
            </a:pPr>
            <a:endParaRPr lang="en-US" sz="2000" dirty="0"/>
          </a:p>
        </p:txBody>
      </p:sp>
      <p:sp>
        <p:nvSpPr>
          <p:cNvPr id="34" name="Rectangle 3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5920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9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75" name="Picture 3">
            <a:extLst>
              <a:ext uri="{FF2B5EF4-FFF2-40B4-BE49-F238E27FC236}">
                <a16:creationId xmlns:a16="http://schemas.microsoft.com/office/drawing/2014/main" id="{161EBD23-A408-2E19-851B-EB689082F3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488" y="98474"/>
            <a:ext cx="6151725" cy="6325441"/>
          </a:xfrm>
          <a:prstGeom prst="rect">
            <a:avLst/>
          </a:prstGeom>
          <a:noFill/>
          <a:extLst>
            <a:ext uri="{909E8E84-426E-40DD-AFC4-6F175D3DCCD1}">
              <a14:hiddenFill xmlns:a14="http://schemas.microsoft.com/office/drawing/2010/main">
                <a:solidFill>
                  <a:srgbClr val="FFFFFF"/>
                </a:solidFill>
              </a14:hiddenFill>
            </a:ext>
          </a:extLst>
        </p:spPr>
      </p:pic>
      <p:sp>
        <p:nvSpPr>
          <p:cNvPr id="3092" name="Rectangle 3091">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BA5836-077E-97E9-EF8F-34C100BABE44}"/>
              </a:ext>
            </a:extLst>
          </p:cNvPr>
          <p:cNvSpPr>
            <a:spLocks noGrp="1"/>
          </p:cNvSpPr>
          <p:nvPr>
            <p:ph type="title"/>
          </p:nvPr>
        </p:nvSpPr>
        <p:spPr>
          <a:xfrm>
            <a:off x="6873606" y="938022"/>
            <a:ext cx="4597758" cy="1188720"/>
          </a:xfrm>
        </p:spPr>
        <p:txBody>
          <a:bodyPr>
            <a:normAutofit/>
          </a:bodyPr>
          <a:lstStyle/>
          <a:p>
            <a:r>
              <a:rPr lang="en-US">
                <a:solidFill>
                  <a:srgbClr val="FFFFFF"/>
                </a:solidFill>
              </a:rPr>
              <a:t>Simulation</a:t>
            </a:r>
          </a:p>
        </p:txBody>
      </p:sp>
      <p:sp>
        <p:nvSpPr>
          <p:cNvPr id="4" name="Rectangle 1">
            <a:extLst>
              <a:ext uri="{FF2B5EF4-FFF2-40B4-BE49-F238E27FC236}">
                <a16:creationId xmlns:a16="http://schemas.microsoft.com/office/drawing/2014/main" id="{9B3CC5E5-ACD2-4CAE-E7F6-E1512F065113}"/>
              </a:ext>
            </a:extLst>
          </p:cNvPr>
          <p:cNvSpPr>
            <a:spLocks noGrp="1" noChangeArrowheads="1"/>
          </p:cNvSpPr>
          <p:nvPr>
            <p:ph idx="1"/>
          </p:nvPr>
        </p:nvSpPr>
        <p:spPr bwMode="auto">
          <a:xfrm>
            <a:off x="6873606" y="2340864"/>
            <a:ext cx="4597758" cy="37932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defTabSz="914400" rtl="0" eaLnBrk="0" fontAlgn="base" latinLnBrk="0" hangingPunct="0">
              <a:spcBef>
                <a:spcPct val="0"/>
              </a:spcBef>
              <a:buClrTx/>
              <a:buSzTx/>
              <a:buFontTx/>
              <a:buChar char="•"/>
              <a:tabLst/>
            </a:pPr>
            <a:r>
              <a:rPr kumimoji="0" lang="en-US" altLang="en-US" b="1" i="0" u="none" strike="noStrike" cap="none" normalizeH="0" baseline="0" dirty="0">
                <a:ln>
                  <a:noFill/>
                </a:ln>
                <a:solidFill>
                  <a:srgbClr val="FFFFFF"/>
                </a:solidFill>
                <a:effectLst/>
                <a:latin typeface="Arial" panose="020B0604020202020204" pitchFamily="34" charset="0"/>
              </a:rPr>
              <a:t>Introduce Scenario:</a:t>
            </a:r>
            <a:r>
              <a:rPr kumimoji="0" lang="en-US" altLang="en-US" b="0" i="0" u="none" strike="noStrike" cap="none" normalizeH="0" baseline="0" dirty="0">
                <a:ln>
                  <a:noFill/>
                </a:ln>
                <a:solidFill>
                  <a:srgbClr val="FFFFFF"/>
                </a:solidFill>
                <a:effectLst/>
                <a:latin typeface="Arial" panose="020B0604020202020204" pitchFamily="34" charset="0"/>
              </a:rPr>
              <a:t> Present the simulation scenario to participants.</a:t>
            </a:r>
          </a:p>
          <a:p>
            <a:pPr marL="0" marR="0" lvl="0" indent="0" defTabSz="914400" rtl="0" eaLnBrk="0" fontAlgn="base" latinLnBrk="0" hangingPunct="0">
              <a:spcBef>
                <a:spcPct val="0"/>
              </a:spcBef>
              <a:buClrTx/>
              <a:buSzTx/>
              <a:buFontTx/>
              <a:buChar char="•"/>
              <a:tabLst/>
            </a:pPr>
            <a:r>
              <a:rPr kumimoji="0" lang="en-US" altLang="en-US" b="1" i="0" u="none" strike="noStrike" cap="none" normalizeH="0" baseline="0" dirty="0">
                <a:ln>
                  <a:noFill/>
                </a:ln>
                <a:solidFill>
                  <a:srgbClr val="FFFFFF"/>
                </a:solidFill>
                <a:effectLst/>
                <a:latin typeface="Arial" panose="020B0604020202020204" pitchFamily="34" charset="0"/>
              </a:rPr>
              <a:t>Role Play and Execute:</a:t>
            </a:r>
            <a:r>
              <a:rPr kumimoji="0" lang="en-US" altLang="en-US" b="0" i="0" u="none" strike="noStrike" cap="none" normalizeH="0" baseline="0" dirty="0">
                <a:ln>
                  <a:noFill/>
                </a:ln>
                <a:solidFill>
                  <a:srgbClr val="FFFFFF"/>
                </a:solidFill>
                <a:effectLst/>
                <a:latin typeface="Arial" panose="020B0604020202020204" pitchFamily="34" charset="0"/>
              </a:rPr>
              <a:t> Participants engage in the scenario, performing their roles. Those Observing also participate using the SOF.</a:t>
            </a:r>
          </a:p>
          <a:p>
            <a:pPr marL="0" marR="0" lvl="0" indent="0" defTabSz="914400" rtl="0" eaLnBrk="0" fontAlgn="base" latinLnBrk="0" hangingPunct="0">
              <a:spcBef>
                <a:spcPct val="0"/>
              </a:spcBef>
              <a:buClrTx/>
              <a:buSzTx/>
              <a:buFontTx/>
              <a:buChar char="•"/>
              <a:tabLst/>
            </a:pPr>
            <a:r>
              <a:rPr kumimoji="0" lang="en-US" altLang="en-US" b="1" i="0" u="none" strike="noStrike" cap="none" normalizeH="0" baseline="0" dirty="0">
                <a:ln>
                  <a:noFill/>
                </a:ln>
                <a:solidFill>
                  <a:srgbClr val="FFFFFF"/>
                </a:solidFill>
                <a:effectLst/>
                <a:latin typeface="Arial" panose="020B0604020202020204" pitchFamily="34" charset="0"/>
              </a:rPr>
              <a:t>Faculty as Facilitators:</a:t>
            </a:r>
            <a:r>
              <a:rPr kumimoji="0" lang="en-US" altLang="en-US" b="0" i="0" u="none" strike="noStrike" cap="none" normalizeH="0" baseline="0" dirty="0">
                <a:ln>
                  <a:noFill/>
                </a:ln>
                <a:solidFill>
                  <a:srgbClr val="FFFFFF"/>
                </a:solidFill>
                <a:effectLst/>
                <a:latin typeface="Arial" panose="020B0604020202020204" pitchFamily="34" charset="0"/>
              </a:rPr>
              <a:t> Faculty guide and support without direct interference. </a:t>
            </a:r>
          </a:p>
          <a:p>
            <a:pPr marL="0" marR="0" lvl="0" indent="0" defTabSz="914400" rtl="0" eaLnBrk="0" fontAlgn="base" latinLnBrk="0" hangingPunct="0">
              <a:spcBef>
                <a:spcPct val="0"/>
              </a:spcBef>
              <a:buClrTx/>
              <a:buSzTx/>
              <a:buFontTx/>
              <a:buChar char="•"/>
              <a:tabLst/>
            </a:pPr>
            <a:r>
              <a:rPr kumimoji="0" lang="en-US" altLang="en-US" b="1" i="0" u="none" strike="noStrike" cap="none" normalizeH="0" baseline="0" dirty="0">
                <a:ln>
                  <a:noFill/>
                </a:ln>
                <a:solidFill>
                  <a:srgbClr val="FFFFFF"/>
                </a:solidFill>
                <a:effectLst/>
                <a:latin typeface="Arial" panose="020B0604020202020204" pitchFamily="34" charset="0"/>
              </a:rPr>
              <a:t>Maintain Flow - </a:t>
            </a:r>
            <a:r>
              <a:rPr kumimoji="0" lang="en-US" altLang="en-US" b="1" i="0" u="none" strike="noStrike" cap="none" normalizeH="0" baseline="0" dirty="0">
                <a:ln>
                  <a:noFill/>
                </a:ln>
                <a:solidFill>
                  <a:srgbClr val="FF0000"/>
                </a:solidFill>
                <a:effectLst/>
                <a:latin typeface="Arial" panose="020B0604020202020204" pitchFamily="34" charset="0"/>
              </a:rPr>
              <a:t>No Interruptions</a:t>
            </a:r>
            <a:r>
              <a:rPr lang="en-US" altLang="en-US" b="1" dirty="0">
                <a:solidFill>
                  <a:srgbClr val="FFFFFF"/>
                </a:solidFill>
                <a:latin typeface="Arial" panose="020B0604020202020204" pitchFamily="34" charset="0"/>
              </a:rPr>
              <a:t>,</a:t>
            </a:r>
            <a:r>
              <a:rPr kumimoji="0" lang="en-US" altLang="en-US" b="0" i="0" u="none" strike="noStrike" cap="none" normalizeH="0" baseline="0" dirty="0">
                <a:ln>
                  <a:noFill/>
                </a:ln>
                <a:solidFill>
                  <a:srgbClr val="FFFFFF"/>
                </a:solidFill>
                <a:effectLst/>
                <a:latin typeface="Arial" panose="020B0604020202020204" pitchFamily="34" charset="0"/>
              </a:rPr>
              <a:t> Allow the simulation to proceed without interruptions for corrections</a:t>
            </a:r>
            <a:r>
              <a:rPr lang="en-US" altLang="en-US" dirty="0">
                <a:solidFill>
                  <a:srgbClr val="FFFFFF"/>
                </a:solidFill>
                <a:latin typeface="Arial" panose="020B0604020202020204" pitchFamily="34" charset="0"/>
              </a:rPr>
              <a:t>, but observe the TIME LIMITS. </a:t>
            </a:r>
            <a:endParaRPr kumimoji="0" lang="en-US" altLang="en-US" b="0" i="0" u="none" strike="noStrike" cap="none" normalizeH="0" baseline="0" dirty="0">
              <a:ln>
                <a:noFill/>
              </a:ln>
              <a:solidFill>
                <a:srgbClr val="FFFFFF"/>
              </a:solidFill>
              <a:effectLst/>
              <a:latin typeface="Arial" panose="020B0604020202020204" pitchFamily="34" charset="0"/>
            </a:endParaRPr>
          </a:p>
          <a:p>
            <a:pPr marL="0" marR="0" lvl="0" indent="0" defTabSz="914400" rtl="0" eaLnBrk="0" fontAlgn="base" latinLnBrk="0" hangingPunct="0">
              <a:spcBef>
                <a:spcPct val="0"/>
              </a:spcBef>
              <a:buClrTx/>
              <a:buSzTx/>
              <a:buFontTx/>
              <a:buChar char="•"/>
              <a:tabLst/>
            </a:pPr>
            <a:r>
              <a:rPr kumimoji="0" lang="en-US" altLang="en-US" b="0" i="0" u="none" strike="noStrike" cap="none" normalizeH="0" baseline="0" dirty="0">
                <a:ln>
                  <a:noFill/>
                </a:ln>
                <a:solidFill>
                  <a:srgbClr val="FFFFFF"/>
                </a:solidFill>
                <a:effectLst/>
                <a:latin typeface="Arial" panose="020B0604020202020204" pitchFamily="34" charset="0"/>
              </a:rPr>
              <a:t>Simulations should not be graded.</a:t>
            </a:r>
          </a:p>
          <a:p>
            <a:pPr marL="0" marR="0" lvl="0" indent="0" defTabSz="914400" rtl="0" eaLnBrk="0" fontAlgn="base" latinLnBrk="0" hangingPunct="0">
              <a:spcBef>
                <a:spcPct val="0"/>
              </a:spcBef>
              <a:buClrTx/>
              <a:buSzTx/>
              <a:buFontTx/>
              <a:buChar char="•"/>
              <a:tabLst/>
            </a:pPr>
            <a:endParaRPr kumimoji="0" lang="en-US" altLang="en-US" b="0" i="0" u="none" strike="noStrike" cap="none" normalizeH="0" baseline="0" dirty="0">
              <a:ln>
                <a:noFill/>
              </a:ln>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41091667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2a3863a-17fa-43bc-b4f5-91f37218ad49" xsi:nil="true"/>
    <_activity xmlns="f2a3863a-17fa-43bc-b4f5-91f37218ad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B7E0BF38FCC8419568979726913C70" ma:contentTypeVersion="18" ma:contentTypeDescription="Create a new document." ma:contentTypeScope="" ma:versionID="32647af1ed3824481854fe22da18d3d8">
  <xsd:schema xmlns:xsd="http://www.w3.org/2001/XMLSchema" xmlns:xs="http://www.w3.org/2001/XMLSchema" xmlns:p="http://schemas.microsoft.com/office/2006/metadata/properties" xmlns:ns3="f2a3863a-17fa-43bc-b4f5-91f37218ad49" xmlns:ns4="92153a1d-cd5c-4585-b8b7-91ad9336575d" targetNamespace="http://schemas.microsoft.com/office/2006/metadata/properties" ma:root="true" ma:fieldsID="5e516df6870d49e39768021dd3fdda2c" ns3:_="" ns4:_="">
    <xsd:import namespace="f2a3863a-17fa-43bc-b4f5-91f37218ad49"/>
    <xsd:import namespace="92153a1d-cd5c-4585-b8b7-91ad933657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3863a-17fa-43bc-b4f5-91f37218ad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153a1d-cd5c-4585-b8b7-91ad933657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5A00B2AC-C335-4100-B8B3-2D9F49A72906}">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92153a1d-cd5c-4585-b8b7-91ad9336575d"/>
    <ds:schemaRef ds:uri="http://purl.org/dc/terms/"/>
    <ds:schemaRef ds:uri="f2a3863a-17fa-43bc-b4f5-91f37218ad49"/>
    <ds:schemaRef ds:uri="http://www.w3.org/XML/1998/namespace"/>
    <ds:schemaRef ds:uri="http://purl.org/dc/dcmitype/"/>
  </ds:schemaRefs>
</ds:datastoreItem>
</file>

<file path=customXml/itemProps3.xml><?xml version="1.0" encoding="utf-8"?>
<ds:datastoreItem xmlns:ds="http://schemas.openxmlformats.org/officeDocument/2006/customXml" ds:itemID="{C765978C-6831-446D-AEAC-1088616C7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a3863a-17fa-43bc-b4f5-91f37218ad49"/>
    <ds:schemaRef ds:uri="92153a1d-cd5c-4585-b8b7-91ad93365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{0A2F5E36-E71B-4D00-A64D-6D5B47BC6D4D}tf45205285_win32</Template>
  <TotalTime>383</TotalTime>
  <Words>1619</Words>
  <Application>Microsoft Office PowerPoint</Application>
  <PresentationFormat>Widescreen</PresentationFormat>
  <Paragraphs>119</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Roboto</vt:lpstr>
      <vt:lpstr>Wingdings 2</vt:lpstr>
      <vt:lpstr>DividendVTI</vt:lpstr>
      <vt:lpstr>Simulation without the stress:   best practices for teaching, Not grading in cte healthcare programs   by: dr. Tracy Jenkins, CNE &amp; dr. Kim Pharris, CHSE</vt:lpstr>
      <vt:lpstr>Learning outcomes </vt:lpstr>
      <vt:lpstr>Why Simulation?</vt:lpstr>
      <vt:lpstr>Professional Development → Train teachers before running scenarios  Prebriefing → Student prep work / expectations  Debriefing → Guided reflection, not grading  Operations → Scheduling, supplies, volunteers  </vt:lpstr>
      <vt:lpstr>Designing the appropriate simulation for your course.  Ask Yourself: what do your learners need to know for your course?</vt:lpstr>
      <vt:lpstr>Simulation Cycle: Works at any level for Any simulation experience</vt:lpstr>
      <vt:lpstr>Prebriefing standards </vt:lpstr>
      <vt:lpstr>Pre- Briefing examples for Simulation</vt:lpstr>
      <vt:lpstr>Simulation</vt:lpstr>
      <vt:lpstr>debriefing</vt:lpstr>
      <vt:lpstr>debriefing</vt:lpstr>
      <vt:lpstr>PEARLS: DEBRIEFING Promoting Excellence and reflective learning in simulation</vt:lpstr>
      <vt:lpstr>HOW DO I WANT TO USE THIS SIMULATION FOR MY COURSE?</vt:lpstr>
      <vt:lpstr>OPERATIONS</vt:lpstr>
      <vt:lpstr>SET-M Tool for Evaluation of Sims</vt:lpstr>
      <vt:lpstr>Let’s practice:</vt:lpstr>
      <vt:lpstr>Free resources for CTE educators: </vt:lpstr>
      <vt:lpstr>What questions can we answer?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Tracy Jenkins</dc:creator>
  <cp:lastModifiedBy>Tracy Jenkins</cp:lastModifiedBy>
  <cp:revision>3</cp:revision>
  <dcterms:created xsi:type="dcterms:W3CDTF">2024-06-20T15:57:43Z</dcterms:created>
  <dcterms:modified xsi:type="dcterms:W3CDTF">2026-04-01T14:47:34Z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0x010100FDB7E0BF38FCC8419568979726913C70</vt:lpwstr>
  </property>
</Properties>
</file>