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9"/>
  </p:notesMasterIdLst>
  <p:sldIdLst>
    <p:sldId id="257" r:id="rId2"/>
    <p:sldId id="322" r:id="rId3"/>
    <p:sldId id="302" r:id="rId4"/>
    <p:sldId id="323" r:id="rId5"/>
    <p:sldId id="324" r:id="rId6"/>
    <p:sldId id="325" r:id="rId7"/>
    <p:sldId id="326" r:id="rId8"/>
    <p:sldId id="327" r:id="rId9"/>
    <p:sldId id="334" r:id="rId10"/>
    <p:sldId id="328" r:id="rId11"/>
    <p:sldId id="329" r:id="rId12"/>
    <p:sldId id="330" r:id="rId13"/>
    <p:sldId id="335" r:id="rId14"/>
    <p:sldId id="331" r:id="rId15"/>
    <p:sldId id="332" r:id="rId16"/>
    <p:sldId id="333" r:id="rId17"/>
    <p:sldId id="316" r:id="rId18"/>
  </p:sldIdLst>
  <p:sldSz cx="9144000" cy="6858000" type="screen4x3"/>
  <p:notesSz cx="6858000" cy="9144000"/>
  <p:embeddedFontLst>
    <p:embeddedFont>
      <p:font typeface="Segoe UI" panose="020B0502040204020203"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hsi8aT5PX9Q34BLGzfWY547j0Hf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Thomas" initials="" lastIdx="1" clrIdx="0"/>
  <p:cmAuthor id="1" name="Juanjo García Mes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BF7"/>
    <a:srgbClr val="F5D257"/>
    <a:srgbClr val="CFD6EA"/>
    <a:srgbClr val="626262"/>
    <a:srgbClr val="898989"/>
    <a:srgbClr val="E7E3F7"/>
    <a:srgbClr val="F3FFE2"/>
    <a:srgbClr val="FF7F00"/>
    <a:srgbClr val="FFC100"/>
    <a:srgbClr val="D5C4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24"/>
    <p:restoredTop sz="95610"/>
  </p:normalViewPr>
  <p:slideViewPr>
    <p:cSldViewPr snapToGrid="0">
      <p:cViewPr varScale="1">
        <p:scale>
          <a:sx n="102" d="100"/>
          <a:sy n="102" d="100"/>
        </p:scale>
        <p:origin x="1040"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59"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5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BBAA7-8281-2DD1-4C46-E5D04BDAD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8896A-38D3-1C0F-7892-EFA1344917D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0432456-D76C-9C30-F691-4C057142165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8155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EC522-7AD3-0D5C-199D-4C6E8E1FE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38009-C074-D4DC-B5E7-9F946A019DA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584750F-351C-326A-2389-EEFA093233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7862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B97F6-23F2-D2F3-4A61-F1EE8D4C6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B3D4A-686D-A37D-4E28-A009C0EC670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7091DCB-F4C0-B050-B950-05365E9925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578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C8712-02A5-A289-CF97-0182F15C0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723C8-51EC-6225-6661-C2BCE96710F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6E138C7-045B-B22A-5BDA-CF61D335259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7101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9528E-7D76-D28E-0079-27F4A5240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01C3D-45C7-BE1D-BB70-78A97D8CF13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485F78FD-9882-0D3B-F024-9B784F5AEE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476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270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6316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AE3D-AF73-A8D8-8376-B45EA1B32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F8149-ABE1-5D1B-80F0-A47B4FBD0E4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A949B55-86E5-33E0-8572-EC7EBE454D4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603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8B809-D5CE-CE3E-653E-68F27DC4B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78E03-736C-660C-D070-8230B45B9C1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DEEACE6E-A60A-BFAF-0EBF-8E0D599C23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2266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1BF28-A541-A918-8264-FFB5A1CD3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62A03-1DC8-F02B-A15A-86AEB14817A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C55C5543-DB06-50B8-6D94-E9231C8FEC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7627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348FD-5A11-3910-11BF-36031C8AC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9B241-8524-37ED-3D8B-7A9350B478E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411E254-7B3B-7DC6-8C43-B793C7E60010}"/>
              </a:ext>
            </a:extLst>
          </p:cNvPr>
          <p:cNvSpPr>
            <a:spLocks noGrp="1"/>
          </p:cNvSpPr>
          <p:nvPr>
            <p:ph type="body" idx="1"/>
          </p:nvPr>
        </p:nvSpPr>
        <p:spPr/>
        <p:txBody>
          <a:bodyPr/>
          <a:lstStyle/>
          <a:p>
            <a:r>
              <a:rPr lang="en-US"/>
              <a:t>The </a:t>
            </a:r>
            <a:r>
              <a:rPr lang="en-US" dirty="0"/>
              <a:t>mountain represents the problem, the cloud represents a quantum computer, and the brightest yellow path represents a good solution.</a:t>
            </a:r>
          </a:p>
          <a:p>
            <a:endParaRPr lang="en-US" dirty="0"/>
          </a:p>
          <a:p>
            <a:r>
              <a:rPr lang="en-US" dirty="0"/>
              <a:t>The cloud covers all possible paths at the same time, meaning it represents all possible solutions at once.</a:t>
            </a:r>
          </a:p>
          <a:p>
            <a:endParaRPr lang="en-US" dirty="0"/>
          </a:p>
          <a:p>
            <a:r>
              <a:rPr lang="en-US" dirty="0"/>
              <a:t>The cloud sends waves along all paths, and as these waves interact, some paths become brighter while others become dimmer.</a:t>
            </a:r>
          </a:p>
          <a:p>
            <a:endParaRPr lang="en-US" dirty="0"/>
          </a:p>
          <a:p>
            <a:r>
              <a:rPr lang="en-US" dirty="0"/>
              <a:t>By repeating this process, good paths become more likely and stand out more than the bad paths.</a:t>
            </a:r>
          </a:p>
          <a:p>
            <a:endParaRPr lang="en-US" dirty="0"/>
          </a:p>
          <a:p>
            <a:r>
              <a:rPr lang="en-US" dirty="0"/>
              <a:t>When we examine, or measure, the quantum computer, we see one path — the brightest one, which has the highest probability of being a good solution — and we take it as the result.</a:t>
            </a:r>
          </a:p>
          <a:p>
            <a:endParaRPr lang="en-US" dirty="0"/>
          </a:p>
          <a:p>
            <a:r>
              <a:rPr lang="en-US" dirty="0"/>
              <a:t>Designing how these waves are sent so that good solutions stand out and unlikely ones fade away is the heart of quantum computing algorithm design, and this is where computer scientists play a central role.</a:t>
            </a:r>
          </a:p>
        </p:txBody>
      </p:sp>
    </p:spTree>
    <p:extLst>
      <p:ext uri="{BB962C8B-B14F-4D97-AF65-F5344CB8AC3E}">
        <p14:creationId xmlns:p14="http://schemas.microsoft.com/office/powerpoint/2010/main" val="274532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A0A1-C4F5-BDC2-BAE3-657B8C13F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5E212-FB8B-AB69-253B-51A5910BBA6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A75CA23-5588-66F8-B4B7-A02FD2279FD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607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EE16D-7AD2-13CA-41B9-3F769409F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34267-C469-8896-A514-198418104C2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B161C4A9-8A26-2630-8809-9D47432D56E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291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g2e2fe8ae76c_0_4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2e2fe8ae76c_0_45"/>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g2e2fe8ae76c_0_4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2e2fe8ae76c_0_4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g2e2fe8ae76c_0_4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g2e2fe8ae76c_0_89"/>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2e2fe8ae76c_0_89"/>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g2e2fe8ae76c_0_8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2e2fe8ae76c_0_8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2e2fe8ae76c_0_8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g2e2fe8ae76c_0_21"/>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g2e2fe8ae76c_0_21"/>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g2e2fe8ae76c_0_2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g2e2fe8ae76c_0_2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g2e2fe8ae76c_0_2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689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g2e2fe8ae76c_0_3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g2e2fe8ae76c_0_3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0"/>
              </a:spcBef>
              <a:spcAft>
                <a:spcPts val="0"/>
              </a:spcAft>
              <a:buClr>
                <a:schemeClr val="dk1"/>
              </a:buClr>
              <a:buSzPts val="1400"/>
              <a:buChar char="○"/>
              <a:defRPr/>
            </a:lvl2pPr>
            <a:lvl3pPr marL="1371600" lvl="2" indent="-317500" algn="l">
              <a:lnSpc>
                <a:spcPct val="115000"/>
              </a:lnSpc>
              <a:spcBef>
                <a:spcPts val="0"/>
              </a:spcBef>
              <a:spcAft>
                <a:spcPts val="0"/>
              </a:spcAft>
              <a:buClr>
                <a:schemeClr val="dk1"/>
              </a:buClr>
              <a:buSzPts val="1400"/>
              <a:buChar char="■"/>
              <a:defRPr/>
            </a:lvl3pPr>
            <a:lvl4pPr marL="1828800" lvl="3" indent="-317500" algn="l">
              <a:lnSpc>
                <a:spcPct val="115000"/>
              </a:lnSpc>
              <a:spcBef>
                <a:spcPts val="0"/>
              </a:spcBef>
              <a:spcAft>
                <a:spcPts val="0"/>
              </a:spcAft>
              <a:buClr>
                <a:schemeClr val="dk1"/>
              </a:buClr>
              <a:buSzPts val="1400"/>
              <a:buChar char="●"/>
              <a:defRPr/>
            </a:lvl4pPr>
            <a:lvl5pPr marL="2286000" lvl="4" indent="-317500" algn="l">
              <a:lnSpc>
                <a:spcPct val="115000"/>
              </a:lnSpc>
              <a:spcBef>
                <a:spcPts val="0"/>
              </a:spcBef>
              <a:spcAft>
                <a:spcPts val="0"/>
              </a:spcAft>
              <a:buClr>
                <a:schemeClr val="dk1"/>
              </a:buClr>
              <a:buSzPts val="1400"/>
              <a:buChar char="○"/>
              <a:defRPr/>
            </a:lvl5pPr>
            <a:lvl6pPr marL="2743200" lvl="5" indent="-317500" algn="l">
              <a:lnSpc>
                <a:spcPct val="115000"/>
              </a:lnSpc>
              <a:spcBef>
                <a:spcPts val="0"/>
              </a:spcBef>
              <a:spcAft>
                <a:spcPts val="0"/>
              </a:spcAft>
              <a:buClr>
                <a:schemeClr val="dk1"/>
              </a:buClr>
              <a:buSzPts val="1400"/>
              <a:buChar char="■"/>
              <a:defRPr/>
            </a:lvl6pPr>
            <a:lvl7pPr marL="3200400" lvl="6" indent="-317500" algn="l">
              <a:lnSpc>
                <a:spcPct val="115000"/>
              </a:lnSpc>
              <a:spcBef>
                <a:spcPts val="0"/>
              </a:spcBef>
              <a:spcAft>
                <a:spcPts val="0"/>
              </a:spcAft>
              <a:buClr>
                <a:schemeClr val="dk1"/>
              </a:buClr>
              <a:buSzPts val="1400"/>
              <a:buChar char="●"/>
              <a:defRPr/>
            </a:lvl7pPr>
            <a:lvl8pPr marL="3657600" lvl="7" indent="-317500" algn="l">
              <a:lnSpc>
                <a:spcPct val="115000"/>
              </a:lnSpc>
              <a:spcBef>
                <a:spcPts val="0"/>
              </a:spcBef>
              <a:spcAft>
                <a:spcPts val="0"/>
              </a:spcAft>
              <a:buClr>
                <a:schemeClr val="dk1"/>
              </a:buClr>
              <a:buSzPts val="1400"/>
              <a:buChar char="○"/>
              <a:defRPr/>
            </a:lvl8pPr>
            <a:lvl9pPr marL="4114800" lvl="8" indent="-317500" algn="l">
              <a:lnSpc>
                <a:spcPct val="115000"/>
              </a:lnSpc>
              <a:spcBef>
                <a:spcPts val="0"/>
              </a:spcBef>
              <a:spcAft>
                <a:spcPts val="0"/>
              </a:spcAft>
              <a:buClr>
                <a:schemeClr val="dk1"/>
              </a:buClr>
              <a:buSzPts val="1400"/>
              <a:buChar char="■"/>
              <a:defRPr/>
            </a:lvl9pPr>
          </a:lstStyle>
          <a:p>
            <a:endParaRPr/>
          </a:p>
        </p:txBody>
      </p:sp>
      <p:sp>
        <p:nvSpPr>
          <p:cNvPr id="31" name="Google Shape;31;g2e2fe8ae76c_0_3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g2e2fe8ae76c_0_36"/>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2e2fe8ae76c_0_36"/>
          <p:cNvSpPr txBox="1">
            <a:spLocks noGrp="1"/>
          </p:cNvSpPr>
          <p:nvPr>
            <p:ph type="body" idx="1"/>
          </p:nvPr>
        </p:nvSpPr>
        <p:spPr>
          <a:xfrm>
            <a:off x="629841" y="1681163"/>
            <a:ext cx="3868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g2e2fe8ae76c_0_36"/>
          <p:cNvSpPr txBox="1">
            <a:spLocks noGrp="1"/>
          </p:cNvSpPr>
          <p:nvPr>
            <p:ph type="body" idx="2"/>
          </p:nvPr>
        </p:nvSpPr>
        <p:spPr>
          <a:xfrm>
            <a:off x="629841" y="2505075"/>
            <a:ext cx="38682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g2e2fe8ae76c_0_36"/>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g2e2fe8ae76c_0_36"/>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g2e2fe8ae76c_0_3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2e2fe8ae76c_0_3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2e2fe8ae76c_0_3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g2e2fe8ae76c_0_51"/>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2e2fe8ae76c_0_51"/>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g2e2fe8ae76c_0_5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2e2fe8ae76c_0_5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g2e2fe8ae76c_0_5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g2e2fe8ae76c_0_5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2e2fe8ae76c_0_57"/>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g2e2fe8ae76c_0_57"/>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g2e2fe8ae76c_0_5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2e2fe8ae76c_0_5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2e2fe8ae76c_0_5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g2e2fe8ae76c_0_64"/>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2e2fe8ae76c_0_6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2e2fe8ae76c_0_6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2e2fe8ae76c_0_6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g2e2fe8ae76c_0_69"/>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2e2fe8ae76c_0_69"/>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g2e2fe8ae76c_0_69"/>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g2e2fe8ae76c_0_6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2e2fe8ae76c_0_6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2e2fe8ae76c_0_6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g2e2fe8ae76c_0_76"/>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g2e2fe8ae76c_0_76"/>
          <p:cNvSpPr>
            <a:spLocks noGrp="1"/>
          </p:cNvSpPr>
          <p:nvPr>
            <p:ph type="pic" idx="2"/>
          </p:nvPr>
        </p:nvSpPr>
        <p:spPr>
          <a:xfrm>
            <a:off x="3887391" y="987425"/>
            <a:ext cx="4629300" cy="4873500"/>
          </a:xfrm>
          <a:prstGeom prst="rect">
            <a:avLst/>
          </a:prstGeom>
          <a:noFill/>
          <a:ln>
            <a:noFill/>
          </a:ln>
        </p:spPr>
      </p:sp>
      <p:sp>
        <p:nvSpPr>
          <p:cNvPr id="69" name="Google Shape;69;g2e2fe8ae76c_0_76"/>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g2e2fe8ae76c_0_7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2e2fe8ae76c_0_7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2e2fe8ae76c_0_7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g2e2fe8ae76c_0_8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2e2fe8ae76c_0_83"/>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g2e2fe8ae76c_0_8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2e2fe8ae76c_0_8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2e2fe8ae76c_0_8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e2fe8ae76c_0_1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2e2fe8ae76c_0_15"/>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2e2fe8ae76c_0_1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2e2fe8ae76c_0_1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g2e2fe8ae76c_0_1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hyperlink" Target="https://quantumai.google/cirq" TargetMode="External"/><Relationship Id="rId3" Type="http://schemas.openxmlformats.org/officeDocument/2006/relationships/hyperlink" Target="https://www.ibm.com/quantum" TargetMode="External"/><Relationship Id="rId7" Type="http://schemas.openxmlformats.org/officeDocument/2006/relationships/hyperlink" Target="https://www.ibm.com/quantum/qiski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aws.amazon.com/braket/" TargetMode="External"/><Relationship Id="rId11" Type="http://schemas.openxmlformats.org/officeDocument/2006/relationships/image" Target="../media/image23.png"/><Relationship Id="rId5" Type="http://schemas.openxmlformats.org/officeDocument/2006/relationships/hyperlink" Target="https://quantum.microsoft.com/" TargetMode="External"/><Relationship Id="rId10" Type="http://schemas.openxmlformats.org/officeDocument/2006/relationships/hyperlink" Target="https://aws.amazon.com/braket/getting-started/" TargetMode="External"/><Relationship Id="rId4" Type="http://schemas.openxmlformats.org/officeDocument/2006/relationships/hyperlink" Target="https://quantumai.google/" TargetMode="External"/><Relationship Id="rId9" Type="http://schemas.openxmlformats.org/officeDocument/2006/relationships/hyperlink" Target="https://github.com/microsoft/qd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www.csusb.edu/profile/alzahra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
          <p:cNvSpPr txBox="1">
            <a:spLocks noGrp="1"/>
          </p:cNvSpPr>
          <p:nvPr>
            <p:ph type="ctrTitle"/>
          </p:nvPr>
        </p:nvSpPr>
        <p:spPr>
          <a:xfrm>
            <a:off x="0" y="93667"/>
            <a:ext cx="9144000" cy="1856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b="1" kern="1200" dirty="0">
                <a:solidFill>
                  <a:srgbClr val="0070C0"/>
                </a:solidFill>
                <a:latin typeface="Google Sans Text"/>
                <a:ea typeface="+mj-ea"/>
                <a:cs typeface="+mj-cs"/>
              </a:rPr>
              <a:t>Quantum Computing (QC) for All</a:t>
            </a:r>
          </a:p>
        </p:txBody>
      </p:sp>
      <p:sp>
        <p:nvSpPr>
          <p:cNvPr id="102" name="Google Shape;102;p1"/>
          <p:cNvSpPr txBox="1">
            <a:spLocks noGrp="1"/>
          </p:cNvSpPr>
          <p:nvPr>
            <p:ph type="subTitle" idx="1"/>
          </p:nvPr>
        </p:nvSpPr>
        <p:spPr>
          <a:xfrm>
            <a:off x="3442447" y="1838374"/>
            <a:ext cx="5323865" cy="369399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88888"/>
              </a:buClr>
              <a:buSzPts val="3200"/>
              <a:buNone/>
            </a:pPr>
            <a:r>
              <a:rPr lang="en-US" sz="2200" dirty="0"/>
              <a:t>Dr. Nabeel Alzahrani</a:t>
            </a:r>
          </a:p>
          <a:p>
            <a:pPr marL="0" lvl="0" indent="0" algn="ctr" rtl="0">
              <a:lnSpc>
                <a:spcPct val="90000"/>
              </a:lnSpc>
              <a:spcBef>
                <a:spcPts val="640"/>
              </a:spcBef>
              <a:spcAft>
                <a:spcPts val="0"/>
              </a:spcAft>
              <a:buClr>
                <a:srgbClr val="888888"/>
              </a:buClr>
              <a:buSzPts val="3200"/>
              <a:buNone/>
            </a:pPr>
            <a:r>
              <a:rPr lang="en-US" sz="2200" dirty="0"/>
              <a:t>Ph.D. in Computer Science</a:t>
            </a:r>
            <a:endParaRPr lang="en-US" sz="1600" b="0" i="0" dirty="0">
              <a:solidFill>
                <a:srgbClr val="000000"/>
              </a:solidFill>
              <a:effectLst/>
              <a:latin typeface="Segoe UI" panose="020B0502040204020203" pitchFamily="34" charset="0"/>
            </a:endParaRPr>
          </a:p>
          <a:p>
            <a:pPr marL="0" lvl="0" indent="0" algn="ctr" rtl="0">
              <a:lnSpc>
                <a:spcPct val="90000"/>
              </a:lnSpc>
              <a:spcBef>
                <a:spcPts val="640"/>
              </a:spcBef>
              <a:spcAft>
                <a:spcPts val="0"/>
              </a:spcAft>
              <a:buClr>
                <a:srgbClr val="888888"/>
              </a:buClr>
              <a:buSzPts val="3200"/>
              <a:buNone/>
            </a:pPr>
            <a:endParaRPr lang="en-US" sz="1600" b="0" i="0" dirty="0">
              <a:solidFill>
                <a:srgbClr val="000000"/>
              </a:solidFill>
              <a:effectLst/>
              <a:latin typeface="Segoe UI" panose="020B0502040204020203" pitchFamily="34" charset="0"/>
            </a:endParaRPr>
          </a:p>
          <a:p>
            <a:pPr marL="0" indent="0">
              <a:spcBef>
                <a:spcPts val="640"/>
              </a:spcBef>
              <a:buClr>
                <a:srgbClr val="888888"/>
              </a:buClr>
              <a:buSzPts val="3200"/>
            </a:pPr>
            <a:r>
              <a:rPr lang="en-US" sz="1600" dirty="0">
                <a:solidFill>
                  <a:srgbClr val="000000"/>
                </a:solidFill>
                <a:latin typeface="Segoe UI" panose="020B0502040204020203" pitchFamily="34" charset="0"/>
              </a:rPr>
              <a:t>Faculty, School of Computer Science &amp; Engineering</a:t>
            </a:r>
            <a:br>
              <a:rPr lang="en-US" sz="1600" dirty="0">
                <a:solidFill>
                  <a:srgbClr val="000000"/>
                </a:solidFill>
                <a:latin typeface="Segoe UI" panose="020B0502040204020203" pitchFamily="34" charset="0"/>
              </a:rPr>
            </a:br>
            <a:endParaRPr lang="en-US" sz="1600" b="0" i="0" dirty="0">
              <a:solidFill>
                <a:srgbClr val="000000"/>
              </a:solidFill>
              <a:effectLst/>
              <a:latin typeface="Segoe UI" panose="020B0502040204020203" pitchFamily="34" charset="0"/>
            </a:endParaRPr>
          </a:p>
          <a:p>
            <a:pPr marL="0" indent="0">
              <a:spcBef>
                <a:spcPts val="640"/>
              </a:spcBef>
              <a:buClr>
                <a:srgbClr val="888888"/>
              </a:buClr>
              <a:buSzPts val="3200"/>
            </a:pPr>
            <a:r>
              <a:rPr lang="en-US" sz="1600" dirty="0">
                <a:solidFill>
                  <a:srgbClr val="000000"/>
                </a:solidFill>
                <a:latin typeface="Segoe UI" panose="020B0502040204020203" pitchFamily="34" charset="0"/>
              </a:rPr>
              <a:t>Co-founder, Artificial Intelligence, Quantum Computing, Fusion Energy, and Semiconductors (AQFS) Research and Training Lab</a:t>
            </a:r>
          </a:p>
        </p:txBody>
      </p:sp>
      <p:pic>
        <p:nvPicPr>
          <p:cNvPr id="2" name="Picture 1">
            <a:extLst>
              <a:ext uri="{FF2B5EF4-FFF2-40B4-BE49-F238E27FC236}">
                <a16:creationId xmlns:a16="http://schemas.microsoft.com/office/drawing/2014/main" id="{88824B22-A0C5-4185-40F2-99621CB9D3AA}"/>
              </a:ext>
            </a:extLst>
          </p:cNvPr>
          <p:cNvPicPr>
            <a:picLocks noChangeAspect="1"/>
          </p:cNvPicPr>
          <p:nvPr/>
        </p:nvPicPr>
        <p:blipFill>
          <a:blip r:embed="rId3"/>
          <a:stretch>
            <a:fillRect/>
          </a:stretch>
        </p:blipFill>
        <p:spPr>
          <a:xfrm>
            <a:off x="5434892" y="5527777"/>
            <a:ext cx="1338975" cy="1330223"/>
          </a:xfrm>
          <a:prstGeom prst="rect">
            <a:avLst/>
          </a:prstGeom>
        </p:spPr>
      </p:pic>
      <p:pic>
        <p:nvPicPr>
          <p:cNvPr id="1028" name="Picture 4">
            <a:extLst>
              <a:ext uri="{FF2B5EF4-FFF2-40B4-BE49-F238E27FC236}">
                <a16:creationId xmlns:a16="http://schemas.microsoft.com/office/drawing/2014/main" id="{03352D5C-36B3-89EC-C1B4-9F5E64FA3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68070"/>
            <a:ext cx="3442448" cy="458993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644D8AD-67E0-FA19-1DF4-6CA50C049B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pic>
        <p:nvPicPr>
          <p:cNvPr id="4" name="Picture 3">
            <a:extLst>
              <a:ext uri="{FF2B5EF4-FFF2-40B4-BE49-F238E27FC236}">
                <a16:creationId xmlns:a16="http://schemas.microsoft.com/office/drawing/2014/main" id="{D5EA6F44-FB2E-EA90-011F-F16163030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5819" y="4504370"/>
            <a:ext cx="3837122" cy="1027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A1D253-AF82-B2AF-CA55-6D5504887208}"/>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EA0BFA22-1579-2A9F-734E-A49DB511B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D568D-954B-76CD-BF95-D9C7A5E05509}"/>
              </a:ext>
            </a:extLst>
          </p:cNvPr>
          <p:cNvSpPr>
            <a:spLocks noGrp="1"/>
          </p:cNvSpPr>
          <p:nvPr>
            <p:ph type="title"/>
          </p:nvPr>
        </p:nvSpPr>
        <p:spPr>
          <a:xfrm>
            <a:off x="502114" y="151750"/>
            <a:ext cx="7392206"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Where Quantum Shines    </a:t>
            </a:r>
          </a:p>
        </p:txBody>
      </p:sp>
      <p:sp>
        <p:nvSpPr>
          <p:cNvPr id="3" name="Text Placeholder 2">
            <a:extLst>
              <a:ext uri="{FF2B5EF4-FFF2-40B4-BE49-F238E27FC236}">
                <a16:creationId xmlns:a16="http://schemas.microsoft.com/office/drawing/2014/main" id="{0B9F18FF-6730-C3B9-057B-2A848C488DDA}"/>
              </a:ext>
            </a:extLst>
          </p:cNvPr>
          <p:cNvSpPr>
            <a:spLocks noGrp="1"/>
          </p:cNvSpPr>
          <p:nvPr>
            <p:ph type="body" idx="1"/>
          </p:nvPr>
        </p:nvSpPr>
        <p:spPr>
          <a:xfrm>
            <a:off x="148423" y="923986"/>
            <a:ext cx="3922535" cy="5945043"/>
          </a:xfr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700" b="1" dirty="0">
                <a:latin typeface="+mj-lt"/>
              </a:rPr>
              <a:t>Chemical &amp; material simulations</a:t>
            </a:r>
          </a:p>
          <a:p>
            <a:pPr lvl="1" indent="-228600">
              <a:lnSpc>
                <a:spcPct val="90000"/>
              </a:lnSpc>
              <a:spcAft>
                <a:spcPts val="600"/>
              </a:spcAft>
              <a:buFont typeface="Arial" panose="020B0604020202020204" pitchFamily="34" charset="0"/>
              <a:buChar char="•"/>
            </a:pPr>
            <a:r>
              <a:rPr lang="en-US" sz="1700" dirty="0">
                <a:latin typeface="+mj-lt"/>
              </a:rPr>
              <a:t>Molecules, reactions, new materials</a:t>
            </a:r>
          </a:p>
          <a:p>
            <a:pPr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r>
              <a:rPr lang="en-US" sz="1700" b="1" dirty="0">
                <a:latin typeface="+mj-lt"/>
              </a:rPr>
              <a:t>Massive optimization</a:t>
            </a:r>
          </a:p>
          <a:p>
            <a:pPr lvl="1" indent="-228600">
              <a:lnSpc>
                <a:spcPct val="90000"/>
              </a:lnSpc>
              <a:spcAft>
                <a:spcPts val="600"/>
              </a:spcAft>
              <a:buFont typeface="Arial" panose="020B0604020202020204" pitchFamily="34" charset="0"/>
              <a:buChar char="•"/>
            </a:pPr>
            <a:r>
              <a:rPr lang="en-US" sz="1700" dirty="0">
                <a:latin typeface="+mj-lt"/>
              </a:rPr>
              <a:t>Logistics, finance, scheduling</a:t>
            </a:r>
          </a:p>
          <a:p>
            <a:pPr indent="-228600">
              <a:lnSpc>
                <a:spcPct val="90000"/>
              </a:lnSpc>
              <a:spcAft>
                <a:spcPts val="600"/>
              </a:spcAft>
              <a:buFont typeface="Arial" panose="020B0604020202020204" pitchFamily="34" charset="0"/>
              <a:buChar char="•"/>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Select machine learning tasks</a:t>
            </a:r>
            <a:endParaRPr lang="en-US" sz="1700" dirty="0">
              <a:latin typeface="+mj-lt"/>
            </a:endParaRPr>
          </a:p>
          <a:p>
            <a:pPr lvl="1" indent="-228600">
              <a:lnSpc>
                <a:spcPct val="90000"/>
              </a:lnSpc>
              <a:spcAft>
                <a:spcPts val="600"/>
              </a:spcAft>
              <a:buFont typeface="Arial" panose="020B0604020202020204" pitchFamily="34" charset="0"/>
              <a:buChar char="•"/>
            </a:pPr>
            <a:r>
              <a:rPr lang="en-US" sz="1700" dirty="0">
                <a:latin typeface="+mj-lt"/>
              </a:rPr>
              <a:t>Quantum clustering, pattern recognition</a:t>
            </a:r>
          </a:p>
          <a:p>
            <a:pPr indent="-228600">
              <a:lnSpc>
                <a:spcPct val="90000"/>
              </a:lnSpc>
              <a:spcAft>
                <a:spcPts val="600"/>
              </a:spcAft>
              <a:buFont typeface="Arial" panose="020B0604020202020204" pitchFamily="34" charset="0"/>
              <a:buChar char="•"/>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latin typeface="+mj-lt"/>
              </a:rPr>
              <a:t>Advanced cryptography</a:t>
            </a:r>
          </a:p>
          <a:p>
            <a:pPr lvl="1" indent="-228600">
              <a:lnSpc>
                <a:spcPct val="90000"/>
              </a:lnSpc>
              <a:spcAft>
                <a:spcPts val="600"/>
              </a:spcAft>
              <a:buFont typeface="Arial" panose="020B0604020202020204" pitchFamily="34" charset="0"/>
              <a:buChar char="•"/>
            </a:pPr>
            <a:r>
              <a:rPr lang="en-US" sz="1700" dirty="0">
                <a:latin typeface="+mj-lt"/>
              </a:rPr>
              <a:t>Quantum key distribution, code breaking</a:t>
            </a:r>
          </a:p>
          <a:p>
            <a:pPr indent="-228600">
              <a:lnSpc>
                <a:spcPct val="90000"/>
              </a:lnSpc>
              <a:spcAft>
                <a:spcPts val="600"/>
              </a:spcAft>
              <a:buFont typeface="Arial" panose="020B0604020202020204" pitchFamily="34" charset="0"/>
              <a:buChar char="•"/>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latin typeface="+mj-lt"/>
              </a:rPr>
              <a:t>Not for: Everyday computing</a:t>
            </a:r>
            <a:endParaRPr lang="en-US" sz="1700" dirty="0">
              <a:latin typeface="+mj-lt"/>
            </a:endParaRPr>
          </a:p>
          <a:p>
            <a:pPr lvl="1" indent="-228600">
              <a:lnSpc>
                <a:spcPct val="90000"/>
              </a:lnSpc>
              <a:spcAft>
                <a:spcPts val="600"/>
              </a:spcAft>
              <a:buFont typeface="Arial" panose="020B0604020202020204" pitchFamily="34" charset="0"/>
              <a:buChar char="•"/>
            </a:pPr>
            <a:r>
              <a:rPr lang="en-US" sz="1700" dirty="0">
                <a:latin typeface="+mj-lt"/>
              </a:rPr>
              <a:t>Games, email, browsing</a:t>
            </a:r>
          </a:p>
        </p:txBody>
      </p:sp>
      <p:pic>
        <p:nvPicPr>
          <p:cNvPr id="5122" name="Picture 2" descr="scatter chart">
            <a:extLst>
              <a:ext uri="{FF2B5EF4-FFF2-40B4-BE49-F238E27FC236}">
                <a16:creationId xmlns:a16="http://schemas.microsoft.com/office/drawing/2014/main" id="{B401640D-2B4B-475D-4E13-0566B9A6E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86"/>
          <a:stretch>
            <a:fillRect/>
          </a:stretch>
        </p:blipFill>
        <p:spPr bwMode="auto">
          <a:xfrm>
            <a:off x="4070958" y="1356977"/>
            <a:ext cx="5050122" cy="31181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AF6F09-FCC1-6A66-54E8-8E5A8CF8B45C}"/>
              </a:ext>
            </a:extLst>
          </p:cNvPr>
          <p:cNvSpPr txBox="1"/>
          <p:nvPr/>
        </p:nvSpPr>
        <p:spPr>
          <a:xfrm>
            <a:off x="0" y="2635624"/>
            <a:ext cx="3966882" cy="672352"/>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511E45D4-F1AF-AF04-1892-624794954AB4}"/>
              </a:ext>
            </a:extLst>
          </p:cNvPr>
          <p:cNvSpPr txBox="1"/>
          <p:nvPr/>
        </p:nvSpPr>
        <p:spPr>
          <a:xfrm>
            <a:off x="22920" y="3573057"/>
            <a:ext cx="3966882" cy="954107"/>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4E3FA0EF-9EA4-2B0F-CAB0-C2E92F5FE277}"/>
              </a:ext>
            </a:extLst>
          </p:cNvPr>
          <p:cNvSpPr txBox="1"/>
          <p:nvPr/>
        </p:nvSpPr>
        <p:spPr>
          <a:xfrm>
            <a:off x="148423" y="4778798"/>
            <a:ext cx="3966882" cy="954107"/>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A1F0F3B9-BB60-BB30-2DED-B315FD936D62}"/>
              </a:ext>
            </a:extLst>
          </p:cNvPr>
          <p:cNvSpPr txBox="1"/>
          <p:nvPr/>
        </p:nvSpPr>
        <p:spPr>
          <a:xfrm>
            <a:off x="148423" y="5887043"/>
            <a:ext cx="3966882" cy="672352"/>
          </a:xfrm>
          <a:prstGeom prst="rect">
            <a:avLst/>
          </a:prstGeom>
          <a:solidFill>
            <a:schemeClr val="bg1"/>
          </a:solidFill>
        </p:spPr>
        <p:txBody>
          <a:bodyPr wrap="square" rtlCol="0">
            <a:spAutoFit/>
          </a:bodyPr>
          <a:lstStyle/>
          <a:p>
            <a:endParaRPr lang="en-US" dirty="0"/>
          </a:p>
        </p:txBody>
      </p:sp>
      <p:sp>
        <p:nvSpPr>
          <p:cNvPr id="8" name="Slide Number Placeholder 7">
            <a:extLst>
              <a:ext uri="{FF2B5EF4-FFF2-40B4-BE49-F238E27FC236}">
                <a16:creationId xmlns:a16="http://schemas.microsoft.com/office/drawing/2014/main" id="{6E229E6A-0E1B-00E7-1109-A4ED9B6CAE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27902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B5BC8D-998B-F799-B33A-5F77B33C8887}"/>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A1A3073D-6841-F861-922B-6352B3111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5DDED-375B-5B9F-7E46-22DFE79B974B}"/>
              </a:ext>
            </a:extLst>
          </p:cNvPr>
          <p:cNvSpPr>
            <a:spLocks noGrp="1"/>
          </p:cNvSpPr>
          <p:nvPr>
            <p:ph type="title"/>
          </p:nvPr>
        </p:nvSpPr>
        <p:spPr>
          <a:xfrm>
            <a:off x="502114" y="151750"/>
            <a:ext cx="7392206"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Quantum Hardware Reality     </a:t>
            </a:r>
          </a:p>
        </p:txBody>
      </p:sp>
      <p:sp>
        <p:nvSpPr>
          <p:cNvPr id="3" name="Text Placeholder 2">
            <a:extLst>
              <a:ext uri="{FF2B5EF4-FFF2-40B4-BE49-F238E27FC236}">
                <a16:creationId xmlns:a16="http://schemas.microsoft.com/office/drawing/2014/main" id="{90364C17-F6A8-A50E-148A-FF87D192D3E3}"/>
              </a:ext>
            </a:extLst>
          </p:cNvPr>
          <p:cNvSpPr>
            <a:spLocks noGrp="1"/>
          </p:cNvSpPr>
          <p:nvPr>
            <p:ph type="body" idx="1"/>
          </p:nvPr>
        </p:nvSpPr>
        <p:spPr>
          <a:xfrm>
            <a:off x="148424" y="923986"/>
            <a:ext cx="4738702" cy="5408558"/>
          </a:xfr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1800" b="1" dirty="0">
                <a:latin typeface="+mj-lt"/>
              </a:rPr>
              <a:t>Quantum states are extremely fragile</a:t>
            </a:r>
            <a:endParaRPr lang="en-US" sz="1800" dirty="0">
              <a:latin typeface="+mj-lt"/>
            </a:endParaRPr>
          </a:p>
          <a:p>
            <a:pPr indent="-228600">
              <a:lnSpc>
                <a:spcPct val="90000"/>
              </a:lnSpc>
              <a:spcAft>
                <a:spcPts val="600"/>
              </a:spcAft>
              <a:buFont typeface="Arial" panose="020B0604020202020204" pitchFamily="34" charset="0"/>
              <a:buChar char="•"/>
            </a:pPr>
            <a:endParaRPr lang="en-US" sz="1800" dirty="0">
              <a:latin typeface="+mj-lt"/>
            </a:endParaRPr>
          </a:p>
          <a:p>
            <a:pPr indent="-228600">
              <a:lnSpc>
                <a:spcPct val="90000"/>
              </a:lnSpc>
              <a:spcAft>
                <a:spcPts val="600"/>
              </a:spcAft>
              <a:buFont typeface="Arial" panose="020B0604020202020204" pitchFamily="34" charset="0"/>
              <a:buChar char="•"/>
            </a:pPr>
            <a:r>
              <a:rPr lang="en-US" sz="1800" b="1" dirty="0">
                <a:latin typeface="+mj-lt"/>
              </a:rPr>
              <a:t>Must be protected from heat, noise, vibration</a:t>
            </a:r>
          </a:p>
          <a:p>
            <a:pPr indent="-228600">
              <a:lnSpc>
                <a:spcPct val="90000"/>
              </a:lnSpc>
              <a:spcAft>
                <a:spcPts val="600"/>
              </a:spcAft>
              <a:buFont typeface="Arial" panose="020B0604020202020204" pitchFamily="34" charset="0"/>
              <a:buChar char="•"/>
            </a:pPr>
            <a:endParaRPr lang="en-US" sz="1800" b="1" dirty="0">
              <a:latin typeface="+mj-lt"/>
            </a:endParaRPr>
          </a:p>
          <a:p>
            <a:pPr indent="-228600">
              <a:lnSpc>
                <a:spcPct val="90000"/>
              </a:lnSpc>
              <a:spcAft>
                <a:spcPts val="600"/>
              </a:spcAft>
              <a:buFont typeface="Arial" panose="020B0604020202020204" pitchFamily="34" charset="0"/>
              <a:buChar char="•"/>
            </a:pPr>
            <a:r>
              <a:rPr lang="en-US" sz="1800" b="1" dirty="0">
                <a:latin typeface="+mj-lt"/>
              </a:rPr>
              <a:t>Requirements:</a:t>
            </a:r>
          </a:p>
          <a:p>
            <a:pPr lvl="1" indent="-228600">
              <a:lnSpc>
                <a:spcPct val="90000"/>
              </a:lnSpc>
              <a:spcAft>
                <a:spcPts val="600"/>
              </a:spcAft>
              <a:buFont typeface="Arial" panose="020B0604020202020204" pitchFamily="34" charset="0"/>
              <a:buChar char="•"/>
            </a:pPr>
            <a:r>
              <a:rPr lang="en-US" sz="1800" dirty="0">
                <a:latin typeface="+mj-lt"/>
              </a:rPr>
              <a:t>Temp: –459.66°F (colder than the universe)</a:t>
            </a:r>
          </a:p>
          <a:p>
            <a:pPr lvl="1" indent="-228600">
              <a:lnSpc>
                <a:spcPct val="90000"/>
              </a:lnSpc>
              <a:spcAft>
                <a:spcPts val="600"/>
              </a:spcAft>
              <a:buFont typeface="Arial" panose="020B0604020202020204" pitchFamily="34" charset="0"/>
              <a:buChar char="•"/>
            </a:pPr>
            <a:r>
              <a:rPr lang="en-US" sz="1800" dirty="0">
                <a:latin typeface="+mj-lt"/>
              </a:rPr>
              <a:t>Ultra-high vacuum</a:t>
            </a:r>
          </a:p>
          <a:p>
            <a:pPr lvl="1" indent="-228600">
              <a:lnSpc>
                <a:spcPct val="90000"/>
              </a:lnSpc>
              <a:spcAft>
                <a:spcPts val="600"/>
              </a:spcAft>
              <a:buFont typeface="Arial" panose="020B0604020202020204" pitchFamily="34" charset="0"/>
              <a:buChar char="•"/>
            </a:pPr>
            <a:r>
              <a:rPr lang="en-US" sz="1800" dirty="0">
                <a:latin typeface="+mj-lt"/>
              </a:rPr>
              <a:t>Extreme isolation</a:t>
            </a:r>
          </a:p>
          <a:p>
            <a:pPr lvl="1" indent="-228600">
              <a:lnSpc>
                <a:spcPct val="90000"/>
              </a:lnSpc>
              <a:spcAft>
                <a:spcPts val="600"/>
              </a:spcAft>
              <a:buFont typeface="Arial" panose="020B0604020202020204" pitchFamily="34" charset="0"/>
              <a:buChar char="•"/>
            </a:pPr>
            <a:endParaRPr lang="en-US" sz="1800" dirty="0">
              <a:latin typeface="+mj-lt"/>
            </a:endParaRPr>
          </a:p>
          <a:p>
            <a:pPr indent="-228600">
              <a:lnSpc>
                <a:spcPct val="90000"/>
              </a:lnSpc>
              <a:spcAft>
                <a:spcPts val="600"/>
              </a:spcAft>
              <a:buFont typeface="Arial" panose="020B0604020202020204" pitchFamily="34" charset="0"/>
              <a:buChar char="•"/>
            </a:pPr>
            <a:r>
              <a:rPr lang="en-US" sz="1800" b="1" dirty="0">
                <a:latin typeface="+mj-lt"/>
              </a:rPr>
              <a:t>Solution: Physical vs. Logical Qubits</a:t>
            </a:r>
          </a:p>
          <a:p>
            <a:pPr lvl="1" indent="-228600">
              <a:lnSpc>
                <a:spcPct val="90000"/>
              </a:lnSpc>
              <a:spcAft>
                <a:spcPts val="600"/>
              </a:spcAft>
              <a:buFont typeface="Arial" panose="020B0604020202020204" pitchFamily="34" charset="0"/>
              <a:buChar char="•"/>
            </a:pPr>
            <a:endParaRPr lang="en-US" sz="1800" b="1" dirty="0">
              <a:latin typeface="+mj-lt"/>
            </a:endParaRPr>
          </a:p>
          <a:p>
            <a:pPr lvl="1" indent="-228600">
              <a:lnSpc>
                <a:spcPct val="90000"/>
              </a:lnSpc>
              <a:spcAft>
                <a:spcPts val="600"/>
              </a:spcAft>
              <a:buFont typeface="Arial" panose="020B0604020202020204" pitchFamily="34" charset="0"/>
              <a:buChar char="•"/>
            </a:pPr>
            <a:r>
              <a:rPr lang="en-US" sz="1800" b="1" dirty="0">
                <a:latin typeface="+mj-lt"/>
              </a:rPr>
              <a:t>Physical qubits: </a:t>
            </a:r>
            <a:r>
              <a:rPr lang="en-US" sz="1800" dirty="0">
                <a:latin typeface="+mj-lt"/>
              </a:rPr>
              <a:t>Actual hardware qubits, vulnerable to noise</a:t>
            </a:r>
          </a:p>
          <a:p>
            <a:pPr lvl="1" indent="-228600">
              <a:lnSpc>
                <a:spcPct val="90000"/>
              </a:lnSpc>
              <a:spcAft>
                <a:spcPts val="600"/>
              </a:spcAft>
              <a:buFont typeface="Arial" panose="020B0604020202020204" pitchFamily="34" charset="0"/>
              <a:buChar char="•"/>
            </a:pPr>
            <a:endParaRPr lang="en-US" sz="1800" dirty="0">
              <a:latin typeface="+mj-lt"/>
            </a:endParaRPr>
          </a:p>
          <a:p>
            <a:pPr lvl="1" indent="-228600">
              <a:lnSpc>
                <a:spcPct val="90000"/>
              </a:lnSpc>
              <a:spcAft>
                <a:spcPts val="600"/>
              </a:spcAft>
              <a:buFont typeface="Arial" panose="020B0604020202020204" pitchFamily="34" charset="0"/>
              <a:buChar char="•"/>
            </a:pPr>
            <a:r>
              <a:rPr lang="en-US" sz="1800" b="1" dirty="0">
                <a:latin typeface="+mj-lt"/>
              </a:rPr>
              <a:t>Logical qubits: </a:t>
            </a:r>
            <a:r>
              <a:rPr lang="en-US" sz="1800" dirty="0">
                <a:latin typeface="+mj-lt"/>
              </a:rPr>
              <a:t>Built from many physical qubits for error correction</a:t>
            </a:r>
            <a:endParaRPr lang="en-US" sz="1600" b="1" kern="1200" dirty="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BAA3A633-7529-4FD2-B056-A4492F33D898}"/>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74986863-0688-4F77-4158-BB771598B5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9"/>
          <a:stretch>
            <a:fillRect/>
          </a:stretch>
        </p:blipFill>
        <p:spPr bwMode="auto">
          <a:xfrm>
            <a:off x="4887126" y="923986"/>
            <a:ext cx="4108450" cy="54085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C255D9-E5D8-0C5A-DEAF-C1A865DED45B}"/>
              </a:ext>
            </a:extLst>
          </p:cNvPr>
          <p:cNvSpPr txBox="1"/>
          <p:nvPr/>
        </p:nvSpPr>
        <p:spPr>
          <a:xfrm>
            <a:off x="148424" y="1627094"/>
            <a:ext cx="4571494" cy="658906"/>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AAC96D02-97BA-B829-5B1A-9EF5E05973FB}"/>
              </a:ext>
            </a:extLst>
          </p:cNvPr>
          <p:cNvSpPr txBox="1"/>
          <p:nvPr/>
        </p:nvSpPr>
        <p:spPr>
          <a:xfrm>
            <a:off x="167208" y="2436085"/>
            <a:ext cx="4571494" cy="1384995"/>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312155E4-47DE-74EE-8FBD-77EF2C368FCE}"/>
              </a:ext>
            </a:extLst>
          </p:cNvPr>
          <p:cNvSpPr txBox="1"/>
          <p:nvPr/>
        </p:nvSpPr>
        <p:spPr>
          <a:xfrm>
            <a:off x="167208" y="3971165"/>
            <a:ext cx="4571494" cy="224676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3CF2DAB8-2BAE-3BCE-EC24-0379B955F5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2553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6C8151-9740-2468-2835-46B2683BD301}"/>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AFDBC29-B485-BDC5-FA9B-7BF7C183D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D738E-3BDF-8EAE-D2E3-F5E33BD30DAD}"/>
              </a:ext>
            </a:extLst>
          </p:cNvPr>
          <p:cNvSpPr>
            <a:spLocks noGrp="1"/>
          </p:cNvSpPr>
          <p:nvPr>
            <p:ph type="title"/>
          </p:nvPr>
        </p:nvSpPr>
        <p:spPr>
          <a:xfrm>
            <a:off x="502114" y="151750"/>
            <a:ext cx="7392206"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Quantum Hype vs. Reality      </a:t>
            </a:r>
          </a:p>
        </p:txBody>
      </p:sp>
      <p:sp>
        <p:nvSpPr>
          <p:cNvPr id="3" name="Text Placeholder 2">
            <a:extLst>
              <a:ext uri="{FF2B5EF4-FFF2-40B4-BE49-F238E27FC236}">
                <a16:creationId xmlns:a16="http://schemas.microsoft.com/office/drawing/2014/main" id="{F16060AB-EFBA-61C3-73CF-484491318CE3}"/>
              </a:ext>
            </a:extLst>
          </p:cNvPr>
          <p:cNvSpPr>
            <a:spLocks noGrp="1"/>
          </p:cNvSpPr>
          <p:nvPr>
            <p:ph type="body" idx="1"/>
          </p:nvPr>
        </p:nvSpPr>
        <p:spPr>
          <a:xfrm>
            <a:off x="150412" y="2456116"/>
            <a:ext cx="4252898" cy="3765494"/>
          </a:xfr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700" b="1" dirty="0">
                <a:latin typeface="+mj-lt"/>
              </a:rPr>
              <a:t>Quantum supremacy</a:t>
            </a:r>
          </a:p>
          <a:p>
            <a:pPr lvl="1" indent="-228600">
              <a:lnSpc>
                <a:spcPct val="90000"/>
              </a:lnSpc>
              <a:spcAft>
                <a:spcPts val="600"/>
              </a:spcAft>
              <a:buFont typeface="Arial" panose="020B0604020202020204" pitchFamily="34" charset="0"/>
              <a:buChar char="•"/>
            </a:pPr>
            <a:r>
              <a:rPr lang="en-US" sz="1700" dirty="0">
                <a:latin typeface="+mj-lt"/>
              </a:rPr>
              <a:t>Beates classical computers on any task (even useless)</a:t>
            </a:r>
          </a:p>
          <a:p>
            <a:pPr indent="-228600">
              <a:lnSpc>
                <a:spcPct val="90000"/>
              </a:lnSpc>
              <a:spcAft>
                <a:spcPts val="600"/>
              </a:spcAft>
              <a:buFont typeface="Arial" panose="020B0604020202020204" pitchFamily="34" charset="0"/>
              <a:buChar char="•"/>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latin typeface="+mj-lt"/>
              </a:rPr>
              <a:t>Quantum advantage</a:t>
            </a:r>
          </a:p>
          <a:p>
            <a:pPr lvl="1" indent="-228600">
              <a:lnSpc>
                <a:spcPct val="90000"/>
              </a:lnSpc>
              <a:spcAft>
                <a:spcPts val="600"/>
              </a:spcAft>
              <a:buFont typeface="Arial" panose="020B0604020202020204" pitchFamily="34" charset="0"/>
              <a:buChar char="•"/>
            </a:pPr>
            <a:r>
              <a:rPr lang="en-US" sz="1700" dirty="0">
                <a:latin typeface="+mj-lt"/>
              </a:rPr>
              <a:t>Beats classical computers on practical tasks</a:t>
            </a:r>
          </a:p>
          <a:p>
            <a:pPr marL="228600" indent="0">
              <a:lnSpc>
                <a:spcPct val="90000"/>
              </a:lnSpc>
              <a:spcAft>
                <a:spcPts val="600"/>
              </a:spcAft>
              <a:buNone/>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solidFill>
                  <a:srgbClr val="FF0000"/>
                </a:solidFill>
                <a:latin typeface="+mj-lt"/>
              </a:rPr>
              <a:t>Hype headlines</a:t>
            </a:r>
            <a:r>
              <a:rPr lang="en-US" sz="1700" b="1" dirty="0">
                <a:latin typeface="+mj-lt"/>
              </a:rPr>
              <a:t>: “Quantum Supremacy!”</a:t>
            </a:r>
          </a:p>
          <a:p>
            <a:pPr lvl="1" indent="-228600">
              <a:lnSpc>
                <a:spcPct val="90000"/>
              </a:lnSpc>
              <a:spcAft>
                <a:spcPts val="600"/>
              </a:spcAft>
              <a:buFont typeface="Arial" panose="020B0604020202020204" pitchFamily="34" charset="0"/>
              <a:buChar char="•"/>
            </a:pPr>
            <a:r>
              <a:rPr lang="en-US" sz="1700" dirty="0">
                <a:latin typeface="+mj-lt"/>
              </a:rPr>
              <a:t>Misinterpreting quantum supremacy as general usefulness</a:t>
            </a:r>
          </a:p>
          <a:p>
            <a:pPr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r>
              <a:rPr lang="en-US" sz="1700" b="1" dirty="0">
                <a:latin typeface="+mj-lt"/>
              </a:rPr>
              <a:t>Reality: </a:t>
            </a:r>
          </a:p>
          <a:p>
            <a:pPr lvl="1" indent="-228600">
              <a:lnSpc>
                <a:spcPct val="90000"/>
              </a:lnSpc>
              <a:spcAft>
                <a:spcPts val="600"/>
              </a:spcAft>
              <a:buFont typeface="Arial" panose="020B0604020202020204" pitchFamily="34" charset="0"/>
              <a:buChar char="•"/>
            </a:pPr>
            <a:r>
              <a:rPr lang="en-US" sz="1700" dirty="0">
                <a:latin typeface="+mj-lt"/>
              </a:rPr>
              <a:t>Proof-of-concept on a narrow, experimental problem</a:t>
            </a:r>
            <a:endParaRPr lang="en-US" sz="1700" b="1" dirty="0">
              <a:latin typeface="+mj-lt"/>
            </a:endParaRPr>
          </a:p>
          <a:p>
            <a:pPr indent="-228600">
              <a:lnSpc>
                <a:spcPct val="90000"/>
              </a:lnSpc>
              <a:spcAft>
                <a:spcPts val="600"/>
              </a:spcAft>
              <a:buFont typeface="Arial" panose="020B0604020202020204" pitchFamily="34" charset="0"/>
              <a:buChar char="•"/>
            </a:pPr>
            <a:endParaRPr lang="en-US" sz="1700" b="1" dirty="0">
              <a:latin typeface="+mj-lt"/>
            </a:endParaRPr>
          </a:p>
          <a:p>
            <a:pPr marL="114300" indent="0">
              <a:buNone/>
            </a:pPr>
            <a:endParaRPr lang="en-US" sz="1700" b="1" dirty="0">
              <a:latin typeface="+mj-lt"/>
            </a:endParaRPr>
          </a:p>
          <a:p>
            <a:pPr lvl="1" indent="-228600">
              <a:lnSpc>
                <a:spcPct val="90000"/>
              </a:lnSpc>
              <a:spcAft>
                <a:spcPts val="600"/>
              </a:spcAft>
              <a:buFont typeface="Arial" panose="020B0604020202020204" pitchFamily="34" charset="0"/>
              <a:buChar char="•"/>
            </a:pPr>
            <a:endParaRPr lang="en-US" sz="1700" dirty="0">
              <a:latin typeface="+mj-lt"/>
            </a:endParaRPr>
          </a:p>
          <a:p>
            <a:pPr lvl="1"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endParaRPr lang="en-US" sz="1700" b="1" kern="1200" dirty="0">
              <a:solidFill>
                <a:schemeClr val="tx1"/>
              </a:solidFill>
              <a:latin typeface="+mj-lt"/>
            </a:endParaRPr>
          </a:p>
          <a:p>
            <a:pPr marL="228600" indent="0">
              <a:lnSpc>
                <a:spcPct val="90000"/>
              </a:lnSpc>
              <a:spcAft>
                <a:spcPts val="600"/>
              </a:spcAft>
              <a:buNone/>
            </a:pPr>
            <a:endParaRPr lang="en-US" sz="1700" b="1" kern="1200" dirty="0">
              <a:solidFill>
                <a:schemeClr val="tx1"/>
              </a:solidFill>
              <a:latin typeface="+mj-lt"/>
              <a:ea typeface="+mn-ea"/>
              <a:cs typeface="+mn-cs"/>
            </a:endParaRPr>
          </a:p>
        </p:txBody>
      </p:sp>
      <p:sp>
        <p:nvSpPr>
          <p:cNvPr id="11" name="Rectangle 10">
            <a:extLst>
              <a:ext uri="{FF2B5EF4-FFF2-40B4-BE49-F238E27FC236}">
                <a16:creationId xmlns:a16="http://schemas.microsoft.com/office/drawing/2014/main" id="{18D3447C-B9C6-B212-37A0-E02C0D2BCD28}"/>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17765AE-9D9D-D19E-3720-3099BDACF72F}"/>
              </a:ext>
            </a:extLst>
          </p:cNvPr>
          <p:cNvPicPr>
            <a:picLocks noChangeAspect="1"/>
          </p:cNvPicPr>
          <p:nvPr/>
        </p:nvPicPr>
        <p:blipFill>
          <a:blip r:embed="rId3"/>
          <a:stretch>
            <a:fillRect/>
          </a:stretch>
        </p:blipFill>
        <p:spPr>
          <a:xfrm>
            <a:off x="4403310" y="1152517"/>
            <a:ext cx="4738702" cy="5063578"/>
          </a:xfrm>
          <a:prstGeom prst="rect">
            <a:avLst/>
          </a:prstGeom>
        </p:spPr>
      </p:pic>
      <p:sp>
        <p:nvSpPr>
          <p:cNvPr id="6" name="TextBox 5">
            <a:extLst>
              <a:ext uri="{FF2B5EF4-FFF2-40B4-BE49-F238E27FC236}">
                <a16:creationId xmlns:a16="http://schemas.microsoft.com/office/drawing/2014/main" id="{493F7CCE-18D4-75C5-8AFC-97AF9480B20A}"/>
              </a:ext>
            </a:extLst>
          </p:cNvPr>
          <p:cNvSpPr txBox="1"/>
          <p:nvPr/>
        </p:nvSpPr>
        <p:spPr>
          <a:xfrm>
            <a:off x="150412" y="2097741"/>
            <a:ext cx="4071964" cy="927847"/>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A4899431-4E7F-C251-2A66-7DD6A0708135}"/>
              </a:ext>
            </a:extLst>
          </p:cNvPr>
          <p:cNvSpPr txBox="1"/>
          <p:nvPr/>
        </p:nvSpPr>
        <p:spPr>
          <a:xfrm>
            <a:off x="148424" y="3261988"/>
            <a:ext cx="4018176" cy="1385047"/>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95BC5883-BF18-7C8D-7500-7C8050FF3A77}"/>
              </a:ext>
            </a:extLst>
          </p:cNvPr>
          <p:cNvSpPr txBox="1"/>
          <p:nvPr/>
        </p:nvSpPr>
        <p:spPr>
          <a:xfrm>
            <a:off x="29673" y="4957269"/>
            <a:ext cx="4018176" cy="954107"/>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8525C35-C3B7-EA00-E674-132A8C24B5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63127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936415-1D31-31E6-4FFF-67265C31E6ED}"/>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5F5577E8-1E86-8308-8642-DCA17645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0E560-52C2-19C3-405D-B604186D330B}"/>
              </a:ext>
            </a:extLst>
          </p:cNvPr>
          <p:cNvSpPr>
            <a:spLocks noGrp="1"/>
          </p:cNvSpPr>
          <p:nvPr>
            <p:ph type="title"/>
          </p:nvPr>
        </p:nvSpPr>
        <p:spPr>
          <a:xfrm>
            <a:off x="0" y="151750"/>
            <a:ext cx="9144000"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Post-Quantum Cryptography (PQC): Why It Matters</a:t>
            </a:r>
          </a:p>
        </p:txBody>
      </p:sp>
      <p:sp>
        <p:nvSpPr>
          <p:cNvPr id="3" name="Text Placeholder 2">
            <a:extLst>
              <a:ext uri="{FF2B5EF4-FFF2-40B4-BE49-F238E27FC236}">
                <a16:creationId xmlns:a16="http://schemas.microsoft.com/office/drawing/2014/main" id="{A72849E6-415E-08CB-FF7C-86097CD8C832}"/>
              </a:ext>
            </a:extLst>
          </p:cNvPr>
          <p:cNvSpPr>
            <a:spLocks noGrp="1"/>
          </p:cNvSpPr>
          <p:nvPr>
            <p:ph type="body" idx="1"/>
          </p:nvPr>
        </p:nvSpPr>
        <p:spPr>
          <a:xfrm>
            <a:off x="29673" y="3014139"/>
            <a:ext cx="4252898" cy="3765494"/>
          </a:xfr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700" b="1" dirty="0">
                <a:latin typeface="+mj-lt"/>
              </a:rPr>
              <a:t>Q‑Day” Could Arrive 2030–2040</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rPr>
              <a:t>Quantum computers break  current encryption</a:t>
            </a:r>
          </a:p>
          <a:p>
            <a:pPr lvl="1" indent="-228600">
              <a:lnSpc>
                <a:spcPct val="90000"/>
              </a:lnSpc>
              <a:spcAft>
                <a:spcPts val="600"/>
              </a:spcAft>
              <a:buFont typeface="Arial" panose="020B0604020202020204" pitchFamily="34" charset="0"/>
              <a:buChar char="•"/>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latin typeface="+mj-lt"/>
              </a:rPr>
              <a:t>The Threat: HNDL</a:t>
            </a:r>
          </a:p>
          <a:p>
            <a:pPr lvl="1" indent="-228600">
              <a:lnSpc>
                <a:spcPct val="90000"/>
              </a:lnSpc>
              <a:spcAft>
                <a:spcPts val="600"/>
              </a:spcAft>
              <a:buFont typeface="Arial" panose="020B0604020202020204" pitchFamily="34" charset="0"/>
              <a:buChar char="•"/>
            </a:pPr>
            <a:r>
              <a:rPr lang="en-US" sz="1700" dirty="0">
                <a:latin typeface="+mj-lt"/>
              </a:rPr>
              <a:t>HNDL = Harvest Now, Decrypt Later</a:t>
            </a:r>
          </a:p>
          <a:p>
            <a:pPr marL="228600" indent="0">
              <a:lnSpc>
                <a:spcPct val="90000"/>
              </a:lnSpc>
              <a:spcAft>
                <a:spcPts val="600"/>
              </a:spcAft>
              <a:buNone/>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latin typeface="+mj-lt"/>
              </a:rPr>
              <a:t>Why It’s a National &amp; Personal Threat</a:t>
            </a:r>
          </a:p>
          <a:p>
            <a:pPr lvl="1" indent="-228600">
              <a:lnSpc>
                <a:spcPct val="90000"/>
              </a:lnSpc>
              <a:spcAft>
                <a:spcPts val="600"/>
              </a:spcAft>
              <a:buFont typeface="Arial" panose="020B0604020202020204" pitchFamily="34" charset="0"/>
              <a:buChar char="•"/>
            </a:pPr>
            <a:r>
              <a:rPr lang="en-US" sz="1700" dirty="0">
                <a:latin typeface="+mj-lt"/>
              </a:rPr>
              <a:t>Emails, bank accounts, military, and government secrets</a:t>
            </a:r>
          </a:p>
          <a:p>
            <a:pPr marL="228600" indent="0">
              <a:lnSpc>
                <a:spcPct val="90000"/>
              </a:lnSpc>
              <a:spcAft>
                <a:spcPts val="600"/>
              </a:spcAft>
              <a:buNone/>
            </a:pPr>
            <a:endParaRPr lang="en-US" sz="1700" dirty="0">
              <a:latin typeface="+mj-lt"/>
            </a:endParaRPr>
          </a:p>
          <a:p>
            <a:pPr indent="-228600">
              <a:lnSpc>
                <a:spcPct val="90000"/>
              </a:lnSpc>
              <a:spcAft>
                <a:spcPts val="600"/>
              </a:spcAft>
              <a:buFont typeface="Arial" panose="020B0604020202020204" pitchFamily="34" charset="0"/>
              <a:buChar char="•"/>
            </a:pPr>
            <a:r>
              <a:rPr lang="en-US" sz="1700" b="1" dirty="0">
                <a:latin typeface="+mj-lt"/>
              </a:rPr>
              <a:t>Solution: </a:t>
            </a:r>
          </a:p>
          <a:p>
            <a:pPr lvl="1" indent="-228600">
              <a:lnSpc>
                <a:spcPct val="90000"/>
              </a:lnSpc>
              <a:spcAft>
                <a:spcPts val="600"/>
              </a:spcAft>
              <a:buFont typeface="Arial" panose="020B0604020202020204" pitchFamily="34" charset="0"/>
              <a:buChar char="•"/>
            </a:pPr>
            <a:r>
              <a:rPr lang="en-US" sz="1700" dirty="0">
                <a:latin typeface="+mj-lt"/>
              </a:rPr>
              <a:t>Uses quantum-safe encryption (PQC) to protect data today for the future</a:t>
            </a:r>
          </a:p>
          <a:p>
            <a:pPr lvl="1" indent="-228600">
              <a:lnSpc>
                <a:spcPct val="90000"/>
              </a:lnSpc>
              <a:spcAft>
                <a:spcPts val="600"/>
              </a:spcAft>
              <a:buFont typeface="Arial" panose="020B0604020202020204" pitchFamily="34" charset="0"/>
              <a:buChar char="•"/>
            </a:pPr>
            <a:endParaRPr lang="en-US" sz="1700" b="1" dirty="0">
              <a:latin typeface="+mj-lt"/>
            </a:endParaRPr>
          </a:p>
          <a:p>
            <a:pPr indent="-228600">
              <a:lnSpc>
                <a:spcPct val="90000"/>
              </a:lnSpc>
              <a:spcAft>
                <a:spcPts val="600"/>
              </a:spcAft>
              <a:buFont typeface="Arial" panose="020B0604020202020204" pitchFamily="34" charset="0"/>
              <a:buChar char="•"/>
            </a:pPr>
            <a:endParaRPr lang="en-US" sz="1700" b="1" dirty="0">
              <a:latin typeface="+mj-lt"/>
            </a:endParaRPr>
          </a:p>
          <a:p>
            <a:pPr marL="114300" indent="0">
              <a:buNone/>
            </a:pPr>
            <a:endParaRPr lang="en-US" sz="1700" b="1" dirty="0">
              <a:latin typeface="+mj-lt"/>
            </a:endParaRPr>
          </a:p>
          <a:p>
            <a:pPr lvl="1" indent="-228600">
              <a:lnSpc>
                <a:spcPct val="90000"/>
              </a:lnSpc>
              <a:spcAft>
                <a:spcPts val="600"/>
              </a:spcAft>
              <a:buFont typeface="Arial" panose="020B0604020202020204" pitchFamily="34" charset="0"/>
              <a:buChar char="•"/>
            </a:pPr>
            <a:endParaRPr lang="en-US" sz="1700" dirty="0">
              <a:latin typeface="+mj-lt"/>
            </a:endParaRPr>
          </a:p>
          <a:p>
            <a:pPr lvl="1"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endParaRPr lang="en-US" sz="1700" b="1" kern="1200" dirty="0">
              <a:solidFill>
                <a:schemeClr val="tx1"/>
              </a:solidFill>
              <a:latin typeface="+mj-lt"/>
            </a:endParaRPr>
          </a:p>
          <a:p>
            <a:pPr marL="228600" indent="0">
              <a:lnSpc>
                <a:spcPct val="90000"/>
              </a:lnSpc>
              <a:spcAft>
                <a:spcPts val="600"/>
              </a:spcAft>
              <a:buNone/>
            </a:pPr>
            <a:endParaRPr lang="en-US" sz="1700" b="1" kern="1200" dirty="0">
              <a:solidFill>
                <a:schemeClr val="tx1"/>
              </a:solidFill>
              <a:latin typeface="+mj-lt"/>
              <a:ea typeface="+mn-ea"/>
              <a:cs typeface="+mn-cs"/>
            </a:endParaRPr>
          </a:p>
        </p:txBody>
      </p:sp>
      <p:sp>
        <p:nvSpPr>
          <p:cNvPr id="11" name="Rectangle 10">
            <a:extLst>
              <a:ext uri="{FF2B5EF4-FFF2-40B4-BE49-F238E27FC236}">
                <a16:creationId xmlns:a16="http://schemas.microsoft.com/office/drawing/2014/main" id="{223AB958-295E-2A4D-FF4B-9E28F48E8D0D}"/>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0ABFA5-76E6-C397-4DAD-8B2AD43998CF}"/>
              </a:ext>
            </a:extLst>
          </p:cNvPr>
          <p:cNvPicPr>
            <a:picLocks noChangeAspect="1"/>
          </p:cNvPicPr>
          <p:nvPr/>
        </p:nvPicPr>
        <p:blipFill>
          <a:blip r:embed="rId3"/>
          <a:stretch>
            <a:fillRect/>
          </a:stretch>
        </p:blipFill>
        <p:spPr>
          <a:xfrm>
            <a:off x="4203416" y="4414567"/>
            <a:ext cx="4910911" cy="2180739"/>
          </a:xfrm>
          <a:prstGeom prst="rect">
            <a:avLst/>
          </a:prstGeom>
        </p:spPr>
      </p:pic>
      <p:pic>
        <p:nvPicPr>
          <p:cNvPr id="3074" name="Picture 2" descr="Tips for Preparing for Post-Quantum Cryptography">
            <a:extLst>
              <a:ext uri="{FF2B5EF4-FFF2-40B4-BE49-F238E27FC236}">
                <a16:creationId xmlns:a16="http://schemas.microsoft.com/office/drawing/2014/main" id="{951B625F-7975-2E35-C0D6-E90D66810B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48"/>
          <a:stretch>
            <a:fillRect/>
          </a:stretch>
        </p:blipFill>
        <p:spPr bwMode="auto">
          <a:xfrm>
            <a:off x="4203416" y="1599541"/>
            <a:ext cx="4861429" cy="24635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39F027-426D-338B-F0EF-1F6D54917601}"/>
              </a:ext>
            </a:extLst>
          </p:cNvPr>
          <p:cNvSpPr txBox="1"/>
          <p:nvPr/>
        </p:nvSpPr>
        <p:spPr>
          <a:xfrm>
            <a:off x="29673" y="2356338"/>
            <a:ext cx="4173743" cy="1230924"/>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799FE4D1-631D-FE7E-4339-CDD0CAA6E15A}"/>
              </a:ext>
            </a:extLst>
          </p:cNvPr>
          <p:cNvSpPr txBox="1"/>
          <p:nvPr/>
        </p:nvSpPr>
        <p:spPr>
          <a:xfrm>
            <a:off x="29673" y="3745522"/>
            <a:ext cx="4173743" cy="1160585"/>
          </a:xfrm>
          <a:prstGeom prst="rect">
            <a:avLst/>
          </a:prstGeom>
          <a:solidFill>
            <a:schemeClr val="bg1"/>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7A01EB0-4A6B-77B0-9667-3A19AA461A05}"/>
              </a:ext>
            </a:extLst>
          </p:cNvPr>
          <p:cNvSpPr txBox="1"/>
          <p:nvPr/>
        </p:nvSpPr>
        <p:spPr>
          <a:xfrm>
            <a:off x="29673" y="5117123"/>
            <a:ext cx="4173743" cy="1160585"/>
          </a:xfrm>
          <a:prstGeom prst="rect">
            <a:avLst/>
          </a:prstGeom>
          <a:solidFill>
            <a:schemeClr val="bg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08618C10-38A2-32A2-4A25-F5A25BAF9535}"/>
              </a:ext>
            </a:extLst>
          </p:cNvPr>
          <p:cNvSpPr txBox="1"/>
          <p:nvPr/>
        </p:nvSpPr>
        <p:spPr>
          <a:xfrm>
            <a:off x="4448908" y="2778369"/>
            <a:ext cx="2022230" cy="956124"/>
          </a:xfrm>
          <a:prstGeom prst="rect">
            <a:avLst/>
          </a:prstGeom>
          <a:solidFill>
            <a:srgbClr val="FDFBF7"/>
          </a:solidFill>
        </p:spPr>
        <p:txBody>
          <a:bodyPr wrap="square" rtlCol="0">
            <a:spAutoFit/>
          </a:bodyPr>
          <a:lstStyle/>
          <a:p>
            <a:endParaRPr lang="en-US" dirty="0"/>
          </a:p>
        </p:txBody>
      </p:sp>
      <p:sp>
        <p:nvSpPr>
          <p:cNvPr id="18" name="Slide Number Placeholder 17">
            <a:extLst>
              <a:ext uri="{FF2B5EF4-FFF2-40B4-BE49-F238E27FC236}">
                <a16:creationId xmlns:a16="http://schemas.microsoft.com/office/drawing/2014/main" id="{1CBD7C90-74C8-A35F-34EF-6E23B0C464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11411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38FD54-A152-5032-D2DF-54DFF5F2C8DC}"/>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7436964B-6EA2-708B-258B-E64316B01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B2E3E-8424-2572-AB9F-B6EEE2AE9C61}"/>
              </a:ext>
            </a:extLst>
          </p:cNvPr>
          <p:cNvSpPr>
            <a:spLocks noGrp="1"/>
          </p:cNvSpPr>
          <p:nvPr>
            <p:ph type="title"/>
          </p:nvPr>
        </p:nvSpPr>
        <p:spPr>
          <a:xfrm>
            <a:off x="502114" y="151750"/>
            <a:ext cx="7392206"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Try Quantum Computing Today       </a:t>
            </a:r>
          </a:p>
        </p:txBody>
      </p:sp>
      <p:sp>
        <p:nvSpPr>
          <p:cNvPr id="3" name="Text Placeholder 2">
            <a:extLst>
              <a:ext uri="{FF2B5EF4-FFF2-40B4-BE49-F238E27FC236}">
                <a16:creationId xmlns:a16="http://schemas.microsoft.com/office/drawing/2014/main" id="{638383EF-215D-4041-4335-78DA2615D260}"/>
              </a:ext>
            </a:extLst>
          </p:cNvPr>
          <p:cNvSpPr>
            <a:spLocks noGrp="1"/>
          </p:cNvSpPr>
          <p:nvPr>
            <p:ph type="body" idx="1"/>
          </p:nvPr>
        </p:nvSpPr>
        <p:spPr>
          <a:xfrm>
            <a:off x="-280975" y="761207"/>
            <a:ext cx="5148099" cy="6096793"/>
          </a:xfr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700" b="1" dirty="0">
                <a:latin typeface="+mj-lt"/>
              </a:rPr>
              <a:t>Access quantum computers for </a:t>
            </a:r>
            <a:r>
              <a:rPr lang="en-US" sz="1700" b="1" dirty="0">
                <a:solidFill>
                  <a:schemeClr val="accent1"/>
                </a:solidFill>
                <a:latin typeface="+mj-lt"/>
              </a:rPr>
              <a:t>free</a:t>
            </a:r>
            <a:r>
              <a:rPr lang="en-US" sz="1700" b="1" dirty="0">
                <a:latin typeface="+mj-lt"/>
              </a:rPr>
              <a:t> online:</a:t>
            </a:r>
          </a:p>
          <a:p>
            <a:pPr lvl="1" indent="-228600">
              <a:lnSpc>
                <a:spcPct val="90000"/>
              </a:lnSpc>
              <a:spcAft>
                <a:spcPts val="600"/>
              </a:spcAft>
              <a:buFont typeface="Arial" panose="020B0604020202020204" pitchFamily="34" charset="0"/>
              <a:buChar char="•"/>
            </a:pPr>
            <a:r>
              <a:rPr lang="en-US" sz="1700" dirty="0">
                <a:latin typeface="+mj-lt"/>
              </a:rPr>
              <a:t>IBM: </a:t>
            </a:r>
            <a:r>
              <a:rPr lang="en-US" sz="1700" dirty="0">
                <a:latin typeface="+mj-lt"/>
                <a:hlinkClick r:id="rId3"/>
              </a:rPr>
              <a:t>ibm.com/quantum</a:t>
            </a:r>
            <a:endParaRPr lang="en-US" sz="1700" dirty="0">
              <a:latin typeface="+mj-lt"/>
            </a:endParaRPr>
          </a:p>
          <a:p>
            <a:pPr lvl="1" indent="-228600">
              <a:lnSpc>
                <a:spcPct val="90000"/>
              </a:lnSpc>
              <a:spcAft>
                <a:spcPts val="600"/>
              </a:spcAft>
              <a:buFont typeface="Arial" panose="020B0604020202020204" pitchFamily="34" charset="0"/>
              <a:buChar char="•"/>
            </a:pPr>
            <a:r>
              <a:rPr lang="en-US" sz="1700" dirty="0">
                <a:latin typeface="+mj-lt"/>
              </a:rPr>
              <a:t>Google: </a:t>
            </a:r>
            <a:r>
              <a:rPr lang="en-US" sz="1700" dirty="0">
                <a:latin typeface="+mj-lt"/>
                <a:hlinkClick r:id="rId4"/>
              </a:rPr>
              <a:t>quantumai.google</a:t>
            </a:r>
            <a:endParaRPr lang="en-US" sz="1700" dirty="0">
              <a:latin typeface="+mj-lt"/>
            </a:endParaRPr>
          </a:p>
          <a:p>
            <a:pPr lvl="1" indent="-228600">
              <a:lnSpc>
                <a:spcPct val="90000"/>
              </a:lnSpc>
              <a:spcAft>
                <a:spcPts val="600"/>
              </a:spcAft>
              <a:buFont typeface="Arial" panose="020B0604020202020204" pitchFamily="34" charset="0"/>
              <a:buChar char="•"/>
            </a:pPr>
            <a:r>
              <a:rPr lang="en-US" sz="1700" dirty="0">
                <a:latin typeface="+mj-lt"/>
              </a:rPr>
              <a:t>Microsoft: </a:t>
            </a:r>
            <a:r>
              <a:rPr lang="en-US" sz="1700" dirty="0">
                <a:latin typeface="+mj-lt"/>
                <a:hlinkClick r:id="rId5"/>
              </a:rPr>
              <a:t>quantum.microsoft.com</a:t>
            </a:r>
            <a:endParaRPr lang="en-US" sz="1700" dirty="0">
              <a:latin typeface="+mj-lt"/>
            </a:endParaRPr>
          </a:p>
          <a:p>
            <a:pPr lvl="1" indent="-228600">
              <a:lnSpc>
                <a:spcPct val="90000"/>
              </a:lnSpc>
              <a:spcAft>
                <a:spcPts val="600"/>
              </a:spcAft>
              <a:buFont typeface="Arial" panose="020B0604020202020204" pitchFamily="34" charset="0"/>
              <a:buChar char="•"/>
            </a:pPr>
            <a:r>
              <a:rPr lang="en-US" sz="1700" dirty="0">
                <a:latin typeface="+mj-lt"/>
              </a:rPr>
              <a:t>AWS: </a:t>
            </a:r>
            <a:r>
              <a:rPr lang="en-US" sz="1700" dirty="0">
                <a:latin typeface="+mj-lt"/>
                <a:hlinkClick r:id="rId6"/>
              </a:rPr>
              <a:t>aws.amazon.com/braket/</a:t>
            </a:r>
            <a:endParaRPr lang="en-US" sz="1700" dirty="0">
              <a:latin typeface="+mj-lt"/>
            </a:endParaRPr>
          </a:p>
          <a:p>
            <a:pPr marL="228600" indent="0">
              <a:lnSpc>
                <a:spcPct val="90000"/>
              </a:lnSpc>
              <a:spcAft>
                <a:spcPts val="600"/>
              </a:spcAft>
              <a:buNone/>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latin typeface="+mj-lt"/>
              </a:rPr>
              <a:t>What you can do:</a:t>
            </a:r>
          </a:p>
          <a:p>
            <a:pPr lvl="1" indent="-228600">
              <a:lnSpc>
                <a:spcPct val="90000"/>
              </a:lnSpc>
              <a:spcAft>
                <a:spcPts val="600"/>
              </a:spcAft>
              <a:buFont typeface="Arial" panose="020B0604020202020204" pitchFamily="34" charset="0"/>
              <a:buChar char="•"/>
            </a:pPr>
            <a:r>
              <a:rPr lang="en-US" sz="1700" dirty="0">
                <a:latin typeface="+mj-lt"/>
              </a:rPr>
              <a:t>Create entanglement in minutes</a:t>
            </a:r>
          </a:p>
          <a:p>
            <a:pPr lvl="1" indent="-228600">
              <a:lnSpc>
                <a:spcPct val="90000"/>
              </a:lnSpc>
              <a:spcAft>
                <a:spcPts val="600"/>
              </a:spcAft>
              <a:buFont typeface="Arial" panose="020B0604020202020204" pitchFamily="34" charset="0"/>
              <a:buChar char="•"/>
            </a:pPr>
            <a:r>
              <a:rPr lang="en-US" sz="1700" dirty="0">
                <a:latin typeface="+mj-lt"/>
              </a:rPr>
              <a:t>Run experiments in your browser</a:t>
            </a:r>
          </a:p>
          <a:p>
            <a:pPr lvl="1" indent="-228600">
              <a:lnSpc>
                <a:spcPct val="90000"/>
              </a:lnSpc>
              <a:spcAft>
                <a:spcPts val="600"/>
              </a:spcAft>
              <a:buFont typeface="Arial" panose="020B0604020202020204" pitchFamily="34" charset="0"/>
              <a:buChar char="•"/>
            </a:pPr>
            <a:r>
              <a:rPr lang="en-US" sz="1700" dirty="0">
                <a:latin typeface="+mj-lt"/>
              </a:rPr>
              <a:t>Drag-and-drop interfaces, no physics needed</a:t>
            </a:r>
          </a:p>
          <a:p>
            <a:pPr lvl="1"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r>
              <a:rPr lang="en-US" sz="1700" b="1" dirty="0">
                <a:solidFill>
                  <a:schemeClr val="accent1"/>
                </a:solidFill>
                <a:latin typeface="+mj-lt"/>
              </a:rPr>
              <a:t>Free</a:t>
            </a:r>
            <a:r>
              <a:rPr lang="en-US" sz="1700" b="1" dirty="0">
                <a:latin typeface="+mj-lt"/>
              </a:rPr>
              <a:t> quantum programming tools:</a:t>
            </a:r>
          </a:p>
          <a:p>
            <a:pPr lvl="1" indent="-228600">
              <a:lnSpc>
                <a:spcPct val="90000"/>
              </a:lnSpc>
              <a:spcAft>
                <a:spcPts val="600"/>
              </a:spcAft>
              <a:buFont typeface="Arial" panose="020B0604020202020204" pitchFamily="34" charset="0"/>
              <a:buChar char="•"/>
            </a:pPr>
            <a:r>
              <a:rPr lang="en-US" sz="1700" dirty="0" err="1">
                <a:latin typeface="+mj-lt"/>
              </a:rPr>
              <a:t>Qiskit</a:t>
            </a:r>
            <a:r>
              <a:rPr lang="en-US" sz="1700" dirty="0">
                <a:latin typeface="+mj-lt"/>
              </a:rPr>
              <a:t> (IBM): </a:t>
            </a:r>
            <a:r>
              <a:rPr lang="en-US" sz="1700" dirty="0">
                <a:latin typeface="+mj-lt"/>
                <a:hlinkClick r:id="rId7"/>
              </a:rPr>
              <a:t>ibm.com/quantum/qiskit</a:t>
            </a:r>
            <a:endParaRPr lang="en-US" sz="1700" dirty="0">
              <a:latin typeface="+mj-lt"/>
            </a:endParaRPr>
          </a:p>
          <a:p>
            <a:pPr lvl="2" indent="-228600">
              <a:lnSpc>
                <a:spcPct val="90000"/>
              </a:lnSpc>
              <a:spcAft>
                <a:spcPts val="600"/>
              </a:spcAft>
              <a:buFont typeface="Arial" panose="020B0604020202020204" pitchFamily="34" charset="0"/>
              <a:buChar char="•"/>
            </a:pPr>
            <a:r>
              <a:rPr lang="en-US" sz="1300" dirty="0">
                <a:latin typeface="+mj-lt"/>
              </a:rPr>
              <a:t>Free, open-source simulator that runs on any PC</a:t>
            </a:r>
          </a:p>
          <a:p>
            <a:pPr lvl="1" indent="-228600">
              <a:lnSpc>
                <a:spcPct val="90000"/>
              </a:lnSpc>
              <a:spcAft>
                <a:spcPts val="600"/>
              </a:spcAft>
              <a:buFont typeface="Arial" panose="020B0604020202020204" pitchFamily="34" charset="0"/>
              <a:buChar char="•"/>
            </a:pPr>
            <a:r>
              <a:rPr lang="en-US" sz="1700" dirty="0">
                <a:latin typeface="+mj-lt"/>
              </a:rPr>
              <a:t>Cirq (Google): </a:t>
            </a:r>
            <a:r>
              <a:rPr lang="en-US" sz="1700" dirty="0">
                <a:latin typeface="+mj-lt"/>
                <a:hlinkClick r:id="rId8"/>
              </a:rPr>
              <a:t>quantumai.google/cirq</a:t>
            </a:r>
            <a:endParaRPr lang="en-US" sz="1700" dirty="0">
              <a:latin typeface="+mj-lt"/>
            </a:endParaRPr>
          </a:p>
          <a:p>
            <a:pPr lvl="1" indent="-228600">
              <a:lnSpc>
                <a:spcPct val="90000"/>
              </a:lnSpc>
              <a:spcAft>
                <a:spcPts val="600"/>
              </a:spcAft>
              <a:buFont typeface="Arial" panose="020B0604020202020204" pitchFamily="34" charset="0"/>
              <a:buChar char="•"/>
            </a:pPr>
            <a:r>
              <a:rPr lang="en-US" sz="1700" dirty="0">
                <a:latin typeface="+mj-lt"/>
              </a:rPr>
              <a:t>Q# (Microsoft): </a:t>
            </a:r>
            <a:r>
              <a:rPr lang="en-US" sz="1700" dirty="0">
                <a:latin typeface="+mj-lt"/>
                <a:hlinkClick r:id="rId9"/>
              </a:rPr>
              <a:t>github.com/microsoft/qdk</a:t>
            </a:r>
            <a:endParaRPr lang="en-US" sz="1700" b="1" dirty="0">
              <a:latin typeface="+mj-lt"/>
            </a:endParaRPr>
          </a:p>
          <a:p>
            <a:pPr lvl="1" indent="-228600">
              <a:lnSpc>
                <a:spcPct val="90000"/>
              </a:lnSpc>
              <a:spcAft>
                <a:spcPts val="600"/>
              </a:spcAft>
              <a:buFont typeface="Arial" panose="020B0604020202020204" pitchFamily="34" charset="0"/>
              <a:buChar char="•"/>
            </a:pPr>
            <a:r>
              <a:rPr lang="en-US" sz="1700" dirty="0" err="1">
                <a:latin typeface="+mj-lt"/>
              </a:rPr>
              <a:t>Braket</a:t>
            </a:r>
            <a:r>
              <a:rPr lang="en-US" sz="1700" dirty="0">
                <a:latin typeface="+mj-lt"/>
              </a:rPr>
              <a:t> SDK (AWS)	: </a:t>
            </a:r>
            <a:r>
              <a:rPr lang="en-US" sz="1700" dirty="0">
                <a:latin typeface="+mj-lt"/>
                <a:hlinkClick r:id="rId10"/>
              </a:rPr>
              <a:t>aws.amazon.com/braket/getting-started/</a:t>
            </a:r>
            <a:endParaRPr lang="en-US" sz="1700" dirty="0">
              <a:latin typeface="+mj-lt"/>
            </a:endParaRPr>
          </a:p>
        </p:txBody>
      </p:sp>
      <p:pic>
        <p:nvPicPr>
          <p:cNvPr id="6" name="Picture 5">
            <a:extLst>
              <a:ext uri="{FF2B5EF4-FFF2-40B4-BE49-F238E27FC236}">
                <a16:creationId xmlns:a16="http://schemas.microsoft.com/office/drawing/2014/main" id="{641D3B22-4FC8-0CB5-0B57-246FC7B95AE9}"/>
              </a:ext>
            </a:extLst>
          </p:cNvPr>
          <p:cNvPicPr>
            <a:picLocks noChangeAspect="1"/>
          </p:cNvPicPr>
          <p:nvPr/>
        </p:nvPicPr>
        <p:blipFill>
          <a:blip r:embed="rId11"/>
          <a:srcRect r="24702"/>
          <a:stretch>
            <a:fillRect/>
          </a:stretch>
        </p:blipFill>
        <p:spPr>
          <a:xfrm>
            <a:off x="4791303" y="2923251"/>
            <a:ext cx="4340172" cy="3920725"/>
          </a:xfrm>
          <a:prstGeom prst="rect">
            <a:avLst/>
          </a:prstGeom>
        </p:spPr>
      </p:pic>
      <p:pic>
        <p:nvPicPr>
          <p:cNvPr id="7" name="Picture 6">
            <a:extLst>
              <a:ext uri="{FF2B5EF4-FFF2-40B4-BE49-F238E27FC236}">
                <a16:creationId xmlns:a16="http://schemas.microsoft.com/office/drawing/2014/main" id="{B4D7742E-38C1-F9ED-20DB-74E7796374FD}"/>
              </a:ext>
            </a:extLst>
          </p:cNvPr>
          <p:cNvPicPr>
            <a:picLocks noChangeAspect="1"/>
          </p:cNvPicPr>
          <p:nvPr/>
        </p:nvPicPr>
        <p:blipFill>
          <a:blip r:embed="rId11"/>
          <a:srcRect l="75078" t="10607" r="7177" b="60014"/>
          <a:stretch>
            <a:fillRect/>
          </a:stretch>
        </p:blipFill>
        <p:spPr>
          <a:xfrm>
            <a:off x="6563638" y="12526"/>
            <a:ext cx="2567836" cy="2891750"/>
          </a:xfrm>
          <a:prstGeom prst="rect">
            <a:avLst/>
          </a:prstGeom>
        </p:spPr>
      </p:pic>
      <p:sp>
        <p:nvSpPr>
          <p:cNvPr id="4" name="TextBox 3">
            <a:extLst>
              <a:ext uri="{FF2B5EF4-FFF2-40B4-BE49-F238E27FC236}">
                <a16:creationId xmlns:a16="http://schemas.microsoft.com/office/drawing/2014/main" id="{D3BC5534-1235-C303-993F-523673340983}"/>
              </a:ext>
            </a:extLst>
          </p:cNvPr>
          <p:cNvSpPr txBox="1"/>
          <p:nvPr/>
        </p:nvSpPr>
        <p:spPr>
          <a:xfrm>
            <a:off x="29673" y="2850488"/>
            <a:ext cx="4542327" cy="1627383"/>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5BBE7C5A-51DB-8813-C313-D5CF62F9A48E}"/>
              </a:ext>
            </a:extLst>
          </p:cNvPr>
          <p:cNvSpPr txBox="1"/>
          <p:nvPr/>
        </p:nvSpPr>
        <p:spPr>
          <a:xfrm>
            <a:off x="0" y="4619065"/>
            <a:ext cx="4761630" cy="2031325"/>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Slide Number Placeholder 7">
            <a:extLst>
              <a:ext uri="{FF2B5EF4-FFF2-40B4-BE49-F238E27FC236}">
                <a16:creationId xmlns:a16="http://schemas.microsoft.com/office/drawing/2014/main" id="{DF87DCFB-102A-E93C-9E75-2F88BC7F55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410414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B92DD2-4E6C-2141-B4E2-84BE18B022FC}"/>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1A9E6002-45EC-B73E-8B84-AED288F18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652234-CE01-4622-D10D-35BC21BE307B}"/>
              </a:ext>
            </a:extLst>
          </p:cNvPr>
          <p:cNvSpPr>
            <a:spLocks noGrp="1"/>
          </p:cNvSpPr>
          <p:nvPr>
            <p:ph type="title"/>
          </p:nvPr>
        </p:nvSpPr>
        <p:spPr>
          <a:xfrm>
            <a:off x="502114" y="151750"/>
            <a:ext cx="7392206"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Your Quantum Timeline        </a:t>
            </a:r>
          </a:p>
        </p:txBody>
      </p:sp>
      <p:sp>
        <p:nvSpPr>
          <p:cNvPr id="3" name="Text Placeholder 2">
            <a:extLst>
              <a:ext uri="{FF2B5EF4-FFF2-40B4-BE49-F238E27FC236}">
                <a16:creationId xmlns:a16="http://schemas.microsoft.com/office/drawing/2014/main" id="{6267F668-F834-0C29-B58F-6323C757956E}"/>
              </a:ext>
            </a:extLst>
          </p:cNvPr>
          <p:cNvSpPr>
            <a:spLocks noGrp="1"/>
          </p:cNvSpPr>
          <p:nvPr>
            <p:ph type="body" idx="1"/>
          </p:nvPr>
        </p:nvSpPr>
        <p:spPr>
          <a:xfrm>
            <a:off x="156625" y="782397"/>
            <a:ext cx="5041676" cy="6096793"/>
          </a:xfr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700" b="1" dirty="0">
                <a:latin typeface="+mj-lt"/>
              </a:rPr>
              <a:t>Now–2030: Learn &amp; Explore</a:t>
            </a:r>
          </a:p>
          <a:p>
            <a:pPr lvl="1" indent="-228600">
              <a:lnSpc>
                <a:spcPct val="90000"/>
              </a:lnSpc>
              <a:spcAft>
                <a:spcPts val="600"/>
              </a:spcAft>
              <a:buFont typeface="Arial" panose="020B0604020202020204" pitchFamily="34" charset="0"/>
              <a:buChar char="•"/>
            </a:pPr>
            <a:r>
              <a:rPr lang="en-US" sz="1700" dirty="0">
                <a:latin typeface="+mj-lt"/>
              </a:rPr>
              <a:t>Learn quantum basics</a:t>
            </a:r>
          </a:p>
          <a:p>
            <a:pPr lvl="1" indent="-228600">
              <a:lnSpc>
                <a:spcPct val="90000"/>
              </a:lnSpc>
              <a:spcAft>
                <a:spcPts val="600"/>
              </a:spcAft>
              <a:buFont typeface="Arial" panose="020B0604020202020204" pitchFamily="34" charset="0"/>
              <a:buChar char="•"/>
            </a:pPr>
            <a:r>
              <a:rPr lang="en-US" sz="1700" dirty="0">
                <a:latin typeface="+mj-lt"/>
              </a:rPr>
              <a:t>Try programming (</a:t>
            </a:r>
            <a:r>
              <a:rPr lang="en-US" sz="1700" dirty="0" err="1">
                <a:latin typeface="+mj-lt"/>
              </a:rPr>
              <a:t>Qiskit</a:t>
            </a:r>
            <a:r>
              <a:rPr lang="en-US" sz="1700" dirty="0">
                <a:latin typeface="+mj-lt"/>
              </a:rPr>
              <a:t>, Cirq, Q#)</a:t>
            </a:r>
          </a:p>
          <a:p>
            <a:pPr lvl="1" indent="-228600">
              <a:lnSpc>
                <a:spcPct val="90000"/>
              </a:lnSpc>
              <a:spcAft>
                <a:spcPts val="600"/>
              </a:spcAft>
              <a:buFont typeface="Arial" panose="020B0604020202020204" pitchFamily="34" charset="0"/>
              <a:buChar char="•"/>
            </a:pPr>
            <a:r>
              <a:rPr lang="en-US" sz="1700" dirty="0">
                <a:latin typeface="+mj-lt"/>
              </a:rPr>
              <a:t>Run simulations</a:t>
            </a:r>
          </a:p>
          <a:p>
            <a:pPr lvl="1" indent="-228600">
              <a:lnSpc>
                <a:spcPct val="90000"/>
              </a:lnSpc>
              <a:spcAft>
                <a:spcPts val="600"/>
              </a:spcAft>
              <a:buFont typeface="Arial" panose="020B0604020202020204" pitchFamily="34" charset="0"/>
              <a:buChar char="•"/>
            </a:pPr>
            <a:r>
              <a:rPr lang="en-US" sz="1700" dirty="0">
                <a:latin typeface="+mj-lt"/>
              </a:rPr>
              <a:t>Join clubs, or hackathons</a:t>
            </a:r>
          </a:p>
          <a:p>
            <a:pPr lvl="1" indent="-228600">
              <a:lnSpc>
                <a:spcPct val="90000"/>
              </a:lnSpc>
              <a:spcAft>
                <a:spcPts val="600"/>
              </a:spcAft>
              <a:buFont typeface="Arial" panose="020B0604020202020204" pitchFamily="34" charset="0"/>
              <a:buChar char="•"/>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latin typeface="+mj-lt"/>
              </a:rPr>
              <a:t>2030–2040: Apply &amp; Build</a:t>
            </a:r>
          </a:p>
          <a:p>
            <a:pPr lvl="1" indent="-228600">
              <a:lnSpc>
                <a:spcPct val="90000"/>
              </a:lnSpc>
              <a:spcAft>
                <a:spcPts val="600"/>
              </a:spcAft>
              <a:buFont typeface="Arial" panose="020B0604020202020204" pitchFamily="34" charset="0"/>
              <a:buChar char="•"/>
            </a:pPr>
            <a:r>
              <a:rPr lang="en-US" sz="1700" dirty="0">
                <a:latin typeface="+mj-lt"/>
              </a:rPr>
              <a:t>Work with fault-tolerant / hybrid systems</a:t>
            </a:r>
          </a:p>
          <a:p>
            <a:pPr lvl="1" indent="-228600">
              <a:lnSpc>
                <a:spcPct val="90000"/>
              </a:lnSpc>
              <a:spcAft>
                <a:spcPts val="600"/>
              </a:spcAft>
              <a:buFont typeface="Arial" panose="020B0604020202020204" pitchFamily="34" charset="0"/>
              <a:buChar char="•"/>
            </a:pPr>
            <a:r>
              <a:rPr lang="en-US" sz="1700" dirty="0">
                <a:latin typeface="+mj-lt"/>
              </a:rPr>
              <a:t>Contribute to projects or research</a:t>
            </a:r>
          </a:p>
          <a:p>
            <a:pPr lvl="1" indent="-228600">
              <a:lnSpc>
                <a:spcPct val="90000"/>
              </a:lnSpc>
              <a:spcAft>
                <a:spcPts val="600"/>
              </a:spcAft>
              <a:buFont typeface="Arial" panose="020B0604020202020204" pitchFamily="34" charset="0"/>
              <a:buChar char="•"/>
            </a:pPr>
            <a:r>
              <a:rPr lang="en-US" sz="1700" dirty="0">
                <a:latin typeface="+mj-lt"/>
              </a:rPr>
              <a:t>Study advanced algorithms &amp; error correction</a:t>
            </a:r>
          </a:p>
          <a:p>
            <a:pPr lvl="1"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r>
              <a:rPr lang="en-US" sz="1700" b="1" dirty="0">
                <a:latin typeface="+mj-lt"/>
              </a:rPr>
              <a:t>2040+: Transform &amp; Innovate</a:t>
            </a:r>
          </a:p>
          <a:p>
            <a:pPr lvl="1" indent="-228600">
              <a:lnSpc>
                <a:spcPct val="90000"/>
              </a:lnSpc>
              <a:spcAft>
                <a:spcPts val="600"/>
              </a:spcAft>
              <a:buFont typeface="Arial" panose="020B0604020202020204" pitchFamily="34" charset="0"/>
              <a:buChar char="•"/>
            </a:pPr>
            <a:r>
              <a:rPr lang="en-US" sz="1700" dirty="0">
                <a:latin typeface="+mj-lt"/>
              </a:rPr>
              <a:t>Lead applications in medicine, energy, AI, security</a:t>
            </a:r>
          </a:p>
          <a:p>
            <a:pPr lvl="1" indent="-228600">
              <a:lnSpc>
                <a:spcPct val="90000"/>
              </a:lnSpc>
              <a:spcAft>
                <a:spcPts val="600"/>
              </a:spcAft>
              <a:buFont typeface="Arial" panose="020B0604020202020204" pitchFamily="34" charset="0"/>
              <a:buChar char="•"/>
            </a:pPr>
            <a:r>
              <a:rPr lang="en-US" sz="1700" dirty="0">
                <a:latin typeface="+mj-lt"/>
              </a:rPr>
              <a:t>Solve problems classical computers cannot</a:t>
            </a:r>
          </a:p>
          <a:p>
            <a:pPr lvl="1" indent="-228600">
              <a:lnSpc>
                <a:spcPct val="90000"/>
              </a:lnSpc>
              <a:spcAft>
                <a:spcPts val="600"/>
              </a:spcAft>
              <a:buFont typeface="Arial" panose="020B0604020202020204" pitchFamily="34" charset="0"/>
              <a:buChar char="•"/>
            </a:pPr>
            <a:endParaRPr lang="en-US" sz="1700" dirty="0">
              <a:latin typeface="+mj-lt"/>
            </a:endParaRPr>
          </a:p>
        </p:txBody>
      </p:sp>
      <p:sp>
        <p:nvSpPr>
          <p:cNvPr id="11" name="Rectangle 10">
            <a:extLst>
              <a:ext uri="{FF2B5EF4-FFF2-40B4-BE49-F238E27FC236}">
                <a16:creationId xmlns:a16="http://schemas.microsoft.com/office/drawing/2014/main" id="{21F7D768-887F-D59A-D101-C712C0A4A08B}"/>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7021FA3-6256-4713-845D-71AC1B12646E}"/>
              </a:ext>
            </a:extLst>
          </p:cNvPr>
          <p:cNvPicPr>
            <a:picLocks noChangeAspect="1"/>
          </p:cNvPicPr>
          <p:nvPr/>
        </p:nvPicPr>
        <p:blipFill>
          <a:blip r:embed="rId3"/>
          <a:srcRect r="40221"/>
          <a:stretch>
            <a:fillRect/>
          </a:stretch>
        </p:blipFill>
        <p:spPr>
          <a:xfrm>
            <a:off x="5085666" y="696282"/>
            <a:ext cx="4033282" cy="3015166"/>
          </a:xfrm>
          <a:prstGeom prst="rect">
            <a:avLst/>
          </a:prstGeom>
        </p:spPr>
      </p:pic>
      <p:pic>
        <p:nvPicPr>
          <p:cNvPr id="8" name="Picture 7">
            <a:extLst>
              <a:ext uri="{FF2B5EF4-FFF2-40B4-BE49-F238E27FC236}">
                <a16:creationId xmlns:a16="http://schemas.microsoft.com/office/drawing/2014/main" id="{D60CDF73-76A8-0DB5-94E3-CB1DAA045D92}"/>
              </a:ext>
            </a:extLst>
          </p:cNvPr>
          <p:cNvPicPr>
            <a:picLocks noChangeAspect="1"/>
          </p:cNvPicPr>
          <p:nvPr/>
        </p:nvPicPr>
        <p:blipFill>
          <a:blip r:embed="rId3"/>
          <a:srcRect l="60397"/>
          <a:stretch>
            <a:fillRect/>
          </a:stretch>
        </p:blipFill>
        <p:spPr>
          <a:xfrm>
            <a:off x="6475956" y="3780690"/>
            <a:ext cx="2642992" cy="2982473"/>
          </a:xfrm>
          <a:prstGeom prst="rect">
            <a:avLst/>
          </a:prstGeom>
        </p:spPr>
      </p:pic>
      <p:pic>
        <p:nvPicPr>
          <p:cNvPr id="9" name="Picture 8">
            <a:extLst>
              <a:ext uri="{FF2B5EF4-FFF2-40B4-BE49-F238E27FC236}">
                <a16:creationId xmlns:a16="http://schemas.microsoft.com/office/drawing/2014/main" id="{A298DA92-EDB8-1240-F588-CE5B6FBE9392}"/>
              </a:ext>
            </a:extLst>
          </p:cNvPr>
          <p:cNvPicPr>
            <a:picLocks noChangeAspect="1"/>
          </p:cNvPicPr>
          <p:nvPr/>
        </p:nvPicPr>
        <p:blipFill>
          <a:blip r:embed="rId4"/>
          <a:stretch>
            <a:fillRect/>
          </a:stretch>
        </p:blipFill>
        <p:spPr>
          <a:xfrm>
            <a:off x="6188467" y="56913"/>
            <a:ext cx="2654300" cy="457200"/>
          </a:xfrm>
          <a:prstGeom prst="rect">
            <a:avLst/>
          </a:prstGeom>
        </p:spPr>
      </p:pic>
      <p:sp>
        <p:nvSpPr>
          <p:cNvPr id="4" name="TextBox 3">
            <a:extLst>
              <a:ext uri="{FF2B5EF4-FFF2-40B4-BE49-F238E27FC236}">
                <a16:creationId xmlns:a16="http://schemas.microsoft.com/office/drawing/2014/main" id="{3FDDC1D1-C52B-859F-123D-C426200076A1}"/>
              </a:ext>
            </a:extLst>
          </p:cNvPr>
          <p:cNvSpPr txBox="1"/>
          <p:nvPr/>
        </p:nvSpPr>
        <p:spPr>
          <a:xfrm>
            <a:off x="156625" y="2944906"/>
            <a:ext cx="4929041" cy="1506070"/>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2B643D52-5EB8-5620-812A-FECE924B7F54}"/>
              </a:ext>
            </a:extLst>
          </p:cNvPr>
          <p:cNvSpPr txBox="1"/>
          <p:nvPr/>
        </p:nvSpPr>
        <p:spPr>
          <a:xfrm>
            <a:off x="156625" y="4713767"/>
            <a:ext cx="4929041" cy="1506070"/>
          </a:xfrm>
          <a:prstGeom prst="rect">
            <a:avLst/>
          </a:prstGeom>
          <a:solidFill>
            <a:schemeClr val="bg1"/>
          </a:solidFill>
        </p:spPr>
        <p:txBody>
          <a:bodyPr wrap="square" rtlCol="0">
            <a:spAutoFit/>
          </a:bodyPr>
          <a:lstStyle/>
          <a:p>
            <a:endParaRPr lang="en-US" dirty="0"/>
          </a:p>
        </p:txBody>
      </p:sp>
      <p:sp>
        <p:nvSpPr>
          <p:cNvPr id="6" name="Slide Number Placeholder 5">
            <a:extLst>
              <a:ext uri="{FF2B5EF4-FFF2-40B4-BE49-F238E27FC236}">
                <a16:creationId xmlns:a16="http://schemas.microsoft.com/office/drawing/2014/main" id="{33357D03-CC67-5137-9A20-568E06C7A3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46595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1F19-1EC0-F187-BDA0-C7251E7C802C}"/>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201327BC-81C2-9645-410F-8323182DF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CDBB1-F12A-480E-AE8F-A813BF4B8322}"/>
              </a:ext>
            </a:extLst>
          </p:cNvPr>
          <p:cNvSpPr>
            <a:spLocks noGrp="1"/>
          </p:cNvSpPr>
          <p:nvPr>
            <p:ph type="title"/>
          </p:nvPr>
        </p:nvSpPr>
        <p:spPr>
          <a:xfrm>
            <a:off x="502114" y="151750"/>
            <a:ext cx="7392206"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How Every Student Can Contribute         </a:t>
            </a:r>
          </a:p>
        </p:txBody>
      </p:sp>
      <p:sp>
        <p:nvSpPr>
          <p:cNvPr id="11" name="Rectangle 10">
            <a:extLst>
              <a:ext uri="{FF2B5EF4-FFF2-40B4-BE49-F238E27FC236}">
                <a16:creationId xmlns:a16="http://schemas.microsoft.com/office/drawing/2014/main" id="{52018A04-A3CF-B226-EF1F-969869C749E9}"/>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Employer priority ranking of technical skills versus formal education in quantum hiring decisions">
            <a:extLst>
              <a:ext uri="{FF2B5EF4-FFF2-40B4-BE49-F238E27FC236}">
                <a16:creationId xmlns:a16="http://schemas.microsoft.com/office/drawing/2014/main" id="{6178F7FC-82EF-CF88-F209-E48C2DB3B2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6" r="4440" b="8169"/>
          <a:stretch>
            <a:fillRect/>
          </a:stretch>
        </p:blipFill>
        <p:spPr bwMode="auto">
          <a:xfrm>
            <a:off x="78861" y="748795"/>
            <a:ext cx="4960149" cy="37981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4" descr="Quantum Physicist Salary Secrets: What Nobody Tells You | ValidGrad">
            <a:extLst>
              <a:ext uri="{FF2B5EF4-FFF2-40B4-BE49-F238E27FC236}">
                <a16:creationId xmlns:a16="http://schemas.microsoft.com/office/drawing/2014/main" id="{A0879F38-4FE9-C02E-452F-C8C06C9E9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5269" y="744933"/>
            <a:ext cx="4063679" cy="27091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0" name="Picture 6" descr="Top 5 Quantum Computing Job Requirements">
            <a:extLst>
              <a:ext uri="{FF2B5EF4-FFF2-40B4-BE49-F238E27FC236}">
                <a16:creationId xmlns:a16="http://schemas.microsoft.com/office/drawing/2014/main" id="{998743DB-DF6A-2078-FBF7-9440FDF629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905" t="20822" b="12621"/>
          <a:stretch>
            <a:fillRect/>
          </a:stretch>
        </p:blipFill>
        <p:spPr bwMode="auto">
          <a:xfrm>
            <a:off x="5052485" y="3502187"/>
            <a:ext cx="4063679" cy="33335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0B692A1-1F17-6C72-492E-33D7D0F132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199139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050E57-9FFD-2D5E-7B86-02C13254B50C}"/>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 name="Rectangle 5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98E12-ACC0-D2BD-2C17-617E6C7A5ED9}"/>
              </a:ext>
            </a:extLst>
          </p:cNvPr>
          <p:cNvSpPr>
            <a:spLocks noGrp="1"/>
          </p:cNvSpPr>
          <p:nvPr>
            <p:ph type="title"/>
          </p:nvPr>
        </p:nvSpPr>
        <p:spPr>
          <a:xfrm>
            <a:off x="524785" y="353160"/>
            <a:ext cx="5318475" cy="898581"/>
          </a:xfrm>
        </p:spPr>
        <p:txBody>
          <a:bodyPr vert="horz" lIns="91440" tIns="45720" rIns="91440" bIns="45720" rtlCol="0" anchor="ctr">
            <a:normAutofit/>
          </a:bodyPr>
          <a:lstStyle/>
          <a:p>
            <a:pPr>
              <a:spcBef>
                <a:spcPct val="0"/>
              </a:spcBef>
            </a:pPr>
            <a:r>
              <a:rPr lang="en-US" sz="3500" kern="1200" dirty="0">
                <a:solidFill>
                  <a:srgbClr val="FFFFFF"/>
                </a:solidFill>
                <a:latin typeface="+mj-lt"/>
                <a:ea typeface="+mj-ea"/>
                <a:cs typeface="+mj-cs"/>
              </a:rPr>
              <a:t>My Research</a:t>
            </a:r>
          </a:p>
        </p:txBody>
      </p:sp>
      <p:pic>
        <p:nvPicPr>
          <p:cNvPr id="6" name="Picture 5" descr="A qr code with black squares&#10;&#10;Description automatically generated">
            <a:extLst>
              <a:ext uri="{FF2B5EF4-FFF2-40B4-BE49-F238E27FC236}">
                <a16:creationId xmlns:a16="http://schemas.microsoft.com/office/drawing/2014/main" id="{5068875A-69DE-07DF-1D11-7F98715FB64C}"/>
              </a:ext>
            </a:extLst>
          </p:cNvPr>
          <p:cNvPicPr>
            <a:picLocks noChangeAspect="1"/>
          </p:cNvPicPr>
          <p:nvPr/>
        </p:nvPicPr>
        <p:blipFill>
          <a:blip r:embed="rId2"/>
          <a:stretch>
            <a:fillRect/>
          </a:stretch>
        </p:blipFill>
        <p:spPr>
          <a:xfrm>
            <a:off x="7809578" y="5532300"/>
            <a:ext cx="1334422" cy="1325700"/>
          </a:xfrm>
          <a:prstGeom prst="rect">
            <a:avLst/>
          </a:prstGeom>
        </p:spPr>
      </p:pic>
      <p:sp>
        <p:nvSpPr>
          <p:cNvPr id="8" name="TextBox 7">
            <a:extLst>
              <a:ext uri="{FF2B5EF4-FFF2-40B4-BE49-F238E27FC236}">
                <a16:creationId xmlns:a16="http://schemas.microsoft.com/office/drawing/2014/main" id="{7B243B18-94FA-F656-00E4-E71ACA3CA14F}"/>
              </a:ext>
            </a:extLst>
          </p:cNvPr>
          <p:cNvSpPr txBox="1"/>
          <p:nvPr/>
        </p:nvSpPr>
        <p:spPr>
          <a:xfrm>
            <a:off x="67188" y="5719497"/>
            <a:ext cx="7174828" cy="932563"/>
          </a:xfrm>
          <a:prstGeom prst="rect">
            <a:avLst/>
          </a:prstGeom>
          <a:noFill/>
        </p:spPr>
        <p:txBody>
          <a:bodyPr wrap="square" rtlCol="0">
            <a:spAutoFit/>
          </a:bodyPr>
          <a:lstStyle/>
          <a:p>
            <a:pPr marL="0" lvl="0" indent="0" rtl="0">
              <a:lnSpc>
                <a:spcPct val="90000"/>
              </a:lnSpc>
              <a:spcBef>
                <a:spcPts val="0"/>
              </a:spcBef>
              <a:spcAft>
                <a:spcPts val="0"/>
              </a:spcAft>
              <a:buClr>
                <a:srgbClr val="888888"/>
              </a:buClr>
              <a:buSzPts val="3200"/>
              <a:buNone/>
            </a:pPr>
            <a:r>
              <a:rPr lang="en-US" sz="1400" dirty="0">
                <a:latin typeface="Segoe UI" panose="020B0502040204020203" pitchFamily="34" charset="0"/>
                <a:cs typeface="Segoe UI" panose="020B0502040204020203" pitchFamily="34" charset="0"/>
                <a:hlinkClick r:id="rId3"/>
              </a:rPr>
              <a:t>Dr. Nabeel Alzahrani, Ph.D. in Computer Science</a:t>
            </a:r>
            <a:endParaRPr lang="en-US" sz="1400" dirty="0">
              <a:solidFill>
                <a:srgbClr val="000000"/>
              </a:solidFill>
              <a:latin typeface="Segoe UI" panose="020B0502040204020203" pitchFamily="34" charset="0"/>
              <a:cs typeface="Segoe UI" panose="020B0502040204020203" pitchFamily="34" charset="0"/>
            </a:endParaRPr>
          </a:p>
          <a:p>
            <a:r>
              <a:rPr lang="en-US" sz="1400" dirty="0" err="1">
                <a:solidFill>
                  <a:srgbClr val="000000"/>
                </a:solidFill>
                <a:latin typeface="Segoe UI" panose="020B0502040204020203" pitchFamily="34" charset="0"/>
              </a:rPr>
              <a:t>alzahran@csusb.edu</a:t>
            </a:r>
            <a:endParaRPr lang="en-US" dirty="0">
              <a:hlinkClick r:id="rId3"/>
            </a:endParaRPr>
          </a:p>
          <a:p>
            <a:r>
              <a:rPr lang="en-US" dirty="0">
                <a:hlinkClick r:id="rId3"/>
              </a:rPr>
              <a:t>www.csusb.edu/profile/alzahran</a:t>
            </a:r>
            <a:endParaRPr lang="en-US" dirty="0"/>
          </a:p>
          <a:p>
            <a:endParaRPr lang="en-US" dirty="0"/>
          </a:p>
        </p:txBody>
      </p:sp>
      <p:pic>
        <p:nvPicPr>
          <p:cNvPr id="4" name="Picture 3">
            <a:extLst>
              <a:ext uri="{FF2B5EF4-FFF2-40B4-BE49-F238E27FC236}">
                <a16:creationId xmlns:a16="http://schemas.microsoft.com/office/drawing/2014/main" id="{4B4A3D87-81F5-4ED1-557E-62E3E75C163A}"/>
              </a:ext>
            </a:extLst>
          </p:cNvPr>
          <p:cNvPicPr>
            <a:picLocks noChangeAspect="1"/>
          </p:cNvPicPr>
          <p:nvPr/>
        </p:nvPicPr>
        <p:blipFill>
          <a:blip r:embed="rId4"/>
          <a:stretch>
            <a:fillRect/>
          </a:stretch>
        </p:blipFill>
        <p:spPr>
          <a:xfrm>
            <a:off x="685800" y="1600802"/>
            <a:ext cx="7772400" cy="3907141"/>
          </a:xfrm>
          <a:prstGeom prst="rect">
            <a:avLst/>
          </a:prstGeom>
          <a:ln>
            <a:solidFill>
              <a:schemeClr val="tx1"/>
            </a:solidFill>
          </a:ln>
        </p:spPr>
      </p:pic>
    </p:spTree>
    <p:extLst>
      <p:ext uri="{BB962C8B-B14F-4D97-AF65-F5344CB8AC3E}">
        <p14:creationId xmlns:p14="http://schemas.microsoft.com/office/powerpoint/2010/main" val="365530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80B34-D708-478A-37E2-0D608CC15BFF}"/>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0D1335D0-971B-93DD-A820-C3FF7D5F6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C15879-43AA-A51D-D2B5-DE76B5D0E4A1}"/>
              </a:ext>
            </a:extLst>
          </p:cNvPr>
          <p:cNvSpPr>
            <a:spLocks noGrp="1"/>
          </p:cNvSpPr>
          <p:nvPr>
            <p:ph type="title"/>
          </p:nvPr>
        </p:nvSpPr>
        <p:spPr>
          <a:xfrm>
            <a:off x="571350" y="151750"/>
            <a:ext cx="8330603"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rPr>
              <a:t>Quantum Computing (QC)</a:t>
            </a:r>
            <a:r>
              <a:rPr lang="en-US" sz="4000" b="1" kern="1200" dirty="0">
                <a:solidFill>
                  <a:srgbClr val="0070C0"/>
                </a:solidFill>
                <a:latin typeface="Google Sans Text"/>
                <a:ea typeface="+mj-ea"/>
                <a:cs typeface="+mj-cs"/>
              </a:rPr>
              <a:t> in the News</a:t>
            </a:r>
          </a:p>
        </p:txBody>
      </p:sp>
      <p:sp>
        <p:nvSpPr>
          <p:cNvPr id="3" name="Text Placeholder 2">
            <a:extLst>
              <a:ext uri="{FF2B5EF4-FFF2-40B4-BE49-F238E27FC236}">
                <a16:creationId xmlns:a16="http://schemas.microsoft.com/office/drawing/2014/main" id="{99B955BF-D761-6CC5-1F50-3AC90049A6CB}"/>
              </a:ext>
            </a:extLst>
          </p:cNvPr>
          <p:cNvSpPr>
            <a:spLocks noGrp="1"/>
          </p:cNvSpPr>
          <p:nvPr>
            <p:ph type="body" idx="1"/>
          </p:nvPr>
        </p:nvSpPr>
        <p:spPr>
          <a:xfrm>
            <a:off x="133273" y="2077402"/>
            <a:ext cx="4483101" cy="1574800"/>
          </a:xfrm>
          <a:ln>
            <a:noFill/>
          </a:ln>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dirty="0">
                <a:latin typeface="+mj-lt"/>
              </a:rPr>
              <a:t>“Q‑Day” Could Arrive 2030–2040</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ea typeface="+mn-ea"/>
                <a:cs typeface="+mn-cs"/>
              </a:rPr>
              <a:t>Quantum computers may one day break current encryption</a:t>
            </a:r>
          </a:p>
        </p:txBody>
      </p:sp>
      <p:sp>
        <p:nvSpPr>
          <p:cNvPr id="4" name="Rectangle 3">
            <a:extLst>
              <a:ext uri="{FF2B5EF4-FFF2-40B4-BE49-F238E27FC236}">
                <a16:creationId xmlns:a16="http://schemas.microsoft.com/office/drawing/2014/main" id="{4320B94B-6724-8047-C8F0-DE305F15820D}"/>
              </a:ext>
            </a:extLst>
          </p:cNvPr>
          <p:cNvSpPr/>
          <p:nvPr/>
        </p:nvSpPr>
        <p:spPr>
          <a:xfrm>
            <a:off x="4651512" y="2838261"/>
            <a:ext cx="4437403" cy="1034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026FC07-6BE9-3943-3259-347CC18E9B72}"/>
              </a:ext>
            </a:extLst>
          </p:cNvPr>
          <p:cNvPicPr>
            <a:picLocks noChangeAspect="1"/>
          </p:cNvPicPr>
          <p:nvPr/>
        </p:nvPicPr>
        <p:blipFill>
          <a:blip r:embed="rId3"/>
          <a:stretch>
            <a:fillRect/>
          </a:stretch>
        </p:blipFill>
        <p:spPr>
          <a:xfrm>
            <a:off x="4657623" y="3708059"/>
            <a:ext cx="4447233" cy="1574799"/>
          </a:xfrm>
          <a:prstGeom prst="rect">
            <a:avLst/>
          </a:prstGeom>
        </p:spPr>
      </p:pic>
      <p:pic>
        <p:nvPicPr>
          <p:cNvPr id="14" name="Picture 13">
            <a:extLst>
              <a:ext uri="{FF2B5EF4-FFF2-40B4-BE49-F238E27FC236}">
                <a16:creationId xmlns:a16="http://schemas.microsoft.com/office/drawing/2014/main" id="{6609591E-F7B1-6ABE-CF4D-4DEC28AAF5A1}"/>
              </a:ext>
            </a:extLst>
          </p:cNvPr>
          <p:cNvPicPr>
            <a:picLocks noChangeAspect="1"/>
          </p:cNvPicPr>
          <p:nvPr/>
        </p:nvPicPr>
        <p:blipFill>
          <a:blip r:embed="rId4"/>
          <a:stretch>
            <a:fillRect/>
          </a:stretch>
        </p:blipFill>
        <p:spPr>
          <a:xfrm>
            <a:off x="4651512" y="2071930"/>
            <a:ext cx="4483100" cy="1574800"/>
          </a:xfrm>
          <a:prstGeom prst="rect">
            <a:avLst/>
          </a:prstGeom>
        </p:spPr>
      </p:pic>
      <p:pic>
        <p:nvPicPr>
          <p:cNvPr id="15" name="Picture 14">
            <a:extLst>
              <a:ext uri="{FF2B5EF4-FFF2-40B4-BE49-F238E27FC236}">
                <a16:creationId xmlns:a16="http://schemas.microsoft.com/office/drawing/2014/main" id="{955785E4-3ED7-434E-666E-13102DEC2B6B}"/>
              </a:ext>
            </a:extLst>
          </p:cNvPr>
          <p:cNvPicPr>
            <a:picLocks noChangeAspect="1"/>
          </p:cNvPicPr>
          <p:nvPr/>
        </p:nvPicPr>
        <p:blipFill>
          <a:blip r:embed="rId5"/>
          <a:stretch>
            <a:fillRect/>
          </a:stretch>
        </p:blipFill>
        <p:spPr>
          <a:xfrm>
            <a:off x="4650104" y="5318969"/>
            <a:ext cx="4447234" cy="1473200"/>
          </a:xfrm>
          <a:prstGeom prst="rect">
            <a:avLst/>
          </a:prstGeom>
        </p:spPr>
      </p:pic>
      <p:sp>
        <p:nvSpPr>
          <p:cNvPr id="5" name="Text Placeholder 2">
            <a:extLst>
              <a:ext uri="{FF2B5EF4-FFF2-40B4-BE49-F238E27FC236}">
                <a16:creationId xmlns:a16="http://schemas.microsoft.com/office/drawing/2014/main" id="{95DDFB2C-E569-BACC-AFAE-211755587926}"/>
              </a:ext>
            </a:extLst>
          </p:cNvPr>
          <p:cNvSpPr txBox="1">
            <a:spLocks/>
          </p:cNvSpPr>
          <p:nvPr/>
        </p:nvSpPr>
        <p:spPr>
          <a:xfrm>
            <a:off x="146720" y="3675886"/>
            <a:ext cx="4483101" cy="1574799"/>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pPr indent="-228600">
              <a:lnSpc>
                <a:spcPct val="90000"/>
              </a:lnSpc>
              <a:spcAft>
                <a:spcPts val="600"/>
              </a:spcAft>
              <a:buFont typeface="Arial" panose="020B0604020202020204" pitchFamily="34" charset="0"/>
              <a:buChar char="•"/>
            </a:pPr>
            <a:r>
              <a:rPr lang="en-US" sz="1700" b="1" kern="1200" dirty="0" err="1">
                <a:solidFill>
                  <a:schemeClr val="tx1"/>
                </a:solidFill>
                <a:latin typeface="+mj-lt"/>
                <a:ea typeface="+mn-ea"/>
                <a:cs typeface="+mn-cs"/>
              </a:rPr>
              <a:t>Rigetti</a:t>
            </a:r>
            <a:r>
              <a:rPr lang="en-US" sz="1700" b="1" kern="1200" dirty="0">
                <a:solidFill>
                  <a:schemeClr val="tx1"/>
                </a:solidFill>
                <a:latin typeface="+mj-lt"/>
                <a:ea typeface="+mn-ea"/>
                <a:cs typeface="+mn-cs"/>
              </a:rPr>
              <a:t> Ships 108‑Qubit Quantum Computer (QC) to India</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ea typeface="+mn-ea"/>
                <a:cs typeface="+mn-cs"/>
              </a:rPr>
              <a:t>QC are being built and used globally</a:t>
            </a:r>
          </a:p>
        </p:txBody>
      </p:sp>
      <p:sp>
        <p:nvSpPr>
          <p:cNvPr id="7" name="Text Placeholder 2">
            <a:extLst>
              <a:ext uri="{FF2B5EF4-FFF2-40B4-BE49-F238E27FC236}">
                <a16:creationId xmlns:a16="http://schemas.microsoft.com/office/drawing/2014/main" id="{7503BD62-DDEE-73C2-077A-732B3BA55543}"/>
              </a:ext>
            </a:extLst>
          </p:cNvPr>
          <p:cNvSpPr txBox="1">
            <a:spLocks/>
          </p:cNvSpPr>
          <p:nvPr/>
        </p:nvSpPr>
        <p:spPr>
          <a:xfrm>
            <a:off x="130983" y="5254227"/>
            <a:ext cx="4483101" cy="1458628"/>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pPr indent="-228600">
              <a:lnSpc>
                <a:spcPct val="90000"/>
              </a:lnSpc>
              <a:spcAft>
                <a:spcPts val="600"/>
              </a:spcAft>
              <a:buFont typeface="Arial" panose="020B0604020202020204" pitchFamily="34" charset="0"/>
              <a:buChar char="•"/>
            </a:pPr>
            <a:r>
              <a:rPr lang="en-US" sz="1700" b="1" kern="1200" dirty="0">
                <a:solidFill>
                  <a:schemeClr val="tx1"/>
                </a:solidFill>
                <a:latin typeface="+mj-lt"/>
                <a:ea typeface="+mn-ea"/>
                <a:cs typeface="+mn-cs"/>
              </a:rPr>
              <a:t>Open-Source QC in Development</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ea typeface="+mn-ea"/>
                <a:cs typeface="+mn-cs"/>
              </a:rPr>
              <a:t>Anyone can experiment with quantum computing worldwide</a:t>
            </a:r>
          </a:p>
        </p:txBody>
      </p:sp>
      <p:pic>
        <p:nvPicPr>
          <p:cNvPr id="2050" name="Picture 2" descr="Opening Ceremony of the International Year of Quantum Science and Technology,  2025 (31 January 2025 - 6 February 2025): Overview · Indico.UN">
            <a:extLst>
              <a:ext uri="{FF2B5EF4-FFF2-40B4-BE49-F238E27FC236}">
                <a16:creationId xmlns:a16="http://schemas.microsoft.com/office/drawing/2014/main" id="{B3CE701D-E958-6E2B-1938-8E9067AF7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622" y="1028721"/>
            <a:ext cx="4447233" cy="85170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F2396ABD-E42A-32E1-8D71-BEE6A8F8574C}"/>
              </a:ext>
            </a:extLst>
          </p:cNvPr>
          <p:cNvSpPr txBox="1">
            <a:spLocks/>
          </p:cNvSpPr>
          <p:nvPr/>
        </p:nvSpPr>
        <p:spPr>
          <a:xfrm>
            <a:off x="174522" y="1105019"/>
            <a:ext cx="4483101" cy="1159401"/>
          </a:xfrm>
          <a:prstGeom prst="rect">
            <a:avLst/>
          </a:prstGeom>
          <a:noFill/>
          <a:ln>
            <a:noFill/>
          </a:ln>
        </p:spPr>
        <p:txBody>
          <a:bodyPr spcFirstLastPara="1" vert="horz" wrap="square" lIns="91440" tIns="45720" rIns="91440" bIns="45720" rtlCol="0" anchor="ctr"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pPr indent="-228600">
              <a:lnSpc>
                <a:spcPct val="90000"/>
              </a:lnSpc>
              <a:spcAft>
                <a:spcPts val="600"/>
              </a:spcAft>
              <a:buFont typeface="Arial" panose="020B0604020202020204" pitchFamily="34" charset="0"/>
              <a:buChar char="•"/>
            </a:pPr>
            <a:r>
              <a:rPr lang="en-US" sz="1700" b="1" dirty="0">
                <a:latin typeface="+mj-lt"/>
              </a:rPr>
              <a:t>2025 was the UN’s International Year of Quantum Science &amp; Technology</a:t>
            </a:r>
          </a:p>
          <a:p>
            <a:pPr lvl="1" indent="-228600">
              <a:lnSpc>
                <a:spcPct val="90000"/>
              </a:lnSpc>
              <a:spcAft>
                <a:spcPts val="600"/>
              </a:spcAft>
              <a:buFont typeface="Arial" panose="020B0604020202020204" pitchFamily="34" charset="0"/>
              <a:buChar char="•"/>
            </a:pPr>
            <a:r>
              <a:rPr lang="en-US" sz="1800" kern="1200" dirty="0">
                <a:solidFill>
                  <a:schemeClr val="tx1"/>
                </a:solidFill>
                <a:latin typeface="+mj-lt"/>
                <a:ea typeface="+mn-ea"/>
                <a:cs typeface="+mn-cs"/>
              </a:rPr>
              <a:t>Celebrating 100 years of quantum science leading to discoveries like the laser, MRI, and the transistor</a:t>
            </a:r>
          </a:p>
        </p:txBody>
      </p:sp>
      <p:sp>
        <p:nvSpPr>
          <p:cNvPr id="10" name="Slide Number Placeholder 9">
            <a:extLst>
              <a:ext uri="{FF2B5EF4-FFF2-40B4-BE49-F238E27FC236}">
                <a16:creationId xmlns:a16="http://schemas.microsoft.com/office/drawing/2014/main" id="{A26F14EF-CA6B-395D-64EB-98FFE0A830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260746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2D05E0-E6E4-BA2F-3F20-04261906CA08}"/>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FD137DFF-B8EC-3B53-F564-70968622A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B6E645-E98B-BE9C-1CEB-E65D502CDE4F}"/>
              </a:ext>
            </a:extLst>
          </p:cNvPr>
          <p:cNvSpPr>
            <a:spLocks noGrp="1"/>
          </p:cNvSpPr>
          <p:nvPr>
            <p:ph type="title"/>
          </p:nvPr>
        </p:nvSpPr>
        <p:spPr>
          <a:xfrm>
            <a:off x="571350" y="151750"/>
            <a:ext cx="8330603"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What Is Quantum? </a:t>
            </a:r>
          </a:p>
        </p:txBody>
      </p:sp>
      <p:sp>
        <p:nvSpPr>
          <p:cNvPr id="3" name="Text Placeholder 2">
            <a:extLst>
              <a:ext uri="{FF2B5EF4-FFF2-40B4-BE49-F238E27FC236}">
                <a16:creationId xmlns:a16="http://schemas.microsoft.com/office/drawing/2014/main" id="{B69C4164-BF35-C129-F248-59498BAD9ED4}"/>
              </a:ext>
            </a:extLst>
          </p:cNvPr>
          <p:cNvSpPr>
            <a:spLocks noGrp="1"/>
          </p:cNvSpPr>
          <p:nvPr>
            <p:ph type="body" idx="1"/>
          </p:nvPr>
        </p:nvSpPr>
        <p:spPr>
          <a:xfrm>
            <a:off x="133274" y="618565"/>
            <a:ext cx="5057292" cy="6250464"/>
          </a:xfr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dirty="0">
                <a:latin typeface="+mj-lt"/>
              </a:rPr>
              <a:t>Quantum = how subatomic particles behave</a:t>
            </a:r>
            <a:r>
              <a:rPr lang="en-US" sz="1700" dirty="0">
                <a:latin typeface="+mj-lt"/>
              </a:rPr>
              <a:t> </a:t>
            </a:r>
          </a:p>
          <a:p>
            <a:pPr lvl="1" indent="-228600">
              <a:lnSpc>
                <a:spcPct val="90000"/>
              </a:lnSpc>
              <a:spcAft>
                <a:spcPts val="600"/>
              </a:spcAft>
              <a:buFont typeface="Arial" panose="020B0604020202020204" pitchFamily="34" charset="0"/>
              <a:buChar char="•"/>
            </a:pPr>
            <a:r>
              <a:rPr lang="en-US" sz="1700" dirty="0">
                <a:latin typeface="+mj-lt"/>
              </a:rPr>
              <a:t>Electrons</a:t>
            </a:r>
          </a:p>
          <a:p>
            <a:pPr lvl="1" indent="-228600">
              <a:lnSpc>
                <a:spcPct val="90000"/>
              </a:lnSpc>
              <a:spcAft>
                <a:spcPts val="600"/>
              </a:spcAft>
              <a:buFont typeface="Arial" panose="020B0604020202020204" pitchFamily="34" charset="0"/>
              <a:buChar char="•"/>
            </a:pPr>
            <a:r>
              <a:rPr lang="en-US" sz="1700" dirty="0">
                <a:latin typeface="+mj-lt"/>
              </a:rPr>
              <a:t>Neutrons </a:t>
            </a:r>
          </a:p>
          <a:p>
            <a:pPr lvl="1" indent="-228600">
              <a:lnSpc>
                <a:spcPct val="90000"/>
              </a:lnSpc>
              <a:spcAft>
                <a:spcPts val="600"/>
              </a:spcAft>
              <a:buFont typeface="Arial" panose="020B0604020202020204" pitchFamily="34" charset="0"/>
              <a:buChar char="•"/>
            </a:pPr>
            <a:r>
              <a:rPr lang="en-US" sz="1700" dirty="0">
                <a:latin typeface="+mj-lt"/>
              </a:rPr>
              <a:t>Protons</a:t>
            </a:r>
          </a:p>
          <a:p>
            <a:pPr lvl="1" indent="-228600">
              <a:lnSpc>
                <a:spcPct val="90000"/>
              </a:lnSpc>
              <a:spcAft>
                <a:spcPts val="600"/>
              </a:spcAft>
              <a:buFont typeface="Arial" panose="020B0604020202020204" pitchFamily="34" charset="0"/>
              <a:buChar char="•"/>
            </a:pPr>
            <a:r>
              <a:rPr lang="en-US" sz="1700" dirty="0">
                <a:latin typeface="+mj-lt"/>
              </a:rPr>
              <a:t>Photons</a:t>
            </a:r>
          </a:p>
          <a:p>
            <a:pPr marL="685800" lvl="1" indent="0">
              <a:lnSpc>
                <a:spcPct val="90000"/>
              </a:lnSpc>
              <a:spcAft>
                <a:spcPts val="600"/>
              </a:spcAft>
              <a:buNone/>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kern="1200" dirty="0">
                <a:solidFill>
                  <a:schemeClr val="tx1"/>
                </a:solidFill>
                <a:latin typeface="+mj-lt"/>
                <a:ea typeface="+mn-ea"/>
                <a:cs typeface="+mn-cs"/>
              </a:rPr>
              <a:t>Subatomic particles behave in strange ways compared to everyday objects</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ea typeface="+mn-ea"/>
                <a:cs typeface="+mn-cs"/>
              </a:rPr>
              <a:t>Superposition </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ea typeface="+mn-ea"/>
                <a:cs typeface="+mn-cs"/>
              </a:rPr>
              <a:t>Entanglement</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ea typeface="+mn-ea"/>
                <a:cs typeface="+mn-cs"/>
              </a:rPr>
              <a:t>Tunneling</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ea typeface="+mn-ea"/>
                <a:cs typeface="+mn-cs"/>
              </a:rPr>
              <a:t>Teleportation</a:t>
            </a:r>
          </a:p>
          <a:p>
            <a:pPr marL="685800" lvl="1" indent="0">
              <a:lnSpc>
                <a:spcPct val="90000"/>
              </a:lnSpc>
              <a:spcAft>
                <a:spcPts val="600"/>
              </a:spcAft>
              <a:buNone/>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kern="1200" dirty="0">
                <a:solidFill>
                  <a:schemeClr val="tx1"/>
                </a:solidFill>
                <a:latin typeface="+mj-lt"/>
                <a:ea typeface="+mn-ea"/>
                <a:cs typeface="+mn-cs"/>
              </a:rPr>
              <a:t>Quantum physics / mechanics explains these strange behaviors</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ea typeface="+mn-ea"/>
                <a:cs typeface="+mn-cs"/>
              </a:rPr>
              <a:t>Rules behind superposition, entanglement, tunneling and teleportation</a:t>
            </a:r>
          </a:p>
          <a:p>
            <a:pPr marL="228600" indent="0">
              <a:lnSpc>
                <a:spcPct val="90000"/>
              </a:lnSpc>
              <a:spcAft>
                <a:spcPts val="600"/>
              </a:spcAft>
              <a:buNone/>
            </a:pPr>
            <a:endParaRPr lang="en-US" sz="1600" b="1" kern="1200" dirty="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05A89411-D986-EA33-1A68-5F39AE1B87F2}"/>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tomic Structure">
            <a:extLst>
              <a:ext uri="{FF2B5EF4-FFF2-40B4-BE49-F238E27FC236}">
                <a16:creationId xmlns:a16="http://schemas.microsoft.com/office/drawing/2014/main" id="{4F8798C7-C853-9A91-332C-77950D317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445" y="1272418"/>
            <a:ext cx="4036411" cy="39773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a:extLst>
              <a:ext uri="{FF2B5EF4-FFF2-40B4-BE49-F238E27FC236}">
                <a16:creationId xmlns:a16="http://schemas.microsoft.com/office/drawing/2014/main" id="{53E3BD5A-C931-7BA0-26EB-BD804CBE734F}"/>
              </a:ext>
            </a:extLst>
          </p:cNvPr>
          <p:cNvSpPr txBox="1">
            <a:spLocks/>
          </p:cNvSpPr>
          <p:nvPr/>
        </p:nvSpPr>
        <p:spPr>
          <a:xfrm>
            <a:off x="5992237" y="5295220"/>
            <a:ext cx="2809297" cy="335823"/>
          </a:xfrm>
          <a:prstGeom prst="rect">
            <a:avLst/>
          </a:prstGeom>
          <a:noFill/>
          <a:ln>
            <a:noFill/>
          </a:ln>
        </p:spPr>
        <p:txBody>
          <a:bodyPr spcFirstLastPara="1" vert="horz" wrap="square" lIns="91440" tIns="45720" rIns="91440" bIns="45720" rtlCol="0" anchor="ctr"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pPr marL="228600" indent="0">
              <a:lnSpc>
                <a:spcPct val="90000"/>
              </a:lnSpc>
              <a:spcAft>
                <a:spcPts val="600"/>
              </a:spcAft>
              <a:buNone/>
            </a:pPr>
            <a:r>
              <a:rPr lang="en-US" sz="1700" b="1" dirty="0">
                <a:latin typeface="+mj-lt"/>
              </a:rPr>
              <a:t>Subatomic Particles</a:t>
            </a:r>
            <a:endParaRPr lang="en-US" sz="1600" b="1" kern="1200" dirty="0">
              <a:solidFill>
                <a:schemeClr val="tx1"/>
              </a:solidFill>
              <a:latin typeface="+mn-lt"/>
              <a:ea typeface="+mn-ea"/>
              <a:cs typeface="+mn-cs"/>
            </a:endParaRPr>
          </a:p>
        </p:txBody>
      </p:sp>
      <p:sp>
        <p:nvSpPr>
          <p:cNvPr id="4" name="TextBox 3">
            <a:extLst>
              <a:ext uri="{FF2B5EF4-FFF2-40B4-BE49-F238E27FC236}">
                <a16:creationId xmlns:a16="http://schemas.microsoft.com/office/drawing/2014/main" id="{335511DC-6264-BCC5-6059-34D8570D6929}"/>
              </a:ext>
            </a:extLst>
          </p:cNvPr>
          <p:cNvSpPr txBox="1"/>
          <p:nvPr/>
        </p:nvSpPr>
        <p:spPr>
          <a:xfrm>
            <a:off x="124693" y="2930966"/>
            <a:ext cx="4891951" cy="181588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91489C98-0950-511C-4C15-FFB537CFD830}"/>
              </a:ext>
            </a:extLst>
          </p:cNvPr>
          <p:cNvSpPr txBox="1"/>
          <p:nvPr/>
        </p:nvSpPr>
        <p:spPr>
          <a:xfrm>
            <a:off x="97902" y="4938695"/>
            <a:ext cx="4878503" cy="1384995"/>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85B1270C-36A7-48A4-3703-DFED5F3D15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239115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C34252-3B27-D652-D42F-E38CAEB71857}"/>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37635627-846C-3921-CF2D-A1D722946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E3135-B134-A5B4-970E-DFD513F971DA}"/>
              </a:ext>
            </a:extLst>
          </p:cNvPr>
          <p:cNvSpPr>
            <a:spLocks noGrp="1"/>
          </p:cNvSpPr>
          <p:nvPr>
            <p:ph type="title"/>
          </p:nvPr>
        </p:nvSpPr>
        <p:spPr>
          <a:xfrm>
            <a:off x="571350" y="151750"/>
            <a:ext cx="8330603"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New Breakthrough in Computing </a:t>
            </a:r>
          </a:p>
        </p:txBody>
      </p:sp>
      <p:sp>
        <p:nvSpPr>
          <p:cNvPr id="3" name="Text Placeholder 2">
            <a:extLst>
              <a:ext uri="{FF2B5EF4-FFF2-40B4-BE49-F238E27FC236}">
                <a16:creationId xmlns:a16="http://schemas.microsoft.com/office/drawing/2014/main" id="{E59E67D9-68A3-0112-6A2E-93689AD78CD9}"/>
              </a:ext>
            </a:extLst>
          </p:cNvPr>
          <p:cNvSpPr>
            <a:spLocks noGrp="1"/>
          </p:cNvSpPr>
          <p:nvPr>
            <p:ph type="body" idx="1"/>
          </p:nvPr>
        </p:nvSpPr>
        <p:spPr>
          <a:xfrm>
            <a:off x="148423" y="875891"/>
            <a:ext cx="4423577" cy="5106217"/>
          </a:xfr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dirty="0">
                <a:latin typeface="+mj-lt"/>
              </a:rPr>
              <a:t>Not faster computing</a:t>
            </a:r>
          </a:p>
          <a:p>
            <a:pPr lvl="1" indent="-228600">
              <a:lnSpc>
                <a:spcPct val="90000"/>
              </a:lnSpc>
              <a:spcAft>
                <a:spcPts val="600"/>
              </a:spcAft>
              <a:buFont typeface="Arial" panose="020B0604020202020204" pitchFamily="34" charset="0"/>
              <a:buChar char="•"/>
            </a:pPr>
            <a:r>
              <a:rPr lang="en-US" sz="1700" dirty="0">
                <a:latin typeface="+mj-lt"/>
              </a:rPr>
              <a:t>Fundamentally new kind of computing</a:t>
            </a:r>
          </a:p>
          <a:p>
            <a:pPr marL="685800" lvl="1" indent="0">
              <a:lnSpc>
                <a:spcPct val="90000"/>
              </a:lnSpc>
              <a:spcAft>
                <a:spcPts val="600"/>
              </a:spcAft>
              <a:buNone/>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Built to solve problems classical computers (normal computers) cannot</a:t>
            </a:r>
          </a:p>
          <a:p>
            <a:pPr marL="228600" indent="0">
              <a:lnSpc>
                <a:spcPct val="90000"/>
              </a:lnSpc>
              <a:spcAft>
                <a:spcPts val="600"/>
              </a:spcAft>
              <a:buNone/>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Powered by the laws of the quantum physics</a:t>
            </a:r>
          </a:p>
          <a:p>
            <a:pPr indent="-228600">
              <a:lnSpc>
                <a:spcPct val="90000"/>
              </a:lnSpc>
              <a:spcAft>
                <a:spcPts val="600"/>
              </a:spcAft>
              <a:buFont typeface="Arial" panose="020B0604020202020204" pitchFamily="34" charset="0"/>
              <a:buChar char="•"/>
            </a:pPr>
            <a:endParaRPr lang="en-US" sz="1700" b="1"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Practical quantum computers started around 2020 (~5 years ago)</a:t>
            </a:r>
          </a:p>
          <a:p>
            <a:pPr lvl="1" indent="-228600">
              <a:lnSpc>
                <a:spcPct val="90000"/>
              </a:lnSpc>
              <a:spcAft>
                <a:spcPts val="600"/>
              </a:spcAft>
              <a:buFont typeface="Arial" panose="020B0604020202020204" pitchFamily="34" charset="0"/>
              <a:buChar char="•"/>
            </a:pPr>
            <a:r>
              <a:rPr lang="en-US" sz="1700" dirty="0">
                <a:latin typeface="+mj-lt"/>
              </a:rPr>
              <a:t>Research began in the 1980s (~45 years ago)</a:t>
            </a:r>
          </a:p>
          <a:p>
            <a:pPr indent="-228600">
              <a:lnSpc>
                <a:spcPct val="90000"/>
              </a:lnSpc>
              <a:spcAft>
                <a:spcPts val="600"/>
              </a:spcAft>
              <a:buFont typeface="Arial" panose="020B0604020202020204" pitchFamily="34" charset="0"/>
              <a:buChar char="•"/>
            </a:pPr>
            <a:endParaRPr lang="en-US" sz="1600" b="1" kern="1200" dirty="0">
              <a:solidFill>
                <a:schemeClr val="tx1"/>
              </a:solidFill>
            </a:endParaRPr>
          </a:p>
          <a:p>
            <a:pPr marL="228600" indent="0">
              <a:lnSpc>
                <a:spcPct val="90000"/>
              </a:lnSpc>
              <a:spcAft>
                <a:spcPts val="600"/>
              </a:spcAft>
              <a:buNone/>
            </a:pPr>
            <a:endParaRPr lang="en-US" sz="1600" b="1" kern="120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4893FB54-99B1-CF3E-8733-D6F7026AC3AA}"/>
              </a:ext>
            </a:extLst>
          </p:cNvPr>
          <p:cNvPicPr>
            <a:picLocks noChangeAspect="1"/>
          </p:cNvPicPr>
          <p:nvPr/>
        </p:nvPicPr>
        <p:blipFill>
          <a:blip r:embed="rId2"/>
          <a:stretch>
            <a:fillRect/>
          </a:stretch>
        </p:blipFill>
        <p:spPr>
          <a:xfrm>
            <a:off x="4736651" y="1141768"/>
            <a:ext cx="4330700" cy="5346700"/>
          </a:xfrm>
          <a:prstGeom prst="rect">
            <a:avLst/>
          </a:prstGeom>
        </p:spPr>
      </p:pic>
      <p:sp>
        <p:nvSpPr>
          <p:cNvPr id="8" name="TextBox 7">
            <a:extLst>
              <a:ext uri="{FF2B5EF4-FFF2-40B4-BE49-F238E27FC236}">
                <a16:creationId xmlns:a16="http://schemas.microsoft.com/office/drawing/2014/main" id="{C9102C54-8E30-CC48-6ECE-D22190C6D3B2}"/>
              </a:ext>
            </a:extLst>
          </p:cNvPr>
          <p:cNvSpPr txBox="1"/>
          <p:nvPr/>
        </p:nvSpPr>
        <p:spPr>
          <a:xfrm>
            <a:off x="0" y="2138082"/>
            <a:ext cx="4572000" cy="874059"/>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DD28CE2-6B39-94BB-AEDF-247C49F8FF22}"/>
              </a:ext>
            </a:extLst>
          </p:cNvPr>
          <p:cNvSpPr txBox="1"/>
          <p:nvPr/>
        </p:nvSpPr>
        <p:spPr>
          <a:xfrm>
            <a:off x="0" y="3013973"/>
            <a:ext cx="4572000" cy="874059"/>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2B4002EF-EE47-7AF1-B6E8-22F5CA4B0339}"/>
              </a:ext>
            </a:extLst>
          </p:cNvPr>
          <p:cNvSpPr txBox="1"/>
          <p:nvPr/>
        </p:nvSpPr>
        <p:spPr>
          <a:xfrm>
            <a:off x="164651" y="3991687"/>
            <a:ext cx="4572000" cy="1169551"/>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C401259-2E28-FB0C-07E1-4E40E6B284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26196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EC98D0-68C3-F85E-9C1C-D5999BEC8D55}"/>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8BBB83DA-6C9C-5459-B65B-C78BE7C57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A66372-C398-7799-ADF1-EB9D43A815F4}"/>
              </a:ext>
            </a:extLst>
          </p:cNvPr>
          <p:cNvSpPr>
            <a:spLocks noGrp="1"/>
          </p:cNvSpPr>
          <p:nvPr>
            <p:ph type="title"/>
          </p:nvPr>
        </p:nvSpPr>
        <p:spPr>
          <a:xfrm>
            <a:off x="571350" y="151750"/>
            <a:ext cx="8330603"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Why Quantum Computing Matters  </a:t>
            </a:r>
          </a:p>
        </p:txBody>
      </p:sp>
      <p:sp>
        <p:nvSpPr>
          <p:cNvPr id="3" name="Text Placeholder 2">
            <a:extLst>
              <a:ext uri="{FF2B5EF4-FFF2-40B4-BE49-F238E27FC236}">
                <a16:creationId xmlns:a16="http://schemas.microsoft.com/office/drawing/2014/main" id="{404ED045-124E-E088-5443-D87D5703FF78}"/>
              </a:ext>
            </a:extLst>
          </p:cNvPr>
          <p:cNvSpPr>
            <a:spLocks noGrp="1"/>
          </p:cNvSpPr>
          <p:nvPr>
            <p:ph type="body" idx="1"/>
          </p:nvPr>
        </p:nvSpPr>
        <p:spPr>
          <a:xfrm>
            <a:off x="148423" y="923985"/>
            <a:ext cx="4423577" cy="5945043"/>
          </a:xfr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dirty="0">
                <a:latin typeface="+mj-lt"/>
              </a:rPr>
              <a:t>Nature is quantum</a:t>
            </a:r>
          </a:p>
          <a:p>
            <a:pPr lvl="1" indent="-228600">
              <a:lnSpc>
                <a:spcPct val="90000"/>
              </a:lnSpc>
              <a:spcAft>
                <a:spcPts val="600"/>
              </a:spcAft>
              <a:buFont typeface="Arial" panose="020B0604020202020204" pitchFamily="34" charset="0"/>
              <a:buChar char="•"/>
            </a:pPr>
            <a:r>
              <a:rPr lang="en-US" sz="1700" dirty="0">
                <a:latin typeface="+mj-lt"/>
              </a:rPr>
              <a:t>Atoms</a:t>
            </a:r>
          </a:p>
          <a:p>
            <a:pPr lvl="1" indent="-228600">
              <a:lnSpc>
                <a:spcPct val="90000"/>
              </a:lnSpc>
              <a:spcAft>
                <a:spcPts val="600"/>
              </a:spcAft>
              <a:buFont typeface="Arial" panose="020B0604020202020204" pitchFamily="34" charset="0"/>
              <a:buChar char="•"/>
            </a:pPr>
            <a:r>
              <a:rPr lang="en-US" sz="1700" dirty="0">
                <a:latin typeface="+mj-lt"/>
              </a:rPr>
              <a:t>Molecules</a:t>
            </a:r>
          </a:p>
          <a:p>
            <a:pPr lvl="1" indent="-228600">
              <a:lnSpc>
                <a:spcPct val="90000"/>
              </a:lnSpc>
              <a:spcAft>
                <a:spcPts val="600"/>
              </a:spcAft>
              <a:buFont typeface="Arial" panose="020B0604020202020204" pitchFamily="34" charset="0"/>
              <a:buChar char="•"/>
            </a:pPr>
            <a:r>
              <a:rPr lang="en-US" sz="1700" dirty="0">
                <a:latin typeface="+mj-lt"/>
              </a:rPr>
              <a:t>Energy</a:t>
            </a:r>
          </a:p>
          <a:p>
            <a:pPr indent="-228600">
              <a:lnSpc>
                <a:spcPct val="90000"/>
              </a:lnSpc>
              <a:spcAft>
                <a:spcPts val="600"/>
              </a:spcAft>
              <a:buFont typeface="Arial" panose="020B0604020202020204" pitchFamily="34" charset="0"/>
              <a:buChar char="•"/>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Classical computers (CC) struggle to model nature accurately</a:t>
            </a:r>
          </a:p>
          <a:p>
            <a:pPr lvl="1" indent="-228600">
              <a:lnSpc>
                <a:spcPct val="90000"/>
              </a:lnSpc>
              <a:spcAft>
                <a:spcPts val="600"/>
              </a:spcAft>
              <a:buFont typeface="Arial" panose="020B0604020202020204" pitchFamily="34" charset="0"/>
              <a:buChar char="•"/>
            </a:pPr>
            <a:r>
              <a:rPr lang="en-US" sz="1700" dirty="0">
                <a:latin typeface="+mj-lt"/>
              </a:rPr>
              <a:t>Number of possible states grows exponentially with atoms</a:t>
            </a:r>
          </a:p>
          <a:p>
            <a:pPr lvl="1" indent="-228600">
              <a:lnSpc>
                <a:spcPct val="90000"/>
              </a:lnSpc>
              <a:spcAft>
                <a:spcPts val="600"/>
              </a:spcAft>
              <a:buFont typeface="Arial" panose="020B0604020202020204" pitchFamily="34" charset="0"/>
              <a:buChar char="•"/>
            </a:pPr>
            <a:endParaRPr lang="en-US" sz="1700" dirty="0">
              <a:latin typeface="+mj-lt"/>
            </a:endParaRPr>
          </a:p>
          <a:p>
            <a:pPr lvl="1" indent="-228600">
              <a:lnSpc>
                <a:spcPct val="90000"/>
              </a:lnSpc>
              <a:spcAft>
                <a:spcPts val="600"/>
              </a:spcAft>
              <a:buFont typeface="Arial" panose="020B0604020202020204" pitchFamily="34" charset="0"/>
              <a:buChar char="•"/>
            </a:pPr>
            <a:r>
              <a:rPr lang="en-US" sz="1700" dirty="0">
                <a:latin typeface="+mj-lt"/>
              </a:rPr>
              <a:t>Electron tunneling: Transistors are now so small that electrons can tunnel through them</a:t>
            </a:r>
          </a:p>
          <a:p>
            <a:pPr marL="228600" indent="0">
              <a:lnSpc>
                <a:spcPct val="90000"/>
              </a:lnSpc>
              <a:spcAft>
                <a:spcPts val="600"/>
              </a:spcAft>
              <a:buNone/>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Quantum computers follow nature’s rules</a:t>
            </a:r>
          </a:p>
          <a:p>
            <a:pPr lvl="1" indent="-228600">
              <a:lnSpc>
                <a:spcPct val="90000"/>
              </a:lnSpc>
              <a:spcAft>
                <a:spcPts val="600"/>
              </a:spcAft>
              <a:buFont typeface="Arial" panose="020B0604020202020204" pitchFamily="34" charset="0"/>
              <a:buChar char="•"/>
            </a:pPr>
            <a:r>
              <a:rPr lang="en-US" sz="1700" kern="1200" dirty="0">
                <a:solidFill>
                  <a:schemeClr val="tx1"/>
                </a:solidFill>
                <a:latin typeface="+mj-lt"/>
              </a:rPr>
              <a:t>Built on quantum mechanics</a:t>
            </a:r>
          </a:p>
          <a:p>
            <a:pPr marL="228600" indent="0">
              <a:lnSpc>
                <a:spcPct val="90000"/>
              </a:lnSpc>
              <a:spcAft>
                <a:spcPts val="600"/>
              </a:spcAft>
              <a:buNone/>
            </a:pPr>
            <a:endParaRPr lang="en-US" sz="1600" b="1" kern="1200" dirty="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DA0B3F34-C636-DC48-4A8A-8C9D07DE5D39}"/>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DDAC6289-F6D0-BDB4-B8F5-C077733BD5F1}"/>
              </a:ext>
            </a:extLst>
          </p:cNvPr>
          <p:cNvSpPr txBox="1">
            <a:spLocks/>
          </p:cNvSpPr>
          <p:nvPr/>
        </p:nvSpPr>
        <p:spPr>
          <a:xfrm>
            <a:off x="5722291" y="4709560"/>
            <a:ext cx="2144237" cy="335823"/>
          </a:xfrm>
          <a:prstGeom prst="rect">
            <a:avLst/>
          </a:prstGeom>
          <a:noFill/>
          <a:ln>
            <a:noFill/>
          </a:ln>
        </p:spPr>
        <p:txBody>
          <a:bodyPr spcFirstLastPara="1" vert="horz" wrap="square" lIns="91440" tIns="45720" rIns="91440" bIns="45720" rtlCol="0" anchor="ctr"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pPr marL="228600" indent="0">
              <a:lnSpc>
                <a:spcPct val="90000"/>
              </a:lnSpc>
              <a:spcAft>
                <a:spcPts val="600"/>
              </a:spcAft>
              <a:buNone/>
            </a:pPr>
            <a:r>
              <a:rPr lang="en-US" sz="1700" b="1" dirty="0">
                <a:latin typeface="+mj-lt"/>
              </a:rPr>
              <a:t>Quantum Tunneling</a:t>
            </a:r>
            <a:endParaRPr lang="en-US" sz="1600" b="1" kern="1200" dirty="0">
              <a:solidFill>
                <a:schemeClr val="tx1"/>
              </a:solidFill>
              <a:latin typeface="+mn-lt"/>
              <a:ea typeface="+mn-ea"/>
              <a:cs typeface="+mn-cs"/>
            </a:endParaRPr>
          </a:p>
        </p:txBody>
      </p:sp>
      <p:sp>
        <p:nvSpPr>
          <p:cNvPr id="5" name="TextBox 4">
            <a:extLst>
              <a:ext uri="{FF2B5EF4-FFF2-40B4-BE49-F238E27FC236}">
                <a16:creationId xmlns:a16="http://schemas.microsoft.com/office/drawing/2014/main" id="{BE5B6820-B0C7-DC10-0CF5-29BC8A34E390}"/>
              </a:ext>
            </a:extLst>
          </p:cNvPr>
          <p:cNvSpPr txBox="1"/>
          <p:nvPr/>
        </p:nvSpPr>
        <p:spPr>
          <a:xfrm>
            <a:off x="148423" y="2810435"/>
            <a:ext cx="4423577" cy="2234948"/>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8CA2C2F-F3EB-C4C0-FDFA-14FF32B0DA96}"/>
              </a:ext>
            </a:extLst>
          </p:cNvPr>
          <p:cNvSpPr txBox="1"/>
          <p:nvPr/>
        </p:nvSpPr>
        <p:spPr>
          <a:xfrm>
            <a:off x="164651" y="5297023"/>
            <a:ext cx="4572000" cy="874059"/>
          </a:xfrm>
          <a:prstGeom prst="rect">
            <a:avLst/>
          </a:prstGeom>
          <a:solidFill>
            <a:schemeClr val="bg1"/>
          </a:solid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979E5BB7-D329-0F1F-C446-A5D8EC01734A}"/>
              </a:ext>
            </a:extLst>
          </p:cNvPr>
          <p:cNvPicPr>
            <a:picLocks noChangeAspect="1"/>
          </p:cNvPicPr>
          <p:nvPr/>
        </p:nvPicPr>
        <p:blipFill>
          <a:blip r:embed="rId3"/>
          <a:srcRect l="14982" t="6706" r="14225" b="14342"/>
          <a:stretch>
            <a:fillRect/>
          </a:stretch>
        </p:blipFill>
        <p:spPr>
          <a:xfrm>
            <a:off x="4669774" y="1403444"/>
            <a:ext cx="4249270" cy="3264894"/>
          </a:xfrm>
          <a:prstGeom prst="rect">
            <a:avLst/>
          </a:prstGeom>
          <a:ln>
            <a:solidFill>
              <a:schemeClr val="tx1"/>
            </a:solidFill>
          </a:ln>
        </p:spPr>
      </p:pic>
      <p:sp>
        <p:nvSpPr>
          <p:cNvPr id="9" name="TextBox 8">
            <a:extLst>
              <a:ext uri="{FF2B5EF4-FFF2-40B4-BE49-F238E27FC236}">
                <a16:creationId xmlns:a16="http://schemas.microsoft.com/office/drawing/2014/main" id="{5C87B8BE-C1F3-E245-47A1-DF68AB0210D3}"/>
              </a:ext>
            </a:extLst>
          </p:cNvPr>
          <p:cNvSpPr txBox="1"/>
          <p:nvPr/>
        </p:nvSpPr>
        <p:spPr>
          <a:xfrm>
            <a:off x="4448629" y="1381463"/>
            <a:ext cx="4572000" cy="3754874"/>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Slide Number Placeholder 12">
            <a:extLst>
              <a:ext uri="{FF2B5EF4-FFF2-40B4-BE49-F238E27FC236}">
                <a16:creationId xmlns:a16="http://schemas.microsoft.com/office/drawing/2014/main" id="{778971B9-3471-D5BF-31F8-E67C29CD5E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145912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A3B69E-D103-9618-7538-E88EBD5BAB94}"/>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7891E821-B20C-DEF1-1D0C-CA8350C46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3B1AF8-FBC8-9E3E-67EF-B8916EF10557}"/>
              </a:ext>
            </a:extLst>
          </p:cNvPr>
          <p:cNvSpPr>
            <a:spLocks noGrp="1"/>
          </p:cNvSpPr>
          <p:nvPr>
            <p:ph type="title"/>
          </p:nvPr>
        </p:nvSpPr>
        <p:spPr>
          <a:xfrm>
            <a:off x="571350" y="151750"/>
            <a:ext cx="8330603"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From Classical to Quantum   </a:t>
            </a:r>
          </a:p>
        </p:txBody>
      </p:sp>
      <p:sp>
        <p:nvSpPr>
          <p:cNvPr id="3" name="Text Placeholder 2">
            <a:extLst>
              <a:ext uri="{FF2B5EF4-FFF2-40B4-BE49-F238E27FC236}">
                <a16:creationId xmlns:a16="http://schemas.microsoft.com/office/drawing/2014/main" id="{E0B6C0D4-691C-2243-D457-320BA50681FE}"/>
              </a:ext>
            </a:extLst>
          </p:cNvPr>
          <p:cNvSpPr>
            <a:spLocks noGrp="1"/>
          </p:cNvSpPr>
          <p:nvPr>
            <p:ph type="body" idx="1"/>
          </p:nvPr>
        </p:nvSpPr>
        <p:spPr>
          <a:xfrm>
            <a:off x="148423" y="923985"/>
            <a:ext cx="6145697" cy="5945043"/>
          </a:xfr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dirty="0">
                <a:latin typeface="+mj-lt"/>
              </a:rPr>
              <a:t>Classical </a:t>
            </a:r>
            <a:r>
              <a:rPr lang="en-US" sz="1700" b="1" dirty="0">
                <a:solidFill>
                  <a:schemeClr val="accent1"/>
                </a:solidFill>
                <a:latin typeface="+mj-lt"/>
              </a:rPr>
              <a:t>B</a:t>
            </a:r>
            <a:r>
              <a:rPr lang="en-US" sz="1700" b="1" dirty="0">
                <a:latin typeface="+mj-lt"/>
              </a:rPr>
              <a:t>inary Dig</a:t>
            </a:r>
            <a:r>
              <a:rPr lang="en-US" sz="1700" b="1" dirty="0">
                <a:solidFill>
                  <a:schemeClr val="accent1"/>
                </a:solidFill>
                <a:latin typeface="+mj-lt"/>
              </a:rPr>
              <a:t>it</a:t>
            </a:r>
            <a:r>
              <a:rPr lang="en-US" sz="1700" b="1" dirty="0">
                <a:latin typeface="+mj-lt"/>
              </a:rPr>
              <a:t> (</a:t>
            </a:r>
            <a:r>
              <a:rPr lang="en-US" sz="1700" b="1" dirty="0">
                <a:solidFill>
                  <a:schemeClr val="accent1"/>
                </a:solidFill>
                <a:latin typeface="+mj-lt"/>
              </a:rPr>
              <a:t>Bit</a:t>
            </a:r>
            <a:r>
              <a:rPr lang="en-US" sz="1700" b="1" dirty="0">
                <a:latin typeface="+mj-lt"/>
              </a:rPr>
              <a:t>) </a:t>
            </a:r>
          </a:p>
          <a:p>
            <a:pPr lvl="1" indent="-228600">
              <a:lnSpc>
                <a:spcPct val="90000"/>
              </a:lnSpc>
              <a:spcAft>
                <a:spcPts val="600"/>
              </a:spcAft>
              <a:buFont typeface="Arial" panose="020B0604020202020204" pitchFamily="34" charset="0"/>
              <a:buChar char="•"/>
            </a:pPr>
            <a:r>
              <a:rPr lang="en-US" sz="1700" dirty="0">
                <a:latin typeface="+mj-lt"/>
              </a:rPr>
              <a:t>Bit = 0 or 1 </a:t>
            </a:r>
          </a:p>
          <a:p>
            <a:pPr lvl="1" indent="-228600">
              <a:lnSpc>
                <a:spcPct val="90000"/>
              </a:lnSpc>
              <a:spcAft>
                <a:spcPts val="600"/>
              </a:spcAft>
              <a:buFont typeface="Arial" panose="020B0604020202020204" pitchFamily="34" charset="0"/>
              <a:buChar char="•"/>
            </a:pPr>
            <a:r>
              <a:rPr lang="en-US" sz="1700" dirty="0">
                <a:latin typeface="+mj-lt"/>
              </a:rPr>
              <a:t>Like a light switch (off or on)</a:t>
            </a:r>
          </a:p>
          <a:p>
            <a:pPr marL="685800" lvl="1" indent="0">
              <a:lnSpc>
                <a:spcPct val="90000"/>
              </a:lnSpc>
              <a:spcAft>
                <a:spcPts val="600"/>
              </a:spcAft>
              <a:buNone/>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solidFill>
                  <a:schemeClr val="accent1"/>
                </a:solidFill>
                <a:latin typeface="+mj-lt"/>
              </a:rPr>
              <a:t>Qu</a:t>
            </a:r>
            <a:r>
              <a:rPr lang="en-US" sz="1700" b="1" dirty="0">
                <a:latin typeface="+mj-lt"/>
              </a:rPr>
              <a:t>antum B</a:t>
            </a:r>
            <a:r>
              <a:rPr lang="en-US" sz="1700" b="1" dirty="0">
                <a:solidFill>
                  <a:schemeClr val="accent1"/>
                </a:solidFill>
                <a:latin typeface="+mj-lt"/>
              </a:rPr>
              <a:t>it</a:t>
            </a:r>
            <a:r>
              <a:rPr lang="en-US" sz="1700" b="1" dirty="0">
                <a:latin typeface="+mj-lt"/>
              </a:rPr>
              <a:t> (</a:t>
            </a:r>
            <a:r>
              <a:rPr lang="en-US" sz="1700" b="1" dirty="0">
                <a:solidFill>
                  <a:schemeClr val="accent1"/>
                </a:solidFill>
                <a:latin typeface="+mj-lt"/>
              </a:rPr>
              <a:t>Qubit</a:t>
            </a:r>
            <a:r>
              <a:rPr lang="en-US" sz="1700" b="1" dirty="0">
                <a:latin typeface="+mj-lt"/>
              </a:rPr>
              <a:t>)</a:t>
            </a:r>
          </a:p>
          <a:p>
            <a:pPr lvl="1" indent="-228600">
              <a:lnSpc>
                <a:spcPct val="90000"/>
              </a:lnSpc>
              <a:spcAft>
                <a:spcPts val="600"/>
              </a:spcAft>
              <a:buFont typeface="Arial" panose="020B0604020202020204" pitchFamily="34" charset="0"/>
              <a:buChar char="•"/>
            </a:pPr>
            <a:r>
              <a:rPr lang="en-US" sz="1700" dirty="0">
                <a:latin typeface="+mj-lt"/>
              </a:rPr>
              <a:t>Qubit = 0 and 1 simultaneously (</a:t>
            </a:r>
            <a:r>
              <a:rPr lang="en-US" sz="1700" b="1" dirty="0">
                <a:latin typeface="+mj-lt"/>
              </a:rPr>
              <a:t>superposition</a:t>
            </a:r>
            <a:r>
              <a:rPr lang="en-US" sz="1700" dirty="0">
                <a:latin typeface="+mj-lt"/>
              </a:rPr>
              <a:t>) </a:t>
            </a:r>
          </a:p>
          <a:p>
            <a:pPr lvl="1" indent="-228600">
              <a:lnSpc>
                <a:spcPct val="90000"/>
              </a:lnSpc>
              <a:spcAft>
                <a:spcPts val="600"/>
              </a:spcAft>
              <a:buFont typeface="Arial" panose="020B0604020202020204" pitchFamily="34" charset="0"/>
              <a:buChar char="•"/>
            </a:pPr>
            <a:r>
              <a:rPr lang="en-US" sz="1700" dirty="0">
                <a:latin typeface="+mj-lt"/>
              </a:rPr>
              <a:t>Like a dimmer switch (can be partly off and on)</a:t>
            </a:r>
          </a:p>
          <a:p>
            <a:pPr marL="228600" indent="0">
              <a:lnSpc>
                <a:spcPct val="90000"/>
              </a:lnSpc>
              <a:spcAft>
                <a:spcPts val="600"/>
              </a:spcAft>
              <a:buNone/>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Measurement</a:t>
            </a:r>
          </a:p>
          <a:p>
            <a:pPr lvl="1" indent="-228600">
              <a:lnSpc>
                <a:spcPct val="90000"/>
              </a:lnSpc>
              <a:spcAft>
                <a:spcPts val="600"/>
              </a:spcAft>
              <a:buFont typeface="Arial" panose="020B0604020202020204" pitchFamily="34" charset="0"/>
              <a:buChar char="•"/>
            </a:pPr>
            <a:r>
              <a:rPr lang="en-US" sz="1700" b="1" dirty="0">
                <a:latin typeface="+mj-lt"/>
              </a:rPr>
              <a:t>Before</a:t>
            </a:r>
            <a:r>
              <a:rPr lang="en-US" sz="1700" dirty="0">
                <a:latin typeface="+mj-lt"/>
              </a:rPr>
              <a:t> measurement: qubit exists in a combination of 0 and 1 (</a:t>
            </a:r>
            <a:r>
              <a:rPr lang="en-US" sz="1700" b="1" dirty="0">
                <a:latin typeface="+mj-lt"/>
              </a:rPr>
              <a:t>superposition</a:t>
            </a:r>
            <a:r>
              <a:rPr lang="en-US" sz="1700" dirty="0">
                <a:latin typeface="+mj-lt"/>
              </a:rPr>
              <a:t>)</a:t>
            </a:r>
          </a:p>
          <a:p>
            <a:pPr lvl="1" indent="-228600">
              <a:lnSpc>
                <a:spcPct val="90000"/>
              </a:lnSpc>
              <a:spcAft>
                <a:spcPts val="600"/>
              </a:spcAft>
              <a:buFont typeface="Arial" panose="020B0604020202020204" pitchFamily="34" charset="0"/>
              <a:buChar char="•"/>
            </a:pPr>
            <a:r>
              <a:rPr lang="en-US" sz="1700" b="1" dirty="0">
                <a:latin typeface="+mj-lt"/>
              </a:rPr>
              <a:t>After</a:t>
            </a:r>
            <a:r>
              <a:rPr lang="en-US" sz="1700" dirty="0">
                <a:latin typeface="+mj-lt"/>
              </a:rPr>
              <a:t> measurement: qubit behaves like a classical </a:t>
            </a:r>
            <a:r>
              <a:rPr lang="en-US" sz="1700" b="1" dirty="0">
                <a:latin typeface="+mj-lt"/>
              </a:rPr>
              <a:t>bit</a:t>
            </a:r>
            <a:r>
              <a:rPr lang="en-US" sz="1700" dirty="0">
                <a:latin typeface="+mj-lt"/>
              </a:rPr>
              <a:t> (0 or 1)</a:t>
            </a:r>
          </a:p>
          <a:p>
            <a:pPr lvl="1" indent="-228600">
              <a:lnSpc>
                <a:spcPct val="90000"/>
              </a:lnSpc>
              <a:spcAft>
                <a:spcPts val="600"/>
              </a:spcAft>
              <a:buFont typeface="Arial" panose="020B0604020202020204" pitchFamily="34" charset="0"/>
              <a:buChar char="•"/>
            </a:pPr>
            <a:endParaRPr lang="en-US" sz="1400" dirty="0"/>
          </a:p>
          <a:p>
            <a:pPr lvl="1" indent="-228600">
              <a:lnSpc>
                <a:spcPct val="90000"/>
              </a:lnSpc>
              <a:spcAft>
                <a:spcPts val="600"/>
              </a:spcAft>
              <a:buFont typeface="Arial" panose="020B0604020202020204" pitchFamily="34" charset="0"/>
              <a:buChar char="•"/>
            </a:pPr>
            <a:endParaRPr lang="en-US" sz="1300" dirty="0">
              <a:latin typeface="+mj-lt"/>
            </a:endParaRPr>
          </a:p>
          <a:p>
            <a:pPr indent="-228600">
              <a:lnSpc>
                <a:spcPct val="90000"/>
              </a:lnSpc>
              <a:spcAft>
                <a:spcPts val="600"/>
              </a:spcAft>
              <a:buFont typeface="Arial" panose="020B0604020202020204" pitchFamily="34" charset="0"/>
              <a:buChar char="•"/>
            </a:pPr>
            <a:endParaRPr lang="en-US" sz="1600" b="1" kern="1200" dirty="0">
              <a:solidFill>
                <a:schemeClr val="tx1"/>
              </a:solidFill>
            </a:endParaRPr>
          </a:p>
          <a:p>
            <a:pPr marL="228600" indent="0">
              <a:lnSpc>
                <a:spcPct val="90000"/>
              </a:lnSpc>
              <a:spcAft>
                <a:spcPts val="600"/>
              </a:spcAft>
              <a:buNone/>
            </a:pPr>
            <a:endParaRPr lang="en-US" sz="1600" b="1" kern="1200" dirty="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9841D095-9091-B227-C5CE-D6C0C016C907}"/>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meter&#10;&#10;AI-generated content may be incorrect.">
            <a:extLst>
              <a:ext uri="{FF2B5EF4-FFF2-40B4-BE49-F238E27FC236}">
                <a16:creationId xmlns:a16="http://schemas.microsoft.com/office/drawing/2014/main" id="{D9D31F9C-EA2F-223A-854C-F604120B0DD5}"/>
              </a:ext>
            </a:extLst>
          </p:cNvPr>
          <p:cNvPicPr>
            <a:picLocks noChangeAspect="1"/>
          </p:cNvPicPr>
          <p:nvPr/>
        </p:nvPicPr>
        <p:blipFill>
          <a:blip r:embed="rId3"/>
          <a:stretch>
            <a:fillRect/>
          </a:stretch>
        </p:blipFill>
        <p:spPr>
          <a:xfrm>
            <a:off x="6426200" y="3208655"/>
            <a:ext cx="1791041" cy="2488604"/>
          </a:xfrm>
          <a:prstGeom prst="rect">
            <a:avLst/>
          </a:prstGeom>
        </p:spPr>
      </p:pic>
      <p:pic>
        <p:nvPicPr>
          <p:cNvPr id="12" name="Picture 11">
            <a:extLst>
              <a:ext uri="{FF2B5EF4-FFF2-40B4-BE49-F238E27FC236}">
                <a16:creationId xmlns:a16="http://schemas.microsoft.com/office/drawing/2014/main" id="{FA071F3B-EC3B-FC99-271C-4EAD9FB6CF4F}"/>
              </a:ext>
            </a:extLst>
          </p:cNvPr>
          <p:cNvPicPr>
            <a:picLocks noChangeAspect="1"/>
          </p:cNvPicPr>
          <p:nvPr/>
        </p:nvPicPr>
        <p:blipFill>
          <a:blip r:embed="rId4"/>
          <a:stretch>
            <a:fillRect/>
          </a:stretch>
        </p:blipFill>
        <p:spPr>
          <a:xfrm>
            <a:off x="6426200" y="695443"/>
            <a:ext cx="1791041" cy="2398278"/>
          </a:xfrm>
          <a:prstGeom prst="rect">
            <a:avLst/>
          </a:prstGeom>
        </p:spPr>
      </p:pic>
      <p:sp>
        <p:nvSpPr>
          <p:cNvPr id="4" name="TextBox 3">
            <a:extLst>
              <a:ext uri="{FF2B5EF4-FFF2-40B4-BE49-F238E27FC236}">
                <a16:creationId xmlns:a16="http://schemas.microsoft.com/office/drawing/2014/main" id="{B941E2CF-32A0-7CB1-ADE4-59FBE216B161}"/>
              </a:ext>
            </a:extLst>
          </p:cNvPr>
          <p:cNvSpPr txBox="1"/>
          <p:nvPr/>
        </p:nvSpPr>
        <p:spPr>
          <a:xfrm>
            <a:off x="29673" y="2649071"/>
            <a:ext cx="6117129" cy="1048870"/>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BB6BDF57-82C2-CC10-E795-180D2B0EC71A}"/>
              </a:ext>
            </a:extLst>
          </p:cNvPr>
          <p:cNvSpPr txBox="1"/>
          <p:nvPr/>
        </p:nvSpPr>
        <p:spPr>
          <a:xfrm>
            <a:off x="29673" y="3849690"/>
            <a:ext cx="6117129" cy="1600438"/>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F8388C1D-5A5A-A893-CFF4-B134C7559E31}"/>
              </a:ext>
            </a:extLst>
          </p:cNvPr>
          <p:cNvSpPr txBox="1"/>
          <p:nvPr/>
        </p:nvSpPr>
        <p:spPr>
          <a:xfrm>
            <a:off x="6412871" y="3165322"/>
            <a:ext cx="1937754" cy="267765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2F1D7806-5FBD-5DBA-9FC2-6B85C90ED1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18869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E1302D-E4B9-0920-D375-B42AFA055311}"/>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3EAE57B0-A82D-D045-602D-C858ED65D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B751E-0C84-68BC-9C02-8076F881D839}"/>
              </a:ext>
            </a:extLst>
          </p:cNvPr>
          <p:cNvSpPr>
            <a:spLocks noGrp="1"/>
          </p:cNvSpPr>
          <p:nvPr>
            <p:ph type="title"/>
          </p:nvPr>
        </p:nvSpPr>
        <p:spPr>
          <a:xfrm>
            <a:off x="502114" y="151750"/>
            <a:ext cx="7392206"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Entanglement: Quantum Connection    </a:t>
            </a:r>
          </a:p>
        </p:txBody>
      </p:sp>
      <p:sp>
        <p:nvSpPr>
          <p:cNvPr id="3" name="Text Placeholder 2">
            <a:extLst>
              <a:ext uri="{FF2B5EF4-FFF2-40B4-BE49-F238E27FC236}">
                <a16:creationId xmlns:a16="http://schemas.microsoft.com/office/drawing/2014/main" id="{FCBF99FA-4840-AA6F-E0B4-A99F1B602197}"/>
              </a:ext>
            </a:extLst>
          </p:cNvPr>
          <p:cNvSpPr>
            <a:spLocks noGrp="1"/>
          </p:cNvSpPr>
          <p:nvPr>
            <p:ph type="body" idx="1"/>
          </p:nvPr>
        </p:nvSpPr>
        <p:spPr>
          <a:xfrm>
            <a:off x="148423" y="1993325"/>
            <a:ext cx="5033177" cy="3366075"/>
          </a:xfr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1700" b="1" dirty="0">
                <a:latin typeface="+mj-lt"/>
              </a:rPr>
              <a:t>Two qubits or more can share a single quantum state (entanglement)</a:t>
            </a:r>
          </a:p>
          <a:p>
            <a:pPr lvl="1" indent="-228600">
              <a:lnSpc>
                <a:spcPct val="90000"/>
              </a:lnSpc>
              <a:spcAft>
                <a:spcPts val="600"/>
              </a:spcAft>
              <a:buFont typeface="Arial" panose="020B0604020202020204" pitchFamily="34" charset="0"/>
              <a:buChar char="•"/>
            </a:pPr>
            <a:r>
              <a:rPr lang="en-US" sz="1700" dirty="0">
                <a:latin typeface="+mj-lt"/>
              </a:rPr>
              <a:t>Neither qubit has a definite value until measured</a:t>
            </a:r>
            <a:endParaRPr lang="en-US" sz="1700" b="1" dirty="0">
              <a:latin typeface="+mj-lt"/>
            </a:endParaRPr>
          </a:p>
          <a:p>
            <a:pPr indent="-228600">
              <a:lnSpc>
                <a:spcPct val="90000"/>
              </a:lnSpc>
              <a:spcAft>
                <a:spcPts val="600"/>
              </a:spcAft>
              <a:buFont typeface="Arial" panose="020B0604020202020204" pitchFamily="34" charset="0"/>
              <a:buChar char="•"/>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Measuring one instantly reveals the other</a:t>
            </a:r>
          </a:p>
          <a:p>
            <a:pPr lvl="1" indent="-228600">
              <a:lnSpc>
                <a:spcPct val="90000"/>
              </a:lnSpc>
              <a:spcAft>
                <a:spcPts val="600"/>
              </a:spcAft>
              <a:buFont typeface="Arial" panose="020B0604020202020204" pitchFamily="34" charset="0"/>
              <a:buChar char="•"/>
            </a:pPr>
            <a:r>
              <a:rPr lang="en-US" sz="1700" dirty="0">
                <a:latin typeface="+mj-lt"/>
              </a:rPr>
              <a:t>The other qubit will show the correlated state (0 or 1)</a:t>
            </a:r>
          </a:p>
          <a:p>
            <a:pPr marL="228600" indent="0">
              <a:lnSpc>
                <a:spcPct val="90000"/>
              </a:lnSpc>
              <a:spcAft>
                <a:spcPts val="600"/>
              </a:spcAft>
              <a:buNone/>
            </a:pPr>
            <a:endParaRPr lang="en-US" sz="1700" kern="1200" dirty="0">
              <a:solidFill>
                <a:schemeClr val="tx1"/>
              </a:solidFill>
              <a:latin typeface="+mj-lt"/>
              <a:ea typeface="+mn-ea"/>
              <a:cs typeface="+mn-cs"/>
            </a:endParaRPr>
          </a:p>
          <a:p>
            <a:pPr indent="-228600">
              <a:lnSpc>
                <a:spcPct val="90000"/>
              </a:lnSpc>
              <a:spcAft>
                <a:spcPts val="600"/>
              </a:spcAft>
              <a:buFont typeface="Arial" panose="020B0604020202020204" pitchFamily="34" charset="0"/>
              <a:buChar char="•"/>
            </a:pPr>
            <a:r>
              <a:rPr lang="en-US" sz="1700" b="1" dirty="0">
                <a:latin typeface="+mj-lt"/>
              </a:rPr>
              <a:t>Distance does not weaken this correlation</a:t>
            </a:r>
          </a:p>
          <a:p>
            <a:pPr lvl="1" indent="-228600">
              <a:lnSpc>
                <a:spcPct val="90000"/>
              </a:lnSpc>
              <a:spcAft>
                <a:spcPts val="600"/>
              </a:spcAft>
              <a:buFont typeface="Arial" panose="020B0604020202020204" pitchFamily="34" charset="0"/>
              <a:buChar char="•"/>
            </a:pPr>
            <a:r>
              <a:rPr lang="en-US" sz="1700" dirty="0">
                <a:latin typeface="+mj-lt"/>
              </a:rPr>
              <a:t>The link works even if qubits are across the universe</a:t>
            </a:r>
          </a:p>
          <a:p>
            <a:pPr indent="-228600">
              <a:lnSpc>
                <a:spcPct val="90000"/>
              </a:lnSpc>
              <a:spcAft>
                <a:spcPts val="600"/>
              </a:spcAft>
              <a:buFont typeface="Arial" panose="020B0604020202020204" pitchFamily="34" charset="0"/>
              <a:buChar char="•"/>
            </a:pPr>
            <a:endParaRPr lang="en-US" sz="1700" b="1" dirty="0">
              <a:latin typeface="+mj-lt"/>
            </a:endParaRPr>
          </a:p>
          <a:p>
            <a:pPr lvl="1" indent="-228600">
              <a:lnSpc>
                <a:spcPct val="90000"/>
              </a:lnSpc>
              <a:spcAft>
                <a:spcPts val="600"/>
              </a:spcAft>
              <a:buFont typeface="Arial" panose="020B0604020202020204" pitchFamily="34" charset="0"/>
              <a:buChar char="•"/>
            </a:pPr>
            <a:endParaRPr lang="en-US" sz="1400" dirty="0"/>
          </a:p>
          <a:p>
            <a:pPr lvl="1" indent="-228600">
              <a:lnSpc>
                <a:spcPct val="90000"/>
              </a:lnSpc>
              <a:spcAft>
                <a:spcPts val="600"/>
              </a:spcAft>
              <a:buFont typeface="Arial" panose="020B0604020202020204" pitchFamily="34" charset="0"/>
              <a:buChar char="•"/>
            </a:pPr>
            <a:endParaRPr lang="en-US" sz="1300" dirty="0">
              <a:latin typeface="+mj-lt"/>
            </a:endParaRPr>
          </a:p>
          <a:p>
            <a:pPr indent="-228600">
              <a:lnSpc>
                <a:spcPct val="90000"/>
              </a:lnSpc>
              <a:spcAft>
                <a:spcPts val="600"/>
              </a:spcAft>
              <a:buFont typeface="Arial" panose="020B0604020202020204" pitchFamily="34" charset="0"/>
              <a:buChar char="•"/>
            </a:pPr>
            <a:endParaRPr lang="en-US" sz="1600" b="1" kern="1200" dirty="0">
              <a:solidFill>
                <a:schemeClr val="tx1"/>
              </a:solidFill>
            </a:endParaRPr>
          </a:p>
          <a:p>
            <a:pPr marL="228600" indent="0">
              <a:lnSpc>
                <a:spcPct val="90000"/>
              </a:lnSpc>
              <a:spcAft>
                <a:spcPts val="600"/>
              </a:spcAft>
              <a:buNone/>
            </a:pPr>
            <a:endParaRPr lang="en-US" sz="1600" b="1" kern="1200" dirty="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7F81A7F9-D92D-BBBD-983F-418791B5C680}"/>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4393C4-8CB5-1FA0-90EF-F6B7ADD6A69B}"/>
              </a:ext>
            </a:extLst>
          </p:cNvPr>
          <p:cNvPicPr>
            <a:picLocks noChangeAspect="1"/>
          </p:cNvPicPr>
          <p:nvPr/>
        </p:nvPicPr>
        <p:blipFill>
          <a:blip r:embed="rId3"/>
          <a:stretch>
            <a:fillRect/>
          </a:stretch>
        </p:blipFill>
        <p:spPr>
          <a:xfrm>
            <a:off x="5124450" y="3676362"/>
            <a:ext cx="4000500" cy="3143250"/>
          </a:xfrm>
          <a:prstGeom prst="rect">
            <a:avLst/>
          </a:prstGeom>
        </p:spPr>
      </p:pic>
      <p:pic>
        <p:nvPicPr>
          <p:cNvPr id="6" name="Picture 5" descr="A diagram of a pair of circles&#10;&#10;AI-generated content may be incorrect.">
            <a:extLst>
              <a:ext uri="{FF2B5EF4-FFF2-40B4-BE49-F238E27FC236}">
                <a16:creationId xmlns:a16="http://schemas.microsoft.com/office/drawing/2014/main" id="{9C129C76-0871-4EB5-67AC-AC2D22FDB66D}"/>
              </a:ext>
            </a:extLst>
          </p:cNvPr>
          <p:cNvPicPr>
            <a:picLocks noChangeAspect="1"/>
          </p:cNvPicPr>
          <p:nvPr/>
        </p:nvPicPr>
        <p:blipFill>
          <a:blip r:embed="rId4"/>
          <a:stretch>
            <a:fillRect/>
          </a:stretch>
        </p:blipFill>
        <p:spPr>
          <a:xfrm>
            <a:off x="5330023" y="967265"/>
            <a:ext cx="3469846" cy="1722147"/>
          </a:xfrm>
          <a:prstGeom prst="rect">
            <a:avLst/>
          </a:prstGeom>
        </p:spPr>
      </p:pic>
      <p:sp>
        <p:nvSpPr>
          <p:cNvPr id="7" name="TextBox 6">
            <a:extLst>
              <a:ext uri="{FF2B5EF4-FFF2-40B4-BE49-F238E27FC236}">
                <a16:creationId xmlns:a16="http://schemas.microsoft.com/office/drawing/2014/main" id="{38DCD88C-A9EF-7AC6-2BBB-9156A7676C8C}"/>
              </a:ext>
            </a:extLst>
          </p:cNvPr>
          <p:cNvSpPr txBox="1"/>
          <p:nvPr/>
        </p:nvSpPr>
        <p:spPr>
          <a:xfrm>
            <a:off x="99002" y="3674863"/>
            <a:ext cx="4927826" cy="3323987"/>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D1271CDC-AAB8-56D4-7CFB-5E49609CC5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12" name="TextBox 11">
            <a:extLst>
              <a:ext uri="{FF2B5EF4-FFF2-40B4-BE49-F238E27FC236}">
                <a16:creationId xmlns:a16="http://schemas.microsoft.com/office/drawing/2014/main" id="{C01B8572-AC9D-63ED-CA78-3E9557EE8A6F}"/>
              </a:ext>
            </a:extLst>
          </p:cNvPr>
          <p:cNvSpPr txBox="1"/>
          <p:nvPr/>
        </p:nvSpPr>
        <p:spPr>
          <a:xfrm>
            <a:off x="148423" y="2565400"/>
            <a:ext cx="5033177" cy="10033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9457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47188C-0049-F401-9383-AC3A6B38F989}"/>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B7C3C8DE-C87C-38DF-61D8-B1FCFC3B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79E9F-72E1-B9ED-9DC5-D64EA16029A1}"/>
              </a:ext>
            </a:extLst>
          </p:cNvPr>
          <p:cNvSpPr>
            <a:spLocks noGrp="1"/>
          </p:cNvSpPr>
          <p:nvPr>
            <p:ph type="title"/>
          </p:nvPr>
        </p:nvSpPr>
        <p:spPr>
          <a:xfrm>
            <a:off x="502114" y="151750"/>
            <a:ext cx="7392206"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Exponential &amp; Parallel Power    </a:t>
            </a:r>
          </a:p>
        </p:txBody>
      </p:sp>
      <p:sp>
        <p:nvSpPr>
          <p:cNvPr id="3" name="Text Placeholder 2">
            <a:extLst>
              <a:ext uri="{FF2B5EF4-FFF2-40B4-BE49-F238E27FC236}">
                <a16:creationId xmlns:a16="http://schemas.microsoft.com/office/drawing/2014/main" id="{2950F096-85CE-3E7D-1615-F895EA0DF272}"/>
              </a:ext>
            </a:extLst>
          </p:cNvPr>
          <p:cNvSpPr>
            <a:spLocks noGrp="1"/>
          </p:cNvSpPr>
          <p:nvPr>
            <p:ph type="body" idx="1"/>
          </p:nvPr>
        </p:nvSpPr>
        <p:spPr>
          <a:xfrm>
            <a:off x="-229230" y="551145"/>
            <a:ext cx="4220456" cy="6488734"/>
          </a:xfr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r>
              <a:rPr lang="en-US" sz="1700" b="1" dirty="0">
                <a:latin typeface="+mj-lt"/>
              </a:rPr>
              <a:t>Exponential</a:t>
            </a:r>
          </a:p>
          <a:p>
            <a:pPr lvl="1" indent="-228600">
              <a:lnSpc>
                <a:spcPct val="90000"/>
              </a:lnSpc>
              <a:spcAft>
                <a:spcPts val="600"/>
              </a:spcAft>
              <a:buFont typeface="Arial" panose="020B0604020202020204" pitchFamily="34" charset="0"/>
              <a:buChar char="•"/>
            </a:pPr>
            <a:r>
              <a:rPr lang="en-US" sz="1700" dirty="0">
                <a:latin typeface="+mj-lt"/>
              </a:rPr>
              <a:t>Each added qubit doubles computational states</a:t>
            </a:r>
          </a:p>
          <a:p>
            <a:pPr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r>
              <a:rPr lang="en-US" sz="1700" b="1" dirty="0">
                <a:latin typeface="+mj-lt"/>
              </a:rPr>
              <a:t>Parallel</a:t>
            </a:r>
          </a:p>
          <a:p>
            <a:pPr lvl="1" indent="-228600">
              <a:lnSpc>
                <a:spcPct val="90000"/>
              </a:lnSpc>
              <a:spcAft>
                <a:spcPts val="600"/>
              </a:spcAft>
              <a:buFont typeface="Arial" panose="020B0604020202020204" pitchFamily="34" charset="0"/>
              <a:buChar char="•"/>
            </a:pPr>
            <a:r>
              <a:rPr lang="en-US" sz="1700" dirty="0">
                <a:latin typeface="+mj-lt"/>
              </a:rPr>
              <a:t>Quantum computers explore many states at once</a:t>
            </a:r>
          </a:p>
          <a:p>
            <a:pPr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r>
              <a:rPr lang="en-US" sz="1700" b="1" dirty="0">
                <a:latin typeface="+mj-lt"/>
              </a:rPr>
              <a:t>65 qubits</a:t>
            </a:r>
          </a:p>
          <a:p>
            <a:pPr lvl="1" indent="-228600">
              <a:lnSpc>
                <a:spcPct val="90000"/>
              </a:lnSpc>
              <a:spcAft>
                <a:spcPts val="600"/>
              </a:spcAft>
              <a:buFont typeface="Arial" panose="020B0604020202020204" pitchFamily="34" charset="0"/>
              <a:buChar char="•"/>
            </a:pPr>
            <a:r>
              <a:rPr lang="en-US" sz="1700" dirty="0">
                <a:latin typeface="+mj-lt"/>
              </a:rPr>
              <a:t>More states than grains of sand on Earth</a:t>
            </a:r>
          </a:p>
          <a:p>
            <a:pPr indent="-228600">
              <a:lnSpc>
                <a:spcPct val="90000"/>
              </a:lnSpc>
              <a:spcAft>
                <a:spcPts val="600"/>
              </a:spcAft>
              <a:buFont typeface="Arial" panose="020B0604020202020204" pitchFamily="34" charset="0"/>
              <a:buChar char="•"/>
            </a:pPr>
            <a:endParaRPr lang="en-US" sz="1700" dirty="0">
              <a:latin typeface="+mj-lt"/>
            </a:endParaRPr>
          </a:p>
          <a:p>
            <a:pPr indent="-228600">
              <a:lnSpc>
                <a:spcPct val="90000"/>
              </a:lnSpc>
              <a:spcAft>
                <a:spcPts val="600"/>
              </a:spcAft>
              <a:buFont typeface="Arial" panose="020B0604020202020204" pitchFamily="34" charset="0"/>
              <a:buChar char="•"/>
            </a:pPr>
            <a:r>
              <a:rPr lang="en-US" sz="1700" b="1" dirty="0">
                <a:latin typeface="+mj-lt"/>
              </a:rPr>
              <a:t>300 qubits</a:t>
            </a:r>
          </a:p>
          <a:p>
            <a:pPr lvl="1" indent="-228600">
              <a:lnSpc>
                <a:spcPct val="90000"/>
              </a:lnSpc>
              <a:spcAft>
                <a:spcPts val="600"/>
              </a:spcAft>
              <a:buFont typeface="Arial" panose="020B0604020202020204" pitchFamily="34" charset="0"/>
              <a:buChar char="•"/>
            </a:pPr>
            <a:r>
              <a:rPr lang="en-US" sz="1700" dirty="0">
                <a:latin typeface="+mj-lt"/>
              </a:rPr>
              <a:t>More states than atoms in the observable universe</a:t>
            </a:r>
          </a:p>
          <a:p>
            <a:pPr marL="228600" indent="0">
              <a:lnSpc>
                <a:spcPct val="90000"/>
              </a:lnSpc>
              <a:spcAft>
                <a:spcPts val="600"/>
              </a:spcAft>
              <a:buNone/>
            </a:pPr>
            <a:endParaRPr lang="en-US" sz="1700" b="1" dirty="0">
              <a:latin typeface="+mj-lt"/>
            </a:endParaRPr>
          </a:p>
          <a:p>
            <a:pPr indent="-228600">
              <a:lnSpc>
                <a:spcPct val="90000"/>
              </a:lnSpc>
              <a:spcAft>
                <a:spcPts val="600"/>
              </a:spcAft>
              <a:buFont typeface="Arial" panose="020B0604020202020204" pitchFamily="34" charset="0"/>
              <a:buChar char="•"/>
            </a:pPr>
            <a:r>
              <a:rPr lang="en-US" sz="1700" b="1" dirty="0"/>
              <a:t>Natural Solar Panel: Chlorophyll (135 atoms)</a:t>
            </a:r>
          </a:p>
          <a:p>
            <a:pPr lvl="1" indent="-228600">
              <a:lnSpc>
                <a:spcPct val="90000"/>
              </a:lnSpc>
              <a:spcAft>
                <a:spcPts val="600"/>
              </a:spcAft>
              <a:buFont typeface="Arial" panose="020B0604020202020204" pitchFamily="34" charset="0"/>
              <a:buChar char="•"/>
            </a:pPr>
            <a:r>
              <a:rPr lang="en-US" sz="1700" dirty="0">
                <a:latin typeface="+mj-lt"/>
              </a:rPr>
              <a:t>Problem size: </a:t>
            </a:r>
            <a:r>
              <a:rPr lang="en-US" sz="1800" dirty="0"/>
              <a:t>2¹³⁵</a:t>
            </a:r>
            <a:r>
              <a:rPr lang="en-US" sz="1700" dirty="0">
                <a:latin typeface="+mj-lt"/>
              </a:rPr>
              <a:t> states</a:t>
            </a:r>
          </a:p>
          <a:p>
            <a:pPr lvl="1" indent="-228600">
              <a:lnSpc>
                <a:spcPct val="90000"/>
              </a:lnSpc>
              <a:spcAft>
                <a:spcPts val="600"/>
              </a:spcAft>
              <a:buFont typeface="Arial" panose="020B0604020202020204" pitchFamily="34" charset="0"/>
              <a:buChar char="•"/>
            </a:pPr>
            <a:r>
              <a:rPr lang="en-US" sz="1700" dirty="0">
                <a:latin typeface="+mj-lt"/>
              </a:rPr>
              <a:t>CC: 100K universe lifetimes</a:t>
            </a:r>
          </a:p>
          <a:p>
            <a:pPr lvl="1" indent="-228600">
              <a:lnSpc>
                <a:spcPct val="90000"/>
              </a:lnSpc>
              <a:spcAft>
                <a:spcPts val="600"/>
              </a:spcAft>
              <a:buFont typeface="Arial" panose="020B0604020202020204" pitchFamily="34" charset="0"/>
              <a:buChar char="•"/>
            </a:pPr>
            <a:r>
              <a:rPr lang="en-US" sz="1700" dirty="0">
                <a:latin typeface="+mj-lt"/>
              </a:rPr>
              <a:t>QC: 20 min</a:t>
            </a:r>
          </a:p>
          <a:p>
            <a:pPr lvl="1" indent="-228600">
              <a:lnSpc>
                <a:spcPct val="90000"/>
              </a:lnSpc>
              <a:spcAft>
                <a:spcPts val="600"/>
              </a:spcAft>
              <a:buFont typeface="Arial" panose="020B0604020202020204" pitchFamily="34" charset="0"/>
              <a:buChar char="•"/>
            </a:pPr>
            <a:r>
              <a:rPr lang="en-US" sz="1700" dirty="0">
                <a:latin typeface="+mj-lt"/>
              </a:rPr>
              <a:t>Plants (natural quantum processor): Energy transfer (not simulate) in trillionths of a second</a:t>
            </a:r>
          </a:p>
        </p:txBody>
      </p:sp>
      <p:sp>
        <p:nvSpPr>
          <p:cNvPr id="11" name="Rectangle 10">
            <a:extLst>
              <a:ext uri="{FF2B5EF4-FFF2-40B4-BE49-F238E27FC236}">
                <a16:creationId xmlns:a16="http://schemas.microsoft.com/office/drawing/2014/main" id="{C58FD338-7EB2-3D41-0444-83151C5EBB26}"/>
              </a:ext>
            </a:extLst>
          </p:cNvPr>
          <p:cNvSpPr/>
          <p:nvPr/>
        </p:nvSpPr>
        <p:spPr>
          <a:xfrm>
            <a:off x="4631289" y="6355923"/>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B7C620-A693-E131-37CD-44F464FB6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611" y="3446689"/>
            <a:ext cx="5130799" cy="29092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889E67-91B4-3FCF-200D-956728FF3D5A}"/>
              </a:ext>
            </a:extLst>
          </p:cNvPr>
          <p:cNvSpPr txBox="1"/>
          <p:nvPr/>
        </p:nvSpPr>
        <p:spPr>
          <a:xfrm>
            <a:off x="91031" y="1525557"/>
            <a:ext cx="3813979" cy="914400"/>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A62A8776-08AC-14EE-4DD6-9BA0B85A38A0}"/>
              </a:ext>
            </a:extLst>
          </p:cNvPr>
          <p:cNvSpPr txBox="1"/>
          <p:nvPr/>
        </p:nvSpPr>
        <p:spPr>
          <a:xfrm>
            <a:off x="53453" y="2564498"/>
            <a:ext cx="3813979" cy="9144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FE20B8AB-1C70-F0B7-DE71-02FFFD65D6DC}"/>
              </a:ext>
            </a:extLst>
          </p:cNvPr>
          <p:cNvSpPr txBox="1"/>
          <p:nvPr/>
        </p:nvSpPr>
        <p:spPr>
          <a:xfrm>
            <a:off x="80179" y="3533686"/>
            <a:ext cx="3813979" cy="914400"/>
          </a:xfrm>
          <a:prstGeom prst="rect">
            <a:avLst/>
          </a:prstGeom>
          <a:solidFill>
            <a:schemeClr val="bg1"/>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D4785F86-79DA-C536-B93E-BE1D2BE4F4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8" name="TextBox 7">
            <a:extLst>
              <a:ext uri="{FF2B5EF4-FFF2-40B4-BE49-F238E27FC236}">
                <a16:creationId xmlns:a16="http://schemas.microsoft.com/office/drawing/2014/main" id="{F229CA90-8F27-A7EB-1E1D-86729E522877}"/>
              </a:ext>
            </a:extLst>
          </p:cNvPr>
          <p:cNvSpPr txBox="1"/>
          <p:nvPr/>
        </p:nvSpPr>
        <p:spPr>
          <a:xfrm>
            <a:off x="26203" y="4811340"/>
            <a:ext cx="3813979" cy="2031325"/>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70AA1B90-D158-06A6-9C14-57578F4C71C5}"/>
              </a:ext>
            </a:extLst>
          </p:cNvPr>
          <p:cNvPicPr>
            <a:picLocks noChangeAspect="1"/>
          </p:cNvPicPr>
          <p:nvPr/>
        </p:nvPicPr>
        <p:blipFill>
          <a:blip r:embed="rId4"/>
          <a:stretch>
            <a:fillRect/>
          </a:stretch>
        </p:blipFill>
        <p:spPr>
          <a:xfrm rot="10800000">
            <a:off x="6233173" y="510573"/>
            <a:ext cx="2731285" cy="2754237"/>
          </a:xfrm>
          <a:prstGeom prst="rect">
            <a:avLst/>
          </a:prstGeom>
        </p:spPr>
      </p:pic>
    </p:spTree>
    <p:extLst>
      <p:ext uri="{BB962C8B-B14F-4D97-AF65-F5344CB8AC3E}">
        <p14:creationId xmlns:p14="http://schemas.microsoft.com/office/powerpoint/2010/main" val="396912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3F1B9E-74D3-61AD-B374-EB3386897657}"/>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E21B0382-E4D3-EB76-FA54-978D9696B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9B428-BFE8-8887-10BE-CCDC592DDC3D}"/>
              </a:ext>
            </a:extLst>
          </p:cNvPr>
          <p:cNvSpPr>
            <a:spLocks noGrp="1"/>
          </p:cNvSpPr>
          <p:nvPr>
            <p:ph type="title"/>
          </p:nvPr>
        </p:nvSpPr>
        <p:spPr>
          <a:xfrm>
            <a:off x="0" y="375371"/>
            <a:ext cx="9144000" cy="620486"/>
          </a:xfrm>
        </p:spPr>
        <p:txBody>
          <a:bodyPr vert="horz" lIns="91440" tIns="45720" rIns="91440" bIns="45720" rtlCol="0" anchor="ctr">
            <a:normAutofit fontScale="90000"/>
          </a:bodyPr>
          <a:lstStyle/>
          <a:p>
            <a:pPr>
              <a:lnSpc>
                <a:spcPct val="90000"/>
              </a:lnSpc>
              <a:spcBef>
                <a:spcPct val="0"/>
              </a:spcBef>
            </a:pPr>
            <a:r>
              <a:rPr lang="en-US" sz="4000" b="1" kern="1200" dirty="0">
                <a:solidFill>
                  <a:srgbClr val="0070C0"/>
                </a:solidFill>
                <a:latin typeface="Google Sans Text"/>
                <a:ea typeface="+mj-ea"/>
                <a:cs typeface="+mj-cs"/>
              </a:rPr>
              <a:t>CC vs QC: Different Ways to Solve Problems    </a:t>
            </a:r>
          </a:p>
        </p:txBody>
      </p:sp>
      <p:sp>
        <p:nvSpPr>
          <p:cNvPr id="11" name="Rectangle 10">
            <a:extLst>
              <a:ext uri="{FF2B5EF4-FFF2-40B4-BE49-F238E27FC236}">
                <a16:creationId xmlns:a16="http://schemas.microsoft.com/office/drawing/2014/main" id="{9F546D5E-E490-6E54-7330-ECF74B2496E2}"/>
              </a:ext>
            </a:extLst>
          </p:cNvPr>
          <p:cNvSpPr/>
          <p:nvPr/>
        </p:nvSpPr>
        <p:spPr>
          <a:xfrm>
            <a:off x="29673" y="6482629"/>
            <a:ext cx="2967527" cy="3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85966D-1C08-7421-A7CC-34D4825AF582}"/>
              </a:ext>
            </a:extLst>
          </p:cNvPr>
          <p:cNvSpPr txBox="1"/>
          <p:nvPr/>
        </p:nvSpPr>
        <p:spPr>
          <a:xfrm>
            <a:off x="108082" y="2380129"/>
            <a:ext cx="3813979" cy="914400"/>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45807751-64FA-F62B-942A-06A622A681AC}"/>
              </a:ext>
            </a:extLst>
          </p:cNvPr>
          <p:cNvSpPr txBox="1"/>
          <p:nvPr/>
        </p:nvSpPr>
        <p:spPr>
          <a:xfrm>
            <a:off x="97624" y="3523130"/>
            <a:ext cx="3813979" cy="9144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8C752EF-1407-4450-D8CE-060A336D0C6E}"/>
              </a:ext>
            </a:extLst>
          </p:cNvPr>
          <p:cNvSpPr txBox="1"/>
          <p:nvPr/>
        </p:nvSpPr>
        <p:spPr>
          <a:xfrm>
            <a:off x="300823" y="4630284"/>
            <a:ext cx="3813979" cy="914400"/>
          </a:xfrm>
          <a:prstGeom prst="rect">
            <a:avLst/>
          </a:prstGeom>
          <a:solidFill>
            <a:schemeClr val="bg1"/>
          </a:solidFill>
        </p:spPr>
        <p:txBody>
          <a:bodyPr wrap="square" rtlCol="0">
            <a:spAutoFit/>
          </a:bodyPr>
          <a:lstStyle/>
          <a:p>
            <a:endParaRPr lang="en-US" dirty="0"/>
          </a:p>
        </p:txBody>
      </p:sp>
      <p:pic>
        <p:nvPicPr>
          <p:cNvPr id="10" name="Picture 9" descr="A poster of a mountain with a cartoon character&#10;&#10;AI-generated content may be incorrect.">
            <a:extLst>
              <a:ext uri="{FF2B5EF4-FFF2-40B4-BE49-F238E27FC236}">
                <a16:creationId xmlns:a16="http://schemas.microsoft.com/office/drawing/2014/main" id="{DB1D2905-9F00-B8E9-2BF4-ABAA1E06032A}"/>
              </a:ext>
            </a:extLst>
          </p:cNvPr>
          <p:cNvPicPr>
            <a:picLocks noChangeAspect="1"/>
          </p:cNvPicPr>
          <p:nvPr/>
        </p:nvPicPr>
        <p:blipFill>
          <a:blip r:embed="rId3"/>
          <a:stretch>
            <a:fillRect/>
          </a:stretch>
        </p:blipFill>
        <p:spPr>
          <a:xfrm>
            <a:off x="529425" y="1036632"/>
            <a:ext cx="7772400" cy="5181600"/>
          </a:xfrm>
          <a:prstGeom prst="rect">
            <a:avLst/>
          </a:prstGeom>
        </p:spPr>
      </p:pic>
      <p:sp>
        <p:nvSpPr>
          <p:cNvPr id="12" name="TextBox 11">
            <a:extLst>
              <a:ext uri="{FF2B5EF4-FFF2-40B4-BE49-F238E27FC236}">
                <a16:creationId xmlns:a16="http://schemas.microsoft.com/office/drawing/2014/main" id="{11A29286-BA29-D8FF-B826-782437C683B9}"/>
              </a:ext>
            </a:extLst>
          </p:cNvPr>
          <p:cNvSpPr txBox="1"/>
          <p:nvPr/>
        </p:nvSpPr>
        <p:spPr>
          <a:xfrm>
            <a:off x="4424082" y="920153"/>
            <a:ext cx="3993777" cy="5710393"/>
          </a:xfrm>
          <a:prstGeom prst="rect">
            <a:avLst/>
          </a:prstGeom>
          <a:solidFill>
            <a:schemeClr val="bg1"/>
          </a:solidFill>
        </p:spPr>
        <p:txBody>
          <a:bodyPr wrap="square" rtlCol="0">
            <a:spAutoFit/>
          </a:bodyPr>
          <a:lstStyle/>
          <a:p>
            <a:endParaRPr lang="en-US" dirty="0"/>
          </a:p>
        </p:txBody>
      </p:sp>
      <p:sp>
        <p:nvSpPr>
          <p:cNvPr id="13" name="Slide Number Placeholder 12">
            <a:extLst>
              <a:ext uri="{FF2B5EF4-FFF2-40B4-BE49-F238E27FC236}">
                <a16:creationId xmlns:a16="http://schemas.microsoft.com/office/drawing/2014/main" id="{7AAE55C4-546F-46F9-787F-A4F95530C8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95417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20811</TotalTime>
  <Words>1135</Words>
  <Application>Microsoft Macintosh PowerPoint</Application>
  <PresentationFormat>On-screen Show (4:3)</PresentationFormat>
  <Paragraphs>316</Paragraphs>
  <Slides>17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Segoe UI</vt:lpstr>
      <vt:lpstr>Google Sans Text</vt:lpstr>
      <vt:lpstr>Arial</vt:lpstr>
      <vt:lpstr>Office Theme</vt:lpstr>
      <vt:lpstr>Quantum Computing (QC) for All</vt:lpstr>
      <vt:lpstr>Quantum Computing (QC) in the News</vt:lpstr>
      <vt:lpstr>What Is Quantum? </vt:lpstr>
      <vt:lpstr>New Breakthrough in Computing </vt:lpstr>
      <vt:lpstr>Why Quantum Computing Matters  </vt:lpstr>
      <vt:lpstr>From Classical to Quantum   </vt:lpstr>
      <vt:lpstr>Entanglement: Quantum Connection    </vt:lpstr>
      <vt:lpstr>Exponential &amp; Parallel Power    </vt:lpstr>
      <vt:lpstr>CC vs QC: Different Ways to Solve Problems    </vt:lpstr>
      <vt:lpstr>Where Quantum Shines    </vt:lpstr>
      <vt:lpstr>Quantum Hardware Reality     </vt:lpstr>
      <vt:lpstr>Quantum Hype vs. Reality      </vt:lpstr>
      <vt:lpstr>Post-Quantum Cryptography (PQC): Why It Matters</vt:lpstr>
      <vt:lpstr>Try Quantum Computing Today       </vt:lpstr>
      <vt:lpstr>Your Quantum Timeline        </vt:lpstr>
      <vt:lpstr>How Every Student Can Contribute         </vt:lpstr>
      <vt:lpstr>My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Nabeel Alzahrani</cp:lastModifiedBy>
  <cp:revision>227</cp:revision>
  <cp:lastPrinted>2024-09-25T23:14:34Z</cp:lastPrinted>
  <dcterms:created xsi:type="dcterms:W3CDTF">2013-01-27T09:14:16Z</dcterms:created>
  <dcterms:modified xsi:type="dcterms:W3CDTF">2026-03-02T04:19:02Z</dcterms:modified>
</cp:coreProperties>
</file>