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5_375F483.xml" ContentType="application/vnd.ms-powerpoint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59" r:id="rId6"/>
    <p:sldId id="288" r:id="rId7"/>
    <p:sldId id="263" r:id="rId8"/>
    <p:sldId id="280" r:id="rId9"/>
    <p:sldId id="282" r:id="rId10"/>
    <p:sldId id="281" r:id="rId11"/>
    <p:sldId id="268" r:id="rId12"/>
    <p:sldId id="264" r:id="rId13"/>
    <p:sldId id="285" r:id="rId14"/>
    <p:sldId id="286" r:id="rId15"/>
    <p:sldId id="287" r:id="rId16"/>
    <p:sldId id="283" r:id="rId17"/>
    <p:sldId id="265" r:id="rId18"/>
    <p:sldId id="267" r:id="rId19"/>
    <p:sldId id="269" r:id="rId20"/>
    <p:sldId id="270" r:id="rId21"/>
    <p:sldId id="28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B971D0-43B9-2859-A294-B6ABCC447638}" name="Nik Sultana" initials="NS" userId="S::nsultana1@illinoistech.edu::b297a062-3366-46d1-a59c-4df9196d5a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0" autoAdjust="0"/>
    <p:restoredTop sz="86939" autoAdjust="0"/>
  </p:normalViewPr>
  <p:slideViewPr>
    <p:cSldViewPr snapToGrid="0">
      <p:cViewPr varScale="1">
        <p:scale>
          <a:sx n="140" d="100"/>
          <a:sy n="140" d="100"/>
        </p:scale>
        <p:origin x="84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olosewicz" userId="affba06fea096e38" providerId="LiveId" clId="{45620B1E-E16A-4D9E-B3AF-5568836630B9}"/>
    <pc:docChg chg="custSel delSld modSld sldOrd">
      <pc:chgData name="Alexander Wolosewicz" userId="affba06fea096e38" providerId="LiveId" clId="{45620B1E-E16A-4D9E-B3AF-5568836630B9}" dt="2026-04-30T05:51:17.795" v="454" actId="20577"/>
      <pc:docMkLst>
        <pc:docMk/>
      </pc:docMkLst>
      <pc:sldChg chg="modSp mod">
        <pc:chgData name="Alexander Wolosewicz" userId="affba06fea096e38" providerId="LiveId" clId="{45620B1E-E16A-4D9E-B3AF-5568836630B9}" dt="2026-04-30T05:45:19.759" v="207" actId="20577"/>
        <pc:sldMkLst>
          <pc:docMk/>
          <pc:sldMk cId="1039124695" sldId="256"/>
        </pc:sldMkLst>
        <pc:spChg chg="mod">
          <ac:chgData name="Alexander Wolosewicz" userId="affba06fea096e38" providerId="LiveId" clId="{45620B1E-E16A-4D9E-B3AF-5568836630B9}" dt="2026-04-30T05:42:18.731" v="136" actId="20577"/>
          <ac:spMkLst>
            <pc:docMk/>
            <pc:sldMk cId="1039124695" sldId="256"/>
            <ac:spMk id="2" creationId="{5F8DAA0B-04AA-DFBC-6D08-CC23452771E3}"/>
          </ac:spMkLst>
        </pc:spChg>
        <pc:spChg chg="mod">
          <ac:chgData name="Alexander Wolosewicz" userId="affba06fea096e38" providerId="LiveId" clId="{45620B1E-E16A-4D9E-B3AF-5568836630B9}" dt="2026-04-30T05:45:19.759" v="207" actId="20577"/>
          <ac:spMkLst>
            <pc:docMk/>
            <pc:sldMk cId="1039124695" sldId="256"/>
            <ac:spMk id="3" creationId="{219B98E2-6C9C-EF00-0C19-124C0B4F4A63}"/>
          </ac:spMkLst>
        </pc:spChg>
      </pc:sldChg>
      <pc:sldChg chg="modSp mod">
        <pc:chgData name="Alexander Wolosewicz" userId="affba06fea096e38" providerId="LiveId" clId="{45620B1E-E16A-4D9E-B3AF-5568836630B9}" dt="2026-04-30T05:50:08.554" v="288" actId="20577"/>
        <pc:sldMkLst>
          <pc:docMk/>
          <pc:sldMk cId="1902153814" sldId="258"/>
        </pc:sldMkLst>
        <pc:spChg chg="mod">
          <ac:chgData name="Alexander Wolosewicz" userId="affba06fea096e38" providerId="LiveId" clId="{45620B1E-E16A-4D9E-B3AF-5568836630B9}" dt="2026-04-30T05:50:08.554" v="288" actId="20577"/>
          <ac:spMkLst>
            <pc:docMk/>
            <pc:sldMk cId="1902153814" sldId="258"/>
            <ac:spMk id="3" creationId="{22FD8EB1-4AE7-E2F5-2A5B-37E8D6E074F6}"/>
          </ac:spMkLst>
        </pc:spChg>
      </pc:sldChg>
      <pc:sldChg chg="del">
        <pc:chgData name="Alexander Wolosewicz" userId="affba06fea096e38" providerId="LiveId" clId="{45620B1E-E16A-4D9E-B3AF-5568836630B9}" dt="2026-04-30T05:40:06.213" v="4" actId="47"/>
        <pc:sldMkLst>
          <pc:docMk/>
          <pc:sldMk cId="4185214120" sldId="260"/>
        </pc:sldMkLst>
      </pc:sldChg>
      <pc:sldChg chg="del">
        <pc:chgData name="Alexander Wolosewicz" userId="affba06fea096e38" providerId="LiveId" clId="{45620B1E-E16A-4D9E-B3AF-5568836630B9}" dt="2026-04-30T05:38:51.552" v="0" actId="47"/>
        <pc:sldMkLst>
          <pc:docMk/>
          <pc:sldMk cId="142760740" sldId="262"/>
        </pc:sldMkLst>
      </pc:sldChg>
      <pc:sldChg chg="modSp mod">
        <pc:chgData name="Alexander Wolosewicz" userId="affba06fea096e38" providerId="LiveId" clId="{45620B1E-E16A-4D9E-B3AF-5568836630B9}" dt="2026-04-30T05:41:39.014" v="94" actId="20577"/>
        <pc:sldMkLst>
          <pc:docMk/>
          <pc:sldMk cId="329872062" sldId="263"/>
        </pc:sldMkLst>
        <pc:spChg chg="mod">
          <ac:chgData name="Alexander Wolosewicz" userId="affba06fea096e38" providerId="LiveId" clId="{45620B1E-E16A-4D9E-B3AF-5568836630B9}" dt="2026-04-30T05:41:39.014" v="94" actId="20577"/>
          <ac:spMkLst>
            <pc:docMk/>
            <pc:sldMk cId="329872062" sldId="263"/>
            <ac:spMk id="2" creationId="{7E028E09-3DDD-F67B-8D74-B096096D0EC3}"/>
          </ac:spMkLst>
        </pc:spChg>
      </pc:sldChg>
      <pc:sldChg chg="modSp mod">
        <pc:chgData name="Alexander Wolosewicz" userId="affba06fea096e38" providerId="LiveId" clId="{45620B1E-E16A-4D9E-B3AF-5568836630B9}" dt="2026-04-30T05:43:54.176" v="167" actId="20577"/>
        <pc:sldMkLst>
          <pc:docMk/>
          <pc:sldMk cId="1089262240" sldId="267"/>
        </pc:sldMkLst>
        <pc:spChg chg="mod">
          <ac:chgData name="Alexander Wolosewicz" userId="affba06fea096e38" providerId="LiveId" clId="{45620B1E-E16A-4D9E-B3AF-5568836630B9}" dt="2026-04-30T05:43:54.176" v="167" actId="20577"/>
          <ac:spMkLst>
            <pc:docMk/>
            <pc:sldMk cId="1089262240" sldId="267"/>
            <ac:spMk id="11" creationId="{D211E388-9892-E60A-E651-89D34EE5A0B4}"/>
          </ac:spMkLst>
        </pc:spChg>
      </pc:sldChg>
      <pc:sldChg chg="ord">
        <pc:chgData name="Alexander Wolosewicz" userId="affba06fea096e38" providerId="LiveId" clId="{45620B1E-E16A-4D9E-B3AF-5568836630B9}" dt="2026-04-30T05:44:26.815" v="178"/>
        <pc:sldMkLst>
          <pc:docMk/>
          <pc:sldMk cId="3034684083" sldId="268"/>
        </pc:sldMkLst>
      </pc:sldChg>
      <pc:sldChg chg="modSp mod">
        <pc:chgData name="Alexander Wolosewicz" userId="affba06fea096e38" providerId="LiveId" clId="{45620B1E-E16A-4D9E-B3AF-5568836630B9}" dt="2026-04-30T05:44:01.861" v="175" actId="20577"/>
        <pc:sldMkLst>
          <pc:docMk/>
          <pc:sldMk cId="3825507528" sldId="269"/>
        </pc:sldMkLst>
        <pc:spChg chg="mod">
          <ac:chgData name="Alexander Wolosewicz" userId="affba06fea096e38" providerId="LiveId" clId="{45620B1E-E16A-4D9E-B3AF-5568836630B9}" dt="2026-04-30T05:44:01.861" v="175" actId="20577"/>
          <ac:spMkLst>
            <pc:docMk/>
            <pc:sldMk cId="3825507528" sldId="269"/>
            <ac:spMk id="9" creationId="{EFE5FD4C-1686-61DD-05C9-D80BE71B354A}"/>
          </ac:spMkLst>
        </pc:spChg>
      </pc:sldChg>
      <pc:sldChg chg="modSp mod">
        <pc:chgData name="Alexander Wolosewicz" userId="affba06fea096e38" providerId="LiveId" clId="{45620B1E-E16A-4D9E-B3AF-5568836630B9}" dt="2026-04-30T05:46:03.428" v="271" actId="20577"/>
        <pc:sldMkLst>
          <pc:docMk/>
          <pc:sldMk cId="2895235258" sldId="270"/>
        </pc:sldMkLst>
        <pc:spChg chg="mod">
          <ac:chgData name="Alexander Wolosewicz" userId="affba06fea096e38" providerId="LiveId" clId="{45620B1E-E16A-4D9E-B3AF-5568836630B9}" dt="2026-04-30T05:46:03.428" v="271" actId="20577"/>
          <ac:spMkLst>
            <pc:docMk/>
            <pc:sldMk cId="2895235258" sldId="270"/>
            <ac:spMk id="3" creationId="{49D129CD-62D1-8DDC-8806-5BE0299C7DCC}"/>
          </ac:spMkLst>
        </pc:spChg>
      </pc:sldChg>
      <pc:sldChg chg="del">
        <pc:chgData name="Alexander Wolosewicz" userId="affba06fea096e38" providerId="LiveId" clId="{45620B1E-E16A-4D9E-B3AF-5568836630B9}" dt="2026-04-30T05:38:53.866" v="1" actId="47"/>
        <pc:sldMkLst>
          <pc:docMk/>
          <pc:sldMk cId="3061164613" sldId="278"/>
        </pc:sldMkLst>
      </pc:sldChg>
      <pc:sldChg chg="del">
        <pc:chgData name="Alexander Wolosewicz" userId="affba06fea096e38" providerId="LiveId" clId="{45620B1E-E16A-4D9E-B3AF-5568836630B9}" dt="2026-04-30T05:38:55.288" v="2" actId="47"/>
        <pc:sldMkLst>
          <pc:docMk/>
          <pc:sldMk cId="2423794292" sldId="279"/>
        </pc:sldMkLst>
      </pc:sldChg>
      <pc:sldChg chg="modSp mod">
        <pc:chgData name="Alexander Wolosewicz" userId="affba06fea096e38" providerId="LiveId" clId="{45620B1E-E16A-4D9E-B3AF-5568836630B9}" dt="2026-04-30T05:40:50.754" v="78" actId="20577"/>
        <pc:sldMkLst>
          <pc:docMk/>
          <pc:sldMk cId="3512167721" sldId="280"/>
        </pc:sldMkLst>
        <pc:spChg chg="mod">
          <ac:chgData name="Alexander Wolosewicz" userId="affba06fea096e38" providerId="LiveId" clId="{45620B1E-E16A-4D9E-B3AF-5568836630B9}" dt="2026-04-30T05:40:50.754" v="78" actId="20577"/>
          <ac:spMkLst>
            <pc:docMk/>
            <pc:sldMk cId="3512167721" sldId="280"/>
            <ac:spMk id="3" creationId="{775DD437-F018-C536-CB99-BAB4B307E9E4}"/>
          </ac:spMkLst>
        </pc:spChg>
      </pc:sldChg>
      <pc:sldChg chg="modSp mod">
        <pc:chgData name="Alexander Wolosewicz" userId="affba06fea096e38" providerId="LiveId" clId="{45620B1E-E16A-4D9E-B3AF-5568836630B9}" dt="2026-04-30T05:41:04.148" v="87" actId="20577"/>
        <pc:sldMkLst>
          <pc:docMk/>
          <pc:sldMk cId="3968807285" sldId="282"/>
        </pc:sldMkLst>
        <pc:spChg chg="mod">
          <ac:chgData name="Alexander Wolosewicz" userId="affba06fea096e38" providerId="LiveId" clId="{45620B1E-E16A-4D9E-B3AF-5568836630B9}" dt="2026-04-30T05:41:04.148" v="87" actId="20577"/>
          <ac:spMkLst>
            <pc:docMk/>
            <pc:sldMk cId="3968807285" sldId="282"/>
            <ac:spMk id="2" creationId="{D225BDD2-513F-78F1-58BF-AAF4A989040F}"/>
          </ac:spMkLst>
        </pc:spChg>
      </pc:sldChg>
      <pc:sldChg chg="del">
        <pc:chgData name="Alexander Wolosewicz" userId="affba06fea096e38" providerId="LiveId" clId="{45620B1E-E16A-4D9E-B3AF-5568836630B9}" dt="2026-04-30T05:39:20.132" v="3" actId="47"/>
        <pc:sldMkLst>
          <pc:docMk/>
          <pc:sldMk cId="95967401" sldId="284"/>
        </pc:sldMkLst>
      </pc:sldChg>
      <pc:sldChg chg="modSp mod">
        <pc:chgData name="Alexander Wolosewicz" userId="affba06fea096e38" providerId="LiveId" clId="{45620B1E-E16A-4D9E-B3AF-5568836630B9}" dt="2026-04-30T05:51:17.795" v="454" actId="20577"/>
        <pc:sldMkLst>
          <pc:docMk/>
          <pc:sldMk cId="2989172527" sldId="288"/>
        </pc:sldMkLst>
        <pc:spChg chg="mod">
          <ac:chgData name="Alexander Wolosewicz" userId="affba06fea096e38" providerId="LiveId" clId="{45620B1E-E16A-4D9E-B3AF-5568836630B9}" dt="2026-04-30T05:51:17.795" v="454" actId="20577"/>
          <ac:spMkLst>
            <pc:docMk/>
            <pc:sldMk cId="2989172527" sldId="288"/>
            <ac:spMk id="3" creationId="{2C9B1E2E-8A1E-7E94-29D4-2D24BF5112AD}"/>
          </ac:spMkLst>
        </pc:spChg>
      </pc:sldChg>
    </pc:docChg>
  </pc:docChgLst>
</pc:chgInfo>
</file>

<file path=ppt/comments/modernComment_105_375F4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732414-CBFE-C842-89BF-2BECDEA913FC}" authorId="{16B971D0-43B9-2859-A294-B6ABCC447638}" created="2025-11-05T21:13:13.3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8061955" sldId="261"/>
      <ac:spMk id="3" creationId="{8E7AFE90-5C79-D2EF-0230-979C9B928A22}"/>
      <ac:txMk cp="258">
        <ac:context len="259" hash="2108028359"/>
      </ac:txMk>
    </ac:txMkLst>
    <p188:pos x="5791200" y="3530938"/>
    <p188:txBody>
      <a:bodyPr/>
      <a:lstStyle/>
      <a:p>
        <a:r>
          <a:rPr lang="en-US"/>
          <a:t>This claim feels out of place on this slide
</a:t>
        </a:r>
      </a:p>
    </p188:txBody>
  </p188:cm>
  <p188:cm id="{5DC3159C-D529-C543-A7FE-E945AFED5275}" authorId="{16B971D0-43B9-2859-A294-B6ABCC447638}" created="2025-11-05T21:14:49.31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8061955" sldId="261"/>
      <ac:spMk id="3" creationId="{8E7AFE90-5C79-D2EF-0230-979C9B928A22}"/>
      <ac:txMk cp="258">
        <ac:context len="259" hash="2108028359"/>
      </ac:txMk>
    </ac:txMkLst>
    <p188:pos x="9534144" y="2970106"/>
    <p188:replyLst>
      <p188:reply id="{956CC773-2A41-214C-9F54-794F329D813A}" authorId="{16B971D0-43B9-2859-A294-B6ABCC447638}" created="2025-11-05T21:31:54.463">
        <p188:txBody>
          <a:bodyPr/>
          <a:lstStyle/>
          <a:p>
            <a:r>
              <a:rPr lang="en-US"/>
              <a:t>From NW talk: what kind of debugging support do tenants normally have?
(Take a look at what AWS, Azure, and GCP provide wrt APIs)</a:t>
            </a:r>
          </a:p>
        </p188:txBody>
      </p188:reply>
      <p188:reply id="{4E6BA516-4505-C947-8787-06F69DDF5A35}" authorId="{16B971D0-43B9-2859-A294-B6ABCC447638}" created="2025-11-05T21:35:37.059">
        <p188:txBody>
          <a:bodyPr/>
          <a:lstStyle/>
          <a:p>
            <a:r>
              <a:rPr lang="en-US"/>
              <a:t>As a tenant today, what information do you have for debugging, what visibility do you have — what do you know and what don’t you know.</a:t>
            </a:r>
          </a:p>
        </p188:txBody>
      </p188:reply>
    </p188:replyLst>
    <p188:txBody>
      <a:bodyPr/>
      <a:lstStyle/>
      <a:p>
        <a:r>
          <a:rPr lang="en-US"/>
          <a:t>This observation feels out of place — would be better to place it on a slide about related work.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08D00-7F77-4EA9-A8C1-DBC0A660C6A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3F8CD-0A59-4B44-9058-A2CAF084A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3F8CD-0A59-4B44-9058-A2CAF084AE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8A0-0A17-4500-BFCF-5056C6CEE567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A120BAFE-BA79-4BDF-2017-68EEF39AC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87" y="5607229"/>
            <a:ext cx="2595613" cy="7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9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64B-2D82-44C1-B306-9F0A5C828E96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3BF-8975-4ED8-9ECD-34C705E67A03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5CA-60A3-4B11-BBD2-807A91F16B00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9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3811-659A-4481-A42D-394A89B971E2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B3AA4E53-1653-F88D-6F6C-5A1CCC304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87" y="5607229"/>
            <a:ext cx="2595613" cy="7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30F4-D15A-402B-A349-8F32C4F8A79F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0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9A7-CB8B-42EB-8D32-32C7AD47AC16}" type="datetime1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DC41-1552-44D2-8594-74DB83B6D82A}" type="datetime1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9E49-F1AC-4920-A9DA-DC2A8BD74BD8}" type="datetime1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9443602F-81E5-38FB-6828-B6F86691F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87" y="5607229"/>
            <a:ext cx="2595613" cy="7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0D0BCA-0893-4623-8557-821FD4803D04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BD008D4F-47F6-2A98-A36A-E26C05A5B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87" y="5607229"/>
            <a:ext cx="2595613" cy="7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2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B072-C91B-4AF2-8AA8-F7E1694126AD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8B00A839-D6F4-1EEE-5F3C-FF81222C9A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87" y="5607229"/>
            <a:ext cx="2595613" cy="7246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2B2385-CAD1-4408-B86F-23595C322E69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349214-EA93-4330-9023-87579C42F0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9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se.cs.iit.edu/" TargetMode="External"/><Relationship Id="rId2" Type="http://schemas.openxmlformats.org/officeDocument/2006/relationships/hyperlink" Target="https://crease.cs.iit.edu/knit11/artifac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375F48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AA0B-04AA-DFBC-6D08-CC234527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782" y="766623"/>
            <a:ext cx="11276436" cy="3534001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Debugging Virtual Networks with Provenance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B98E2-6C9C-EF00-0C19-124C0B4F4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56740"/>
            <a:ext cx="12156707" cy="1757297"/>
          </a:xfrm>
        </p:spPr>
        <p:txBody>
          <a:bodyPr>
            <a:normAutofit/>
          </a:bodyPr>
          <a:lstStyle/>
          <a:p>
            <a:pPr algn="ctr"/>
            <a:r>
              <a:rPr lang="en-US" sz="1800" cap="none" dirty="0">
                <a:solidFill>
                  <a:schemeClr val="accent1"/>
                </a:solidFill>
              </a:rPr>
              <a:t>Alexander Wolosewicz (IL Tech)</a:t>
            </a:r>
            <a:r>
              <a:rPr lang="en-US" sz="1800" cap="none" dirty="0"/>
              <a:t>, Raffay Atiq (SRI), Nishanth </a:t>
            </a:r>
            <a:r>
              <a:rPr lang="en-US" sz="1800" cap="none" dirty="0" err="1"/>
              <a:t>Shyamkumar</a:t>
            </a:r>
            <a:r>
              <a:rPr lang="en-US" sz="1800" cap="none" dirty="0"/>
              <a:t> (IL Tech),</a:t>
            </a:r>
            <a:br>
              <a:rPr lang="en-US" sz="1800" cap="none" dirty="0"/>
            </a:br>
            <a:r>
              <a:rPr lang="en-US" sz="1800" cap="none" dirty="0"/>
              <a:t>Van Anderson (IL Tech), Vinod Yegneswaran (SRI), Ashish Gehani (SRI), Nik Sultana (IL Tech)</a:t>
            </a:r>
            <a:endParaRPr lang="en-US" sz="1600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1D6A5-8A1B-A679-E49A-2D7FCE42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25D2-73E5-795D-620E-DBCBE508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Trailers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49ABB-755D-0E87-A34B-D54E3FA8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the design, need to uniquely identify frames while maintaining the modification-free property.</a:t>
            </a:r>
          </a:p>
          <a:p>
            <a:r>
              <a:rPr lang="en-US" dirty="0"/>
              <a:t>Frame trailers are invisible to process not actively looking for them – no length increment, so appear as padding.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Limitation: must avoid fragmentation.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C61A2-E9C5-032B-36A2-D6179D7B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B627B-B0DD-5536-2747-8F065AF6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857414"/>
            <a:ext cx="6768598" cy="7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8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95BE-7021-81F7-3D02-4E46F88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Trailer Preservation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81C81C-B341-8A8B-FEE9-614BA22A2D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Preserved in many contexts.</a:t>
            </a:r>
          </a:p>
          <a:p>
            <a:r>
              <a:rPr lang="en-US" dirty="0"/>
              <a:t>Linux/BSD IP forwarding rely explicitly on the IP length field.</a:t>
            </a:r>
          </a:p>
          <a:p>
            <a:r>
              <a:rPr lang="en-US" dirty="0"/>
              <a:t>Linux 5.15.0-143-generic.</a:t>
            </a:r>
          </a:p>
          <a:p>
            <a:r>
              <a:rPr lang="en-US" dirty="0"/>
              <a:t>BSD 14.0-RELEASE-p6.</a:t>
            </a:r>
          </a:p>
          <a:p>
            <a:r>
              <a:rPr lang="en-US" dirty="0" err="1"/>
              <a:t>OpenVSwitch</a:t>
            </a:r>
            <a:r>
              <a:rPr lang="en-US" dirty="0"/>
              <a:t> 2.17.9.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2D5B3-C7BE-5C6F-6F56-C5BDBA64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CC74B-2738-7453-BAB7-743CB7AC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3" y="2386144"/>
            <a:ext cx="5912889" cy="20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98F83-32B8-B912-34E1-53BE3FBE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3" y="1845734"/>
            <a:ext cx="5391902" cy="355929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5105976-70DF-C332-0A4D-D0B51B00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A75F9D-9E82-6E8B-CAE8-C3DF33D8AA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Conforms to Open Provenance Model, adapted to networking.</a:t>
            </a:r>
          </a:p>
          <a:p>
            <a:r>
              <a:rPr lang="en-US" dirty="0"/>
              <a:t>With frame IDs, shows where it went, when, and what it was.</a:t>
            </a:r>
          </a:p>
          <a:p>
            <a:r>
              <a:rPr lang="en-US" dirty="0"/>
              <a:t>Sufficient information to debug a complete set of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7E044-D7D2-52A7-B314-019931DA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4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7BFD-9FAE-BB91-5A2D-BE0A3F70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09D4-1740-1BEC-F2C3-4ADD25B4AA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Timestamped packet provenance sufficient to debug latency, reachability, and misconfiguration issues.</a:t>
            </a:r>
          </a:p>
          <a:p>
            <a:r>
              <a:rPr lang="en-US" dirty="0"/>
              <a:t>Two example cases: misconfigured virtual switch forwarding and program bug causing header corruption.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D7B23F-E76B-4E83-BFD0-5B43DAFF57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578" y="1846264"/>
            <a:ext cx="3880447" cy="38615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6DF5A-9A44-E4FF-ED13-247F3531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BECC-4477-EF96-9A92-37391DBF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3AA78-6AB8-4D9E-4F5C-A809D0E31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551" y="1864985"/>
            <a:ext cx="10765858" cy="4023360"/>
          </a:xfrm>
        </p:spPr>
        <p:txBody>
          <a:bodyPr/>
          <a:lstStyle/>
          <a:p>
            <a:r>
              <a:rPr lang="en-US" dirty="0"/>
              <a:t>r7 receives a packet, reflects back to r8 where it drops.</a:t>
            </a:r>
          </a:p>
          <a:p>
            <a:r>
              <a:rPr lang="en-US" sz="1800" i="1" dirty="0" err="1"/>
              <a:t>get_graph</a:t>
            </a:r>
            <a:r>
              <a:rPr lang="en-US" sz="1800" i="1" dirty="0"/>
              <a:t>(</a:t>
            </a:r>
            <a:r>
              <a:rPr lang="nn-NO" sz="1800" i="1" dirty="0"/>
              <a:t>tstart="2025-10-15 19:54:48.0 ", tend="2025-10-15 19:54:59.0", tformat="%Y-%m-%d %H:%M:%S.%f")</a:t>
            </a:r>
            <a:endParaRPr lang="en-US" sz="1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B9B8A-DADC-9407-A0A3-C0A156FC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29F82-4B17-1993-1C68-7AABCC7C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1370"/>
            <a:ext cx="12192000" cy="33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8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30BA-4CBE-EABC-9ABB-218E0BD4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Tunnelling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02E9-1A4E-8130-197E-56A633589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P4 bug means no header emitted, corrupting downstream </a:t>
            </a:r>
            <a:r>
              <a:rPr lang="en-US"/>
              <a:t>parsing.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A68B9-2C82-2958-95F8-8ABA6017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03BF53-50BC-FA7C-C9D7-3ECD5C2B815E}"/>
              </a:ext>
            </a:extLst>
          </p:cNvPr>
          <p:cNvGrpSpPr/>
          <p:nvPr/>
        </p:nvGrpSpPr>
        <p:grpSpPr>
          <a:xfrm>
            <a:off x="0" y="3081217"/>
            <a:ext cx="12192001" cy="3236258"/>
            <a:chOff x="1607808" y="2313776"/>
            <a:chExt cx="10614671" cy="24015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2A0B01-BE07-F72C-4F25-5E9082224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187" t="47729"/>
            <a:stretch>
              <a:fillRect/>
            </a:stretch>
          </p:blipFill>
          <p:spPr>
            <a:xfrm>
              <a:off x="1607809" y="2581835"/>
              <a:ext cx="10584190" cy="21334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21767C-96EC-A583-3C36-4B693F1C2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937" t="-62" b="93495"/>
            <a:stretch>
              <a:fillRect/>
            </a:stretch>
          </p:blipFill>
          <p:spPr>
            <a:xfrm>
              <a:off x="1607808" y="2313776"/>
              <a:ext cx="10614671" cy="268059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DB0CE-A7CF-8EB3-FE3B-46EAC1EABF25}"/>
              </a:ext>
            </a:extLst>
          </p:cNvPr>
          <p:cNvSpPr/>
          <p:nvPr/>
        </p:nvSpPr>
        <p:spPr>
          <a:xfrm>
            <a:off x="8355108" y="3481392"/>
            <a:ext cx="1757083" cy="1882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8CA1B2-8A39-447E-CA0C-E4E59D2D7949}"/>
              </a:ext>
            </a:extLst>
          </p:cNvPr>
          <p:cNvSpPr/>
          <p:nvPr/>
        </p:nvSpPr>
        <p:spPr>
          <a:xfrm>
            <a:off x="3151992" y="3481393"/>
            <a:ext cx="272528" cy="1882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AFC008-C7AA-F67C-7283-DBB1BDE98540}"/>
              </a:ext>
            </a:extLst>
          </p:cNvPr>
          <p:cNvSpPr/>
          <p:nvPr/>
        </p:nvSpPr>
        <p:spPr>
          <a:xfrm>
            <a:off x="259979" y="5345536"/>
            <a:ext cx="3164541" cy="1882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1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75901B-9EA9-1DBA-A129-44C8903F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F10302-C1AA-4F6D-8594-F3C581F88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outside users used SG to debug some networking issues while 11 used common tools like ping and </a:t>
            </a:r>
            <a:r>
              <a:rPr lang="en-US" dirty="0" err="1"/>
              <a:t>tcpdump</a:t>
            </a:r>
            <a:r>
              <a:rPr lang="en-US" dirty="0"/>
              <a:t>.</a:t>
            </a:r>
          </a:p>
          <a:p>
            <a:r>
              <a:rPr lang="en-US" dirty="0"/>
              <a:t>Those with medium FABRIC and network debugging experience could debug up to 37.5% faster on the second exercise, with only a 15-minute demo video and a previous exercise (two of three solved with a single API call).</a:t>
            </a:r>
          </a:p>
          <a:p>
            <a:r>
              <a:rPr lang="en-US" dirty="0"/>
              <a:t>Results are promising. We’d like to run a larger study.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2246E-EBD3-17E1-47A6-641500AE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4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82C2-42FE-DCDB-53EB-C33AACF5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C4E8-9AD9-1477-388D-BC4D579C3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SG nodes use DPDK version 25.07 (latest at the time), 4 cores (2.4 GHz), 1 GB RAM, Mellanox Connect-X 6 SR-IOV virtual function NICs.</a:t>
            </a:r>
          </a:p>
          <a:p>
            <a:r>
              <a:rPr lang="en-US" dirty="0" err="1"/>
              <a:t>FABlib</a:t>
            </a:r>
            <a:r>
              <a:rPr lang="en-US" dirty="0"/>
              <a:t> version 1.9.2.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3CF83-94B4-3DCC-1A22-E5304FE9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8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22E8-4FCA-9C0B-ED88-232665E1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In-Band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48741-E138-3CE4-42EE-845A6971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BDF72-4117-CAC1-7A56-54AADFD0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84" y="1786796"/>
            <a:ext cx="4429743" cy="3496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5410F-BE18-BA8B-01EB-742D29EA7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50" y="1737360"/>
            <a:ext cx="4252975" cy="35360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1E388-9892-E60A-E651-89D34EE5A0B4}"/>
              </a:ext>
            </a:extLst>
          </p:cNvPr>
          <p:cNvSpPr txBox="1"/>
          <p:nvPr/>
        </p:nvSpPr>
        <p:spPr>
          <a:xfrm>
            <a:off x="1229384" y="5388935"/>
            <a:ext cx="839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Left: Latency distribution in quiet environment (6,692 samples).</a:t>
            </a:r>
          </a:p>
          <a:p>
            <a:r>
              <a:rPr lang="en-US" dirty="0"/>
              <a:t>Right: Monitor throughput at varying frame sizes (AWS: 25 Gbps limit, 5-10 common).</a:t>
            </a:r>
          </a:p>
        </p:txBody>
      </p:sp>
    </p:spTree>
    <p:extLst>
      <p:ext uri="{BB962C8B-B14F-4D97-AF65-F5344CB8AC3E}">
        <p14:creationId xmlns:p14="http://schemas.microsoft.com/office/powerpoint/2010/main" val="108926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1E3C-200A-FA20-1AFE-B4520D72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 into Underlay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E5FD4C-1686-61DD-05C9-D80BE71B3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Added traffic replaying to monitors.</a:t>
            </a:r>
          </a:p>
          <a:p>
            <a:r>
              <a:rPr lang="en-US" dirty="0"/>
              <a:t>Replay the same traffic multiple times to build a baseline of network consistency.</a:t>
            </a:r>
          </a:p>
          <a:p>
            <a:r>
              <a:rPr lang="en-US" dirty="0"/>
              <a:t>Experiment reveals impacts from high co-tenant traffic (overall less than link capacity).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67EE3AA-DD66-4741-1C54-7B15A48F5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1481" y="2147649"/>
            <a:ext cx="4210638" cy="34199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F9D9B-DBF4-8360-F8F4-BBBA0E7C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53BB-2A71-F471-599E-0C359A74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Bio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2539-94FA-89B7-2BB6-441F732FD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 Ph.D. student.</a:t>
            </a:r>
          </a:p>
          <a:p>
            <a:r>
              <a:rPr lang="en-US" dirty="0"/>
              <a:t>Bachelor’s in CS.</a:t>
            </a:r>
          </a:p>
          <a:p>
            <a:r>
              <a:rPr lang="en-US" dirty="0"/>
              <a:t>Working on this project since ~September 2024.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15ED6-9B86-D7F4-74D7-B9F48FFE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8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02E1-45A6-DF66-4D0E-AD919FC7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29CD-62D1-8DDC-8806-5BE0299C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Crinkle provides a highly-general, highly-capable debugging tool for virtual networks.</a:t>
            </a:r>
          </a:p>
          <a:p>
            <a:r>
              <a:rPr lang="en-US" dirty="0"/>
              <a:t>Readily available and successfully used outside our team.</a:t>
            </a:r>
          </a:p>
          <a:p>
            <a:r>
              <a:rPr lang="en-US" dirty="0"/>
              <a:t>Being tested on the new SPHERE testbed.</a:t>
            </a:r>
          </a:p>
          <a:p>
            <a:r>
              <a:rPr lang="en-US" dirty="0"/>
              <a:t>Artifact: </a:t>
            </a:r>
            <a:r>
              <a:rPr lang="en-US" dirty="0">
                <a:hlinkClick r:id="rId2"/>
              </a:rPr>
              <a:t>https://crease.cs.iit.edu/knit11/artifact</a:t>
            </a:r>
            <a:endParaRPr lang="en-US" dirty="0"/>
          </a:p>
          <a:p>
            <a:r>
              <a:rPr lang="en-US" dirty="0"/>
              <a:t>Tutorial materials and video: </a:t>
            </a:r>
            <a:r>
              <a:rPr lang="en-US" dirty="0">
                <a:hlinkClick r:id="rId3"/>
              </a:rPr>
              <a:t>https://crease.cs.iit.edu/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CF28-2E5F-ECB8-9274-9AD26FE1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3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CCD0-44ED-771E-9925-0068F911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3C15-129F-A944-48D9-4ECFF6CC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Mert </a:t>
            </a:r>
            <a:r>
              <a:rPr lang="en-US" dirty="0" err="1"/>
              <a:t>Cevik</a:t>
            </a:r>
            <a:r>
              <a:rPr lang="en-US" dirty="0"/>
              <a:t>, Komal Thareja , Ganesh Sankaran, and Paul Ruth (RENCI) for FABRIC assistance</a:t>
            </a:r>
          </a:p>
          <a:p>
            <a:r>
              <a:rPr lang="en-US" dirty="0"/>
              <a:t>Mami Hayashida, </a:t>
            </a:r>
            <a:r>
              <a:rPr lang="en-US" dirty="0" err="1"/>
              <a:t>Hussamuddin</a:t>
            </a:r>
            <a:r>
              <a:rPr lang="en-US" dirty="0"/>
              <a:t> Nasir, and Jim </a:t>
            </a:r>
            <a:r>
              <a:rPr lang="en-US" dirty="0" err="1"/>
              <a:t>Griffoen</a:t>
            </a:r>
            <a:r>
              <a:rPr lang="en-US" dirty="0"/>
              <a:t> (University of Kentucky) for FABRIC PTP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16534-865F-7079-E8B0-4C4E6A65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4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38D077-0351-5DFA-9058-58CBF1E4B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96" y="2836864"/>
            <a:ext cx="4983559" cy="2292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5987F6-6428-28D0-DB54-438E1D3B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D8EB1-4AE7-E2F5-2A5B-37E8D6E07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53" y="1857309"/>
            <a:ext cx="6021150" cy="4023360"/>
          </a:xfrm>
        </p:spPr>
        <p:txBody>
          <a:bodyPr>
            <a:normAutofit fontScale="92500"/>
          </a:bodyPr>
          <a:lstStyle/>
          <a:p>
            <a:r>
              <a:rPr lang="en-US" dirty="0"/>
              <a:t>Virtualization is present in many modern networks: Cloud, telecom, campus, testbed.</a:t>
            </a:r>
          </a:p>
          <a:p>
            <a:r>
              <a:rPr lang="en-US" dirty="0"/>
              <a:t>Problems can manifest both in the virtual (</a:t>
            </a:r>
            <a:r>
              <a:rPr lang="en-US" b="1" dirty="0"/>
              <a:t>tenant</a:t>
            </a:r>
            <a:r>
              <a:rPr lang="en-US" dirty="0"/>
              <a:t>) network and in the physical network (</a:t>
            </a:r>
            <a:r>
              <a:rPr lang="en-US" b="1" dirty="0"/>
              <a:t>underlay</a:t>
            </a:r>
            <a:r>
              <a:rPr lang="en-US" dirty="0"/>
              <a:t>).</a:t>
            </a:r>
          </a:p>
          <a:p>
            <a:r>
              <a:rPr lang="en-US" dirty="0"/>
              <a:t>When an issue occurs, </a:t>
            </a:r>
            <a:r>
              <a:rPr lang="en-US" i="1" dirty="0"/>
              <a:t>vantage points</a:t>
            </a:r>
            <a:r>
              <a:rPr lang="en-US" dirty="0"/>
              <a:t> enable diagnosing and debugging.</a:t>
            </a:r>
          </a:p>
          <a:p>
            <a:pPr lvl="1"/>
            <a:r>
              <a:rPr lang="en-US" dirty="0"/>
              <a:t>Network operators have many vantage points.</a:t>
            </a:r>
          </a:p>
          <a:p>
            <a:pPr lvl="1"/>
            <a:r>
              <a:rPr lang="en-US" dirty="0"/>
              <a:t>Tenants have significantly 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4EEEA-3561-CEA3-5CA9-9EBD9B6F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B5D2-E1A4-FDC5-3681-E6CD41FE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Network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FE90-5C79-D2EF-0230-979C9B928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loss and reachability.</a:t>
            </a:r>
          </a:p>
          <a:p>
            <a:r>
              <a:rPr lang="en-US" dirty="0"/>
              <a:t>Performance anomalies – staying within SLOs.</a:t>
            </a:r>
          </a:p>
          <a:p>
            <a:r>
              <a:rPr lang="en-US" dirty="0"/>
              <a:t>Correct forwarding, loop detection, path conformance.</a:t>
            </a:r>
          </a:p>
          <a:p>
            <a:r>
              <a:rPr lang="en-US" dirty="0"/>
              <a:t>Causes include hardware/software faults, misconfigurations.</a:t>
            </a:r>
          </a:p>
          <a:p>
            <a:pPr lvl="1"/>
            <a:r>
              <a:rPr lang="en-US" dirty="0"/>
              <a:t>ByteDance: 35.4% of outages misconfigurations </a:t>
            </a:r>
            <a:r>
              <a:rPr lang="en-US" sz="2000" dirty="0"/>
              <a:t>(Liu et al. </a:t>
            </a:r>
            <a:r>
              <a:rPr lang="en-US" sz="2000" dirty="0" err="1"/>
              <a:t>HotNets</a:t>
            </a:r>
            <a:r>
              <a:rPr lang="en-US" sz="2000" dirty="0"/>
              <a:t> 24)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656F1-13CF-2475-8135-FE917291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9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B87D-4819-1A05-1E37-E1556373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F139-3603-5956-459B-56C3C3AFF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Tenants encounter issues in their virtual networks.</a:t>
            </a:r>
          </a:p>
          <a:p>
            <a:pPr lvl="1"/>
            <a:r>
              <a:rPr lang="en-US" dirty="0"/>
              <a:t>May be self-induced, may be virtual bug, may be underlay.</a:t>
            </a:r>
          </a:p>
          <a:p>
            <a:r>
              <a:rPr lang="en-US" dirty="0"/>
              <a:t>Limited vantage point is an impediment.</a:t>
            </a:r>
          </a:p>
          <a:p>
            <a:r>
              <a:rPr lang="en-US" dirty="0"/>
              <a:t>When in doubt, escalate to operator.</a:t>
            </a:r>
          </a:p>
          <a:p>
            <a:pPr lvl="1"/>
            <a:r>
              <a:rPr lang="en-US" dirty="0"/>
              <a:t>Operator support is a scarce resource.</a:t>
            </a:r>
          </a:p>
          <a:p>
            <a:r>
              <a:rPr lang="en-US" b="1" dirty="0"/>
              <a:t>Motivation:</a:t>
            </a:r>
            <a:r>
              <a:rPr lang="en-US" dirty="0"/>
              <a:t> improving tenant visibility, conserve operator time.</a:t>
            </a:r>
          </a:p>
          <a:p>
            <a:r>
              <a:rPr lang="en-US" b="1" dirty="0"/>
              <a:t>Research Question:</a:t>
            </a:r>
            <a:r>
              <a:rPr lang="en-US" dirty="0"/>
              <a:t> How can tenants diagnose/debug without operator support, preserving virtualization and permissions?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9655C-35DD-E8E2-3166-E88AF157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A474-5BC6-BC40-512F-817115A8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B1E2E-8A1E-7E94-29D4-2D24BF51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literature: operator-level, non-generic, or non-comprehensive.</a:t>
            </a:r>
          </a:p>
          <a:p>
            <a:pPr lvl="1"/>
            <a:r>
              <a:rPr lang="en-US" dirty="0" err="1"/>
              <a:t>Netsight</a:t>
            </a:r>
            <a:r>
              <a:rPr lang="en-US" dirty="0"/>
              <a:t>/</a:t>
            </a:r>
            <a:r>
              <a:rPr lang="en-US" dirty="0" err="1"/>
              <a:t>ndb</a:t>
            </a:r>
            <a:r>
              <a:rPr lang="en-US" dirty="0"/>
              <a:t>: comprehensive (packet histories), non-generic.</a:t>
            </a:r>
          </a:p>
          <a:p>
            <a:pPr lvl="1"/>
            <a:r>
              <a:rPr lang="en-US" dirty="0"/>
              <a:t>VND/</a:t>
            </a:r>
            <a:r>
              <a:rPr lang="en-US" dirty="0" err="1"/>
              <a:t>NetHint</a:t>
            </a:r>
            <a:r>
              <a:rPr lang="en-US" dirty="0"/>
              <a:t>: tailored to virtual environments, but underlay-embedded (VND, needs operator work) or non-comprehensive (</a:t>
            </a:r>
            <a:r>
              <a:rPr lang="en-US" dirty="0" err="1"/>
              <a:t>NetHint</a:t>
            </a:r>
            <a:r>
              <a:rPr lang="en-US" dirty="0"/>
              <a:t>, congestion-only).</a:t>
            </a:r>
          </a:p>
          <a:p>
            <a:r>
              <a:rPr lang="en-US" dirty="0"/>
              <a:t>In the field: AWS, Oracle Cloud have static configuration checkers and flow-level logging.</a:t>
            </a:r>
          </a:p>
          <a:p>
            <a:pPr lvl="1"/>
            <a:r>
              <a:rPr lang="en-US" dirty="0"/>
              <a:t>Static checks are non-comprehensive.</a:t>
            </a:r>
          </a:p>
          <a:p>
            <a:pPr lvl="1"/>
            <a:r>
              <a:rPr lang="en-US" dirty="0"/>
              <a:t>Flow-level logging nice but potentially tedious or coverage-lacking.</a:t>
            </a:r>
          </a:p>
          <a:p>
            <a:r>
              <a:rPr lang="en-US" dirty="0"/>
              <a:t>Generic debuggers especially desirable for network research.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C1D68-1486-5C94-00D7-B841014F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7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8E09-3DDD-F67B-8D74-B096096D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Crinkle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209A34C-98FE-28D1-4D8A-BCC9CA579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461" y="1845734"/>
            <a:ext cx="4186988" cy="4314434"/>
          </a:xfrm>
        </p:spPr>
        <p:txBody>
          <a:bodyPr>
            <a:normAutofit/>
          </a:bodyPr>
          <a:lstStyle/>
          <a:p>
            <a:r>
              <a:rPr lang="en-US" dirty="0"/>
              <a:t>Deploy tenant-level vantage points as specific VMs</a:t>
            </a:r>
          </a:p>
          <a:p>
            <a:r>
              <a:rPr lang="en-US" dirty="0"/>
              <a:t>These segment the virtual topology and allow for reasoning about virtual and physical correctness</a:t>
            </a:r>
          </a:p>
          <a:p>
            <a:r>
              <a:rPr lang="en-US" dirty="0"/>
              <a:t>As dedicated nodes, they do not require the rest of the topology or workload to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D339F-9188-3874-A281-1B5DBDFF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26827-73DC-2C05-69F7-83003088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415" y="1845733"/>
            <a:ext cx="5946068" cy="35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AA13-5DFF-5D2E-0F75-66AB7F65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DD437-F018-C536-CB99-BAB4B307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Virtual network:</a:t>
            </a:r>
            <a:r>
              <a:rPr lang="en-US" dirty="0"/>
              <a:t> the FABRIC national networking testbed.</a:t>
            </a:r>
          </a:p>
          <a:p>
            <a:r>
              <a:rPr lang="en-US" b="1" dirty="0"/>
              <a:t>API:</a:t>
            </a:r>
            <a:r>
              <a:rPr lang="en-US" dirty="0"/>
              <a:t> Python 3 extension of FABRIC’s API, </a:t>
            </a:r>
            <a:r>
              <a:rPr lang="en-US" dirty="0" err="1"/>
              <a:t>FABlib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Upstreamed</a:t>
            </a:r>
            <a:r>
              <a:rPr lang="en-US" dirty="0"/>
              <a:t>, so available to all FABRIC users!</a:t>
            </a:r>
          </a:p>
          <a:p>
            <a:r>
              <a:rPr lang="en-US" b="1" dirty="0"/>
              <a:t>Monitor nodes:</a:t>
            </a:r>
            <a:r>
              <a:rPr lang="en-US" dirty="0"/>
              <a:t> Ubuntu 22 VMs running a C application using DPDK.</a:t>
            </a:r>
          </a:p>
          <a:p>
            <a:r>
              <a:rPr lang="en-US" dirty="0"/>
              <a:t>Buffer uses SPADE as the provenance recorder and database manager (PostgreSQL backend).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6C84C-F6F3-A4CD-169A-60EBEBC9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6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BDD2-513F-78F1-58BF-AAF4A989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C2599-CDEB-4DDA-F162-DA141C67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Receives frame, checks if it has been tagged, tags if not.</a:t>
            </a:r>
          </a:p>
          <a:p>
            <a:pPr lvl="1"/>
            <a:r>
              <a:rPr lang="en-US" dirty="0"/>
              <a:t>In-band filtering determines which packets get this treatment – those not meeting the filter are just forwarded.</a:t>
            </a:r>
          </a:p>
          <a:p>
            <a:r>
              <a:rPr lang="en-US" dirty="0"/>
              <a:t>Forwards frame (same order as received – goal is transparency).</a:t>
            </a:r>
          </a:p>
          <a:p>
            <a:r>
              <a:rPr lang="en-US" dirty="0"/>
              <a:t>Sends frame ID, node info, time, and frame metadata to buffer.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42BE8-E566-7D82-FC80-66C8E025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214-EA93-4330-9023-87579C42F0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072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2446</TotalTime>
  <Words>994</Words>
  <Application>Microsoft Office PowerPoint</Application>
  <PresentationFormat>Widescreen</PresentationFormat>
  <Paragraphs>119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Retrospect</vt:lpstr>
      <vt:lpstr>Debugging Virtual Networks with Provenance</vt:lpstr>
      <vt:lpstr>Short Bio</vt:lpstr>
      <vt:lpstr>Introduction</vt:lpstr>
      <vt:lpstr>Examples of Network Problems</vt:lpstr>
      <vt:lpstr>Research Problem</vt:lpstr>
      <vt:lpstr>Existing Work</vt:lpstr>
      <vt:lpstr>Design of Crinkle</vt:lpstr>
      <vt:lpstr>Implementation</vt:lpstr>
      <vt:lpstr>Monitor Nodes</vt:lpstr>
      <vt:lpstr>Frame Trailers</vt:lpstr>
      <vt:lpstr>Trailer Preservation</vt:lpstr>
      <vt:lpstr>Provenance</vt:lpstr>
      <vt:lpstr>Debugging Problems</vt:lpstr>
      <vt:lpstr>Bad forwarding</vt:lpstr>
      <vt:lpstr>Tunnelling Error</vt:lpstr>
      <vt:lpstr>User Evaluation</vt:lpstr>
      <vt:lpstr>Performance Evaluation</vt:lpstr>
      <vt:lpstr>In-Band Performance</vt:lpstr>
      <vt:lpstr>Insight into Underlay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Tenant-driven Network Debugging with Partial Packet Provenance</dc:title>
  <dc:creator>Alexander Wolosewicz</dc:creator>
  <cp:lastModifiedBy>Alexander Wolosewicz</cp:lastModifiedBy>
  <cp:revision>10</cp:revision>
  <dcterms:created xsi:type="dcterms:W3CDTF">2025-02-27T04:01:03Z</dcterms:created>
  <dcterms:modified xsi:type="dcterms:W3CDTF">2026-04-30T05:51:26Z</dcterms:modified>
</cp:coreProperties>
</file>