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Nunito"/>
      <p:bold r:id="rId35"/>
      <p:boldItalic r:id="rId36"/>
    </p:embeddedFont>
    <p:embeddedFont>
      <p:font typeface="Nunito ExtraBold"/>
      <p:bold r:id="rId37"/>
      <p:boldItalic r:id="rId38"/>
    </p:embeddedFont>
    <p:embeddedFont>
      <p:font typeface="Quicksand"/>
      <p:bold r:id="rId39"/>
    </p:embeddedFont>
    <p:embeddedFont>
      <p:font typeface="Quicksand SemiBold"/>
      <p:regular r:id="rId40"/>
      <p:bold r:id="rId41"/>
    </p:embeddedFont>
    <p:embeddedFont>
      <p:font typeface="Nunito Black"/>
      <p:bold r:id="rId42"/>
      <p:boldItalic r:id="rId43"/>
    </p:embeddedFont>
    <p:embeddedFont>
      <p:font typeface="Quicksand Medium"/>
      <p:regular r:id="rId44"/>
      <p:bold r:id="rId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QuicksandSemiBold-regular.fntdata"/><Relationship Id="rId20" Type="http://schemas.openxmlformats.org/officeDocument/2006/relationships/slide" Target="slides/slide15.xml"/><Relationship Id="rId42" Type="http://schemas.openxmlformats.org/officeDocument/2006/relationships/font" Target="fonts/NunitoBlack-bold.fntdata"/><Relationship Id="rId41" Type="http://schemas.openxmlformats.org/officeDocument/2006/relationships/font" Target="fonts/QuicksandSemiBold-bold.fntdata"/><Relationship Id="rId22" Type="http://schemas.openxmlformats.org/officeDocument/2006/relationships/slide" Target="slides/slide17.xml"/><Relationship Id="rId44" Type="http://schemas.openxmlformats.org/officeDocument/2006/relationships/font" Target="fonts/QuicksandMedium-regular.fntdata"/><Relationship Id="rId21" Type="http://schemas.openxmlformats.org/officeDocument/2006/relationships/slide" Target="slides/slide16.xml"/><Relationship Id="rId43" Type="http://schemas.openxmlformats.org/officeDocument/2006/relationships/font" Target="fonts/NunitoBlack-bold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45" Type="http://schemas.openxmlformats.org/officeDocument/2006/relationships/font" Target="fonts/QuicksandMedium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Nunito-bold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NunitoExtraBold-bold.fntdata"/><Relationship Id="rId14" Type="http://schemas.openxmlformats.org/officeDocument/2006/relationships/slide" Target="slides/slide9.xml"/><Relationship Id="rId36" Type="http://schemas.openxmlformats.org/officeDocument/2006/relationships/font" Target="fonts/Nunito-boldItalic.fntdata"/><Relationship Id="rId17" Type="http://schemas.openxmlformats.org/officeDocument/2006/relationships/slide" Target="slides/slide12.xml"/><Relationship Id="rId39" Type="http://schemas.openxmlformats.org/officeDocument/2006/relationships/font" Target="fonts/Quicksand-bold.fntdata"/><Relationship Id="rId16" Type="http://schemas.openxmlformats.org/officeDocument/2006/relationships/slide" Target="slides/slide11.xml"/><Relationship Id="rId38" Type="http://schemas.openxmlformats.org/officeDocument/2006/relationships/font" Target="fonts/NunitoExtraBold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3f71a93df47_39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g3f71a93df47_39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3f71a93df47_31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3f71a93df47_3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3f71a93df47_30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3f71a93df47_3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3f71a93df47_29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3f71a93df47_29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3f71a93df47_28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3f71a93df47_28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3f71a93df47_27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" name="Google Shape;541;g3f71a93df47_27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3f71a93df47_26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2" name="Google Shape;582;g3f71a93df47_26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g3f71a93df47_25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8" name="Google Shape;608;g3f71a93df47_2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3f71a93df47_24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6" name="Google Shape;646;g3f71a93df47_2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3f71a93df47_23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4" name="Google Shape;694;g3f71a93df47_2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5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g3f71a93df47_22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7" name="Google Shape;727;g3f71a93df47_2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f71a93df47_38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f71a93df47_38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g3f71a93df47_21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6" name="Google Shape;776;g3f71a93df47_2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g3f71a93df47_20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3" name="Google Shape;813;g3f71a93df47_2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g3f71a93df47_19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2" name="Google Shape;852;g3f71a93df47_19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g3f71a93df47_18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9" name="Google Shape;899;g3f71a93df47_18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g3f71a93df47_17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3" name="Google Shape;963;g3f71a93df47_17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3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g3f71a93df47_16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5" name="Google Shape;995;g3f71a93df47_16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2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Google Shape;1043;g3f71a93df47_15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4" name="Google Shape;1044;g3f71a93df47_1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8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g3f71a93df47_14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0" name="Google Shape;1120;g3f71a93df47_1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9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g3f71a93df47_0_2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1" name="Google Shape;1141;g3f71a93df47_0_2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4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Google Shape;1175;g3f71a93df47_0_4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6" name="Google Shape;1176;g3f71a93df47_0_4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f71a93df47_37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f71a93df47_37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f7251c4c42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f7251c4c42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f71a93df47_36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f71a93df47_36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f71a93df47_35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f71a93df47_3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f71a93df47_34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3f71a93df47_3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f71a93df47_33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f71a93df47_3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f71a93df47_32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f71a93df47_3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(g3f71a93df47_13_0)">
  <p:cSld name="Generated (g3f71a93df47_13_0)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4" name="Google Shape;44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" name="Google Shape;12;p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" name="Google Shape;13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" name="Google Shape;16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5" name="Google Shape;35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1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9" name="Google Shape;39;p1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0" name="Google Shape;40;p1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1" name="Google Shape;4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8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7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9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oogle Shape;55;p14"/>
          <p:cNvGrpSpPr/>
          <p:nvPr/>
        </p:nvGrpSpPr>
        <p:grpSpPr>
          <a:xfrm>
            <a:off x="-762000" y="-952500"/>
            <a:ext cx="10287000" cy="7239000"/>
            <a:chOff x="-762000" y="-952500"/>
            <a:chExt cx="10287000" cy="7239000"/>
          </a:xfrm>
        </p:grpSpPr>
        <p:sp>
          <p:nvSpPr>
            <p:cNvPr id="56" name="Google Shape;56;p14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FDFBF7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57" name="Google Shape;57;p14"/>
            <p:cNvGrpSpPr/>
            <p:nvPr/>
          </p:nvGrpSpPr>
          <p:grpSpPr>
            <a:xfrm>
              <a:off x="8001000" y="-952500"/>
              <a:ext cx="1524000" cy="1762275"/>
              <a:chOff x="8001000" y="-952500"/>
              <a:chExt cx="1524000" cy="1762275"/>
            </a:xfrm>
          </p:grpSpPr>
          <p:sp>
            <p:nvSpPr>
              <p:cNvPr id="58" name="Google Shape;58;p14"/>
              <p:cNvSpPr/>
              <p:nvPr/>
            </p:nvSpPr>
            <p:spPr>
              <a:xfrm>
                <a:off x="8001000" y="-952500"/>
                <a:ext cx="1524000" cy="1524000"/>
              </a:xfrm>
              <a:prstGeom prst="ellipse">
                <a:avLst/>
              </a:prstGeom>
              <a:solidFill>
                <a:srgbClr val="F9C846">
                  <a:alpha val="2000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" name="Google Shape;59;p14"/>
              <p:cNvSpPr/>
              <p:nvPr/>
            </p:nvSpPr>
            <p:spPr>
              <a:xfrm>
                <a:off x="8382000" y="381000"/>
                <a:ext cx="381000" cy="381000"/>
              </a:xfrm>
              <a:prstGeom prst="roundRect">
                <a:avLst>
                  <a:gd fmla="val 50000" name="adj"/>
                </a:avLst>
              </a:prstGeom>
              <a:solidFill>
                <a:srgbClr val="48C0A3">
                  <a:alpha val="3000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" name="Google Shape;60;p14"/>
              <p:cNvSpPr/>
              <p:nvPr/>
            </p:nvSpPr>
            <p:spPr>
              <a:xfrm>
                <a:off x="8905875" y="523875"/>
                <a:ext cx="285900" cy="285900"/>
              </a:xfrm>
              <a:prstGeom prst="ellipse">
                <a:avLst/>
              </a:prstGeom>
              <a:solidFill>
                <a:srgbClr val="F26D6D">
                  <a:alpha val="4000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1" name="Google Shape;61;p14"/>
            <p:cNvGrpSpPr/>
            <p:nvPr/>
          </p:nvGrpSpPr>
          <p:grpSpPr>
            <a:xfrm>
              <a:off x="-762000" y="4333875"/>
              <a:ext cx="1905000" cy="1952625"/>
              <a:chOff x="-762000" y="4333875"/>
              <a:chExt cx="1905000" cy="1952625"/>
            </a:xfrm>
          </p:grpSpPr>
          <p:sp>
            <p:nvSpPr>
              <p:cNvPr id="62" name="Google Shape;62;p14"/>
              <p:cNvSpPr/>
              <p:nvPr/>
            </p:nvSpPr>
            <p:spPr>
              <a:xfrm>
                <a:off x="-762000" y="4381500"/>
                <a:ext cx="1905000" cy="1905000"/>
              </a:xfrm>
              <a:prstGeom prst="ellipse">
                <a:avLst/>
              </a:prstGeom>
              <a:solidFill>
                <a:srgbClr val="4F9DDF">
                  <a:alpha val="1500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" name="Google Shape;63;p14"/>
              <p:cNvSpPr/>
              <p:nvPr/>
            </p:nvSpPr>
            <p:spPr>
              <a:xfrm>
                <a:off x="619125" y="4333875"/>
                <a:ext cx="476400" cy="476400"/>
              </a:xfrm>
              <a:prstGeom prst="ellipse">
                <a:avLst/>
              </a:prstGeom>
              <a:solidFill>
                <a:srgbClr val="F9C846">
                  <a:alpha val="4000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4" name="Google Shape;64;p14"/>
            <p:cNvGrpSpPr/>
            <p:nvPr/>
          </p:nvGrpSpPr>
          <p:grpSpPr>
            <a:xfrm>
              <a:off x="4457700" y="609600"/>
              <a:ext cx="342900" cy="323850"/>
              <a:chOff x="38100" y="38100"/>
              <a:chExt cx="342900" cy="323850"/>
            </a:xfrm>
          </p:grpSpPr>
          <p:sp>
            <p:nvSpPr>
              <p:cNvPr id="65" name="Google Shape;65;p14"/>
              <p:cNvSpPr/>
              <p:nvPr/>
            </p:nvSpPr>
            <p:spPr>
              <a:xfrm>
                <a:off x="38100" y="38100"/>
                <a:ext cx="228600" cy="228600"/>
              </a:xfrm>
              <a:prstGeom prst="ellipse">
                <a:avLst/>
              </a:prstGeom>
              <a:solidFill>
                <a:srgbClr val="F26D6D">
                  <a:alpha val="9000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" name="Google Shape;66;p14"/>
              <p:cNvSpPr/>
              <p:nvPr/>
            </p:nvSpPr>
            <p:spPr>
              <a:xfrm>
                <a:off x="152400" y="38100"/>
                <a:ext cx="228600" cy="228600"/>
              </a:xfrm>
              <a:prstGeom prst="ellipse">
                <a:avLst/>
              </a:prstGeom>
              <a:solidFill>
                <a:srgbClr val="4F9DDF">
                  <a:alpha val="9000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" name="Google Shape;67;p14"/>
              <p:cNvSpPr/>
              <p:nvPr/>
            </p:nvSpPr>
            <p:spPr>
              <a:xfrm>
                <a:off x="95250" y="133350"/>
                <a:ext cx="228600" cy="228600"/>
              </a:xfrm>
              <a:prstGeom prst="ellipse">
                <a:avLst/>
              </a:prstGeom>
              <a:solidFill>
                <a:srgbClr val="F9C846">
                  <a:alpha val="9000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68" name="Google Shape;68;p14"/>
          <p:cNvSpPr txBox="1"/>
          <p:nvPr/>
        </p:nvSpPr>
        <p:spPr>
          <a:xfrm>
            <a:off x="952500" y="1190625"/>
            <a:ext cx="7239000" cy="104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32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The Power of Play-Based Learning</a:t>
            </a:r>
            <a:endParaRPr b="0" sz="320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  <a:p>
            <a:pPr indent="0" lvl="0" marL="0" rtl="0" algn="ctr">
              <a:spcBef>
                <a:spcPts val="90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4F9DDF"/>
                </a:solidFill>
                <a:latin typeface="Nunito"/>
                <a:ea typeface="Nunito"/>
                <a:cs typeface="Nunito"/>
                <a:sym typeface="Nunito"/>
              </a:rPr>
              <a:t>Why Play Matters in Preschool</a:t>
            </a:r>
            <a:endParaRPr b="1" sz="2000">
              <a:solidFill>
                <a:srgbClr val="4F9DD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952500" y="2428875"/>
            <a:ext cx="7239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4F9DDF"/>
                </a:solidFill>
                <a:latin typeface="Nunito"/>
                <a:ea typeface="Nunito"/>
                <a:cs typeface="Nunito"/>
                <a:sym typeface="Nunito"/>
              </a:rPr>
              <a:t>AGENDA</a:t>
            </a:r>
            <a:endParaRPr b="1" sz="1400">
              <a:solidFill>
                <a:srgbClr val="4F9DD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70" name="Google Shape;70;p14"/>
          <p:cNvGrpSpPr/>
          <p:nvPr/>
        </p:nvGrpSpPr>
        <p:grpSpPr>
          <a:xfrm>
            <a:off x="457200" y="2752725"/>
            <a:ext cx="1943100" cy="1724100"/>
            <a:chOff x="0" y="-152400"/>
            <a:chExt cx="1943100" cy="1724100"/>
          </a:xfrm>
        </p:grpSpPr>
        <p:sp>
          <p:nvSpPr>
            <p:cNvPr id="71" name="Google Shape;71;p14"/>
            <p:cNvSpPr/>
            <p:nvPr/>
          </p:nvSpPr>
          <p:spPr>
            <a:xfrm>
              <a:off x="0" y="0"/>
              <a:ext cx="1943100" cy="1571700"/>
            </a:xfrm>
            <a:prstGeom prst="roundRect">
              <a:avLst>
                <a:gd fmla="val 9696" name="adj"/>
              </a:avLst>
            </a:prstGeom>
            <a:solidFill>
              <a:srgbClr val="FFFFFF"/>
            </a:solidFill>
            <a:ln cap="flat" cmpd="sng" w="23825">
              <a:solidFill>
                <a:srgbClr val="4F9DD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4"/>
            <p:cNvSpPr/>
            <p:nvPr/>
          </p:nvSpPr>
          <p:spPr>
            <a:xfrm>
              <a:off x="819150" y="-152400"/>
              <a:ext cx="304800" cy="304800"/>
            </a:xfrm>
            <a:prstGeom prst="ellipse">
              <a:avLst/>
            </a:prstGeom>
            <a:solidFill>
              <a:srgbClr val="4F9DD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4"/>
            <p:cNvSpPr txBox="1"/>
            <p:nvPr/>
          </p:nvSpPr>
          <p:spPr>
            <a:xfrm>
              <a:off x="819150" y="-152400"/>
              <a:ext cx="3048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FFFFF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1</a:t>
              </a:r>
              <a:endParaRPr b="0" sz="1100">
                <a:solidFill>
                  <a:srgbClr val="FFFFFF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74" name="Google Shape;74;p14"/>
            <p:cNvSpPr txBox="1"/>
            <p:nvPr/>
          </p:nvSpPr>
          <p:spPr>
            <a:xfrm>
              <a:off x="190500" y="238125"/>
              <a:ext cx="15621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50">
                  <a:solidFill>
                    <a:srgbClr val="2D3142"/>
                  </a:solidFill>
                  <a:latin typeface="Quicksand"/>
                  <a:ea typeface="Quicksand"/>
                  <a:cs typeface="Quicksand"/>
                  <a:sym typeface="Quicksand"/>
                </a:rPr>
                <a:t>Why play is essential and what children learn</a:t>
              </a:r>
              <a:endParaRPr/>
            </a:p>
          </p:txBody>
        </p:sp>
      </p:grpSp>
      <p:grpSp>
        <p:nvGrpSpPr>
          <p:cNvPr id="75" name="Google Shape;75;p14"/>
          <p:cNvGrpSpPr/>
          <p:nvPr/>
        </p:nvGrpSpPr>
        <p:grpSpPr>
          <a:xfrm>
            <a:off x="2552700" y="2752725"/>
            <a:ext cx="1943100" cy="1724100"/>
            <a:chOff x="0" y="-152400"/>
            <a:chExt cx="1943100" cy="1724100"/>
          </a:xfrm>
        </p:grpSpPr>
        <p:sp>
          <p:nvSpPr>
            <p:cNvPr id="76" name="Google Shape;76;p14"/>
            <p:cNvSpPr/>
            <p:nvPr/>
          </p:nvSpPr>
          <p:spPr>
            <a:xfrm>
              <a:off x="0" y="0"/>
              <a:ext cx="1943100" cy="1571700"/>
            </a:xfrm>
            <a:prstGeom prst="roundRect">
              <a:avLst>
                <a:gd fmla="val 9696" name="adj"/>
              </a:avLst>
            </a:prstGeom>
            <a:solidFill>
              <a:srgbClr val="FFFFFF"/>
            </a:solidFill>
            <a:ln cap="flat" cmpd="sng" w="23825">
              <a:solidFill>
                <a:srgbClr val="F9C84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14"/>
            <p:cNvSpPr/>
            <p:nvPr/>
          </p:nvSpPr>
          <p:spPr>
            <a:xfrm>
              <a:off x="819150" y="-152400"/>
              <a:ext cx="304800" cy="304800"/>
            </a:xfrm>
            <a:prstGeom prst="ellipse">
              <a:avLst/>
            </a:prstGeom>
            <a:solidFill>
              <a:srgbClr val="F9C84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14"/>
            <p:cNvSpPr txBox="1"/>
            <p:nvPr/>
          </p:nvSpPr>
          <p:spPr>
            <a:xfrm>
              <a:off x="819150" y="-152400"/>
              <a:ext cx="3048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2</a:t>
              </a:r>
              <a:endParaRPr b="0" sz="11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79" name="Google Shape;79;p14"/>
            <p:cNvSpPr txBox="1"/>
            <p:nvPr/>
          </p:nvSpPr>
          <p:spPr>
            <a:xfrm>
              <a:off x="190500" y="238125"/>
              <a:ext cx="15621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50">
                  <a:solidFill>
                    <a:srgbClr val="2D3142"/>
                  </a:solidFill>
                  <a:latin typeface="Quicksand"/>
                  <a:ea typeface="Quicksand"/>
                  <a:cs typeface="Quicksand"/>
                  <a:sym typeface="Quicksand"/>
                </a:rPr>
                <a:t>Free play vs. guided play vs. intentional teaching</a:t>
              </a:r>
              <a:endParaRPr/>
            </a:p>
          </p:txBody>
        </p:sp>
      </p:grpSp>
      <p:grpSp>
        <p:nvGrpSpPr>
          <p:cNvPr id="80" name="Google Shape;80;p14"/>
          <p:cNvGrpSpPr/>
          <p:nvPr/>
        </p:nvGrpSpPr>
        <p:grpSpPr>
          <a:xfrm>
            <a:off x="4648200" y="2752725"/>
            <a:ext cx="1943100" cy="1724100"/>
            <a:chOff x="0" y="-152400"/>
            <a:chExt cx="1943100" cy="1724100"/>
          </a:xfrm>
        </p:grpSpPr>
        <p:sp>
          <p:nvSpPr>
            <p:cNvPr id="81" name="Google Shape;81;p14"/>
            <p:cNvSpPr/>
            <p:nvPr/>
          </p:nvSpPr>
          <p:spPr>
            <a:xfrm>
              <a:off x="0" y="0"/>
              <a:ext cx="1943100" cy="1571700"/>
            </a:xfrm>
            <a:prstGeom prst="roundRect">
              <a:avLst>
                <a:gd fmla="val 9696" name="adj"/>
              </a:avLst>
            </a:prstGeom>
            <a:solidFill>
              <a:srgbClr val="FFFFFF"/>
            </a:solidFill>
            <a:ln cap="flat" cmpd="sng" w="23825">
              <a:solidFill>
                <a:srgbClr val="F26D6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14"/>
            <p:cNvSpPr/>
            <p:nvPr/>
          </p:nvSpPr>
          <p:spPr>
            <a:xfrm>
              <a:off x="819150" y="-152400"/>
              <a:ext cx="304800" cy="304800"/>
            </a:xfrm>
            <a:prstGeom prst="ellipse">
              <a:avLst/>
            </a:prstGeom>
            <a:solidFill>
              <a:srgbClr val="F26D6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14"/>
            <p:cNvSpPr txBox="1"/>
            <p:nvPr/>
          </p:nvSpPr>
          <p:spPr>
            <a:xfrm>
              <a:off x="819150" y="-152400"/>
              <a:ext cx="3048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FFFFF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3</a:t>
              </a:r>
              <a:endParaRPr b="0" sz="1100">
                <a:solidFill>
                  <a:srgbClr val="FFFFFF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84" name="Google Shape;84;p14"/>
            <p:cNvSpPr txBox="1"/>
            <p:nvPr/>
          </p:nvSpPr>
          <p:spPr>
            <a:xfrm>
              <a:off x="190500" y="238125"/>
              <a:ext cx="15621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50">
                  <a:solidFill>
                    <a:srgbClr val="2D3142"/>
                  </a:solidFill>
                  <a:latin typeface="Quicksand"/>
                  <a:ea typeface="Quicksand"/>
                  <a:cs typeface="Quicksand"/>
                  <a:sym typeface="Quicksand"/>
                </a:rPr>
                <a:t>Facilitating learning and supporting children with disabilities</a:t>
              </a:r>
              <a:endParaRPr/>
            </a:p>
          </p:txBody>
        </p:sp>
      </p:grpSp>
      <p:grpSp>
        <p:nvGrpSpPr>
          <p:cNvPr id="85" name="Google Shape;85;p14"/>
          <p:cNvGrpSpPr/>
          <p:nvPr/>
        </p:nvGrpSpPr>
        <p:grpSpPr>
          <a:xfrm>
            <a:off x="6743700" y="2752725"/>
            <a:ext cx="1943100" cy="1724100"/>
            <a:chOff x="0" y="-152400"/>
            <a:chExt cx="1943100" cy="1724100"/>
          </a:xfrm>
        </p:grpSpPr>
        <p:sp>
          <p:nvSpPr>
            <p:cNvPr id="86" name="Google Shape;86;p14"/>
            <p:cNvSpPr/>
            <p:nvPr/>
          </p:nvSpPr>
          <p:spPr>
            <a:xfrm>
              <a:off x="0" y="0"/>
              <a:ext cx="1943100" cy="1571700"/>
            </a:xfrm>
            <a:prstGeom prst="roundRect">
              <a:avLst>
                <a:gd fmla="val 9696" name="adj"/>
              </a:avLst>
            </a:prstGeom>
            <a:solidFill>
              <a:srgbClr val="FFFFFF"/>
            </a:solidFill>
            <a:ln cap="flat" cmpd="sng" w="23825">
              <a:solidFill>
                <a:srgbClr val="48C0A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14"/>
            <p:cNvSpPr/>
            <p:nvPr/>
          </p:nvSpPr>
          <p:spPr>
            <a:xfrm>
              <a:off x="819150" y="-152400"/>
              <a:ext cx="304800" cy="304800"/>
            </a:xfrm>
            <a:prstGeom prst="ellipse">
              <a:avLst/>
            </a:prstGeom>
            <a:solidFill>
              <a:srgbClr val="48C0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14"/>
            <p:cNvSpPr txBox="1"/>
            <p:nvPr/>
          </p:nvSpPr>
          <p:spPr>
            <a:xfrm>
              <a:off x="819150" y="-152400"/>
              <a:ext cx="3048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FFFFF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4</a:t>
              </a:r>
              <a:endParaRPr b="0" sz="1100">
                <a:solidFill>
                  <a:srgbClr val="FFFFFF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89" name="Google Shape;89;p14"/>
            <p:cNvSpPr txBox="1"/>
            <p:nvPr/>
          </p:nvSpPr>
          <p:spPr>
            <a:xfrm>
              <a:off x="190500" y="238125"/>
              <a:ext cx="15621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50">
                  <a:solidFill>
                    <a:srgbClr val="2D3142"/>
                  </a:solidFill>
                  <a:latin typeface="Quicksand"/>
                  <a:ea typeface="Quicksand"/>
                  <a:cs typeface="Quicksand"/>
                  <a:sym typeface="Quicksand"/>
                </a:rPr>
                <a:t>Connecting play to IEP goals and objectives</a:t>
              </a:r>
              <a:endParaRPr/>
            </a:p>
          </p:txBody>
        </p:sp>
      </p:grpSp>
      <p:sp>
        <p:nvSpPr>
          <p:cNvPr id="90" name="Google Shape;90;p14"/>
          <p:cNvSpPr txBox="1"/>
          <p:nvPr/>
        </p:nvSpPr>
        <p:spPr>
          <a:xfrm>
            <a:off x="2400300" y="4606975"/>
            <a:ext cx="56061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Meryl Davidson–MCS Preschool Specialist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DFBF7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9" name="Google Shape;369;p23"/>
          <p:cNvGrpSpPr/>
          <p:nvPr/>
        </p:nvGrpSpPr>
        <p:grpSpPr>
          <a:xfrm>
            <a:off x="-762000" y="4333875"/>
            <a:ext cx="1905000" cy="1952625"/>
            <a:chOff x="-762000" y="4333875"/>
            <a:chExt cx="1905000" cy="1952625"/>
          </a:xfrm>
        </p:grpSpPr>
        <p:sp>
          <p:nvSpPr>
            <p:cNvPr id="370" name="Google Shape;370;p23"/>
            <p:cNvSpPr/>
            <p:nvPr/>
          </p:nvSpPr>
          <p:spPr>
            <a:xfrm>
              <a:off x="-762000" y="4381500"/>
              <a:ext cx="1905000" cy="1905000"/>
            </a:xfrm>
            <a:prstGeom prst="ellipse">
              <a:avLst/>
            </a:prstGeom>
            <a:solidFill>
              <a:srgbClr val="4F9DDF">
                <a:alpha val="1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619125" y="4333875"/>
              <a:ext cx="476400" cy="476400"/>
            </a:xfrm>
            <a:prstGeom prst="ellipse">
              <a:avLst/>
            </a:prstGeom>
            <a:solidFill>
              <a:srgbClr val="F9C846">
                <a:alpha val="4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2" name="Google Shape;372;p23"/>
          <p:cNvGrpSpPr/>
          <p:nvPr/>
        </p:nvGrpSpPr>
        <p:grpSpPr>
          <a:xfrm>
            <a:off x="457200" y="381000"/>
            <a:ext cx="8305800" cy="762000"/>
            <a:chOff x="457200" y="381000"/>
            <a:chExt cx="8305800" cy="762000"/>
          </a:xfrm>
        </p:grpSpPr>
        <p:grpSp>
          <p:nvGrpSpPr>
            <p:cNvPr id="373" name="Google Shape;373;p23"/>
            <p:cNvGrpSpPr/>
            <p:nvPr/>
          </p:nvGrpSpPr>
          <p:grpSpPr>
            <a:xfrm>
              <a:off x="8420100" y="381000"/>
              <a:ext cx="342900" cy="323850"/>
              <a:chOff x="38100" y="38100"/>
              <a:chExt cx="342900" cy="323850"/>
            </a:xfrm>
          </p:grpSpPr>
          <p:sp>
            <p:nvSpPr>
              <p:cNvPr id="374" name="Google Shape;374;p23"/>
              <p:cNvSpPr/>
              <p:nvPr/>
            </p:nvSpPr>
            <p:spPr>
              <a:xfrm>
                <a:off x="38100" y="38100"/>
                <a:ext cx="228600" cy="228600"/>
              </a:xfrm>
              <a:prstGeom prst="ellipse">
                <a:avLst/>
              </a:prstGeom>
              <a:solidFill>
                <a:srgbClr val="F26D6D">
                  <a:alpha val="9000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5" name="Google Shape;375;p23"/>
              <p:cNvSpPr/>
              <p:nvPr/>
            </p:nvSpPr>
            <p:spPr>
              <a:xfrm>
                <a:off x="152400" y="38100"/>
                <a:ext cx="228600" cy="228600"/>
              </a:xfrm>
              <a:prstGeom prst="ellipse">
                <a:avLst/>
              </a:prstGeom>
              <a:solidFill>
                <a:srgbClr val="4F9DDF">
                  <a:alpha val="9000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6" name="Google Shape;376;p23"/>
              <p:cNvSpPr/>
              <p:nvPr/>
            </p:nvSpPr>
            <p:spPr>
              <a:xfrm>
                <a:off x="95250" y="133350"/>
                <a:ext cx="228600" cy="228600"/>
              </a:xfrm>
              <a:prstGeom prst="ellipse">
                <a:avLst/>
              </a:prstGeom>
              <a:solidFill>
                <a:srgbClr val="F9C846">
                  <a:alpha val="9000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77" name="Google Shape;377;p23"/>
            <p:cNvSpPr txBox="1"/>
            <p:nvPr/>
          </p:nvSpPr>
          <p:spPr>
            <a:xfrm>
              <a:off x="457200" y="381000"/>
              <a:ext cx="76200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32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Laying the Foundations of Literacy</a:t>
              </a:r>
              <a:endParaRPr b="0" sz="32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</p:grpSp>
      <p:grpSp>
        <p:nvGrpSpPr>
          <p:cNvPr id="378" name="Google Shape;378;p23"/>
          <p:cNvGrpSpPr/>
          <p:nvPr/>
        </p:nvGrpSpPr>
        <p:grpSpPr>
          <a:xfrm>
            <a:off x="457200" y="1285875"/>
            <a:ext cx="3924300" cy="3381375"/>
            <a:chOff x="457200" y="1285875"/>
            <a:chExt cx="3924300" cy="3381375"/>
          </a:xfrm>
        </p:grpSpPr>
        <p:sp>
          <p:nvSpPr>
            <p:cNvPr id="379" name="Google Shape;379;p23"/>
            <p:cNvSpPr txBox="1"/>
            <p:nvPr/>
          </p:nvSpPr>
          <p:spPr>
            <a:xfrm>
              <a:off x="457200" y="1285875"/>
              <a:ext cx="3924300" cy="42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2000">
                  <a:solidFill>
                    <a:srgbClr val="F26D6D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Play-Based Literacy Activities</a:t>
              </a:r>
              <a:endParaRPr b="0" sz="2000">
                <a:solidFill>
                  <a:srgbClr val="F26D6D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552450" y="1981200"/>
              <a:ext cx="114300" cy="114300"/>
            </a:xfrm>
            <a:prstGeom prst="ellipse">
              <a:avLst/>
            </a:prstGeom>
            <a:solidFill>
              <a:srgbClr val="48C0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23"/>
            <p:cNvSpPr txBox="1"/>
            <p:nvPr/>
          </p:nvSpPr>
          <p:spPr>
            <a:xfrm>
              <a:off x="800100" y="1905000"/>
              <a:ext cx="35814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5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Hearing and using new vocabulary</a:t>
              </a:r>
              <a:endParaRPr b="0" sz="15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552450" y="2457450"/>
              <a:ext cx="114300" cy="114300"/>
            </a:xfrm>
            <a:prstGeom prst="ellipse">
              <a:avLst/>
            </a:prstGeom>
            <a:solidFill>
              <a:srgbClr val="48C0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23"/>
            <p:cNvSpPr txBox="1"/>
            <p:nvPr/>
          </p:nvSpPr>
          <p:spPr>
            <a:xfrm>
              <a:off x="800100" y="2381250"/>
              <a:ext cx="35814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5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Telling stories and sequencing events</a:t>
              </a:r>
              <a:endParaRPr b="0" sz="15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  <p:sp>
          <p:nvSpPr>
            <p:cNvPr id="384" name="Google Shape;384;p23"/>
            <p:cNvSpPr/>
            <p:nvPr/>
          </p:nvSpPr>
          <p:spPr>
            <a:xfrm>
              <a:off x="552450" y="2933700"/>
              <a:ext cx="114300" cy="114300"/>
            </a:xfrm>
            <a:prstGeom prst="ellipse">
              <a:avLst/>
            </a:prstGeom>
            <a:solidFill>
              <a:srgbClr val="48C0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23"/>
            <p:cNvSpPr txBox="1"/>
            <p:nvPr/>
          </p:nvSpPr>
          <p:spPr>
            <a:xfrm>
              <a:off x="800100" y="2857500"/>
              <a:ext cx="35814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5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Pretending and acting out experiences</a:t>
              </a:r>
              <a:endParaRPr b="0" sz="15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  <p:sp>
          <p:nvSpPr>
            <p:cNvPr id="386" name="Google Shape;386;p23"/>
            <p:cNvSpPr/>
            <p:nvPr/>
          </p:nvSpPr>
          <p:spPr>
            <a:xfrm>
              <a:off x="552450" y="3409950"/>
              <a:ext cx="114300" cy="114300"/>
            </a:xfrm>
            <a:prstGeom prst="ellipse">
              <a:avLst/>
            </a:prstGeom>
            <a:solidFill>
              <a:srgbClr val="48C0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23"/>
            <p:cNvSpPr txBox="1"/>
            <p:nvPr/>
          </p:nvSpPr>
          <p:spPr>
            <a:xfrm>
              <a:off x="800100" y="3333750"/>
              <a:ext cx="35814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275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Recognizing environmental print and symbols</a:t>
              </a:r>
              <a:endParaRPr b="0" sz="1275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  <p:sp>
          <p:nvSpPr>
            <p:cNvPr id="388" name="Google Shape;388;p23"/>
            <p:cNvSpPr/>
            <p:nvPr/>
          </p:nvSpPr>
          <p:spPr>
            <a:xfrm>
              <a:off x="552450" y="3886200"/>
              <a:ext cx="114300" cy="114300"/>
            </a:xfrm>
            <a:prstGeom prst="ellipse">
              <a:avLst/>
            </a:prstGeom>
            <a:solidFill>
              <a:srgbClr val="48C0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23"/>
            <p:cNvSpPr txBox="1"/>
            <p:nvPr/>
          </p:nvSpPr>
          <p:spPr>
            <a:xfrm>
              <a:off x="800100" y="3810000"/>
              <a:ext cx="35814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88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Practicing rhyming and sound awareness</a:t>
              </a:r>
              <a:endParaRPr b="0" sz="1388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  <p:sp>
          <p:nvSpPr>
            <p:cNvPr id="390" name="Google Shape;390;p23"/>
            <p:cNvSpPr/>
            <p:nvPr/>
          </p:nvSpPr>
          <p:spPr>
            <a:xfrm>
              <a:off x="552450" y="4362450"/>
              <a:ext cx="114300" cy="114300"/>
            </a:xfrm>
            <a:prstGeom prst="ellipse">
              <a:avLst/>
            </a:prstGeom>
            <a:solidFill>
              <a:srgbClr val="48C0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23"/>
            <p:cNvSpPr txBox="1"/>
            <p:nvPr/>
          </p:nvSpPr>
          <p:spPr>
            <a:xfrm>
              <a:off x="800100" y="4286250"/>
              <a:ext cx="35814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63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Handling books and making marks or drawings</a:t>
              </a:r>
              <a:endParaRPr b="0" sz="1163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</p:grpSp>
      <p:grpSp>
        <p:nvGrpSpPr>
          <p:cNvPr id="392" name="Google Shape;392;p23"/>
          <p:cNvGrpSpPr/>
          <p:nvPr/>
        </p:nvGrpSpPr>
        <p:grpSpPr>
          <a:xfrm>
            <a:off x="4762500" y="1285875"/>
            <a:ext cx="3924300" cy="3429000"/>
            <a:chOff x="4762500" y="1285875"/>
            <a:chExt cx="3924300" cy="3429000"/>
          </a:xfrm>
        </p:grpSpPr>
        <p:sp>
          <p:nvSpPr>
            <p:cNvPr id="393" name="Google Shape;393;p23"/>
            <p:cNvSpPr/>
            <p:nvPr/>
          </p:nvSpPr>
          <p:spPr>
            <a:xfrm>
              <a:off x="4762500" y="1285875"/>
              <a:ext cx="3924300" cy="3429000"/>
            </a:xfrm>
            <a:prstGeom prst="roundRect">
              <a:avLst>
                <a:gd fmla="val 6666" name="adj"/>
              </a:avLst>
            </a:prstGeom>
            <a:solidFill>
              <a:srgbClr val="FFFFFF"/>
            </a:solidFill>
            <a:ln cap="flat" cmpd="sng" w="28575">
              <a:solidFill>
                <a:srgbClr val="4F9DD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23"/>
            <p:cNvSpPr txBox="1"/>
            <p:nvPr/>
          </p:nvSpPr>
          <p:spPr>
            <a:xfrm>
              <a:off x="5067300" y="1476375"/>
              <a:ext cx="3314700" cy="66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rgbClr val="4F9DDF"/>
                  </a:solidFill>
                  <a:latin typeface="Nunito"/>
                  <a:ea typeface="Nunito"/>
                  <a:cs typeface="Nunito"/>
                  <a:sym typeface="Nunito"/>
                </a:rPr>
                <a:t>Center Example</a:t>
              </a:r>
              <a:r>
                <a:rPr lang="en"/>
                <a:t> </a:t>
              </a:r>
              <a:r>
                <a:rPr b="0" lang="en" sz="18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Dramatic Play → Restaurant</a:t>
              </a:r>
              <a:endParaRPr/>
            </a:p>
          </p:txBody>
        </p:sp>
        <p:cxnSp>
          <p:nvCxnSpPr>
            <p:cNvPr id="395" name="Google Shape;395;p23"/>
            <p:cNvCxnSpPr/>
            <p:nvPr/>
          </p:nvCxnSpPr>
          <p:spPr>
            <a:xfrm>
              <a:off x="5067300" y="2171700"/>
              <a:ext cx="3314700" cy="0"/>
            </a:xfrm>
            <a:prstGeom prst="straightConnector1">
              <a:avLst/>
            </a:prstGeom>
            <a:solidFill>
              <a:srgbClr val="FFFFFF"/>
            </a:solidFill>
            <a:ln cap="flat" cmpd="sng" w="19050">
              <a:solidFill>
                <a:srgbClr val="E8F4FC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96" name="Google Shape;396;p23"/>
            <p:cNvSpPr txBox="1"/>
            <p:nvPr/>
          </p:nvSpPr>
          <p:spPr>
            <a:xfrm>
              <a:off x="5067300" y="2305050"/>
              <a:ext cx="3314700" cy="33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rgbClr val="2D3142"/>
                  </a:solidFill>
                  <a:latin typeface="Quicksand"/>
                  <a:ea typeface="Quicksand"/>
                  <a:cs typeface="Quicksand"/>
                  <a:sym typeface="Quicksand"/>
                </a:rPr>
                <a:t>Children naturally engage in literacy:</a:t>
              </a:r>
              <a:endParaRPr b="1" sz="1300">
                <a:solidFill>
                  <a:srgbClr val="2D3142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sp>
          <p:nvSpPr>
            <p:cNvPr id="397" name="Google Shape;397;p23"/>
            <p:cNvSpPr/>
            <p:nvPr/>
          </p:nvSpPr>
          <p:spPr>
            <a:xfrm>
              <a:off x="5105400" y="2733675"/>
              <a:ext cx="190500" cy="190500"/>
            </a:xfrm>
            <a:prstGeom prst="ellipse">
              <a:avLst/>
            </a:prstGeom>
            <a:solidFill>
              <a:srgbClr val="F9C84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23"/>
            <p:cNvSpPr/>
            <p:nvPr/>
          </p:nvSpPr>
          <p:spPr>
            <a:xfrm>
              <a:off x="5153025" y="2790825"/>
              <a:ext cx="95400" cy="762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36000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38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23"/>
            <p:cNvSpPr txBox="1"/>
            <p:nvPr/>
          </p:nvSpPr>
          <p:spPr>
            <a:xfrm>
              <a:off x="5429250" y="2686050"/>
              <a:ext cx="29529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rgbClr val="2D3142"/>
                  </a:solidFill>
                  <a:latin typeface="Quicksand"/>
                  <a:ea typeface="Quicksand"/>
                  <a:cs typeface="Quicksand"/>
                  <a:sym typeface="Quicksand"/>
                </a:rPr>
                <a:t>Read a menu</a:t>
              </a:r>
              <a:endParaRPr b="1" sz="1300">
                <a:solidFill>
                  <a:srgbClr val="2D3142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sp>
          <p:nvSpPr>
            <p:cNvPr id="400" name="Google Shape;400;p23"/>
            <p:cNvSpPr/>
            <p:nvPr/>
          </p:nvSpPr>
          <p:spPr>
            <a:xfrm>
              <a:off x="5105400" y="3114675"/>
              <a:ext cx="190500" cy="190500"/>
            </a:xfrm>
            <a:prstGeom prst="ellipse">
              <a:avLst/>
            </a:prstGeom>
            <a:solidFill>
              <a:srgbClr val="F9C84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23"/>
            <p:cNvSpPr/>
            <p:nvPr/>
          </p:nvSpPr>
          <p:spPr>
            <a:xfrm>
              <a:off x="5153025" y="3171825"/>
              <a:ext cx="95400" cy="762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36000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38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23"/>
            <p:cNvSpPr txBox="1"/>
            <p:nvPr/>
          </p:nvSpPr>
          <p:spPr>
            <a:xfrm>
              <a:off x="5429250" y="3067050"/>
              <a:ext cx="29529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rgbClr val="2D3142"/>
                  </a:solidFill>
                  <a:latin typeface="Quicksand"/>
                  <a:ea typeface="Quicksand"/>
                  <a:cs typeface="Quicksand"/>
                  <a:sym typeface="Quicksand"/>
                </a:rPr>
                <a:t>Write an order</a:t>
              </a:r>
              <a:endParaRPr b="1" sz="1300">
                <a:solidFill>
                  <a:srgbClr val="2D3142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sp>
          <p:nvSpPr>
            <p:cNvPr id="403" name="Google Shape;403;p23"/>
            <p:cNvSpPr/>
            <p:nvPr/>
          </p:nvSpPr>
          <p:spPr>
            <a:xfrm>
              <a:off x="5105400" y="3495675"/>
              <a:ext cx="190500" cy="190500"/>
            </a:xfrm>
            <a:prstGeom prst="ellipse">
              <a:avLst/>
            </a:prstGeom>
            <a:solidFill>
              <a:srgbClr val="F9C84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23"/>
            <p:cNvSpPr/>
            <p:nvPr/>
          </p:nvSpPr>
          <p:spPr>
            <a:xfrm>
              <a:off x="5153025" y="3552825"/>
              <a:ext cx="95400" cy="762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36000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38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23"/>
            <p:cNvSpPr txBox="1"/>
            <p:nvPr/>
          </p:nvSpPr>
          <p:spPr>
            <a:xfrm>
              <a:off x="5429250" y="3448050"/>
              <a:ext cx="29529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rgbClr val="2D3142"/>
                  </a:solidFill>
                  <a:latin typeface="Quicksand"/>
                  <a:ea typeface="Quicksand"/>
                  <a:cs typeface="Quicksand"/>
                  <a:sym typeface="Quicksand"/>
                </a:rPr>
                <a:t>Make a sign</a:t>
              </a:r>
              <a:endParaRPr b="1" sz="1300">
                <a:solidFill>
                  <a:srgbClr val="2D3142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sp>
          <p:nvSpPr>
            <p:cNvPr id="406" name="Google Shape;406;p23"/>
            <p:cNvSpPr/>
            <p:nvPr/>
          </p:nvSpPr>
          <p:spPr>
            <a:xfrm>
              <a:off x="5105400" y="3876675"/>
              <a:ext cx="190500" cy="190500"/>
            </a:xfrm>
            <a:prstGeom prst="ellipse">
              <a:avLst/>
            </a:prstGeom>
            <a:solidFill>
              <a:srgbClr val="F9C84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23"/>
            <p:cNvSpPr/>
            <p:nvPr/>
          </p:nvSpPr>
          <p:spPr>
            <a:xfrm>
              <a:off x="5153025" y="3933825"/>
              <a:ext cx="95400" cy="762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36000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38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23"/>
            <p:cNvSpPr txBox="1"/>
            <p:nvPr/>
          </p:nvSpPr>
          <p:spPr>
            <a:xfrm>
              <a:off x="5429250" y="3829050"/>
              <a:ext cx="29529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rgbClr val="2D3142"/>
                  </a:solidFill>
                  <a:latin typeface="Quicksand"/>
                  <a:ea typeface="Quicksand"/>
                  <a:cs typeface="Quicksand"/>
                  <a:sym typeface="Quicksand"/>
                </a:rPr>
                <a:t>Take a customer's order</a:t>
              </a:r>
              <a:endParaRPr b="1" sz="1300">
                <a:solidFill>
                  <a:srgbClr val="2D3142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sp>
          <p:nvSpPr>
            <p:cNvPr id="409" name="Google Shape;409;p23"/>
            <p:cNvSpPr/>
            <p:nvPr/>
          </p:nvSpPr>
          <p:spPr>
            <a:xfrm>
              <a:off x="5105400" y="4257675"/>
              <a:ext cx="190500" cy="190500"/>
            </a:xfrm>
            <a:prstGeom prst="ellipse">
              <a:avLst/>
            </a:prstGeom>
            <a:solidFill>
              <a:srgbClr val="F9C84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23"/>
            <p:cNvSpPr/>
            <p:nvPr/>
          </p:nvSpPr>
          <p:spPr>
            <a:xfrm>
              <a:off x="5153025" y="4314825"/>
              <a:ext cx="95400" cy="762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36000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38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23"/>
            <p:cNvSpPr txBox="1"/>
            <p:nvPr/>
          </p:nvSpPr>
          <p:spPr>
            <a:xfrm>
              <a:off x="5429250" y="4210050"/>
              <a:ext cx="29529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rgbClr val="2D3142"/>
                  </a:solidFill>
                  <a:latin typeface="Quicksand"/>
                  <a:ea typeface="Quicksand"/>
                  <a:cs typeface="Quicksand"/>
                  <a:sym typeface="Quicksand"/>
                </a:rPr>
                <a:t>Use descriptive vocabulary</a:t>
              </a:r>
              <a:endParaRPr b="1" sz="1300">
                <a:solidFill>
                  <a:srgbClr val="2D3142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7"/>
        </a:solidFill>
      </p:bgPr>
    </p:bg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6" name="Google Shape;416;p24"/>
          <p:cNvGrpSpPr/>
          <p:nvPr/>
        </p:nvGrpSpPr>
        <p:grpSpPr>
          <a:xfrm>
            <a:off x="8001000" y="-952500"/>
            <a:ext cx="1524000" cy="1762275"/>
            <a:chOff x="8001000" y="-952500"/>
            <a:chExt cx="1524000" cy="1762275"/>
          </a:xfrm>
        </p:grpSpPr>
        <p:sp>
          <p:nvSpPr>
            <p:cNvPr id="417" name="Google Shape;417;p24"/>
            <p:cNvSpPr/>
            <p:nvPr/>
          </p:nvSpPr>
          <p:spPr>
            <a:xfrm>
              <a:off x="8001000" y="-952500"/>
              <a:ext cx="1524000" cy="1524000"/>
            </a:xfrm>
            <a:prstGeom prst="ellipse">
              <a:avLst/>
            </a:prstGeom>
            <a:solidFill>
              <a:srgbClr val="F9C846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24"/>
            <p:cNvSpPr/>
            <p:nvPr/>
          </p:nvSpPr>
          <p:spPr>
            <a:xfrm>
              <a:off x="8382000" y="381000"/>
              <a:ext cx="381000" cy="381000"/>
            </a:xfrm>
            <a:prstGeom prst="roundRect">
              <a:avLst>
                <a:gd fmla="val 50000" name="adj"/>
              </a:avLst>
            </a:prstGeom>
            <a:solidFill>
              <a:srgbClr val="48C0A3">
                <a:alpha val="3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24"/>
            <p:cNvSpPr/>
            <p:nvPr/>
          </p:nvSpPr>
          <p:spPr>
            <a:xfrm>
              <a:off x="8905875" y="523875"/>
              <a:ext cx="285900" cy="285900"/>
            </a:xfrm>
            <a:prstGeom prst="ellipse">
              <a:avLst/>
            </a:prstGeom>
            <a:solidFill>
              <a:srgbClr val="F26D6D">
                <a:alpha val="4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0" name="Google Shape;420;p24"/>
          <p:cNvGrpSpPr/>
          <p:nvPr/>
        </p:nvGrpSpPr>
        <p:grpSpPr>
          <a:xfrm>
            <a:off x="8572500" y="342900"/>
            <a:ext cx="342900" cy="323850"/>
            <a:chOff x="38100" y="38100"/>
            <a:chExt cx="342900" cy="323850"/>
          </a:xfrm>
        </p:grpSpPr>
        <p:sp>
          <p:nvSpPr>
            <p:cNvPr id="421" name="Google Shape;421;p24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F26D6D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24"/>
            <p:cNvSpPr/>
            <p:nvPr/>
          </p:nvSpPr>
          <p:spPr>
            <a:xfrm>
              <a:off x="152400" y="38100"/>
              <a:ext cx="228600" cy="228600"/>
            </a:xfrm>
            <a:prstGeom prst="ellipse">
              <a:avLst/>
            </a:prstGeom>
            <a:solidFill>
              <a:srgbClr val="4F9DDF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95250" y="133350"/>
              <a:ext cx="228600" cy="228600"/>
            </a:xfrm>
            <a:prstGeom prst="ellipse">
              <a:avLst/>
            </a:prstGeom>
            <a:solidFill>
              <a:srgbClr val="F9C846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4" name="Google Shape;424;p24"/>
          <p:cNvSpPr txBox="1"/>
          <p:nvPr/>
        </p:nvSpPr>
        <p:spPr>
          <a:xfrm>
            <a:off x="457200" y="381000"/>
            <a:ext cx="7620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32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Mathematical Concepts in Block Play</a:t>
            </a:r>
            <a:endParaRPr b="0" sz="320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sp>
        <p:nvSpPr>
          <p:cNvPr id="425" name="Google Shape;425;p24"/>
          <p:cNvSpPr/>
          <p:nvPr/>
        </p:nvSpPr>
        <p:spPr>
          <a:xfrm>
            <a:off x="466725" y="1323975"/>
            <a:ext cx="95400" cy="95400"/>
          </a:xfrm>
          <a:prstGeom prst="ellipse">
            <a:avLst/>
          </a:prstGeom>
          <a:solidFill>
            <a:srgbClr val="4F9DD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24"/>
          <p:cNvSpPr txBox="1"/>
          <p:nvPr/>
        </p:nvSpPr>
        <p:spPr>
          <a:xfrm>
            <a:off x="685800" y="1238250"/>
            <a:ext cx="40005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3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Counting:</a:t>
            </a:r>
            <a:r>
              <a:rPr lang="en" sz="1300">
                <a:solidFill>
                  <a:srgbClr val="4F5D75"/>
                </a:solidFill>
                <a:latin typeface="Quicksand"/>
                <a:ea typeface="Quicksand"/>
                <a:cs typeface="Quicksand"/>
                <a:sym typeface="Quicksand"/>
              </a:rPr>
              <a:t> </a:t>
            </a:r>
            <a:r>
              <a:rPr i="1" lang="en" sz="1300">
                <a:solidFill>
                  <a:srgbClr val="4F5D75"/>
                </a:solidFill>
                <a:latin typeface="Quicksand"/>
                <a:ea typeface="Quicksand"/>
                <a:cs typeface="Quicksand"/>
                <a:sym typeface="Quicksand"/>
              </a:rPr>
              <a:t>“How many blocks?”</a:t>
            </a:r>
            <a:endParaRPr sz="1300">
              <a:solidFill>
                <a:srgbClr val="4F5D75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427" name="Google Shape;427;p24"/>
          <p:cNvSpPr/>
          <p:nvPr/>
        </p:nvSpPr>
        <p:spPr>
          <a:xfrm>
            <a:off x="466725" y="1704975"/>
            <a:ext cx="95400" cy="95400"/>
          </a:xfrm>
          <a:prstGeom prst="ellipse">
            <a:avLst/>
          </a:prstGeom>
          <a:solidFill>
            <a:srgbClr val="F26D6D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p24"/>
          <p:cNvSpPr txBox="1"/>
          <p:nvPr/>
        </p:nvSpPr>
        <p:spPr>
          <a:xfrm>
            <a:off x="685800" y="1619250"/>
            <a:ext cx="40005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105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One-to-one correspondence:</a:t>
            </a:r>
            <a:r>
              <a:rPr lang="en" sz="1105">
                <a:solidFill>
                  <a:srgbClr val="4F5D75"/>
                </a:solidFill>
                <a:latin typeface="Quicksand"/>
                <a:ea typeface="Quicksand"/>
                <a:cs typeface="Quicksand"/>
                <a:sym typeface="Quicksand"/>
              </a:rPr>
              <a:t> </a:t>
            </a:r>
            <a:r>
              <a:rPr i="1" lang="en" sz="1105">
                <a:solidFill>
                  <a:srgbClr val="4F5D75"/>
                </a:solidFill>
                <a:latin typeface="Quicksand"/>
                <a:ea typeface="Quicksand"/>
                <a:cs typeface="Quicksand"/>
                <a:sym typeface="Quicksand"/>
              </a:rPr>
              <a:t>“One block for each person.”</a:t>
            </a:r>
            <a:endParaRPr sz="1105">
              <a:solidFill>
                <a:srgbClr val="4F5D75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429" name="Google Shape;429;p24"/>
          <p:cNvSpPr/>
          <p:nvPr/>
        </p:nvSpPr>
        <p:spPr>
          <a:xfrm>
            <a:off x="466725" y="2085975"/>
            <a:ext cx="95400" cy="95400"/>
          </a:xfrm>
          <a:prstGeom prst="ellipse">
            <a:avLst/>
          </a:prstGeom>
          <a:solidFill>
            <a:srgbClr val="F9C84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p24"/>
          <p:cNvSpPr txBox="1"/>
          <p:nvPr/>
        </p:nvSpPr>
        <p:spPr>
          <a:xfrm>
            <a:off x="685800" y="2000250"/>
            <a:ext cx="40005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3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Shapes:</a:t>
            </a:r>
            <a:r>
              <a:rPr lang="en" sz="1300">
                <a:solidFill>
                  <a:srgbClr val="4F5D75"/>
                </a:solidFill>
                <a:latin typeface="Quicksand"/>
                <a:ea typeface="Quicksand"/>
                <a:cs typeface="Quicksand"/>
                <a:sym typeface="Quicksand"/>
              </a:rPr>
              <a:t> </a:t>
            </a:r>
            <a:r>
              <a:rPr i="1" lang="en" sz="1300">
                <a:solidFill>
                  <a:srgbClr val="4F5D75"/>
                </a:solidFill>
                <a:latin typeface="Quicksand"/>
                <a:ea typeface="Quicksand"/>
                <a:cs typeface="Quicksand"/>
                <a:sym typeface="Quicksand"/>
              </a:rPr>
              <a:t>“That’s a triangle.”</a:t>
            </a:r>
            <a:endParaRPr sz="1300">
              <a:solidFill>
                <a:srgbClr val="4F5D75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431" name="Google Shape;431;p24"/>
          <p:cNvSpPr/>
          <p:nvPr/>
        </p:nvSpPr>
        <p:spPr>
          <a:xfrm>
            <a:off x="466725" y="2466975"/>
            <a:ext cx="95400" cy="95400"/>
          </a:xfrm>
          <a:prstGeom prst="ellipse">
            <a:avLst/>
          </a:prstGeom>
          <a:solidFill>
            <a:srgbClr val="48C0A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24"/>
          <p:cNvSpPr txBox="1"/>
          <p:nvPr/>
        </p:nvSpPr>
        <p:spPr>
          <a:xfrm>
            <a:off x="685800" y="2381250"/>
            <a:ext cx="40005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3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Measurement:</a:t>
            </a:r>
            <a:r>
              <a:rPr lang="en" sz="1300">
                <a:solidFill>
                  <a:srgbClr val="4F5D75"/>
                </a:solidFill>
                <a:latin typeface="Quicksand"/>
                <a:ea typeface="Quicksand"/>
                <a:cs typeface="Quicksand"/>
                <a:sym typeface="Quicksand"/>
              </a:rPr>
              <a:t> </a:t>
            </a:r>
            <a:r>
              <a:rPr i="1" lang="en" sz="1300">
                <a:solidFill>
                  <a:srgbClr val="4F5D75"/>
                </a:solidFill>
                <a:latin typeface="Quicksand"/>
                <a:ea typeface="Quicksand"/>
                <a:cs typeface="Quicksand"/>
                <a:sym typeface="Quicksand"/>
              </a:rPr>
              <a:t>“Mine is taller.”</a:t>
            </a:r>
            <a:endParaRPr sz="1300">
              <a:solidFill>
                <a:srgbClr val="4F5D75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433" name="Google Shape;433;p24"/>
          <p:cNvSpPr/>
          <p:nvPr/>
        </p:nvSpPr>
        <p:spPr>
          <a:xfrm>
            <a:off x="466725" y="2847975"/>
            <a:ext cx="95400" cy="95400"/>
          </a:xfrm>
          <a:prstGeom prst="ellipse">
            <a:avLst/>
          </a:prstGeom>
          <a:solidFill>
            <a:srgbClr val="4F9DD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p24"/>
          <p:cNvSpPr txBox="1"/>
          <p:nvPr/>
        </p:nvSpPr>
        <p:spPr>
          <a:xfrm>
            <a:off x="685800" y="2762250"/>
            <a:ext cx="40005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3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Patterns:</a:t>
            </a:r>
            <a:r>
              <a:rPr lang="en" sz="1300">
                <a:solidFill>
                  <a:srgbClr val="4F5D75"/>
                </a:solidFill>
                <a:latin typeface="Quicksand"/>
                <a:ea typeface="Quicksand"/>
                <a:cs typeface="Quicksand"/>
                <a:sym typeface="Quicksand"/>
              </a:rPr>
              <a:t> </a:t>
            </a:r>
            <a:r>
              <a:rPr i="1" lang="en" sz="1300">
                <a:solidFill>
                  <a:srgbClr val="4F5D75"/>
                </a:solidFill>
                <a:latin typeface="Quicksand"/>
                <a:ea typeface="Quicksand"/>
                <a:cs typeface="Quicksand"/>
                <a:sym typeface="Quicksand"/>
              </a:rPr>
              <a:t>“Red, blue, red, blue…”</a:t>
            </a:r>
            <a:endParaRPr sz="1300">
              <a:solidFill>
                <a:srgbClr val="4F5D75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435" name="Google Shape;435;p24"/>
          <p:cNvSpPr/>
          <p:nvPr/>
        </p:nvSpPr>
        <p:spPr>
          <a:xfrm>
            <a:off x="466725" y="3228975"/>
            <a:ext cx="95400" cy="95400"/>
          </a:xfrm>
          <a:prstGeom prst="ellipse">
            <a:avLst/>
          </a:prstGeom>
          <a:solidFill>
            <a:srgbClr val="F26D6D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24"/>
          <p:cNvSpPr txBox="1"/>
          <p:nvPr/>
        </p:nvSpPr>
        <p:spPr>
          <a:xfrm>
            <a:off x="685800" y="3143250"/>
            <a:ext cx="40005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3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Spatial concepts:</a:t>
            </a:r>
            <a:r>
              <a:rPr lang="en" sz="1300">
                <a:solidFill>
                  <a:srgbClr val="4F5D75"/>
                </a:solidFill>
                <a:latin typeface="Quicksand"/>
                <a:ea typeface="Quicksand"/>
                <a:cs typeface="Quicksand"/>
                <a:sym typeface="Quicksand"/>
              </a:rPr>
              <a:t> </a:t>
            </a:r>
            <a:r>
              <a:rPr i="1" lang="en" sz="1300">
                <a:solidFill>
                  <a:srgbClr val="4F5D75"/>
                </a:solidFill>
                <a:latin typeface="Quicksand"/>
                <a:ea typeface="Quicksand"/>
                <a:cs typeface="Quicksand"/>
                <a:sym typeface="Quicksand"/>
              </a:rPr>
              <a:t>“Put it UNDER the bridge.”</a:t>
            </a:r>
            <a:endParaRPr sz="1300">
              <a:solidFill>
                <a:srgbClr val="4F5D75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437" name="Google Shape;437;p24"/>
          <p:cNvSpPr/>
          <p:nvPr/>
        </p:nvSpPr>
        <p:spPr>
          <a:xfrm>
            <a:off x="466725" y="3609975"/>
            <a:ext cx="95400" cy="95400"/>
          </a:xfrm>
          <a:prstGeom prst="ellipse">
            <a:avLst/>
          </a:prstGeom>
          <a:solidFill>
            <a:srgbClr val="F9C84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24"/>
          <p:cNvSpPr txBox="1"/>
          <p:nvPr/>
        </p:nvSpPr>
        <p:spPr>
          <a:xfrm>
            <a:off x="685800" y="3524250"/>
            <a:ext cx="40005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3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Problem-solving:</a:t>
            </a:r>
            <a:r>
              <a:rPr lang="en" sz="1300">
                <a:solidFill>
                  <a:srgbClr val="4F5D75"/>
                </a:solidFill>
                <a:latin typeface="Quicksand"/>
                <a:ea typeface="Quicksand"/>
                <a:cs typeface="Quicksand"/>
                <a:sym typeface="Quicksand"/>
              </a:rPr>
              <a:t> </a:t>
            </a:r>
            <a:r>
              <a:rPr i="1" lang="en" sz="1300">
                <a:solidFill>
                  <a:srgbClr val="4F5D75"/>
                </a:solidFill>
                <a:latin typeface="Quicksand"/>
                <a:ea typeface="Quicksand"/>
                <a:cs typeface="Quicksand"/>
                <a:sym typeface="Quicksand"/>
              </a:rPr>
              <a:t>“How can we make it stand?”</a:t>
            </a:r>
            <a:endParaRPr sz="1300">
              <a:solidFill>
                <a:srgbClr val="4F5D75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439" name="Google Shape;439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48250" y="1209675"/>
            <a:ext cx="3619500" cy="2714700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p24"/>
          <p:cNvSpPr/>
          <p:nvPr/>
        </p:nvSpPr>
        <p:spPr>
          <a:xfrm>
            <a:off x="457200" y="4191000"/>
            <a:ext cx="8229600" cy="571500"/>
          </a:xfrm>
          <a:prstGeom prst="roundRect">
            <a:avLst>
              <a:gd fmla="val 26666" name="adj"/>
            </a:avLst>
          </a:prstGeom>
          <a:solidFill>
            <a:srgbClr val="F9C84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24"/>
          <p:cNvSpPr txBox="1"/>
          <p:nvPr/>
        </p:nvSpPr>
        <p:spPr>
          <a:xfrm>
            <a:off x="571500" y="4191000"/>
            <a:ext cx="80010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6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Takeaway:</a:t>
            </a:r>
            <a:r>
              <a:rPr lang="en" sz="1600"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b="0" lang="en" sz="1600">
                <a:solidFill>
                  <a:srgbClr val="2D3142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Math does not have to look like a worksheet.</a:t>
            </a:r>
            <a:endParaRPr sz="160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7"/>
        </a:solidFill>
      </p:bgPr>
    </p:bg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6" name="Google Shape;446;p25"/>
          <p:cNvGrpSpPr/>
          <p:nvPr/>
        </p:nvGrpSpPr>
        <p:grpSpPr>
          <a:xfrm>
            <a:off x="8001000" y="-952500"/>
            <a:ext cx="1524000" cy="1762275"/>
            <a:chOff x="8001000" y="-952500"/>
            <a:chExt cx="1524000" cy="1762275"/>
          </a:xfrm>
        </p:grpSpPr>
        <p:sp>
          <p:nvSpPr>
            <p:cNvPr id="447" name="Google Shape;447;p25"/>
            <p:cNvSpPr/>
            <p:nvPr/>
          </p:nvSpPr>
          <p:spPr>
            <a:xfrm>
              <a:off x="8001000" y="-952500"/>
              <a:ext cx="1524000" cy="1524000"/>
            </a:xfrm>
            <a:prstGeom prst="ellipse">
              <a:avLst/>
            </a:prstGeom>
            <a:solidFill>
              <a:srgbClr val="F9C846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25"/>
            <p:cNvSpPr/>
            <p:nvPr/>
          </p:nvSpPr>
          <p:spPr>
            <a:xfrm>
              <a:off x="8382000" y="381000"/>
              <a:ext cx="381000" cy="381000"/>
            </a:xfrm>
            <a:prstGeom prst="roundRect">
              <a:avLst>
                <a:gd fmla="val 50000" name="adj"/>
              </a:avLst>
            </a:prstGeom>
            <a:solidFill>
              <a:srgbClr val="48C0A3">
                <a:alpha val="3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25"/>
            <p:cNvSpPr/>
            <p:nvPr/>
          </p:nvSpPr>
          <p:spPr>
            <a:xfrm>
              <a:off x="8905875" y="523875"/>
              <a:ext cx="285900" cy="285900"/>
            </a:xfrm>
            <a:prstGeom prst="ellipse">
              <a:avLst/>
            </a:prstGeom>
            <a:solidFill>
              <a:srgbClr val="F26D6D">
                <a:alpha val="4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0" name="Google Shape;450;p25"/>
          <p:cNvGrpSpPr/>
          <p:nvPr/>
        </p:nvGrpSpPr>
        <p:grpSpPr>
          <a:xfrm>
            <a:off x="-762000" y="4333875"/>
            <a:ext cx="1905000" cy="1952625"/>
            <a:chOff x="-762000" y="4333875"/>
            <a:chExt cx="1905000" cy="1952625"/>
          </a:xfrm>
        </p:grpSpPr>
        <p:sp>
          <p:nvSpPr>
            <p:cNvPr id="451" name="Google Shape;451;p25"/>
            <p:cNvSpPr/>
            <p:nvPr/>
          </p:nvSpPr>
          <p:spPr>
            <a:xfrm>
              <a:off x="-762000" y="4381500"/>
              <a:ext cx="1905000" cy="1905000"/>
            </a:xfrm>
            <a:prstGeom prst="ellipse">
              <a:avLst/>
            </a:prstGeom>
            <a:solidFill>
              <a:srgbClr val="4F9DDF">
                <a:alpha val="1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25"/>
            <p:cNvSpPr/>
            <p:nvPr/>
          </p:nvSpPr>
          <p:spPr>
            <a:xfrm>
              <a:off x="619125" y="4333875"/>
              <a:ext cx="476400" cy="476400"/>
            </a:xfrm>
            <a:prstGeom prst="ellipse">
              <a:avLst/>
            </a:prstGeom>
            <a:solidFill>
              <a:srgbClr val="F9C846">
                <a:alpha val="4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3" name="Google Shape;453;p25"/>
          <p:cNvGrpSpPr/>
          <p:nvPr/>
        </p:nvGrpSpPr>
        <p:grpSpPr>
          <a:xfrm>
            <a:off x="8572500" y="342900"/>
            <a:ext cx="342900" cy="323850"/>
            <a:chOff x="38100" y="38100"/>
            <a:chExt cx="342900" cy="323850"/>
          </a:xfrm>
        </p:grpSpPr>
        <p:sp>
          <p:nvSpPr>
            <p:cNvPr id="454" name="Google Shape;454;p25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F26D6D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25"/>
            <p:cNvSpPr/>
            <p:nvPr/>
          </p:nvSpPr>
          <p:spPr>
            <a:xfrm>
              <a:off x="152400" y="38100"/>
              <a:ext cx="228600" cy="228600"/>
            </a:xfrm>
            <a:prstGeom prst="ellipse">
              <a:avLst/>
            </a:prstGeom>
            <a:solidFill>
              <a:srgbClr val="4F9DDF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25"/>
            <p:cNvSpPr/>
            <p:nvPr/>
          </p:nvSpPr>
          <p:spPr>
            <a:xfrm>
              <a:off x="95250" y="133350"/>
              <a:ext cx="228600" cy="228600"/>
            </a:xfrm>
            <a:prstGeom prst="ellipse">
              <a:avLst/>
            </a:prstGeom>
            <a:solidFill>
              <a:srgbClr val="F9C846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7" name="Google Shape;457;p25"/>
          <p:cNvSpPr txBox="1"/>
          <p:nvPr/>
        </p:nvSpPr>
        <p:spPr>
          <a:xfrm>
            <a:off x="457200" y="333375"/>
            <a:ext cx="76200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8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Nurturing Problem-Solving Skills</a:t>
            </a:r>
            <a:endParaRPr b="0" sz="280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sp>
        <p:nvSpPr>
          <p:cNvPr id="458" name="Google Shape;458;p25"/>
          <p:cNvSpPr txBox="1"/>
          <p:nvPr/>
        </p:nvSpPr>
        <p:spPr>
          <a:xfrm>
            <a:off x="457200" y="1000125"/>
            <a:ext cx="762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5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Instead of solving problems immediately, </a:t>
            </a:r>
            <a:r>
              <a:rPr b="0" lang="en" sz="1500">
                <a:solidFill>
                  <a:srgbClr val="F26D6D"/>
                </a:solidFill>
                <a:latin typeface="Quicksand"/>
                <a:ea typeface="Quicksand"/>
                <a:cs typeface="Quicksand"/>
                <a:sym typeface="Quicksand"/>
              </a:rPr>
              <a:t>PAUSE</a:t>
            </a:r>
            <a:r>
              <a:rPr b="0" lang="en" sz="15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 and ask:</a:t>
            </a:r>
            <a:endParaRPr/>
          </a:p>
        </p:txBody>
      </p:sp>
      <p:grpSp>
        <p:nvGrpSpPr>
          <p:cNvPr id="459" name="Google Shape;459;p25"/>
          <p:cNvGrpSpPr/>
          <p:nvPr/>
        </p:nvGrpSpPr>
        <p:grpSpPr>
          <a:xfrm>
            <a:off x="457200" y="1476375"/>
            <a:ext cx="3905400" cy="961950"/>
            <a:chOff x="457200" y="1476375"/>
            <a:chExt cx="3905400" cy="961950"/>
          </a:xfrm>
        </p:grpSpPr>
        <p:sp>
          <p:nvSpPr>
            <p:cNvPr id="460" name="Google Shape;460;p25"/>
            <p:cNvSpPr/>
            <p:nvPr/>
          </p:nvSpPr>
          <p:spPr>
            <a:xfrm>
              <a:off x="457200" y="1476375"/>
              <a:ext cx="3905400" cy="857400"/>
            </a:xfrm>
            <a:prstGeom prst="roundRect">
              <a:avLst>
                <a:gd fmla="val 22222" name="adj"/>
              </a:avLst>
            </a:prstGeom>
            <a:solidFill>
              <a:srgbClr val="4F9DD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25"/>
            <p:cNvSpPr/>
            <p:nvPr/>
          </p:nvSpPr>
          <p:spPr>
            <a:xfrm>
              <a:off x="857250" y="2333625"/>
              <a:ext cx="114300" cy="10470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40000" y="120000"/>
                  </a:lnTo>
                  <a:close/>
                </a:path>
              </a:pathLst>
            </a:custGeom>
            <a:solidFill>
              <a:srgbClr val="4F9DD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25"/>
            <p:cNvSpPr txBox="1"/>
            <p:nvPr/>
          </p:nvSpPr>
          <p:spPr>
            <a:xfrm>
              <a:off x="695325" y="1619250"/>
              <a:ext cx="34290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2200">
                  <a:solidFill>
                    <a:srgbClr val="FFFFF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“What happened?”</a:t>
              </a:r>
              <a:endParaRPr b="0" sz="2200">
                <a:solidFill>
                  <a:srgbClr val="FFFFFF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</p:grpSp>
      <p:grpSp>
        <p:nvGrpSpPr>
          <p:cNvPr id="463" name="Google Shape;463;p25"/>
          <p:cNvGrpSpPr/>
          <p:nvPr/>
        </p:nvGrpSpPr>
        <p:grpSpPr>
          <a:xfrm>
            <a:off x="4781550" y="1476375"/>
            <a:ext cx="3905400" cy="961950"/>
            <a:chOff x="4781550" y="1476375"/>
            <a:chExt cx="3905400" cy="961950"/>
          </a:xfrm>
        </p:grpSpPr>
        <p:sp>
          <p:nvSpPr>
            <p:cNvPr id="464" name="Google Shape;464;p25"/>
            <p:cNvSpPr/>
            <p:nvPr/>
          </p:nvSpPr>
          <p:spPr>
            <a:xfrm>
              <a:off x="4781550" y="1476375"/>
              <a:ext cx="3905400" cy="857400"/>
            </a:xfrm>
            <a:prstGeom prst="roundRect">
              <a:avLst>
                <a:gd fmla="val 22222" name="adj"/>
              </a:avLst>
            </a:prstGeom>
            <a:solidFill>
              <a:srgbClr val="F26D6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25"/>
            <p:cNvSpPr/>
            <p:nvPr/>
          </p:nvSpPr>
          <p:spPr>
            <a:xfrm>
              <a:off x="5181600" y="2333625"/>
              <a:ext cx="114300" cy="10470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40000" y="120000"/>
                  </a:lnTo>
                  <a:close/>
                </a:path>
              </a:pathLst>
            </a:custGeom>
            <a:solidFill>
              <a:srgbClr val="F26D6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25"/>
            <p:cNvSpPr txBox="1"/>
            <p:nvPr/>
          </p:nvSpPr>
          <p:spPr>
            <a:xfrm>
              <a:off x="5019675" y="1619250"/>
              <a:ext cx="34290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2200">
                  <a:solidFill>
                    <a:srgbClr val="FFFFF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“What could we try?”</a:t>
              </a:r>
              <a:endParaRPr b="0" sz="2200">
                <a:solidFill>
                  <a:srgbClr val="FFFFFF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</p:grpSp>
      <p:grpSp>
        <p:nvGrpSpPr>
          <p:cNvPr id="467" name="Google Shape;467;p25"/>
          <p:cNvGrpSpPr/>
          <p:nvPr/>
        </p:nvGrpSpPr>
        <p:grpSpPr>
          <a:xfrm>
            <a:off x="457200" y="2571750"/>
            <a:ext cx="2486100" cy="952650"/>
            <a:chOff x="457200" y="2571750"/>
            <a:chExt cx="2486100" cy="952650"/>
          </a:xfrm>
        </p:grpSpPr>
        <p:sp>
          <p:nvSpPr>
            <p:cNvPr id="468" name="Google Shape;468;p25"/>
            <p:cNvSpPr/>
            <p:nvPr/>
          </p:nvSpPr>
          <p:spPr>
            <a:xfrm>
              <a:off x="457200" y="2571750"/>
              <a:ext cx="2486100" cy="857400"/>
            </a:xfrm>
            <a:prstGeom prst="roundRect">
              <a:avLst>
                <a:gd fmla="val 17777" name="adj"/>
              </a:avLst>
            </a:prstGeom>
            <a:solidFill>
              <a:srgbClr val="F9C84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25"/>
            <p:cNvSpPr/>
            <p:nvPr/>
          </p:nvSpPr>
          <p:spPr>
            <a:xfrm>
              <a:off x="857250" y="3429000"/>
              <a:ext cx="114300" cy="9540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40000" y="120000"/>
                  </a:lnTo>
                  <a:close/>
                </a:path>
              </a:pathLst>
            </a:custGeom>
            <a:solidFill>
              <a:srgbClr val="F9C84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25"/>
            <p:cNvSpPr txBox="1"/>
            <p:nvPr/>
          </p:nvSpPr>
          <p:spPr>
            <a:xfrm>
              <a:off x="609600" y="2686050"/>
              <a:ext cx="2181300" cy="62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5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“Why do you think it fell?”</a:t>
              </a:r>
              <a:endParaRPr b="0" sz="15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</p:grpSp>
      <p:grpSp>
        <p:nvGrpSpPr>
          <p:cNvPr id="471" name="Google Shape;471;p25"/>
          <p:cNvGrpSpPr/>
          <p:nvPr/>
        </p:nvGrpSpPr>
        <p:grpSpPr>
          <a:xfrm>
            <a:off x="3324225" y="2571750"/>
            <a:ext cx="2495700" cy="952650"/>
            <a:chOff x="3324225" y="2571750"/>
            <a:chExt cx="2495700" cy="952650"/>
          </a:xfrm>
        </p:grpSpPr>
        <p:sp>
          <p:nvSpPr>
            <p:cNvPr id="472" name="Google Shape;472;p25"/>
            <p:cNvSpPr/>
            <p:nvPr/>
          </p:nvSpPr>
          <p:spPr>
            <a:xfrm>
              <a:off x="3324225" y="2571750"/>
              <a:ext cx="2495700" cy="857400"/>
            </a:xfrm>
            <a:prstGeom prst="roundRect">
              <a:avLst>
                <a:gd fmla="val 17777" name="adj"/>
              </a:avLst>
            </a:prstGeom>
            <a:solidFill>
              <a:srgbClr val="48C0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25"/>
            <p:cNvSpPr/>
            <p:nvPr/>
          </p:nvSpPr>
          <p:spPr>
            <a:xfrm>
              <a:off x="3724275" y="3429000"/>
              <a:ext cx="114300" cy="9540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40000" y="120000"/>
                  </a:lnTo>
                  <a:close/>
                </a:path>
              </a:pathLst>
            </a:custGeom>
            <a:solidFill>
              <a:srgbClr val="48C0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25"/>
            <p:cNvSpPr txBox="1"/>
            <p:nvPr/>
          </p:nvSpPr>
          <p:spPr>
            <a:xfrm>
              <a:off x="3476625" y="2686050"/>
              <a:ext cx="2190900" cy="62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500">
                  <a:solidFill>
                    <a:srgbClr val="FFFFF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“What could make it stronger?”</a:t>
              </a:r>
              <a:endParaRPr b="0" sz="1500">
                <a:solidFill>
                  <a:srgbClr val="FFFFFF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</p:grpSp>
      <p:grpSp>
        <p:nvGrpSpPr>
          <p:cNvPr id="475" name="Google Shape;475;p25"/>
          <p:cNvGrpSpPr/>
          <p:nvPr/>
        </p:nvGrpSpPr>
        <p:grpSpPr>
          <a:xfrm>
            <a:off x="6200775" y="2571750"/>
            <a:ext cx="2486100" cy="952650"/>
            <a:chOff x="6200775" y="2571750"/>
            <a:chExt cx="2486100" cy="952650"/>
          </a:xfrm>
        </p:grpSpPr>
        <p:sp>
          <p:nvSpPr>
            <p:cNvPr id="476" name="Google Shape;476;p25"/>
            <p:cNvSpPr/>
            <p:nvPr/>
          </p:nvSpPr>
          <p:spPr>
            <a:xfrm>
              <a:off x="6200775" y="2571750"/>
              <a:ext cx="2486100" cy="857400"/>
            </a:xfrm>
            <a:prstGeom prst="roundRect">
              <a:avLst>
                <a:gd fmla="val 17777" name="adj"/>
              </a:avLst>
            </a:prstGeom>
            <a:solidFill>
              <a:srgbClr val="FFFFFF"/>
            </a:solidFill>
            <a:ln cap="flat" cmpd="sng" w="28575">
              <a:solidFill>
                <a:srgbClr val="4F9DD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25"/>
            <p:cNvSpPr/>
            <p:nvPr/>
          </p:nvSpPr>
          <p:spPr>
            <a:xfrm>
              <a:off x="6600825" y="3429000"/>
              <a:ext cx="114300" cy="9540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40000" y="120000"/>
                  </a:lnTo>
                  <a:close/>
                </a:path>
              </a:pathLst>
            </a:custGeom>
            <a:solidFill>
              <a:srgbClr val="4F9DD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25"/>
            <p:cNvSpPr txBox="1"/>
            <p:nvPr/>
          </p:nvSpPr>
          <p:spPr>
            <a:xfrm>
              <a:off x="6353175" y="2686050"/>
              <a:ext cx="2181300" cy="62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5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“Should we try something different?”</a:t>
              </a:r>
              <a:endParaRPr b="0" sz="15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</p:grpSp>
      <p:grpSp>
        <p:nvGrpSpPr>
          <p:cNvPr id="479" name="Google Shape;479;p25"/>
          <p:cNvGrpSpPr/>
          <p:nvPr/>
        </p:nvGrpSpPr>
        <p:grpSpPr>
          <a:xfrm>
            <a:off x="457200" y="3857625"/>
            <a:ext cx="8229600" cy="857400"/>
            <a:chOff x="457200" y="3857625"/>
            <a:chExt cx="8229600" cy="857400"/>
          </a:xfrm>
        </p:grpSpPr>
        <p:sp>
          <p:nvSpPr>
            <p:cNvPr id="480" name="Google Shape;480;p25"/>
            <p:cNvSpPr/>
            <p:nvPr/>
          </p:nvSpPr>
          <p:spPr>
            <a:xfrm>
              <a:off x="457200" y="3857625"/>
              <a:ext cx="8229600" cy="857400"/>
            </a:xfrm>
            <a:prstGeom prst="roundRect">
              <a:avLst>
                <a:gd fmla="val 22222" name="adj"/>
              </a:avLst>
            </a:prstGeom>
            <a:solidFill>
              <a:srgbClr val="F9C84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25"/>
            <p:cNvSpPr txBox="1"/>
            <p:nvPr/>
          </p:nvSpPr>
          <p:spPr>
            <a:xfrm>
              <a:off x="762000" y="3857625"/>
              <a:ext cx="76200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700">
                  <a:solidFill>
                    <a:srgbClr val="F26D6D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Goal:</a:t>
              </a:r>
              <a:r>
                <a:rPr b="0" lang="en" sz="17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 We are teaching children how to think—not just giving them the answers.</a:t>
              </a:r>
              <a:endParaRPr b="0" sz="17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7"/>
        </a:solidFill>
      </p:bgPr>
    </p:bg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26"/>
          <p:cNvGrpSpPr/>
          <p:nvPr/>
        </p:nvGrpSpPr>
        <p:grpSpPr>
          <a:xfrm>
            <a:off x="8001000" y="-952500"/>
            <a:ext cx="1524000" cy="1762275"/>
            <a:chOff x="8001000" y="-952500"/>
            <a:chExt cx="1524000" cy="1762275"/>
          </a:xfrm>
        </p:grpSpPr>
        <p:sp>
          <p:nvSpPr>
            <p:cNvPr id="487" name="Google Shape;487;p26"/>
            <p:cNvSpPr/>
            <p:nvPr/>
          </p:nvSpPr>
          <p:spPr>
            <a:xfrm>
              <a:off x="8001000" y="-952500"/>
              <a:ext cx="1524000" cy="1524000"/>
            </a:xfrm>
            <a:prstGeom prst="ellipse">
              <a:avLst/>
            </a:prstGeom>
            <a:solidFill>
              <a:srgbClr val="F9C846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26"/>
            <p:cNvSpPr/>
            <p:nvPr/>
          </p:nvSpPr>
          <p:spPr>
            <a:xfrm>
              <a:off x="8382000" y="381000"/>
              <a:ext cx="381000" cy="381000"/>
            </a:xfrm>
            <a:prstGeom prst="roundRect">
              <a:avLst>
                <a:gd fmla="val 50000" name="adj"/>
              </a:avLst>
            </a:prstGeom>
            <a:solidFill>
              <a:srgbClr val="48C0A3">
                <a:alpha val="3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26"/>
            <p:cNvSpPr/>
            <p:nvPr/>
          </p:nvSpPr>
          <p:spPr>
            <a:xfrm>
              <a:off x="8905875" y="523875"/>
              <a:ext cx="285900" cy="285900"/>
            </a:xfrm>
            <a:prstGeom prst="ellipse">
              <a:avLst/>
            </a:prstGeom>
            <a:solidFill>
              <a:srgbClr val="F26D6D">
                <a:alpha val="4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0" name="Google Shape;490;p26"/>
          <p:cNvGrpSpPr/>
          <p:nvPr/>
        </p:nvGrpSpPr>
        <p:grpSpPr>
          <a:xfrm>
            <a:off x="-762000" y="4333875"/>
            <a:ext cx="1905000" cy="1952625"/>
            <a:chOff x="-762000" y="4333875"/>
            <a:chExt cx="1905000" cy="1952625"/>
          </a:xfrm>
        </p:grpSpPr>
        <p:sp>
          <p:nvSpPr>
            <p:cNvPr id="491" name="Google Shape;491;p26"/>
            <p:cNvSpPr/>
            <p:nvPr/>
          </p:nvSpPr>
          <p:spPr>
            <a:xfrm>
              <a:off x="-762000" y="4381500"/>
              <a:ext cx="1905000" cy="1905000"/>
            </a:xfrm>
            <a:prstGeom prst="ellipse">
              <a:avLst/>
            </a:prstGeom>
            <a:solidFill>
              <a:srgbClr val="4F9DDF">
                <a:alpha val="1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26"/>
            <p:cNvSpPr/>
            <p:nvPr/>
          </p:nvSpPr>
          <p:spPr>
            <a:xfrm>
              <a:off x="619125" y="4333875"/>
              <a:ext cx="476400" cy="476400"/>
            </a:xfrm>
            <a:prstGeom prst="ellipse">
              <a:avLst/>
            </a:prstGeom>
            <a:solidFill>
              <a:srgbClr val="F9C846">
                <a:alpha val="4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3" name="Google Shape;493;p26"/>
          <p:cNvGrpSpPr/>
          <p:nvPr/>
        </p:nvGrpSpPr>
        <p:grpSpPr>
          <a:xfrm>
            <a:off x="8572500" y="266700"/>
            <a:ext cx="342900" cy="323850"/>
            <a:chOff x="38100" y="38100"/>
            <a:chExt cx="342900" cy="323850"/>
          </a:xfrm>
        </p:grpSpPr>
        <p:sp>
          <p:nvSpPr>
            <p:cNvPr id="494" name="Google Shape;494;p26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F26D6D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26"/>
            <p:cNvSpPr/>
            <p:nvPr/>
          </p:nvSpPr>
          <p:spPr>
            <a:xfrm>
              <a:off x="152400" y="38100"/>
              <a:ext cx="228600" cy="228600"/>
            </a:xfrm>
            <a:prstGeom prst="ellipse">
              <a:avLst/>
            </a:prstGeom>
            <a:solidFill>
              <a:srgbClr val="4F9DDF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26"/>
            <p:cNvSpPr/>
            <p:nvPr/>
          </p:nvSpPr>
          <p:spPr>
            <a:xfrm>
              <a:off x="95250" y="133350"/>
              <a:ext cx="228600" cy="228600"/>
            </a:xfrm>
            <a:prstGeom prst="ellipse">
              <a:avLst/>
            </a:prstGeom>
            <a:solidFill>
              <a:srgbClr val="F9C846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7" name="Google Shape;497;p26"/>
          <p:cNvSpPr txBox="1"/>
          <p:nvPr/>
        </p:nvSpPr>
        <p:spPr>
          <a:xfrm>
            <a:off x="457200" y="285750"/>
            <a:ext cx="76200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30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Inclusion &amp; Individualized Goals</a:t>
            </a:r>
            <a:endParaRPr b="0" sz="300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grpSp>
        <p:nvGrpSpPr>
          <p:cNvPr id="498" name="Google Shape;498;p26"/>
          <p:cNvGrpSpPr/>
          <p:nvPr/>
        </p:nvGrpSpPr>
        <p:grpSpPr>
          <a:xfrm>
            <a:off x="457200" y="1143000"/>
            <a:ext cx="2610000" cy="1285800"/>
            <a:chOff x="0" y="0"/>
            <a:chExt cx="2610000" cy="1285800"/>
          </a:xfrm>
        </p:grpSpPr>
        <p:sp>
          <p:nvSpPr>
            <p:cNvPr id="499" name="Google Shape;499;p26"/>
            <p:cNvSpPr/>
            <p:nvPr/>
          </p:nvSpPr>
          <p:spPr>
            <a:xfrm>
              <a:off x="0" y="0"/>
              <a:ext cx="2610000" cy="1285800"/>
            </a:xfrm>
            <a:prstGeom prst="roundRect">
              <a:avLst>
                <a:gd fmla="val 8888" name="adj"/>
              </a:avLst>
            </a:prstGeom>
            <a:solidFill>
              <a:srgbClr val="FFFFFF"/>
            </a:solidFill>
            <a:ln cap="flat" cmpd="sng" w="1430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26"/>
            <p:cNvSpPr/>
            <p:nvPr/>
          </p:nvSpPr>
          <p:spPr>
            <a:xfrm>
              <a:off x="0" y="0"/>
              <a:ext cx="152400" cy="1285800"/>
            </a:xfrm>
            <a:custGeom>
              <a:rect b="b" l="l" r="r" t="t"/>
              <a:pathLst>
                <a:path extrusionOk="0" h="120000" w="120000">
                  <a:moveTo>
                    <a:pt x="0" y="10667"/>
                  </a:moveTo>
                  <a:cubicBezTo>
                    <a:pt x="-1" y="7838"/>
                    <a:pt x="9481" y="5125"/>
                    <a:pt x="26359" y="3124"/>
                  </a:cubicBezTo>
                  <a:cubicBezTo>
                    <a:pt x="43238" y="1124"/>
                    <a:pt x="66130" y="0"/>
                    <a:pt x="90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90000" y="120000"/>
                  </a:lnTo>
                  <a:cubicBezTo>
                    <a:pt x="66131" y="120000"/>
                    <a:pt x="43239" y="118876"/>
                    <a:pt x="26360" y="116876"/>
                  </a:cubicBezTo>
                  <a:cubicBezTo>
                    <a:pt x="9482" y="114875"/>
                    <a:pt x="0" y="112162"/>
                    <a:pt x="0" y="109333"/>
                  </a:cubicBezTo>
                  <a:close/>
                </a:path>
              </a:pathLst>
            </a:custGeom>
            <a:solidFill>
              <a:srgbClr val="4F9DD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26"/>
            <p:cNvSpPr/>
            <p:nvPr/>
          </p:nvSpPr>
          <p:spPr>
            <a:xfrm>
              <a:off x="266700" y="228600"/>
              <a:ext cx="114300" cy="114300"/>
            </a:xfrm>
            <a:prstGeom prst="ellipse">
              <a:avLst/>
            </a:prstGeom>
            <a:solidFill>
              <a:srgbClr val="4F9DD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26"/>
            <p:cNvSpPr txBox="1"/>
            <p:nvPr/>
          </p:nvSpPr>
          <p:spPr>
            <a:xfrm>
              <a:off x="457200" y="133350"/>
              <a:ext cx="20001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5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Communication</a:t>
              </a:r>
              <a:endParaRPr b="0" sz="135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503" name="Google Shape;503;p26"/>
            <p:cNvSpPr txBox="1"/>
            <p:nvPr/>
          </p:nvSpPr>
          <p:spPr>
            <a:xfrm>
              <a:off x="323850" y="495300"/>
              <a:ext cx="2133600" cy="66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4F5D75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Requesting a desired toy</a:t>
              </a:r>
              <a:endParaRPr b="0" sz="1100">
                <a:solidFill>
                  <a:srgbClr val="4F5D75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</p:grpSp>
      <p:grpSp>
        <p:nvGrpSpPr>
          <p:cNvPr id="504" name="Google Shape;504;p26"/>
          <p:cNvGrpSpPr/>
          <p:nvPr/>
        </p:nvGrpSpPr>
        <p:grpSpPr>
          <a:xfrm>
            <a:off x="3257550" y="1143000"/>
            <a:ext cx="2610000" cy="1285800"/>
            <a:chOff x="0" y="0"/>
            <a:chExt cx="2610000" cy="1285800"/>
          </a:xfrm>
        </p:grpSpPr>
        <p:sp>
          <p:nvSpPr>
            <p:cNvPr id="505" name="Google Shape;505;p26"/>
            <p:cNvSpPr/>
            <p:nvPr/>
          </p:nvSpPr>
          <p:spPr>
            <a:xfrm>
              <a:off x="0" y="0"/>
              <a:ext cx="2610000" cy="1285800"/>
            </a:xfrm>
            <a:prstGeom prst="roundRect">
              <a:avLst>
                <a:gd fmla="val 8888" name="adj"/>
              </a:avLst>
            </a:prstGeom>
            <a:solidFill>
              <a:srgbClr val="FFFFFF"/>
            </a:solidFill>
            <a:ln cap="flat" cmpd="sng" w="1430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26"/>
            <p:cNvSpPr/>
            <p:nvPr/>
          </p:nvSpPr>
          <p:spPr>
            <a:xfrm>
              <a:off x="0" y="0"/>
              <a:ext cx="152400" cy="1285800"/>
            </a:xfrm>
            <a:custGeom>
              <a:rect b="b" l="l" r="r" t="t"/>
              <a:pathLst>
                <a:path extrusionOk="0" h="120000" w="120000">
                  <a:moveTo>
                    <a:pt x="0" y="10667"/>
                  </a:moveTo>
                  <a:cubicBezTo>
                    <a:pt x="-1" y="7838"/>
                    <a:pt x="9481" y="5125"/>
                    <a:pt x="26359" y="3124"/>
                  </a:cubicBezTo>
                  <a:cubicBezTo>
                    <a:pt x="43238" y="1124"/>
                    <a:pt x="66130" y="0"/>
                    <a:pt x="90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90000" y="120000"/>
                  </a:lnTo>
                  <a:cubicBezTo>
                    <a:pt x="66131" y="120000"/>
                    <a:pt x="43239" y="118876"/>
                    <a:pt x="26360" y="116876"/>
                  </a:cubicBezTo>
                  <a:cubicBezTo>
                    <a:pt x="9482" y="114875"/>
                    <a:pt x="0" y="112162"/>
                    <a:pt x="0" y="109333"/>
                  </a:cubicBezTo>
                  <a:close/>
                </a:path>
              </a:pathLst>
            </a:custGeom>
            <a:solidFill>
              <a:srgbClr val="F26D6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26"/>
            <p:cNvSpPr/>
            <p:nvPr/>
          </p:nvSpPr>
          <p:spPr>
            <a:xfrm>
              <a:off x="266700" y="228600"/>
              <a:ext cx="114300" cy="114300"/>
            </a:xfrm>
            <a:prstGeom prst="ellipse">
              <a:avLst/>
            </a:prstGeom>
            <a:solidFill>
              <a:srgbClr val="F26D6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26"/>
            <p:cNvSpPr txBox="1"/>
            <p:nvPr/>
          </p:nvSpPr>
          <p:spPr>
            <a:xfrm>
              <a:off x="457200" y="133350"/>
              <a:ext cx="20001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5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Social Interaction</a:t>
              </a:r>
              <a:endParaRPr b="0" sz="135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509" name="Google Shape;509;p26"/>
            <p:cNvSpPr txBox="1"/>
            <p:nvPr/>
          </p:nvSpPr>
          <p:spPr>
            <a:xfrm>
              <a:off x="323850" y="495300"/>
              <a:ext cx="2133600" cy="66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4F5D75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Playing alongside a peer</a:t>
              </a:r>
              <a:endParaRPr b="0" sz="1100">
                <a:solidFill>
                  <a:srgbClr val="4F5D75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</p:grpSp>
      <p:grpSp>
        <p:nvGrpSpPr>
          <p:cNvPr id="510" name="Google Shape;510;p26"/>
          <p:cNvGrpSpPr/>
          <p:nvPr/>
        </p:nvGrpSpPr>
        <p:grpSpPr>
          <a:xfrm>
            <a:off x="6057900" y="1143000"/>
            <a:ext cx="2610000" cy="1285800"/>
            <a:chOff x="0" y="0"/>
            <a:chExt cx="2610000" cy="1285800"/>
          </a:xfrm>
        </p:grpSpPr>
        <p:sp>
          <p:nvSpPr>
            <p:cNvPr id="511" name="Google Shape;511;p26"/>
            <p:cNvSpPr/>
            <p:nvPr/>
          </p:nvSpPr>
          <p:spPr>
            <a:xfrm>
              <a:off x="0" y="0"/>
              <a:ext cx="2610000" cy="1285800"/>
            </a:xfrm>
            <a:prstGeom prst="roundRect">
              <a:avLst>
                <a:gd fmla="val 8888" name="adj"/>
              </a:avLst>
            </a:prstGeom>
            <a:solidFill>
              <a:srgbClr val="FFFFFF"/>
            </a:solidFill>
            <a:ln cap="flat" cmpd="sng" w="1430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26"/>
            <p:cNvSpPr/>
            <p:nvPr/>
          </p:nvSpPr>
          <p:spPr>
            <a:xfrm>
              <a:off x="0" y="0"/>
              <a:ext cx="152400" cy="1285800"/>
            </a:xfrm>
            <a:custGeom>
              <a:rect b="b" l="l" r="r" t="t"/>
              <a:pathLst>
                <a:path extrusionOk="0" h="120000" w="120000">
                  <a:moveTo>
                    <a:pt x="0" y="10667"/>
                  </a:moveTo>
                  <a:cubicBezTo>
                    <a:pt x="-1" y="7838"/>
                    <a:pt x="9481" y="5125"/>
                    <a:pt x="26359" y="3124"/>
                  </a:cubicBezTo>
                  <a:cubicBezTo>
                    <a:pt x="43238" y="1124"/>
                    <a:pt x="66130" y="0"/>
                    <a:pt x="90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90000" y="120000"/>
                  </a:lnTo>
                  <a:cubicBezTo>
                    <a:pt x="66131" y="120000"/>
                    <a:pt x="43239" y="118876"/>
                    <a:pt x="26360" y="116876"/>
                  </a:cubicBezTo>
                  <a:cubicBezTo>
                    <a:pt x="9482" y="114875"/>
                    <a:pt x="0" y="112162"/>
                    <a:pt x="0" y="109333"/>
                  </a:cubicBezTo>
                  <a:close/>
                </a:path>
              </a:pathLst>
            </a:custGeom>
            <a:solidFill>
              <a:srgbClr val="48C0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26"/>
            <p:cNvSpPr/>
            <p:nvPr/>
          </p:nvSpPr>
          <p:spPr>
            <a:xfrm>
              <a:off x="266700" y="228600"/>
              <a:ext cx="114300" cy="114300"/>
            </a:xfrm>
            <a:prstGeom prst="ellipse">
              <a:avLst/>
            </a:prstGeom>
            <a:solidFill>
              <a:srgbClr val="48C0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26"/>
            <p:cNvSpPr txBox="1"/>
            <p:nvPr/>
          </p:nvSpPr>
          <p:spPr>
            <a:xfrm>
              <a:off x="457200" y="133350"/>
              <a:ext cx="20001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5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Fine Motor</a:t>
              </a:r>
              <a:endParaRPr b="0" sz="135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515" name="Google Shape;515;p26"/>
            <p:cNvSpPr txBox="1"/>
            <p:nvPr/>
          </p:nvSpPr>
          <p:spPr>
            <a:xfrm>
              <a:off x="323850" y="495300"/>
              <a:ext cx="2133600" cy="66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4F5D75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Manipulating play materials</a:t>
              </a:r>
              <a:endParaRPr b="0" sz="1100">
                <a:solidFill>
                  <a:srgbClr val="4F5D75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</p:grpSp>
      <p:grpSp>
        <p:nvGrpSpPr>
          <p:cNvPr id="516" name="Google Shape;516;p26"/>
          <p:cNvGrpSpPr/>
          <p:nvPr/>
        </p:nvGrpSpPr>
        <p:grpSpPr>
          <a:xfrm>
            <a:off x="457200" y="2571750"/>
            <a:ext cx="2610000" cy="1285800"/>
            <a:chOff x="0" y="0"/>
            <a:chExt cx="2610000" cy="1285800"/>
          </a:xfrm>
        </p:grpSpPr>
        <p:sp>
          <p:nvSpPr>
            <p:cNvPr id="517" name="Google Shape;517;p26"/>
            <p:cNvSpPr/>
            <p:nvPr/>
          </p:nvSpPr>
          <p:spPr>
            <a:xfrm>
              <a:off x="0" y="0"/>
              <a:ext cx="2610000" cy="1285800"/>
            </a:xfrm>
            <a:prstGeom prst="roundRect">
              <a:avLst>
                <a:gd fmla="val 8888" name="adj"/>
              </a:avLst>
            </a:prstGeom>
            <a:solidFill>
              <a:srgbClr val="FFFFFF"/>
            </a:solidFill>
            <a:ln cap="flat" cmpd="sng" w="1430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26"/>
            <p:cNvSpPr/>
            <p:nvPr/>
          </p:nvSpPr>
          <p:spPr>
            <a:xfrm>
              <a:off x="0" y="0"/>
              <a:ext cx="152400" cy="1285800"/>
            </a:xfrm>
            <a:custGeom>
              <a:rect b="b" l="l" r="r" t="t"/>
              <a:pathLst>
                <a:path extrusionOk="0" h="120000" w="120000">
                  <a:moveTo>
                    <a:pt x="0" y="10667"/>
                  </a:moveTo>
                  <a:cubicBezTo>
                    <a:pt x="-1" y="7838"/>
                    <a:pt x="9481" y="5125"/>
                    <a:pt x="26359" y="3124"/>
                  </a:cubicBezTo>
                  <a:cubicBezTo>
                    <a:pt x="43238" y="1124"/>
                    <a:pt x="66130" y="0"/>
                    <a:pt x="90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90000" y="120000"/>
                  </a:lnTo>
                  <a:cubicBezTo>
                    <a:pt x="66131" y="120000"/>
                    <a:pt x="43239" y="118876"/>
                    <a:pt x="26360" y="116876"/>
                  </a:cubicBezTo>
                  <a:cubicBezTo>
                    <a:pt x="9482" y="114875"/>
                    <a:pt x="0" y="112162"/>
                    <a:pt x="0" y="109333"/>
                  </a:cubicBezTo>
                  <a:close/>
                </a:path>
              </a:pathLst>
            </a:custGeom>
            <a:solidFill>
              <a:srgbClr val="F9C84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26"/>
            <p:cNvSpPr/>
            <p:nvPr/>
          </p:nvSpPr>
          <p:spPr>
            <a:xfrm>
              <a:off x="266700" y="228600"/>
              <a:ext cx="114300" cy="114300"/>
            </a:xfrm>
            <a:prstGeom prst="ellipse">
              <a:avLst/>
            </a:prstGeom>
            <a:solidFill>
              <a:srgbClr val="F9C84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26"/>
            <p:cNvSpPr txBox="1"/>
            <p:nvPr/>
          </p:nvSpPr>
          <p:spPr>
            <a:xfrm>
              <a:off x="457200" y="133350"/>
              <a:ext cx="20001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5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Gross Motor</a:t>
              </a:r>
              <a:endParaRPr b="0" sz="135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521" name="Google Shape;521;p26"/>
            <p:cNvSpPr txBox="1"/>
            <p:nvPr/>
          </p:nvSpPr>
          <p:spPr>
            <a:xfrm>
              <a:off x="323850" y="495300"/>
              <a:ext cx="2133600" cy="66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4F5D75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Moving through a play environment</a:t>
              </a:r>
              <a:endParaRPr b="0" sz="1100">
                <a:solidFill>
                  <a:srgbClr val="4F5D75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</p:grpSp>
      <p:grpSp>
        <p:nvGrpSpPr>
          <p:cNvPr id="522" name="Google Shape;522;p26"/>
          <p:cNvGrpSpPr/>
          <p:nvPr/>
        </p:nvGrpSpPr>
        <p:grpSpPr>
          <a:xfrm>
            <a:off x="3257550" y="2571750"/>
            <a:ext cx="2610000" cy="1285800"/>
            <a:chOff x="0" y="0"/>
            <a:chExt cx="2610000" cy="1285800"/>
          </a:xfrm>
        </p:grpSpPr>
        <p:sp>
          <p:nvSpPr>
            <p:cNvPr id="523" name="Google Shape;523;p26"/>
            <p:cNvSpPr/>
            <p:nvPr/>
          </p:nvSpPr>
          <p:spPr>
            <a:xfrm>
              <a:off x="0" y="0"/>
              <a:ext cx="2610000" cy="1285800"/>
            </a:xfrm>
            <a:prstGeom prst="roundRect">
              <a:avLst>
                <a:gd fmla="val 8888" name="adj"/>
              </a:avLst>
            </a:prstGeom>
            <a:solidFill>
              <a:srgbClr val="FFFFFF"/>
            </a:solidFill>
            <a:ln cap="flat" cmpd="sng" w="1430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26"/>
            <p:cNvSpPr/>
            <p:nvPr/>
          </p:nvSpPr>
          <p:spPr>
            <a:xfrm>
              <a:off x="0" y="0"/>
              <a:ext cx="152400" cy="1285800"/>
            </a:xfrm>
            <a:custGeom>
              <a:rect b="b" l="l" r="r" t="t"/>
              <a:pathLst>
                <a:path extrusionOk="0" h="120000" w="120000">
                  <a:moveTo>
                    <a:pt x="0" y="10667"/>
                  </a:moveTo>
                  <a:cubicBezTo>
                    <a:pt x="-1" y="7838"/>
                    <a:pt x="9481" y="5125"/>
                    <a:pt x="26359" y="3124"/>
                  </a:cubicBezTo>
                  <a:cubicBezTo>
                    <a:pt x="43238" y="1124"/>
                    <a:pt x="66130" y="0"/>
                    <a:pt x="90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90000" y="120000"/>
                  </a:lnTo>
                  <a:cubicBezTo>
                    <a:pt x="66131" y="120000"/>
                    <a:pt x="43239" y="118876"/>
                    <a:pt x="26360" y="116876"/>
                  </a:cubicBezTo>
                  <a:cubicBezTo>
                    <a:pt x="9482" y="114875"/>
                    <a:pt x="0" y="112162"/>
                    <a:pt x="0" y="109333"/>
                  </a:cubicBezTo>
                  <a:close/>
                </a:path>
              </a:pathLst>
            </a:custGeom>
            <a:solidFill>
              <a:srgbClr val="4F9DD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26"/>
            <p:cNvSpPr/>
            <p:nvPr/>
          </p:nvSpPr>
          <p:spPr>
            <a:xfrm>
              <a:off x="266700" y="228600"/>
              <a:ext cx="114300" cy="114300"/>
            </a:xfrm>
            <a:prstGeom prst="ellipse">
              <a:avLst/>
            </a:prstGeom>
            <a:solidFill>
              <a:srgbClr val="4F9DD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26"/>
            <p:cNvSpPr txBox="1"/>
            <p:nvPr/>
          </p:nvSpPr>
          <p:spPr>
            <a:xfrm>
              <a:off x="457200" y="133350"/>
              <a:ext cx="20001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5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Adaptive Skills</a:t>
              </a:r>
              <a:endParaRPr b="0" sz="135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527" name="Google Shape;527;p26"/>
            <p:cNvSpPr txBox="1"/>
            <p:nvPr/>
          </p:nvSpPr>
          <p:spPr>
            <a:xfrm>
              <a:off x="323850" y="495300"/>
              <a:ext cx="2133600" cy="66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4F5D75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Pretending to cook, clean, dress, or feed</a:t>
              </a:r>
              <a:endParaRPr b="0" sz="1100">
                <a:solidFill>
                  <a:srgbClr val="4F5D75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</p:grpSp>
      <p:grpSp>
        <p:nvGrpSpPr>
          <p:cNvPr id="528" name="Google Shape;528;p26"/>
          <p:cNvGrpSpPr/>
          <p:nvPr/>
        </p:nvGrpSpPr>
        <p:grpSpPr>
          <a:xfrm>
            <a:off x="6057900" y="2571750"/>
            <a:ext cx="2610000" cy="1285800"/>
            <a:chOff x="0" y="0"/>
            <a:chExt cx="2610000" cy="1285800"/>
          </a:xfrm>
        </p:grpSpPr>
        <p:sp>
          <p:nvSpPr>
            <p:cNvPr id="529" name="Google Shape;529;p26"/>
            <p:cNvSpPr/>
            <p:nvPr/>
          </p:nvSpPr>
          <p:spPr>
            <a:xfrm>
              <a:off x="0" y="0"/>
              <a:ext cx="2610000" cy="1285800"/>
            </a:xfrm>
            <a:prstGeom prst="roundRect">
              <a:avLst>
                <a:gd fmla="val 8888" name="adj"/>
              </a:avLst>
            </a:prstGeom>
            <a:solidFill>
              <a:srgbClr val="FFFFFF"/>
            </a:solidFill>
            <a:ln cap="flat" cmpd="sng" w="1430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26"/>
            <p:cNvSpPr/>
            <p:nvPr/>
          </p:nvSpPr>
          <p:spPr>
            <a:xfrm>
              <a:off x="0" y="0"/>
              <a:ext cx="152400" cy="1285800"/>
            </a:xfrm>
            <a:custGeom>
              <a:rect b="b" l="l" r="r" t="t"/>
              <a:pathLst>
                <a:path extrusionOk="0" h="120000" w="120000">
                  <a:moveTo>
                    <a:pt x="0" y="10667"/>
                  </a:moveTo>
                  <a:cubicBezTo>
                    <a:pt x="-1" y="7838"/>
                    <a:pt x="9481" y="5125"/>
                    <a:pt x="26359" y="3124"/>
                  </a:cubicBezTo>
                  <a:cubicBezTo>
                    <a:pt x="43238" y="1124"/>
                    <a:pt x="66130" y="0"/>
                    <a:pt x="90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90000" y="120000"/>
                  </a:lnTo>
                  <a:cubicBezTo>
                    <a:pt x="66131" y="120000"/>
                    <a:pt x="43239" y="118876"/>
                    <a:pt x="26360" y="116876"/>
                  </a:cubicBezTo>
                  <a:cubicBezTo>
                    <a:pt x="9482" y="114875"/>
                    <a:pt x="0" y="112162"/>
                    <a:pt x="0" y="109333"/>
                  </a:cubicBezTo>
                  <a:close/>
                </a:path>
              </a:pathLst>
            </a:custGeom>
            <a:solidFill>
              <a:srgbClr val="F26D6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26"/>
            <p:cNvSpPr/>
            <p:nvPr/>
          </p:nvSpPr>
          <p:spPr>
            <a:xfrm>
              <a:off x="266700" y="228600"/>
              <a:ext cx="114300" cy="114300"/>
            </a:xfrm>
            <a:prstGeom prst="ellipse">
              <a:avLst/>
            </a:prstGeom>
            <a:solidFill>
              <a:srgbClr val="F26D6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26"/>
            <p:cNvSpPr txBox="1"/>
            <p:nvPr/>
          </p:nvSpPr>
          <p:spPr>
            <a:xfrm>
              <a:off x="457200" y="133350"/>
              <a:ext cx="20001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5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Self-Regulation</a:t>
              </a:r>
              <a:endParaRPr b="0" sz="135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533" name="Google Shape;533;p26"/>
            <p:cNvSpPr txBox="1"/>
            <p:nvPr/>
          </p:nvSpPr>
          <p:spPr>
            <a:xfrm>
              <a:off x="323850" y="495300"/>
              <a:ext cx="2133600" cy="66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4F5D75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Coping when play doesn't go as planned</a:t>
              </a:r>
              <a:endParaRPr b="0" sz="1100">
                <a:solidFill>
                  <a:srgbClr val="4F5D75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</p:grpSp>
      <p:grpSp>
        <p:nvGrpSpPr>
          <p:cNvPr id="534" name="Google Shape;534;p26"/>
          <p:cNvGrpSpPr/>
          <p:nvPr/>
        </p:nvGrpSpPr>
        <p:grpSpPr>
          <a:xfrm>
            <a:off x="457200" y="4048125"/>
            <a:ext cx="8229600" cy="714300"/>
            <a:chOff x="0" y="0"/>
            <a:chExt cx="8229600" cy="714300"/>
          </a:xfrm>
        </p:grpSpPr>
        <p:sp>
          <p:nvSpPr>
            <p:cNvPr id="535" name="Google Shape;535;p26"/>
            <p:cNvSpPr/>
            <p:nvPr/>
          </p:nvSpPr>
          <p:spPr>
            <a:xfrm>
              <a:off x="0" y="0"/>
              <a:ext cx="8229600" cy="714300"/>
            </a:xfrm>
            <a:prstGeom prst="roundRect">
              <a:avLst>
                <a:gd fmla="val 21333" name="adj"/>
              </a:avLst>
            </a:prstGeom>
            <a:solidFill>
              <a:srgbClr val="FFFFFF"/>
            </a:solidFill>
            <a:ln cap="flat" cmpd="sng" w="28575">
              <a:solidFill>
                <a:srgbClr val="F9C84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26"/>
            <p:cNvSpPr/>
            <p:nvPr/>
          </p:nvSpPr>
          <p:spPr>
            <a:xfrm>
              <a:off x="0" y="0"/>
              <a:ext cx="1428900" cy="714300"/>
            </a:xfrm>
            <a:custGeom>
              <a:rect b="b" l="l" r="r" t="t"/>
              <a:pathLst>
                <a:path extrusionOk="0" h="120000" w="120000">
                  <a:moveTo>
                    <a:pt x="0" y="25600"/>
                  </a:moveTo>
                  <a:cubicBezTo>
                    <a:pt x="0" y="11462"/>
                    <a:pt x="5731" y="0"/>
                    <a:pt x="128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12800" y="120000"/>
                  </a:lnTo>
                  <a:cubicBezTo>
                    <a:pt x="5731" y="120000"/>
                    <a:pt x="0" y="108538"/>
                    <a:pt x="0" y="94400"/>
                  </a:cubicBezTo>
                  <a:close/>
                </a:path>
              </a:pathLst>
            </a:custGeom>
            <a:solidFill>
              <a:srgbClr val="F9C84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26"/>
            <p:cNvSpPr txBox="1"/>
            <p:nvPr/>
          </p:nvSpPr>
          <p:spPr>
            <a:xfrm>
              <a:off x="0" y="0"/>
              <a:ext cx="1428900" cy="71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Takeaway</a:t>
              </a:r>
              <a:endParaRPr b="0" sz="13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538" name="Google Shape;538;p26"/>
            <p:cNvSpPr txBox="1"/>
            <p:nvPr/>
          </p:nvSpPr>
          <p:spPr>
            <a:xfrm>
              <a:off x="1619250" y="0"/>
              <a:ext cx="6381900" cy="71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50">
                  <a:solidFill>
                    <a:srgbClr val="4F5D75"/>
                  </a:solidFill>
                  <a:latin typeface="Quicksand"/>
                  <a:ea typeface="Quicksand"/>
                  <a:cs typeface="Quicksand"/>
                  <a:sym typeface="Quicksand"/>
                </a:rPr>
                <a:t>IEP goals are embedded naturally within meaningful activities. The goal becomes part of the play.</a:t>
              </a:r>
              <a:endParaRPr b="1" sz="1350">
                <a:solidFill>
                  <a:srgbClr val="4F5D75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7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3" name="Google Shape;543;p27"/>
          <p:cNvGrpSpPr/>
          <p:nvPr/>
        </p:nvGrpSpPr>
        <p:grpSpPr>
          <a:xfrm>
            <a:off x="8001000" y="-952500"/>
            <a:ext cx="1524000" cy="1762275"/>
            <a:chOff x="8001000" y="-952500"/>
            <a:chExt cx="1524000" cy="1762275"/>
          </a:xfrm>
        </p:grpSpPr>
        <p:sp>
          <p:nvSpPr>
            <p:cNvPr id="544" name="Google Shape;544;p27"/>
            <p:cNvSpPr/>
            <p:nvPr/>
          </p:nvSpPr>
          <p:spPr>
            <a:xfrm>
              <a:off x="8001000" y="-952500"/>
              <a:ext cx="1524000" cy="1524000"/>
            </a:xfrm>
            <a:prstGeom prst="ellipse">
              <a:avLst/>
            </a:prstGeom>
            <a:solidFill>
              <a:srgbClr val="F9C846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27"/>
            <p:cNvSpPr/>
            <p:nvPr/>
          </p:nvSpPr>
          <p:spPr>
            <a:xfrm>
              <a:off x="8382000" y="381000"/>
              <a:ext cx="381000" cy="381000"/>
            </a:xfrm>
            <a:prstGeom prst="roundRect">
              <a:avLst>
                <a:gd fmla="val 50000" name="adj"/>
              </a:avLst>
            </a:prstGeom>
            <a:solidFill>
              <a:srgbClr val="48C0A3">
                <a:alpha val="3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27"/>
            <p:cNvSpPr/>
            <p:nvPr/>
          </p:nvSpPr>
          <p:spPr>
            <a:xfrm>
              <a:off x="8905875" y="523875"/>
              <a:ext cx="285900" cy="285900"/>
            </a:xfrm>
            <a:prstGeom prst="ellipse">
              <a:avLst/>
            </a:prstGeom>
            <a:solidFill>
              <a:srgbClr val="F26D6D">
                <a:alpha val="4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7" name="Google Shape;547;p27"/>
          <p:cNvGrpSpPr/>
          <p:nvPr/>
        </p:nvGrpSpPr>
        <p:grpSpPr>
          <a:xfrm>
            <a:off x="-762000" y="4333875"/>
            <a:ext cx="1905000" cy="1952625"/>
            <a:chOff x="-762000" y="4333875"/>
            <a:chExt cx="1905000" cy="1952625"/>
          </a:xfrm>
        </p:grpSpPr>
        <p:sp>
          <p:nvSpPr>
            <p:cNvPr id="548" name="Google Shape;548;p27"/>
            <p:cNvSpPr/>
            <p:nvPr/>
          </p:nvSpPr>
          <p:spPr>
            <a:xfrm>
              <a:off x="-762000" y="4381500"/>
              <a:ext cx="1905000" cy="1905000"/>
            </a:xfrm>
            <a:prstGeom prst="ellipse">
              <a:avLst/>
            </a:prstGeom>
            <a:solidFill>
              <a:srgbClr val="4F9DDF">
                <a:alpha val="1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27"/>
            <p:cNvSpPr/>
            <p:nvPr/>
          </p:nvSpPr>
          <p:spPr>
            <a:xfrm>
              <a:off x="619125" y="4333875"/>
              <a:ext cx="476400" cy="476400"/>
            </a:xfrm>
            <a:prstGeom prst="ellipse">
              <a:avLst/>
            </a:prstGeom>
            <a:solidFill>
              <a:srgbClr val="F9C846">
                <a:alpha val="4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0" name="Google Shape;550;p27"/>
          <p:cNvGrpSpPr/>
          <p:nvPr/>
        </p:nvGrpSpPr>
        <p:grpSpPr>
          <a:xfrm>
            <a:off x="8572500" y="342900"/>
            <a:ext cx="342900" cy="323850"/>
            <a:chOff x="38100" y="38100"/>
            <a:chExt cx="342900" cy="323850"/>
          </a:xfrm>
        </p:grpSpPr>
        <p:sp>
          <p:nvSpPr>
            <p:cNvPr id="551" name="Google Shape;551;p27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F26D6D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27"/>
            <p:cNvSpPr/>
            <p:nvPr/>
          </p:nvSpPr>
          <p:spPr>
            <a:xfrm>
              <a:off x="152400" y="38100"/>
              <a:ext cx="228600" cy="228600"/>
            </a:xfrm>
            <a:prstGeom prst="ellipse">
              <a:avLst/>
            </a:prstGeom>
            <a:solidFill>
              <a:srgbClr val="4F9DDF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27"/>
            <p:cNvSpPr/>
            <p:nvPr/>
          </p:nvSpPr>
          <p:spPr>
            <a:xfrm>
              <a:off x="95250" y="133350"/>
              <a:ext cx="228600" cy="228600"/>
            </a:xfrm>
            <a:prstGeom prst="ellipse">
              <a:avLst/>
            </a:prstGeom>
            <a:solidFill>
              <a:srgbClr val="F9C846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54" name="Google Shape;554;p27"/>
          <p:cNvSpPr txBox="1"/>
          <p:nvPr/>
        </p:nvSpPr>
        <p:spPr>
          <a:xfrm>
            <a:off x="457200" y="381000"/>
            <a:ext cx="7620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30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Adapting the Play Environment</a:t>
            </a:r>
            <a:endParaRPr b="0" sz="300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sp>
        <p:nvSpPr>
          <p:cNvPr id="555" name="Google Shape;555;p27"/>
          <p:cNvSpPr/>
          <p:nvPr/>
        </p:nvSpPr>
        <p:spPr>
          <a:xfrm>
            <a:off x="457200" y="1190625"/>
            <a:ext cx="4343400" cy="914400"/>
          </a:xfrm>
          <a:prstGeom prst="roundRect">
            <a:avLst>
              <a:gd fmla="val 16666" name="adj"/>
            </a:avLst>
          </a:prstGeom>
          <a:solidFill>
            <a:srgbClr val="4F9DDF">
              <a:alpha val="1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6" name="Google Shape;556;p27"/>
          <p:cNvSpPr/>
          <p:nvPr/>
        </p:nvSpPr>
        <p:spPr>
          <a:xfrm>
            <a:off x="457200" y="1190625"/>
            <a:ext cx="57300" cy="914400"/>
          </a:xfrm>
          <a:prstGeom prst="roundRect">
            <a:avLst>
              <a:gd fmla="val 50000" name="adj"/>
            </a:avLst>
          </a:prstGeom>
          <a:solidFill>
            <a:srgbClr val="4F9DD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7" name="Google Shape;557;p27"/>
          <p:cNvSpPr txBox="1"/>
          <p:nvPr/>
        </p:nvSpPr>
        <p:spPr>
          <a:xfrm>
            <a:off x="628650" y="1190625"/>
            <a:ext cx="40197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050">
                <a:solidFill>
                  <a:srgbClr val="4F9DDF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Key Shift</a:t>
            </a:r>
            <a:endParaRPr b="0" sz="1050">
              <a:solidFill>
                <a:srgbClr val="4F9DDF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0" lang="en" sz="1100">
                <a:solidFill>
                  <a:srgbClr val="2D3142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Move from asking </a:t>
            </a:r>
            <a:r>
              <a:rPr b="1" lang="en" sz="1100">
                <a:solidFill>
                  <a:srgbClr val="F26D6D"/>
                </a:solidFill>
                <a:latin typeface="Quicksand"/>
                <a:ea typeface="Quicksand"/>
                <a:cs typeface="Quicksand"/>
                <a:sym typeface="Quicksand"/>
              </a:rPr>
              <a:t>“Can this child play like the other children?”</a:t>
            </a:r>
            <a:r>
              <a:rPr b="0" lang="en" sz="1100">
                <a:solidFill>
                  <a:srgbClr val="2D3142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 to asking </a:t>
            </a:r>
            <a:r>
              <a:rPr b="1" lang="en" sz="1100">
                <a:solidFill>
                  <a:srgbClr val="4F9DDF"/>
                </a:solidFill>
                <a:latin typeface="Quicksand"/>
                <a:ea typeface="Quicksand"/>
                <a:cs typeface="Quicksand"/>
                <a:sym typeface="Quicksand"/>
              </a:rPr>
              <a:t>“How can we adapt the environment so this child can participate?”</a:t>
            </a:r>
            <a:endParaRPr b="0" sz="1100">
              <a:solidFill>
                <a:srgbClr val="2D3142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</p:txBody>
      </p:sp>
      <p:sp>
        <p:nvSpPr>
          <p:cNvPr id="558" name="Google Shape;558;p27"/>
          <p:cNvSpPr txBox="1"/>
          <p:nvPr/>
        </p:nvSpPr>
        <p:spPr>
          <a:xfrm>
            <a:off x="457200" y="2171700"/>
            <a:ext cx="42864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100">
                <a:solidFill>
                  <a:srgbClr val="48C0A3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Adaptive Strategies</a:t>
            </a:r>
            <a:endParaRPr b="0" sz="1100">
              <a:solidFill>
                <a:srgbClr val="48C0A3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sp>
        <p:nvSpPr>
          <p:cNvPr id="559" name="Google Shape;559;p27"/>
          <p:cNvSpPr/>
          <p:nvPr/>
        </p:nvSpPr>
        <p:spPr>
          <a:xfrm>
            <a:off x="457200" y="2495550"/>
            <a:ext cx="152400" cy="152400"/>
          </a:xfrm>
          <a:prstGeom prst="ellipse">
            <a:avLst/>
          </a:prstGeom>
          <a:solidFill>
            <a:srgbClr val="48C0A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" name="Google Shape;560;p27"/>
          <p:cNvSpPr/>
          <p:nvPr/>
        </p:nvSpPr>
        <p:spPr>
          <a:xfrm>
            <a:off x="495300" y="2543175"/>
            <a:ext cx="76200" cy="57300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45000" y="120000"/>
                </a:lnTo>
                <a:lnTo>
                  <a:pt x="120000" y="0"/>
                </a:lnTo>
              </a:path>
            </a:pathLst>
          </a:custGeom>
          <a:solidFill>
            <a:srgbClr val="000000">
              <a:alpha val="0"/>
            </a:srgbClr>
          </a:solidFill>
          <a:ln cap="rnd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1" name="Google Shape;561;p27"/>
          <p:cNvSpPr txBox="1"/>
          <p:nvPr/>
        </p:nvSpPr>
        <p:spPr>
          <a:xfrm>
            <a:off x="685800" y="2428875"/>
            <a:ext cx="1524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0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Visual supports and AAC</a:t>
            </a:r>
            <a:endParaRPr b="0" sz="1000">
              <a:solidFill>
                <a:srgbClr val="4F5D75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</p:txBody>
      </p:sp>
      <p:sp>
        <p:nvSpPr>
          <p:cNvPr id="562" name="Google Shape;562;p27"/>
          <p:cNvSpPr/>
          <p:nvPr/>
        </p:nvSpPr>
        <p:spPr>
          <a:xfrm>
            <a:off x="457200" y="3019425"/>
            <a:ext cx="152400" cy="152400"/>
          </a:xfrm>
          <a:prstGeom prst="ellipse">
            <a:avLst/>
          </a:prstGeom>
          <a:solidFill>
            <a:srgbClr val="48C0A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" name="Google Shape;563;p27"/>
          <p:cNvSpPr/>
          <p:nvPr/>
        </p:nvSpPr>
        <p:spPr>
          <a:xfrm>
            <a:off x="495300" y="3067050"/>
            <a:ext cx="76200" cy="57300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45000" y="120000"/>
                </a:lnTo>
                <a:lnTo>
                  <a:pt x="120000" y="0"/>
                </a:lnTo>
              </a:path>
            </a:pathLst>
          </a:custGeom>
          <a:solidFill>
            <a:srgbClr val="000000">
              <a:alpha val="0"/>
            </a:srgbClr>
          </a:solidFill>
          <a:ln cap="rnd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" name="Google Shape;564;p27"/>
          <p:cNvSpPr txBox="1"/>
          <p:nvPr/>
        </p:nvSpPr>
        <p:spPr>
          <a:xfrm>
            <a:off x="685800" y="2905125"/>
            <a:ext cx="15240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0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Adapted materials (larger/easier-to-grasp objects)</a:t>
            </a:r>
            <a:endParaRPr b="0" sz="1000">
              <a:solidFill>
                <a:srgbClr val="4F5D75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</p:txBody>
      </p:sp>
      <p:sp>
        <p:nvSpPr>
          <p:cNvPr id="565" name="Google Shape;565;p27"/>
          <p:cNvSpPr/>
          <p:nvPr/>
        </p:nvSpPr>
        <p:spPr>
          <a:xfrm>
            <a:off x="457200" y="3590925"/>
            <a:ext cx="152400" cy="152400"/>
          </a:xfrm>
          <a:prstGeom prst="ellipse">
            <a:avLst/>
          </a:prstGeom>
          <a:solidFill>
            <a:srgbClr val="48C0A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6" name="Google Shape;566;p27"/>
          <p:cNvSpPr/>
          <p:nvPr/>
        </p:nvSpPr>
        <p:spPr>
          <a:xfrm>
            <a:off x="495300" y="3638550"/>
            <a:ext cx="76200" cy="57300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45000" y="120000"/>
                </a:lnTo>
                <a:lnTo>
                  <a:pt x="120000" y="0"/>
                </a:lnTo>
              </a:path>
            </a:pathLst>
          </a:custGeom>
          <a:solidFill>
            <a:srgbClr val="000000">
              <a:alpha val="0"/>
            </a:srgbClr>
          </a:solidFill>
          <a:ln cap="rnd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p27"/>
          <p:cNvSpPr txBox="1"/>
          <p:nvPr/>
        </p:nvSpPr>
        <p:spPr>
          <a:xfrm>
            <a:off x="685800" y="3524250"/>
            <a:ext cx="1524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0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Reduced choices to prevent overwhelm</a:t>
            </a:r>
            <a:endParaRPr b="0" sz="1000">
              <a:solidFill>
                <a:srgbClr val="4F5D75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</p:txBody>
      </p:sp>
      <p:sp>
        <p:nvSpPr>
          <p:cNvPr id="568" name="Google Shape;568;p27"/>
          <p:cNvSpPr/>
          <p:nvPr/>
        </p:nvSpPr>
        <p:spPr>
          <a:xfrm>
            <a:off x="2438400" y="2495550"/>
            <a:ext cx="152400" cy="152400"/>
          </a:xfrm>
          <a:prstGeom prst="ellipse">
            <a:avLst/>
          </a:prstGeom>
          <a:solidFill>
            <a:srgbClr val="48C0A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p27"/>
          <p:cNvSpPr/>
          <p:nvPr/>
        </p:nvSpPr>
        <p:spPr>
          <a:xfrm>
            <a:off x="2476500" y="2543175"/>
            <a:ext cx="76200" cy="57300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45000" y="120000"/>
                </a:lnTo>
                <a:lnTo>
                  <a:pt x="120000" y="0"/>
                </a:lnTo>
              </a:path>
            </a:pathLst>
          </a:custGeom>
          <a:solidFill>
            <a:srgbClr val="000000">
              <a:alpha val="0"/>
            </a:srgbClr>
          </a:solidFill>
          <a:ln cap="rnd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0" name="Google Shape;570;p27"/>
          <p:cNvSpPr txBox="1"/>
          <p:nvPr/>
        </p:nvSpPr>
        <p:spPr>
          <a:xfrm>
            <a:off x="2667000" y="2428875"/>
            <a:ext cx="1809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0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Peer and adult modeling</a:t>
            </a:r>
            <a:endParaRPr b="0" sz="1000">
              <a:solidFill>
                <a:srgbClr val="4F5D75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</p:txBody>
      </p:sp>
      <p:sp>
        <p:nvSpPr>
          <p:cNvPr id="571" name="Google Shape;571;p27"/>
          <p:cNvSpPr/>
          <p:nvPr/>
        </p:nvSpPr>
        <p:spPr>
          <a:xfrm>
            <a:off x="2438400" y="3019425"/>
            <a:ext cx="152400" cy="152400"/>
          </a:xfrm>
          <a:prstGeom prst="ellipse">
            <a:avLst/>
          </a:prstGeom>
          <a:solidFill>
            <a:srgbClr val="48C0A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p27"/>
          <p:cNvSpPr/>
          <p:nvPr/>
        </p:nvSpPr>
        <p:spPr>
          <a:xfrm>
            <a:off x="2476500" y="3067050"/>
            <a:ext cx="76200" cy="57300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45000" y="120000"/>
                </a:lnTo>
                <a:lnTo>
                  <a:pt x="120000" y="0"/>
                </a:lnTo>
              </a:path>
            </a:pathLst>
          </a:custGeom>
          <a:solidFill>
            <a:srgbClr val="000000">
              <a:alpha val="0"/>
            </a:srgbClr>
          </a:solidFill>
          <a:ln cap="rnd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3" name="Google Shape;573;p27"/>
          <p:cNvSpPr txBox="1"/>
          <p:nvPr/>
        </p:nvSpPr>
        <p:spPr>
          <a:xfrm>
            <a:off x="2667000" y="2905125"/>
            <a:ext cx="18096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0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Sensory supports and optimal positioning</a:t>
            </a:r>
            <a:endParaRPr b="0" sz="1000">
              <a:solidFill>
                <a:srgbClr val="4F5D75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</p:txBody>
      </p:sp>
      <p:sp>
        <p:nvSpPr>
          <p:cNvPr id="574" name="Google Shape;574;p27"/>
          <p:cNvSpPr/>
          <p:nvPr/>
        </p:nvSpPr>
        <p:spPr>
          <a:xfrm>
            <a:off x="2438400" y="3590925"/>
            <a:ext cx="152400" cy="152400"/>
          </a:xfrm>
          <a:prstGeom prst="ellipse">
            <a:avLst/>
          </a:prstGeom>
          <a:solidFill>
            <a:srgbClr val="48C0A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5" name="Google Shape;575;p27"/>
          <p:cNvSpPr/>
          <p:nvPr/>
        </p:nvSpPr>
        <p:spPr>
          <a:xfrm>
            <a:off x="2476500" y="3638550"/>
            <a:ext cx="76200" cy="57300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45000" y="120000"/>
                </a:lnTo>
                <a:lnTo>
                  <a:pt x="120000" y="0"/>
                </a:lnTo>
              </a:path>
            </a:pathLst>
          </a:custGeom>
          <a:solidFill>
            <a:srgbClr val="000000">
              <a:alpha val="0"/>
            </a:srgbClr>
          </a:solidFill>
          <a:ln cap="rnd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6" name="Google Shape;576;p27"/>
          <p:cNvSpPr txBox="1"/>
          <p:nvPr/>
        </p:nvSpPr>
        <p:spPr>
          <a:xfrm>
            <a:off x="2667000" y="3524250"/>
            <a:ext cx="18096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0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Wait time, hand-under-hand support, and repeated routines</a:t>
            </a:r>
            <a:endParaRPr b="0" sz="1000">
              <a:solidFill>
                <a:srgbClr val="4F5D75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</p:txBody>
      </p:sp>
      <p:pic>
        <p:nvPicPr>
          <p:cNvPr id="577" name="Google Shape;577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67300" y="1285875"/>
            <a:ext cx="3619500" cy="2714700"/>
          </a:xfrm>
          <a:prstGeom prst="rect">
            <a:avLst/>
          </a:prstGeom>
          <a:noFill/>
          <a:ln>
            <a:noFill/>
          </a:ln>
        </p:spPr>
      </p:pic>
      <p:sp>
        <p:nvSpPr>
          <p:cNvPr id="578" name="Google Shape;578;p27"/>
          <p:cNvSpPr/>
          <p:nvPr/>
        </p:nvSpPr>
        <p:spPr>
          <a:xfrm>
            <a:off x="457200" y="4238625"/>
            <a:ext cx="8229600" cy="514500"/>
          </a:xfrm>
          <a:prstGeom prst="roundRect">
            <a:avLst>
              <a:gd fmla="val 29629" name="adj"/>
            </a:avLst>
          </a:prstGeom>
          <a:solidFill>
            <a:srgbClr val="F9C84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p27"/>
          <p:cNvSpPr txBox="1"/>
          <p:nvPr/>
        </p:nvSpPr>
        <p:spPr>
          <a:xfrm>
            <a:off x="609600" y="4238625"/>
            <a:ext cx="79248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5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Participation is the goal—not perfection.</a:t>
            </a:r>
            <a:endParaRPr b="0" sz="150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7"/>
        </a:solidFill>
      </p:bgPr>
    </p:bg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4" name="Google Shape;584;p28"/>
          <p:cNvGrpSpPr/>
          <p:nvPr/>
        </p:nvGrpSpPr>
        <p:grpSpPr>
          <a:xfrm>
            <a:off x="8001000" y="-952500"/>
            <a:ext cx="1524000" cy="1762275"/>
            <a:chOff x="8001000" y="-952500"/>
            <a:chExt cx="1524000" cy="1762275"/>
          </a:xfrm>
        </p:grpSpPr>
        <p:sp>
          <p:nvSpPr>
            <p:cNvPr id="585" name="Google Shape;585;p28"/>
            <p:cNvSpPr/>
            <p:nvPr/>
          </p:nvSpPr>
          <p:spPr>
            <a:xfrm>
              <a:off x="8001000" y="-952500"/>
              <a:ext cx="1524000" cy="1524000"/>
            </a:xfrm>
            <a:prstGeom prst="ellipse">
              <a:avLst/>
            </a:prstGeom>
            <a:solidFill>
              <a:srgbClr val="F9C846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28"/>
            <p:cNvSpPr/>
            <p:nvPr/>
          </p:nvSpPr>
          <p:spPr>
            <a:xfrm>
              <a:off x="8382000" y="381000"/>
              <a:ext cx="381000" cy="381000"/>
            </a:xfrm>
            <a:prstGeom prst="roundRect">
              <a:avLst>
                <a:gd fmla="val 50000" name="adj"/>
              </a:avLst>
            </a:prstGeom>
            <a:solidFill>
              <a:srgbClr val="48C0A3">
                <a:alpha val="3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28"/>
            <p:cNvSpPr/>
            <p:nvPr/>
          </p:nvSpPr>
          <p:spPr>
            <a:xfrm>
              <a:off x="8905875" y="523875"/>
              <a:ext cx="285900" cy="285900"/>
            </a:xfrm>
            <a:prstGeom prst="ellipse">
              <a:avLst/>
            </a:prstGeom>
            <a:solidFill>
              <a:srgbClr val="F26D6D">
                <a:alpha val="4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8" name="Google Shape;588;p28"/>
          <p:cNvGrpSpPr/>
          <p:nvPr/>
        </p:nvGrpSpPr>
        <p:grpSpPr>
          <a:xfrm>
            <a:off x="-762000" y="4333875"/>
            <a:ext cx="1905000" cy="1952625"/>
            <a:chOff x="-762000" y="4333875"/>
            <a:chExt cx="1905000" cy="1952625"/>
          </a:xfrm>
        </p:grpSpPr>
        <p:sp>
          <p:nvSpPr>
            <p:cNvPr id="589" name="Google Shape;589;p28"/>
            <p:cNvSpPr/>
            <p:nvPr/>
          </p:nvSpPr>
          <p:spPr>
            <a:xfrm>
              <a:off x="-762000" y="4381500"/>
              <a:ext cx="1905000" cy="1905000"/>
            </a:xfrm>
            <a:prstGeom prst="ellipse">
              <a:avLst/>
            </a:prstGeom>
            <a:solidFill>
              <a:srgbClr val="4F9DDF">
                <a:alpha val="1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28"/>
            <p:cNvSpPr/>
            <p:nvPr/>
          </p:nvSpPr>
          <p:spPr>
            <a:xfrm>
              <a:off x="619125" y="4333875"/>
              <a:ext cx="476400" cy="476400"/>
            </a:xfrm>
            <a:prstGeom prst="ellipse">
              <a:avLst/>
            </a:prstGeom>
            <a:solidFill>
              <a:srgbClr val="F9C846">
                <a:alpha val="4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1" name="Google Shape;591;p28"/>
          <p:cNvGrpSpPr/>
          <p:nvPr/>
        </p:nvGrpSpPr>
        <p:grpSpPr>
          <a:xfrm>
            <a:off x="8572500" y="342900"/>
            <a:ext cx="342900" cy="323850"/>
            <a:chOff x="38100" y="38100"/>
            <a:chExt cx="342900" cy="323850"/>
          </a:xfrm>
        </p:grpSpPr>
        <p:sp>
          <p:nvSpPr>
            <p:cNvPr id="592" name="Google Shape;592;p28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F26D6D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28"/>
            <p:cNvSpPr/>
            <p:nvPr/>
          </p:nvSpPr>
          <p:spPr>
            <a:xfrm>
              <a:off x="152400" y="38100"/>
              <a:ext cx="228600" cy="228600"/>
            </a:xfrm>
            <a:prstGeom prst="ellipse">
              <a:avLst/>
            </a:prstGeom>
            <a:solidFill>
              <a:srgbClr val="4F9DDF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28"/>
            <p:cNvSpPr/>
            <p:nvPr/>
          </p:nvSpPr>
          <p:spPr>
            <a:xfrm>
              <a:off x="95250" y="133350"/>
              <a:ext cx="228600" cy="228600"/>
            </a:xfrm>
            <a:prstGeom prst="ellipse">
              <a:avLst/>
            </a:prstGeom>
            <a:solidFill>
              <a:srgbClr val="F9C846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5" name="Google Shape;595;p28"/>
          <p:cNvSpPr txBox="1"/>
          <p:nvPr/>
        </p:nvSpPr>
        <p:spPr>
          <a:xfrm>
            <a:off x="457200" y="381000"/>
            <a:ext cx="7620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32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Balancing Play Types</a:t>
            </a:r>
            <a:endParaRPr b="0" sz="320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grpSp>
        <p:nvGrpSpPr>
          <p:cNvPr id="596" name="Google Shape;596;p28"/>
          <p:cNvGrpSpPr/>
          <p:nvPr/>
        </p:nvGrpSpPr>
        <p:grpSpPr>
          <a:xfrm>
            <a:off x="457200" y="1190625"/>
            <a:ext cx="3924300" cy="2619300"/>
            <a:chOff x="457200" y="1190625"/>
            <a:chExt cx="3924300" cy="2619300"/>
          </a:xfrm>
        </p:grpSpPr>
        <p:sp>
          <p:nvSpPr>
            <p:cNvPr id="597" name="Google Shape;597;p28"/>
            <p:cNvSpPr/>
            <p:nvPr/>
          </p:nvSpPr>
          <p:spPr>
            <a:xfrm>
              <a:off x="457200" y="1190625"/>
              <a:ext cx="3924300" cy="2619300"/>
            </a:xfrm>
            <a:prstGeom prst="roundRect">
              <a:avLst>
                <a:gd fmla="val 5818" name="adj"/>
              </a:avLst>
            </a:prstGeom>
            <a:solidFill>
              <a:srgbClr val="F26D6D">
                <a:alpha val="8000"/>
              </a:srgbClr>
            </a:solidFill>
            <a:ln cap="flat" cmpd="sng" w="28575">
              <a:solidFill>
                <a:srgbClr val="F26D6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28"/>
            <p:cNvSpPr txBox="1"/>
            <p:nvPr/>
          </p:nvSpPr>
          <p:spPr>
            <a:xfrm>
              <a:off x="647700" y="1381125"/>
              <a:ext cx="3543300" cy="2238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2000">
                  <a:solidFill>
                    <a:srgbClr val="F26D6D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Free/Child-Directed Play</a:t>
              </a:r>
              <a:endParaRPr b="0" sz="2000">
                <a:solidFill>
                  <a:srgbClr val="F26D6D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0" lang="en" sz="13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The child chooses, explores, directs, experiments, and creates entirely on their own.</a:t>
              </a:r>
              <a:endParaRPr b="0" sz="13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  <a:p>
              <a:pPr indent="0" lvl="0" marL="0" rtl="0" algn="l">
                <a:spcBef>
                  <a:spcPts val="1800"/>
                </a:spcBef>
                <a:spcAft>
                  <a:spcPts val="0"/>
                </a:spcAft>
                <a:buNone/>
              </a:pPr>
              <a:r>
                <a:rPr b="1" lang="en" sz="1050">
                  <a:solidFill>
                    <a:srgbClr val="F26D6D"/>
                  </a:solidFill>
                  <a:latin typeface="Quicksand"/>
                  <a:ea typeface="Quicksand"/>
                  <a:cs typeface="Quicksand"/>
                  <a:sym typeface="Quicksand"/>
                </a:rPr>
                <a:t>Chooses</a:t>
              </a:r>
              <a:r>
                <a:rPr lang="en"/>
                <a:t> </a:t>
              </a:r>
              <a:r>
                <a:rPr b="1" lang="en" sz="1050">
                  <a:solidFill>
                    <a:srgbClr val="F26D6D"/>
                  </a:solidFill>
                  <a:latin typeface="Quicksand"/>
                  <a:ea typeface="Quicksand"/>
                  <a:cs typeface="Quicksand"/>
                  <a:sym typeface="Quicksand"/>
                </a:rPr>
                <a:t>Explores</a:t>
              </a:r>
              <a:r>
                <a:rPr lang="en"/>
                <a:t> </a:t>
              </a:r>
              <a:r>
                <a:rPr b="1" lang="en" sz="1050">
                  <a:solidFill>
                    <a:srgbClr val="F26D6D"/>
                  </a:solidFill>
                  <a:latin typeface="Quicksand"/>
                  <a:ea typeface="Quicksand"/>
                  <a:cs typeface="Quicksand"/>
                  <a:sym typeface="Quicksand"/>
                </a:rPr>
                <a:t>Directs</a:t>
              </a:r>
              <a:r>
                <a:rPr lang="en"/>
                <a:t> </a:t>
              </a:r>
              <a:r>
                <a:rPr b="1" lang="en" sz="1050">
                  <a:solidFill>
                    <a:srgbClr val="F26D6D"/>
                  </a:solidFill>
                  <a:latin typeface="Quicksand"/>
                  <a:ea typeface="Quicksand"/>
                  <a:cs typeface="Quicksand"/>
                  <a:sym typeface="Quicksand"/>
                </a:rPr>
                <a:t>Experiments</a:t>
              </a:r>
              <a:r>
                <a:rPr lang="en"/>
                <a:t> </a:t>
              </a:r>
              <a:r>
                <a:rPr b="1" lang="en" sz="1050">
                  <a:solidFill>
                    <a:srgbClr val="F26D6D"/>
                  </a:solidFill>
                  <a:latin typeface="Quicksand"/>
                  <a:ea typeface="Quicksand"/>
                  <a:cs typeface="Quicksand"/>
                  <a:sym typeface="Quicksand"/>
                </a:rPr>
                <a:t>Creates</a:t>
              </a:r>
              <a:endParaRPr/>
            </a:p>
          </p:txBody>
        </p:sp>
      </p:grpSp>
      <p:grpSp>
        <p:nvGrpSpPr>
          <p:cNvPr id="599" name="Google Shape;599;p28"/>
          <p:cNvGrpSpPr/>
          <p:nvPr/>
        </p:nvGrpSpPr>
        <p:grpSpPr>
          <a:xfrm>
            <a:off x="4762500" y="1190625"/>
            <a:ext cx="3924300" cy="2619300"/>
            <a:chOff x="4762500" y="1190625"/>
            <a:chExt cx="3924300" cy="2619300"/>
          </a:xfrm>
        </p:grpSpPr>
        <p:sp>
          <p:nvSpPr>
            <p:cNvPr id="600" name="Google Shape;600;p28"/>
            <p:cNvSpPr/>
            <p:nvPr/>
          </p:nvSpPr>
          <p:spPr>
            <a:xfrm>
              <a:off x="4762500" y="1190625"/>
              <a:ext cx="3924300" cy="2619300"/>
            </a:xfrm>
            <a:prstGeom prst="roundRect">
              <a:avLst>
                <a:gd fmla="val 5818" name="adj"/>
              </a:avLst>
            </a:prstGeom>
            <a:solidFill>
              <a:srgbClr val="4F9DDF">
                <a:alpha val="8000"/>
              </a:srgbClr>
            </a:solidFill>
            <a:ln cap="flat" cmpd="sng" w="28575">
              <a:solidFill>
                <a:srgbClr val="4F9DD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28"/>
            <p:cNvSpPr txBox="1"/>
            <p:nvPr/>
          </p:nvSpPr>
          <p:spPr>
            <a:xfrm>
              <a:off x="4953000" y="1381125"/>
              <a:ext cx="3543300" cy="2238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2000">
                  <a:solidFill>
                    <a:srgbClr val="4F9DD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Guided Play</a:t>
              </a:r>
              <a:endParaRPr b="0" sz="2000">
                <a:solidFill>
                  <a:srgbClr val="4F9DDF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The adult creates an intentional environment, holds a learning objective, follows the child's interests, adds language, asks questions, and scaffolds learning.</a:t>
              </a:r>
              <a:endParaRPr b="0" sz="11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b="0" lang="en" sz="1050">
                  <a:solidFill>
                    <a:srgbClr val="4F9DDF"/>
                  </a:solidFill>
                  <a:latin typeface="Quicksand"/>
                  <a:ea typeface="Quicksand"/>
                  <a:cs typeface="Quicksand"/>
                  <a:sym typeface="Quicksand"/>
                </a:rPr>
                <a:t>Child:</a:t>
              </a:r>
              <a:r>
                <a:rPr b="1" lang="en" sz="1050">
                  <a:solidFill>
                    <a:srgbClr val="4F5D75"/>
                  </a:solidFill>
                  <a:highlight>
                    <a:srgbClr val="FFFFFF"/>
                  </a:highlight>
                  <a:latin typeface="Quicksand"/>
                  <a:ea typeface="Quicksand"/>
                  <a:cs typeface="Quicksand"/>
                  <a:sym typeface="Quicksand"/>
                </a:rPr>
                <a:t> Building a tower.</a:t>
              </a:r>
              <a:endParaRPr b="1" sz="1050">
                <a:solidFill>
                  <a:srgbClr val="4F5D75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lang="en" sz="1050">
                  <a:solidFill>
                    <a:srgbClr val="48C0A3"/>
                  </a:solidFill>
                  <a:latin typeface="Quicksand"/>
                  <a:ea typeface="Quicksand"/>
                  <a:cs typeface="Quicksand"/>
                  <a:sym typeface="Quicksand"/>
                </a:rPr>
                <a:t>Teacher:</a:t>
              </a:r>
              <a:r>
                <a:rPr b="1" lang="en" sz="1050">
                  <a:solidFill>
                    <a:srgbClr val="2D3142"/>
                  </a:solidFill>
                  <a:highlight>
                    <a:srgbClr val="FFFFFF"/>
                  </a:highlight>
                  <a:latin typeface="Quicksand"/>
                  <a:ea typeface="Quicksand"/>
                  <a:cs typeface="Quicksand"/>
                  <a:sym typeface="Quicksand"/>
                </a:rPr>
                <a:t> “Your tower is getting REALLY tall.” </a:t>
              </a:r>
              <a:r>
                <a:rPr b="0" i="1" lang="en" sz="1050">
                  <a:solidFill>
                    <a:srgbClr val="4F5D75"/>
                  </a:solidFill>
                  <a:highlight>
                    <a:srgbClr val="FFFFFF"/>
                  </a:highlight>
                  <a:latin typeface="Quicksand Medium"/>
                  <a:ea typeface="Quicksand Medium"/>
                  <a:cs typeface="Quicksand Medium"/>
                  <a:sym typeface="Quicksand Medium"/>
                </a:rPr>
                <a:t>(Pause)</a:t>
              </a:r>
              <a:r>
                <a:rPr b="1" lang="en" sz="1050">
                  <a:solidFill>
                    <a:srgbClr val="2D3142"/>
                  </a:solidFill>
                  <a:highlight>
                    <a:srgbClr val="FFFFFF"/>
                  </a:highlight>
                  <a:latin typeface="Quicksand"/>
                  <a:ea typeface="Quicksand"/>
                  <a:cs typeface="Quicksand"/>
                  <a:sym typeface="Quicksand"/>
                </a:rPr>
                <a:t> “How many blocks do you have?” </a:t>
              </a:r>
              <a:r>
                <a:rPr b="0" i="1" lang="en" sz="1050">
                  <a:solidFill>
                    <a:srgbClr val="4F5D75"/>
                  </a:solidFill>
                  <a:highlight>
                    <a:srgbClr val="FFFFFF"/>
                  </a:highlight>
                  <a:latin typeface="Quicksand Medium"/>
                  <a:ea typeface="Quicksand Medium"/>
                  <a:cs typeface="Quicksand Medium"/>
                  <a:sym typeface="Quicksand Medium"/>
                </a:rPr>
                <a:t>(Child counts)</a:t>
              </a:r>
              <a:endParaRPr b="1" sz="1050">
                <a:solidFill>
                  <a:srgbClr val="2D3142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lang="en" sz="1050">
                  <a:solidFill>
                    <a:srgbClr val="48C0A3"/>
                  </a:solidFill>
                  <a:latin typeface="Quicksand"/>
                  <a:ea typeface="Quicksand"/>
                  <a:cs typeface="Quicksand"/>
                  <a:sym typeface="Quicksand"/>
                </a:rPr>
                <a:t>Teacher:</a:t>
              </a:r>
              <a:r>
                <a:rPr b="1" lang="en" sz="1050">
                  <a:solidFill>
                    <a:srgbClr val="2D3142"/>
                  </a:solidFill>
                  <a:highlight>
                    <a:srgbClr val="FFFFFF"/>
                  </a:highlight>
                  <a:latin typeface="Quicksand"/>
                  <a:ea typeface="Quicksand"/>
                  <a:cs typeface="Quicksand"/>
                  <a:sym typeface="Quicksand"/>
                </a:rPr>
                <a:t> “Let's see if we can make it taller than you!”</a:t>
              </a:r>
              <a:endParaRPr b="1" sz="1050">
                <a:solidFill>
                  <a:srgbClr val="2D3142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602" name="Google Shape;602;p28"/>
          <p:cNvGrpSpPr/>
          <p:nvPr/>
        </p:nvGrpSpPr>
        <p:grpSpPr>
          <a:xfrm>
            <a:off x="457200" y="4000500"/>
            <a:ext cx="8229600" cy="714300"/>
            <a:chOff x="457200" y="4000500"/>
            <a:chExt cx="8229600" cy="714300"/>
          </a:xfrm>
        </p:grpSpPr>
        <p:sp>
          <p:nvSpPr>
            <p:cNvPr id="603" name="Google Shape;603;p28"/>
            <p:cNvSpPr/>
            <p:nvPr/>
          </p:nvSpPr>
          <p:spPr>
            <a:xfrm>
              <a:off x="457200" y="4000500"/>
              <a:ext cx="8229600" cy="714300"/>
            </a:xfrm>
            <a:prstGeom prst="roundRect">
              <a:avLst>
                <a:gd fmla="val 21333" name="adj"/>
              </a:avLst>
            </a:prstGeom>
            <a:solidFill>
              <a:srgbClr val="F9C84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28"/>
            <p:cNvSpPr/>
            <p:nvPr/>
          </p:nvSpPr>
          <p:spPr>
            <a:xfrm>
              <a:off x="697230" y="4229100"/>
              <a:ext cx="251640" cy="240120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lnTo>
                    <a:pt x="79091" y="40000"/>
                  </a:lnTo>
                  <a:lnTo>
                    <a:pt x="120000" y="45714"/>
                  </a:lnTo>
                  <a:lnTo>
                    <a:pt x="90000" y="74286"/>
                  </a:lnTo>
                  <a:lnTo>
                    <a:pt x="98182" y="120000"/>
                  </a:lnTo>
                  <a:lnTo>
                    <a:pt x="60000" y="97143"/>
                  </a:lnTo>
                  <a:lnTo>
                    <a:pt x="21818" y="120000"/>
                  </a:lnTo>
                  <a:lnTo>
                    <a:pt x="30000" y="74286"/>
                  </a:lnTo>
                  <a:lnTo>
                    <a:pt x="0" y="45714"/>
                  </a:lnTo>
                  <a:lnTo>
                    <a:pt x="40909" y="40000"/>
                  </a:lnTo>
                  <a:close/>
                </a:path>
              </a:pathLst>
            </a:custGeom>
            <a:solidFill>
              <a:srgbClr val="F26D6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28"/>
            <p:cNvSpPr txBox="1"/>
            <p:nvPr/>
          </p:nvSpPr>
          <p:spPr>
            <a:xfrm>
              <a:off x="1047750" y="4000500"/>
              <a:ext cx="7448700" cy="71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600">
                  <a:solidFill>
                    <a:srgbClr val="F26D6D"/>
                  </a:solidFill>
                  <a:latin typeface="Nunito Black"/>
                  <a:ea typeface="Nunito Black"/>
                  <a:cs typeface="Nunito Black"/>
                  <a:sym typeface="Nunito Black"/>
                </a:rPr>
                <a:t>Takeaway:</a:t>
              </a:r>
              <a:r>
                <a:rPr b="0" lang="en" sz="16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 The adult joins the play without taking over.</a:t>
              </a:r>
              <a:endParaRPr b="0" sz="16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7"/>
        </a:solidFill>
      </p:bgPr>
    </p:bg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0" name="Google Shape;610;p29"/>
          <p:cNvGrpSpPr/>
          <p:nvPr/>
        </p:nvGrpSpPr>
        <p:grpSpPr>
          <a:xfrm>
            <a:off x="8001000" y="-952500"/>
            <a:ext cx="1524000" cy="1762275"/>
            <a:chOff x="8001000" y="-952500"/>
            <a:chExt cx="1524000" cy="1762275"/>
          </a:xfrm>
        </p:grpSpPr>
        <p:sp>
          <p:nvSpPr>
            <p:cNvPr id="611" name="Google Shape;611;p29"/>
            <p:cNvSpPr/>
            <p:nvPr/>
          </p:nvSpPr>
          <p:spPr>
            <a:xfrm>
              <a:off x="8001000" y="-952500"/>
              <a:ext cx="1524000" cy="1524000"/>
            </a:xfrm>
            <a:prstGeom prst="ellipse">
              <a:avLst/>
            </a:prstGeom>
            <a:solidFill>
              <a:srgbClr val="F9C846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29"/>
            <p:cNvSpPr/>
            <p:nvPr/>
          </p:nvSpPr>
          <p:spPr>
            <a:xfrm>
              <a:off x="8382000" y="381000"/>
              <a:ext cx="381000" cy="381000"/>
            </a:xfrm>
            <a:prstGeom prst="roundRect">
              <a:avLst>
                <a:gd fmla="val 50000" name="adj"/>
              </a:avLst>
            </a:prstGeom>
            <a:solidFill>
              <a:srgbClr val="48C0A3">
                <a:alpha val="3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29"/>
            <p:cNvSpPr/>
            <p:nvPr/>
          </p:nvSpPr>
          <p:spPr>
            <a:xfrm>
              <a:off x="8905875" y="523875"/>
              <a:ext cx="285900" cy="285900"/>
            </a:xfrm>
            <a:prstGeom prst="ellipse">
              <a:avLst/>
            </a:prstGeom>
            <a:solidFill>
              <a:srgbClr val="F26D6D">
                <a:alpha val="4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4" name="Google Shape;614;p29"/>
          <p:cNvGrpSpPr/>
          <p:nvPr/>
        </p:nvGrpSpPr>
        <p:grpSpPr>
          <a:xfrm>
            <a:off x="-762000" y="4333875"/>
            <a:ext cx="1905000" cy="1952625"/>
            <a:chOff x="-762000" y="4333875"/>
            <a:chExt cx="1905000" cy="1952625"/>
          </a:xfrm>
        </p:grpSpPr>
        <p:sp>
          <p:nvSpPr>
            <p:cNvPr id="615" name="Google Shape;615;p29"/>
            <p:cNvSpPr/>
            <p:nvPr/>
          </p:nvSpPr>
          <p:spPr>
            <a:xfrm>
              <a:off x="-762000" y="4381500"/>
              <a:ext cx="1905000" cy="1905000"/>
            </a:xfrm>
            <a:prstGeom prst="ellipse">
              <a:avLst/>
            </a:prstGeom>
            <a:solidFill>
              <a:srgbClr val="4F9DDF">
                <a:alpha val="1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29"/>
            <p:cNvSpPr/>
            <p:nvPr/>
          </p:nvSpPr>
          <p:spPr>
            <a:xfrm>
              <a:off x="619125" y="4333875"/>
              <a:ext cx="476400" cy="476400"/>
            </a:xfrm>
            <a:prstGeom prst="ellipse">
              <a:avLst/>
            </a:prstGeom>
            <a:solidFill>
              <a:srgbClr val="F9C846">
                <a:alpha val="4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7" name="Google Shape;617;p29"/>
          <p:cNvGrpSpPr/>
          <p:nvPr/>
        </p:nvGrpSpPr>
        <p:grpSpPr>
          <a:xfrm>
            <a:off x="8572500" y="342900"/>
            <a:ext cx="342900" cy="323850"/>
            <a:chOff x="38100" y="38100"/>
            <a:chExt cx="342900" cy="323850"/>
          </a:xfrm>
        </p:grpSpPr>
        <p:sp>
          <p:nvSpPr>
            <p:cNvPr id="618" name="Google Shape;618;p29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F26D6D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29"/>
            <p:cNvSpPr/>
            <p:nvPr/>
          </p:nvSpPr>
          <p:spPr>
            <a:xfrm>
              <a:off x="152400" y="38100"/>
              <a:ext cx="228600" cy="228600"/>
            </a:xfrm>
            <a:prstGeom prst="ellipse">
              <a:avLst/>
            </a:prstGeom>
            <a:solidFill>
              <a:srgbClr val="4F9DDF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29"/>
            <p:cNvSpPr/>
            <p:nvPr/>
          </p:nvSpPr>
          <p:spPr>
            <a:xfrm>
              <a:off x="95250" y="133350"/>
              <a:ext cx="228600" cy="228600"/>
            </a:xfrm>
            <a:prstGeom prst="ellipse">
              <a:avLst/>
            </a:prstGeom>
            <a:solidFill>
              <a:srgbClr val="F9C846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21" name="Google Shape;621;p29"/>
          <p:cNvSpPr txBox="1"/>
          <p:nvPr/>
        </p:nvSpPr>
        <p:spPr>
          <a:xfrm>
            <a:off x="457200" y="333375"/>
            <a:ext cx="7620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8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The Role of the Educator</a:t>
            </a:r>
            <a:endParaRPr b="0" sz="280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F26D6D"/>
                </a:solidFill>
                <a:latin typeface="Nunito"/>
                <a:ea typeface="Nunito"/>
                <a:cs typeface="Nunito"/>
                <a:sym typeface="Nunito"/>
              </a:rPr>
              <a:t>We are not babysitters. We are:</a:t>
            </a:r>
            <a:endParaRPr b="1" sz="1400">
              <a:solidFill>
                <a:srgbClr val="F26D6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622" name="Google Shape;622;p29"/>
          <p:cNvGrpSpPr/>
          <p:nvPr/>
        </p:nvGrpSpPr>
        <p:grpSpPr>
          <a:xfrm>
            <a:off x="457200" y="1238250"/>
            <a:ext cx="2552700" cy="2238300"/>
            <a:chOff x="457200" y="1238250"/>
            <a:chExt cx="2552700" cy="2238300"/>
          </a:xfrm>
        </p:grpSpPr>
        <p:sp>
          <p:nvSpPr>
            <p:cNvPr id="623" name="Google Shape;623;p29"/>
            <p:cNvSpPr/>
            <p:nvPr/>
          </p:nvSpPr>
          <p:spPr>
            <a:xfrm>
              <a:off x="457200" y="1238250"/>
              <a:ext cx="2552700" cy="2238300"/>
            </a:xfrm>
            <a:prstGeom prst="roundRect">
              <a:avLst>
                <a:gd fmla="val 10212" name="adj"/>
              </a:avLst>
            </a:prstGeom>
            <a:solidFill>
              <a:srgbClr val="FFFFFF"/>
            </a:solidFill>
            <a:ln cap="flat" cmpd="sng" w="28575">
              <a:solidFill>
                <a:srgbClr val="4F9DD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29"/>
            <p:cNvSpPr/>
            <p:nvPr/>
          </p:nvSpPr>
          <p:spPr>
            <a:xfrm>
              <a:off x="1504950" y="1438275"/>
              <a:ext cx="457200" cy="457200"/>
            </a:xfrm>
            <a:prstGeom prst="ellipse">
              <a:avLst/>
            </a:prstGeom>
            <a:solidFill>
              <a:srgbClr val="4F9DDF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29"/>
            <p:cNvSpPr/>
            <p:nvPr/>
          </p:nvSpPr>
          <p:spPr>
            <a:xfrm>
              <a:off x="1581150" y="1524000"/>
              <a:ext cx="304800" cy="2859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quadBezTo>
                    <a:pt x="60000" y="0"/>
                    <a:pt x="120000" y="60000"/>
                  </a:quadBezTo>
                  <a:quadBezTo>
                    <a:pt x="60000" y="120000"/>
                    <a:pt x="0" y="60000"/>
                  </a:quadBezTo>
                  <a:close/>
                  <a:moveTo>
                    <a:pt x="37500" y="60000"/>
                  </a:moveTo>
                  <a:cubicBezTo>
                    <a:pt x="37500" y="73255"/>
                    <a:pt x="47574" y="84000"/>
                    <a:pt x="60000" y="84000"/>
                  </a:cubicBezTo>
                  <a:cubicBezTo>
                    <a:pt x="72426" y="84000"/>
                    <a:pt x="82500" y="73255"/>
                    <a:pt x="82500" y="60000"/>
                  </a:cubicBezTo>
                  <a:cubicBezTo>
                    <a:pt x="82500" y="46745"/>
                    <a:pt x="72426" y="36000"/>
                    <a:pt x="60000" y="36000"/>
                  </a:cubicBezTo>
                  <a:cubicBezTo>
                    <a:pt x="47574" y="36000"/>
                    <a:pt x="37500" y="46745"/>
                    <a:pt x="37500" y="60000"/>
                  </a:cubicBezTo>
                  <a:close/>
                </a:path>
              </a:pathLst>
            </a:custGeom>
            <a:solidFill>
              <a:srgbClr val="4F9DD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29"/>
            <p:cNvSpPr txBox="1"/>
            <p:nvPr/>
          </p:nvSpPr>
          <p:spPr>
            <a:xfrm>
              <a:off x="647700" y="2019300"/>
              <a:ext cx="2171700" cy="133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6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Observer &amp; Collector</a:t>
              </a:r>
              <a:endParaRPr b="0" sz="16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ctr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0" lang="en" sz="13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Observers and Data collectors</a:t>
              </a:r>
              <a:endParaRPr b="0" sz="13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  <a:p>
              <a:pPr indent="0" lvl="0" marL="0" rtl="0" algn="ctr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" sz="13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Intentional teachers</a:t>
              </a:r>
              <a:endParaRPr b="0" sz="13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</p:grpSp>
      <p:grpSp>
        <p:nvGrpSpPr>
          <p:cNvPr id="627" name="Google Shape;627;p29"/>
          <p:cNvGrpSpPr/>
          <p:nvPr/>
        </p:nvGrpSpPr>
        <p:grpSpPr>
          <a:xfrm>
            <a:off x="3295650" y="1238250"/>
            <a:ext cx="2552700" cy="2238300"/>
            <a:chOff x="3295650" y="1238250"/>
            <a:chExt cx="2552700" cy="2238300"/>
          </a:xfrm>
        </p:grpSpPr>
        <p:sp>
          <p:nvSpPr>
            <p:cNvPr id="628" name="Google Shape;628;p29"/>
            <p:cNvSpPr/>
            <p:nvPr/>
          </p:nvSpPr>
          <p:spPr>
            <a:xfrm>
              <a:off x="3295650" y="1238250"/>
              <a:ext cx="2552700" cy="2238300"/>
            </a:xfrm>
            <a:prstGeom prst="roundRect">
              <a:avLst>
                <a:gd fmla="val 10212" name="adj"/>
              </a:avLst>
            </a:prstGeom>
            <a:solidFill>
              <a:srgbClr val="FFFFFF"/>
            </a:solidFill>
            <a:ln cap="flat" cmpd="sng" w="28575">
              <a:solidFill>
                <a:srgbClr val="F9C84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29"/>
            <p:cNvSpPr/>
            <p:nvPr/>
          </p:nvSpPr>
          <p:spPr>
            <a:xfrm>
              <a:off x="4343400" y="1438275"/>
              <a:ext cx="457200" cy="457200"/>
            </a:xfrm>
            <a:prstGeom prst="ellipse">
              <a:avLst/>
            </a:prstGeom>
            <a:solidFill>
              <a:srgbClr val="F9C846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29"/>
            <p:cNvSpPr/>
            <p:nvPr/>
          </p:nvSpPr>
          <p:spPr>
            <a:xfrm>
              <a:off x="4438650" y="1600200"/>
              <a:ext cx="266700" cy="228600"/>
            </a:xfrm>
            <a:custGeom>
              <a:rect b="b" l="l" r="r" t="t"/>
              <a:pathLst>
                <a:path extrusionOk="0" h="120000" w="120000">
                  <a:moveTo>
                    <a:pt x="17143" y="0"/>
                  </a:moveTo>
                  <a:lnTo>
                    <a:pt x="102857" y="0"/>
                  </a:lnTo>
                  <a:cubicBezTo>
                    <a:pt x="107404" y="0"/>
                    <a:pt x="111764" y="2107"/>
                    <a:pt x="114979" y="5858"/>
                  </a:cubicBezTo>
                  <a:cubicBezTo>
                    <a:pt x="118194" y="9609"/>
                    <a:pt x="120000" y="14696"/>
                    <a:pt x="120000" y="20000"/>
                  </a:cubicBezTo>
                  <a:lnTo>
                    <a:pt x="120000" y="70000"/>
                  </a:lnTo>
                  <a:cubicBezTo>
                    <a:pt x="120000" y="75304"/>
                    <a:pt x="118194" y="80391"/>
                    <a:pt x="114979" y="84142"/>
                  </a:cubicBezTo>
                  <a:cubicBezTo>
                    <a:pt x="111764" y="87893"/>
                    <a:pt x="107404" y="90000"/>
                    <a:pt x="102857" y="90000"/>
                  </a:cubicBezTo>
                  <a:lnTo>
                    <a:pt x="51429" y="90000"/>
                  </a:lnTo>
                  <a:lnTo>
                    <a:pt x="25714" y="120000"/>
                  </a:lnTo>
                  <a:lnTo>
                    <a:pt x="25714" y="90000"/>
                  </a:lnTo>
                  <a:lnTo>
                    <a:pt x="17143" y="90000"/>
                  </a:lnTo>
                  <a:cubicBezTo>
                    <a:pt x="12596" y="90000"/>
                    <a:pt x="8236" y="87893"/>
                    <a:pt x="5021" y="84142"/>
                  </a:cubicBezTo>
                  <a:cubicBezTo>
                    <a:pt x="1806" y="80391"/>
                    <a:pt x="0" y="75304"/>
                    <a:pt x="0" y="70000"/>
                  </a:cubicBezTo>
                  <a:lnTo>
                    <a:pt x="0" y="20000"/>
                  </a:lnTo>
                  <a:cubicBezTo>
                    <a:pt x="0" y="8954"/>
                    <a:pt x="7675" y="0"/>
                    <a:pt x="17143" y="0"/>
                  </a:cubicBezTo>
                  <a:close/>
                </a:path>
              </a:pathLst>
            </a:custGeom>
            <a:solidFill>
              <a:srgbClr val="F9C84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29"/>
            <p:cNvSpPr txBox="1"/>
            <p:nvPr/>
          </p:nvSpPr>
          <p:spPr>
            <a:xfrm>
              <a:off x="3486150" y="2019300"/>
              <a:ext cx="2171700" cy="133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6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Scaffolder &amp; Model</a:t>
              </a:r>
              <a:endParaRPr b="0" sz="16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ctr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0" lang="en" sz="13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Language models and Scaffolders</a:t>
              </a:r>
              <a:endParaRPr b="0" sz="13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</p:grpSp>
      <p:grpSp>
        <p:nvGrpSpPr>
          <p:cNvPr id="632" name="Google Shape;632;p29"/>
          <p:cNvGrpSpPr/>
          <p:nvPr/>
        </p:nvGrpSpPr>
        <p:grpSpPr>
          <a:xfrm>
            <a:off x="6134100" y="1238250"/>
            <a:ext cx="2552700" cy="2238300"/>
            <a:chOff x="6134100" y="1238250"/>
            <a:chExt cx="2552700" cy="2238300"/>
          </a:xfrm>
        </p:grpSpPr>
        <p:sp>
          <p:nvSpPr>
            <p:cNvPr id="633" name="Google Shape;633;p29"/>
            <p:cNvSpPr/>
            <p:nvPr/>
          </p:nvSpPr>
          <p:spPr>
            <a:xfrm>
              <a:off x="6134100" y="1238250"/>
              <a:ext cx="2552700" cy="2238300"/>
            </a:xfrm>
            <a:prstGeom prst="roundRect">
              <a:avLst>
                <a:gd fmla="val 10212" name="adj"/>
              </a:avLst>
            </a:prstGeom>
            <a:solidFill>
              <a:srgbClr val="FFFFFF"/>
            </a:solidFill>
            <a:ln cap="flat" cmpd="sng" w="28575">
              <a:solidFill>
                <a:srgbClr val="F26D6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29"/>
            <p:cNvSpPr/>
            <p:nvPr/>
          </p:nvSpPr>
          <p:spPr>
            <a:xfrm>
              <a:off x="7181850" y="1438275"/>
              <a:ext cx="457200" cy="457200"/>
            </a:xfrm>
            <a:prstGeom prst="ellipse">
              <a:avLst/>
            </a:prstGeom>
            <a:solidFill>
              <a:srgbClr val="F26D6D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635" name="Google Shape;635;p29"/>
            <p:cNvGrpSpPr/>
            <p:nvPr/>
          </p:nvGrpSpPr>
          <p:grpSpPr>
            <a:xfrm>
              <a:off x="7248525" y="1571625"/>
              <a:ext cx="295425" cy="209550"/>
              <a:chOff x="7248525" y="1571625"/>
              <a:chExt cx="295425" cy="209550"/>
            </a:xfrm>
          </p:grpSpPr>
          <p:sp>
            <p:nvSpPr>
              <p:cNvPr id="636" name="Google Shape;636;p29"/>
              <p:cNvSpPr/>
              <p:nvPr/>
            </p:nvSpPr>
            <p:spPr>
              <a:xfrm>
                <a:off x="7286625" y="1571625"/>
                <a:ext cx="114300" cy="114300"/>
              </a:xfrm>
              <a:prstGeom prst="ellipse">
                <a:avLst/>
              </a:prstGeom>
              <a:solidFill>
                <a:srgbClr val="000000">
                  <a:alpha val="0"/>
                </a:srgbClr>
              </a:solidFill>
              <a:ln cap="flat" cmpd="sng" w="23825">
                <a:solidFill>
                  <a:srgbClr val="F26D6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7" name="Google Shape;637;p29"/>
              <p:cNvSpPr/>
              <p:nvPr/>
            </p:nvSpPr>
            <p:spPr>
              <a:xfrm>
                <a:off x="7419975" y="1571625"/>
                <a:ext cx="114300" cy="114300"/>
              </a:xfrm>
              <a:prstGeom prst="ellipse">
                <a:avLst/>
              </a:prstGeom>
              <a:solidFill>
                <a:srgbClr val="000000">
                  <a:alpha val="0"/>
                </a:srgbClr>
              </a:solidFill>
              <a:ln cap="flat" cmpd="sng" w="23825">
                <a:solidFill>
                  <a:srgbClr val="F26D6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8" name="Google Shape;638;p29"/>
              <p:cNvSpPr/>
              <p:nvPr/>
            </p:nvSpPr>
            <p:spPr>
              <a:xfrm>
                <a:off x="7248525" y="1704975"/>
                <a:ext cx="162000" cy="76200"/>
              </a:xfrm>
              <a:custGeom>
                <a:rect b="b" l="l" r="r" t="t"/>
                <a:pathLst>
                  <a:path extrusionOk="0" h="120000" w="120000">
                    <a:moveTo>
                      <a:pt x="0" y="120000"/>
                    </a:moveTo>
                    <a:quadBezTo>
                      <a:pt x="70588" y="0"/>
                      <a:pt x="120000" y="120000"/>
                    </a:quadBez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3825">
                <a:solidFill>
                  <a:srgbClr val="F26D6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9" name="Google Shape;639;p29"/>
              <p:cNvSpPr/>
              <p:nvPr/>
            </p:nvSpPr>
            <p:spPr>
              <a:xfrm>
                <a:off x="7410450" y="1704975"/>
                <a:ext cx="133500" cy="76200"/>
              </a:xfrm>
              <a:custGeom>
                <a:rect b="b" l="l" r="r" t="t"/>
                <a:pathLst>
                  <a:path extrusionOk="0" h="120000" w="120000">
                    <a:moveTo>
                      <a:pt x="0" y="120000"/>
                    </a:moveTo>
                    <a:quadBezTo>
                      <a:pt x="60000" y="0"/>
                      <a:pt x="120000" y="120000"/>
                    </a:quadBez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3825">
                <a:solidFill>
                  <a:srgbClr val="F26D6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640" name="Google Shape;640;p29"/>
            <p:cNvSpPr txBox="1"/>
            <p:nvPr/>
          </p:nvSpPr>
          <p:spPr>
            <a:xfrm>
              <a:off x="6324600" y="2019300"/>
              <a:ext cx="2171700" cy="133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6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Partner &amp; Builder</a:t>
              </a:r>
              <a:endParaRPr b="0" sz="16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ctr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0" lang="en" sz="13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Facilitators and Problem-solving partners</a:t>
              </a:r>
              <a:endParaRPr b="0" sz="13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  <a:p>
              <a:pPr indent="0" lvl="0" marL="0" rtl="0" algn="ctr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" sz="13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Relationship builders</a:t>
              </a:r>
              <a:endParaRPr b="0" sz="13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</p:grpSp>
      <p:grpSp>
        <p:nvGrpSpPr>
          <p:cNvPr id="641" name="Google Shape;641;p29"/>
          <p:cNvGrpSpPr/>
          <p:nvPr/>
        </p:nvGrpSpPr>
        <p:grpSpPr>
          <a:xfrm>
            <a:off x="457200" y="3714750"/>
            <a:ext cx="8229600" cy="952500"/>
            <a:chOff x="457200" y="3714750"/>
            <a:chExt cx="8229600" cy="952500"/>
          </a:xfrm>
        </p:grpSpPr>
        <p:sp>
          <p:nvSpPr>
            <p:cNvPr id="642" name="Google Shape;642;p29"/>
            <p:cNvSpPr/>
            <p:nvPr/>
          </p:nvSpPr>
          <p:spPr>
            <a:xfrm>
              <a:off x="457200" y="3714750"/>
              <a:ext cx="8229600" cy="952500"/>
            </a:xfrm>
            <a:prstGeom prst="roundRect">
              <a:avLst>
                <a:gd fmla="val 20000" name="adj"/>
              </a:avLst>
            </a:prstGeom>
            <a:solidFill>
              <a:srgbClr val="EAF6F3"/>
            </a:solidFill>
            <a:ln cap="flat" cmpd="sng" w="19050">
              <a:solidFill>
                <a:srgbClr val="48C0A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29"/>
            <p:cNvSpPr txBox="1"/>
            <p:nvPr/>
          </p:nvSpPr>
          <p:spPr>
            <a:xfrm>
              <a:off x="742950" y="3810000"/>
              <a:ext cx="76581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48C0A3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Core Question to ask yourself constantly</a:t>
              </a:r>
              <a:endParaRPr b="0" sz="1100">
                <a:solidFill>
                  <a:srgbClr val="48C0A3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ctr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1" i="1" lang="en" sz="2000">
                  <a:solidFill>
                    <a:srgbClr val="2D3142"/>
                  </a:solidFill>
                  <a:latin typeface="Nunito"/>
                  <a:ea typeface="Nunito"/>
                  <a:cs typeface="Nunito"/>
                  <a:sym typeface="Nunito"/>
                </a:rPr>
                <a:t>“What can I teach or strengthen here?”</a:t>
              </a:r>
              <a:endParaRPr b="1" i="1" sz="2000">
                <a:solidFill>
                  <a:srgbClr val="2D3142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3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DFBF7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49" name="Google Shape;649;p30"/>
          <p:cNvGrpSpPr/>
          <p:nvPr/>
        </p:nvGrpSpPr>
        <p:grpSpPr>
          <a:xfrm>
            <a:off x="8001000" y="-952500"/>
            <a:ext cx="1524000" cy="1762275"/>
            <a:chOff x="8001000" y="-952500"/>
            <a:chExt cx="1524000" cy="1762275"/>
          </a:xfrm>
        </p:grpSpPr>
        <p:sp>
          <p:nvSpPr>
            <p:cNvPr id="650" name="Google Shape;650;p30"/>
            <p:cNvSpPr/>
            <p:nvPr/>
          </p:nvSpPr>
          <p:spPr>
            <a:xfrm>
              <a:off x="8001000" y="-952500"/>
              <a:ext cx="1524000" cy="1524000"/>
            </a:xfrm>
            <a:prstGeom prst="ellipse">
              <a:avLst/>
            </a:prstGeom>
            <a:solidFill>
              <a:srgbClr val="F9C846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30"/>
            <p:cNvSpPr/>
            <p:nvPr/>
          </p:nvSpPr>
          <p:spPr>
            <a:xfrm>
              <a:off x="8382000" y="381000"/>
              <a:ext cx="381000" cy="381000"/>
            </a:xfrm>
            <a:prstGeom prst="roundRect">
              <a:avLst>
                <a:gd fmla="val 50000" name="adj"/>
              </a:avLst>
            </a:prstGeom>
            <a:solidFill>
              <a:srgbClr val="48C0A3">
                <a:alpha val="3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30"/>
            <p:cNvSpPr/>
            <p:nvPr/>
          </p:nvSpPr>
          <p:spPr>
            <a:xfrm>
              <a:off x="8905875" y="523875"/>
              <a:ext cx="285900" cy="285900"/>
            </a:xfrm>
            <a:prstGeom prst="ellipse">
              <a:avLst/>
            </a:prstGeom>
            <a:solidFill>
              <a:srgbClr val="F26D6D">
                <a:alpha val="4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3" name="Google Shape;653;p30"/>
          <p:cNvGrpSpPr/>
          <p:nvPr/>
        </p:nvGrpSpPr>
        <p:grpSpPr>
          <a:xfrm>
            <a:off x="-762000" y="4333875"/>
            <a:ext cx="1905000" cy="1952625"/>
            <a:chOff x="-762000" y="4333875"/>
            <a:chExt cx="1905000" cy="1952625"/>
          </a:xfrm>
        </p:grpSpPr>
        <p:sp>
          <p:nvSpPr>
            <p:cNvPr id="654" name="Google Shape;654;p30"/>
            <p:cNvSpPr/>
            <p:nvPr/>
          </p:nvSpPr>
          <p:spPr>
            <a:xfrm>
              <a:off x="-762000" y="4381500"/>
              <a:ext cx="1905000" cy="1905000"/>
            </a:xfrm>
            <a:prstGeom prst="ellipse">
              <a:avLst/>
            </a:prstGeom>
            <a:solidFill>
              <a:srgbClr val="4F9DDF">
                <a:alpha val="1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30"/>
            <p:cNvSpPr/>
            <p:nvPr/>
          </p:nvSpPr>
          <p:spPr>
            <a:xfrm>
              <a:off x="619125" y="4333875"/>
              <a:ext cx="476400" cy="476400"/>
            </a:xfrm>
            <a:prstGeom prst="ellipse">
              <a:avLst/>
            </a:prstGeom>
            <a:solidFill>
              <a:srgbClr val="F9C846">
                <a:alpha val="4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6" name="Google Shape;656;p30"/>
          <p:cNvGrpSpPr/>
          <p:nvPr/>
        </p:nvGrpSpPr>
        <p:grpSpPr>
          <a:xfrm>
            <a:off x="8572500" y="342900"/>
            <a:ext cx="342900" cy="323850"/>
            <a:chOff x="38100" y="38100"/>
            <a:chExt cx="342900" cy="323850"/>
          </a:xfrm>
        </p:grpSpPr>
        <p:sp>
          <p:nvSpPr>
            <p:cNvPr id="657" name="Google Shape;657;p30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F26D6D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30"/>
            <p:cNvSpPr/>
            <p:nvPr/>
          </p:nvSpPr>
          <p:spPr>
            <a:xfrm>
              <a:off x="152400" y="38100"/>
              <a:ext cx="228600" cy="228600"/>
            </a:xfrm>
            <a:prstGeom prst="ellipse">
              <a:avLst/>
            </a:prstGeom>
            <a:solidFill>
              <a:srgbClr val="4F9DDF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30"/>
            <p:cNvSpPr/>
            <p:nvPr/>
          </p:nvSpPr>
          <p:spPr>
            <a:xfrm>
              <a:off x="95250" y="133350"/>
              <a:ext cx="228600" cy="228600"/>
            </a:xfrm>
            <a:prstGeom prst="ellipse">
              <a:avLst/>
            </a:prstGeom>
            <a:solidFill>
              <a:srgbClr val="F9C846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0" name="Google Shape;660;p30"/>
          <p:cNvSpPr txBox="1"/>
          <p:nvPr/>
        </p:nvSpPr>
        <p:spPr>
          <a:xfrm>
            <a:off x="457200" y="381000"/>
            <a:ext cx="7620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48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Shifting from Passive to Intentional Facilitation</a:t>
            </a:r>
            <a:endParaRPr b="0" sz="248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grpSp>
        <p:nvGrpSpPr>
          <p:cNvPr id="661" name="Google Shape;661;p30"/>
          <p:cNvGrpSpPr/>
          <p:nvPr/>
        </p:nvGrpSpPr>
        <p:grpSpPr>
          <a:xfrm>
            <a:off x="457200" y="1238250"/>
            <a:ext cx="3924300" cy="2667000"/>
            <a:chOff x="457200" y="1238250"/>
            <a:chExt cx="3924300" cy="2667000"/>
          </a:xfrm>
        </p:grpSpPr>
        <p:sp>
          <p:nvSpPr>
            <p:cNvPr id="662" name="Google Shape;662;p30"/>
            <p:cNvSpPr/>
            <p:nvPr/>
          </p:nvSpPr>
          <p:spPr>
            <a:xfrm>
              <a:off x="457200" y="1238250"/>
              <a:ext cx="3924300" cy="2667000"/>
            </a:xfrm>
            <a:prstGeom prst="roundRect">
              <a:avLst>
                <a:gd fmla="val 5714" name="adj"/>
              </a:avLst>
            </a:prstGeom>
            <a:solidFill>
              <a:srgbClr val="FFF5F5"/>
            </a:solidFill>
            <a:ln cap="flat" cmpd="sng" w="19050">
              <a:solidFill>
                <a:srgbClr val="F26D6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663" name="Google Shape;663;p30"/>
            <p:cNvGrpSpPr/>
            <p:nvPr/>
          </p:nvGrpSpPr>
          <p:grpSpPr>
            <a:xfrm>
              <a:off x="647700" y="1409700"/>
              <a:ext cx="266700" cy="266700"/>
              <a:chOff x="0" y="0"/>
              <a:chExt cx="266700" cy="266700"/>
            </a:xfrm>
          </p:grpSpPr>
          <p:sp>
            <p:nvSpPr>
              <p:cNvPr id="664" name="Google Shape;664;p30"/>
              <p:cNvSpPr/>
              <p:nvPr/>
            </p:nvSpPr>
            <p:spPr>
              <a:xfrm>
                <a:off x="0" y="0"/>
                <a:ext cx="266700" cy="266700"/>
              </a:xfrm>
              <a:prstGeom prst="ellipse">
                <a:avLst/>
              </a:prstGeom>
              <a:solidFill>
                <a:srgbClr val="F26D6D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5" name="Google Shape;665;p30"/>
              <p:cNvSpPr/>
              <p:nvPr/>
            </p:nvSpPr>
            <p:spPr>
              <a:xfrm>
                <a:off x="85725" y="85725"/>
                <a:ext cx="95400" cy="95400"/>
              </a:xfrm>
              <a:custGeom>
                <a:rect b="b" l="l" r="r" t="t"/>
                <a:pathLst>
                  <a:path extrusionOk="0" fill="none" h="120000" w="120000">
                    <a:moveTo>
                      <a:pt x="0" y="0"/>
                    </a:moveTo>
                    <a:lnTo>
                      <a:pt x="120000" y="120000"/>
                    </a:lnTo>
                    <a:moveTo>
                      <a:pt x="120000" y="0"/>
                    </a:moveTo>
                    <a:lnTo>
                      <a:pt x="0" y="120000"/>
                    </a:lnTo>
                  </a:path>
                </a:pathLst>
              </a:custGeom>
              <a:solidFill>
                <a:srgbClr val="FFFFFF"/>
              </a:solidFill>
              <a:ln cap="rnd" cmpd="sng" w="2857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666" name="Google Shape;666;p30"/>
            <p:cNvSpPr txBox="1"/>
            <p:nvPr/>
          </p:nvSpPr>
          <p:spPr>
            <a:xfrm>
              <a:off x="1009650" y="1371600"/>
              <a:ext cx="31434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2000">
                  <a:solidFill>
                    <a:srgbClr val="F26D6D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Passive Supervision</a:t>
              </a:r>
              <a:endParaRPr b="0" sz="2000">
                <a:solidFill>
                  <a:srgbClr val="F26D6D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667" name="Google Shape;667;p30"/>
            <p:cNvSpPr/>
            <p:nvPr/>
          </p:nvSpPr>
          <p:spPr>
            <a:xfrm>
              <a:off x="676275" y="1876425"/>
              <a:ext cx="95400" cy="95400"/>
            </a:xfrm>
            <a:prstGeom prst="ellipse">
              <a:avLst/>
            </a:prstGeom>
            <a:solidFill>
              <a:srgbClr val="F26D6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30"/>
            <p:cNvSpPr txBox="1"/>
            <p:nvPr/>
          </p:nvSpPr>
          <p:spPr>
            <a:xfrm>
              <a:off x="914400" y="1809750"/>
              <a:ext cx="3238500" cy="41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en" sz="13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“Be careful.”</a:t>
              </a:r>
              <a:endParaRPr b="0" i="1" sz="13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  <p:sp>
          <p:nvSpPr>
            <p:cNvPr id="669" name="Google Shape;669;p30"/>
            <p:cNvSpPr/>
            <p:nvPr/>
          </p:nvSpPr>
          <p:spPr>
            <a:xfrm>
              <a:off x="676275" y="2409825"/>
              <a:ext cx="95400" cy="95400"/>
            </a:xfrm>
            <a:prstGeom prst="ellipse">
              <a:avLst/>
            </a:prstGeom>
            <a:solidFill>
              <a:srgbClr val="F26D6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30"/>
            <p:cNvSpPr txBox="1"/>
            <p:nvPr/>
          </p:nvSpPr>
          <p:spPr>
            <a:xfrm>
              <a:off x="914400" y="2343150"/>
              <a:ext cx="3238500" cy="41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en" sz="13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“Don't do that.”</a:t>
              </a:r>
              <a:endParaRPr b="0" i="1" sz="13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  <p:sp>
          <p:nvSpPr>
            <p:cNvPr id="671" name="Google Shape;671;p30"/>
            <p:cNvSpPr/>
            <p:nvPr/>
          </p:nvSpPr>
          <p:spPr>
            <a:xfrm>
              <a:off x="676275" y="2886075"/>
              <a:ext cx="95400" cy="95400"/>
            </a:xfrm>
            <a:prstGeom prst="ellipse">
              <a:avLst/>
            </a:prstGeom>
            <a:solidFill>
              <a:srgbClr val="F26D6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30"/>
            <p:cNvSpPr txBox="1"/>
            <p:nvPr/>
          </p:nvSpPr>
          <p:spPr>
            <a:xfrm>
              <a:off x="914400" y="2819400"/>
              <a:ext cx="3238500" cy="41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en" sz="13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“Share.”</a:t>
              </a:r>
              <a:endParaRPr b="0" i="1" sz="13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  <p:sp>
          <p:nvSpPr>
            <p:cNvPr id="673" name="Google Shape;673;p30"/>
            <p:cNvSpPr/>
            <p:nvPr/>
          </p:nvSpPr>
          <p:spPr>
            <a:xfrm>
              <a:off x="676275" y="3362325"/>
              <a:ext cx="95400" cy="95400"/>
            </a:xfrm>
            <a:prstGeom prst="ellipse">
              <a:avLst/>
            </a:prstGeom>
            <a:solidFill>
              <a:srgbClr val="F26D6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p30"/>
            <p:cNvSpPr txBox="1"/>
            <p:nvPr/>
          </p:nvSpPr>
          <p:spPr>
            <a:xfrm>
              <a:off x="914400" y="3295650"/>
              <a:ext cx="3238500" cy="41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en" sz="13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“What color is that?”</a:t>
              </a:r>
              <a:endParaRPr b="0" i="1" sz="13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</p:grpSp>
      <p:grpSp>
        <p:nvGrpSpPr>
          <p:cNvPr id="675" name="Google Shape;675;p30"/>
          <p:cNvGrpSpPr/>
          <p:nvPr/>
        </p:nvGrpSpPr>
        <p:grpSpPr>
          <a:xfrm>
            <a:off x="4762500" y="1238250"/>
            <a:ext cx="3924300" cy="2667000"/>
            <a:chOff x="4762500" y="1238250"/>
            <a:chExt cx="3924300" cy="2667000"/>
          </a:xfrm>
        </p:grpSpPr>
        <p:sp>
          <p:nvSpPr>
            <p:cNvPr id="676" name="Google Shape;676;p30"/>
            <p:cNvSpPr/>
            <p:nvPr/>
          </p:nvSpPr>
          <p:spPr>
            <a:xfrm>
              <a:off x="4762500" y="1238250"/>
              <a:ext cx="3924300" cy="2667000"/>
            </a:xfrm>
            <a:prstGeom prst="roundRect">
              <a:avLst>
                <a:gd fmla="val 5714" name="adj"/>
              </a:avLst>
            </a:prstGeom>
            <a:solidFill>
              <a:srgbClr val="F2FAF7"/>
            </a:solidFill>
            <a:ln cap="flat" cmpd="sng" w="19050">
              <a:solidFill>
                <a:srgbClr val="48C0A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677" name="Google Shape;677;p30"/>
            <p:cNvGrpSpPr/>
            <p:nvPr/>
          </p:nvGrpSpPr>
          <p:grpSpPr>
            <a:xfrm>
              <a:off x="4953000" y="1409700"/>
              <a:ext cx="266700" cy="266700"/>
              <a:chOff x="0" y="0"/>
              <a:chExt cx="266700" cy="266700"/>
            </a:xfrm>
          </p:grpSpPr>
          <p:sp>
            <p:nvSpPr>
              <p:cNvPr id="678" name="Google Shape;678;p30"/>
              <p:cNvSpPr/>
              <p:nvPr/>
            </p:nvSpPr>
            <p:spPr>
              <a:xfrm>
                <a:off x="0" y="0"/>
                <a:ext cx="266700" cy="266700"/>
              </a:xfrm>
              <a:prstGeom prst="ellipse">
                <a:avLst/>
              </a:prstGeom>
              <a:solidFill>
                <a:srgbClr val="48C0A3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9" name="Google Shape;679;p30"/>
              <p:cNvSpPr/>
              <p:nvPr/>
            </p:nvSpPr>
            <p:spPr>
              <a:xfrm>
                <a:off x="76200" y="95250"/>
                <a:ext cx="114300" cy="76200"/>
              </a:xfrm>
              <a:custGeom>
                <a:rect b="b" l="l" r="r" t="t"/>
                <a:pathLst>
                  <a:path extrusionOk="0" h="120000" w="120000">
                    <a:moveTo>
                      <a:pt x="0" y="60000"/>
                    </a:moveTo>
                    <a:lnTo>
                      <a:pt x="40000" y="120000"/>
                    </a:lnTo>
                    <a:lnTo>
                      <a:pt x="120000" y="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857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680" name="Google Shape;680;p30"/>
            <p:cNvSpPr txBox="1"/>
            <p:nvPr/>
          </p:nvSpPr>
          <p:spPr>
            <a:xfrm>
              <a:off x="5314950" y="1371600"/>
              <a:ext cx="31434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2000">
                  <a:solidFill>
                    <a:srgbClr val="48C0A3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Intentional Facilitation</a:t>
              </a:r>
              <a:endParaRPr b="0" sz="2000">
                <a:solidFill>
                  <a:srgbClr val="48C0A3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681" name="Google Shape;681;p30"/>
            <p:cNvSpPr/>
            <p:nvPr/>
          </p:nvSpPr>
          <p:spPr>
            <a:xfrm>
              <a:off x="4981575" y="1876425"/>
              <a:ext cx="95400" cy="95400"/>
            </a:xfrm>
            <a:prstGeom prst="ellipse">
              <a:avLst/>
            </a:prstGeom>
            <a:solidFill>
              <a:srgbClr val="48C0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30"/>
            <p:cNvSpPr txBox="1"/>
            <p:nvPr/>
          </p:nvSpPr>
          <p:spPr>
            <a:xfrm>
              <a:off x="5219700" y="1809750"/>
              <a:ext cx="32385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en" sz="13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“I see you have two blocks. What could you use to make the bridge longer?”</a:t>
              </a:r>
              <a:endParaRPr b="0" i="1" sz="13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  <p:sp>
          <p:nvSpPr>
            <p:cNvPr id="683" name="Google Shape;683;p30"/>
            <p:cNvSpPr/>
            <p:nvPr/>
          </p:nvSpPr>
          <p:spPr>
            <a:xfrm>
              <a:off x="4981575" y="2409825"/>
              <a:ext cx="95400" cy="95400"/>
            </a:xfrm>
            <a:prstGeom prst="ellipse">
              <a:avLst/>
            </a:prstGeom>
            <a:solidFill>
              <a:srgbClr val="48C0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30"/>
            <p:cNvSpPr txBox="1"/>
            <p:nvPr/>
          </p:nvSpPr>
          <p:spPr>
            <a:xfrm>
              <a:off x="5219700" y="2343150"/>
              <a:ext cx="3238500" cy="41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en" sz="13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“You both want the truck. What could we do?”</a:t>
              </a:r>
              <a:endParaRPr b="0" i="1" sz="13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  <p:sp>
          <p:nvSpPr>
            <p:cNvPr id="685" name="Google Shape;685;p30"/>
            <p:cNvSpPr/>
            <p:nvPr/>
          </p:nvSpPr>
          <p:spPr>
            <a:xfrm>
              <a:off x="4981575" y="2886075"/>
              <a:ext cx="95400" cy="95400"/>
            </a:xfrm>
            <a:prstGeom prst="ellipse">
              <a:avLst/>
            </a:prstGeom>
            <a:solidFill>
              <a:srgbClr val="48C0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30"/>
            <p:cNvSpPr txBox="1"/>
            <p:nvPr/>
          </p:nvSpPr>
          <p:spPr>
            <a:xfrm>
              <a:off x="5219700" y="2819400"/>
              <a:ext cx="3238500" cy="41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en" sz="13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“You said 'car.' I heard you say 'red car.'”</a:t>
              </a:r>
              <a:endParaRPr b="0" i="1" sz="13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  <p:sp>
          <p:nvSpPr>
            <p:cNvPr id="687" name="Google Shape;687;p30"/>
            <p:cNvSpPr/>
            <p:nvPr/>
          </p:nvSpPr>
          <p:spPr>
            <a:xfrm>
              <a:off x="4981575" y="3362325"/>
              <a:ext cx="95400" cy="95400"/>
            </a:xfrm>
            <a:prstGeom prst="ellipse">
              <a:avLst/>
            </a:prstGeom>
            <a:solidFill>
              <a:srgbClr val="48C0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30"/>
            <p:cNvSpPr txBox="1"/>
            <p:nvPr/>
          </p:nvSpPr>
          <p:spPr>
            <a:xfrm>
              <a:off x="5219700" y="3295650"/>
              <a:ext cx="3238500" cy="41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en" sz="13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“The tower fell. What should we try next?”</a:t>
              </a:r>
              <a:endParaRPr b="0" i="1" sz="13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</p:grpSp>
      <p:grpSp>
        <p:nvGrpSpPr>
          <p:cNvPr id="689" name="Google Shape;689;p30"/>
          <p:cNvGrpSpPr/>
          <p:nvPr/>
        </p:nvGrpSpPr>
        <p:grpSpPr>
          <a:xfrm>
            <a:off x="457200" y="4095750"/>
            <a:ext cx="8229600" cy="666900"/>
            <a:chOff x="457200" y="4095750"/>
            <a:chExt cx="8229600" cy="666900"/>
          </a:xfrm>
        </p:grpSpPr>
        <p:sp>
          <p:nvSpPr>
            <p:cNvPr id="690" name="Google Shape;690;p30"/>
            <p:cNvSpPr/>
            <p:nvPr/>
          </p:nvSpPr>
          <p:spPr>
            <a:xfrm>
              <a:off x="457200" y="4095750"/>
              <a:ext cx="8229600" cy="666900"/>
            </a:xfrm>
            <a:prstGeom prst="roundRect">
              <a:avLst>
                <a:gd fmla="val 22857" name="adj"/>
              </a:avLst>
            </a:prstGeom>
            <a:solidFill>
              <a:srgbClr val="F9C84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30"/>
            <p:cNvSpPr txBox="1"/>
            <p:nvPr/>
          </p:nvSpPr>
          <p:spPr>
            <a:xfrm>
              <a:off x="609600" y="4095750"/>
              <a:ext cx="7924800" cy="66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20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Takeaway: </a:t>
              </a:r>
              <a:r>
                <a:rPr b="0" lang="en" sz="2000">
                  <a:solidFill>
                    <a:srgbClr val="2D3142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Same classroom. Very different teaching.</a:t>
              </a:r>
              <a:endParaRPr b="0" sz="20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7"/>
        </a:solidFill>
      </p:bgPr>
    </p:bg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6" name="Google Shape;696;p31"/>
          <p:cNvGrpSpPr/>
          <p:nvPr/>
        </p:nvGrpSpPr>
        <p:grpSpPr>
          <a:xfrm>
            <a:off x="8001000" y="-952500"/>
            <a:ext cx="1524000" cy="1762275"/>
            <a:chOff x="8001000" y="-952500"/>
            <a:chExt cx="1524000" cy="1762275"/>
          </a:xfrm>
        </p:grpSpPr>
        <p:sp>
          <p:nvSpPr>
            <p:cNvPr id="697" name="Google Shape;697;p31"/>
            <p:cNvSpPr/>
            <p:nvPr/>
          </p:nvSpPr>
          <p:spPr>
            <a:xfrm>
              <a:off x="8001000" y="-952500"/>
              <a:ext cx="1524000" cy="1524000"/>
            </a:xfrm>
            <a:prstGeom prst="ellipse">
              <a:avLst/>
            </a:prstGeom>
            <a:solidFill>
              <a:srgbClr val="F9C846">
                <a:alpha val="1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31"/>
            <p:cNvSpPr/>
            <p:nvPr/>
          </p:nvSpPr>
          <p:spPr>
            <a:xfrm>
              <a:off x="8382000" y="381000"/>
              <a:ext cx="381000" cy="381000"/>
            </a:xfrm>
            <a:prstGeom prst="roundRect">
              <a:avLst>
                <a:gd fmla="val 50000" name="adj"/>
              </a:avLst>
            </a:prstGeom>
            <a:solidFill>
              <a:srgbClr val="48C0A3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31"/>
            <p:cNvSpPr/>
            <p:nvPr/>
          </p:nvSpPr>
          <p:spPr>
            <a:xfrm>
              <a:off x="8905875" y="523875"/>
              <a:ext cx="285900" cy="285900"/>
            </a:xfrm>
            <a:prstGeom prst="ellipse">
              <a:avLst/>
            </a:prstGeom>
            <a:solidFill>
              <a:srgbClr val="F26D6D">
                <a:alpha val="3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0" name="Google Shape;700;p31"/>
          <p:cNvGrpSpPr/>
          <p:nvPr/>
        </p:nvGrpSpPr>
        <p:grpSpPr>
          <a:xfrm>
            <a:off x="8572500" y="342900"/>
            <a:ext cx="342900" cy="323850"/>
            <a:chOff x="38100" y="38100"/>
            <a:chExt cx="342900" cy="323850"/>
          </a:xfrm>
        </p:grpSpPr>
        <p:sp>
          <p:nvSpPr>
            <p:cNvPr id="701" name="Google Shape;701;p31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F26D6D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1"/>
            <p:cNvSpPr/>
            <p:nvPr/>
          </p:nvSpPr>
          <p:spPr>
            <a:xfrm>
              <a:off x="152400" y="38100"/>
              <a:ext cx="228600" cy="228600"/>
            </a:xfrm>
            <a:prstGeom prst="ellipse">
              <a:avLst/>
            </a:prstGeom>
            <a:solidFill>
              <a:srgbClr val="4F9DDF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1"/>
            <p:cNvSpPr/>
            <p:nvPr/>
          </p:nvSpPr>
          <p:spPr>
            <a:xfrm>
              <a:off x="95250" y="133350"/>
              <a:ext cx="228600" cy="228600"/>
            </a:xfrm>
            <a:prstGeom prst="ellipse">
              <a:avLst/>
            </a:prstGeom>
            <a:solidFill>
              <a:srgbClr val="F9C846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04" name="Google Shape;704;p31"/>
          <p:cNvSpPr txBox="1"/>
          <p:nvPr/>
        </p:nvSpPr>
        <p:spPr>
          <a:xfrm>
            <a:off x="457200" y="381000"/>
            <a:ext cx="7620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96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The "Add One More" Facilitation Strategy</a:t>
            </a:r>
            <a:endParaRPr b="0" sz="296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pic>
        <p:nvPicPr>
          <p:cNvPr id="705" name="Google Shape;705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8650" y="1600200"/>
            <a:ext cx="38100" cy="1886100"/>
          </a:xfrm>
          <a:prstGeom prst="rect">
            <a:avLst/>
          </a:prstGeom>
          <a:noFill/>
          <a:ln>
            <a:noFill/>
          </a:ln>
        </p:spPr>
      </p:pic>
      <p:sp>
        <p:nvSpPr>
          <p:cNvPr id="706" name="Google Shape;706;p31"/>
          <p:cNvSpPr/>
          <p:nvPr/>
        </p:nvSpPr>
        <p:spPr>
          <a:xfrm>
            <a:off x="457200" y="1409700"/>
            <a:ext cx="381000" cy="381000"/>
          </a:xfrm>
          <a:prstGeom prst="ellipse">
            <a:avLst/>
          </a:prstGeom>
          <a:solidFill>
            <a:srgbClr val="F9C84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7" name="Google Shape;707;p31"/>
          <p:cNvSpPr txBox="1"/>
          <p:nvPr/>
        </p:nvSpPr>
        <p:spPr>
          <a:xfrm>
            <a:off x="606495" y="1560195"/>
            <a:ext cx="82500" cy="21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05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1</a:t>
            </a:r>
            <a:endParaRPr b="0" sz="105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sp>
        <p:nvSpPr>
          <p:cNvPr id="708" name="Google Shape;708;p31"/>
          <p:cNvSpPr txBox="1"/>
          <p:nvPr/>
        </p:nvSpPr>
        <p:spPr>
          <a:xfrm>
            <a:off x="990600" y="1238250"/>
            <a:ext cx="3581400" cy="72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8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Observe</a:t>
            </a:r>
            <a:endParaRPr b="0" sz="180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  <a:p>
            <a:pPr indent="0" lvl="0" marL="0" rtl="0" algn="l">
              <a:spcBef>
                <a:spcPts val="150"/>
              </a:spcBef>
              <a:spcAft>
                <a:spcPts val="0"/>
              </a:spcAft>
              <a:buNone/>
            </a:pPr>
            <a:r>
              <a:rPr b="0" lang="en" sz="13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What is the child doing?</a:t>
            </a:r>
            <a:endParaRPr b="0" sz="1300">
              <a:solidFill>
                <a:srgbClr val="4F5D75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</p:txBody>
      </p:sp>
      <p:sp>
        <p:nvSpPr>
          <p:cNvPr id="709" name="Google Shape;709;p31"/>
          <p:cNvSpPr/>
          <p:nvPr/>
        </p:nvSpPr>
        <p:spPr>
          <a:xfrm>
            <a:off x="4762500" y="1238250"/>
            <a:ext cx="3924300" cy="723900"/>
          </a:xfrm>
          <a:prstGeom prst="roundRect">
            <a:avLst>
              <a:gd fmla="val 21052" name="adj"/>
            </a:avLst>
          </a:prstGeom>
          <a:solidFill>
            <a:srgbClr val="FFFDF5"/>
          </a:solidFill>
          <a:ln cap="flat" cmpd="sng" w="19050">
            <a:solidFill>
              <a:srgbClr val="F9C8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0" name="Google Shape;710;p31"/>
          <p:cNvSpPr txBox="1"/>
          <p:nvPr/>
        </p:nvSpPr>
        <p:spPr>
          <a:xfrm>
            <a:off x="4953000" y="1238250"/>
            <a:ext cx="3543300" cy="72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900">
                <a:solidFill>
                  <a:srgbClr val="C19214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Child's Action</a:t>
            </a:r>
            <a:endParaRPr b="0" sz="900">
              <a:solidFill>
                <a:srgbClr val="C19214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  <a:p>
            <a:pPr indent="0" lvl="0" marL="0" rtl="0" algn="l">
              <a:spcBef>
                <a:spcPts val="150"/>
              </a:spcBef>
              <a:spcAft>
                <a:spcPts val="0"/>
              </a:spcAft>
              <a:buNone/>
            </a:pPr>
            <a:r>
              <a:rPr b="0" lang="en" sz="1300">
                <a:solidFill>
                  <a:srgbClr val="2D3142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Child is driving a toy car.</a:t>
            </a:r>
            <a:endParaRPr b="0" sz="1300">
              <a:solidFill>
                <a:srgbClr val="2D3142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</p:txBody>
      </p:sp>
      <p:sp>
        <p:nvSpPr>
          <p:cNvPr id="711" name="Google Shape;711;p31"/>
          <p:cNvSpPr/>
          <p:nvPr/>
        </p:nvSpPr>
        <p:spPr>
          <a:xfrm>
            <a:off x="457200" y="2362200"/>
            <a:ext cx="381000" cy="381000"/>
          </a:xfrm>
          <a:prstGeom prst="ellipse">
            <a:avLst/>
          </a:prstGeom>
          <a:solidFill>
            <a:srgbClr val="F26D6D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2" name="Google Shape;712;p31"/>
          <p:cNvSpPr txBox="1"/>
          <p:nvPr/>
        </p:nvSpPr>
        <p:spPr>
          <a:xfrm>
            <a:off x="606495" y="2512695"/>
            <a:ext cx="82500" cy="21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050">
                <a:solidFill>
                  <a:srgbClr val="FFFFFF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2</a:t>
            </a:r>
            <a:endParaRPr b="0" sz="1050">
              <a:solidFill>
                <a:srgbClr val="FFFFFF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sp>
        <p:nvSpPr>
          <p:cNvPr id="713" name="Google Shape;713;p31"/>
          <p:cNvSpPr txBox="1"/>
          <p:nvPr/>
        </p:nvSpPr>
        <p:spPr>
          <a:xfrm>
            <a:off x="990600" y="2190750"/>
            <a:ext cx="3581400" cy="72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8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Join</a:t>
            </a:r>
            <a:endParaRPr b="0" sz="180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  <a:p>
            <a:pPr indent="0" lvl="0" marL="0" rtl="0" algn="l">
              <a:spcBef>
                <a:spcPts val="150"/>
              </a:spcBef>
              <a:spcAft>
                <a:spcPts val="0"/>
              </a:spcAft>
              <a:buNone/>
            </a:pPr>
            <a:r>
              <a:rPr b="0" lang="en" sz="13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Enter the play without taking over.</a:t>
            </a:r>
            <a:endParaRPr b="0" sz="1300">
              <a:solidFill>
                <a:srgbClr val="4F5D75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</p:txBody>
      </p:sp>
      <p:sp>
        <p:nvSpPr>
          <p:cNvPr id="714" name="Google Shape;714;p31"/>
          <p:cNvSpPr/>
          <p:nvPr/>
        </p:nvSpPr>
        <p:spPr>
          <a:xfrm>
            <a:off x="4762500" y="2190750"/>
            <a:ext cx="3924300" cy="723900"/>
          </a:xfrm>
          <a:prstGeom prst="roundRect">
            <a:avLst>
              <a:gd fmla="val 21052" name="adj"/>
            </a:avLst>
          </a:prstGeom>
          <a:solidFill>
            <a:srgbClr val="FFF5F5"/>
          </a:solidFill>
          <a:ln cap="flat" cmpd="sng" w="19050">
            <a:solidFill>
              <a:srgbClr val="F26D6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5" name="Google Shape;715;p31"/>
          <p:cNvSpPr txBox="1"/>
          <p:nvPr/>
        </p:nvSpPr>
        <p:spPr>
          <a:xfrm>
            <a:off x="4953000" y="2190750"/>
            <a:ext cx="3543300" cy="72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900">
                <a:solidFill>
                  <a:srgbClr val="D14545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Your Response</a:t>
            </a:r>
            <a:endParaRPr b="0" sz="900">
              <a:solidFill>
                <a:srgbClr val="D14545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  <a:p>
            <a:pPr indent="0" lvl="0" marL="0" rtl="0" algn="l">
              <a:spcBef>
                <a:spcPts val="150"/>
              </a:spcBef>
              <a:spcAft>
                <a:spcPts val="0"/>
              </a:spcAft>
              <a:buNone/>
            </a:pPr>
            <a:r>
              <a:rPr b="0" lang="en" sz="1300">
                <a:solidFill>
                  <a:srgbClr val="2D3142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“Vroom! Your car is driving.”</a:t>
            </a:r>
            <a:endParaRPr b="0" sz="1300">
              <a:solidFill>
                <a:srgbClr val="2D3142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</p:txBody>
      </p:sp>
      <p:sp>
        <p:nvSpPr>
          <p:cNvPr id="716" name="Google Shape;716;p31"/>
          <p:cNvSpPr/>
          <p:nvPr/>
        </p:nvSpPr>
        <p:spPr>
          <a:xfrm>
            <a:off x="457200" y="3314700"/>
            <a:ext cx="381000" cy="381000"/>
          </a:xfrm>
          <a:prstGeom prst="ellipse">
            <a:avLst/>
          </a:prstGeom>
          <a:solidFill>
            <a:srgbClr val="48C0A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7" name="Google Shape;717;p31"/>
          <p:cNvSpPr txBox="1"/>
          <p:nvPr/>
        </p:nvSpPr>
        <p:spPr>
          <a:xfrm>
            <a:off x="606495" y="3465195"/>
            <a:ext cx="82500" cy="21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050">
                <a:solidFill>
                  <a:srgbClr val="FFFFFF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3</a:t>
            </a:r>
            <a:endParaRPr b="0" sz="1050">
              <a:solidFill>
                <a:srgbClr val="FFFFFF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sp>
        <p:nvSpPr>
          <p:cNvPr id="718" name="Google Shape;718;p31"/>
          <p:cNvSpPr txBox="1"/>
          <p:nvPr/>
        </p:nvSpPr>
        <p:spPr>
          <a:xfrm>
            <a:off x="990600" y="3143250"/>
            <a:ext cx="3581400" cy="72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8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Add One More</a:t>
            </a:r>
            <a:endParaRPr b="0" sz="180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  <a:p>
            <a:pPr indent="0" lvl="0" marL="0" rtl="0" algn="l">
              <a:spcBef>
                <a:spcPts val="150"/>
              </a:spcBef>
              <a:spcAft>
                <a:spcPts val="0"/>
              </a:spcAft>
              <a:buNone/>
            </a:pPr>
            <a:r>
              <a:rPr b="0" lang="en" sz="13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Add one small layer of learning.</a:t>
            </a:r>
            <a:endParaRPr b="0" sz="1300">
              <a:solidFill>
                <a:srgbClr val="4F5D75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</p:txBody>
      </p:sp>
      <p:sp>
        <p:nvSpPr>
          <p:cNvPr id="719" name="Google Shape;719;p31"/>
          <p:cNvSpPr/>
          <p:nvPr/>
        </p:nvSpPr>
        <p:spPr>
          <a:xfrm>
            <a:off x="4762500" y="3143250"/>
            <a:ext cx="3924300" cy="723900"/>
          </a:xfrm>
          <a:prstGeom prst="roundRect">
            <a:avLst>
              <a:gd fmla="val 21052" name="adj"/>
            </a:avLst>
          </a:prstGeom>
          <a:solidFill>
            <a:srgbClr val="F4FBF9"/>
          </a:solidFill>
          <a:ln cap="flat" cmpd="sng" w="19050">
            <a:solidFill>
              <a:srgbClr val="48C0A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0" name="Google Shape;720;p31"/>
          <p:cNvSpPr txBox="1"/>
          <p:nvPr/>
        </p:nvSpPr>
        <p:spPr>
          <a:xfrm>
            <a:off x="4953000" y="3143250"/>
            <a:ext cx="3543300" cy="72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900">
                <a:solidFill>
                  <a:srgbClr val="2C967E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Add One More</a:t>
            </a:r>
            <a:endParaRPr b="0" sz="900">
              <a:solidFill>
                <a:srgbClr val="2C967E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  <a:p>
            <a:pPr indent="0" lvl="0" marL="0" rtl="0" algn="l">
              <a:spcBef>
                <a:spcPts val="150"/>
              </a:spcBef>
              <a:spcAft>
                <a:spcPts val="0"/>
              </a:spcAft>
              <a:buNone/>
            </a:pPr>
            <a:r>
              <a:rPr b="0" lang="en" sz="1300">
                <a:solidFill>
                  <a:srgbClr val="2D3142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“Your car is driving UNDER the bridge.”</a:t>
            </a:r>
            <a:endParaRPr b="0" sz="1300">
              <a:solidFill>
                <a:srgbClr val="2D3142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</p:txBody>
      </p:sp>
      <p:sp>
        <p:nvSpPr>
          <p:cNvPr id="721" name="Google Shape;721;p31"/>
          <p:cNvSpPr/>
          <p:nvPr/>
        </p:nvSpPr>
        <p:spPr>
          <a:xfrm>
            <a:off x="457200" y="4191000"/>
            <a:ext cx="8229600" cy="514500"/>
          </a:xfrm>
          <a:prstGeom prst="roundRect">
            <a:avLst>
              <a:gd fmla="val 29629" name="adj"/>
            </a:avLst>
          </a:prstGeom>
          <a:solidFill>
            <a:srgbClr val="E8F4FC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2" name="Google Shape;722;p31"/>
          <p:cNvSpPr/>
          <p:nvPr/>
        </p:nvSpPr>
        <p:spPr>
          <a:xfrm>
            <a:off x="609600" y="4305300"/>
            <a:ext cx="762000" cy="285900"/>
          </a:xfrm>
          <a:prstGeom prst="roundRect">
            <a:avLst>
              <a:gd fmla="val 26666" name="adj"/>
            </a:avLst>
          </a:prstGeom>
          <a:solidFill>
            <a:srgbClr val="4F9DD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3" name="Google Shape;723;p31"/>
          <p:cNvSpPr txBox="1"/>
          <p:nvPr/>
        </p:nvSpPr>
        <p:spPr>
          <a:xfrm>
            <a:off x="609600" y="4305300"/>
            <a:ext cx="762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000">
                <a:solidFill>
                  <a:srgbClr val="FFFFFF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Skills</a:t>
            </a:r>
            <a:endParaRPr b="0" sz="1000">
              <a:solidFill>
                <a:srgbClr val="FFFFFF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sp>
        <p:nvSpPr>
          <p:cNvPr id="724" name="Google Shape;724;p31"/>
          <p:cNvSpPr txBox="1"/>
          <p:nvPr/>
        </p:nvSpPr>
        <p:spPr>
          <a:xfrm>
            <a:off x="1524000" y="4191000"/>
            <a:ext cx="7010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4F5D75"/>
                </a:solidFill>
                <a:latin typeface="Quicksand"/>
                <a:ea typeface="Quicksand"/>
                <a:cs typeface="Quicksand"/>
                <a:sym typeface="Quicksand"/>
              </a:rPr>
              <a:t>Added skills:  </a:t>
            </a:r>
            <a:r>
              <a:rPr b="0" lang="en" sz="1400">
                <a:solidFill>
                  <a:srgbClr val="2D3142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Language, vocabulary, spatial concepts, and joint attention.</a:t>
            </a:r>
            <a:endParaRPr b="1" sz="1400">
              <a:solidFill>
                <a:srgbClr val="4F5D75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9" name="Google Shape;729;p32"/>
          <p:cNvGrpSpPr/>
          <p:nvPr/>
        </p:nvGrpSpPr>
        <p:grpSpPr>
          <a:xfrm>
            <a:off x="-762000" y="0"/>
            <a:ext cx="9906000" cy="6286500"/>
            <a:chOff x="-762000" y="0"/>
            <a:chExt cx="9906000" cy="6286500"/>
          </a:xfrm>
        </p:grpSpPr>
        <p:sp>
          <p:nvSpPr>
            <p:cNvPr id="730" name="Google Shape;730;p32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FDFBF7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731" name="Google Shape;731;p32"/>
            <p:cNvGrpSpPr/>
            <p:nvPr/>
          </p:nvGrpSpPr>
          <p:grpSpPr>
            <a:xfrm>
              <a:off x="-762000" y="4333875"/>
              <a:ext cx="1905000" cy="1952625"/>
              <a:chOff x="-762000" y="4333875"/>
              <a:chExt cx="1905000" cy="1952625"/>
            </a:xfrm>
          </p:grpSpPr>
          <p:sp>
            <p:nvSpPr>
              <p:cNvPr id="732" name="Google Shape;732;p32"/>
              <p:cNvSpPr/>
              <p:nvPr/>
            </p:nvSpPr>
            <p:spPr>
              <a:xfrm>
                <a:off x="-762000" y="4381500"/>
                <a:ext cx="1905000" cy="1905000"/>
              </a:xfrm>
              <a:prstGeom prst="ellipse">
                <a:avLst/>
              </a:prstGeom>
              <a:solidFill>
                <a:srgbClr val="4F9DDF">
                  <a:alpha val="1500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3" name="Google Shape;733;p32"/>
              <p:cNvSpPr/>
              <p:nvPr/>
            </p:nvSpPr>
            <p:spPr>
              <a:xfrm>
                <a:off x="619125" y="4333875"/>
                <a:ext cx="476400" cy="476400"/>
              </a:xfrm>
              <a:prstGeom prst="ellipse">
                <a:avLst/>
              </a:prstGeom>
              <a:solidFill>
                <a:srgbClr val="F9C846">
                  <a:alpha val="4000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34" name="Google Shape;734;p32"/>
            <p:cNvGrpSpPr/>
            <p:nvPr/>
          </p:nvGrpSpPr>
          <p:grpSpPr>
            <a:xfrm>
              <a:off x="8572500" y="342900"/>
              <a:ext cx="342900" cy="323850"/>
              <a:chOff x="38100" y="38100"/>
              <a:chExt cx="342900" cy="323850"/>
            </a:xfrm>
          </p:grpSpPr>
          <p:sp>
            <p:nvSpPr>
              <p:cNvPr id="735" name="Google Shape;735;p32"/>
              <p:cNvSpPr/>
              <p:nvPr/>
            </p:nvSpPr>
            <p:spPr>
              <a:xfrm>
                <a:off x="38100" y="38100"/>
                <a:ext cx="228600" cy="228600"/>
              </a:xfrm>
              <a:prstGeom prst="ellipse">
                <a:avLst/>
              </a:prstGeom>
              <a:solidFill>
                <a:srgbClr val="F26D6D">
                  <a:alpha val="9000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6" name="Google Shape;736;p32"/>
              <p:cNvSpPr/>
              <p:nvPr/>
            </p:nvSpPr>
            <p:spPr>
              <a:xfrm>
                <a:off x="152400" y="38100"/>
                <a:ext cx="228600" cy="228600"/>
              </a:xfrm>
              <a:prstGeom prst="ellipse">
                <a:avLst/>
              </a:prstGeom>
              <a:solidFill>
                <a:srgbClr val="4F9DDF">
                  <a:alpha val="9000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7" name="Google Shape;737;p32"/>
              <p:cNvSpPr/>
              <p:nvPr/>
            </p:nvSpPr>
            <p:spPr>
              <a:xfrm>
                <a:off x="95250" y="133350"/>
                <a:ext cx="228600" cy="228600"/>
              </a:xfrm>
              <a:prstGeom prst="ellipse">
                <a:avLst/>
              </a:prstGeom>
              <a:solidFill>
                <a:srgbClr val="F9C846">
                  <a:alpha val="9000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738" name="Google Shape;738;p32"/>
            <p:cNvSpPr txBox="1"/>
            <p:nvPr/>
          </p:nvSpPr>
          <p:spPr>
            <a:xfrm>
              <a:off x="457200" y="381000"/>
              <a:ext cx="76200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32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Intentionality: Cycle of Play Instruction</a:t>
              </a:r>
              <a:endParaRPr b="0" sz="32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</p:grpSp>
      <p:pic>
        <p:nvPicPr>
          <p:cNvPr id="739" name="Google Shape;739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14588" y="2033588"/>
            <a:ext cx="104700" cy="1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0" name="Google Shape;740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19613" y="2033588"/>
            <a:ext cx="104700" cy="1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1" name="Google Shape;741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24638" y="2033588"/>
            <a:ext cx="104700" cy="162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42" name="Google Shape;742;p32"/>
          <p:cNvGrpSpPr/>
          <p:nvPr/>
        </p:nvGrpSpPr>
        <p:grpSpPr>
          <a:xfrm>
            <a:off x="457200" y="1143000"/>
            <a:ext cx="1905000" cy="2037435"/>
            <a:chOff x="457200" y="1143000"/>
            <a:chExt cx="1905000" cy="2037435"/>
          </a:xfrm>
        </p:grpSpPr>
        <p:sp>
          <p:nvSpPr>
            <p:cNvPr id="743" name="Google Shape;743;p32"/>
            <p:cNvSpPr/>
            <p:nvPr/>
          </p:nvSpPr>
          <p:spPr>
            <a:xfrm>
              <a:off x="457200" y="1285875"/>
              <a:ext cx="1905000" cy="1619100"/>
            </a:xfrm>
            <a:prstGeom prst="roundRect">
              <a:avLst>
                <a:gd fmla="val 9411" name="adj"/>
              </a:avLst>
            </a:prstGeom>
            <a:solidFill>
              <a:srgbClr val="FFFFFF"/>
            </a:solidFill>
            <a:ln cap="flat" cmpd="sng" w="28575">
              <a:solidFill>
                <a:srgbClr val="4F9DD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32"/>
            <p:cNvSpPr txBox="1"/>
            <p:nvPr/>
          </p:nvSpPr>
          <p:spPr>
            <a:xfrm>
              <a:off x="985876" y="2070735"/>
              <a:ext cx="847500" cy="110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5400">
                  <a:solidFill>
                    <a:srgbClr val="4F9DDF"/>
                  </a:solidFill>
                  <a:latin typeface="Nunito Black"/>
                  <a:ea typeface="Nunito Black"/>
                  <a:cs typeface="Nunito Black"/>
                  <a:sym typeface="Nunito Black"/>
                </a:rPr>
                <a:t>01</a:t>
              </a:r>
              <a:endParaRPr b="0" sz="5400">
                <a:solidFill>
                  <a:srgbClr val="4F9DDF"/>
                </a:solidFill>
                <a:latin typeface="Nunito Black"/>
                <a:ea typeface="Nunito Black"/>
                <a:cs typeface="Nunito Black"/>
                <a:sym typeface="Nunito Black"/>
              </a:endParaRPr>
            </a:p>
          </p:txBody>
        </p:sp>
        <p:sp>
          <p:nvSpPr>
            <p:cNvPr id="745" name="Google Shape;745;p32"/>
            <p:cNvSpPr/>
            <p:nvPr/>
          </p:nvSpPr>
          <p:spPr>
            <a:xfrm>
              <a:off x="609600" y="1143000"/>
              <a:ext cx="1000200" cy="247800"/>
            </a:xfrm>
            <a:prstGeom prst="roundRect">
              <a:avLst>
                <a:gd fmla="val 50000" name="adj"/>
              </a:avLst>
            </a:prstGeom>
            <a:solidFill>
              <a:srgbClr val="4F9DD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32"/>
            <p:cNvSpPr txBox="1"/>
            <p:nvPr/>
          </p:nvSpPr>
          <p:spPr>
            <a:xfrm>
              <a:off x="609600" y="1143000"/>
              <a:ext cx="1000200" cy="24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FFFFF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Before Play</a:t>
              </a:r>
              <a:endParaRPr/>
            </a:p>
          </p:txBody>
        </p:sp>
        <p:sp>
          <p:nvSpPr>
            <p:cNvPr id="747" name="Google Shape;747;p32"/>
            <p:cNvSpPr txBox="1"/>
            <p:nvPr/>
          </p:nvSpPr>
          <p:spPr>
            <a:xfrm>
              <a:off x="609600" y="1476375"/>
              <a:ext cx="1600200" cy="1285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250">
                  <a:solidFill>
                    <a:srgbClr val="2D3142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What is my learning objective?</a:t>
              </a:r>
              <a:endParaRPr b="0" sz="1250">
                <a:solidFill>
                  <a:srgbClr val="2D3142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</p:grpSp>
      <p:grpSp>
        <p:nvGrpSpPr>
          <p:cNvPr id="748" name="Google Shape;748;p32"/>
          <p:cNvGrpSpPr/>
          <p:nvPr/>
        </p:nvGrpSpPr>
        <p:grpSpPr>
          <a:xfrm>
            <a:off x="2562225" y="1143000"/>
            <a:ext cx="1905000" cy="2037435"/>
            <a:chOff x="2562225" y="1143000"/>
            <a:chExt cx="1905000" cy="2037435"/>
          </a:xfrm>
        </p:grpSpPr>
        <p:sp>
          <p:nvSpPr>
            <p:cNvPr id="749" name="Google Shape;749;p32"/>
            <p:cNvSpPr/>
            <p:nvPr/>
          </p:nvSpPr>
          <p:spPr>
            <a:xfrm>
              <a:off x="2562225" y="1285875"/>
              <a:ext cx="1905000" cy="1619100"/>
            </a:xfrm>
            <a:prstGeom prst="roundRect">
              <a:avLst>
                <a:gd fmla="val 9411" name="adj"/>
              </a:avLst>
            </a:prstGeom>
            <a:solidFill>
              <a:srgbClr val="FFFFFF"/>
            </a:solidFill>
            <a:ln cap="flat" cmpd="sng" w="28575">
              <a:solidFill>
                <a:srgbClr val="F9C84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32"/>
            <p:cNvSpPr txBox="1"/>
            <p:nvPr/>
          </p:nvSpPr>
          <p:spPr>
            <a:xfrm>
              <a:off x="3090901" y="2070735"/>
              <a:ext cx="847500" cy="110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5400">
                  <a:solidFill>
                    <a:srgbClr val="F9C846"/>
                  </a:solidFill>
                  <a:latin typeface="Nunito Black"/>
                  <a:ea typeface="Nunito Black"/>
                  <a:cs typeface="Nunito Black"/>
                  <a:sym typeface="Nunito Black"/>
                </a:rPr>
                <a:t>02</a:t>
              </a:r>
              <a:endParaRPr b="0" sz="5400">
                <a:solidFill>
                  <a:srgbClr val="F9C846"/>
                </a:solidFill>
                <a:latin typeface="Nunito Black"/>
                <a:ea typeface="Nunito Black"/>
                <a:cs typeface="Nunito Black"/>
                <a:sym typeface="Nunito Black"/>
              </a:endParaRPr>
            </a:p>
          </p:txBody>
        </p:sp>
        <p:sp>
          <p:nvSpPr>
            <p:cNvPr id="751" name="Google Shape;751;p32"/>
            <p:cNvSpPr/>
            <p:nvPr/>
          </p:nvSpPr>
          <p:spPr>
            <a:xfrm>
              <a:off x="2714625" y="1143000"/>
              <a:ext cx="1000200" cy="247800"/>
            </a:xfrm>
            <a:prstGeom prst="roundRect">
              <a:avLst>
                <a:gd fmla="val 50000" name="adj"/>
              </a:avLst>
            </a:prstGeom>
            <a:solidFill>
              <a:srgbClr val="F9C84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32"/>
            <p:cNvSpPr txBox="1"/>
            <p:nvPr/>
          </p:nvSpPr>
          <p:spPr>
            <a:xfrm>
              <a:off x="2714625" y="1143000"/>
              <a:ext cx="1000200" cy="24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During Play</a:t>
              </a:r>
              <a:endParaRPr/>
            </a:p>
          </p:txBody>
        </p:sp>
        <p:sp>
          <p:nvSpPr>
            <p:cNvPr id="753" name="Google Shape;753;p32"/>
            <p:cNvSpPr txBox="1"/>
            <p:nvPr/>
          </p:nvSpPr>
          <p:spPr>
            <a:xfrm>
              <a:off x="2714625" y="1476375"/>
              <a:ext cx="1600200" cy="1285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250">
                  <a:solidFill>
                    <a:srgbClr val="2D3142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What is the child showing me?</a:t>
              </a:r>
              <a:endParaRPr b="0" sz="1250">
                <a:solidFill>
                  <a:srgbClr val="2D3142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</p:grpSp>
      <p:grpSp>
        <p:nvGrpSpPr>
          <p:cNvPr id="754" name="Google Shape;754;p32"/>
          <p:cNvGrpSpPr/>
          <p:nvPr/>
        </p:nvGrpSpPr>
        <p:grpSpPr>
          <a:xfrm>
            <a:off x="4667250" y="1143000"/>
            <a:ext cx="1905000" cy="2037435"/>
            <a:chOff x="4667250" y="1143000"/>
            <a:chExt cx="1905000" cy="2037435"/>
          </a:xfrm>
        </p:grpSpPr>
        <p:sp>
          <p:nvSpPr>
            <p:cNvPr id="755" name="Google Shape;755;p32"/>
            <p:cNvSpPr/>
            <p:nvPr/>
          </p:nvSpPr>
          <p:spPr>
            <a:xfrm>
              <a:off x="4667250" y="1285875"/>
              <a:ext cx="1905000" cy="1619100"/>
            </a:xfrm>
            <a:prstGeom prst="roundRect">
              <a:avLst>
                <a:gd fmla="val 9411" name="adj"/>
              </a:avLst>
            </a:prstGeom>
            <a:solidFill>
              <a:srgbClr val="FFFFFF"/>
            </a:solidFill>
            <a:ln cap="flat" cmpd="sng" w="28575">
              <a:solidFill>
                <a:srgbClr val="F26D6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32"/>
            <p:cNvSpPr txBox="1"/>
            <p:nvPr/>
          </p:nvSpPr>
          <p:spPr>
            <a:xfrm>
              <a:off x="5195926" y="2070735"/>
              <a:ext cx="847500" cy="110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5400">
                  <a:solidFill>
                    <a:srgbClr val="F26D6D"/>
                  </a:solidFill>
                  <a:latin typeface="Nunito Black"/>
                  <a:ea typeface="Nunito Black"/>
                  <a:cs typeface="Nunito Black"/>
                  <a:sym typeface="Nunito Black"/>
                </a:rPr>
                <a:t>03</a:t>
              </a:r>
              <a:endParaRPr b="0" sz="5400">
                <a:solidFill>
                  <a:srgbClr val="F26D6D"/>
                </a:solidFill>
                <a:latin typeface="Nunito Black"/>
                <a:ea typeface="Nunito Black"/>
                <a:cs typeface="Nunito Black"/>
                <a:sym typeface="Nunito Black"/>
              </a:endParaRPr>
            </a:p>
          </p:txBody>
        </p:sp>
        <p:sp>
          <p:nvSpPr>
            <p:cNvPr id="757" name="Google Shape;757;p32"/>
            <p:cNvSpPr/>
            <p:nvPr/>
          </p:nvSpPr>
          <p:spPr>
            <a:xfrm>
              <a:off x="4819650" y="1143000"/>
              <a:ext cx="1095300" cy="247800"/>
            </a:xfrm>
            <a:prstGeom prst="roundRect">
              <a:avLst>
                <a:gd fmla="val 50000" name="adj"/>
              </a:avLst>
            </a:prstGeom>
            <a:solidFill>
              <a:srgbClr val="F26D6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32"/>
            <p:cNvSpPr txBox="1"/>
            <p:nvPr/>
          </p:nvSpPr>
          <p:spPr>
            <a:xfrm>
              <a:off x="4819650" y="1143000"/>
              <a:ext cx="1095300" cy="24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FFFFF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My Response</a:t>
              </a:r>
              <a:endParaRPr/>
            </a:p>
          </p:txBody>
        </p:sp>
        <p:sp>
          <p:nvSpPr>
            <p:cNvPr id="759" name="Google Shape;759;p32"/>
            <p:cNvSpPr txBox="1"/>
            <p:nvPr/>
          </p:nvSpPr>
          <p:spPr>
            <a:xfrm>
              <a:off x="4819650" y="1476375"/>
              <a:ext cx="1600200" cy="1285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50">
                  <a:solidFill>
                    <a:srgbClr val="2D3142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How can I build on what the child is already doing?</a:t>
              </a:r>
              <a:endParaRPr b="0" sz="1150">
                <a:solidFill>
                  <a:srgbClr val="2D3142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</p:grpSp>
      <p:grpSp>
        <p:nvGrpSpPr>
          <p:cNvPr id="760" name="Google Shape;760;p32"/>
          <p:cNvGrpSpPr/>
          <p:nvPr/>
        </p:nvGrpSpPr>
        <p:grpSpPr>
          <a:xfrm>
            <a:off x="6772275" y="1143000"/>
            <a:ext cx="1905000" cy="2037435"/>
            <a:chOff x="6772275" y="1143000"/>
            <a:chExt cx="1905000" cy="2037435"/>
          </a:xfrm>
        </p:grpSpPr>
        <p:sp>
          <p:nvSpPr>
            <p:cNvPr id="761" name="Google Shape;761;p32"/>
            <p:cNvSpPr/>
            <p:nvPr/>
          </p:nvSpPr>
          <p:spPr>
            <a:xfrm>
              <a:off x="6772275" y="1285875"/>
              <a:ext cx="1905000" cy="1619100"/>
            </a:xfrm>
            <a:prstGeom prst="roundRect">
              <a:avLst>
                <a:gd fmla="val 9411" name="adj"/>
              </a:avLst>
            </a:prstGeom>
            <a:solidFill>
              <a:srgbClr val="FFFFFF"/>
            </a:solidFill>
            <a:ln cap="flat" cmpd="sng" w="28575">
              <a:solidFill>
                <a:srgbClr val="48C0A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2" name="Google Shape;762;p32"/>
            <p:cNvSpPr txBox="1"/>
            <p:nvPr/>
          </p:nvSpPr>
          <p:spPr>
            <a:xfrm>
              <a:off x="7300951" y="2070735"/>
              <a:ext cx="847500" cy="110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5400">
                  <a:solidFill>
                    <a:srgbClr val="48C0A3"/>
                  </a:solidFill>
                  <a:latin typeface="Nunito Black"/>
                  <a:ea typeface="Nunito Black"/>
                  <a:cs typeface="Nunito Black"/>
                  <a:sym typeface="Nunito Black"/>
                </a:rPr>
                <a:t>04</a:t>
              </a:r>
              <a:endParaRPr b="0" sz="5400">
                <a:solidFill>
                  <a:srgbClr val="48C0A3"/>
                </a:solidFill>
                <a:latin typeface="Nunito Black"/>
                <a:ea typeface="Nunito Black"/>
                <a:cs typeface="Nunito Black"/>
                <a:sym typeface="Nunito Black"/>
              </a:endParaRPr>
            </a:p>
          </p:txBody>
        </p:sp>
        <p:sp>
          <p:nvSpPr>
            <p:cNvPr id="763" name="Google Shape;763;p32"/>
            <p:cNvSpPr/>
            <p:nvPr/>
          </p:nvSpPr>
          <p:spPr>
            <a:xfrm>
              <a:off x="6924675" y="1143000"/>
              <a:ext cx="1000200" cy="247800"/>
            </a:xfrm>
            <a:prstGeom prst="roundRect">
              <a:avLst>
                <a:gd fmla="val 50000" name="adj"/>
              </a:avLst>
            </a:prstGeom>
            <a:solidFill>
              <a:srgbClr val="48C0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32"/>
            <p:cNvSpPr txBox="1"/>
            <p:nvPr/>
          </p:nvSpPr>
          <p:spPr>
            <a:xfrm>
              <a:off x="6924675" y="1143000"/>
              <a:ext cx="1000200" cy="24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FFFFF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After Play</a:t>
              </a:r>
              <a:endParaRPr/>
            </a:p>
          </p:txBody>
        </p:sp>
        <p:sp>
          <p:nvSpPr>
            <p:cNvPr id="765" name="Google Shape;765;p32"/>
            <p:cNvSpPr txBox="1"/>
            <p:nvPr/>
          </p:nvSpPr>
          <p:spPr>
            <a:xfrm>
              <a:off x="6924675" y="1476375"/>
              <a:ext cx="1600200" cy="1285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250">
                  <a:solidFill>
                    <a:srgbClr val="2D3142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What did I learn about this child?</a:t>
              </a:r>
              <a:endParaRPr b="0" sz="1250">
                <a:solidFill>
                  <a:srgbClr val="2D3142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</p:grpSp>
      <p:grpSp>
        <p:nvGrpSpPr>
          <p:cNvPr id="766" name="Google Shape;766;p32"/>
          <p:cNvGrpSpPr/>
          <p:nvPr/>
        </p:nvGrpSpPr>
        <p:grpSpPr>
          <a:xfrm>
            <a:off x="457200" y="3238500"/>
            <a:ext cx="4381500" cy="1476300"/>
            <a:chOff x="457200" y="3238500"/>
            <a:chExt cx="4381500" cy="1476300"/>
          </a:xfrm>
        </p:grpSpPr>
        <p:sp>
          <p:nvSpPr>
            <p:cNvPr id="767" name="Google Shape;767;p32"/>
            <p:cNvSpPr/>
            <p:nvPr/>
          </p:nvSpPr>
          <p:spPr>
            <a:xfrm>
              <a:off x="457200" y="3238500"/>
              <a:ext cx="4381500" cy="1476300"/>
            </a:xfrm>
            <a:prstGeom prst="roundRect">
              <a:avLst>
                <a:gd fmla="val 10322" name="adj"/>
              </a:avLst>
            </a:prstGeom>
            <a:solidFill>
              <a:srgbClr val="FFFFFF"/>
            </a:solidFill>
            <a:ln cap="flat" cmpd="sng" w="19050">
              <a:solidFill>
                <a:srgbClr val="4F9DD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32"/>
            <p:cNvSpPr txBox="1"/>
            <p:nvPr/>
          </p:nvSpPr>
          <p:spPr>
            <a:xfrm>
              <a:off x="609600" y="3352800"/>
              <a:ext cx="4076700" cy="12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600">
                  <a:solidFill>
                    <a:srgbClr val="4F9DD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Assessment During Play</a:t>
              </a:r>
              <a:endParaRPr b="0" sz="1600">
                <a:solidFill>
                  <a:srgbClr val="4F9DDF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l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rgbClr val="4F5D75"/>
                  </a:solidFill>
                  <a:latin typeface="Quicksand"/>
                  <a:ea typeface="Quicksand"/>
                  <a:cs typeface="Quicksand"/>
                  <a:sym typeface="Quicksand"/>
                </a:rPr>
                <a:t>Data can and should be collected during play.</a:t>
              </a:r>
              <a:endParaRPr b="1" sz="1100">
                <a:solidFill>
                  <a:srgbClr val="4F5D75"/>
                </a:solidFill>
                <a:latin typeface="Quicksand"/>
                <a:ea typeface="Quicksand"/>
                <a:cs typeface="Quicksand"/>
                <a:sym typeface="Quicksand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050">
                  <a:solidFill>
                    <a:srgbClr val="2D3142"/>
                  </a:solidFill>
                  <a:highlight>
                    <a:srgbClr val="F0F7FD"/>
                  </a:highlight>
                  <a:latin typeface="Quicksand"/>
                  <a:ea typeface="Quicksand"/>
                  <a:cs typeface="Quicksand"/>
                  <a:sym typeface="Quicksand"/>
                </a:rPr>
                <a:t>Example:</a:t>
              </a:r>
              <a:r>
                <a:rPr b="0" i="1" lang="en" sz="1050">
                  <a:solidFill>
                    <a:srgbClr val="2D3142"/>
                  </a:solidFill>
                  <a:highlight>
                    <a:srgbClr val="F0F7FD"/>
                  </a:highlight>
                  <a:latin typeface="Quicksand Medium"/>
                  <a:ea typeface="Quicksand Medium"/>
                  <a:cs typeface="Quicksand Medium"/>
                  <a:sym typeface="Quicksand Medium"/>
                </a:rPr>
                <a:t> “During block play, J. independently requested 'more blocks' 4 times.” </a:t>
              </a:r>
              <a:r>
                <a:rPr b="0" i="0" lang="en" sz="1050">
                  <a:solidFill>
                    <a:srgbClr val="4F5D75"/>
                  </a:solidFill>
                  <a:highlight>
                    <a:srgbClr val="F0F7FD"/>
                  </a:highlight>
                  <a:latin typeface="Quicksand Medium"/>
                  <a:ea typeface="Quicksand Medium"/>
                  <a:cs typeface="Quicksand Medium"/>
                  <a:sym typeface="Quicksand Medium"/>
                </a:rPr>
                <a:t>(Instead of just “J. played with blocks.”)</a:t>
              </a:r>
              <a:endParaRPr b="0" i="1" sz="1050">
                <a:solidFill>
                  <a:srgbClr val="2D3142"/>
                </a:solidFill>
                <a:highlight>
                  <a:srgbClr val="F0F7FD"/>
                </a:highlight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</p:grpSp>
      <p:grpSp>
        <p:nvGrpSpPr>
          <p:cNvPr id="769" name="Google Shape;769;p32"/>
          <p:cNvGrpSpPr/>
          <p:nvPr/>
        </p:nvGrpSpPr>
        <p:grpSpPr>
          <a:xfrm>
            <a:off x="5029200" y="3238500"/>
            <a:ext cx="3657600" cy="1476300"/>
            <a:chOff x="5029200" y="3238500"/>
            <a:chExt cx="3657600" cy="1476300"/>
          </a:xfrm>
        </p:grpSpPr>
        <p:sp>
          <p:nvSpPr>
            <p:cNvPr id="770" name="Google Shape;770;p32"/>
            <p:cNvSpPr/>
            <p:nvPr/>
          </p:nvSpPr>
          <p:spPr>
            <a:xfrm>
              <a:off x="5029200" y="3238500"/>
              <a:ext cx="3657600" cy="1476300"/>
            </a:xfrm>
            <a:prstGeom prst="roundRect">
              <a:avLst>
                <a:gd fmla="val 10322" name="adj"/>
              </a:avLst>
            </a:prstGeom>
            <a:solidFill>
              <a:srgbClr val="F9C84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1" name="Google Shape;771;p32"/>
            <p:cNvSpPr/>
            <p:nvPr/>
          </p:nvSpPr>
          <p:spPr>
            <a:xfrm>
              <a:off x="5238750" y="3705225"/>
              <a:ext cx="533400" cy="533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32"/>
            <p:cNvSpPr/>
            <p:nvPr/>
          </p:nvSpPr>
          <p:spPr>
            <a:xfrm>
              <a:off x="5381625" y="3829050"/>
              <a:ext cx="247800" cy="238200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lnTo>
                    <a:pt x="76154" y="43200"/>
                  </a:lnTo>
                  <a:lnTo>
                    <a:pt x="120000" y="45600"/>
                  </a:lnTo>
                  <a:lnTo>
                    <a:pt x="85385" y="76800"/>
                  </a:lnTo>
                  <a:lnTo>
                    <a:pt x="96923" y="120000"/>
                  </a:lnTo>
                  <a:lnTo>
                    <a:pt x="60000" y="93600"/>
                  </a:lnTo>
                  <a:lnTo>
                    <a:pt x="23077" y="120000"/>
                  </a:lnTo>
                  <a:lnTo>
                    <a:pt x="34615" y="76800"/>
                  </a:lnTo>
                  <a:lnTo>
                    <a:pt x="0" y="45600"/>
                  </a:lnTo>
                  <a:lnTo>
                    <a:pt x="43846" y="43200"/>
                  </a:lnTo>
                  <a:close/>
                </a:path>
              </a:pathLst>
            </a:custGeom>
            <a:solidFill>
              <a:srgbClr val="F26D6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32"/>
            <p:cNvSpPr txBox="1"/>
            <p:nvPr/>
          </p:nvSpPr>
          <p:spPr>
            <a:xfrm>
              <a:off x="5905500" y="3238500"/>
              <a:ext cx="2590800" cy="147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F26D6D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Key Takeaway</a:t>
              </a:r>
              <a:endParaRPr b="0" sz="1100">
                <a:solidFill>
                  <a:srgbClr val="F26D6D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lang="en" sz="18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Play can be instruction </a:t>
              </a:r>
              <a:r>
                <a:rPr b="0" lang="en" sz="1800">
                  <a:solidFill>
                    <a:srgbClr val="F26D6D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AND</a:t>
              </a:r>
              <a:r>
                <a:rPr b="0" lang="en" sz="18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 assessment.</a:t>
              </a:r>
              <a:endParaRPr b="0" sz="18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7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15"/>
          <p:cNvGrpSpPr/>
          <p:nvPr/>
        </p:nvGrpSpPr>
        <p:grpSpPr>
          <a:xfrm>
            <a:off x="8001000" y="-952500"/>
            <a:ext cx="1524000" cy="1762275"/>
            <a:chOff x="8001000" y="-952500"/>
            <a:chExt cx="1524000" cy="1762275"/>
          </a:xfrm>
        </p:grpSpPr>
        <p:sp>
          <p:nvSpPr>
            <p:cNvPr id="96" name="Google Shape;96;p15"/>
            <p:cNvSpPr/>
            <p:nvPr/>
          </p:nvSpPr>
          <p:spPr>
            <a:xfrm>
              <a:off x="8001000" y="-952500"/>
              <a:ext cx="1524000" cy="1524000"/>
            </a:xfrm>
            <a:prstGeom prst="ellipse">
              <a:avLst/>
            </a:prstGeom>
            <a:solidFill>
              <a:srgbClr val="F9C846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15"/>
            <p:cNvSpPr/>
            <p:nvPr/>
          </p:nvSpPr>
          <p:spPr>
            <a:xfrm>
              <a:off x="8382000" y="381000"/>
              <a:ext cx="381000" cy="381000"/>
            </a:xfrm>
            <a:prstGeom prst="roundRect">
              <a:avLst>
                <a:gd fmla="val 50000" name="adj"/>
              </a:avLst>
            </a:prstGeom>
            <a:solidFill>
              <a:srgbClr val="48C0A3">
                <a:alpha val="3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15"/>
            <p:cNvSpPr/>
            <p:nvPr/>
          </p:nvSpPr>
          <p:spPr>
            <a:xfrm>
              <a:off x="8905875" y="523875"/>
              <a:ext cx="285900" cy="285900"/>
            </a:xfrm>
            <a:prstGeom prst="ellipse">
              <a:avLst/>
            </a:prstGeom>
            <a:solidFill>
              <a:srgbClr val="F26D6D">
                <a:alpha val="4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9" name="Google Shape;99;p15"/>
          <p:cNvGrpSpPr/>
          <p:nvPr/>
        </p:nvGrpSpPr>
        <p:grpSpPr>
          <a:xfrm>
            <a:off x="-762000" y="4333875"/>
            <a:ext cx="1905000" cy="1952625"/>
            <a:chOff x="-762000" y="4333875"/>
            <a:chExt cx="1905000" cy="1952625"/>
          </a:xfrm>
        </p:grpSpPr>
        <p:sp>
          <p:nvSpPr>
            <p:cNvPr id="100" name="Google Shape;100;p15"/>
            <p:cNvSpPr/>
            <p:nvPr/>
          </p:nvSpPr>
          <p:spPr>
            <a:xfrm>
              <a:off x="-762000" y="4381500"/>
              <a:ext cx="1905000" cy="1905000"/>
            </a:xfrm>
            <a:prstGeom prst="ellipse">
              <a:avLst/>
            </a:prstGeom>
            <a:solidFill>
              <a:srgbClr val="4F9DDF">
                <a:alpha val="1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15"/>
            <p:cNvSpPr/>
            <p:nvPr/>
          </p:nvSpPr>
          <p:spPr>
            <a:xfrm>
              <a:off x="619125" y="4333875"/>
              <a:ext cx="476400" cy="476400"/>
            </a:xfrm>
            <a:prstGeom prst="ellipse">
              <a:avLst/>
            </a:prstGeom>
            <a:solidFill>
              <a:srgbClr val="F9C846">
                <a:alpha val="4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2" name="Google Shape;102;p15"/>
          <p:cNvSpPr/>
          <p:nvPr/>
        </p:nvSpPr>
        <p:spPr>
          <a:xfrm>
            <a:off x="8096250" y="1047750"/>
            <a:ext cx="1143000" cy="1143000"/>
          </a:xfrm>
          <a:prstGeom prst="ellipse">
            <a:avLst/>
          </a:prstGeom>
          <a:solidFill>
            <a:srgbClr val="F9C846">
              <a:alpha val="15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5"/>
          <p:cNvSpPr/>
          <p:nvPr/>
        </p:nvSpPr>
        <p:spPr>
          <a:xfrm>
            <a:off x="4191000" y="3524250"/>
            <a:ext cx="1524000" cy="1524000"/>
          </a:xfrm>
          <a:prstGeom prst="ellipse">
            <a:avLst/>
          </a:prstGeom>
          <a:solidFill>
            <a:srgbClr val="4F9DDF">
              <a:alpha val="12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4" name="Google Shape;104;p15"/>
          <p:cNvGrpSpPr/>
          <p:nvPr/>
        </p:nvGrpSpPr>
        <p:grpSpPr>
          <a:xfrm>
            <a:off x="8572500" y="342900"/>
            <a:ext cx="342900" cy="323850"/>
            <a:chOff x="38100" y="38100"/>
            <a:chExt cx="342900" cy="323850"/>
          </a:xfrm>
        </p:grpSpPr>
        <p:sp>
          <p:nvSpPr>
            <p:cNvPr id="105" name="Google Shape;105;p15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F26D6D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15"/>
            <p:cNvSpPr/>
            <p:nvPr/>
          </p:nvSpPr>
          <p:spPr>
            <a:xfrm>
              <a:off x="152400" y="38100"/>
              <a:ext cx="228600" cy="228600"/>
            </a:xfrm>
            <a:prstGeom prst="ellipse">
              <a:avLst/>
            </a:prstGeom>
            <a:solidFill>
              <a:srgbClr val="4F9DDF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15"/>
            <p:cNvSpPr/>
            <p:nvPr/>
          </p:nvSpPr>
          <p:spPr>
            <a:xfrm>
              <a:off x="95250" y="133350"/>
              <a:ext cx="228600" cy="228600"/>
            </a:xfrm>
            <a:prstGeom prst="ellipse">
              <a:avLst/>
            </a:prstGeom>
            <a:solidFill>
              <a:srgbClr val="F9C846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8" name="Google Shape;108;p15"/>
          <p:cNvSpPr txBox="1"/>
          <p:nvPr/>
        </p:nvSpPr>
        <p:spPr>
          <a:xfrm>
            <a:off x="457200" y="304800"/>
            <a:ext cx="7620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26D6D"/>
                </a:solidFill>
                <a:latin typeface="Nunito"/>
                <a:ea typeface="Nunito"/>
                <a:cs typeface="Nunito"/>
                <a:sym typeface="Nunito"/>
              </a:rPr>
              <a:t>Let's Challenge a Common Belief</a:t>
            </a:r>
            <a:endParaRPr b="1" sz="1100">
              <a:solidFill>
                <a:srgbClr val="F26D6D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0" lang="en" sz="30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“They're just playing.”</a:t>
            </a:r>
            <a:endParaRPr b="0" sz="300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grpSp>
        <p:nvGrpSpPr>
          <p:cNvPr id="109" name="Google Shape;109;p15"/>
          <p:cNvGrpSpPr/>
          <p:nvPr/>
        </p:nvGrpSpPr>
        <p:grpSpPr>
          <a:xfrm>
            <a:off x="381000" y="1238250"/>
            <a:ext cx="4229100" cy="3476700"/>
            <a:chOff x="381000" y="1238250"/>
            <a:chExt cx="4229100" cy="3476700"/>
          </a:xfrm>
        </p:grpSpPr>
        <p:sp>
          <p:nvSpPr>
            <p:cNvPr id="110" name="Google Shape;110;p15"/>
            <p:cNvSpPr/>
            <p:nvPr/>
          </p:nvSpPr>
          <p:spPr>
            <a:xfrm>
              <a:off x="381000" y="1238250"/>
              <a:ext cx="4229100" cy="3476700"/>
            </a:xfrm>
            <a:prstGeom prst="roundRect">
              <a:avLst>
                <a:gd fmla="val 5479" name="adj"/>
              </a:avLst>
            </a:prstGeom>
            <a:solidFill>
              <a:srgbClr val="FFFFFF"/>
            </a:solidFill>
            <a:ln cap="flat" cmpd="sng" w="14300">
              <a:solidFill>
                <a:srgbClr val="E8E5D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5"/>
            <p:cNvSpPr txBox="1"/>
            <p:nvPr/>
          </p:nvSpPr>
          <p:spPr>
            <a:xfrm>
              <a:off x="571500" y="1428750"/>
              <a:ext cx="3848100" cy="309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50">
                  <a:solidFill>
                    <a:srgbClr val="F26D6D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Common Misconceptions</a:t>
              </a:r>
              <a:endParaRPr b="0" sz="1350">
                <a:solidFill>
                  <a:srgbClr val="F26D6D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F26D6D"/>
                  </a:solidFill>
                  <a:latin typeface="Quicksand"/>
                  <a:ea typeface="Quicksand"/>
                  <a:cs typeface="Quicksand"/>
                  <a:sym typeface="Quicksand"/>
                </a:rPr>
                <a:t>•</a:t>
              </a:r>
              <a:r>
                <a:rPr b="0" lang="en" sz="1100">
                  <a:solidFill>
                    <a:srgbClr val="4F5D75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"They're just playing with blocks."</a:t>
              </a:r>
              <a:endParaRPr b="0" sz="1100">
                <a:solidFill>
                  <a:srgbClr val="4F5D75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  <a:p>
              <a:pPr indent="0" lvl="0" marL="0" rtl="0" algn="l">
                <a:spcBef>
                  <a:spcPts val="375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F26D6D"/>
                  </a:solidFill>
                  <a:latin typeface="Quicksand"/>
                  <a:ea typeface="Quicksand"/>
                  <a:cs typeface="Quicksand"/>
                  <a:sym typeface="Quicksand"/>
                </a:rPr>
                <a:t>•</a:t>
              </a:r>
              <a:r>
                <a:rPr b="0" lang="en" sz="1100">
                  <a:solidFill>
                    <a:srgbClr val="4F5D75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"They're not learning unless they're sitting at the table."</a:t>
              </a:r>
              <a:endParaRPr b="0" sz="1100">
                <a:solidFill>
                  <a:srgbClr val="4F5D75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  <a:p>
              <a:pPr indent="0" lvl="0" marL="0" rtl="0" algn="l">
                <a:spcBef>
                  <a:spcPts val="375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F26D6D"/>
                  </a:solidFill>
                  <a:latin typeface="Quicksand"/>
                  <a:ea typeface="Quicksand"/>
                  <a:cs typeface="Quicksand"/>
                  <a:sym typeface="Quicksand"/>
                </a:rPr>
                <a:t>•</a:t>
              </a:r>
              <a:r>
                <a:rPr b="0" lang="en" sz="1100">
                  <a:solidFill>
                    <a:srgbClr val="4F5D75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"We need more worksheets so we can teach academics."</a:t>
              </a:r>
              <a:endParaRPr b="0" sz="1100">
                <a:solidFill>
                  <a:srgbClr val="4F5D75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0" lang="en" sz="1350">
                  <a:solidFill>
                    <a:srgbClr val="48C0A3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The Reality of Block Play</a:t>
              </a:r>
              <a:endParaRPr b="0" sz="1350">
                <a:solidFill>
                  <a:srgbClr val="48C0A3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" sz="105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A child building with blocks is actively counting, comparing sizes, and solving structural problems. They are using spatial reasoning, negotiating with peers, practicing expressive language, developing fine-motor skills, and persisting through frustration.</a:t>
              </a:r>
              <a:endParaRPr b="0" sz="105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1" i="1" lang="en" sz="1150">
                  <a:solidFill>
                    <a:srgbClr val="2D3142"/>
                  </a:solidFill>
                  <a:highlight>
                    <a:srgbClr val="FEF7E5"/>
                  </a:highlight>
                  <a:latin typeface="Nunito"/>
                  <a:ea typeface="Nunito"/>
                  <a:cs typeface="Nunito"/>
                  <a:sym typeface="Nunito"/>
                </a:rPr>
                <a:t>"The activity may look like play, but the learning is real."</a:t>
              </a:r>
              <a:endParaRPr b="1" i="1" sz="1150">
                <a:solidFill>
                  <a:srgbClr val="2D3142"/>
                </a:solidFill>
                <a:highlight>
                  <a:srgbClr val="FEF7E5"/>
                </a:highlight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id="112" name="Google Shape;11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38700" y="1504950"/>
            <a:ext cx="3924300" cy="294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3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DFBF7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79" name="Google Shape;779;p33"/>
          <p:cNvGrpSpPr/>
          <p:nvPr/>
        </p:nvGrpSpPr>
        <p:grpSpPr>
          <a:xfrm>
            <a:off x="8372475" y="371475"/>
            <a:ext cx="257325" cy="243038"/>
            <a:chOff x="28575" y="28575"/>
            <a:chExt cx="257325" cy="243038"/>
          </a:xfrm>
        </p:grpSpPr>
        <p:sp>
          <p:nvSpPr>
            <p:cNvPr id="780" name="Google Shape;780;p33"/>
            <p:cNvSpPr/>
            <p:nvPr/>
          </p:nvSpPr>
          <p:spPr>
            <a:xfrm>
              <a:off x="28575" y="28575"/>
              <a:ext cx="171600" cy="171600"/>
            </a:xfrm>
            <a:prstGeom prst="ellipse">
              <a:avLst/>
            </a:prstGeom>
            <a:solidFill>
              <a:srgbClr val="F26D6D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p33"/>
            <p:cNvSpPr/>
            <p:nvPr/>
          </p:nvSpPr>
          <p:spPr>
            <a:xfrm>
              <a:off x="114300" y="28575"/>
              <a:ext cx="171600" cy="171600"/>
            </a:xfrm>
            <a:prstGeom prst="ellipse">
              <a:avLst/>
            </a:prstGeom>
            <a:solidFill>
              <a:srgbClr val="4F9DDF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33"/>
            <p:cNvSpPr/>
            <p:nvPr/>
          </p:nvSpPr>
          <p:spPr>
            <a:xfrm>
              <a:off x="71438" y="100013"/>
              <a:ext cx="171600" cy="171600"/>
            </a:xfrm>
            <a:prstGeom prst="ellipse">
              <a:avLst/>
            </a:prstGeom>
            <a:solidFill>
              <a:srgbClr val="F9C846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83" name="Google Shape;783;p33"/>
          <p:cNvSpPr txBox="1"/>
          <p:nvPr/>
        </p:nvSpPr>
        <p:spPr>
          <a:xfrm>
            <a:off x="457200" y="381000"/>
            <a:ext cx="7620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96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Practice Scenario: Dramatic Play Kitchen</a:t>
            </a:r>
            <a:endParaRPr b="0" sz="296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pic>
        <p:nvPicPr>
          <p:cNvPr id="784" name="Google Shape;784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1238250"/>
            <a:ext cx="2476500" cy="2476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5" name="Google Shape;785;p33"/>
          <p:cNvGrpSpPr/>
          <p:nvPr/>
        </p:nvGrpSpPr>
        <p:grpSpPr>
          <a:xfrm>
            <a:off x="3238500" y="1238250"/>
            <a:ext cx="5448300" cy="666900"/>
            <a:chOff x="3238500" y="1238250"/>
            <a:chExt cx="5448300" cy="666900"/>
          </a:xfrm>
        </p:grpSpPr>
        <p:sp>
          <p:nvSpPr>
            <p:cNvPr id="786" name="Google Shape;786;p33"/>
            <p:cNvSpPr/>
            <p:nvPr/>
          </p:nvSpPr>
          <p:spPr>
            <a:xfrm>
              <a:off x="3238500" y="1238250"/>
              <a:ext cx="5448300" cy="666900"/>
            </a:xfrm>
            <a:prstGeom prst="roundRect">
              <a:avLst>
                <a:gd fmla="val 22857" name="adj"/>
              </a:avLst>
            </a:prstGeom>
            <a:solidFill>
              <a:srgbClr val="FFFFFF"/>
            </a:solidFill>
            <a:ln cap="flat" cmpd="sng" w="14300">
              <a:solidFill>
                <a:srgbClr val="4F9DD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33"/>
            <p:cNvSpPr txBox="1"/>
            <p:nvPr/>
          </p:nvSpPr>
          <p:spPr>
            <a:xfrm>
              <a:off x="3390900" y="1285875"/>
              <a:ext cx="51435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Scenario:</a:t>
              </a:r>
              <a:endParaRPr b="0" sz="11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l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b="0" lang="en" sz="105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Three children are playing in the kitchen center. One stirs a bowl, one puts food on a plate, one stands nearby watching.</a:t>
              </a:r>
              <a:endParaRPr b="0" sz="105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</p:grpSp>
      <p:sp>
        <p:nvSpPr>
          <p:cNvPr id="788" name="Google Shape;788;p33"/>
          <p:cNvSpPr txBox="1"/>
          <p:nvPr/>
        </p:nvSpPr>
        <p:spPr>
          <a:xfrm>
            <a:off x="3238500" y="2019300"/>
            <a:ext cx="5448300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1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Multi-Dimensional Learning Opportunities</a:t>
            </a:r>
            <a:endParaRPr/>
          </a:p>
        </p:txBody>
      </p:sp>
      <p:grpSp>
        <p:nvGrpSpPr>
          <p:cNvPr id="789" name="Google Shape;789;p33"/>
          <p:cNvGrpSpPr/>
          <p:nvPr/>
        </p:nvGrpSpPr>
        <p:grpSpPr>
          <a:xfrm>
            <a:off x="3238500" y="2238375"/>
            <a:ext cx="2590800" cy="400200"/>
            <a:chOff x="3238500" y="2238375"/>
            <a:chExt cx="2590800" cy="400200"/>
          </a:xfrm>
        </p:grpSpPr>
        <p:sp>
          <p:nvSpPr>
            <p:cNvPr id="790" name="Google Shape;790;p33"/>
            <p:cNvSpPr/>
            <p:nvPr/>
          </p:nvSpPr>
          <p:spPr>
            <a:xfrm>
              <a:off x="3238500" y="2266950"/>
              <a:ext cx="38100" cy="342900"/>
            </a:xfrm>
            <a:prstGeom prst="roundRect">
              <a:avLst>
                <a:gd fmla="val 50000" name="adj"/>
              </a:avLst>
            </a:prstGeom>
            <a:solidFill>
              <a:srgbClr val="4F9DD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1" name="Google Shape;791;p33"/>
            <p:cNvSpPr txBox="1"/>
            <p:nvPr/>
          </p:nvSpPr>
          <p:spPr>
            <a:xfrm>
              <a:off x="3352800" y="2238375"/>
              <a:ext cx="24765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Communication</a:t>
              </a:r>
              <a:endParaRPr b="0" sz="11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l">
                <a:spcBef>
                  <a:spcPts val="75"/>
                </a:spcBef>
                <a:spcAft>
                  <a:spcPts val="0"/>
                </a:spcAft>
                <a:buNone/>
              </a:pPr>
              <a:r>
                <a:rPr b="0" lang="en" sz="10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“What are you making?”</a:t>
              </a:r>
              <a:endParaRPr b="0" sz="10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</p:grpSp>
      <p:grpSp>
        <p:nvGrpSpPr>
          <p:cNvPr id="792" name="Google Shape;792;p33"/>
          <p:cNvGrpSpPr/>
          <p:nvPr/>
        </p:nvGrpSpPr>
        <p:grpSpPr>
          <a:xfrm>
            <a:off x="5962650" y="2238375"/>
            <a:ext cx="2590800" cy="400200"/>
            <a:chOff x="5962650" y="2238375"/>
            <a:chExt cx="2590800" cy="400200"/>
          </a:xfrm>
        </p:grpSpPr>
        <p:sp>
          <p:nvSpPr>
            <p:cNvPr id="793" name="Google Shape;793;p33"/>
            <p:cNvSpPr/>
            <p:nvPr/>
          </p:nvSpPr>
          <p:spPr>
            <a:xfrm>
              <a:off x="5962650" y="2266950"/>
              <a:ext cx="38100" cy="342900"/>
            </a:xfrm>
            <a:prstGeom prst="roundRect">
              <a:avLst>
                <a:gd fmla="val 50000" name="adj"/>
              </a:avLst>
            </a:prstGeom>
            <a:solidFill>
              <a:srgbClr val="48C0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4" name="Google Shape;794;p33"/>
            <p:cNvSpPr txBox="1"/>
            <p:nvPr/>
          </p:nvSpPr>
          <p:spPr>
            <a:xfrm>
              <a:off x="6076950" y="2238375"/>
              <a:ext cx="24765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Literacy</a:t>
              </a:r>
              <a:endParaRPr b="0" sz="11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l">
                <a:spcBef>
                  <a:spcPts val="75"/>
                </a:spcBef>
                <a:spcAft>
                  <a:spcPts val="0"/>
                </a:spcAft>
                <a:buNone/>
              </a:pPr>
              <a:r>
                <a:rPr b="0" lang="en" sz="10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“Let's make a menu.”</a:t>
              </a:r>
              <a:endParaRPr b="0" sz="10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</p:grpSp>
      <p:grpSp>
        <p:nvGrpSpPr>
          <p:cNvPr id="795" name="Google Shape;795;p33"/>
          <p:cNvGrpSpPr/>
          <p:nvPr/>
        </p:nvGrpSpPr>
        <p:grpSpPr>
          <a:xfrm>
            <a:off x="3238500" y="2762250"/>
            <a:ext cx="2590800" cy="400200"/>
            <a:chOff x="3238500" y="2762250"/>
            <a:chExt cx="2590800" cy="400200"/>
          </a:xfrm>
        </p:grpSpPr>
        <p:sp>
          <p:nvSpPr>
            <p:cNvPr id="796" name="Google Shape;796;p33"/>
            <p:cNvSpPr/>
            <p:nvPr/>
          </p:nvSpPr>
          <p:spPr>
            <a:xfrm>
              <a:off x="3238500" y="2790825"/>
              <a:ext cx="38100" cy="342900"/>
            </a:xfrm>
            <a:prstGeom prst="roundRect">
              <a:avLst>
                <a:gd fmla="val 50000" name="adj"/>
              </a:avLst>
            </a:prstGeom>
            <a:solidFill>
              <a:srgbClr val="F26D6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7" name="Google Shape;797;p33"/>
            <p:cNvSpPr txBox="1"/>
            <p:nvPr/>
          </p:nvSpPr>
          <p:spPr>
            <a:xfrm>
              <a:off x="3352800" y="2762250"/>
              <a:ext cx="24765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Social</a:t>
              </a:r>
              <a:endParaRPr b="0" sz="11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l">
                <a:spcBef>
                  <a:spcPts val="75"/>
                </a:spcBef>
                <a:spcAft>
                  <a:spcPts val="0"/>
                </a:spcAft>
                <a:buNone/>
              </a:pPr>
              <a:r>
                <a:rPr b="0" lang="en" sz="10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“Can I have a turn?”</a:t>
              </a:r>
              <a:endParaRPr b="0" sz="10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</p:grpSp>
      <p:grpSp>
        <p:nvGrpSpPr>
          <p:cNvPr id="798" name="Google Shape;798;p33"/>
          <p:cNvGrpSpPr/>
          <p:nvPr/>
        </p:nvGrpSpPr>
        <p:grpSpPr>
          <a:xfrm>
            <a:off x="5962650" y="2762250"/>
            <a:ext cx="2590800" cy="400200"/>
            <a:chOff x="5962650" y="2762250"/>
            <a:chExt cx="2590800" cy="400200"/>
          </a:xfrm>
        </p:grpSpPr>
        <p:sp>
          <p:nvSpPr>
            <p:cNvPr id="799" name="Google Shape;799;p33"/>
            <p:cNvSpPr/>
            <p:nvPr/>
          </p:nvSpPr>
          <p:spPr>
            <a:xfrm>
              <a:off x="5962650" y="2790825"/>
              <a:ext cx="38100" cy="342900"/>
            </a:xfrm>
            <a:prstGeom prst="roundRect">
              <a:avLst>
                <a:gd fmla="val 50000" name="adj"/>
              </a:avLst>
            </a:prstGeom>
            <a:solidFill>
              <a:srgbClr val="4F9DD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0" name="Google Shape;800;p33"/>
            <p:cNvSpPr txBox="1"/>
            <p:nvPr/>
          </p:nvSpPr>
          <p:spPr>
            <a:xfrm>
              <a:off x="6076950" y="2762250"/>
              <a:ext cx="24765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Adaptive</a:t>
              </a:r>
              <a:endParaRPr b="0" sz="11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l">
                <a:spcBef>
                  <a:spcPts val="75"/>
                </a:spcBef>
                <a:spcAft>
                  <a:spcPts val="0"/>
                </a:spcAft>
                <a:buNone/>
              </a:pPr>
              <a:r>
                <a:rPr b="0" lang="en" sz="10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“What do we need to clean up?”</a:t>
              </a:r>
              <a:endParaRPr b="0" sz="10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</p:grpSp>
      <p:grpSp>
        <p:nvGrpSpPr>
          <p:cNvPr id="801" name="Google Shape;801;p33"/>
          <p:cNvGrpSpPr/>
          <p:nvPr/>
        </p:nvGrpSpPr>
        <p:grpSpPr>
          <a:xfrm>
            <a:off x="3238500" y="3286125"/>
            <a:ext cx="2590800" cy="400200"/>
            <a:chOff x="3238500" y="3286125"/>
            <a:chExt cx="2590800" cy="400200"/>
          </a:xfrm>
        </p:grpSpPr>
        <p:sp>
          <p:nvSpPr>
            <p:cNvPr id="802" name="Google Shape;802;p33"/>
            <p:cNvSpPr/>
            <p:nvPr/>
          </p:nvSpPr>
          <p:spPr>
            <a:xfrm>
              <a:off x="3238500" y="3314700"/>
              <a:ext cx="38100" cy="342900"/>
            </a:xfrm>
            <a:prstGeom prst="roundRect">
              <a:avLst>
                <a:gd fmla="val 50000" name="adj"/>
              </a:avLst>
            </a:prstGeom>
            <a:solidFill>
              <a:srgbClr val="F9C84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3" name="Google Shape;803;p33"/>
            <p:cNvSpPr txBox="1"/>
            <p:nvPr/>
          </p:nvSpPr>
          <p:spPr>
            <a:xfrm>
              <a:off x="3352800" y="3286125"/>
              <a:ext cx="24765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Math</a:t>
              </a:r>
              <a:endParaRPr b="0" sz="11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l">
                <a:spcBef>
                  <a:spcPts val="75"/>
                </a:spcBef>
                <a:spcAft>
                  <a:spcPts val="0"/>
                </a:spcAft>
                <a:buNone/>
              </a:pPr>
              <a:r>
                <a:rPr b="0" lang="en" sz="10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“How many plates do we need?”</a:t>
              </a:r>
              <a:endParaRPr b="0" sz="10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</p:grpSp>
      <p:grpSp>
        <p:nvGrpSpPr>
          <p:cNvPr id="804" name="Google Shape;804;p33"/>
          <p:cNvGrpSpPr/>
          <p:nvPr/>
        </p:nvGrpSpPr>
        <p:grpSpPr>
          <a:xfrm>
            <a:off x="5962650" y="3286125"/>
            <a:ext cx="2590800" cy="400200"/>
            <a:chOff x="5962650" y="3286125"/>
            <a:chExt cx="2590800" cy="400200"/>
          </a:xfrm>
        </p:grpSpPr>
        <p:sp>
          <p:nvSpPr>
            <p:cNvPr id="805" name="Google Shape;805;p33"/>
            <p:cNvSpPr/>
            <p:nvPr/>
          </p:nvSpPr>
          <p:spPr>
            <a:xfrm>
              <a:off x="5962650" y="3314700"/>
              <a:ext cx="38100" cy="342900"/>
            </a:xfrm>
            <a:prstGeom prst="roundRect">
              <a:avLst>
                <a:gd fmla="val 50000" name="adj"/>
              </a:avLst>
            </a:prstGeom>
            <a:solidFill>
              <a:srgbClr val="F26D6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6" name="Google Shape;806;p33"/>
            <p:cNvSpPr txBox="1"/>
            <p:nvPr/>
          </p:nvSpPr>
          <p:spPr>
            <a:xfrm>
              <a:off x="6076950" y="3286125"/>
              <a:ext cx="24765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018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Emotional</a:t>
              </a:r>
              <a:endParaRPr b="0" sz="1018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l">
                <a:spcBef>
                  <a:spcPts val="75"/>
                </a:spcBef>
                <a:spcAft>
                  <a:spcPts val="0"/>
                </a:spcAft>
                <a:buNone/>
              </a:pPr>
              <a:r>
                <a:rPr b="0" lang="en" sz="925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“You wanted the spoon. What can we do?”</a:t>
              </a:r>
              <a:endParaRPr b="0" sz="925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</p:grpSp>
      <p:grpSp>
        <p:nvGrpSpPr>
          <p:cNvPr id="807" name="Google Shape;807;p33"/>
          <p:cNvGrpSpPr/>
          <p:nvPr/>
        </p:nvGrpSpPr>
        <p:grpSpPr>
          <a:xfrm>
            <a:off x="457200" y="3905250"/>
            <a:ext cx="8229600" cy="762000"/>
            <a:chOff x="457200" y="3905250"/>
            <a:chExt cx="8229600" cy="762000"/>
          </a:xfrm>
        </p:grpSpPr>
        <p:sp>
          <p:nvSpPr>
            <p:cNvPr id="808" name="Google Shape;808;p33"/>
            <p:cNvSpPr/>
            <p:nvPr/>
          </p:nvSpPr>
          <p:spPr>
            <a:xfrm>
              <a:off x="457200" y="3905250"/>
              <a:ext cx="8229600" cy="762000"/>
            </a:xfrm>
            <a:prstGeom prst="roundRect">
              <a:avLst>
                <a:gd fmla="val 20000" name="adj"/>
              </a:avLst>
            </a:prstGeom>
            <a:solidFill>
              <a:srgbClr val="F9C84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9" name="Google Shape;809;p33"/>
            <p:cNvSpPr txBox="1"/>
            <p:nvPr/>
          </p:nvSpPr>
          <p:spPr>
            <a:xfrm>
              <a:off x="762000" y="4048125"/>
              <a:ext cx="4764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2100">
                  <a:solidFill>
                    <a:srgbClr val="2D3142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lightbulb</a:t>
              </a:r>
              <a:endParaRPr/>
            </a:p>
          </p:txBody>
        </p:sp>
        <p:sp>
          <p:nvSpPr>
            <p:cNvPr id="810" name="Google Shape;810;p33"/>
            <p:cNvSpPr txBox="1"/>
            <p:nvPr/>
          </p:nvSpPr>
          <p:spPr>
            <a:xfrm>
              <a:off x="1238250" y="3905250"/>
              <a:ext cx="71439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4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Takeaway: One play activity offers multiple learning opportunities.</a:t>
              </a:r>
              <a:endParaRPr b="0" sz="14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5" name="Google Shape;815;p34"/>
          <p:cNvGrpSpPr/>
          <p:nvPr/>
        </p:nvGrpSpPr>
        <p:grpSpPr>
          <a:xfrm>
            <a:off x="-666750" y="-666750"/>
            <a:ext cx="10953750" cy="6953250"/>
            <a:chOff x="-666750" y="-666750"/>
            <a:chExt cx="10953750" cy="6953250"/>
          </a:xfrm>
        </p:grpSpPr>
        <p:sp>
          <p:nvSpPr>
            <p:cNvPr id="816" name="Google Shape;816;p34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4F9DD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7" name="Google Shape;817;p34"/>
            <p:cNvSpPr/>
            <p:nvPr/>
          </p:nvSpPr>
          <p:spPr>
            <a:xfrm>
              <a:off x="-666750" y="-666750"/>
              <a:ext cx="2857500" cy="2857500"/>
            </a:xfrm>
            <a:prstGeom prst="ellipse">
              <a:avLst/>
            </a:prstGeom>
            <a:solidFill>
              <a:srgbClr val="FFFFFF">
                <a:alpha val="1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8" name="Google Shape;818;p34"/>
            <p:cNvSpPr/>
            <p:nvPr/>
          </p:nvSpPr>
          <p:spPr>
            <a:xfrm>
              <a:off x="6477000" y="2476500"/>
              <a:ext cx="3810000" cy="3810000"/>
            </a:xfrm>
            <a:prstGeom prst="ellipse">
              <a:avLst/>
            </a:prstGeom>
            <a:solidFill>
              <a:srgbClr val="F9C846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9" name="Google Shape;819;p34"/>
            <p:cNvSpPr/>
            <p:nvPr/>
          </p:nvSpPr>
          <p:spPr>
            <a:xfrm rot="2700000">
              <a:off x="7143750" y="-476250"/>
              <a:ext cx="952500" cy="1905000"/>
            </a:xfrm>
            <a:prstGeom prst="roundRect">
              <a:avLst>
                <a:gd fmla="val 50000" name="adj"/>
              </a:avLst>
            </a:prstGeom>
            <a:solidFill>
              <a:srgbClr val="F26D6D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0" name="Google Shape;820;p34"/>
          <p:cNvGrpSpPr/>
          <p:nvPr/>
        </p:nvGrpSpPr>
        <p:grpSpPr>
          <a:xfrm>
            <a:off x="571500" y="523875"/>
            <a:ext cx="3810000" cy="4095900"/>
            <a:chOff x="571500" y="523875"/>
            <a:chExt cx="3810000" cy="4095900"/>
          </a:xfrm>
        </p:grpSpPr>
        <p:sp>
          <p:nvSpPr>
            <p:cNvPr id="821" name="Google Shape;821;p34"/>
            <p:cNvSpPr/>
            <p:nvPr/>
          </p:nvSpPr>
          <p:spPr>
            <a:xfrm>
              <a:off x="571500" y="523875"/>
              <a:ext cx="1714500" cy="266700"/>
            </a:xfrm>
            <a:prstGeom prst="roundRect">
              <a:avLst>
                <a:gd fmla="val 50000" name="adj"/>
              </a:avLst>
            </a:prstGeom>
            <a:solidFill>
              <a:srgbClr val="F9C84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2" name="Google Shape;822;p34"/>
            <p:cNvSpPr txBox="1"/>
            <p:nvPr/>
          </p:nvSpPr>
          <p:spPr>
            <a:xfrm>
              <a:off x="571500" y="523875"/>
              <a:ext cx="1714500" cy="26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0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HANDS-ON ACTIVITY</a:t>
              </a:r>
              <a:endParaRPr b="0" sz="10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823" name="Google Shape;823;p34"/>
            <p:cNvSpPr txBox="1"/>
            <p:nvPr/>
          </p:nvSpPr>
          <p:spPr>
            <a:xfrm>
              <a:off x="571500" y="904875"/>
              <a:ext cx="3810000" cy="104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3200">
                  <a:solidFill>
                    <a:srgbClr val="FFFFF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Analyzing Centers</a:t>
              </a:r>
              <a:endParaRPr b="0" sz="3200">
                <a:solidFill>
                  <a:srgbClr val="FFFFFF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824" name="Google Shape;824;p34"/>
            <p:cNvSpPr txBox="1"/>
            <p:nvPr/>
          </p:nvSpPr>
          <p:spPr>
            <a:xfrm>
              <a:off x="571500" y="2047875"/>
              <a:ext cx="3810000" cy="52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00">
                  <a:solidFill>
                    <a:srgbClr val="FFFFFF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In pairs, choose a center and discuss:</a:t>
              </a:r>
              <a:endParaRPr b="0" sz="1300">
                <a:solidFill>
                  <a:srgbClr val="FFFFFF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  <p:sp>
          <p:nvSpPr>
            <p:cNvPr id="825" name="Google Shape;825;p34"/>
            <p:cNvSpPr/>
            <p:nvPr/>
          </p:nvSpPr>
          <p:spPr>
            <a:xfrm>
              <a:off x="571500" y="2667000"/>
              <a:ext cx="3810000" cy="1285800"/>
            </a:xfrm>
            <a:prstGeom prst="roundRect">
              <a:avLst>
                <a:gd fmla="val 11851" name="adj"/>
              </a:avLst>
            </a:prstGeom>
            <a:solidFill>
              <a:srgbClr val="FDFBF7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6" name="Google Shape;826;p34"/>
            <p:cNvSpPr txBox="1"/>
            <p:nvPr/>
          </p:nvSpPr>
          <p:spPr>
            <a:xfrm>
              <a:off x="762000" y="2809875"/>
              <a:ext cx="3429000" cy="10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rgbClr val="4F5D75"/>
                  </a:solidFill>
                  <a:latin typeface="Quicksand"/>
                  <a:ea typeface="Quicksand"/>
                  <a:cs typeface="Quicksand"/>
                  <a:sym typeface="Quicksand"/>
                </a:rPr>
                <a:t>Dramatic Play • Blocks • Art • Cars</a:t>
              </a:r>
              <a:br>
                <a:rPr b="1" lang="en" sz="1100">
                  <a:solidFill>
                    <a:srgbClr val="4F5D75"/>
                  </a:solidFill>
                  <a:latin typeface="Quicksand"/>
                  <a:ea typeface="Quicksand"/>
                  <a:cs typeface="Quicksand"/>
                  <a:sym typeface="Quicksand"/>
                </a:rPr>
              </a:br>
              <a:r>
                <a:rPr b="1" lang="en" sz="1100">
                  <a:solidFill>
                    <a:srgbClr val="4F5D75"/>
                  </a:solidFill>
                  <a:latin typeface="Quicksand"/>
                  <a:ea typeface="Quicksand"/>
                  <a:cs typeface="Quicksand"/>
                  <a:sym typeface="Quicksand"/>
                </a:rPr>
                <a:t>Manipulatives • Library</a:t>
              </a:r>
              <a:br>
                <a:rPr b="1" lang="en" sz="1100">
                  <a:solidFill>
                    <a:srgbClr val="4F5D75"/>
                  </a:solidFill>
                  <a:latin typeface="Quicksand"/>
                  <a:ea typeface="Quicksand"/>
                  <a:cs typeface="Quicksand"/>
                  <a:sym typeface="Quicksand"/>
                </a:rPr>
              </a:br>
              <a:r>
                <a:rPr b="1" lang="en" sz="1100">
                  <a:solidFill>
                    <a:srgbClr val="4F5D75"/>
                  </a:solidFill>
                  <a:latin typeface="Quicksand"/>
                  <a:ea typeface="Quicksand"/>
                  <a:cs typeface="Quicksand"/>
                  <a:sym typeface="Quicksand"/>
                </a:rPr>
                <a:t>Outdoor Play • Sensory/Kitchen</a:t>
              </a:r>
              <a:endParaRPr b="1" sz="1100">
                <a:solidFill>
                  <a:srgbClr val="4F5D75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sp>
          <p:nvSpPr>
            <p:cNvPr id="827" name="Google Shape;827;p34"/>
            <p:cNvSpPr/>
            <p:nvPr/>
          </p:nvSpPr>
          <p:spPr>
            <a:xfrm>
              <a:off x="571500" y="4143375"/>
              <a:ext cx="3810000" cy="476400"/>
            </a:xfrm>
            <a:prstGeom prst="roundRect">
              <a:avLst>
                <a:gd fmla="val 24000" name="adj"/>
              </a:avLst>
            </a:prstGeom>
            <a:solidFill>
              <a:srgbClr val="F26D6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8" name="Google Shape;828;p34"/>
            <p:cNvSpPr txBox="1"/>
            <p:nvPr/>
          </p:nvSpPr>
          <p:spPr>
            <a:xfrm>
              <a:off x="714375" y="4143375"/>
              <a:ext cx="35244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50">
                  <a:solidFill>
                    <a:srgbClr val="FFFFF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★ ACTION: Share one idea with the group.</a:t>
              </a:r>
              <a:endParaRPr b="0" sz="1150">
                <a:solidFill>
                  <a:srgbClr val="FFFFFF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</p:grpSp>
      <p:grpSp>
        <p:nvGrpSpPr>
          <p:cNvPr id="829" name="Google Shape;829;p34"/>
          <p:cNvGrpSpPr/>
          <p:nvPr/>
        </p:nvGrpSpPr>
        <p:grpSpPr>
          <a:xfrm>
            <a:off x="4762500" y="523875"/>
            <a:ext cx="3810000" cy="3952800"/>
            <a:chOff x="4762500" y="523875"/>
            <a:chExt cx="3810000" cy="3952800"/>
          </a:xfrm>
        </p:grpSpPr>
        <p:grpSp>
          <p:nvGrpSpPr>
            <p:cNvPr id="830" name="Google Shape;830;p34"/>
            <p:cNvGrpSpPr/>
            <p:nvPr/>
          </p:nvGrpSpPr>
          <p:grpSpPr>
            <a:xfrm>
              <a:off x="4762500" y="523875"/>
              <a:ext cx="3810000" cy="714300"/>
              <a:chOff x="0" y="0"/>
              <a:chExt cx="3810000" cy="714300"/>
            </a:xfrm>
          </p:grpSpPr>
          <p:sp>
            <p:nvSpPr>
              <p:cNvPr id="831" name="Google Shape;831;p34"/>
              <p:cNvSpPr/>
              <p:nvPr/>
            </p:nvSpPr>
            <p:spPr>
              <a:xfrm>
                <a:off x="0" y="57150"/>
                <a:ext cx="304800" cy="304800"/>
              </a:xfrm>
              <a:prstGeom prst="ellipse">
                <a:avLst/>
              </a:prstGeom>
              <a:solidFill>
                <a:srgbClr val="F9C846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2" name="Google Shape;832;p34"/>
              <p:cNvSpPr txBox="1"/>
              <p:nvPr/>
            </p:nvSpPr>
            <p:spPr>
              <a:xfrm>
                <a:off x="0" y="57150"/>
                <a:ext cx="304800" cy="30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300">
                    <a:solidFill>
                      <a:srgbClr val="2D3142"/>
                    </a:solidFill>
                    <a:latin typeface="Nunito ExtraBold"/>
                    <a:ea typeface="Nunito ExtraBold"/>
                    <a:cs typeface="Nunito ExtraBold"/>
                    <a:sym typeface="Nunito ExtraBold"/>
                  </a:rPr>
                  <a:t>1</a:t>
                </a:r>
                <a:endParaRPr b="0" sz="13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endParaRPr>
              </a:p>
            </p:txBody>
          </p:sp>
          <p:sp>
            <p:nvSpPr>
              <p:cNvPr id="833" name="Google Shape;833;p34"/>
              <p:cNvSpPr txBox="1"/>
              <p:nvPr/>
            </p:nvSpPr>
            <p:spPr>
              <a:xfrm>
                <a:off x="457200" y="0"/>
                <a:ext cx="3352800" cy="714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300">
                    <a:solidFill>
                      <a:srgbClr val="FFFFFF"/>
                    </a:solidFill>
                    <a:latin typeface="Quicksand SemiBold"/>
                    <a:ea typeface="Quicksand SemiBold"/>
                    <a:cs typeface="Quicksand SemiBold"/>
                    <a:sym typeface="Quicksand SemiBold"/>
                  </a:rPr>
                  <a:t>What might children naturally do here?</a:t>
                </a:r>
                <a:endParaRPr b="0" sz="1300">
                  <a:solidFill>
                    <a:srgbClr val="FFFFFF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endParaRPr>
              </a:p>
            </p:txBody>
          </p:sp>
        </p:grpSp>
        <p:grpSp>
          <p:nvGrpSpPr>
            <p:cNvPr id="834" name="Google Shape;834;p34"/>
            <p:cNvGrpSpPr/>
            <p:nvPr/>
          </p:nvGrpSpPr>
          <p:grpSpPr>
            <a:xfrm>
              <a:off x="4762500" y="1333500"/>
              <a:ext cx="3810000" cy="714300"/>
              <a:chOff x="0" y="0"/>
              <a:chExt cx="3810000" cy="714300"/>
            </a:xfrm>
          </p:grpSpPr>
          <p:sp>
            <p:nvSpPr>
              <p:cNvPr id="835" name="Google Shape;835;p34"/>
              <p:cNvSpPr/>
              <p:nvPr/>
            </p:nvSpPr>
            <p:spPr>
              <a:xfrm>
                <a:off x="0" y="57150"/>
                <a:ext cx="304800" cy="304800"/>
              </a:xfrm>
              <a:prstGeom prst="ellipse">
                <a:avLst/>
              </a:prstGeom>
              <a:solidFill>
                <a:srgbClr val="F9C846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6" name="Google Shape;836;p34"/>
              <p:cNvSpPr txBox="1"/>
              <p:nvPr/>
            </p:nvSpPr>
            <p:spPr>
              <a:xfrm>
                <a:off x="0" y="57150"/>
                <a:ext cx="304800" cy="30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300">
                    <a:solidFill>
                      <a:srgbClr val="2D3142"/>
                    </a:solidFill>
                    <a:latin typeface="Nunito ExtraBold"/>
                    <a:ea typeface="Nunito ExtraBold"/>
                    <a:cs typeface="Nunito ExtraBold"/>
                    <a:sym typeface="Nunito ExtraBold"/>
                  </a:rPr>
                  <a:t>2</a:t>
                </a:r>
                <a:endParaRPr b="0" sz="13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endParaRPr>
              </a:p>
            </p:txBody>
          </p:sp>
          <p:sp>
            <p:nvSpPr>
              <p:cNvPr id="837" name="Google Shape;837;p34"/>
              <p:cNvSpPr txBox="1"/>
              <p:nvPr/>
            </p:nvSpPr>
            <p:spPr>
              <a:xfrm>
                <a:off x="457200" y="0"/>
                <a:ext cx="3352800" cy="714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300">
                    <a:solidFill>
                      <a:srgbClr val="FFFFFF"/>
                    </a:solidFill>
                    <a:latin typeface="Quicksand SemiBold"/>
                    <a:ea typeface="Quicksand SemiBold"/>
                    <a:cs typeface="Quicksand SemiBold"/>
                    <a:sym typeface="Quicksand SemiBold"/>
                  </a:rPr>
                  <a:t>What developmental skills are being practiced?</a:t>
                </a:r>
                <a:endParaRPr b="0" sz="1300">
                  <a:solidFill>
                    <a:srgbClr val="FFFFFF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endParaRPr>
              </a:p>
            </p:txBody>
          </p:sp>
        </p:grpSp>
        <p:grpSp>
          <p:nvGrpSpPr>
            <p:cNvPr id="838" name="Google Shape;838;p34"/>
            <p:cNvGrpSpPr/>
            <p:nvPr/>
          </p:nvGrpSpPr>
          <p:grpSpPr>
            <a:xfrm>
              <a:off x="4762500" y="2143125"/>
              <a:ext cx="3810000" cy="714300"/>
              <a:chOff x="0" y="0"/>
              <a:chExt cx="3810000" cy="714300"/>
            </a:xfrm>
          </p:grpSpPr>
          <p:sp>
            <p:nvSpPr>
              <p:cNvPr id="839" name="Google Shape;839;p34"/>
              <p:cNvSpPr/>
              <p:nvPr/>
            </p:nvSpPr>
            <p:spPr>
              <a:xfrm>
                <a:off x="0" y="57150"/>
                <a:ext cx="304800" cy="304800"/>
              </a:xfrm>
              <a:prstGeom prst="ellipse">
                <a:avLst/>
              </a:prstGeom>
              <a:solidFill>
                <a:srgbClr val="F9C846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0" name="Google Shape;840;p34"/>
              <p:cNvSpPr txBox="1"/>
              <p:nvPr/>
            </p:nvSpPr>
            <p:spPr>
              <a:xfrm>
                <a:off x="0" y="57150"/>
                <a:ext cx="304800" cy="30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300">
                    <a:solidFill>
                      <a:srgbClr val="2D3142"/>
                    </a:solidFill>
                    <a:latin typeface="Nunito ExtraBold"/>
                    <a:ea typeface="Nunito ExtraBold"/>
                    <a:cs typeface="Nunito ExtraBold"/>
                    <a:sym typeface="Nunito ExtraBold"/>
                  </a:rPr>
                  <a:t>3</a:t>
                </a:r>
                <a:endParaRPr b="0" sz="13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endParaRPr>
              </a:p>
            </p:txBody>
          </p:sp>
          <p:sp>
            <p:nvSpPr>
              <p:cNvPr id="841" name="Google Shape;841;p34"/>
              <p:cNvSpPr txBox="1"/>
              <p:nvPr/>
            </p:nvSpPr>
            <p:spPr>
              <a:xfrm>
                <a:off x="457200" y="0"/>
                <a:ext cx="3352800" cy="714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300">
                    <a:solidFill>
                      <a:srgbClr val="FFFFFF"/>
                    </a:solidFill>
                    <a:latin typeface="Quicksand SemiBold"/>
                    <a:ea typeface="Quicksand SemiBold"/>
                    <a:cs typeface="Quicksand SemiBold"/>
                    <a:sym typeface="Quicksand SemiBold"/>
                  </a:rPr>
                  <a:t>What could an adult say or do to extend learning?</a:t>
                </a:r>
                <a:endParaRPr b="0" sz="1300">
                  <a:solidFill>
                    <a:srgbClr val="FFFFFF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endParaRPr>
              </a:p>
            </p:txBody>
          </p:sp>
        </p:grpSp>
        <p:grpSp>
          <p:nvGrpSpPr>
            <p:cNvPr id="842" name="Google Shape;842;p34"/>
            <p:cNvGrpSpPr/>
            <p:nvPr/>
          </p:nvGrpSpPr>
          <p:grpSpPr>
            <a:xfrm>
              <a:off x="4762500" y="2952750"/>
              <a:ext cx="3810000" cy="714300"/>
              <a:chOff x="0" y="0"/>
              <a:chExt cx="3810000" cy="714300"/>
            </a:xfrm>
          </p:grpSpPr>
          <p:sp>
            <p:nvSpPr>
              <p:cNvPr id="843" name="Google Shape;843;p34"/>
              <p:cNvSpPr/>
              <p:nvPr/>
            </p:nvSpPr>
            <p:spPr>
              <a:xfrm>
                <a:off x="0" y="57150"/>
                <a:ext cx="304800" cy="304800"/>
              </a:xfrm>
              <a:prstGeom prst="ellipse">
                <a:avLst/>
              </a:prstGeom>
              <a:solidFill>
                <a:srgbClr val="F9C846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4" name="Google Shape;844;p34"/>
              <p:cNvSpPr txBox="1"/>
              <p:nvPr/>
            </p:nvSpPr>
            <p:spPr>
              <a:xfrm>
                <a:off x="0" y="57150"/>
                <a:ext cx="304800" cy="30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300">
                    <a:solidFill>
                      <a:srgbClr val="2D3142"/>
                    </a:solidFill>
                    <a:latin typeface="Nunito ExtraBold"/>
                    <a:ea typeface="Nunito ExtraBold"/>
                    <a:cs typeface="Nunito ExtraBold"/>
                    <a:sym typeface="Nunito ExtraBold"/>
                  </a:rPr>
                  <a:t>4</a:t>
                </a:r>
                <a:endParaRPr b="0" sz="13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endParaRPr>
              </a:p>
            </p:txBody>
          </p:sp>
          <p:sp>
            <p:nvSpPr>
              <p:cNvPr id="845" name="Google Shape;845;p34"/>
              <p:cNvSpPr txBox="1"/>
              <p:nvPr/>
            </p:nvSpPr>
            <p:spPr>
              <a:xfrm>
                <a:off x="457200" y="0"/>
                <a:ext cx="3352800" cy="714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300">
                    <a:solidFill>
                      <a:srgbClr val="FFFFFF"/>
                    </a:solidFill>
                    <a:latin typeface="Quicksand SemiBold"/>
                    <a:ea typeface="Quicksand SemiBold"/>
                    <a:cs typeface="Quicksand SemiBold"/>
                    <a:sym typeface="Quicksand SemiBold"/>
                  </a:rPr>
                  <a:t>How could a child with a disability participate?</a:t>
                </a:r>
                <a:endParaRPr b="0" sz="1300">
                  <a:solidFill>
                    <a:srgbClr val="FFFFFF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endParaRPr>
              </a:p>
            </p:txBody>
          </p:sp>
        </p:grpSp>
        <p:grpSp>
          <p:nvGrpSpPr>
            <p:cNvPr id="846" name="Google Shape;846;p34"/>
            <p:cNvGrpSpPr/>
            <p:nvPr/>
          </p:nvGrpSpPr>
          <p:grpSpPr>
            <a:xfrm>
              <a:off x="4762500" y="3762375"/>
              <a:ext cx="3810000" cy="714300"/>
              <a:chOff x="0" y="0"/>
              <a:chExt cx="3810000" cy="714300"/>
            </a:xfrm>
          </p:grpSpPr>
          <p:sp>
            <p:nvSpPr>
              <p:cNvPr id="847" name="Google Shape;847;p34"/>
              <p:cNvSpPr/>
              <p:nvPr/>
            </p:nvSpPr>
            <p:spPr>
              <a:xfrm>
                <a:off x="0" y="57150"/>
                <a:ext cx="304800" cy="304800"/>
              </a:xfrm>
              <a:prstGeom prst="ellipse">
                <a:avLst/>
              </a:prstGeom>
              <a:solidFill>
                <a:srgbClr val="F9C846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8" name="Google Shape;848;p34"/>
              <p:cNvSpPr txBox="1"/>
              <p:nvPr/>
            </p:nvSpPr>
            <p:spPr>
              <a:xfrm>
                <a:off x="0" y="57150"/>
                <a:ext cx="304800" cy="30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300">
                    <a:solidFill>
                      <a:srgbClr val="2D3142"/>
                    </a:solidFill>
                    <a:latin typeface="Nunito ExtraBold"/>
                    <a:ea typeface="Nunito ExtraBold"/>
                    <a:cs typeface="Nunito ExtraBold"/>
                    <a:sym typeface="Nunito ExtraBold"/>
                  </a:rPr>
                  <a:t>5</a:t>
                </a:r>
                <a:endParaRPr b="0" sz="13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endParaRPr>
              </a:p>
            </p:txBody>
          </p:sp>
          <p:sp>
            <p:nvSpPr>
              <p:cNvPr id="849" name="Google Shape;849;p34"/>
              <p:cNvSpPr txBox="1"/>
              <p:nvPr/>
            </p:nvSpPr>
            <p:spPr>
              <a:xfrm>
                <a:off x="457200" y="0"/>
                <a:ext cx="3352800" cy="714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300">
                    <a:solidFill>
                      <a:srgbClr val="FFFFFF"/>
                    </a:solidFill>
                    <a:latin typeface="Quicksand SemiBold"/>
                    <a:ea typeface="Quicksand SemiBold"/>
                    <a:cs typeface="Quicksand SemiBold"/>
                    <a:sym typeface="Quicksand SemiBold"/>
                  </a:rPr>
                  <a:t>What IEP goal could potentially be embedded?</a:t>
                </a:r>
                <a:endParaRPr b="0" sz="1300">
                  <a:solidFill>
                    <a:srgbClr val="FFFFFF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endParaRPr>
              </a:p>
            </p:txBody>
          </p:sp>
        </p:grp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3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3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DFBF7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5" name="Google Shape;855;p35"/>
          <p:cNvSpPr/>
          <p:nvPr/>
        </p:nvSpPr>
        <p:spPr>
          <a:xfrm>
            <a:off x="7715250" y="3714750"/>
            <a:ext cx="2286000" cy="2286000"/>
          </a:xfrm>
          <a:prstGeom prst="ellipse">
            <a:avLst/>
          </a:prstGeom>
          <a:solidFill>
            <a:srgbClr val="4F9DDF">
              <a:alpha val="5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6" name="Google Shape;856;p35"/>
          <p:cNvGrpSpPr/>
          <p:nvPr/>
        </p:nvGrpSpPr>
        <p:grpSpPr>
          <a:xfrm>
            <a:off x="8515350" y="276225"/>
            <a:ext cx="342900" cy="323850"/>
            <a:chOff x="38100" y="38100"/>
            <a:chExt cx="342900" cy="323850"/>
          </a:xfrm>
        </p:grpSpPr>
        <p:sp>
          <p:nvSpPr>
            <p:cNvPr id="857" name="Google Shape;857;p35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F26D6D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8" name="Google Shape;858;p35"/>
            <p:cNvSpPr/>
            <p:nvPr/>
          </p:nvSpPr>
          <p:spPr>
            <a:xfrm>
              <a:off x="152400" y="38100"/>
              <a:ext cx="228600" cy="228600"/>
            </a:xfrm>
            <a:prstGeom prst="ellipse">
              <a:avLst/>
            </a:prstGeom>
            <a:solidFill>
              <a:srgbClr val="4F9DDF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9" name="Google Shape;859;p35"/>
            <p:cNvSpPr/>
            <p:nvPr/>
          </p:nvSpPr>
          <p:spPr>
            <a:xfrm>
              <a:off x="95250" y="133350"/>
              <a:ext cx="228600" cy="228600"/>
            </a:xfrm>
            <a:prstGeom prst="ellipse">
              <a:avLst/>
            </a:prstGeom>
            <a:solidFill>
              <a:srgbClr val="F9C846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60" name="Google Shape;860;p35"/>
          <p:cNvSpPr txBox="1"/>
          <p:nvPr/>
        </p:nvSpPr>
        <p:spPr>
          <a:xfrm>
            <a:off x="457200" y="381000"/>
            <a:ext cx="76200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96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Misapplications of Play-Based Learning</a:t>
            </a:r>
            <a:endParaRPr b="0" sz="296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grpSp>
        <p:nvGrpSpPr>
          <p:cNvPr id="861" name="Google Shape;861;p35"/>
          <p:cNvGrpSpPr/>
          <p:nvPr/>
        </p:nvGrpSpPr>
        <p:grpSpPr>
          <a:xfrm>
            <a:off x="457200" y="1000125"/>
            <a:ext cx="1714500" cy="285900"/>
            <a:chOff x="457200" y="1000125"/>
            <a:chExt cx="1714500" cy="285900"/>
          </a:xfrm>
        </p:grpSpPr>
        <p:sp>
          <p:nvSpPr>
            <p:cNvPr id="862" name="Google Shape;862;p35"/>
            <p:cNvSpPr/>
            <p:nvPr/>
          </p:nvSpPr>
          <p:spPr>
            <a:xfrm>
              <a:off x="457200" y="1000125"/>
              <a:ext cx="1714500" cy="285900"/>
            </a:xfrm>
            <a:prstGeom prst="roundRect">
              <a:avLst>
                <a:gd fmla="val 50000" name="adj"/>
              </a:avLst>
            </a:prstGeom>
            <a:solidFill>
              <a:srgbClr val="F26D6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3" name="Google Shape;863;p35"/>
            <p:cNvSpPr txBox="1"/>
            <p:nvPr/>
          </p:nvSpPr>
          <p:spPr>
            <a:xfrm>
              <a:off x="457200" y="1000125"/>
              <a:ext cx="17145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FFFFF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Pitfalls to avoid ❌</a:t>
              </a:r>
              <a:endParaRPr b="0" sz="1100">
                <a:solidFill>
                  <a:srgbClr val="FFFFFF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</p:grpSp>
      <p:grpSp>
        <p:nvGrpSpPr>
          <p:cNvPr id="864" name="Google Shape;864;p35"/>
          <p:cNvGrpSpPr/>
          <p:nvPr/>
        </p:nvGrpSpPr>
        <p:grpSpPr>
          <a:xfrm>
            <a:off x="590550" y="1457325"/>
            <a:ext cx="3771900" cy="2209950"/>
            <a:chOff x="590550" y="1457325"/>
            <a:chExt cx="3771900" cy="2209950"/>
          </a:xfrm>
        </p:grpSpPr>
        <p:grpSp>
          <p:nvGrpSpPr>
            <p:cNvPr id="865" name="Google Shape;865;p35"/>
            <p:cNvGrpSpPr/>
            <p:nvPr/>
          </p:nvGrpSpPr>
          <p:grpSpPr>
            <a:xfrm>
              <a:off x="590550" y="1457325"/>
              <a:ext cx="3771900" cy="438300"/>
              <a:chOff x="590550" y="1457325"/>
              <a:chExt cx="3771900" cy="438300"/>
            </a:xfrm>
          </p:grpSpPr>
          <p:sp>
            <p:nvSpPr>
              <p:cNvPr id="866" name="Google Shape;866;p35"/>
              <p:cNvSpPr/>
              <p:nvPr/>
            </p:nvSpPr>
            <p:spPr>
              <a:xfrm>
                <a:off x="590550" y="1562100"/>
                <a:ext cx="209700" cy="209700"/>
              </a:xfrm>
              <a:prstGeom prst="ellipse">
                <a:avLst/>
              </a:prstGeom>
              <a:solidFill>
                <a:srgbClr val="F26D6D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7" name="Google Shape;867;p35"/>
              <p:cNvSpPr/>
              <p:nvPr/>
            </p:nvSpPr>
            <p:spPr>
              <a:xfrm>
                <a:off x="657225" y="1628775"/>
                <a:ext cx="76200" cy="76200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lnTo>
                      <a:pt x="120000" y="120000"/>
                    </a:lnTo>
                    <a:moveTo>
                      <a:pt x="120000" y="0"/>
                    </a:moveTo>
                    <a:lnTo>
                      <a:pt x="0" y="12000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38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8" name="Google Shape;868;p35"/>
              <p:cNvSpPr txBox="1"/>
              <p:nvPr/>
            </p:nvSpPr>
            <p:spPr>
              <a:xfrm>
                <a:off x="933450" y="1457325"/>
                <a:ext cx="3429000" cy="438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350">
                    <a:solidFill>
                      <a:srgbClr val="4F5D75"/>
                    </a:solidFill>
                    <a:latin typeface="Quicksand Medium"/>
                    <a:ea typeface="Quicksand Medium"/>
                    <a:cs typeface="Quicksand Medium"/>
                    <a:sym typeface="Quicksand Medium"/>
                  </a:rPr>
                  <a:t>“Here are the toys. Go play.” (No facilitation)</a:t>
                </a:r>
                <a:endParaRPr b="0" sz="135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endParaRPr>
              </a:p>
            </p:txBody>
          </p:sp>
        </p:grpSp>
        <p:grpSp>
          <p:nvGrpSpPr>
            <p:cNvPr id="869" name="Google Shape;869;p35"/>
            <p:cNvGrpSpPr/>
            <p:nvPr/>
          </p:nvGrpSpPr>
          <p:grpSpPr>
            <a:xfrm>
              <a:off x="590550" y="2047875"/>
              <a:ext cx="3771900" cy="438300"/>
              <a:chOff x="590550" y="2047875"/>
              <a:chExt cx="3771900" cy="438300"/>
            </a:xfrm>
          </p:grpSpPr>
          <p:sp>
            <p:nvSpPr>
              <p:cNvPr id="870" name="Google Shape;870;p35"/>
              <p:cNvSpPr/>
              <p:nvPr/>
            </p:nvSpPr>
            <p:spPr>
              <a:xfrm>
                <a:off x="590550" y="2152650"/>
                <a:ext cx="209700" cy="209700"/>
              </a:xfrm>
              <a:prstGeom prst="ellipse">
                <a:avLst/>
              </a:prstGeom>
              <a:solidFill>
                <a:srgbClr val="F26D6D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1" name="Google Shape;871;p35"/>
              <p:cNvSpPr/>
              <p:nvPr/>
            </p:nvSpPr>
            <p:spPr>
              <a:xfrm>
                <a:off x="657225" y="2219325"/>
                <a:ext cx="76200" cy="76200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lnTo>
                      <a:pt x="120000" y="120000"/>
                    </a:lnTo>
                    <a:moveTo>
                      <a:pt x="120000" y="0"/>
                    </a:moveTo>
                    <a:lnTo>
                      <a:pt x="0" y="12000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38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2" name="Google Shape;872;p35"/>
              <p:cNvSpPr txBox="1"/>
              <p:nvPr/>
            </p:nvSpPr>
            <p:spPr>
              <a:xfrm>
                <a:off x="933450" y="2047875"/>
                <a:ext cx="3429000" cy="438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350">
                    <a:solidFill>
                      <a:srgbClr val="4F5D75"/>
                    </a:solidFill>
                    <a:latin typeface="Quicksand Medium"/>
                    <a:ea typeface="Quicksand Medium"/>
                    <a:cs typeface="Quicksand Medium"/>
                    <a:sym typeface="Quicksand Medium"/>
                  </a:rPr>
                  <a:t>Adults standing around talking while children play</a:t>
                </a:r>
                <a:endParaRPr b="0" sz="135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endParaRPr>
              </a:p>
            </p:txBody>
          </p:sp>
        </p:grpSp>
        <p:grpSp>
          <p:nvGrpSpPr>
            <p:cNvPr id="873" name="Google Shape;873;p35"/>
            <p:cNvGrpSpPr/>
            <p:nvPr/>
          </p:nvGrpSpPr>
          <p:grpSpPr>
            <a:xfrm>
              <a:off x="590550" y="2638425"/>
              <a:ext cx="3771900" cy="438300"/>
              <a:chOff x="590550" y="2638425"/>
              <a:chExt cx="3771900" cy="438300"/>
            </a:xfrm>
          </p:grpSpPr>
          <p:sp>
            <p:nvSpPr>
              <p:cNvPr id="874" name="Google Shape;874;p35"/>
              <p:cNvSpPr/>
              <p:nvPr/>
            </p:nvSpPr>
            <p:spPr>
              <a:xfrm>
                <a:off x="590550" y="2743200"/>
                <a:ext cx="209700" cy="209700"/>
              </a:xfrm>
              <a:prstGeom prst="ellipse">
                <a:avLst/>
              </a:prstGeom>
              <a:solidFill>
                <a:srgbClr val="F26D6D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5" name="Google Shape;875;p35"/>
              <p:cNvSpPr/>
              <p:nvPr/>
            </p:nvSpPr>
            <p:spPr>
              <a:xfrm>
                <a:off x="657225" y="2809875"/>
                <a:ext cx="76200" cy="76200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lnTo>
                      <a:pt x="120000" y="120000"/>
                    </a:lnTo>
                    <a:moveTo>
                      <a:pt x="120000" y="0"/>
                    </a:moveTo>
                    <a:lnTo>
                      <a:pt x="0" y="12000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38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6" name="Google Shape;876;p35"/>
              <p:cNvSpPr txBox="1"/>
              <p:nvPr/>
            </p:nvSpPr>
            <p:spPr>
              <a:xfrm>
                <a:off x="933450" y="2638425"/>
                <a:ext cx="3429000" cy="438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350">
                    <a:solidFill>
                      <a:srgbClr val="4F5D75"/>
                    </a:solidFill>
                    <a:latin typeface="Quicksand Medium"/>
                    <a:ea typeface="Quicksand Medium"/>
                    <a:cs typeface="Quicksand Medium"/>
                    <a:sym typeface="Quicksand Medium"/>
                  </a:rPr>
                  <a:t>Constantly quizzing: “What color is that?” “What shape is that?” “How many?”</a:t>
                </a:r>
                <a:endParaRPr b="0" sz="135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endParaRPr>
              </a:p>
            </p:txBody>
          </p:sp>
        </p:grpSp>
        <p:grpSp>
          <p:nvGrpSpPr>
            <p:cNvPr id="877" name="Google Shape;877;p35"/>
            <p:cNvGrpSpPr/>
            <p:nvPr/>
          </p:nvGrpSpPr>
          <p:grpSpPr>
            <a:xfrm>
              <a:off x="590550" y="3228975"/>
              <a:ext cx="3771900" cy="438300"/>
              <a:chOff x="590550" y="3228975"/>
              <a:chExt cx="3771900" cy="438300"/>
            </a:xfrm>
          </p:grpSpPr>
          <p:sp>
            <p:nvSpPr>
              <p:cNvPr id="878" name="Google Shape;878;p35"/>
              <p:cNvSpPr/>
              <p:nvPr/>
            </p:nvSpPr>
            <p:spPr>
              <a:xfrm>
                <a:off x="590550" y="3333750"/>
                <a:ext cx="209700" cy="209700"/>
              </a:xfrm>
              <a:prstGeom prst="ellipse">
                <a:avLst/>
              </a:prstGeom>
              <a:solidFill>
                <a:srgbClr val="F26D6D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9" name="Google Shape;879;p35"/>
              <p:cNvSpPr/>
              <p:nvPr/>
            </p:nvSpPr>
            <p:spPr>
              <a:xfrm>
                <a:off x="657225" y="3400425"/>
                <a:ext cx="76200" cy="76200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lnTo>
                      <a:pt x="120000" y="120000"/>
                    </a:lnTo>
                    <a:moveTo>
                      <a:pt x="120000" y="0"/>
                    </a:moveTo>
                    <a:lnTo>
                      <a:pt x="0" y="12000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38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0" name="Google Shape;880;p35"/>
              <p:cNvSpPr txBox="1"/>
              <p:nvPr/>
            </p:nvSpPr>
            <p:spPr>
              <a:xfrm>
                <a:off x="933450" y="3228975"/>
                <a:ext cx="3429000" cy="438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350">
                    <a:solidFill>
                      <a:srgbClr val="4F5D75"/>
                    </a:solidFill>
                    <a:latin typeface="Quicksand Medium"/>
                    <a:ea typeface="Quicksand Medium"/>
                    <a:cs typeface="Quicksand Medium"/>
                    <a:sym typeface="Quicksand Medium"/>
                  </a:rPr>
                  <a:t>Taking over children's play and directing the narrative</a:t>
                </a:r>
                <a:endParaRPr b="0" sz="135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endParaRPr>
              </a:p>
            </p:txBody>
          </p:sp>
        </p:grpSp>
      </p:grpSp>
      <p:grpSp>
        <p:nvGrpSpPr>
          <p:cNvPr id="881" name="Google Shape;881;p35"/>
          <p:cNvGrpSpPr/>
          <p:nvPr/>
        </p:nvGrpSpPr>
        <p:grpSpPr>
          <a:xfrm>
            <a:off x="4638675" y="1457325"/>
            <a:ext cx="3962400" cy="1619400"/>
            <a:chOff x="4638675" y="1457325"/>
            <a:chExt cx="3962400" cy="1619400"/>
          </a:xfrm>
        </p:grpSpPr>
        <p:grpSp>
          <p:nvGrpSpPr>
            <p:cNvPr id="882" name="Google Shape;882;p35"/>
            <p:cNvGrpSpPr/>
            <p:nvPr/>
          </p:nvGrpSpPr>
          <p:grpSpPr>
            <a:xfrm>
              <a:off x="4638675" y="1457325"/>
              <a:ext cx="3962400" cy="438300"/>
              <a:chOff x="4638675" y="1457325"/>
              <a:chExt cx="3962400" cy="438300"/>
            </a:xfrm>
          </p:grpSpPr>
          <p:sp>
            <p:nvSpPr>
              <p:cNvPr id="883" name="Google Shape;883;p35"/>
              <p:cNvSpPr/>
              <p:nvPr/>
            </p:nvSpPr>
            <p:spPr>
              <a:xfrm>
                <a:off x="4638675" y="1562100"/>
                <a:ext cx="209700" cy="209700"/>
              </a:xfrm>
              <a:prstGeom prst="ellipse">
                <a:avLst/>
              </a:prstGeom>
              <a:solidFill>
                <a:srgbClr val="F26D6D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4" name="Google Shape;884;p35"/>
              <p:cNvSpPr/>
              <p:nvPr/>
            </p:nvSpPr>
            <p:spPr>
              <a:xfrm>
                <a:off x="4705350" y="1628775"/>
                <a:ext cx="76200" cy="76200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lnTo>
                      <a:pt x="120000" y="120000"/>
                    </a:lnTo>
                    <a:moveTo>
                      <a:pt x="120000" y="0"/>
                    </a:moveTo>
                    <a:lnTo>
                      <a:pt x="0" y="12000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38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5" name="Google Shape;885;p35"/>
              <p:cNvSpPr txBox="1"/>
              <p:nvPr/>
            </p:nvSpPr>
            <p:spPr>
              <a:xfrm>
                <a:off x="4981575" y="1457325"/>
                <a:ext cx="3619500" cy="438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350">
                    <a:solidFill>
                      <a:srgbClr val="4F5D75"/>
                    </a:solidFill>
                    <a:latin typeface="Quicksand Medium"/>
                    <a:ea typeface="Quicksand Medium"/>
                    <a:cs typeface="Quicksand Medium"/>
                    <a:sym typeface="Quicksand Medium"/>
                  </a:rPr>
                  <a:t>Correcting every action</a:t>
                </a:r>
                <a:endParaRPr b="0" sz="135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endParaRPr>
              </a:p>
            </p:txBody>
          </p:sp>
        </p:grpSp>
        <p:grpSp>
          <p:nvGrpSpPr>
            <p:cNvPr id="886" name="Google Shape;886;p35"/>
            <p:cNvGrpSpPr/>
            <p:nvPr/>
          </p:nvGrpSpPr>
          <p:grpSpPr>
            <a:xfrm>
              <a:off x="4638675" y="2047875"/>
              <a:ext cx="3962400" cy="438300"/>
              <a:chOff x="4638675" y="2047875"/>
              <a:chExt cx="3962400" cy="438300"/>
            </a:xfrm>
          </p:grpSpPr>
          <p:sp>
            <p:nvSpPr>
              <p:cNvPr id="887" name="Google Shape;887;p35"/>
              <p:cNvSpPr/>
              <p:nvPr/>
            </p:nvSpPr>
            <p:spPr>
              <a:xfrm>
                <a:off x="4638675" y="2152650"/>
                <a:ext cx="209700" cy="209700"/>
              </a:xfrm>
              <a:prstGeom prst="ellipse">
                <a:avLst/>
              </a:prstGeom>
              <a:solidFill>
                <a:srgbClr val="F26D6D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8" name="Google Shape;888;p35"/>
              <p:cNvSpPr/>
              <p:nvPr/>
            </p:nvSpPr>
            <p:spPr>
              <a:xfrm>
                <a:off x="4705350" y="2219325"/>
                <a:ext cx="76200" cy="76200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lnTo>
                      <a:pt x="120000" y="120000"/>
                    </a:lnTo>
                    <a:moveTo>
                      <a:pt x="120000" y="0"/>
                    </a:moveTo>
                    <a:lnTo>
                      <a:pt x="0" y="12000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38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9" name="Google Shape;889;p35"/>
              <p:cNvSpPr txBox="1"/>
              <p:nvPr/>
            </p:nvSpPr>
            <p:spPr>
              <a:xfrm>
                <a:off x="4981575" y="2047875"/>
                <a:ext cx="3619500" cy="438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350">
                    <a:solidFill>
                      <a:srgbClr val="4F5D75"/>
                    </a:solidFill>
                    <a:latin typeface="Quicksand Medium"/>
                    <a:ea typeface="Quicksand Medium"/>
                    <a:cs typeface="Quicksand Medium"/>
                    <a:sym typeface="Quicksand Medium"/>
                  </a:rPr>
                  <a:t>Expecting every child to participate in the exact same way</a:t>
                </a:r>
                <a:endParaRPr b="0" sz="135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endParaRPr>
              </a:p>
            </p:txBody>
          </p:sp>
        </p:grpSp>
        <p:grpSp>
          <p:nvGrpSpPr>
            <p:cNvPr id="890" name="Google Shape;890;p35"/>
            <p:cNvGrpSpPr/>
            <p:nvPr/>
          </p:nvGrpSpPr>
          <p:grpSpPr>
            <a:xfrm>
              <a:off x="4638675" y="2638425"/>
              <a:ext cx="3962400" cy="438300"/>
              <a:chOff x="4638675" y="2638425"/>
              <a:chExt cx="3962400" cy="438300"/>
            </a:xfrm>
          </p:grpSpPr>
          <p:sp>
            <p:nvSpPr>
              <p:cNvPr id="891" name="Google Shape;891;p35"/>
              <p:cNvSpPr/>
              <p:nvPr/>
            </p:nvSpPr>
            <p:spPr>
              <a:xfrm>
                <a:off x="4638675" y="2743200"/>
                <a:ext cx="209700" cy="209700"/>
              </a:xfrm>
              <a:prstGeom prst="ellipse">
                <a:avLst/>
              </a:prstGeom>
              <a:solidFill>
                <a:srgbClr val="F26D6D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2" name="Google Shape;892;p35"/>
              <p:cNvSpPr/>
              <p:nvPr/>
            </p:nvSpPr>
            <p:spPr>
              <a:xfrm>
                <a:off x="4705350" y="2809875"/>
                <a:ext cx="76200" cy="76200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lnTo>
                      <a:pt x="120000" y="120000"/>
                    </a:lnTo>
                    <a:moveTo>
                      <a:pt x="120000" y="0"/>
                    </a:moveTo>
                    <a:lnTo>
                      <a:pt x="0" y="12000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38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3" name="Google Shape;893;p35"/>
              <p:cNvSpPr txBox="1"/>
              <p:nvPr/>
            </p:nvSpPr>
            <p:spPr>
              <a:xfrm>
                <a:off x="4981575" y="2638425"/>
                <a:ext cx="3619500" cy="438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350">
                    <a:solidFill>
                      <a:srgbClr val="4F5D75"/>
                    </a:solidFill>
                    <a:latin typeface="Quicksand Medium"/>
                    <a:ea typeface="Quicksand Medium"/>
                    <a:cs typeface="Quicksand Medium"/>
                    <a:sym typeface="Quicksand Medium"/>
                  </a:rPr>
                  <a:t>Turning every center into a rigid, teacher-directed lesson</a:t>
                </a:r>
                <a:endParaRPr b="0" sz="135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endParaRPr>
              </a:p>
            </p:txBody>
          </p:sp>
        </p:grpSp>
      </p:grpSp>
      <p:grpSp>
        <p:nvGrpSpPr>
          <p:cNvPr id="894" name="Google Shape;894;p35"/>
          <p:cNvGrpSpPr/>
          <p:nvPr/>
        </p:nvGrpSpPr>
        <p:grpSpPr>
          <a:xfrm>
            <a:off x="457200" y="3952875"/>
            <a:ext cx="8229600" cy="762000"/>
            <a:chOff x="457200" y="3952875"/>
            <a:chExt cx="8229600" cy="762000"/>
          </a:xfrm>
        </p:grpSpPr>
        <p:sp>
          <p:nvSpPr>
            <p:cNvPr id="895" name="Google Shape;895;p35"/>
            <p:cNvSpPr/>
            <p:nvPr/>
          </p:nvSpPr>
          <p:spPr>
            <a:xfrm>
              <a:off x="457200" y="3952875"/>
              <a:ext cx="8229600" cy="762000"/>
            </a:xfrm>
            <a:prstGeom prst="roundRect">
              <a:avLst>
                <a:gd fmla="val 25000" name="adj"/>
              </a:avLst>
            </a:prstGeom>
            <a:solidFill>
              <a:srgbClr val="F9C84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6" name="Google Shape;896;p35"/>
            <p:cNvSpPr txBox="1"/>
            <p:nvPr/>
          </p:nvSpPr>
          <p:spPr>
            <a:xfrm>
              <a:off x="762000" y="3952875"/>
              <a:ext cx="76200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8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Takeaway: Intentional does not mean controlling.</a:t>
              </a:r>
              <a:endParaRPr b="0" sz="18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3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DFBF7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2" name="Google Shape;902;p36"/>
          <p:cNvSpPr/>
          <p:nvPr/>
        </p:nvSpPr>
        <p:spPr>
          <a:xfrm>
            <a:off x="-95250" y="476250"/>
            <a:ext cx="762000" cy="762000"/>
          </a:xfrm>
          <a:prstGeom prst="ellipse">
            <a:avLst/>
          </a:prstGeom>
          <a:solidFill>
            <a:srgbClr val="4F9DDF">
              <a:alpha val="1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3" name="Google Shape;903;p36"/>
          <p:cNvSpPr/>
          <p:nvPr/>
        </p:nvSpPr>
        <p:spPr>
          <a:xfrm>
            <a:off x="8286750" y="4286250"/>
            <a:ext cx="1143000" cy="1143000"/>
          </a:xfrm>
          <a:prstGeom prst="ellipse">
            <a:avLst/>
          </a:prstGeom>
          <a:solidFill>
            <a:srgbClr val="F9C846">
              <a:alpha val="15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04" name="Google Shape;904;p36"/>
          <p:cNvGrpSpPr/>
          <p:nvPr/>
        </p:nvGrpSpPr>
        <p:grpSpPr>
          <a:xfrm>
            <a:off x="8572500" y="342900"/>
            <a:ext cx="342900" cy="323850"/>
            <a:chOff x="38100" y="38100"/>
            <a:chExt cx="342900" cy="323850"/>
          </a:xfrm>
        </p:grpSpPr>
        <p:sp>
          <p:nvSpPr>
            <p:cNvPr id="905" name="Google Shape;905;p36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F26D6D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6" name="Google Shape;906;p36"/>
            <p:cNvSpPr/>
            <p:nvPr/>
          </p:nvSpPr>
          <p:spPr>
            <a:xfrm>
              <a:off x="152400" y="38100"/>
              <a:ext cx="228600" cy="228600"/>
            </a:xfrm>
            <a:prstGeom prst="ellipse">
              <a:avLst/>
            </a:prstGeom>
            <a:solidFill>
              <a:srgbClr val="4F9DDF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95250" y="133350"/>
              <a:ext cx="228600" cy="228600"/>
            </a:xfrm>
            <a:prstGeom prst="ellipse">
              <a:avLst/>
            </a:prstGeom>
            <a:solidFill>
              <a:srgbClr val="F9C846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08" name="Google Shape;908;p36"/>
          <p:cNvSpPr txBox="1"/>
          <p:nvPr/>
        </p:nvSpPr>
        <p:spPr>
          <a:xfrm>
            <a:off x="457200" y="381000"/>
            <a:ext cx="79059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59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Indicators of Successful Play-Based Classrooms</a:t>
            </a:r>
            <a:endParaRPr b="0" sz="259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sp>
        <p:nvSpPr>
          <p:cNvPr id="909" name="Google Shape;909;p36"/>
          <p:cNvSpPr/>
          <p:nvPr/>
        </p:nvSpPr>
        <p:spPr>
          <a:xfrm>
            <a:off x="457200" y="1333500"/>
            <a:ext cx="3924300" cy="3429000"/>
          </a:xfrm>
          <a:prstGeom prst="roundRect">
            <a:avLst>
              <a:gd fmla="val 4444" name="adj"/>
            </a:avLst>
          </a:prstGeom>
          <a:solidFill>
            <a:srgbClr val="FFFFFF"/>
          </a:solidFill>
          <a:ln cap="flat" cmpd="sng" w="23825">
            <a:solidFill>
              <a:srgbClr val="F26D6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0" name="Google Shape;910;p36"/>
          <p:cNvSpPr txBox="1"/>
          <p:nvPr/>
        </p:nvSpPr>
        <p:spPr>
          <a:xfrm>
            <a:off x="742950" y="1476375"/>
            <a:ext cx="33528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800">
                <a:solidFill>
                  <a:srgbClr val="F26D6D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Children are:</a:t>
            </a:r>
            <a:endParaRPr b="0" sz="1800">
              <a:solidFill>
                <a:srgbClr val="F26D6D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grpSp>
        <p:nvGrpSpPr>
          <p:cNvPr id="911" name="Google Shape;911;p36"/>
          <p:cNvGrpSpPr/>
          <p:nvPr/>
        </p:nvGrpSpPr>
        <p:grpSpPr>
          <a:xfrm>
            <a:off x="647700" y="1885950"/>
            <a:ext cx="3543450" cy="324000"/>
            <a:chOff x="647700" y="1885950"/>
            <a:chExt cx="3543450" cy="324000"/>
          </a:xfrm>
        </p:grpSpPr>
        <p:sp>
          <p:nvSpPr>
            <p:cNvPr id="912" name="Google Shape;912;p36"/>
            <p:cNvSpPr/>
            <p:nvPr/>
          </p:nvSpPr>
          <p:spPr>
            <a:xfrm>
              <a:off x="647700" y="1952625"/>
              <a:ext cx="190500" cy="190500"/>
            </a:xfrm>
            <a:prstGeom prst="ellipse">
              <a:avLst/>
            </a:prstGeom>
            <a:solidFill>
              <a:srgbClr val="48C0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3" name="Google Shape;913;p36"/>
            <p:cNvSpPr/>
            <p:nvPr/>
          </p:nvSpPr>
          <p:spPr>
            <a:xfrm>
              <a:off x="695325" y="2009775"/>
              <a:ext cx="95400" cy="762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48000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38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4" name="Google Shape;914;p36"/>
            <p:cNvSpPr txBox="1"/>
            <p:nvPr/>
          </p:nvSpPr>
          <p:spPr>
            <a:xfrm>
              <a:off x="971550" y="1885950"/>
              <a:ext cx="3219600" cy="32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50">
                  <a:solidFill>
                    <a:srgbClr val="4F5D75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Engaged &amp; exploring</a:t>
              </a:r>
              <a:endParaRPr b="0" sz="1350">
                <a:solidFill>
                  <a:srgbClr val="4F5D75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</p:grpSp>
      <p:grpSp>
        <p:nvGrpSpPr>
          <p:cNvPr id="915" name="Google Shape;915;p36"/>
          <p:cNvGrpSpPr/>
          <p:nvPr/>
        </p:nvGrpSpPr>
        <p:grpSpPr>
          <a:xfrm>
            <a:off x="647700" y="2295525"/>
            <a:ext cx="3543450" cy="324000"/>
            <a:chOff x="647700" y="2295525"/>
            <a:chExt cx="3543450" cy="324000"/>
          </a:xfrm>
        </p:grpSpPr>
        <p:sp>
          <p:nvSpPr>
            <p:cNvPr id="916" name="Google Shape;916;p36"/>
            <p:cNvSpPr/>
            <p:nvPr/>
          </p:nvSpPr>
          <p:spPr>
            <a:xfrm>
              <a:off x="647700" y="2362200"/>
              <a:ext cx="190500" cy="190500"/>
            </a:xfrm>
            <a:prstGeom prst="ellipse">
              <a:avLst/>
            </a:prstGeom>
            <a:solidFill>
              <a:srgbClr val="48C0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7" name="Google Shape;917;p36"/>
            <p:cNvSpPr/>
            <p:nvPr/>
          </p:nvSpPr>
          <p:spPr>
            <a:xfrm>
              <a:off x="695325" y="2419350"/>
              <a:ext cx="95400" cy="762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48000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38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8" name="Google Shape;918;p36"/>
            <p:cNvSpPr txBox="1"/>
            <p:nvPr/>
          </p:nvSpPr>
          <p:spPr>
            <a:xfrm>
              <a:off x="971550" y="2295525"/>
              <a:ext cx="3219600" cy="32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50">
                  <a:solidFill>
                    <a:srgbClr val="4F5D75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Making choices</a:t>
              </a:r>
              <a:endParaRPr b="0" sz="1350">
                <a:solidFill>
                  <a:srgbClr val="4F5D75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</p:grpSp>
      <p:grpSp>
        <p:nvGrpSpPr>
          <p:cNvPr id="919" name="Google Shape;919;p36"/>
          <p:cNvGrpSpPr/>
          <p:nvPr/>
        </p:nvGrpSpPr>
        <p:grpSpPr>
          <a:xfrm>
            <a:off x="647700" y="2705100"/>
            <a:ext cx="3543450" cy="324000"/>
            <a:chOff x="647700" y="2705100"/>
            <a:chExt cx="3543450" cy="324000"/>
          </a:xfrm>
        </p:grpSpPr>
        <p:sp>
          <p:nvSpPr>
            <p:cNvPr id="920" name="Google Shape;920;p36"/>
            <p:cNvSpPr/>
            <p:nvPr/>
          </p:nvSpPr>
          <p:spPr>
            <a:xfrm>
              <a:off x="647700" y="2771775"/>
              <a:ext cx="190500" cy="190500"/>
            </a:xfrm>
            <a:prstGeom prst="ellipse">
              <a:avLst/>
            </a:prstGeom>
            <a:solidFill>
              <a:srgbClr val="48C0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1" name="Google Shape;921;p36"/>
            <p:cNvSpPr/>
            <p:nvPr/>
          </p:nvSpPr>
          <p:spPr>
            <a:xfrm>
              <a:off x="695325" y="2828925"/>
              <a:ext cx="95400" cy="762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48000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38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2" name="Google Shape;922;p36"/>
            <p:cNvSpPr txBox="1"/>
            <p:nvPr/>
          </p:nvSpPr>
          <p:spPr>
            <a:xfrm>
              <a:off x="971550" y="2705100"/>
              <a:ext cx="3219600" cy="32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50">
                  <a:solidFill>
                    <a:srgbClr val="4F5D75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Communicating &amp; moving</a:t>
              </a:r>
              <a:endParaRPr b="0" sz="1350">
                <a:solidFill>
                  <a:srgbClr val="4F5D75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</p:grpSp>
      <p:grpSp>
        <p:nvGrpSpPr>
          <p:cNvPr id="923" name="Google Shape;923;p36"/>
          <p:cNvGrpSpPr/>
          <p:nvPr/>
        </p:nvGrpSpPr>
        <p:grpSpPr>
          <a:xfrm>
            <a:off x="647700" y="3114675"/>
            <a:ext cx="3543450" cy="324000"/>
            <a:chOff x="647700" y="3114675"/>
            <a:chExt cx="3543450" cy="324000"/>
          </a:xfrm>
        </p:grpSpPr>
        <p:sp>
          <p:nvSpPr>
            <p:cNvPr id="924" name="Google Shape;924;p36"/>
            <p:cNvSpPr/>
            <p:nvPr/>
          </p:nvSpPr>
          <p:spPr>
            <a:xfrm>
              <a:off x="647700" y="3181350"/>
              <a:ext cx="190500" cy="190500"/>
            </a:xfrm>
            <a:prstGeom prst="ellipse">
              <a:avLst/>
            </a:prstGeom>
            <a:solidFill>
              <a:srgbClr val="48C0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5" name="Google Shape;925;p36"/>
            <p:cNvSpPr/>
            <p:nvPr/>
          </p:nvSpPr>
          <p:spPr>
            <a:xfrm>
              <a:off x="695325" y="3238500"/>
              <a:ext cx="95400" cy="762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48000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38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6" name="Google Shape;926;p36"/>
            <p:cNvSpPr txBox="1"/>
            <p:nvPr/>
          </p:nvSpPr>
          <p:spPr>
            <a:xfrm>
              <a:off x="971550" y="3114675"/>
              <a:ext cx="3219600" cy="32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50">
                  <a:solidFill>
                    <a:srgbClr val="4F5D75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Creating &amp; solving problems</a:t>
              </a:r>
              <a:endParaRPr b="0" sz="1350">
                <a:solidFill>
                  <a:srgbClr val="4F5D75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</p:grpSp>
      <p:grpSp>
        <p:nvGrpSpPr>
          <p:cNvPr id="927" name="Google Shape;927;p36"/>
          <p:cNvGrpSpPr/>
          <p:nvPr/>
        </p:nvGrpSpPr>
        <p:grpSpPr>
          <a:xfrm>
            <a:off x="647700" y="3524250"/>
            <a:ext cx="3543450" cy="324000"/>
            <a:chOff x="647700" y="3524250"/>
            <a:chExt cx="3543450" cy="324000"/>
          </a:xfrm>
        </p:grpSpPr>
        <p:sp>
          <p:nvSpPr>
            <p:cNvPr id="928" name="Google Shape;928;p36"/>
            <p:cNvSpPr/>
            <p:nvPr/>
          </p:nvSpPr>
          <p:spPr>
            <a:xfrm>
              <a:off x="647700" y="3590925"/>
              <a:ext cx="190500" cy="190500"/>
            </a:xfrm>
            <a:prstGeom prst="ellipse">
              <a:avLst/>
            </a:prstGeom>
            <a:solidFill>
              <a:srgbClr val="48C0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9" name="Google Shape;929;p36"/>
            <p:cNvSpPr/>
            <p:nvPr/>
          </p:nvSpPr>
          <p:spPr>
            <a:xfrm>
              <a:off x="695325" y="3648075"/>
              <a:ext cx="95400" cy="762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48000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38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0" name="Google Shape;930;p36"/>
            <p:cNvSpPr txBox="1"/>
            <p:nvPr/>
          </p:nvSpPr>
          <p:spPr>
            <a:xfrm>
              <a:off x="971550" y="3524250"/>
              <a:ext cx="3219600" cy="32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50">
                  <a:solidFill>
                    <a:srgbClr val="4F5D75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Interacting &amp; practicing skills</a:t>
              </a:r>
              <a:endParaRPr b="0" sz="1350">
                <a:solidFill>
                  <a:srgbClr val="4F5D75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</p:grpSp>
      <p:grpSp>
        <p:nvGrpSpPr>
          <p:cNvPr id="931" name="Google Shape;931;p36"/>
          <p:cNvGrpSpPr/>
          <p:nvPr/>
        </p:nvGrpSpPr>
        <p:grpSpPr>
          <a:xfrm>
            <a:off x="647700" y="3933825"/>
            <a:ext cx="3543450" cy="324000"/>
            <a:chOff x="647700" y="3933825"/>
            <a:chExt cx="3543450" cy="324000"/>
          </a:xfrm>
        </p:grpSpPr>
        <p:sp>
          <p:nvSpPr>
            <p:cNvPr id="932" name="Google Shape;932;p36"/>
            <p:cNvSpPr/>
            <p:nvPr/>
          </p:nvSpPr>
          <p:spPr>
            <a:xfrm>
              <a:off x="647700" y="4000500"/>
              <a:ext cx="190500" cy="190500"/>
            </a:xfrm>
            <a:prstGeom prst="ellipse">
              <a:avLst/>
            </a:prstGeom>
            <a:solidFill>
              <a:srgbClr val="48C0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3" name="Google Shape;933;p36"/>
            <p:cNvSpPr/>
            <p:nvPr/>
          </p:nvSpPr>
          <p:spPr>
            <a:xfrm>
              <a:off x="695325" y="4057650"/>
              <a:ext cx="95400" cy="762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48000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38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4" name="Google Shape;934;p36"/>
            <p:cNvSpPr txBox="1"/>
            <p:nvPr/>
          </p:nvSpPr>
          <p:spPr>
            <a:xfrm>
              <a:off x="971550" y="3933825"/>
              <a:ext cx="3219600" cy="32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50">
                  <a:solidFill>
                    <a:srgbClr val="4F5D75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Making mistakes &amp; trying again</a:t>
              </a:r>
              <a:endParaRPr b="0" sz="1350">
                <a:solidFill>
                  <a:srgbClr val="4F5D75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</p:grpSp>
      <p:sp>
        <p:nvSpPr>
          <p:cNvPr id="935" name="Google Shape;935;p36"/>
          <p:cNvSpPr/>
          <p:nvPr/>
        </p:nvSpPr>
        <p:spPr>
          <a:xfrm>
            <a:off x="4762500" y="1333500"/>
            <a:ext cx="3924300" cy="3429000"/>
          </a:xfrm>
          <a:prstGeom prst="roundRect">
            <a:avLst>
              <a:gd fmla="val 4444" name="adj"/>
            </a:avLst>
          </a:prstGeom>
          <a:solidFill>
            <a:srgbClr val="FFFFFF"/>
          </a:solidFill>
          <a:ln cap="flat" cmpd="sng" w="23825">
            <a:solidFill>
              <a:srgbClr val="4F9DD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6" name="Google Shape;936;p36"/>
          <p:cNvSpPr txBox="1"/>
          <p:nvPr/>
        </p:nvSpPr>
        <p:spPr>
          <a:xfrm>
            <a:off x="5048250" y="1476375"/>
            <a:ext cx="33528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800">
                <a:solidFill>
                  <a:srgbClr val="4F9DDF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Adults are:</a:t>
            </a:r>
            <a:endParaRPr b="0" sz="1800">
              <a:solidFill>
                <a:srgbClr val="4F9DDF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grpSp>
        <p:nvGrpSpPr>
          <p:cNvPr id="937" name="Google Shape;937;p36"/>
          <p:cNvGrpSpPr/>
          <p:nvPr/>
        </p:nvGrpSpPr>
        <p:grpSpPr>
          <a:xfrm>
            <a:off x="4953000" y="1885950"/>
            <a:ext cx="3543450" cy="324000"/>
            <a:chOff x="4953000" y="1885950"/>
            <a:chExt cx="3543450" cy="324000"/>
          </a:xfrm>
        </p:grpSpPr>
        <p:sp>
          <p:nvSpPr>
            <p:cNvPr id="938" name="Google Shape;938;p36"/>
            <p:cNvSpPr/>
            <p:nvPr/>
          </p:nvSpPr>
          <p:spPr>
            <a:xfrm>
              <a:off x="4953000" y="1952625"/>
              <a:ext cx="190500" cy="190500"/>
            </a:xfrm>
            <a:prstGeom prst="ellipse">
              <a:avLst/>
            </a:prstGeom>
            <a:solidFill>
              <a:srgbClr val="F26D6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9" name="Google Shape;939;p36"/>
            <p:cNvSpPr/>
            <p:nvPr/>
          </p:nvSpPr>
          <p:spPr>
            <a:xfrm>
              <a:off x="5000625" y="2009775"/>
              <a:ext cx="95400" cy="762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48000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38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0" name="Google Shape;940;p36"/>
            <p:cNvSpPr txBox="1"/>
            <p:nvPr/>
          </p:nvSpPr>
          <p:spPr>
            <a:xfrm>
              <a:off x="5276850" y="1885950"/>
              <a:ext cx="3219600" cy="32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50">
                  <a:solidFill>
                    <a:srgbClr val="4F5D75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Observing &amp; listening</a:t>
              </a:r>
              <a:endParaRPr b="0" sz="1350">
                <a:solidFill>
                  <a:srgbClr val="4F5D75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</p:grpSp>
      <p:grpSp>
        <p:nvGrpSpPr>
          <p:cNvPr id="941" name="Google Shape;941;p36"/>
          <p:cNvGrpSpPr/>
          <p:nvPr/>
        </p:nvGrpSpPr>
        <p:grpSpPr>
          <a:xfrm>
            <a:off x="4953000" y="2295525"/>
            <a:ext cx="3543450" cy="324000"/>
            <a:chOff x="4953000" y="2295525"/>
            <a:chExt cx="3543450" cy="324000"/>
          </a:xfrm>
        </p:grpSpPr>
        <p:sp>
          <p:nvSpPr>
            <p:cNvPr id="942" name="Google Shape;942;p36"/>
            <p:cNvSpPr/>
            <p:nvPr/>
          </p:nvSpPr>
          <p:spPr>
            <a:xfrm>
              <a:off x="4953000" y="2362200"/>
              <a:ext cx="190500" cy="190500"/>
            </a:xfrm>
            <a:prstGeom prst="ellipse">
              <a:avLst/>
            </a:prstGeom>
            <a:solidFill>
              <a:srgbClr val="F26D6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3" name="Google Shape;943;p36"/>
            <p:cNvSpPr/>
            <p:nvPr/>
          </p:nvSpPr>
          <p:spPr>
            <a:xfrm>
              <a:off x="5000625" y="2419350"/>
              <a:ext cx="95400" cy="762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48000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38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4" name="Google Shape;944;p36"/>
            <p:cNvSpPr txBox="1"/>
            <p:nvPr/>
          </p:nvSpPr>
          <p:spPr>
            <a:xfrm>
              <a:off x="5276850" y="2295525"/>
              <a:ext cx="3219600" cy="32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50">
                  <a:solidFill>
                    <a:srgbClr val="4F5D75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Modeling &amp; questioning</a:t>
              </a:r>
              <a:endParaRPr b="0" sz="1350">
                <a:solidFill>
                  <a:srgbClr val="4F5D75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</p:grpSp>
      <p:grpSp>
        <p:nvGrpSpPr>
          <p:cNvPr id="945" name="Google Shape;945;p36"/>
          <p:cNvGrpSpPr/>
          <p:nvPr/>
        </p:nvGrpSpPr>
        <p:grpSpPr>
          <a:xfrm>
            <a:off x="4953000" y="2705100"/>
            <a:ext cx="3543450" cy="324000"/>
            <a:chOff x="4953000" y="2705100"/>
            <a:chExt cx="3543450" cy="324000"/>
          </a:xfrm>
        </p:grpSpPr>
        <p:sp>
          <p:nvSpPr>
            <p:cNvPr id="946" name="Google Shape;946;p36"/>
            <p:cNvSpPr/>
            <p:nvPr/>
          </p:nvSpPr>
          <p:spPr>
            <a:xfrm>
              <a:off x="4953000" y="2771775"/>
              <a:ext cx="190500" cy="190500"/>
            </a:xfrm>
            <a:prstGeom prst="ellipse">
              <a:avLst/>
            </a:prstGeom>
            <a:solidFill>
              <a:srgbClr val="F26D6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7" name="Google Shape;947;p36"/>
            <p:cNvSpPr/>
            <p:nvPr/>
          </p:nvSpPr>
          <p:spPr>
            <a:xfrm>
              <a:off x="5000625" y="2828925"/>
              <a:ext cx="95400" cy="762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48000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38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8" name="Google Shape;948;p36"/>
            <p:cNvSpPr txBox="1"/>
            <p:nvPr/>
          </p:nvSpPr>
          <p:spPr>
            <a:xfrm>
              <a:off x="5276850" y="2705100"/>
              <a:ext cx="3219600" cy="32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50">
                  <a:solidFill>
                    <a:srgbClr val="4F5D75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Expanding language</a:t>
              </a:r>
              <a:endParaRPr b="0" sz="1350">
                <a:solidFill>
                  <a:srgbClr val="4F5D75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</p:grpSp>
      <p:grpSp>
        <p:nvGrpSpPr>
          <p:cNvPr id="949" name="Google Shape;949;p36"/>
          <p:cNvGrpSpPr/>
          <p:nvPr/>
        </p:nvGrpSpPr>
        <p:grpSpPr>
          <a:xfrm>
            <a:off x="4953000" y="3114675"/>
            <a:ext cx="3543450" cy="324000"/>
            <a:chOff x="4953000" y="3114675"/>
            <a:chExt cx="3543450" cy="324000"/>
          </a:xfrm>
        </p:grpSpPr>
        <p:sp>
          <p:nvSpPr>
            <p:cNvPr id="950" name="Google Shape;950;p36"/>
            <p:cNvSpPr/>
            <p:nvPr/>
          </p:nvSpPr>
          <p:spPr>
            <a:xfrm>
              <a:off x="4953000" y="3181350"/>
              <a:ext cx="190500" cy="190500"/>
            </a:xfrm>
            <a:prstGeom prst="ellipse">
              <a:avLst/>
            </a:prstGeom>
            <a:solidFill>
              <a:srgbClr val="F26D6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1" name="Google Shape;951;p36"/>
            <p:cNvSpPr/>
            <p:nvPr/>
          </p:nvSpPr>
          <p:spPr>
            <a:xfrm>
              <a:off x="5000625" y="3238500"/>
              <a:ext cx="95400" cy="762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48000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38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2" name="Google Shape;952;p36"/>
            <p:cNvSpPr txBox="1"/>
            <p:nvPr/>
          </p:nvSpPr>
          <p:spPr>
            <a:xfrm>
              <a:off x="5276850" y="3114675"/>
              <a:ext cx="3219600" cy="32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50">
                  <a:solidFill>
                    <a:srgbClr val="4F5D75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Supporting peer interactions</a:t>
              </a:r>
              <a:endParaRPr b="0" sz="1350">
                <a:solidFill>
                  <a:srgbClr val="4F5D75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</p:grpSp>
      <p:grpSp>
        <p:nvGrpSpPr>
          <p:cNvPr id="953" name="Google Shape;953;p36"/>
          <p:cNvGrpSpPr/>
          <p:nvPr/>
        </p:nvGrpSpPr>
        <p:grpSpPr>
          <a:xfrm>
            <a:off x="4953000" y="3524250"/>
            <a:ext cx="3543450" cy="324000"/>
            <a:chOff x="4953000" y="3524250"/>
            <a:chExt cx="3543450" cy="324000"/>
          </a:xfrm>
        </p:grpSpPr>
        <p:sp>
          <p:nvSpPr>
            <p:cNvPr id="954" name="Google Shape;954;p36"/>
            <p:cNvSpPr/>
            <p:nvPr/>
          </p:nvSpPr>
          <p:spPr>
            <a:xfrm>
              <a:off x="4953000" y="3590925"/>
              <a:ext cx="190500" cy="190500"/>
            </a:xfrm>
            <a:prstGeom prst="ellipse">
              <a:avLst/>
            </a:prstGeom>
            <a:solidFill>
              <a:srgbClr val="F26D6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5" name="Google Shape;955;p36"/>
            <p:cNvSpPr/>
            <p:nvPr/>
          </p:nvSpPr>
          <p:spPr>
            <a:xfrm>
              <a:off x="5000625" y="3648075"/>
              <a:ext cx="95400" cy="762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48000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38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6" name="Google Shape;956;p36"/>
            <p:cNvSpPr txBox="1"/>
            <p:nvPr/>
          </p:nvSpPr>
          <p:spPr>
            <a:xfrm>
              <a:off x="5276850" y="3524250"/>
              <a:ext cx="3219600" cy="32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50">
                  <a:solidFill>
                    <a:srgbClr val="4F5D75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Scaffolding &amp; adapting environments</a:t>
              </a:r>
              <a:endParaRPr b="0" sz="1350">
                <a:solidFill>
                  <a:srgbClr val="4F5D75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</p:grpSp>
      <p:grpSp>
        <p:nvGrpSpPr>
          <p:cNvPr id="957" name="Google Shape;957;p36"/>
          <p:cNvGrpSpPr/>
          <p:nvPr/>
        </p:nvGrpSpPr>
        <p:grpSpPr>
          <a:xfrm>
            <a:off x="4953000" y="3933825"/>
            <a:ext cx="3543450" cy="428700"/>
            <a:chOff x="4953000" y="3933825"/>
            <a:chExt cx="3543450" cy="428700"/>
          </a:xfrm>
        </p:grpSpPr>
        <p:sp>
          <p:nvSpPr>
            <p:cNvPr id="958" name="Google Shape;958;p36"/>
            <p:cNvSpPr/>
            <p:nvPr/>
          </p:nvSpPr>
          <p:spPr>
            <a:xfrm>
              <a:off x="4953000" y="4000500"/>
              <a:ext cx="190500" cy="190500"/>
            </a:xfrm>
            <a:prstGeom prst="ellipse">
              <a:avLst/>
            </a:prstGeom>
            <a:solidFill>
              <a:srgbClr val="F26D6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9" name="Google Shape;959;p36"/>
            <p:cNvSpPr/>
            <p:nvPr/>
          </p:nvSpPr>
          <p:spPr>
            <a:xfrm>
              <a:off x="5000625" y="4057650"/>
              <a:ext cx="95400" cy="762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48000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38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0" name="Google Shape;960;p36"/>
            <p:cNvSpPr txBox="1"/>
            <p:nvPr/>
          </p:nvSpPr>
          <p:spPr>
            <a:xfrm>
              <a:off x="5276850" y="3933825"/>
              <a:ext cx="3219600" cy="42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50">
                  <a:solidFill>
                    <a:srgbClr val="4F5D75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Connecting play to specific learning goals</a:t>
              </a:r>
              <a:endParaRPr b="0" sz="1350">
                <a:solidFill>
                  <a:srgbClr val="4F5D75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7"/>
        </a:solidFill>
      </p:bgPr>
    </p:bg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5" name="Google Shape;965;p37"/>
          <p:cNvGrpSpPr/>
          <p:nvPr/>
        </p:nvGrpSpPr>
        <p:grpSpPr>
          <a:xfrm>
            <a:off x="8001000" y="-952500"/>
            <a:ext cx="1524000" cy="1762275"/>
            <a:chOff x="8001000" y="-952500"/>
            <a:chExt cx="1524000" cy="1762275"/>
          </a:xfrm>
        </p:grpSpPr>
        <p:sp>
          <p:nvSpPr>
            <p:cNvPr id="966" name="Google Shape;966;p37"/>
            <p:cNvSpPr/>
            <p:nvPr/>
          </p:nvSpPr>
          <p:spPr>
            <a:xfrm>
              <a:off x="8001000" y="-952500"/>
              <a:ext cx="1524000" cy="1524000"/>
            </a:xfrm>
            <a:prstGeom prst="ellipse">
              <a:avLst/>
            </a:prstGeom>
            <a:solidFill>
              <a:srgbClr val="F9C846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7" name="Google Shape;967;p37"/>
            <p:cNvSpPr/>
            <p:nvPr/>
          </p:nvSpPr>
          <p:spPr>
            <a:xfrm>
              <a:off x="8382000" y="381000"/>
              <a:ext cx="381000" cy="381000"/>
            </a:xfrm>
            <a:prstGeom prst="roundRect">
              <a:avLst>
                <a:gd fmla="val 50000" name="adj"/>
              </a:avLst>
            </a:prstGeom>
            <a:solidFill>
              <a:srgbClr val="48C0A3">
                <a:alpha val="3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8" name="Google Shape;968;p37"/>
            <p:cNvSpPr/>
            <p:nvPr/>
          </p:nvSpPr>
          <p:spPr>
            <a:xfrm>
              <a:off x="8905875" y="523875"/>
              <a:ext cx="285900" cy="285900"/>
            </a:xfrm>
            <a:prstGeom prst="ellipse">
              <a:avLst/>
            </a:prstGeom>
            <a:solidFill>
              <a:srgbClr val="F26D6D">
                <a:alpha val="4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69" name="Google Shape;969;p37"/>
          <p:cNvGrpSpPr/>
          <p:nvPr/>
        </p:nvGrpSpPr>
        <p:grpSpPr>
          <a:xfrm>
            <a:off x="-762000" y="4333875"/>
            <a:ext cx="1905000" cy="1952625"/>
            <a:chOff x="-762000" y="4333875"/>
            <a:chExt cx="1905000" cy="1952625"/>
          </a:xfrm>
        </p:grpSpPr>
        <p:sp>
          <p:nvSpPr>
            <p:cNvPr id="970" name="Google Shape;970;p37"/>
            <p:cNvSpPr/>
            <p:nvPr/>
          </p:nvSpPr>
          <p:spPr>
            <a:xfrm>
              <a:off x="-762000" y="4381500"/>
              <a:ext cx="1905000" cy="1905000"/>
            </a:xfrm>
            <a:prstGeom prst="ellipse">
              <a:avLst/>
            </a:prstGeom>
            <a:solidFill>
              <a:srgbClr val="4F9DDF">
                <a:alpha val="1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1" name="Google Shape;971;p37"/>
            <p:cNvSpPr/>
            <p:nvPr/>
          </p:nvSpPr>
          <p:spPr>
            <a:xfrm>
              <a:off x="619125" y="4333875"/>
              <a:ext cx="476400" cy="476400"/>
            </a:xfrm>
            <a:prstGeom prst="ellipse">
              <a:avLst/>
            </a:prstGeom>
            <a:solidFill>
              <a:srgbClr val="F9C846">
                <a:alpha val="4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72" name="Google Shape;972;p37"/>
          <p:cNvGrpSpPr/>
          <p:nvPr/>
        </p:nvGrpSpPr>
        <p:grpSpPr>
          <a:xfrm>
            <a:off x="8572500" y="342900"/>
            <a:ext cx="342900" cy="323850"/>
            <a:chOff x="38100" y="38100"/>
            <a:chExt cx="342900" cy="323850"/>
          </a:xfrm>
        </p:grpSpPr>
        <p:sp>
          <p:nvSpPr>
            <p:cNvPr id="973" name="Google Shape;973;p37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F26D6D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4" name="Google Shape;974;p37"/>
            <p:cNvSpPr/>
            <p:nvPr/>
          </p:nvSpPr>
          <p:spPr>
            <a:xfrm>
              <a:off x="152400" y="38100"/>
              <a:ext cx="228600" cy="228600"/>
            </a:xfrm>
            <a:prstGeom prst="ellipse">
              <a:avLst/>
            </a:prstGeom>
            <a:solidFill>
              <a:srgbClr val="4F9DDF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5" name="Google Shape;975;p37"/>
            <p:cNvSpPr/>
            <p:nvPr/>
          </p:nvSpPr>
          <p:spPr>
            <a:xfrm>
              <a:off x="95250" y="133350"/>
              <a:ext cx="228600" cy="228600"/>
            </a:xfrm>
            <a:prstGeom prst="ellipse">
              <a:avLst/>
            </a:prstGeom>
            <a:solidFill>
              <a:srgbClr val="F9C846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76" name="Google Shape;976;p37"/>
          <p:cNvSpPr txBox="1"/>
          <p:nvPr/>
        </p:nvSpPr>
        <p:spPr>
          <a:xfrm>
            <a:off x="457200" y="381000"/>
            <a:ext cx="76200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32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Transforming our Practice</a:t>
            </a:r>
            <a:endParaRPr b="0" sz="320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sp>
        <p:nvSpPr>
          <p:cNvPr id="977" name="Google Shape;977;p37"/>
          <p:cNvSpPr txBox="1"/>
          <p:nvPr/>
        </p:nvSpPr>
        <p:spPr>
          <a:xfrm>
            <a:off x="457200" y="1000125"/>
            <a:ext cx="7620000" cy="3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4F9DDF"/>
                </a:solidFill>
                <a:latin typeface="Nunito"/>
                <a:ea typeface="Nunito"/>
                <a:cs typeface="Nunito"/>
                <a:sym typeface="Nunito"/>
              </a:rPr>
              <a:t>Ask yourself:</a:t>
            </a:r>
            <a:endParaRPr b="1" sz="2000">
              <a:solidFill>
                <a:srgbClr val="4F9DD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978" name="Google Shape;978;p37"/>
          <p:cNvGrpSpPr/>
          <p:nvPr/>
        </p:nvGrpSpPr>
        <p:grpSpPr>
          <a:xfrm>
            <a:off x="457200" y="1476375"/>
            <a:ext cx="2552700" cy="3238500"/>
            <a:chOff x="457200" y="1476375"/>
            <a:chExt cx="2552700" cy="3238500"/>
          </a:xfrm>
        </p:grpSpPr>
        <p:sp>
          <p:nvSpPr>
            <p:cNvPr id="979" name="Google Shape;979;p37"/>
            <p:cNvSpPr/>
            <p:nvPr/>
          </p:nvSpPr>
          <p:spPr>
            <a:xfrm>
              <a:off x="457200" y="1476375"/>
              <a:ext cx="2552700" cy="3238500"/>
            </a:xfrm>
            <a:prstGeom prst="roundRect">
              <a:avLst>
                <a:gd fmla="val 8955" name="adj"/>
              </a:avLst>
            </a:prstGeom>
            <a:solidFill>
              <a:srgbClr val="FFFFFF"/>
            </a:solidFill>
            <a:ln cap="flat" cmpd="sng" w="28575">
              <a:solidFill>
                <a:srgbClr val="4F9DD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0" name="Google Shape;980;p37"/>
            <p:cNvSpPr/>
            <p:nvPr/>
          </p:nvSpPr>
          <p:spPr>
            <a:xfrm>
              <a:off x="1504950" y="1628775"/>
              <a:ext cx="457200" cy="457200"/>
            </a:xfrm>
            <a:prstGeom prst="ellipse">
              <a:avLst/>
            </a:prstGeom>
            <a:solidFill>
              <a:srgbClr val="4F9DD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1" name="Google Shape;981;p37"/>
            <p:cNvSpPr txBox="1"/>
            <p:nvPr/>
          </p:nvSpPr>
          <p:spPr>
            <a:xfrm>
              <a:off x="1504950" y="1628775"/>
              <a:ext cx="4572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600">
                  <a:solidFill>
                    <a:srgbClr val="FFFFF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1</a:t>
              </a:r>
              <a:endParaRPr b="0" sz="1600">
                <a:solidFill>
                  <a:srgbClr val="FFFFFF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982" name="Google Shape;982;p37"/>
            <p:cNvSpPr txBox="1"/>
            <p:nvPr/>
          </p:nvSpPr>
          <p:spPr>
            <a:xfrm>
              <a:off x="571500" y="2190750"/>
              <a:ext cx="2324100" cy="238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8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Shift 1</a:t>
              </a:r>
              <a:endParaRPr b="0" sz="18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ctr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F26D6D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Instead of:</a:t>
              </a:r>
              <a:endParaRPr b="0" sz="1100">
                <a:solidFill>
                  <a:srgbClr val="F26D6D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ctr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i="1" lang="en" sz="13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“What did I teach today?”</a:t>
              </a:r>
              <a:endParaRPr b="0" i="1" sz="13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  <a:p>
              <a:pPr indent="0" lvl="0" marL="0" rtl="0" algn="ctr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48C0A3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Ask:</a:t>
              </a:r>
              <a:endParaRPr b="0" sz="1100">
                <a:solidFill>
                  <a:srgbClr val="48C0A3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ctr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rgbClr val="2D3142"/>
                  </a:solidFill>
                  <a:latin typeface="Quicksand"/>
                  <a:ea typeface="Quicksand"/>
                  <a:cs typeface="Quicksand"/>
                  <a:sym typeface="Quicksand"/>
                </a:rPr>
                <a:t>“What did children have opportunities to practice today?”</a:t>
              </a:r>
              <a:endParaRPr b="1" sz="1300">
                <a:solidFill>
                  <a:srgbClr val="2D3142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983" name="Google Shape;983;p37"/>
          <p:cNvGrpSpPr/>
          <p:nvPr/>
        </p:nvGrpSpPr>
        <p:grpSpPr>
          <a:xfrm>
            <a:off x="3295650" y="1476375"/>
            <a:ext cx="2552700" cy="3238500"/>
            <a:chOff x="3295650" y="1476375"/>
            <a:chExt cx="2552700" cy="3238500"/>
          </a:xfrm>
        </p:grpSpPr>
        <p:sp>
          <p:nvSpPr>
            <p:cNvPr id="984" name="Google Shape;984;p37"/>
            <p:cNvSpPr/>
            <p:nvPr/>
          </p:nvSpPr>
          <p:spPr>
            <a:xfrm>
              <a:off x="3295650" y="1476375"/>
              <a:ext cx="2552700" cy="3238500"/>
            </a:xfrm>
            <a:prstGeom prst="roundRect">
              <a:avLst>
                <a:gd fmla="val 8955" name="adj"/>
              </a:avLst>
            </a:prstGeom>
            <a:solidFill>
              <a:srgbClr val="FFFFFF"/>
            </a:solidFill>
            <a:ln cap="flat" cmpd="sng" w="28575">
              <a:solidFill>
                <a:srgbClr val="F9C84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5" name="Google Shape;985;p37"/>
            <p:cNvSpPr/>
            <p:nvPr/>
          </p:nvSpPr>
          <p:spPr>
            <a:xfrm>
              <a:off x="4343400" y="1628775"/>
              <a:ext cx="457200" cy="457200"/>
            </a:xfrm>
            <a:prstGeom prst="ellipse">
              <a:avLst/>
            </a:prstGeom>
            <a:solidFill>
              <a:srgbClr val="F9C84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6" name="Google Shape;986;p37"/>
            <p:cNvSpPr txBox="1"/>
            <p:nvPr/>
          </p:nvSpPr>
          <p:spPr>
            <a:xfrm>
              <a:off x="4343400" y="1628775"/>
              <a:ext cx="4572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6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2</a:t>
              </a:r>
              <a:endParaRPr b="0" sz="16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987" name="Google Shape;987;p37"/>
            <p:cNvSpPr txBox="1"/>
            <p:nvPr/>
          </p:nvSpPr>
          <p:spPr>
            <a:xfrm>
              <a:off x="3409950" y="2190750"/>
              <a:ext cx="2324100" cy="238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8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Shift 2</a:t>
              </a:r>
              <a:endParaRPr b="0" sz="18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ctr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F26D6D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Instead of:</a:t>
              </a:r>
              <a:endParaRPr b="0" sz="1100">
                <a:solidFill>
                  <a:srgbClr val="F26D6D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ctr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i="1" lang="en" sz="13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“Did they finish the activity?”</a:t>
              </a:r>
              <a:endParaRPr b="0" i="1" sz="13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  <a:p>
              <a:pPr indent="0" lvl="0" marL="0" rtl="0" algn="ctr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48C0A3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Ask:</a:t>
              </a:r>
              <a:endParaRPr b="0" sz="1100">
                <a:solidFill>
                  <a:srgbClr val="48C0A3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ctr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rgbClr val="2D3142"/>
                  </a:solidFill>
                  <a:latin typeface="Quicksand"/>
                  <a:ea typeface="Quicksand"/>
                  <a:cs typeface="Quicksand"/>
                  <a:sym typeface="Quicksand"/>
                </a:rPr>
                <a:t>“Were they engaged in meaningful learning?”</a:t>
              </a:r>
              <a:endParaRPr b="1" sz="1300">
                <a:solidFill>
                  <a:srgbClr val="2D3142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988" name="Google Shape;988;p37"/>
          <p:cNvGrpSpPr/>
          <p:nvPr/>
        </p:nvGrpSpPr>
        <p:grpSpPr>
          <a:xfrm>
            <a:off x="6134100" y="1476375"/>
            <a:ext cx="2552700" cy="3238500"/>
            <a:chOff x="6134100" y="1476375"/>
            <a:chExt cx="2552700" cy="3238500"/>
          </a:xfrm>
        </p:grpSpPr>
        <p:sp>
          <p:nvSpPr>
            <p:cNvPr id="989" name="Google Shape;989;p37"/>
            <p:cNvSpPr/>
            <p:nvPr/>
          </p:nvSpPr>
          <p:spPr>
            <a:xfrm>
              <a:off x="6134100" y="1476375"/>
              <a:ext cx="2552700" cy="3238500"/>
            </a:xfrm>
            <a:prstGeom prst="roundRect">
              <a:avLst>
                <a:gd fmla="val 8955" name="adj"/>
              </a:avLst>
            </a:prstGeom>
            <a:solidFill>
              <a:srgbClr val="FFFFFF"/>
            </a:solidFill>
            <a:ln cap="flat" cmpd="sng" w="28575">
              <a:solidFill>
                <a:srgbClr val="F26D6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0" name="Google Shape;990;p37"/>
            <p:cNvSpPr/>
            <p:nvPr/>
          </p:nvSpPr>
          <p:spPr>
            <a:xfrm>
              <a:off x="7181850" y="1628775"/>
              <a:ext cx="457200" cy="457200"/>
            </a:xfrm>
            <a:prstGeom prst="ellipse">
              <a:avLst/>
            </a:prstGeom>
            <a:solidFill>
              <a:srgbClr val="F26D6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1" name="Google Shape;991;p37"/>
            <p:cNvSpPr txBox="1"/>
            <p:nvPr/>
          </p:nvSpPr>
          <p:spPr>
            <a:xfrm>
              <a:off x="7181850" y="1628775"/>
              <a:ext cx="4572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600">
                  <a:solidFill>
                    <a:srgbClr val="FFFFF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3</a:t>
              </a:r>
              <a:endParaRPr b="0" sz="1600">
                <a:solidFill>
                  <a:srgbClr val="FFFFFF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992" name="Google Shape;992;p37"/>
            <p:cNvSpPr txBox="1"/>
            <p:nvPr/>
          </p:nvSpPr>
          <p:spPr>
            <a:xfrm>
              <a:off x="6248400" y="2190750"/>
              <a:ext cx="2324100" cy="238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8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Shift 3</a:t>
              </a:r>
              <a:endParaRPr b="0" sz="18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ctr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F26D6D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Instead of:</a:t>
              </a:r>
              <a:endParaRPr b="0" sz="1100">
                <a:solidFill>
                  <a:srgbClr val="F26D6D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ctr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i="1" lang="en" sz="13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“Why isn't this child playing appropriately?”</a:t>
              </a:r>
              <a:endParaRPr b="0" i="1" sz="13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  <a:p>
              <a:pPr indent="0" lvl="0" marL="0" rtl="0" algn="ctr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48C0A3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Ask:</a:t>
              </a:r>
              <a:endParaRPr b="0" sz="1100">
                <a:solidFill>
                  <a:srgbClr val="48C0A3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ctr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rgbClr val="2D3142"/>
                  </a:solidFill>
                  <a:latin typeface="Quicksand"/>
                  <a:ea typeface="Quicksand"/>
                  <a:cs typeface="Quicksand"/>
                  <a:sym typeface="Quicksand"/>
                </a:rPr>
                <a:t>“What support would help this child participate?”</a:t>
              </a:r>
              <a:endParaRPr b="1" sz="1300">
                <a:solidFill>
                  <a:srgbClr val="2D3142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6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3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DFBF7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98" name="Google Shape;998;p38"/>
          <p:cNvGrpSpPr/>
          <p:nvPr/>
        </p:nvGrpSpPr>
        <p:grpSpPr>
          <a:xfrm>
            <a:off x="8001000" y="-952500"/>
            <a:ext cx="1524000" cy="1762275"/>
            <a:chOff x="8001000" y="-952500"/>
            <a:chExt cx="1524000" cy="1762275"/>
          </a:xfrm>
        </p:grpSpPr>
        <p:sp>
          <p:nvSpPr>
            <p:cNvPr id="999" name="Google Shape;999;p38"/>
            <p:cNvSpPr/>
            <p:nvPr/>
          </p:nvSpPr>
          <p:spPr>
            <a:xfrm>
              <a:off x="8001000" y="-952500"/>
              <a:ext cx="1524000" cy="1524000"/>
            </a:xfrm>
            <a:prstGeom prst="ellipse">
              <a:avLst/>
            </a:prstGeom>
            <a:solidFill>
              <a:srgbClr val="F9C846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0" name="Google Shape;1000;p38"/>
            <p:cNvSpPr/>
            <p:nvPr/>
          </p:nvSpPr>
          <p:spPr>
            <a:xfrm>
              <a:off x="8382000" y="381000"/>
              <a:ext cx="381000" cy="381000"/>
            </a:xfrm>
            <a:prstGeom prst="roundRect">
              <a:avLst>
                <a:gd fmla="val 50000" name="adj"/>
              </a:avLst>
            </a:prstGeom>
            <a:solidFill>
              <a:srgbClr val="48C0A3">
                <a:alpha val="3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1" name="Google Shape;1001;p38"/>
            <p:cNvSpPr/>
            <p:nvPr/>
          </p:nvSpPr>
          <p:spPr>
            <a:xfrm>
              <a:off x="8905875" y="523875"/>
              <a:ext cx="285900" cy="285900"/>
            </a:xfrm>
            <a:prstGeom prst="ellipse">
              <a:avLst/>
            </a:prstGeom>
            <a:solidFill>
              <a:srgbClr val="F26D6D">
                <a:alpha val="4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02" name="Google Shape;1002;p38"/>
          <p:cNvGrpSpPr/>
          <p:nvPr/>
        </p:nvGrpSpPr>
        <p:grpSpPr>
          <a:xfrm>
            <a:off x="-762000" y="4333875"/>
            <a:ext cx="1905000" cy="1952625"/>
            <a:chOff x="-762000" y="4333875"/>
            <a:chExt cx="1905000" cy="1952625"/>
          </a:xfrm>
        </p:grpSpPr>
        <p:sp>
          <p:nvSpPr>
            <p:cNvPr id="1003" name="Google Shape;1003;p38"/>
            <p:cNvSpPr/>
            <p:nvPr/>
          </p:nvSpPr>
          <p:spPr>
            <a:xfrm>
              <a:off x="-762000" y="4381500"/>
              <a:ext cx="1905000" cy="1905000"/>
            </a:xfrm>
            <a:prstGeom prst="ellipse">
              <a:avLst/>
            </a:prstGeom>
            <a:solidFill>
              <a:srgbClr val="4F9DDF">
                <a:alpha val="1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4" name="Google Shape;1004;p38"/>
            <p:cNvSpPr/>
            <p:nvPr/>
          </p:nvSpPr>
          <p:spPr>
            <a:xfrm>
              <a:off x="619125" y="4333875"/>
              <a:ext cx="476400" cy="476400"/>
            </a:xfrm>
            <a:prstGeom prst="ellipse">
              <a:avLst/>
            </a:prstGeom>
            <a:solidFill>
              <a:srgbClr val="F9C846">
                <a:alpha val="4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05" name="Google Shape;1005;p38"/>
          <p:cNvGrpSpPr/>
          <p:nvPr/>
        </p:nvGrpSpPr>
        <p:grpSpPr>
          <a:xfrm>
            <a:off x="8572500" y="342900"/>
            <a:ext cx="342900" cy="323850"/>
            <a:chOff x="38100" y="38100"/>
            <a:chExt cx="342900" cy="323850"/>
          </a:xfrm>
        </p:grpSpPr>
        <p:sp>
          <p:nvSpPr>
            <p:cNvPr id="1006" name="Google Shape;1006;p38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F26D6D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7" name="Google Shape;1007;p38"/>
            <p:cNvSpPr/>
            <p:nvPr/>
          </p:nvSpPr>
          <p:spPr>
            <a:xfrm>
              <a:off x="152400" y="38100"/>
              <a:ext cx="228600" cy="228600"/>
            </a:xfrm>
            <a:prstGeom prst="ellipse">
              <a:avLst/>
            </a:prstGeom>
            <a:solidFill>
              <a:srgbClr val="4F9DDF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8" name="Google Shape;1008;p38"/>
            <p:cNvSpPr/>
            <p:nvPr/>
          </p:nvSpPr>
          <p:spPr>
            <a:xfrm>
              <a:off x="95250" y="133350"/>
              <a:ext cx="228600" cy="228600"/>
            </a:xfrm>
            <a:prstGeom prst="ellipse">
              <a:avLst/>
            </a:prstGeom>
            <a:solidFill>
              <a:srgbClr val="F9C846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09" name="Google Shape;1009;p38"/>
          <p:cNvSpPr txBox="1"/>
          <p:nvPr/>
        </p:nvSpPr>
        <p:spPr>
          <a:xfrm>
            <a:off x="457200" y="2286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4F9DDF"/>
                </a:solidFill>
                <a:latin typeface="Nunito"/>
                <a:ea typeface="Nunito"/>
                <a:cs typeface="Nunito"/>
                <a:sym typeface="Nunito"/>
              </a:rPr>
              <a:t>Developmental Day Classrooms</a:t>
            </a:r>
            <a:endParaRPr b="1" sz="1100">
              <a:solidFill>
                <a:srgbClr val="4F9DD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10" name="Google Shape;1010;p38"/>
          <p:cNvSpPr txBox="1"/>
          <p:nvPr/>
        </p:nvSpPr>
        <p:spPr>
          <a:xfrm>
            <a:off x="457200" y="457200"/>
            <a:ext cx="76200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32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Strength in Diversity</a:t>
            </a:r>
            <a:endParaRPr b="0" sz="320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grpSp>
        <p:nvGrpSpPr>
          <p:cNvPr id="1011" name="Google Shape;1011;p38"/>
          <p:cNvGrpSpPr/>
          <p:nvPr/>
        </p:nvGrpSpPr>
        <p:grpSpPr>
          <a:xfrm>
            <a:off x="457200" y="1190625"/>
            <a:ext cx="8229600" cy="809700"/>
            <a:chOff x="457200" y="1190625"/>
            <a:chExt cx="8229600" cy="809700"/>
          </a:xfrm>
        </p:grpSpPr>
        <p:sp>
          <p:nvSpPr>
            <p:cNvPr id="1012" name="Google Shape;1012;p38"/>
            <p:cNvSpPr/>
            <p:nvPr/>
          </p:nvSpPr>
          <p:spPr>
            <a:xfrm>
              <a:off x="457200" y="1190625"/>
              <a:ext cx="8229600" cy="809700"/>
            </a:xfrm>
            <a:prstGeom prst="roundRect">
              <a:avLst>
                <a:gd fmla="val 23529" name="adj"/>
              </a:avLst>
            </a:prstGeom>
            <a:solidFill>
              <a:srgbClr val="4F9DDF">
                <a:alpha val="8000"/>
              </a:srgbClr>
            </a:solidFill>
            <a:ln cap="flat" cmpd="sng" w="19050">
              <a:solidFill>
                <a:srgbClr val="4F9DD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3" name="Google Shape;1013;p38"/>
            <p:cNvSpPr/>
            <p:nvPr/>
          </p:nvSpPr>
          <p:spPr>
            <a:xfrm>
              <a:off x="590550" y="1419225"/>
              <a:ext cx="342900" cy="342900"/>
            </a:xfrm>
            <a:prstGeom prst="ellipse">
              <a:avLst/>
            </a:prstGeom>
            <a:solidFill>
              <a:srgbClr val="4F9DD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4" name="Google Shape;1014;p38"/>
            <p:cNvSpPr/>
            <p:nvPr/>
          </p:nvSpPr>
          <p:spPr>
            <a:xfrm>
              <a:off x="666750" y="1495425"/>
              <a:ext cx="190500" cy="190500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lnTo>
                    <a:pt x="78000" y="42000"/>
                  </a:lnTo>
                  <a:lnTo>
                    <a:pt x="120000" y="48000"/>
                  </a:lnTo>
                  <a:lnTo>
                    <a:pt x="90000" y="78000"/>
                  </a:lnTo>
                  <a:lnTo>
                    <a:pt x="96000" y="120000"/>
                  </a:lnTo>
                  <a:lnTo>
                    <a:pt x="60000" y="96000"/>
                  </a:lnTo>
                  <a:lnTo>
                    <a:pt x="24000" y="120000"/>
                  </a:lnTo>
                  <a:lnTo>
                    <a:pt x="30000" y="78000"/>
                  </a:lnTo>
                  <a:lnTo>
                    <a:pt x="0" y="48000"/>
                  </a:lnTo>
                  <a:lnTo>
                    <a:pt x="42000" y="42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5" name="Google Shape;1015;p38"/>
            <p:cNvSpPr txBox="1"/>
            <p:nvPr/>
          </p:nvSpPr>
          <p:spPr>
            <a:xfrm>
              <a:off x="1085850" y="1285875"/>
              <a:ext cx="74106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400">
                  <a:solidFill>
                    <a:srgbClr val="4F9DD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Our Classrooms</a:t>
              </a:r>
              <a:r>
                <a:rPr b="0" lang="en" sz="1400">
                  <a:solidFill>
                    <a:srgbClr val="2D3142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 bring together children with different developmental levels, communication abilities, strengths, sensory needs, interests, and learning styles.</a:t>
              </a:r>
              <a:endParaRPr b="0" sz="1400">
                <a:solidFill>
                  <a:srgbClr val="2D3142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</p:grpSp>
      <p:sp>
        <p:nvSpPr>
          <p:cNvPr id="1016" name="Google Shape;1016;p38"/>
          <p:cNvSpPr txBox="1"/>
          <p:nvPr/>
        </p:nvSpPr>
        <p:spPr>
          <a:xfrm>
            <a:off x="457200" y="2190750"/>
            <a:ext cx="8229600" cy="5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7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Integrated Goals in a Single Experience</a:t>
            </a:r>
            <a:endParaRPr b="0" sz="170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  <a:p>
            <a:pPr indent="0" lvl="0" marL="0" rtl="0" algn="l">
              <a:spcBef>
                <a:spcPts val="15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4F5D75"/>
                </a:solidFill>
                <a:latin typeface="Quicksand"/>
                <a:ea typeface="Quicksand"/>
                <a:cs typeface="Quicksand"/>
                <a:sym typeface="Quicksand"/>
              </a:rPr>
              <a:t>Play allows children to learn together. In the exact same play experience:</a:t>
            </a:r>
            <a:endParaRPr b="1" sz="1200">
              <a:solidFill>
                <a:srgbClr val="4F5D75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grpSp>
        <p:nvGrpSpPr>
          <p:cNvPr id="1017" name="Google Shape;1017;p38"/>
          <p:cNvGrpSpPr/>
          <p:nvPr/>
        </p:nvGrpSpPr>
        <p:grpSpPr>
          <a:xfrm>
            <a:off x="457200" y="2809875"/>
            <a:ext cx="1524000" cy="1905000"/>
            <a:chOff x="457200" y="2809875"/>
            <a:chExt cx="1524000" cy="1905000"/>
          </a:xfrm>
        </p:grpSpPr>
        <p:sp>
          <p:nvSpPr>
            <p:cNvPr id="1018" name="Google Shape;1018;p38"/>
            <p:cNvSpPr/>
            <p:nvPr/>
          </p:nvSpPr>
          <p:spPr>
            <a:xfrm>
              <a:off x="457200" y="2809875"/>
              <a:ext cx="1524000" cy="1905000"/>
            </a:xfrm>
            <a:prstGeom prst="roundRect">
              <a:avLst>
                <a:gd fmla="val 12500" name="adj"/>
              </a:avLst>
            </a:prstGeom>
            <a:solidFill>
              <a:srgbClr val="FFFFFF"/>
            </a:solidFill>
            <a:ln cap="flat" cmpd="sng" w="28575">
              <a:solidFill>
                <a:srgbClr val="F26D6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9" name="Google Shape;1019;p38"/>
            <p:cNvSpPr/>
            <p:nvPr/>
          </p:nvSpPr>
          <p:spPr>
            <a:xfrm>
              <a:off x="600075" y="2952750"/>
              <a:ext cx="1238400" cy="247800"/>
            </a:xfrm>
            <a:prstGeom prst="roundRect">
              <a:avLst>
                <a:gd fmla="val 50000" name="adj"/>
              </a:avLst>
            </a:prstGeom>
            <a:solidFill>
              <a:srgbClr val="F26D6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0" name="Google Shape;1020;p38"/>
            <p:cNvSpPr txBox="1"/>
            <p:nvPr/>
          </p:nvSpPr>
          <p:spPr>
            <a:xfrm>
              <a:off x="600075" y="2952750"/>
              <a:ext cx="1238400" cy="24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800">
                  <a:solidFill>
                    <a:srgbClr val="FFFFF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Communication</a:t>
              </a:r>
              <a:endParaRPr b="0" sz="800">
                <a:solidFill>
                  <a:srgbClr val="FFFFFF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1021" name="Google Shape;1021;p38"/>
            <p:cNvSpPr txBox="1"/>
            <p:nvPr/>
          </p:nvSpPr>
          <p:spPr>
            <a:xfrm>
              <a:off x="571500" y="3314700"/>
              <a:ext cx="1295400" cy="1285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One Child</a:t>
              </a:r>
              <a:endParaRPr b="0" sz="13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ctr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" sz="1050">
                  <a:solidFill>
                    <a:srgbClr val="4F5D75"/>
                  </a:solidFill>
                  <a:latin typeface="Quicksand"/>
                  <a:ea typeface="Quicksand"/>
                  <a:cs typeface="Quicksand"/>
                  <a:sym typeface="Quicksand"/>
                </a:rPr>
                <a:t>Works on:</a:t>
              </a:r>
              <a:br>
                <a:rPr lang="en" sz="1050">
                  <a:solidFill>
                    <a:srgbClr val="4F5D75"/>
                  </a:solidFill>
                  <a:latin typeface="Quicksand"/>
                  <a:ea typeface="Quicksand"/>
                  <a:cs typeface="Quicksand"/>
                  <a:sym typeface="Quicksand"/>
                </a:rPr>
              </a:br>
              <a:r>
                <a:rPr b="0" lang="en" sz="1200">
                  <a:solidFill>
                    <a:srgbClr val="F26D6D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Requesting</a:t>
              </a:r>
              <a:endParaRPr sz="1050">
                <a:solidFill>
                  <a:srgbClr val="4F5D75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1022" name="Google Shape;1022;p38"/>
          <p:cNvGrpSpPr/>
          <p:nvPr/>
        </p:nvGrpSpPr>
        <p:grpSpPr>
          <a:xfrm>
            <a:off x="2133600" y="2809875"/>
            <a:ext cx="1524000" cy="1905000"/>
            <a:chOff x="2133600" y="2809875"/>
            <a:chExt cx="1524000" cy="1905000"/>
          </a:xfrm>
        </p:grpSpPr>
        <p:sp>
          <p:nvSpPr>
            <p:cNvPr id="1023" name="Google Shape;1023;p38"/>
            <p:cNvSpPr/>
            <p:nvPr/>
          </p:nvSpPr>
          <p:spPr>
            <a:xfrm>
              <a:off x="2133600" y="2809875"/>
              <a:ext cx="1524000" cy="1905000"/>
            </a:xfrm>
            <a:prstGeom prst="roundRect">
              <a:avLst>
                <a:gd fmla="val 12500" name="adj"/>
              </a:avLst>
            </a:prstGeom>
            <a:solidFill>
              <a:srgbClr val="FFFFFF"/>
            </a:solidFill>
            <a:ln cap="flat" cmpd="sng" w="28575">
              <a:solidFill>
                <a:srgbClr val="4F9DD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4" name="Google Shape;1024;p38"/>
            <p:cNvSpPr/>
            <p:nvPr/>
          </p:nvSpPr>
          <p:spPr>
            <a:xfrm>
              <a:off x="2276475" y="2952750"/>
              <a:ext cx="1238400" cy="247800"/>
            </a:xfrm>
            <a:prstGeom prst="roundRect">
              <a:avLst>
                <a:gd fmla="val 50000" name="adj"/>
              </a:avLst>
            </a:prstGeom>
            <a:solidFill>
              <a:srgbClr val="4F9DD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5" name="Google Shape;1025;p38"/>
            <p:cNvSpPr txBox="1"/>
            <p:nvPr/>
          </p:nvSpPr>
          <p:spPr>
            <a:xfrm>
              <a:off x="2276475" y="2952750"/>
              <a:ext cx="1238400" cy="24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800">
                  <a:solidFill>
                    <a:srgbClr val="FFFFF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Social</a:t>
              </a:r>
              <a:endParaRPr b="0" sz="800">
                <a:solidFill>
                  <a:srgbClr val="FFFFFF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1026" name="Google Shape;1026;p38"/>
            <p:cNvSpPr txBox="1"/>
            <p:nvPr/>
          </p:nvSpPr>
          <p:spPr>
            <a:xfrm>
              <a:off x="2247900" y="3314700"/>
              <a:ext cx="1295400" cy="1285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Another</a:t>
              </a:r>
              <a:endParaRPr b="0" sz="13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ctr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" sz="1050">
                  <a:solidFill>
                    <a:srgbClr val="4F5D75"/>
                  </a:solidFill>
                  <a:latin typeface="Quicksand"/>
                  <a:ea typeface="Quicksand"/>
                  <a:cs typeface="Quicksand"/>
                  <a:sym typeface="Quicksand"/>
                </a:rPr>
                <a:t>Works on:</a:t>
              </a:r>
              <a:br>
                <a:rPr lang="en" sz="1050">
                  <a:solidFill>
                    <a:srgbClr val="4F5D75"/>
                  </a:solidFill>
                  <a:latin typeface="Quicksand"/>
                  <a:ea typeface="Quicksand"/>
                  <a:cs typeface="Quicksand"/>
                  <a:sym typeface="Quicksand"/>
                </a:rPr>
              </a:br>
              <a:r>
                <a:rPr b="0" lang="en" sz="1200">
                  <a:solidFill>
                    <a:srgbClr val="4F9DD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Turn-Taking</a:t>
              </a:r>
              <a:endParaRPr sz="1050">
                <a:solidFill>
                  <a:srgbClr val="4F5D75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1027" name="Google Shape;1027;p38"/>
          <p:cNvGrpSpPr/>
          <p:nvPr/>
        </p:nvGrpSpPr>
        <p:grpSpPr>
          <a:xfrm>
            <a:off x="3810000" y="2809875"/>
            <a:ext cx="1524000" cy="1905000"/>
            <a:chOff x="3810000" y="2809875"/>
            <a:chExt cx="1524000" cy="1905000"/>
          </a:xfrm>
        </p:grpSpPr>
        <p:sp>
          <p:nvSpPr>
            <p:cNvPr id="1028" name="Google Shape;1028;p38"/>
            <p:cNvSpPr/>
            <p:nvPr/>
          </p:nvSpPr>
          <p:spPr>
            <a:xfrm>
              <a:off x="3810000" y="2809875"/>
              <a:ext cx="1524000" cy="1905000"/>
            </a:xfrm>
            <a:prstGeom prst="roundRect">
              <a:avLst>
                <a:gd fmla="val 12500" name="adj"/>
              </a:avLst>
            </a:prstGeom>
            <a:solidFill>
              <a:srgbClr val="FFFFFF"/>
            </a:solidFill>
            <a:ln cap="flat" cmpd="sng" w="28575">
              <a:solidFill>
                <a:srgbClr val="F9C84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9" name="Google Shape;1029;p38"/>
            <p:cNvSpPr/>
            <p:nvPr/>
          </p:nvSpPr>
          <p:spPr>
            <a:xfrm>
              <a:off x="3952875" y="2952750"/>
              <a:ext cx="1238400" cy="247800"/>
            </a:xfrm>
            <a:prstGeom prst="roundRect">
              <a:avLst>
                <a:gd fmla="val 50000" name="adj"/>
              </a:avLst>
            </a:prstGeom>
            <a:solidFill>
              <a:srgbClr val="F9C84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0" name="Google Shape;1030;p38"/>
            <p:cNvSpPr txBox="1"/>
            <p:nvPr/>
          </p:nvSpPr>
          <p:spPr>
            <a:xfrm>
              <a:off x="3952875" y="2952750"/>
              <a:ext cx="1238400" cy="24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8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Cognitive</a:t>
              </a:r>
              <a:endParaRPr b="0" sz="8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1031" name="Google Shape;1031;p38"/>
            <p:cNvSpPr txBox="1"/>
            <p:nvPr/>
          </p:nvSpPr>
          <p:spPr>
            <a:xfrm>
              <a:off x="3924300" y="3314700"/>
              <a:ext cx="1295400" cy="1285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Another</a:t>
              </a:r>
              <a:endParaRPr b="0" sz="13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ctr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" sz="1050">
                  <a:solidFill>
                    <a:srgbClr val="4F5D75"/>
                  </a:solidFill>
                  <a:latin typeface="Quicksand"/>
                  <a:ea typeface="Quicksand"/>
                  <a:cs typeface="Quicksand"/>
                  <a:sym typeface="Quicksand"/>
                </a:rPr>
                <a:t>Works on:</a:t>
              </a:r>
              <a:br>
                <a:rPr lang="en" sz="1050">
                  <a:solidFill>
                    <a:srgbClr val="4F5D75"/>
                  </a:solidFill>
                  <a:latin typeface="Quicksand"/>
                  <a:ea typeface="Quicksand"/>
                  <a:cs typeface="Quicksand"/>
                  <a:sym typeface="Quicksand"/>
                </a:rPr>
              </a:br>
              <a:r>
                <a:rPr b="0" lang="en" sz="1200">
                  <a:solidFill>
                    <a:srgbClr val="F9C846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Counting</a:t>
              </a:r>
              <a:endParaRPr sz="1050">
                <a:solidFill>
                  <a:srgbClr val="4F5D75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1032" name="Google Shape;1032;p38"/>
          <p:cNvGrpSpPr/>
          <p:nvPr/>
        </p:nvGrpSpPr>
        <p:grpSpPr>
          <a:xfrm>
            <a:off x="5486400" y="2809875"/>
            <a:ext cx="1524000" cy="1905000"/>
            <a:chOff x="5486400" y="2809875"/>
            <a:chExt cx="1524000" cy="1905000"/>
          </a:xfrm>
        </p:grpSpPr>
        <p:sp>
          <p:nvSpPr>
            <p:cNvPr id="1033" name="Google Shape;1033;p38"/>
            <p:cNvSpPr/>
            <p:nvPr/>
          </p:nvSpPr>
          <p:spPr>
            <a:xfrm>
              <a:off x="5486400" y="2809875"/>
              <a:ext cx="1524000" cy="1905000"/>
            </a:xfrm>
            <a:prstGeom prst="roundRect">
              <a:avLst>
                <a:gd fmla="val 12500" name="adj"/>
              </a:avLst>
            </a:prstGeom>
            <a:solidFill>
              <a:srgbClr val="FFFFFF"/>
            </a:solidFill>
            <a:ln cap="flat" cmpd="sng" w="28575">
              <a:solidFill>
                <a:srgbClr val="48C0A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4" name="Google Shape;1034;p38"/>
            <p:cNvSpPr/>
            <p:nvPr/>
          </p:nvSpPr>
          <p:spPr>
            <a:xfrm>
              <a:off x="5629275" y="2952750"/>
              <a:ext cx="1238400" cy="247800"/>
            </a:xfrm>
            <a:prstGeom prst="roundRect">
              <a:avLst>
                <a:gd fmla="val 50000" name="adj"/>
              </a:avLst>
            </a:prstGeom>
            <a:solidFill>
              <a:srgbClr val="48C0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5" name="Google Shape;1035;p38"/>
            <p:cNvSpPr txBox="1"/>
            <p:nvPr/>
          </p:nvSpPr>
          <p:spPr>
            <a:xfrm>
              <a:off x="5629275" y="2952750"/>
              <a:ext cx="1238400" cy="24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800">
                  <a:solidFill>
                    <a:srgbClr val="FFFFF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Motor</a:t>
              </a:r>
              <a:endParaRPr b="0" sz="800">
                <a:solidFill>
                  <a:srgbClr val="FFFFFF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1036" name="Google Shape;1036;p38"/>
            <p:cNvSpPr txBox="1"/>
            <p:nvPr/>
          </p:nvSpPr>
          <p:spPr>
            <a:xfrm>
              <a:off x="5600700" y="3314700"/>
              <a:ext cx="1295400" cy="1285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Another</a:t>
              </a:r>
              <a:endParaRPr b="0" sz="13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ctr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" sz="1050">
                  <a:solidFill>
                    <a:srgbClr val="4F5D75"/>
                  </a:solidFill>
                  <a:latin typeface="Quicksand"/>
                  <a:ea typeface="Quicksand"/>
                  <a:cs typeface="Quicksand"/>
                  <a:sym typeface="Quicksand"/>
                </a:rPr>
                <a:t>Works on:</a:t>
              </a:r>
              <a:br>
                <a:rPr lang="en" sz="1050">
                  <a:solidFill>
                    <a:srgbClr val="4F5D75"/>
                  </a:solidFill>
                  <a:latin typeface="Quicksand"/>
                  <a:ea typeface="Quicksand"/>
                  <a:cs typeface="Quicksand"/>
                  <a:sym typeface="Quicksand"/>
                </a:rPr>
              </a:br>
              <a:r>
                <a:rPr b="0" lang="en" sz="1200">
                  <a:solidFill>
                    <a:srgbClr val="48C0A3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Fine Motor</a:t>
              </a:r>
              <a:endParaRPr sz="1050">
                <a:solidFill>
                  <a:srgbClr val="4F5D75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1037" name="Google Shape;1037;p38"/>
          <p:cNvGrpSpPr/>
          <p:nvPr/>
        </p:nvGrpSpPr>
        <p:grpSpPr>
          <a:xfrm>
            <a:off x="7162800" y="2809875"/>
            <a:ext cx="1524000" cy="1905000"/>
            <a:chOff x="7162800" y="2809875"/>
            <a:chExt cx="1524000" cy="1905000"/>
          </a:xfrm>
        </p:grpSpPr>
        <p:sp>
          <p:nvSpPr>
            <p:cNvPr id="1038" name="Google Shape;1038;p38"/>
            <p:cNvSpPr/>
            <p:nvPr/>
          </p:nvSpPr>
          <p:spPr>
            <a:xfrm>
              <a:off x="7162800" y="2809875"/>
              <a:ext cx="1524000" cy="1905000"/>
            </a:xfrm>
            <a:prstGeom prst="roundRect">
              <a:avLst>
                <a:gd fmla="val 12500" name="adj"/>
              </a:avLst>
            </a:prstGeom>
            <a:solidFill>
              <a:srgbClr val="FFFFFF"/>
            </a:solidFill>
            <a:ln cap="flat" cmpd="sng" w="28575">
              <a:solidFill>
                <a:srgbClr val="4F9DD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9" name="Google Shape;1039;p38"/>
            <p:cNvSpPr/>
            <p:nvPr/>
          </p:nvSpPr>
          <p:spPr>
            <a:xfrm>
              <a:off x="7305675" y="2952750"/>
              <a:ext cx="1238400" cy="247800"/>
            </a:xfrm>
            <a:prstGeom prst="roundRect">
              <a:avLst>
                <a:gd fmla="val 50000" name="adj"/>
              </a:avLst>
            </a:prstGeom>
            <a:solidFill>
              <a:srgbClr val="4F9DD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0" name="Google Shape;1040;p38"/>
            <p:cNvSpPr txBox="1"/>
            <p:nvPr/>
          </p:nvSpPr>
          <p:spPr>
            <a:xfrm>
              <a:off x="7305675" y="2952750"/>
              <a:ext cx="1238400" cy="24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800">
                  <a:solidFill>
                    <a:srgbClr val="FFFFF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Social</a:t>
              </a:r>
              <a:endParaRPr b="0" sz="800">
                <a:solidFill>
                  <a:srgbClr val="FFFFFF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1041" name="Google Shape;1041;p38"/>
            <p:cNvSpPr txBox="1"/>
            <p:nvPr/>
          </p:nvSpPr>
          <p:spPr>
            <a:xfrm>
              <a:off x="7277100" y="3314700"/>
              <a:ext cx="1295400" cy="1285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Another</a:t>
              </a:r>
              <a:endParaRPr b="0" sz="13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ctr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" sz="1050">
                  <a:solidFill>
                    <a:srgbClr val="4F5D75"/>
                  </a:solidFill>
                  <a:latin typeface="Quicksand"/>
                  <a:ea typeface="Quicksand"/>
                  <a:cs typeface="Quicksand"/>
                  <a:sym typeface="Quicksand"/>
                </a:rPr>
                <a:t>Works on:</a:t>
              </a:r>
              <a:br>
                <a:rPr lang="en" sz="1050">
                  <a:solidFill>
                    <a:srgbClr val="4F5D75"/>
                  </a:solidFill>
                  <a:latin typeface="Quicksand"/>
                  <a:ea typeface="Quicksand"/>
                  <a:cs typeface="Quicksand"/>
                  <a:sym typeface="Quicksand"/>
                </a:rPr>
              </a:br>
              <a:r>
                <a:rPr b="0" lang="en" sz="1200">
                  <a:solidFill>
                    <a:srgbClr val="4F9DD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Social Interaction</a:t>
              </a:r>
              <a:endParaRPr sz="1050">
                <a:solidFill>
                  <a:srgbClr val="4F5D75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5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p3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DFBF7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47" name="Google Shape;1047;p39"/>
          <p:cNvGrpSpPr/>
          <p:nvPr/>
        </p:nvGrpSpPr>
        <p:grpSpPr>
          <a:xfrm>
            <a:off x="8001000" y="-952500"/>
            <a:ext cx="1524000" cy="1762275"/>
            <a:chOff x="8001000" y="-952500"/>
            <a:chExt cx="1524000" cy="1762275"/>
          </a:xfrm>
        </p:grpSpPr>
        <p:sp>
          <p:nvSpPr>
            <p:cNvPr id="1048" name="Google Shape;1048;p39"/>
            <p:cNvSpPr/>
            <p:nvPr/>
          </p:nvSpPr>
          <p:spPr>
            <a:xfrm>
              <a:off x="8001000" y="-952500"/>
              <a:ext cx="1524000" cy="1524000"/>
            </a:xfrm>
            <a:prstGeom prst="ellipse">
              <a:avLst/>
            </a:prstGeom>
            <a:solidFill>
              <a:srgbClr val="F9C846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9" name="Google Shape;1049;p39"/>
            <p:cNvSpPr/>
            <p:nvPr/>
          </p:nvSpPr>
          <p:spPr>
            <a:xfrm>
              <a:off x="8382000" y="381000"/>
              <a:ext cx="381000" cy="381000"/>
            </a:xfrm>
            <a:prstGeom prst="roundRect">
              <a:avLst>
                <a:gd fmla="val 50000" name="adj"/>
              </a:avLst>
            </a:prstGeom>
            <a:solidFill>
              <a:srgbClr val="48C0A3">
                <a:alpha val="3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0" name="Google Shape;1050;p39"/>
            <p:cNvSpPr/>
            <p:nvPr/>
          </p:nvSpPr>
          <p:spPr>
            <a:xfrm>
              <a:off x="8905875" y="523875"/>
              <a:ext cx="285900" cy="285900"/>
            </a:xfrm>
            <a:prstGeom prst="ellipse">
              <a:avLst/>
            </a:prstGeom>
            <a:solidFill>
              <a:srgbClr val="F26D6D">
                <a:alpha val="4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51" name="Google Shape;1051;p39"/>
          <p:cNvGrpSpPr/>
          <p:nvPr/>
        </p:nvGrpSpPr>
        <p:grpSpPr>
          <a:xfrm>
            <a:off x="-762000" y="4333875"/>
            <a:ext cx="1905000" cy="1952625"/>
            <a:chOff x="-762000" y="4333875"/>
            <a:chExt cx="1905000" cy="1952625"/>
          </a:xfrm>
        </p:grpSpPr>
        <p:sp>
          <p:nvSpPr>
            <p:cNvPr id="1052" name="Google Shape;1052;p39"/>
            <p:cNvSpPr/>
            <p:nvPr/>
          </p:nvSpPr>
          <p:spPr>
            <a:xfrm>
              <a:off x="-762000" y="4381500"/>
              <a:ext cx="1905000" cy="1905000"/>
            </a:xfrm>
            <a:prstGeom prst="ellipse">
              <a:avLst/>
            </a:prstGeom>
            <a:solidFill>
              <a:srgbClr val="4F9DDF">
                <a:alpha val="1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3" name="Google Shape;1053;p39"/>
            <p:cNvSpPr/>
            <p:nvPr/>
          </p:nvSpPr>
          <p:spPr>
            <a:xfrm>
              <a:off x="619125" y="4333875"/>
              <a:ext cx="476400" cy="476400"/>
            </a:xfrm>
            <a:prstGeom prst="ellipse">
              <a:avLst/>
            </a:prstGeom>
            <a:solidFill>
              <a:srgbClr val="F9C846">
                <a:alpha val="4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54" name="Google Shape;1054;p39"/>
          <p:cNvGrpSpPr/>
          <p:nvPr/>
        </p:nvGrpSpPr>
        <p:grpSpPr>
          <a:xfrm>
            <a:off x="8572500" y="342900"/>
            <a:ext cx="342900" cy="323850"/>
            <a:chOff x="38100" y="38100"/>
            <a:chExt cx="342900" cy="323850"/>
          </a:xfrm>
        </p:grpSpPr>
        <p:sp>
          <p:nvSpPr>
            <p:cNvPr id="1055" name="Google Shape;1055;p39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F26D6D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6" name="Google Shape;1056;p39"/>
            <p:cNvSpPr/>
            <p:nvPr/>
          </p:nvSpPr>
          <p:spPr>
            <a:xfrm>
              <a:off x="152400" y="38100"/>
              <a:ext cx="228600" cy="228600"/>
            </a:xfrm>
            <a:prstGeom prst="ellipse">
              <a:avLst/>
            </a:prstGeom>
            <a:solidFill>
              <a:srgbClr val="4F9DDF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7" name="Google Shape;1057;p39"/>
            <p:cNvSpPr/>
            <p:nvPr/>
          </p:nvSpPr>
          <p:spPr>
            <a:xfrm>
              <a:off x="95250" y="133350"/>
              <a:ext cx="228600" cy="228600"/>
            </a:xfrm>
            <a:prstGeom prst="ellipse">
              <a:avLst/>
            </a:prstGeom>
            <a:solidFill>
              <a:srgbClr val="F9C846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58" name="Google Shape;1058;p39"/>
          <p:cNvSpPr txBox="1"/>
          <p:nvPr/>
        </p:nvSpPr>
        <p:spPr>
          <a:xfrm>
            <a:off x="571500" y="333375"/>
            <a:ext cx="76200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30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Activating Your Play Lens</a:t>
            </a:r>
            <a:endParaRPr b="0" sz="300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sp>
        <p:nvSpPr>
          <p:cNvPr id="1059" name="Google Shape;1059;p39"/>
          <p:cNvSpPr txBox="1"/>
          <p:nvPr/>
        </p:nvSpPr>
        <p:spPr>
          <a:xfrm>
            <a:off x="571500" y="933450"/>
            <a:ext cx="762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4F9DDF"/>
                </a:solidFill>
                <a:latin typeface="Nunito"/>
                <a:ea typeface="Nunito"/>
                <a:cs typeface="Nunito"/>
                <a:sym typeface="Nunito"/>
              </a:rPr>
              <a:t>Questions to ask yourself upon entering a center:</a:t>
            </a:r>
            <a:endParaRPr b="1" sz="1600">
              <a:solidFill>
                <a:srgbClr val="4F9DD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1060" name="Google Shape;1060;p39"/>
          <p:cNvGrpSpPr/>
          <p:nvPr/>
        </p:nvGrpSpPr>
        <p:grpSpPr>
          <a:xfrm>
            <a:off x="571500" y="1381125"/>
            <a:ext cx="3714900" cy="457200"/>
            <a:chOff x="571500" y="1381125"/>
            <a:chExt cx="3714900" cy="457200"/>
          </a:xfrm>
        </p:grpSpPr>
        <p:sp>
          <p:nvSpPr>
            <p:cNvPr id="1061" name="Google Shape;1061;p39"/>
            <p:cNvSpPr/>
            <p:nvPr/>
          </p:nvSpPr>
          <p:spPr>
            <a:xfrm>
              <a:off x="571500" y="1381125"/>
              <a:ext cx="3714900" cy="45720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 cap="flat" cmpd="sng" w="14300">
              <a:solidFill>
                <a:srgbClr val="4F9DD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2" name="Google Shape;1062;p39"/>
            <p:cNvSpPr/>
            <p:nvPr/>
          </p:nvSpPr>
          <p:spPr>
            <a:xfrm>
              <a:off x="647700" y="1457325"/>
              <a:ext cx="304800" cy="304800"/>
            </a:xfrm>
            <a:prstGeom prst="ellipse">
              <a:avLst/>
            </a:prstGeom>
            <a:solidFill>
              <a:srgbClr val="4F9DDF">
                <a:alpha val="1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3" name="Google Shape;1063;p39"/>
            <p:cNvSpPr txBox="1"/>
            <p:nvPr/>
          </p:nvSpPr>
          <p:spPr>
            <a:xfrm>
              <a:off x="647700" y="1457325"/>
              <a:ext cx="3048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/>
                <a:t>👀</a:t>
              </a:r>
              <a:endParaRPr sz="1400"/>
            </a:p>
          </p:txBody>
        </p:sp>
        <p:sp>
          <p:nvSpPr>
            <p:cNvPr id="1064" name="Google Shape;1064;p39"/>
            <p:cNvSpPr txBox="1"/>
            <p:nvPr/>
          </p:nvSpPr>
          <p:spPr>
            <a:xfrm>
              <a:off x="1066800" y="1381125"/>
              <a:ext cx="30861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00">
                  <a:solidFill>
                    <a:srgbClr val="2D3142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What do I notice?</a:t>
              </a:r>
              <a:endParaRPr b="0" sz="1300">
                <a:solidFill>
                  <a:srgbClr val="2D3142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</p:grpSp>
      <p:grpSp>
        <p:nvGrpSpPr>
          <p:cNvPr id="1065" name="Google Shape;1065;p39"/>
          <p:cNvGrpSpPr/>
          <p:nvPr/>
        </p:nvGrpSpPr>
        <p:grpSpPr>
          <a:xfrm>
            <a:off x="571500" y="1933575"/>
            <a:ext cx="3714900" cy="457200"/>
            <a:chOff x="571500" y="1933575"/>
            <a:chExt cx="3714900" cy="457200"/>
          </a:xfrm>
        </p:grpSpPr>
        <p:sp>
          <p:nvSpPr>
            <p:cNvPr id="1066" name="Google Shape;1066;p39"/>
            <p:cNvSpPr/>
            <p:nvPr/>
          </p:nvSpPr>
          <p:spPr>
            <a:xfrm>
              <a:off x="571500" y="1933575"/>
              <a:ext cx="3714900" cy="45720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 cap="flat" cmpd="sng" w="14300">
              <a:solidFill>
                <a:srgbClr val="F26D6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7" name="Google Shape;1067;p39"/>
            <p:cNvSpPr/>
            <p:nvPr/>
          </p:nvSpPr>
          <p:spPr>
            <a:xfrm>
              <a:off x="647700" y="2009775"/>
              <a:ext cx="304800" cy="304800"/>
            </a:xfrm>
            <a:prstGeom prst="ellipse">
              <a:avLst/>
            </a:prstGeom>
            <a:solidFill>
              <a:srgbClr val="F26D6D">
                <a:alpha val="1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8" name="Google Shape;1068;p39"/>
            <p:cNvSpPr txBox="1"/>
            <p:nvPr/>
          </p:nvSpPr>
          <p:spPr>
            <a:xfrm>
              <a:off x="647700" y="2009775"/>
              <a:ext cx="3048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/>
                <a:t>❤️</a:t>
              </a:r>
              <a:endParaRPr sz="1400"/>
            </a:p>
          </p:txBody>
        </p:sp>
        <p:sp>
          <p:nvSpPr>
            <p:cNvPr id="1069" name="Google Shape;1069;p39"/>
            <p:cNvSpPr txBox="1"/>
            <p:nvPr/>
          </p:nvSpPr>
          <p:spPr>
            <a:xfrm>
              <a:off x="1066800" y="1933575"/>
              <a:ext cx="30861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00">
                  <a:solidFill>
                    <a:srgbClr val="2D3142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What is the child interested in?</a:t>
              </a:r>
              <a:endParaRPr b="0" sz="1300">
                <a:solidFill>
                  <a:srgbClr val="2D3142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</p:grpSp>
      <p:grpSp>
        <p:nvGrpSpPr>
          <p:cNvPr id="1070" name="Google Shape;1070;p39"/>
          <p:cNvGrpSpPr/>
          <p:nvPr/>
        </p:nvGrpSpPr>
        <p:grpSpPr>
          <a:xfrm>
            <a:off x="571500" y="2486025"/>
            <a:ext cx="3714900" cy="457200"/>
            <a:chOff x="571500" y="2486025"/>
            <a:chExt cx="3714900" cy="457200"/>
          </a:xfrm>
        </p:grpSpPr>
        <p:sp>
          <p:nvSpPr>
            <p:cNvPr id="1071" name="Google Shape;1071;p39"/>
            <p:cNvSpPr/>
            <p:nvPr/>
          </p:nvSpPr>
          <p:spPr>
            <a:xfrm>
              <a:off x="571500" y="2486025"/>
              <a:ext cx="3714900" cy="45720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 cap="flat" cmpd="sng" w="14300">
              <a:solidFill>
                <a:srgbClr val="F9C84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2" name="Google Shape;1072;p39"/>
            <p:cNvSpPr/>
            <p:nvPr/>
          </p:nvSpPr>
          <p:spPr>
            <a:xfrm>
              <a:off x="647700" y="2562225"/>
              <a:ext cx="304800" cy="304800"/>
            </a:xfrm>
            <a:prstGeom prst="ellipse">
              <a:avLst/>
            </a:prstGeom>
            <a:solidFill>
              <a:srgbClr val="F9C846">
                <a:alpha val="1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3" name="Google Shape;1073;p39"/>
            <p:cNvSpPr txBox="1"/>
            <p:nvPr/>
          </p:nvSpPr>
          <p:spPr>
            <a:xfrm>
              <a:off x="647700" y="2562225"/>
              <a:ext cx="3048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/>
                <a:t>🎯</a:t>
              </a:r>
              <a:endParaRPr sz="1400"/>
            </a:p>
          </p:txBody>
        </p:sp>
        <p:sp>
          <p:nvSpPr>
            <p:cNvPr id="1074" name="Google Shape;1074;p39"/>
            <p:cNvSpPr txBox="1"/>
            <p:nvPr/>
          </p:nvSpPr>
          <p:spPr>
            <a:xfrm>
              <a:off x="1066800" y="2486025"/>
              <a:ext cx="30861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00">
                  <a:solidFill>
                    <a:srgbClr val="2D3142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What skill could I target?</a:t>
              </a:r>
              <a:endParaRPr b="0" sz="1300">
                <a:solidFill>
                  <a:srgbClr val="2D3142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</p:grpSp>
      <p:grpSp>
        <p:nvGrpSpPr>
          <p:cNvPr id="1075" name="Google Shape;1075;p39"/>
          <p:cNvGrpSpPr/>
          <p:nvPr/>
        </p:nvGrpSpPr>
        <p:grpSpPr>
          <a:xfrm>
            <a:off x="571500" y="3038475"/>
            <a:ext cx="3714900" cy="457200"/>
            <a:chOff x="571500" y="3038475"/>
            <a:chExt cx="3714900" cy="457200"/>
          </a:xfrm>
        </p:grpSpPr>
        <p:sp>
          <p:nvSpPr>
            <p:cNvPr id="1076" name="Google Shape;1076;p39"/>
            <p:cNvSpPr/>
            <p:nvPr/>
          </p:nvSpPr>
          <p:spPr>
            <a:xfrm>
              <a:off x="571500" y="3038475"/>
              <a:ext cx="3714900" cy="45720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 cap="flat" cmpd="sng" w="14300">
              <a:solidFill>
                <a:srgbClr val="48C0A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7" name="Google Shape;1077;p39"/>
            <p:cNvSpPr/>
            <p:nvPr/>
          </p:nvSpPr>
          <p:spPr>
            <a:xfrm>
              <a:off x="647700" y="3114675"/>
              <a:ext cx="304800" cy="304800"/>
            </a:xfrm>
            <a:prstGeom prst="ellipse">
              <a:avLst/>
            </a:prstGeom>
            <a:solidFill>
              <a:srgbClr val="48C0A3">
                <a:alpha val="1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8" name="Google Shape;1078;p39"/>
            <p:cNvSpPr txBox="1"/>
            <p:nvPr/>
          </p:nvSpPr>
          <p:spPr>
            <a:xfrm>
              <a:off x="647700" y="3114675"/>
              <a:ext cx="3048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/>
                <a:t>💬</a:t>
              </a:r>
              <a:endParaRPr sz="1400"/>
            </a:p>
          </p:txBody>
        </p:sp>
        <p:sp>
          <p:nvSpPr>
            <p:cNvPr id="1079" name="Google Shape;1079;p39"/>
            <p:cNvSpPr txBox="1"/>
            <p:nvPr/>
          </p:nvSpPr>
          <p:spPr>
            <a:xfrm>
              <a:off x="1066800" y="3038475"/>
              <a:ext cx="30861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00">
                  <a:solidFill>
                    <a:srgbClr val="2D3142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What language can I model?</a:t>
              </a:r>
              <a:endParaRPr b="0" sz="1300">
                <a:solidFill>
                  <a:srgbClr val="2D3142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</p:grpSp>
      <p:grpSp>
        <p:nvGrpSpPr>
          <p:cNvPr id="1080" name="Google Shape;1080;p39"/>
          <p:cNvGrpSpPr/>
          <p:nvPr/>
        </p:nvGrpSpPr>
        <p:grpSpPr>
          <a:xfrm>
            <a:off x="4857750" y="1381125"/>
            <a:ext cx="3714900" cy="457200"/>
            <a:chOff x="4857750" y="1381125"/>
            <a:chExt cx="3714900" cy="457200"/>
          </a:xfrm>
        </p:grpSpPr>
        <p:sp>
          <p:nvSpPr>
            <p:cNvPr id="1081" name="Google Shape;1081;p39"/>
            <p:cNvSpPr/>
            <p:nvPr/>
          </p:nvSpPr>
          <p:spPr>
            <a:xfrm>
              <a:off x="4857750" y="1381125"/>
              <a:ext cx="3714900" cy="45720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 cap="flat" cmpd="sng" w="14300">
              <a:solidFill>
                <a:srgbClr val="4F9DD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2" name="Google Shape;1082;p39"/>
            <p:cNvSpPr/>
            <p:nvPr/>
          </p:nvSpPr>
          <p:spPr>
            <a:xfrm>
              <a:off x="4933950" y="1457325"/>
              <a:ext cx="304800" cy="304800"/>
            </a:xfrm>
            <a:prstGeom prst="ellipse">
              <a:avLst/>
            </a:prstGeom>
            <a:solidFill>
              <a:srgbClr val="4F9DDF">
                <a:alpha val="1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3" name="Google Shape;1083;p39"/>
            <p:cNvSpPr txBox="1"/>
            <p:nvPr/>
          </p:nvSpPr>
          <p:spPr>
            <a:xfrm>
              <a:off x="4933950" y="1457325"/>
              <a:ext cx="3048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/>
                <a:t>🤝</a:t>
              </a:r>
              <a:endParaRPr sz="1400"/>
            </a:p>
          </p:txBody>
        </p:sp>
        <p:sp>
          <p:nvSpPr>
            <p:cNvPr id="1084" name="Google Shape;1084;p39"/>
            <p:cNvSpPr txBox="1"/>
            <p:nvPr/>
          </p:nvSpPr>
          <p:spPr>
            <a:xfrm>
              <a:off x="5353050" y="1381125"/>
              <a:ext cx="30861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00">
                  <a:solidFill>
                    <a:srgbClr val="2D3142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Who could I connect?</a:t>
              </a:r>
              <a:endParaRPr b="0" sz="1300">
                <a:solidFill>
                  <a:srgbClr val="2D3142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</p:grpSp>
      <p:grpSp>
        <p:nvGrpSpPr>
          <p:cNvPr id="1085" name="Google Shape;1085;p39"/>
          <p:cNvGrpSpPr/>
          <p:nvPr/>
        </p:nvGrpSpPr>
        <p:grpSpPr>
          <a:xfrm>
            <a:off x="4857750" y="1933575"/>
            <a:ext cx="3714900" cy="457200"/>
            <a:chOff x="4857750" y="1933575"/>
            <a:chExt cx="3714900" cy="457200"/>
          </a:xfrm>
        </p:grpSpPr>
        <p:sp>
          <p:nvSpPr>
            <p:cNvPr id="1086" name="Google Shape;1086;p39"/>
            <p:cNvSpPr/>
            <p:nvPr/>
          </p:nvSpPr>
          <p:spPr>
            <a:xfrm>
              <a:off x="4857750" y="1933575"/>
              <a:ext cx="3714900" cy="45720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 cap="flat" cmpd="sng" w="14300">
              <a:solidFill>
                <a:srgbClr val="F26D6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7" name="Google Shape;1087;p39"/>
            <p:cNvSpPr/>
            <p:nvPr/>
          </p:nvSpPr>
          <p:spPr>
            <a:xfrm>
              <a:off x="4933950" y="2009775"/>
              <a:ext cx="304800" cy="304800"/>
            </a:xfrm>
            <a:prstGeom prst="ellipse">
              <a:avLst/>
            </a:prstGeom>
            <a:solidFill>
              <a:srgbClr val="F26D6D">
                <a:alpha val="1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8" name="Google Shape;1088;p39"/>
            <p:cNvSpPr txBox="1"/>
            <p:nvPr/>
          </p:nvSpPr>
          <p:spPr>
            <a:xfrm>
              <a:off x="4933950" y="2009775"/>
              <a:ext cx="3048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/>
                <a:t>🧩</a:t>
              </a:r>
              <a:endParaRPr sz="1400"/>
            </a:p>
          </p:txBody>
        </p:sp>
        <p:sp>
          <p:nvSpPr>
            <p:cNvPr id="1089" name="Google Shape;1089;p39"/>
            <p:cNvSpPr txBox="1"/>
            <p:nvPr/>
          </p:nvSpPr>
          <p:spPr>
            <a:xfrm>
              <a:off x="5353050" y="1933575"/>
              <a:ext cx="30861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250">
                  <a:solidFill>
                    <a:srgbClr val="2D3142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What problem could I help the child solve?</a:t>
              </a:r>
              <a:endParaRPr b="0" sz="1250">
                <a:solidFill>
                  <a:srgbClr val="2D3142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</p:grpSp>
      <p:grpSp>
        <p:nvGrpSpPr>
          <p:cNvPr id="1090" name="Google Shape;1090;p39"/>
          <p:cNvGrpSpPr/>
          <p:nvPr/>
        </p:nvGrpSpPr>
        <p:grpSpPr>
          <a:xfrm>
            <a:off x="4857750" y="2486025"/>
            <a:ext cx="3714900" cy="457200"/>
            <a:chOff x="4857750" y="2486025"/>
            <a:chExt cx="3714900" cy="457200"/>
          </a:xfrm>
        </p:grpSpPr>
        <p:sp>
          <p:nvSpPr>
            <p:cNvPr id="1091" name="Google Shape;1091;p39"/>
            <p:cNvSpPr/>
            <p:nvPr/>
          </p:nvSpPr>
          <p:spPr>
            <a:xfrm>
              <a:off x="4857750" y="2486025"/>
              <a:ext cx="3714900" cy="45720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 cap="flat" cmpd="sng" w="14300">
              <a:solidFill>
                <a:srgbClr val="F9C84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2" name="Google Shape;1092;p39"/>
            <p:cNvSpPr/>
            <p:nvPr/>
          </p:nvSpPr>
          <p:spPr>
            <a:xfrm>
              <a:off x="4933950" y="2562225"/>
              <a:ext cx="304800" cy="304800"/>
            </a:xfrm>
            <a:prstGeom prst="ellipse">
              <a:avLst/>
            </a:prstGeom>
            <a:solidFill>
              <a:srgbClr val="F9C846">
                <a:alpha val="1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3" name="Google Shape;1093;p39"/>
            <p:cNvSpPr txBox="1"/>
            <p:nvPr/>
          </p:nvSpPr>
          <p:spPr>
            <a:xfrm>
              <a:off x="4933950" y="2562225"/>
              <a:ext cx="3048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/>
                <a:t>➕</a:t>
              </a:r>
              <a:endParaRPr sz="1400"/>
            </a:p>
          </p:txBody>
        </p:sp>
        <p:sp>
          <p:nvSpPr>
            <p:cNvPr id="1094" name="Google Shape;1094;p39"/>
            <p:cNvSpPr txBox="1"/>
            <p:nvPr/>
          </p:nvSpPr>
          <p:spPr>
            <a:xfrm>
              <a:off x="5353050" y="2486025"/>
              <a:ext cx="30861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00">
                  <a:solidFill>
                    <a:srgbClr val="2D3142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What is ONE thing I can add?</a:t>
              </a:r>
              <a:endParaRPr b="0" sz="1300">
                <a:solidFill>
                  <a:srgbClr val="2D3142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</p:grpSp>
      <p:grpSp>
        <p:nvGrpSpPr>
          <p:cNvPr id="1095" name="Google Shape;1095;p39"/>
          <p:cNvGrpSpPr/>
          <p:nvPr/>
        </p:nvGrpSpPr>
        <p:grpSpPr>
          <a:xfrm>
            <a:off x="4848225" y="3028950"/>
            <a:ext cx="3733800" cy="476400"/>
            <a:chOff x="4848225" y="3028950"/>
            <a:chExt cx="3733800" cy="476400"/>
          </a:xfrm>
        </p:grpSpPr>
        <p:pic>
          <p:nvPicPr>
            <p:cNvPr id="1096" name="Google Shape;1096;p3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848225" y="3028950"/>
              <a:ext cx="3733800" cy="47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97" name="Google Shape;1097;p39"/>
            <p:cNvSpPr/>
            <p:nvPr/>
          </p:nvSpPr>
          <p:spPr>
            <a:xfrm>
              <a:off x="4933950" y="3114675"/>
              <a:ext cx="304800" cy="304800"/>
            </a:xfrm>
            <a:prstGeom prst="ellipse">
              <a:avLst/>
            </a:prstGeom>
            <a:solidFill>
              <a:srgbClr val="4F9DDF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8" name="Google Shape;1098;p39"/>
            <p:cNvSpPr txBox="1"/>
            <p:nvPr/>
          </p:nvSpPr>
          <p:spPr>
            <a:xfrm>
              <a:off x="4933950" y="3114675"/>
              <a:ext cx="3048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/>
                <a:t>✨</a:t>
              </a:r>
              <a:endParaRPr sz="1300"/>
            </a:p>
          </p:txBody>
        </p:sp>
        <p:sp>
          <p:nvSpPr>
            <p:cNvPr id="1099" name="Google Shape;1099;p39"/>
            <p:cNvSpPr txBox="1"/>
            <p:nvPr/>
          </p:nvSpPr>
          <p:spPr>
            <a:xfrm>
              <a:off x="5353050" y="3038475"/>
              <a:ext cx="30861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50">
                  <a:solidFill>
                    <a:srgbClr val="4F9DDF"/>
                  </a:solidFill>
                  <a:latin typeface="Quicksand"/>
                  <a:ea typeface="Quicksand"/>
                  <a:cs typeface="Quicksand"/>
                  <a:sym typeface="Quicksand"/>
                </a:rPr>
                <a:t>Your Play Lens is Active!</a:t>
              </a:r>
              <a:endParaRPr b="1" sz="1250">
                <a:solidFill>
                  <a:srgbClr val="4F9DDF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sp>
        <p:nvSpPr>
          <p:cNvPr id="1100" name="Google Shape;1100;p39"/>
          <p:cNvSpPr/>
          <p:nvPr/>
        </p:nvSpPr>
        <p:spPr>
          <a:xfrm>
            <a:off x="457200" y="3762375"/>
            <a:ext cx="8229600" cy="952500"/>
          </a:xfrm>
          <a:prstGeom prst="roundRect">
            <a:avLst>
              <a:gd fmla="val 20000" name="adj"/>
            </a:avLst>
          </a:prstGeom>
          <a:solidFill>
            <a:srgbClr val="F9C84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01" name="Google Shape;1101;p39"/>
          <p:cNvGrpSpPr/>
          <p:nvPr/>
        </p:nvGrpSpPr>
        <p:grpSpPr>
          <a:xfrm>
            <a:off x="1238250" y="3952875"/>
            <a:ext cx="1524000" cy="571500"/>
            <a:chOff x="1238250" y="3952875"/>
            <a:chExt cx="1524000" cy="571500"/>
          </a:xfrm>
        </p:grpSpPr>
        <p:sp>
          <p:nvSpPr>
            <p:cNvPr id="1102" name="Google Shape;1102;p39"/>
            <p:cNvSpPr/>
            <p:nvPr/>
          </p:nvSpPr>
          <p:spPr>
            <a:xfrm>
              <a:off x="1238250" y="3952875"/>
              <a:ext cx="1524000" cy="57150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3" name="Google Shape;1103;p39"/>
            <p:cNvSpPr/>
            <p:nvPr/>
          </p:nvSpPr>
          <p:spPr>
            <a:xfrm>
              <a:off x="1438275" y="4105275"/>
              <a:ext cx="266700" cy="266700"/>
            </a:xfrm>
            <a:prstGeom prst="ellipse">
              <a:avLst/>
            </a:prstGeom>
            <a:solidFill>
              <a:srgbClr val="F26D6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4" name="Google Shape;1104;p39"/>
            <p:cNvSpPr txBox="1"/>
            <p:nvPr/>
          </p:nvSpPr>
          <p:spPr>
            <a:xfrm>
              <a:off x="1536306" y="4194810"/>
              <a:ext cx="70500" cy="18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900">
                  <a:solidFill>
                    <a:srgbClr val="FFFFF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1</a:t>
              </a:r>
              <a:endParaRPr b="0" sz="900">
                <a:solidFill>
                  <a:srgbClr val="FFFFFF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1105" name="Google Shape;1105;p39"/>
            <p:cNvSpPr txBox="1"/>
            <p:nvPr/>
          </p:nvSpPr>
          <p:spPr>
            <a:xfrm>
              <a:off x="1762125" y="3952875"/>
              <a:ext cx="9048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5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Observe</a:t>
              </a:r>
              <a:endParaRPr b="0" sz="15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</p:grpSp>
      <p:sp>
        <p:nvSpPr>
          <p:cNvPr id="1106" name="Google Shape;1106;p39"/>
          <p:cNvSpPr txBox="1"/>
          <p:nvPr/>
        </p:nvSpPr>
        <p:spPr>
          <a:xfrm>
            <a:off x="2762250" y="3952875"/>
            <a:ext cx="7620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4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➔</a:t>
            </a:r>
            <a:endParaRPr b="0" sz="240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grpSp>
        <p:nvGrpSpPr>
          <p:cNvPr id="1107" name="Google Shape;1107;p39"/>
          <p:cNvGrpSpPr/>
          <p:nvPr/>
        </p:nvGrpSpPr>
        <p:grpSpPr>
          <a:xfrm>
            <a:off x="3524250" y="3952875"/>
            <a:ext cx="1524000" cy="571500"/>
            <a:chOff x="3524250" y="3952875"/>
            <a:chExt cx="1524000" cy="571500"/>
          </a:xfrm>
        </p:grpSpPr>
        <p:sp>
          <p:nvSpPr>
            <p:cNvPr id="1108" name="Google Shape;1108;p39"/>
            <p:cNvSpPr/>
            <p:nvPr/>
          </p:nvSpPr>
          <p:spPr>
            <a:xfrm>
              <a:off x="3524250" y="3952875"/>
              <a:ext cx="1524000" cy="57150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9" name="Google Shape;1109;p39"/>
            <p:cNvSpPr/>
            <p:nvPr/>
          </p:nvSpPr>
          <p:spPr>
            <a:xfrm>
              <a:off x="3724275" y="4105275"/>
              <a:ext cx="266700" cy="266700"/>
            </a:xfrm>
            <a:prstGeom prst="ellipse">
              <a:avLst/>
            </a:prstGeom>
            <a:solidFill>
              <a:srgbClr val="4F9DD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0" name="Google Shape;1110;p39"/>
            <p:cNvSpPr txBox="1"/>
            <p:nvPr/>
          </p:nvSpPr>
          <p:spPr>
            <a:xfrm>
              <a:off x="3822306" y="4194810"/>
              <a:ext cx="70500" cy="18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900">
                  <a:solidFill>
                    <a:srgbClr val="FFFFF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2</a:t>
              </a:r>
              <a:endParaRPr b="0" sz="900">
                <a:solidFill>
                  <a:srgbClr val="FFFFFF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1111" name="Google Shape;1111;p39"/>
            <p:cNvSpPr txBox="1"/>
            <p:nvPr/>
          </p:nvSpPr>
          <p:spPr>
            <a:xfrm>
              <a:off x="4048125" y="3952875"/>
              <a:ext cx="9048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5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Join</a:t>
              </a:r>
              <a:endParaRPr b="0" sz="15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</p:grpSp>
      <p:sp>
        <p:nvSpPr>
          <p:cNvPr id="1112" name="Google Shape;1112;p39"/>
          <p:cNvSpPr txBox="1"/>
          <p:nvPr/>
        </p:nvSpPr>
        <p:spPr>
          <a:xfrm>
            <a:off x="5048250" y="3952875"/>
            <a:ext cx="7620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4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➔</a:t>
            </a:r>
            <a:endParaRPr b="0" sz="240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grpSp>
        <p:nvGrpSpPr>
          <p:cNvPr id="1113" name="Google Shape;1113;p39"/>
          <p:cNvGrpSpPr/>
          <p:nvPr/>
        </p:nvGrpSpPr>
        <p:grpSpPr>
          <a:xfrm>
            <a:off x="5810250" y="3952875"/>
            <a:ext cx="2095500" cy="571500"/>
            <a:chOff x="5810250" y="3952875"/>
            <a:chExt cx="2095500" cy="571500"/>
          </a:xfrm>
        </p:grpSpPr>
        <p:sp>
          <p:nvSpPr>
            <p:cNvPr id="1114" name="Google Shape;1114;p39"/>
            <p:cNvSpPr/>
            <p:nvPr/>
          </p:nvSpPr>
          <p:spPr>
            <a:xfrm>
              <a:off x="5810250" y="3952875"/>
              <a:ext cx="2095500" cy="57150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5" name="Google Shape;1115;p39"/>
            <p:cNvSpPr/>
            <p:nvPr/>
          </p:nvSpPr>
          <p:spPr>
            <a:xfrm>
              <a:off x="6010275" y="4105275"/>
              <a:ext cx="266700" cy="266700"/>
            </a:xfrm>
            <a:prstGeom prst="ellipse">
              <a:avLst/>
            </a:prstGeom>
            <a:solidFill>
              <a:srgbClr val="48C0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6" name="Google Shape;1116;p39"/>
            <p:cNvSpPr txBox="1"/>
            <p:nvPr/>
          </p:nvSpPr>
          <p:spPr>
            <a:xfrm>
              <a:off x="6108306" y="4194810"/>
              <a:ext cx="70500" cy="18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900">
                  <a:solidFill>
                    <a:srgbClr val="FFFFF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3</a:t>
              </a:r>
              <a:endParaRPr b="0" sz="900">
                <a:solidFill>
                  <a:srgbClr val="FFFFFF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1117" name="Google Shape;1117;p39"/>
            <p:cNvSpPr txBox="1"/>
            <p:nvPr/>
          </p:nvSpPr>
          <p:spPr>
            <a:xfrm>
              <a:off x="6334125" y="3952875"/>
              <a:ext cx="14763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5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Add One More</a:t>
              </a:r>
              <a:endParaRPr b="0" sz="15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7"/>
        </a:solidFill>
      </p:bgPr>
    </p:bg>
    <p:spTree>
      <p:nvGrpSpPr>
        <p:cNvPr id="1121" name="Shape 1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2" name="Google Shape;1122;p40"/>
          <p:cNvPicPr preferRelativeResize="0"/>
          <p:nvPr/>
        </p:nvPicPr>
        <p:blipFill rotWithShape="1">
          <a:blip r:embed="rId3">
            <a:alphaModFix amt="15000"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23" name="Google Shape;1123;p40"/>
          <p:cNvGrpSpPr/>
          <p:nvPr/>
        </p:nvGrpSpPr>
        <p:grpSpPr>
          <a:xfrm>
            <a:off x="8001000" y="-952500"/>
            <a:ext cx="1524000" cy="1762275"/>
            <a:chOff x="8001000" y="-952500"/>
            <a:chExt cx="1524000" cy="1762275"/>
          </a:xfrm>
        </p:grpSpPr>
        <p:sp>
          <p:nvSpPr>
            <p:cNvPr id="1124" name="Google Shape;1124;p40"/>
            <p:cNvSpPr/>
            <p:nvPr/>
          </p:nvSpPr>
          <p:spPr>
            <a:xfrm>
              <a:off x="8001000" y="-952500"/>
              <a:ext cx="1524000" cy="1524000"/>
            </a:xfrm>
            <a:prstGeom prst="ellipse">
              <a:avLst/>
            </a:prstGeom>
            <a:solidFill>
              <a:srgbClr val="F9C846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5" name="Google Shape;1125;p40"/>
            <p:cNvSpPr/>
            <p:nvPr/>
          </p:nvSpPr>
          <p:spPr>
            <a:xfrm>
              <a:off x="8382000" y="381000"/>
              <a:ext cx="381000" cy="381000"/>
            </a:xfrm>
            <a:prstGeom prst="roundRect">
              <a:avLst>
                <a:gd fmla="val 50000" name="adj"/>
              </a:avLst>
            </a:prstGeom>
            <a:solidFill>
              <a:srgbClr val="48C0A3">
                <a:alpha val="3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6" name="Google Shape;1126;p40"/>
            <p:cNvSpPr/>
            <p:nvPr/>
          </p:nvSpPr>
          <p:spPr>
            <a:xfrm>
              <a:off x="8905875" y="523875"/>
              <a:ext cx="285900" cy="285900"/>
            </a:xfrm>
            <a:prstGeom prst="ellipse">
              <a:avLst/>
            </a:prstGeom>
            <a:solidFill>
              <a:srgbClr val="F26D6D">
                <a:alpha val="4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27" name="Google Shape;1127;p40"/>
          <p:cNvGrpSpPr/>
          <p:nvPr/>
        </p:nvGrpSpPr>
        <p:grpSpPr>
          <a:xfrm>
            <a:off x="-762000" y="4333875"/>
            <a:ext cx="1905000" cy="1952625"/>
            <a:chOff x="-762000" y="4333875"/>
            <a:chExt cx="1905000" cy="1952625"/>
          </a:xfrm>
        </p:grpSpPr>
        <p:sp>
          <p:nvSpPr>
            <p:cNvPr id="1128" name="Google Shape;1128;p40"/>
            <p:cNvSpPr/>
            <p:nvPr/>
          </p:nvSpPr>
          <p:spPr>
            <a:xfrm>
              <a:off x="-762000" y="4381500"/>
              <a:ext cx="1905000" cy="1905000"/>
            </a:xfrm>
            <a:prstGeom prst="ellipse">
              <a:avLst/>
            </a:prstGeom>
            <a:solidFill>
              <a:srgbClr val="4F9DDF">
                <a:alpha val="1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9" name="Google Shape;1129;p40"/>
            <p:cNvSpPr/>
            <p:nvPr/>
          </p:nvSpPr>
          <p:spPr>
            <a:xfrm>
              <a:off x="619125" y="4333875"/>
              <a:ext cx="476400" cy="476400"/>
            </a:xfrm>
            <a:prstGeom prst="ellipse">
              <a:avLst/>
            </a:prstGeom>
            <a:solidFill>
              <a:srgbClr val="F9C846">
                <a:alpha val="4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30" name="Google Shape;1130;p40"/>
          <p:cNvGrpSpPr/>
          <p:nvPr/>
        </p:nvGrpSpPr>
        <p:grpSpPr>
          <a:xfrm>
            <a:off x="4400550" y="371475"/>
            <a:ext cx="342900" cy="323850"/>
            <a:chOff x="38100" y="38100"/>
            <a:chExt cx="342900" cy="323850"/>
          </a:xfrm>
        </p:grpSpPr>
        <p:sp>
          <p:nvSpPr>
            <p:cNvPr id="1131" name="Google Shape;1131;p40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F26D6D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2" name="Google Shape;1132;p40"/>
            <p:cNvSpPr/>
            <p:nvPr/>
          </p:nvSpPr>
          <p:spPr>
            <a:xfrm>
              <a:off x="152400" y="38100"/>
              <a:ext cx="228600" cy="228600"/>
            </a:xfrm>
            <a:prstGeom prst="ellipse">
              <a:avLst/>
            </a:prstGeom>
            <a:solidFill>
              <a:srgbClr val="4F9DDF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3" name="Google Shape;1133;p40"/>
            <p:cNvSpPr/>
            <p:nvPr/>
          </p:nvSpPr>
          <p:spPr>
            <a:xfrm>
              <a:off x="95250" y="133350"/>
              <a:ext cx="228600" cy="228600"/>
            </a:xfrm>
            <a:prstGeom prst="ellipse">
              <a:avLst/>
            </a:prstGeom>
            <a:solidFill>
              <a:srgbClr val="F9C846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34" name="Google Shape;1134;p40"/>
          <p:cNvSpPr txBox="1"/>
          <p:nvPr/>
        </p:nvSpPr>
        <p:spPr>
          <a:xfrm>
            <a:off x="952500" y="857250"/>
            <a:ext cx="72390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34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Play is the Foundation</a:t>
            </a:r>
            <a:endParaRPr b="0" sz="340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sp>
        <p:nvSpPr>
          <p:cNvPr id="1135" name="Google Shape;1135;p40"/>
          <p:cNvSpPr txBox="1"/>
          <p:nvPr/>
        </p:nvSpPr>
        <p:spPr>
          <a:xfrm>
            <a:off x="762000" y="1619250"/>
            <a:ext cx="7620000" cy="14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55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Play is never </a:t>
            </a:r>
            <a:r>
              <a:rPr b="1" lang="en" sz="1550">
                <a:solidFill>
                  <a:srgbClr val="F26D6D"/>
                </a:solidFill>
                <a:latin typeface="Quicksand"/>
                <a:ea typeface="Quicksand"/>
                <a:cs typeface="Quicksand"/>
                <a:sym typeface="Quicksand"/>
              </a:rPr>
              <a:t>“just play.”</a:t>
            </a:r>
            <a:r>
              <a:rPr b="0" lang="en" sz="155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 Through play, children develop </a:t>
            </a:r>
            <a:r>
              <a:rPr b="1" lang="en" sz="1550">
                <a:solidFill>
                  <a:srgbClr val="2D3142"/>
                </a:solidFill>
                <a:latin typeface="Quicksand"/>
                <a:ea typeface="Quicksand"/>
                <a:cs typeface="Quicksand"/>
                <a:sym typeface="Quicksand"/>
              </a:rPr>
              <a:t>critical thinking</a:t>
            </a:r>
            <a:r>
              <a:rPr b="0" lang="en" sz="155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, </a:t>
            </a:r>
            <a:r>
              <a:rPr b="1" lang="en" sz="1550">
                <a:solidFill>
                  <a:srgbClr val="2D3142"/>
                </a:solidFill>
                <a:latin typeface="Quicksand"/>
                <a:ea typeface="Quicksand"/>
                <a:cs typeface="Quicksand"/>
                <a:sym typeface="Quicksand"/>
              </a:rPr>
              <a:t>communication</a:t>
            </a:r>
            <a:r>
              <a:rPr b="0" lang="en" sz="155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, </a:t>
            </a:r>
            <a:r>
              <a:rPr b="1" lang="en" sz="1550">
                <a:solidFill>
                  <a:srgbClr val="2D3142"/>
                </a:solidFill>
                <a:latin typeface="Quicksand"/>
                <a:ea typeface="Quicksand"/>
                <a:cs typeface="Quicksand"/>
                <a:sym typeface="Quicksand"/>
              </a:rPr>
              <a:t>emotional regulation</a:t>
            </a:r>
            <a:r>
              <a:rPr b="0" lang="en" sz="155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, </a:t>
            </a:r>
            <a:r>
              <a:rPr b="1" lang="en" sz="1550">
                <a:solidFill>
                  <a:srgbClr val="2D3142"/>
                </a:solidFill>
                <a:latin typeface="Quicksand"/>
                <a:ea typeface="Quicksand"/>
                <a:cs typeface="Quicksand"/>
                <a:sym typeface="Quicksand"/>
              </a:rPr>
              <a:t>social skills</a:t>
            </a:r>
            <a:r>
              <a:rPr b="0" lang="en" sz="155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, </a:t>
            </a:r>
            <a:r>
              <a:rPr b="1" lang="en" sz="1550">
                <a:solidFill>
                  <a:srgbClr val="2D3142"/>
                </a:solidFill>
                <a:latin typeface="Quicksand"/>
                <a:ea typeface="Quicksand"/>
                <a:cs typeface="Quicksand"/>
                <a:sym typeface="Quicksand"/>
              </a:rPr>
              <a:t>early literacy</a:t>
            </a:r>
            <a:r>
              <a:rPr b="0" lang="en" sz="155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, </a:t>
            </a:r>
            <a:r>
              <a:rPr b="1" lang="en" sz="1550">
                <a:solidFill>
                  <a:srgbClr val="2D3142"/>
                </a:solidFill>
                <a:latin typeface="Quicksand"/>
                <a:ea typeface="Quicksand"/>
                <a:cs typeface="Quicksand"/>
                <a:sym typeface="Quicksand"/>
              </a:rPr>
              <a:t>math</a:t>
            </a:r>
            <a:r>
              <a:rPr b="0" lang="en" sz="155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, </a:t>
            </a:r>
            <a:r>
              <a:rPr b="1" lang="en" sz="1550">
                <a:solidFill>
                  <a:srgbClr val="2D3142"/>
                </a:solidFill>
                <a:latin typeface="Quicksand"/>
                <a:ea typeface="Quicksand"/>
                <a:cs typeface="Quicksand"/>
                <a:sym typeface="Quicksand"/>
              </a:rPr>
              <a:t>motor skills</a:t>
            </a:r>
            <a:r>
              <a:rPr b="0" lang="en" sz="155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, </a:t>
            </a:r>
            <a:r>
              <a:rPr b="1" lang="en" sz="1550">
                <a:solidFill>
                  <a:srgbClr val="2D3142"/>
                </a:solidFill>
                <a:latin typeface="Quicksand"/>
                <a:ea typeface="Quicksand"/>
                <a:cs typeface="Quicksand"/>
                <a:sym typeface="Quicksand"/>
              </a:rPr>
              <a:t>problem-solving</a:t>
            </a:r>
            <a:r>
              <a:rPr b="0" lang="en" sz="155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, </a:t>
            </a:r>
            <a:r>
              <a:rPr b="1" lang="en" sz="1550">
                <a:solidFill>
                  <a:srgbClr val="2D3142"/>
                </a:solidFill>
                <a:latin typeface="Quicksand"/>
                <a:ea typeface="Quicksand"/>
                <a:cs typeface="Quicksand"/>
                <a:sym typeface="Quicksand"/>
              </a:rPr>
              <a:t>resilience</a:t>
            </a:r>
            <a:r>
              <a:rPr b="0" lang="en" sz="155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, </a:t>
            </a:r>
            <a:r>
              <a:rPr b="1" lang="en" sz="1550">
                <a:solidFill>
                  <a:srgbClr val="2D3142"/>
                </a:solidFill>
                <a:latin typeface="Quicksand"/>
                <a:ea typeface="Quicksand"/>
                <a:cs typeface="Quicksand"/>
                <a:sym typeface="Quicksand"/>
              </a:rPr>
              <a:t>executive functioning</a:t>
            </a:r>
            <a:r>
              <a:rPr b="0" lang="en" sz="155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, and </a:t>
            </a:r>
            <a:r>
              <a:rPr b="1" lang="en" sz="1550">
                <a:solidFill>
                  <a:srgbClr val="2D3142"/>
                </a:solidFill>
                <a:latin typeface="Quicksand"/>
                <a:ea typeface="Quicksand"/>
                <a:cs typeface="Quicksand"/>
                <a:sym typeface="Quicksand"/>
              </a:rPr>
              <a:t>independence</a:t>
            </a:r>
            <a:r>
              <a:rPr b="0" lang="en" sz="155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.</a:t>
            </a:r>
            <a:endParaRPr b="0" sz="1550">
              <a:solidFill>
                <a:srgbClr val="4F5D75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</p:txBody>
      </p:sp>
      <p:sp>
        <p:nvSpPr>
          <p:cNvPr id="1136" name="Google Shape;1136;p40"/>
          <p:cNvSpPr/>
          <p:nvPr/>
        </p:nvSpPr>
        <p:spPr>
          <a:xfrm>
            <a:off x="1181100" y="3276600"/>
            <a:ext cx="6858000" cy="1095300"/>
          </a:xfrm>
          <a:prstGeom prst="roundRect">
            <a:avLst>
              <a:gd fmla="val 20869" name="adj"/>
            </a:avLst>
          </a:prstGeom>
          <a:solidFill>
            <a:srgbClr val="F26D6D">
              <a:alpha val="2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7" name="Google Shape;1137;p40"/>
          <p:cNvSpPr/>
          <p:nvPr/>
        </p:nvSpPr>
        <p:spPr>
          <a:xfrm>
            <a:off x="1143000" y="3238500"/>
            <a:ext cx="6858000" cy="1095300"/>
          </a:xfrm>
          <a:prstGeom prst="roundRect">
            <a:avLst>
              <a:gd fmla="val 20869" name="adj"/>
            </a:avLst>
          </a:prstGeom>
          <a:solidFill>
            <a:srgbClr val="FFFFFF"/>
          </a:solidFill>
          <a:ln cap="flat" cmpd="sng" w="28575">
            <a:solidFill>
              <a:srgbClr val="4F9DD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8" name="Google Shape;1138;p40"/>
          <p:cNvSpPr txBox="1"/>
          <p:nvPr/>
        </p:nvSpPr>
        <p:spPr>
          <a:xfrm>
            <a:off x="1333500" y="3286125"/>
            <a:ext cx="6477000" cy="10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0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Play is the context.</a:t>
            </a:r>
            <a:endParaRPr b="0" sz="200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  <a:p>
            <a:pPr indent="0" lvl="0" marL="0" rtl="0" algn="ctr">
              <a:spcBef>
                <a:spcPts val="450"/>
              </a:spcBef>
              <a:spcAft>
                <a:spcPts val="0"/>
              </a:spcAft>
              <a:buNone/>
            </a:pPr>
            <a:r>
              <a:rPr b="1" i="1" lang="en" sz="2000">
                <a:solidFill>
                  <a:srgbClr val="F26D6D"/>
                </a:solidFill>
                <a:latin typeface="Nunito"/>
                <a:ea typeface="Nunito"/>
                <a:cs typeface="Nunito"/>
                <a:sym typeface="Nunito"/>
              </a:rPr>
              <a:t>The teacher makes the learning intentional.</a:t>
            </a:r>
            <a:endParaRPr b="1" i="1" sz="2000">
              <a:solidFill>
                <a:srgbClr val="F26D6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7"/>
        </a:solidFill>
      </p:bgPr>
    </p:bg>
    <p:spTree>
      <p:nvGrpSpPr>
        <p:cNvPr id="1142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3" name="Google Shape;1143;p41"/>
          <p:cNvGrpSpPr/>
          <p:nvPr/>
        </p:nvGrpSpPr>
        <p:grpSpPr>
          <a:xfrm>
            <a:off x="-762000" y="-952500"/>
            <a:ext cx="10287000" cy="7239000"/>
            <a:chOff x="-762000" y="-952500"/>
            <a:chExt cx="10287000" cy="7239000"/>
          </a:xfrm>
        </p:grpSpPr>
        <p:sp>
          <p:nvSpPr>
            <p:cNvPr id="1144" name="Google Shape;1144;p41"/>
            <p:cNvSpPr/>
            <p:nvPr/>
          </p:nvSpPr>
          <p:spPr>
            <a:xfrm>
              <a:off x="8001000" y="-952500"/>
              <a:ext cx="1524000" cy="1524000"/>
            </a:xfrm>
            <a:prstGeom prst="ellipse">
              <a:avLst/>
            </a:prstGeom>
            <a:solidFill>
              <a:srgbClr val="F9C846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5" name="Google Shape;1145;p41"/>
            <p:cNvSpPr/>
            <p:nvPr/>
          </p:nvSpPr>
          <p:spPr>
            <a:xfrm>
              <a:off x="8382000" y="381000"/>
              <a:ext cx="381000" cy="381000"/>
            </a:xfrm>
            <a:prstGeom prst="roundRect">
              <a:avLst>
                <a:gd fmla="val 50000" name="adj"/>
              </a:avLst>
            </a:prstGeom>
            <a:solidFill>
              <a:srgbClr val="48C0A3">
                <a:alpha val="3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6" name="Google Shape;1146;p41"/>
            <p:cNvSpPr/>
            <p:nvPr/>
          </p:nvSpPr>
          <p:spPr>
            <a:xfrm>
              <a:off x="8905875" y="523875"/>
              <a:ext cx="285900" cy="285900"/>
            </a:xfrm>
            <a:prstGeom prst="ellipse">
              <a:avLst/>
            </a:prstGeom>
            <a:solidFill>
              <a:srgbClr val="F26D6D">
                <a:alpha val="4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7" name="Google Shape;1147;p41"/>
            <p:cNvSpPr/>
            <p:nvPr/>
          </p:nvSpPr>
          <p:spPr>
            <a:xfrm>
              <a:off x="-762000" y="4381500"/>
              <a:ext cx="1905000" cy="1905000"/>
            </a:xfrm>
            <a:prstGeom prst="ellipse">
              <a:avLst/>
            </a:prstGeom>
            <a:solidFill>
              <a:srgbClr val="4F9DDF">
                <a:alpha val="1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8" name="Google Shape;1148;p41"/>
            <p:cNvSpPr/>
            <p:nvPr/>
          </p:nvSpPr>
          <p:spPr>
            <a:xfrm>
              <a:off x="619125" y="4333875"/>
              <a:ext cx="476400" cy="476400"/>
            </a:xfrm>
            <a:prstGeom prst="ellipse">
              <a:avLst/>
            </a:prstGeom>
            <a:solidFill>
              <a:srgbClr val="F9C846">
                <a:alpha val="4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149" name="Google Shape;1149;p41"/>
            <p:cNvGrpSpPr/>
            <p:nvPr/>
          </p:nvGrpSpPr>
          <p:grpSpPr>
            <a:xfrm>
              <a:off x="8572500" y="342900"/>
              <a:ext cx="342900" cy="323850"/>
              <a:chOff x="38100" y="38100"/>
              <a:chExt cx="342900" cy="323850"/>
            </a:xfrm>
          </p:grpSpPr>
          <p:sp>
            <p:nvSpPr>
              <p:cNvPr id="1150" name="Google Shape;1150;p41"/>
              <p:cNvSpPr/>
              <p:nvPr/>
            </p:nvSpPr>
            <p:spPr>
              <a:xfrm>
                <a:off x="38100" y="38100"/>
                <a:ext cx="228600" cy="228600"/>
              </a:xfrm>
              <a:prstGeom prst="ellipse">
                <a:avLst/>
              </a:prstGeom>
              <a:solidFill>
                <a:srgbClr val="F26D6D">
                  <a:alpha val="9000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1" name="Google Shape;1151;p41"/>
              <p:cNvSpPr/>
              <p:nvPr/>
            </p:nvSpPr>
            <p:spPr>
              <a:xfrm>
                <a:off x="152400" y="38100"/>
                <a:ext cx="228600" cy="228600"/>
              </a:xfrm>
              <a:prstGeom prst="ellipse">
                <a:avLst/>
              </a:prstGeom>
              <a:solidFill>
                <a:srgbClr val="4F9DDF">
                  <a:alpha val="9000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2" name="Google Shape;1152;p41"/>
              <p:cNvSpPr/>
              <p:nvPr/>
            </p:nvSpPr>
            <p:spPr>
              <a:xfrm>
                <a:off x="95250" y="133350"/>
                <a:ext cx="228600" cy="228600"/>
              </a:xfrm>
              <a:prstGeom prst="ellipse">
                <a:avLst/>
              </a:prstGeom>
              <a:solidFill>
                <a:srgbClr val="F9C846">
                  <a:alpha val="9000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153" name="Google Shape;1153;p41"/>
          <p:cNvSpPr txBox="1"/>
          <p:nvPr/>
        </p:nvSpPr>
        <p:spPr>
          <a:xfrm>
            <a:off x="571500" y="333375"/>
            <a:ext cx="762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4F9DDF"/>
                </a:solidFill>
                <a:latin typeface="Quicksand"/>
                <a:ea typeface="Quicksand"/>
                <a:cs typeface="Quicksand"/>
                <a:sym typeface="Quicksand"/>
              </a:rPr>
              <a:t>Developmental Day Classrooms</a:t>
            </a:r>
            <a:endParaRPr b="1" sz="1600">
              <a:solidFill>
                <a:srgbClr val="4F9DDF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154" name="Google Shape;1154;p41"/>
          <p:cNvSpPr txBox="1"/>
          <p:nvPr/>
        </p:nvSpPr>
        <p:spPr>
          <a:xfrm>
            <a:off x="571500" y="619125"/>
            <a:ext cx="76200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Reflection</a:t>
            </a:r>
            <a:endParaRPr b="0" sz="320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sp>
        <p:nvSpPr>
          <p:cNvPr id="1155" name="Google Shape;1155;p41"/>
          <p:cNvSpPr/>
          <p:nvPr/>
        </p:nvSpPr>
        <p:spPr>
          <a:xfrm>
            <a:off x="571500" y="1333500"/>
            <a:ext cx="8001000" cy="1285800"/>
          </a:xfrm>
          <a:prstGeom prst="roundRect">
            <a:avLst>
              <a:gd fmla="val 14814" name="adj"/>
            </a:avLst>
          </a:prstGeom>
          <a:solidFill>
            <a:srgbClr val="4F9DDF">
              <a:alpha val="8000"/>
            </a:srgbClr>
          </a:solidFill>
          <a:ln cap="flat" cmpd="sng" w="23825">
            <a:solidFill>
              <a:srgbClr val="4F9DD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6" name="Google Shape;1156;p41"/>
          <p:cNvSpPr txBox="1"/>
          <p:nvPr/>
        </p:nvSpPr>
        <p:spPr>
          <a:xfrm>
            <a:off x="857250" y="1333500"/>
            <a:ext cx="7429500" cy="12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0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“The goal isn't to make preschool look like elementary school.</a:t>
            </a:r>
            <a:endParaRPr b="0" sz="200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 sz="1600">
                <a:solidFill>
                  <a:srgbClr val="F26D6D"/>
                </a:solidFill>
                <a:latin typeface="Nunito"/>
                <a:ea typeface="Nunito"/>
                <a:cs typeface="Nunito"/>
                <a:sym typeface="Nunito"/>
              </a:rPr>
              <a:t>The goal is to make preschool the best place for preschool children to learn.”</a:t>
            </a:r>
            <a:endParaRPr b="1" i="1" sz="1600">
              <a:solidFill>
                <a:srgbClr val="F26D6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1157" name="Google Shape;1157;p41"/>
          <p:cNvGrpSpPr/>
          <p:nvPr/>
        </p:nvGrpSpPr>
        <p:grpSpPr>
          <a:xfrm>
            <a:off x="571500" y="2676525"/>
            <a:ext cx="2381400" cy="1657500"/>
            <a:chOff x="0" y="-228600"/>
            <a:chExt cx="2381400" cy="1657500"/>
          </a:xfrm>
        </p:grpSpPr>
        <p:sp>
          <p:nvSpPr>
            <p:cNvPr id="1158" name="Google Shape;1158;p41"/>
            <p:cNvSpPr/>
            <p:nvPr/>
          </p:nvSpPr>
          <p:spPr>
            <a:xfrm>
              <a:off x="0" y="0"/>
              <a:ext cx="2381400" cy="1428900"/>
            </a:xfrm>
            <a:prstGeom prst="roundRect">
              <a:avLst>
                <a:gd fmla="val 13333" name="adj"/>
              </a:avLst>
            </a:prstGeom>
            <a:solidFill>
              <a:srgbClr val="FFFFFF"/>
            </a:solidFill>
            <a:ln cap="flat" cmpd="sng" w="28575">
              <a:solidFill>
                <a:srgbClr val="F26D6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9" name="Google Shape;1159;p41"/>
            <p:cNvSpPr/>
            <p:nvPr/>
          </p:nvSpPr>
          <p:spPr>
            <a:xfrm>
              <a:off x="962025" y="-228600"/>
              <a:ext cx="457200" cy="457200"/>
            </a:xfrm>
            <a:prstGeom prst="ellipse">
              <a:avLst/>
            </a:prstGeom>
            <a:solidFill>
              <a:srgbClr val="F26D6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0" name="Google Shape;1160;p41"/>
            <p:cNvSpPr txBox="1"/>
            <p:nvPr/>
          </p:nvSpPr>
          <p:spPr>
            <a:xfrm>
              <a:off x="962025" y="-2286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600">
                  <a:solidFill>
                    <a:srgbClr val="FFFFF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👀</a:t>
              </a:r>
              <a:endParaRPr b="0" sz="1600">
                <a:solidFill>
                  <a:srgbClr val="FFFFFF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1161" name="Google Shape;1161;p41"/>
            <p:cNvSpPr txBox="1"/>
            <p:nvPr/>
          </p:nvSpPr>
          <p:spPr>
            <a:xfrm>
              <a:off x="190500" y="381000"/>
              <a:ext cx="20001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56">
                  <a:solidFill>
                    <a:srgbClr val="2D3142"/>
                  </a:solidFill>
                  <a:latin typeface="Quicksand"/>
                  <a:ea typeface="Quicksand"/>
                  <a:cs typeface="Quicksand"/>
                  <a:sym typeface="Quicksand"/>
                </a:rPr>
                <a:t>When we see play differently,</a:t>
              </a:r>
              <a:endParaRPr b="1" sz="1156">
                <a:solidFill>
                  <a:srgbClr val="2D3142"/>
                </a:solidFill>
                <a:latin typeface="Quicksand"/>
                <a:ea typeface="Quicksand"/>
                <a:cs typeface="Quicksand"/>
                <a:sym typeface="Quicksand"/>
              </a:endParaRPr>
            </a:p>
            <a:p>
              <a:pPr indent="0" lvl="0" marL="0" rtl="0" algn="ctr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" sz="1295">
                  <a:solidFill>
                    <a:srgbClr val="F26D6D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we teach differently.</a:t>
              </a:r>
              <a:endParaRPr b="0" sz="1295">
                <a:solidFill>
                  <a:srgbClr val="F26D6D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</p:grpSp>
      <p:sp>
        <p:nvSpPr>
          <p:cNvPr id="1162" name="Google Shape;1162;p41"/>
          <p:cNvSpPr txBox="1"/>
          <p:nvPr/>
        </p:nvSpPr>
        <p:spPr>
          <a:xfrm>
            <a:off x="3095625" y="3333750"/>
            <a:ext cx="4764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400">
                <a:solidFill>
                  <a:srgbClr val="4F5D75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➔</a:t>
            </a:r>
            <a:endParaRPr b="0" sz="2400">
              <a:solidFill>
                <a:srgbClr val="4F5D75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grpSp>
        <p:nvGrpSpPr>
          <p:cNvPr id="1163" name="Google Shape;1163;p41"/>
          <p:cNvGrpSpPr/>
          <p:nvPr/>
        </p:nvGrpSpPr>
        <p:grpSpPr>
          <a:xfrm>
            <a:off x="3714750" y="2676525"/>
            <a:ext cx="2381400" cy="1657500"/>
            <a:chOff x="0" y="-228600"/>
            <a:chExt cx="2381400" cy="1657500"/>
          </a:xfrm>
        </p:grpSpPr>
        <p:sp>
          <p:nvSpPr>
            <p:cNvPr id="1164" name="Google Shape;1164;p41"/>
            <p:cNvSpPr/>
            <p:nvPr/>
          </p:nvSpPr>
          <p:spPr>
            <a:xfrm>
              <a:off x="0" y="0"/>
              <a:ext cx="2381400" cy="1428900"/>
            </a:xfrm>
            <a:prstGeom prst="roundRect">
              <a:avLst>
                <a:gd fmla="val 13333" name="adj"/>
              </a:avLst>
            </a:prstGeom>
            <a:solidFill>
              <a:srgbClr val="FFFFFF"/>
            </a:solidFill>
            <a:ln cap="flat" cmpd="sng" w="28575">
              <a:solidFill>
                <a:srgbClr val="F9C84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5" name="Google Shape;1165;p41"/>
            <p:cNvSpPr/>
            <p:nvPr/>
          </p:nvSpPr>
          <p:spPr>
            <a:xfrm>
              <a:off x="962025" y="-228600"/>
              <a:ext cx="457200" cy="457200"/>
            </a:xfrm>
            <a:prstGeom prst="ellipse">
              <a:avLst/>
            </a:prstGeom>
            <a:solidFill>
              <a:srgbClr val="F9C84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6" name="Google Shape;1166;p41"/>
            <p:cNvSpPr txBox="1"/>
            <p:nvPr/>
          </p:nvSpPr>
          <p:spPr>
            <a:xfrm>
              <a:off x="962025" y="-2286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600">
                  <a:solidFill>
                    <a:srgbClr val="FFFFF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✨</a:t>
              </a:r>
              <a:endParaRPr b="0" sz="1600">
                <a:solidFill>
                  <a:srgbClr val="FFFFFF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1167" name="Google Shape;1167;p41"/>
            <p:cNvSpPr txBox="1"/>
            <p:nvPr/>
          </p:nvSpPr>
          <p:spPr>
            <a:xfrm>
              <a:off x="190500" y="381000"/>
              <a:ext cx="20001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56">
                  <a:solidFill>
                    <a:srgbClr val="2D3142"/>
                  </a:solidFill>
                  <a:latin typeface="Quicksand"/>
                  <a:ea typeface="Quicksand"/>
                  <a:cs typeface="Quicksand"/>
                  <a:sym typeface="Quicksand"/>
                </a:rPr>
                <a:t>When we teach differently,</a:t>
              </a:r>
              <a:endParaRPr b="1" sz="1156">
                <a:solidFill>
                  <a:srgbClr val="2D3142"/>
                </a:solidFill>
                <a:latin typeface="Quicksand"/>
                <a:ea typeface="Quicksand"/>
                <a:cs typeface="Quicksand"/>
                <a:sym typeface="Quicksand"/>
              </a:endParaRPr>
            </a:p>
            <a:p>
              <a:pPr indent="0" lvl="0" marL="0" rtl="0" algn="ctr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" sz="1295">
                  <a:solidFill>
                    <a:srgbClr val="F9C846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children experience learning differently.</a:t>
              </a:r>
              <a:endParaRPr b="0" sz="1295">
                <a:solidFill>
                  <a:srgbClr val="F9C846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</p:grpSp>
      <p:sp>
        <p:nvSpPr>
          <p:cNvPr id="1168" name="Google Shape;1168;p41"/>
          <p:cNvSpPr txBox="1"/>
          <p:nvPr/>
        </p:nvSpPr>
        <p:spPr>
          <a:xfrm>
            <a:off x="6238875" y="3333750"/>
            <a:ext cx="4764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400">
                <a:solidFill>
                  <a:srgbClr val="4F5D75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➔</a:t>
            </a:r>
            <a:endParaRPr b="0" sz="2400">
              <a:solidFill>
                <a:srgbClr val="4F5D75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grpSp>
        <p:nvGrpSpPr>
          <p:cNvPr id="1169" name="Google Shape;1169;p41"/>
          <p:cNvGrpSpPr/>
          <p:nvPr/>
        </p:nvGrpSpPr>
        <p:grpSpPr>
          <a:xfrm>
            <a:off x="6858000" y="2676525"/>
            <a:ext cx="1714500" cy="1657500"/>
            <a:chOff x="0" y="-228600"/>
            <a:chExt cx="1714500" cy="1657500"/>
          </a:xfrm>
        </p:grpSpPr>
        <p:sp>
          <p:nvSpPr>
            <p:cNvPr id="1170" name="Google Shape;1170;p41"/>
            <p:cNvSpPr/>
            <p:nvPr/>
          </p:nvSpPr>
          <p:spPr>
            <a:xfrm>
              <a:off x="0" y="0"/>
              <a:ext cx="1714500" cy="1428900"/>
            </a:xfrm>
            <a:prstGeom prst="roundRect">
              <a:avLst>
                <a:gd fmla="val 13333" name="adj"/>
              </a:avLst>
            </a:prstGeom>
            <a:solidFill>
              <a:srgbClr val="48C0A3">
                <a:alpha val="10000"/>
              </a:srgbClr>
            </a:solidFill>
            <a:ln cap="flat" cmpd="sng" w="28575">
              <a:solidFill>
                <a:srgbClr val="48C0A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1" name="Google Shape;1171;p41"/>
            <p:cNvSpPr/>
            <p:nvPr/>
          </p:nvSpPr>
          <p:spPr>
            <a:xfrm>
              <a:off x="628650" y="-228600"/>
              <a:ext cx="457200" cy="457200"/>
            </a:xfrm>
            <a:prstGeom prst="ellipse">
              <a:avLst/>
            </a:prstGeom>
            <a:solidFill>
              <a:srgbClr val="48C0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2" name="Google Shape;1172;p41"/>
            <p:cNvSpPr txBox="1"/>
            <p:nvPr/>
          </p:nvSpPr>
          <p:spPr>
            <a:xfrm>
              <a:off x="628650" y="-2286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600">
                  <a:solidFill>
                    <a:srgbClr val="FFFFF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🌱</a:t>
              </a:r>
              <a:endParaRPr b="0" sz="1600">
                <a:solidFill>
                  <a:srgbClr val="FFFFFF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1173" name="Google Shape;1173;p41"/>
            <p:cNvSpPr txBox="1"/>
            <p:nvPr/>
          </p:nvSpPr>
          <p:spPr>
            <a:xfrm>
              <a:off x="142875" y="381000"/>
              <a:ext cx="14289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56">
                  <a:solidFill>
                    <a:srgbClr val="2D3142"/>
                  </a:solidFill>
                  <a:latin typeface="Quicksand"/>
                  <a:ea typeface="Quicksand"/>
                  <a:cs typeface="Quicksand"/>
                  <a:sym typeface="Quicksand"/>
                </a:rPr>
                <a:t>A Foundation</a:t>
              </a:r>
              <a:endParaRPr b="1" sz="1156">
                <a:solidFill>
                  <a:srgbClr val="2D3142"/>
                </a:solidFill>
                <a:latin typeface="Quicksand"/>
                <a:ea typeface="Quicksand"/>
                <a:cs typeface="Quicksand"/>
                <a:sym typeface="Quicksand"/>
              </a:endParaRPr>
            </a:p>
            <a:p>
              <a:pPr indent="0" lvl="0" marL="0" rtl="0" algn="ctr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" sz="1295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for Life</a:t>
              </a:r>
              <a:endParaRPr b="0" sz="1295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7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8" name="Google Shape;1178;p42"/>
          <p:cNvGrpSpPr/>
          <p:nvPr/>
        </p:nvGrpSpPr>
        <p:grpSpPr>
          <a:xfrm>
            <a:off x="8001000" y="-952500"/>
            <a:ext cx="1524000" cy="1762275"/>
            <a:chOff x="8001000" y="-952500"/>
            <a:chExt cx="1524000" cy="1762275"/>
          </a:xfrm>
        </p:grpSpPr>
        <p:sp>
          <p:nvSpPr>
            <p:cNvPr id="1179" name="Google Shape;1179;p42"/>
            <p:cNvSpPr/>
            <p:nvPr/>
          </p:nvSpPr>
          <p:spPr>
            <a:xfrm>
              <a:off x="8001000" y="-952500"/>
              <a:ext cx="1524000" cy="1524000"/>
            </a:xfrm>
            <a:prstGeom prst="ellipse">
              <a:avLst/>
            </a:prstGeom>
            <a:solidFill>
              <a:srgbClr val="F9C846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0" name="Google Shape;1180;p42"/>
            <p:cNvSpPr/>
            <p:nvPr/>
          </p:nvSpPr>
          <p:spPr>
            <a:xfrm>
              <a:off x="8382000" y="381000"/>
              <a:ext cx="381000" cy="381000"/>
            </a:xfrm>
            <a:prstGeom prst="roundRect">
              <a:avLst>
                <a:gd fmla="val 50000" name="adj"/>
              </a:avLst>
            </a:prstGeom>
            <a:solidFill>
              <a:srgbClr val="48C0A3">
                <a:alpha val="3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1" name="Google Shape;1181;p42"/>
            <p:cNvSpPr/>
            <p:nvPr/>
          </p:nvSpPr>
          <p:spPr>
            <a:xfrm>
              <a:off x="8905875" y="523875"/>
              <a:ext cx="285900" cy="285900"/>
            </a:xfrm>
            <a:prstGeom prst="ellipse">
              <a:avLst/>
            </a:prstGeom>
            <a:solidFill>
              <a:srgbClr val="F26D6D">
                <a:alpha val="4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82" name="Google Shape;1182;p42"/>
          <p:cNvGrpSpPr/>
          <p:nvPr/>
        </p:nvGrpSpPr>
        <p:grpSpPr>
          <a:xfrm>
            <a:off x="-762000" y="4333875"/>
            <a:ext cx="1905000" cy="1952625"/>
            <a:chOff x="-762000" y="4333875"/>
            <a:chExt cx="1905000" cy="1952625"/>
          </a:xfrm>
        </p:grpSpPr>
        <p:sp>
          <p:nvSpPr>
            <p:cNvPr id="1183" name="Google Shape;1183;p42"/>
            <p:cNvSpPr/>
            <p:nvPr/>
          </p:nvSpPr>
          <p:spPr>
            <a:xfrm>
              <a:off x="-762000" y="4381500"/>
              <a:ext cx="1905000" cy="1905000"/>
            </a:xfrm>
            <a:prstGeom prst="ellipse">
              <a:avLst/>
            </a:prstGeom>
            <a:solidFill>
              <a:srgbClr val="4F9DDF">
                <a:alpha val="1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4" name="Google Shape;1184;p42"/>
            <p:cNvSpPr/>
            <p:nvPr/>
          </p:nvSpPr>
          <p:spPr>
            <a:xfrm>
              <a:off x="619125" y="4333875"/>
              <a:ext cx="476400" cy="476400"/>
            </a:xfrm>
            <a:prstGeom prst="ellipse">
              <a:avLst/>
            </a:prstGeom>
            <a:solidFill>
              <a:srgbClr val="F9C846">
                <a:alpha val="4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85" name="Google Shape;1185;p42"/>
          <p:cNvGrpSpPr/>
          <p:nvPr/>
        </p:nvGrpSpPr>
        <p:grpSpPr>
          <a:xfrm>
            <a:off x="8572500" y="342900"/>
            <a:ext cx="342900" cy="323850"/>
            <a:chOff x="38100" y="38100"/>
            <a:chExt cx="342900" cy="323850"/>
          </a:xfrm>
        </p:grpSpPr>
        <p:sp>
          <p:nvSpPr>
            <p:cNvPr id="1186" name="Google Shape;1186;p42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F26D6D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7" name="Google Shape;1187;p42"/>
            <p:cNvSpPr/>
            <p:nvPr/>
          </p:nvSpPr>
          <p:spPr>
            <a:xfrm>
              <a:off x="152400" y="38100"/>
              <a:ext cx="228600" cy="228600"/>
            </a:xfrm>
            <a:prstGeom prst="ellipse">
              <a:avLst/>
            </a:prstGeom>
            <a:solidFill>
              <a:srgbClr val="4F9DDF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8" name="Google Shape;1188;p42"/>
            <p:cNvSpPr/>
            <p:nvPr/>
          </p:nvSpPr>
          <p:spPr>
            <a:xfrm>
              <a:off x="95250" y="133350"/>
              <a:ext cx="228600" cy="228600"/>
            </a:xfrm>
            <a:prstGeom prst="ellipse">
              <a:avLst/>
            </a:prstGeom>
            <a:solidFill>
              <a:srgbClr val="F9C846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89" name="Google Shape;1189;p42"/>
          <p:cNvGrpSpPr/>
          <p:nvPr/>
        </p:nvGrpSpPr>
        <p:grpSpPr>
          <a:xfrm>
            <a:off x="571500" y="428625"/>
            <a:ext cx="4191000" cy="3953025"/>
            <a:chOff x="571500" y="428625"/>
            <a:chExt cx="4191000" cy="3953025"/>
          </a:xfrm>
        </p:grpSpPr>
        <p:sp>
          <p:nvSpPr>
            <p:cNvPr id="1190" name="Google Shape;1190;p42"/>
            <p:cNvSpPr txBox="1"/>
            <p:nvPr/>
          </p:nvSpPr>
          <p:spPr>
            <a:xfrm>
              <a:off x="571500" y="428625"/>
              <a:ext cx="41910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4F9DDF"/>
                  </a:solidFill>
                  <a:latin typeface="Quicksand"/>
                  <a:ea typeface="Quicksand"/>
                  <a:cs typeface="Quicksand"/>
                  <a:sym typeface="Quicksand"/>
                </a:rPr>
                <a:t>Our Shared Commitment</a:t>
              </a:r>
              <a:endParaRPr b="1" sz="1600">
                <a:solidFill>
                  <a:srgbClr val="4F9DDF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sp>
          <p:nvSpPr>
            <p:cNvPr id="1191" name="Google Shape;1191;p42"/>
            <p:cNvSpPr txBox="1"/>
            <p:nvPr/>
          </p:nvSpPr>
          <p:spPr>
            <a:xfrm>
              <a:off x="571500" y="762000"/>
              <a:ext cx="4191000" cy="104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38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Let Kids Be Kids</a:t>
              </a:r>
              <a:endParaRPr b="0" sz="38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1192" name="Google Shape;1192;p42"/>
            <p:cNvSpPr txBox="1"/>
            <p:nvPr/>
          </p:nvSpPr>
          <p:spPr>
            <a:xfrm>
              <a:off x="571500" y="1952625"/>
              <a:ext cx="4000500" cy="142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900"/>
                </a:spcAft>
                <a:buNone/>
              </a:pPr>
              <a:r>
                <a:rPr b="0" lang="en" sz="15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Preschool is a sacred time for discovery. When we protect their right to play, we foster </a:t>
              </a:r>
              <a:r>
                <a:rPr b="1" lang="en" sz="1500">
                  <a:solidFill>
                    <a:srgbClr val="2D3142"/>
                  </a:solidFill>
                  <a:latin typeface="Quicksand"/>
                  <a:ea typeface="Quicksand"/>
                  <a:cs typeface="Quicksand"/>
                  <a:sym typeface="Quicksand"/>
                </a:rPr>
                <a:t>creativity</a:t>
              </a:r>
              <a:r>
                <a:rPr b="0" lang="en" sz="15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, build </a:t>
              </a:r>
              <a:r>
                <a:rPr b="1" lang="en" sz="1500">
                  <a:solidFill>
                    <a:srgbClr val="2D3142"/>
                  </a:solidFill>
                  <a:latin typeface="Quicksand"/>
                  <a:ea typeface="Quicksand"/>
                  <a:cs typeface="Quicksand"/>
                  <a:sym typeface="Quicksand"/>
                </a:rPr>
                <a:t>confidence</a:t>
              </a:r>
              <a:r>
                <a:rPr b="0" lang="en" sz="15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, and lay a joyful </a:t>
              </a:r>
              <a:r>
                <a:rPr b="1" lang="en" sz="1500">
                  <a:solidFill>
                    <a:srgbClr val="2D3142"/>
                  </a:solidFill>
                  <a:latin typeface="Quicksand"/>
                  <a:ea typeface="Quicksand"/>
                  <a:cs typeface="Quicksand"/>
                  <a:sym typeface="Quicksand"/>
                </a:rPr>
                <a:t>foundation for life</a:t>
              </a:r>
              <a:r>
                <a:rPr b="0" lang="en" sz="15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.</a:t>
              </a:r>
              <a:endParaRPr b="0" sz="15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  <p:sp>
          <p:nvSpPr>
            <p:cNvPr id="1193" name="Google Shape;1193;p42"/>
            <p:cNvSpPr/>
            <p:nvPr/>
          </p:nvSpPr>
          <p:spPr>
            <a:xfrm>
              <a:off x="571500" y="3524250"/>
              <a:ext cx="4000500" cy="857400"/>
            </a:xfrm>
            <a:prstGeom prst="roundRect">
              <a:avLst>
                <a:gd fmla="val 22222" name="adj"/>
              </a:avLst>
            </a:prstGeom>
            <a:solidFill>
              <a:srgbClr val="000000">
                <a:alpha val="0"/>
              </a:srgbClr>
            </a:solidFill>
            <a:ln cap="flat" cmpd="sng" w="23825">
              <a:solidFill>
                <a:srgbClr val="F26D6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4" name="Google Shape;1194;p42"/>
            <p:cNvSpPr txBox="1"/>
            <p:nvPr/>
          </p:nvSpPr>
          <p:spPr>
            <a:xfrm>
              <a:off x="762000" y="3524250"/>
              <a:ext cx="36195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en" sz="2400">
                  <a:solidFill>
                    <a:srgbClr val="F26D6D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Protect the Wonder of Childhood</a:t>
              </a:r>
              <a:endParaRPr b="0" i="1" sz="2400">
                <a:solidFill>
                  <a:srgbClr val="F26D6D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</p:grpSp>
      <p:grpSp>
        <p:nvGrpSpPr>
          <p:cNvPr id="1195" name="Google Shape;1195;p42"/>
          <p:cNvGrpSpPr/>
          <p:nvPr/>
        </p:nvGrpSpPr>
        <p:grpSpPr>
          <a:xfrm>
            <a:off x="4953000" y="952500"/>
            <a:ext cx="3619500" cy="3619500"/>
            <a:chOff x="4953000" y="952500"/>
            <a:chExt cx="3619500" cy="3619500"/>
          </a:xfrm>
        </p:grpSpPr>
        <p:pic>
          <p:nvPicPr>
            <p:cNvPr descr="A heartwarming, authentic photograph of diverse young preschool children laughing and playing freely together in a brightly lit, cozy classroom environment. Warm natural lighting, focus on pure childhood joy and wonder." id="1196" name="Google Shape;1196;p4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53000" y="952500"/>
              <a:ext cx="3619500" cy="3619500"/>
            </a:xfrm>
            <a:prstGeom prst="roundRect">
              <a:avLst>
                <a:gd fmla="val 10526" name="adj"/>
              </a:avLst>
            </a:prstGeom>
            <a:noFill/>
            <a:ln>
              <a:noFill/>
            </a:ln>
          </p:spPr>
        </p:pic>
        <p:sp>
          <p:nvSpPr>
            <p:cNvPr id="1197" name="Google Shape;1197;p42"/>
            <p:cNvSpPr/>
            <p:nvPr/>
          </p:nvSpPr>
          <p:spPr>
            <a:xfrm>
              <a:off x="4953000" y="952500"/>
              <a:ext cx="3619500" cy="3619500"/>
            </a:xfrm>
            <a:prstGeom prst="roundRect">
              <a:avLst>
                <a:gd fmla="val 10526" name="adj"/>
              </a:avLst>
            </a:prstGeom>
            <a:solidFill>
              <a:srgbClr val="000000">
                <a:alpha val="0"/>
              </a:srgbClr>
            </a:solidFill>
            <a:ln cap="flat" cmpd="sng" w="28575">
              <a:solidFill>
                <a:srgbClr val="4F9DD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7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16"/>
          <p:cNvGrpSpPr/>
          <p:nvPr/>
        </p:nvGrpSpPr>
        <p:grpSpPr>
          <a:xfrm>
            <a:off x="8001000" y="-952500"/>
            <a:ext cx="1524000" cy="1762275"/>
            <a:chOff x="8001000" y="-952500"/>
            <a:chExt cx="1524000" cy="1762275"/>
          </a:xfrm>
        </p:grpSpPr>
        <p:sp>
          <p:nvSpPr>
            <p:cNvPr id="118" name="Google Shape;118;p16"/>
            <p:cNvSpPr/>
            <p:nvPr/>
          </p:nvSpPr>
          <p:spPr>
            <a:xfrm>
              <a:off x="8001000" y="-952500"/>
              <a:ext cx="1524000" cy="1524000"/>
            </a:xfrm>
            <a:prstGeom prst="ellipse">
              <a:avLst/>
            </a:prstGeom>
            <a:solidFill>
              <a:srgbClr val="F9C846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6"/>
            <p:cNvSpPr/>
            <p:nvPr/>
          </p:nvSpPr>
          <p:spPr>
            <a:xfrm>
              <a:off x="8382000" y="381000"/>
              <a:ext cx="381000" cy="381000"/>
            </a:xfrm>
            <a:prstGeom prst="roundRect">
              <a:avLst>
                <a:gd fmla="val 50000" name="adj"/>
              </a:avLst>
            </a:prstGeom>
            <a:solidFill>
              <a:srgbClr val="48C0A3">
                <a:alpha val="3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6"/>
            <p:cNvSpPr/>
            <p:nvPr/>
          </p:nvSpPr>
          <p:spPr>
            <a:xfrm>
              <a:off x="8905875" y="523875"/>
              <a:ext cx="285900" cy="285900"/>
            </a:xfrm>
            <a:prstGeom prst="ellipse">
              <a:avLst/>
            </a:prstGeom>
            <a:solidFill>
              <a:srgbClr val="F26D6D">
                <a:alpha val="4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1" name="Google Shape;121;p16"/>
          <p:cNvGrpSpPr/>
          <p:nvPr/>
        </p:nvGrpSpPr>
        <p:grpSpPr>
          <a:xfrm>
            <a:off x="-762000" y="4333875"/>
            <a:ext cx="1905000" cy="1952625"/>
            <a:chOff x="-762000" y="4333875"/>
            <a:chExt cx="1905000" cy="1952625"/>
          </a:xfrm>
        </p:grpSpPr>
        <p:sp>
          <p:nvSpPr>
            <p:cNvPr id="122" name="Google Shape;122;p16"/>
            <p:cNvSpPr/>
            <p:nvPr/>
          </p:nvSpPr>
          <p:spPr>
            <a:xfrm>
              <a:off x="-762000" y="4381500"/>
              <a:ext cx="1905000" cy="1905000"/>
            </a:xfrm>
            <a:prstGeom prst="ellipse">
              <a:avLst/>
            </a:prstGeom>
            <a:solidFill>
              <a:srgbClr val="4F9DDF">
                <a:alpha val="1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6"/>
            <p:cNvSpPr/>
            <p:nvPr/>
          </p:nvSpPr>
          <p:spPr>
            <a:xfrm>
              <a:off x="619125" y="4333875"/>
              <a:ext cx="476400" cy="476400"/>
            </a:xfrm>
            <a:prstGeom prst="ellipse">
              <a:avLst/>
            </a:prstGeom>
            <a:solidFill>
              <a:srgbClr val="F9C846">
                <a:alpha val="4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4" name="Google Shape;124;p16"/>
          <p:cNvGrpSpPr/>
          <p:nvPr/>
        </p:nvGrpSpPr>
        <p:grpSpPr>
          <a:xfrm>
            <a:off x="8572500" y="342900"/>
            <a:ext cx="342900" cy="323850"/>
            <a:chOff x="38100" y="38100"/>
            <a:chExt cx="342900" cy="323850"/>
          </a:xfrm>
        </p:grpSpPr>
        <p:sp>
          <p:nvSpPr>
            <p:cNvPr id="125" name="Google Shape;125;p16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F26D6D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6"/>
            <p:cNvSpPr/>
            <p:nvPr/>
          </p:nvSpPr>
          <p:spPr>
            <a:xfrm>
              <a:off x="152400" y="38100"/>
              <a:ext cx="228600" cy="228600"/>
            </a:xfrm>
            <a:prstGeom prst="ellipse">
              <a:avLst/>
            </a:prstGeom>
            <a:solidFill>
              <a:srgbClr val="4F9DDF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16"/>
            <p:cNvSpPr/>
            <p:nvPr/>
          </p:nvSpPr>
          <p:spPr>
            <a:xfrm>
              <a:off x="95250" y="133350"/>
              <a:ext cx="228600" cy="228600"/>
            </a:xfrm>
            <a:prstGeom prst="ellipse">
              <a:avLst/>
            </a:prstGeom>
            <a:solidFill>
              <a:srgbClr val="F9C846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8" name="Google Shape;128;p16"/>
          <p:cNvSpPr txBox="1"/>
          <p:nvPr/>
        </p:nvSpPr>
        <p:spPr>
          <a:xfrm>
            <a:off x="457200" y="381000"/>
            <a:ext cx="7620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32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Defining Play-Based Learning</a:t>
            </a:r>
            <a:endParaRPr b="0" sz="320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grpSp>
        <p:nvGrpSpPr>
          <p:cNvPr id="129" name="Google Shape;129;p16"/>
          <p:cNvGrpSpPr/>
          <p:nvPr/>
        </p:nvGrpSpPr>
        <p:grpSpPr>
          <a:xfrm>
            <a:off x="457200" y="1238250"/>
            <a:ext cx="3924450" cy="1952625"/>
            <a:chOff x="457200" y="1238250"/>
            <a:chExt cx="3924450" cy="1952625"/>
          </a:xfrm>
        </p:grpSpPr>
        <p:sp>
          <p:nvSpPr>
            <p:cNvPr id="130" name="Google Shape;130;p16"/>
            <p:cNvSpPr txBox="1"/>
            <p:nvPr/>
          </p:nvSpPr>
          <p:spPr>
            <a:xfrm>
              <a:off x="457200" y="1238250"/>
              <a:ext cx="39243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2000">
                  <a:solidFill>
                    <a:srgbClr val="F26D6D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Play-Based Learning is NOT:</a:t>
              </a:r>
              <a:endParaRPr b="0" sz="2000">
                <a:solidFill>
                  <a:srgbClr val="F26D6D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grpSp>
          <p:nvGrpSpPr>
            <p:cNvPr id="131" name="Google Shape;131;p16"/>
            <p:cNvGrpSpPr/>
            <p:nvPr/>
          </p:nvGrpSpPr>
          <p:grpSpPr>
            <a:xfrm>
              <a:off x="495300" y="1666875"/>
              <a:ext cx="3886350" cy="428700"/>
              <a:chOff x="38100" y="0"/>
              <a:chExt cx="3886350" cy="428700"/>
            </a:xfrm>
          </p:grpSpPr>
          <p:sp>
            <p:nvSpPr>
              <p:cNvPr id="132" name="Google Shape;132;p16"/>
              <p:cNvSpPr/>
              <p:nvPr/>
            </p:nvSpPr>
            <p:spPr>
              <a:xfrm>
                <a:off x="38100" y="57150"/>
                <a:ext cx="114300" cy="114300"/>
              </a:xfrm>
              <a:prstGeom prst="ellipse">
                <a:avLst/>
              </a:prstGeom>
              <a:solidFill>
                <a:srgbClr val="F26D6D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" name="Google Shape;133;p16"/>
              <p:cNvSpPr txBox="1"/>
              <p:nvPr/>
            </p:nvSpPr>
            <p:spPr>
              <a:xfrm>
                <a:off x="247650" y="0"/>
                <a:ext cx="3676800" cy="42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360">
                    <a:solidFill>
                      <a:srgbClr val="4F5D75"/>
                    </a:solidFill>
                    <a:latin typeface="Quicksand Medium"/>
                    <a:ea typeface="Quicksand Medium"/>
                    <a:cs typeface="Quicksand Medium"/>
                    <a:sym typeface="Quicksand Medium"/>
                  </a:rPr>
                  <a:t>Children doing whatever they want all day</a:t>
                </a:r>
                <a:endParaRPr b="0" sz="136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endParaRPr>
              </a:p>
            </p:txBody>
          </p:sp>
        </p:grpSp>
        <p:grpSp>
          <p:nvGrpSpPr>
            <p:cNvPr id="134" name="Google Shape;134;p16"/>
            <p:cNvGrpSpPr/>
            <p:nvPr/>
          </p:nvGrpSpPr>
          <p:grpSpPr>
            <a:xfrm>
              <a:off x="495300" y="2143125"/>
              <a:ext cx="3886350" cy="428700"/>
              <a:chOff x="38100" y="0"/>
              <a:chExt cx="3886350" cy="428700"/>
            </a:xfrm>
          </p:grpSpPr>
          <p:sp>
            <p:nvSpPr>
              <p:cNvPr id="135" name="Google Shape;135;p16"/>
              <p:cNvSpPr/>
              <p:nvPr/>
            </p:nvSpPr>
            <p:spPr>
              <a:xfrm>
                <a:off x="38100" y="57150"/>
                <a:ext cx="114300" cy="114300"/>
              </a:xfrm>
              <a:prstGeom prst="ellipse">
                <a:avLst/>
              </a:prstGeom>
              <a:solidFill>
                <a:srgbClr val="F26D6D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6" name="Google Shape;136;p16"/>
              <p:cNvSpPr txBox="1"/>
              <p:nvPr/>
            </p:nvSpPr>
            <p:spPr>
              <a:xfrm>
                <a:off x="247650" y="0"/>
                <a:ext cx="3676800" cy="42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600">
                    <a:solidFill>
                      <a:srgbClr val="4F5D75"/>
                    </a:solidFill>
                    <a:latin typeface="Quicksand Medium"/>
                    <a:ea typeface="Quicksand Medium"/>
                    <a:cs typeface="Quicksand Medium"/>
                    <a:sym typeface="Quicksand Medium"/>
                  </a:rPr>
                  <a:t>Adults standing around watching</a:t>
                </a:r>
                <a:endParaRPr b="0" sz="16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endParaRPr>
              </a:p>
            </p:txBody>
          </p:sp>
        </p:grpSp>
        <p:grpSp>
          <p:nvGrpSpPr>
            <p:cNvPr id="137" name="Google Shape;137;p16"/>
            <p:cNvGrpSpPr/>
            <p:nvPr/>
          </p:nvGrpSpPr>
          <p:grpSpPr>
            <a:xfrm>
              <a:off x="495300" y="2619375"/>
              <a:ext cx="3886350" cy="571500"/>
              <a:chOff x="38100" y="0"/>
              <a:chExt cx="3886350" cy="571500"/>
            </a:xfrm>
          </p:grpSpPr>
          <p:sp>
            <p:nvSpPr>
              <p:cNvPr id="138" name="Google Shape;138;p16"/>
              <p:cNvSpPr/>
              <p:nvPr/>
            </p:nvSpPr>
            <p:spPr>
              <a:xfrm>
                <a:off x="38100" y="114300"/>
                <a:ext cx="114300" cy="114300"/>
              </a:xfrm>
              <a:prstGeom prst="ellipse">
                <a:avLst/>
              </a:prstGeom>
              <a:solidFill>
                <a:srgbClr val="F26D6D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" name="Google Shape;139;p16"/>
              <p:cNvSpPr txBox="1"/>
              <p:nvPr/>
            </p:nvSpPr>
            <p:spPr>
              <a:xfrm>
                <a:off x="247650" y="0"/>
                <a:ext cx="36768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600">
                    <a:solidFill>
                      <a:srgbClr val="4F5D75"/>
                    </a:solidFill>
                    <a:latin typeface="Quicksand Medium"/>
                    <a:ea typeface="Quicksand Medium"/>
                    <a:cs typeface="Quicksand Medium"/>
                    <a:sym typeface="Quicksand Medium"/>
                  </a:rPr>
                  <a:t>An environment with no learning objectives, planning, or assessment</a:t>
                </a:r>
                <a:endParaRPr b="0" sz="16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endParaRPr>
              </a:p>
            </p:txBody>
          </p:sp>
        </p:grpSp>
      </p:grpSp>
      <p:grpSp>
        <p:nvGrpSpPr>
          <p:cNvPr id="140" name="Google Shape;140;p16"/>
          <p:cNvGrpSpPr/>
          <p:nvPr/>
        </p:nvGrpSpPr>
        <p:grpSpPr>
          <a:xfrm>
            <a:off x="4762500" y="1238250"/>
            <a:ext cx="3924450" cy="2000325"/>
            <a:chOff x="4762500" y="1238250"/>
            <a:chExt cx="3924450" cy="2000325"/>
          </a:xfrm>
        </p:grpSpPr>
        <p:sp>
          <p:nvSpPr>
            <p:cNvPr id="141" name="Google Shape;141;p16"/>
            <p:cNvSpPr txBox="1"/>
            <p:nvPr/>
          </p:nvSpPr>
          <p:spPr>
            <a:xfrm>
              <a:off x="4762500" y="1238250"/>
              <a:ext cx="39243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2000">
                  <a:solidFill>
                    <a:srgbClr val="48C0A3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Play-Based Learning IS:</a:t>
              </a:r>
              <a:endParaRPr b="0" sz="2000">
                <a:solidFill>
                  <a:srgbClr val="48C0A3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grpSp>
          <p:nvGrpSpPr>
            <p:cNvPr id="142" name="Google Shape;142;p16"/>
            <p:cNvGrpSpPr/>
            <p:nvPr/>
          </p:nvGrpSpPr>
          <p:grpSpPr>
            <a:xfrm>
              <a:off x="4800600" y="1666875"/>
              <a:ext cx="3886350" cy="476400"/>
              <a:chOff x="38100" y="0"/>
              <a:chExt cx="3886350" cy="476400"/>
            </a:xfrm>
          </p:grpSpPr>
          <p:sp>
            <p:nvSpPr>
              <p:cNvPr id="143" name="Google Shape;143;p16"/>
              <p:cNvSpPr/>
              <p:nvPr/>
            </p:nvSpPr>
            <p:spPr>
              <a:xfrm>
                <a:off x="38100" y="85725"/>
                <a:ext cx="114300" cy="114300"/>
              </a:xfrm>
              <a:prstGeom prst="ellipse">
                <a:avLst/>
              </a:prstGeom>
              <a:solidFill>
                <a:srgbClr val="48C0A3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4" name="Google Shape;144;p16"/>
              <p:cNvSpPr txBox="1"/>
              <p:nvPr/>
            </p:nvSpPr>
            <p:spPr>
              <a:xfrm>
                <a:off x="247650" y="0"/>
                <a:ext cx="3676800" cy="476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480">
                    <a:solidFill>
                      <a:srgbClr val="4F5D75"/>
                    </a:solidFill>
                    <a:latin typeface="Quicksand Medium"/>
                    <a:ea typeface="Quicksand Medium"/>
                    <a:cs typeface="Quicksand Medium"/>
                    <a:sym typeface="Quicksand Medium"/>
                  </a:rPr>
                  <a:t>Intentional learning through meaningful, engaging experiences</a:t>
                </a:r>
                <a:endParaRPr b="0" sz="148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endParaRPr>
              </a:p>
            </p:txBody>
          </p:sp>
        </p:grpSp>
        <p:grpSp>
          <p:nvGrpSpPr>
            <p:cNvPr id="145" name="Google Shape;145;p16"/>
            <p:cNvGrpSpPr/>
            <p:nvPr/>
          </p:nvGrpSpPr>
          <p:grpSpPr>
            <a:xfrm>
              <a:off x="4800600" y="2190750"/>
              <a:ext cx="3886350" cy="571500"/>
              <a:chOff x="38100" y="0"/>
              <a:chExt cx="3886350" cy="571500"/>
            </a:xfrm>
          </p:grpSpPr>
          <p:sp>
            <p:nvSpPr>
              <p:cNvPr id="146" name="Google Shape;146;p16"/>
              <p:cNvSpPr/>
              <p:nvPr/>
            </p:nvSpPr>
            <p:spPr>
              <a:xfrm>
                <a:off x="38100" y="114300"/>
                <a:ext cx="114300" cy="114300"/>
              </a:xfrm>
              <a:prstGeom prst="ellipse">
                <a:avLst/>
              </a:prstGeom>
              <a:solidFill>
                <a:srgbClr val="48C0A3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" name="Google Shape;147;p16"/>
              <p:cNvSpPr txBox="1"/>
              <p:nvPr/>
            </p:nvSpPr>
            <p:spPr>
              <a:xfrm>
                <a:off x="247650" y="0"/>
                <a:ext cx="36768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600">
                    <a:solidFill>
                      <a:srgbClr val="4F5D75"/>
                    </a:solidFill>
                    <a:latin typeface="Quicksand Medium"/>
                    <a:ea typeface="Quicksand Medium"/>
                    <a:cs typeface="Quicksand Medium"/>
                    <a:sym typeface="Quicksand Medium"/>
                  </a:rPr>
                  <a:t>Environments where children actively participate, explore, and make choices</a:t>
                </a:r>
                <a:endParaRPr b="0" sz="16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endParaRPr>
              </a:p>
            </p:txBody>
          </p:sp>
        </p:grpSp>
        <p:grpSp>
          <p:nvGrpSpPr>
            <p:cNvPr id="148" name="Google Shape;148;p16"/>
            <p:cNvGrpSpPr/>
            <p:nvPr/>
          </p:nvGrpSpPr>
          <p:grpSpPr>
            <a:xfrm>
              <a:off x="4800600" y="2809875"/>
              <a:ext cx="3886350" cy="428700"/>
              <a:chOff x="38100" y="0"/>
              <a:chExt cx="3886350" cy="428700"/>
            </a:xfrm>
          </p:grpSpPr>
          <p:sp>
            <p:nvSpPr>
              <p:cNvPr id="149" name="Google Shape;149;p16"/>
              <p:cNvSpPr/>
              <p:nvPr/>
            </p:nvSpPr>
            <p:spPr>
              <a:xfrm>
                <a:off x="38100" y="57150"/>
                <a:ext cx="114300" cy="114300"/>
              </a:xfrm>
              <a:prstGeom prst="ellipse">
                <a:avLst/>
              </a:prstGeom>
              <a:solidFill>
                <a:srgbClr val="48C0A3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" name="Google Shape;150;p16"/>
              <p:cNvSpPr txBox="1"/>
              <p:nvPr/>
            </p:nvSpPr>
            <p:spPr>
              <a:xfrm>
                <a:off x="247650" y="0"/>
                <a:ext cx="3676800" cy="42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360">
                    <a:solidFill>
                      <a:srgbClr val="4F5D75"/>
                    </a:solidFill>
                    <a:latin typeface="Quicksand Medium"/>
                    <a:ea typeface="Quicksand Medium"/>
                    <a:cs typeface="Quicksand Medium"/>
                    <a:sym typeface="Quicksand Medium"/>
                  </a:rPr>
                  <a:t>Opportunities to solve problems, communicate, and interact</a:t>
                </a:r>
                <a:endParaRPr b="0" sz="136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endParaRPr>
              </a:p>
            </p:txBody>
          </p:sp>
        </p:grpSp>
      </p:grpSp>
      <p:grpSp>
        <p:nvGrpSpPr>
          <p:cNvPr id="151" name="Google Shape;151;p16"/>
          <p:cNvGrpSpPr/>
          <p:nvPr/>
        </p:nvGrpSpPr>
        <p:grpSpPr>
          <a:xfrm>
            <a:off x="457200" y="3667125"/>
            <a:ext cx="8229600" cy="1047900"/>
            <a:chOff x="457200" y="3667125"/>
            <a:chExt cx="8229600" cy="1047900"/>
          </a:xfrm>
        </p:grpSpPr>
        <p:sp>
          <p:nvSpPr>
            <p:cNvPr id="152" name="Google Shape;152;p16"/>
            <p:cNvSpPr/>
            <p:nvPr/>
          </p:nvSpPr>
          <p:spPr>
            <a:xfrm>
              <a:off x="457200" y="3667125"/>
              <a:ext cx="8229600" cy="1047900"/>
            </a:xfrm>
            <a:prstGeom prst="roundRect">
              <a:avLst>
                <a:gd fmla="val 18181" name="adj"/>
              </a:avLst>
            </a:prstGeom>
            <a:solidFill>
              <a:srgbClr val="F9C846">
                <a:alpha val="1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16"/>
            <p:cNvSpPr/>
            <p:nvPr/>
          </p:nvSpPr>
          <p:spPr>
            <a:xfrm>
              <a:off x="457200" y="3667125"/>
              <a:ext cx="8229600" cy="1047900"/>
            </a:xfrm>
            <a:prstGeom prst="roundRect">
              <a:avLst>
                <a:gd fmla="val 18181" name="adj"/>
              </a:avLst>
            </a:prstGeom>
            <a:solidFill>
              <a:srgbClr val="000000">
                <a:alpha val="0"/>
              </a:srgbClr>
            </a:solidFill>
            <a:ln cap="flat" cmpd="sng" w="19050">
              <a:solidFill>
                <a:srgbClr val="F9C84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16"/>
            <p:cNvSpPr txBox="1"/>
            <p:nvPr/>
          </p:nvSpPr>
          <p:spPr>
            <a:xfrm>
              <a:off x="762000" y="3810000"/>
              <a:ext cx="76200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500">
                  <a:solidFill>
                    <a:srgbClr val="2D3142"/>
                  </a:solidFill>
                  <a:latin typeface="Nunito"/>
                  <a:ea typeface="Nunito"/>
                  <a:cs typeface="Nunito"/>
                  <a:sym typeface="Nunito"/>
                </a:rPr>
                <a:t>"NAEYC describes developmentally appropriate practice as a strengths-based, play-based approach to joyful, engaged learning."</a:t>
              </a:r>
              <a:endParaRPr b="1" i="1" sz="1500">
                <a:solidFill>
                  <a:srgbClr val="2D3142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7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7"/>
          <p:cNvSpPr/>
          <p:nvPr/>
        </p:nvSpPr>
        <p:spPr>
          <a:xfrm>
            <a:off x="7905750" y="-1238250"/>
            <a:ext cx="2286000" cy="2286000"/>
          </a:xfrm>
          <a:prstGeom prst="ellipse">
            <a:avLst/>
          </a:prstGeom>
          <a:solidFill>
            <a:srgbClr val="F9C846">
              <a:alpha val="15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7"/>
          <p:cNvSpPr/>
          <p:nvPr/>
        </p:nvSpPr>
        <p:spPr>
          <a:xfrm>
            <a:off x="-1047750" y="4095750"/>
            <a:ext cx="2286000" cy="2286000"/>
          </a:xfrm>
          <a:prstGeom prst="ellipse">
            <a:avLst/>
          </a:prstGeom>
          <a:solidFill>
            <a:srgbClr val="48C0A3">
              <a:alpha val="1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1" name="Google Shape;161;p17"/>
          <p:cNvGrpSpPr/>
          <p:nvPr/>
        </p:nvGrpSpPr>
        <p:grpSpPr>
          <a:xfrm>
            <a:off x="8420100" y="276225"/>
            <a:ext cx="342900" cy="323850"/>
            <a:chOff x="38100" y="38100"/>
            <a:chExt cx="342900" cy="323850"/>
          </a:xfrm>
        </p:grpSpPr>
        <p:sp>
          <p:nvSpPr>
            <p:cNvPr id="162" name="Google Shape;162;p17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F26D6D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17"/>
            <p:cNvSpPr/>
            <p:nvPr/>
          </p:nvSpPr>
          <p:spPr>
            <a:xfrm>
              <a:off x="152400" y="38100"/>
              <a:ext cx="228600" cy="228600"/>
            </a:xfrm>
            <a:prstGeom prst="ellipse">
              <a:avLst/>
            </a:prstGeom>
            <a:solidFill>
              <a:srgbClr val="4F9DDF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17"/>
            <p:cNvSpPr/>
            <p:nvPr/>
          </p:nvSpPr>
          <p:spPr>
            <a:xfrm>
              <a:off x="95250" y="133350"/>
              <a:ext cx="228600" cy="228600"/>
            </a:xfrm>
            <a:prstGeom prst="ellipse">
              <a:avLst/>
            </a:prstGeom>
            <a:solidFill>
              <a:srgbClr val="F9C846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5" name="Google Shape;165;p17"/>
          <p:cNvSpPr txBox="1"/>
          <p:nvPr/>
        </p:nvSpPr>
        <p:spPr>
          <a:xfrm>
            <a:off x="457200" y="333375"/>
            <a:ext cx="76200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32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The Continuum of Play-Based Learning</a:t>
            </a:r>
            <a:endParaRPr b="0" sz="320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cxnSp>
        <p:nvCxnSpPr>
          <p:cNvPr id="166" name="Google Shape;166;p17"/>
          <p:cNvCxnSpPr/>
          <p:nvPr/>
        </p:nvCxnSpPr>
        <p:spPr>
          <a:xfrm>
            <a:off x="762000" y="2000250"/>
            <a:ext cx="7620000" cy="0"/>
          </a:xfrm>
          <a:prstGeom prst="straightConnector1">
            <a:avLst/>
          </a:prstGeom>
          <a:solidFill>
            <a:srgbClr val="FFFFFF"/>
          </a:solidFill>
          <a:ln cap="rnd" cmpd="sng" w="57150">
            <a:solidFill>
              <a:srgbClr val="E8E5D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7" name="Google Shape;167;p17"/>
          <p:cNvCxnSpPr/>
          <p:nvPr/>
        </p:nvCxnSpPr>
        <p:spPr>
          <a:xfrm>
            <a:off x="762000" y="2000250"/>
            <a:ext cx="3810000" cy="0"/>
          </a:xfrm>
          <a:prstGeom prst="straightConnector1">
            <a:avLst/>
          </a:prstGeom>
          <a:solidFill>
            <a:srgbClr val="FFFFFF"/>
          </a:solidFill>
          <a:ln cap="rnd" cmpd="sng" w="57150">
            <a:solidFill>
              <a:srgbClr val="F26D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8" name="Google Shape;168;p17"/>
          <p:cNvCxnSpPr/>
          <p:nvPr/>
        </p:nvCxnSpPr>
        <p:spPr>
          <a:xfrm>
            <a:off x="4572000" y="2000250"/>
            <a:ext cx="3810000" cy="0"/>
          </a:xfrm>
          <a:prstGeom prst="straightConnector1">
            <a:avLst/>
          </a:prstGeom>
          <a:solidFill>
            <a:srgbClr val="FFFFFF"/>
          </a:solidFill>
          <a:ln cap="rnd" cmpd="sng" w="57150">
            <a:solidFill>
              <a:srgbClr val="48C0A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9" name="Google Shape;169;p17"/>
          <p:cNvSpPr/>
          <p:nvPr/>
        </p:nvSpPr>
        <p:spPr>
          <a:xfrm>
            <a:off x="1047750" y="1905000"/>
            <a:ext cx="190500" cy="190500"/>
          </a:xfrm>
          <a:prstGeom prst="ellipse">
            <a:avLst/>
          </a:prstGeom>
          <a:solidFill>
            <a:srgbClr val="F26D6D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7"/>
          <p:cNvSpPr/>
          <p:nvPr/>
        </p:nvSpPr>
        <p:spPr>
          <a:xfrm>
            <a:off x="4476750" y="1905000"/>
            <a:ext cx="190500" cy="190500"/>
          </a:xfrm>
          <a:prstGeom prst="ellipse">
            <a:avLst/>
          </a:prstGeom>
          <a:solidFill>
            <a:srgbClr val="4F9DD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7"/>
          <p:cNvSpPr/>
          <p:nvPr/>
        </p:nvSpPr>
        <p:spPr>
          <a:xfrm>
            <a:off x="7905750" y="1905000"/>
            <a:ext cx="190500" cy="190500"/>
          </a:xfrm>
          <a:prstGeom prst="ellipse">
            <a:avLst/>
          </a:prstGeom>
          <a:solidFill>
            <a:srgbClr val="48C0A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2" name="Google Shape;172;p17"/>
          <p:cNvGrpSpPr/>
          <p:nvPr/>
        </p:nvGrpSpPr>
        <p:grpSpPr>
          <a:xfrm>
            <a:off x="457200" y="2333625"/>
            <a:ext cx="2533800" cy="1095300"/>
            <a:chOff x="0" y="0"/>
            <a:chExt cx="2533800" cy="1095300"/>
          </a:xfrm>
        </p:grpSpPr>
        <p:sp>
          <p:nvSpPr>
            <p:cNvPr id="173" name="Google Shape;173;p17"/>
            <p:cNvSpPr/>
            <p:nvPr/>
          </p:nvSpPr>
          <p:spPr>
            <a:xfrm>
              <a:off x="0" y="0"/>
              <a:ext cx="2533800" cy="1095300"/>
            </a:xfrm>
            <a:prstGeom prst="roundRect">
              <a:avLst>
                <a:gd fmla="val 13913" name="adj"/>
              </a:avLst>
            </a:prstGeom>
            <a:solidFill>
              <a:srgbClr val="F26D6D">
                <a:alpha val="8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17"/>
            <p:cNvSpPr/>
            <p:nvPr/>
          </p:nvSpPr>
          <p:spPr>
            <a:xfrm>
              <a:off x="0" y="0"/>
              <a:ext cx="2533800" cy="1095300"/>
            </a:xfrm>
            <a:prstGeom prst="roundRect">
              <a:avLst>
                <a:gd fmla="val 13913" name="adj"/>
              </a:avLst>
            </a:prstGeom>
            <a:solidFill>
              <a:srgbClr val="000000">
                <a:alpha val="0"/>
              </a:srgbClr>
            </a:solidFill>
            <a:ln cap="flat" cmpd="sng" w="14300">
              <a:solidFill>
                <a:srgbClr val="F26D6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17"/>
            <p:cNvSpPr txBox="1"/>
            <p:nvPr/>
          </p:nvSpPr>
          <p:spPr>
            <a:xfrm>
              <a:off x="152400" y="152400"/>
              <a:ext cx="2229000" cy="79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085">
                  <a:solidFill>
                    <a:srgbClr val="F26D6D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Free Play</a:t>
              </a:r>
              <a:endParaRPr b="0" sz="1085">
                <a:solidFill>
                  <a:srgbClr val="F26D6D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0" lang="en" sz="891">
                  <a:solidFill>
                    <a:srgbClr val="4F5D75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Child-directed and voluntary. Children explore freely with minimal adult intervention or structured goals.</a:t>
              </a:r>
              <a:endParaRPr b="0" sz="891">
                <a:solidFill>
                  <a:srgbClr val="4F5D75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</p:grpSp>
      <p:grpSp>
        <p:nvGrpSpPr>
          <p:cNvPr id="176" name="Google Shape;176;p17"/>
          <p:cNvGrpSpPr/>
          <p:nvPr/>
        </p:nvGrpSpPr>
        <p:grpSpPr>
          <a:xfrm>
            <a:off x="3305175" y="2333625"/>
            <a:ext cx="2533800" cy="1095300"/>
            <a:chOff x="0" y="0"/>
            <a:chExt cx="2533800" cy="1095300"/>
          </a:xfrm>
        </p:grpSpPr>
        <p:sp>
          <p:nvSpPr>
            <p:cNvPr id="177" name="Google Shape;177;p17"/>
            <p:cNvSpPr/>
            <p:nvPr/>
          </p:nvSpPr>
          <p:spPr>
            <a:xfrm>
              <a:off x="0" y="0"/>
              <a:ext cx="2533800" cy="1095300"/>
            </a:xfrm>
            <a:prstGeom prst="roundRect">
              <a:avLst>
                <a:gd fmla="val 13913" name="adj"/>
              </a:avLst>
            </a:prstGeom>
            <a:solidFill>
              <a:srgbClr val="4F9DDF">
                <a:alpha val="8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17"/>
            <p:cNvSpPr/>
            <p:nvPr/>
          </p:nvSpPr>
          <p:spPr>
            <a:xfrm>
              <a:off x="0" y="0"/>
              <a:ext cx="2533800" cy="1095300"/>
            </a:xfrm>
            <a:prstGeom prst="roundRect">
              <a:avLst>
                <a:gd fmla="val 13913" name="adj"/>
              </a:avLst>
            </a:prstGeom>
            <a:solidFill>
              <a:srgbClr val="000000">
                <a:alpha val="0"/>
              </a:srgbClr>
            </a:solidFill>
            <a:ln cap="flat" cmpd="sng" w="14300">
              <a:solidFill>
                <a:srgbClr val="4F9DD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17"/>
            <p:cNvSpPr txBox="1"/>
            <p:nvPr/>
          </p:nvSpPr>
          <p:spPr>
            <a:xfrm>
              <a:off x="152400" y="152400"/>
              <a:ext cx="2229000" cy="79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085">
                  <a:solidFill>
                    <a:srgbClr val="4F9DD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Guided Play</a:t>
              </a:r>
              <a:endParaRPr b="0" sz="1085">
                <a:solidFill>
                  <a:srgbClr val="4F9DDF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0" lang="en" sz="891">
                  <a:solidFill>
                    <a:srgbClr val="4F5D75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Child-led but adult-supported. Adults set up the environment and scaffold learning with open questions.</a:t>
              </a:r>
              <a:endParaRPr b="0" sz="891">
                <a:solidFill>
                  <a:srgbClr val="4F5D75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</p:grpSp>
      <p:grpSp>
        <p:nvGrpSpPr>
          <p:cNvPr id="180" name="Google Shape;180;p17"/>
          <p:cNvGrpSpPr/>
          <p:nvPr/>
        </p:nvGrpSpPr>
        <p:grpSpPr>
          <a:xfrm>
            <a:off x="6153150" y="2333625"/>
            <a:ext cx="2533800" cy="1095300"/>
            <a:chOff x="0" y="0"/>
            <a:chExt cx="2533800" cy="1095300"/>
          </a:xfrm>
        </p:grpSpPr>
        <p:sp>
          <p:nvSpPr>
            <p:cNvPr id="181" name="Google Shape;181;p17"/>
            <p:cNvSpPr/>
            <p:nvPr/>
          </p:nvSpPr>
          <p:spPr>
            <a:xfrm>
              <a:off x="0" y="0"/>
              <a:ext cx="2533800" cy="1095300"/>
            </a:xfrm>
            <a:prstGeom prst="roundRect">
              <a:avLst>
                <a:gd fmla="val 13913" name="adj"/>
              </a:avLst>
            </a:prstGeom>
            <a:solidFill>
              <a:srgbClr val="48C0A3">
                <a:alpha val="8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17"/>
            <p:cNvSpPr/>
            <p:nvPr/>
          </p:nvSpPr>
          <p:spPr>
            <a:xfrm>
              <a:off x="0" y="0"/>
              <a:ext cx="2533800" cy="1095300"/>
            </a:xfrm>
            <a:prstGeom prst="roundRect">
              <a:avLst>
                <a:gd fmla="val 13913" name="adj"/>
              </a:avLst>
            </a:prstGeom>
            <a:solidFill>
              <a:srgbClr val="000000">
                <a:alpha val="0"/>
              </a:srgbClr>
            </a:solidFill>
            <a:ln cap="flat" cmpd="sng" w="14300">
              <a:solidFill>
                <a:srgbClr val="48C0A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17"/>
            <p:cNvSpPr txBox="1"/>
            <p:nvPr/>
          </p:nvSpPr>
          <p:spPr>
            <a:xfrm>
              <a:off x="152400" y="152400"/>
              <a:ext cx="2229000" cy="79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085">
                  <a:solidFill>
                    <a:srgbClr val="48C0A3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Direct Instruction</a:t>
              </a:r>
              <a:endParaRPr b="0" sz="1085">
                <a:solidFill>
                  <a:srgbClr val="48C0A3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0" lang="en" sz="891">
                  <a:solidFill>
                    <a:srgbClr val="4F5D75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Adult-directed learning. High structure and defined learning tasks to target specific, academic goals.</a:t>
              </a:r>
              <a:endParaRPr b="0" sz="891">
                <a:solidFill>
                  <a:srgbClr val="4F5D75"/>
                </a:solidFill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</p:grpSp>
      <p:sp>
        <p:nvSpPr>
          <p:cNvPr id="184" name="Google Shape;184;p17"/>
          <p:cNvSpPr txBox="1"/>
          <p:nvPr/>
        </p:nvSpPr>
        <p:spPr>
          <a:xfrm>
            <a:off x="762000" y="1190625"/>
            <a:ext cx="28575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500">
                <a:solidFill>
                  <a:srgbClr val="F26D6D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Child-Directed</a:t>
            </a:r>
            <a:endParaRPr b="0" sz="1500">
              <a:solidFill>
                <a:srgbClr val="F26D6D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100">
                <a:solidFill>
                  <a:srgbClr val="4F5D75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High autonomy, intrinsic motivation</a:t>
            </a:r>
            <a:endParaRPr b="0" sz="1100">
              <a:solidFill>
                <a:srgbClr val="4F5D75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</p:txBody>
      </p:sp>
      <p:sp>
        <p:nvSpPr>
          <p:cNvPr id="185" name="Google Shape;185;p17"/>
          <p:cNvSpPr txBox="1"/>
          <p:nvPr/>
        </p:nvSpPr>
        <p:spPr>
          <a:xfrm>
            <a:off x="5524500" y="1190625"/>
            <a:ext cx="28575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500">
                <a:solidFill>
                  <a:srgbClr val="48C0A3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Adult-Directed</a:t>
            </a:r>
            <a:endParaRPr b="0" sz="1500">
              <a:solidFill>
                <a:srgbClr val="48C0A3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100">
                <a:solidFill>
                  <a:srgbClr val="4F5D75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High structure, planned objectives</a:t>
            </a:r>
            <a:endParaRPr b="0" sz="1100">
              <a:solidFill>
                <a:srgbClr val="4F5D75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</p:txBody>
      </p:sp>
      <p:grpSp>
        <p:nvGrpSpPr>
          <p:cNvPr id="186" name="Google Shape;186;p17"/>
          <p:cNvGrpSpPr/>
          <p:nvPr/>
        </p:nvGrpSpPr>
        <p:grpSpPr>
          <a:xfrm>
            <a:off x="457200" y="3667125"/>
            <a:ext cx="8229600" cy="1095300"/>
            <a:chOff x="0" y="0"/>
            <a:chExt cx="8229600" cy="1095300"/>
          </a:xfrm>
        </p:grpSpPr>
        <p:sp>
          <p:nvSpPr>
            <p:cNvPr id="187" name="Google Shape;187;p17"/>
            <p:cNvSpPr/>
            <p:nvPr/>
          </p:nvSpPr>
          <p:spPr>
            <a:xfrm>
              <a:off x="0" y="0"/>
              <a:ext cx="8229600" cy="1095300"/>
            </a:xfrm>
            <a:prstGeom prst="roundRect">
              <a:avLst>
                <a:gd fmla="val 13913" name="adj"/>
              </a:avLst>
            </a:prstGeom>
            <a:solidFill>
              <a:srgbClr val="F9C846">
                <a:alpha val="1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17"/>
            <p:cNvSpPr txBox="1"/>
            <p:nvPr/>
          </p:nvSpPr>
          <p:spPr>
            <a:xfrm>
              <a:off x="304800" y="190500"/>
              <a:ext cx="7620000" cy="71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2D3142"/>
                  </a:solidFill>
                  <a:latin typeface="Nunito"/>
                  <a:ea typeface="Nunito"/>
                  <a:cs typeface="Nunito"/>
                  <a:sym typeface="Nunito"/>
                </a:rPr>
                <a:t>"Playful learning is a continuum that includes varying levels of adult involvement and child direction, balancing child initiative with intentional teacher support."</a:t>
              </a:r>
              <a:endParaRPr b="1" i="1" sz="1200">
                <a:solidFill>
                  <a:srgbClr val="2D3142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DFBF7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4" name="Google Shape;194;p18"/>
          <p:cNvGrpSpPr/>
          <p:nvPr/>
        </p:nvGrpSpPr>
        <p:grpSpPr>
          <a:xfrm>
            <a:off x="8001000" y="-952500"/>
            <a:ext cx="1524000" cy="1762275"/>
            <a:chOff x="8001000" y="-952500"/>
            <a:chExt cx="1524000" cy="1762275"/>
          </a:xfrm>
        </p:grpSpPr>
        <p:sp>
          <p:nvSpPr>
            <p:cNvPr id="195" name="Google Shape;195;p18"/>
            <p:cNvSpPr/>
            <p:nvPr/>
          </p:nvSpPr>
          <p:spPr>
            <a:xfrm>
              <a:off x="8001000" y="-952500"/>
              <a:ext cx="1524000" cy="1524000"/>
            </a:xfrm>
            <a:prstGeom prst="ellipse">
              <a:avLst/>
            </a:prstGeom>
            <a:solidFill>
              <a:srgbClr val="F9C846">
                <a:alpha val="1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18"/>
            <p:cNvSpPr/>
            <p:nvPr/>
          </p:nvSpPr>
          <p:spPr>
            <a:xfrm>
              <a:off x="8382000" y="381000"/>
              <a:ext cx="381000" cy="381000"/>
            </a:xfrm>
            <a:prstGeom prst="roundRect">
              <a:avLst>
                <a:gd fmla="val 50000" name="adj"/>
              </a:avLst>
            </a:prstGeom>
            <a:solidFill>
              <a:srgbClr val="48C0A3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18"/>
            <p:cNvSpPr/>
            <p:nvPr/>
          </p:nvSpPr>
          <p:spPr>
            <a:xfrm>
              <a:off x="8905875" y="523875"/>
              <a:ext cx="285900" cy="285900"/>
            </a:xfrm>
            <a:prstGeom prst="ellipse">
              <a:avLst/>
            </a:prstGeom>
            <a:solidFill>
              <a:srgbClr val="F26D6D">
                <a:alpha val="2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8" name="Google Shape;198;p18"/>
          <p:cNvGrpSpPr/>
          <p:nvPr/>
        </p:nvGrpSpPr>
        <p:grpSpPr>
          <a:xfrm>
            <a:off x="-762000" y="4333875"/>
            <a:ext cx="1905000" cy="1952625"/>
            <a:chOff x="-762000" y="4333875"/>
            <a:chExt cx="1905000" cy="1952625"/>
          </a:xfrm>
        </p:grpSpPr>
        <p:sp>
          <p:nvSpPr>
            <p:cNvPr id="199" name="Google Shape;199;p18"/>
            <p:cNvSpPr/>
            <p:nvPr/>
          </p:nvSpPr>
          <p:spPr>
            <a:xfrm>
              <a:off x="-762000" y="4381500"/>
              <a:ext cx="1905000" cy="1905000"/>
            </a:xfrm>
            <a:prstGeom prst="ellipse">
              <a:avLst/>
            </a:prstGeom>
            <a:solidFill>
              <a:srgbClr val="4F9DDF">
                <a:alpha val="1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18"/>
            <p:cNvSpPr/>
            <p:nvPr/>
          </p:nvSpPr>
          <p:spPr>
            <a:xfrm>
              <a:off x="619125" y="4333875"/>
              <a:ext cx="476400" cy="476400"/>
            </a:xfrm>
            <a:prstGeom prst="ellipse">
              <a:avLst/>
            </a:prstGeom>
            <a:solidFill>
              <a:srgbClr val="F9C846">
                <a:alpha val="2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1" name="Google Shape;201;p18"/>
          <p:cNvGrpSpPr/>
          <p:nvPr/>
        </p:nvGrpSpPr>
        <p:grpSpPr>
          <a:xfrm>
            <a:off x="8572500" y="342900"/>
            <a:ext cx="342900" cy="323850"/>
            <a:chOff x="38100" y="38100"/>
            <a:chExt cx="342900" cy="323850"/>
          </a:xfrm>
        </p:grpSpPr>
        <p:sp>
          <p:nvSpPr>
            <p:cNvPr id="202" name="Google Shape;202;p18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F26D6D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18"/>
            <p:cNvSpPr/>
            <p:nvPr/>
          </p:nvSpPr>
          <p:spPr>
            <a:xfrm>
              <a:off x="152400" y="38100"/>
              <a:ext cx="228600" cy="228600"/>
            </a:xfrm>
            <a:prstGeom prst="ellipse">
              <a:avLst/>
            </a:prstGeom>
            <a:solidFill>
              <a:srgbClr val="4F9DDF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18"/>
            <p:cNvSpPr/>
            <p:nvPr/>
          </p:nvSpPr>
          <p:spPr>
            <a:xfrm>
              <a:off x="95250" y="133350"/>
              <a:ext cx="228600" cy="228600"/>
            </a:xfrm>
            <a:prstGeom prst="ellipse">
              <a:avLst/>
            </a:prstGeom>
            <a:solidFill>
              <a:srgbClr val="F9C846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5" name="Google Shape;205;p18"/>
          <p:cNvSpPr txBox="1"/>
          <p:nvPr/>
        </p:nvSpPr>
        <p:spPr>
          <a:xfrm>
            <a:off x="457200" y="381000"/>
            <a:ext cx="76200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32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Play and Learning Are Not Opposites</a:t>
            </a:r>
            <a:endParaRPr b="0" sz="320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grpSp>
        <p:nvGrpSpPr>
          <p:cNvPr id="206" name="Google Shape;206;p18"/>
          <p:cNvGrpSpPr/>
          <p:nvPr/>
        </p:nvGrpSpPr>
        <p:grpSpPr>
          <a:xfrm>
            <a:off x="457200" y="1123950"/>
            <a:ext cx="8229600" cy="1009800"/>
            <a:chOff x="457200" y="1123950"/>
            <a:chExt cx="8229600" cy="1009800"/>
          </a:xfrm>
        </p:grpSpPr>
        <p:sp>
          <p:nvSpPr>
            <p:cNvPr id="207" name="Google Shape;207;p18"/>
            <p:cNvSpPr/>
            <p:nvPr/>
          </p:nvSpPr>
          <p:spPr>
            <a:xfrm>
              <a:off x="457200" y="1123950"/>
              <a:ext cx="8229600" cy="1009800"/>
            </a:xfrm>
            <a:prstGeom prst="roundRect">
              <a:avLst>
                <a:gd fmla="val 15094" name="adj"/>
              </a:avLst>
            </a:prstGeom>
            <a:solidFill>
              <a:srgbClr val="FFFFFF"/>
            </a:solidFill>
            <a:ln cap="flat" cmpd="sng" w="19050">
              <a:solidFill>
                <a:srgbClr val="4F9DD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18"/>
            <p:cNvSpPr txBox="1"/>
            <p:nvPr/>
          </p:nvSpPr>
          <p:spPr>
            <a:xfrm>
              <a:off x="457200" y="1181100"/>
              <a:ext cx="8229600" cy="89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F26D6D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The Traditional False Dichotomy: PLAY vs. LEARNING</a:t>
              </a:r>
              <a:endParaRPr b="0" sz="1100">
                <a:solidFill>
                  <a:srgbClr val="F26D6D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ctr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" sz="1400">
                  <a:solidFill>
                    <a:srgbClr val="FFFFF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PLAY</a:t>
              </a:r>
              <a:r>
                <a:rPr b="0" lang="en" sz="14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 </a:t>
              </a:r>
              <a:r>
                <a:rPr b="0" lang="en" sz="16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+</a:t>
              </a:r>
              <a:r>
                <a:rPr b="0" lang="en" sz="14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 </a:t>
              </a:r>
              <a:r>
                <a:rPr b="0" lang="en" sz="1400">
                  <a:solidFill>
                    <a:srgbClr val="2D3142"/>
                  </a:solidFill>
                  <a:highlight>
                    <a:srgbClr val="F9C846"/>
                  </a:highlight>
                  <a:latin typeface="Nunito ExtraBold"/>
                  <a:ea typeface="Nunito ExtraBold"/>
                  <a:cs typeface="Nunito ExtraBold"/>
                  <a:sym typeface="Nunito ExtraBold"/>
                </a:rPr>
                <a:t>INTENTIONAL TEACHING</a:t>
              </a:r>
              <a:r>
                <a:rPr b="0" lang="en" sz="14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 </a:t>
              </a:r>
              <a:r>
                <a:rPr b="0" lang="en" sz="16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=</a:t>
              </a:r>
              <a:r>
                <a:rPr b="0" lang="en" sz="14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 </a:t>
              </a:r>
              <a:r>
                <a:rPr b="0" lang="en" sz="1400">
                  <a:solidFill>
                    <a:srgbClr val="FFFFF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PLAYFUL LEARNING</a:t>
              </a:r>
              <a:endParaRPr b="0" sz="14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</p:grpSp>
      <p:sp>
        <p:nvSpPr>
          <p:cNvPr id="209" name="Google Shape;209;p18"/>
          <p:cNvSpPr txBox="1"/>
          <p:nvPr/>
        </p:nvSpPr>
        <p:spPr>
          <a:xfrm>
            <a:off x="457200" y="2305050"/>
            <a:ext cx="82296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7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Intentional Adult Actions:</a:t>
            </a:r>
            <a:endParaRPr b="0" sz="170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grpSp>
        <p:nvGrpSpPr>
          <p:cNvPr id="210" name="Google Shape;210;p18"/>
          <p:cNvGrpSpPr/>
          <p:nvPr/>
        </p:nvGrpSpPr>
        <p:grpSpPr>
          <a:xfrm>
            <a:off x="476250" y="2628900"/>
            <a:ext cx="8210550" cy="304800"/>
            <a:chOff x="476250" y="2628900"/>
            <a:chExt cx="8210550" cy="304800"/>
          </a:xfrm>
        </p:grpSpPr>
        <p:sp>
          <p:nvSpPr>
            <p:cNvPr id="211" name="Google Shape;211;p18"/>
            <p:cNvSpPr/>
            <p:nvPr/>
          </p:nvSpPr>
          <p:spPr>
            <a:xfrm>
              <a:off x="476250" y="2686050"/>
              <a:ext cx="190500" cy="190500"/>
            </a:xfrm>
            <a:prstGeom prst="ellipse">
              <a:avLst/>
            </a:prstGeom>
            <a:solidFill>
              <a:srgbClr val="48C0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18"/>
            <p:cNvSpPr/>
            <p:nvPr/>
          </p:nvSpPr>
          <p:spPr>
            <a:xfrm>
              <a:off x="523875" y="2743200"/>
              <a:ext cx="95400" cy="762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36000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38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18"/>
            <p:cNvSpPr txBox="1"/>
            <p:nvPr/>
          </p:nvSpPr>
          <p:spPr>
            <a:xfrm>
              <a:off x="762000" y="2628900"/>
              <a:ext cx="79248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Set up the environment and introduce materials</a:t>
              </a:r>
              <a:endParaRPr b="0" sz="13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</p:grpSp>
      <p:grpSp>
        <p:nvGrpSpPr>
          <p:cNvPr id="214" name="Google Shape;214;p18"/>
          <p:cNvGrpSpPr/>
          <p:nvPr/>
        </p:nvGrpSpPr>
        <p:grpSpPr>
          <a:xfrm>
            <a:off x="476250" y="2981325"/>
            <a:ext cx="8210550" cy="304800"/>
            <a:chOff x="476250" y="2981325"/>
            <a:chExt cx="8210550" cy="304800"/>
          </a:xfrm>
        </p:grpSpPr>
        <p:sp>
          <p:nvSpPr>
            <p:cNvPr id="215" name="Google Shape;215;p18"/>
            <p:cNvSpPr/>
            <p:nvPr/>
          </p:nvSpPr>
          <p:spPr>
            <a:xfrm>
              <a:off x="476250" y="3038475"/>
              <a:ext cx="190500" cy="190500"/>
            </a:xfrm>
            <a:prstGeom prst="ellipse">
              <a:avLst/>
            </a:prstGeom>
            <a:solidFill>
              <a:srgbClr val="48C0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18"/>
            <p:cNvSpPr/>
            <p:nvPr/>
          </p:nvSpPr>
          <p:spPr>
            <a:xfrm>
              <a:off x="523875" y="3095625"/>
              <a:ext cx="95400" cy="762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36000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38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18"/>
            <p:cNvSpPr txBox="1"/>
            <p:nvPr/>
          </p:nvSpPr>
          <p:spPr>
            <a:xfrm>
              <a:off x="762000" y="2981325"/>
              <a:ext cx="79248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Model language and ask open-ended questions</a:t>
              </a:r>
              <a:endParaRPr b="0" sz="13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</p:grpSp>
      <p:grpSp>
        <p:nvGrpSpPr>
          <p:cNvPr id="218" name="Google Shape;218;p18"/>
          <p:cNvGrpSpPr/>
          <p:nvPr/>
        </p:nvGrpSpPr>
        <p:grpSpPr>
          <a:xfrm>
            <a:off x="476250" y="3333750"/>
            <a:ext cx="8210550" cy="304800"/>
            <a:chOff x="476250" y="3333750"/>
            <a:chExt cx="8210550" cy="304800"/>
          </a:xfrm>
        </p:grpSpPr>
        <p:sp>
          <p:nvSpPr>
            <p:cNvPr id="219" name="Google Shape;219;p18"/>
            <p:cNvSpPr/>
            <p:nvPr/>
          </p:nvSpPr>
          <p:spPr>
            <a:xfrm>
              <a:off x="476250" y="3390900"/>
              <a:ext cx="190500" cy="190500"/>
            </a:xfrm>
            <a:prstGeom prst="ellipse">
              <a:avLst/>
            </a:prstGeom>
            <a:solidFill>
              <a:srgbClr val="48C0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18"/>
            <p:cNvSpPr/>
            <p:nvPr/>
          </p:nvSpPr>
          <p:spPr>
            <a:xfrm>
              <a:off x="523875" y="3448050"/>
              <a:ext cx="95400" cy="762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36000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38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18"/>
            <p:cNvSpPr txBox="1"/>
            <p:nvPr/>
          </p:nvSpPr>
          <p:spPr>
            <a:xfrm>
              <a:off x="762000" y="3333750"/>
              <a:ext cx="79248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Offer choices and add challenges</a:t>
              </a:r>
              <a:endParaRPr b="0" sz="13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</p:grpSp>
      <p:grpSp>
        <p:nvGrpSpPr>
          <p:cNvPr id="222" name="Google Shape;222;p18"/>
          <p:cNvGrpSpPr/>
          <p:nvPr/>
        </p:nvGrpSpPr>
        <p:grpSpPr>
          <a:xfrm>
            <a:off x="476250" y="3686175"/>
            <a:ext cx="8210550" cy="304800"/>
            <a:chOff x="476250" y="3686175"/>
            <a:chExt cx="8210550" cy="304800"/>
          </a:xfrm>
        </p:grpSpPr>
        <p:sp>
          <p:nvSpPr>
            <p:cNvPr id="223" name="Google Shape;223;p18"/>
            <p:cNvSpPr/>
            <p:nvPr/>
          </p:nvSpPr>
          <p:spPr>
            <a:xfrm>
              <a:off x="476250" y="3743325"/>
              <a:ext cx="190500" cy="190500"/>
            </a:xfrm>
            <a:prstGeom prst="ellipse">
              <a:avLst/>
            </a:prstGeom>
            <a:solidFill>
              <a:srgbClr val="48C0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18"/>
            <p:cNvSpPr/>
            <p:nvPr/>
          </p:nvSpPr>
          <p:spPr>
            <a:xfrm>
              <a:off x="523875" y="3800475"/>
              <a:ext cx="95400" cy="762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36000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38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18"/>
            <p:cNvSpPr txBox="1"/>
            <p:nvPr/>
          </p:nvSpPr>
          <p:spPr>
            <a:xfrm>
              <a:off x="762000" y="3686175"/>
              <a:ext cx="79248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Support peer interactions and scaffold skills</a:t>
              </a:r>
              <a:endParaRPr b="0" sz="13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</p:grpSp>
      <p:grpSp>
        <p:nvGrpSpPr>
          <p:cNvPr id="226" name="Google Shape;226;p18"/>
          <p:cNvGrpSpPr/>
          <p:nvPr/>
        </p:nvGrpSpPr>
        <p:grpSpPr>
          <a:xfrm>
            <a:off x="476250" y="4038600"/>
            <a:ext cx="8210550" cy="304800"/>
            <a:chOff x="476250" y="4038600"/>
            <a:chExt cx="8210550" cy="304800"/>
          </a:xfrm>
        </p:grpSpPr>
        <p:sp>
          <p:nvSpPr>
            <p:cNvPr id="227" name="Google Shape;227;p18"/>
            <p:cNvSpPr/>
            <p:nvPr/>
          </p:nvSpPr>
          <p:spPr>
            <a:xfrm>
              <a:off x="476250" y="4095750"/>
              <a:ext cx="190500" cy="190500"/>
            </a:xfrm>
            <a:prstGeom prst="ellipse">
              <a:avLst/>
            </a:prstGeom>
            <a:solidFill>
              <a:srgbClr val="48C0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18"/>
            <p:cNvSpPr/>
            <p:nvPr/>
          </p:nvSpPr>
          <p:spPr>
            <a:xfrm>
              <a:off x="523875" y="4152900"/>
              <a:ext cx="95400" cy="762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36000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38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18"/>
            <p:cNvSpPr txBox="1"/>
            <p:nvPr/>
          </p:nvSpPr>
          <p:spPr>
            <a:xfrm>
              <a:off x="762000" y="4038600"/>
              <a:ext cx="79248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Observe, collect data, and connect play to learning goals</a:t>
              </a:r>
              <a:endParaRPr b="0" sz="13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</p:grpSp>
      <p:grpSp>
        <p:nvGrpSpPr>
          <p:cNvPr id="230" name="Google Shape;230;p18"/>
          <p:cNvGrpSpPr/>
          <p:nvPr/>
        </p:nvGrpSpPr>
        <p:grpSpPr>
          <a:xfrm>
            <a:off x="457200" y="4457700"/>
            <a:ext cx="8229600" cy="438300"/>
            <a:chOff x="457200" y="4457700"/>
            <a:chExt cx="8229600" cy="438300"/>
          </a:xfrm>
        </p:grpSpPr>
        <p:sp>
          <p:nvSpPr>
            <p:cNvPr id="231" name="Google Shape;231;p18"/>
            <p:cNvSpPr/>
            <p:nvPr/>
          </p:nvSpPr>
          <p:spPr>
            <a:xfrm>
              <a:off x="457200" y="4457700"/>
              <a:ext cx="8229600" cy="438300"/>
            </a:xfrm>
            <a:prstGeom prst="roundRect">
              <a:avLst>
                <a:gd fmla="val 26086" name="adj"/>
              </a:avLst>
            </a:prstGeom>
            <a:solidFill>
              <a:srgbClr val="F9C846">
                <a:alpha val="18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18"/>
            <p:cNvSpPr txBox="1"/>
            <p:nvPr/>
          </p:nvSpPr>
          <p:spPr>
            <a:xfrm>
              <a:off x="609600" y="4457700"/>
              <a:ext cx="7924800" cy="438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150">
                  <a:solidFill>
                    <a:srgbClr val="2D3142"/>
                  </a:solidFill>
                  <a:latin typeface="Quicksand"/>
                  <a:ea typeface="Quicksand"/>
                  <a:cs typeface="Quicksand"/>
                  <a:sym typeface="Quicksand"/>
                </a:rPr>
                <a:t>Playful learning is a continuum that includes varying levels of adult involvement and child direction.</a:t>
              </a:r>
              <a:endParaRPr b="1" i="1" sz="1150">
                <a:solidFill>
                  <a:srgbClr val="2D3142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7"/>
        </a:solidFill>
      </p:bgPr>
    </p:bg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9"/>
          <p:cNvSpPr/>
          <p:nvPr/>
        </p:nvSpPr>
        <p:spPr>
          <a:xfrm>
            <a:off x="7905750" y="-1238250"/>
            <a:ext cx="2286000" cy="2286000"/>
          </a:xfrm>
          <a:prstGeom prst="ellipse">
            <a:avLst/>
          </a:prstGeom>
          <a:solidFill>
            <a:srgbClr val="F9C846">
              <a:alpha val="15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19"/>
          <p:cNvSpPr/>
          <p:nvPr/>
        </p:nvSpPr>
        <p:spPr>
          <a:xfrm>
            <a:off x="-1047750" y="4095750"/>
            <a:ext cx="2286000" cy="2286000"/>
          </a:xfrm>
          <a:prstGeom prst="ellipse">
            <a:avLst/>
          </a:prstGeom>
          <a:solidFill>
            <a:srgbClr val="48C0A3">
              <a:alpha val="1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9" name="Google Shape;239;p19"/>
          <p:cNvGrpSpPr/>
          <p:nvPr/>
        </p:nvGrpSpPr>
        <p:grpSpPr>
          <a:xfrm>
            <a:off x="457200" y="276225"/>
            <a:ext cx="8305800" cy="724050"/>
            <a:chOff x="457200" y="276225"/>
            <a:chExt cx="8305800" cy="724050"/>
          </a:xfrm>
        </p:grpSpPr>
        <p:grpSp>
          <p:nvGrpSpPr>
            <p:cNvPr id="240" name="Google Shape;240;p19"/>
            <p:cNvGrpSpPr/>
            <p:nvPr/>
          </p:nvGrpSpPr>
          <p:grpSpPr>
            <a:xfrm>
              <a:off x="8420100" y="276225"/>
              <a:ext cx="342900" cy="323850"/>
              <a:chOff x="38100" y="38100"/>
              <a:chExt cx="342900" cy="323850"/>
            </a:xfrm>
          </p:grpSpPr>
          <p:sp>
            <p:nvSpPr>
              <p:cNvPr id="241" name="Google Shape;241;p19"/>
              <p:cNvSpPr/>
              <p:nvPr/>
            </p:nvSpPr>
            <p:spPr>
              <a:xfrm>
                <a:off x="38100" y="38100"/>
                <a:ext cx="228600" cy="228600"/>
              </a:xfrm>
              <a:prstGeom prst="ellipse">
                <a:avLst/>
              </a:prstGeom>
              <a:solidFill>
                <a:srgbClr val="F26D6D">
                  <a:alpha val="9000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" name="Google Shape;242;p19"/>
              <p:cNvSpPr/>
              <p:nvPr/>
            </p:nvSpPr>
            <p:spPr>
              <a:xfrm>
                <a:off x="152400" y="38100"/>
                <a:ext cx="228600" cy="228600"/>
              </a:xfrm>
              <a:prstGeom prst="ellipse">
                <a:avLst/>
              </a:prstGeom>
              <a:solidFill>
                <a:srgbClr val="4F9DDF">
                  <a:alpha val="9000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" name="Google Shape;243;p19"/>
              <p:cNvSpPr/>
              <p:nvPr/>
            </p:nvSpPr>
            <p:spPr>
              <a:xfrm>
                <a:off x="95250" y="133350"/>
                <a:ext cx="228600" cy="228600"/>
              </a:xfrm>
              <a:prstGeom prst="ellipse">
                <a:avLst/>
              </a:prstGeom>
              <a:solidFill>
                <a:srgbClr val="F9C846">
                  <a:alpha val="9000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44" name="Google Shape;244;p19"/>
            <p:cNvSpPr txBox="1"/>
            <p:nvPr/>
          </p:nvSpPr>
          <p:spPr>
            <a:xfrm>
              <a:off x="457200" y="333375"/>
              <a:ext cx="7620000" cy="66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32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Developmental Milestones </a:t>
              </a:r>
              <a:r>
                <a:rPr b="1" lang="en" sz="2000">
                  <a:solidFill>
                    <a:srgbClr val="4F9DDF"/>
                  </a:solidFill>
                  <a:latin typeface="Nunito"/>
                  <a:ea typeface="Nunito"/>
                  <a:cs typeface="Nunito"/>
                  <a:sym typeface="Nunito"/>
                </a:rPr>
                <a:t>(Ages 3–5)</a:t>
              </a:r>
              <a:endParaRPr b="0" sz="32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</p:grpSp>
      <p:grpSp>
        <p:nvGrpSpPr>
          <p:cNvPr id="245" name="Google Shape;245;p19"/>
          <p:cNvGrpSpPr/>
          <p:nvPr/>
        </p:nvGrpSpPr>
        <p:grpSpPr>
          <a:xfrm>
            <a:off x="457200" y="1095375"/>
            <a:ext cx="8229600" cy="2333550"/>
            <a:chOff x="457200" y="1095375"/>
            <a:chExt cx="8229600" cy="2333550"/>
          </a:xfrm>
        </p:grpSpPr>
        <p:grpSp>
          <p:nvGrpSpPr>
            <p:cNvPr id="246" name="Google Shape;246;p19"/>
            <p:cNvGrpSpPr/>
            <p:nvPr/>
          </p:nvGrpSpPr>
          <p:grpSpPr>
            <a:xfrm>
              <a:off x="457200" y="1095375"/>
              <a:ext cx="3924300" cy="1095300"/>
              <a:chOff x="0" y="0"/>
              <a:chExt cx="3924300" cy="1095300"/>
            </a:xfrm>
          </p:grpSpPr>
          <p:sp>
            <p:nvSpPr>
              <p:cNvPr id="247" name="Google Shape;247;p19"/>
              <p:cNvSpPr/>
              <p:nvPr/>
            </p:nvSpPr>
            <p:spPr>
              <a:xfrm>
                <a:off x="0" y="0"/>
                <a:ext cx="3924300" cy="1095300"/>
              </a:xfrm>
              <a:prstGeom prst="roundRect">
                <a:avLst>
                  <a:gd fmla="val 13913" name="adj"/>
                </a:avLst>
              </a:prstGeom>
              <a:solidFill>
                <a:srgbClr val="4F9DD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" name="Google Shape;248;p19"/>
              <p:cNvSpPr txBox="1"/>
              <p:nvPr/>
            </p:nvSpPr>
            <p:spPr>
              <a:xfrm>
                <a:off x="190500" y="114300"/>
                <a:ext cx="3543300" cy="866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500">
                    <a:solidFill>
                      <a:srgbClr val="FFFFFF"/>
                    </a:solidFill>
                    <a:latin typeface="Nunito ExtraBold"/>
                    <a:ea typeface="Nunito ExtraBold"/>
                    <a:cs typeface="Nunito ExtraBold"/>
                    <a:sym typeface="Nunito ExtraBold"/>
                  </a:rPr>
                  <a:t>Cognition &amp; Mathematics</a:t>
                </a:r>
                <a:endParaRPr b="0" sz="1500">
                  <a:solidFill>
                    <a:srgbClr val="FFFFFF"/>
                  </a:solidFill>
                  <a:latin typeface="Nunito ExtraBold"/>
                  <a:ea typeface="Nunito ExtraBold"/>
                  <a:cs typeface="Nunito ExtraBold"/>
                  <a:sym typeface="Nunito ExtraBold"/>
                </a:endParaRPr>
              </a:p>
              <a:p>
                <a:pPr indent="0" lvl="0" marL="0" rtl="0" algn="l">
                  <a:spcBef>
                    <a:spcPts val="300"/>
                  </a:spcBef>
                  <a:spcAft>
                    <a:spcPts val="0"/>
                  </a:spcAft>
                  <a:buNone/>
                </a:pPr>
                <a:r>
                  <a:rPr b="0" lang="en" sz="1150">
                    <a:solidFill>
                      <a:srgbClr val="FFFFFF"/>
                    </a:solidFill>
                    <a:latin typeface="Quicksand Medium"/>
                    <a:ea typeface="Quicksand Medium"/>
                    <a:cs typeface="Quicksand Medium"/>
                    <a:sym typeface="Quicksand Medium"/>
                  </a:rPr>
                  <a:t>Developing active problem-solving skills, early mathematical concepts, and exploring the surrounding world.</a:t>
                </a:r>
                <a:endParaRPr b="0" sz="1150">
                  <a:solidFill>
                    <a:srgbClr val="FFFFFF"/>
                  </a:solidFill>
                  <a:latin typeface="Quicksand Medium"/>
                  <a:ea typeface="Quicksand Medium"/>
                  <a:cs typeface="Quicksand Medium"/>
                  <a:sym typeface="Quicksand Medium"/>
                </a:endParaRPr>
              </a:p>
            </p:txBody>
          </p:sp>
        </p:grpSp>
        <p:grpSp>
          <p:nvGrpSpPr>
            <p:cNvPr id="249" name="Google Shape;249;p19"/>
            <p:cNvGrpSpPr/>
            <p:nvPr/>
          </p:nvGrpSpPr>
          <p:grpSpPr>
            <a:xfrm>
              <a:off x="4762500" y="1095375"/>
              <a:ext cx="3924300" cy="1095300"/>
              <a:chOff x="0" y="0"/>
              <a:chExt cx="3924300" cy="1095300"/>
            </a:xfrm>
          </p:grpSpPr>
          <p:sp>
            <p:nvSpPr>
              <p:cNvPr id="250" name="Google Shape;250;p19"/>
              <p:cNvSpPr/>
              <p:nvPr/>
            </p:nvSpPr>
            <p:spPr>
              <a:xfrm>
                <a:off x="0" y="0"/>
                <a:ext cx="3924300" cy="1095300"/>
              </a:xfrm>
              <a:prstGeom prst="roundRect">
                <a:avLst>
                  <a:gd fmla="val 13913" name="adj"/>
                </a:avLst>
              </a:prstGeom>
              <a:solidFill>
                <a:srgbClr val="F26D6D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19"/>
              <p:cNvSpPr txBox="1"/>
              <p:nvPr/>
            </p:nvSpPr>
            <p:spPr>
              <a:xfrm>
                <a:off x="190500" y="114300"/>
                <a:ext cx="3543300" cy="866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500">
                    <a:solidFill>
                      <a:srgbClr val="FFFFFF"/>
                    </a:solidFill>
                    <a:latin typeface="Nunito ExtraBold"/>
                    <a:ea typeface="Nunito ExtraBold"/>
                    <a:cs typeface="Nunito ExtraBold"/>
                    <a:sym typeface="Nunito ExtraBold"/>
                  </a:rPr>
                  <a:t>Communication &amp; Literacy</a:t>
                </a:r>
                <a:endParaRPr b="0" sz="1500">
                  <a:solidFill>
                    <a:srgbClr val="FFFFFF"/>
                  </a:solidFill>
                  <a:latin typeface="Nunito ExtraBold"/>
                  <a:ea typeface="Nunito ExtraBold"/>
                  <a:cs typeface="Nunito ExtraBold"/>
                  <a:sym typeface="Nunito ExtraBold"/>
                </a:endParaRPr>
              </a:p>
              <a:p>
                <a:pPr indent="0" lvl="0" marL="0" rtl="0" algn="l">
                  <a:spcBef>
                    <a:spcPts val="300"/>
                  </a:spcBef>
                  <a:spcAft>
                    <a:spcPts val="0"/>
                  </a:spcAft>
                  <a:buNone/>
                </a:pPr>
                <a:r>
                  <a:rPr b="0" lang="en" sz="1150">
                    <a:solidFill>
                      <a:srgbClr val="FFFFFF"/>
                    </a:solidFill>
                    <a:latin typeface="Quicksand Medium"/>
                    <a:ea typeface="Quicksand Medium"/>
                    <a:cs typeface="Quicksand Medium"/>
                    <a:sym typeface="Quicksand Medium"/>
                  </a:rPr>
                  <a:t>Expanding expressive communication, active vocabulary, and foundational early literacy skills.</a:t>
                </a:r>
                <a:endParaRPr b="0" sz="1150">
                  <a:solidFill>
                    <a:srgbClr val="FFFFFF"/>
                  </a:solidFill>
                  <a:latin typeface="Quicksand Medium"/>
                  <a:ea typeface="Quicksand Medium"/>
                  <a:cs typeface="Quicksand Medium"/>
                  <a:sym typeface="Quicksand Medium"/>
                </a:endParaRPr>
              </a:p>
            </p:txBody>
          </p:sp>
        </p:grpSp>
        <p:grpSp>
          <p:nvGrpSpPr>
            <p:cNvPr id="252" name="Google Shape;252;p19"/>
            <p:cNvGrpSpPr/>
            <p:nvPr/>
          </p:nvGrpSpPr>
          <p:grpSpPr>
            <a:xfrm>
              <a:off x="457200" y="2333625"/>
              <a:ext cx="3924300" cy="1095300"/>
              <a:chOff x="0" y="0"/>
              <a:chExt cx="3924300" cy="1095300"/>
            </a:xfrm>
          </p:grpSpPr>
          <p:sp>
            <p:nvSpPr>
              <p:cNvPr id="253" name="Google Shape;253;p19"/>
              <p:cNvSpPr/>
              <p:nvPr/>
            </p:nvSpPr>
            <p:spPr>
              <a:xfrm>
                <a:off x="0" y="0"/>
                <a:ext cx="3924300" cy="1095300"/>
              </a:xfrm>
              <a:prstGeom prst="roundRect">
                <a:avLst>
                  <a:gd fmla="val 13913" name="adj"/>
                </a:avLst>
              </a:prstGeom>
              <a:solidFill>
                <a:srgbClr val="F9C846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4" name="Google Shape;254;p19"/>
              <p:cNvSpPr txBox="1"/>
              <p:nvPr/>
            </p:nvSpPr>
            <p:spPr>
              <a:xfrm>
                <a:off x="190500" y="114300"/>
                <a:ext cx="3543300" cy="866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500">
                    <a:solidFill>
                      <a:srgbClr val="2D3142"/>
                    </a:solidFill>
                    <a:latin typeface="Nunito ExtraBold"/>
                    <a:ea typeface="Nunito ExtraBold"/>
                    <a:cs typeface="Nunito ExtraBold"/>
                    <a:sym typeface="Nunito ExtraBold"/>
                  </a:rPr>
                  <a:t>Social-Emotional Skills</a:t>
                </a:r>
                <a:endParaRPr b="0" sz="15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endParaRPr>
              </a:p>
              <a:p>
                <a:pPr indent="0" lvl="0" marL="0" rtl="0" algn="l">
                  <a:spcBef>
                    <a:spcPts val="300"/>
                  </a:spcBef>
                  <a:spcAft>
                    <a:spcPts val="0"/>
                  </a:spcAft>
                  <a:buNone/>
                </a:pPr>
                <a:r>
                  <a:rPr b="0" lang="en" sz="1150">
                    <a:solidFill>
                      <a:srgbClr val="2D3142"/>
                    </a:solidFill>
                    <a:latin typeface="Quicksand Medium"/>
                    <a:ea typeface="Quicksand Medium"/>
                    <a:cs typeface="Quicksand Medium"/>
                    <a:sym typeface="Quicksand Medium"/>
                  </a:rPr>
                  <a:t>Nurturing deep peer relationships, learning empathy, and expanding social and emotional growth.</a:t>
                </a:r>
                <a:endParaRPr b="0" sz="1150">
                  <a:solidFill>
                    <a:srgbClr val="2D3142"/>
                  </a:solidFill>
                  <a:latin typeface="Quicksand Medium"/>
                  <a:ea typeface="Quicksand Medium"/>
                  <a:cs typeface="Quicksand Medium"/>
                  <a:sym typeface="Quicksand Medium"/>
                </a:endParaRPr>
              </a:p>
            </p:txBody>
          </p:sp>
        </p:grpSp>
        <p:grpSp>
          <p:nvGrpSpPr>
            <p:cNvPr id="255" name="Google Shape;255;p19"/>
            <p:cNvGrpSpPr/>
            <p:nvPr/>
          </p:nvGrpSpPr>
          <p:grpSpPr>
            <a:xfrm>
              <a:off x="4762500" y="2333625"/>
              <a:ext cx="3924300" cy="1095300"/>
              <a:chOff x="0" y="0"/>
              <a:chExt cx="3924300" cy="1095300"/>
            </a:xfrm>
          </p:grpSpPr>
          <p:sp>
            <p:nvSpPr>
              <p:cNvPr id="256" name="Google Shape;256;p19"/>
              <p:cNvSpPr/>
              <p:nvPr/>
            </p:nvSpPr>
            <p:spPr>
              <a:xfrm>
                <a:off x="0" y="0"/>
                <a:ext cx="3924300" cy="1095300"/>
              </a:xfrm>
              <a:prstGeom prst="roundRect">
                <a:avLst>
                  <a:gd fmla="val 13913" name="adj"/>
                </a:avLst>
              </a:prstGeom>
              <a:solidFill>
                <a:srgbClr val="48C0A3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" name="Google Shape;257;p19"/>
              <p:cNvSpPr txBox="1"/>
              <p:nvPr/>
            </p:nvSpPr>
            <p:spPr>
              <a:xfrm>
                <a:off x="190500" y="114300"/>
                <a:ext cx="3543300" cy="866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500">
                    <a:solidFill>
                      <a:srgbClr val="FFFFFF"/>
                    </a:solidFill>
                    <a:latin typeface="Nunito ExtraBold"/>
                    <a:ea typeface="Nunito ExtraBold"/>
                    <a:cs typeface="Nunito ExtraBold"/>
                    <a:sym typeface="Nunito ExtraBold"/>
                  </a:rPr>
                  <a:t>Executive Function &amp; Motor</a:t>
                </a:r>
                <a:endParaRPr b="0" sz="1500">
                  <a:solidFill>
                    <a:srgbClr val="FFFFFF"/>
                  </a:solidFill>
                  <a:latin typeface="Nunito ExtraBold"/>
                  <a:ea typeface="Nunito ExtraBold"/>
                  <a:cs typeface="Nunito ExtraBold"/>
                  <a:sym typeface="Nunito ExtraBold"/>
                </a:endParaRPr>
              </a:p>
              <a:p>
                <a:pPr indent="0" lvl="0" marL="0" rtl="0" algn="l">
                  <a:spcBef>
                    <a:spcPts val="300"/>
                  </a:spcBef>
                  <a:spcAft>
                    <a:spcPts val="0"/>
                  </a:spcAft>
                  <a:buNone/>
                </a:pPr>
                <a:r>
                  <a:rPr b="0" lang="en" sz="1150">
                    <a:solidFill>
                      <a:srgbClr val="FFFFFF"/>
                    </a:solidFill>
                    <a:latin typeface="Quicksand Medium"/>
                    <a:ea typeface="Quicksand Medium"/>
                    <a:cs typeface="Quicksand Medium"/>
                    <a:sym typeface="Quicksand Medium"/>
                  </a:rPr>
                  <a:t>Refining critical fine and gross motor skills alongside initial self-regulation and executive focus.</a:t>
                </a:r>
                <a:endParaRPr b="0" sz="1150">
                  <a:solidFill>
                    <a:srgbClr val="FFFFFF"/>
                  </a:solidFill>
                  <a:latin typeface="Quicksand Medium"/>
                  <a:ea typeface="Quicksand Medium"/>
                  <a:cs typeface="Quicksand Medium"/>
                  <a:sym typeface="Quicksand Medium"/>
                </a:endParaRPr>
              </a:p>
            </p:txBody>
          </p:sp>
        </p:grpSp>
      </p:grpSp>
      <p:grpSp>
        <p:nvGrpSpPr>
          <p:cNvPr id="258" name="Google Shape;258;p19"/>
          <p:cNvGrpSpPr/>
          <p:nvPr/>
        </p:nvGrpSpPr>
        <p:grpSpPr>
          <a:xfrm>
            <a:off x="457200" y="3571875"/>
            <a:ext cx="8229600" cy="1095300"/>
            <a:chOff x="0" y="0"/>
            <a:chExt cx="8229600" cy="1095300"/>
          </a:xfrm>
        </p:grpSpPr>
        <p:sp>
          <p:nvSpPr>
            <p:cNvPr id="259" name="Google Shape;259;p19"/>
            <p:cNvSpPr/>
            <p:nvPr/>
          </p:nvSpPr>
          <p:spPr>
            <a:xfrm>
              <a:off x="0" y="0"/>
              <a:ext cx="8229600" cy="1095300"/>
            </a:xfrm>
            <a:prstGeom prst="roundRect">
              <a:avLst>
                <a:gd fmla="val 13913" name="adj"/>
              </a:avLst>
            </a:prstGeom>
            <a:solidFill>
              <a:srgbClr val="2D3142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19"/>
            <p:cNvSpPr txBox="1"/>
            <p:nvPr/>
          </p:nvSpPr>
          <p:spPr>
            <a:xfrm>
              <a:off x="304800" y="142875"/>
              <a:ext cx="7620000" cy="80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500">
                  <a:solidFill>
                    <a:srgbClr val="F9C846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Core Value:</a:t>
              </a:r>
              <a:r>
                <a:rPr b="0" lang="en" sz="1500">
                  <a:solidFill>
                    <a:srgbClr val="FFFFF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 Play gives children the unique opportunity to practice </a:t>
              </a:r>
              <a:r>
                <a:rPr b="0" lang="en" sz="1500">
                  <a:solidFill>
                    <a:srgbClr val="F26D6D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ALL</a:t>
              </a:r>
              <a:r>
                <a:rPr b="0" lang="en" sz="1500">
                  <a:solidFill>
                    <a:srgbClr val="FFFFF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 of these critical skills at the exact same time in a natural context.</a:t>
              </a:r>
              <a:endParaRPr b="0" sz="1500">
                <a:solidFill>
                  <a:srgbClr val="FFFFFF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DFBF7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66" name="Google Shape;266;p20"/>
          <p:cNvGrpSpPr/>
          <p:nvPr/>
        </p:nvGrpSpPr>
        <p:grpSpPr>
          <a:xfrm>
            <a:off x="8001000" y="-952500"/>
            <a:ext cx="1524000" cy="1762275"/>
            <a:chOff x="8001000" y="-952500"/>
            <a:chExt cx="1524000" cy="1762275"/>
          </a:xfrm>
        </p:grpSpPr>
        <p:sp>
          <p:nvSpPr>
            <p:cNvPr id="267" name="Google Shape;267;p20"/>
            <p:cNvSpPr/>
            <p:nvPr/>
          </p:nvSpPr>
          <p:spPr>
            <a:xfrm>
              <a:off x="8001000" y="-952500"/>
              <a:ext cx="1524000" cy="1524000"/>
            </a:xfrm>
            <a:prstGeom prst="ellipse">
              <a:avLst/>
            </a:prstGeom>
            <a:solidFill>
              <a:srgbClr val="F9C846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20"/>
            <p:cNvSpPr/>
            <p:nvPr/>
          </p:nvSpPr>
          <p:spPr>
            <a:xfrm>
              <a:off x="8382000" y="381000"/>
              <a:ext cx="381000" cy="381000"/>
            </a:xfrm>
            <a:prstGeom prst="roundRect">
              <a:avLst>
                <a:gd fmla="val 50000" name="adj"/>
              </a:avLst>
            </a:prstGeom>
            <a:solidFill>
              <a:srgbClr val="48C0A3">
                <a:alpha val="3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20"/>
            <p:cNvSpPr/>
            <p:nvPr/>
          </p:nvSpPr>
          <p:spPr>
            <a:xfrm>
              <a:off x="8905875" y="523875"/>
              <a:ext cx="285900" cy="285900"/>
            </a:xfrm>
            <a:prstGeom prst="ellipse">
              <a:avLst/>
            </a:prstGeom>
            <a:solidFill>
              <a:srgbClr val="F26D6D">
                <a:alpha val="4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70" name="Google Shape;270;p20"/>
          <p:cNvGrpSpPr/>
          <p:nvPr/>
        </p:nvGrpSpPr>
        <p:grpSpPr>
          <a:xfrm>
            <a:off x="-762000" y="4333875"/>
            <a:ext cx="1905000" cy="1952625"/>
            <a:chOff x="-762000" y="4333875"/>
            <a:chExt cx="1905000" cy="1952625"/>
          </a:xfrm>
        </p:grpSpPr>
        <p:sp>
          <p:nvSpPr>
            <p:cNvPr id="271" name="Google Shape;271;p20"/>
            <p:cNvSpPr/>
            <p:nvPr/>
          </p:nvSpPr>
          <p:spPr>
            <a:xfrm>
              <a:off x="-762000" y="4381500"/>
              <a:ext cx="1905000" cy="1905000"/>
            </a:xfrm>
            <a:prstGeom prst="ellipse">
              <a:avLst/>
            </a:prstGeom>
            <a:solidFill>
              <a:srgbClr val="4F9DDF">
                <a:alpha val="1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20"/>
            <p:cNvSpPr/>
            <p:nvPr/>
          </p:nvSpPr>
          <p:spPr>
            <a:xfrm>
              <a:off x="619125" y="4333875"/>
              <a:ext cx="476400" cy="476400"/>
            </a:xfrm>
            <a:prstGeom prst="ellipse">
              <a:avLst/>
            </a:prstGeom>
            <a:solidFill>
              <a:srgbClr val="F9C846">
                <a:alpha val="4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73" name="Google Shape;273;p20"/>
          <p:cNvGrpSpPr/>
          <p:nvPr/>
        </p:nvGrpSpPr>
        <p:grpSpPr>
          <a:xfrm>
            <a:off x="8572500" y="342900"/>
            <a:ext cx="342900" cy="323850"/>
            <a:chOff x="38100" y="38100"/>
            <a:chExt cx="342900" cy="323850"/>
          </a:xfrm>
        </p:grpSpPr>
        <p:sp>
          <p:nvSpPr>
            <p:cNvPr id="274" name="Google Shape;274;p20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F26D6D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20"/>
            <p:cNvSpPr/>
            <p:nvPr/>
          </p:nvSpPr>
          <p:spPr>
            <a:xfrm>
              <a:off x="152400" y="38100"/>
              <a:ext cx="228600" cy="228600"/>
            </a:xfrm>
            <a:prstGeom prst="ellipse">
              <a:avLst/>
            </a:prstGeom>
            <a:solidFill>
              <a:srgbClr val="4F9DDF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20"/>
            <p:cNvSpPr/>
            <p:nvPr/>
          </p:nvSpPr>
          <p:spPr>
            <a:xfrm>
              <a:off x="95250" y="133350"/>
              <a:ext cx="228600" cy="228600"/>
            </a:xfrm>
            <a:prstGeom prst="ellipse">
              <a:avLst/>
            </a:prstGeom>
            <a:solidFill>
              <a:srgbClr val="F9C846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7" name="Google Shape;277;p20"/>
          <p:cNvSpPr txBox="1"/>
          <p:nvPr/>
        </p:nvSpPr>
        <p:spPr>
          <a:xfrm>
            <a:off x="457200" y="333375"/>
            <a:ext cx="7620000" cy="6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8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Strengthening the Executive Function</a:t>
            </a:r>
            <a:endParaRPr b="0" sz="280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sp>
        <p:nvSpPr>
          <p:cNvPr id="278" name="Google Shape;278;p20"/>
          <p:cNvSpPr txBox="1"/>
          <p:nvPr/>
        </p:nvSpPr>
        <p:spPr>
          <a:xfrm>
            <a:off x="457200" y="1000125"/>
            <a:ext cx="7620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4F9DDF"/>
                </a:solidFill>
                <a:latin typeface="Nunito"/>
                <a:ea typeface="Nunito"/>
                <a:cs typeface="Nunito"/>
                <a:sym typeface="Nunito"/>
              </a:rPr>
              <a:t>Executive Function Practice in Play</a:t>
            </a:r>
            <a:endParaRPr b="1" sz="1100">
              <a:solidFill>
                <a:srgbClr val="4F9DD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279" name="Google Shape;279;p20"/>
          <p:cNvGrpSpPr/>
          <p:nvPr/>
        </p:nvGrpSpPr>
        <p:grpSpPr>
          <a:xfrm>
            <a:off x="457200" y="1381125"/>
            <a:ext cx="2552700" cy="2428800"/>
            <a:chOff x="457200" y="1381125"/>
            <a:chExt cx="2552700" cy="2428800"/>
          </a:xfrm>
        </p:grpSpPr>
        <p:sp>
          <p:nvSpPr>
            <p:cNvPr id="280" name="Google Shape;280;p20"/>
            <p:cNvSpPr/>
            <p:nvPr/>
          </p:nvSpPr>
          <p:spPr>
            <a:xfrm>
              <a:off x="457200" y="1381125"/>
              <a:ext cx="2552700" cy="2428800"/>
            </a:xfrm>
            <a:prstGeom prst="roundRect">
              <a:avLst>
                <a:gd fmla="val 9411" name="adj"/>
              </a:avLst>
            </a:prstGeom>
            <a:solidFill>
              <a:srgbClr val="FDFBF7"/>
            </a:solidFill>
            <a:ln cap="flat" cmpd="sng" w="28575">
              <a:solidFill>
                <a:srgbClr val="4F9DD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20"/>
            <p:cNvSpPr/>
            <p:nvPr/>
          </p:nvSpPr>
          <p:spPr>
            <a:xfrm>
              <a:off x="1543050" y="1571625"/>
              <a:ext cx="381000" cy="381000"/>
            </a:xfrm>
            <a:prstGeom prst="ellipse">
              <a:avLst/>
            </a:prstGeom>
            <a:solidFill>
              <a:srgbClr val="4F9DDF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20"/>
            <p:cNvSpPr txBox="1"/>
            <p:nvPr/>
          </p:nvSpPr>
          <p:spPr>
            <a:xfrm>
              <a:off x="1695288" y="1729740"/>
              <a:ext cx="765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756">
                  <a:solidFill>
                    <a:srgbClr val="4F9DDF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A</a:t>
              </a:r>
              <a:endParaRPr b="0" sz="756">
                <a:solidFill>
                  <a:srgbClr val="4F9DDF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283" name="Google Shape;283;p20"/>
            <p:cNvSpPr txBox="1"/>
            <p:nvPr/>
          </p:nvSpPr>
          <p:spPr>
            <a:xfrm>
              <a:off x="609600" y="2047875"/>
              <a:ext cx="2247900" cy="33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5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Attention &amp; Memory</a:t>
              </a:r>
              <a:endParaRPr b="0" sz="15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284" name="Google Shape;284;p20"/>
            <p:cNvSpPr txBox="1"/>
            <p:nvPr/>
          </p:nvSpPr>
          <p:spPr>
            <a:xfrm>
              <a:off x="628650" y="2428875"/>
              <a:ext cx="2209800" cy="1285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05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Attention</a:t>
              </a:r>
              <a:endParaRPr b="0" sz="105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l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i="1" lang="en" sz="1150">
                  <a:solidFill>
                    <a:srgbClr val="4F5D75"/>
                  </a:solidFill>
                  <a:latin typeface="Quicksand"/>
                  <a:ea typeface="Quicksand"/>
                  <a:cs typeface="Quicksand"/>
                  <a:sym typeface="Quicksand"/>
                </a:rPr>
                <a:t>“Look at what I'm doing.”</a:t>
              </a:r>
              <a:endParaRPr i="1" sz="1150">
                <a:solidFill>
                  <a:srgbClr val="4F5D75"/>
                </a:solidFill>
                <a:latin typeface="Quicksand"/>
                <a:ea typeface="Quicksand"/>
                <a:cs typeface="Quicksand"/>
                <a:sym typeface="Quicksand"/>
              </a:endParaRPr>
            </a:p>
            <a:p>
              <a:pPr indent="0" lvl="0" marL="0" rtl="0" algn="l">
                <a:spcBef>
                  <a:spcPts val="1050"/>
                </a:spcBef>
                <a:spcAft>
                  <a:spcPts val="0"/>
                </a:spcAft>
                <a:buNone/>
              </a:pPr>
              <a:r>
                <a:rPr b="0" lang="en" sz="105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Working Memory</a:t>
              </a:r>
              <a:endParaRPr b="0" sz="105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l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i="1" lang="en" sz="1150">
                  <a:solidFill>
                    <a:srgbClr val="4F5D75"/>
                  </a:solidFill>
                  <a:latin typeface="Quicksand"/>
                  <a:ea typeface="Quicksand"/>
                  <a:cs typeface="Quicksand"/>
                  <a:sym typeface="Quicksand"/>
                </a:rPr>
                <a:t>“What am I supposed to do next?”</a:t>
              </a:r>
              <a:endParaRPr i="1" sz="1150">
                <a:solidFill>
                  <a:srgbClr val="4F5D75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285" name="Google Shape;285;p20"/>
          <p:cNvGrpSpPr/>
          <p:nvPr/>
        </p:nvGrpSpPr>
        <p:grpSpPr>
          <a:xfrm>
            <a:off x="3295650" y="1381125"/>
            <a:ext cx="2552700" cy="2428800"/>
            <a:chOff x="3295650" y="1381125"/>
            <a:chExt cx="2552700" cy="2428800"/>
          </a:xfrm>
        </p:grpSpPr>
        <p:sp>
          <p:nvSpPr>
            <p:cNvPr id="286" name="Google Shape;286;p20"/>
            <p:cNvSpPr/>
            <p:nvPr/>
          </p:nvSpPr>
          <p:spPr>
            <a:xfrm>
              <a:off x="3295650" y="1381125"/>
              <a:ext cx="2552700" cy="2428800"/>
            </a:xfrm>
            <a:prstGeom prst="roundRect">
              <a:avLst>
                <a:gd fmla="val 9411" name="adj"/>
              </a:avLst>
            </a:prstGeom>
            <a:solidFill>
              <a:srgbClr val="FDFBF7"/>
            </a:solidFill>
            <a:ln cap="flat" cmpd="sng" w="28575">
              <a:solidFill>
                <a:srgbClr val="F9C84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20"/>
            <p:cNvSpPr/>
            <p:nvPr/>
          </p:nvSpPr>
          <p:spPr>
            <a:xfrm>
              <a:off x="4381500" y="1571625"/>
              <a:ext cx="381000" cy="381000"/>
            </a:xfrm>
            <a:prstGeom prst="ellipse">
              <a:avLst/>
            </a:prstGeom>
            <a:solidFill>
              <a:srgbClr val="F9C846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20"/>
            <p:cNvSpPr txBox="1"/>
            <p:nvPr/>
          </p:nvSpPr>
          <p:spPr>
            <a:xfrm>
              <a:off x="4533738" y="1729740"/>
              <a:ext cx="765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829">
                  <a:solidFill>
                    <a:srgbClr val="F9C846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B</a:t>
              </a:r>
              <a:endParaRPr b="0" sz="829">
                <a:solidFill>
                  <a:srgbClr val="F9C846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289" name="Google Shape;289;p20"/>
            <p:cNvSpPr txBox="1"/>
            <p:nvPr/>
          </p:nvSpPr>
          <p:spPr>
            <a:xfrm>
              <a:off x="3448050" y="2047875"/>
              <a:ext cx="2247900" cy="33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5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Self-Control &amp; Flex</a:t>
              </a:r>
              <a:endParaRPr b="0" sz="15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290" name="Google Shape;290;p20"/>
            <p:cNvSpPr txBox="1"/>
            <p:nvPr/>
          </p:nvSpPr>
          <p:spPr>
            <a:xfrm>
              <a:off x="3467100" y="2428875"/>
              <a:ext cx="2209800" cy="1285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05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Self-Control</a:t>
              </a:r>
              <a:endParaRPr b="0" sz="105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l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i="1" lang="en" sz="1150">
                  <a:solidFill>
                    <a:srgbClr val="4F5D75"/>
                  </a:solidFill>
                  <a:latin typeface="Quicksand"/>
                  <a:ea typeface="Quicksand"/>
                  <a:cs typeface="Quicksand"/>
                  <a:sym typeface="Quicksand"/>
                </a:rPr>
                <a:t>“I want the truck, but I'm waiting.”</a:t>
              </a:r>
              <a:endParaRPr i="1" sz="1150">
                <a:solidFill>
                  <a:srgbClr val="4F5D75"/>
                </a:solidFill>
                <a:latin typeface="Quicksand"/>
                <a:ea typeface="Quicksand"/>
                <a:cs typeface="Quicksand"/>
                <a:sym typeface="Quicksand"/>
              </a:endParaRPr>
            </a:p>
            <a:p>
              <a:pPr indent="0" lvl="0" marL="0" rtl="0" algn="l">
                <a:spcBef>
                  <a:spcPts val="1050"/>
                </a:spcBef>
                <a:spcAft>
                  <a:spcPts val="0"/>
                </a:spcAft>
                <a:buNone/>
              </a:pPr>
              <a:r>
                <a:rPr b="0" lang="en" sz="105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Flexibility</a:t>
              </a:r>
              <a:endParaRPr b="0" sz="105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l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i="1" lang="en" sz="1150">
                  <a:solidFill>
                    <a:srgbClr val="4F5D75"/>
                  </a:solidFill>
                  <a:latin typeface="Quicksand"/>
                  <a:ea typeface="Quicksand"/>
                  <a:cs typeface="Quicksand"/>
                  <a:sym typeface="Quicksand"/>
                </a:rPr>
                <a:t>“That didn't work. Let's try something else.”</a:t>
              </a:r>
              <a:endParaRPr i="1" sz="1150">
                <a:solidFill>
                  <a:srgbClr val="4F5D75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291" name="Google Shape;291;p20"/>
          <p:cNvGrpSpPr/>
          <p:nvPr/>
        </p:nvGrpSpPr>
        <p:grpSpPr>
          <a:xfrm>
            <a:off x="6134100" y="1381125"/>
            <a:ext cx="2552700" cy="2428800"/>
            <a:chOff x="6134100" y="1381125"/>
            <a:chExt cx="2552700" cy="2428800"/>
          </a:xfrm>
        </p:grpSpPr>
        <p:sp>
          <p:nvSpPr>
            <p:cNvPr id="292" name="Google Shape;292;p20"/>
            <p:cNvSpPr/>
            <p:nvPr/>
          </p:nvSpPr>
          <p:spPr>
            <a:xfrm>
              <a:off x="6134100" y="1381125"/>
              <a:ext cx="2552700" cy="2428800"/>
            </a:xfrm>
            <a:prstGeom prst="roundRect">
              <a:avLst>
                <a:gd fmla="val 9411" name="adj"/>
              </a:avLst>
            </a:prstGeom>
            <a:solidFill>
              <a:srgbClr val="FDFBF7"/>
            </a:solidFill>
            <a:ln cap="flat" cmpd="sng" w="28575">
              <a:solidFill>
                <a:srgbClr val="F26D6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20"/>
            <p:cNvSpPr/>
            <p:nvPr/>
          </p:nvSpPr>
          <p:spPr>
            <a:xfrm>
              <a:off x="7219950" y="1571625"/>
              <a:ext cx="381000" cy="381000"/>
            </a:xfrm>
            <a:prstGeom prst="ellipse">
              <a:avLst/>
            </a:prstGeom>
            <a:solidFill>
              <a:srgbClr val="F26D6D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20"/>
            <p:cNvSpPr txBox="1"/>
            <p:nvPr/>
          </p:nvSpPr>
          <p:spPr>
            <a:xfrm>
              <a:off x="7372188" y="1729740"/>
              <a:ext cx="765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829">
                  <a:solidFill>
                    <a:srgbClr val="F26D6D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C</a:t>
              </a:r>
              <a:endParaRPr b="0" sz="829">
                <a:solidFill>
                  <a:srgbClr val="F26D6D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295" name="Google Shape;295;p20"/>
            <p:cNvSpPr txBox="1"/>
            <p:nvPr/>
          </p:nvSpPr>
          <p:spPr>
            <a:xfrm>
              <a:off x="6286500" y="2047875"/>
              <a:ext cx="2247900" cy="33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5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Planning &amp; Problems</a:t>
              </a:r>
              <a:endParaRPr b="0" sz="15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296" name="Google Shape;296;p20"/>
            <p:cNvSpPr txBox="1"/>
            <p:nvPr/>
          </p:nvSpPr>
          <p:spPr>
            <a:xfrm>
              <a:off x="6305550" y="2428875"/>
              <a:ext cx="2209800" cy="1285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05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Planning</a:t>
              </a:r>
              <a:endParaRPr b="0" sz="105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l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i="1" lang="en" sz="1150">
                  <a:solidFill>
                    <a:srgbClr val="4F5D75"/>
                  </a:solidFill>
                  <a:latin typeface="Quicksand"/>
                  <a:ea typeface="Quicksand"/>
                  <a:cs typeface="Quicksand"/>
                  <a:sym typeface="Quicksand"/>
                </a:rPr>
                <a:t>“First I'll build the tower, then I'll put the roof on.”</a:t>
              </a:r>
              <a:endParaRPr i="1" sz="1150">
                <a:solidFill>
                  <a:srgbClr val="4F5D75"/>
                </a:solidFill>
                <a:latin typeface="Quicksand"/>
                <a:ea typeface="Quicksand"/>
                <a:cs typeface="Quicksand"/>
                <a:sym typeface="Quicksand"/>
              </a:endParaRPr>
            </a:p>
            <a:p>
              <a:pPr indent="0" lvl="0" marL="0" rtl="0" algn="l">
                <a:spcBef>
                  <a:spcPts val="1050"/>
                </a:spcBef>
                <a:spcAft>
                  <a:spcPts val="0"/>
                </a:spcAft>
                <a:buNone/>
              </a:pPr>
              <a:r>
                <a:rPr b="0" lang="en" sz="105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Problem-Solving</a:t>
              </a:r>
              <a:endParaRPr b="0" sz="105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  <a:p>
              <a:pPr indent="0" lvl="0" marL="0" rtl="0" algn="l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i="1" lang="en" sz="1150">
                  <a:solidFill>
                    <a:srgbClr val="4F5D75"/>
                  </a:solidFill>
                  <a:latin typeface="Quicksand"/>
                  <a:ea typeface="Quicksand"/>
                  <a:cs typeface="Quicksand"/>
                  <a:sym typeface="Quicksand"/>
                </a:rPr>
                <a:t>“The bridge keeps falling. What can I change?”</a:t>
              </a:r>
              <a:endParaRPr i="1" sz="1150">
                <a:solidFill>
                  <a:srgbClr val="4F5D75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297" name="Google Shape;297;p20"/>
          <p:cNvGrpSpPr/>
          <p:nvPr/>
        </p:nvGrpSpPr>
        <p:grpSpPr>
          <a:xfrm>
            <a:off x="457200" y="3981450"/>
            <a:ext cx="8229600" cy="714300"/>
            <a:chOff x="457200" y="3981450"/>
            <a:chExt cx="8229600" cy="714300"/>
          </a:xfrm>
        </p:grpSpPr>
        <p:sp>
          <p:nvSpPr>
            <p:cNvPr id="298" name="Google Shape;298;p20"/>
            <p:cNvSpPr/>
            <p:nvPr/>
          </p:nvSpPr>
          <p:spPr>
            <a:xfrm>
              <a:off x="457200" y="3981450"/>
              <a:ext cx="8229600" cy="714300"/>
            </a:xfrm>
            <a:prstGeom prst="roundRect">
              <a:avLst>
                <a:gd fmla="val 24000" name="adj"/>
              </a:avLst>
            </a:prstGeom>
            <a:solidFill>
              <a:srgbClr val="48C0A3">
                <a:alpha val="1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20"/>
            <p:cNvSpPr txBox="1"/>
            <p:nvPr/>
          </p:nvSpPr>
          <p:spPr>
            <a:xfrm>
              <a:off x="647700" y="4029075"/>
              <a:ext cx="78486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250">
                  <a:solidFill>
                    <a:srgbClr val="48C0A3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Harvard's Center on the Developing Child</a:t>
              </a:r>
              <a:r>
                <a:rPr b="0" lang="en" sz="1250">
                  <a:solidFill>
                    <a:srgbClr val="2D3142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 identifies executive-function and self-regulation skills as critical supports for learning and development.</a:t>
              </a:r>
              <a:endParaRPr b="0" sz="1250">
                <a:solidFill>
                  <a:srgbClr val="2D3142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7"/>
        </a:solidFill>
      </p:bgPr>
    </p:bg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1"/>
          <p:cNvSpPr/>
          <p:nvPr/>
        </p:nvSpPr>
        <p:spPr>
          <a:xfrm>
            <a:off x="-952500" y="4191000"/>
            <a:ext cx="2286000" cy="2286000"/>
          </a:xfrm>
          <a:prstGeom prst="ellipse">
            <a:avLst/>
          </a:prstGeom>
          <a:solidFill>
            <a:srgbClr val="F9C846">
              <a:alpha val="12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21"/>
          <p:cNvSpPr/>
          <p:nvPr/>
        </p:nvSpPr>
        <p:spPr>
          <a:xfrm>
            <a:off x="7620000" y="-1524000"/>
            <a:ext cx="2667000" cy="2667000"/>
          </a:xfrm>
          <a:prstGeom prst="ellipse">
            <a:avLst/>
          </a:prstGeom>
          <a:solidFill>
            <a:srgbClr val="4F9DDF">
              <a:alpha val="1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06" name="Google Shape;306;p21"/>
          <p:cNvGrpSpPr/>
          <p:nvPr/>
        </p:nvGrpSpPr>
        <p:grpSpPr>
          <a:xfrm>
            <a:off x="8572500" y="342900"/>
            <a:ext cx="342900" cy="323850"/>
            <a:chOff x="38100" y="38100"/>
            <a:chExt cx="342900" cy="323850"/>
          </a:xfrm>
        </p:grpSpPr>
        <p:sp>
          <p:nvSpPr>
            <p:cNvPr id="307" name="Google Shape;307;p21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F26D6D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21"/>
            <p:cNvSpPr/>
            <p:nvPr/>
          </p:nvSpPr>
          <p:spPr>
            <a:xfrm>
              <a:off x="152400" y="38100"/>
              <a:ext cx="228600" cy="228600"/>
            </a:xfrm>
            <a:prstGeom prst="ellipse">
              <a:avLst/>
            </a:prstGeom>
            <a:solidFill>
              <a:srgbClr val="4F9DDF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21"/>
            <p:cNvSpPr/>
            <p:nvPr/>
          </p:nvSpPr>
          <p:spPr>
            <a:xfrm>
              <a:off x="95250" y="133350"/>
              <a:ext cx="228600" cy="228600"/>
            </a:xfrm>
            <a:prstGeom prst="ellipse">
              <a:avLst/>
            </a:prstGeom>
            <a:solidFill>
              <a:srgbClr val="F9C846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10" name="Google Shape;310;p21"/>
          <p:cNvSpPr txBox="1"/>
          <p:nvPr/>
        </p:nvSpPr>
        <p:spPr>
          <a:xfrm>
            <a:off x="457200" y="381000"/>
            <a:ext cx="7620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8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Supporting Communication Through Play</a:t>
            </a:r>
            <a:endParaRPr b="0" sz="2800">
              <a:solidFill>
                <a:srgbClr val="2D3142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pic>
        <p:nvPicPr>
          <p:cNvPr id="311" name="Google Shape;311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1238250"/>
            <a:ext cx="2952900" cy="2952900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21"/>
          <p:cNvSpPr/>
          <p:nvPr/>
        </p:nvSpPr>
        <p:spPr>
          <a:xfrm>
            <a:off x="457200" y="4286250"/>
            <a:ext cx="2952900" cy="619200"/>
          </a:xfrm>
          <a:prstGeom prst="roundRect">
            <a:avLst>
              <a:gd fmla="val 24615" name="adj"/>
            </a:avLst>
          </a:prstGeom>
          <a:solidFill>
            <a:srgbClr val="F9C846">
              <a:alpha val="95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21"/>
          <p:cNvSpPr txBox="1"/>
          <p:nvPr/>
        </p:nvSpPr>
        <p:spPr>
          <a:xfrm>
            <a:off x="571500" y="4333875"/>
            <a:ext cx="2724300" cy="52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2D3142"/>
                </a:solidFill>
                <a:latin typeface="Quicksand"/>
                <a:ea typeface="Quicksand"/>
                <a:cs typeface="Quicksand"/>
                <a:sym typeface="Quicksand"/>
              </a:rPr>
              <a:t>“Play creates an authentic, motivating reason to communicate.”</a:t>
            </a:r>
            <a:endParaRPr b="1" sz="1100">
              <a:solidFill>
                <a:srgbClr val="2D314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314" name="Google Shape;314;p21"/>
          <p:cNvSpPr/>
          <p:nvPr/>
        </p:nvSpPr>
        <p:spPr>
          <a:xfrm>
            <a:off x="3714750" y="1238250"/>
            <a:ext cx="4972200" cy="1762200"/>
          </a:xfrm>
          <a:prstGeom prst="roundRect">
            <a:avLst>
              <a:gd fmla="val 10810" name="adj"/>
            </a:avLst>
          </a:prstGeom>
          <a:solidFill>
            <a:srgbClr val="E8F4FC"/>
          </a:solidFill>
          <a:ln cap="flat" cmpd="sng" w="19050">
            <a:solidFill>
              <a:srgbClr val="4F9DD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21"/>
          <p:cNvSpPr txBox="1"/>
          <p:nvPr/>
        </p:nvSpPr>
        <p:spPr>
          <a:xfrm>
            <a:off x="3905250" y="1381125"/>
            <a:ext cx="4591200" cy="14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300">
                <a:solidFill>
                  <a:srgbClr val="4F9DDF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Example Interaction in Dramatic Play</a:t>
            </a:r>
            <a:endParaRPr b="0" sz="1300">
              <a:solidFill>
                <a:srgbClr val="4F9DDF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b="0" lang="en" sz="1150">
                <a:solidFill>
                  <a:srgbClr val="F26D6D"/>
                </a:solidFill>
                <a:latin typeface="Quicksand"/>
                <a:ea typeface="Quicksand"/>
                <a:cs typeface="Quicksand"/>
                <a:sym typeface="Quicksand"/>
              </a:rPr>
              <a:t>Child:</a:t>
            </a:r>
            <a:r>
              <a:rPr b="0" lang="en" sz="1150">
                <a:solidFill>
                  <a:srgbClr val="2D3142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 “More food.”</a:t>
            </a:r>
            <a:endParaRPr b="0" sz="1150">
              <a:solidFill>
                <a:srgbClr val="2D3142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b="0" lang="en" sz="1150">
                <a:solidFill>
                  <a:srgbClr val="4F9DDF"/>
                </a:solidFill>
                <a:latin typeface="Quicksand"/>
                <a:ea typeface="Quicksand"/>
                <a:cs typeface="Quicksand"/>
                <a:sym typeface="Quicksand"/>
              </a:rPr>
              <a:t>Teacher (Expands):</a:t>
            </a:r>
            <a:r>
              <a:rPr b="0" lang="en" sz="1150">
                <a:solidFill>
                  <a:srgbClr val="2D3142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 “You want MORE food. Who are you cooking for?”</a:t>
            </a:r>
            <a:endParaRPr b="0" sz="1150">
              <a:solidFill>
                <a:srgbClr val="2D3142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b="0" lang="en" sz="1150">
                <a:solidFill>
                  <a:srgbClr val="F26D6D"/>
                </a:solidFill>
                <a:latin typeface="Quicksand"/>
                <a:ea typeface="Quicksand"/>
                <a:cs typeface="Quicksand"/>
                <a:sym typeface="Quicksand"/>
              </a:rPr>
              <a:t>Child:</a:t>
            </a:r>
            <a:r>
              <a:rPr b="0" lang="en" sz="1150">
                <a:solidFill>
                  <a:srgbClr val="2D3142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 “Baby.”</a:t>
            </a:r>
            <a:endParaRPr b="0" sz="1150">
              <a:solidFill>
                <a:srgbClr val="2D3142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b="0" lang="en" sz="1150">
                <a:solidFill>
                  <a:srgbClr val="4F9DDF"/>
                </a:solidFill>
                <a:latin typeface="Quicksand"/>
                <a:ea typeface="Quicksand"/>
                <a:cs typeface="Quicksand"/>
                <a:sym typeface="Quicksand"/>
              </a:rPr>
              <a:t>Teacher:</a:t>
            </a:r>
            <a:r>
              <a:rPr b="0" lang="en" sz="1150">
                <a:solidFill>
                  <a:srgbClr val="4F9DDF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 “You're cooking food for the baby!”</a:t>
            </a:r>
            <a:endParaRPr b="0" sz="1150">
              <a:solidFill>
                <a:srgbClr val="4F9DDF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</p:txBody>
      </p:sp>
      <p:sp>
        <p:nvSpPr>
          <p:cNvPr id="316" name="Google Shape;316;p21"/>
          <p:cNvSpPr/>
          <p:nvPr/>
        </p:nvSpPr>
        <p:spPr>
          <a:xfrm>
            <a:off x="3714750" y="3143250"/>
            <a:ext cx="4972200" cy="1762200"/>
          </a:xfrm>
          <a:prstGeom prst="roundRect">
            <a:avLst>
              <a:gd fmla="val 10810" name="adj"/>
            </a:avLst>
          </a:prstGeom>
          <a:solidFill>
            <a:srgbClr val="F1FBF9"/>
          </a:solidFill>
          <a:ln cap="flat" cmpd="sng" w="19050">
            <a:solidFill>
              <a:srgbClr val="48C0A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21"/>
          <p:cNvSpPr txBox="1"/>
          <p:nvPr/>
        </p:nvSpPr>
        <p:spPr>
          <a:xfrm>
            <a:off x="3905250" y="3286125"/>
            <a:ext cx="4591200" cy="14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300">
                <a:solidFill>
                  <a:srgbClr val="48C0A3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Communication Skills Supported</a:t>
            </a:r>
            <a:endParaRPr b="0" sz="1300">
              <a:solidFill>
                <a:srgbClr val="48C0A3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b="0" lang="en" sz="1100">
                <a:solidFill>
                  <a:srgbClr val="48C0A3"/>
                </a:solidFill>
                <a:latin typeface="Quicksand"/>
                <a:ea typeface="Quicksand"/>
                <a:cs typeface="Quicksand"/>
                <a:sym typeface="Quicksand"/>
              </a:rPr>
              <a:t>•</a:t>
            </a:r>
            <a:r>
              <a:rPr b="0" lang="en" sz="11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Requesting, labeling, and commenting</a:t>
            </a:r>
            <a:endParaRPr b="0" sz="1100">
              <a:solidFill>
                <a:srgbClr val="4F5D75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  <a:p>
            <a:pPr indent="0" lvl="0" marL="0" rtl="0" algn="l">
              <a:spcBef>
                <a:spcPts val="375"/>
              </a:spcBef>
              <a:spcAft>
                <a:spcPts val="0"/>
              </a:spcAft>
              <a:buNone/>
            </a:pPr>
            <a:r>
              <a:rPr b="0" lang="en" sz="1100">
                <a:solidFill>
                  <a:srgbClr val="48C0A3"/>
                </a:solidFill>
                <a:latin typeface="Quicksand"/>
                <a:ea typeface="Quicksand"/>
                <a:cs typeface="Quicksand"/>
                <a:sym typeface="Quicksand"/>
              </a:rPr>
              <a:t>•</a:t>
            </a:r>
            <a:r>
              <a:rPr b="0" lang="en" sz="11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Answering questions and following directions</a:t>
            </a:r>
            <a:endParaRPr b="0" sz="1100">
              <a:solidFill>
                <a:srgbClr val="4F5D75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  <a:p>
            <a:pPr indent="0" lvl="0" marL="0" rtl="0" algn="l">
              <a:spcBef>
                <a:spcPts val="375"/>
              </a:spcBef>
              <a:spcAft>
                <a:spcPts val="0"/>
              </a:spcAft>
              <a:buNone/>
            </a:pPr>
            <a:r>
              <a:rPr b="0" lang="en" sz="1100">
                <a:solidFill>
                  <a:srgbClr val="48C0A3"/>
                </a:solidFill>
                <a:latin typeface="Quicksand"/>
                <a:ea typeface="Quicksand"/>
                <a:cs typeface="Quicksand"/>
                <a:sym typeface="Quicksand"/>
              </a:rPr>
              <a:t>•</a:t>
            </a:r>
            <a:r>
              <a:rPr b="0" lang="en" sz="11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Vocabulary and sentence development</a:t>
            </a:r>
            <a:endParaRPr b="0" sz="1100">
              <a:solidFill>
                <a:srgbClr val="4F5D75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  <a:p>
            <a:pPr indent="0" lvl="0" marL="0" rtl="0" algn="l">
              <a:spcBef>
                <a:spcPts val="375"/>
              </a:spcBef>
              <a:spcAft>
                <a:spcPts val="0"/>
              </a:spcAft>
              <a:buNone/>
            </a:pPr>
            <a:r>
              <a:rPr b="0" lang="en" sz="1100">
                <a:solidFill>
                  <a:srgbClr val="48C0A3"/>
                </a:solidFill>
                <a:latin typeface="Quicksand"/>
                <a:ea typeface="Quicksand"/>
                <a:cs typeface="Quicksand"/>
                <a:sym typeface="Quicksand"/>
              </a:rPr>
              <a:t>•</a:t>
            </a:r>
            <a:r>
              <a:rPr b="0" lang="en" sz="11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Social communication and AAC use</a:t>
            </a:r>
            <a:endParaRPr b="0" sz="1100">
              <a:solidFill>
                <a:srgbClr val="4F5D75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  <a:p>
            <a:pPr indent="0" lvl="0" marL="0" rtl="0" algn="l">
              <a:spcBef>
                <a:spcPts val="375"/>
              </a:spcBef>
              <a:spcAft>
                <a:spcPts val="0"/>
              </a:spcAft>
              <a:buNone/>
            </a:pPr>
            <a:r>
              <a:rPr b="0" lang="en" sz="1100">
                <a:solidFill>
                  <a:srgbClr val="48C0A3"/>
                </a:solidFill>
                <a:latin typeface="Quicksand"/>
                <a:ea typeface="Quicksand"/>
                <a:cs typeface="Quicksand"/>
                <a:sym typeface="Quicksand"/>
              </a:rPr>
              <a:t>•</a:t>
            </a:r>
            <a:r>
              <a:rPr b="0" lang="en" sz="1100">
                <a:solidFill>
                  <a:srgbClr val="4F5D75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Imitation and turn-taking</a:t>
            </a:r>
            <a:endParaRPr b="0" sz="1100">
              <a:solidFill>
                <a:srgbClr val="4F5D75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22"/>
          <p:cNvGrpSpPr/>
          <p:nvPr/>
        </p:nvGrpSpPr>
        <p:grpSpPr>
          <a:xfrm>
            <a:off x="-571500" y="4191000"/>
            <a:ext cx="1524000" cy="1524000"/>
            <a:chOff x="-571500" y="4191000"/>
            <a:chExt cx="1524000" cy="1524000"/>
          </a:xfrm>
        </p:grpSpPr>
        <p:sp>
          <p:nvSpPr>
            <p:cNvPr id="323" name="Google Shape;323;p22"/>
            <p:cNvSpPr/>
            <p:nvPr/>
          </p:nvSpPr>
          <p:spPr>
            <a:xfrm>
              <a:off x="-571500" y="4191000"/>
              <a:ext cx="1524000" cy="1524000"/>
            </a:xfrm>
            <a:prstGeom prst="ellipse">
              <a:avLst/>
            </a:prstGeom>
            <a:solidFill>
              <a:srgbClr val="4F9DDF">
                <a:alpha val="8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22"/>
            <p:cNvSpPr/>
            <p:nvPr/>
          </p:nvSpPr>
          <p:spPr>
            <a:xfrm>
              <a:off x="523875" y="4333875"/>
              <a:ext cx="285900" cy="285900"/>
            </a:xfrm>
            <a:prstGeom prst="ellipse">
              <a:avLst/>
            </a:prstGeom>
            <a:solidFill>
              <a:srgbClr val="F9C846">
                <a:alpha val="2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25" name="Google Shape;325;p22"/>
          <p:cNvGrpSpPr/>
          <p:nvPr/>
        </p:nvGrpSpPr>
        <p:grpSpPr>
          <a:xfrm>
            <a:off x="457200" y="342900"/>
            <a:ext cx="8458200" cy="800100"/>
            <a:chOff x="457200" y="342900"/>
            <a:chExt cx="8458200" cy="800100"/>
          </a:xfrm>
        </p:grpSpPr>
        <p:grpSp>
          <p:nvGrpSpPr>
            <p:cNvPr id="326" name="Google Shape;326;p22"/>
            <p:cNvGrpSpPr/>
            <p:nvPr/>
          </p:nvGrpSpPr>
          <p:grpSpPr>
            <a:xfrm>
              <a:off x="8572500" y="342900"/>
              <a:ext cx="342900" cy="323850"/>
              <a:chOff x="38100" y="38100"/>
              <a:chExt cx="342900" cy="323850"/>
            </a:xfrm>
          </p:grpSpPr>
          <p:sp>
            <p:nvSpPr>
              <p:cNvPr id="327" name="Google Shape;327;p22"/>
              <p:cNvSpPr/>
              <p:nvPr/>
            </p:nvSpPr>
            <p:spPr>
              <a:xfrm>
                <a:off x="38100" y="38100"/>
                <a:ext cx="228600" cy="228600"/>
              </a:xfrm>
              <a:prstGeom prst="ellipse">
                <a:avLst/>
              </a:prstGeom>
              <a:solidFill>
                <a:srgbClr val="F26D6D">
                  <a:alpha val="9000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8" name="Google Shape;328;p22"/>
              <p:cNvSpPr/>
              <p:nvPr/>
            </p:nvSpPr>
            <p:spPr>
              <a:xfrm>
                <a:off x="152400" y="38100"/>
                <a:ext cx="228600" cy="228600"/>
              </a:xfrm>
              <a:prstGeom prst="ellipse">
                <a:avLst/>
              </a:prstGeom>
              <a:solidFill>
                <a:srgbClr val="4F9DDF">
                  <a:alpha val="9000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9" name="Google Shape;329;p22"/>
              <p:cNvSpPr/>
              <p:nvPr/>
            </p:nvSpPr>
            <p:spPr>
              <a:xfrm>
                <a:off x="95250" y="133350"/>
                <a:ext cx="228600" cy="228600"/>
              </a:xfrm>
              <a:prstGeom prst="ellipse">
                <a:avLst/>
              </a:prstGeom>
              <a:solidFill>
                <a:srgbClr val="F9C846">
                  <a:alpha val="9000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30" name="Google Shape;330;p22"/>
            <p:cNvSpPr txBox="1"/>
            <p:nvPr/>
          </p:nvSpPr>
          <p:spPr>
            <a:xfrm>
              <a:off x="457200" y="381000"/>
              <a:ext cx="76200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32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Play as a Social Rehearsal Space</a:t>
              </a:r>
              <a:endParaRPr b="0" sz="32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</p:grpSp>
      <p:grpSp>
        <p:nvGrpSpPr>
          <p:cNvPr id="331" name="Google Shape;331;p22"/>
          <p:cNvGrpSpPr/>
          <p:nvPr/>
        </p:nvGrpSpPr>
        <p:grpSpPr>
          <a:xfrm>
            <a:off x="457200" y="1285875"/>
            <a:ext cx="3924300" cy="1885950"/>
            <a:chOff x="457200" y="1285875"/>
            <a:chExt cx="3924300" cy="1885950"/>
          </a:xfrm>
        </p:grpSpPr>
        <p:grpSp>
          <p:nvGrpSpPr>
            <p:cNvPr id="332" name="Google Shape;332;p22"/>
            <p:cNvGrpSpPr/>
            <p:nvPr/>
          </p:nvGrpSpPr>
          <p:grpSpPr>
            <a:xfrm>
              <a:off x="457200" y="1285875"/>
              <a:ext cx="3924300" cy="342900"/>
              <a:chOff x="457200" y="1285875"/>
              <a:chExt cx="3924300" cy="342900"/>
            </a:xfrm>
          </p:grpSpPr>
          <p:sp>
            <p:nvSpPr>
              <p:cNvPr id="333" name="Google Shape;333;p22"/>
              <p:cNvSpPr/>
              <p:nvPr/>
            </p:nvSpPr>
            <p:spPr>
              <a:xfrm>
                <a:off x="457200" y="1343025"/>
                <a:ext cx="228600" cy="228600"/>
              </a:xfrm>
              <a:prstGeom prst="ellipse">
                <a:avLst/>
              </a:prstGeom>
              <a:solidFill>
                <a:srgbClr val="4F9DD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4" name="Google Shape;334;p22"/>
              <p:cNvSpPr/>
              <p:nvPr/>
            </p:nvSpPr>
            <p:spPr>
              <a:xfrm>
                <a:off x="514350" y="1409700"/>
                <a:ext cx="114300" cy="95400"/>
              </a:xfrm>
              <a:custGeom>
                <a:rect b="b" l="l" r="r" t="t"/>
                <a:pathLst>
                  <a:path extrusionOk="0" h="120000" w="120000">
                    <a:moveTo>
                      <a:pt x="0" y="60000"/>
                    </a:moveTo>
                    <a:lnTo>
                      <a:pt x="40000" y="120000"/>
                    </a:lnTo>
                    <a:lnTo>
                      <a:pt x="120000" y="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38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5" name="Google Shape;335;p22"/>
              <p:cNvSpPr txBox="1"/>
              <p:nvPr/>
            </p:nvSpPr>
            <p:spPr>
              <a:xfrm>
                <a:off x="800100" y="1285875"/>
                <a:ext cx="3581400" cy="342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500">
                    <a:solidFill>
                      <a:srgbClr val="2D3142"/>
                    </a:solidFill>
                    <a:latin typeface="Quicksand"/>
                    <a:ea typeface="Quicksand"/>
                    <a:cs typeface="Quicksand"/>
                    <a:sym typeface="Quicksand"/>
                  </a:rPr>
                  <a:t>“I want that.”</a:t>
                </a:r>
                <a:r>
                  <a:rPr b="0" lang="en" sz="1500">
                    <a:solidFill>
                      <a:srgbClr val="4F5D75"/>
                    </a:solidFill>
                    <a:latin typeface="Quicksand Medium"/>
                    <a:ea typeface="Quicksand Medium"/>
                    <a:cs typeface="Quicksand Medium"/>
                    <a:sym typeface="Quicksand Medium"/>
                  </a:rPr>
                  <a:t> → </a:t>
                </a:r>
                <a:r>
                  <a:rPr b="1" lang="en" sz="1500">
                    <a:solidFill>
                      <a:srgbClr val="4F9DDF"/>
                    </a:solidFill>
                    <a:latin typeface="Nunito"/>
                    <a:ea typeface="Nunito"/>
                    <a:cs typeface="Nunito"/>
                    <a:sym typeface="Nunito"/>
                  </a:rPr>
                  <a:t>Negotiation</a:t>
                </a:r>
                <a:endParaRPr b="0" sz="15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endParaRPr>
              </a:p>
            </p:txBody>
          </p:sp>
        </p:grpSp>
        <p:grpSp>
          <p:nvGrpSpPr>
            <p:cNvPr id="336" name="Google Shape;336;p22"/>
            <p:cNvGrpSpPr/>
            <p:nvPr/>
          </p:nvGrpSpPr>
          <p:grpSpPr>
            <a:xfrm>
              <a:off x="457200" y="1800225"/>
              <a:ext cx="3924300" cy="342900"/>
              <a:chOff x="457200" y="1800225"/>
              <a:chExt cx="3924300" cy="342900"/>
            </a:xfrm>
          </p:grpSpPr>
          <p:sp>
            <p:nvSpPr>
              <p:cNvPr id="337" name="Google Shape;337;p22"/>
              <p:cNvSpPr/>
              <p:nvPr/>
            </p:nvSpPr>
            <p:spPr>
              <a:xfrm>
                <a:off x="457200" y="1857375"/>
                <a:ext cx="228600" cy="228600"/>
              </a:xfrm>
              <a:prstGeom prst="ellipse">
                <a:avLst/>
              </a:prstGeom>
              <a:solidFill>
                <a:srgbClr val="F26D6D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8" name="Google Shape;338;p22"/>
              <p:cNvSpPr/>
              <p:nvPr/>
            </p:nvSpPr>
            <p:spPr>
              <a:xfrm>
                <a:off x="514350" y="1924050"/>
                <a:ext cx="114300" cy="95400"/>
              </a:xfrm>
              <a:custGeom>
                <a:rect b="b" l="l" r="r" t="t"/>
                <a:pathLst>
                  <a:path extrusionOk="0" h="120000" w="120000">
                    <a:moveTo>
                      <a:pt x="0" y="60000"/>
                    </a:moveTo>
                    <a:lnTo>
                      <a:pt x="40000" y="120000"/>
                    </a:lnTo>
                    <a:lnTo>
                      <a:pt x="120000" y="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38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9" name="Google Shape;339;p22"/>
              <p:cNvSpPr txBox="1"/>
              <p:nvPr/>
            </p:nvSpPr>
            <p:spPr>
              <a:xfrm>
                <a:off x="800100" y="1800225"/>
                <a:ext cx="3581400" cy="342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500">
                    <a:solidFill>
                      <a:srgbClr val="2D3142"/>
                    </a:solidFill>
                    <a:latin typeface="Quicksand"/>
                    <a:ea typeface="Quicksand"/>
                    <a:cs typeface="Quicksand"/>
                    <a:sym typeface="Quicksand"/>
                  </a:rPr>
                  <a:t>“It's my turn.”</a:t>
                </a:r>
                <a:r>
                  <a:rPr b="0" lang="en" sz="1500">
                    <a:solidFill>
                      <a:srgbClr val="4F5D75"/>
                    </a:solidFill>
                    <a:latin typeface="Quicksand Medium"/>
                    <a:ea typeface="Quicksand Medium"/>
                    <a:cs typeface="Quicksand Medium"/>
                    <a:sym typeface="Quicksand Medium"/>
                  </a:rPr>
                  <a:t> → </a:t>
                </a:r>
                <a:r>
                  <a:rPr b="1" lang="en" sz="1500">
                    <a:solidFill>
                      <a:srgbClr val="F26D6D"/>
                    </a:solidFill>
                    <a:latin typeface="Nunito"/>
                    <a:ea typeface="Nunito"/>
                    <a:cs typeface="Nunito"/>
                    <a:sym typeface="Nunito"/>
                  </a:rPr>
                  <a:t>Turn-taking</a:t>
                </a:r>
                <a:endParaRPr b="0" sz="15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endParaRPr>
              </a:p>
            </p:txBody>
          </p:sp>
        </p:grpSp>
        <p:grpSp>
          <p:nvGrpSpPr>
            <p:cNvPr id="340" name="Google Shape;340;p22"/>
            <p:cNvGrpSpPr/>
            <p:nvPr/>
          </p:nvGrpSpPr>
          <p:grpSpPr>
            <a:xfrm>
              <a:off x="457200" y="2314575"/>
              <a:ext cx="3924300" cy="342900"/>
              <a:chOff x="457200" y="2314575"/>
              <a:chExt cx="3924300" cy="342900"/>
            </a:xfrm>
          </p:grpSpPr>
          <p:sp>
            <p:nvSpPr>
              <p:cNvPr id="341" name="Google Shape;341;p22"/>
              <p:cNvSpPr/>
              <p:nvPr/>
            </p:nvSpPr>
            <p:spPr>
              <a:xfrm>
                <a:off x="457200" y="2371725"/>
                <a:ext cx="228600" cy="228600"/>
              </a:xfrm>
              <a:prstGeom prst="ellipse">
                <a:avLst/>
              </a:prstGeom>
              <a:solidFill>
                <a:srgbClr val="48C0A3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2" name="Google Shape;342;p22"/>
              <p:cNvSpPr/>
              <p:nvPr/>
            </p:nvSpPr>
            <p:spPr>
              <a:xfrm>
                <a:off x="514350" y="2438400"/>
                <a:ext cx="114300" cy="95400"/>
              </a:xfrm>
              <a:custGeom>
                <a:rect b="b" l="l" r="r" t="t"/>
                <a:pathLst>
                  <a:path extrusionOk="0" h="120000" w="120000">
                    <a:moveTo>
                      <a:pt x="0" y="60000"/>
                    </a:moveTo>
                    <a:lnTo>
                      <a:pt x="40000" y="120000"/>
                    </a:lnTo>
                    <a:lnTo>
                      <a:pt x="120000" y="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38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3" name="Google Shape;343;p22"/>
              <p:cNvSpPr txBox="1"/>
              <p:nvPr/>
            </p:nvSpPr>
            <p:spPr>
              <a:xfrm>
                <a:off x="800100" y="2314575"/>
                <a:ext cx="3581400" cy="342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050">
                    <a:solidFill>
                      <a:srgbClr val="2D3142"/>
                    </a:solidFill>
                    <a:latin typeface="Quicksand"/>
                    <a:ea typeface="Quicksand"/>
                    <a:cs typeface="Quicksand"/>
                    <a:sym typeface="Quicksand"/>
                  </a:rPr>
                  <a:t>“You can have it after me.”</a:t>
                </a:r>
                <a:r>
                  <a:rPr b="0" lang="en" sz="1050">
                    <a:solidFill>
                      <a:srgbClr val="4F5D75"/>
                    </a:solidFill>
                    <a:latin typeface="Quicksand Medium"/>
                    <a:ea typeface="Quicksand Medium"/>
                    <a:cs typeface="Quicksand Medium"/>
                    <a:sym typeface="Quicksand Medium"/>
                  </a:rPr>
                  <a:t> → </a:t>
                </a:r>
                <a:r>
                  <a:rPr b="1" lang="en" sz="1050">
                    <a:solidFill>
                      <a:srgbClr val="48C0A3"/>
                    </a:solidFill>
                    <a:latin typeface="Nunito"/>
                    <a:ea typeface="Nunito"/>
                    <a:cs typeface="Nunito"/>
                    <a:sym typeface="Nunito"/>
                  </a:rPr>
                  <a:t>Delayed gratification</a:t>
                </a:r>
                <a:endParaRPr b="0" sz="105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endParaRPr>
              </a:p>
            </p:txBody>
          </p:sp>
        </p:grpSp>
        <p:grpSp>
          <p:nvGrpSpPr>
            <p:cNvPr id="344" name="Google Shape;344;p22"/>
            <p:cNvGrpSpPr/>
            <p:nvPr/>
          </p:nvGrpSpPr>
          <p:grpSpPr>
            <a:xfrm>
              <a:off x="457200" y="2828925"/>
              <a:ext cx="3924300" cy="342900"/>
              <a:chOff x="457200" y="2828925"/>
              <a:chExt cx="3924300" cy="342900"/>
            </a:xfrm>
          </p:grpSpPr>
          <p:sp>
            <p:nvSpPr>
              <p:cNvPr id="345" name="Google Shape;345;p22"/>
              <p:cNvSpPr/>
              <p:nvPr/>
            </p:nvSpPr>
            <p:spPr>
              <a:xfrm>
                <a:off x="457200" y="2886075"/>
                <a:ext cx="228600" cy="228600"/>
              </a:xfrm>
              <a:prstGeom prst="ellipse">
                <a:avLst/>
              </a:prstGeom>
              <a:solidFill>
                <a:srgbClr val="F9C846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6" name="Google Shape;346;p22"/>
              <p:cNvSpPr/>
              <p:nvPr/>
            </p:nvSpPr>
            <p:spPr>
              <a:xfrm>
                <a:off x="514350" y="2952750"/>
                <a:ext cx="114300" cy="95400"/>
              </a:xfrm>
              <a:custGeom>
                <a:rect b="b" l="l" r="r" t="t"/>
                <a:pathLst>
                  <a:path extrusionOk="0" h="120000" w="120000">
                    <a:moveTo>
                      <a:pt x="0" y="60000"/>
                    </a:moveTo>
                    <a:lnTo>
                      <a:pt x="40000" y="120000"/>
                    </a:lnTo>
                    <a:lnTo>
                      <a:pt x="120000" y="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38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7" name="Google Shape;347;p22"/>
              <p:cNvSpPr txBox="1"/>
              <p:nvPr/>
            </p:nvSpPr>
            <p:spPr>
              <a:xfrm>
                <a:off x="800100" y="2828925"/>
                <a:ext cx="3581400" cy="342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388">
                    <a:solidFill>
                      <a:srgbClr val="2D3142"/>
                    </a:solidFill>
                    <a:latin typeface="Quicksand"/>
                    <a:ea typeface="Quicksand"/>
                    <a:cs typeface="Quicksand"/>
                    <a:sym typeface="Quicksand"/>
                  </a:rPr>
                  <a:t>“The tower fell!”</a:t>
                </a:r>
                <a:r>
                  <a:rPr b="0" lang="en" sz="1388">
                    <a:solidFill>
                      <a:srgbClr val="4F5D75"/>
                    </a:solidFill>
                    <a:latin typeface="Quicksand Medium"/>
                    <a:ea typeface="Quicksand Medium"/>
                    <a:cs typeface="Quicksand Medium"/>
                    <a:sym typeface="Quicksand Medium"/>
                  </a:rPr>
                  <a:t> → </a:t>
                </a:r>
                <a:r>
                  <a:rPr b="1" lang="en" sz="1388">
                    <a:solidFill>
                      <a:srgbClr val="E09E00"/>
                    </a:solidFill>
                    <a:latin typeface="Nunito"/>
                    <a:ea typeface="Nunito"/>
                    <a:cs typeface="Nunito"/>
                    <a:sym typeface="Nunito"/>
                  </a:rPr>
                  <a:t>Coping with frustration</a:t>
                </a:r>
                <a:endParaRPr b="0" sz="1388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endParaRPr>
              </a:p>
            </p:txBody>
          </p:sp>
        </p:grpSp>
      </p:grpSp>
      <p:grpSp>
        <p:nvGrpSpPr>
          <p:cNvPr id="348" name="Google Shape;348;p22"/>
          <p:cNvGrpSpPr/>
          <p:nvPr/>
        </p:nvGrpSpPr>
        <p:grpSpPr>
          <a:xfrm>
            <a:off x="4762500" y="1285875"/>
            <a:ext cx="3924300" cy="1371600"/>
            <a:chOff x="4762500" y="1285875"/>
            <a:chExt cx="3924300" cy="1371600"/>
          </a:xfrm>
        </p:grpSpPr>
        <p:grpSp>
          <p:nvGrpSpPr>
            <p:cNvPr id="349" name="Google Shape;349;p22"/>
            <p:cNvGrpSpPr/>
            <p:nvPr/>
          </p:nvGrpSpPr>
          <p:grpSpPr>
            <a:xfrm>
              <a:off x="4762500" y="1285875"/>
              <a:ext cx="3924300" cy="342900"/>
              <a:chOff x="4762500" y="1285875"/>
              <a:chExt cx="3924300" cy="342900"/>
            </a:xfrm>
          </p:grpSpPr>
          <p:sp>
            <p:nvSpPr>
              <p:cNvPr id="350" name="Google Shape;350;p22"/>
              <p:cNvSpPr/>
              <p:nvPr/>
            </p:nvSpPr>
            <p:spPr>
              <a:xfrm>
                <a:off x="4762500" y="1343025"/>
                <a:ext cx="228600" cy="228600"/>
              </a:xfrm>
              <a:prstGeom prst="ellipse">
                <a:avLst/>
              </a:prstGeom>
              <a:solidFill>
                <a:srgbClr val="4F9DD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1" name="Google Shape;351;p22"/>
              <p:cNvSpPr/>
              <p:nvPr/>
            </p:nvSpPr>
            <p:spPr>
              <a:xfrm>
                <a:off x="4819650" y="1409700"/>
                <a:ext cx="114300" cy="95400"/>
              </a:xfrm>
              <a:custGeom>
                <a:rect b="b" l="l" r="r" t="t"/>
                <a:pathLst>
                  <a:path extrusionOk="0" h="120000" w="120000">
                    <a:moveTo>
                      <a:pt x="0" y="60000"/>
                    </a:moveTo>
                    <a:lnTo>
                      <a:pt x="40000" y="120000"/>
                    </a:lnTo>
                    <a:lnTo>
                      <a:pt x="120000" y="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38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2" name="Google Shape;352;p22"/>
              <p:cNvSpPr txBox="1"/>
              <p:nvPr/>
            </p:nvSpPr>
            <p:spPr>
              <a:xfrm>
                <a:off x="5105400" y="1285875"/>
                <a:ext cx="3581400" cy="342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500">
                    <a:solidFill>
                      <a:srgbClr val="2D3142"/>
                    </a:solidFill>
                    <a:latin typeface="Quicksand"/>
                    <a:ea typeface="Quicksand"/>
                    <a:cs typeface="Quicksand"/>
                    <a:sym typeface="Quicksand"/>
                  </a:rPr>
                  <a:t>“Let's build it again.”</a:t>
                </a:r>
                <a:r>
                  <a:rPr b="0" lang="en" sz="1500">
                    <a:solidFill>
                      <a:srgbClr val="4F5D75"/>
                    </a:solidFill>
                    <a:latin typeface="Quicksand Medium"/>
                    <a:ea typeface="Quicksand Medium"/>
                    <a:cs typeface="Quicksand Medium"/>
                    <a:sym typeface="Quicksand Medium"/>
                  </a:rPr>
                  <a:t> → </a:t>
                </a:r>
                <a:r>
                  <a:rPr b="1" lang="en" sz="1500">
                    <a:solidFill>
                      <a:srgbClr val="4F9DDF"/>
                    </a:solidFill>
                    <a:latin typeface="Nunito"/>
                    <a:ea typeface="Nunito"/>
                    <a:cs typeface="Nunito"/>
                    <a:sym typeface="Nunito"/>
                  </a:rPr>
                  <a:t>Resilience</a:t>
                </a:r>
                <a:endParaRPr b="0" sz="15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endParaRPr>
              </a:p>
            </p:txBody>
          </p:sp>
        </p:grpSp>
        <p:grpSp>
          <p:nvGrpSpPr>
            <p:cNvPr id="353" name="Google Shape;353;p22"/>
            <p:cNvGrpSpPr/>
            <p:nvPr/>
          </p:nvGrpSpPr>
          <p:grpSpPr>
            <a:xfrm>
              <a:off x="4762500" y="1800225"/>
              <a:ext cx="3924300" cy="342900"/>
              <a:chOff x="4762500" y="1800225"/>
              <a:chExt cx="3924300" cy="342900"/>
            </a:xfrm>
          </p:grpSpPr>
          <p:sp>
            <p:nvSpPr>
              <p:cNvPr id="354" name="Google Shape;354;p22"/>
              <p:cNvSpPr/>
              <p:nvPr/>
            </p:nvSpPr>
            <p:spPr>
              <a:xfrm>
                <a:off x="4762500" y="1857375"/>
                <a:ext cx="228600" cy="228600"/>
              </a:xfrm>
              <a:prstGeom prst="ellipse">
                <a:avLst/>
              </a:prstGeom>
              <a:solidFill>
                <a:srgbClr val="F26D6D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5" name="Google Shape;355;p22"/>
              <p:cNvSpPr/>
              <p:nvPr/>
            </p:nvSpPr>
            <p:spPr>
              <a:xfrm>
                <a:off x="4819650" y="1924050"/>
                <a:ext cx="114300" cy="95400"/>
              </a:xfrm>
              <a:custGeom>
                <a:rect b="b" l="l" r="r" t="t"/>
                <a:pathLst>
                  <a:path extrusionOk="0" h="120000" w="120000">
                    <a:moveTo>
                      <a:pt x="0" y="60000"/>
                    </a:moveTo>
                    <a:lnTo>
                      <a:pt x="40000" y="120000"/>
                    </a:lnTo>
                    <a:lnTo>
                      <a:pt x="120000" y="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38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6" name="Google Shape;356;p22"/>
              <p:cNvSpPr txBox="1"/>
              <p:nvPr/>
            </p:nvSpPr>
            <p:spPr>
              <a:xfrm>
                <a:off x="5105400" y="1800225"/>
                <a:ext cx="3581400" cy="342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388">
                    <a:solidFill>
                      <a:srgbClr val="2D3142"/>
                    </a:solidFill>
                    <a:latin typeface="Quicksand"/>
                    <a:ea typeface="Quicksand"/>
                    <a:cs typeface="Quicksand"/>
                    <a:sym typeface="Quicksand"/>
                  </a:rPr>
                  <a:t>“You look sad.”</a:t>
                </a:r>
                <a:r>
                  <a:rPr b="0" lang="en" sz="1388">
                    <a:solidFill>
                      <a:srgbClr val="4F5D75"/>
                    </a:solidFill>
                    <a:latin typeface="Quicksand Medium"/>
                    <a:ea typeface="Quicksand Medium"/>
                    <a:cs typeface="Quicksand Medium"/>
                    <a:sym typeface="Quicksand Medium"/>
                  </a:rPr>
                  <a:t> → </a:t>
                </a:r>
                <a:r>
                  <a:rPr b="1" lang="en" sz="1388">
                    <a:solidFill>
                      <a:srgbClr val="F26D6D"/>
                    </a:solidFill>
                    <a:latin typeface="Nunito"/>
                    <a:ea typeface="Nunito"/>
                    <a:cs typeface="Nunito"/>
                    <a:sym typeface="Nunito"/>
                  </a:rPr>
                  <a:t>Recognizing emotions</a:t>
                </a:r>
                <a:endParaRPr b="0" sz="1388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endParaRPr>
              </a:p>
            </p:txBody>
          </p:sp>
        </p:grpSp>
        <p:grpSp>
          <p:nvGrpSpPr>
            <p:cNvPr id="357" name="Google Shape;357;p22"/>
            <p:cNvGrpSpPr/>
            <p:nvPr/>
          </p:nvGrpSpPr>
          <p:grpSpPr>
            <a:xfrm>
              <a:off x="4762500" y="2314575"/>
              <a:ext cx="3924300" cy="342900"/>
              <a:chOff x="4762500" y="2314575"/>
              <a:chExt cx="3924300" cy="342900"/>
            </a:xfrm>
          </p:grpSpPr>
          <p:sp>
            <p:nvSpPr>
              <p:cNvPr id="358" name="Google Shape;358;p22"/>
              <p:cNvSpPr/>
              <p:nvPr/>
            </p:nvSpPr>
            <p:spPr>
              <a:xfrm>
                <a:off x="4762500" y="2371725"/>
                <a:ext cx="228600" cy="228600"/>
              </a:xfrm>
              <a:prstGeom prst="ellipse">
                <a:avLst/>
              </a:prstGeom>
              <a:solidFill>
                <a:srgbClr val="48C0A3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9" name="Google Shape;359;p22"/>
              <p:cNvSpPr/>
              <p:nvPr/>
            </p:nvSpPr>
            <p:spPr>
              <a:xfrm>
                <a:off x="4819650" y="2457450"/>
                <a:ext cx="114300" cy="95400"/>
              </a:xfrm>
              <a:custGeom>
                <a:rect b="b" l="l" r="r" t="t"/>
                <a:pathLst>
                  <a:path extrusionOk="0" h="120000" w="120000">
                    <a:moveTo>
                      <a:pt x="0" y="36000"/>
                    </a:moveTo>
                    <a:lnTo>
                      <a:pt x="40000" y="120000"/>
                    </a:lnTo>
                    <a:lnTo>
                      <a:pt x="120000" y="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38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0" name="Google Shape;360;p22"/>
              <p:cNvSpPr txBox="1"/>
              <p:nvPr/>
            </p:nvSpPr>
            <p:spPr>
              <a:xfrm>
                <a:off x="5105400" y="2314575"/>
                <a:ext cx="3581400" cy="342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500">
                    <a:solidFill>
                      <a:srgbClr val="2D3142"/>
                    </a:solidFill>
                    <a:latin typeface="Quicksand"/>
                    <a:ea typeface="Quicksand"/>
                    <a:cs typeface="Quicksand"/>
                    <a:sym typeface="Quicksand"/>
                  </a:rPr>
                  <a:t>“Can I play?”</a:t>
                </a:r>
                <a:r>
                  <a:rPr b="0" lang="en" sz="1500">
                    <a:solidFill>
                      <a:srgbClr val="4F5D75"/>
                    </a:solidFill>
                    <a:latin typeface="Quicksand Medium"/>
                    <a:ea typeface="Quicksand Medium"/>
                    <a:cs typeface="Quicksand Medium"/>
                    <a:sym typeface="Quicksand Medium"/>
                  </a:rPr>
                  <a:t> → </a:t>
                </a:r>
                <a:r>
                  <a:rPr b="1" lang="en" sz="1500">
                    <a:solidFill>
                      <a:srgbClr val="48C0A3"/>
                    </a:solidFill>
                    <a:latin typeface="Nunito"/>
                    <a:ea typeface="Nunito"/>
                    <a:cs typeface="Nunito"/>
                    <a:sym typeface="Nunito"/>
                  </a:rPr>
                  <a:t>Social initiation</a:t>
                </a:r>
                <a:endParaRPr b="0" sz="1500">
                  <a:solidFill>
                    <a:srgbClr val="4F5D75"/>
                  </a:solidFill>
                  <a:latin typeface="Quicksand Medium"/>
                  <a:ea typeface="Quicksand Medium"/>
                  <a:cs typeface="Quicksand Medium"/>
                  <a:sym typeface="Quicksand Medium"/>
                </a:endParaRPr>
              </a:p>
            </p:txBody>
          </p:sp>
        </p:grpSp>
      </p:grpSp>
      <p:grpSp>
        <p:nvGrpSpPr>
          <p:cNvPr id="361" name="Google Shape;361;p22"/>
          <p:cNvGrpSpPr/>
          <p:nvPr/>
        </p:nvGrpSpPr>
        <p:grpSpPr>
          <a:xfrm>
            <a:off x="457200" y="3571875"/>
            <a:ext cx="8229600" cy="904800"/>
            <a:chOff x="457200" y="3571875"/>
            <a:chExt cx="8229600" cy="904800"/>
          </a:xfrm>
        </p:grpSpPr>
        <p:sp>
          <p:nvSpPr>
            <p:cNvPr id="362" name="Google Shape;362;p22"/>
            <p:cNvSpPr/>
            <p:nvPr/>
          </p:nvSpPr>
          <p:spPr>
            <a:xfrm>
              <a:off x="457200" y="3571875"/>
              <a:ext cx="8229600" cy="904800"/>
            </a:xfrm>
            <a:prstGeom prst="roundRect">
              <a:avLst>
                <a:gd fmla="val 18947" name="adj"/>
              </a:avLst>
            </a:prstGeom>
            <a:solidFill>
              <a:srgbClr val="F9C84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22"/>
            <p:cNvSpPr txBox="1"/>
            <p:nvPr/>
          </p:nvSpPr>
          <p:spPr>
            <a:xfrm>
              <a:off x="647700" y="3571875"/>
              <a:ext cx="7848600" cy="90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800">
                  <a:solidFill>
                    <a:srgbClr val="2D3142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Takeaway: </a:t>
              </a:r>
              <a:r>
                <a:rPr b="1" lang="en" sz="1800">
                  <a:solidFill>
                    <a:srgbClr val="2D3142"/>
                  </a:solidFill>
                  <a:latin typeface="Quicksand"/>
                  <a:ea typeface="Quicksand"/>
                  <a:cs typeface="Quicksand"/>
                  <a:sym typeface="Quicksand"/>
                </a:rPr>
                <a:t>Play is a rehearsal space for life.</a:t>
              </a:r>
              <a:endParaRPr b="0" sz="1800">
                <a:solidFill>
                  <a:srgbClr val="2D3142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