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embeddedFontLst>
    <p:embeddedFont>
      <p:font typeface="Nunito SemiBold"/>
      <p:regular r:id="rId41"/>
      <p:bold r:id="rId42"/>
      <p:italic r:id="rId43"/>
      <p:boldItalic r:id="rId44"/>
    </p:embeddedFont>
    <p:embeddedFont>
      <p:font typeface="Nunito"/>
      <p:bold r:id="rId45"/>
      <p:boldItalic r:id="rId46"/>
    </p:embeddedFont>
    <p:embeddedFont>
      <p:font typeface="Nunito Medium"/>
      <p:regular r:id="rId47"/>
      <p:bold r:id="rId48"/>
      <p:italic r:id="rId49"/>
      <p:boldItalic r:id="rId50"/>
    </p:embeddedFont>
    <p:embeddedFont>
      <p:font typeface="Merriweather"/>
      <p:bold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NunitoSemiBold-bold.fntdata"/><Relationship Id="rId41" Type="http://schemas.openxmlformats.org/officeDocument/2006/relationships/font" Target="fonts/NunitoSemiBold-regular.fntdata"/><Relationship Id="rId44" Type="http://schemas.openxmlformats.org/officeDocument/2006/relationships/font" Target="fonts/NunitoSemiBold-boldItalic.fntdata"/><Relationship Id="rId43" Type="http://schemas.openxmlformats.org/officeDocument/2006/relationships/font" Target="fonts/NunitoSemiBold-italic.fntdata"/><Relationship Id="rId46" Type="http://schemas.openxmlformats.org/officeDocument/2006/relationships/font" Target="fonts/Nunito-boldItalic.fntdata"/><Relationship Id="rId45" Type="http://schemas.openxmlformats.org/officeDocument/2006/relationships/font" Target="fonts/Nuni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NunitoMedium-bold.fntdata"/><Relationship Id="rId47" Type="http://schemas.openxmlformats.org/officeDocument/2006/relationships/font" Target="fonts/NunitoMedium-regular.fntdata"/><Relationship Id="rId49" Type="http://schemas.openxmlformats.org/officeDocument/2006/relationships/font" Target="fonts/NunitoMedium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erriweather-bold.fntdata"/><Relationship Id="rId50" Type="http://schemas.openxmlformats.org/officeDocument/2006/relationships/font" Target="fonts/NunitoMedium-boldItalic.fntdata"/><Relationship Id="rId52" Type="http://schemas.openxmlformats.org/officeDocument/2006/relationships/font" Target="fonts/Merriweather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714c9cef4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f714c9cef4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714c9cef4_0_2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f714c9cef4_0_2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714c9cef4_0_2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f714c9cef4_0_2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714c9cef4_0_24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f714c9cef4_0_24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714c9cef4_0_25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f714c9cef4_0_25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f714c9cef4_0_27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f714c9cef4_0_27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714c9cef4_0_28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f714c9cef4_0_28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f714c9cef4_0_29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f714c9cef4_0_29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714c9cef4_0_30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f714c9cef4_0_30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f714c9cef4_2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f714c9cef4_2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f714c9cef4_0_6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f714c9cef4_0_6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714c9cef4_0_16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714c9cef4_0_1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714c9cef4_0_7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f714c9cef4_0_7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f714c9cef4_0_8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f714c9cef4_0_8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f714c9cef4_0_3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f714c9cef4_0_3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f714c9cef4_0_34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f714c9cef4_0_3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f714c9cef4_20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3f714c9cef4_2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f714c9cef4_19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3f714c9cef4_1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f714c9cef4_1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f714c9cef4_1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3f714c9cef4_0_1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3f714c9cef4_0_1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f714c9cef4_0_1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f714c9cef4_0_1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f714c9cef4_0_1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f714c9cef4_0_1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14c9cef4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14c9cef4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3f714c9cef4_16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3f714c9cef4_1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3f714c9cef4_15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5" name="Google Shape;825;g3f714c9cef4_1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3f714c9cef4_1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3f714c9cef4_1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3f714c9cef4_0_15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3f714c9cef4_0_15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3f714c9cef4_0_17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3f714c9cef4_0_17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3f714c9cef4_0_36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" name="Google Shape;928;g3f714c9cef4_0_3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714c9cef4_25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714c9cef4_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714c9cef4_24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714c9cef4_2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714c9cef4_23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714c9cef4_2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714c9cef4_22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714c9cef4_2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714c9cef4_0_19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714c9cef4_0_19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714c9cef4_0_2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714c9cef4_0_2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714c9cef4_13_0)">
  <p:cSld name="Generated (g3f714c9cef4_13_0)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jpg"/><Relationship Id="rId4" Type="http://schemas.openxmlformats.org/officeDocument/2006/relationships/image" Target="../media/image7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Relationship Id="rId4" Type="http://schemas.openxmlformats.org/officeDocument/2006/relationships/image" Target="../media/image44.png"/><Relationship Id="rId5" Type="http://schemas.openxmlformats.org/officeDocument/2006/relationships/image" Target="../media/image50.png"/><Relationship Id="rId6" Type="http://schemas.openxmlformats.org/officeDocument/2006/relationships/image" Target="../media/image53.png"/><Relationship Id="rId7" Type="http://schemas.openxmlformats.org/officeDocument/2006/relationships/image" Target="../media/image5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4.png"/><Relationship Id="rId4" Type="http://schemas.openxmlformats.org/officeDocument/2006/relationships/image" Target="../media/image7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5" Type="http://schemas.openxmlformats.org/officeDocument/2006/relationships/image" Target="../media/image3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7239000" y="-19050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/>
          <p:nvPr/>
        </p:nvSpPr>
        <p:spPr>
          <a:xfrm>
            <a:off x="-381000" y="34290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4"/>
          <p:cNvSpPr txBox="1"/>
          <p:nvPr/>
        </p:nvSpPr>
        <p:spPr>
          <a:xfrm>
            <a:off x="571500" y="952500"/>
            <a:ext cx="4000500" cy="3238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Teacher–IA Collaboration</a:t>
            </a:r>
            <a:endParaRPr b="1" sz="10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One Classroom,</a:t>
            </a:r>
            <a:br>
              <a:rPr b="1" lang="en" sz="4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</a:br>
            <a:r>
              <a:rPr b="1" lang="en" sz="4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One Team:</a:t>
            </a:r>
            <a:endParaRPr b="1" sz="4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rPr b="0" lang="en" sz="1350">
                <a:solidFill>
                  <a:srgbClr val="4A4A4A"/>
                </a:solidFill>
                <a:latin typeface="Nunito"/>
                <a:ea typeface="Nunito"/>
                <a:cs typeface="Nunito"/>
                <a:sym typeface="Nunito"/>
              </a:rPr>
              <a:t>Creating consistency between teachers and instructional assistants to unlock the full potential of shared learning environments.</a:t>
            </a:r>
            <a:endParaRPr b="0" sz="1350">
              <a:solidFill>
                <a:srgbClr val="4A4A4A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 b="0" l="4759" r="4768" t="0"/>
          <a:stretch/>
        </p:blipFill>
        <p:spPr>
          <a:xfrm>
            <a:off x="4953000" y="571500"/>
            <a:ext cx="3619500" cy="4000500"/>
          </a:xfrm>
          <a:prstGeom prst="roundRect">
            <a:avLst>
              <a:gd fmla="val 5263" name="adj"/>
            </a:avLst>
          </a:prstGeom>
          <a:noFill/>
          <a:ln>
            <a:noFill/>
          </a:ln>
        </p:spPr>
      </p:pic>
      <p:sp>
        <p:nvSpPr>
          <p:cNvPr id="59" name="Google Shape;59;p14"/>
          <p:cNvSpPr/>
          <p:nvPr/>
        </p:nvSpPr>
        <p:spPr>
          <a:xfrm>
            <a:off x="4953000" y="571500"/>
            <a:ext cx="3619500" cy="4000500"/>
          </a:xfrm>
          <a:prstGeom prst="roundRect">
            <a:avLst>
              <a:gd fmla="val 5263" name="adj"/>
            </a:avLst>
          </a:prstGeom>
          <a:solidFill>
            <a:srgbClr val="000000">
              <a:alpha val="0"/>
            </a:srgbClr>
          </a:solidFill>
          <a:ln cap="flat" cmpd="sng" w="19050">
            <a:solidFill>
              <a:srgbClr val="EAE5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/>
        </p:nvSpPr>
        <p:spPr>
          <a:xfrm>
            <a:off x="542725" y="4415750"/>
            <a:ext cx="4029300" cy="2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Meryl Davidson–MCS Specialist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3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3"/>
          <p:cNvSpPr txBox="1"/>
          <p:nvPr/>
        </p:nvSpPr>
        <p:spPr>
          <a:xfrm>
            <a:off x="571500" y="285750"/>
            <a:ext cx="80010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Plan Together—Even When You Don't Have Much Time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064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Planning together does not have to mean sitting down for an hour. Think about three distinct levels.</a:t>
            </a:r>
            <a:endParaRPr b="0" sz="1064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43" name="Google Shape;243;p23"/>
          <p:cNvGrpSpPr/>
          <p:nvPr/>
        </p:nvGrpSpPr>
        <p:grpSpPr>
          <a:xfrm>
            <a:off x="571500" y="1095375"/>
            <a:ext cx="2524200" cy="2619300"/>
            <a:chOff x="0" y="0"/>
            <a:chExt cx="2524200" cy="2619300"/>
          </a:xfrm>
        </p:grpSpPr>
        <p:sp>
          <p:nvSpPr>
            <p:cNvPr id="244" name="Google Shape;244;p23"/>
            <p:cNvSpPr/>
            <p:nvPr/>
          </p:nvSpPr>
          <p:spPr>
            <a:xfrm>
              <a:off x="0" y="0"/>
              <a:ext cx="2524200" cy="2619300"/>
            </a:xfrm>
            <a:prstGeom prst="roundRect">
              <a:avLst>
                <a:gd fmla="val 377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0" y="0"/>
              <a:ext cx="2524200" cy="333300"/>
            </a:xfrm>
            <a:custGeom>
              <a:rect b="b" l="l" r="r" t="t"/>
              <a:pathLst>
                <a:path extrusionOk="0" h="120000" w="120000">
                  <a:moveTo>
                    <a:pt x="0" y="20571"/>
                  </a:moveTo>
                  <a:cubicBezTo>
                    <a:pt x="0" y="9257"/>
                    <a:pt x="1223" y="0"/>
                    <a:pt x="2717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3"/>
            <p:cNvSpPr txBox="1"/>
            <p:nvPr/>
          </p:nvSpPr>
          <p:spPr>
            <a:xfrm>
              <a:off x="142875" y="76200"/>
              <a:ext cx="2238300" cy="2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64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Level 1: 30-Second Huddle</a:t>
              </a:r>
              <a:endParaRPr sz="1295"/>
            </a:p>
          </p:txBody>
        </p:sp>
        <p:sp>
          <p:nvSpPr>
            <p:cNvPr id="247" name="Google Shape;247;p23"/>
            <p:cNvSpPr txBox="1"/>
            <p:nvPr/>
          </p:nvSpPr>
          <p:spPr>
            <a:xfrm>
              <a:off x="142875" y="428625"/>
              <a:ext cx="2238300" cy="20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QUICK ALIGNMENT BEFORE ACTIVITIES</a:t>
              </a:r>
              <a:endParaRPr b="1" sz="8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WHO?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Who is doing what?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WHERE?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Where will we be?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WHAT?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 are we watching for?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WHEN?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When will we check in?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FAST &amp; FOCUS-DRIVEN</a:t>
              </a:r>
              <a:endParaRPr b="1" sz="8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48" name="Google Shape;248;p23"/>
          <p:cNvGrpSpPr/>
          <p:nvPr/>
        </p:nvGrpSpPr>
        <p:grpSpPr>
          <a:xfrm>
            <a:off x="3305175" y="1095375"/>
            <a:ext cx="2524200" cy="2619300"/>
            <a:chOff x="0" y="0"/>
            <a:chExt cx="2524200" cy="2619300"/>
          </a:xfrm>
        </p:grpSpPr>
        <p:sp>
          <p:nvSpPr>
            <p:cNvPr id="249" name="Google Shape;249;p23"/>
            <p:cNvSpPr/>
            <p:nvPr/>
          </p:nvSpPr>
          <p:spPr>
            <a:xfrm>
              <a:off x="0" y="0"/>
              <a:ext cx="2524200" cy="2619300"/>
            </a:xfrm>
            <a:prstGeom prst="roundRect">
              <a:avLst>
                <a:gd fmla="val 377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0" y="0"/>
              <a:ext cx="2524200" cy="333300"/>
            </a:xfrm>
            <a:custGeom>
              <a:rect b="b" l="l" r="r" t="t"/>
              <a:pathLst>
                <a:path extrusionOk="0" h="120000" w="120000">
                  <a:moveTo>
                    <a:pt x="0" y="20571"/>
                  </a:moveTo>
                  <a:cubicBezTo>
                    <a:pt x="0" y="9257"/>
                    <a:pt x="1223" y="0"/>
                    <a:pt x="2717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3"/>
            <p:cNvSpPr txBox="1"/>
            <p:nvPr/>
          </p:nvSpPr>
          <p:spPr>
            <a:xfrm>
              <a:off x="142875" y="76200"/>
              <a:ext cx="2238300" cy="2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64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Level 2: 5-Minute Planning</a:t>
              </a:r>
              <a:endParaRPr sz="1295"/>
            </a:p>
          </p:txBody>
        </p:sp>
        <p:sp>
          <p:nvSpPr>
            <p:cNvPr id="252" name="Google Shape;252;p23"/>
            <p:cNvSpPr txBox="1"/>
            <p:nvPr/>
          </p:nvSpPr>
          <p:spPr>
            <a:xfrm>
              <a:off x="142875" y="428625"/>
              <a:ext cx="2238300" cy="20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DAILY OR MAJOR ACTIVITY FOCUS</a:t>
              </a:r>
              <a:endParaRPr b="1" sz="8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Key Learning: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What's most important?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Support: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Who needs additional help?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Routine: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 will each of us do?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8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Changes:</a:t>
              </a:r>
              <a:r>
                <a:rPr b="0" lang="en" sz="8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Is anything different today?</a:t>
              </a:r>
              <a:endParaRPr b="0" sz="8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CRITICAL BEFORE:</a:t>
              </a:r>
              <a:endParaRPr b="1" sz="8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750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Small groups • Assessments • New units • Transitions • Inclusion • Changing student needs</a:t>
              </a:r>
              <a:endParaRPr b="0" sz="750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53" name="Google Shape;253;p23"/>
          <p:cNvGrpSpPr/>
          <p:nvPr/>
        </p:nvGrpSpPr>
        <p:grpSpPr>
          <a:xfrm>
            <a:off x="6048375" y="1095375"/>
            <a:ext cx="2524200" cy="2619300"/>
            <a:chOff x="0" y="0"/>
            <a:chExt cx="2524200" cy="2619300"/>
          </a:xfrm>
        </p:grpSpPr>
        <p:sp>
          <p:nvSpPr>
            <p:cNvPr id="254" name="Google Shape;254;p23"/>
            <p:cNvSpPr/>
            <p:nvPr/>
          </p:nvSpPr>
          <p:spPr>
            <a:xfrm>
              <a:off x="0" y="0"/>
              <a:ext cx="2524200" cy="2619300"/>
            </a:xfrm>
            <a:prstGeom prst="roundRect">
              <a:avLst>
                <a:gd fmla="val 377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3"/>
            <p:cNvSpPr txBox="1"/>
            <p:nvPr/>
          </p:nvSpPr>
          <p:spPr>
            <a:xfrm>
              <a:off x="142875" y="114300"/>
              <a:ext cx="2238300" cy="2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64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Level 3: Weekly Team Planning</a:t>
              </a:r>
              <a:endParaRPr sz="1295"/>
            </a:p>
          </p:txBody>
        </p:sp>
        <p:cxnSp>
          <p:nvCxnSpPr>
            <p:cNvPr id="256" name="Google Shape;256;p23"/>
            <p:cNvCxnSpPr/>
            <p:nvPr/>
          </p:nvCxnSpPr>
          <p:spPr>
            <a:xfrm>
              <a:off x="142875" y="381000"/>
              <a:ext cx="22383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4A6E5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57" name="Google Shape;257;p23"/>
            <p:cNvSpPr txBox="1"/>
            <p:nvPr/>
          </p:nvSpPr>
          <p:spPr>
            <a:xfrm>
              <a:off x="142875" y="457200"/>
              <a:ext cx="2238300" cy="20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INTENTIONAL WEEKLY CONVERSATION</a:t>
              </a:r>
              <a:endParaRPr b="1" sz="80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Instruction &amp; Students:</a:t>
              </a:r>
              <a:r>
                <a:rPr b="0" lang="en" sz="850">
                  <a:solidFill>
                    <a:srgbClr val="EAEAEA"/>
                  </a:solidFill>
                  <a:latin typeface="Nunito"/>
                  <a:ea typeface="Nunito"/>
                  <a:cs typeface="Nunito"/>
                  <a:sym typeface="Nunito"/>
                </a:rPr>
                <a:t> What is being taught? Who is making progress or struggling?</a:t>
              </a:r>
              <a:endParaRPr b="0" sz="850">
                <a:solidFill>
                  <a:srgbClr val="EAEAE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IEP &amp; Accommodations:</a:t>
              </a:r>
              <a:r>
                <a:rPr b="0" lang="en" sz="850">
                  <a:solidFill>
                    <a:srgbClr val="EAEAEA"/>
                  </a:solidFill>
                  <a:latin typeface="Nunito"/>
                  <a:ea typeface="Nunito"/>
                  <a:cs typeface="Nunito"/>
                  <a:sym typeface="Nunito"/>
                </a:rPr>
                <a:t> Are students actually using their active supports?</a:t>
              </a:r>
              <a:endParaRPr b="0" sz="850">
                <a:solidFill>
                  <a:srgbClr val="EAEAE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b="1" lang="en" sz="8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Behavior &amp; Independence:</a:t>
              </a:r>
              <a:r>
                <a:rPr b="0" lang="en" sz="850">
                  <a:solidFill>
                    <a:srgbClr val="EAEAEA"/>
                  </a:solidFill>
                  <a:latin typeface="Nunito"/>
                  <a:ea typeface="Nunito"/>
                  <a:cs typeface="Nunito"/>
                  <a:sym typeface="Nunito"/>
                </a:rPr>
                <a:t> What patterns exist? Where can we begin fading support?</a:t>
              </a:r>
              <a:endParaRPr b="0" sz="850">
                <a:solidFill>
                  <a:srgbClr val="EAEAEA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58" name="Google Shape;258;p23"/>
          <p:cNvGrpSpPr/>
          <p:nvPr/>
        </p:nvGrpSpPr>
        <p:grpSpPr>
          <a:xfrm>
            <a:off x="571500" y="3905250"/>
            <a:ext cx="8001000" cy="495300"/>
            <a:chOff x="0" y="0"/>
            <a:chExt cx="8001000" cy="495300"/>
          </a:xfrm>
        </p:grpSpPr>
        <p:sp>
          <p:nvSpPr>
            <p:cNvPr id="259" name="Google Shape;259;p23"/>
            <p:cNvSpPr/>
            <p:nvPr/>
          </p:nvSpPr>
          <p:spPr>
            <a:xfrm>
              <a:off x="0" y="0"/>
              <a:ext cx="8001000" cy="495300"/>
            </a:xfrm>
            <a:prstGeom prst="roundRect">
              <a:avLst>
                <a:gd fmla="val 11538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3"/>
            <p:cNvSpPr txBox="1"/>
            <p:nvPr/>
          </p:nvSpPr>
          <p:spPr>
            <a:xfrm>
              <a:off x="0" y="0"/>
              <a:ext cx="80010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064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"Collaboration doesn't require endless hours—it requires targeted intention."</a:t>
              </a:r>
              <a:endParaRPr b="1" i="1" sz="1064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4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4"/>
          <p:cNvSpPr/>
          <p:nvPr/>
        </p:nvSpPr>
        <p:spPr>
          <a:xfrm>
            <a:off x="-952500" y="3238500"/>
            <a:ext cx="2857500" cy="19050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lnTo>
                  <a:pt x="120000" y="120000"/>
                </a:lnTo>
                <a:lnTo>
                  <a:pt x="40000" y="120000"/>
                </a:lnTo>
                <a:cubicBezTo>
                  <a:pt x="40000" y="90000"/>
                  <a:pt x="24000" y="48000"/>
                  <a:pt x="0" y="24000"/>
                </a:cubicBezTo>
                <a:close/>
              </a:path>
            </a:pathLst>
          </a:custGeom>
          <a:solidFill>
            <a:srgbClr val="C86F53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4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Building a Relationship That Hasn't Always Been Positive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75"/>
              </a:spcBef>
              <a:spcAft>
                <a:spcPts val="375"/>
              </a:spcAft>
              <a:buNone/>
            </a:pPr>
            <a:r>
              <a:rPr b="0" lang="en" sz="10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Rebuilding collaboration and trust through small, intentional resets for the benefit of our students.</a:t>
            </a:r>
            <a:endParaRPr b="0" sz="10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68" name="Google Shape;268;p24"/>
          <p:cNvGrpSpPr/>
          <p:nvPr/>
        </p:nvGrpSpPr>
        <p:grpSpPr>
          <a:xfrm>
            <a:off x="571500" y="1143000"/>
            <a:ext cx="3810000" cy="2524200"/>
            <a:chOff x="0" y="0"/>
            <a:chExt cx="3810000" cy="2524200"/>
          </a:xfrm>
        </p:grpSpPr>
        <p:sp>
          <p:nvSpPr>
            <p:cNvPr id="269" name="Google Shape;269;p24"/>
            <p:cNvSpPr/>
            <p:nvPr/>
          </p:nvSpPr>
          <p:spPr>
            <a:xfrm>
              <a:off x="0" y="0"/>
              <a:ext cx="3810000" cy="2524200"/>
            </a:xfrm>
            <a:prstGeom prst="roundRect">
              <a:avLst>
                <a:gd fmla="val 377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4"/>
            <p:cNvSpPr/>
            <p:nvPr/>
          </p:nvSpPr>
          <p:spPr>
            <a:xfrm>
              <a:off x="0" y="0"/>
              <a:ext cx="3810000" cy="333300"/>
            </a:xfrm>
            <a:custGeom>
              <a:rect b="b" l="l" r="r" t="t"/>
              <a:pathLst>
                <a:path extrusionOk="0" h="120000" w="120000">
                  <a:moveTo>
                    <a:pt x="0" y="20571"/>
                  </a:moveTo>
                  <a:cubicBezTo>
                    <a:pt x="0" y="9257"/>
                    <a:pt x="810" y="0"/>
                    <a:pt x="18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4"/>
            <p:cNvSpPr txBox="1"/>
            <p:nvPr/>
          </p:nvSpPr>
          <p:spPr>
            <a:xfrm>
              <a:off x="142875" y="76200"/>
              <a:ext cx="3524400" cy="2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375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Acknowledging the History</a:t>
              </a:r>
              <a:endParaRPr b="1" sz="11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72" name="Google Shape;272;p24"/>
            <p:cNvSpPr txBox="1"/>
            <p:nvPr/>
          </p:nvSpPr>
          <p:spPr>
            <a:xfrm>
              <a:off x="190500" y="476250"/>
              <a:ext cx="3429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COMMON BARRIERS TO COLLABORATION</a:t>
              </a:r>
              <a:endParaRPr b="1" sz="8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8925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2F2F2F"/>
                </a:buClr>
                <a:buSzPts val="950"/>
                <a:buFont typeface="Nunito"/>
                <a:buChar char="●"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“We've never worked well together.”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8925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950"/>
                <a:buFont typeface="Nunito"/>
                <a:buChar char="●"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“She doesn't listen to me.”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8925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950"/>
                <a:buFont typeface="Nunito"/>
                <a:buChar char="●"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“He never tells me anything.”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8925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950"/>
                <a:buFont typeface="Nunito"/>
                <a:buChar char="●"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“I'm always left out.”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8925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950"/>
                <a:buFont typeface="Nunito"/>
                <a:buChar char="●"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“They don't trust me.”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8925" lvl="0" marL="457200" rtl="0" algn="l">
                <a:spcBef>
                  <a:spcPts val="300"/>
                </a:spcBef>
                <a:spcAft>
                  <a:spcPts val="300"/>
                </a:spcAft>
                <a:buClr>
                  <a:srgbClr val="2F2F2F"/>
                </a:buClr>
                <a:buSzPts val="950"/>
                <a:buFont typeface="Nunito"/>
                <a:buChar char="●"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“I've tried communicating, but nothing changed.”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73" name="Google Shape;273;p24"/>
          <p:cNvGrpSpPr/>
          <p:nvPr/>
        </p:nvGrpSpPr>
        <p:grpSpPr>
          <a:xfrm>
            <a:off x="4762500" y="1143000"/>
            <a:ext cx="3810000" cy="2524200"/>
            <a:chOff x="0" y="0"/>
            <a:chExt cx="3810000" cy="2524200"/>
          </a:xfrm>
        </p:grpSpPr>
        <p:sp>
          <p:nvSpPr>
            <p:cNvPr id="274" name="Google Shape;274;p24"/>
            <p:cNvSpPr/>
            <p:nvPr/>
          </p:nvSpPr>
          <p:spPr>
            <a:xfrm>
              <a:off x="0" y="0"/>
              <a:ext cx="3810000" cy="2524200"/>
            </a:xfrm>
            <a:prstGeom prst="roundRect">
              <a:avLst>
                <a:gd fmla="val 377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4"/>
            <p:cNvSpPr/>
            <p:nvPr/>
          </p:nvSpPr>
          <p:spPr>
            <a:xfrm>
              <a:off x="0" y="0"/>
              <a:ext cx="3810000" cy="333300"/>
            </a:xfrm>
            <a:custGeom>
              <a:rect b="b" l="l" r="r" t="t"/>
              <a:pathLst>
                <a:path extrusionOk="0" h="120000" w="120000">
                  <a:moveTo>
                    <a:pt x="0" y="20571"/>
                  </a:moveTo>
                  <a:cubicBezTo>
                    <a:pt x="0" y="9257"/>
                    <a:pt x="810" y="0"/>
                    <a:pt x="18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4"/>
            <p:cNvSpPr txBox="1"/>
            <p:nvPr/>
          </p:nvSpPr>
          <p:spPr>
            <a:xfrm>
              <a:off x="142875" y="76200"/>
              <a:ext cx="3524400" cy="2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375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Starting with a Reset</a:t>
              </a:r>
              <a:endParaRPr b="1" sz="11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77" name="Google Shape;277;p24"/>
            <p:cNvSpPr txBox="1"/>
            <p:nvPr/>
          </p:nvSpPr>
          <p:spPr>
            <a:xfrm>
              <a:off x="190500" y="476250"/>
              <a:ext cx="3429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SCRIPTS FOR A FRESH START</a:t>
              </a:r>
              <a:endParaRPr b="1" sz="85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i="1" lang="en" sz="8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“I know we've had some challenges working together in the past. I'd really like for us to have a fresh start this year. I want us to figure out what works best for our students and for us.”</a:t>
              </a:r>
              <a:endParaRPr b="1" i="1" sz="85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450"/>
                </a:spcAft>
                <a:buNone/>
              </a:pPr>
              <a:r>
                <a:rPr b="1" i="1" lang="en" sz="8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“I know we haven't always approached things the same way. I think we both care about our students, and I'd like us to find a way to work together more effectively.”</a:t>
              </a:r>
              <a:endParaRPr b="1" i="1" sz="85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278" name="Google Shape;278;p24"/>
          <p:cNvGrpSpPr/>
          <p:nvPr/>
        </p:nvGrpSpPr>
        <p:grpSpPr>
          <a:xfrm>
            <a:off x="571500" y="3905250"/>
            <a:ext cx="8001000" cy="495300"/>
            <a:chOff x="0" y="0"/>
            <a:chExt cx="8001000" cy="495300"/>
          </a:xfrm>
        </p:grpSpPr>
        <p:sp>
          <p:nvSpPr>
            <p:cNvPr id="279" name="Google Shape;279;p24"/>
            <p:cNvSpPr/>
            <p:nvPr/>
          </p:nvSpPr>
          <p:spPr>
            <a:xfrm>
              <a:off x="0" y="0"/>
              <a:ext cx="8001000" cy="495300"/>
            </a:xfrm>
            <a:prstGeom prst="roundRect">
              <a:avLst>
                <a:gd fmla="val 11538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4"/>
            <p:cNvSpPr txBox="1"/>
            <p:nvPr/>
          </p:nvSpPr>
          <p:spPr>
            <a:xfrm>
              <a:off x="190500" y="0"/>
              <a:ext cx="76200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375"/>
                </a:spcAft>
                <a:buNone/>
              </a:pPr>
              <a:r>
                <a:rPr b="1" i="1" lang="en" sz="11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“You can't fix a difficult relationship by simply saying 'Let's communicate better.' You rebuild trust through small, consistent interactions.”</a:t>
              </a:r>
              <a:endParaRPr b="1" i="1" sz="11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5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5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5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Don't Try to Fix Everything at Once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b="0" lang="en" sz="10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Rebuilding difficult professional relationships through small, focused, and consistent resets.</a:t>
            </a:r>
            <a:endParaRPr b="0" sz="10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88" name="Google Shape;288;p25"/>
          <p:cNvGrpSpPr/>
          <p:nvPr/>
        </p:nvGrpSpPr>
        <p:grpSpPr>
          <a:xfrm>
            <a:off x="571500" y="1143000"/>
            <a:ext cx="3810000" cy="2524200"/>
            <a:chOff x="0" y="0"/>
            <a:chExt cx="3810000" cy="2524200"/>
          </a:xfrm>
        </p:grpSpPr>
        <p:sp>
          <p:nvSpPr>
            <p:cNvPr id="289" name="Google Shape;289;p25"/>
            <p:cNvSpPr/>
            <p:nvPr/>
          </p:nvSpPr>
          <p:spPr>
            <a:xfrm>
              <a:off x="0" y="0"/>
              <a:ext cx="3810000" cy="2524200"/>
            </a:xfrm>
            <a:prstGeom prst="roundRect">
              <a:avLst>
                <a:gd fmla="val 377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5"/>
            <p:cNvSpPr txBox="1"/>
            <p:nvPr/>
          </p:nvSpPr>
          <p:spPr>
            <a:xfrm>
              <a:off x="228600" y="228600"/>
              <a:ext cx="3352800" cy="20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86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START WITH ONE OR TWO AREAS</a:t>
              </a:r>
              <a:endParaRPr b="1" sz="786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Focus Over Friction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When a relationship has been difficult, don't begin with: “Here are the 12 things that need to change.”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Instead, identify one or two small areas. For example: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i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“Could we try doing a quick check-in before small groups each morning?”</a:t>
              </a:r>
              <a:endParaRPr b="0" i="1" sz="9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Then actually do it. Over time, those small, intentional interactions begin to rebuild trust.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91" name="Google Shape;291;p25"/>
          <p:cNvGrpSpPr/>
          <p:nvPr/>
        </p:nvGrpSpPr>
        <p:grpSpPr>
          <a:xfrm>
            <a:off x="4762500" y="1143000"/>
            <a:ext cx="3810000" cy="2524200"/>
            <a:chOff x="0" y="0"/>
            <a:chExt cx="3810000" cy="2524200"/>
          </a:xfrm>
        </p:grpSpPr>
        <p:pic>
          <p:nvPicPr>
            <p:cNvPr descr="A close-up shot of two diverse professional educators in a classroom having a friendly, respectful, and positive conversation, with warm natural lighting and soft focus on the background." id="292" name="Google Shape;292;p25"/>
            <p:cNvPicPr preferRelativeResize="0"/>
            <p:nvPr/>
          </p:nvPicPr>
          <p:blipFill rotWithShape="1">
            <a:blip r:embed="rId3">
              <a:alphaModFix/>
            </a:blip>
            <a:srcRect b="5839" l="0" r="0" t="5830"/>
            <a:stretch/>
          </p:blipFill>
          <p:spPr>
            <a:xfrm>
              <a:off x="0" y="0"/>
              <a:ext cx="3810000" cy="2524200"/>
            </a:xfrm>
            <a:prstGeom prst="roundRect">
              <a:avLst>
                <a:gd fmla="val 3773" name="adj"/>
              </a:avLst>
            </a:prstGeom>
            <a:noFill/>
            <a:ln>
              <a:noFill/>
            </a:ln>
          </p:spPr>
        </p:pic>
        <p:sp>
          <p:nvSpPr>
            <p:cNvPr id="293" name="Google Shape;293;p25"/>
            <p:cNvSpPr/>
            <p:nvPr/>
          </p:nvSpPr>
          <p:spPr>
            <a:xfrm>
              <a:off x="0" y="0"/>
              <a:ext cx="3810000" cy="2524200"/>
            </a:xfrm>
            <a:prstGeom prst="roundRect">
              <a:avLst>
                <a:gd fmla="val 3773" name="adj"/>
              </a:avLst>
            </a:prstGeom>
            <a:solidFill>
              <a:srgbClr val="000000">
                <a:alpha val="0"/>
              </a:srgbClr>
            </a:solidFill>
            <a:ln cap="flat" cmpd="sng" w="19050">
              <a:solidFill>
                <a:srgbClr val="2C4C3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4" name="Google Shape;294;p25"/>
          <p:cNvGrpSpPr/>
          <p:nvPr/>
        </p:nvGrpSpPr>
        <p:grpSpPr>
          <a:xfrm>
            <a:off x="571500" y="3905250"/>
            <a:ext cx="8001000" cy="857400"/>
            <a:chOff x="0" y="0"/>
            <a:chExt cx="8001000" cy="857400"/>
          </a:xfrm>
        </p:grpSpPr>
        <p:sp>
          <p:nvSpPr>
            <p:cNvPr id="295" name="Google Shape;295;p25"/>
            <p:cNvSpPr/>
            <p:nvPr/>
          </p:nvSpPr>
          <p:spPr>
            <a:xfrm>
              <a:off x="0" y="0"/>
              <a:ext cx="8001000" cy="857400"/>
            </a:xfrm>
            <a:prstGeom prst="roundRect">
              <a:avLst>
                <a:gd fmla="val 6666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5"/>
            <p:cNvSpPr txBox="1"/>
            <p:nvPr/>
          </p:nvSpPr>
          <p:spPr>
            <a:xfrm>
              <a:off x="228600" y="114300"/>
              <a:ext cx="7543800" cy="6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86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THE FOUNDATION OF TRUST</a:t>
              </a:r>
              <a:endParaRPr b="1" sz="786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i="1" lang="en" sz="1018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Trust is built through: Consistency + Respect + Follow-through</a:t>
              </a:r>
              <a:endParaRPr b="1" i="1" sz="1018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600"/>
                </a:spcAft>
                <a:buNone/>
              </a:pPr>
              <a:r>
                <a:rPr b="0" lang="en" sz="833">
                  <a:solidFill>
                    <a:srgbClr val="EAEAEA"/>
                  </a:solidFill>
                  <a:latin typeface="Nunito"/>
                  <a:ea typeface="Nunito"/>
                  <a:cs typeface="Nunito"/>
                  <a:sym typeface="Nunito"/>
                </a:rPr>
                <a:t>If I tell you I'll do something, I do it. • If you share information with me, I listen. • If we disagree, I address it respectfully. • If we make a plan, I follow it.</a:t>
              </a:r>
              <a:endParaRPr b="0" sz="833">
                <a:solidFill>
                  <a:srgbClr val="EAEAEA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6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6"/>
          <p:cNvSpPr/>
          <p:nvPr/>
        </p:nvSpPr>
        <p:spPr>
          <a:xfrm>
            <a:off x="-952500" y="3238500"/>
            <a:ext cx="2857500" cy="19050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lnTo>
                  <a:pt x="120000" y="120000"/>
                </a:lnTo>
                <a:lnTo>
                  <a:pt x="40000" y="120000"/>
                </a:lnTo>
                <a:cubicBezTo>
                  <a:pt x="40000" y="90000"/>
                  <a:pt x="24000" y="48000"/>
                  <a:pt x="0" y="24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6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Problem-Solving Between Classroom Adults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Focus on "what is happening and what can we do" rather than "who is wrong."</a:t>
            </a:r>
            <a:endParaRPr b="0" sz="10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304" name="Google Shape;304;p26"/>
          <p:cNvGrpSpPr/>
          <p:nvPr/>
        </p:nvGrpSpPr>
        <p:grpSpPr>
          <a:xfrm>
            <a:off x="571500" y="1095375"/>
            <a:ext cx="3810000" cy="2619300"/>
            <a:chOff x="0" y="0"/>
            <a:chExt cx="3810000" cy="2619300"/>
          </a:xfrm>
        </p:grpSpPr>
        <p:sp>
          <p:nvSpPr>
            <p:cNvPr id="305" name="Google Shape;305;p26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6"/>
            <p:cNvSpPr txBox="1"/>
            <p:nvPr/>
          </p:nvSpPr>
          <p:spPr>
            <a:xfrm>
              <a:off x="190500" y="171450"/>
              <a:ext cx="34290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94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A COLLABORATIVE PROCESS</a:t>
              </a:r>
              <a:endParaRPr b="1" sz="694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018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The Problem-Solving Cycle</a:t>
              </a:r>
              <a:endParaRPr b="1" sz="1018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STOP &amp; NOTICE: 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Pause and state raw facts. Instead of: "He was being awful," say: "He left the group three times during the 15-minute lesson."</a:t>
              </a:r>
              <a:endParaRPr/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PLAN &amp; TRY: 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Brainstorm solutions and choose one strategy to implement consistently. Agree on what, who, when, and what to look for.</a:t>
              </a:r>
              <a:endParaRPr/>
            </a:p>
            <a:p>
              <a:pPr indent="0" lvl="0" marL="0" rtl="0" algn="l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REVIEW: 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Regroup regularly to ask: "Did it work?" "What did we notice?" "What should we change?"</a:t>
              </a:r>
              <a:endParaRPr/>
            </a:p>
          </p:txBody>
        </p:sp>
      </p:grpSp>
      <p:grpSp>
        <p:nvGrpSpPr>
          <p:cNvPr id="307" name="Google Shape;307;p26"/>
          <p:cNvGrpSpPr/>
          <p:nvPr/>
        </p:nvGrpSpPr>
        <p:grpSpPr>
          <a:xfrm>
            <a:off x="4762500" y="1095375"/>
            <a:ext cx="3810000" cy="2619300"/>
            <a:chOff x="0" y="0"/>
            <a:chExt cx="3810000" cy="2619300"/>
          </a:xfrm>
        </p:grpSpPr>
        <p:sp>
          <p:nvSpPr>
            <p:cNvPr id="308" name="Google Shape;308;p26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3636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6"/>
            <p:cNvSpPr txBox="1"/>
            <p:nvPr/>
          </p:nvSpPr>
          <p:spPr>
            <a:xfrm>
              <a:off x="190500" y="171450"/>
              <a:ext cx="34290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94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UNDERSTANDING THE WHY</a:t>
              </a:r>
              <a:endParaRPr b="1" sz="694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018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Contributing Factors to Explore</a:t>
              </a:r>
              <a:endParaRPr b="1" sz="1018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i="1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Before picking a plan, consider what might be causing the behavior. You don't have to agree immediately on a single reason.</a:t>
              </a:r>
              <a:endParaRPr b="0" i="1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8527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FFFFFF"/>
                </a:buClr>
                <a:buSzPts val="786"/>
                <a:buFont typeface="Nunito"/>
                <a:buChar char="●"/>
              </a:pPr>
              <a:r>
                <a:rPr b="0" lang="en" sz="786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The task is too difficult / student needs a visual.</a:t>
              </a:r>
              <a:endParaRPr b="0" sz="78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8527" lvl="0" marL="457200" rtl="0" algn="l">
                <a:spcBef>
                  <a:spcPts val="150"/>
                </a:spcBef>
                <a:spcAft>
                  <a:spcPts val="0"/>
                </a:spcAft>
                <a:buClr>
                  <a:srgbClr val="FFFFFF"/>
                </a:buClr>
                <a:buSzPts val="786"/>
                <a:buFont typeface="Nunito"/>
                <a:buChar char="●"/>
              </a:pPr>
              <a:r>
                <a:rPr b="0" lang="en" sz="786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The student doesn't understand directions.</a:t>
              </a:r>
              <a:endParaRPr b="0" sz="78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8527" lvl="0" marL="457200" rtl="0" algn="l">
                <a:spcBef>
                  <a:spcPts val="150"/>
                </a:spcBef>
                <a:spcAft>
                  <a:spcPts val="0"/>
                </a:spcAft>
                <a:buClr>
                  <a:srgbClr val="FFFFFF"/>
                </a:buClr>
                <a:buSzPts val="786"/>
                <a:buFont typeface="Nunito"/>
                <a:buChar char="●"/>
              </a:pPr>
              <a:r>
                <a:rPr b="0" lang="en" sz="786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The transition was unexpected or sudden.</a:t>
              </a:r>
              <a:endParaRPr b="0" sz="78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8527" lvl="0" marL="457200" rtl="0" algn="l">
                <a:spcBef>
                  <a:spcPts val="150"/>
                </a:spcBef>
                <a:spcAft>
                  <a:spcPts val="0"/>
                </a:spcAft>
                <a:buClr>
                  <a:srgbClr val="FFFFFF"/>
                </a:buClr>
                <a:buSzPts val="786"/>
                <a:buFont typeface="Nunito"/>
                <a:buChar char="●"/>
              </a:pPr>
              <a:r>
                <a:rPr b="0" lang="en" sz="786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The student is tired or seeking attention.</a:t>
              </a:r>
              <a:endParaRPr b="0" sz="78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8527" lvl="0" marL="457200" rtl="0" algn="l">
                <a:spcBef>
                  <a:spcPts val="150"/>
                </a:spcBef>
                <a:spcAft>
                  <a:spcPts val="150"/>
                </a:spcAft>
                <a:buClr>
                  <a:srgbClr val="FFFFFF"/>
                </a:buClr>
                <a:buSzPts val="786"/>
                <a:buFont typeface="Nunito"/>
                <a:buChar char="●"/>
              </a:pPr>
              <a:r>
                <a:rPr b="0" lang="en" sz="786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The current support structure is not working.</a:t>
              </a:r>
              <a:endParaRPr b="0" sz="78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10" name="Google Shape;310;p26"/>
          <p:cNvGrpSpPr/>
          <p:nvPr/>
        </p:nvGrpSpPr>
        <p:grpSpPr>
          <a:xfrm>
            <a:off x="571500" y="3905250"/>
            <a:ext cx="8001000" cy="857400"/>
            <a:chOff x="0" y="0"/>
            <a:chExt cx="8001000" cy="857400"/>
          </a:xfrm>
        </p:grpSpPr>
        <p:sp>
          <p:nvSpPr>
            <p:cNvPr id="311" name="Google Shape;311;p26"/>
            <p:cNvSpPr/>
            <p:nvPr/>
          </p:nvSpPr>
          <p:spPr>
            <a:xfrm>
              <a:off x="0" y="0"/>
              <a:ext cx="8001000" cy="857400"/>
            </a:xfrm>
            <a:prstGeom prst="roundRect">
              <a:avLst>
                <a:gd fmla="val 6666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6"/>
            <p:cNvSpPr txBox="1"/>
            <p:nvPr/>
          </p:nvSpPr>
          <p:spPr>
            <a:xfrm>
              <a:off x="228600" y="142875"/>
              <a:ext cx="7543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94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THE COOPERATIVE MINDSET</a:t>
              </a:r>
              <a:endParaRPr b="1" sz="694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i="1" lang="en" sz="1018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"When something isn't working, shift from personal blame to collaborative analysis."</a:t>
              </a:r>
              <a:endParaRPr b="1" i="1" sz="1018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786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By focusing on observed facts and structuring actionable trials, classroom teams keep problem-solving professional, objective, and centered entirely on student success.</a:t>
              </a:r>
              <a:endParaRPr b="0" sz="78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7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7"/>
          <p:cNvSpPr/>
          <p:nvPr/>
        </p:nvSpPr>
        <p:spPr>
          <a:xfrm>
            <a:off x="-952500" y="3238500"/>
            <a:ext cx="2857500" cy="19050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lnTo>
                  <a:pt x="120000" y="120000"/>
                </a:lnTo>
                <a:lnTo>
                  <a:pt x="40000" y="120000"/>
                </a:lnTo>
                <a:cubicBezTo>
                  <a:pt x="40000" y="90000"/>
                  <a:pt x="24000" y="48000"/>
                  <a:pt x="0" y="24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7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When the Adults Disagree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Disagreement isn't necessarily a problem. How you handle disagreement is what matters.</a:t>
            </a:r>
            <a:endParaRPr b="0" sz="10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320" name="Google Shape;320;p27"/>
          <p:cNvGrpSpPr/>
          <p:nvPr/>
        </p:nvGrpSpPr>
        <p:grpSpPr>
          <a:xfrm>
            <a:off x="571500" y="1095375"/>
            <a:ext cx="3810000" cy="2619300"/>
            <a:chOff x="0" y="0"/>
            <a:chExt cx="3810000" cy="2619300"/>
          </a:xfrm>
        </p:grpSpPr>
        <p:sp>
          <p:nvSpPr>
            <p:cNvPr id="321" name="Google Shape;321;p27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7"/>
            <p:cNvSpPr txBox="1"/>
            <p:nvPr/>
          </p:nvSpPr>
          <p:spPr>
            <a:xfrm>
              <a:off x="190500" y="171450"/>
              <a:ext cx="34290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A RESPECTFUL DIALOGUE</a:t>
              </a:r>
              <a:endParaRPr b="1" sz="70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Constructive Conversations</a:t>
              </a:r>
              <a:endParaRPr b="1" sz="11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THE MINDSET: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“We don't have to agree immediately to work respectfully together.”</a:t>
              </a:r>
              <a:endParaRPr b="0" sz="9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STEP 1: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“I see it a little differently. Can you tell me what you're noticing?”</a:t>
              </a:r>
              <a:endParaRPr b="0" sz="9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STEP 2: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“Here's what I've been noticing.”</a:t>
              </a:r>
              <a:endParaRPr b="0" sz="9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STEP 3: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“What do you think we should try?”</a:t>
              </a:r>
              <a:endParaRPr b="0" sz="9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STEP 4:</a:t>
              </a:r>
              <a:r>
                <a:rPr b="0" lang="en" sz="9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“Let's try one approach consistently and see what happens.”</a:t>
              </a:r>
              <a:endParaRPr b="0" sz="9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23" name="Google Shape;323;p27"/>
          <p:cNvGrpSpPr/>
          <p:nvPr/>
        </p:nvGrpSpPr>
        <p:grpSpPr>
          <a:xfrm>
            <a:off x="4762500" y="1095375"/>
            <a:ext cx="3810000" cy="2619300"/>
            <a:chOff x="0" y="0"/>
            <a:chExt cx="3810000" cy="2619300"/>
          </a:xfrm>
        </p:grpSpPr>
        <p:sp>
          <p:nvSpPr>
            <p:cNvPr id="324" name="Google Shape;324;p27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3636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7"/>
            <p:cNvSpPr txBox="1"/>
            <p:nvPr/>
          </p:nvSpPr>
          <p:spPr>
            <a:xfrm>
              <a:off x="190500" y="171450"/>
              <a:ext cx="34290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PITFALLS TO ELIMINATE</a:t>
              </a:r>
              <a:endParaRPr b="1" sz="7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Behaviors to Avoid</a:t>
              </a:r>
              <a:endParaRPr b="1" sz="11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0" i="1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To maintain a professional partnership and protect the learning environment, classroom teams must actively avoid:</a:t>
              </a:r>
              <a:endParaRPr b="0" i="1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Nunito"/>
                <a:buChar char="●"/>
              </a:pPr>
              <a:r>
                <a:rPr b="0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Arguing in front of students</a:t>
              </a:r>
              <a:endParaRPr b="0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Nunito"/>
                <a:buChar char="●"/>
              </a:pPr>
              <a:r>
                <a:rPr b="0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Correcting one another publicly</a:t>
              </a:r>
              <a:endParaRPr b="0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Nunito"/>
                <a:buChar char="●"/>
              </a:pPr>
              <a:r>
                <a:rPr b="0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Talking about one another to other staff</a:t>
              </a:r>
              <a:endParaRPr b="0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Nunito"/>
                <a:buChar char="●"/>
              </a:pPr>
              <a:r>
                <a:rPr b="0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Making assumptions about intent</a:t>
              </a:r>
              <a:endParaRPr b="0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450"/>
                </a:spcBef>
                <a:spcAft>
                  <a:spcPts val="450"/>
                </a:spcAft>
                <a:buClr>
                  <a:srgbClr val="FFFFFF"/>
                </a:buClr>
                <a:buSzPts val="900"/>
                <a:buFont typeface="Nunito"/>
                <a:buChar char="●"/>
              </a:pPr>
              <a:r>
                <a:rPr b="0" lang="en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Keeping a running list of past mistakes</a:t>
              </a:r>
              <a:endParaRPr b="0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26" name="Google Shape;326;p27"/>
          <p:cNvGrpSpPr/>
          <p:nvPr/>
        </p:nvGrpSpPr>
        <p:grpSpPr>
          <a:xfrm>
            <a:off x="571500" y="3905250"/>
            <a:ext cx="8001000" cy="857400"/>
            <a:chOff x="0" y="0"/>
            <a:chExt cx="8001000" cy="857400"/>
          </a:xfrm>
        </p:grpSpPr>
        <p:sp>
          <p:nvSpPr>
            <p:cNvPr id="327" name="Google Shape;327;p27"/>
            <p:cNvSpPr/>
            <p:nvPr/>
          </p:nvSpPr>
          <p:spPr>
            <a:xfrm>
              <a:off x="0" y="0"/>
              <a:ext cx="8001000" cy="857400"/>
            </a:xfrm>
            <a:prstGeom prst="roundRect">
              <a:avLst>
                <a:gd fmla="val 6666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7"/>
            <p:cNvSpPr txBox="1"/>
            <p:nvPr/>
          </p:nvSpPr>
          <p:spPr>
            <a:xfrm>
              <a:off x="228600" y="142875"/>
              <a:ext cx="75438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0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THE COOPERATIVE MINDSET</a:t>
              </a:r>
              <a:endParaRPr b="1" sz="70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i="1" lang="en" sz="10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“When something isn't working, shift from personal blame to collaborative analysis.”</a:t>
              </a:r>
              <a:endParaRPr b="1" i="1" sz="1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Respectful, structured communication ensures professional relationships remain strong, focusing resources and attention entirely on student learning and success.</a:t>
              </a:r>
              <a:endParaRPr b="0" sz="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8"/>
          <p:cNvSpPr/>
          <p:nvPr/>
        </p:nvSpPr>
        <p:spPr>
          <a:xfrm>
            <a:off x="-952500" y="3238500"/>
            <a:ext cx="2857500" cy="19050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lnTo>
                  <a:pt x="120000" y="120000"/>
                </a:lnTo>
                <a:lnTo>
                  <a:pt x="40000" y="120000"/>
                </a:lnTo>
                <a:cubicBezTo>
                  <a:pt x="40000" y="90000"/>
                  <a:pt x="24000" y="48000"/>
                  <a:pt x="0" y="24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8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Students Experience Our Collaboration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38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How adult alignment (or the lack of it) directly shapes the student's daily classroom environment.</a:t>
            </a:r>
            <a:endParaRPr b="0" sz="110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336" name="Google Shape;336;p28"/>
          <p:cNvGrpSpPr/>
          <p:nvPr/>
        </p:nvGrpSpPr>
        <p:grpSpPr>
          <a:xfrm>
            <a:off x="571500" y="1143000"/>
            <a:ext cx="3810000" cy="3524400"/>
            <a:chOff x="0" y="0"/>
            <a:chExt cx="3810000" cy="3524400"/>
          </a:xfrm>
        </p:grpSpPr>
        <p:sp>
          <p:nvSpPr>
            <p:cNvPr id="337" name="Google Shape;337;p28"/>
            <p:cNvSpPr/>
            <p:nvPr/>
          </p:nvSpPr>
          <p:spPr>
            <a:xfrm>
              <a:off x="0" y="0"/>
              <a:ext cx="3810000" cy="3524400"/>
            </a:xfrm>
            <a:prstGeom prst="roundRect">
              <a:avLst>
                <a:gd fmla="val 2702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8"/>
            <p:cNvSpPr txBox="1"/>
            <p:nvPr/>
          </p:nvSpPr>
          <p:spPr>
            <a:xfrm>
              <a:off x="228600" y="228600"/>
              <a:ext cx="3352800" cy="30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Without Collaboration</a:t>
              </a:r>
              <a:endParaRPr b="1" sz="130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When adults don't collaborate, students may experience disconnects:</a:t>
              </a:r>
              <a:endParaRPr b="0" sz="950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C86F53"/>
                </a:buClr>
                <a:buSzPts val="1400"/>
                <a:buChar char="●"/>
              </a:pPr>
              <a:r>
                <a:rPr b="1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Confusion &amp; Anxiety:</a:t>
              </a:r>
              <a:r>
                <a:rPr b="0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Mixed behavior messages, frustration</a:t>
              </a:r>
              <a:endParaRPr b="0"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C86F53"/>
                </a:buClr>
                <a:buSzPts val="1400"/>
                <a:buChar char="●"/>
              </a:pPr>
              <a:r>
                <a:rPr b="1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Inconsistency:</a:t>
              </a:r>
              <a:r>
                <a:rPr b="0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Differing expectations across team members</a:t>
              </a:r>
              <a:endParaRPr b="0"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C86F53"/>
                </a:buClr>
                <a:buSzPts val="1400"/>
                <a:buChar char="●"/>
              </a:pPr>
              <a:r>
                <a:rPr b="1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Stalled Growth:</a:t>
              </a:r>
              <a:r>
                <a:rPr b="0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Increased dependence, reduced independence</a:t>
              </a:r>
              <a:endParaRPr b="0"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450"/>
                </a:spcBef>
                <a:spcAft>
                  <a:spcPts val="450"/>
                </a:spcAft>
                <a:buClr>
                  <a:srgbClr val="C86F53"/>
                </a:buClr>
                <a:buSzPts val="1400"/>
                <a:buChar char="●"/>
              </a:pPr>
              <a:r>
                <a:rPr b="1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Missed Opportunities:</a:t>
              </a:r>
              <a:r>
                <a:rPr b="0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Difficulty generalizing skills, lost learning</a:t>
              </a:r>
              <a:endParaRPr b="0"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39" name="Google Shape;339;p28"/>
          <p:cNvGrpSpPr/>
          <p:nvPr/>
        </p:nvGrpSpPr>
        <p:grpSpPr>
          <a:xfrm>
            <a:off x="4762500" y="1143000"/>
            <a:ext cx="3810000" cy="3524400"/>
            <a:chOff x="0" y="0"/>
            <a:chExt cx="3810000" cy="3524400"/>
          </a:xfrm>
        </p:grpSpPr>
        <p:sp>
          <p:nvSpPr>
            <p:cNvPr id="340" name="Google Shape;340;p28"/>
            <p:cNvSpPr/>
            <p:nvPr/>
          </p:nvSpPr>
          <p:spPr>
            <a:xfrm>
              <a:off x="0" y="0"/>
              <a:ext cx="3810000" cy="3524400"/>
            </a:xfrm>
            <a:prstGeom prst="roundRect">
              <a:avLst>
                <a:gd fmla="val 2702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8"/>
            <p:cNvSpPr txBox="1"/>
            <p:nvPr/>
          </p:nvSpPr>
          <p:spPr>
            <a:xfrm>
              <a:off x="228600" y="228600"/>
              <a:ext cx="3352800" cy="30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D4A37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With Collaboration</a:t>
              </a:r>
              <a:endParaRPr b="1" sz="1300">
                <a:solidFill>
                  <a:srgbClr val="D4A37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E6E1D6"/>
                  </a:solidFill>
                  <a:latin typeface="Nunito"/>
                  <a:ea typeface="Nunito"/>
                  <a:cs typeface="Nunito"/>
                  <a:sym typeface="Nunito"/>
                </a:rPr>
                <a:t>When adults do collaborate, students experience a unified environment:</a:t>
              </a:r>
              <a:endParaRPr b="0" sz="950">
                <a:solidFill>
                  <a:srgbClr val="E6E1D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D4A373"/>
                </a:buClr>
                <a:buSzPts val="1400"/>
                <a:buChar char="●"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Consistency &amp; Safety:</a:t>
              </a:r>
              <a:r>
                <a:rPr b="0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 A stable environment with aligned adults</a:t>
              </a:r>
              <a:endParaRPr b="0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D4A373"/>
                </a:buClr>
                <a:buSzPts val="1400"/>
                <a:buChar char="●"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Greater Access:</a:t>
              </a:r>
              <a:r>
                <a:rPr b="0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 Increased instruction, more practice opportunities</a:t>
              </a:r>
              <a:endParaRPr b="0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D4A373"/>
                </a:buClr>
                <a:buSzPts val="1400"/>
                <a:buChar char="●"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Independence:</a:t>
              </a:r>
              <a:r>
                <a:rPr b="0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 Encouraged skill generalization, active communication</a:t>
              </a:r>
              <a:endParaRPr b="0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17500" lvl="0" marL="457200" rtl="0" algn="l">
                <a:spcBef>
                  <a:spcPts val="450"/>
                </a:spcBef>
                <a:spcAft>
                  <a:spcPts val="450"/>
                </a:spcAft>
                <a:buClr>
                  <a:srgbClr val="D4A373"/>
                </a:buClr>
                <a:buSzPts val="1400"/>
                <a:buChar char="●"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Stronger Relationships:</a:t>
              </a:r>
              <a:r>
                <a:rPr b="0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 Deeper trust and security in the room</a:t>
              </a:r>
              <a:endParaRPr b="0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9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9"/>
          <p:cNvSpPr/>
          <p:nvPr/>
        </p:nvSpPr>
        <p:spPr>
          <a:xfrm>
            <a:off x="-952500" y="3238500"/>
            <a:ext cx="2857500" cy="19050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lnTo>
                  <a:pt x="120000" y="120000"/>
                </a:lnTo>
                <a:lnTo>
                  <a:pt x="40000" y="120000"/>
                </a:lnTo>
                <a:cubicBezTo>
                  <a:pt x="40000" y="90000"/>
                  <a:pt x="24000" y="48000"/>
                  <a:pt x="0" y="24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9"/>
          <p:cNvSpPr txBox="1"/>
          <p:nvPr/>
        </p:nvSpPr>
        <p:spPr>
          <a:xfrm>
            <a:off x="571500" y="333375"/>
            <a:ext cx="8001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Self-Reflection</a:t>
            </a:r>
            <a:endParaRPr b="1" sz="22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Taking a moment to evaluate classroom collaboration through the eyes of our students.</a:t>
            </a:r>
            <a:endParaRPr b="0" sz="110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349" name="Google Shape;349;p29"/>
          <p:cNvGrpSpPr/>
          <p:nvPr/>
        </p:nvGrpSpPr>
        <p:grpSpPr>
          <a:xfrm>
            <a:off x="571500" y="1238250"/>
            <a:ext cx="4381500" cy="3524400"/>
            <a:chOff x="571500" y="1238250"/>
            <a:chExt cx="4381500" cy="3524400"/>
          </a:xfrm>
        </p:grpSpPr>
        <p:sp>
          <p:nvSpPr>
            <p:cNvPr id="350" name="Google Shape;350;p29"/>
            <p:cNvSpPr/>
            <p:nvPr/>
          </p:nvSpPr>
          <p:spPr>
            <a:xfrm>
              <a:off x="571500" y="1238250"/>
              <a:ext cx="4381500" cy="3524400"/>
            </a:xfrm>
            <a:prstGeom prst="roundRect">
              <a:avLst>
                <a:gd fmla="val 324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9"/>
            <p:cNvSpPr txBox="1"/>
            <p:nvPr/>
          </p:nvSpPr>
          <p:spPr>
            <a:xfrm>
              <a:off x="857250" y="1524000"/>
              <a:ext cx="38100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REFLECTION QUESTION</a:t>
              </a:r>
              <a:endParaRPr b="1" sz="11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“If our students could describe how our team works together, what would they say?”</a:t>
              </a:r>
              <a:endParaRPr b="1" sz="2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352" name="Google Shape;352;p29"/>
          <p:cNvGrpSpPr/>
          <p:nvPr/>
        </p:nvGrpSpPr>
        <p:grpSpPr>
          <a:xfrm>
            <a:off x="5324475" y="1228725"/>
            <a:ext cx="3257700" cy="3543300"/>
            <a:chOff x="-9525" y="-9525"/>
            <a:chExt cx="3257700" cy="3543300"/>
          </a:xfrm>
        </p:grpSpPr>
        <p:pic>
          <p:nvPicPr>
            <p:cNvPr descr="An authentic, warm photograph of a diverse female preschool teacher and her instructional assistant supporting young children during a collaborative classroom group activity. The image should have natural lighting, soft colors, and a positive, cooperative atmosphere." id="353" name="Google Shape;353;p29"/>
            <p:cNvPicPr preferRelativeResize="0"/>
            <p:nvPr/>
          </p:nvPicPr>
          <p:blipFill rotWithShape="1">
            <a:blip r:embed="rId3">
              <a:alphaModFix/>
            </a:blip>
            <a:srcRect b="0" l="4053" r="4053" t="0"/>
            <a:stretch/>
          </p:blipFill>
          <p:spPr>
            <a:xfrm>
              <a:off x="0" y="0"/>
              <a:ext cx="3238500" cy="3524400"/>
            </a:xfrm>
            <a:prstGeom prst="roundRect">
              <a:avLst>
                <a:gd fmla="val 3529" name="adj"/>
              </a:avLst>
            </a:prstGeom>
            <a:noFill/>
            <a:ln>
              <a:noFill/>
            </a:ln>
          </p:spPr>
        </p:pic>
        <p:pic>
          <p:nvPicPr>
            <p:cNvPr id="354" name="Google Shape;354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9525" y="-9525"/>
              <a:ext cx="3257700" cy="3543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0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0"/>
          <p:cNvSpPr/>
          <p:nvPr/>
        </p:nvSpPr>
        <p:spPr>
          <a:xfrm>
            <a:off x="-952500" y="3238500"/>
            <a:ext cx="2857500" cy="1905000"/>
          </a:xfrm>
          <a:custGeom>
            <a:rect b="b" l="l" r="r" t="t"/>
            <a:pathLst>
              <a:path extrusionOk="0" h="120000" w="120000">
                <a:moveTo>
                  <a:pt x="40000" y="0"/>
                </a:moveTo>
                <a:lnTo>
                  <a:pt x="120000" y="120000"/>
                </a:lnTo>
                <a:lnTo>
                  <a:pt x="40000" y="120000"/>
                </a:lnTo>
                <a:cubicBezTo>
                  <a:pt x="40000" y="90000"/>
                  <a:pt x="24000" y="48000"/>
                  <a:pt x="0" y="24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0"/>
          <p:cNvSpPr txBox="1"/>
          <p:nvPr/>
        </p:nvSpPr>
        <p:spPr>
          <a:xfrm>
            <a:off x="571500" y="333375"/>
            <a:ext cx="8001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Our Shared Commitment</a:t>
            </a:r>
            <a:endParaRPr b="1" sz="22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How we keep moving forward together, even when faced with challenges.</a:t>
            </a:r>
            <a:endParaRPr b="0" sz="110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362" name="Google Shape;362;p30"/>
          <p:cNvGrpSpPr/>
          <p:nvPr/>
        </p:nvGrpSpPr>
        <p:grpSpPr>
          <a:xfrm>
            <a:off x="571500" y="1238250"/>
            <a:ext cx="4381500" cy="3524400"/>
            <a:chOff x="571500" y="1238250"/>
            <a:chExt cx="4381500" cy="3524400"/>
          </a:xfrm>
        </p:grpSpPr>
        <p:sp>
          <p:nvSpPr>
            <p:cNvPr id="363" name="Google Shape;363;p30"/>
            <p:cNvSpPr/>
            <p:nvPr/>
          </p:nvSpPr>
          <p:spPr>
            <a:xfrm>
              <a:off x="571500" y="1238250"/>
              <a:ext cx="4381500" cy="3524400"/>
            </a:xfrm>
            <a:prstGeom prst="roundRect">
              <a:avLst>
                <a:gd fmla="val 324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0"/>
            <p:cNvSpPr txBox="1"/>
            <p:nvPr/>
          </p:nvSpPr>
          <p:spPr>
            <a:xfrm>
              <a:off x="857250" y="1524000"/>
              <a:ext cx="38100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THE HEART OF OUR PARTNERSHIP</a:t>
              </a:r>
              <a:endParaRPr b="1" sz="11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i="1" lang="en" sz="20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“The goal isn't to have a perfect partnership. The goal is to have a partnership that is strong enough to keep problem-solving when things aren't perfect.”</a:t>
              </a:r>
              <a:endParaRPr b="1" i="1" sz="20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365" name="Google Shape;365;p30"/>
          <p:cNvGrpSpPr/>
          <p:nvPr/>
        </p:nvGrpSpPr>
        <p:grpSpPr>
          <a:xfrm>
            <a:off x="5143500" y="1238250"/>
            <a:ext cx="3429000" cy="3524400"/>
            <a:chOff x="5143500" y="1238250"/>
            <a:chExt cx="3429000" cy="3524400"/>
          </a:xfrm>
        </p:grpSpPr>
        <p:sp>
          <p:nvSpPr>
            <p:cNvPr id="366" name="Google Shape;366;p30"/>
            <p:cNvSpPr/>
            <p:nvPr/>
          </p:nvSpPr>
          <p:spPr>
            <a:xfrm>
              <a:off x="5143500" y="1238250"/>
              <a:ext cx="3429000" cy="3524400"/>
            </a:xfrm>
            <a:prstGeom prst="roundRect">
              <a:avLst>
                <a:gd fmla="val 333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0"/>
            <p:cNvSpPr txBox="1"/>
            <p:nvPr/>
          </p:nvSpPr>
          <p:spPr>
            <a:xfrm>
              <a:off x="5429250" y="1571625"/>
              <a:ext cx="28575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CENTRAL MESSAGE</a:t>
              </a:r>
              <a:endParaRPr b="1" sz="11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Different Roles</a:t>
              </a:r>
              <a:endParaRPr b="1" sz="15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Each educator brings unique strengths, skills, and perspectives to the classroom.</a:t>
              </a:r>
              <a:endParaRPr b="0" sz="1100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Shared Responsibility</a:t>
              </a:r>
              <a:endParaRPr b="1" sz="15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Joint ownership of student success, classroom environment, and growth.</a:t>
              </a:r>
              <a:endParaRPr b="0" sz="1100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One Instructional Team</a:t>
              </a:r>
              <a:endParaRPr b="1" sz="15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Working in unison to create a consistent, supportive, and safe learning space.</a:t>
              </a:r>
              <a:endParaRPr b="0" sz="1100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1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4" name="Google Shape;374;p31"/>
          <p:cNvGrpSpPr/>
          <p:nvPr/>
        </p:nvGrpSpPr>
        <p:grpSpPr>
          <a:xfrm>
            <a:off x="452438" y="261938"/>
            <a:ext cx="333450" cy="190575"/>
            <a:chOff x="71438" y="71438"/>
            <a:chExt cx="333450" cy="190575"/>
          </a:xfrm>
        </p:grpSpPr>
        <p:sp>
          <p:nvSpPr>
            <p:cNvPr id="375" name="Google Shape;375;p31"/>
            <p:cNvSpPr/>
            <p:nvPr/>
          </p:nvSpPr>
          <p:spPr>
            <a:xfrm>
              <a:off x="71438" y="71438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1"/>
            <p:cNvSpPr/>
            <p:nvPr/>
          </p:nvSpPr>
          <p:spPr>
            <a:xfrm>
              <a:off x="214313" y="71438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1"/>
            <p:cNvSpPr/>
            <p:nvPr/>
          </p:nvSpPr>
          <p:spPr>
            <a:xfrm>
              <a:off x="357188" y="71438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1"/>
            <p:cNvSpPr/>
            <p:nvPr/>
          </p:nvSpPr>
          <p:spPr>
            <a:xfrm>
              <a:off x="71438" y="214313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9" name="Google Shape;379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4313" y="214313"/>
              <a:ext cx="47700" cy="47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7188" y="214313"/>
              <a:ext cx="47700" cy="4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1" name="Google Shape;381;p31"/>
          <p:cNvGrpSpPr/>
          <p:nvPr/>
        </p:nvGrpSpPr>
        <p:grpSpPr>
          <a:xfrm>
            <a:off x="8453438" y="261938"/>
            <a:ext cx="333450" cy="190575"/>
            <a:chOff x="71438" y="71438"/>
            <a:chExt cx="333450" cy="190575"/>
          </a:xfrm>
        </p:grpSpPr>
        <p:sp>
          <p:nvSpPr>
            <p:cNvPr id="382" name="Google Shape;382;p31"/>
            <p:cNvSpPr/>
            <p:nvPr/>
          </p:nvSpPr>
          <p:spPr>
            <a:xfrm>
              <a:off x="71438" y="71438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1"/>
            <p:cNvSpPr/>
            <p:nvPr/>
          </p:nvSpPr>
          <p:spPr>
            <a:xfrm>
              <a:off x="214313" y="71438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1"/>
            <p:cNvSpPr/>
            <p:nvPr/>
          </p:nvSpPr>
          <p:spPr>
            <a:xfrm>
              <a:off x="357188" y="71438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1"/>
            <p:cNvSpPr/>
            <p:nvPr/>
          </p:nvSpPr>
          <p:spPr>
            <a:xfrm>
              <a:off x="71438" y="214313"/>
              <a:ext cx="47700" cy="47700"/>
            </a:xfrm>
            <a:prstGeom prst="ellipse">
              <a:avLst/>
            </a:prstGeom>
            <a:solidFill>
              <a:srgbClr val="D4A373">
                <a:alpha val="3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86" name="Google Shape;386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14313" y="214313"/>
              <a:ext cx="47700" cy="47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7188" y="214313"/>
              <a:ext cx="47700" cy="4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8" name="Google Shape;388;p31"/>
          <p:cNvGrpSpPr/>
          <p:nvPr/>
        </p:nvGrpSpPr>
        <p:grpSpPr>
          <a:xfrm>
            <a:off x="381000" y="266700"/>
            <a:ext cx="8382000" cy="590550"/>
            <a:chOff x="0" y="0"/>
            <a:chExt cx="8382000" cy="590550"/>
          </a:xfrm>
        </p:grpSpPr>
        <p:sp>
          <p:nvSpPr>
            <p:cNvPr id="389" name="Google Shape;389;p31"/>
            <p:cNvSpPr txBox="1"/>
            <p:nvPr/>
          </p:nvSpPr>
          <p:spPr>
            <a:xfrm>
              <a:off x="0" y="0"/>
              <a:ext cx="83820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Collaborative Partnerships Across Settings</a:t>
              </a:r>
              <a:endParaRPr b="1" sz="21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390" name="Google Shape;390;p31"/>
            <p:cNvSpPr txBox="1"/>
            <p:nvPr/>
          </p:nvSpPr>
          <p:spPr>
            <a:xfrm>
              <a:off x="0" y="361950"/>
              <a:ext cx="83820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Roles of Teachers and Instructional Assistants</a:t>
              </a:r>
              <a:endParaRPr b="0" sz="10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391" name="Google Shape;391;p31"/>
          <p:cNvGrpSpPr/>
          <p:nvPr/>
        </p:nvGrpSpPr>
        <p:grpSpPr>
          <a:xfrm>
            <a:off x="381000" y="952500"/>
            <a:ext cx="4095900" cy="1571700"/>
            <a:chOff x="0" y="0"/>
            <a:chExt cx="4095900" cy="1571700"/>
          </a:xfrm>
        </p:grpSpPr>
        <p:sp>
          <p:nvSpPr>
            <p:cNvPr id="392" name="Google Shape;392;p31"/>
            <p:cNvSpPr/>
            <p:nvPr/>
          </p:nvSpPr>
          <p:spPr>
            <a:xfrm>
              <a:off x="0" y="0"/>
              <a:ext cx="4095900" cy="15717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1"/>
            <p:cNvSpPr/>
            <p:nvPr/>
          </p:nvSpPr>
          <p:spPr>
            <a:xfrm>
              <a:off x="0" y="0"/>
              <a:ext cx="76200" cy="1571700"/>
            </a:xfrm>
            <a:custGeom>
              <a:rect b="b" l="l" r="r" t="t"/>
              <a:pathLst>
                <a:path extrusionOk="0" h="120000" w="120000">
                  <a:moveTo>
                    <a:pt x="0" y="4364"/>
                  </a:moveTo>
                  <a:cubicBezTo>
                    <a:pt x="-2" y="3207"/>
                    <a:pt x="9479" y="2097"/>
                    <a:pt x="26358" y="1278"/>
                  </a:cubicBezTo>
                  <a:cubicBezTo>
                    <a:pt x="43236" y="460"/>
                    <a:pt x="66129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9540"/>
                    <a:pt x="26360" y="118722"/>
                  </a:cubicBezTo>
                  <a:cubicBezTo>
                    <a:pt x="9482" y="117904"/>
                    <a:pt x="0" y="116794"/>
                    <a:pt x="0" y="115636"/>
                  </a:cubicBezTo>
                  <a:close/>
                </a:path>
              </a:pathLst>
            </a:cu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1"/>
            <p:cNvSpPr/>
            <p:nvPr/>
          </p:nvSpPr>
          <p:spPr>
            <a:xfrm>
              <a:off x="180975" y="114300"/>
              <a:ext cx="247800" cy="247800"/>
            </a:xfrm>
            <a:prstGeom prst="ellipse">
              <a:avLst/>
            </a:pr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1"/>
            <p:cNvSpPr txBox="1"/>
            <p:nvPr/>
          </p:nvSpPr>
          <p:spPr>
            <a:xfrm>
              <a:off x="180975" y="142875"/>
              <a:ext cx="2478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PS</a:t>
              </a:r>
              <a:endParaRPr b="1" sz="7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96" name="Google Shape;396;p31"/>
            <p:cNvSpPr txBox="1"/>
            <p:nvPr/>
          </p:nvSpPr>
          <p:spPr>
            <a:xfrm>
              <a:off x="533400" y="114300"/>
              <a:ext cx="3333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Preschool</a:t>
              </a:r>
              <a:endParaRPr b="1" sz="13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397" name="Google Shape;397;p31"/>
            <p:cNvCxnSpPr/>
            <p:nvPr/>
          </p:nvCxnSpPr>
          <p:spPr>
            <a:xfrm>
              <a:off x="190500" y="428625"/>
              <a:ext cx="37149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98" name="Google Shape;398;p31"/>
            <p:cNvSpPr txBox="1"/>
            <p:nvPr/>
          </p:nvSpPr>
          <p:spPr>
            <a:xfrm>
              <a:off x="190500" y="495300"/>
              <a:ext cx="3714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Teacher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teachers plan learning experiences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Assistant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assistants join play and model social skills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99" name="Google Shape;399;p31"/>
          <p:cNvGrpSpPr/>
          <p:nvPr/>
        </p:nvGrpSpPr>
        <p:grpSpPr>
          <a:xfrm>
            <a:off x="4667250" y="952500"/>
            <a:ext cx="4095900" cy="1571700"/>
            <a:chOff x="0" y="0"/>
            <a:chExt cx="4095900" cy="1571700"/>
          </a:xfrm>
        </p:grpSpPr>
        <p:sp>
          <p:nvSpPr>
            <p:cNvPr id="400" name="Google Shape;400;p31"/>
            <p:cNvSpPr/>
            <p:nvPr/>
          </p:nvSpPr>
          <p:spPr>
            <a:xfrm>
              <a:off x="0" y="0"/>
              <a:ext cx="4095900" cy="15717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1"/>
            <p:cNvSpPr/>
            <p:nvPr/>
          </p:nvSpPr>
          <p:spPr>
            <a:xfrm>
              <a:off x="0" y="0"/>
              <a:ext cx="76200" cy="1571700"/>
            </a:xfrm>
            <a:custGeom>
              <a:rect b="b" l="l" r="r" t="t"/>
              <a:pathLst>
                <a:path extrusionOk="0" h="120000" w="120000">
                  <a:moveTo>
                    <a:pt x="0" y="4364"/>
                  </a:moveTo>
                  <a:cubicBezTo>
                    <a:pt x="-2" y="3207"/>
                    <a:pt x="9479" y="2097"/>
                    <a:pt x="26358" y="1278"/>
                  </a:cubicBezTo>
                  <a:cubicBezTo>
                    <a:pt x="43236" y="460"/>
                    <a:pt x="66129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9540"/>
                    <a:pt x="26360" y="118722"/>
                  </a:cubicBezTo>
                  <a:cubicBezTo>
                    <a:pt x="9482" y="117904"/>
                    <a:pt x="0" y="116794"/>
                    <a:pt x="0" y="115636"/>
                  </a:cubicBezTo>
                  <a:close/>
                </a:path>
              </a:pathLst>
            </a:cu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1"/>
            <p:cNvSpPr/>
            <p:nvPr/>
          </p:nvSpPr>
          <p:spPr>
            <a:xfrm>
              <a:off x="180975" y="114300"/>
              <a:ext cx="247800" cy="247800"/>
            </a:xfrm>
            <a:prstGeom prst="ellipse">
              <a:avLst/>
            </a:pr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1"/>
            <p:cNvSpPr txBox="1"/>
            <p:nvPr/>
          </p:nvSpPr>
          <p:spPr>
            <a:xfrm>
              <a:off x="180975" y="142875"/>
              <a:ext cx="2478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K-2</a:t>
              </a:r>
              <a:endParaRPr b="1" sz="7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04" name="Google Shape;404;p31"/>
            <p:cNvSpPr txBox="1"/>
            <p:nvPr/>
          </p:nvSpPr>
          <p:spPr>
            <a:xfrm>
              <a:off x="533400" y="114300"/>
              <a:ext cx="3333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K-2 Classroom</a:t>
              </a:r>
              <a:endParaRPr b="1" sz="13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405" name="Google Shape;405;p31"/>
            <p:cNvCxnSpPr/>
            <p:nvPr/>
          </p:nvCxnSpPr>
          <p:spPr>
            <a:xfrm>
              <a:off x="190500" y="428625"/>
              <a:ext cx="37149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6" name="Google Shape;406;p31"/>
            <p:cNvSpPr txBox="1"/>
            <p:nvPr/>
          </p:nvSpPr>
          <p:spPr>
            <a:xfrm>
              <a:off x="190500" y="495300"/>
              <a:ext cx="3714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Teacher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teachers introduce new content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Assistant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assistants reinforce taught skills and support small groups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07" name="Google Shape;407;p31"/>
          <p:cNvGrpSpPr/>
          <p:nvPr/>
        </p:nvGrpSpPr>
        <p:grpSpPr>
          <a:xfrm>
            <a:off x="381000" y="2667000"/>
            <a:ext cx="4095900" cy="1571700"/>
            <a:chOff x="0" y="0"/>
            <a:chExt cx="4095900" cy="1571700"/>
          </a:xfrm>
        </p:grpSpPr>
        <p:sp>
          <p:nvSpPr>
            <p:cNvPr id="408" name="Google Shape;408;p31"/>
            <p:cNvSpPr/>
            <p:nvPr/>
          </p:nvSpPr>
          <p:spPr>
            <a:xfrm>
              <a:off x="0" y="0"/>
              <a:ext cx="4095900" cy="15717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1"/>
            <p:cNvSpPr/>
            <p:nvPr/>
          </p:nvSpPr>
          <p:spPr>
            <a:xfrm>
              <a:off x="0" y="0"/>
              <a:ext cx="76200" cy="1571700"/>
            </a:xfrm>
            <a:custGeom>
              <a:rect b="b" l="l" r="r" t="t"/>
              <a:pathLst>
                <a:path extrusionOk="0" h="120000" w="120000">
                  <a:moveTo>
                    <a:pt x="0" y="4364"/>
                  </a:moveTo>
                  <a:cubicBezTo>
                    <a:pt x="-2" y="3207"/>
                    <a:pt x="9479" y="2097"/>
                    <a:pt x="26358" y="1278"/>
                  </a:cubicBezTo>
                  <a:cubicBezTo>
                    <a:pt x="43236" y="460"/>
                    <a:pt x="66129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9540"/>
                    <a:pt x="26360" y="118722"/>
                  </a:cubicBezTo>
                  <a:cubicBezTo>
                    <a:pt x="9482" y="117904"/>
                    <a:pt x="0" y="116794"/>
                    <a:pt x="0" y="115636"/>
                  </a:cubicBezTo>
                  <a:close/>
                </a:path>
              </a:pathLst>
            </a:cu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1"/>
            <p:cNvSpPr/>
            <p:nvPr/>
          </p:nvSpPr>
          <p:spPr>
            <a:xfrm>
              <a:off x="180975" y="114300"/>
              <a:ext cx="247800" cy="247800"/>
            </a:xfrm>
            <a:prstGeom prst="ellipse">
              <a:avLst/>
            </a:pr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1"/>
            <p:cNvSpPr txBox="1"/>
            <p:nvPr/>
          </p:nvSpPr>
          <p:spPr>
            <a:xfrm>
              <a:off x="180975" y="142875"/>
              <a:ext cx="2478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3-5</a:t>
              </a:r>
              <a:endParaRPr b="1" sz="7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12" name="Google Shape;412;p31"/>
            <p:cNvSpPr txBox="1"/>
            <p:nvPr/>
          </p:nvSpPr>
          <p:spPr>
            <a:xfrm>
              <a:off x="533400" y="114300"/>
              <a:ext cx="3333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3rd-5th Grades</a:t>
              </a:r>
              <a:endParaRPr b="1" sz="13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413" name="Google Shape;413;p31"/>
            <p:cNvCxnSpPr/>
            <p:nvPr/>
          </p:nvCxnSpPr>
          <p:spPr>
            <a:xfrm>
              <a:off x="190500" y="428625"/>
              <a:ext cx="37149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4" name="Google Shape;414;p31"/>
            <p:cNvSpPr txBox="1"/>
            <p:nvPr/>
          </p:nvSpPr>
          <p:spPr>
            <a:xfrm>
              <a:off x="190500" y="495300"/>
              <a:ext cx="3714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Teacher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teachers provide direct instruction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Assistant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assistants monitor engagement and encourage independence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15" name="Google Shape;415;p31"/>
          <p:cNvGrpSpPr/>
          <p:nvPr/>
        </p:nvGrpSpPr>
        <p:grpSpPr>
          <a:xfrm>
            <a:off x="4667250" y="2667000"/>
            <a:ext cx="4095900" cy="1571700"/>
            <a:chOff x="0" y="0"/>
            <a:chExt cx="4095900" cy="1571700"/>
          </a:xfrm>
        </p:grpSpPr>
        <p:sp>
          <p:nvSpPr>
            <p:cNvPr id="416" name="Google Shape;416;p31"/>
            <p:cNvSpPr/>
            <p:nvPr/>
          </p:nvSpPr>
          <p:spPr>
            <a:xfrm>
              <a:off x="0" y="0"/>
              <a:ext cx="4095900" cy="1571700"/>
            </a:xfrm>
            <a:prstGeom prst="roundRect">
              <a:avLst>
                <a:gd fmla="val 3636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1"/>
            <p:cNvSpPr/>
            <p:nvPr/>
          </p:nvSpPr>
          <p:spPr>
            <a:xfrm>
              <a:off x="0" y="0"/>
              <a:ext cx="76200" cy="1571700"/>
            </a:xfrm>
            <a:custGeom>
              <a:rect b="b" l="l" r="r" t="t"/>
              <a:pathLst>
                <a:path extrusionOk="0" h="120000" w="120000">
                  <a:moveTo>
                    <a:pt x="0" y="4364"/>
                  </a:moveTo>
                  <a:cubicBezTo>
                    <a:pt x="-2" y="3207"/>
                    <a:pt x="9479" y="2097"/>
                    <a:pt x="26358" y="1278"/>
                  </a:cubicBezTo>
                  <a:cubicBezTo>
                    <a:pt x="43236" y="460"/>
                    <a:pt x="66129" y="0"/>
                    <a:pt x="9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90000" y="120000"/>
                  </a:lnTo>
                  <a:cubicBezTo>
                    <a:pt x="66131" y="120000"/>
                    <a:pt x="43239" y="119540"/>
                    <a:pt x="26360" y="118722"/>
                  </a:cubicBezTo>
                  <a:cubicBezTo>
                    <a:pt x="9482" y="117904"/>
                    <a:pt x="0" y="116794"/>
                    <a:pt x="0" y="115636"/>
                  </a:cubicBezTo>
                  <a:close/>
                </a:path>
              </a:pathLst>
            </a:cu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180975" y="114300"/>
              <a:ext cx="247800" cy="247800"/>
            </a:xfrm>
            <a:prstGeom prst="ellipse">
              <a:avLst/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1"/>
            <p:cNvSpPr txBox="1"/>
            <p:nvPr/>
          </p:nvSpPr>
          <p:spPr>
            <a:xfrm>
              <a:off x="180975" y="142875"/>
              <a:ext cx="2478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EC</a:t>
              </a:r>
              <a:endParaRPr b="1" sz="7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20" name="Google Shape;420;p31"/>
            <p:cNvSpPr txBox="1"/>
            <p:nvPr/>
          </p:nvSpPr>
          <p:spPr>
            <a:xfrm>
              <a:off x="533400" y="114300"/>
              <a:ext cx="3333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Exceptional Children's Classrooms</a:t>
              </a:r>
              <a:endParaRPr b="1" sz="13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421" name="Google Shape;421;p31"/>
            <p:cNvCxnSpPr/>
            <p:nvPr/>
          </p:nvCxnSpPr>
          <p:spPr>
            <a:xfrm>
              <a:off x="190500" y="428625"/>
              <a:ext cx="37149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2" name="Google Shape;422;p31"/>
            <p:cNvSpPr txBox="1"/>
            <p:nvPr/>
          </p:nvSpPr>
          <p:spPr>
            <a:xfrm>
              <a:off x="190500" y="495300"/>
              <a:ext cx="3714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Teacher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teachers plan specially designed instruction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Assistant Role</a:t>
              </a: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assistants support individualized prompting and adaptive needs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23" name="Google Shape;423;p31"/>
          <p:cNvGrpSpPr/>
          <p:nvPr/>
        </p:nvGrpSpPr>
        <p:grpSpPr>
          <a:xfrm>
            <a:off x="381000" y="4381500"/>
            <a:ext cx="8382000" cy="495300"/>
            <a:chOff x="0" y="0"/>
            <a:chExt cx="8382000" cy="495300"/>
          </a:xfrm>
        </p:grpSpPr>
        <p:sp>
          <p:nvSpPr>
            <p:cNvPr id="424" name="Google Shape;424;p31"/>
            <p:cNvSpPr/>
            <p:nvPr/>
          </p:nvSpPr>
          <p:spPr>
            <a:xfrm>
              <a:off x="0" y="0"/>
              <a:ext cx="8382000" cy="495300"/>
            </a:xfrm>
            <a:prstGeom prst="roundRect">
              <a:avLst>
                <a:gd fmla="val 11538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1"/>
            <p:cNvSpPr txBox="1"/>
            <p:nvPr/>
          </p:nvSpPr>
          <p:spPr>
            <a:xfrm>
              <a:off x="0" y="0"/>
              <a:ext cx="8382000" cy="4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35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"Ultimately, the setting changes, but the partnership doesn't."</a:t>
              </a:r>
              <a:endParaRPr b="1" i="1" sz="135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2"/>
          <p:cNvSpPr/>
          <p:nvPr/>
        </p:nvSpPr>
        <p:spPr>
          <a:xfrm>
            <a:off x="5334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2"/>
          <p:cNvSpPr/>
          <p:nvPr/>
        </p:nvSpPr>
        <p:spPr>
          <a:xfrm>
            <a:off x="0" y="1333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2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Preschool: Play, Routines &amp; Developmental Learning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300"/>
              </a:spcAft>
              <a:buNone/>
            </a:pPr>
            <a:r>
              <a:rPr b="1" lang="en" sz="12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Embedding active, intentional instruction directly into everyday classroom play and routines.</a:t>
            </a:r>
            <a:endParaRPr b="1" sz="120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433" name="Google Shape;433;p32"/>
          <p:cNvGrpSpPr/>
          <p:nvPr/>
        </p:nvGrpSpPr>
        <p:grpSpPr>
          <a:xfrm>
            <a:off x="571500" y="1095375"/>
            <a:ext cx="3810000" cy="2619300"/>
            <a:chOff x="0" y="0"/>
            <a:chExt cx="3810000" cy="2619300"/>
          </a:xfrm>
        </p:grpSpPr>
        <p:sp>
          <p:nvSpPr>
            <p:cNvPr id="434" name="Google Shape;434;p32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436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2"/>
            <p:cNvSpPr txBox="1"/>
            <p:nvPr/>
          </p:nvSpPr>
          <p:spPr>
            <a:xfrm>
              <a:off x="228600" y="228600"/>
              <a:ext cx="3352800" cy="21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Planning &amp; Individualizing</a:t>
              </a:r>
              <a:endParaRPr b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Role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95250" lvl="0" marL="95250" marR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Lead small-group activities focused on language, early literacy, or math.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Model how to facilitate play and intentionally extend children's thinking.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Observe and collect key information about developmental skills.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Plan targeted, individualized supports based on IEP goals.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36" name="Google Shape;436;p32"/>
          <p:cNvGrpSpPr/>
          <p:nvPr/>
        </p:nvGrpSpPr>
        <p:grpSpPr>
          <a:xfrm>
            <a:off x="4762500" y="1095375"/>
            <a:ext cx="3810000" cy="2619300"/>
            <a:chOff x="0" y="0"/>
            <a:chExt cx="3810000" cy="2619300"/>
          </a:xfrm>
        </p:grpSpPr>
        <p:sp>
          <p:nvSpPr>
            <p:cNvPr id="437" name="Google Shape;437;p32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436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2"/>
            <p:cNvSpPr txBox="1"/>
            <p:nvPr/>
          </p:nvSpPr>
          <p:spPr>
            <a:xfrm>
              <a:off x="228600" y="228600"/>
              <a:ext cx="3352800" cy="21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Modeling &amp; Facilitating</a:t>
              </a:r>
              <a:endParaRPr b="1" sz="90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Assistant Role</a:t>
              </a:r>
              <a:endParaRPr b="1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95250" lvl="0" marL="95250" marR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Join play to model language, sharing, turn-taking, and problem-solving.</a:t>
              </a:r>
              <a:endParaRPr b="0" sz="9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Help children practice essential classroom routines and independence.</a:t>
              </a:r>
              <a:endParaRPr b="0" sz="9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Support active transitions while intentionally teaching expectations.</a:t>
              </a:r>
              <a:endParaRPr b="0" sz="9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b="0" lang="en" sz="9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Provide prompts and assistance rather than completing tasks for them.</a:t>
              </a:r>
              <a:endParaRPr b="0" sz="9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39" name="Google Shape;439;p32"/>
          <p:cNvGrpSpPr/>
          <p:nvPr/>
        </p:nvGrpSpPr>
        <p:grpSpPr>
          <a:xfrm>
            <a:off x="566738" y="3900488"/>
            <a:ext cx="8010600" cy="819300"/>
            <a:chOff x="-4762" y="-4762"/>
            <a:chExt cx="8010600" cy="819300"/>
          </a:xfrm>
        </p:grpSpPr>
        <p:pic>
          <p:nvPicPr>
            <p:cNvPr id="440" name="Google Shape;440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4762" y="-4762"/>
              <a:ext cx="8010600" cy="819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1" name="Google Shape;441;p32"/>
            <p:cNvSpPr txBox="1"/>
            <p:nvPr/>
          </p:nvSpPr>
          <p:spPr>
            <a:xfrm>
              <a:off x="228600" y="152400"/>
              <a:ext cx="7543800" cy="50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9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Example in Action: Both Adults Teaching Simultaneously</a:t>
              </a:r>
              <a:endParaRPr b="1" i="1" sz="95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900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The teacher guides four children on counting objects, while the assistant stays in the block center modeling communication prompts like “I built a tower” or “Can I have a turn?” Classroom collaboration ensures learning happens in every corner.</a:t>
              </a:r>
              <a:endParaRPr b="0" i="1" sz="900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5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/>
        </p:nvSpPr>
        <p:spPr>
          <a:xfrm>
            <a:off x="571500" y="381000"/>
            <a:ext cx="8001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ROLE DEFINITION &amp; COLLABORATION</a:t>
            </a:r>
            <a:endParaRPr b="1" sz="9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One Team, Shared Responsibility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68" name="Google Shape;68;p15"/>
          <p:cNvGrpSpPr/>
          <p:nvPr/>
        </p:nvGrpSpPr>
        <p:grpSpPr>
          <a:xfrm>
            <a:off x="571500" y="1333500"/>
            <a:ext cx="3905400" cy="3238500"/>
            <a:chOff x="0" y="0"/>
            <a:chExt cx="3905400" cy="3238500"/>
          </a:xfrm>
        </p:grpSpPr>
        <p:sp>
          <p:nvSpPr>
            <p:cNvPr id="69" name="Google Shape;69;p15"/>
            <p:cNvSpPr/>
            <p:nvPr/>
          </p:nvSpPr>
          <p:spPr>
            <a:xfrm>
              <a:off x="0" y="0"/>
              <a:ext cx="3905400" cy="3238500"/>
            </a:xfrm>
            <a:prstGeom prst="roundRect">
              <a:avLst>
                <a:gd fmla="val 4705" name="adj"/>
              </a:avLst>
            </a:prstGeom>
            <a:solidFill>
              <a:srgbClr val="8A9A86">
                <a:alpha val="5000"/>
              </a:srgbClr>
            </a:solidFill>
            <a:ln cap="flat" cmpd="sng" w="1430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5"/>
            <p:cNvSpPr/>
            <p:nvPr/>
          </p:nvSpPr>
          <p:spPr>
            <a:xfrm>
              <a:off x="0" y="0"/>
              <a:ext cx="57300" cy="3238500"/>
            </a:xfrm>
            <a:prstGeom prst="roundRect">
              <a:avLst>
                <a:gd fmla="val 50000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5"/>
            <p:cNvSpPr txBox="1"/>
            <p:nvPr/>
          </p:nvSpPr>
          <p:spPr>
            <a:xfrm>
              <a:off x="228600" y="228600"/>
              <a:ext cx="3448200" cy="278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60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“Our students don't need one great educator and one helper.”</a:t>
              </a:r>
              <a:endParaRPr b="1" i="1" sz="16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They deserve a powerhouse partnership. We combine different professional roles into a single, cohesive unit—sharing the responsibility to believe in and unlock the potential of every child.</a:t>
              </a:r>
              <a:endParaRPr b="0" sz="1150">
                <a:solidFill>
                  <a:srgbClr val="4A4A4A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2" name="Google Shape;72;p15"/>
          <p:cNvGrpSpPr/>
          <p:nvPr/>
        </p:nvGrpSpPr>
        <p:grpSpPr>
          <a:xfrm>
            <a:off x="4667250" y="1333500"/>
            <a:ext cx="3905400" cy="1905000"/>
            <a:chOff x="0" y="0"/>
            <a:chExt cx="3905400" cy="1905000"/>
          </a:xfrm>
        </p:grpSpPr>
        <p:pic>
          <p:nvPicPr>
            <p:cNvPr descr="A warm, professional illustration of a diverse male teacher and a female instructional assistant collaborating in a modern elementary classroom, looking over student work together. The style should match the existing warm, organic, earthy flat vector illustration aesthetic with friendly characters." id="73" name="Google Shape;73;p15"/>
            <p:cNvPicPr preferRelativeResize="0"/>
            <p:nvPr/>
          </p:nvPicPr>
          <p:blipFill rotWithShape="1">
            <a:blip r:embed="rId3">
              <a:alphaModFix/>
            </a:blip>
            <a:srcRect b="6634" l="0" r="0" t="6643"/>
            <a:stretch/>
          </p:blipFill>
          <p:spPr>
            <a:xfrm>
              <a:off x="0" y="0"/>
              <a:ext cx="3905400" cy="1905000"/>
            </a:xfrm>
            <a:prstGeom prst="roundRect">
              <a:avLst>
                <a:gd fmla="val 8000" name="adj"/>
              </a:avLst>
            </a:prstGeom>
            <a:noFill/>
            <a:ln>
              <a:noFill/>
            </a:ln>
          </p:spPr>
        </p:pic>
        <p:sp>
          <p:nvSpPr>
            <p:cNvPr id="74" name="Google Shape;74;p15"/>
            <p:cNvSpPr/>
            <p:nvPr/>
          </p:nvSpPr>
          <p:spPr>
            <a:xfrm>
              <a:off x="0" y="0"/>
              <a:ext cx="3905400" cy="1905000"/>
            </a:xfrm>
            <a:prstGeom prst="roundRect">
              <a:avLst>
                <a:gd fmla="val 8000" name="adj"/>
              </a:avLst>
            </a:prstGeom>
            <a:solidFill>
              <a:srgbClr val="000000">
                <a:alpha val="0"/>
              </a:srgbClr>
            </a:solidFill>
            <a:ln cap="flat" cmpd="sng" w="19050">
              <a:solidFill>
                <a:srgbClr val="EAE5D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" name="Google Shape;75;p15"/>
          <p:cNvGrpSpPr/>
          <p:nvPr/>
        </p:nvGrpSpPr>
        <p:grpSpPr>
          <a:xfrm>
            <a:off x="4667250" y="3429000"/>
            <a:ext cx="3905400" cy="1143000"/>
            <a:chOff x="0" y="0"/>
            <a:chExt cx="3905400" cy="1143000"/>
          </a:xfrm>
        </p:grpSpPr>
        <p:sp>
          <p:nvSpPr>
            <p:cNvPr id="76" name="Google Shape;76;p15"/>
            <p:cNvSpPr/>
            <p:nvPr/>
          </p:nvSpPr>
          <p:spPr>
            <a:xfrm>
              <a:off x="0" y="0"/>
              <a:ext cx="3905400" cy="1143000"/>
            </a:xfrm>
            <a:prstGeom prst="roundRect">
              <a:avLst>
                <a:gd fmla="val 13333" name="adj"/>
              </a:avLst>
            </a:prstGeom>
            <a:solidFill>
              <a:srgbClr val="C86F53">
                <a:alpha val="5000"/>
              </a:srgbClr>
            </a:solidFill>
            <a:ln cap="flat" cmpd="sng" w="14300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5"/>
            <p:cNvSpPr txBox="1"/>
            <p:nvPr/>
          </p:nvSpPr>
          <p:spPr>
            <a:xfrm>
              <a:off x="228600" y="190500"/>
              <a:ext cx="34482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3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Different Roles, Single Focus</a:t>
              </a:r>
              <a:endParaRPr b="1" sz="1203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018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By aligning our unique strengths and planning together, we ensure no student is left to learn in isolation. We work as co-educators to make success possible for all.</a:t>
              </a:r>
              <a:endParaRPr b="0" sz="1018">
                <a:solidFill>
                  <a:srgbClr val="4A4A4A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3"/>
          <p:cNvSpPr/>
          <p:nvPr/>
        </p:nvSpPr>
        <p:spPr>
          <a:xfrm>
            <a:off x="5334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3"/>
          <p:cNvSpPr/>
          <p:nvPr/>
        </p:nvSpPr>
        <p:spPr>
          <a:xfrm>
            <a:off x="0" y="1333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3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K–2: Small-Group Instruction &amp; Increasing Independence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Focusing on academic instruction, differentiation, and helping students participate successfully.</a:t>
            </a:r>
            <a:endParaRPr b="0" sz="120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449" name="Google Shape;449;p33"/>
          <p:cNvGrpSpPr/>
          <p:nvPr/>
        </p:nvGrpSpPr>
        <p:grpSpPr>
          <a:xfrm>
            <a:off x="571500" y="1095375"/>
            <a:ext cx="3810000" cy="2619300"/>
            <a:chOff x="0" y="0"/>
            <a:chExt cx="3810000" cy="2619300"/>
          </a:xfrm>
        </p:grpSpPr>
        <p:sp>
          <p:nvSpPr>
            <p:cNvPr id="450" name="Google Shape;450;p33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436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3"/>
            <p:cNvSpPr txBox="1"/>
            <p:nvPr/>
          </p:nvSpPr>
          <p:spPr>
            <a:xfrm>
              <a:off x="228600" y="228600"/>
              <a:ext cx="3352800" cy="21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65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PLANNING &amp; DIFFERENTIATION</a:t>
              </a:r>
              <a:endParaRPr b="1" sz="765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Role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95250" lvl="0" marL="9525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Introduce new phonics or math skills.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Plan differentiated instruction across the classroom.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Lead guided reading or targeted small-group instruction.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Analyze student data and determine key instructional needs.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52" name="Google Shape;452;p33"/>
          <p:cNvGrpSpPr/>
          <p:nvPr/>
        </p:nvGrpSpPr>
        <p:grpSpPr>
          <a:xfrm>
            <a:off x="4762500" y="1095375"/>
            <a:ext cx="3810000" cy="2619300"/>
            <a:chOff x="0" y="0"/>
            <a:chExt cx="3810000" cy="2619300"/>
          </a:xfrm>
        </p:grpSpPr>
        <p:sp>
          <p:nvSpPr>
            <p:cNvPr id="453" name="Google Shape;453;p33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436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3"/>
            <p:cNvSpPr txBox="1"/>
            <p:nvPr/>
          </p:nvSpPr>
          <p:spPr>
            <a:xfrm>
              <a:off x="228600" y="228600"/>
              <a:ext cx="3352800" cy="21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65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PRACTICE &amp; ACCESSIBILITY</a:t>
              </a:r>
              <a:endParaRPr b="1" sz="765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Assistant Role</a:t>
              </a:r>
              <a:endParaRPr b="1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95250" lvl="0" marL="9525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Reinforce skills that have already been introduced.</a:t>
              </a:r>
              <a:endParaRPr b="0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Work with small groups to actively practice skills.</a:t>
              </a:r>
              <a:endParaRPr b="0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Provide accommodations or visual supports for learning.</a:t>
              </a:r>
              <a:endParaRPr b="0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Prompt students to use strategic tools independently.</a:t>
              </a:r>
              <a:endParaRPr b="0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b="0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Monitor active engagement and provide positive feedback.</a:t>
              </a:r>
              <a:endParaRPr b="0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55" name="Google Shape;455;p33"/>
          <p:cNvGrpSpPr/>
          <p:nvPr/>
        </p:nvGrpSpPr>
        <p:grpSpPr>
          <a:xfrm>
            <a:off x="561975" y="3895725"/>
            <a:ext cx="8020200" cy="838200"/>
            <a:chOff x="-9525" y="-9525"/>
            <a:chExt cx="8020200" cy="838200"/>
          </a:xfrm>
        </p:grpSpPr>
        <p:pic>
          <p:nvPicPr>
            <p:cNvPr id="456" name="Google Shape;456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9525" y="-9525"/>
              <a:ext cx="8020200" cy="838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7" name="Google Shape;457;p33"/>
            <p:cNvSpPr txBox="1"/>
            <p:nvPr/>
          </p:nvSpPr>
          <p:spPr>
            <a:xfrm>
              <a:off x="228600" y="133350"/>
              <a:ext cx="7543800" cy="55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8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Example in Action: Shared Collaboration</a:t>
              </a:r>
              <a:endParaRPr b="1" sz="808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765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The teacher introduces a new letter-sound skill to the whole group. During independent practice, the instructional assistant works with a small group to practice the skill using manipulatives and picture cards. The assistant doesn't create a separate curriculum—they help students access and practice what the teacher planned.</a:t>
              </a:r>
              <a:endParaRPr b="0" sz="765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4"/>
          <p:cNvSpPr/>
          <p:nvPr/>
        </p:nvSpPr>
        <p:spPr>
          <a:xfrm>
            <a:off x="5334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34"/>
          <p:cNvSpPr/>
          <p:nvPr/>
        </p:nvSpPr>
        <p:spPr>
          <a:xfrm>
            <a:off x="0" y="1333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4"/>
          <p:cNvSpPr txBox="1"/>
          <p:nvPr/>
        </p:nvSpPr>
        <p:spPr>
          <a:xfrm>
            <a:off x="571500" y="285750"/>
            <a:ext cx="8001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K–5 Exceptional Children's Classroom: Individualized Access &amp; Intensive Support</a:t>
            </a:r>
            <a:endParaRPr b="1" sz="185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225"/>
              </a:spcBef>
              <a:spcAft>
                <a:spcPts val="0"/>
              </a:spcAft>
              <a:buNone/>
            </a:pPr>
            <a:r>
              <a:rPr b="0" lang="en" sz="111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Intensive and varied student needs require structured, intentional adult collaboration.</a:t>
            </a:r>
            <a:endParaRPr b="0" sz="111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465" name="Google Shape;465;p34"/>
          <p:cNvGrpSpPr/>
          <p:nvPr/>
        </p:nvGrpSpPr>
        <p:grpSpPr>
          <a:xfrm>
            <a:off x="571500" y="1095375"/>
            <a:ext cx="3810000" cy="2619300"/>
            <a:chOff x="0" y="0"/>
            <a:chExt cx="3810000" cy="2619300"/>
          </a:xfrm>
        </p:grpSpPr>
        <p:sp>
          <p:nvSpPr>
            <p:cNvPr id="466" name="Google Shape;466;p34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4363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4"/>
            <p:cNvSpPr txBox="1"/>
            <p:nvPr/>
          </p:nvSpPr>
          <p:spPr>
            <a:xfrm>
              <a:off x="228600" y="228600"/>
              <a:ext cx="3352800" cy="21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33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Specially Designed Instruction</a:t>
              </a:r>
              <a:endParaRPr b="1" sz="833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25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Role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Develop and implement specially designed instruction.</a:t>
              </a:r>
              <a:endParaRPr b="0" sz="879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Provide direct instruction based on IEP goals.</a:t>
              </a:r>
              <a:endParaRPr b="0" sz="879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Determine accommodations, modifications, and strategies.</a:t>
              </a:r>
              <a:endParaRPr b="0" sz="879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Analyze progress-monitoring data to guide lessons.</a:t>
              </a:r>
              <a:endParaRPr b="0" sz="879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b="0" lang="en" sz="879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Coordinate instruction across students with different needs.</a:t>
              </a:r>
              <a:endParaRPr b="0" sz="879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68" name="Google Shape;468;p34"/>
          <p:cNvGrpSpPr/>
          <p:nvPr/>
        </p:nvGrpSpPr>
        <p:grpSpPr>
          <a:xfrm>
            <a:off x="4762500" y="1095375"/>
            <a:ext cx="3810000" cy="2619300"/>
            <a:chOff x="0" y="0"/>
            <a:chExt cx="3810000" cy="2619300"/>
          </a:xfrm>
        </p:grpSpPr>
        <p:sp>
          <p:nvSpPr>
            <p:cNvPr id="469" name="Google Shape;469;p34"/>
            <p:cNvSpPr/>
            <p:nvPr/>
          </p:nvSpPr>
          <p:spPr>
            <a:xfrm>
              <a:off x="0" y="0"/>
              <a:ext cx="3810000" cy="2619300"/>
            </a:xfrm>
            <a:prstGeom prst="roundRect">
              <a:avLst>
                <a:gd fmla="val 436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4"/>
            <p:cNvSpPr txBox="1"/>
            <p:nvPr/>
          </p:nvSpPr>
          <p:spPr>
            <a:xfrm>
              <a:off x="228600" y="228600"/>
              <a:ext cx="3352800" cy="21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33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Targeted Prompting &amp; Practice</a:t>
              </a:r>
              <a:endParaRPr b="1" sz="833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25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Assistant Role</a:t>
              </a:r>
              <a:endParaRPr b="1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95250" lvl="0" marL="95250" marR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Provide individualized prompting and support.</a:t>
              </a:r>
              <a:endParaRPr b="0" sz="8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Help students use AAC or other communication systems.</a:t>
              </a:r>
              <a:endParaRPr b="0" sz="8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Support student practice of functional and academic skills.</a:t>
              </a:r>
              <a:endParaRPr b="0" sz="8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Reinforce behavior and sensory regulation strategies.</a:t>
              </a:r>
              <a:endParaRPr b="0" sz="8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879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Assist with transitions, personal care, and mobility.</a:t>
              </a:r>
              <a:endParaRPr b="0" sz="8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95250" lvl="0" marL="95250" marR="0" rtl="0"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b="0" lang="en" sz="879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Collect observational or instructional data as directed.</a:t>
              </a:r>
              <a:endParaRPr b="0" sz="8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561975" y="3895725"/>
            <a:ext cx="8020200" cy="838200"/>
            <a:chOff x="-9525" y="-9525"/>
            <a:chExt cx="8020200" cy="838200"/>
          </a:xfrm>
        </p:grpSpPr>
        <p:pic>
          <p:nvPicPr>
            <p:cNvPr id="472" name="Google Shape;472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9525" y="-9525"/>
              <a:ext cx="8020200" cy="838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3" name="Google Shape;473;p34"/>
            <p:cNvSpPr txBox="1"/>
            <p:nvPr/>
          </p:nvSpPr>
          <p:spPr>
            <a:xfrm>
              <a:off x="228600" y="133350"/>
              <a:ext cx="7543800" cy="55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79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Example in Action: Intensive Support &amp; AAC Practice</a:t>
              </a:r>
              <a:endParaRPr b="1" sz="879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225"/>
                </a:spcBef>
                <a:spcAft>
                  <a:spcPts val="0"/>
                </a:spcAft>
                <a:buNone/>
              </a:pPr>
              <a:r>
                <a:rPr b="0" lang="en" sz="833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The teacher provides specially designed functional communication instruction to a small group. The assistant supports AAC system use, provides wait time/prompts, and records data. Later, the assistant reinforces these skills during lunch and transitions. More intensive support doesn't make the IA the teacher; it multiplies student opportunities to practice.</a:t>
              </a:r>
              <a:endParaRPr b="0" sz="833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9" name="Google Shape;479;p35"/>
          <p:cNvGrpSpPr/>
          <p:nvPr/>
        </p:nvGrpSpPr>
        <p:grpSpPr>
          <a:xfrm>
            <a:off x="381000" y="333375"/>
            <a:ext cx="8382000" cy="714300"/>
            <a:chOff x="0" y="0"/>
            <a:chExt cx="8382000" cy="714300"/>
          </a:xfrm>
        </p:grpSpPr>
        <p:sp>
          <p:nvSpPr>
            <p:cNvPr id="480" name="Google Shape;480;p35"/>
            <p:cNvSpPr/>
            <p:nvPr/>
          </p:nvSpPr>
          <p:spPr>
            <a:xfrm>
              <a:off x="0" y="0"/>
              <a:ext cx="8382000" cy="714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5"/>
            <p:cNvSpPr txBox="1"/>
            <p:nvPr/>
          </p:nvSpPr>
          <p:spPr>
            <a:xfrm>
              <a:off x="0" y="0"/>
              <a:ext cx="83820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&amp; IA Roles During Center Time</a:t>
              </a:r>
              <a:endParaRPr b="1" sz="18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11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Maximizing student growth through intentional collaboration and defined roles in every learning zone.</a:t>
              </a:r>
              <a:endParaRPr b="0" sz="111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482" name="Google Shape;482;p35"/>
          <p:cNvGrpSpPr/>
          <p:nvPr/>
        </p:nvGrpSpPr>
        <p:grpSpPr>
          <a:xfrm>
            <a:off x="381000" y="1143000"/>
            <a:ext cx="1714500" cy="333300"/>
            <a:chOff x="0" y="0"/>
            <a:chExt cx="1714500" cy="333300"/>
          </a:xfrm>
        </p:grpSpPr>
        <p:sp>
          <p:nvSpPr>
            <p:cNvPr id="483" name="Google Shape;483;p35"/>
            <p:cNvSpPr/>
            <p:nvPr/>
          </p:nvSpPr>
          <p:spPr>
            <a:xfrm>
              <a:off x="0" y="0"/>
              <a:ext cx="1714500" cy="333300"/>
            </a:xfrm>
            <a:prstGeom prst="roundRect">
              <a:avLst>
                <a:gd fmla="val 17142" name="adj"/>
              </a:avLst>
            </a:prstGeom>
            <a:solidFill>
              <a:srgbClr val="C86F53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5"/>
            <p:cNvSpPr txBox="1"/>
            <p:nvPr/>
          </p:nvSpPr>
          <p:spPr>
            <a:xfrm>
              <a:off x="142875" y="0"/>
              <a:ext cx="14289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Center Zone</a:t>
              </a:r>
              <a:endParaRPr b="1" sz="9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85" name="Google Shape;485;p35"/>
          <p:cNvGrpSpPr/>
          <p:nvPr/>
        </p:nvGrpSpPr>
        <p:grpSpPr>
          <a:xfrm>
            <a:off x="2190750" y="1143000"/>
            <a:ext cx="3190800" cy="333300"/>
            <a:chOff x="0" y="0"/>
            <a:chExt cx="3190800" cy="333300"/>
          </a:xfrm>
        </p:grpSpPr>
        <p:sp>
          <p:nvSpPr>
            <p:cNvPr id="486" name="Google Shape;486;p35"/>
            <p:cNvSpPr/>
            <p:nvPr/>
          </p:nvSpPr>
          <p:spPr>
            <a:xfrm>
              <a:off x="0" y="0"/>
              <a:ext cx="3190800" cy="333300"/>
            </a:xfrm>
            <a:prstGeom prst="roundRect">
              <a:avLst>
                <a:gd fmla="val 17142" name="adj"/>
              </a:avLst>
            </a:prstGeom>
            <a:solidFill>
              <a:srgbClr val="8A9A86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5"/>
            <p:cNvSpPr txBox="1"/>
            <p:nvPr/>
          </p:nvSpPr>
          <p:spPr>
            <a:xfrm>
              <a:off x="142875" y="0"/>
              <a:ext cx="29052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Teacher Role (Planning &amp; SDI)</a:t>
              </a:r>
              <a:endParaRPr b="1" sz="9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88" name="Google Shape;488;p35"/>
          <p:cNvGrpSpPr/>
          <p:nvPr/>
        </p:nvGrpSpPr>
        <p:grpSpPr>
          <a:xfrm>
            <a:off x="5476875" y="1143000"/>
            <a:ext cx="3286200" cy="333300"/>
            <a:chOff x="0" y="0"/>
            <a:chExt cx="3286200" cy="333300"/>
          </a:xfrm>
        </p:grpSpPr>
        <p:sp>
          <p:nvSpPr>
            <p:cNvPr id="489" name="Google Shape;489;p35"/>
            <p:cNvSpPr/>
            <p:nvPr/>
          </p:nvSpPr>
          <p:spPr>
            <a:xfrm>
              <a:off x="0" y="0"/>
              <a:ext cx="3286200" cy="333300"/>
            </a:xfrm>
            <a:prstGeom prst="roundRect">
              <a:avLst>
                <a:gd fmla="val 17142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5"/>
            <p:cNvSpPr txBox="1"/>
            <p:nvPr/>
          </p:nvSpPr>
          <p:spPr>
            <a:xfrm>
              <a:off x="142875" y="0"/>
              <a:ext cx="30003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Assistant Role (Prompting &amp; Practice)</a:t>
              </a:r>
              <a:endParaRPr b="1" sz="95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91" name="Google Shape;491;p35"/>
          <p:cNvGrpSpPr/>
          <p:nvPr/>
        </p:nvGrpSpPr>
        <p:grpSpPr>
          <a:xfrm>
            <a:off x="381000" y="1543050"/>
            <a:ext cx="1714500" cy="619200"/>
            <a:chOff x="0" y="0"/>
            <a:chExt cx="1714500" cy="619200"/>
          </a:xfrm>
        </p:grpSpPr>
        <p:sp>
          <p:nvSpPr>
            <p:cNvPr id="492" name="Google Shape;492;p35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5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1. Dramatic Play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494" name="Google Shape;494;p35"/>
          <p:cNvGrpSpPr/>
          <p:nvPr/>
        </p:nvGrpSpPr>
        <p:grpSpPr>
          <a:xfrm>
            <a:off x="2190750" y="1543050"/>
            <a:ext cx="3190800" cy="619200"/>
            <a:chOff x="0" y="0"/>
            <a:chExt cx="3190800" cy="619200"/>
          </a:xfrm>
        </p:grpSpPr>
        <p:sp>
          <p:nvSpPr>
            <p:cNvPr id="495" name="Google Shape;495;p35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5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Targets language, social skills, and pretend play through intentional instruction.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97" name="Google Shape;497;p35"/>
          <p:cNvGrpSpPr/>
          <p:nvPr/>
        </p:nvGrpSpPr>
        <p:grpSpPr>
          <a:xfrm>
            <a:off x="5476875" y="1543050"/>
            <a:ext cx="3286200" cy="619200"/>
            <a:chOff x="0" y="0"/>
            <a:chExt cx="3286200" cy="619200"/>
          </a:xfrm>
        </p:grpSpPr>
        <p:sp>
          <p:nvSpPr>
            <p:cNvPr id="498" name="Google Shape;498;p35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5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Models language, turn-taking, requesting, and peer interaction.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00" name="Google Shape;500;p35"/>
          <p:cNvGrpSpPr/>
          <p:nvPr/>
        </p:nvGrpSpPr>
        <p:grpSpPr>
          <a:xfrm>
            <a:off x="381000" y="2228850"/>
            <a:ext cx="1714500" cy="619200"/>
            <a:chOff x="0" y="0"/>
            <a:chExt cx="1714500" cy="619200"/>
          </a:xfrm>
        </p:grpSpPr>
        <p:sp>
          <p:nvSpPr>
            <p:cNvPr id="501" name="Google Shape;501;p35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5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2. Block Center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03" name="Google Shape;503;p35"/>
          <p:cNvGrpSpPr/>
          <p:nvPr/>
        </p:nvGrpSpPr>
        <p:grpSpPr>
          <a:xfrm>
            <a:off x="2190750" y="2228850"/>
            <a:ext cx="3190800" cy="619200"/>
            <a:chOff x="0" y="0"/>
            <a:chExt cx="3190800" cy="619200"/>
          </a:xfrm>
        </p:grpSpPr>
        <p:sp>
          <p:nvSpPr>
            <p:cNvPr id="504" name="Google Shape;504;p35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5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Targets math, spatial concepts, problem-solving, and vocabulary.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06" name="Google Shape;506;p35"/>
          <p:cNvGrpSpPr/>
          <p:nvPr/>
        </p:nvGrpSpPr>
        <p:grpSpPr>
          <a:xfrm>
            <a:off x="5476875" y="2228850"/>
            <a:ext cx="3286200" cy="619200"/>
            <a:chOff x="0" y="0"/>
            <a:chExt cx="3286200" cy="619200"/>
          </a:xfrm>
        </p:grpSpPr>
        <p:sp>
          <p:nvSpPr>
            <p:cNvPr id="507" name="Google Shape;507;p35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5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Encourages students to explain, predict, problem-solve, and work together.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09" name="Google Shape;509;p35"/>
          <p:cNvGrpSpPr/>
          <p:nvPr/>
        </p:nvGrpSpPr>
        <p:grpSpPr>
          <a:xfrm>
            <a:off x="381000" y="2914650"/>
            <a:ext cx="1714500" cy="619200"/>
            <a:chOff x="0" y="0"/>
            <a:chExt cx="1714500" cy="619200"/>
          </a:xfrm>
        </p:grpSpPr>
        <p:sp>
          <p:nvSpPr>
            <p:cNvPr id="510" name="Google Shape;510;p35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5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3. Art Center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12" name="Google Shape;512;p35"/>
          <p:cNvGrpSpPr/>
          <p:nvPr/>
        </p:nvGrpSpPr>
        <p:grpSpPr>
          <a:xfrm>
            <a:off x="2190750" y="2914650"/>
            <a:ext cx="3190800" cy="619200"/>
            <a:chOff x="0" y="0"/>
            <a:chExt cx="3190800" cy="619200"/>
          </a:xfrm>
        </p:grpSpPr>
        <p:sp>
          <p:nvSpPr>
            <p:cNvPr id="513" name="Google Shape;513;p35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5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Introduces skills, vocabulary, and supports IEP goals.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15" name="Google Shape;515;p35"/>
          <p:cNvGrpSpPr/>
          <p:nvPr/>
        </p:nvGrpSpPr>
        <p:grpSpPr>
          <a:xfrm>
            <a:off x="5476875" y="2914650"/>
            <a:ext cx="3286200" cy="619200"/>
            <a:chOff x="0" y="0"/>
            <a:chExt cx="3286200" cy="619200"/>
          </a:xfrm>
        </p:grpSpPr>
        <p:sp>
          <p:nvSpPr>
            <p:cNvPr id="516" name="Google Shape;516;p35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5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Encourages independence, communication, and exploration of materials.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18" name="Google Shape;518;p35"/>
          <p:cNvGrpSpPr/>
          <p:nvPr/>
        </p:nvGrpSpPr>
        <p:grpSpPr>
          <a:xfrm>
            <a:off x="381000" y="3600450"/>
            <a:ext cx="1714500" cy="619200"/>
            <a:chOff x="0" y="0"/>
            <a:chExt cx="1714500" cy="619200"/>
          </a:xfrm>
        </p:grpSpPr>
        <p:sp>
          <p:nvSpPr>
            <p:cNvPr id="519" name="Google Shape;519;p35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5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4. Sensory Center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21" name="Google Shape;521;p35"/>
          <p:cNvGrpSpPr/>
          <p:nvPr/>
        </p:nvGrpSpPr>
        <p:grpSpPr>
          <a:xfrm>
            <a:off x="2190750" y="3600450"/>
            <a:ext cx="3190800" cy="619200"/>
            <a:chOff x="0" y="0"/>
            <a:chExt cx="3190800" cy="619200"/>
          </a:xfrm>
        </p:grpSpPr>
        <p:sp>
          <p:nvSpPr>
            <p:cNvPr id="522" name="Google Shape;522;p35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5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Targets descriptive language, concepts, and cognitive skills.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4" name="Google Shape;524;p35"/>
          <p:cNvGrpSpPr/>
          <p:nvPr/>
        </p:nvGrpSpPr>
        <p:grpSpPr>
          <a:xfrm>
            <a:off x="5476875" y="3600450"/>
            <a:ext cx="3286200" cy="619200"/>
            <a:chOff x="0" y="0"/>
            <a:chExt cx="3286200" cy="619200"/>
          </a:xfrm>
        </p:grpSpPr>
        <p:sp>
          <p:nvSpPr>
            <p:cNvPr id="525" name="Google Shape;525;p35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5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Engages students in conversation, exploration, and problem-solving.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7" name="Google Shape;527;p35"/>
          <p:cNvGrpSpPr/>
          <p:nvPr/>
        </p:nvGrpSpPr>
        <p:grpSpPr>
          <a:xfrm>
            <a:off x="381000" y="4286250"/>
            <a:ext cx="1714500" cy="619200"/>
            <a:chOff x="0" y="0"/>
            <a:chExt cx="1714500" cy="619200"/>
          </a:xfrm>
        </p:grpSpPr>
        <p:sp>
          <p:nvSpPr>
            <p:cNvPr id="528" name="Google Shape;528;p35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5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5. Library/Book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30" name="Google Shape;530;p35"/>
          <p:cNvGrpSpPr/>
          <p:nvPr/>
        </p:nvGrpSpPr>
        <p:grpSpPr>
          <a:xfrm>
            <a:off x="2190750" y="4286250"/>
            <a:ext cx="3190800" cy="619200"/>
            <a:chOff x="0" y="0"/>
            <a:chExt cx="3190800" cy="619200"/>
          </a:xfrm>
        </p:grpSpPr>
        <p:sp>
          <p:nvSpPr>
            <p:cNvPr id="531" name="Google Shape;531;p35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5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Models comprehension, questioning, and early literacy skills.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33" name="Google Shape;533;p35"/>
          <p:cNvGrpSpPr/>
          <p:nvPr/>
        </p:nvGrpSpPr>
        <p:grpSpPr>
          <a:xfrm>
            <a:off x="5476875" y="4286250"/>
            <a:ext cx="3286200" cy="619200"/>
            <a:chOff x="0" y="0"/>
            <a:chExt cx="3286200" cy="619200"/>
          </a:xfrm>
        </p:grpSpPr>
        <p:sp>
          <p:nvSpPr>
            <p:cNvPr id="534" name="Google Shape;534;p35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5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Encourages students to describe, predict, answer questions, and retell.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6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1" name="Google Shape;541;p36"/>
          <p:cNvGrpSpPr/>
          <p:nvPr/>
        </p:nvGrpSpPr>
        <p:grpSpPr>
          <a:xfrm>
            <a:off x="381000" y="333375"/>
            <a:ext cx="8382000" cy="714300"/>
            <a:chOff x="0" y="0"/>
            <a:chExt cx="8382000" cy="714300"/>
          </a:xfrm>
        </p:grpSpPr>
        <p:sp>
          <p:nvSpPr>
            <p:cNvPr id="542" name="Google Shape;542;p36"/>
            <p:cNvSpPr/>
            <p:nvPr/>
          </p:nvSpPr>
          <p:spPr>
            <a:xfrm>
              <a:off x="0" y="0"/>
              <a:ext cx="8382000" cy="714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6"/>
            <p:cNvSpPr txBox="1"/>
            <p:nvPr/>
          </p:nvSpPr>
          <p:spPr>
            <a:xfrm>
              <a:off x="0" y="0"/>
              <a:ext cx="83820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&amp; IA Roles During Center Time (Part 2)</a:t>
              </a:r>
              <a:endParaRPr b="1" sz="18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11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Maximizing student growth through intentional collaboration and defined roles in every learning zone.</a:t>
              </a:r>
              <a:endParaRPr b="0" sz="111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44" name="Google Shape;544;p36"/>
          <p:cNvGrpSpPr/>
          <p:nvPr/>
        </p:nvGrpSpPr>
        <p:grpSpPr>
          <a:xfrm>
            <a:off x="381000" y="1143000"/>
            <a:ext cx="1714500" cy="333300"/>
            <a:chOff x="0" y="0"/>
            <a:chExt cx="1714500" cy="333300"/>
          </a:xfrm>
        </p:grpSpPr>
        <p:sp>
          <p:nvSpPr>
            <p:cNvPr id="545" name="Google Shape;545;p36"/>
            <p:cNvSpPr/>
            <p:nvPr/>
          </p:nvSpPr>
          <p:spPr>
            <a:xfrm>
              <a:off x="0" y="0"/>
              <a:ext cx="1714500" cy="333300"/>
            </a:xfrm>
            <a:prstGeom prst="roundRect">
              <a:avLst>
                <a:gd fmla="val 17142" name="adj"/>
              </a:avLst>
            </a:prstGeom>
            <a:solidFill>
              <a:srgbClr val="C86F53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6"/>
            <p:cNvSpPr txBox="1"/>
            <p:nvPr/>
          </p:nvSpPr>
          <p:spPr>
            <a:xfrm>
              <a:off x="142875" y="0"/>
              <a:ext cx="14289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Center Zone</a:t>
              </a:r>
              <a:endParaRPr b="1" sz="9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47" name="Google Shape;547;p36"/>
          <p:cNvGrpSpPr/>
          <p:nvPr/>
        </p:nvGrpSpPr>
        <p:grpSpPr>
          <a:xfrm>
            <a:off x="2190750" y="1143000"/>
            <a:ext cx="3190800" cy="333300"/>
            <a:chOff x="0" y="0"/>
            <a:chExt cx="3190800" cy="333300"/>
          </a:xfrm>
        </p:grpSpPr>
        <p:sp>
          <p:nvSpPr>
            <p:cNvPr id="548" name="Google Shape;548;p36"/>
            <p:cNvSpPr/>
            <p:nvPr/>
          </p:nvSpPr>
          <p:spPr>
            <a:xfrm>
              <a:off x="0" y="0"/>
              <a:ext cx="3190800" cy="333300"/>
            </a:xfrm>
            <a:prstGeom prst="roundRect">
              <a:avLst>
                <a:gd fmla="val 17142" name="adj"/>
              </a:avLst>
            </a:prstGeom>
            <a:solidFill>
              <a:srgbClr val="8A9A86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6"/>
            <p:cNvSpPr txBox="1"/>
            <p:nvPr/>
          </p:nvSpPr>
          <p:spPr>
            <a:xfrm>
              <a:off x="142875" y="0"/>
              <a:ext cx="29052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Teacher Role (Planning &amp; SDI)</a:t>
              </a:r>
              <a:endParaRPr b="1" sz="9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0" name="Google Shape;550;p36"/>
          <p:cNvGrpSpPr/>
          <p:nvPr/>
        </p:nvGrpSpPr>
        <p:grpSpPr>
          <a:xfrm>
            <a:off x="5476875" y="1143000"/>
            <a:ext cx="3286200" cy="333300"/>
            <a:chOff x="0" y="0"/>
            <a:chExt cx="3286200" cy="333300"/>
          </a:xfrm>
        </p:grpSpPr>
        <p:sp>
          <p:nvSpPr>
            <p:cNvPr id="551" name="Google Shape;551;p36"/>
            <p:cNvSpPr/>
            <p:nvPr/>
          </p:nvSpPr>
          <p:spPr>
            <a:xfrm>
              <a:off x="0" y="0"/>
              <a:ext cx="3286200" cy="333300"/>
            </a:xfrm>
            <a:prstGeom prst="roundRect">
              <a:avLst>
                <a:gd fmla="val 17142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6"/>
            <p:cNvSpPr txBox="1"/>
            <p:nvPr/>
          </p:nvSpPr>
          <p:spPr>
            <a:xfrm>
              <a:off x="142875" y="0"/>
              <a:ext cx="30003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Assistant Role (Prompting &amp; Practice)</a:t>
              </a:r>
              <a:endParaRPr b="1" sz="95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3" name="Google Shape;553;p36"/>
          <p:cNvGrpSpPr/>
          <p:nvPr/>
        </p:nvGrpSpPr>
        <p:grpSpPr>
          <a:xfrm>
            <a:off x="381000" y="1543050"/>
            <a:ext cx="1714500" cy="619200"/>
            <a:chOff x="0" y="0"/>
            <a:chExt cx="1714500" cy="619200"/>
          </a:xfrm>
        </p:grpSpPr>
        <p:sp>
          <p:nvSpPr>
            <p:cNvPr id="554" name="Google Shape;554;p36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6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6. Writing Center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56" name="Google Shape;556;p36"/>
          <p:cNvGrpSpPr/>
          <p:nvPr/>
        </p:nvGrpSpPr>
        <p:grpSpPr>
          <a:xfrm>
            <a:off x="2190750" y="1543050"/>
            <a:ext cx="3190800" cy="619200"/>
            <a:chOff x="0" y="0"/>
            <a:chExt cx="3190800" cy="619200"/>
          </a:xfrm>
        </p:grpSpPr>
        <p:sp>
          <p:nvSpPr>
            <p:cNvPr id="557" name="Google Shape;557;p36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6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Provides instruction related to writing, pre-writing, and IEP goals.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9" name="Google Shape;559;p36"/>
          <p:cNvGrpSpPr/>
          <p:nvPr/>
        </p:nvGrpSpPr>
        <p:grpSpPr>
          <a:xfrm>
            <a:off x="5476875" y="1543050"/>
            <a:ext cx="3286200" cy="619200"/>
            <a:chOff x="0" y="0"/>
            <a:chExt cx="3286200" cy="619200"/>
          </a:xfrm>
        </p:grpSpPr>
        <p:sp>
          <p:nvSpPr>
            <p:cNvPr id="560" name="Google Shape;560;p36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Prompts students to generate ideas, use materials, and work independently.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62" name="Google Shape;562;p36"/>
          <p:cNvGrpSpPr/>
          <p:nvPr/>
        </p:nvGrpSpPr>
        <p:grpSpPr>
          <a:xfrm>
            <a:off x="381000" y="2228850"/>
            <a:ext cx="1714500" cy="619200"/>
            <a:chOff x="0" y="0"/>
            <a:chExt cx="1714500" cy="619200"/>
          </a:xfrm>
        </p:grpSpPr>
        <p:sp>
          <p:nvSpPr>
            <p:cNvPr id="563" name="Google Shape;563;p36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6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7. Students Needing Support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65" name="Google Shape;565;p36"/>
          <p:cNvGrpSpPr/>
          <p:nvPr/>
        </p:nvGrpSpPr>
        <p:grpSpPr>
          <a:xfrm>
            <a:off x="2190750" y="2228850"/>
            <a:ext cx="3190800" cy="619200"/>
            <a:chOff x="0" y="0"/>
            <a:chExt cx="3190800" cy="619200"/>
          </a:xfrm>
        </p:grpSpPr>
        <p:sp>
          <p:nvSpPr>
            <p:cNvPr id="566" name="Google Shape;566;p36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6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Identifies the student's instructional goal and determines appropriate supports.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68" name="Google Shape;568;p36"/>
          <p:cNvGrpSpPr/>
          <p:nvPr/>
        </p:nvGrpSpPr>
        <p:grpSpPr>
          <a:xfrm>
            <a:off x="5476875" y="2228850"/>
            <a:ext cx="3286200" cy="619200"/>
            <a:chOff x="0" y="0"/>
            <a:chExt cx="3286200" cy="619200"/>
          </a:xfrm>
        </p:grpSpPr>
        <p:sp>
          <p:nvSpPr>
            <p:cNvPr id="569" name="Google Shape;569;p36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6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Provides individualized support while intentionally working toward independence.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71" name="Google Shape;571;p36"/>
          <p:cNvGrpSpPr/>
          <p:nvPr/>
        </p:nvGrpSpPr>
        <p:grpSpPr>
          <a:xfrm>
            <a:off x="381000" y="2914650"/>
            <a:ext cx="1714500" cy="619200"/>
            <a:chOff x="0" y="0"/>
            <a:chExt cx="1714500" cy="619200"/>
          </a:xfrm>
        </p:grpSpPr>
        <p:sp>
          <p:nvSpPr>
            <p:cNvPr id="572" name="Google Shape;572;p36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6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8. Peer Interaction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74" name="Google Shape;574;p36"/>
          <p:cNvGrpSpPr/>
          <p:nvPr/>
        </p:nvGrpSpPr>
        <p:grpSpPr>
          <a:xfrm>
            <a:off x="2190750" y="2914650"/>
            <a:ext cx="3190800" cy="619200"/>
            <a:chOff x="0" y="0"/>
            <a:chExt cx="3190800" cy="619200"/>
          </a:xfrm>
        </p:grpSpPr>
        <p:sp>
          <p:nvSpPr>
            <p:cNvPr id="575" name="Google Shape;575;p36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6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Plans opportunities for students to practice social and communication goals.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77" name="Google Shape;577;p36"/>
          <p:cNvGrpSpPr/>
          <p:nvPr/>
        </p:nvGrpSpPr>
        <p:grpSpPr>
          <a:xfrm>
            <a:off x="5476875" y="2914650"/>
            <a:ext cx="3286200" cy="619200"/>
            <a:chOff x="0" y="0"/>
            <a:chExt cx="3286200" cy="619200"/>
          </a:xfrm>
        </p:grpSpPr>
        <p:sp>
          <p:nvSpPr>
            <p:cNvPr id="578" name="Google Shape;578;p36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6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Facilitates peer interaction and gradually fades adult support.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80" name="Google Shape;580;p36"/>
          <p:cNvGrpSpPr/>
          <p:nvPr/>
        </p:nvGrpSpPr>
        <p:grpSpPr>
          <a:xfrm>
            <a:off x="381000" y="3600450"/>
            <a:ext cx="1714500" cy="619200"/>
            <a:chOff x="0" y="0"/>
            <a:chExt cx="1714500" cy="619200"/>
          </a:xfrm>
        </p:grpSpPr>
        <p:sp>
          <p:nvSpPr>
            <p:cNvPr id="581" name="Google Shape;581;p36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6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9. Rotate Responsibilities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83" name="Google Shape;583;p36"/>
          <p:cNvGrpSpPr/>
          <p:nvPr/>
        </p:nvGrpSpPr>
        <p:grpSpPr>
          <a:xfrm>
            <a:off x="2190750" y="3600450"/>
            <a:ext cx="3190800" cy="619200"/>
            <a:chOff x="0" y="0"/>
            <a:chExt cx="3190800" cy="619200"/>
          </a:xfrm>
        </p:grpSpPr>
        <p:sp>
          <p:nvSpPr>
            <p:cNvPr id="584" name="Google Shape;584;p36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6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Provides instruction across different centers and students.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86" name="Google Shape;586;p36"/>
          <p:cNvGrpSpPr/>
          <p:nvPr/>
        </p:nvGrpSpPr>
        <p:grpSpPr>
          <a:xfrm>
            <a:off x="5476875" y="3600450"/>
            <a:ext cx="3286200" cy="619200"/>
            <a:chOff x="0" y="0"/>
            <a:chExt cx="3286200" cy="619200"/>
          </a:xfrm>
        </p:grpSpPr>
        <p:sp>
          <p:nvSpPr>
            <p:cNvPr id="587" name="Google Shape;587;p36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6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Rotates between centers to build relationships and observe different skills.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89" name="Google Shape;589;p36"/>
          <p:cNvGrpSpPr/>
          <p:nvPr/>
        </p:nvGrpSpPr>
        <p:grpSpPr>
          <a:xfrm>
            <a:off x="381000" y="4286250"/>
            <a:ext cx="1714500" cy="619200"/>
            <a:chOff x="0" y="0"/>
            <a:chExt cx="1714500" cy="619200"/>
          </a:xfrm>
        </p:grpSpPr>
        <p:sp>
          <p:nvSpPr>
            <p:cNvPr id="590" name="Google Shape;590;p36"/>
            <p:cNvSpPr/>
            <p:nvPr/>
          </p:nvSpPr>
          <p:spPr>
            <a:xfrm>
              <a:off x="0" y="0"/>
              <a:ext cx="17145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6"/>
            <p:cNvSpPr txBox="1"/>
            <p:nvPr/>
          </p:nvSpPr>
          <p:spPr>
            <a:xfrm>
              <a:off x="142875" y="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10. IEP Goals</a:t>
              </a:r>
              <a:endParaRPr b="1" sz="1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592" name="Google Shape;592;p36"/>
          <p:cNvGrpSpPr/>
          <p:nvPr/>
        </p:nvGrpSpPr>
        <p:grpSpPr>
          <a:xfrm>
            <a:off x="2190750" y="4286250"/>
            <a:ext cx="3190800" cy="619200"/>
            <a:chOff x="0" y="0"/>
            <a:chExt cx="3190800" cy="619200"/>
          </a:xfrm>
        </p:grpSpPr>
        <p:sp>
          <p:nvSpPr>
            <p:cNvPr id="593" name="Google Shape;593;p36"/>
            <p:cNvSpPr/>
            <p:nvPr/>
          </p:nvSpPr>
          <p:spPr>
            <a:xfrm>
              <a:off x="0" y="0"/>
              <a:ext cx="3190800" cy="619200"/>
            </a:xfrm>
            <a:prstGeom prst="roundRect">
              <a:avLst>
                <a:gd fmla="val 12307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6"/>
            <p:cNvSpPr txBox="1"/>
            <p:nvPr/>
          </p:nvSpPr>
          <p:spPr>
            <a:xfrm>
              <a:off x="142875" y="0"/>
              <a:ext cx="2905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Connects center activities to specific IEP goals and monitors progress.</a:t>
              </a:r>
              <a:endParaRPr b="0" sz="82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95" name="Google Shape;595;p36"/>
          <p:cNvGrpSpPr/>
          <p:nvPr/>
        </p:nvGrpSpPr>
        <p:grpSpPr>
          <a:xfrm>
            <a:off x="5476875" y="4286250"/>
            <a:ext cx="3286200" cy="619200"/>
            <a:chOff x="0" y="0"/>
            <a:chExt cx="3286200" cy="619200"/>
          </a:xfrm>
        </p:grpSpPr>
        <p:sp>
          <p:nvSpPr>
            <p:cNvPr id="596" name="Google Shape;596;p36"/>
            <p:cNvSpPr/>
            <p:nvPr/>
          </p:nvSpPr>
          <p:spPr>
            <a:xfrm>
              <a:off x="0" y="0"/>
              <a:ext cx="3286200" cy="619200"/>
            </a:xfrm>
            <a:prstGeom prst="roundRect">
              <a:avLst>
                <a:gd fmla="val 12307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6"/>
            <p:cNvSpPr txBox="1"/>
            <p:nvPr/>
          </p:nvSpPr>
          <p:spPr>
            <a:xfrm>
              <a:off x="142875" y="0"/>
              <a:ext cx="30003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82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Provides opportunities to practice goals naturally during play and routines.</a:t>
              </a:r>
              <a:endParaRPr b="0" sz="82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7"/>
          <p:cNvSpPr/>
          <p:nvPr/>
        </p:nvSpPr>
        <p:spPr>
          <a:xfrm>
            <a:off x="7429500" y="-38100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37"/>
          <p:cNvSpPr/>
          <p:nvPr/>
        </p:nvSpPr>
        <p:spPr>
          <a:xfrm>
            <a:off x="-381000" y="3619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4" name="Google Shape;604;p37"/>
          <p:cNvGrpSpPr/>
          <p:nvPr/>
        </p:nvGrpSpPr>
        <p:grpSpPr>
          <a:xfrm>
            <a:off x="447675" y="4686300"/>
            <a:ext cx="438300" cy="171600"/>
            <a:chOff x="66675" y="66675"/>
            <a:chExt cx="438300" cy="171600"/>
          </a:xfrm>
        </p:grpSpPr>
        <p:pic>
          <p:nvPicPr>
            <p:cNvPr id="605" name="Google Shape;605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Google Shape;606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7" name="Google Shape;607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8" name="Google Shape;608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1809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9" name="Google Shape;609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1809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0" name="Google Shape;610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1809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1" name="Google Shape;611;p37"/>
          <p:cNvSpPr txBox="1"/>
          <p:nvPr/>
        </p:nvSpPr>
        <p:spPr>
          <a:xfrm>
            <a:off x="381000" y="333375"/>
            <a:ext cx="8382000" cy="9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Classroom Responsibilities</a:t>
            </a:r>
            <a:endParaRPr b="1" sz="255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5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Is each task primarily for the Teacher, the IA, or Shared?</a:t>
            </a:r>
            <a:endParaRPr b="0" sz="150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612" name="Google Shape;612;p37"/>
          <p:cNvGrpSpPr/>
          <p:nvPr/>
        </p:nvGrpSpPr>
        <p:grpSpPr>
          <a:xfrm>
            <a:off x="381000" y="1333500"/>
            <a:ext cx="4248300" cy="3000375"/>
            <a:chOff x="381000" y="1333500"/>
            <a:chExt cx="4248300" cy="3000375"/>
          </a:xfrm>
        </p:grpSpPr>
        <p:grpSp>
          <p:nvGrpSpPr>
            <p:cNvPr id="613" name="Google Shape;613;p37"/>
            <p:cNvGrpSpPr/>
            <p:nvPr/>
          </p:nvGrpSpPr>
          <p:grpSpPr>
            <a:xfrm>
              <a:off x="381000" y="1333500"/>
              <a:ext cx="4248300" cy="381000"/>
              <a:chOff x="0" y="0"/>
              <a:chExt cx="4248300" cy="381000"/>
            </a:xfrm>
          </p:grpSpPr>
          <p:sp>
            <p:nvSpPr>
              <p:cNvPr id="614" name="Google Shape;614;p37"/>
              <p:cNvSpPr/>
              <p:nvPr/>
            </p:nvSpPr>
            <p:spPr>
              <a:xfrm>
                <a:off x="0" y="19050"/>
                <a:ext cx="209700" cy="209700"/>
              </a:xfrm>
              <a:prstGeom prst="roundRect">
                <a:avLst>
                  <a:gd fmla="val 27272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5" name="Google Shape;615;p37"/>
              <p:cNvSpPr/>
              <p:nvPr/>
            </p:nvSpPr>
            <p:spPr>
              <a:xfrm>
                <a:off x="47625" y="666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2C4C3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" name="Google Shape;616;p37"/>
              <p:cNvSpPr txBox="1"/>
              <p:nvPr/>
            </p:nvSpPr>
            <p:spPr>
              <a:xfrm>
                <a:off x="342900" y="0"/>
                <a:ext cx="3905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2F2F2F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Supporting behavior &amp; reinforcing expectations</a:t>
                </a:r>
                <a:endParaRPr b="0" sz="1200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</p:txBody>
          </p:sp>
        </p:grpSp>
        <p:grpSp>
          <p:nvGrpSpPr>
            <p:cNvPr id="617" name="Google Shape;617;p37"/>
            <p:cNvGrpSpPr/>
            <p:nvPr/>
          </p:nvGrpSpPr>
          <p:grpSpPr>
            <a:xfrm>
              <a:off x="381000" y="1857375"/>
              <a:ext cx="4248300" cy="381000"/>
              <a:chOff x="0" y="0"/>
              <a:chExt cx="4248300" cy="381000"/>
            </a:xfrm>
          </p:grpSpPr>
          <p:sp>
            <p:nvSpPr>
              <p:cNvPr id="618" name="Google Shape;618;p37"/>
              <p:cNvSpPr/>
              <p:nvPr/>
            </p:nvSpPr>
            <p:spPr>
              <a:xfrm>
                <a:off x="0" y="19050"/>
                <a:ext cx="209700" cy="209700"/>
              </a:xfrm>
              <a:prstGeom prst="roundRect">
                <a:avLst>
                  <a:gd fmla="val 27272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" name="Google Shape;619;p37"/>
              <p:cNvSpPr/>
              <p:nvPr/>
            </p:nvSpPr>
            <p:spPr>
              <a:xfrm>
                <a:off x="47625" y="666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2C4C3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" name="Google Shape;620;p37"/>
              <p:cNvSpPr txBox="1"/>
              <p:nvPr/>
            </p:nvSpPr>
            <p:spPr>
              <a:xfrm>
                <a:off x="342900" y="0"/>
                <a:ext cx="3905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2F2F2F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Building relationships &amp; helping students communicate</a:t>
                </a:r>
                <a:endParaRPr b="0" sz="1200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</p:txBody>
          </p:sp>
        </p:grpSp>
        <p:grpSp>
          <p:nvGrpSpPr>
            <p:cNvPr id="621" name="Google Shape;621;p37"/>
            <p:cNvGrpSpPr/>
            <p:nvPr/>
          </p:nvGrpSpPr>
          <p:grpSpPr>
            <a:xfrm>
              <a:off x="381000" y="2381250"/>
              <a:ext cx="4248300" cy="381000"/>
              <a:chOff x="0" y="0"/>
              <a:chExt cx="4248300" cy="381000"/>
            </a:xfrm>
          </p:grpSpPr>
          <p:sp>
            <p:nvSpPr>
              <p:cNvPr id="622" name="Google Shape;622;p37"/>
              <p:cNvSpPr/>
              <p:nvPr/>
            </p:nvSpPr>
            <p:spPr>
              <a:xfrm>
                <a:off x="0" y="19050"/>
                <a:ext cx="209700" cy="209700"/>
              </a:xfrm>
              <a:prstGeom prst="roundRect">
                <a:avLst>
                  <a:gd fmla="val 27272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3" name="Google Shape;623;p37"/>
              <p:cNvSpPr/>
              <p:nvPr/>
            </p:nvSpPr>
            <p:spPr>
              <a:xfrm>
                <a:off x="47625" y="666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2C4C3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4" name="Google Shape;624;p37"/>
              <p:cNvSpPr txBox="1"/>
              <p:nvPr/>
            </p:nvSpPr>
            <p:spPr>
              <a:xfrm>
                <a:off x="342900" y="0"/>
                <a:ext cx="3905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2F2F2F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Supporting independence &amp; student access to instruction</a:t>
                </a:r>
                <a:endParaRPr b="0" sz="1200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</p:txBody>
          </p:sp>
        </p:grpSp>
        <p:grpSp>
          <p:nvGrpSpPr>
            <p:cNvPr id="625" name="Google Shape;625;p37"/>
            <p:cNvGrpSpPr/>
            <p:nvPr/>
          </p:nvGrpSpPr>
          <p:grpSpPr>
            <a:xfrm>
              <a:off x="381000" y="2905125"/>
              <a:ext cx="4248300" cy="381000"/>
              <a:chOff x="0" y="0"/>
              <a:chExt cx="4248300" cy="381000"/>
            </a:xfrm>
          </p:grpSpPr>
          <p:sp>
            <p:nvSpPr>
              <p:cNvPr id="626" name="Google Shape;626;p37"/>
              <p:cNvSpPr/>
              <p:nvPr/>
            </p:nvSpPr>
            <p:spPr>
              <a:xfrm>
                <a:off x="0" y="19050"/>
                <a:ext cx="209700" cy="209700"/>
              </a:xfrm>
              <a:prstGeom prst="roundRect">
                <a:avLst>
                  <a:gd fmla="val 27272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" name="Google Shape;627;p37"/>
              <p:cNvSpPr/>
              <p:nvPr/>
            </p:nvSpPr>
            <p:spPr>
              <a:xfrm>
                <a:off x="47625" y="666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2C4C3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37"/>
              <p:cNvSpPr txBox="1"/>
              <p:nvPr/>
            </p:nvSpPr>
            <p:spPr>
              <a:xfrm>
                <a:off x="342900" y="0"/>
                <a:ext cx="3905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2F2F2F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Asking purposeful questions &amp; monitoring engagement</a:t>
                </a:r>
                <a:endParaRPr b="0" sz="1200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</p:txBody>
          </p:sp>
        </p:grpSp>
        <p:grpSp>
          <p:nvGrpSpPr>
            <p:cNvPr id="629" name="Google Shape;629;p37"/>
            <p:cNvGrpSpPr/>
            <p:nvPr/>
          </p:nvGrpSpPr>
          <p:grpSpPr>
            <a:xfrm>
              <a:off x="381000" y="3429000"/>
              <a:ext cx="4248300" cy="381000"/>
              <a:chOff x="0" y="0"/>
              <a:chExt cx="4248300" cy="381000"/>
            </a:xfrm>
          </p:grpSpPr>
          <p:sp>
            <p:nvSpPr>
              <p:cNvPr id="630" name="Google Shape;630;p37"/>
              <p:cNvSpPr/>
              <p:nvPr/>
            </p:nvSpPr>
            <p:spPr>
              <a:xfrm>
                <a:off x="0" y="19050"/>
                <a:ext cx="209700" cy="209700"/>
              </a:xfrm>
              <a:prstGeom prst="roundRect">
                <a:avLst>
                  <a:gd fmla="val 27272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37"/>
              <p:cNvSpPr/>
              <p:nvPr/>
            </p:nvSpPr>
            <p:spPr>
              <a:xfrm>
                <a:off x="47625" y="666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2C4C3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2" name="Google Shape;632;p37"/>
              <p:cNvSpPr txBox="1"/>
              <p:nvPr/>
            </p:nvSpPr>
            <p:spPr>
              <a:xfrm>
                <a:off x="342900" y="0"/>
                <a:ext cx="3905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2F2F2F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Collecting observational information &amp; data</a:t>
                </a:r>
                <a:endParaRPr b="0" sz="1200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</p:txBody>
          </p:sp>
        </p:grpSp>
        <p:grpSp>
          <p:nvGrpSpPr>
            <p:cNvPr id="633" name="Google Shape;633;p37"/>
            <p:cNvGrpSpPr/>
            <p:nvPr/>
          </p:nvGrpSpPr>
          <p:grpSpPr>
            <a:xfrm>
              <a:off x="381000" y="3952875"/>
              <a:ext cx="4248300" cy="381000"/>
              <a:chOff x="0" y="0"/>
              <a:chExt cx="4248300" cy="381000"/>
            </a:xfrm>
          </p:grpSpPr>
          <p:sp>
            <p:nvSpPr>
              <p:cNvPr id="634" name="Google Shape;634;p37"/>
              <p:cNvSpPr/>
              <p:nvPr/>
            </p:nvSpPr>
            <p:spPr>
              <a:xfrm>
                <a:off x="0" y="19050"/>
                <a:ext cx="209700" cy="209700"/>
              </a:xfrm>
              <a:prstGeom prst="roundRect">
                <a:avLst>
                  <a:gd fmla="val 27272" name="adj"/>
                </a:avLst>
              </a:prstGeom>
              <a:solidFill>
                <a:srgbClr val="FFFFFF"/>
              </a:solidFill>
              <a:ln cap="flat" cmpd="sng" w="1905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5" name="Google Shape;635;p37"/>
              <p:cNvSpPr/>
              <p:nvPr/>
            </p:nvSpPr>
            <p:spPr>
              <a:xfrm>
                <a:off x="47625" y="66675"/>
                <a:ext cx="114300" cy="76200"/>
              </a:xfrm>
              <a:custGeom>
                <a:rect b="b" l="l" r="r" t="t"/>
                <a:pathLst>
                  <a:path extrusionOk="0" h="120000" w="120000">
                    <a:moveTo>
                      <a:pt x="0" y="60000"/>
                    </a:moveTo>
                    <a:lnTo>
                      <a:pt x="40000" y="120000"/>
                    </a:ln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cap="rnd" cmpd="sng" w="23825">
                <a:solidFill>
                  <a:srgbClr val="2C4C3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6" name="Google Shape;636;p37"/>
              <p:cNvSpPr txBox="1"/>
              <p:nvPr/>
            </p:nvSpPr>
            <p:spPr>
              <a:xfrm>
                <a:off x="342900" y="0"/>
                <a:ext cx="39054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2F2F2F"/>
                    </a:solidFill>
                    <a:latin typeface="Nunito SemiBold"/>
                    <a:ea typeface="Nunito SemiBold"/>
                    <a:cs typeface="Nunito SemiBold"/>
                    <a:sym typeface="Nunito SemiBold"/>
                  </a:rPr>
                  <a:t>Supporting and implementing student accommodations</a:t>
                </a:r>
                <a:endParaRPr b="0" sz="1200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endParaRPr>
              </a:p>
            </p:txBody>
          </p:sp>
        </p:grpSp>
      </p:grpSp>
      <p:grpSp>
        <p:nvGrpSpPr>
          <p:cNvPr id="637" name="Google Shape;637;p37"/>
          <p:cNvGrpSpPr/>
          <p:nvPr/>
        </p:nvGrpSpPr>
        <p:grpSpPr>
          <a:xfrm>
            <a:off x="4953000" y="1285875"/>
            <a:ext cx="3810000" cy="3286200"/>
            <a:chOff x="4953000" y="1285875"/>
            <a:chExt cx="3810000" cy="3286200"/>
          </a:xfrm>
        </p:grpSpPr>
        <p:sp>
          <p:nvSpPr>
            <p:cNvPr id="638" name="Google Shape;638;p37"/>
            <p:cNvSpPr/>
            <p:nvPr/>
          </p:nvSpPr>
          <p:spPr>
            <a:xfrm>
              <a:off x="4953000" y="1285875"/>
              <a:ext cx="3810000" cy="3286200"/>
            </a:xfrm>
            <a:prstGeom prst="roundRect">
              <a:avLst>
                <a:gd fmla="val 4637" name="adj"/>
              </a:avLst>
            </a:prstGeom>
            <a:solidFill>
              <a:srgbClr val="FFFFFF"/>
            </a:solidFill>
            <a:ln cap="flat" cmpd="sng" w="23825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4967288" y="1300163"/>
              <a:ext cx="3781500" cy="462000"/>
            </a:xfrm>
            <a:custGeom>
              <a:rect b="b" l="l" r="r" t="t"/>
              <a:pathLst>
                <a:path extrusionOk="0" h="120000" w="120000">
                  <a:moveTo>
                    <a:pt x="0" y="35876"/>
                  </a:moveTo>
                  <a:cubicBezTo>
                    <a:pt x="0" y="13608"/>
                    <a:pt x="2267" y="0"/>
                    <a:pt x="4987" y="0"/>
                  </a:cubicBezTo>
                  <a:lnTo>
                    <a:pt x="115013" y="0"/>
                  </a:lnTo>
                  <a:cubicBezTo>
                    <a:pt x="117733" y="0"/>
                    <a:pt x="120000" y="13608"/>
                    <a:pt x="120000" y="35876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7"/>
            <p:cNvSpPr txBox="1"/>
            <p:nvPr/>
          </p:nvSpPr>
          <p:spPr>
            <a:xfrm>
              <a:off x="5143500" y="1352550"/>
              <a:ext cx="3429000" cy="36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Reflective Debrief</a:t>
              </a:r>
              <a:endParaRPr b="1" sz="97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grpSp>
          <p:nvGrpSpPr>
            <p:cNvPr id="641" name="Google Shape;641;p37"/>
            <p:cNvGrpSpPr/>
            <p:nvPr/>
          </p:nvGrpSpPr>
          <p:grpSpPr>
            <a:xfrm>
              <a:off x="5162550" y="2000250"/>
              <a:ext cx="3410025" cy="762000"/>
              <a:chOff x="5162550" y="2000250"/>
              <a:chExt cx="3410025" cy="762000"/>
            </a:xfrm>
          </p:grpSpPr>
          <p:sp>
            <p:nvSpPr>
              <p:cNvPr id="642" name="Google Shape;642;p37"/>
              <p:cNvSpPr/>
              <p:nvPr/>
            </p:nvSpPr>
            <p:spPr>
              <a:xfrm>
                <a:off x="5162550" y="2162175"/>
                <a:ext cx="342900" cy="342900"/>
              </a:xfrm>
              <a:prstGeom prst="ellipse">
                <a:avLst/>
              </a:prstGeom>
              <a:solidFill>
                <a:srgbClr val="F9F6F0"/>
              </a:solidFill>
              <a:ln cap="flat" cmpd="sng" w="14300">
                <a:solidFill>
                  <a:srgbClr val="C86F5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" name="Google Shape;643;p37"/>
              <p:cNvSpPr txBox="1"/>
              <p:nvPr/>
            </p:nvSpPr>
            <p:spPr>
              <a:xfrm>
                <a:off x="5162550" y="2162175"/>
                <a:ext cx="3429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C86F53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Q1</a:t>
                </a:r>
                <a:endParaRPr/>
              </a:p>
            </p:txBody>
          </p:sp>
          <p:sp>
            <p:nvSpPr>
              <p:cNvPr id="644" name="Google Shape;644;p37"/>
              <p:cNvSpPr txBox="1"/>
              <p:nvPr/>
            </p:nvSpPr>
            <p:spPr>
              <a:xfrm>
                <a:off x="5667375" y="2000250"/>
                <a:ext cx="29052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1" lang="en" sz="1125">
                    <a:solidFill>
                      <a:srgbClr val="3A2E2A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"What happens when we assume something is only the teacher's job?"</a:t>
                </a:r>
                <a:endParaRPr b="0" i="1" sz="1125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  <p:cxnSp>
          <p:nvCxnSpPr>
            <p:cNvPr id="645" name="Google Shape;645;p37"/>
            <p:cNvCxnSpPr/>
            <p:nvPr/>
          </p:nvCxnSpPr>
          <p:spPr>
            <a:xfrm>
              <a:off x="5238750" y="2905125"/>
              <a:ext cx="3238500" cy="0"/>
            </a:xfrm>
            <a:prstGeom prst="straightConnector1">
              <a:avLst/>
            </a:prstGeom>
            <a:solidFill>
              <a:srgbClr val="FFFFFF"/>
            </a:solidFill>
            <a:ln cap="flat" cmpd="sng" w="19050">
              <a:solidFill>
                <a:srgbClr val="F9F6F0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646" name="Google Shape;646;p37"/>
            <p:cNvGrpSpPr/>
            <p:nvPr/>
          </p:nvGrpSpPr>
          <p:grpSpPr>
            <a:xfrm>
              <a:off x="5162550" y="3143250"/>
              <a:ext cx="3410025" cy="762000"/>
              <a:chOff x="5162550" y="3143250"/>
              <a:chExt cx="3410025" cy="762000"/>
            </a:xfrm>
          </p:grpSpPr>
          <p:sp>
            <p:nvSpPr>
              <p:cNvPr id="647" name="Google Shape;647;p37"/>
              <p:cNvSpPr/>
              <p:nvPr/>
            </p:nvSpPr>
            <p:spPr>
              <a:xfrm>
                <a:off x="5162550" y="3305175"/>
                <a:ext cx="342900" cy="342900"/>
              </a:xfrm>
              <a:prstGeom prst="ellipse">
                <a:avLst/>
              </a:prstGeom>
              <a:solidFill>
                <a:srgbClr val="F9F6F0"/>
              </a:solidFill>
              <a:ln cap="flat" cmpd="sng" w="14300">
                <a:solidFill>
                  <a:srgbClr val="C86F5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8" name="Google Shape;648;p37"/>
              <p:cNvSpPr txBox="1"/>
              <p:nvPr/>
            </p:nvSpPr>
            <p:spPr>
              <a:xfrm>
                <a:off x="5162550" y="3305175"/>
                <a:ext cx="342900" cy="34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C86F53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Q2</a:t>
                </a:r>
                <a:endParaRPr/>
              </a:p>
            </p:txBody>
          </p:sp>
          <p:sp>
            <p:nvSpPr>
              <p:cNvPr id="649" name="Google Shape;649;p37"/>
              <p:cNvSpPr txBox="1"/>
              <p:nvPr/>
            </p:nvSpPr>
            <p:spPr>
              <a:xfrm>
                <a:off x="5667375" y="3143250"/>
                <a:ext cx="29052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1" lang="en" sz="1125">
                    <a:solidFill>
                      <a:srgbClr val="3A2E2A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"What happens when we assume something is only the IA's job?"</a:t>
                </a:r>
                <a:endParaRPr b="0" i="1" sz="1125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8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38"/>
          <p:cNvSpPr txBox="1"/>
          <p:nvPr/>
        </p:nvSpPr>
        <p:spPr>
          <a:xfrm>
            <a:off x="381000" y="333375"/>
            <a:ext cx="83820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Case Study: Collaborative Support</a:t>
            </a:r>
            <a:endParaRPr b="1" sz="21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656" name="Google Shape;656;p38"/>
          <p:cNvGrpSpPr/>
          <p:nvPr/>
        </p:nvGrpSpPr>
        <p:grpSpPr>
          <a:xfrm>
            <a:off x="381000" y="857250"/>
            <a:ext cx="4000500" cy="3905400"/>
            <a:chOff x="381000" y="857250"/>
            <a:chExt cx="4000500" cy="3905400"/>
          </a:xfrm>
        </p:grpSpPr>
        <p:sp>
          <p:nvSpPr>
            <p:cNvPr id="657" name="Google Shape;657;p38"/>
            <p:cNvSpPr/>
            <p:nvPr/>
          </p:nvSpPr>
          <p:spPr>
            <a:xfrm>
              <a:off x="381000" y="857250"/>
              <a:ext cx="4000500" cy="3905400"/>
            </a:xfrm>
            <a:prstGeom prst="roundRect">
              <a:avLst>
                <a:gd fmla="val 2926" name="adj"/>
              </a:avLst>
            </a:prstGeom>
            <a:solidFill>
              <a:srgbClr val="C86F53">
                <a:alpha val="8000"/>
              </a:srgbClr>
            </a:solidFill>
            <a:ln cap="flat" cmpd="sng" w="14300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8"/>
            <p:cNvSpPr txBox="1"/>
            <p:nvPr/>
          </p:nvSpPr>
          <p:spPr>
            <a:xfrm>
              <a:off x="619125" y="1028700"/>
              <a:ext cx="3524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Classroom Snapshot</a:t>
              </a:r>
              <a:endParaRPr b="1" sz="10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659" name="Google Shape;659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38250" y="1285875"/>
              <a:ext cx="2286000" cy="17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0" name="Google Shape;660;p38"/>
            <p:cNvSpPr txBox="1"/>
            <p:nvPr/>
          </p:nvSpPr>
          <p:spPr>
            <a:xfrm>
              <a:off x="619125" y="3095625"/>
              <a:ext cx="35244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The Scenario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The teacher is teaching a whole-group lesson while the assistant stands at the back of the room. One student is calling out, two are off task, and another is finished.</a:t>
              </a:r>
              <a:endParaRPr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i="1" lang="en" sz="10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asks: "Can you keep an eye on things?"</a:t>
              </a:r>
              <a:endParaRPr b="1" i="1" sz="105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661" name="Google Shape;661;p38"/>
          <p:cNvGrpSpPr/>
          <p:nvPr/>
        </p:nvGrpSpPr>
        <p:grpSpPr>
          <a:xfrm>
            <a:off x="4667250" y="952500"/>
            <a:ext cx="4095900" cy="3809925"/>
            <a:chOff x="4667250" y="952500"/>
            <a:chExt cx="4095900" cy="3809925"/>
          </a:xfrm>
        </p:grpSpPr>
        <p:sp>
          <p:nvSpPr>
            <p:cNvPr id="662" name="Google Shape;662;p38"/>
            <p:cNvSpPr txBox="1"/>
            <p:nvPr/>
          </p:nvSpPr>
          <p:spPr>
            <a:xfrm>
              <a:off x="4667250" y="952500"/>
              <a:ext cx="4095900" cy="185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Reflection &amp; Analysis</a:t>
              </a:r>
              <a:endParaRPr b="1" sz="10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65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Discussion Prompts</a:t>
              </a:r>
              <a:endParaRPr b="0" sz="16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300038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F2F2F"/>
                </a:buClr>
                <a:buSzPts val="1125"/>
                <a:buFont typeface="Nunito"/>
                <a:buChar char="●"/>
              </a:pPr>
              <a:r>
                <a:rPr b="0" lang="en" sz="1125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What do you notice?</a:t>
              </a:r>
              <a:endParaRPr b="0" sz="1125">
                <a:solidFill>
                  <a:srgbClr val="2F2F2F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300038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2F2F2F"/>
                </a:buClr>
                <a:buSzPts val="1125"/>
                <a:buFont typeface="Nunito"/>
                <a:buChar char="●"/>
              </a:pPr>
              <a:r>
                <a:rPr b="0" lang="en" sz="1125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What could the assistant or teacher be doing differently?</a:t>
              </a:r>
              <a:endParaRPr b="0" sz="1125">
                <a:solidFill>
                  <a:srgbClr val="2F2F2F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300038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2F2F2F"/>
                </a:buClr>
                <a:buSzPts val="1125"/>
                <a:buFont typeface="Nunito"/>
                <a:buChar char="●"/>
              </a:pPr>
              <a:r>
                <a:rPr b="0" lang="en" sz="1125">
                  <a:solidFill>
                    <a:srgbClr val="2F2F2F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How could the adults work together without interrupting instruction?</a:t>
              </a:r>
              <a:endParaRPr b="0" sz="1125">
                <a:solidFill>
                  <a:srgbClr val="2F2F2F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grpSp>
          <p:nvGrpSpPr>
            <p:cNvPr id="663" name="Google Shape;663;p38"/>
            <p:cNvGrpSpPr/>
            <p:nvPr/>
          </p:nvGrpSpPr>
          <p:grpSpPr>
            <a:xfrm>
              <a:off x="4667250" y="2905125"/>
              <a:ext cx="4095900" cy="1857300"/>
              <a:chOff x="4667250" y="2905125"/>
              <a:chExt cx="4095900" cy="1857300"/>
            </a:xfrm>
          </p:grpSpPr>
          <p:sp>
            <p:nvSpPr>
              <p:cNvPr id="664" name="Google Shape;664;p38"/>
              <p:cNvSpPr/>
              <p:nvPr/>
            </p:nvSpPr>
            <p:spPr>
              <a:xfrm>
                <a:off x="4667250" y="2905125"/>
                <a:ext cx="4095900" cy="1857300"/>
              </a:xfrm>
              <a:prstGeom prst="roundRect">
                <a:avLst>
                  <a:gd fmla="val 6153" name="adj"/>
                </a:avLst>
              </a:prstGeom>
              <a:solidFill>
                <a:srgbClr val="2C4C3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" name="Google Shape;665;p38"/>
              <p:cNvSpPr/>
              <p:nvPr/>
            </p:nvSpPr>
            <p:spPr>
              <a:xfrm>
                <a:off x="4838700" y="3143250"/>
                <a:ext cx="38100" cy="1381200"/>
              </a:xfrm>
              <a:prstGeom prst="roundRect">
                <a:avLst>
                  <a:gd fmla="val 50000" name="adj"/>
                </a:avLst>
              </a:prstGeom>
              <a:solidFill>
                <a:srgbClr val="D4A37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" name="Google Shape;666;p38"/>
              <p:cNvSpPr txBox="1"/>
              <p:nvPr/>
            </p:nvSpPr>
            <p:spPr>
              <a:xfrm>
                <a:off x="5029200" y="3095625"/>
                <a:ext cx="3543300" cy="147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D4A373"/>
                    </a:solidFill>
                    <a:latin typeface="Nunito"/>
                    <a:ea typeface="Nunito"/>
                    <a:cs typeface="Nunito"/>
                    <a:sym typeface="Nunito"/>
                  </a:rPr>
                  <a:t>Key Takeaway</a:t>
                </a:r>
                <a:endParaRPr b="1" sz="10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l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b="0" lang="en" sz="1200">
                    <a:solidFill>
                      <a:srgbClr val="F9F6F0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Remember, the assistant should not have to wait for something to go wrong before becoming an active part of instruction.</a:t>
                </a:r>
                <a:endParaRPr b="0" sz="1200">
                  <a:solidFill>
                    <a:srgbClr val="F9F6F0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39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672" name="Google Shape;672;p39"/>
            <p:cNvSpPr/>
            <p:nvPr/>
          </p:nvSpPr>
          <p:spPr>
            <a:xfrm>
              <a:off x="7239000" y="0"/>
              <a:ext cx="1905000" cy="20955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109091"/>
                  </a:lnTo>
                  <a:cubicBezTo>
                    <a:pt x="90000" y="120000"/>
                    <a:pt x="48000" y="98182"/>
                    <a:pt x="24000" y="65455"/>
                  </a:cubicBezTo>
                  <a:cubicBezTo>
                    <a:pt x="0" y="32727"/>
                    <a:pt x="12000" y="10909"/>
                    <a:pt x="48000" y="0"/>
                  </a:cubicBezTo>
                  <a:close/>
                </a:path>
              </a:pathLst>
            </a:custGeom>
            <a:solidFill>
              <a:srgbClr val="8A9A86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0" y="3238500"/>
              <a:ext cx="2095500" cy="1905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9091" y="120000"/>
                  </a:lnTo>
                  <a:cubicBezTo>
                    <a:pt x="120000" y="90000"/>
                    <a:pt x="98182" y="48000"/>
                    <a:pt x="65455" y="24000"/>
                  </a:cubicBezTo>
                  <a:cubicBezTo>
                    <a:pt x="32727" y="0"/>
                    <a:pt x="10909" y="12000"/>
                    <a:pt x="0" y="48000"/>
                  </a:cubicBezTo>
                  <a:close/>
                </a:path>
              </a:pathLst>
            </a:custGeom>
            <a:solidFill>
              <a:srgbClr val="C86F53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74" name="Google Shape;674;p39"/>
            <p:cNvGrpSpPr/>
            <p:nvPr/>
          </p:nvGrpSpPr>
          <p:grpSpPr>
            <a:xfrm>
              <a:off x="447675" y="447675"/>
              <a:ext cx="438300" cy="247800"/>
              <a:chOff x="66675" y="66675"/>
              <a:chExt cx="438300" cy="247800"/>
            </a:xfrm>
          </p:grpSpPr>
          <p:pic>
            <p:nvPicPr>
              <p:cNvPr id="675" name="Google Shape;675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6675" y="666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6" name="Google Shape;676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57175" y="666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7" name="Google Shape;677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47675" y="666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8" name="Google Shape;678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6675" y="2571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9" name="Google Shape;679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57175" y="2571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0" name="Google Shape;680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47675" y="2571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81" name="Google Shape;681;p39"/>
          <p:cNvSpPr txBox="1"/>
          <p:nvPr/>
        </p:nvSpPr>
        <p:spPr>
          <a:xfrm>
            <a:off x="381000" y="285750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Co-Teaching Collaboration Framework</a:t>
            </a:r>
            <a:endParaRPr b="1" sz="105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The 30-Second Huddle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682" name="Google Shape;682;p39"/>
          <p:cNvGrpSpPr/>
          <p:nvPr/>
        </p:nvGrpSpPr>
        <p:grpSpPr>
          <a:xfrm>
            <a:off x="328613" y="1147763"/>
            <a:ext cx="4029000" cy="3257475"/>
            <a:chOff x="328613" y="1147763"/>
            <a:chExt cx="4029000" cy="3257475"/>
          </a:xfrm>
        </p:grpSpPr>
        <p:grpSp>
          <p:nvGrpSpPr>
            <p:cNvPr id="683" name="Google Shape;683;p39"/>
            <p:cNvGrpSpPr/>
            <p:nvPr/>
          </p:nvGrpSpPr>
          <p:grpSpPr>
            <a:xfrm>
              <a:off x="328613" y="1147763"/>
              <a:ext cx="4029000" cy="828600"/>
              <a:chOff x="328613" y="1147763"/>
              <a:chExt cx="4029000" cy="828600"/>
            </a:xfrm>
          </p:grpSpPr>
          <p:pic>
            <p:nvPicPr>
              <p:cNvPr id="684" name="Google Shape;684;p3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28613" y="1147763"/>
                <a:ext cx="4029000" cy="828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85" name="Google Shape;685;p39"/>
              <p:cNvSpPr/>
              <p:nvPr/>
            </p:nvSpPr>
            <p:spPr>
              <a:xfrm>
                <a:off x="381000" y="1190625"/>
                <a:ext cx="76200" cy="714300"/>
              </a:xfrm>
              <a:custGeom>
                <a:rect b="b" l="l" r="r" t="t"/>
                <a:pathLst>
                  <a:path extrusionOk="0" h="120000" w="120000">
                    <a:moveTo>
                      <a:pt x="120000" y="0"/>
                    </a:moveTo>
                    <a:cubicBezTo>
                      <a:pt x="53726" y="0"/>
                      <a:pt x="0" y="5731"/>
                      <a:pt x="0" y="12800"/>
                    </a:cubicBezTo>
                    <a:lnTo>
                      <a:pt x="0" y="107200"/>
                    </a:lnTo>
                    <a:cubicBezTo>
                      <a:pt x="0" y="114269"/>
                      <a:pt x="53726" y="120000"/>
                      <a:pt x="120000" y="120000"/>
                    </a:cubicBezTo>
                    <a:close/>
                  </a:path>
                </a:pathLst>
              </a:custGeom>
              <a:solidFill>
                <a:srgbClr val="C86F5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9"/>
              <p:cNvSpPr/>
              <p:nvPr/>
            </p:nvSpPr>
            <p:spPr>
              <a:xfrm>
                <a:off x="561975" y="1395413"/>
                <a:ext cx="304800" cy="304800"/>
              </a:xfrm>
              <a:prstGeom prst="ellipse">
                <a:avLst/>
              </a:prstGeom>
              <a:solidFill>
                <a:srgbClr val="F6EAE6"/>
              </a:solidFill>
              <a:ln cap="flat" cmpd="sng" w="14300">
                <a:solidFill>
                  <a:srgbClr val="C86F5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9"/>
              <p:cNvSpPr txBox="1"/>
              <p:nvPr/>
            </p:nvSpPr>
            <p:spPr>
              <a:xfrm>
                <a:off x="561975" y="1395413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C86F53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1</a:t>
                </a:r>
                <a:endParaRPr b="1" sz="10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688" name="Google Shape;688;p39"/>
              <p:cNvSpPr txBox="1"/>
              <p:nvPr/>
            </p:nvSpPr>
            <p:spPr>
              <a:xfrm>
                <a:off x="1047750" y="1190625"/>
                <a:ext cx="30957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rgbClr val="C86F53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WHO</a:t>
                </a:r>
                <a:r>
                  <a:rPr lang="en" sz="1200">
                    <a:solidFill>
                      <a:srgbClr val="2F2F2F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 is doing what?</a:t>
                </a:r>
                <a:endParaRPr sz="1200">
                  <a:solidFill>
                    <a:srgbClr val="2F2F2F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  <p:grpSp>
          <p:nvGrpSpPr>
            <p:cNvPr id="689" name="Google Shape;689;p39"/>
            <p:cNvGrpSpPr/>
            <p:nvPr/>
          </p:nvGrpSpPr>
          <p:grpSpPr>
            <a:xfrm>
              <a:off x="328613" y="1957388"/>
              <a:ext cx="4029000" cy="828600"/>
              <a:chOff x="328613" y="1957388"/>
              <a:chExt cx="4029000" cy="828600"/>
            </a:xfrm>
          </p:grpSpPr>
          <p:pic>
            <p:nvPicPr>
              <p:cNvPr id="690" name="Google Shape;690;p3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28613" y="1957388"/>
                <a:ext cx="4029000" cy="828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91" name="Google Shape;691;p39"/>
              <p:cNvSpPr/>
              <p:nvPr/>
            </p:nvSpPr>
            <p:spPr>
              <a:xfrm>
                <a:off x="381000" y="2000250"/>
                <a:ext cx="76200" cy="714300"/>
              </a:xfrm>
              <a:custGeom>
                <a:rect b="b" l="l" r="r" t="t"/>
                <a:pathLst>
                  <a:path extrusionOk="0" h="120000" w="120000">
                    <a:moveTo>
                      <a:pt x="120000" y="0"/>
                    </a:moveTo>
                    <a:cubicBezTo>
                      <a:pt x="53726" y="0"/>
                      <a:pt x="0" y="5731"/>
                      <a:pt x="0" y="12800"/>
                    </a:cubicBezTo>
                    <a:lnTo>
                      <a:pt x="0" y="107200"/>
                    </a:lnTo>
                    <a:cubicBezTo>
                      <a:pt x="0" y="114269"/>
                      <a:pt x="53726" y="120000"/>
                      <a:pt x="120000" y="120000"/>
                    </a:cubicBezTo>
                    <a:close/>
                  </a:path>
                </a:pathLst>
              </a:custGeom>
              <a:solidFill>
                <a:srgbClr val="8A9A8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9"/>
              <p:cNvSpPr/>
              <p:nvPr/>
            </p:nvSpPr>
            <p:spPr>
              <a:xfrm>
                <a:off x="561975" y="2205038"/>
                <a:ext cx="304800" cy="304800"/>
              </a:xfrm>
              <a:prstGeom prst="ellipse">
                <a:avLst/>
              </a:prstGeom>
              <a:solidFill>
                <a:srgbClr val="EBEFEA"/>
              </a:solidFill>
              <a:ln cap="flat" cmpd="sng" w="1430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9"/>
              <p:cNvSpPr txBox="1"/>
              <p:nvPr/>
            </p:nvSpPr>
            <p:spPr>
              <a:xfrm>
                <a:off x="561975" y="2205038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8A9A86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2</a:t>
                </a:r>
                <a:endParaRPr b="1" sz="1050">
                  <a:solidFill>
                    <a:srgbClr val="8A9A86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694" name="Google Shape;694;p39"/>
              <p:cNvSpPr txBox="1"/>
              <p:nvPr/>
            </p:nvSpPr>
            <p:spPr>
              <a:xfrm>
                <a:off x="1047750" y="2000250"/>
                <a:ext cx="30957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rgbClr val="2C4C3B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WHERE</a:t>
                </a:r>
                <a:r>
                  <a:rPr lang="en" sz="1200">
                    <a:solidFill>
                      <a:srgbClr val="2F2F2F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 will each adult be?</a:t>
                </a:r>
                <a:endParaRPr sz="1200">
                  <a:solidFill>
                    <a:srgbClr val="2F2F2F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  <p:grpSp>
          <p:nvGrpSpPr>
            <p:cNvPr id="695" name="Google Shape;695;p39"/>
            <p:cNvGrpSpPr/>
            <p:nvPr/>
          </p:nvGrpSpPr>
          <p:grpSpPr>
            <a:xfrm>
              <a:off x="328613" y="2767013"/>
              <a:ext cx="4029000" cy="828600"/>
              <a:chOff x="328613" y="2767013"/>
              <a:chExt cx="4029000" cy="828600"/>
            </a:xfrm>
          </p:grpSpPr>
          <p:pic>
            <p:nvPicPr>
              <p:cNvPr id="696" name="Google Shape;696;p3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28613" y="2767013"/>
                <a:ext cx="4029000" cy="828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97" name="Google Shape;697;p39"/>
              <p:cNvSpPr/>
              <p:nvPr/>
            </p:nvSpPr>
            <p:spPr>
              <a:xfrm>
                <a:off x="381000" y="2809875"/>
                <a:ext cx="76200" cy="714300"/>
              </a:xfrm>
              <a:custGeom>
                <a:rect b="b" l="l" r="r" t="t"/>
                <a:pathLst>
                  <a:path extrusionOk="0" h="120000" w="120000">
                    <a:moveTo>
                      <a:pt x="120000" y="0"/>
                    </a:moveTo>
                    <a:cubicBezTo>
                      <a:pt x="53726" y="0"/>
                      <a:pt x="0" y="5731"/>
                      <a:pt x="0" y="12800"/>
                    </a:cubicBezTo>
                    <a:lnTo>
                      <a:pt x="0" y="107200"/>
                    </a:lnTo>
                    <a:cubicBezTo>
                      <a:pt x="0" y="114269"/>
                      <a:pt x="53726" y="120000"/>
                      <a:pt x="120000" y="120000"/>
                    </a:cubicBezTo>
                    <a:close/>
                  </a:path>
                </a:pathLst>
              </a:custGeom>
              <a:solidFill>
                <a:srgbClr val="C86F5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9"/>
              <p:cNvSpPr/>
              <p:nvPr/>
            </p:nvSpPr>
            <p:spPr>
              <a:xfrm>
                <a:off x="561975" y="3014663"/>
                <a:ext cx="304800" cy="304800"/>
              </a:xfrm>
              <a:prstGeom prst="ellipse">
                <a:avLst/>
              </a:prstGeom>
              <a:solidFill>
                <a:srgbClr val="F6EAE6"/>
              </a:solidFill>
              <a:ln cap="flat" cmpd="sng" w="14300">
                <a:solidFill>
                  <a:srgbClr val="C86F5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" name="Google Shape;699;p39"/>
              <p:cNvSpPr txBox="1"/>
              <p:nvPr/>
            </p:nvSpPr>
            <p:spPr>
              <a:xfrm>
                <a:off x="561975" y="3014663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C86F53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3</a:t>
                </a:r>
                <a:endParaRPr b="1" sz="10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700" name="Google Shape;700;p39"/>
              <p:cNvSpPr txBox="1"/>
              <p:nvPr/>
            </p:nvSpPr>
            <p:spPr>
              <a:xfrm>
                <a:off x="1047750" y="2809875"/>
                <a:ext cx="30957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rgbClr val="C86F53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WHAT</a:t>
                </a:r>
                <a:r>
                  <a:rPr lang="en" sz="1200">
                    <a:solidFill>
                      <a:srgbClr val="2F2F2F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 are we watching for?</a:t>
                </a:r>
                <a:endParaRPr sz="1200">
                  <a:solidFill>
                    <a:srgbClr val="2F2F2F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  <p:grpSp>
          <p:nvGrpSpPr>
            <p:cNvPr id="701" name="Google Shape;701;p39"/>
            <p:cNvGrpSpPr/>
            <p:nvPr/>
          </p:nvGrpSpPr>
          <p:grpSpPr>
            <a:xfrm>
              <a:off x="328613" y="3576638"/>
              <a:ext cx="4029000" cy="828600"/>
              <a:chOff x="328613" y="3576638"/>
              <a:chExt cx="4029000" cy="828600"/>
            </a:xfrm>
          </p:grpSpPr>
          <p:pic>
            <p:nvPicPr>
              <p:cNvPr id="702" name="Google Shape;702;p3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28613" y="3576638"/>
                <a:ext cx="4029000" cy="828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03" name="Google Shape;703;p39"/>
              <p:cNvSpPr/>
              <p:nvPr/>
            </p:nvSpPr>
            <p:spPr>
              <a:xfrm>
                <a:off x="381000" y="3619500"/>
                <a:ext cx="76200" cy="714300"/>
              </a:xfrm>
              <a:custGeom>
                <a:rect b="b" l="l" r="r" t="t"/>
                <a:pathLst>
                  <a:path extrusionOk="0" h="120000" w="120000">
                    <a:moveTo>
                      <a:pt x="120000" y="0"/>
                    </a:moveTo>
                    <a:cubicBezTo>
                      <a:pt x="53726" y="0"/>
                      <a:pt x="0" y="5731"/>
                      <a:pt x="0" y="12800"/>
                    </a:cubicBezTo>
                    <a:lnTo>
                      <a:pt x="0" y="107200"/>
                    </a:lnTo>
                    <a:cubicBezTo>
                      <a:pt x="0" y="114269"/>
                      <a:pt x="53726" y="120000"/>
                      <a:pt x="120000" y="120000"/>
                    </a:cubicBezTo>
                    <a:close/>
                  </a:path>
                </a:pathLst>
              </a:custGeom>
              <a:solidFill>
                <a:srgbClr val="8A9A8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39"/>
              <p:cNvSpPr/>
              <p:nvPr/>
            </p:nvSpPr>
            <p:spPr>
              <a:xfrm>
                <a:off x="561975" y="3824288"/>
                <a:ext cx="304800" cy="304800"/>
              </a:xfrm>
              <a:prstGeom prst="ellipse">
                <a:avLst/>
              </a:prstGeom>
              <a:solidFill>
                <a:srgbClr val="EBEFEA"/>
              </a:solidFill>
              <a:ln cap="flat" cmpd="sng" w="14300">
                <a:solidFill>
                  <a:srgbClr val="8A9A8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5" name="Google Shape;705;p39"/>
              <p:cNvSpPr txBox="1"/>
              <p:nvPr/>
            </p:nvSpPr>
            <p:spPr>
              <a:xfrm>
                <a:off x="561975" y="3824288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8A9A86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4</a:t>
                </a:r>
                <a:endParaRPr b="1" sz="1050">
                  <a:solidFill>
                    <a:srgbClr val="8A9A86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706" name="Google Shape;706;p39"/>
              <p:cNvSpPr txBox="1"/>
              <p:nvPr/>
            </p:nvSpPr>
            <p:spPr>
              <a:xfrm>
                <a:off x="1047750" y="3619500"/>
                <a:ext cx="3095700" cy="71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rgbClr val="2C4C3B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WHEN</a:t>
                </a:r>
                <a:r>
                  <a:rPr lang="en" sz="1200">
                    <a:solidFill>
                      <a:srgbClr val="2F2F2F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 will we check back in?</a:t>
                </a:r>
                <a:endParaRPr sz="1200">
                  <a:solidFill>
                    <a:srgbClr val="2F2F2F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  <p:grpSp>
        <p:nvGrpSpPr>
          <p:cNvPr id="707" name="Google Shape;707;p39"/>
          <p:cNvGrpSpPr/>
          <p:nvPr/>
        </p:nvGrpSpPr>
        <p:grpSpPr>
          <a:xfrm>
            <a:off x="4519613" y="1147763"/>
            <a:ext cx="4314900" cy="3267000"/>
            <a:chOff x="4519613" y="1147763"/>
            <a:chExt cx="4314900" cy="3267000"/>
          </a:xfrm>
        </p:grpSpPr>
        <p:pic>
          <p:nvPicPr>
            <p:cNvPr id="708" name="Google Shape;708;p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519613" y="1147763"/>
              <a:ext cx="4314900" cy="3267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9" name="Google Shape;709;p39"/>
            <p:cNvSpPr txBox="1"/>
            <p:nvPr/>
          </p:nvSpPr>
          <p:spPr>
            <a:xfrm>
              <a:off x="4810125" y="1381125"/>
              <a:ext cx="3714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PRACTICAL HUDDLE SCRIPT</a:t>
              </a:r>
              <a:endParaRPr b="1" sz="10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0" name="Google Shape;710;p39"/>
            <p:cNvSpPr txBox="1"/>
            <p:nvPr/>
          </p:nvSpPr>
          <p:spPr>
            <a:xfrm>
              <a:off x="4810125" y="1638300"/>
              <a:ext cx="3714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125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"I'll introduce the math activity. You circulate and listen. I'll take students for reteaching, you support early finishers. Let's check in after."</a:t>
              </a:r>
              <a:endParaRPr i="1" sz="1125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pic>
          <p:nvPicPr>
            <p:cNvPr id="711" name="Google Shape;711;p3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810125" y="2752725"/>
              <a:ext cx="3695700" cy="19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2" name="Google Shape;712;p39"/>
            <p:cNvSpPr txBox="1"/>
            <p:nvPr/>
          </p:nvSpPr>
          <p:spPr>
            <a:xfrm>
              <a:off x="4810125" y="2905125"/>
              <a:ext cx="18096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13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Partner Practice</a:t>
              </a:r>
              <a:endParaRPr b="1" sz="1013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013">
                  <a:solidFill>
                    <a:srgbClr val="555555"/>
                  </a:solidFill>
                  <a:latin typeface="Nunito"/>
                  <a:ea typeface="Nunito"/>
                  <a:cs typeface="Nunito"/>
                  <a:sym typeface="Nunito"/>
                </a:rPr>
                <a:t>Practice this 30-second huddle with your partners to ensure alignment before a lesson begins.</a:t>
              </a:r>
              <a:endParaRPr sz="1013">
                <a:solidFill>
                  <a:srgbClr val="5555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713" name="Google Shape;713;p39"/>
            <p:cNvPicPr preferRelativeResize="0"/>
            <p:nvPr/>
          </p:nvPicPr>
          <p:blipFill rotWithShape="1">
            <a:blip r:embed="rId7">
              <a:alphaModFix/>
            </a:blip>
            <a:srcRect b="308" l="0" r="0" t="298"/>
            <a:stretch/>
          </p:blipFill>
          <p:spPr>
            <a:xfrm>
              <a:off x="6810375" y="2952750"/>
              <a:ext cx="1571700" cy="1171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40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40"/>
          <p:cNvSpPr txBox="1"/>
          <p:nvPr/>
        </p:nvSpPr>
        <p:spPr>
          <a:xfrm>
            <a:off x="381000" y="333375"/>
            <a:ext cx="83820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Case Study: Fostering Student Independence</a:t>
            </a:r>
            <a:endParaRPr b="1" sz="21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720" name="Google Shape;720;p40"/>
          <p:cNvGrpSpPr/>
          <p:nvPr/>
        </p:nvGrpSpPr>
        <p:grpSpPr>
          <a:xfrm>
            <a:off x="381000" y="857250"/>
            <a:ext cx="4000500" cy="3905400"/>
            <a:chOff x="381000" y="857250"/>
            <a:chExt cx="4000500" cy="3905400"/>
          </a:xfrm>
        </p:grpSpPr>
        <p:sp>
          <p:nvSpPr>
            <p:cNvPr id="721" name="Google Shape;721;p40"/>
            <p:cNvSpPr/>
            <p:nvPr/>
          </p:nvSpPr>
          <p:spPr>
            <a:xfrm>
              <a:off x="381000" y="857250"/>
              <a:ext cx="4000500" cy="3905400"/>
            </a:xfrm>
            <a:prstGeom prst="roundRect">
              <a:avLst>
                <a:gd fmla="val 2926" name="adj"/>
              </a:avLst>
            </a:prstGeom>
            <a:solidFill>
              <a:srgbClr val="C86F53">
                <a:alpha val="8000"/>
              </a:srgbClr>
            </a:solidFill>
            <a:ln cap="flat" cmpd="sng" w="14300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0"/>
            <p:cNvSpPr txBox="1"/>
            <p:nvPr/>
          </p:nvSpPr>
          <p:spPr>
            <a:xfrm>
              <a:off x="619125" y="1028700"/>
              <a:ext cx="3524400" cy="2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450"/>
                </a:spcAft>
                <a:buNone/>
              </a:pPr>
              <a:r>
                <a:rPr b="1" lang="en" sz="10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Classroom Snapshot</a:t>
              </a:r>
              <a:endParaRPr b="1" sz="105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descr="A modern, warm illustration of an elementary school classroom. A young student is standing at a whiteboard with confidence, solving a basic math problem. Nearby, a female teacher stands back with a supportive smile, arms folded warmly, intentionally giving the student space to work out the problem independently. Flat, modern editorial illustration style, warm earthy colors, minimalist background." id="723" name="Google Shape;723;p40"/>
            <p:cNvPicPr preferRelativeResize="0"/>
            <p:nvPr/>
          </p:nvPicPr>
          <p:blipFill rotWithShape="1">
            <a:blip r:embed="rId3">
              <a:alphaModFix/>
            </a:blip>
            <a:srcRect b="4355" l="0" r="0" t="4355"/>
            <a:stretch/>
          </p:blipFill>
          <p:spPr>
            <a:xfrm>
              <a:off x="619125" y="1285875"/>
              <a:ext cx="3524400" cy="1809600"/>
            </a:xfrm>
            <a:prstGeom prst="roundRect">
              <a:avLst>
                <a:gd fmla="val 4210" name="adj"/>
              </a:avLst>
            </a:prstGeom>
            <a:noFill/>
            <a:ln>
              <a:noFill/>
            </a:ln>
          </p:spPr>
        </p:pic>
        <p:sp>
          <p:nvSpPr>
            <p:cNvPr id="724" name="Google Shape;724;p40"/>
            <p:cNvSpPr/>
            <p:nvPr/>
          </p:nvSpPr>
          <p:spPr>
            <a:xfrm>
              <a:off x="619125" y="1285875"/>
              <a:ext cx="3524400" cy="1809600"/>
            </a:xfrm>
            <a:prstGeom prst="roundRect">
              <a:avLst>
                <a:gd fmla="val 4210" name="adj"/>
              </a:avLst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0"/>
            <p:cNvSpPr txBox="1"/>
            <p:nvPr/>
          </p:nvSpPr>
          <p:spPr>
            <a:xfrm>
              <a:off x="619125" y="3238500"/>
              <a:ext cx="3524400" cy="138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The Scenario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A student struggles with a multi-step task and stops working. Rather than stepping in immediately to solve it, the teacher pauses, prompts the student with a strategic question, and allows space for them to try.</a:t>
              </a:r>
              <a:endParaRPr b="0" sz="10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450"/>
                </a:spcAft>
                <a:buNone/>
              </a:pPr>
              <a:r>
                <a:rPr b="1" i="1" lang="en" sz="10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asks: "What strategy could you try next?"</a:t>
              </a:r>
              <a:endParaRPr b="1" i="1" sz="105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sp>
        <p:nvSpPr>
          <p:cNvPr id="726" name="Google Shape;726;p40"/>
          <p:cNvSpPr txBox="1"/>
          <p:nvPr/>
        </p:nvSpPr>
        <p:spPr>
          <a:xfrm>
            <a:off x="4667250" y="952500"/>
            <a:ext cx="40959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Reflection &amp; Analysis</a:t>
            </a:r>
            <a:endParaRPr b="1" sz="105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6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Discussion Prompts</a:t>
            </a:r>
            <a:endParaRPr b="0" sz="16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300038" lvl="0" marL="457200" rtl="0" algn="l">
              <a:spcBef>
                <a:spcPts val="0"/>
              </a:spcBef>
              <a:spcAft>
                <a:spcPts val="0"/>
              </a:spcAft>
              <a:buClr>
                <a:srgbClr val="2F2F2F"/>
              </a:buClr>
              <a:buSzPts val="1125"/>
              <a:buFont typeface="Nunito"/>
              <a:buChar char="●"/>
            </a:pPr>
            <a:r>
              <a:rPr b="0" lang="en" sz="1125">
                <a:solidFill>
                  <a:srgbClr val="2F2F2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What changes when we shift from direct answers to guided prompts?</a:t>
            </a:r>
            <a:endParaRPr b="0" sz="1125">
              <a:solidFill>
                <a:srgbClr val="2F2F2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300038" lvl="0" marL="457200" rtl="0" algn="l">
              <a:spcBef>
                <a:spcPts val="450"/>
              </a:spcBef>
              <a:spcAft>
                <a:spcPts val="0"/>
              </a:spcAft>
              <a:buClr>
                <a:srgbClr val="2F2F2F"/>
              </a:buClr>
              <a:buSzPts val="1125"/>
              <a:buFont typeface="Nunito"/>
              <a:buChar char="●"/>
            </a:pPr>
            <a:r>
              <a:rPr b="0" lang="en" sz="1125">
                <a:solidFill>
                  <a:srgbClr val="2F2F2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How does wait-time build a student's confidence to tackle obstacles?</a:t>
            </a:r>
            <a:endParaRPr b="0" sz="1125">
              <a:solidFill>
                <a:srgbClr val="2F2F2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300038" lvl="0" marL="457200" rtl="0" algn="l">
              <a:spcBef>
                <a:spcPts val="450"/>
              </a:spcBef>
              <a:spcAft>
                <a:spcPts val="450"/>
              </a:spcAft>
              <a:buClr>
                <a:srgbClr val="2F2F2F"/>
              </a:buClr>
              <a:buSzPts val="1125"/>
              <a:buFont typeface="Nunito"/>
              <a:buChar char="●"/>
            </a:pPr>
            <a:r>
              <a:rPr b="0" lang="en" sz="1125">
                <a:solidFill>
                  <a:srgbClr val="2F2F2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 what ways can co-teachers align on when to step in and when to fade?</a:t>
            </a:r>
            <a:endParaRPr b="0" sz="1125">
              <a:solidFill>
                <a:srgbClr val="2F2F2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727" name="Google Shape;727;p40"/>
          <p:cNvGrpSpPr/>
          <p:nvPr/>
        </p:nvGrpSpPr>
        <p:grpSpPr>
          <a:xfrm>
            <a:off x="4667250" y="2905125"/>
            <a:ext cx="4095900" cy="1857300"/>
            <a:chOff x="4667250" y="2905125"/>
            <a:chExt cx="4095900" cy="1857300"/>
          </a:xfrm>
        </p:grpSpPr>
        <p:sp>
          <p:nvSpPr>
            <p:cNvPr id="728" name="Google Shape;728;p40"/>
            <p:cNvSpPr/>
            <p:nvPr/>
          </p:nvSpPr>
          <p:spPr>
            <a:xfrm>
              <a:off x="4667250" y="2905125"/>
              <a:ext cx="4095900" cy="1857300"/>
            </a:xfrm>
            <a:prstGeom prst="roundRect">
              <a:avLst>
                <a:gd fmla="val 615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4838700" y="3143250"/>
              <a:ext cx="38100" cy="1381200"/>
            </a:xfrm>
            <a:prstGeom prst="roundRect">
              <a:avLst>
                <a:gd fmla="val 50000" name="adj"/>
              </a:avLst>
            </a:pr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0"/>
            <p:cNvSpPr txBox="1"/>
            <p:nvPr/>
          </p:nvSpPr>
          <p:spPr>
            <a:xfrm>
              <a:off x="5029200" y="3095625"/>
              <a:ext cx="35433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Key Takeaway</a:t>
              </a:r>
              <a:endParaRPr b="1" sz="105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450"/>
                </a:spcAft>
                <a:buNone/>
              </a:pPr>
              <a:r>
                <a:rPr b="0" lang="en" sz="1100">
                  <a:solidFill>
                    <a:srgbClr val="F9F6F0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Empowering student independence is a strategic choice. True support means providing the minimal prompt necessary, letting the student practice, and intentionally fading our presence.</a:t>
              </a:r>
              <a:endParaRPr b="0" sz="1100">
                <a:solidFill>
                  <a:srgbClr val="F9F6F0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1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41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41"/>
          <p:cNvSpPr txBox="1"/>
          <p:nvPr/>
        </p:nvSpPr>
        <p:spPr>
          <a:xfrm>
            <a:off x="381000" y="285750"/>
            <a:ext cx="83820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Case Study Debrief</a:t>
            </a:r>
            <a:endParaRPr b="1" sz="10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Discussion Questions &amp; Observations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738" name="Google Shape;738;p41"/>
          <p:cNvGrpSpPr/>
          <p:nvPr/>
        </p:nvGrpSpPr>
        <p:grpSpPr>
          <a:xfrm>
            <a:off x="381000" y="1047750"/>
            <a:ext cx="2571900" cy="3714900"/>
            <a:chOff x="0" y="0"/>
            <a:chExt cx="2571900" cy="3714900"/>
          </a:xfrm>
        </p:grpSpPr>
        <p:sp>
          <p:nvSpPr>
            <p:cNvPr id="739" name="Google Shape;739;p41"/>
            <p:cNvSpPr/>
            <p:nvPr/>
          </p:nvSpPr>
          <p:spPr>
            <a:xfrm>
              <a:off x="0" y="0"/>
              <a:ext cx="2571900" cy="3714900"/>
            </a:xfrm>
            <a:prstGeom prst="roundRect">
              <a:avLst>
                <a:gd fmla="val 4444" name="adj"/>
              </a:avLst>
            </a:prstGeom>
            <a:solidFill>
              <a:srgbClr val="E6ECE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1"/>
            <p:cNvSpPr/>
            <p:nvPr/>
          </p:nvSpPr>
          <p:spPr>
            <a:xfrm>
              <a:off x="0" y="0"/>
              <a:ext cx="57300" cy="3714900"/>
            </a:xfrm>
            <a:prstGeom prst="roundRect">
              <a:avLst>
                <a:gd fmla="val 3333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1"/>
            <p:cNvSpPr txBox="1"/>
            <p:nvPr/>
          </p:nvSpPr>
          <p:spPr>
            <a:xfrm>
              <a:off x="190500" y="190500"/>
              <a:ext cx="2190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1. What do you notice?</a:t>
              </a:r>
              <a:endParaRPr b="1" sz="12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Analyze the different things happening in this situation. Consider: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Student Independence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&amp; confidence levels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Type of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Adult Support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being provided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Classroom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Communication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&amp; prompting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Clarity of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Expectations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30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Defined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Teacher / IA Roles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42" name="Google Shape;742;p41"/>
          <p:cNvGrpSpPr/>
          <p:nvPr/>
        </p:nvGrpSpPr>
        <p:grpSpPr>
          <a:xfrm>
            <a:off x="3286125" y="1047750"/>
            <a:ext cx="2571900" cy="3714900"/>
            <a:chOff x="0" y="0"/>
            <a:chExt cx="2571900" cy="3714900"/>
          </a:xfrm>
        </p:grpSpPr>
        <p:sp>
          <p:nvSpPr>
            <p:cNvPr id="743" name="Google Shape;743;p41"/>
            <p:cNvSpPr/>
            <p:nvPr/>
          </p:nvSpPr>
          <p:spPr>
            <a:xfrm>
              <a:off x="0" y="0"/>
              <a:ext cx="2571900" cy="3714900"/>
            </a:xfrm>
            <a:prstGeom prst="roundRect">
              <a:avLst>
                <a:gd fmla="val 4444" name="adj"/>
              </a:avLst>
            </a:prstGeom>
            <a:solidFill>
              <a:srgbClr val="F5ECE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0" y="0"/>
              <a:ext cx="57300" cy="3714900"/>
            </a:xfrm>
            <a:prstGeom prst="roundRect">
              <a:avLst>
                <a:gd fmla="val 33333" name="adj"/>
              </a:avLst>
            </a:pr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1"/>
            <p:cNvSpPr txBox="1"/>
            <p:nvPr/>
          </p:nvSpPr>
          <p:spPr>
            <a:xfrm>
              <a:off x="190500" y="190500"/>
              <a:ext cx="2190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2. What is Mr. James doing well?</a:t>
              </a:r>
              <a:endParaRPr b="1" sz="120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Identify the strengths in his current approach: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Has built a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strong relationship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with Marcus, earning his trust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Recognizes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when Marcus is struggling with tasks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Demonstrates a strong desire for Marcus to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be successful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30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Shows constant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willingness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to provide support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46" name="Google Shape;746;p41"/>
          <p:cNvGrpSpPr/>
          <p:nvPr/>
        </p:nvGrpSpPr>
        <p:grpSpPr>
          <a:xfrm>
            <a:off x="6191250" y="1047750"/>
            <a:ext cx="2571900" cy="3714900"/>
            <a:chOff x="0" y="0"/>
            <a:chExt cx="2571900" cy="3714900"/>
          </a:xfrm>
        </p:grpSpPr>
        <p:sp>
          <p:nvSpPr>
            <p:cNvPr id="747" name="Google Shape;747;p41"/>
            <p:cNvSpPr/>
            <p:nvPr/>
          </p:nvSpPr>
          <p:spPr>
            <a:xfrm>
              <a:off x="0" y="0"/>
              <a:ext cx="2571900" cy="3714900"/>
            </a:xfrm>
            <a:prstGeom prst="roundRect">
              <a:avLst>
                <a:gd fmla="val 4444" name="adj"/>
              </a:avLst>
            </a:prstGeom>
            <a:solidFill>
              <a:srgbClr val="EAECE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0" y="0"/>
              <a:ext cx="57300" cy="3714900"/>
            </a:xfrm>
            <a:prstGeom prst="roundRect">
              <a:avLst>
                <a:gd fmla="val 33333" name="adj"/>
              </a:avLst>
            </a:pr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1"/>
            <p:cNvSpPr txBox="1"/>
            <p:nvPr/>
          </p:nvSpPr>
          <p:spPr>
            <a:xfrm>
              <a:off x="190500" y="190500"/>
              <a:ext cx="2190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3. What is Ms. Carter doing well?</a:t>
              </a:r>
              <a:endParaRPr b="1" sz="12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Evaluate her strategic insights: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Has actively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noticed a pattern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in student behavior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Keeps her focus on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long-term independence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92100" lvl="0" marL="457200" rtl="0" algn="l">
                <a:spcBef>
                  <a:spcPts val="300"/>
                </a:spcBef>
                <a:spcAft>
                  <a:spcPts val="300"/>
                </a:spcAft>
                <a:buClr>
                  <a:srgbClr val="2F2F2F"/>
                </a:buClr>
                <a:buSzPts val="1000"/>
                <a:buFont typeface="Nunito"/>
                <a:buChar char="●"/>
              </a:pP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Recognizes that current support may not produce the </a:t>
              </a:r>
              <a:r>
                <a:rPr b="1" lang="en" sz="10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desired outcome</a:t>
              </a:r>
              <a:r>
                <a:rPr b="0" lang="en" sz="100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over time</a:t>
              </a:r>
              <a:endParaRPr b="0" sz="10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42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42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09091" y="0"/>
                </a:lnTo>
                <a:cubicBezTo>
                  <a:pt x="120000" y="30000"/>
                  <a:pt x="98182" y="72000"/>
                  <a:pt x="65455" y="96000"/>
                </a:cubicBezTo>
                <a:cubicBezTo>
                  <a:pt x="32727" y="120000"/>
                  <a:pt x="10909" y="108000"/>
                  <a:pt x="0" y="72000"/>
                </a:cubicBezTo>
                <a:close/>
              </a:path>
            </a:pathLst>
          </a:custGeom>
          <a:solidFill>
            <a:srgbClr val="C86F53">
              <a:alpha val="8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42"/>
          <p:cNvSpPr txBox="1"/>
          <p:nvPr/>
        </p:nvSpPr>
        <p:spPr>
          <a:xfrm>
            <a:off x="381000" y="285750"/>
            <a:ext cx="83820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Case Study Debrief</a:t>
            </a:r>
            <a:endParaRPr b="1" sz="10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Discussion Questions &amp; Observations</a:t>
            </a:r>
            <a:endParaRPr b="1" sz="20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757" name="Google Shape;757;p42"/>
          <p:cNvGrpSpPr/>
          <p:nvPr/>
        </p:nvGrpSpPr>
        <p:grpSpPr>
          <a:xfrm>
            <a:off x="381000" y="1047750"/>
            <a:ext cx="2571900" cy="3714900"/>
            <a:chOff x="0" y="0"/>
            <a:chExt cx="2571900" cy="3714900"/>
          </a:xfrm>
        </p:grpSpPr>
        <p:sp>
          <p:nvSpPr>
            <p:cNvPr id="758" name="Google Shape;758;p42"/>
            <p:cNvSpPr/>
            <p:nvPr/>
          </p:nvSpPr>
          <p:spPr>
            <a:xfrm>
              <a:off x="0" y="0"/>
              <a:ext cx="2571900" cy="3714900"/>
            </a:xfrm>
            <a:prstGeom prst="roundRect">
              <a:avLst>
                <a:gd fmla="val 4444" name="adj"/>
              </a:avLst>
            </a:prstGeom>
            <a:solidFill>
              <a:srgbClr val="E6ECE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2"/>
            <p:cNvSpPr/>
            <p:nvPr/>
          </p:nvSpPr>
          <p:spPr>
            <a:xfrm>
              <a:off x="0" y="0"/>
              <a:ext cx="57300" cy="3714900"/>
            </a:xfrm>
            <a:prstGeom prst="roundRect">
              <a:avLst>
                <a:gd fmla="val 3333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2"/>
            <p:cNvSpPr txBox="1"/>
            <p:nvPr/>
          </p:nvSpPr>
          <p:spPr>
            <a:xfrm>
              <a:off x="190500" y="190500"/>
              <a:ext cx="2190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4. What Could “Better Support” Look Like?</a:t>
              </a:r>
              <a:endParaRPr b="1" sz="120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Have groups redesign the interaction to foster student independence: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Key Considerations</a:t>
              </a:r>
              <a:endParaRPr b="1" sz="1050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1625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2F2F2F"/>
                </a:buClr>
                <a:buSzPts val="1150"/>
                <a:buFont typeface="Nunito"/>
                <a:buChar char="●"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How can the IA guide without taking over?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1625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2F2F2F"/>
                </a:buClr>
                <a:buSzPts val="1150"/>
                <a:buFont typeface="Nunito"/>
                <a:buChar char="●"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What prompts build a student's metacognition?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1625" lvl="0" marL="457200" rtl="0" algn="l">
                <a:spcBef>
                  <a:spcPts val="450"/>
                </a:spcBef>
                <a:spcAft>
                  <a:spcPts val="450"/>
                </a:spcAft>
                <a:buClr>
                  <a:srgbClr val="2F2F2F"/>
                </a:buClr>
                <a:buSzPts val="1150"/>
                <a:buFont typeface="Nunito"/>
                <a:buChar char="●"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How do we establish a classroom pattern of strategic wait-time?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61" name="Google Shape;761;p42"/>
          <p:cNvGrpSpPr/>
          <p:nvPr/>
        </p:nvGrpSpPr>
        <p:grpSpPr>
          <a:xfrm>
            <a:off x="3286125" y="1047750"/>
            <a:ext cx="2571900" cy="3714900"/>
            <a:chOff x="0" y="0"/>
            <a:chExt cx="2571900" cy="3714900"/>
          </a:xfrm>
        </p:grpSpPr>
        <p:sp>
          <p:nvSpPr>
            <p:cNvPr id="762" name="Google Shape;762;p42"/>
            <p:cNvSpPr/>
            <p:nvPr/>
          </p:nvSpPr>
          <p:spPr>
            <a:xfrm>
              <a:off x="0" y="0"/>
              <a:ext cx="2571900" cy="3714900"/>
            </a:xfrm>
            <a:prstGeom prst="roundRect">
              <a:avLst>
                <a:gd fmla="val 4444" name="adj"/>
              </a:avLst>
            </a:prstGeom>
            <a:solidFill>
              <a:srgbClr val="F5ECE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2"/>
            <p:cNvSpPr/>
            <p:nvPr/>
          </p:nvSpPr>
          <p:spPr>
            <a:xfrm>
              <a:off x="0" y="0"/>
              <a:ext cx="57300" cy="3714900"/>
            </a:xfrm>
            <a:prstGeom prst="roundRect">
              <a:avLst>
                <a:gd fmla="val 33333" name="adj"/>
              </a:avLst>
            </a:pr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2"/>
            <p:cNvSpPr txBox="1"/>
            <p:nvPr/>
          </p:nvSpPr>
          <p:spPr>
            <a:xfrm>
              <a:off x="190500" y="190500"/>
              <a:ext cx="2190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3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INSTEAD OF...</a:t>
              </a:r>
              <a:endParaRPr b="1" sz="935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Marcus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“I can't do it.”</a:t>
              </a:r>
              <a:endParaRPr b="0" i="1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IA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“Here, I'll show you.”</a:t>
              </a:r>
              <a:endParaRPr b="0" i="1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b="0" lang="en" sz="1000">
                  <a:solidFill>
                    <a:srgbClr val="666666"/>
                  </a:solidFill>
                  <a:latin typeface="Nunito"/>
                  <a:ea typeface="Nunito"/>
                  <a:cs typeface="Nunito"/>
                  <a:sym typeface="Nunito"/>
                </a:rPr>
                <a:t>This immediate intervention removes the struggle, but deprives the student of the opportunity to problem-solve.</a:t>
              </a:r>
              <a:endParaRPr b="0" sz="10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65" name="Google Shape;765;p42"/>
          <p:cNvGrpSpPr/>
          <p:nvPr/>
        </p:nvGrpSpPr>
        <p:grpSpPr>
          <a:xfrm>
            <a:off x="6191250" y="1047750"/>
            <a:ext cx="2571900" cy="2190900"/>
            <a:chOff x="0" y="0"/>
            <a:chExt cx="2571900" cy="2190900"/>
          </a:xfrm>
        </p:grpSpPr>
        <p:sp>
          <p:nvSpPr>
            <p:cNvPr id="766" name="Google Shape;766;p42"/>
            <p:cNvSpPr/>
            <p:nvPr/>
          </p:nvSpPr>
          <p:spPr>
            <a:xfrm>
              <a:off x="0" y="0"/>
              <a:ext cx="2571900" cy="2190900"/>
            </a:xfrm>
            <a:prstGeom prst="roundRect">
              <a:avLst>
                <a:gd fmla="val 5217" name="adj"/>
              </a:avLst>
            </a:prstGeom>
            <a:solidFill>
              <a:srgbClr val="E2ECE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2"/>
            <p:cNvSpPr/>
            <p:nvPr/>
          </p:nvSpPr>
          <p:spPr>
            <a:xfrm>
              <a:off x="0" y="0"/>
              <a:ext cx="57300" cy="2190900"/>
            </a:xfrm>
            <a:prstGeom prst="roundRect">
              <a:avLst>
                <a:gd fmla="val 33333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2"/>
            <p:cNvSpPr txBox="1"/>
            <p:nvPr/>
          </p:nvSpPr>
          <p:spPr>
            <a:xfrm>
              <a:off x="190500" y="190500"/>
              <a:ext cx="21909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35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TRY SHIFTING TO...</a:t>
              </a:r>
              <a:endParaRPr b="1" sz="93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Marcus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“I can't do it.”</a:t>
              </a:r>
              <a:endParaRPr b="0" i="1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IA</a:t>
              </a:r>
              <a:endParaRPr b="1" sz="1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i="1" lang="en" sz="11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“What part feels difficult?”</a:t>
              </a:r>
              <a:endParaRPr b="1" i="1" sz="11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69" name="Google Shape;769;p42"/>
          <p:cNvGrpSpPr/>
          <p:nvPr/>
        </p:nvGrpSpPr>
        <p:grpSpPr>
          <a:xfrm>
            <a:off x="6191250" y="3381375"/>
            <a:ext cx="2571900" cy="1381200"/>
            <a:chOff x="0" y="0"/>
            <a:chExt cx="2571900" cy="1381200"/>
          </a:xfrm>
        </p:grpSpPr>
        <p:sp>
          <p:nvSpPr>
            <p:cNvPr id="770" name="Google Shape;770;p42"/>
            <p:cNvSpPr/>
            <p:nvPr/>
          </p:nvSpPr>
          <p:spPr>
            <a:xfrm>
              <a:off x="0" y="0"/>
              <a:ext cx="2571900" cy="1381200"/>
            </a:xfrm>
            <a:prstGeom prst="roundRect">
              <a:avLst>
                <a:gd fmla="val 8275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2"/>
            <p:cNvSpPr/>
            <p:nvPr/>
          </p:nvSpPr>
          <p:spPr>
            <a:xfrm>
              <a:off x="171450" y="190500"/>
              <a:ext cx="38100" cy="1000200"/>
            </a:xfrm>
            <a:prstGeom prst="roundRect">
              <a:avLst>
                <a:gd fmla="val 50000" name="adj"/>
              </a:avLst>
            </a:pr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2"/>
            <p:cNvSpPr txBox="1"/>
            <p:nvPr/>
          </p:nvSpPr>
          <p:spPr>
            <a:xfrm>
              <a:off x="323850" y="190500"/>
              <a:ext cx="20574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8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STRATEGIC FOCUS</a:t>
              </a:r>
              <a:endParaRPr b="1" sz="808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935">
                  <a:solidFill>
                    <a:srgbClr val="F9F6F0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By asking a targeted question, the educator invites the student to isolate the hurdle, maintaining their agency and ownership of the learning process.</a:t>
              </a:r>
              <a:endParaRPr b="0" sz="935">
                <a:solidFill>
                  <a:srgbClr val="F9F6F0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381000" y="285750"/>
            <a:ext cx="8382000" cy="85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ROLE DEFINITION &amp; COLLABORATION</a:t>
            </a:r>
            <a:endParaRPr b="1" sz="9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We Are Both Educators</a:t>
            </a:r>
            <a:endParaRPr b="1" sz="9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Defining unique professional responsibilities while maximizing collective classroom impact</a:t>
            </a:r>
            <a:endParaRPr b="1" sz="9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5" name="Google Shape;85;p16"/>
          <p:cNvGrpSpPr/>
          <p:nvPr/>
        </p:nvGrpSpPr>
        <p:grpSpPr>
          <a:xfrm>
            <a:off x="381000" y="1333500"/>
            <a:ext cx="4000500" cy="3429000"/>
            <a:chOff x="0" y="0"/>
            <a:chExt cx="4000500" cy="3429000"/>
          </a:xfrm>
        </p:grpSpPr>
        <p:sp>
          <p:nvSpPr>
            <p:cNvPr id="86" name="Google Shape;86;p16"/>
            <p:cNvSpPr/>
            <p:nvPr/>
          </p:nvSpPr>
          <p:spPr>
            <a:xfrm>
              <a:off x="0" y="0"/>
              <a:ext cx="4000500" cy="3429000"/>
            </a:xfrm>
            <a:prstGeom prst="roundRect">
              <a:avLst>
                <a:gd fmla="val 4444" name="adj"/>
              </a:avLst>
            </a:prstGeom>
            <a:solidFill>
              <a:srgbClr val="8A9A86">
                <a:alpha val="5000"/>
              </a:srgbClr>
            </a:solidFill>
            <a:ln cap="flat" cmpd="sng" w="1430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6"/>
            <p:cNvSpPr/>
            <p:nvPr/>
          </p:nvSpPr>
          <p:spPr>
            <a:xfrm>
              <a:off x="0" y="0"/>
              <a:ext cx="57300" cy="3429000"/>
            </a:xfrm>
            <a:prstGeom prst="roundRect">
              <a:avLst>
                <a:gd fmla="val 50000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6"/>
            <p:cNvSpPr txBox="1"/>
            <p:nvPr/>
          </p:nvSpPr>
          <p:spPr>
            <a:xfrm>
              <a:off x="228600" y="228600"/>
              <a:ext cx="3543300" cy="29718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SHARED EDUCATIONAL IMPACT</a:t>
              </a:r>
              <a:endParaRPr b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Both Adults Can &amp; Should: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1200"/>
                </a:spcBef>
                <a:spcAft>
                  <a:spcPts val="0"/>
                </a:spcAft>
                <a:buClr>
                  <a:srgbClr val="2C4C3B"/>
                </a:buClr>
                <a:buSzPts val="900"/>
                <a:buFont typeface="Nunito"/>
                <a:buChar char="●"/>
              </a:pPr>
              <a:r>
                <a:rPr b="1" lang="en" sz="11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Interact Intentionally: </a:t>
              </a: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Engage with students to facilitate play and learning.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C4C3B"/>
                </a:buClr>
                <a:buSzPts val="900"/>
                <a:buFont typeface="Nunito"/>
                <a:buChar char="●"/>
              </a:pPr>
              <a:r>
                <a:rPr b="1" lang="en" sz="11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Model &amp; Reinforce: </a:t>
              </a: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Demonstrate positive language, social skills, and expectations.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C4C3B"/>
                </a:buClr>
                <a:buSzPts val="900"/>
                <a:buFont typeface="Nunito"/>
                <a:buChar char="●"/>
              </a:pPr>
              <a:r>
                <a:rPr b="1" lang="en" sz="11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Extend Thinking: </a:t>
              </a: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Ask strategic questions, support routines, and provide constructive feedback.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857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2C4C3B"/>
                </a:buClr>
                <a:buSzPts val="900"/>
                <a:buFont typeface="Nunito"/>
                <a:buChar char="●"/>
              </a:pPr>
              <a:r>
                <a:rPr b="1" lang="en" sz="11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Observe &amp; Support: </a:t>
              </a: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Notice strengths, communicate student needs, and foster independence.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89" name="Google Shape;89;p16"/>
          <p:cNvGrpSpPr/>
          <p:nvPr/>
        </p:nvGrpSpPr>
        <p:grpSpPr>
          <a:xfrm>
            <a:off x="4619625" y="1333500"/>
            <a:ext cx="4143300" cy="1619100"/>
            <a:chOff x="0" y="0"/>
            <a:chExt cx="4143300" cy="1619100"/>
          </a:xfrm>
        </p:grpSpPr>
        <p:sp>
          <p:nvSpPr>
            <p:cNvPr id="90" name="Google Shape;90;p16"/>
            <p:cNvSpPr/>
            <p:nvPr/>
          </p:nvSpPr>
          <p:spPr>
            <a:xfrm>
              <a:off x="0" y="0"/>
              <a:ext cx="4143300" cy="1619100"/>
            </a:xfrm>
            <a:prstGeom prst="roundRect">
              <a:avLst>
                <a:gd fmla="val 9411" name="adj"/>
              </a:avLst>
            </a:prstGeom>
            <a:solidFill>
              <a:srgbClr val="C86F53">
                <a:alpha val="5000"/>
              </a:srgbClr>
            </a:solidFill>
            <a:ln cap="flat" cmpd="sng" w="14300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6"/>
            <p:cNvSpPr txBox="1"/>
            <p:nvPr/>
          </p:nvSpPr>
          <p:spPr>
            <a:xfrm>
              <a:off x="228600" y="228600"/>
              <a:ext cx="3686100" cy="1162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PROFESSIONAL ROLES</a:t>
              </a:r>
              <a:endParaRPr b="1" sz="9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Primary vs. Shared Responsibility</a:t>
              </a:r>
              <a:endParaRPr b="1" sz="9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The teacher holds primary responsibility for </a:t>
              </a:r>
              <a:r>
                <a:rPr b="1" lang="en" sz="11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planning, instruction, assessment, and communication</a:t>
              </a: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, while the teacher assistant operates as a vital, active partner in the collective instructional team.</a:t>
              </a:r>
              <a:endParaRPr b="1" sz="9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92" name="Google Shape;92;p16"/>
          <p:cNvGrpSpPr/>
          <p:nvPr/>
        </p:nvGrpSpPr>
        <p:grpSpPr>
          <a:xfrm>
            <a:off x="4619625" y="3143250"/>
            <a:ext cx="4143300" cy="1619100"/>
            <a:chOff x="0" y="0"/>
            <a:chExt cx="4143300" cy="1619100"/>
          </a:xfrm>
        </p:grpSpPr>
        <p:sp>
          <p:nvSpPr>
            <p:cNvPr id="93" name="Google Shape;93;p16"/>
            <p:cNvSpPr/>
            <p:nvPr/>
          </p:nvSpPr>
          <p:spPr>
            <a:xfrm>
              <a:off x="0" y="0"/>
              <a:ext cx="4143300" cy="1619100"/>
            </a:xfrm>
            <a:prstGeom prst="roundRect">
              <a:avLst>
                <a:gd fmla="val 9411" name="adj"/>
              </a:avLst>
            </a:prstGeom>
            <a:solidFill>
              <a:srgbClr val="D4A373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6"/>
            <p:cNvSpPr txBox="1"/>
            <p:nvPr/>
          </p:nvSpPr>
          <p:spPr>
            <a:xfrm>
              <a:off x="228600" y="228600"/>
              <a:ext cx="3686100" cy="1162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B58450"/>
                  </a:solidFill>
                  <a:latin typeface="Nunito"/>
                  <a:ea typeface="Nunito"/>
                  <a:cs typeface="Nunito"/>
                  <a:sym typeface="Nunito"/>
                </a:rPr>
                <a:t>SHIFTING PERSPECTIVES</a:t>
              </a:r>
              <a:endParaRPr b="1" sz="900">
                <a:solidFill>
                  <a:srgbClr val="B58450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i="1" lang="en" sz="12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“Teacher assistants should not be viewed simply as administrative or behavioral support.”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4A4A4A"/>
                  </a:solidFill>
                  <a:latin typeface="Nunito"/>
                  <a:ea typeface="Nunito"/>
                  <a:cs typeface="Nunito"/>
                  <a:sym typeface="Nunito"/>
                </a:rPr>
                <a:t>They are not just there to handle behavior, make copies, clean up, or help individual students in isolation—they are co-educators.</a:t>
              </a:r>
              <a:endParaRPr b="1" sz="9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43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43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9" name="Google Shape;779;p43"/>
          <p:cNvGrpSpPr/>
          <p:nvPr/>
        </p:nvGrpSpPr>
        <p:grpSpPr>
          <a:xfrm>
            <a:off x="495300" y="352425"/>
            <a:ext cx="438300" cy="247800"/>
            <a:chOff x="66675" y="66675"/>
            <a:chExt cx="438300" cy="247800"/>
          </a:xfrm>
        </p:grpSpPr>
        <p:pic>
          <p:nvPicPr>
            <p:cNvPr id="780" name="Google Shape;780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1" name="Google Shape;781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2" name="Google Shape;782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3" name="Google Shape;783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4" name="Google Shape;784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6" name="Google Shape;786;p43"/>
          <p:cNvSpPr txBox="1"/>
          <p:nvPr/>
        </p:nvSpPr>
        <p:spPr>
          <a:xfrm>
            <a:off x="381000" y="238125"/>
            <a:ext cx="83820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Reframing Our Classroom Language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87" name="Google Shape;787;p43"/>
          <p:cNvSpPr/>
          <p:nvPr/>
        </p:nvSpPr>
        <p:spPr>
          <a:xfrm>
            <a:off x="381000" y="809625"/>
            <a:ext cx="3905400" cy="3000300"/>
          </a:xfrm>
          <a:prstGeom prst="roundRect">
            <a:avLst>
              <a:gd fmla="val 3809" name="adj"/>
            </a:avLst>
          </a:prstGeom>
          <a:solidFill>
            <a:srgbClr val="F5ECE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43"/>
          <p:cNvSpPr txBox="1"/>
          <p:nvPr/>
        </p:nvSpPr>
        <p:spPr>
          <a:xfrm>
            <a:off x="381000" y="80962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5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rPr>
              <a:t>INSTEAD OF SAYING...</a:t>
            </a:r>
            <a:endParaRPr b="1" sz="975">
              <a:solidFill>
                <a:srgbClr val="C86F5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89" name="Google Shape;789;p43"/>
          <p:cNvCxnSpPr/>
          <p:nvPr/>
        </p:nvCxnSpPr>
        <p:spPr>
          <a:xfrm>
            <a:off x="381000" y="1238250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0" name="Google Shape;790;p43"/>
          <p:cNvCxnSpPr/>
          <p:nvPr/>
        </p:nvCxnSpPr>
        <p:spPr>
          <a:xfrm>
            <a:off x="381000" y="1666875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1" name="Google Shape;791;p43"/>
          <p:cNvCxnSpPr/>
          <p:nvPr/>
        </p:nvCxnSpPr>
        <p:spPr>
          <a:xfrm>
            <a:off x="381000" y="2095500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2" name="Google Shape;792;p43"/>
          <p:cNvCxnSpPr/>
          <p:nvPr/>
        </p:nvCxnSpPr>
        <p:spPr>
          <a:xfrm>
            <a:off x="381000" y="2524125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3" name="Google Shape;793;p43"/>
          <p:cNvCxnSpPr/>
          <p:nvPr/>
        </p:nvCxnSpPr>
        <p:spPr>
          <a:xfrm>
            <a:off x="381000" y="2952750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4" name="Google Shape;794;p43"/>
          <p:cNvCxnSpPr/>
          <p:nvPr/>
        </p:nvCxnSpPr>
        <p:spPr>
          <a:xfrm>
            <a:off x="381000" y="3381375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5" name="Google Shape;795;p43"/>
          <p:cNvSpPr txBox="1"/>
          <p:nvPr/>
        </p:nvSpPr>
        <p:spPr>
          <a:xfrm>
            <a:off x="381000" y="1238250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3A2E2A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“Can you handle him?”</a:t>
            </a:r>
            <a:endParaRPr b="0" sz="1050">
              <a:solidFill>
                <a:srgbClr val="3A2E2A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796" name="Google Shape;796;p43"/>
          <p:cNvSpPr txBox="1"/>
          <p:nvPr/>
        </p:nvSpPr>
        <p:spPr>
          <a:xfrm>
            <a:off x="381000" y="166687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3A2E2A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“That’s your student”</a:t>
            </a:r>
            <a:endParaRPr b="0" sz="1050">
              <a:solidFill>
                <a:srgbClr val="3A2E2A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797" name="Google Shape;797;p43"/>
          <p:cNvSpPr txBox="1"/>
          <p:nvPr/>
        </p:nvSpPr>
        <p:spPr>
          <a:xfrm>
            <a:off x="381000" y="2095500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3A2E2A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“Take him outside”</a:t>
            </a:r>
            <a:endParaRPr b="0" sz="1050">
              <a:solidFill>
                <a:srgbClr val="3A2E2A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798" name="Google Shape;798;p43"/>
          <p:cNvSpPr txBox="1"/>
          <p:nvPr/>
        </p:nvSpPr>
        <p:spPr>
          <a:xfrm>
            <a:off x="381000" y="252412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3A2E2A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“They never listen”</a:t>
            </a:r>
            <a:endParaRPr b="0" sz="1050">
              <a:solidFill>
                <a:srgbClr val="3A2E2A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799" name="Google Shape;799;p43"/>
          <p:cNvSpPr txBox="1"/>
          <p:nvPr/>
        </p:nvSpPr>
        <p:spPr>
          <a:xfrm>
            <a:off x="381000" y="2952750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3A2E2A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“I already told you”</a:t>
            </a:r>
            <a:endParaRPr b="0" sz="1050">
              <a:solidFill>
                <a:srgbClr val="3A2E2A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800" name="Google Shape;800;p43"/>
          <p:cNvSpPr txBox="1"/>
          <p:nvPr/>
        </p:nvSpPr>
        <p:spPr>
          <a:xfrm>
            <a:off x="381000" y="338137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050">
                <a:solidFill>
                  <a:srgbClr val="3A2E2A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“Just help them”</a:t>
            </a:r>
            <a:endParaRPr b="0" sz="1050">
              <a:solidFill>
                <a:srgbClr val="3A2E2A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801" name="Google Shape;801;p43"/>
          <p:cNvSpPr/>
          <p:nvPr/>
        </p:nvSpPr>
        <p:spPr>
          <a:xfrm>
            <a:off x="4495800" y="1404938"/>
            <a:ext cx="142800" cy="954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112000" y="60000"/>
                </a:lnTo>
                <a:moveTo>
                  <a:pt x="72000" y="0"/>
                </a:moveTo>
                <a:lnTo>
                  <a:pt x="120000" y="60000"/>
                </a:lnTo>
                <a:lnTo>
                  <a:pt x="7200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D4A3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43"/>
          <p:cNvSpPr/>
          <p:nvPr/>
        </p:nvSpPr>
        <p:spPr>
          <a:xfrm>
            <a:off x="4495800" y="1833563"/>
            <a:ext cx="142800" cy="954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112000" y="60000"/>
                </a:lnTo>
                <a:moveTo>
                  <a:pt x="72000" y="0"/>
                </a:moveTo>
                <a:lnTo>
                  <a:pt x="120000" y="60000"/>
                </a:lnTo>
                <a:lnTo>
                  <a:pt x="7200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D4A3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43"/>
          <p:cNvSpPr/>
          <p:nvPr/>
        </p:nvSpPr>
        <p:spPr>
          <a:xfrm>
            <a:off x="4495800" y="2262188"/>
            <a:ext cx="142800" cy="954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112000" y="60000"/>
                </a:lnTo>
                <a:moveTo>
                  <a:pt x="72000" y="0"/>
                </a:moveTo>
                <a:lnTo>
                  <a:pt x="120000" y="60000"/>
                </a:lnTo>
                <a:lnTo>
                  <a:pt x="7200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D4A3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43"/>
          <p:cNvSpPr/>
          <p:nvPr/>
        </p:nvSpPr>
        <p:spPr>
          <a:xfrm>
            <a:off x="4495800" y="2690813"/>
            <a:ext cx="142800" cy="954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112000" y="60000"/>
                </a:lnTo>
                <a:moveTo>
                  <a:pt x="72000" y="0"/>
                </a:moveTo>
                <a:lnTo>
                  <a:pt x="120000" y="60000"/>
                </a:lnTo>
                <a:lnTo>
                  <a:pt x="7200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D4A3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43"/>
          <p:cNvSpPr/>
          <p:nvPr/>
        </p:nvSpPr>
        <p:spPr>
          <a:xfrm>
            <a:off x="4495800" y="3119438"/>
            <a:ext cx="142800" cy="954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112000" y="60000"/>
                </a:lnTo>
                <a:moveTo>
                  <a:pt x="72000" y="0"/>
                </a:moveTo>
                <a:lnTo>
                  <a:pt x="120000" y="60000"/>
                </a:lnTo>
                <a:lnTo>
                  <a:pt x="7200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D4A3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43"/>
          <p:cNvSpPr/>
          <p:nvPr/>
        </p:nvSpPr>
        <p:spPr>
          <a:xfrm>
            <a:off x="4495800" y="3548063"/>
            <a:ext cx="142800" cy="95400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112000" y="60000"/>
                </a:lnTo>
                <a:moveTo>
                  <a:pt x="72000" y="0"/>
                </a:moveTo>
                <a:lnTo>
                  <a:pt x="120000" y="60000"/>
                </a:lnTo>
                <a:lnTo>
                  <a:pt x="72000" y="120000"/>
                </a:lnTo>
              </a:path>
            </a:pathLst>
          </a:custGeom>
          <a:solidFill>
            <a:srgbClr val="000000">
              <a:alpha val="0"/>
            </a:srgbClr>
          </a:solidFill>
          <a:ln cap="rnd" cmpd="sng" w="19050">
            <a:solidFill>
              <a:srgbClr val="D4A3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43"/>
          <p:cNvSpPr/>
          <p:nvPr/>
        </p:nvSpPr>
        <p:spPr>
          <a:xfrm>
            <a:off x="4857750" y="809625"/>
            <a:ext cx="3905400" cy="3000300"/>
          </a:xfrm>
          <a:prstGeom prst="roundRect">
            <a:avLst>
              <a:gd fmla="val 3809" name="adj"/>
            </a:avLst>
          </a:prstGeom>
          <a:solidFill>
            <a:srgbClr val="E6ECE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43"/>
          <p:cNvSpPr txBox="1"/>
          <p:nvPr/>
        </p:nvSpPr>
        <p:spPr>
          <a:xfrm>
            <a:off x="4857750" y="80962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TRY SHIFTING TO...</a:t>
            </a:r>
            <a:endParaRPr b="1" sz="975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09" name="Google Shape;809;p43"/>
          <p:cNvCxnSpPr/>
          <p:nvPr/>
        </p:nvCxnSpPr>
        <p:spPr>
          <a:xfrm>
            <a:off x="4857750" y="1238250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0" name="Google Shape;810;p43"/>
          <p:cNvCxnSpPr/>
          <p:nvPr/>
        </p:nvCxnSpPr>
        <p:spPr>
          <a:xfrm>
            <a:off x="4857750" y="1666875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1" name="Google Shape;811;p43"/>
          <p:cNvCxnSpPr/>
          <p:nvPr/>
        </p:nvCxnSpPr>
        <p:spPr>
          <a:xfrm>
            <a:off x="4857750" y="2095500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2" name="Google Shape;812;p43"/>
          <p:cNvCxnSpPr/>
          <p:nvPr/>
        </p:nvCxnSpPr>
        <p:spPr>
          <a:xfrm>
            <a:off x="4857750" y="2524125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3" name="Google Shape;813;p43"/>
          <p:cNvCxnSpPr/>
          <p:nvPr/>
        </p:nvCxnSpPr>
        <p:spPr>
          <a:xfrm>
            <a:off x="4857750" y="2952750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4" name="Google Shape;814;p43"/>
          <p:cNvCxnSpPr/>
          <p:nvPr/>
        </p:nvCxnSpPr>
        <p:spPr>
          <a:xfrm>
            <a:off x="4857750" y="3381375"/>
            <a:ext cx="3905400" cy="0"/>
          </a:xfrm>
          <a:prstGeom prst="straightConnector1">
            <a:avLst/>
          </a:prstGeom>
          <a:solidFill>
            <a:srgbClr val="FFFFFF"/>
          </a:solidFill>
          <a:ln cap="flat" cmpd="sng" w="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5" name="Google Shape;815;p43"/>
          <p:cNvSpPr txBox="1"/>
          <p:nvPr/>
        </p:nvSpPr>
        <p:spPr>
          <a:xfrm>
            <a:off x="4857750" y="1238250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“How can we support him?”</a:t>
            </a:r>
            <a:endParaRPr b="1" sz="1050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6" name="Google Shape;816;p43"/>
          <p:cNvSpPr txBox="1"/>
          <p:nvPr/>
        </p:nvSpPr>
        <p:spPr>
          <a:xfrm>
            <a:off x="4857750" y="166687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“That’s our student.”</a:t>
            </a:r>
            <a:endParaRPr b="1" sz="1050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7" name="Google Shape;817;p43"/>
          <p:cNvSpPr txBox="1"/>
          <p:nvPr/>
        </p:nvSpPr>
        <p:spPr>
          <a:xfrm>
            <a:off x="4857750" y="2095500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“What does the student need right now?”</a:t>
            </a:r>
            <a:endParaRPr b="1" sz="975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8" name="Google Shape;818;p43"/>
          <p:cNvSpPr txBox="1"/>
          <p:nvPr/>
        </p:nvSpPr>
        <p:spPr>
          <a:xfrm>
            <a:off x="4857750" y="252412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“What seems to be making this difficult?”</a:t>
            </a:r>
            <a:endParaRPr b="1" sz="975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9" name="Google Shape;819;p43"/>
          <p:cNvSpPr txBox="1"/>
          <p:nvPr/>
        </p:nvSpPr>
        <p:spPr>
          <a:xfrm>
            <a:off x="4857750" y="2952750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“Let’s make sure we’re on the same page.”</a:t>
            </a:r>
            <a:endParaRPr b="1" sz="1050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0" name="Google Shape;820;p43"/>
          <p:cNvSpPr txBox="1"/>
          <p:nvPr/>
        </p:nvSpPr>
        <p:spPr>
          <a:xfrm>
            <a:off x="4857750" y="3381375"/>
            <a:ext cx="39054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90500" spcFirstLastPara="1" rIns="19050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7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“What support would help them access the task?”</a:t>
            </a:r>
            <a:endParaRPr b="1" sz="975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1" name="Google Shape;821;p43"/>
          <p:cNvSpPr/>
          <p:nvPr/>
        </p:nvSpPr>
        <p:spPr>
          <a:xfrm>
            <a:off x="381000" y="4095750"/>
            <a:ext cx="8382000" cy="619200"/>
          </a:xfrm>
          <a:prstGeom prst="roundRect">
            <a:avLst>
              <a:gd fmla="val 24615" name="adj"/>
            </a:avLst>
          </a:pr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43"/>
          <p:cNvSpPr txBox="1"/>
          <p:nvPr/>
        </p:nvSpPr>
        <p:spPr>
          <a:xfrm>
            <a:off x="571500" y="4095750"/>
            <a:ext cx="80010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575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“Language shapes classroom culture.”</a:t>
            </a:r>
            <a:endParaRPr b="1" i="1" sz="1575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4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44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1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9" name="Google Shape;829;p44"/>
          <p:cNvGrpSpPr/>
          <p:nvPr/>
        </p:nvGrpSpPr>
        <p:grpSpPr>
          <a:xfrm>
            <a:off x="3686175" y="495300"/>
            <a:ext cx="438300" cy="247800"/>
            <a:chOff x="66675" y="66675"/>
            <a:chExt cx="438300" cy="247800"/>
          </a:xfrm>
        </p:grpSpPr>
        <p:pic>
          <p:nvPicPr>
            <p:cNvPr id="830" name="Google Shape;830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1" name="Google Shape;831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2" name="Google Shape;832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3" name="Google Shape;833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4" name="Google Shape;834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5" name="Google Shape;835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6" name="Google Shape;836;p44"/>
          <p:cNvSpPr txBox="1"/>
          <p:nvPr/>
        </p:nvSpPr>
        <p:spPr>
          <a:xfrm>
            <a:off x="381000" y="333375"/>
            <a:ext cx="8382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Partnership Reflection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275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Take a moment to privately rate your classroom team on a scale from 1 to 5.</a:t>
            </a:r>
            <a:endParaRPr b="0" sz="1275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37" name="Google Shape;837;p44"/>
          <p:cNvSpPr txBox="1"/>
          <p:nvPr/>
        </p:nvSpPr>
        <p:spPr>
          <a:xfrm>
            <a:off x="381000" y="1190625"/>
            <a:ext cx="3333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300"/>
              </a:spcAft>
              <a:buNone/>
            </a:pPr>
            <a:r>
              <a:rPr b="1" lang="en" sz="97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rPr>
              <a:t>Evaluation Scale</a:t>
            </a:r>
            <a:endParaRPr b="1" sz="975">
              <a:solidFill>
                <a:srgbClr val="2C4C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38" name="Google Shape;83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" y="1657350"/>
            <a:ext cx="19200" cy="224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9" name="Google Shape;839;p44"/>
          <p:cNvGrpSpPr/>
          <p:nvPr/>
        </p:nvGrpSpPr>
        <p:grpSpPr>
          <a:xfrm>
            <a:off x="381000" y="1428750"/>
            <a:ext cx="3333900" cy="457200"/>
            <a:chOff x="381000" y="1428750"/>
            <a:chExt cx="3333900" cy="457200"/>
          </a:xfrm>
        </p:grpSpPr>
        <p:sp>
          <p:nvSpPr>
            <p:cNvPr id="840" name="Google Shape;840;p44"/>
            <p:cNvSpPr/>
            <p:nvPr/>
          </p:nvSpPr>
          <p:spPr>
            <a:xfrm>
              <a:off x="381000" y="1428750"/>
              <a:ext cx="3333900" cy="457200"/>
            </a:xfrm>
            <a:prstGeom prst="roundRect">
              <a:avLst>
                <a:gd fmla="val 16666" name="adj"/>
              </a:avLst>
            </a:prstGeom>
            <a:solidFill>
              <a:srgbClr val="FFFFFF"/>
            </a:solidFill>
            <a:ln cap="flat" cmpd="sng" w="14300">
              <a:solidFill>
                <a:srgbClr val="C86F5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44"/>
            <p:cNvSpPr/>
            <p:nvPr/>
          </p:nvSpPr>
          <p:spPr>
            <a:xfrm>
              <a:off x="514350" y="1524000"/>
              <a:ext cx="266700" cy="266700"/>
            </a:xfrm>
            <a:prstGeom prst="ellipse">
              <a:avLst/>
            </a:pr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44"/>
            <p:cNvSpPr txBox="1"/>
            <p:nvPr/>
          </p:nvSpPr>
          <p:spPr>
            <a:xfrm>
              <a:off x="514350" y="1524000"/>
              <a:ext cx="266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1</a:t>
              </a:r>
              <a:endParaRPr b="1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3" name="Google Shape;843;p44"/>
            <p:cNvSpPr txBox="1"/>
            <p:nvPr/>
          </p:nvSpPr>
          <p:spPr>
            <a:xfrm>
              <a:off x="895350" y="1466850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Operate Separately</a:t>
              </a:r>
              <a:endParaRPr/>
            </a:p>
          </p:txBody>
        </p:sp>
      </p:grpSp>
      <p:grpSp>
        <p:nvGrpSpPr>
          <p:cNvPr id="844" name="Google Shape;844;p44"/>
          <p:cNvGrpSpPr/>
          <p:nvPr/>
        </p:nvGrpSpPr>
        <p:grpSpPr>
          <a:xfrm>
            <a:off x="381000" y="2000250"/>
            <a:ext cx="3333900" cy="457200"/>
            <a:chOff x="381000" y="2000250"/>
            <a:chExt cx="3333900" cy="457200"/>
          </a:xfrm>
        </p:grpSpPr>
        <p:sp>
          <p:nvSpPr>
            <p:cNvPr id="845" name="Google Shape;845;p44"/>
            <p:cNvSpPr/>
            <p:nvPr/>
          </p:nvSpPr>
          <p:spPr>
            <a:xfrm>
              <a:off x="381000" y="2000250"/>
              <a:ext cx="3333900" cy="457200"/>
            </a:xfrm>
            <a:prstGeom prst="roundRect">
              <a:avLst>
                <a:gd fmla="val 16666" name="adj"/>
              </a:avLst>
            </a:prstGeom>
            <a:solidFill>
              <a:srgbClr val="FFFFFF"/>
            </a:solidFill>
            <a:ln cap="flat" cmpd="sng" w="9525">
              <a:solidFill>
                <a:srgbClr val="EADBC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514350" y="2095500"/>
              <a:ext cx="266700" cy="266700"/>
            </a:xfrm>
            <a:prstGeom prst="ellipse">
              <a:avLst/>
            </a:pr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4"/>
            <p:cNvSpPr txBox="1"/>
            <p:nvPr/>
          </p:nvSpPr>
          <p:spPr>
            <a:xfrm>
              <a:off x="514350" y="2095500"/>
              <a:ext cx="266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2</a:t>
              </a:r>
              <a:endParaRPr b="1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8" name="Google Shape;848;p44"/>
            <p:cNvSpPr txBox="1"/>
            <p:nvPr/>
          </p:nvSpPr>
          <p:spPr>
            <a:xfrm>
              <a:off x="895350" y="2038350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Step 2</a:t>
              </a:r>
              <a:endParaRPr/>
            </a:p>
          </p:txBody>
        </p:sp>
      </p:grpSp>
      <p:grpSp>
        <p:nvGrpSpPr>
          <p:cNvPr id="849" name="Google Shape;849;p44"/>
          <p:cNvGrpSpPr/>
          <p:nvPr/>
        </p:nvGrpSpPr>
        <p:grpSpPr>
          <a:xfrm>
            <a:off x="381000" y="2571750"/>
            <a:ext cx="3333900" cy="457200"/>
            <a:chOff x="381000" y="2571750"/>
            <a:chExt cx="3333900" cy="457200"/>
          </a:xfrm>
        </p:grpSpPr>
        <p:sp>
          <p:nvSpPr>
            <p:cNvPr id="850" name="Google Shape;850;p44"/>
            <p:cNvSpPr/>
            <p:nvPr/>
          </p:nvSpPr>
          <p:spPr>
            <a:xfrm>
              <a:off x="381000" y="2571750"/>
              <a:ext cx="3333900" cy="457200"/>
            </a:xfrm>
            <a:prstGeom prst="roundRect">
              <a:avLst>
                <a:gd fmla="val 16666" name="adj"/>
              </a:avLst>
            </a:prstGeom>
            <a:solidFill>
              <a:srgbClr val="FFFFFF"/>
            </a:solidFill>
            <a:ln cap="flat" cmpd="sng" w="9525">
              <a:solidFill>
                <a:srgbClr val="EADBC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4"/>
            <p:cNvSpPr/>
            <p:nvPr/>
          </p:nvSpPr>
          <p:spPr>
            <a:xfrm>
              <a:off x="514350" y="2667000"/>
              <a:ext cx="266700" cy="266700"/>
            </a:xfrm>
            <a:prstGeom prst="ellipse">
              <a:avLst/>
            </a:pr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4"/>
            <p:cNvSpPr txBox="1"/>
            <p:nvPr/>
          </p:nvSpPr>
          <p:spPr>
            <a:xfrm>
              <a:off x="514350" y="2667000"/>
              <a:ext cx="266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3</a:t>
              </a:r>
              <a:endParaRPr b="1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3" name="Google Shape;853;p44"/>
            <p:cNvSpPr txBox="1"/>
            <p:nvPr/>
          </p:nvSpPr>
          <p:spPr>
            <a:xfrm>
              <a:off x="895350" y="2609850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Step 3</a:t>
              </a:r>
              <a:endParaRPr/>
            </a:p>
          </p:txBody>
        </p:sp>
      </p:grpSp>
      <p:grpSp>
        <p:nvGrpSpPr>
          <p:cNvPr id="854" name="Google Shape;854;p44"/>
          <p:cNvGrpSpPr/>
          <p:nvPr/>
        </p:nvGrpSpPr>
        <p:grpSpPr>
          <a:xfrm>
            <a:off x="381000" y="3143250"/>
            <a:ext cx="3333900" cy="457200"/>
            <a:chOff x="381000" y="3143250"/>
            <a:chExt cx="3333900" cy="457200"/>
          </a:xfrm>
        </p:grpSpPr>
        <p:sp>
          <p:nvSpPr>
            <p:cNvPr id="855" name="Google Shape;855;p44"/>
            <p:cNvSpPr/>
            <p:nvPr/>
          </p:nvSpPr>
          <p:spPr>
            <a:xfrm>
              <a:off x="381000" y="3143250"/>
              <a:ext cx="3333900" cy="457200"/>
            </a:xfrm>
            <a:prstGeom prst="roundRect">
              <a:avLst>
                <a:gd fmla="val 16666" name="adj"/>
              </a:avLst>
            </a:prstGeom>
            <a:solidFill>
              <a:srgbClr val="FFFFFF"/>
            </a:solidFill>
            <a:ln cap="flat" cmpd="sng" w="9525">
              <a:solidFill>
                <a:srgbClr val="EADBC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44"/>
            <p:cNvSpPr/>
            <p:nvPr/>
          </p:nvSpPr>
          <p:spPr>
            <a:xfrm>
              <a:off x="514350" y="3238500"/>
              <a:ext cx="266700" cy="266700"/>
            </a:xfrm>
            <a:prstGeom prst="ellipse">
              <a:avLst/>
            </a:pr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4"/>
            <p:cNvSpPr txBox="1"/>
            <p:nvPr/>
          </p:nvSpPr>
          <p:spPr>
            <a:xfrm>
              <a:off x="514350" y="3238500"/>
              <a:ext cx="266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4</a:t>
              </a:r>
              <a:endParaRPr b="1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8" name="Google Shape;858;p44"/>
            <p:cNvSpPr txBox="1"/>
            <p:nvPr/>
          </p:nvSpPr>
          <p:spPr>
            <a:xfrm>
              <a:off x="895350" y="3181350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Step 4</a:t>
              </a:r>
              <a:endParaRPr/>
            </a:p>
          </p:txBody>
        </p:sp>
      </p:grpSp>
      <p:grpSp>
        <p:nvGrpSpPr>
          <p:cNvPr id="859" name="Google Shape;859;p44"/>
          <p:cNvGrpSpPr/>
          <p:nvPr/>
        </p:nvGrpSpPr>
        <p:grpSpPr>
          <a:xfrm>
            <a:off x="381000" y="3714750"/>
            <a:ext cx="3333900" cy="457200"/>
            <a:chOff x="381000" y="3714750"/>
            <a:chExt cx="3333900" cy="457200"/>
          </a:xfrm>
        </p:grpSpPr>
        <p:sp>
          <p:nvSpPr>
            <p:cNvPr id="860" name="Google Shape;860;p44"/>
            <p:cNvSpPr/>
            <p:nvPr/>
          </p:nvSpPr>
          <p:spPr>
            <a:xfrm>
              <a:off x="381000" y="3714750"/>
              <a:ext cx="3333900" cy="457200"/>
            </a:xfrm>
            <a:prstGeom prst="roundRect">
              <a:avLst>
                <a:gd fmla="val 16666" name="adj"/>
              </a:avLst>
            </a:prstGeom>
            <a:solidFill>
              <a:srgbClr val="FFFFFF"/>
            </a:solidFill>
            <a:ln cap="flat" cmpd="sng" w="14300">
              <a:solidFill>
                <a:srgbClr val="2C4C3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44"/>
            <p:cNvSpPr/>
            <p:nvPr/>
          </p:nvSpPr>
          <p:spPr>
            <a:xfrm>
              <a:off x="514350" y="3810000"/>
              <a:ext cx="266700" cy="266700"/>
            </a:xfrm>
            <a:prstGeom prst="ellipse">
              <a:avLst/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44"/>
            <p:cNvSpPr txBox="1"/>
            <p:nvPr/>
          </p:nvSpPr>
          <p:spPr>
            <a:xfrm>
              <a:off x="514350" y="3810000"/>
              <a:ext cx="2667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5</a:t>
              </a:r>
              <a:endParaRPr b="1" sz="10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63" name="Google Shape;863;p44"/>
            <p:cNvSpPr txBox="1"/>
            <p:nvPr/>
          </p:nvSpPr>
          <p:spPr>
            <a:xfrm>
              <a:off x="895350" y="3752850"/>
              <a:ext cx="2667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True Instructional Team</a:t>
              </a:r>
              <a:endParaRPr/>
            </a:p>
          </p:txBody>
        </p:sp>
      </p:grpSp>
      <p:grpSp>
        <p:nvGrpSpPr>
          <p:cNvPr id="864" name="Google Shape;864;p44"/>
          <p:cNvGrpSpPr/>
          <p:nvPr/>
        </p:nvGrpSpPr>
        <p:grpSpPr>
          <a:xfrm>
            <a:off x="4095750" y="1428750"/>
            <a:ext cx="4667400" cy="2743200"/>
            <a:chOff x="4095750" y="1428750"/>
            <a:chExt cx="4667400" cy="2743200"/>
          </a:xfrm>
        </p:grpSpPr>
        <p:sp>
          <p:nvSpPr>
            <p:cNvPr id="865" name="Google Shape;865;p44"/>
            <p:cNvSpPr/>
            <p:nvPr/>
          </p:nvSpPr>
          <p:spPr>
            <a:xfrm>
              <a:off x="4095750" y="1428750"/>
              <a:ext cx="4667400" cy="2743200"/>
            </a:xfrm>
            <a:prstGeom prst="roundRect">
              <a:avLst>
                <a:gd fmla="val 4166" name="adj"/>
              </a:avLst>
            </a:prstGeom>
            <a:solidFill>
              <a:srgbClr val="FFFFFF"/>
            </a:solidFill>
            <a:ln cap="flat" cmpd="sng" w="19050">
              <a:solidFill>
                <a:srgbClr val="D4A37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44"/>
            <p:cNvSpPr txBox="1"/>
            <p:nvPr/>
          </p:nvSpPr>
          <p:spPr>
            <a:xfrm>
              <a:off x="4333875" y="1619250"/>
              <a:ext cx="4191000" cy="236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Private Reflection</a:t>
              </a:r>
              <a:endParaRPr b="1" sz="975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Consider These Prompts:</a:t>
              </a:r>
              <a:endParaRPr b="1" sz="15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12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1.</a:t>
              </a: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Identify one thing your team already does well.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2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2.</a:t>
              </a: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Identify one thing you could improve.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2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3.</a:t>
              </a: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Consider one thing you can personally do differently to support the partnership.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2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4.</a:t>
              </a: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Identify one thing you need from your teammate to be successful.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4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872" name="Google Shape;872;p45"/>
            <p:cNvSpPr/>
            <p:nvPr/>
          </p:nvSpPr>
          <p:spPr>
            <a:xfrm>
              <a:off x="7239000" y="0"/>
              <a:ext cx="1905000" cy="209550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109091"/>
                  </a:lnTo>
                  <a:cubicBezTo>
                    <a:pt x="90000" y="120000"/>
                    <a:pt x="48000" y="98182"/>
                    <a:pt x="24000" y="65455"/>
                  </a:cubicBezTo>
                  <a:cubicBezTo>
                    <a:pt x="0" y="32727"/>
                    <a:pt x="12000" y="10909"/>
                    <a:pt x="48000" y="0"/>
                  </a:cubicBezTo>
                  <a:close/>
                </a:path>
              </a:pathLst>
            </a:custGeom>
            <a:solidFill>
              <a:srgbClr val="8A9A86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5"/>
            <p:cNvSpPr/>
            <p:nvPr/>
          </p:nvSpPr>
          <p:spPr>
            <a:xfrm>
              <a:off x="0" y="3238500"/>
              <a:ext cx="2095500" cy="1905000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09091" y="120000"/>
                  </a:lnTo>
                  <a:cubicBezTo>
                    <a:pt x="120000" y="90000"/>
                    <a:pt x="98182" y="48000"/>
                    <a:pt x="65455" y="24000"/>
                  </a:cubicBezTo>
                  <a:cubicBezTo>
                    <a:pt x="32727" y="0"/>
                    <a:pt x="10909" y="12000"/>
                    <a:pt x="0" y="48000"/>
                  </a:cubicBezTo>
                  <a:close/>
                </a:path>
              </a:pathLst>
            </a:custGeom>
            <a:solidFill>
              <a:srgbClr val="C86F53">
                <a:alpha val="15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74" name="Google Shape;874;p45"/>
            <p:cNvGrpSpPr/>
            <p:nvPr/>
          </p:nvGrpSpPr>
          <p:grpSpPr>
            <a:xfrm>
              <a:off x="447675" y="304800"/>
              <a:ext cx="438300" cy="247800"/>
              <a:chOff x="66675" y="66675"/>
              <a:chExt cx="438300" cy="247800"/>
            </a:xfrm>
          </p:grpSpPr>
          <p:pic>
            <p:nvPicPr>
              <p:cNvPr id="875" name="Google Shape;875;p4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6675" y="666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6" name="Google Shape;876;p4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57175" y="666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7" name="Google Shape;877;p4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47675" y="666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8" name="Google Shape;878;p4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6675" y="2571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9" name="Google Shape;879;p4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57175" y="2571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80" name="Google Shape;880;p4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47675" y="257175"/>
                <a:ext cx="57300" cy="57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81" name="Google Shape;881;p45"/>
          <p:cNvSpPr txBox="1"/>
          <p:nvPr/>
        </p:nvSpPr>
        <p:spPr>
          <a:xfrm>
            <a:off x="381000" y="333375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Team Commitment Templates</a:t>
            </a:r>
            <a:endParaRPr b="1" sz="225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125">
                <a:solidFill>
                  <a:srgbClr val="2C4C3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Work with your partner to complete these commitments and strengthen your classroom partnership.</a:t>
            </a:r>
            <a:endParaRPr b="0" sz="1125">
              <a:solidFill>
                <a:srgbClr val="2C4C3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882" name="Google Shape;882;p45"/>
          <p:cNvGrpSpPr/>
          <p:nvPr/>
        </p:nvGrpSpPr>
        <p:grpSpPr>
          <a:xfrm>
            <a:off x="381000" y="1238250"/>
            <a:ext cx="4000500" cy="3429000"/>
            <a:chOff x="381000" y="1238250"/>
            <a:chExt cx="4000500" cy="3429000"/>
          </a:xfrm>
        </p:grpSpPr>
        <p:sp>
          <p:nvSpPr>
            <p:cNvPr id="883" name="Google Shape;883;p45"/>
            <p:cNvSpPr/>
            <p:nvPr/>
          </p:nvSpPr>
          <p:spPr>
            <a:xfrm>
              <a:off x="381000" y="1238250"/>
              <a:ext cx="4000500" cy="3429000"/>
            </a:xfrm>
            <a:prstGeom prst="roundRect">
              <a:avLst>
                <a:gd fmla="val 3333" name="adj"/>
              </a:avLst>
            </a:prstGeom>
            <a:solidFill>
              <a:srgbClr val="FFFFFF"/>
            </a:solidFill>
            <a:ln cap="flat" cmpd="sng" w="1430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45"/>
            <p:cNvSpPr txBox="1"/>
            <p:nvPr/>
          </p:nvSpPr>
          <p:spPr>
            <a:xfrm>
              <a:off x="571500" y="1428750"/>
              <a:ext cx="36195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25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Collaboration Commitments</a:t>
              </a:r>
              <a:endParaRPr b="1" sz="825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Our Daily Agreements</a:t>
              </a:r>
              <a:endParaRPr b="1" sz="15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We can count on each other to...</a:t>
              </a:r>
              <a:endParaRPr b="1" sz="975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i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Write daily partnership expectations...</a:t>
              </a:r>
              <a:endParaRPr i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We will communicate by...</a:t>
              </a:r>
              <a:endParaRPr b="1" sz="975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i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Define touchpoints &amp; communication styles...</a:t>
              </a:r>
              <a:endParaRPr i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We will support student independence by...</a:t>
              </a:r>
              <a:endParaRPr b="1" sz="975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i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Outline shared student support structures...</a:t>
              </a:r>
              <a:endParaRPr i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885" name="Google Shape;885;p45"/>
          <p:cNvGrpSpPr/>
          <p:nvPr/>
        </p:nvGrpSpPr>
        <p:grpSpPr>
          <a:xfrm>
            <a:off x="4762500" y="1238250"/>
            <a:ext cx="4000500" cy="3429000"/>
            <a:chOff x="4762500" y="1238250"/>
            <a:chExt cx="4000500" cy="3429000"/>
          </a:xfrm>
        </p:grpSpPr>
        <p:sp>
          <p:nvSpPr>
            <p:cNvPr id="886" name="Google Shape;886;p45"/>
            <p:cNvSpPr/>
            <p:nvPr/>
          </p:nvSpPr>
          <p:spPr>
            <a:xfrm>
              <a:off x="4762500" y="1238250"/>
              <a:ext cx="4000500" cy="3429000"/>
            </a:xfrm>
            <a:prstGeom prst="roundRect">
              <a:avLst>
                <a:gd fmla="val 3333" name="adj"/>
              </a:avLst>
            </a:prstGeom>
            <a:solidFill>
              <a:srgbClr val="FFFFFF"/>
            </a:solidFill>
            <a:ln cap="flat" cmpd="sng" w="1430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5"/>
            <p:cNvSpPr txBox="1"/>
            <p:nvPr/>
          </p:nvSpPr>
          <p:spPr>
            <a:xfrm>
              <a:off x="4953000" y="1428750"/>
              <a:ext cx="3619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25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Classroom Partnership</a:t>
              </a:r>
              <a:endParaRPr b="1" sz="825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Our Immediate Actions</a:t>
              </a:r>
              <a:endParaRPr b="1" sz="15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grpSp>
          <p:nvGrpSpPr>
            <p:cNvPr id="888" name="Google Shape;888;p45"/>
            <p:cNvGrpSpPr/>
            <p:nvPr/>
          </p:nvGrpSpPr>
          <p:grpSpPr>
            <a:xfrm>
              <a:off x="4953000" y="2047875"/>
              <a:ext cx="3619500" cy="1095300"/>
              <a:chOff x="4953000" y="2047875"/>
              <a:chExt cx="3619500" cy="1095300"/>
            </a:xfrm>
          </p:grpSpPr>
          <p:sp>
            <p:nvSpPr>
              <p:cNvPr id="889" name="Google Shape;889;p45"/>
              <p:cNvSpPr/>
              <p:nvPr/>
            </p:nvSpPr>
            <p:spPr>
              <a:xfrm>
                <a:off x="4953000" y="2047875"/>
                <a:ext cx="3619500" cy="1095300"/>
              </a:xfrm>
              <a:prstGeom prst="roundRect">
                <a:avLst>
                  <a:gd fmla="val 6956" name="adj"/>
                </a:avLst>
              </a:prstGeom>
              <a:solidFill>
                <a:srgbClr val="D4A37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45"/>
              <p:cNvSpPr txBox="1"/>
              <p:nvPr/>
            </p:nvSpPr>
            <p:spPr>
              <a:xfrm>
                <a:off x="5095875" y="2143125"/>
                <a:ext cx="3333900" cy="9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00">
                    <a:solidFill>
                      <a:srgbClr val="3A2E2A"/>
                    </a:solidFill>
                    <a:latin typeface="Nunito"/>
                    <a:ea typeface="Nunito"/>
                    <a:cs typeface="Nunito"/>
                    <a:sym typeface="Nunito"/>
                  </a:rPr>
                  <a:t>One thing we will START doing...</a:t>
                </a:r>
                <a:endParaRPr b="1" sz="90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l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i="1" lang="en" sz="900">
                    <a:solidFill>
                      <a:srgbClr val="3A2E2A"/>
                    </a:solidFill>
                    <a:highlight>
                      <a:srgbClr val="FFFFFF"/>
                    </a:highlight>
                    <a:latin typeface="Nunito"/>
                    <a:ea typeface="Nunito"/>
                    <a:cs typeface="Nunito"/>
                    <a:sym typeface="Nunito"/>
                  </a:rPr>
                  <a:t>Identify an actionable strategy to begin immediately...</a:t>
                </a:r>
                <a:endParaRPr i="1" sz="900">
                  <a:solidFill>
                    <a:srgbClr val="3A2E2A"/>
                  </a:solidFill>
                  <a:highlight>
                    <a:srgbClr val="FFFFFF"/>
                  </a:highlight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891" name="Google Shape;891;p45"/>
            <p:cNvGrpSpPr/>
            <p:nvPr/>
          </p:nvGrpSpPr>
          <p:grpSpPr>
            <a:xfrm>
              <a:off x="4953000" y="3333750"/>
              <a:ext cx="3619500" cy="1095300"/>
              <a:chOff x="4953000" y="3333750"/>
              <a:chExt cx="3619500" cy="1095300"/>
            </a:xfrm>
          </p:grpSpPr>
          <p:sp>
            <p:nvSpPr>
              <p:cNvPr id="892" name="Google Shape;892;p45"/>
              <p:cNvSpPr/>
              <p:nvPr/>
            </p:nvSpPr>
            <p:spPr>
              <a:xfrm>
                <a:off x="4953000" y="3333750"/>
                <a:ext cx="3619500" cy="1095300"/>
              </a:xfrm>
              <a:prstGeom prst="roundRect">
                <a:avLst>
                  <a:gd fmla="val 6956" name="adj"/>
                </a:avLst>
              </a:prstGeom>
              <a:solidFill>
                <a:srgbClr val="C86F5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45"/>
              <p:cNvSpPr txBox="1"/>
              <p:nvPr/>
            </p:nvSpPr>
            <p:spPr>
              <a:xfrm>
                <a:off x="5095875" y="3429000"/>
                <a:ext cx="3333900" cy="9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00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One thing we will STOP doing...</a:t>
                </a:r>
                <a:endParaRPr b="1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l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i="1" lang="en" sz="900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Pinpoint classroom friction or habits to cease...</a:t>
                </a:r>
                <a:endParaRPr i="1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46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46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46"/>
          <p:cNvSpPr txBox="1"/>
          <p:nvPr/>
        </p:nvSpPr>
        <p:spPr>
          <a:xfrm>
            <a:off x="381000" y="285750"/>
            <a:ext cx="8382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Our Team Commitment Worksheet</a:t>
            </a:r>
            <a:endParaRPr b="1" sz="22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01" name="Google Shape;901;p46"/>
          <p:cNvSpPr txBox="1"/>
          <p:nvPr/>
        </p:nvSpPr>
        <p:spPr>
          <a:xfrm>
            <a:off x="381000" y="685800"/>
            <a:ext cx="8382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2C4C3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Teacher and IA partners: Work together to complete these shared agreements and actions.</a:t>
            </a:r>
            <a:endParaRPr b="0" sz="1100">
              <a:solidFill>
                <a:srgbClr val="2C4C3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902" name="Google Shape;902;p46"/>
          <p:cNvGrpSpPr/>
          <p:nvPr/>
        </p:nvGrpSpPr>
        <p:grpSpPr>
          <a:xfrm>
            <a:off x="381000" y="1143000"/>
            <a:ext cx="4000500" cy="3524400"/>
            <a:chOff x="0" y="0"/>
            <a:chExt cx="4000500" cy="3524400"/>
          </a:xfrm>
        </p:grpSpPr>
        <p:sp>
          <p:nvSpPr>
            <p:cNvPr id="903" name="Google Shape;903;p46"/>
            <p:cNvSpPr/>
            <p:nvPr/>
          </p:nvSpPr>
          <p:spPr>
            <a:xfrm>
              <a:off x="0" y="0"/>
              <a:ext cx="4000500" cy="3524400"/>
            </a:xfrm>
            <a:prstGeom prst="roundRect">
              <a:avLst>
                <a:gd fmla="val 3243" name="adj"/>
              </a:avLst>
            </a:prstGeom>
            <a:solidFill>
              <a:srgbClr val="FFFFFF"/>
            </a:solidFill>
            <a:ln cap="flat" cmpd="sng" w="1430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46"/>
            <p:cNvSpPr txBox="1"/>
            <p:nvPr/>
          </p:nvSpPr>
          <p:spPr>
            <a:xfrm>
              <a:off x="238125" y="238125"/>
              <a:ext cx="3524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Collaboration Commitments</a:t>
              </a:r>
              <a:endParaRPr b="1" sz="8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Our Daily Agreements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We can count on each other to...</a:t>
              </a:r>
              <a:endParaRPr b="1" sz="1050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Write daily partnership expectations and core classroom duties...</a:t>
              </a:r>
              <a:endParaRPr b="0" i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We will communicate by...</a:t>
              </a:r>
              <a:endParaRPr b="1" sz="1050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Define touchpoints, preferred feedback styles, and daily check-in times...</a:t>
              </a:r>
              <a:endParaRPr b="0" i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We will support student independence by...</a:t>
              </a:r>
              <a:endParaRPr b="1" sz="1050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i="1" lang="en" sz="90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Outline shared student support structures and when to step back...</a:t>
              </a:r>
              <a:endParaRPr b="0" i="1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905" name="Google Shape;905;p46"/>
          <p:cNvGrpSpPr/>
          <p:nvPr/>
        </p:nvGrpSpPr>
        <p:grpSpPr>
          <a:xfrm>
            <a:off x="4762500" y="1143000"/>
            <a:ext cx="4000500" cy="3524400"/>
            <a:chOff x="0" y="0"/>
            <a:chExt cx="4000500" cy="3524400"/>
          </a:xfrm>
        </p:grpSpPr>
        <p:sp>
          <p:nvSpPr>
            <p:cNvPr id="906" name="Google Shape;906;p46"/>
            <p:cNvSpPr/>
            <p:nvPr/>
          </p:nvSpPr>
          <p:spPr>
            <a:xfrm>
              <a:off x="0" y="0"/>
              <a:ext cx="4000500" cy="3524400"/>
            </a:xfrm>
            <a:prstGeom prst="roundRect">
              <a:avLst>
                <a:gd fmla="val 3243" name="adj"/>
              </a:avLst>
            </a:prstGeom>
            <a:solidFill>
              <a:srgbClr val="FFFFFF"/>
            </a:solidFill>
            <a:ln cap="flat" cmpd="sng" w="1430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46"/>
            <p:cNvSpPr txBox="1"/>
            <p:nvPr/>
          </p:nvSpPr>
          <p:spPr>
            <a:xfrm>
              <a:off x="238125" y="238125"/>
              <a:ext cx="3524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Immediate Action Plan</a:t>
              </a:r>
              <a:endParaRPr b="1" sz="8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Our Partnership Growth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grpSp>
          <p:nvGrpSpPr>
            <p:cNvPr id="908" name="Google Shape;908;p46"/>
            <p:cNvGrpSpPr/>
            <p:nvPr/>
          </p:nvGrpSpPr>
          <p:grpSpPr>
            <a:xfrm>
              <a:off x="238125" y="857250"/>
              <a:ext cx="3524400" cy="1095300"/>
              <a:chOff x="0" y="0"/>
              <a:chExt cx="3524400" cy="1095300"/>
            </a:xfrm>
          </p:grpSpPr>
          <p:sp>
            <p:nvSpPr>
              <p:cNvPr id="909" name="Google Shape;909;p46"/>
              <p:cNvSpPr/>
              <p:nvPr/>
            </p:nvSpPr>
            <p:spPr>
              <a:xfrm>
                <a:off x="0" y="0"/>
                <a:ext cx="3524400" cy="1095300"/>
              </a:xfrm>
              <a:prstGeom prst="roundRect">
                <a:avLst>
                  <a:gd fmla="val 6956" name="adj"/>
                </a:avLst>
              </a:prstGeom>
              <a:solidFill>
                <a:srgbClr val="D4A37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46"/>
              <p:cNvSpPr txBox="1"/>
              <p:nvPr/>
            </p:nvSpPr>
            <p:spPr>
              <a:xfrm>
                <a:off x="142875" y="142875"/>
                <a:ext cx="32385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3A2E2A"/>
                    </a:solidFill>
                    <a:latin typeface="Nunito"/>
                    <a:ea typeface="Nunito"/>
                    <a:cs typeface="Nunito"/>
                    <a:sym typeface="Nunito"/>
                  </a:rPr>
                  <a:t>One thing we will START doing...</a:t>
                </a:r>
                <a:endParaRPr b="1" sz="105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l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b="0" i="1" lang="en" sz="900">
                    <a:solidFill>
                      <a:srgbClr val="3A2E2A"/>
                    </a:solidFill>
                    <a:highlight>
                      <a:srgbClr val="FFFFFF"/>
                    </a:highlight>
                    <a:latin typeface="Nunito"/>
                    <a:ea typeface="Nunito"/>
                    <a:cs typeface="Nunito"/>
                    <a:sym typeface="Nunito"/>
                  </a:rPr>
                  <a:t>Identify an actionable strategy to implement in our next lesson...</a:t>
                </a:r>
                <a:endParaRPr b="0" i="1" sz="900">
                  <a:solidFill>
                    <a:srgbClr val="3A2E2A"/>
                  </a:solidFill>
                  <a:highlight>
                    <a:srgbClr val="FFFFFF"/>
                  </a:highlight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911" name="Google Shape;911;p46"/>
            <p:cNvGrpSpPr/>
            <p:nvPr/>
          </p:nvGrpSpPr>
          <p:grpSpPr>
            <a:xfrm>
              <a:off x="238125" y="2143125"/>
              <a:ext cx="3524400" cy="1095300"/>
              <a:chOff x="0" y="0"/>
              <a:chExt cx="3524400" cy="1095300"/>
            </a:xfrm>
          </p:grpSpPr>
          <p:sp>
            <p:nvSpPr>
              <p:cNvPr id="912" name="Google Shape;912;p46"/>
              <p:cNvSpPr/>
              <p:nvPr/>
            </p:nvSpPr>
            <p:spPr>
              <a:xfrm>
                <a:off x="0" y="0"/>
                <a:ext cx="3524400" cy="1095300"/>
              </a:xfrm>
              <a:prstGeom prst="roundRect">
                <a:avLst>
                  <a:gd fmla="val 6956" name="adj"/>
                </a:avLst>
              </a:prstGeom>
              <a:solidFill>
                <a:srgbClr val="C86F5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46"/>
              <p:cNvSpPr txBox="1"/>
              <p:nvPr/>
            </p:nvSpPr>
            <p:spPr>
              <a:xfrm>
                <a:off x="142875" y="142875"/>
                <a:ext cx="32385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050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One thing we will STOP doing...</a:t>
                </a:r>
                <a:endParaRPr b="1" sz="10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l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b="0" i="1" lang="en" sz="900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Pinpoint a common classroom friction point, habit, or over-intervention to cease...</a:t>
                </a:r>
                <a:endParaRPr b="0" i="1" sz="9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47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47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47"/>
          <p:cNvSpPr txBox="1"/>
          <p:nvPr/>
        </p:nvSpPr>
        <p:spPr>
          <a:xfrm>
            <a:off x="381000" y="333375"/>
            <a:ext cx="83820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Maximizing Our Shared Impact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921" name="Google Shape;921;p47"/>
          <p:cNvGrpSpPr/>
          <p:nvPr/>
        </p:nvGrpSpPr>
        <p:grpSpPr>
          <a:xfrm>
            <a:off x="381000" y="1047750"/>
            <a:ext cx="4191000" cy="3524400"/>
            <a:chOff x="0" y="0"/>
            <a:chExt cx="4191000" cy="3524400"/>
          </a:xfrm>
        </p:grpSpPr>
        <p:sp>
          <p:nvSpPr>
            <p:cNvPr id="922" name="Google Shape;922;p47"/>
            <p:cNvSpPr/>
            <p:nvPr/>
          </p:nvSpPr>
          <p:spPr>
            <a:xfrm>
              <a:off x="0" y="0"/>
              <a:ext cx="4191000" cy="3524400"/>
            </a:xfrm>
            <a:prstGeom prst="roundRect">
              <a:avLst>
                <a:gd fmla="val 3243" name="adj"/>
              </a:avLst>
            </a:prstGeom>
            <a:solidFill>
              <a:srgbClr val="E6ECE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47"/>
            <p:cNvSpPr txBox="1"/>
            <p:nvPr/>
          </p:nvSpPr>
          <p:spPr>
            <a:xfrm>
              <a:off x="238125" y="238125"/>
              <a:ext cx="37149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THE POWER OF PARTNERSHIP</a:t>
              </a:r>
              <a:endParaRPr b="1" sz="100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Co-Creating Student Success</a:t>
              </a:r>
              <a:endParaRPr b="1" sz="16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The most effective classrooms aren't the ones where two adults simply occupy the same space.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They're the classrooms where two adults </a:t>
              </a:r>
              <a:r>
                <a:rPr b="1" lang="en" sz="11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intentionally use their strengths</a:t>
              </a: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, actively communicate with one another, and establish clear support systems.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By working together as a cohesive instructional team, we create </a:t>
              </a:r>
              <a:r>
                <a:rPr b="1" lang="en" sz="11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more opportunities for every student</a:t>
              </a: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to learn, participate, and thrive.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descr="A warm and bright classroom environment showing a teacher and an instructional assistant collaborating together. They are smiling, communicating, and helping students learn, embodying supportive teamwork and an inclusive classroom culture." id="924" name="Google Shape;924;p47"/>
          <p:cNvPicPr preferRelativeResize="0"/>
          <p:nvPr/>
        </p:nvPicPr>
        <p:blipFill rotWithShape="1">
          <a:blip r:embed="rId3">
            <a:alphaModFix/>
          </a:blip>
          <a:srcRect b="4873" l="0" r="0" t="4882"/>
          <a:stretch/>
        </p:blipFill>
        <p:spPr>
          <a:xfrm>
            <a:off x="4857750" y="1047750"/>
            <a:ext cx="3905400" cy="3524400"/>
          </a:xfrm>
          <a:prstGeom prst="roundRect">
            <a:avLst>
              <a:gd fmla="val 3243" name="adj"/>
            </a:avLst>
          </a:prstGeom>
          <a:noFill/>
          <a:ln>
            <a:noFill/>
          </a:ln>
        </p:spPr>
      </p:pic>
      <p:sp>
        <p:nvSpPr>
          <p:cNvPr id="925" name="Google Shape;925;p47"/>
          <p:cNvSpPr/>
          <p:nvPr/>
        </p:nvSpPr>
        <p:spPr>
          <a:xfrm>
            <a:off x="4857750" y="1047750"/>
            <a:ext cx="3905400" cy="3524400"/>
          </a:xfrm>
          <a:prstGeom prst="roundRect">
            <a:avLst>
              <a:gd fmla="val 3243" name="adj"/>
            </a:avLst>
          </a:prstGeom>
          <a:solidFill>
            <a:srgbClr val="000000">
              <a:alpha val="0"/>
            </a:srgbClr>
          </a:solidFill>
          <a:ln cap="flat" cmpd="sng" w="19050">
            <a:solidFill>
              <a:srgbClr val="8A9A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48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48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48"/>
          <p:cNvSpPr txBox="1"/>
          <p:nvPr/>
        </p:nvSpPr>
        <p:spPr>
          <a:xfrm>
            <a:off x="381000" y="333375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Thank You for Your Partnership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150">
                <a:solidFill>
                  <a:srgbClr val="2C4C3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Building stronger teams to co-create inclusive, supportive environments for every child.</a:t>
            </a:r>
            <a:endParaRPr b="0" sz="1150">
              <a:solidFill>
                <a:srgbClr val="2C4C3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933" name="Google Shape;933;p48"/>
          <p:cNvGrpSpPr/>
          <p:nvPr/>
        </p:nvGrpSpPr>
        <p:grpSpPr>
          <a:xfrm>
            <a:off x="381000" y="1238250"/>
            <a:ext cx="4191000" cy="3524400"/>
            <a:chOff x="0" y="0"/>
            <a:chExt cx="4191000" cy="3524400"/>
          </a:xfrm>
        </p:grpSpPr>
        <p:sp>
          <p:nvSpPr>
            <p:cNvPr id="934" name="Google Shape;934;p48"/>
            <p:cNvSpPr/>
            <p:nvPr/>
          </p:nvSpPr>
          <p:spPr>
            <a:xfrm>
              <a:off x="0" y="0"/>
              <a:ext cx="4191000" cy="3524400"/>
            </a:xfrm>
            <a:prstGeom prst="roundRect">
              <a:avLst>
                <a:gd fmla="val 3243" name="adj"/>
              </a:avLst>
            </a:prstGeom>
            <a:solidFill>
              <a:srgbClr val="E6ECE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48"/>
            <p:cNvSpPr txBox="1"/>
            <p:nvPr/>
          </p:nvSpPr>
          <p:spPr>
            <a:xfrm>
              <a:off x="238125" y="238125"/>
              <a:ext cx="37149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SUSTAINING OUR MOMENTUM</a:t>
              </a:r>
              <a:endParaRPr b="1" sz="11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Next Steps for Your Team</a:t>
              </a:r>
              <a:endParaRPr b="1" sz="16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301625" lvl="0" marL="457200" rtl="0" algn="l">
                <a:spcBef>
                  <a:spcPts val="1125"/>
                </a:spcBef>
                <a:spcAft>
                  <a:spcPts val="0"/>
                </a:spcAft>
                <a:buClr>
                  <a:srgbClr val="2F2F2F"/>
                </a:buClr>
                <a:buSzPts val="1150"/>
                <a:buFont typeface="Nunito"/>
                <a:buChar char="●"/>
              </a:pPr>
              <a:r>
                <a:rPr b="1" lang="en" sz="11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Review Commitments:</a:t>
              </a: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Revisit your worksheets regularly during weekly check-ins.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1625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2F2F2F"/>
                </a:buClr>
                <a:buSzPts val="1150"/>
                <a:buFont typeface="Nunito"/>
                <a:buChar char="●"/>
              </a:pPr>
              <a:r>
                <a:rPr b="1" lang="en" sz="11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Share Feedback:</a:t>
              </a: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Maintain an open, honest dialogue about classroom roles and student progress.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301625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2F2F2F"/>
                </a:buClr>
                <a:buSzPts val="1150"/>
                <a:buFont typeface="Nunito"/>
                <a:buChar char="●"/>
              </a:pPr>
              <a:r>
                <a:rPr b="1" lang="en" sz="11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Celebrate Success:</a:t>
              </a:r>
              <a:r>
                <a:rPr b="0" lang="en" sz="11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Acknowledge the small wins and daily milestones you achieve together.</a:t>
              </a:r>
              <a:endParaRPr b="0" sz="11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rPr>
                <a:t>"Great partnerships make great classrooms."</a:t>
              </a:r>
              <a:endParaRPr b="1" sz="1200">
                <a:solidFill>
                  <a:srgbClr val="C86F5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936" name="Google Shape;936;p48"/>
          <p:cNvGrpSpPr/>
          <p:nvPr/>
        </p:nvGrpSpPr>
        <p:grpSpPr>
          <a:xfrm>
            <a:off x="4762500" y="1238250"/>
            <a:ext cx="4191000" cy="3524400"/>
            <a:chOff x="0" y="0"/>
            <a:chExt cx="4191000" cy="3524400"/>
          </a:xfrm>
        </p:grpSpPr>
        <p:pic>
          <p:nvPicPr>
            <p:cNvPr descr="A joyful, warm classroom setting where a diverse group of young children are learning. An elementary school teacher and an instructional assistant are actively collaborating together, smiling, and supporting the children during a hands-on activity. The environment is vibrant, inclusive, and illustrates supportive teamwork." id="937" name="Google Shape;937;p48"/>
            <p:cNvPicPr preferRelativeResize="0"/>
            <p:nvPr/>
          </p:nvPicPr>
          <p:blipFill rotWithShape="1">
            <a:blip r:embed="rId3">
              <a:alphaModFix/>
            </a:blip>
            <a:srcRect b="0" l="5405" r="5405" t="0"/>
            <a:stretch/>
          </p:blipFill>
          <p:spPr>
            <a:xfrm>
              <a:off x="0" y="0"/>
              <a:ext cx="4191000" cy="3524400"/>
            </a:xfrm>
            <a:prstGeom prst="roundRect">
              <a:avLst>
                <a:gd fmla="val 3243" name="adj"/>
              </a:avLst>
            </a:prstGeom>
            <a:noFill/>
            <a:ln>
              <a:noFill/>
            </a:ln>
          </p:spPr>
        </p:pic>
        <p:sp>
          <p:nvSpPr>
            <p:cNvPr id="938" name="Google Shape;938;p48"/>
            <p:cNvSpPr/>
            <p:nvPr/>
          </p:nvSpPr>
          <p:spPr>
            <a:xfrm>
              <a:off x="0" y="0"/>
              <a:ext cx="4191000" cy="3524400"/>
            </a:xfrm>
            <a:prstGeom prst="roundRect">
              <a:avLst>
                <a:gd fmla="val 3243" name="adj"/>
              </a:avLst>
            </a:prstGeom>
            <a:solidFill>
              <a:srgbClr val="000000">
                <a:alpha val="0"/>
              </a:srgbClr>
            </a:solidFill>
            <a:ln cap="flat" cmpd="sng" w="19050">
              <a:solidFill>
                <a:srgbClr val="8A9A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7239000" y="-19050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4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-381000" y="34290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" name="Google Shape;101;p17"/>
          <p:cNvGrpSpPr/>
          <p:nvPr/>
        </p:nvGrpSpPr>
        <p:grpSpPr>
          <a:xfrm>
            <a:off x="4162425" y="638175"/>
            <a:ext cx="438300" cy="438300"/>
            <a:chOff x="66675" y="66675"/>
            <a:chExt cx="438300" cy="438300"/>
          </a:xfrm>
        </p:grpSpPr>
        <p:pic>
          <p:nvPicPr>
            <p:cNvPr id="102" name="Google Shape;102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2571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447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447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17"/>
          <p:cNvSpPr txBox="1"/>
          <p:nvPr/>
        </p:nvSpPr>
        <p:spPr>
          <a:xfrm>
            <a:off x="571500" y="476250"/>
            <a:ext cx="3810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rPr>
              <a:t>Teacher–IA Collaboration</a:t>
            </a:r>
            <a:endParaRPr b="1" sz="900">
              <a:solidFill>
                <a:srgbClr val="8A9A8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A Powerful Partnership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571500" y="1524000"/>
            <a:ext cx="3905400" cy="295290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 cap="flat" cmpd="sng" w="14300">
            <a:solidFill>
              <a:srgbClr val="EAE5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571500" y="1524000"/>
            <a:ext cx="57300" cy="2952900"/>
          </a:xfrm>
          <a:prstGeom prst="roundRect">
            <a:avLst>
              <a:gd fmla="val 50000" name="adj"/>
            </a:avLst>
          </a:pr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809625" y="1762125"/>
            <a:ext cx="34290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What does a truly effective teacher–instructional assistant team look like?</a:t>
            </a:r>
            <a:endParaRPr b="1" sz="16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rPr>
              <a:t>Think about a classroom where the adults work exceptionally well together. What does that partnership look like?</a:t>
            </a:r>
            <a:endParaRPr b="0" sz="1200">
              <a:solidFill>
                <a:srgbClr val="2F2F2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" name="Google Shape;114;p17"/>
          <p:cNvSpPr/>
          <p:nvPr/>
        </p:nvSpPr>
        <p:spPr>
          <a:xfrm>
            <a:off x="6762750" y="857250"/>
            <a:ext cx="2095500" cy="2095500"/>
          </a:xfrm>
          <a:prstGeom prst="ellipse">
            <a:avLst/>
          </a:prstGeom>
          <a:solidFill>
            <a:srgbClr val="D4A373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4381500" y="2762250"/>
            <a:ext cx="1333500" cy="1333500"/>
          </a:xfrm>
          <a:prstGeom prst="ellipse">
            <a:avLst/>
          </a:prstGeom>
          <a:solidFill>
            <a:srgbClr val="8A9A86">
              <a:alpha val="12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67250" y="1714500"/>
            <a:ext cx="3962400" cy="22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8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2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3" name="Google Shape;123;p18"/>
          <p:cNvGrpSpPr/>
          <p:nvPr/>
        </p:nvGrpSpPr>
        <p:grpSpPr>
          <a:xfrm>
            <a:off x="447675" y="4686300"/>
            <a:ext cx="343050" cy="152550"/>
            <a:chOff x="66675" y="66675"/>
            <a:chExt cx="343050" cy="152550"/>
          </a:xfrm>
        </p:grpSpPr>
        <p:pic>
          <p:nvPicPr>
            <p:cNvPr id="124" name="Google Shape;124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09550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242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16192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09550" y="16192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52425" y="16192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0" name="Google Shape;130;p18"/>
          <p:cNvSpPr txBox="1"/>
          <p:nvPr/>
        </p:nvSpPr>
        <p:spPr>
          <a:xfrm>
            <a:off x="381000" y="285750"/>
            <a:ext cx="8382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The Power of Collaborative Classrooms</a:t>
            </a:r>
            <a:endParaRPr b="1" sz="21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125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Unlocking the immense potential of co-teaching and shared instructional spaces</a:t>
            </a:r>
            <a:endParaRPr b="0" sz="1125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131" name="Google Shape;131;p18"/>
          <p:cNvGrpSpPr/>
          <p:nvPr/>
        </p:nvGrpSpPr>
        <p:grpSpPr>
          <a:xfrm>
            <a:off x="381000" y="1285875"/>
            <a:ext cx="8382000" cy="3571950"/>
            <a:chOff x="381000" y="1285875"/>
            <a:chExt cx="8382000" cy="3571950"/>
          </a:xfrm>
        </p:grpSpPr>
        <p:grpSp>
          <p:nvGrpSpPr>
            <p:cNvPr id="132" name="Google Shape;132;p18"/>
            <p:cNvGrpSpPr/>
            <p:nvPr/>
          </p:nvGrpSpPr>
          <p:grpSpPr>
            <a:xfrm>
              <a:off x="381000" y="1285875"/>
              <a:ext cx="4000500" cy="3571800"/>
              <a:chOff x="0" y="0"/>
              <a:chExt cx="4000500" cy="3571800"/>
            </a:xfrm>
          </p:grpSpPr>
          <p:sp>
            <p:nvSpPr>
              <p:cNvPr id="133" name="Google Shape;133;p18"/>
              <p:cNvSpPr/>
              <p:nvPr/>
            </p:nvSpPr>
            <p:spPr>
              <a:xfrm>
                <a:off x="0" y="0"/>
                <a:ext cx="4000500" cy="3571800"/>
              </a:xfrm>
              <a:prstGeom prst="roundRect">
                <a:avLst>
                  <a:gd fmla="val 4266" name="adj"/>
                </a:avLst>
              </a:prstGeom>
              <a:solidFill>
                <a:srgbClr val="C86F53">
                  <a:alpha val="8000"/>
                </a:srgbClr>
              </a:solidFill>
              <a:ln cap="flat" cmpd="sng" w="14300">
                <a:solidFill>
                  <a:srgbClr val="C86F5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p18"/>
              <p:cNvSpPr txBox="1"/>
              <p:nvPr/>
            </p:nvSpPr>
            <p:spPr>
              <a:xfrm>
                <a:off x="228600" y="228600"/>
                <a:ext cx="3543300" cy="311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25">
                    <a:solidFill>
                      <a:srgbClr val="C86F53"/>
                    </a:solidFill>
                    <a:latin typeface="Nunito"/>
                    <a:ea typeface="Nunito"/>
                    <a:cs typeface="Nunito"/>
                    <a:sym typeface="Nunito"/>
                  </a:rPr>
                  <a:t>Co-Teaching Impact</a:t>
                </a:r>
                <a:endParaRPr b="1" sz="825">
                  <a:solidFill>
                    <a:srgbClr val="C86F53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rtl="0" algn="l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b="1" lang="en" sz="1500">
                    <a:solidFill>
                      <a:srgbClr val="3A2E2A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Key Classroom Benefits</a:t>
                </a:r>
                <a:endParaRPr b="1" sz="15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endParaRPr>
              </a:p>
              <a:p>
                <a:pPr indent="-317500" lvl="0" marL="457200" rtl="0" algn="l">
                  <a:spcBef>
                    <a:spcPts val="1500"/>
                  </a:spcBef>
                  <a:spcAft>
                    <a:spcPts val="0"/>
                  </a:spcAft>
                  <a:buSzPts val="1400"/>
                  <a:buChar char="●"/>
                </a:pPr>
                <a:r>
                  <a:rPr b="1" lang="en" sz="1013">
                    <a:solidFill>
                      <a:srgbClr val="3A2E2A"/>
                    </a:solidFill>
                    <a:latin typeface="Nunito"/>
                    <a:ea typeface="Nunito"/>
                    <a:cs typeface="Nunito"/>
                    <a:sym typeface="Nunito"/>
                  </a:rPr>
                  <a:t>Individualized Support:</a:t>
                </a:r>
                <a:r>
                  <a:rPr b="0" lang="en" sz="1013">
                    <a:solidFill>
                      <a:srgbClr val="2F2F2F"/>
                    </a:solidFill>
                    <a:latin typeface="Nunito Medium"/>
                    <a:ea typeface="Nunito Medium"/>
                    <a:cs typeface="Nunito Medium"/>
                    <a:sym typeface="Nunito Medium"/>
                  </a:rPr>
                  <a:t> More personalized attention and constructive instructional feedback.</a:t>
                </a:r>
                <a:endParaRPr b="0" sz="1013">
                  <a:solidFill>
                    <a:srgbClr val="2F2F2F"/>
                  </a:solidFill>
                  <a:latin typeface="Nunito Medium"/>
                  <a:ea typeface="Nunito Medium"/>
                  <a:cs typeface="Nunito Medium"/>
                  <a:sym typeface="Nunito Medium"/>
                </a:endParaRPr>
              </a:p>
              <a:p>
                <a:pPr indent="-317500" lvl="0" marL="457200" rtl="0" algn="l">
                  <a:spcBef>
                    <a:spcPts val="900"/>
                  </a:spcBef>
                  <a:spcAft>
                    <a:spcPts val="0"/>
                  </a:spcAft>
                  <a:buSzPts val="1400"/>
                  <a:buChar char="●"/>
                </a:pPr>
                <a:r>
                  <a:rPr b="1" lang="en" sz="1013">
                    <a:solidFill>
                      <a:srgbClr val="3A2E2A"/>
                    </a:solidFill>
                    <a:latin typeface="Nunito"/>
                    <a:ea typeface="Nunito"/>
                    <a:cs typeface="Nunito"/>
                    <a:sym typeface="Nunito"/>
                  </a:rPr>
                  <a:t>Active Engagement:</a:t>
                </a:r>
                <a:r>
                  <a:rPr b="0" lang="en" sz="1013">
                    <a:solidFill>
                      <a:srgbClr val="2F2F2F"/>
                    </a:solidFill>
                    <a:latin typeface="Nunito Medium"/>
                    <a:ea typeface="Nunito Medium"/>
                    <a:cs typeface="Nunito Medium"/>
                    <a:sym typeface="Nunito Medium"/>
                  </a:rPr>
                  <a:t> Greater opportunities for student participation and focused learning.</a:t>
                </a:r>
                <a:endParaRPr b="0" sz="1013">
                  <a:solidFill>
                    <a:srgbClr val="2F2F2F"/>
                  </a:solidFill>
                  <a:latin typeface="Nunito Medium"/>
                  <a:ea typeface="Nunito Medium"/>
                  <a:cs typeface="Nunito Medium"/>
                  <a:sym typeface="Nunito Medium"/>
                </a:endParaRPr>
              </a:p>
              <a:p>
                <a:pPr indent="-317500" lvl="0" marL="457200" rtl="0" algn="l">
                  <a:spcBef>
                    <a:spcPts val="900"/>
                  </a:spcBef>
                  <a:spcAft>
                    <a:spcPts val="0"/>
                  </a:spcAft>
                  <a:buSzPts val="1400"/>
                  <a:buChar char="●"/>
                </a:pPr>
                <a:r>
                  <a:rPr b="1" lang="en" sz="1013">
                    <a:solidFill>
                      <a:srgbClr val="3A2E2A"/>
                    </a:solidFill>
                    <a:latin typeface="Nunito"/>
                    <a:ea typeface="Nunito"/>
                    <a:cs typeface="Nunito"/>
                    <a:sym typeface="Nunito"/>
                  </a:rPr>
                  <a:t>Skills Mastery:</a:t>
                </a:r>
                <a:r>
                  <a:rPr b="0" lang="en" sz="1013">
                    <a:solidFill>
                      <a:srgbClr val="2F2F2F"/>
                    </a:solidFill>
                    <a:latin typeface="Nunito Medium"/>
                    <a:ea typeface="Nunito Medium"/>
                    <a:cs typeface="Nunito Medium"/>
                    <a:sym typeface="Nunito Medium"/>
                  </a:rPr>
                  <a:t> Broader access to curriculum content and more frequent opportunities to practice skills.</a:t>
                </a:r>
                <a:endParaRPr b="0" sz="1013">
                  <a:solidFill>
                    <a:srgbClr val="2F2F2F"/>
                  </a:solidFill>
                  <a:latin typeface="Nunito Medium"/>
                  <a:ea typeface="Nunito Medium"/>
                  <a:cs typeface="Nunito Medium"/>
                  <a:sym typeface="Nunito Medium"/>
                </a:endParaRPr>
              </a:p>
              <a:p>
                <a:pPr indent="-317500" lvl="0" marL="457200" rtl="0" algn="l">
                  <a:spcBef>
                    <a:spcPts val="900"/>
                  </a:spcBef>
                  <a:spcAft>
                    <a:spcPts val="900"/>
                  </a:spcAft>
                  <a:buSzPts val="1400"/>
                  <a:buChar char="●"/>
                </a:pPr>
                <a:r>
                  <a:rPr b="1" lang="en" sz="1013">
                    <a:solidFill>
                      <a:srgbClr val="3A2E2A"/>
                    </a:solidFill>
                    <a:latin typeface="Nunito"/>
                    <a:ea typeface="Nunito"/>
                    <a:cs typeface="Nunito"/>
                    <a:sym typeface="Nunito"/>
                  </a:rPr>
                  <a:t>Student Growth:</a:t>
                </a:r>
                <a:r>
                  <a:rPr b="0" lang="en" sz="1013">
                    <a:solidFill>
                      <a:srgbClr val="2F2F2F"/>
                    </a:solidFill>
                    <a:latin typeface="Nunito Medium"/>
                    <a:ea typeface="Nunito Medium"/>
                    <a:cs typeface="Nunito Medium"/>
                    <a:sym typeface="Nunito Medium"/>
                  </a:rPr>
                  <a:t> Development of stronger relationships and significantly greater student independence.</a:t>
                </a:r>
                <a:endParaRPr b="0" sz="1013">
                  <a:solidFill>
                    <a:srgbClr val="2F2F2F"/>
                  </a:solidFill>
                  <a:latin typeface="Nunito Medium"/>
                  <a:ea typeface="Nunito Medium"/>
                  <a:cs typeface="Nunito Medium"/>
                  <a:sym typeface="Nunito Medium"/>
                </a:endParaRPr>
              </a:p>
            </p:txBody>
          </p:sp>
        </p:grpSp>
        <p:grpSp>
          <p:nvGrpSpPr>
            <p:cNvPr id="135" name="Google Shape;135;p18"/>
            <p:cNvGrpSpPr/>
            <p:nvPr/>
          </p:nvGrpSpPr>
          <p:grpSpPr>
            <a:xfrm>
              <a:off x="4762500" y="1285875"/>
              <a:ext cx="4000500" cy="3571950"/>
              <a:chOff x="0" y="1285875"/>
              <a:chExt cx="4000500" cy="3571950"/>
            </a:xfrm>
          </p:grpSpPr>
          <p:grpSp>
            <p:nvGrpSpPr>
              <p:cNvPr id="136" name="Google Shape;136;p18"/>
              <p:cNvGrpSpPr/>
              <p:nvPr/>
            </p:nvGrpSpPr>
            <p:grpSpPr>
              <a:xfrm>
                <a:off x="0" y="1285875"/>
                <a:ext cx="4000500" cy="1428900"/>
                <a:chOff x="0" y="0"/>
                <a:chExt cx="4000500" cy="1428900"/>
              </a:xfrm>
            </p:grpSpPr>
            <p:sp>
              <p:nvSpPr>
                <p:cNvPr id="137" name="Google Shape;137;p18"/>
                <p:cNvSpPr/>
                <p:nvPr/>
              </p:nvSpPr>
              <p:spPr>
                <a:xfrm>
                  <a:off x="0" y="0"/>
                  <a:ext cx="4000500" cy="1428900"/>
                </a:xfrm>
                <a:prstGeom prst="roundRect">
                  <a:avLst>
                    <a:gd fmla="val 10666" name="adj"/>
                  </a:avLst>
                </a:prstGeom>
                <a:solidFill>
                  <a:srgbClr val="8A9A86">
                    <a:alpha val="8000"/>
                  </a:srgbClr>
                </a:solidFill>
                <a:ln cap="flat" cmpd="sng" w="14300">
                  <a:solidFill>
                    <a:srgbClr val="8A9A8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8" name="Google Shape;138;p18"/>
                <p:cNvSpPr/>
                <p:nvPr/>
              </p:nvSpPr>
              <p:spPr>
                <a:xfrm>
                  <a:off x="0" y="0"/>
                  <a:ext cx="76200" cy="1428900"/>
                </a:xfrm>
                <a:prstGeom prst="roundRect">
                  <a:avLst>
                    <a:gd fmla="val 50000" name="adj"/>
                  </a:avLst>
                </a:prstGeom>
                <a:solidFill>
                  <a:srgbClr val="2C4C3B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9" name="Google Shape;139;p18"/>
                <p:cNvSpPr txBox="1"/>
                <p:nvPr/>
              </p:nvSpPr>
              <p:spPr>
                <a:xfrm>
                  <a:off x="228600" y="190500"/>
                  <a:ext cx="3543300" cy="1047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825">
                      <a:solidFill>
                        <a:srgbClr val="2C4C3B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The Teamwork Mandate</a:t>
                  </a:r>
                  <a:endParaRPr b="1" sz="825">
                    <a:solidFill>
                      <a:srgbClr val="2C4C3B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  <a:p>
                  <a:pPr indent="0" lvl="0" marL="0" rtl="0" algn="l">
                    <a:spcBef>
                      <a:spcPts val="600"/>
                    </a:spcBef>
                    <a:spcAft>
                      <a:spcPts val="0"/>
                    </a:spcAft>
                    <a:buNone/>
                  </a:pPr>
                  <a:r>
                    <a:rPr b="0" i="1" lang="en" sz="1013">
                      <a:solidFill>
                        <a:srgbClr val="3A2E2A"/>
                      </a:solidFill>
                      <a:latin typeface="Merriweather"/>
                      <a:ea typeface="Merriweather"/>
                      <a:cs typeface="Merriweather"/>
                      <a:sym typeface="Merriweather"/>
                    </a:rPr>
                    <a:t>"Two adults in a classroom do not automatically create a team. The educators must </a:t>
                  </a:r>
                  <a:r>
                    <a:rPr b="1" i="0" lang="en" sz="1013">
                      <a:solidFill>
                        <a:srgbClr val="2C4C3B"/>
                      </a:solidFill>
                      <a:latin typeface="Merriweather"/>
                      <a:ea typeface="Merriweather"/>
                      <a:cs typeface="Merriweather"/>
                      <a:sym typeface="Merriweather"/>
                    </a:rPr>
                    <a:t>intentionally work together</a:t>
                  </a:r>
                  <a:r>
                    <a:rPr b="0" i="1" lang="en" sz="1013">
                      <a:solidFill>
                        <a:srgbClr val="3A2E2A"/>
                      </a:solidFill>
                      <a:latin typeface="Merriweather"/>
                      <a:ea typeface="Merriweather"/>
                      <a:cs typeface="Merriweather"/>
                      <a:sym typeface="Merriweather"/>
                    </a:rPr>
                    <a:t> to realize these benefits."</a:t>
                  </a:r>
                  <a:endParaRPr b="0" i="1" sz="1013">
                    <a:solidFill>
                      <a:srgbClr val="3A2E2A"/>
                    </a:solidFill>
                    <a:latin typeface="Merriweather"/>
                    <a:ea typeface="Merriweather"/>
                    <a:cs typeface="Merriweather"/>
                    <a:sym typeface="Merriweather"/>
                  </a:endParaRPr>
                </a:p>
              </p:txBody>
            </p:sp>
          </p:grpSp>
          <p:pic>
            <p:nvPicPr>
              <p:cNvPr id="140" name="Google Shape;140;p18"/>
              <p:cNvPicPr preferRelativeResize="0"/>
              <p:nvPr/>
            </p:nvPicPr>
            <p:blipFill rotWithShape="1">
              <a:blip r:embed="rId4">
                <a:alphaModFix/>
              </a:blip>
              <a:srcRect b="0" l="60" r="60" t="0"/>
              <a:stretch/>
            </p:blipFill>
            <p:spPr>
              <a:xfrm>
                <a:off x="700088" y="2905125"/>
                <a:ext cx="2600400" cy="1952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9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3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7" name="Google Shape;147;p19"/>
          <p:cNvGrpSpPr/>
          <p:nvPr/>
        </p:nvGrpSpPr>
        <p:grpSpPr>
          <a:xfrm>
            <a:off x="447675" y="4448175"/>
            <a:ext cx="438300" cy="200175"/>
            <a:chOff x="66675" y="66675"/>
            <a:chExt cx="438300" cy="200175"/>
          </a:xfrm>
        </p:grpSpPr>
        <p:pic>
          <p:nvPicPr>
            <p:cNvPr id="148" name="Google Shape;148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66675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675" y="209550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7175" y="209550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7675" y="209550"/>
              <a:ext cx="57300" cy="57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4" name="Google Shape;154;p19"/>
          <p:cNvGrpSpPr/>
          <p:nvPr/>
        </p:nvGrpSpPr>
        <p:grpSpPr>
          <a:xfrm>
            <a:off x="381000" y="381000"/>
            <a:ext cx="8382000" cy="819300"/>
            <a:chOff x="381000" y="381000"/>
            <a:chExt cx="8382000" cy="819300"/>
          </a:xfrm>
        </p:grpSpPr>
        <p:sp>
          <p:nvSpPr>
            <p:cNvPr id="155" name="Google Shape;155;p19"/>
            <p:cNvSpPr txBox="1"/>
            <p:nvPr/>
          </p:nvSpPr>
          <p:spPr>
            <a:xfrm>
              <a:off x="381000" y="381000"/>
              <a:ext cx="8382000" cy="80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Partnering for Student Success</a:t>
              </a:r>
              <a:endParaRPr b="1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2C4C3B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Different Responsibilities, Shared Classroom Impact</a:t>
              </a:r>
              <a:endParaRPr b="0" sz="13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pic>
          <p:nvPicPr>
            <p:cNvPr id="156" name="Google Shape;156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1000" y="1181100"/>
              <a:ext cx="8382000" cy="19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" name="Google Shape;157;p19"/>
          <p:cNvGrpSpPr/>
          <p:nvPr/>
        </p:nvGrpSpPr>
        <p:grpSpPr>
          <a:xfrm>
            <a:off x="381000" y="1333500"/>
            <a:ext cx="4143225" cy="2266950"/>
            <a:chOff x="381000" y="1333500"/>
            <a:chExt cx="4143225" cy="2266950"/>
          </a:xfrm>
        </p:grpSpPr>
        <p:sp>
          <p:nvSpPr>
            <p:cNvPr id="158" name="Google Shape;158;p19"/>
            <p:cNvSpPr txBox="1"/>
            <p:nvPr/>
          </p:nvSpPr>
          <p:spPr>
            <a:xfrm>
              <a:off x="381000" y="1333500"/>
              <a:ext cx="3810000" cy="2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b="1" lang="en" sz="975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DAILY PRACTICE &amp; COLLABORATION</a:t>
              </a:r>
              <a:endParaRPr b="1" sz="975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381000" y="1733550"/>
              <a:ext cx="190500" cy="190500"/>
            </a:xfrm>
            <a:prstGeom prst="ellipse">
              <a:avLst/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9"/>
            <p:cNvSpPr/>
            <p:nvPr/>
          </p:nvSpPr>
          <p:spPr>
            <a:xfrm>
              <a:off x="438150" y="1800225"/>
              <a:ext cx="76200" cy="573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5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9"/>
            <p:cNvSpPr txBox="1"/>
            <p:nvPr/>
          </p:nvSpPr>
          <p:spPr>
            <a:xfrm>
              <a:off x="685800" y="1695450"/>
              <a:ext cx="1714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Interactive Support</a:t>
              </a:r>
              <a:endParaRPr b="1" sz="10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25"/>
                </a:spcBef>
                <a:spcAft>
                  <a:spcPts val="0"/>
                </a:spcAft>
                <a:buNone/>
              </a:pPr>
              <a:r>
                <a:rPr lang="en" sz="97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Both educators can ask questions, provide feedback, encourage communication, and support behavior.</a:t>
              </a:r>
              <a:endParaRPr sz="97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381000" y="2686050"/>
              <a:ext cx="190500" cy="190500"/>
            </a:xfrm>
            <a:prstGeom prst="ellipse">
              <a:avLst/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438150" y="2752725"/>
              <a:ext cx="76200" cy="573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45000" y="120000"/>
                  </a:lnTo>
                  <a:lnTo>
                    <a:pt x="120000" y="0"/>
                  </a:lnTo>
                </a:path>
              </a:pathLst>
            </a:custGeom>
            <a:solidFill>
              <a:srgbClr val="000000">
                <a:alpha val="0"/>
              </a:srgbClr>
            </a:solidFill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9"/>
            <p:cNvSpPr txBox="1"/>
            <p:nvPr/>
          </p:nvSpPr>
          <p:spPr>
            <a:xfrm>
              <a:off x="685800" y="2647950"/>
              <a:ext cx="1714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Student Growth</a:t>
              </a:r>
              <a:endParaRPr b="1" sz="10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25"/>
                </a:spcBef>
                <a:spcAft>
                  <a:spcPts val="0"/>
                </a:spcAft>
                <a:buNone/>
              </a:pPr>
              <a:r>
                <a:rPr lang="en" sz="97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Additionally, both support independence, observe student needs, and celebrate student growth.</a:t>
              </a:r>
              <a:endParaRPr sz="97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165" name="Google Shape;165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524125" y="1714500"/>
              <a:ext cx="2000100" cy="1500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6" name="Google Shape;166;p19"/>
          <p:cNvGrpSpPr/>
          <p:nvPr/>
        </p:nvGrpSpPr>
        <p:grpSpPr>
          <a:xfrm>
            <a:off x="4762500" y="1333500"/>
            <a:ext cx="4000500" cy="3333900"/>
            <a:chOff x="4762500" y="1333500"/>
            <a:chExt cx="4000500" cy="3333900"/>
          </a:xfrm>
        </p:grpSpPr>
        <p:sp>
          <p:nvSpPr>
            <p:cNvPr id="167" name="Google Shape;167;p19"/>
            <p:cNvSpPr/>
            <p:nvPr/>
          </p:nvSpPr>
          <p:spPr>
            <a:xfrm>
              <a:off x="4762500" y="1333500"/>
              <a:ext cx="4000500" cy="3333900"/>
            </a:xfrm>
            <a:prstGeom prst="roundRect">
              <a:avLst>
                <a:gd fmla="val 4571" name="adj"/>
              </a:avLst>
            </a:pr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4762500" y="1333500"/>
              <a:ext cx="152400" cy="3333900"/>
            </a:xfrm>
            <a:custGeom>
              <a:rect b="b" l="l" r="r" t="t"/>
              <a:pathLst>
                <a:path extrusionOk="0" h="120000" w="120000">
                  <a:moveTo>
                    <a:pt x="0" y="5486"/>
                  </a:moveTo>
                  <a:cubicBezTo>
                    <a:pt x="-2" y="4031"/>
                    <a:pt x="12640" y="2636"/>
                    <a:pt x="35145" y="1607"/>
                  </a:cubicBezTo>
                  <a:cubicBezTo>
                    <a:pt x="57650" y="578"/>
                    <a:pt x="88173" y="0"/>
                    <a:pt x="120000" y="0"/>
                  </a:cubicBezTo>
                  <a:lnTo>
                    <a:pt x="120000" y="120000"/>
                  </a:lnTo>
                  <a:cubicBezTo>
                    <a:pt x="88174" y="120000"/>
                    <a:pt x="57652" y="119422"/>
                    <a:pt x="35147" y="118393"/>
                  </a:cubicBezTo>
                  <a:cubicBezTo>
                    <a:pt x="12643" y="117365"/>
                    <a:pt x="0" y="115969"/>
                    <a:pt x="0" y="114514"/>
                  </a:cubicBezTo>
                  <a:close/>
                </a:path>
              </a:pathLst>
            </a:custGeom>
            <a:solidFill>
              <a:srgbClr val="C86F5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9"/>
            <p:cNvSpPr txBox="1"/>
            <p:nvPr/>
          </p:nvSpPr>
          <p:spPr>
            <a:xfrm>
              <a:off x="5067300" y="1571625"/>
              <a:ext cx="33909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KEY TAKEAWAY</a:t>
              </a:r>
              <a:endParaRPr b="1" sz="975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b="1" i="1" lang="en" sz="19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“Different roles do not mean unequal value.”</a:t>
              </a:r>
              <a:endParaRPr b="1" i="1" sz="19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1350"/>
                </a:spcBef>
                <a:spcAft>
                  <a:spcPts val="0"/>
                </a:spcAft>
                <a:buNone/>
              </a:pPr>
              <a:r>
                <a:rPr b="0" lang="en" sz="1050">
                  <a:solidFill>
                    <a:srgbClr val="3A2E2A"/>
                  </a:solidFill>
                  <a:latin typeface="Nunito"/>
                  <a:ea typeface="Nunito"/>
                  <a:cs typeface="Nunito"/>
                  <a:sym typeface="Nunito"/>
                </a:rPr>
                <a:t>The teacher and instructional assistant may have different responsibilities, but both adults can build relationships, teach, and model.</a:t>
              </a:r>
              <a:endParaRPr b="0" sz="1050">
                <a:solidFill>
                  <a:srgbClr val="3A2E2A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0"/>
          <p:cNvSpPr/>
          <p:nvPr/>
        </p:nvSpPr>
        <p:spPr>
          <a:xfrm>
            <a:off x="0" y="3238500"/>
            <a:ext cx="2095500" cy="1905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09091" y="120000"/>
                </a:lnTo>
                <a:cubicBezTo>
                  <a:pt x="120000" y="90000"/>
                  <a:pt x="98182" y="48000"/>
                  <a:pt x="65455" y="24000"/>
                </a:cubicBezTo>
                <a:cubicBezTo>
                  <a:pt x="32727" y="0"/>
                  <a:pt x="10909" y="12000"/>
                  <a:pt x="0" y="48000"/>
                </a:cubicBezTo>
                <a:close/>
              </a:path>
            </a:pathLst>
          </a:custGeom>
          <a:solidFill>
            <a:srgbClr val="C86F53">
              <a:alpha val="2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571500" y="333375"/>
            <a:ext cx="80010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Classroom Partnerships</a:t>
            </a:r>
            <a:endParaRPr b="1" sz="24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3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Shifting from a 'Teacher + Helper' model to a highly integrated 'Classroom Team'</a:t>
            </a:r>
            <a:endParaRPr b="0" sz="13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177" name="Google Shape;177;p20"/>
          <p:cNvGrpSpPr/>
          <p:nvPr/>
        </p:nvGrpSpPr>
        <p:grpSpPr>
          <a:xfrm>
            <a:off x="571500" y="1285875"/>
            <a:ext cx="3810000" cy="2381400"/>
            <a:chOff x="0" y="0"/>
            <a:chExt cx="3810000" cy="2381400"/>
          </a:xfrm>
        </p:grpSpPr>
        <p:sp>
          <p:nvSpPr>
            <p:cNvPr id="178" name="Google Shape;178;p20"/>
            <p:cNvSpPr/>
            <p:nvPr/>
          </p:nvSpPr>
          <p:spPr>
            <a:xfrm>
              <a:off x="0" y="0"/>
              <a:ext cx="3810000" cy="2381400"/>
            </a:xfrm>
            <a:prstGeom prst="roundRect">
              <a:avLst>
                <a:gd fmla="val 6400" name="adj"/>
              </a:avLst>
            </a:prstGeom>
            <a:solidFill>
              <a:srgbClr val="FFFFFF"/>
            </a:solidFill>
            <a:ln cap="flat" cmpd="sng" w="19050">
              <a:solidFill>
                <a:srgbClr val="EADBC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0"/>
            <p:cNvSpPr txBox="1"/>
            <p:nvPr/>
          </p:nvSpPr>
          <p:spPr>
            <a:xfrm>
              <a:off x="228600" y="228600"/>
              <a:ext cx="3352800" cy="192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75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Traditional Dynamic</a:t>
              </a:r>
              <a:endParaRPr b="1" sz="975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65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+ Helper</a:t>
              </a:r>
              <a:endParaRPr b="1" sz="165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114300" lvl="0" marL="114300" marR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The teacher teaches and makes all decisions.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114300" lvl="0" marL="11430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The assistant waits for directions.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114300" lvl="0" marL="11430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125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The assistant manages behavior, or works with one student all day.</a:t>
              </a:r>
              <a:endParaRPr sz="1125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80" name="Google Shape;180;p20"/>
          <p:cNvGrpSpPr/>
          <p:nvPr/>
        </p:nvGrpSpPr>
        <p:grpSpPr>
          <a:xfrm>
            <a:off x="4762500" y="1285875"/>
            <a:ext cx="3810000" cy="2381400"/>
            <a:chOff x="0" y="0"/>
            <a:chExt cx="3810000" cy="2381400"/>
          </a:xfrm>
        </p:grpSpPr>
        <p:sp>
          <p:nvSpPr>
            <p:cNvPr id="181" name="Google Shape;181;p20"/>
            <p:cNvSpPr/>
            <p:nvPr/>
          </p:nvSpPr>
          <p:spPr>
            <a:xfrm>
              <a:off x="0" y="0"/>
              <a:ext cx="3810000" cy="2381400"/>
            </a:xfrm>
            <a:prstGeom prst="roundRect">
              <a:avLst>
                <a:gd fmla="val 6400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0"/>
            <p:cNvSpPr txBox="1"/>
            <p:nvPr/>
          </p:nvSpPr>
          <p:spPr>
            <a:xfrm>
              <a:off x="228600" y="228600"/>
              <a:ext cx="3352800" cy="192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2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Ideal Team State</a:t>
              </a:r>
              <a:endParaRPr b="1" sz="902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en" sz="1526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Classroom Team</a:t>
              </a:r>
              <a:endParaRPr b="1" sz="1526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i="1" lang="en" sz="1041">
                  <a:solidFill>
                    <a:srgbClr val="D4A37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 </a:t>
              </a:r>
              <a:r>
                <a:rPr b="1" i="1" lang="en" sz="1041">
                  <a:solidFill>
                    <a:srgbClr val="D4A37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Asks: "How can we support him?"</a:t>
              </a:r>
              <a:endParaRPr b="1" i="1" sz="1041">
                <a:solidFill>
                  <a:srgbClr val="D4A37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-114300" lvl="0" marL="114300" marR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041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Both adults support behavior, intentionally rotate, and facilitate learning.</a:t>
              </a:r>
              <a:endParaRPr sz="104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114300" lvl="0" marL="11430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41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The team communicates and problem-solves together.</a:t>
              </a:r>
              <a:endParaRPr sz="104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114300" lvl="0" marL="114300" marR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041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• Ensuring the assistant fully understands the instructional plan.</a:t>
              </a:r>
              <a:endParaRPr sz="104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83" name="Google Shape;183;p20"/>
          <p:cNvGrpSpPr/>
          <p:nvPr/>
        </p:nvGrpSpPr>
        <p:grpSpPr>
          <a:xfrm>
            <a:off x="561975" y="3848100"/>
            <a:ext cx="8020200" cy="781200"/>
            <a:chOff x="-9525" y="-9525"/>
            <a:chExt cx="8020200" cy="781200"/>
          </a:xfrm>
        </p:grpSpPr>
        <p:pic>
          <p:nvPicPr>
            <p:cNvPr id="184" name="Google Shape;184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9525" y="-9525"/>
              <a:ext cx="8020200" cy="781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20"/>
            <p:cNvSpPr txBox="1"/>
            <p:nvPr/>
          </p:nvSpPr>
          <p:spPr>
            <a:xfrm>
              <a:off x="228600" y="152400"/>
              <a:ext cx="75438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125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"Which column most closely describes our classroom, and what is one small change that could move us toward the right side?"</a:t>
              </a:r>
              <a:endParaRPr b="1" i="1" sz="1125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1"/>
          <p:cNvSpPr/>
          <p:nvPr/>
        </p:nvSpPr>
        <p:spPr>
          <a:xfrm>
            <a:off x="-1905000" y="3238500"/>
            <a:ext cx="3810000" cy="19050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120000"/>
                </a:lnTo>
                <a:lnTo>
                  <a:pt x="60000" y="120000"/>
                </a:lnTo>
                <a:cubicBezTo>
                  <a:pt x="66000" y="90000"/>
                  <a:pt x="54000" y="48000"/>
                  <a:pt x="36000" y="24000"/>
                </a:cubicBezTo>
                <a:cubicBezTo>
                  <a:pt x="18000" y="0"/>
                  <a:pt x="6000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571500" y="333375"/>
            <a:ext cx="80010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Communication: Clear, Brief &amp; Respectful</a:t>
            </a:r>
            <a:endParaRPr b="1" sz="22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2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Maximizing collaborative classroom impact when time is limited</a:t>
            </a:r>
            <a:endParaRPr b="0" sz="12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193" name="Google Shape;193;p21"/>
          <p:cNvGrpSpPr/>
          <p:nvPr/>
        </p:nvGrpSpPr>
        <p:grpSpPr>
          <a:xfrm>
            <a:off x="571500" y="1285875"/>
            <a:ext cx="3810000" cy="2476500"/>
            <a:chOff x="0" y="0"/>
            <a:chExt cx="3810000" cy="2476500"/>
          </a:xfrm>
        </p:grpSpPr>
        <p:sp>
          <p:nvSpPr>
            <p:cNvPr id="194" name="Google Shape;194;p21"/>
            <p:cNvSpPr/>
            <p:nvPr/>
          </p:nvSpPr>
          <p:spPr>
            <a:xfrm>
              <a:off x="0" y="0"/>
              <a:ext cx="3810000" cy="2476500"/>
            </a:xfrm>
            <a:prstGeom prst="roundRect">
              <a:avLst>
                <a:gd fmla="val 4615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95" name="Google Shape;195;p21"/>
            <p:cNvGrpSpPr/>
            <p:nvPr/>
          </p:nvGrpSpPr>
          <p:grpSpPr>
            <a:xfrm>
              <a:off x="190500" y="142875"/>
              <a:ext cx="247800" cy="247800"/>
              <a:chOff x="0" y="0"/>
              <a:chExt cx="247800" cy="247800"/>
            </a:xfrm>
          </p:grpSpPr>
          <p:sp>
            <p:nvSpPr>
              <p:cNvPr id="196" name="Google Shape;196;p21"/>
              <p:cNvSpPr/>
              <p:nvPr/>
            </p:nvSpPr>
            <p:spPr>
              <a:xfrm>
                <a:off x="0" y="0"/>
                <a:ext cx="247800" cy="247800"/>
              </a:xfrm>
              <a:prstGeom prst="ellipse">
                <a:avLst/>
              </a:prstGeom>
              <a:solidFill>
                <a:srgbClr val="8A9A8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21"/>
              <p:cNvSpPr txBox="1"/>
              <p:nvPr/>
            </p:nvSpPr>
            <p:spPr>
              <a:xfrm>
                <a:off x="0" y="0"/>
                <a:ext cx="247800" cy="24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750">
                    <a:solidFill>
                      <a:srgbClr val="FFFFFF"/>
                    </a:solidFill>
                    <a:latin typeface="Nunito"/>
                    <a:ea typeface="Nunito"/>
                    <a:cs typeface="Nunito"/>
                    <a:sym typeface="Nunito"/>
                  </a:rPr>
                  <a:t>EX</a:t>
                </a:r>
                <a:endParaRPr b="1" sz="7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198" name="Google Shape;198;p21"/>
            <p:cNvSpPr txBox="1"/>
            <p:nvPr/>
          </p:nvSpPr>
          <p:spPr>
            <a:xfrm>
              <a:off x="533400" y="142875"/>
              <a:ext cx="3086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Specific Direction in Action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199" name="Google Shape;199;p21"/>
            <p:cNvCxnSpPr/>
            <p:nvPr/>
          </p:nvCxnSpPr>
          <p:spPr>
            <a:xfrm>
              <a:off x="190500" y="495300"/>
              <a:ext cx="3429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0" name="Google Shape;200;p21"/>
            <p:cNvSpPr txBox="1"/>
            <p:nvPr/>
          </p:nvSpPr>
          <p:spPr>
            <a:xfrm>
              <a:off x="190500" y="590550"/>
              <a:ext cx="3429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BEFORE THE ACTIVITY</a:t>
              </a:r>
              <a:endParaRPr b="1" sz="9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i="1" lang="en" sz="1150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“During independent work, could you circulate and watch for students struggling with the main idea? Let me know if you see a pattern.”</a:t>
              </a:r>
              <a:endParaRPr b="1" i="1" sz="1150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WHAT THE IA GAINS FROM THIS</a:t>
              </a:r>
              <a:endParaRPr b="1" sz="950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9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Learning Target:</a:t>
              </a: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 students are learning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9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Focus Area:</a:t>
              </a: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 the teacher wants them to watch for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9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Clear Mandate:</a:t>
              </a: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 their specific role is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2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• </a:t>
              </a:r>
              <a:r>
                <a:rPr b="1" lang="en" sz="9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Feedback Loop:</a:t>
              </a:r>
              <a:r>
                <a:rPr b="0" lang="en" sz="950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What information is useful afterward</a:t>
              </a:r>
              <a:endParaRPr b="0" sz="950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01" name="Google Shape;201;p21"/>
          <p:cNvGrpSpPr/>
          <p:nvPr/>
        </p:nvGrpSpPr>
        <p:grpSpPr>
          <a:xfrm>
            <a:off x="4762500" y="1285875"/>
            <a:ext cx="3810000" cy="2476500"/>
            <a:chOff x="0" y="0"/>
            <a:chExt cx="3810000" cy="2476500"/>
          </a:xfrm>
        </p:grpSpPr>
        <p:sp>
          <p:nvSpPr>
            <p:cNvPr id="202" name="Google Shape;202;p21"/>
            <p:cNvSpPr/>
            <p:nvPr/>
          </p:nvSpPr>
          <p:spPr>
            <a:xfrm>
              <a:off x="0" y="0"/>
              <a:ext cx="3810000" cy="2476500"/>
            </a:xfrm>
            <a:prstGeom prst="roundRect">
              <a:avLst>
                <a:gd fmla="val 4615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3" name="Google Shape;203;p21"/>
            <p:cNvGrpSpPr/>
            <p:nvPr/>
          </p:nvGrpSpPr>
          <p:grpSpPr>
            <a:xfrm>
              <a:off x="190500" y="142875"/>
              <a:ext cx="247800" cy="247800"/>
              <a:chOff x="0" y="0"/>
              <a:chExt cx="247800" cy="247800"/>
            </a:xfrm>
          </p:grpSpPr>
          <p:sp>
            <p:nvSpPr>
              <p:cNvPr id="204" name="Google Shape;204;p21"/>
              <p:cNvSpPr/>
              <p:nvPr/>
            </p:nvSpPr>
            <p:spPr>
              <a:xfrm>
                <a:off x="0" y="0"/>
                <a:ext cx="247800" cy="247800"/>
              </a:xfrm>
              <a:prstGeom prst="ellipse">
                <a:avLst/>
              </a:prstGeom>
              <a:solidFill>
                <a:srgbClr val="D4A373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21"/>
              <p:cNvSpPr txBox="1"/>
              <p:nvPr/>
            </p:nvSpPr>
            <p:spPr>
              <a:xfrm>
                <a:off x="0" y="0"/>
                <a:ext cx="247800" cy="24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750">
                    <a:solidFill>
                      <a:srgbClr val="2C4C3B"/>
                    </a:solidFill>
                    <a:latin typeface="Nunito"/>
                    <a:ea typeface="Nunito"/>
                    <a:cs typeface="Nunito"/>
                    <a:sym typeface="Nunito"/>
                  </a:rPr>
                  <a:t>VS</a:t>
                </a:r>
                <a:endParaRPr b="1" sz="7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206" name="Google Shape;206;p21"/>
            <p:cNvSpPr txBox="1"/>
            <p:nvPr/>
          </p:nvSpPr>
          <p:spPr>
            <a:xfrm>
              <a:off x="533400" y="142875"/>
              <a:ext cx="3086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Shifting the Strategy</a:t>
              </a:r>
              <a:endParaRPr b="1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207" name="Google Shape;207;p21"/>
            <p:cNvCxnSpPr/>
            <p:nvPr/>
          </p:nvCxnSpPr>
          <p:spPr>
            <a:xfrm>
              <a:off x="190500" y="495300"/>
              <a:ext cx="3429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4A6E5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8" name="Google Shape;208;p21"/>
            <p:cNvSpPr txBox="1"/>
            <p:nvPr/>
          </p:nvSpPr>
          <p:spPr>
            <a:xfrm>
              <a:off x="190500" y="590550"/>
              <a:ext cx="3429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THE GENERAL APPROACH</a:t>
              </a:r>
              <a:endParaRPr b="1" sz="95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0" i="1" lang="en" sz="9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“Just help whoever needs it.”</a:t>
              </a:r>
              <a:endParaRPr b="0" i="1" sz="9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" sz="95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THE TARGETED APPROACH</a:t>
              </a:r>
              <a:endParaRPr b="1" sz="950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“Can you work with the students who need the visual support and help them use the strategy we practiced?”</a:t>
              </a:r>
              <a:endParaRPr b="0" sz="1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0" lang="en" sz="950">
                  <a:solidFill>
                    <a:srgbClr val="EAEAEA"/>
                  </a:solidFill>
                  <a:latin typeface="Nunito"/>
                  <a:ea typeface="Nunito"/>
                  <a:cs typeface="Nunito"/>
                  <a:sym typeface="Nunito"/>
                </a:rPr>
                <a:t>The goal is not necessarily more communication, but better communication. Specificity breeds confidence.</a:t>
              </a:r>
              <a:endParaRPr b="0" sz="950">
                <a:solidFill>
                  <a:srgbClr val="EAEAEA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09" name="Google Shape;209;p21"/>
          <p:cNvGrpSpPr/>
          <p:nvPr/>
        </p:nvGrpSpPr>
        <p:grpSpPr>
          <a:xfrm>
            <a:off x="571500" y="3952875"/>
            <a:ext cx="8001000" cy="523800"/>
            <a:chOff x="0" y="0"/>
            <a:chExt cx="8001000" cy="523800"/>
          </a:xfrm>
        </p:grpSpPr>
        <p:sp>
          <p:nvSpPr>
            <p:cNvPr id="210" name="Google Shape;210;p21"/>
            <p:cNvSpPr/>
            <p:nvPr/>
          </p:nvSpPr>
          <p:spPr>
            <a:xfrm>
              <a:off x="0" y="0"/>
              <a:ext cx="8001000" cy="523800"/>
            </a:xfrm>
            <a:prstGeom prst="roundRect">
              <a:avLst>
                <a:gd fmla="val 10909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1"/>
            <p:cNvSpPr txBox="1"/>
            <p:nvPr/>
          </p:nvSpPr>
          <p:spPr>
            <a:xfrm>
              <a:off x="0" y="0"/>
              <a:ext cx="8001000" cy="5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5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“The more specific the direction, the more confident and impactful the classroom team becomes.”</a:t>
              </a:r>
              <a:endParaRPr b="1" i="1" sz="125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6F0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"/>
          <p:cNvSpPr/>
          <p:nvPr/>
        </p:nvSpPr>
        <p:spPr>
          <a:xfrm>
            <a:off x="7239000" y="0"/>
            <a:ext cx="1905000" cy="20955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109091"/>
                </a:lnTo>
                <a:cubicBezTo>
                  <a:pt x="90000" y="120000"/>
                  <a:pt x="48000" y="98182"/>
                  <a:pt x="24000" y="65455"/>
                </a:cubicBezTo>
                <a:cubicBezTo>
                  <a:pt x="0" y="32727"/>
                  <a:pt x="12000" y="10909"/>
                  <a:pt x="48000" y="0"/>
                </a:cubicBezTo>
                <a:close/>
              </a:path>
            </a:pathLst>
          </a:custGeom>
          <a:solidFill>
            <a:srgbClr val="8A9A8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2"/>
          <p:cNvSpPr/>
          <p:nvPr/>
        </p:nvSpPr>
        <p:spPr>
          <a:xfrm>
            <a:off x="-1905000" y="3238500"/>
            <a:ext cx="3810000" cy="19050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120000"/>
                </a:lnTo>
                <a:lnTo>
                  <a:pt x="60000" y="120000"/>
                </a:lnTo>
                <a:cubicBezTo>
                  <a:pt x="66000" y="90000"/>
                  <a:pt x="54000" y="48000"/>
                  <a:pt x="36000" y="24000"/>
                </a:cubicBezTo>
                <a:cubicBezTo>
                  <a:pt x="18000" y="0"/>
                  <a:pt x="6000" y="12000"/>
                  <a:pt x="0" y="48000"/>
                </a:cubicBezTo>
                <a:close/>
              </a:path>
            </a:pathLst>
          </a:custGeom>
          <a:solidFill>
            <a:srgbClr val="C86F5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2"/>
          <p:cNvSpPr txBox="1"/>
          <p:nvPr/>
        </p:nvSpPr>
        <p:spPr>
          <a:xfrm>
            <a:off x="571500" y="333375"/>
            <a:ext cx="80010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rPr>
              <a:t>Communication During Instruction</a:t>
            </a:r>
            <a:endParaRPr b="1" sz="2200">
              <a:solidFill>
                <a:srgbClr val="3A2E2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250">
                <a:solidFill>
                  <a:srgbClr val="2C4C3B"/>
                </a:solidFill>
                <a:latin typeface="Merriweather"/>
                <a:ea typeface="Merriweather"/>
                <a:cs typeface="Merriweather"/>
                <a:sym typeface="Merriweather"/>
              </a:rPr>
              <a:t>Using simple signals, routines, and non-verbal cues to build a powerful two-way feedback loop</a:t>
            </a:r>
            <a:endParaRPr b="0" sz="1250">
              <a:solidFill>
                <a:srgbClr val="2C4C3B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19" name="Google Shape;219;p22"/>
          <p:cNvGrpSpPr/>
          <p:nvPr/>
        </p:nvGrpSpPr>
        <p:grpSpPr>
          <a:xfrm>
            <a:off x="571500" y="1285875"/>
            <a:ext cx="3810000" cy="2476500"/>
            <a:chOff x="0" y="0"/>
            <a:chExt cx="3810000" cy="2476500"/>
          </a:xfrm>
        </p:grpSpPr>
        <p:sp>
          <p:nvSpPr>
            <p:cNvPr id="220" name="Google Shape;220;p22"/>
            <p:cNvSpPr/>
            <p:nvPr/>
          </p:nvSpPr>
          <p:spPr>
            <a:xfrm>
              <a:off x="0" y="0"/>
              <a:ext cx="3810000" cy="2476500"/>
            </a:xfrm>
            <a:prstGeom prst="roundRect">
              <a:avLst>
                <a:gd fmla="val 4615" name="adj"/>
              </a:avLst>
            </a:prstGeom>
            <a:solidFill>
              <a:srgbClr val="FFFFFF"/>
            </a:solidFill>
            <a:ln cap="flat" cmpd="sng" w="14300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2"/>
            <p:cNvSpPr/>
            <p:nvPr/>
          </p:nvSpPr>
          <p:spPr>
            <a:xfrm>
              <a:off x="190500" y="142875"/>
              <a:ext cx="247800" cy="247800"/>
            </a:xfrm>
            <a:prstGeom prst="ellipse">
              <a:avLst/>
            </a:prstGeom>
            <a:solidFill>
              <a:srgbClr val="8A9A8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2"/>
            <p:cNvSpPr txBox="1"/>
            <p:nvPr/>
          </p:nvSpPr>
          <p:spPr>
            <a:xfrm>
              <a:off x="190500" y="142875"/>
              <a:ext cx="2478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T</a:t>
              </a:r>
              <a:endParaRPr b="1" sz="75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23" name="Google Shape;223;p22"/>
            <p:cNvSpPr txBox="1"/>
            <p:nvPr/>
          </p:nvSpPr>
          <p:spPr>
            <a:xfrm>
              <a:off x="533400" y="142875"/>
              <a:ext cx="3086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A2E2A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Teacher Signals</a:t>
              </a:r>
              <a:endParaRPr b="1" sz="1400">
                <a:solidFill>
                  <a:srgbClr val="3A2E2A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224" name="Google Shape;224;p22"/>
            <p:cNvCxnSpPr/>
            <p:nvPr/>
          </p:nvCxnSpPr>
          <p:spPr>
            <a:xfrm>
              <a:off x="190500" y="495300"/>
              <a:ext cx="3429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6E1D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5" name="Google Shape;225;p22"/>
            <p:cNvSpPr txBox="1"/>
            <p:nvPr/>
          </p:nvSpPr>
          <p:spPr>
            <a:xfrm>
              <a:off x="190500" y="590550"/>
              <a:ext cx="3429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8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DIRECTING ACTION QUIETLY</a:t>
              </a:r>
              <a:endParaRPr b="1" sz="808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1" i="1" lang="en" sz="978">
                  <a:solidFill>
                    <a:srgbClr val="C86F5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“Can you check on table two?” or “Can you take the next group?” or “Watch for understanding.”</a:t>
              </a:r>
              <a:endParaRPr b="1" i="1" sz="978">
                <a:solidFill>
                  <a:srgbClr val="C86F5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" sz="808">
                  <a:solidFill>
                    <a:srgbClr val="8A9A86"/>
                  </a:solidFill>
                  <a:latin typeface="Nunito"/>
                  <a:ea typeface="Nunito"/>
                  <a:cs typeface="Nunito"/>
                  <a:sym typeface="Nunito"/>
                </a:rPr>
                <a:t>WHY THIS STRATEGY WORKS</a:t>
              </a:r>
              <a:endParaRPr b="1" sz="808">
                <a:solidFill>
                  <a:srgbClr val="8A9A86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9876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2F2F2F"/>
                </a:buClr>
                <a:buSzPts val="808"/>
                <a:buFont typeface="Nunito"/>
                <a:buChar char="●"/>
              </a:pPr>
              <a:r>
                <a:rPr b="1" lang="en" sz="808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Protects Learning Flow:</a:t>
              </a: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Minimizes verbal interruptions during direct teaching.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9876" lvl="0" marL="457200" rtl="0" algn="l">
                <a:spcBef>
                  <a:spcPts val="450"/>
                </a:spcBef>
                <a:spcAft>
                  <a:spcPts val="0"/>
                </a:spcAft>
                <a:buClr>
                  <a:srgbClr val="2F2F2F"/>
                </a:buClr>
                <a:buSzPts val="808"/>
                <a:buFont typeface="Nunito"/>
                <a:buChar char="●"/>
              </a:pPr>
              <a:r>
                <a:rPr b="1" lang="en" sz="808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Bespoke Cues:</a:t>
              </a: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Establishes simple, predetermined classroom signals.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79876" lvl="0" marL="457200" rtl="0" algn="l">
                <a:spcBef>
                  <a:spcPts val="450"/>
                </a:spcBef>
                <a:spcAft>
                  <a:spcPts val="450"/>
                </a:spcAft>
                <a:buClr>
                  <a:srgbClr val="2F2F2F"/>
                </a:buClr>
                <a:buSzPts val="808"/>
                <a:buFont typeface="Nunito"/>
                <a:buChar char="●"/>
              </a:pPr>
              <a:r>
                <a:rPr b="1" lang="en" sz="808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Maintains Momentum:</a:t>
              </a:r>
              <a:r>
                <a:rPr b="0" lang="en" sz="808">
                  <a:solidFill>
                    <a:srgbClr val="2F2F2F"/>
                  </a:solidFill>
                  <a:latin typeface="Nunito"/>
                  <a:ea typeface="Nunito"/>
                  <a:cs typeface="Nunito"/>
                  <a:sym typeface="Nunito"/>
                </a:rPr>
                <a:t> Directly delegates targeted support in real time.</a:t>
              </a:r>
              <a:endParaRPr b="0" sz="808">
                <a:solidFill>
                  <a:srgbClr val="2F2F2F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26" name="Google Shape;226;p22"/>
          <p:cNvGrpSpPr/>
          <p:nvPr/>
        </p:nvGrpSpPr>
        <p:grpSpPr>
          <a:xfrm>
            <a:off x="4762500" y="1285875"/>
            <a:ext cx="3810000" cy="2476500"/>
            <a:chOff x="0" y="0"/>
            <a:chExt cx="3810000" cy="2476500"/>
          </a:xfrm>
        </p:grpSpPr>
        <p:sp>
          <p:nvSpPr>
            <p:cNvPr id="227" name="Google Shape;227;p22"/>
            <p:cNvSpPr/>
            <p:nvPr/>
          </p:nvSpPr>
          <p:spPr>
            <a:xfrm>
              <a:off x="0" y="0"/>
              <a:ext cx="3810000" cy="2476500"/>
            </a:xfrm>
            <a:prstGeom prst="roundRect">
              <a:avLst>
                <a:gd fmla="val 4615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2"/>
            <p:cNvSpPr/>
            <p:nvPr/>
          </p:nvSpPr>
          <p:spPr>
            <a:xfrm>
              <a:off x="190500" y="142875"/>
              <a:ext cx="247800" cy="247800"/>
            </a:xfrm>
            <a:prstGeom prst="ellipse">
              <a:avLst/>
            </a:prstGeom>
            <a:solidFill>
              <a:srgbClr val="D4A37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2"/>
            <p:cNvSpPr txBox="1"/>
            <p:nvPr/>
          </p:nvSpPr>
          <p:spPr>
            <a:xfrm>
              <a:off x="190500" y="142875"/>
              <a:ext cx="247800" cy="2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50">
                  <a:solidFill>
                    <a:srgbClr val="2C4C3B"/>
                  </a:solidFill>
                  <a:latin typeface="Nunito"/>
                  <a:ea typeface="Nunito"/>
                  <a:cs typeface="Nunito"/>
                  <a:sym typeface="Nunito"/>
                </a:rPr>
                <a:t>IA</a:t>
              </a:r>
              <a:endParaRPr b="1" sz="750">
                <a:solidFill>
                  <a:srgbClr val="2C4C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30" name="Google Shape;230;p22"/>
            <p:cNvSpPr txBox="1"/>
            <p:nvPr/>
          </p:nvSpPr>
          <p:spPr>
            <a:xfrm>
              <a:off x="533400" y="142875"/>
              <a:ext cx="3086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IA Observations</a:t>
              </a:r>
              <a:endParaRPr b="1" sz="14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cxnSp>
          <p:nvCxnSpPr>
            <p:cNvPr id="231" name="Google Shape;231;p22"/>
            <p:cNvCxnSpPr/>
            <p:nvPr/>
          </p:nvCxnSpPr>
          <p:spPr>
            <a:xfrm>
              <a:off x="190500" y="495300"/>
              <a:ext cx="3429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4A6E59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2" name="Google Shape;232;p22"/>
            <p:cNvSpPr txBox="1"/>
            <p:nvPr/>
          </p:nvSpPr>
          <p:spPr>
            <a:xfrm>
              <a:off x="190500" y="590550"/>
              <a:ext cx="3429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978">
                  <a:solidFill>
                    <a:srgbClr val="D4A37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VALUABLE STUDENT INSIGHTS</a:t>
              </a:r>
              <a:endParaRPr b="1" i="1" sz="978">
                <a:solidFill>
                  <a:srgbClr val="D4A37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i="1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“I’ve noticed that she seems to understand the directions when I give them one step at a time.”</a:t>
              </a:r>
              <a:endParaRPr b="0" i="1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i="1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“He did really well when I gave him the visual before the transition.”</a:t>
              </a:r>
              <a:endParaRPr b="0" i="1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i="1" lang="en" sz="808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“I noticed he became frustrated when we moved from the manipulatives to paper-pencil work.”</a:t>
              </a:r>
              <a:endParaRPr b="0" i="1" sz="80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1" lang="en" sz="808">
                  <a:solidFill>
                    <a:srgbClr val="D4A373"/>
                  </a:solidFill>
                  <a:latin typeface="Nunito"/>
                  <a:ea typeface="Nunito"/>
                  <a:cs typeface="Nunito"/>
                  <a:sym typeface="Nunito"/>
                </a:rPr>
                <a:t>These live observations are incredibly valuable for shaping teacher planning.</a:t>
              </a:r>
              <a:endParaRPr b="1" sz="808">
                <a:solidFill>
                  <a:srgbClr val="D4A37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33" name="Google Shape;233;p22"/>
          <p:cNvGrpSpPr/>
          <p:nvPr/>
        </p:nvGrpSpPr>
        <p:grpSpPr>
          <a:xfrm>
            <a:off x="571500" y="3952875"/>
            <a:ext cx="8001000" cy="523800"/>
            <a:chOff x="0" y="0"/>
            <a:chExt cx="8001000" cy="523800"/>
          </a:xfrm>
        </p:grpSpPr>
        <p:sp>
          <p:nvSpPr>
            <p:cNvPr id="234" name="Google Shape;234;p22"/>
            <p:cNvSpPr/>
            <p:nvPr/>
          </p:nvSpPr>
          <p:spPr>
            <a:xfrm>
              <a:off x="0" y="0"/>
              <a:ext cx="8001000" cy="523800"/>
            </a:xfrm>
            <a:prstGeom prst="roundRect">
              <a:avLst>
                <a:gd fmla="val 10909" name="adj"/>
              </a:avLst>
            </a:prstGeom>
            <a:solidFill>
              <a:srgbClr val="2C4C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2"/>
            <p:cNvSpPr txBox="1"/>
            <p:nvPr/>
          </p:nvSpPr>
          <p:spPr>
            <a:xfrm>
              <a:off x="0" y="0"/>
              <a:ext cx="8001000" cy="5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5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“Communication doesn’t always have to be verbal. Two-way partnerships thrive on shared insights.”</a:t>
              </a:r>
              <a:endParaRPr b="1" i="1" sz="125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