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8288000" cy="10287000"/>
  <p:notesSz cx="6858000" cy="9144000"/>
  <p:embeddedFontLst>
    <p:embeddedFont>
      <p:font typeface="League Spartan" panose="020B0604020202020204" charset="0"/>
      <p:regular r:id="rId35"/>
      <p:bold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223E8B6-FB5A-4F29-841B-D473BDBA120C}">
  <a:tblStyle styleId="{7223E8B6-FB5A-4F29-841B-D473BDBA120C}" styleName="Table_0">
    <a:wholeTbl>
      <a:tcTxStyle>
        <a:font>
          <a:latin typeface="Arial"/>
          <a:ea typeface="Arial"/>
          <a:cs typeface="Arial"/>
        </a:font>
        <a:srgbClr val="000000"/>
      </a:tcTxStyle>
      <a:tcStyle>
        <a:tcBdr>
          <a:left>
            <a:ln w="6350" cap="flat" cmpd="sng">
              <a:solidFill>
                <a:srgbClr val="000000"/>
              </a:solidFill>
              <a:prstDash val="solid"/>
              <a:round/>
              <a:headEnd type="none" w="sm" len="sm"/>
              <a:tailEnd type="none" w="sm" len="sm"/>
            </a:ln>
          </a:left>
          <a:right>
            <a:ln w="6350" cap="flat" cmpd="sng">
              <a:solidFill>
                <a:srgbClr val="000000"/>
              </a:solidFill>
              <a:prstDash val="solid"/>
              <a:round/>
              <a:headEnd type="none" w="sm" len="sm"/>
              <a:tailEnd type="none" w="sm" len="sm"/>
            </a:ln>
          </a:right>
          <a:top>
            <a:ln w="6350" cap="flat" cmpd="sng">
              <a:solidFill>
                <a:srgbClr val="000000"/>
              </a:solidFill>
              <a:prstDash val="solid"/>
              <a:round/>
              <a:headEnd type="none" w="sm" len="sm"/>
              <a:tailEnd type="none" w="sm" len="sm"/>
            </a:ln>
          </a:top>
          <a:bottom>
            <a:ln w="6350" cap="flat" cmpd="sng">
              <a:solidFill>
                <a:srgbClr val="000000"/>
              </a:solidFill>
              <a:prstDash val="solid"/>
              <a:round/>
              <a:headEnd type="none" w="sm" len="sm"/>
              <a:tailEnd type="none" w="sm" len="sm"/>
            </a:ln>
          </a:bottom>
          <a:insideH>
            <a:ln w="6350" cap="flat" cmpd="sng">
              <a:solidFill>
                <a:srgbClr val="000000"/>
              </a:solidFill>
              <a:prstDash val="solid"/>
              <a:round/>
              <a:headEnd type="none" w="sm" len="sm"/>
              <a:tailEnd type="none" w="sm" len="sm"/>
            </a:ln>
          </a:insideH>
          <a:insideV>
            <a:ln w="635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2" d="100"/>
          <a:sy n="52" d="100"/>
        </p:scale>
        <p:origin x="850"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9: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9: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fa8ec81117_2_4:notes"/>
          <p:cNvSpPr txBox="1">
            <a:spLocks noGrp="1"/>
          </p:cNvSpPr>
          <p:nvPr>
            <p:ph type="body" idx="1"/>
          </p:nvPr>
        </p:nvSpPr>
        <p:spPr>
          <a:xfrm>
            <a:off x="914400" y="3251200"/>
            <a:ext cx="7315200" cy="308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g3fa8ec81117_2_4:notes"/>
          <p:cNvSpPr>
            <a:spLocks noGrp="1" noRot="1" noChangeAspect="1"/>
          </p:cNvSpPr>
          <p:nvPr>
            <p:ph type="sldImg" idx="2"/>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0: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0: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95" name="Google Shape;195;p1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96" name="Google Shape;196;p11: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Make alternative for those who need accomodations</a:t>
            </a:r>
            <a:endParaRPr/>
          </a:p>
        </p:txBody>
      </p:sp>
      <p:sp>
        <p:nvSpPr>
          <p:cNvPr id="198" name="Google Shape;198;p1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99" name="Google Shape;199;p1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2: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12: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fa8ec81117_2_26:notes"/>
          <p:cNvSpPr txBox="1">
            <a:spLocks noGrp="1"/>
          </p:cNvSpPr>
          <p:nvPr>
            <p:ph type="body" idx="1"/>
          </p:nvPr>
        </p:nvSpPr>
        <p:spPr>
          <a:xfrm>
            <a:off x="914400" y="3251200"/>
            <a:ext cx="7315200" cy="308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g3fa8ec81117_2_26:notes"/>
          <p:cNvSpPr>
            <a:spLocks noGrp="1" noRot="1" noChangeAspect="1"/>
          </p:cNvSpPr>
          <p:nvPr>
            <p:ph type="sldImg" idx="2"/>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4: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4: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5: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5: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6: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16: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7: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17: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2: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8: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9: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19: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0: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20: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1: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21: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9: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29: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322" name="Google Shape;322;p3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23" name="Google Shape;323;p30: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3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3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26" name="Google Shape;326;p3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31: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31: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3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345" name="Google Shape;345;p3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46" name="Google Shape;346;p32: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3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5min for gallery walk if room allows</a:t>
            </a:r>
            <a:endParaRPr/>
          </a:p>
        </p:txBody>
      </p:sp>
      <p:sp>
        <p:nvSpPr>
          <p:cNvPr id="348" name="Google Shape;348;p3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49" name="Google Shape;349;p3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3: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p33: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3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368" name="Google Shape;368;p3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69" name="Google Shape;369;p34: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3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5mins individual, 2mins table discussion</a:t>
            </a:r>
            <a:endParaRPr/>
          </a:p>
        </p:txBody>
      </p:sp>
      <p:sp>
        <p:nvSpPr>
          <p:cNvPr id="371" name="Google Shape;371;p3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72" name="Google Shape;372;p3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3: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3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383" name="Google Shape;383;p3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84" name="Google Shape;384;p35: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3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2-3mins close</a:t>
            </a:r>
            <a:endParaRPr/>
          </a:p>
        </p:txBody>
      </p:sp>
      <p:sp>
        <p:nvSpPr>
          <p:cNvPr id="386" name="Google Shape;386;p3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87" name="Google Shape;387;p3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3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393" name="Google Shape;393;p3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94" name="Google Shape;394;p36: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3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5mins individual, 2mins table discussion</a:t>
            </a:r>
            <a:endParaRPr/>
          </a:p>
        </p:txBody>
      </p:sp>
      <p:sp>
        <p:nvSpPr>
          <p:cNvPr id="396" name="Google Shape;396;p3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97" name="Google Shape;397;p3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37: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p37: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10" name="Google Shape;110;p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11" name="Google Shape;111;p4: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Welcome - 10mins</a:t>
            </a:r>
            <a:endParaRPr/>
          </a:p>
          <a:p>
            <a:pPr marL="0" lvl="0" indent="0" algn="l" rtl="0">
              <a:spcBef>
                <a:spcPts val="0"/>
              </a:spcBef>
              <a:spcAft>
                <a:spcPts val="0"/>
              </a:spcAft>
              <a:buNone/>
            </a:pPr>
            <a:r>
              <a:rPr lang="en-US"/>
              <a:t>Connections - 20mins</a:t>
            </a:r>
            <a:endParaRPr/>
          </a:p>
          <a:p>
            <a:pPr marL="0" lvl="0" indent="0" algn="l" rtl="0">
              <a:spcBef>
                <a:spcPts val="0"/>
              </a:spcBef>
              <a:spcAft>
                <a:spcPts val="0"/>
              </a:spcAft>
              <a:buNone/>
            </a:pPr>
            <a:r>
              <a:rPr lang="en-US"/>
              <a:t>Integration</a:t>
            </a:r>
            <a:endParaRPr/>
          </a:p>
          <a:p>
            <a:pPr marL="0" lvl="0" indent="0" algn="l" rtl="0">
              <a:spcBef>
                <a:spcPts val="0"/>
              </a:spcBef>
              <a:spcAft>
                <a:spcPts val="0"/>
              </a:spcAft>
              <a:buNone/>
            </a:pPr>
            <a:r>
              <a:rPr lang="en-US"/>
              <a:t>Nesting - 20 mins</a:t>
            </a:r>
            <a:endParaRPr/>
          </a:p>
          <a:p>
            <a:pPr marL="0" lvl="0" indent="0" algn="l" rtl="0">
              <a:spcBef>
                <a:spcPts val="0"/>
              </a:spcBef>
              <a:spcAft>
                <a:spcPts val="0"/>
              </a:spcAft>
              <a:buNone/>
            </a:pPr>
            <a:r>
              <a:rPr lang="en-US"/>
              <a:t>Teams - 5 mins</a:t>
            </a:r>
            <a:endParaRPr/>
          </a:p>
          <a:p>
            <a:pPr marL="0" lvl="0" indent="0" algn="l" rtl="0">
              <a:spcBef>
                <a:spcPts val="0"/>
              </a:spcBef>
              <a:spcAft>
                <a:spcPts val="0"/>
              </a:spcAft>
              <a:buNone/>
            </a:pPr>
            <a:r>
              <a:rPr lang="en-US"/>
              <a:t>Travelling North - 5mins</a:t>
            </a:r>
            <a:endParaRPr/>
          </a:p>
        </p:txBody>
      </p:sp>
      <p:sp>
        <p:nvSpPr>
          <p:cNvPr id="113" name="Google Shape;113;p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14" name="Google Shape;114;p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22" name="Google Shape;122;p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23" name="Google Shape;123;p5: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Before we get into structures and data cycles, one question — </a:t>
            </a:r>
            <a:endParaRPr/>
          </a:p>
        </p:txBody>
      </p:sp>
      <p:sp>
        <p:nvSpPr>
          <p:cNvPr id="125" name="Google Shape;125;p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26" name="Google Shape;126;p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6: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6: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7: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7: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fa8ec81117_2_14:notes"/>
          <p:cNvSpPr txBox="1">
            <a:spLocks noGrp="1"/>
          </p:cNvSpPr>
          <p:nvPr>
            <p:ph type="body" idx="1"/>
          </p:nvPr>
        </p:nvSpPr>
        <p:spPr>
          <a:xfrm>
            <a:off x="914400" y="3251200"/>
            <a:ext cx="7315200" cy="308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g3fa8ec81117_2_14:notes"/>
          <p:cNvSpPr>
            <a:spLocks noGrp="1" noRot="1" noChangeAspect="1"/>
          </p:cNvSpPr>
          <p:nvPr>
            <p:ph type="sldImg" idx="2"/>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8: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8: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share.google/X6Z8kcfQ88NwhbnoQ"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hyperlink" Target="https://www.michigan.gov/mde/-/media/Project/Websites/mde/MICIP/Resources/MICIP_Platform_Crosswalk_MTSS_Installation.pdf?rev=c62395d0942f42d1b3cf95d8acc58303&amp;hash=47FD1D7A3B59A687502BDDBE0C4CA201"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8998" b="-8998"/>
            </a:stretch>
          </a:blipFill>
          <a:ln>
            <a:noFill/>
          </a:ln>
        </p:spPr>
        <p:txBody>
          <a:bodyPr/>
          <a:lstStyle/>
          <a:p>
            <a:endParaRPr lang="en-US"/>
          </a:p>
        </p:txBody>
      </p:sp>
      <p:sp>
        <p:nvSpPr>
          <p:cNvPr id="89" name="Google Shape;89;p13"/>
          <p:cNvSpPr/>
          <p:nvPr/>
        </p:nvSpPr>
        <p:spPr>
          <a:xfrm>
            <a:off x="271999" y="456745"/>
            <a:ext cx="7908899" cy="9373510"/>
          </a:xfrm>
          <a:custGeom>
            <a:avLst/>
            <a:gdLst/>
            <a:ahLst/>
            <a:cxnLst/>
            <a:rect l="l" t="t" r="r" b="b"/>
            <a:pathLst>
              <a:path w="7908899" h="9373510" extrusionOk="0">
                <a:moveTo>
                  <a:pt x="0" y="0"/>
                </a:moveTo>
                <a:lnTo>
                  <a:pt x="7908899" y="0"/>
                </a:lnTo>
                <a:lnTo>
                  <a:pt x="7908899" y="9373510"/>
                </a:lnTo>
                <a:lnTo>
                  <a:pt x="0" y="9373510"/>
                </a:lnTo>
                <a:lnTo>
                  <a:pt x="0" y="0"/>
                </a:lnTo>
                <a:close/>
              </a:path>
            </a:pathLst>
          </a:custGeom>
          <a:blipFill rotWithShape="1">
            <a:blip r:embed="rId4">
              <a:alphaModFix/>
            </a:blip>
            <a:stretch>
              <a:fillRect/>
            </a:stretch>
          </a:blipFill>
          <a:ln>
            <a:noFill/>
          </a:ln>
        </p:spPr>
        <p:txBody>
          <a:bodyPr/>
          <a:lstStyle/>
          <a:p>
            <a:endParaRPr lang="en-US"/>
          </a:p>
        </p:txBody>
      </p:sp>
      <p:sp>
        <p:nvSpPr>
          <p:cNvPr id="90" name="Google Shape;90;p13"/>
          <p:cNvSpPr txBox="1"/>
          <p:nvPr/>
        </p:nvSpPr>
        <p:spPr>
          <a:xfrm>
            <a:off x="9377373" y="2560760"/>
            <a:ext cx="7767627" cy="3743325"/>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8212" b="0" i="0" u="none" strike="noStrike" cap="none">
                <a:solidFill>
                  <a:srgbClr val="FFFFFF"/>
                </a:solidFill>
                <a:latin typeface="Arial"/>
                <a:ea typeface="Arial"/>
                <a:cs typeface="Arial"/>
                <a:sym typeface="Arial"/>
              </a:rPr>
              <a:t>What’s Your North Star?</a:t>
            </a:r>
            <a:endParaRPr/>
          </a:p>
        </p:txBody>
      </p:sp>
      <p:sp>
        <p:nvSpPr>
          <p:cNvPr id="91" name="Google Shape;91;p13"/>
          <p:cNvSpPr txBox="1"/>
          <p:nvPr/>
        </p:nvSpPr>
        <p:spPr>
          <a:xfrm>
            <a:off x="9377373" y="6685838"/>
            <a:ext cx="7767627" cy="1072515"/>
          </a:xfrm>
          <a:prstGeom prst="rect">
            <a:avLst/>
          </a:prstGeom>
          <a:noFill/>
          <a:ln>
            <a:noFill/>
          </a:ln>
        </p:spPr>
        <p:txBody>
          <a:bodyPr spcFirstLastPara="1" wrap="square" lIns="0" tIns="0" rIns="0" bIns="0" anchor="t" anchorCtr="0">
            <a:spAutoFit/>
          </a:bodyPr>
          <a:lstStyle/>
          <a:p>
            <a:pPr marL="0" marR="0" lvl="0" indent="0" algn="ctr" rtl="0">
              <a:lnSpc>
                <a:spcPct val="130009"/>
              </a:lnSpc>
              <a:spcBef>
                <a:spcPts val="0"/>
              </a:spcBef>
              <a:spcAft>
                <a:spcPts val="0"/>
              </a:spcAft>
              <a:buNone/>
            </a:pPr>
            <a:r>
              <a:rPr lang="en-US" sz="3299" b="0" i="0" u="none" strike="noStrike" cap="none">
                <a:solidFill>
                  <a:srgbClr val="FFFFFF"/>
                </a:solidFill>
                <a:latin typeface="Arial"/>
                <a:ea typeface="Arial"/>
                <a:cs typeface="Arial"/>
                <a:sym typeface="Arial"/>
              </a:rPr>
              <a:t>Integrating MTSS and Continuous Improvement to focus collective effort</a:t>
            </a:r>
            <a:endParaRPr/>
          </a:p>
        </p:txBody>
      </p:sp>
      <p:cxnSp>
        <p:nvCxnSpPr>
          <p:cNvPr id="92" name="Google Shape;92;p13"/>
          <p:cNvCxnSpPr/>
          <p:nvPr/>
        </p:nvCxnSpPr>
        <p:spPr>
          <a:xfrm>
            <a:off x="9256123" y="6619875"/>
            <a:ext cx="8384422" cy="0"/>
          </a:xfrm>
          <a:prstGeom prst="straightConnector1">
            <a:avLst/>
          </a:prstGeom>
          <a:noFill/>
          <a:ln w="104775" cap="flat" cmpd="sng">
            <a:solidFill>
              <a:srgbClr val="001931"/>
            </a:solidFill>
            <a:prstDash val="solid"/>
            <a:round/>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168"/>
        <p:cNvGrpSpPr/>
        <p:nvPr/>
      </p:nvGrpSpPr>
      <p:grpSpPr>
        <a:xfrm>
          <a:off x="0" y="0"/>
          <a:ext cx="0" cy="0"/>
          <a:chOff x="0" y="0"/>
          <a:chExt cx="0" cy="0"/>
        </a:xfrm>
      </p:grpSpPr>
      <p:sp>
        <p:nvSpPr>
          <p:cNvPr id="169" name="Google Shape;169;p22"/>
          <p:cNvSpPr txBox="1"/>
          <p:nvPr/>
        </p:nvSpPr>
        <p:spPr>
          <a:xfrm>
            <a:off x="10840692" y="840560"/>
            <a:ext cx="6871500" cy="2191200"/>
          </a:xfrm>
          <a:prstGeom prst="rect">
            <a:avLst/>
          </a:prstGeom>
          <a:noFill/>
          <a:ln>
            <a:noFill/>
          </a:ln>
        </p:spPr>
        <p:txBody>
          <a:bodyPr spcFirstLastPara="1" wrap="square" lIns="0" tIns="0" rIns="0" bIns="0" anchor="t" anchorCtr="0">
            <a:spAutoFit/>
          </a:bodyPr>
          <a:lstStyle/>
          <a:p>
            <a:pPr marL="0" marR="0" lvl="0" indent="0" algn="l" rtl="0">
              <a:lnSpc>
                <a:spcPct val="119996"/>
              </a:lnSpc>
              <a:spcBef>
                <a:spcPts val="0"/>
              </a:spcBef>
              <a:spcAft>
                <a:spcPts val="0"/>
              </a:spcAft>
              <a:buNone/>
            </a:pPr>
            <a:r>
              <a:rPr lang="en-US" sz="6471">
                <a:solidFill>
                  <a:srgbClr val="FFFFFF"/>
                </a:solidFill>
                <a:latin typeface="League Spartan"/>
                <a:ea typeface="League Spartan"/>
                <a:cs typeface="League Spartan"/>
                <a:sym typeface="League Spartan"/>
              </a:rPr>
              <a:t>MDE </a:t>
            </a:r>
            <a:r>
              <a:rPr lang="en-US" sz="6471" b="0" i="0" u="none" strike="noStrike" cap="none">
                <a:solidFill>
                  <a:srgbClr val="FFFFFF"/>
                </a:solidFill>
                <a:latin typeface="League Spartan"/>
                <a:ea typeface="League Spartan"/>
                <a:cs typeface="League Spartan"/>
                <a:sym typeface="League Spartan"/>
              </a:rPr>
              <a:t>MTSS Definition</a:t>
            </a:r>
            <a:endParaRPr/>
          </a:p>
        </p:txBody>
      </p:sp>
      <p:grpSp>
        <p:nvGrpSpPr>
          <p:cNvPr id="170" name="Google Shape;170;p22"/>
          <p:cNvGrpSpPr/>
          <p:nvPr/>
        </p:nvGrpSpPr>
        <p:grpSpPr>
          <a:xfrm>
            <a:off x="-4543325" y="-2840203"/>
            <a:ext cx="16411407" cy="13654804"/>
            <a:chOff x="0" y="-66675"/>
            <a:chExt cx="812800" cy="676275"/>
          </a:xfrm>
        </p:grpSpPr>
        <p:sp>
          <p:nvSpPr>
            <p:cNvPr id="171" name="Google Shape;171;p22"/>
            <p:cNvSpPr/>
            <p:nvPr/>
          </p:nvSpPr>
          <p:spPr>
            <a:xfrm>
              <a:off x="0" y="0"/>
              <a:ext cx="812800" cy="609600"/>
            </a:xfrm>
            <a:custGeom>
              <a:avLst/>
              <a:gdLst/>
              <a:ahLst/>
              <a:cxnLst/>
              <a:rect l="l" t="t" r="r" b="b"/>
              <a:pathLst>
                <a:path w="812800" h="609600" extrusionOk="0">
                  <a:moveTo>
                    <a:pt x="609600" y="0"/>
                  </a:moveTo>
                  <a:lnTo>
                    <a:pt x="0" y="0"/>
                  </a:lnTo>
                  <a:lnTo>
                    <a:pt x="203200" y="609600"/>
                  </a:lnTo>
                  <a:lnTo>
                    <a:pt x="812800" y="609600"/>
                  </a:lnTo>
                  <a:lnTo>
                    <a:pt x="609600" y="0"/>
                  </a:lnTo>
                  <a:close/>
                </a:path>
              </a:pathLst>
            </a:custGeom>
            <a:solidFill>
              <a:srgbClr val="FFFFFF"/>
            </a:solidFill>
            <a:ln>
              <a:noFill/>
            </a:ln>
          </p:spPr>
          <p:txBody>
            <a:bodyPr/>
            <a:lstStyle/>
            <a:p>
              <a:endParaRPr lang="en-US"/>
            </a:p>
          </p:txBody>
        </p:sp>
        <p:sp>
          <p:nvSpPr>
            <p:cNvPr id="172" name="Google Shape;172;p22"/>
            <p:cNvSpPr txBox="1"/>
            <p:nvPr/>
          </p:nvSpPr>
          <p:spPr>
            <a:xfrm>
              <a:off x="101600" y="-66675"/>
              <a:ext cx="609600" cy="676275"/>
            </a:xfrm>
            <a:prstGeom prst="rect">
              <a:avLst/>
            </a:prstGeom>
            <a:noFill/>
            <a:ln>
              <a:noFill/>
            </a:ln>
          </p:spPr>
          <p:txBody>
            <a:bodyPr spcFirstLastPara="1" wrap="square" lIns="50800" tIns="50800" rIns="50800" bIns="50800" anchor="ctr" anchorCtr="0">
              <a:noAutofit/>
            </a:bodyPr>
            <a:lstStyle/>
            <a:p>
              <a:pPr marL="0" marR="0" lvl="0" indent="0" algn="ctr" rtl="0">
                <a:lnSpc>
                  <a:spcPct val="175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73" name="Google Shape;173;p22"/>
          <p:cNvSpPr txBox="1"/>
          <p:nvPr/>
        </p:nvSpPr>
        <p:spPr>
          <a:xfrm>
            <a:off x="352550" y="2080969"/>
            <a:ext cx="8791500" cy="6072300"/>
          </a:xfrm>
          <a:prstGeom prst="rect">
            <a:avLst/>
          </a:prstGeom>
          <a:noFill/>
          <a:ln>
            <a:noFill/>
          </a:ln>
        </p:spPr>
        <p:txBody>
          <a:bodyPr spcFirstLastPara="1" wrap="square" lIns="0" tIns="0" rIns="0" bIns="0" anchor="t" anchorCtr="0">
            <a:spAutoFit/>
          </a:bodyPr>
          <a:lstStyle/>
          <a:p>
            <a:pPr marL="0" marR="0" lvl="0" indent="0" algn="l" rtl="0">
              <a:lnSpc>
                <a:spcPct val="130014"/>
              </a:lnSpc>
              <a:spcBef>
                <a:spcPts val="0"/>
              </a:spcBef>
              <a:spcAft>
                <a:spcPts val="0"/>
              </a:spcAft>
              <a:buNone/>
            </a:pPr>
            <a:r>
              <a:rPr lang="en-US" sz="3355" b="1" i="0" u="none" strike="noStrike" cap="none">
                <a:solidFill>
                  <a:srgbClr val="001931"/>
                </a:solidFill>
                <a:latin typeface="Arial"/>
                <a:ea typeface="Arial"/>
                <a:cs typeface="Arial"/>
                <a:sym typeface="Arial"/>
              </a:rPr>
              <a:t>MTSS</a:t>
            </a:r>
            <a:r>
              <a:rPr lang="en-US" sz="3355" b="0" i="0" u="none" strike="noStrike" cap="none">
                <a:solidFill>
                  <a:srgbClr val="001931"/>
                </a:solidFill>
                <a:latin typeface="Arial"/>
                <a:ea typeface="Arial"/>
                <a:cs typeface="Arial"/>
                <a:sym typeface="Arial"/>
              </a:rPr>
              <a:t>: The utilization of all relevant whole child and system data to analyze, evaluate, and plan strategies that support sustainable systemic improvement and whole child learner outcomes. </a:t>
            </a:r>
            <a:endParaRPr/>
          </a:p>
          <a:p>
            <a:pPr marL="0" marR="0" lvl="0" indent="0" algn="l" rtl="0">
              <a:lnSpc>
                <a:spcPct val="130014"/>
              </a:lnSpc>
              <a:spcBef>
                <a:spcPts val="0"/>
              </a:spcBef>
              <a:spcAft>
                <a:spcPts val="0"/>
              </a:spcAft>
              <a:buNone/>
            </a:pPr>
            <a:r>
              <a:rPr lang="en-US" sz="3355" b="0" i="0" u="none" strike="noStrike" cap="none">
                <a:solidFill>
                  <a:srgbClr val="001931"/>
                </a:solidFill>
                <a:latin typeface="Arial"/>
                <a:ea typeface="Arial"/>
                <a:cs typeface="Arial"/>
                <a:sym typeface="Arial"/>
              </a:rPr>
              <a:t>Data-based decision making is inclusive of efficient data collection practices for multiple data sets and a formal continuous improvement process. </a:t>
            </a:r>
            <a:endParaRPr/>
          </a:p>
          <a:p>
            <a:pPr marL="0" marR="0" lvl="0" indent="0" algn="l" rtl="0">
              <a:lnSpc>
                <a:spcPct val="130014"/>
              </a:lnSpc>
              <a:spcBef>
                <a:spcPts val="0"/>
              </a:spcBef>
              <a:spcAft>
                <a:spcPts val="0"/>
              </a:spcAft>
              <a:buNone/>
            </a:pPr>
            <a:r>
              <a:rPr lang="en-US" sz="3355" b="0" i="0" u="none" strike="noStrike" cap="none">
                <a:solidFill>
                  <a:srgbClr val="001931"/>
                </a:solidFill>
                <a:latin typeface="Arial"/>
                <a:ea typeface="Arial"/>
                <a:cs typeface="Arial"/>
                <a:sym typeface="Arial"/>
              </a:rPr>
              <a:t>Data used are timely, valid, reliable, accurate and reviewed in ongoing cycles. </a:t>
            </a:r>
            <a:endParaRPr/>
          </a:p>
        </p:txBody>
      </p:sp>
      <p:sp>
        <p:nvSpPr>
          <p:cNvPr id="174" name="Google Shape;174;p22"/>
          <p:cNvSpPr txBox="1"/>
          <p:nvPr/>
        </p:nvSpPr>
        <p:spPr>
          <a:xfrm>
            <a:off x="6629823" y="9519486"/>
            <a:ext cx="4545900" cy="535800"/>
          </a:xfrm>
          <a:prstGeom prst="rect">
            <a:avLst/>
          </a:prstGeom>
          <a:noFill/>
          <a:ln>
            <a:noFill/>
          </a:ln>
        </p:spPr>
        <p:txBody>
          <a:bodyPr spcFirstLastPara="1" wrap="square" lIns="0" tIns="0" rIns="0" bIns="0" anchor="t" anchorCtr="0">
            <a:spAutoFit/>
          </a:bodyPr>
          <a:lstStyle/>
          <a:p>
            <a:pPr marL="0" marR="0" lvl="0" indent="0" algn="ctr" rtl="0">
              <a:lnSpc>
                <a:spcPct val="188000"/>
              </a:lnSpc>
              <a:spcBef>
                <a:spcPts val="0"/>
              </a:spcBef>
              <a:spcAft>
                <a:spcPts val="0"/>
              </a:spcAft>
              <a:buNone/>
            </a:pPr>
            <a:r>
              <a:rPr lang="en-US" sz="2400" b="0" i="0" u="none" strike="noStrike" cap="none">
                <a:solidFill>
                  <a:srgbClr val="000000"/>
                </a:solidFill>
                <a:latin typeface="Arial"/>
                <a:ea typeface="Arial"/>
                <a:cs typeface="Arial"/>
                <a:sym typeface="Arial"/>
              </a:rPr>
              <a:t>(MDE, MTSS Practice Profile 2020)</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178"/>
        <p:cNvGrpSpPr/>
        <p:nvPr/>
      </p:nvGrpSpPr>
      <p:grpSpPr>
        <a:xfrm>
          <a:off x="0" y="0"/>
          <a:ext cx="0" cy="0"/>
          <a:chOff x="0" y="0"/>
          <a:chExt cx="0" cy="0"/>
        </a:xfrm>
      </p:grpSpPr>
      <p:grpSp>
        <p:nvGrpSpPr>
          <p:cNvPr id="179" name="Google Shape;179;p23"/>
          <p:cNvGrpSpPr/>
          <p:nvPr/>
        </p:nvGrpSpPr>
        <p:grpSpPr>
          <a:xfrm>
            <a:off x="-4543325" y="-2840203"/>
            <a:ext cx="16411407" cy="13654804"/>
            <a:chOff x="0" y="-66675"/>
            <a:chExt cx="812800" cy="676275"/>
          </a:xfrm>
        </p:grpSpPr>
        <p:sp>
          <p:nvSpPr>
            <p:cNvPr id="180" name="Google Shape;180;p23"/>
            <p:cNvSpPr/>
            <p:nvPr/>
          </p:nvSpPr>
          <p:spPr>
            <a:xfrm>
              <a:off x="0" y="0"/>
              <a:ext cx="812800" cy="609600"/>
            </a:xfrm>
            <a:custGeom>
              <a:avLst/>
              <a:gdLst/>
              <a:ahLst/>
              <a:cxnLst/>
              <a:rect l="l" t="t" r="r" b="b"/>
              <a:pathLst>
                <a:path w="812800" h="609600" extrusionOk="0">
                  <a:moveTo>
                    <a:pt x="609600" y="0"/>
                  </a:moveTo>
                  <a:lnTo>
                    <a:pt x="0" y="0"/>
                  </a:lnTo>
                  <a:lnTo>
                    <a:pt x="203200" y="609600"/>
                  </a:lnTo>
                  <a:lnTo>
                    <a:pt x="812800" y="609600"/>
                  </a:lnTo>
                  <a:lnTo>
                    <a:pt x="609600" y="0"/>
                  </a:lnTo>
                  <a:close/>
                </a:path>
              </a:pathLst>
            </a:custGeom>
            <a:solidFill>
              <a:srgbClr val="FFFFFF"/>
            </a:solidFill>
            <a:ln>
              <a:noFill/>
            </a:ln>
          </p:spPr>
          <p:txBody>
            <a:bodyPr/>
            <a:lstStyle/>
            <a:p>
              <a:endParaRPr lang="en-US"/>
            </a:p>
          </p:txBody>
        </p:sp>
        <p:sp>
          <p:nvSpPr>
            <p:cNvPr id="181" name="Google Shape;181;p23"/>
            <p:cNvSpPr txBox="1"/>
            <p:nvPr/>
          </p:nvSpPr>
          <p:spPr>
            <a:xfrm>
              <a:off x="101600" y="-66675"/>
              <a:ext cx="609600" cy="676200"/>
            </a:xfrm>
            <a:prstGeom prst="rect">
              <a:avLst/>
            </a:prstGeom>
            <a:noFill/>
            <a:ln>
              <a:noFill/>
            </a:ln>
          </p:spPr>
          <p:txBody>
            <a:bodyPr spcFirstLastPara="1" wrap="square" lIns="50800" tIns="50800" rIns="50800" bIns="50800" anchor="ctr" anchorCtr="0">
              <a:noAutofit/>
            </a:bodyPr>
            <a:lstStyle/>
            <a:p>
              <a:pPr marL="0" marR="0" lvl="0" indent="0" algn="ctr" rtl="0">
                <a:lnSpc>
                  <a:spcPct val="175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82" name="Google Shape;182;p23"/>
          <p:cNvSpPr txBox="1"/>
          <p:nvPr/>
        </p:nvSpPr>
        <p:spPr>
          <a:xfrm>
            <a:off x="10840692" y="840560"/>
            <a:ext cx="6871500" cy="2191200"/>
          </a:xfrm>
          <a:prstGeom prst="rect">
            <a:avLst/>
          </a:prstGeom>
          <a:noFill/>
          <a:ln>
            <a:noFill/>
          </a:ln>
        </p:spPr>
        <p:txBody>
          <a:bodyPr spcFirstLastPara="1" wrap="square" lIns="0" tIns="0" rIns="0" bIns="0" anchor="t" anchorCtr="0">
            <a:spAutoFit/>
          </a:bodyPr>
          <a:lstStyle/>
          <a:p>
            <a:pPr marL="0" marR="0" lvl="0" indent="0" algn="l" rtl="0">
              <a:lnSpc>
                <a:spcPct val="119996"/>
              </a:lnSpc>
              <a:spcBef>
                <a:spcPts val="0"/>
              </a:spcBef>
              <a:spcAft>
                <a:spcPts val="0"/>
              </a:spcAft>
              <a:buNone/>
            </a:pPr>
            <a:r>
              <a:rPr lang="en-US" sz="6471">
                <a:solidFill>
                  <a:srgbClr val="FFFFFF"/>
                </a:solidFill>
                <a:latin typeface="League Spartan"/>
                <a:ea typeface="League Spartan"/>
                <a:cs typeface="League Spartan"/>
                <a:sym typeface="League Spartan"/>
              </a:rPr>
              <a:t>Other State’s </a:t>
            </a:r>
            <a:endParaRPr sz="6471">
              <a:solidFill>
                <a:srgbClr val="FFFFFF"/>
              </a:solidFill>
              <a:latin typeface="League Spartan"/>
              <a:ea typeface="League Spartan"/>
              <a:cs typeface="League Spartan"/>
              <a:sym typeface="League Spartan"/>
            </a:endParaRPr>
          </a:p>
          <a:p>
            <a:pPr marL="0" marR="0" lvl="0" indent="0" algn="l" rtl="0">
              <a:lnSpc>
                <a:spcPct val="119996"/>
              </a:lnSpc>
              <a:spcBef>
                <a:spcPts val="0"/>
              </a:spcBef>
              <a:spcAft>
                <a:spcPts val="0"/>
              </a:spcAft>
              <a:buNone/>
            </a:pPr>
            <a:r>
              <a:rPr lang="en-US" sz="6471" b="0" i="0" u="none" strike="noStrike" cap="none">
                <a:solidFill>
                  <a:srgbClr val="FFFFFF"/>
                </a:solidFill>
                <a:latin typeface="League Spartan"/>
                <a:ea typeface="League Spartan"/>
                <a:cs typeface="League Spartan"/>
                <a:sym typeface="League Spartan"/>
              </a:rPr>
              <a:t>MTSS Defi</a:t>
            </a:r>
            <a:r>
              <a:rPr lang="en-US" sz="6471">
                <a:solidFill>
                  <a:srgbClr val="FFFFFF"/>
                </a:solidFill>
                <a:latin typeface="League Spartan"/>
                <a:ea typeface="League Spartan"/>
                <a:cs typeface="League Spartan"/>
                <a:sym typeface="League Spartan"/>
              </a:rPr>
              <a:t>nitions</a:t>
            </a:r>
            <a:endParaRPr/>
          </a:p>
        </p:txBody>
      </p:sp>
      <p:sp>
        <p:nvSpPr>
          <p:cNvPr id="183" name="Google Shape;183;p23"/>
          <p:cNvSpPr txBox="1"/>
          <p:nvPr/>
        </p:nvSpPr>
        <p:spPr>
          <a:xfrm>
            <a:off x="352550" y="2080975"/>
            <a:ext cx="8317200" cy="6988800"/>
          </a:xfrm>
          <a:prstGeom prst="rect">
            <a:avLst/>
          </a:prstGeom>
          <a:noFill/>
          <a:ln>
            <a:noFill/>
          </a:ln>
        </p:spPr>
        <p:txBody>
          <a:bodyPr spcFirstLastPara="1" wrap="square" lIns="0" tIns="0" rIns="0" bIns="0" anchor="t" anchorCtr="0">
            <a:spAutoFit/>
          </a:bodyPr>
          <a:lstStyle/>
          <a:p>
            <a:pPr marL="0" marR="0" lvl="0" indent="0" algn="l" rtl="0">
              <a:lnSpc>
                <a:spcPct val="130014"/>
              </a:lnSpc>
              <a:spcBef>
                <a:spcPts val="0"/>
              </a:spcBef>
              <a:spcAft>
                <a:spcPts val="0"/>
              </a:spcAft>
              <a:buNone/>
            </a:pPr>
            <a:r>
              <a:rPr lang="en-US" sz="2800">
                <a:solidFill>
                  <a:schemeClr val="dk1"/>
                </a:solidFill>
              </a:rPr>
              <a:t>MTSS is a systemic, evidence-based, continuous school-improvement framework in which data-based problem solving, and decision-making are practiced across all levels of the educational system </a:t>
            </a:r>
            <a:r>
              <a:rPr lang="en-US" sz="2500">
                <a:solidFill>
                  <a:schemeClr val="dk1"/>
                </a:solidFill>
              </a:rPr>
              <a:t>(NY Department of Ed)</a:t>
            </a:r>
            <a:endParaRPr sz="2500">
              <a:solidFill>
                <a:schemeClr val="dk1"/>
              </a:solidFill>
            </a:endParaRPr>
          </a:p>
          <a:p>
            <a:pPr marL="0" marR="0" lvl="0" indent="0" algn="l" rtl="0">
              <a:lnSpc>
                <a:spcPct val="130014"/>
              </a:lnSpc>
              <a:spcBef>
                <a:spcPts val="0"/>
              </a:spcBef>
              <a:spcAft>
                <a:spcPts val="0"/>
              </a:spcAft>
              <a:buNone/>
            </a:pPr>
            <a:endParaRPr sz="2500">
              <a:solidFill>
                <a:schemeClr val="dk1"/>
              </a:solidFill>
            </a:endParaRPr>
          </a:p>
          <a:p>
            <a:pPr marL="0" marR="0" lvl="0" indent="0" algn="l" rtl="0">
              <a:lnSpc>
                <a:spcPct val="130014"/>
              </a:lnSpc>
              <a:spcBef>
                <a:spcPts val="0"/>
              </a:spcBef>
              <a:spcAft>
                <a:spcPts val="0"/>
              </a:spcAft>
              <a:buNone/>
            </a:pPr>
            <a:endParaRPr sz="2800">
              <a:solidFill>
                <a:schemeClr val="dk1"/>
              </a:solidFill>
            </a:endParaRPr>
          </a:p>
          <a:p>
            <a:pPr marL="0" marR="0" lvl="0" indent="0" algn="l" rtl="0">
              <a:lnSpc>
                <a:spcPct val="130014"/>
              </a:lnSpc>
              <a:spcBef>
                <a:spcPts val="0"/>
              </a:spcBef>
              <a:spcAft>
                <a:spcPts val="0"/>
              </a:spcAft>
              <a:buNone/>
            </a:pPr>
            <a:r>
              <a:rPr lang="en-US" sz="2800">
                <a:solidFill>
                  <a:srgbClr val="212529"/>
                </a:solidFill>
                <a:highlight>
                  <a:srgbClr val="FFFFFF"/>
                </a:highlight>
              </a:rPr>
              <a:t>MTSS is a framework for school improvement that focuses on system level change across the classroom, school, and district to provide all students with the best opportunities to maximize achievement, both academically and behaviorally </a:t>
            </a:r>
            <a:r>
              <a:rPr lang="en-US" sz="2500">
                <a:solidFill>
                  <a:srgbClr val="212529"/>
                </a:solidFill>
                <a:highlight>
                  <a:srgbClr val="FFFFFF"/>
                </a:highlight>
              </a:rPr>
              <a:t>(Montana Department of Ed)</a:t>
            </a:r>
            <a:r>
              <a:rPr lang="en-US" sz="2500">
                <a:solidFill>
                  <a:schemeClr val="dk1"/>
                </a:solidFill>
              </a:rPr>
              <a:t> </a:t>
            </a:r>
            <a:endParaRPr sz="25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187"/>
        <p:cNvGrpSpPr/>
        <p:nvPr/>
      </p:nvGrpSpPr>
      <p:grpSpPr>
        <a:xfrm>
          <a:off x="0" y="0"/>
          <a:ext cx="0" cy="0"/>
          <a:chOff x="0" y="0"/>
          <a:chExt cx="0" cy="0"/>
        </a:xfrm>
      </p:grpSpPr>
      <p:sp>
        <p:nvSpPr>
          <p:cNvPr id="188" name="Google Shape;188;p24"/>
          <p:cNvSpPr txBox="1"/>
          <p:nvPr/>
        </p:nvSpPr>
        <p:spPr>
          <a:xfrm>
            <a:off x="10840692" y="2802710"/>
            <a:ext cx="6871540" cy="1962150"/>
          </a:xfrm>
          <a:prstGeom prst="rect">
            <a:avLst/>
          </a:prstGeom>
          <a:noFill/>
          <a:ln>
            <a:noFill/>
          </a:ln>
        </p:spPr>
        <p:txBody>
          <a:bodyPr spcFirstLastPara="1" wrap="square" lIns="0" tIns="0" rIns="0" bIns="0" anchor="t" anchorCtr="0">
            <a:spAutoFit/>
          </a:bodyPr>
          <a:lstStyle/>
          <a:p>
            <a:pPr marL="0" marR="0" lvl="0" indent="0" algn="l" rtl="0">
              <a:lnSpc>
                <a:spcPct val="119996"/>
              </a:lnSpc>
              <a:spcBef>
                <a:spcPts val="0"/>
              </a:spcBef>
              <a:spcAft>
                <a:spcPts val="0"/>
              </a:spcAft>
              <a:buNone/>
            </a:pPr>
            <a:r>
              <a:rPr lang="en-US" sz="6471" b="0" i="0" u="none" strike="noStrike" cap="none">
                <a:solidFill>
                  <a:srgbClr val="FFFFFF"/>
                </a:solidFill>
                <a:latin typeface="League Spartan"/>
                <a:ea typeface="League Spartan"/>
                <a:cs typeface="League Spartan"/>
                <a:sym typeface="League Spartan"/>
              </a:rPr>
              <a:t>MTSS AND MICIP</a:t>
            </a:r>
            <a:endParaRPr/>
          </a:p>
        </p:txBody>
      </p:sp>
      <p:grpSp>
        <p:nvGrpSpPr>
          <p:cNvPr id="189" name="Google Shape;189;p24"/>
          <p:cNvGrpSpPr/>
          <p:nvPr/>
        </p:nvGrpSpPr>
        <p:grpSpPr>
          <a:xfrm>
            <a:off x="-4543325" y="-2840205"/>
            <a:ext cx="16411427" cy="13654821"/>
            <a:chOff x="0" y="-66675"/>
            <a:chExt cx="812800" cy="676275"/>
          </a:xfrm>
        </p:grpSpPr>
        <p:sp>
          <p:nvSpPr>
            <p:cNvPr id="190" name="Google Shape;190;p24"/>
            <p:cNvSpPr/>
            <p:nvPr/>
          </p:nvSpPr>
          <p:spPr>
            <a:xfrm>
              <a:off x="0" y="0"/>
              <a:ext cx="812800" cy="609600"/>
            </a:xfrm>
            <a:custGeom>
              <a:avLst/>
              <a:gdLst/>
              <a:ahLst/>
              <a:cxnLst/>
              <a:rect l="l" t="t" r="r" b="b"/>
              <a:pathLst>
                <a:path w="812800" h="609600" extrusionOk="0">
                  <a:moveTo>
                    <a:pt x="609600" y="0"/>
                  </a:moveTo>
                  <a:lnTo>
                    <a:pt x="0" y="0"/>
                  </a:lnTo>
                  <a:lnTo>
                    <a:pt x="203200" y="609600"/>
                  </a:lnTo>
                  <a:lnTo>
                    <a:pt x="812800" y="609600"/>
                  </a:lnTo>
                  <a:lnTo>
                    <a:pt x="609600" y="0"/>
                  </a:lnTo>
                  <a:close/>
                </a:path>
              </a:pathLst>
            </a:custGeom>
            <a:solidFill>
              <a:srgbClr val="FFFFFF"/>
            </a:solidFill>
            <a:ln>
              <a:noFill/>
            </a:ln>
          </p:spPr>
          <p:txBody>
            <a:bodyPr/>
            <a:lstStyle/>
            <a:p>
              <a:endParaRPr lang="en-US"/>
            </a:p>
          </p:txBody>
        </p:sp>
        <p:sp>
          <p:nvSpPr>
            <p:cNvPr id="191" name="Google Shape;191;p24"/>
            <p:cNvSpPr txBox="1"/>
            <p:nvPr/>
          </p:nvSpPr>
          <p:spPr>
            <a:xfrm>
              <a:off x="101600" y="-66675"/>
              <a:ext cx="609600" cy="676275"/>
            </a:xfrm>
            <a:prstGeom prst="rect">
              <a:avLst/>
            </a:prstGeom>
            <a:noFill/>
            <a:ln>
              <a:noFill/>
            </a:ln>
          </p:spPr>
          <p:txBody>
            <a:bodyPr spcFirstLastPara="1" wrap="square" lIns="50800" tIns="50800" rIns="50800" bIns="50800" anchor="ctr" anchorCtr="0">
              <a:noAutofit/>
            </a:bodyPr>
            <a:lstStyle/>
            <a:p>
              <a:pPr marL="0" marR="0" lvl="0" indent="0" algn="ctr" rtl="0">
                <a:lnSpc>
                  <a:spcPct val="175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92" name="Google Shape;192;p24"/>
          <p:cNvSpPr txBox="1"/>
          <p:nvPr/>
        </p:nvSpPr>
        <p:spPr>
          <a:xfrm>
            <a:off x="286748" y="639799"/>
            <a:ext cx="7997100" cy="9614100"/>
          </a:xfrm>
          <a:prstGeom prst="rect">
            <a:avLst/>
          </a:prstGeom>
          <a:noFill/>
          <a:ln>
            <a:noFill/>
          </a:ln>
        </p:spPr>
        <p:txBody>
          <a:bodyPr spcFirstLastPara="1" wrap="square" lIns="0" tIns="0" rIns="0" bIns="0" anchor="t" anchorCtr="0">
            <a:spAutoFit/>
          </a:bodyPr>
          <a:lstStyle/>
          <a:p>
            <a:pPr marL="724517" marR="0" lvl="1" indent="-327017" algn="l" rtl="0">
              <a:lnSpc>
                <a:spcPct val="130014"/>
              </a:lnSpc>
              <a:spcBef>
                <a:spcPts val="0"/>
              </a:spcBef>
              <a:spcAft>
                <a:spcPts val="0"/>
              </a:spcAft>
              <a:buClr>
                <a:srgbClr val="001931"/>
              </a:buClr>
              <a:buSzPts val="2800"/>
              <a:buFont typeface="Arial"/>
              <a:buChar char="•"/>
            </a:pPr>
            <a:r>
              <a:rPr lang="en-US" sz="2800" b="0" i="0" u="none" strike="noStrike" cap="none">
                <a:solidFill>
                  <a:srgbClr val="001931"/>
                </a:solidFill>
                <a:latin typeface="Arial"/>
                <a:ea typeface="Arial"/>
                <a:cs typeface="Arial"/>
                <a:sym typeface="Arial"/>
              </a:rPr>
              <a:t>These are different frameworks with different roles</a:t>
            </a:r>
            <a:endParaRPr sz="2800"/>
          </a:p>
          <a:p>
            <a:pPr marL="0" marR="0" lvl="0" indent="0" algn="l" rtl="0">
              <a:lnSpc>
                <a:spcPct val="130014"/>
              </a:lnSpc>
              <a:spcBef>
                <a:spcPts val="0"/>
              </a:spcBef>
              <a:spcAft>
                <a:spcPts val="0"/>
              </a:spcAft>
              <a:buNone/>
            </a:pPr>
            <a:endParaRPr sz="2800" b="0" i="0" u="none" strike="noStrike" cap="none">
              <a:solidFill>
                <a:srgbClr val="001931"/>
              </a:solidFill>
              <a:latin typeface="Arial"/>
              <a:ea typeface="Arial"/>
              <a:cs typeface="Arial"/>
              <a:sym typeface="Arial"/>
            </a:endParaRPr>
          </a:p>
          <a:p>
            <a:pPr marL="1295400" marR="0" lvl="2" indent="-419100" algn="l" rtl="0">
              <a:lnSpc>
                <a:spcPct val="130000"/>
              </a:lnSpc>
              <a:spcBef>
                <a:spcPts val="0"/>
              </a:spcBef>
              <a:spcAft>
                <a:spcPts val="0"/>
              </a:spcAft>
              <a:buClr>
                <a:srgbClr val="001931"/>
              </a:buClr>
              <a:buSzPts val="2800"/>
              <a:buFont typeface="Arial"/>
              <a:buChar char="⚬"/>
            </a:pPr>
            <a:r>
              <a:rPr lang="en-US" sz="2800" b="1" i="0" u="none" strike="noStrike" cap="none">
                <a:solidFill>
                  <a:srgbClr val="001931"/>
                </a:solidFill>
                <a:latin typeface="Arial"/>
                <a:ea typeface="Arial"/>
                <a:cs typeface="Arial"/>
                <a:sym typeface="Arial"/>
              </a:rPr>
              <a:t>MTSS</a:t>
            </a:r>
            <a:r>
              <a:rPr lang="en-US" sz="2800" b="0" i="0" u="none" strike="noStrike" cap="none">
                <a:solidFill>
                  <a:srgbClr val="001931"/>
                </a:solidFill>
                <a:latin typeface="Arial"/>
                <a:ea typeface="Arial"/>
                <a:cs typeface="Arial"/>
                <a:sym typeface="Arial"/>
              </a:rPr>
              <a:t> is the “what we do for </a:t>
            </a:r>
            <a:r>
              <a:rPr lang="en-US" sz="2800" b="0" i="0" u="sng" strike="noStrike" cap="none">
                <a:solidFill>
                  <a:srgbClr val="001931"/>
                </a:solidFill>
                <a:latin typeface="Arial"/>
                <a:ea typeface="Arial"/>
                <a:cs typeface="Arial"/>
                <a:sym typeface="Arial"/>
              </a:rPr>
              <a:t>all</a:t>
            </a:r>
            <a:r>
              <a:rPr lang="en-US" sz="2800" b="0" i="0" u="none" strike="noStrike" cap="none">
                <a:solidFill>
                  <a:srgbClr val="001931"/>
                </a:solidFill>
                <a:latin typeface="Arial"/>
                <a:ea typeface="Arial"/>
                <a:cs typeface="Arial"/>
                <a:sym typeface="Arial"/>
              </a:rPr>
              <a:t> students and how we do it.” </a:t>
            </a:r>
            <a:endParaRPr sz="2800"/>
          </a:p>
          <a:p>
            <a:pPr marL="1295400" marR="0" lvl="2" indent="-419100" algn="l" rtl="0">
              <a:lnSpc>
                <a:spcPct val="130000"/>
              </a:lnSpc>
              <a:spcBef>
                <a:spcPts val="0"/>
              </a:spcBef>
              <a:spcAft>
                <a:spcPts val="0"/>
              </a:spcAft>
              <a:buClr>
                <a:srgbClr val="001931"/>
              </a:buClr>
              <a:buSzPts val="2800"/>
              <a:buFont typeface="Arial"/>
              <a:buChar char="⚬"/>
            </a:pPr>
            <a:r>
              <a:rPr lang="en-US" sz="2800" b="1" i="0" u="none" strike="noStrike" cap="none">
                <a:solidFill>
                  <a:srgbClr val="001931"/>
                </a:solidFill>
                <a:latin typeface="Arial"/>
                <a:ea typeface="Arial"/>
                <a:cs typeface="Arial"/>
                <a:sym typeface="Arial"/>
              </a:rPr>
              <a:t>MICIP </a:t>
            </a:r>
            <a:r>
              <a:rPr lang="en-US" sz="2800" b="0" i="0" u="none" strike="noStrike" cap="none">
                <a:solidFill>
                  <a:srgbClr val="001931"/>
                </a:solidFill>
                <a:latin typeface="Arial"/>
                <a:ea typeface="Arial"/>
                <a:cs typeface="Arial"/>
                <a:sym typeface="Arial"/>
              </a:rPr>
              <a:t>is the “how we decide, plan, and know if </a:t>
            </a:r>
            <a:r>
              <a:rPr lang="en-US" sz="2800">
                <a:solidFill>
                  <a:srgbClr val="001931"/>
                </a:solidFill>
              </a:rPr>
              <a:t>all our initiatives are </a:t>
            </a:r>
            <a:r>
              <a:rPr lang="en-US" sz="2800" b="0" i="0" u="none" strike="noStrike" cap="none">
                <a:solidFill>
                  <a:srgbClr val="001931"/>
                </a:solidFill>
                <a:latin typeface="Arial"/>
                <a:ea typeface="Arial"/>
                <a:cs typeface="Arial"/>
                <a:sym typeface="Arial"/>
              </a:rPr>
              <a:t>working at the school and district level.” It is the district-wide process for assessing needs, planning, implementing, monitoring, and evaluating any priority, not just MTSS. </a:t>
            </a:r>
            <a:endParaRPr sz="2800"/>
          </a:p>
          <a:p>
            <a:pPr marL="0" marR="0" lvl="0" indent="0" algn="l" rtl="0">
              <a:lnSpc>
                <a:spcPct val="145400"/>
              </a:lnSpc>
              <a:spcBef>
                <a:spcPts val="0"/>
              </a:spcBef>
              <a:spcAft>
                <a:spcPts val="0"/>
              </a:spcAft>
              <a:buNone/>
            </a:pPr>
            <a:endParaRPr sz="2800" b="0" i="0" u="none" strike="noStrike" cap="none">
              <a:solidFill>
                <a:srgbClr val="001931"/>
              </a:solidFill>
              <a:latin typeface="Arial"/>
              <a:ea typeface="Arial"/>
              <a:cs typeface="Arial"/>
              <a:sym typeface="Arial"/>
            </a:endParaRPr>
          </a:p>
          <a:p>
            <a:pPr marL="0" marR="0" lvl="0" indent="0" algn="l" rtl="0">
              <a:lnSpc>
                <a:spcPct val="145400"/>
              </a:lnSpc>
              <a:spcBef>
                <a:spcPts val="0"/>
              </a:spcBef>
              <a:spcAft>
                <a:spcPts val="0"/>
              </a:spcAft>
              <a:buNone/>
            </a:pPr>
            <a:endParaRPr sz="2800" b="0" i="0" u="none" strike="noStrike" cap="none">
              <a:solidFill>
                <a:srgbClr val="001931"/>
              </a:solidFill>
              <a:latin typeface="Arial"/>
              <a:ea typeface="Arial"/>
              <a:cs typeface="Arial"/>
              <a:sym typeface="Arial"/>
            </a:endParaRPr>
          </a:p>
          <a:p>
            <a:pPr marL="724517" marR="0" lvl="1" indent="-327017" algn="l" rtl="0">
              <a:lnSpc>
                <a:spcPct val="130014"/>
              </a:lnSpc>
              <a:spcBef>
                <a:spcPts val="0"/>
              </a:spcBef>
              <a:spcAft>
                <a:spcPts val="0"/>
              </a:spcAft>
              <a:buClr>
                <a:srgbClr val="001931"/>
              </a:buClr>
              <a:buSzPts val="2800"/>
              <a:buFont typeface="Arial"/>
              <a:buChar char="•"/>
            </a:pPr>
            <a:r>
              <a:rPr lang="en-US" sz="2800" b="0" i="0" u="none" strike="noStrike" cap="none">
                <a:solidFill>
                  <a:srgbClr val="001931"/>
                </a:solidFill>
                <a:latin typeface="Arial"/>
                <a:ea typeface="Arial"/>
                <a:cs typeface="Arial"/>
                <a:sym typeface="Arial"/>
              </a:rPr>
              <a:t>However, they also have commonalities and interact with each other throughout the district.</a:t>
            </a:r>
            <a:endParaRPr sz="2800"/>
          </a:p>
          <a:p>
            <a:pPr marL="0" marR="0" lvl="0" indent="0" algn="l" rtl="0">
              <a:lnSpc>
                <a:spcPct val="130014"/>
              </a:lnSpc>
              <a:spcBef>
                <a:spcPts val="0"/>
              </a:spcBef>
              <a:spcAft>
                <a:spcPts val="0"/>
              </a:spcAft>
              <a:buNone/>
            </a:pPr>
            <a:endParaRPr sz="3355" b="0" i="0" u="none" strike="noStrike" cap="none">
              <a:solidFill>
                <a:srgbClr val="00193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descr="Diagram showing five colored star-shaped components of a Multi-Tiered System of Supports (MTSS) framework: Tiered Delivery System, Team-Based Leadership, Continuous Data-Based Decision Making, Comprehensive Screening and Assessment, and Selection/Implementation of Instruction, Interventions, and Supports."/>
          <p:cNvSpPr/>
          <p:nvPr/>
        </p:nvSpPr>
        <p:spPr>
          <a:xfrm>
            <a:off x="183867" y="0"/>
            <a:ext cx="7327070" cy="6334024"/>
          </a:xfrm>
          <a:custGeom>
            <a:avLst/>
            <a:gdLst/>
            <a:ahLst/>
            <a:cxnLst/>
            <a:rect l="l" t="t" r="r" b="b"/>
            <a:pathLst>
              <a:path w="7327070" h="6334024" extrusionOk="0">
                <a:moveTo>
                  <a:pt x="0" y="0"/>
                </a:moveTo>
                <a:lnTo>
                  <a:pt x="7327070" y="0"/>
                </a:lnTo>
                <a:lnTo>
                  <a:pt x="7327070" y="6334024"/>
                </a:lnTo>
                <a:lnTo>
                  <a:pt x="0" y="6334024"/>
                </a:lnTo>
                <a:lnTo>
                  <a:pt x="0" y="0"/>
                </a:lnTo>
                <a:close/>
              </a:path>
            </a:pathLst>
          </a:custGeom>
          <a:blipFill rotWithShape="1">
            <a:blip r:embed="rId3">
              <a:alphaModFix/>
            </a:blip>
            <a:stretch>
              <a:fillRect/>
            </a:stretch>
          </a:blipFill>
          <a:ln>
            <a:noFill/>
          </a:ln>
        </p:spPr>
        <p:txBody>
          <a:bodyPr/>
          <a:lstStyle/>
          <a:p>
            <a:endParaRPr lang="en-US"/>
          </a:p>
        </p:txBody>
      </p:sp>
      <p:sp>
        <p:nvSpPr>
          <p:cNvPr id="202" name="Google Shape;202;p25" descr="Circular diagram of the MICIP Process. Six colored segments—Assess Needs, Plan, Implement, Monitor, and Evaluate—surrounding a central green human figure symbol that represents whole child, whole school, and whole community. Surrounded by the words vision, beliefs, and mission."/>
          <p:cNvSpPr/>
          <p:nvPr/>
        </p:nvSpPr>
        <p:spPr>
          <a:xfrm>
            <a:off x="11936416" y="333613"/>
            <a:ext cx="5704542" cy="5385853"/>
          </a:xfrm>
          <a:custGeom>
            <a:avLst/>
            <a:gdLst/>
            <a:ahLst/>
            <a:cxnLst/>
            <a:rect l="l" t="t" r="r" b="b"/>
            <a:pathLst>
              <a:path w="5704542" h="5385853" extrusionOk="0">
                <a:moveTo>
                  <a:pt x="0" y="0"/>
                </a:moveTo>
                <a:lnTo>
                  <a:pt x="5704542" y="0"/>
                </a:lnTo>
                <a:lnTo>
                  <a:pt x="5704542" y="5385853"/>
                </a:lnTo>
                <a:lnTo>
                  <a:pt x="0" y="5385853"/>
                </a:lnTo>
                <a:lnTo>
                  <a:pt x="0" y="0"/>
                </a:lnTo>
                <a:close/>
              </a:path>
            </a:pathLst>
          </a:custGeom>
          <a:blipFill rotWithShape="1">
            <a:blip r:embed="rId4">
              <a:alphaModFix/>
            </a:blip>
            <a:stretch>
              <a:fillRect/>
            </a:stretch>
          </a:blipFill>
          <a:ln>
            <a:noFill/>
          </a:ln>
        </p:spPr>
        <p:txBody>
          <a:bodyPr/>
          <a:lstStyle/>
          <a:p>
            <a:endParaRPr lang="en-US"/>
          </a:p>
        </p:txBody>
      </p:sp>
      <p:sp>
        <p:nvSpPr>
          <p:cNvPr id="203" name="Google Shape;203;p25"/>
          <p:cNvSpPr/>
          <p:nvPr/>
        </p:nvSpPr>
        <p:spPr>
          <a:xfrm>
            <a:off x="7510937" y="5856874"/>
            <a:ext cx="7764547" cy="5303020"/>
          </a:xfrm>
          <a:custGeom>
            <a:avLst/>
            <a:gdLst/>
            <a:ahLst/>
            <a:cxnLst/>
            <a:rect l="l" t="t" r="r" b="b"/>
            <a:pathLst>
              <a:path w="7764547" h="5303020" extrusionOk="0">
                <a:moveTo>
                  <a:pt x="0" y="0"/>
                </a:moveTo>
                <a:lnTo>
                  <a:pt x="7764547" y="0"/>
                </a:lnTo>
                <a:lnTo>
                  <a:pt x="7764547" y="5303020"/>
                </a:lnTo>
                <a:lnTo>
                  <a:pt x="0" y="5303020"/>
                </a:lnTo>
                <a:lnTo>
                  <a:pt x="0" y="0"/>
                </a:lnTo>
                <a:close/>
              </a:path>
            </a:pathLst>
          </a:custGeom>
          <a:blipFill rotWithShape="1">
            <a:blip r:embed="rId5">
              <a:alphaModFix/>
            </a:blip>
            <a:stretch>
              <a:fillRect/>
            </a:stretch>
          </a:blipFill>
          <a:ln>
            <a:noFill/>
          </a:ln>
        </p:spPr>
        <p:txBody>
          <a:bodyPr/>
          <a:lstStyle/>
          <a:p>
            <a:endParaRPr lang="en-US"/>
          </a:p>
        </p:txBody>
      </p:sp>
      <p:sp>
        <p:nvSpPr>
          <p:cNvPr id="204" name="Google Shape;204;p25"/>
          <p:cNvSpPr/>
          <p:nvPr/>
        </p:nvSpPr>
        <p:spPr>
          <a:xfrm>
            <a:off x="1264303" y="7586097"/>
            <a:ext cx="3363572" cy="2539497"/>
          </a:xfrm>
          <a:custGeom>
            <a:avLst/>
            <a:gdLst/>
            <a:ahLst/>
            <a:cxnLst/>
            <a:rect l="l" t="t" r="r" b="b"/>
            <a:pathLst>
              <a:path w="3363572" h="2539497" extrusionOk="0">
                <a:moveTo>
                  <a:pt x="0" y="0"/>
                </a:moveTo>
                <a:lnTo>
                  <a:pt x="3363571" y="0"/>
                </a:lnTo>
                <a:lnTo>
                  <a:pt x="3363571" y="2539497"/>
                </a:lnTo>
                <a:lnTo>
                  <a:pt x="0" y="2539497"/>
                </a:lnTo>
                <a:lnTo>
                  <a:pt x="0" y="0"/>
                </a:lnTo>
                <a:close/>
              </a:path>
            </a:pathLst>
          </a:custGeom>
          <a:blipFill rotWithShape="1">
            <a:blip r:embed="rId6">
              <a:alphaModFix/>
            </a:blip>
            <a:stretch>
              <a:fillRect/>
            </a:stretch>
          </a:blipFill>
          <a:ln>
            <a:noFill/>
          </a:ln>
        </p:spPr>
        <p:txBody>
          <a:bodyPr/>
          <a:lstStyle/>
          <a:p>
            <a:endParaRPr lang="en-US"/>
          </a:p>
        </p:txBody>
      </p:sp>
      <p:sp>
        <p:nvSpPr>
          <p:cNvPr id="205" name="Google Shape;205;p25"/>
          <p:cNvSpPr txBox="1"/>
          <p:nvPr/>
        </p:nvSpPr>
        <p:spPr>
          <a:xfrm>
            <a:off x="1528750" y="8027171"/>
            <a:ext cx="2834677" cy="159067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000" b="0" i="0" u="none" strike="noStrike" cap="none">
                <a:solidFill>
                  <a:srgbClr val="000000"/>
                </a:solidFill>
                <a:latin typeface="Arial"/>
                <a:ea typeface="Arial"/>
                <a:cs typeface="Arial"/>
                <a:sym typeface="Arial"/>
              </a:rPr>
              <a:t>Say something about what you notice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6"/>
          <p:cNvSpPr/>
          <p:nvPr/>
        </p:nvSpPr>
        <p:spPr>
          <a:xfrm>
            <a:off x="-1627150" y="0"/>
            <a:ext cx="12198952" cy="10286540"/>
          </a:xfrm>
          <a:custGeom>
            <a:avLst/>
            <a:gdLst/>
            <a:ahLst/>
            <a:cxnLst/>
            <a:rect l="l" t="t" r="r" b="b"/>
            <a:pathLst>
              <a:path w="12168531" h="10443188" extrusionOk="0">
                <a:moveTo>
                  <a:pt x="0" y="0"/>
                </a:moveTo>
                <a:lnTo>
                  <a:pt x="12168532" y="0"/>
                </a:lnTo>
                <a:lnTo>
                  <a:pt x="12168532" y="10443188"/>
                </a:lnTo>
                <a:lnTo>
                  <a:pt x="0" y="10443188"/>
                </a:lnTo>
                <a:lnTo>
                  <a:pt x="0" y="0"/>
                </a:lnTo>
                <a:close/>
              </a:path>
            </a:pathLst>
          </a:custGeom>
          <a:blipFill rotWithShape="1">
            <a:blip r:embed="rId3">
              <a:alphaModFix/>
            </a:blip>
            <a:stretch>
              <a:fillRect l="-13470" t="-6918" r="-21233" b="-1382"/>
            </a:stretch>
          </a:blipFill>
          <a:ln>
            <a:noFill/>
          </a:ln>
        </p:spPr>
        <p:txBody>
          <a:bodyPr/>
          <a:lstStyle/>
          <a:p>
            <a:endParaRPr lang="en-US"/>
          </a:p>
        </p:txBody>
      </p:sp>
      <p:sp>
        <p:nvSpPr>
          <p:cNvPr id="211" name="Google Shape;211;p26"/>
          <p:cNvSpPr txBox="1"/>
          <p:nvPr/>
        </p:nvSpPr>
        <p:spPr>
          <a:xfrm>
            <a:off x="11132175" y="261278"/>
            <a:ext cx="6191400" cy="772500"/>
          </a:xfrm>
          <a:prstGeom prst="rect">
            <a:avLst/>
          </a:prstGeom>
          <a:noFill/>
          <a:ln>
            <a:noFill/>
          </a:ln>
        </p:spPr>
        <p:txBody>
          <a:bodyPr spcFirstLastPara="1" wrap="square" lIns="0" tIns="0" rIns="0" bIns="0" anchor="t" anchorCtr="0">
            <a:spAutoFit/>
          </a:bodyPr>
          <a:lstStyle/>
          <a:p>
            <a:pPr marL="0" marR="0" lvl="0" indent="0" algn="ctr" rtl="0">
              <a:lnSpc>
                <a:spcPct val="188023"/>
              </a:lnSpc>
              <a:spcBef>
                <a:spcPts val="0"/>
              </a:spcBef>
              <a:spcAft>
                <a:spcPts val="0"/>
              </a:spcAft>
              <a:buNone/>
            </a:pPr>
            <a:r>
              <a:rPr lang="en-US" sz="5018" b="1" i="0" u="none" strike="noStrike" cap="none">
                <a:solidFill>
                  <a:srgbClr val="001931"/>
                </a:solidFill>
                <a:latin typeface="League Spartan"/>
                <a:ea typeface="League Spartan"/>
                <a:cs typeface="League Spartan"/>
                <a:sym typeface="League Spartan"/>
              </a:rPr>
              <a:t>SAME OR DIFFERENT?</a:t>
            </a:r>
            <a:endParaRPr b="1"/>
          </a:p>
        </p:txBody>
      </p:sp>
      <p:sp>
        <p:nvSpPr>
          <p:cNvPr id="212" name="Google Shape;212;p26"/>
          <p:cNvSpPr txBox="1"/>
          <p:nvPr/>
        </p:nvSpPr>
        <p:spPr>
          <a:xfrm>
            <a:off x="10959339" y="1359362"/>
            <a:ext cx="6783300" cy="7795200"/>
          </a:xfrm>
          <a:prstGeom prst="rect">
            <a:avLst/>
          </a:prstGeom>
          <a:noFill/>
          <a:ln>
            <a:noFill/>
          </a:ln>
        </p:spPr>
        <p:txBody>
          <a:bodyPr spcFirstLastPara="1" wrap="square" lIns="0" tIns="0" rIns="0" bIns="0" anchor="t" anchorCtr="0">
            <a:spAutoFit/>
          </a:bodyPr>
          <a:lstStyle/>
          <a:p>
            <a:pPr marL="772240" marR="0" lvl="1" indent="-386119" algn="l" rtl="0">
              <a:lnSpc>
                <a:spcPct val="188031"/>
              </a:lnSpc>
              <a:spcBef>
                <a:spcPts val="0"/>
              </a:spcBef>
              <a:spcAft>
                <a:spcPts val="0"/>
              </a:spcAft>
              <a:buClr>
                <a:srgbClr val="001931"/>
              </a:buClr>
              <a:buSzPts val="3575"/>
              <a:buFont typeface="Arial"/>
              <a:buAutoNum type="arabicPeriod"/>
            </a:pPr>
            <a:r>
              <a:rPr lang="en-US" sz="3576" b="0" i="0" u="none" strike="noStrike" cap="none">
                <a:solidFill>
                  <a:srgbClr val="001931"/>
                </a:solidFill>
                <a:latin typeface="Arial"/>
                <a:ea typeface="Arial"/>
                <a:cs typeface="Arial"/>
                <a:sym typeface="Arial"/>
              </a:rPr>
              <a:t>Partner at your table to decide for each action or role:</a:t>
            </a:r>
            <a:endParaRPr/>
          </a:p>
          <a:p>
            <a:pPr marL="914400" marR="0" lvl="0" indent="0" algn="l" rtl="0">
              <a:lnSpc>
                <a:spcPct val="188031"/>
              </a:lnSpc>
              <a:spcBef>
                <a:spcPts val="0"/>
              </a:spcBef>
              <a:spcAft>
                <a:spcPts val="0"/>
              </a:spcAft>
              <a:buNone/>
            </a:pPr>
            <a:r>
              <a:rPr lang="en-US" sz="3576" b="0" i="1" u="none" strike="noStrike" cap="none">
                <a:solidFill>
                  <a:srgbClr val="001931"/>
                </a:solidFill>
                <a:latin typeface="Arial"/>
                <a:ea typeface="Arial"/>
                <a:cs typeface="Arial"/>
                <a:sym typeface="Arial"/>
              </a:rPr>
              <a:t>Is this function part of MTSS, part of MICIP, or BOTH?</a:t>
            </a:r>
            <a:endParaRPr/>
          </a:p>
          <a:p>
            <a:pPr marL="0" marR="0" lvl="0" indent="0" algn="l" rtl="0">
              <a:lnSpc>
                <a:spcPct val="188031"/>
              </a:lnSpc>
              <a:spcBef>
                <a:spcPts val="0"/>
              </a:spcBef>
              <a:spcAft>
                <a:spcPts val="0"/>
              </a:spcAft>
              <a:buNone/>
            </a:pPr>
            <a:endParaRPr sz="3576" b="0" i="1" u="none" strike="noStrike" cap="none">
              <a:solidFill>
                <a:srgbClr val="001931"/>
              </a:solidFill>
              <a:latin typeface="Arial"/>
              <a:ea typeface="Arial"/>
              <a:cs typeface="Arial"/>
              <a:sym typeface="Arial"/>
            </a:endParaRPr>
          </a:p>
          <a:p>
            <a:pPr marL="772240" marR="0" lvl="1" indent="-386120" algn="l" rtl="0">
              <a:lnSpc>
                <a:spcPct val="188031"/>
              </a:lnSpc>
              <a:spcBef>
                <a:spcPts val="0"/>
              </a:spcBef>
              <a:spcAft>
                <a:spcPts val="0"/>
              </a:spcAft>
              <a:buClr>
                <a:srgbClr val="001931"/>
              </a:buClr>
              <a:buSzPts val="3575"/>
              <a:buFont typeface="Arial"/>
              <a:buAutoNum type="arabicPeriod"/>
            </a:pPr>
            <a:r>
              <a:rPr lang="en-US" sz="3576" b="0" i="0" u="none" strike="noStrike" cap="none">
                <a:solidFill>
                  <a:srgbClr val="001931"/>
                </a:solidFill>
                <a:latin typeface="Arial"/>
                <a:ea typeface="Arial"/>
                <a:cs typeface="Arial"/>
                <a:sym typeface="Arial"/>
              </a:rPr>
              <a:t>Mark in your note catcher as you decide </a:t>
            </a:r>
            <a:r>
              <a:rPr lang="en-US" sz="3076" b="0" i="0" u="none" strike="noStrike" cap="none">
                <a:solidFill>
                  <a:srgbClr val="001931"/>
                </a:solidFill>
                <a:latin typeface="Arial"/>
                <a:ea typeface="Arial"/>
                <a:cs typeface="Arial"/>
                <a:sym typeface="Arial"/>
              </a:rPr>
              <a:t>(This will help</a:t>
            </a:r>
            <a:r>
              <a:rPr lang="en-US" sz="3076">
                <a:solidFill>
                  <a:srgbClr val="001931"/>
                </a:solidFill>
              </a:rPr>
              <a:t> later!</a:t>
            </a:r>
            <a:r>
              <a:rPr lang="en-US" sz="3076" b="0" i="0" u="none" strike="noStrike" cap="none">
                <a:solidFill>
                  <a:srgbClr val="001931"/>
                </a:solidFill>
                <a:latin typeface="Arial"/>
                <a:ea typeface="Arial"/>
                <a:cs typeface="Arial"/>
                <a:sym typeface="Arial"/>
              </a:rPr>
              <a:t>)</a:t>
            </a:r>
            <a:endParaRPr sz="900"/>
          </a:p>
          <a:p>
            <a:pPr marL="0" marR="0" lvl="0" indent="0" algn="l" rtl="0">
              <a:lnSpc>
                <a:spcPct val="188031"/>
              </a:lnSpc>
              <a:spcBef>
                <a:spcPts val="0"/>
              </a:spcBef>
              <a:spcAft>
                <a:spcPts val="0"/>
              </a:spcAft>
              <a:buNone/>
            </a:pPr>
            <a:endParaRPr sz="3576" b="0" i="0" u="none" strike="noStrike" cap="none">
              <a:solidFill>
                <a:srgbClr val="00193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7"/>
          <p:cNvSpPr/>
          <p:nvPr/>
        </p:nvSpPr>
        <p:spPr>
          <a:xfrm>
            <a:off x="-1627150" y="0"/>
            <a:ext cx="12168531" cy="10286540"/>
          </a:xfrm>
          <a:custGeom>
            <a:avLst/>
            <a:gdLst/>
            <a:ahLst/>
            <a:cxnLst/>
            <a:rect l="l" t="t" r="r" b="b"/>
            <a:pathLst>
              <a:path w="12168531" h="10443188" extrusionOk="0">
                <a:moveTo>
                  <a:pt x="0" y="0"/>
                </a:moveTo>
                <a:lnTo>
                  <a:pt x="12168532" y="0"/>
                </a:lnTo>
                <a:lnTo>
                  <a:pt x="12168532" y="10443188"/>
                </a:lnTo>
                <a:lnTo>
                  <a:pt x="0" y="10443188"/>
                </a:lnTo>
                <a:lnTo>
                  <a:pt x="0" y="0"/>
                </a:lnTo>
                <a:close/>
              </a:path>
            </a:pathLst>
          </a:custGeom>
          <a:blipFill rotWithShape="1">
            <a:blip r:embed="rId3">
              <a:alphaModFix/>
            </a:blip>
            <a:stretch>
              <a:fillRect l="-13470" t="-6920" r="-21230" b="-1380"/>
            </a:stretch>
          </a:blipFill>
          <a:ln>
            <a:noFill/>
          </a:ln>
        </p:spPr>
        <p:txBody>
          <a:bodyPr/>
          <a:lstStyle/>
          <a:p>
            <a:endParaRPr lang="en-US"/>
          </a:p>
        </p:txBody>
      </p:sp>
      <p:sp>
        <p:nvSpPr>
          <p:cNvPr id="218" name="Google Shape;218;p27"/>
          <p:cNvSpPr txBox="1"/>
          <p:nvPr/>
        </p:nvSpPr>
        <p:spPr>
          <a:xfrm>
            <a:off x="11132175" y="261278"/>
            <a:ext cx="6191400" cy="772500"/>
          </a:xfrm>
          <a:prstGeom prst="rect">
            <a:avLst/>
          </a:prstGeom>
          <a:noFill/>
          <a:ln>
            <a:noFill/>
          </a:ln>
        </p:spPr>
        <p:txBody>
          <a:bodyPr spcFirstLastPara="1" wrap="square" lIns="0" tIns="0" rIns="0" bIns="0" anchor="t" anchorCtr="0">
            <a:spAutoFit/>
          </a:bodyPr>
          <a:lstStyle/>
          <a:p>
            <a:pPr marL="0" marR="0" lvl="0" indent="0" algn="ctr" rtl="0">
              <a:lnSpc>
                <a:spcPct val="188023"/>
              </a:lnSpc>
              <a:spcBef>
                <a:spcPts val="0"/>
              </a:spcBef>
              <a:spcAft>
                <a:spcPts val="0"/>
              </a:spcAft>
              <a:buNone/>
            </a:pPr>
            <a:r>
              <a:rPr lang="en-US" sz="5018" b="1" i="0" u="none" strike="noStrike" cap="none">
                <a:solidFill>
                  <a:srgbClr val="001931"/>
                </a:solidFill>
                <a:latin typeface="League Spartan"/>
                <a:ea typeface="League Spartan"/>
                <a:cs typeface="League Spartan"/>
                <a:sym typeface="League Spartan"/>
              </a:rPr>
              <a:t>SAME OR DIFFERENT?</a:t>
            </a:r>
            <a:endParaRPr b="1"/>
          </a:p>
        </p:txBody>
      </p:sp>
      <p:sp>
        <p:nvSpPr>
          <p:cNvPr id="219" name="Google Shape;219;p27"/>
          <p:cNvSpPr txBox="1"/>
          <p:nvPr/>
        </p:nvSpPr>
        <p:spPr>
          <a:xfrm>
            <a:off x="10959339" y="1359362"/>
            <a:ext cx="6783300" cy="1845900"/>
          </a:xfrm>
          <a:prstGeom prst="rect">
            <a:avLst/>
          </a:prstGeom>
          <a:noFill/>
          <a:ln>
            <a:noFill/>
          </a:ln>
        </p:spPr>
        <p:txBody>
          <a:bodyPr spcFirstLastPara="1" wrap="square" lIns="0" tIns="0" rIns="0" bIns="0" anchor="t" anchorCtr="0">
            <a:spAutoFit/>
          </a:bodyPr>
          <a:lstStyle/>
          <a:p>
            <a:pPr marL="0" marR="0" lvl="0" indent="0" algn="l" rtl="0">
              <a:lnSpc>
                <a:spcPct val="188031"/>
              </a:lnSpc>
              <a:spcBef>
                <a:spcPts val="0"/>
              </a:spcBef>
              <a:spcAft>
                <a:spcPts val="0"/>
              </a:spcAft>
              <a:buNone/>
            </a:pPr>
            <a:endParaRPr sz="900"/>
          </a:p>
          <a:p>
            <a:pPr marL="0" marR="0" lvl="0" indent="0" algn="l" rtl="0">
              <a:lnSpc>
                <a:spcPct val="188031"/>
              </a:lnSpc>
              <a:spcBef>
                <a:spcPts val="0"/>
              </a:spcBef>
              <a:spcAft>
                <a:spcPts val="0"/>
              </a:spcAft>
              <a:buNone/>
            </a:pPr>
            <a:r>
              <a:rPr lang="en-US" sz="3576">
                <a:solidFill>
                  <a:srgbClr val="001931"/>
                </a:solidFill>
              </a:rPr>
              <a:t>Compare to the “answer key” and reflect.</a:t>
            </a:r>
            <a:endParaRPr sz="3576" b="0" i="0" u="none" strike="noStrike" cap="none">
              <a:solidFill>
                <a:srgbClr val="00193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223"/>
        <p:cNvGrpSpPr/>
        <p:nvPr/>
      </p:nvGrpSpPr>
      <p:grpSpPr>
        <a:xfrm>
          <a:off x="0" y="0"/>
          <a:ext cx="0" cy="0"/>
          <a:chOff x="0" y="0"/>
          <a:chExt cx="0" cy="0"/>
        </a:xfrm>
      </p:grpSpPr>
      <p:grpSp>
        <p:nvGrpSpPr>
          <p:cNvPr id="224" name="Google Shape;224;p28"/>
          <p:cNvGrpSpPr/>
          <p:nvPr/>
        </p:nvGrpSpPr>
        <p:grpSpPr>
          <a:xfrm>
            <a:off x="8857041" y="-253157"/>
            <a:ext cx="9430959" cy="10540157"/>
            <a:chOff x="0" y="-66675"/>
            <a:chExt cx="2483874" cy="2776008"/>
          </a:xfrm>
        </p:grpSpPr>
        <p:sp>
          <p:nvSpPr>
            <p:cNvPr id="225" name="Google Shape;225;p28"/>
            <p:cNvSpPr/>
            <p:nvPr/>
          </p:nvSpPr>
          <p:spPr>
            <a:xfrm>
              <a:off x="0" y="0"/>
              <a:ext cx="2483874" cy="2709333"/>
            </a:xfrm>
            <a:custGeom>
              <a:avLst/>
              <a:gdLst/>
              <a:ahLst/>
              <a:cxnLst/>
              <a:rect l="l" t="t" r="r" b="b"/>
              <a:pathLst>
                <a:path w="2483874" h="2709333" extrusionOk="0">
                  <a:moveTo>
                    <a:pt x="0" y="0"/>
                  </a:moveTo>
                  <a:lnTo>
                    <a:pt x="2483874" y="0"/>
                  </a:lnTo>
                  <a:lnTo>
                    <a:pt x="2483874" y="2709333"/>
                  </a:lnTo>
                  <a:lnTo>
                    <a:pt x="0" y="2709333"/>
                  </a:lnTo>
                  <a:close/>
                </a:path>
              </a:pathLst>
            </a:custGeom>
            <a:solidFill>
              <a:srgbClr val="FFFFFF"/>
            </a:solidFill>
            <a:ln>
              <a:noFill/>
            </a:ln>
          </p:spPr>
          <p:txBody>
            <a:bodyPr/>
            <a:lstStyle/>
            <a:p>
              <a:endParaRPr lang="en-US"/>
            </a:p>
          </p:txBody>
        </p:sp>
        <p:sp>
          <p:nvSpPr>
            <p:cNvPr id="226" name="Google Shape;226;p28"/>
            <p:cNvSpPr txBox="1"/>
            <p:nvPr/>
          </p:nvSpPr>
          <p:spPr>
            <a:xfrm>
              <a:off x="0" y="-66675"/>
              <a:ext cx="2483874" cy="2776008"/>
            </a:xfrm>
            <a:prstGeom prst="rect">
              <a:avLst/>
            </a:prstGeom>
            <a:noFill/>
            <a:ln>
              <a:noFill/>
            </a:ln>
          </p:spPr>
          <p:txBody>
            <a:bodyPr spcFirstLastPara="1" wrap="square" lIns="50800" tIns="50800" rIns="50800" bIns="50800" anchor="ctr" anchorCtr="0">
              <a:noAutofit/>
            </a:bodyPr>
            <a:lstStyle/>
            <a:p>
              <a:pPr marL="0" marR="0" lvl="0" indent="0" algn="ctr" rtl="0">
                <a:lnSpc>
                  <a:spcPct val="175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227" name="Google Shape;227;p28"/>
          <p:cNvCxnSpPr/>
          <p:nvPr/>
        </p:nvCxnSpPr>
        <p:spPr>
          <a:xfrm>
            <a:off x="1114025" y="1463343"/>
            <a:ext cx="5122800" cy="0"/>
          </a:xfrm>
          <a:prstGeom prst="straightConnector1">
            <a:avLst/>
          </a:prstGeom>
          <a:noFill/>
          <a:ln w="38100" cap="flat" cmpd="sng">
            <a:solidFill>
              <a:srgbClr val="FFFFFF"/>
            </a:solidFill>
            <a:prstDash val="solid"/>
            <a:round/>
            <a:headEnd type="none" w="sm" len="sm"/>
            <a:tailEnd type="none" w="sm" len="sm"/>
          </a:ln>
        </p:spPr>
      </p:cxnSp>
      <p:sp>
        <p:nvSpPr>
          <p:cNvPr id="228" name="Google Shape;228;p28"/>
          <p:cNvSpPr txBox="1"/>
          <p:nvPr/>
        </p:nvSpPr>
        <p:spPr>
          <a:xfrm>
            <a:off x="1114025" y="533400"/>
            <a:ext cx="5894700" cy="649500"/>
          </a:xfrm>
          <a:prstGeom prst="rect">
            <a:avLst/>
          </a:prstGeom>
          <a:noFill/>
          <a:ln>
            <a:noFill/>
          </a:ln>
        </p:spPr>
        <p:txBody>
          <a:bodyPr spcFirstLastPara="1" wrap="square" lIns="0" tIns="0" rIns="0" bIns="0" anchor="t" anchorCtr="0">
            <a:spAutoFit/>
          </a:bodyPr>
          <a:lstStyle/>
          <a:p>
            <a:pPr marL="0" marR="0" lvl="0" indent="0" algn="l" rtl="0">
              <a:lnSpc>
                <a:spcPct val="105001"/>
              </a:lnSpc>
              <a:spcBef>
                <a:spcPts val="0"/>
              </a:spcBef>
              <a:spcAft>
                <a:spcPts val="0"/>
              </a:spcAft>
              <a:buNone/>
            </a:pPr>
            <a:r>
              <a:rPr lang="en-US" sz="4219" b="0" i="0" u="none" strike="noStrike" cap="none">
                <a:solidFill>
                  <a:srgbClr val="FFFFFF"/>
                </a:solidFill>
                <a:latin typeface="Arial"/>
                <a:ea typeface="Arial"/>
                <a:cs typeface="Arial"/>
                <a:sym typeface="Arial"/>
              </a:rPr>
              <a:t>Same</a:t>
            </a:r>
            <a:endParaRPr/>
          </a:p>
        </p:txBody>
      </p:sp>
      <p:sp>
        <p:nvSpPr>
          <p:cNvPr id="229" name="Google Shape;229;p28"/>
          <p:cNvSpPr txBox="1"/>
          <p:nvPr/>
        </p:nvSpPr>
        <p:spPr>
          <a:xfrm>
            <a:off x="691400" y="1841500"/>
            <a:ext cx="7335900" cy="8057100"/>
          </a:xfrm>
          <a:prstGeom prst="rect">
            <a:avLst/>
          </a:prstGeom>
          <a:noFill/>
          <a:ln>
            <a:noFill/>
          </a:ln>
        </p:spPr>
        <p:txBody>
          <a:bodyPr spcFirstLastPara="1" wrap="square" lIns="0" tIns="0" rIns="0" bIns="0" anchor="t" anchorCtr="0">
            <a:spAutoFit/>
          </a:bodyPr>
          <a:lstStyle/>
          <a:p>
            <a:pPr marL="690877" marR="0" lvl="1" indent="-345440" algn="l" rtl="0">
              <a:lnSpc>
                <a:spcPct val="115000"/>
              </a:lnSpc>
              <a:spcBef>
                <a:spcPts val="0"/>
              </a:spcBef>
              <a:spcAft>
                <a:spcPts val="0"/>
              </a:spcAft>
              <a:buClr>
                <a:srgbClr val="FFFFFF"/>
              </a:buClr>
              <a:buSzPts val="3199"/>
              <a:buFont typeface="Arial"/>
              <a:buChar char="•"/>
            </a:pPr>
            <a:r>
              <a:rPr lang="en-US" sz="3199">
                <a:solidFill>
                  <a:srgbClr val="FFFFFF"/>
                </a:solidFill>
              </a:rPr>
              <a:t>School improvement frameworks</a:t>
            </a:r>
            <a:endParaRPr sz="3199">
              <a:solidFill>
                <a:srgbClr val="FFFFFF"/>
              </a:solidFill>
            </a:endParaRPr>
          </a:p>
          <a:p>
            <a:pPr marL="690877" marR="0" lvl="1" indent="-345440" algn="l" rtl="0">
              <a:lnSpc>
                <a:spcPct val="115000"/>
              </a:lnSpc>
              <a:spcBef>
                <a:spcPts val="1000"/>
              </a:spcBef>
              <a:spcAft>
                <a:spcPts val="0"/>
              </a:spcAft>
              <a:buClr>
                <a:srgbClr val="FFFFFF"/>
              </a:buClr>
              <a:buSzPts val="3199"/>
              <a:buFont typeface="Arial"/>
              <a:buChar char="•"/>
            </a:pPr>
            <a:r>
              <a:rPr lang="en-US" sz="3199" b="0" i="0" u="none" strike="noStrike" cap="none">
                <a:solidFill>
                  <a:srgbClr val="FFFFFF"/>
                </a:solidFill>
                <a:latin typeface="Arial"/>
                <a:ea typeface="Arial"/>
                <a:cs typeface="Arial"/>
                <a:sym typeface="Arial"/>
              </a:rPr>
              <a:t>Shared mindset of ongoing evaluation and adjustment. </a:t>
            </a:r>
            <a:endParaRPr/>
          </a:p>
          <a:p>
            <a:pPr marL="690877" marR="0" lvl="1" indent="-345440" algn="l" rtl="0">
              <a:lnSpc>
                <a:spcPct val="115000"/>
              </a:lnSpc>
              <a:spcBef>
                <a:spcPts val="1000"/>
              </a:spcBef>
              <a:spcAft>
                <a:spcPts val="0"/>
              </a:spcAft>
              <a:buClr>
                <a:srgbClr val="FFFFFF"/>
              </a:buClr>
              <a:buSzPts val="3199"/>
              <a:buFont typeface="Arial"/>
              <a:buChar char="•"/>
            </a:pPr>
            <a:r>
              <a:rPr lang="en-US" sz="3199" b="0" i="0" u="none" strike="noStrike" cap="none">
                <a:solidFill>
                  <a:srgbClr val="FFFFFF"/>
                </a:solidFill>
                <a:latin typeface="Arial"/>
                <a:ea typeface="Arial"/>
                <a:cs typeface="Arial"/>
                <a:sym typeface="Arial"/>
              </a:rPr>
              <a:t>Based on implementation science and improvement cycles. </a:t>
            </a:r>
            <a:endParaRPr/>
          </a:p>
          <a:p>
            <a:pPr marL="690877" marR="0" lvl="1" indent="-345440" algn="l" rtl="0">
              <a:lnSpc>
                <a:spcPct val="115000"/>
              </a:lnSpc>
              <a:spcBef>
                <a:spcPts val="1000"/>
              </a:spcBef>
              <a:spcAft>
                <a:spcPts val="0"/>
              </a:spcAft>
              <a:buClr>
                <a:srgbClr val="FFFFFF"/>
              </a:buClr>
              <a:buSzPts val="3199"/>
              <a:buFont typeface="Arial"/>
              <a:buChar char="•"/>
            </a:pPr>
            <a:r>
              <a:rPr lang="en-US" sz="3199" b="0" i="0" u="none" strike="noStrike" cap="none">
                <a:solidFill>
                  <a:srgbClr val="FFFFFF"/>
                </a:solidFill>
                <a:latin typeface="Arial"/>
                <a:ea typeface="Arial"/>
                <a:cs typeface="Arial"/>
                <a:sym typeface="Arial"/>
              </a:rPr>
              <a:t>Look at many of the same types of data (e.g. scale/reach, capacity, fidelity, impact) in the same areas.</a:t>
            </a:r>
            <a:endParaRPr/>
          </a:p>
          <a:p>
            <a:pPr marL="690877" marR="0" lvl="1" indent="-345440" algn="l" rtl="0">
              <a:lnSpc>
                <a:spcPct val="115000"/>
              </a:lnSpc>
              <a:spcBef>
                <a:spcPts val="1000"/>
              </a:spcBef>
              <a:spcAft>
                <a:spcPts val="0"/>
              </a:spcAft>
              <a:buClr>
                <a:srgbClr val="FFFFFF"/>
              </a:buClr>
              <a:buSzPts val="3199"/>
              <a:buFont typeface="Arial"/>
              <a:buChar char="•"/>
            </a:pPr>
            <a:r>
              <a:rPr lang="en-US" sz="3199" b="0" i="0" u="none" strike="noStrike" cap="none">
                <a:solidFill>
                  <a:srgbClr val="FFFFFF"/>
                </a:solidFill>
                <a:latin typeface="Arial"/>
                <a:ea typeface="Arial"/>
                <a:cs typeface="Arial"/>
                <a:sym typeface="Arial"/>
              </a:rPr>
              <a:t>Both utilize teams and seek to improve systems.</a:t>
            </a:r>
            <a:endParaRPr/>
          </a:p>
          <a:p>
            <a:pPr marL="690877" marR="0" lvl="1" indent="-345440" algn="l" rtl="0">
              <a:lnSpc>
                <a:spcPct val="115000"/>
              </a:lnSpc>
              <a:spcBef>
                <a:spcPts val="1000"/>
              </a:spcBef>
              <a:spcAft>
                <a:spcPts val="0"/>
              </a:spcAft>
              <a:buClr>
                <a:srgbClr val="FFFFFF"/>
              </a:buClr>
              <a:buSzPts val="3199"/>
              <a:buFont typeface="Arial"/>
              <a:buChar char="•"/>
            </a:pPr>
            <a:r>
              <a:rPr lang="en-US" sz="3199" b="0" i="0" u="none" strike="noStrike" cap="none">
                <a:solidFill>
                  <a:srgbClr val="FFFFFF"/>
                </a:solidFill>
                <a:latin typeface="Arial"/>
                <a:ea typeface="Arial"/>
                <a:cs typeface="Arial"/>
                <a:sym typeface="Arial"/>
              </a:rPr>
              <a:t>Effective Tier 1 instruction involves continuous improvement work</a:t>
            </a:r>
            <a:endParaRPr/>
          </a:p>
          <a:p>
            <a:pPr marL="0" marR="0" lvl="0" indent="0" algn="l" rtl="0">
              <a:lnSpc>
                <a:spcPct val="115000"/>
              </a:lnSpc>
              <a:spcBef>
                <a:spcPts val="1000"/>
              </a:spcBef>
              <a:spcAft>
                <a:spcPts val="1000"/>
              </a:spcAft>
              <a:buNone/>
            </a:pPr>
            <a:endParaRPr sz="3199" b="0" i="0" u="none" strike="noStrike" cap="none">
              <a:solidFill>
                <a:srgbClr val="FFFFFF"/>
              </a:solidFill>
              <a:latin typeface="Arial"/>
              <a:ea typeface="Arial"/>
              <a:cs typeface="Arial"/>
              <a:sym typeface="Arial"/>
            </a:endParaRPr>
          </a:p>
        </p:txBody>
      </p:sp>
      <p:sp>
        <p:nvSpPr>
          <p:cNvPr id="230" name="Google Shape;230;p28" descr="Diagram showing five colored star-shaped components of a Multi-Tiered System of Supports (MTSS) framework: Team-Based Leadership, Continuous Data-based decision making are circled."/>
          <p:cNvSpPr/>
          <p:nvPr/>
        </p:nvSpPr>
        <p:spPr>
          <a:xfrm>
            <a:off x="9384284" y="848473"/>
            <a:ext cx="8366470" cy="7232553"/>
          </a:xfrm>
          <a:custGeom>
            <a:avLst/>
            <a:gdLst/>
            <a:ahLst/>
            <a:cxnLst/>
            <a:rect l="l" t="t" r="r" b="b"/>
            <a:pathLst>
              <a:path w="8366470" h="7232553" extrusionOk="0">
                <a:moveTo>
                  <a:pt x="0" y="0"/>
                </a:moveTo>
                <a:lnTo>
                  <a:pt x="8366470" y="0"/>
                </a:lnTo>
                <a:lnTo>
                  <a:pt x="8366470" y="7232552"/>
                </a:lnTo>
                <a:lnTo>
                  <a:pt x="0" y="7232552"/>
                </a:lnTo>
                <a:lnTo>
                  <a:pt x="0" y="0"/>
                </a:lnTo>
                <a:close/>
              </a:path>
            </a:pathLst>
          </a:custGeom>
          <a:blipFill rotWithShape="1">
            <a:blip r:embed="rId3">
              <a:alphaModFix/>
            </a:blip>
            <a:stretch>
              <a:fillRect/>
            </a:stretch>
          </a:blipFill>
          <a:ln>
            <a:noFill/>
          </a:ln>
        </p:spPr>
        <p:txBody>
          <a:bodyPr/>
          <a:lstStyle/>
          <a:p>
            <a:endParaRPr lang="en-US"/>
          </a:p>
        </p:txBody>
      </p:sp>
      <p:sp>
        <p:nvSpPr>
          <p:cNvPr id="231" name="Google Shape;231;p28"/>
          <p:cNvSpPr/>
          <p:nvPr/>
        </p:nvSpPr>
        <p:spPr>
          <a:xfrm>
            <a:off x="14384037" y="1568843"/>
            <a:ext cx="1627571" cy="1627571"/>
          </a:xfrm>
          <a:custGeom>
            <a:avLst/>
            <a:gdLst/>
            <a:ahLst/>
            <a:cxnLst/>
            <a:rect l="l" t="t" r="r" b="b"/>
            <a:pathLst>
              <a:path w="1627571" h="1627571" extrusionOk="0">
                <a:moveTo>
                  <a:pt x="0" y="0"/>
                </a:moveTo>
                <a:lnTo>
                  <a:pt x="1627571" y="0"/>
                </a:lnTo>
                <a:lnTo>
                  <a:pt x="1627571" y="1627571"/>
                </a:lnTo>
                <a:lnTo>
                  <a:pt x="0" y="1627571"/>
                </a:lnTo>
                <a:lnTo>
                  <a:pt x="0" y="0"/>
                </a:lnTo>
                <a:close/>
              </a:path>
            </a:pathLst>
          </a:custGeom>
          <a:blipFill rotWithShape="1">
            <a:blip r:embed="rId4">
              <a:alphaModFix/>
            </a:blip>
            <a:stretch>
              <a:fillRect/>
            </a:stretch>
          </a:blipFill>
          <a:ln>
            <a:noFill/>
          </a:ln>
        </p:spPr>
        <p:txBody>
          <a:bodyPr/>
          <a:lstStyle/>
          <a:p>
            <a:endParaRPr lang="en-US"/>
          </a:p>
        </p:txBody>
      </p:sp>
      <p:sp>
        <p:nvSpPr>
          <p:cNvPr id="232" name="Google Shape;232;p28"/>
          <p:cNvSpPr/>
          <p:nvPr/>
        </p:nvSpPr>
        <p:spPr>
          <a:xfrm>
            <a:off x="15048127" y="3861947"/>
            <a:ext cx="1926961" cy="1926961"/>
          </a:xfrm>
          <a:custGeom>
            <a:avLst/>
            <a:gdLst/>
            <a:ahLst/>
            <a:cxnLst/>
            <a:rect l="l" t="t" r="r" b="b"/>
            <a:pathLst>
              <a:path w="1926961" h="1926961" extrusionOk="0">
                <a:moveTo>
                  <a:pt x="0" y="0"/>
                </a:moveTo>
                <a:lnTo>
                  <a:pt x="1926961" y="0"/>
                </a:lnTo>
                <a:lnTo>
                  <a:pt x="1926961" y="1926961"/>
                </a:lnTo>
                <a:lnTo>
                  <a:pt x="0" y="1926961"/>
                </a:lnTo>
                <a:lnTo>
                  <a:pt x="0" y="0"/>
                </a:lnTo>
                <a:close/>
              </a:path>
            </a:pathLst>
          </a:custGeom>
          <a:blipFill rotWithShape="1">
            <a:blip r:embed="rId4">
              <a:alphaModFix/>
            </a:blip>
            <a:stretch>
              <a:fillRect/>
            </a:stretch>
          </a:blipFill>
          <a:ln>
            <a:noFill/>
          </a:ln>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236"/>
        <p:cNvGrpSpPr/>
        <p:nvPr/>
      </p:nvGrpSpPr>
      <p:grpSpPr>
        <a:xfrm>
          <a:off x="0" y="0"/>
          <a:ext cx="0" cy="0"/>
          <a:chOff x="0" y="0"/>
          <a:chExt cx="0" cy="0"/>
        </a:xfrm>
      </p:grpSpPr>
      <p:grpSp>
        <p:nvGrpSpPr>
          <p:cNvPr id="237" name="Google Shape;237;p29"/>
          <p:cNvGrpSpPr/>
          <p:nvPr/>
        </p:nvGrpSpPr>
        <p:grpSpPr>
          <a:xfrm>
            <a:off x="12005215" y="-295320"/>
            <a:ext cx="9430959" cy="10540157"/>
            <a:chOff x="0" y="-66675"/>
            <a:chExt cx="2483874" cy="2776008"/>
          </a:xfrm>
        </p:grpSpPr>
        <p:sp>
          <p:nvSpPr>
            <p:cNvPr id="238" name="Google Shape;238;p29"/>
            <p:cNvSpPr/>
            <p:nvPr/>
          </p:nvSpPr>
          <p:spPr>
            <a:xfrm>
              <a:off x="0" y="0"/>
              <a:ext cx="2483874" cy="2709333"/>
            </a:xfrm>
            <a:custGeom>
              <a:avLst/>
              <a:gdLst/>
              <a:ahLst/>
              <a:cxnLst/>
              <a:rect l="l" t="t" r="r" b="b"/>
              <a:pathLst>
                <a:path w="2483874" h="2709333" extrusionOk="0">
                  <a:moveTo>
                    <a:pt x="0" y="0"/>
                  </a:moveTo>
                  <a:lnTo>
                    <a:pt x="2483874" y="0"/>
                  </a:lnTo>
                  <a:lnTo>
                    <a:pt x="2483874" y="2709333"/>
                  </a:lnTo>
                  <a:lnTo>
                    <a:pt x="0" y="2709333"/>
                  </a:lnTo>
                  <a:close/>
                </a:path>
              </a:pathLst>
            </a:custGeom>
            <a:solidFill>
              <a:srgbClr val="FFFFFF"/>
            </a:solidFill>
            <a:ln>
              <a:noFill/>
            </a:ln>
          </p:spPr>
          <p:txBody>
            <a:bodyPr/>
            <a:lstStyle/>
            <a:p>
              <a:endParaRPr lang="en-US"/>
            </a:p>
          </p:txBody>
        </p:sp>
        <p:sp>
          <p:nvSpPr>
            <p:cNvPr id="239" name="Google Shape;239;p29"/>
            <p:cNvSpPr txBox="1"/>
            <p:nvPr/>
          </p:nvSpPr>
          <p:spPr>
            <a:xfrm>
              <a:off x="0" y="-66675"/>
              <a:ext cx="2483874" cy="2776008"/>
            </a:xfrm>
            <a:prstGeom prst="rect">
              <a:avLst/>
            </a:prstGeom>
            <a:noFill/>
            <a:ln>
              <a:noFill/>
            </a:ln>
          </p:spPr>
          <p:txBody>
            <a:bodyPr spcFirstLastPara="1" wrap="square" lIns="50800" tIns="50800" rIns="50800" bIns="50800" anchor="ctr" anchorCtr="0">
              <a:noAutofit/>
            </a:bodyPr>
            <a:lstStyle/>
            <a:p>
              <a:pPr marL="0" marR="0" lvl="0" indent="0" algn="ctr" rtl="0">
                <a:lnSpc>
                  <a:spcPct val="175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240" name="Google Shape;240;p29"/>
          <p:cNvCxnSpPr/>
          <p:nvPr/>
        </p:nvCxnSpPr>
        <p:spPr>
          <a:xfrm>
            <a:off x="1028700" y="1009650"/>
            <a:ext cx="5122944" cy="0"/>
          </a:xfrm>
          <a:prstGeom prst="straightConnector1">
            <a:avLst/>
          </a:prstGeom>
          <a:noFill/>
          <a:ln w="38100" cap="flat" cmpd="sng">
            <a:solidFill>
              <a:srgbClr val="FFFFFF"/>
            </a:solidFill>
            <a:prstDash val="solid"/>
            <a:round/>
            <a:headEnd type="none" w="sm" len="sm"/>
            <a:tailEnd type="none" w="sm" len="sm"/>
          </a:ln>
        </p:spPr>
      </p:cxnSp>
      <p:sp>
        <p:nvSpPr>
          <p:cNvPr id="241" name="Google Shape;241;p29"/>
          <p:cNvSpPr txBox="1"/>
          <p:nvPr/>
        </p:nvSpPr>
        <p:spPr>
          <a:xfrm>
            <a:off x="1028700" y="298807"/>
            <a:ext cx="5894691" cy="585213"/>
          </a:xfrm>
          <a:prstGeom prst="rect">
            <a:avLst/>
          </a:prstGeom>
          <a:noFill/>
          <a:ln>
            <a:noFill/>
          </a:ln>
        </p:spPr>
        <p:txBody>
          <a:bodyPr spcFirstLastPara="1" wrap="square" lIns="0" tIns="0" rIns="0" bIns="0" anchor="t" anchorCtr="0">
            <a:spAutoFit/>
          </a:bodyPr>
          <a:lstStyle/>
          <a:p>
            <a:pPr marL="0" marR="0" lvl="0" indent="0" algn="l" rtl="0">
              <a:lnSpc>
                <a:spcPct val="105001"/>
              </a:lnSpc>
              <a:spcBef>
                <a:spcPts val="0"/>
              </a:spcBef>
              <a:spcAft>
                <a:spcPts val="0"/>
              </a:spcAft>
              <a:buNone/>
            </a:pPr>
            <a:r>
              <a:rPr lang="en-US" sz="4219" b="0" i="0" u="none" strike="noStrike" cap="none">
                <a:solidFill>
                  <a:srgbClr val="FFFFFF"/>
                </a:solidFill>
                <a:latin typeface="Arial"/>
                <a:ea typeface="Arial"/>
                <a:cs typeface="Arial"/>
                <a:sym typeface="Arial"/>
              </a:rPr>
              <a:t>Different</a:t>
            </a:r>
            <a:endParaRPr/>
          </a:p>
        </p:txBody>
      </p:sp>
      <p:sp>
        <p:nvSpPr>
          <p:cNvPr id="242" name="Google Shape;242;p29"/>
          <p:cNvSpPr txBox="1"/>
          <p:nvPr/>
        </p:nvSpPr>
        <p:spPr>
          <a:xfrm>
            <a:off x="424363" y="1440165"/>
            <a:ext cx="11285100" cy="7537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1000"/>
              </a:spcBef>
              <a:spcAft>
                <a:spcPts val="0"/>
              </a:spcAft>
              <a:buNone/>
            </a:pPr>
            <a:r>
              <a:rPr lang="en-US" sz="3000" b="0" i="0" u="none" strike="noStrike" cap="none">
                <a:solidFill>
                  <a:srgbClr val="FFFFFF"/>
                </a:solidFill>
                <a:latin typeface="Arial"/>
                <a:ea typeface="Arial"/>
                <a:cs typeface="Arial"/>
                <a:sym typeface="Arial"/>
              </a:rPr>
              <a:t>While MTSS implementation provides a framework for addressing the needs of all learners using continuous improvement principles, it does not replace MICIP. </a:t>
            </a:r>
            <a:endParaRPr sz="3000" b="0" i="0" u="none" strike="noStrike" cap="none">
              <a:solidFill>
                <a:srgbClr val="FFFFFF"/>
              </a:solidFill>
              <a:latin typeface="Arial"/>
              <a:ea typeface="Arial"/>
              <a:cs typeface="Arial"/>
              <a:sym typeface="Arial"/>
            </a:endParaRPr>
          </a:p>
          <a:p>
            <a:pPr marL="0" marR="0" lvl="0" indent="0" algn="l" rtl="0">
              <a:lnSpc>
                <a:spcPct val="100000"/>
              </a:lnSpc>
              <a:spcBef>
                <a:spcPts val="1000"/>
              </a:spcBef>
              <a:spcAft>
                <a:spcPts val="0"/>
              </a:spcAft>
              <a:buNone/>
            </a:pPr>
            <a:endParaRPr sz="2800">
              <a:solidFill>
                <a:srgbClr val="FFFFFF"/>
              </a:solidFill>
            </a:endParaRPr>
          </a:p>
          <a:p>
            <a:pPr marL="690877" marR="0" lvl="1" indent="-320103" algn="l" rtl="0">
              <a:lnSpc>
                <a:spcPct val="100000"/>
              </a:lnSpc>
              <a:spcBef>
                <a:spcPts val="2000"/>
              </a:spcBef>
              <a:spcAft>
                <a:spcPts val="0"/>
              </a:spcAft>
              <a:buClr>
                <a:srgbClr val="FFFFFF"/>
              </a:buClr>
              <a:buSzPts val="2800"/>
              <a:buFont typeface="Arial"/>
              <a:buChar char="•"/>
            </a:pPr>
            <a:r>
              <a:rPr lang="en-US" sz="2800" b="0" i="0" u="none" strike="noStrike" cap="none">
                <a:solidFill>
                  <a:srgbClr val="FFFFFF"/>
                </a:solidFill>
                <a:latin typeface="Arial"/>
                <a:ea typeface="Arial"/>
                <a:cs typeface="Arial"/>
                <a:sym typeface="Arial"/>
              </a:rPr>
              <a:t>MTSS is one strategy that a district should integrate into its broader MICIP continuous improvement plan. </a:t>
            </a:r>
            <a:endParaRPr sz="2800"/>
          </a:p>
          <a:p>
            <a:pPr marL="690877" marR="0" lvl="1" indent="-320103" algn="l" rtl="0">
              <a:lnSpc>
                <a:spcPct val="100000"/>
              </a:lnSpc>
              <a:spcBef>
                <a:spcPts val="2000"/>
              </a:spcBef>
              <a:spcAft>
                <a:spcPts val="0"/>
              </a:spcAft>
              <a:buClr>
                <a:srgbClr val="FFFFFF"/>
              </a:buClr>
              <a:buSzPts val="2800"/>
              <a:buFont typeface="Arial"/>
              <a:buChar char="•"/>
            </a:pPr>
            <a:r>
              <a:rPr lang="en-US" sz="2800" b="0" i="0" u="none" strike="noStrike" cap="none">
                <a:solidFill>
                  <a:srgbClr val="FFFFFF"/>
                </a:solidFill>
                <a:latin typeface="Arial"/>
                <a:ea typeface="Arial"/>
                <a:cs typeface="Arial"/>
                <a:sym typeface="Arial"/>
              </a:rPr>
              <a:t>MICIP should include a plan for MTSS implementation, funding its implementation, and monitoring its success. </a:t>
            </a:r>
            <a:endParaRPr sz="2800"/>
          </a:p>
          <a:p>
            <a:pPr marL="690877" marR="0" lvl="1" indent="-320103" algn="l" rtl="0">
              <a:lnSpc>
                <a:spcPct val="100000"/>
              </a:lnSpc>
              <a:spcBef>
                <a:spcPts val="2000"/>
              </a:spcBef>
              <a:spcAft>
                <a:spcPts val="0"/>
              </a:spcAft>
              <a:buClr>
                <a:srgbClr val="FFFFFF"/>
              </a:buClr>
              <a:buSzPts val="2800"/>
              <a:buFont typeface="Arial"/>
              <a:buChar char="•"/>
            </a:pPr>
            <a:r>
              <a:rPr lang="en-US" sz="2800" b="0" i="0" u="none" strike="noStrike" cap="none">
                <a:solidFill>
                  <a:srgbClr val="FFFFFF"/>
                </a:solidFill>
                <a:latin typeface="Arial"/>
                <a:ea typeface="Arial"/>
                <a:cs typeface="Arial"/>
                <a:sym typeface="Arial"/>
              </a:rPr>
              <a:t>MICIP is the avenue through which the continuous data-based decision-making component of MTSS is enacted.</a:t>
            </a:r>
            <a:endParaRPr sz="2800"/>
          </a:p>
          <a:p>
            <a:pPr marL="1252218" marR="0" lvl="2" indent="-411119" algn="l" rtl="0">
              <a:lnSpc>
                <a:spcPct val="100000"/>
              </a:lnSpc>
              <a:spcBef>
                <a:spcPts val="2000"/>
              </a:spcBef>
              <a:spcAft>
                <a:spcPts val="0"/>
              </a:spcAft>
              <a:buClr>
                <a:srgbClr val="FFFFFF"/>
              </a:buClr>
              <a:buSzPts val="2800"/>
              <a:buFont typeface="Arial"/>
              <a:buChar char="⚬"/>
            </a:pPr>
            <a:r>
              <a:rPr lang="en-US" sz="2800" b="0" i="0" u="none" strike="noStrike" cap="none">
                <a:solidFill>
                  <a:srgbClr val="FFFFFF"/>
                </a:solidFill>
                <a:latin typeface="Arial"/>
                <a:ea typeface="Arial"/>
                <a:cs typeface="Arial"/>
                <a:sym typeface="Arial"/>
              </a:rPr>
              <a:t>MICIP is a district-driven process made of continuous improvement cycles happening with a larger multi-year cycle. MTSS data cycles inform that larger cycle. </a:t>
            </a:r>
            <a:endParaRPr sz="2800"/>
          </a:p>
          <a:p>
            <a:pPr marL="0" marR="0" lvl="0" indent="0" algn="l" rtl="0">
              <a:lnSpc>
                <a:spcPct val="100000"/>
              </a:lnSpc>
              <a:spcBef>
                <a:spcPts val="2000"/>
              </a:spcBef>
              <a:spcAft>
                <a:spcPts val="1000"/>
              </a:spcAft>
              <a:buNone/>
            </a:pPr>
            <a:endParaRPr sz="2800" b="0" i="0" u="none" strike="noStrike" cap="none">
              <a:solidFill>
                <a:srgbClr val="FFFFFF"/>
              </a:solidFill>
              <a:latin typeface="Arial"/>
              <a:ea typeface="Arial"/>
              <a:cs typeface="Arial"/>
              <a:sym typeface="Arial"/>
            </a:endParaRPr>
          </a:p>
        </p:txBody>
      </p:sp>
      <p:sp>
        <p:nvSpPr>
          <p:cNvPr id="243" name="Google Shape;243;p29" descr="Circular MICIP diagram with three initiatives in the center: MTSS, Leadership Development, and Teacher Mentoring"/>
          <p:cNvSpPr/>
          <p:nvPr/>
        </p:nvSpPr>
        <p:spPr>
          <a:xfrm>
            <a:off x="12369235" y="2448880"/>
            <a:ext cx="5664535" cy="5304913"/>
          </a:xfrm>
          <a:custGeom>
            <a:avLst/>
            <a:gdLst/>
            <a:ahLst/>
            <a:cxnLst/>
            <a:rect l="l" t="t" r="r" b="b"/>
            <a:pathLst>
              <a:path w="5664535" h="5304913" extrusionOk="0">
                <a:moveTo>
                  <a:pt x="0" y="0"/>
                </a:moveTo>
                <a:lnTo>
                  <a:pt x="5664535" y="0"/>
                </a:lnTo>
                <a:lnTo>
                  <a:pt x="5664535" y="5304914"/>
                </a:lnTo>
                <a:lnTo>
                  <a:pt x="0" y="5304914"/>
                </a:lnTo>
                <a:lnTo>
                  <a:pt x="0" y="0"/>
                </a:lnTo>
                <a:close/>
              </a:path>
            </a:pathLst>
          </a:custGeom>
          <a:blipFill rotWithShape="1">
            <a:blip r:embed="rId3">
              <a:alphaModFix/>
            </a:blip>
            <a:stretch>
              <a:fillRect l="-938" b="-1044"/>
            </a:stretch>
          </a:blipFill>
          <a:ln>
            <a:noFill/>
          </a:ln>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247"/>
        <p:cNvGrpSpPr/>
        <p:nvPr/>
      </p:nvGrpSpPr>
      <p:grpSpPr>
        <a:xfrm>
          <a:off x="0" y="0"/>
          <a:ext cx="0" cy="0"/>
          <a:chOff x="0" y="0"/>
          <a:chExt cx="0" cy="0"/>
        </a:xfrm>
      </p:grpSpPr>
      <p:grpSp>
        <p:nvGrpSpPr>
          <p:cNvPr id="248" name="Google Shape;248;p30"/>
          <p:cNvGrpSpPr/>
          <p:nvPr/>
        </p:nvGrpSpPr>
        <p:grpSpPr>
          <a:xfrm>
            <a:off x="6322239" y="-253157"/>
            <a:ext cx="11965761" cy="10540157"/>
            <a:chOff x="0" y="-66675"/>
            <a:chExt cx="3151476" cy="2776008"/>
          </a:xfrm>
        </p:grpSpPr>
        <p:sp>
          <p:nvSpPr>
            <p:cNvPr id="249" name="Google Shape;249;p30"/>
            <p:cNvSpPr/>
            <p:nvPr/>
          </p:nvSpPr>
          <p:spPr>
            <a:xfrm>
              <a:off x="0" y="0"/>
              <a:ext cx="3151476" cy="2709333"/>
            </a:xfrm>
            <a:custGeom>
              <a:avLst/>
              <a:gdLst/>
              <a:ahLst/>
              <a:cxnLst/>
              <a:rect l="l" t="t" r="r" b="b"/>
              <a:pathLst>
                <a:path w="3151476" h="2709333" extrusionOk="0">
                  <a:moveTo>
                    <a:pt x="0" y="0"/>
                  </a:moveTo>
                  <a:lnTo>
                    <a:pt x="3151476" y="0"/>
                  </a:lnTo>
                  <a:lnTo>
                    <a:pt x="3151476" y="2709333"/>
                  </a:lnTo>
                  <a:lnTo>
                    <a:pt x="0" y="2709333"/>
                  </a:lnTo>
                  <a:close/>
                </a:path>
              </a:pathLst>
            </a:custGeom>
            <a:solidFill>
              <a:srgbClr val="FFFFFF"/>
            </a:solidFill>
            <a:ln>
              <a:noFill/>
            </a:ln>
          </p:spPr>
          <p:txBody>
            <a:bodyPr/>
            <a:lstStyle/>
            <a:p>
              <a:endParaRPr lang="en-US"/>
            </a:p>
          </p:txBody>
        </p:sp>
        <p:sp>
          <p:nvSpPr>
            <p:cNvPr id="250" name="Google Shape;250;p30"/>
            <p:cNvSpPr txBox="1"/>
            <p:nvPr/>
          </p:nvSpPr>
          <p:spPr>
            <a:xfrm>
              <a:off x="0" y="-66675"/>
              <a:ext cx="3151476" cy="2776008"/>
            </a:xfrm>
            <a:prstGeom prst="rect">
              <a:avLst/>
            </a:prstGeom>
            <a:noFill/>
            <a:ln>
              <a:noFill/>
            </a:ln>
          </p:spPr>
          <p:txBody>
            <a:bodyPr spcFirstLastPara="1" wrap="square" lIns="50800" tIns="50800" rIns="50800" bIns="50800" anchor="ctr" anchorCtr="0">
              <a:noAutofit/>
            </a:bodyPr>
            <a:lstStyle/>
            <a:p>
              <a:pPr marL="0" marR="0" lvl="0" indent="0" algn="ctr" rtl="0">
                <a:lnSpc>
                  <a:spcPct val="175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251" name="Google Shape;251;p30"/>
          <p:cNvCxnSpPr/>
          <p:nvPr/>
        </p:nvCxnSpPr>
        <p:spPr>
          <a:xfrm>
            <a:off x="1028700" y="1009650"/>
            <a:ext cx="5122944" cy="0"/>
          </a:xfrm>
          <a:prstGeom prst="straightConnector1">
            <a:avLst/>
          </a:prstGeom>
          <a:noFill/>
          <a:ln w="38100" cap="flat" cmpd="sng">
            <a:solidFill>
              <a:srgbClr val="FFFFFF"/>
            </a:solidFill>
            <a:prstDash val="solid"/>
            <a:round/>
            <a:headEnd type="none" w="sm" len="sm"/>
            <a:tailEnd type="none" w="sm" len="sm"/>
          </a:ln>
        </p:spPr>
      </p:cxnSp>
      <p:sp>
        <p:nvSpPr>
          <p:cNvPr id="252" name="Google Shape;252;p30"/>
          <p:cNvSpPr txBox="1"/>
          <p:nvPr/>
        </p:nvSpPr>
        <p:spPr>
          <a:xfrm>
            <a:off x="1028700" y="298807"/>
            <a:ext cx="5894691" cy="585213"/>
          </a:xfrm>
          <a:prstGeom prst="rect">
            <a:avLst/>
          </a:prstGeom>
          <a:noFill/>
          <a:ln>
            <a:noFill/>
          </a:ln>
        </p:spPr>
        <p:txBody>
          <a:bodyPr spcFirstLastPara="1" wrap="square" lIns="0" tIns="0" rIns="0" bIns="0" anchor="t" anchorCtr="0">
            <a:spAutoFit/>
          </a:bodyPr>
          <a:lstStyle/>
          <a:p>
            <a:pPr marL="0" marR="0" lvl="0" indent="0" algn="l" rtl="0">
              <a:lnSpc>
                <a:spcPct val="105001"/>
              </a:lnSpc>
              <a:spcBef>
                <a:spcPts val="0"/>
              </a:spcBef>
              <a:spcAft>
                <a:spcPts val="0"/>
              </a:spcAft>
              <a:buNone/>
            </a:pPr>
            <a:r>
              <a:rPr lang="en-US" sz="4219" b="0" i="0" u="none" strike="noStrike" cap="none">
                <a:solidFill>
                  <a:srgbClr val="FFFFFF"/>
                </a:solidFill>
                <a:latin typeface="Arial"/>
                <a:ea typeface="Arial"/>
                <a:cs typeface="Arial"/>
                <a:sym typeface="Arial"/>
              </a:rPr>
              <a:t>Resources</a:t>
            </a:r>
            <a:endParaRPr/>
          </a:p>
        </p:txBody>
      </p:sp>
      <p:sp>
        <p:nvSpPr>
          <p:cNvPr id="253" name="Google Shape;253;p30"/>
          <p:cNvSpPr txBox="1"/>
          <p:nvPr/>
        </p:nvSpPr>
        <p:spPr>
          <a:xfrm>
            <a:off x="6668740" y="2385181"/>
            <a:ext cx="10938776" cy="4286628"/>
          </a:xfrm>
          <a:prstGeom prst="rect">
            <a:avLst/>
          </a:prstGeom>
          <a:noFill/>
          <a:ln>
            <a:noFill/>
          </a:ln>
        </p:spPr>
        <p:txBody>
          <a:bodyPr spcFirstLastPara="1" wrap="square" lIns="0" tIns="0" rIns="0" bIns="0" anchor="t" anchorCtr="0">
            <a:spAutoFit/>
          </a:bodyPr>
          <a:lstStyle/>
          <a:p>
            <a:pPr marL="0" marR="0" lvl="0" indent="0" algn="l" rtl="0">
              <a:lnSpc>
                <a:spcPct val="234444"/>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l" rtl="0">
              <a:lnSpc>
                <a:spcPct val="105001"/>
              </a:lnSpc>
              <a:spcBef>
                <a:spcPts val="0"/>
              </a:spcBef>
              <a:spcAft>
                <a:spcPts val="0"/>
              </a:spcAft>
              <a:buNone/>
            </a:pPr>
            <a:r>
              <a:rPr lang="en-US" sz="4019" b="0" i="0" u="none" strike="noStrike" cap="none">
                <a:solidFill>
                  <a:srgbClr val="001931"/>
                </a:solidFill>
                <a:latin typeface="Arial"/>
                <a:ea typeface="Arial"/>
                <a:cs typeface="Arial"/>
                <a:sym typeface="Arial"/>
              </a:rPr>
              <a:t>MDE: </a:t>
            </a:r>
            <a:r>
              <a:rPr lang="en-US" sz="4019" b="0" i="0" u="sng" strike="noStrike" cap="none">
                <a:solidFill>
                  <a:srgbClr val="001931"/>
                </a:solidFill>
                <a:latin typeface="Arial"/>
                <a:ea typeface="Arial"/>
                <a:cs typeface="Arial"/>
                <a:sym typeface="Arial"/>
                <a:hlinkClick r:id="rId3">
                  <a:extLst>
                    <a:ext uri="{A12FA001-AC4F-418D-AE19-62706E023703}">
                      <ahyp:hlinkClr xmlns:ahyp="http://schemas.microsoft.com/office/drawing/2018/hyperlinkcolor" val="tx"/>
                    </a:ext>
                  </a:extLst>
                </a:hlinkClick>
              </a:rPr>
              <a:t>FAQ About How MTSS Supports Continuous Improvement As Identified Through MICIP </a:t>
            </a:r>
            <a:endParaRPr/>
          </a:p>
          <a:p>
            <a:pPr marL="0" marR="0" lvl="0" indent="0" algn="l" rtl="0">
              <a:lnSpc>
                <a:spcPct val="105001"/>
              </a:lnSpc>
              <a:spcBef>
                <a:spcPts val="0"/>
              </a:spcBef>
              <a:spcAft>
                <a:spcPts val="0"/>
              </a:spcAft>
              <a:buNone/>
            </a:pPr>
            <a:endParaRPr sz="4019" b="0" i="0" u="sng" strike="noStrike" cap="none">
              <a:solidFill>
                <a:srgbClr val="001931"/>
              </a:solidFill>
              <a:latin typeface="Arial"/>
              <a:ea typeface="Arial"/>
              <a:cs typeface="Arial"/>
              <a:sym typeface="Arial"/>
              <a:hlinkClick r:id="rId3">
                <a:extLst>
                  <a:ext uri="{A12FA001-AC4F-418D-AE19-62706E023703}">
                    <ahyp:hlinkClr xmlns:ahyp="http://schemas.microsoft.com/office/drawing/2018/hyperlinkcolor" val="tx"/>
                  </a:ext>
                </a:extLst>
              </a:hlinkClick>
            </a:endParaRPr>
          </a:p>
          <a:p>
            <a:pPr marL="0" marR="0" lvl="0" indent="0" algn="l" rtl="0">
              <a:lnSpc>
                <a:spcPct val="105001"/>
              </a:lnSpc>
              <a:spcBef>
                <a:spcPts val="0"/>
              </a:spcBef>
              <a:spcAft>
                <a:spcPts val="0"/>
              </a:spcAft>
              <a:buNone/>
            </a:pPr>
            <a:r>
              <a:rPr lang="en-US" sz="4019" b="0" i="0" u="none" strike="noStrike" cap="none">
                <a:solidFill>
                  <a:srgbClr val="001931"/>
                </a:solidFill>
                <a:latin typeface="Arial"/>
                <a:ea typeface="Arial"/>
                <a:cs typeface="Arial"/>
                <a:sym typeface="Arial"/>
              </a:rPr>
              <a:t>MDE: </a:t>
            </a:r>
            <a:r>
              <a:rPr lang="en-US" sz="4019" b="0" i="0" u="sng" strike="noStrike" cap="none">
                <a:solidFill>
                  <a:srgbClr val="001931"/>
                </a:solidFill>
                <a:latin typeface="Arial"/>
                <a:ea typeface="Arial"/>
                <a:cs typeface="Arial"/>
                <a:sym typeface="Arial"/>
                <a:hlinkClick r:id="rId4">
                  <a:extLst>
                    <a:ext uri="{A12FA001-AC4F-418D-AE19-62706E023703}">
                      <ahyp:hlinkClr xmlns:ahyp="http://schemas.microsoft.com/office/drawing/2018/hyperlinkcolor" val="tx"/>
                    </a:ext>
                  </a:extLst>
                </a:hlinkClick>
              </a:rPr>
              <a:t>MICIP Platform Crosswalk for District-Wide Integrated MTSS Installation</a:t>
            </a:r>
            <a:r>
              <a:rPr lang="en-US" sz="4019" b="0" i="0" u="none" strike="noStrike" cap="none">
                <a:solidFill>
                  <a:srgbClr val="001931"/>
                </a:solidFill>
                <a:latin typeface="Arial"/>
                <a:ea typeface="Arial"/>
                <a:cs typeface="Arial"/>
                <a:sym typeface="Arial"/>
              </a:rPr>
              <a:t>: </a:t>
            </a:r>
            <a:endParaRPr/>
          </a:p>
          <a:p>
            <a:pPr marL="0" marR="0" lvl="0" indent="0" algn="l" rtl="0">
              <a:lnSpc>
                <a:spcPct val="105001"/>
              </a:lnSpc>
              <a:spcBef>
                <a:spcPts val="0"/>
              </a:spcBef>
              <a:spcAft>
                <a:spcPts val="0"/>
              </a:spcAft>
              <a:buNone/>
            </a:pPr>
            <a:endParaRPr sz="4019" b="0" i="0" u="none" strike="noStrike" cap="none">
              <a:solidFill>
                <a:srgbClr val="00193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257"/>
        <p:cNvGrpSpPr/>
        <p:nvPr/>
      </p:nvGrpSpPr>
      <p:grpSpPr>
        <a:xfrm>
          <a:off x="0" y="0"/>
          <a:ext cx="0" cy="0"/>
          <a:chOff x="0" y="0"/>
          <a:chExt cx="0" cy="0"/>
        </a:xfrm>
      </p:grpSpPr>
      <p:grpSp>
        <p:nvGrpSpPr>
          <p:cNvPr id="258" name="Google Shape;258;p31"/>
          <p:cNvGrpSpPr/>
          <p:nvPr/>
        </p:nvGrpSpPr>
        <p:grpSpPr>
          <a:xfrm>
            <a:off x="8857041" y="-253157"/>
            <a:ext cx="9430959" cy="10540157"/>
            <a:chOff x="0" y="-66675"/>
            <a:chExt cx="2483874" cy="2776008"/>
          </a:xfrm>
        </p:grpSpPr>
        <p:sp>
          <p:nvSpPr>
            <p:cNvPr id="259" name="Google Shape;259;p31"/>
            <p:cNvSpPr/>
            <p:nvPr/>
          </p:nvSpPr>
          <p:spPr>
            <a:xfrm>
              <a:off x="0" y="0"/>
              <a:ext cx="2483874" cy="2709333"/>
            </a:xfrm>
            <a:custGeom>
              <a:avLst/>
              <a:gdLst/>
              <a:ahLst/>
              <a:cxnLst/>
              <a:rect l="l" t="t" r="r" b="b"/>
              <a:pathLst>
                <a:path w="2483874" h="2709333" extrusionOk="0">
                  <a:moveTo>
                    <a:pt x="0" y="0"/>
                  </a:moveTo>
                  <a:lnTo>
                    <a:pt x="2483874" y="0"/>
                  </a:lnTo>
                  <a:lnTo>
                    <a:pt x="2483874" y="2709333"/>
                  </a:lnTo>
                  <a:lnTo>
                    <a:pt x="0" y="2709333"/>
                  </a:lnTo>
                  <a:close/>
                </a:path>
              </a:pathLst>
            </a:custGeom>
            <a:solidFill>
              <a:srgbClr val="FFFFFF"/>
            </a:solidFill>
            <a:ln>
              <a:noFill/>
            </a:ln>
          </p:spPr>
          <p:txBody>
            <a:bodyPr/>
            <a:lstStyle/>
            <a:p>
              <a:endParaRPr lang="en-US"/>
            </a:p>
          </p:txBody>
        </p:sp>
        <p:sp>
          <p:nvSpPr>
            <p:cNvPr id="260" name="Google Shape;260;p31"/>
            <p:cNvSpPr txBox="1"/>
            <p:nvPr/>
          </p:nvSpPr>
          <p:spPr>
            <a:xfrm>
              <a:off x="0" y="-66675"/>
              <a:ext cx="2483874" cy="2776008"/>
            </a:xfrm>
            <a:prstGeom prst="rect">
              <a:avLst/>
            </a:prstGeom>
            <a:noFill/>
            <a:ln>
              <a:noFill/>
            </a:ln>
          </p:spPr>
          <p:txBody>
            <a:bodyPr spcFirstLastPara="1" wrap="square" lIns="50800" tIns="50800" rIns="50800" bIns="50800" anchor="ctr" anchorCtr="0">
              <a:noAutofit/>
            </a:bodyPr>
            <a:lstStyle/>
            <a:p>
              <a:pPr marL="0" marR="0" lvl="0" indent="0" algn="ctr" rtl="0">
                <a:lnSpc>
                  <a:spcPct val="175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261" name="Google Shape;261;p31"/>
          <p:cNvCxnSpPr/>
          <p:nvPr/>
        </p:nvCxnSpPr>
        <p:spPr>
          <a:xfrm>
            <a:off x="1028700" y="2552056"/>
            <a:ext cx="5122944" cy="0"/>
          </a:xfrm>
          <a:prstGeom prst="straightConnector1">
            <a:avLst/>
          </a:prstGeom>
          <a:noFill/>
          <a:ln w="38100" cap="flat" cmpd="sng">
            <a:solidFill>
              <a:srgbClr val="FFFFFF"/>
            </a:solidFill>
            <a:prstDash val="solid"/>
            <a:round/>
            <a:headEnd type="none" w="sm" len="sm"/>
            <a:tailEnd type="none" w="sm" len="sm"/>
          </a:ln>
        </p:spPr>
      </p:cxnSp>
      <p:sp>
        <p:nvSpPr>
          <p:cNvPr id="262" name="Google Shape;262;p31"/>
          <p:cNvSpPr/>
          <p:nvPr/>
        </p:nvSpPr>
        <p:spPr>
          <a:xfrm>
            <a:off x="9938313" y="706109"/>
            <a:ext cx="7129200" cy="8911500"/>
          </a:xfrm>
          <a:custGeom>
            <a:avLst/>
            <a:gdLst/>
            <a:ahLst/>
            <a:cxnLst/>
            <a:rect l="l" t="t" r="r" b="b"/>
            <a:pathLst>
              <a:path w="7129200" h="8911500" extrusionOk="0">
                <a:moveTo>
                  <a:pt x="0" y="0"/>
                </a:moveTo>
                <a:lnTo>
                  <a:pt x="7129200" y="0"/>
                </a:lnTo>
                <a:lnTo>
                  <a:pt x="7129200" y="8911500"/>
                </a:lnTo>
                <a:lnTo>
                  <a:pt x="0" y="8911500"/>
                </a:lnTo>
                <a:lnTo>
                  <a:pt x="0" y="0"/>
                </a:lnTo>
                <a:close/>
              </a:path>
            </a:pathLst>
          </a:custGeom>
          <a:blipFill rotWithShape="1">
            <a:blip r:embed="rId3">
              <a:alphaModFix/>
            </a:blip>
            <a:stretch>
              <a:fillRect/>
            </a:stretch>
          </a:blipFill>
          <a:ln>
            <a:noFill/>
          </a:ln>
        </p:spPr>
        <p:txBody>
          <a:bodyPr/>
          <a:lstStyle/>
          <a:p>
            <a:endParaRPr lang="en-US"/>
          </a:p>
        </p:txBody>
      </p:sp>
      <p:sp>
        <p:nvSpPr>
          <p:cNvPr id="263" name="Google Shape;263;p31"/>
          <p:cNvSpPr txBox="1"/>
          <p:nvPr/>
        </p:nvSpPr>
        <p:spPr>
          <a:xfrm>
            <a:off x="1114025" y="1085850"/>
            <a:ext cx="5894691" cy="1147188"/>
          </a:xfrm>
          <a:prstGeom prst="rect">
            <a:avLst/>
          </a:prstGeom>
          <a:noFill/>
          <a:ln>
            <a:noFill/>
          </a:ln>
        </p:spPr>
        <p:txBody>
          <a:bodyPr spcFirstLastPara="1" wrap="square" lIns="0" tIns="0" rIns="0" bIns="0" anchor="t" anchorCtr="0">
            <a:spAutoFit/>
          </a:bodyPr>
          <a:lstStyle/>
          <a:p>
            <a:pPr marL="0" marR="0" lvl="0" indent="0" algn="l" rtl="0">
              <a:lnSpc>
                <a:spcPct val="105001"/>
              </a:lnSpc>
              <a:spcBef>
                <a:spcPts val="0"/>
              </a:spcBef>
              <a:spcAft>
                <a:spcPts val="0"/>
              </a:spcAft>
              <a:buNone/>
            </a:pPr>
            <a:r>
              <a:rPr lang="en-US" sz="4219" b="0" i="0" u="none" strike="noStrike" cap="none">
                <a:solidFill>
                  <a:srgbClr val="FFFFFF"/>
                </a:solidFill>
                <a:latin typeface="Arial"/>
                <a:ea typeface="Arial"/>
                <a:cs typeface="Arial"/>
                <a:sym typeface="Arial"/>
              </a:rPr>
              <a:t>Compass Partners</a:t>
            </a:r>
            <a:endParaRPr/>
          </a:p>
        </p:txBody>
      </p:sp>
      <p:sp>
        <p:nvSpPr>
          <p:cNvPr id="264" name="Google Shape;264;p31"/>
          <p:cNvSpPr txBox="1"/>
          <p:nvPr/>
        </p:nvSpPr>
        <p:spPr>
          <a:xfrm>
            <a:off x="1028700" y="2799706"/>
            <a:ext cx="7335900" cy="6288300"/>
          </a:xfrm>
          <a:prstGeom prst="rect">
            <a:avLst/>
          </a:prstGeom>
          <a:noFill/>
          <a:ln>
            <a:noFill/>
          </a:ln>
        </p:spPr>
        <p:txBody>
          <a:bodyPr spcFirstLastPara="1" wrap="square" lIns="0" tIns="0" rIns="0" bIns="0" anchor="t" anchorCtr="0">
            <a:spAutoFit/>
          </a:bodyPr>
          <a:lstStyle/>
          <a:p>
            <a:pPr marL="0" marR="0" lvl="0" indent="0" algn="l" rtl="0">
              <a:lnSpc>
                <a:spcPct val="140012"/>
              </a:lnSpc>
              <a:spcBef>
                <a:spcPts val="0"/>
              </a:spcBef>
              <a:spcAft>
                <a:spcPts val="0"/>
              </a:spcAft>
              <a:buNone/>
            </a:pPr>
            <a:r>
              <a:rPr lang="en-US" sz="3199" b="1" i="0" u="none" strike="noStrike" cap="none">
                <a:solidFill>
                  <a:srgbClr val="FFFFFF"/>
                </a:solidFill>
                <a:latin typeface="Arial"/>
                <a:ea typeface="Arial"/>
                <a:cs typeface="Arial"/>
                <a:sym typeface="Arial"/>
              </a:rPr>
              <a:t>Grab your handouts</a:t>
            </a:r>
            <a:endParaRPr/>
          </a:p>
          <a:p>
            <a:pPr marL="0" marR="0" lvl="0" indent="0" algn="l" rtl="0">
              <a:lnSpc>
                <a:spcPct val="140012"/>
              </a:lnSpc>
              <a:spcBef>
                <a:spcPts val="0"/>
              </a:spcBef>
              <a:spcAft>
                <a:spcPts val="0"/>
              </a:spcAft>
              <a:buNone/>
            </a:pPr>
            <a:endParaRPr sz="3199" b="1" i="0" u="none" strike="noStrike" cap="none">
              <a:solidFill>
                <a:srgbClr val="FFFFFF"/>
              </a:solidFill>
              <a:latin typeface="Arial"/>
              <a:ea typeface="Arial"/>
              <a:cs typeface="Arial"/>
              <a:sym typeface="Arial"/>
            </a:endParaRPr>
          </a:p>
          <a:p>
            <a:pPr marL="0" marR="0" lvl="0" indent="0" algn="l" rtl="0">
              <a:lnSpc>
                <a:spcPct val="140012"/>
              </a:lnSpc>
              <a:spcBef>
                <a:spcPts val="0"/>
              </a:spcBef>
              <a:spcAft>
                <a:spcPts val="0"/>
              </a:spcAft>
              <a:buNone/>
            </a:pPr>
            <a:r>
              <a:rPr lang="en-US" sz="3199" b="1" i="0" u="none" strike="noStrike" cap="none">
                <a:solidFill>
                  <a:srgbClr val="FFFFFF"/>
                </a:solidFill>
                <a:latin typeface="Arial"/>
                <a:ea typeface="Arial"/>
                <a:cs typeface="Arial"/>
                <a:sym typeface="Arial"/>
              </a:rPr>
              <a:t>Find your WEST partner</a:t>
            </a:r>
            <a:endParaRPr/>
          </a:p>
          <a:p>
            <a:pPr marL="0" marR="0" lvl="0" indent="0" algn="l" rtl="0">
              <a:lnSpc>
                <a:spcPct val="140012"/>
              </a:lnSpc>
              <a:spcBef>
                <a:spcPts val="0"/>
              </a:spcBef>
              <a:spcAft>
                <a:spcPts val="0"/>
              </a:spcAft>
              <a:buNone/>
            </a:pPr>
            <a:endParaRPr sz="3199" b="1" i="0" u="none" strike="noStrike" cap="none">
              <a:solidFill>
                <a:srgbClr val="FFFFFF"/>
              </a:solidFill>
              <a:latin typeface="Arial"/>
              <a:ea typeface="Arial"/>
              <a:cs typeface="Arial"/>
              <a:sym typeface="Arial"/>
            </a:endParaRPr>
          </a:p>
          <a:p>
            <a:pPr marL="0" marR="0" lvl="0" indent="0" algn="l" rtl="0">
              <a:lnSpc>
                <a:spcPct val="140012"/>
              </a:lnSpc>
              <a:spcBef>
                <a:spcPts val="0"/>
              </a:spcBef>
              <a:spcAft>
                <a:spcPts val="0"/>
              </a:spcAft>
              <a:buNone/>
            </a:pPr>
            <a:r>
              <a:rPr lang="en-US" sz="3199" b="1" i="0" u="none" strike="noStrike" cap="none">
                <a:solidFill>
                  <a:srgbClr val="FFFFFF"/>
                </a:solidFill>
                <a:latin typeface="Arial"/>
                <a:ea typeface="Arial"/>
                <a:cs typeface="Arial"/>
                <a:sym typeface="Arial"/>
              </a:rPr>
              <a:t>Discuss:</a:t>
            </a:r>
            <a:endParaRPr sz="3199" b="1" i="0" u="none" strike="noStrike" cap="none">
              <a:solidFill>
                <a:srgbClr val="FFFFFF"/>
              </a:solidFill>
              <a:latin typeface="Arial"/>
              <a:ea typeface="Arial"/>
              <a:cs typeface="Arial"/>
              <a:sym typeface="Arial"/>
            </a:endParaRPr>
          </a:p>
          <a:p>
            <a:pPr marL="734056" marR="0" lvl="1" indent="-367029" algn="l" rtl="0">
              <a:lnSpc>
                <a:spcPct val="115000"/>
              </a:lnSpc>
              <a:spcBef>
                <a:spcPts val="2000"/>
              </a:spcBef>
              <a:spcAft>
                <a:spcPts val="0"/>
              </a:spcAft>
              <a:buClr>
                <a:srgbClr val="FFFFFF"/>
              </a:buClr>
              <a:buSzPts val="3399"/>
              <a:buFont typeface="Arial"/>
              <a:buChar char="•"/>
            </a:pPr>
            <a:r>
              <a:rPr lang="en-US" sz="3399" b="1" i="0" u="none" strike="noStrike" cap="none">
                <a:solidFill>
                  <a:srgbClr val="FFFFFF"/>
                </a:solidFill>
                <a:latin typeface="Arial"/>
                <a:ea typeface="Arial"/>
                <a:cs typeface="Arial"/>
                <a:sym typeface="Arial"/>
              </a:rPr>
              <a:t> </a:t>
            </a:r>
            <a:r>
              <a:rPr lang="en-US" sz="3399" b="0" i="0" u="none" strike="noStrike" cap="none">
                <a:solidFill>
                  <a:srgbClr val="FFFFFF"/>
                </a:solidFill>
                <a:latin typeface="Arial"/>
                <a:ea typeface="Arial"/>
                <a:cs typeface="Arial"/>
                <a:sym typeface="Arial"/>
              </a:rPr>
              <a:t>What similarities or connections do you see between these two frameworks?</a:t>
            </a:r>
            <a:endParaRPr/>
          </a:p>
          <a:p>
            <a:pPr marL="734056" marR="0" lvl="1" indent="-367029" algn="l" rtl="0">
              <a:lnSpc>
                <a:spcPct val="115000"/>
              </a:lnSpc>
              <a:spcBef>
                <a:spcPts val="2000"/>
              </a:spcBef>
              <a:spcAft>
                <a:spcPts val="2000"/>
              </a:spcAft>
              <a:buClr>
                <a:srgbClr val="FFFFFF"/>
              </a:buClr>
              <a:buSzPts val="3399"/>
              <a:buFont typeface="Arial"/>
              <a:buChar char="•"/>
            </a:pPr>
            <a:r>
              <a:rPr lang="en-US" sz="3399" b="0" i="0" u="none" strike="noStrike" cap="none">
                <a:solidFill>
                  <a:srgbClr val="FFFFFF"/>
                </a:solidFill>
                <a:latin typeface="Arial"/>
                <a:ea typeface="Arial"/>
                <a:cs typeface="Arial"/>
                <a:sym typeface="Arial"/>
              </a:rPr>
              <a:t>What differences do you see?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4"/>
          <p:cNvSpPr/>
          <p:nvPr/>
        </p:nvSpPr>
        <p:spPr>
          <a:xfrm rot="311805">
            <a:off x="6513600" y="-520869"/>
            <a:ext cx="12293309" cy="11647426"/>
          </a:xfrm>
          <a:custGeom>
            <a:avLst/>
            <a:gdLst/>
            <a:ahLst/>
            <a:cxnLst/>
            <a:rect l="l" t="t" r="r" b="b"/>
            <a:pathLst>
              <a:path w="857872" h="812800" extrusionOk="0">
                <a:moveTo>
                  <a:pt x="0" y="0"/>
                </a:moveTo>
                <a:lnTo>
                  <a:pt x="857872" y="0"/>
                </a:lnTo>
                <a:lnTo>
                  <a:pt x="857872" y="812800"/>
                </a:lnTo>
                <a:lnTo>
                  <a:pt x="0" y="812800"/>
                </a:lnTo>
                <a:close/>
              </a:path>
            </a:pathLst>
          </a:custGeom>
          <a:blipFill rotWithShape="1">
            <a:blip r:embed="rId3">
              <a:alphaModFix/>
            </a:blip>
            <a:stretch>
              <a:fillRect l="-33941" r="-33941"/>
            </a:stretch>
          </a:blipFill>
          <a:ln>
            <a:noFill/>
          </a:ln>
        </p:spPr>
        <p:txBody>
          <a:bodyPr/>
          <a:lstStyle/>
          <a:p>
            <a:endParaRPr lang="en-US"/>
          </a:p>
        </p:txBody>
      </p:sp>
      <p:sp>
        <p:nvSpPr>
          <p:cNvPr id="98" name="Google Shape;98;p14"/>
          <p:cNvSpPr/>
          <p:nvPr/>
        </p:nvSpPr>
        <p:spPr>
          <a:xfrm rot="305945">
            <a:off x="-568639" y="-691942"/>
            <a:ext cx="8680338" cy="12137915"/>
          </a:xfrm>
          <a:custGeom>
            <a:avLst/>
            <a:gdLst/>
            <a:ahLst/>
            <a:cxnLst/>
            <a:rect l="l" t="t" r="r" b="b"/>
            <a:pathLst>
              <a:path w="23939970" h="33475808" extrusionOk="0">
                <a:moveTo>
                  <a:pt x="0" y="0"/>
                </a:moveTo>
                <a:lnTo>
                  <a:pt x="23939970" y="0"/>
                </a:lnTo>
                <a:lnTo>
                  <a:pt x="23939970" y="33475808"/>
                </a:lnTo>
                <a:lnTo>
                  <a:pt x="0" y="33475808"/>
                </a:lnTo>
                <a:close/>
              </a:path>
            </a:pathLst>
          </a:custGeom>
          <a:solidFill>
            <a:srgbClr val="FFFFFF"/>
          </a:solidFill>
          <a:ln>
            <a:noFill/>
          </a:ln>
        </p:spPr>
        <p:txBody>
          <a:bodyPr/>
          <a:lstStyle/>
          <a:p>
            <a:endParaRPr lang="en-US"/>
          </a:p>
        </p:txBody>
      </p:sp>
      <p:sp>
        <p:nvSpPr>
          <p:cNvPr id="99" name="Google Shape;99;p14"/>
          <p:cNvSpPr txBox="1"/>
          <p:nvPr/>
        </p:nvSpPr>
        <p:spPr>
          <a:xfrm>
            <a:off x="1913148" y="3068156"/>
            <a:ext cx="7230852" cy="230886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6600" b="0" i="0" u="none" strike="noStrike" cap="none">
                <a:solidFill>
                  <a:srgbClr val="001931"/>
                </a:solidFill>
                <a:latin typeface="Arial"/>
                <a:ea typeface="Arial"/>
                <a:cs typeface="Arial"/>
                <a:sym typeface="Arial"/>
              </a:rPr>
              <a:t>Getting Started</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268"/>
        <p:cNvGrpSpPr/>
        <p:nvPr/>
      </p:nvGrpSpPr>
      <p:grpSpPr>
        <a:xfrm>
          <a:off x="0" y="0"/>
          <a:ext cx="0" cy="0"/>
          <a:chOff x="0" y="0"/>
          <a:chExt cx="0" cy="0"/>
        </a:xfrm>
      </p:grpSpPr>
      <p:sp>
        <p:nvSpPr>
          <p:cNvPr id="269" name="Google Shape;269;p32"/>
          <p:cNvSpPr/>
          <p:nvPr/>
        </p:nvSpPr>
        <p:spPr>
          <a:xfrm>
            <a:off x="0" y="3184922"/>
            <a:ext cx="9144000" cy="7102078"/>
          </a:xfrm>
          <a:custGeom>
            <a:avLst/>
            <a:gdLst/>
            <a:ahLst/>
            <a:cxnLst/>
            <a:rect l="l" t="t" r="r" b="b"/>
            <a:pathLst>
              <a:path w="1046489" h="812800" extrusionOk="0">
                <a:moveTo>
                  <a:pt x="0" y="0"/>
                </a:moveTo>
                <a:lnTo>
                  <a:pt x="1046489" y="0"/>
                </a:lnTo>
                <a:lnTo>
                  <a:pt x="1046489" y="812800"/>
                </a:lnTo>
                <a:lnTo>
                  <a:pt x="0" y="812800"/>
                </a:lnTo>
                <a:close/>
              </a:path>
            </a:pathLst>
          </a:custGeom>
          <a:blipFill rotWithShape="1">
            <a:blip r:embed="rId3">
              <a:alphaModFix/>
            </a:blip>
            <a:stretch>
              <a:fillRect l="-3139" r="-13654"/>
            </a:stretch>
          </a:blipFill>
          <a:ln>
            <a:noFill/>
          </a:ln>
        </p:spPr>
        <p:txBody>
          <a:bodyPr/>
          <a:lstStyle/>
          <a:p>
            <a:endParaRPr lang="en-US"/>
          </a:p>
        </p:txBody>
      </p:sp>
      <p:sp>
        <p:nvSpPr>
          <p:cNvPr id="270" name="Google Shape;270;p32"/>
          <p:cNvSpPr txBox="1"/>
          <p:nvPr/>
        </p:nvSpPr>
        <p:spPr>
          <a:xfrm>
            <a:off x="2175690" y="1363571"/>
            <a:ext cx="12687300" cy="821007"/>
          </a:xfrm>
          <a:prstGeom prst="rect">
            <a:avLst/>
          </a:prstGeom>
          <a:noFill/>
          <a:ln>
            <a:noFill/>
          </a:ln>
        </p:spPr>
        <p:txBody>
          <a:bodyPr spcFirstLastPara="1" wrap="square" lIns="0" tIns="0" rIns="0" bIns="0" anchor="t" anchorCtr="0">
            <a:spAutoFit/>
          </a:bodyPr>
          <a:lstStyle/>
          <a:p>
            <a:pPr marL="0" marR="0" lvl="0" indent="0" algn="l" rtl="0">
              <a:lnSpc>
                <a:spcPct val="140012"/>
              </a:lnSpc>
              <a:spcBef>
                <a:spcPts val="0"/>
              </a:spcBef>
              <a:spcAft>
                <a:spcPts val="0"/>
              </a:spcAft>
              <a:buNone/>
            </a:pPr>
            <a:r>
              <a:rPr lang="en-US" sz="4801" b="0" i="0" u="none" strike="noStrike" cap="none">
                <a:solidFill>
                  <a:srgbClr val="FFFFFF"/>
                </a:solidFill>
                <a:latin typeface="Arial"/>
                <a:ea typeface="Arial"/>
                <a:cs typeface="Arial"/>
                <a:sym typeface="Arial"/>
              </a:rPr>
              <a:t>Making Integration Happen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3"/>
          <p:cNvSpPr/>
          <p:nvPr/>
        </p:nvSpPr>
        <p:spPr>
          <a:xfrm>
            <a:off x="10058400" y="0"/>
            <a:ext cx="8229600" cy="10287000"/>
          </a:xfrm>
          <a:custGeom>
            <a:avLst/>
            <a:gdLst/>
            <a:ahLst/>
            <a:cxnLst/>
            <a:rect l="l" t="t" r="r" b="b"/>
            <a:pathLst>
              <a:path w="8229600" h="10287000" extrusionOk="0">
                <a:moveTo>
                  <a:pt x="0" y="0"/>
                </a:moveTo>
                <a:lnTo>
                  <a:pt x="8229600" y="0"/>
                </a:lnTo>
                <a:lnTo>
                  <a:pt x="8229600" y="10287000"/>
                </a:lnTo>
                <a:lnTo>
                  <a:pt x="0" y="10287000"/>
                </a:lnTo>
                <a:lnTo>
                  <a:pt x="0" y="0"/>
                </a:lnTo>
                <a:close/>
              </a:path>
            </a:pathLst>
          </a:custGeom>
          <a:blipFill rotWithShape="1">
            <a:blip r:embed="rId3">
              <a:alphaModFix/>
            </a:blip>
            <a:stretch>
              <a:fillRect/>
            </a:stretch>
          </a:blipFill>
          <a:ln>
            <a:noFill/>
          </a:ln>
        </p:spPr>
        <p:txBody>
          <a:bodyPr/>
          <a:lstStyle/>
          <a:p>
            <a:endParaRPr lang="en-US"/>
          </a:p>
        </p:txBody>
      </p:sp>
      <p:sp>
        <p:nvSpPr>
          <p:cNvPr id="276" name="Google Shape;276;p33" descr="Circular MICIP diagram with three initiatives in the center: MTSS, Leadership Development, and Teacher Mentoring"/>
          <p:cNvSpPr/>
          <p:nvPr/>
        </p:nvSpPr>
        <p:spPr>
          <a:xfrm>
            <a:off x="2193888" y="4743200"/>
            <a:ext cx="5664535" cy="5304913"/>
          </a:xfrm>
          <a:custGeom>
            <a:avLst/>
            <a:gdLst/>
            <a:ahLst/>
            <a:cxnLst/>
            <a:rect l="l" t="t" r="r" b="b"/>
            <a:pathLst>
              <a:path w="5664535" h="5304913" extrusionOk="0">
                <a:moveTo>
                  <a:pt x="0" y="0"/>
                </a:moveTo>
                <a:lnTo>
                  <a:pt x="5664534" y="0"/>
                </a:lnTo>
                <a:lnTo>
                  <a:pt x="5664534" y="5304913"/>
                </a:lnTo>
                <a:lnTo>
                  <a:pt x="0" y="5304913"/>
                </a:lnTo>
                <a:lnTo>
                  <a:pt x="0" y="0"/>
                </a:lnTo>
                <a:close/>
              </a:path>
            </a:pathLst>
          </a:custGeom>
          <a:blipFill rotWithShape="1">
            <a:blip r:embed="rId4">
              <a:alphaModFix/>
            </a:blip>
            <a:stretch>
              <a:fillRect l="-938" b="-1044"/>
            </a:stretch>
          </a:blipFill>
          <a:ln>
            <a:noFill/>
          </a:ln>
        </p:spPr>
        <p:txBody>
          <a:bodyPr/>
          <a:lstStyle/>
          <a:p>
            <a:endParaRPr lang="en-US"/>
          </a:p>
        </p:txBody>
      </p:sp>
      <p:sp>
        <p:nvSpPr>
          <p:cNvPr id="277" name="Google Shape;277;p33"/>
          <p:cNvSpPr txBox="1"/>
          <p:nvPr/>
        </p:nvSpPr>
        <p:spPr>
          <a:xfrm>
            <a:off x="585719" y="254056"/>
            <a:ext cx="8880872" cy="4105275"/>
          </a:xfrm>
          <a:prstGeom prst="rect">
            <a:avLst/>
          </a:prstGeom>
          <a:noFill/>
          <a:ln>
            <a:noFill/>
          </a:ln>
        </p:spPr>
        <p:txBody>
          <a:bodyPr spcFirstLastPara="1" wrap="square" lIns="0" tIns="0" rIns="0" bIns="0" anchor="t" anchorCtr="0">
            <a:spAutoFit/>
          </a:bodyPr>
          <a:lstStyle/>
          <a:p>
            <a:pPr marL="626106" marR="0" lvl="1" indent="-313053" algn="l" rtl="0">
              <a:lnSpc>
                <a:spcPct val="120006"/>
              </a:lnSpc>
              <a:spcBef>
                <a:spcPts val="0"/>
              </a:spcBef>
              <a:spcAft>
                <a:spcPts val="0"/>
              </a:spcAft>
              <a:buClr>
                <a:srgbClr val="000000"/>
              </a:buClr>
              <a:buSzPts val="2899"/>
              <a:buFont typeface="Arial"/>
              <a:buChar char="•"/>
            </a:pPr>
            <a:r>
              <a:rPr lang="en-US" sz="2899" b="0" i="0" u="none" strike="noStrike" cap="none">
                <a:solidFill>
                  <a:srgbClr val="000000"/>
                </a:solidFill>
                <a:latin typeface="Arial"/>
                <a:ea typeface="Arial"/>
                <a:cs typeface="Arial"/>
                <a:sym typeface="Arial"/>
              </a:rPr>
              <a:t>MTSS is one of several district initiatives that should be nested inside the same MICIP process.</a:t>
            </a:r>
            <a:endParaRPr/>
          </a:p>
          <a:p>
            <a:pPr marL="0" marR="0" lvl="0" indent="0" algn="l" rtl="0">
              <a:lnSpc>
                <a:spcPct val="120006"/>
              </a:lnSpc>
              <a:spcBef>
                <a:spcPts val="0"/>
              </a:spcBef>
              <a:spcAft>
                <a:spcPts val="0"/>
              </a:spcAft>
              <a:buNone/>
            </a:pPr>
            <a:endParaRPr sz="2899" b="0" i="0" u="none" strike="noStrike" cap="none">
              <a:solidFill>
                <a:srgbClr val="000000"/>
              </a:solidFill>
              <a:latin typeface="Arial"/>
              <a:ea typeface="Arial"/>
              <a:cs typeface="Arial"/>
              <a:sym typeface="Arial"/>
            </a:endParaRPr>
          </a:p>
          <a:p>
            <a:pPr marL="626106" marR="0" lvl="1" indent="-313053" algn="l" rtl="0">
              <a:lnSpc>
                <a:spcPct val="120006"/>
              </a:lnSpc>
              <a:spcBef>
                <a:spcPts val="0"/>
              </a:spcBef>
              <a:spcAft>
                <a:spcPts val="0"/>
              </a:spcAft>
              <a:buClr>
                <a:srgbClr val="000000"/>
              </a:buClr>
              <a:buSzPts val="2899"/>
              <a:buFont typeface="Arial"/>
              <a:buChar char="•"/>
            </a:pPr>
            <a:r>
              <a:rPr lang="en-US" sz="2899" b="0" i="0" u="none" strike="noStrike" cap="none">
                <a:solidFill>
                  <a:srgbClr val="000000"/>
                </a:solidFill>
                <a:latin typeface="Arial"/>
                <a:ea typeface="Arial"/>
                <a:cs typeface="Arial"/>
                <a:sym typeface="Arial"/>
              </a:rPr>
              <a:t>Not run alongside it as a separate process.</a:t>
            </a:r>
            <a:endParaRPr/>
          </a:p>
          <a:p>
            <a:pPr marL="0" marR="0" lvl="0" indent="0" algn="l" rtl="0">
              <a:lnSpc>
                <a:spcPct val="165539"/>
              </a:lnSpc>
              <a:spcBef>
                <a:spcPts val="0"/>
              </a:spcBef>
              <a:spcAft>
                <a:spcPts val="0"/>
              </a:spcAft>
              <a:buNone/>
            </a:pPr>
            <a:endParaRPr sz="2899" b="0" i="0" u="none" strike="noStrike" cap="none">
              <a:solidFill>
                <a:srgbClr val="000000"/>
              </a:solidFill>
              <a:latin typeface="Arial"/>
              <a:ea typeface="Arial"/>
              <a:cs typeface="Arial"/>
              <a:sym typeface="Arial"/>
            </a:endParaRPr>
          </a:p>
          <a:p>
            <a:pPr marL="626106" marR="0" lvl="1" indent="-313053" algn="l" rtl="0">
              <a:lnSpc>
                <a:spcPct val="120006"/>
              </a:lnSpc>
              <a:spcBef>
                <a:spcPts val="0"/>
              </a:spcBef>
              <a:spcAft>
                <a:spcPts val="0"/>
              </a:spcAft>
              <a:buClr>
                <a:srgbClr val="000000"/>
              </a:buClr>
              <a:buSzPts val="2899"/>
              <a:buFont typeface="Arial"/>
              <a:buChar char="•"/>
            </a:pPr>
            <a:r>
              <a:rPr lang="en-US" sz="2899" b="0" i="0" u="none" strike="noStrike" cap="none">
                <a:solidFill>
                  <a:srgbClr val="000000"/>
                </a:solidFill>
                <a:latin typeface="Arial"/>
                <a:ea typeface="Arial"/>
                <a:cs typeface="Arial"/>
                <a:sym typeface="Arial"/>
              </a:rPr>
              <a:t>This can be harder to work through with MTSS than other strategies because of similarities and connections.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4" descr="Circular diagram of the MICIP Process. Six colored segments—Assess Needs, Plan, Implement, Monitor, and Evaluate—surrounding a central green human figure symbol that represents whole child, whole school, and whole community. Surrounded by the words vision, beliefs, and mission."/>
          <p:cNvSpPr/>
          <p:nvPr/>
        </p:nvSpPr>
        <p:spPr>
          <a:xfrm>
            <a:off x="470274" y="1784524"/>
            <a:ext cx="6226038" cy="5861420"/>
          </a:xfrm>
          <a:custGeom>
            <a:avLst/>
            <a:gdLst/>
            <a:ahLst/>
            <a:cxnLst/>
            <a:rect l="l" t="t" r="r" b="b"/>
            <a:pathLst>
              <a:path w="7115472" h="6717960" extrusionOk="0">
                <a:moveTo>
                  <a:pt x="0" y="0"/>
                </a:moveTo>
                <a:lnTo>
                  <a:pt x="7115472" y="0"/>
                </a:lnTo>
                <a:lnTo>
                  <a:pt x="7115472" y="6717960"/>
                </a:lnTo>
                <a:lnTo>
                  <a:pt x="0" y="6717960"/>
                </a:lnTo>
                <a:lnTo>
                  <a:pt x="0" y="0"/>
                </a:lnTo>
                <a:close/>
              </a:path>
            </a:pathLst>
          </a:custGeom>
          <a:blipFill rotWithShape="1">
            <a:blip r:embed="rId3">
              <a:alphaModFix/>
            </a:blip>
            <a:stretch>
              <a:fillRect/>
            </a:stretch>
          </a:blipFill>
          <a:ln>
            <a:noFill/>
          </a:ln>
        </p:spPr>
        <p:txBody>
          <a:bodyPr/>
          <a:lstStyle/>
          <a:p>
            <a:endParaRPr lang="en-US"/>
          </a:p>
        </p:txBody>
      </p:sp>
      <p:sp>
        <p:nvSpPr>
          <p:cNvPr id="283" name="Google Shape;283;p34"/>
          <p:cNvSpPr txBox="1"/>
          <p:nvPr/>
        </p:nvSpPr>
        <p:spPr>
          <a:xfrm>
            <a:off x="6851650" y="623250"/>
            <a:ext cx="10896600" cy="8463600"/>
          </a:xfrm>
          <a:prstGeom prst="rect">
            <a:avLst/>
          </a:prstGeom>
          <a:noFill/>
          <a:ln>
            <a:noFill/>
          </a:ln>
        </p:spPr>
        <p:txBody>
          <a:bodyPr spcFirstLastPara="1" wrap="square" lIns="0" tIns="0" rIns="0" bIns="0" anchor="t" anchorCtr="0">
            <a:spAutoFit/>
          </a:bodyPr>
          <a:lstStyle/>
          <a:p>
            <a:pPr marL="0" marR="0" lvl="0" indent="0" algn="l" rtl="0">
              <a:lnSpc>
                <a:spcPct val="150020"/>
              </a:lnSpc>
              <a:spcBef>
                <a:spcPts val="0"/>
              </a:spcBef>
              <a:spcAft>
                <a:spcPts val="0"/>
              </a:spcAft>
              <a:buNone/>
            </a:pPr>
            <a:r>
              <a:rPr lang="en-US" sz="2499" b="1" i="0" u="none" strike="noStrike" cap="none">
                <a:solidFill>
                  <a:srgbClr val="1DADB1"/>
                </a:solidFill>
              </a:rPr>
              <a:t>Assess Needs</a:t>
            </a:r>
            <a:r>
              <a:rPr lang="en-US" sz="2499" b="0" i="0" u="none" strike="noStrike" cap="none">
                <a:solidFill>
                  <a:srgbClr val="000000"/>
                </a:solidFill>
                <a:latin typeface="Arial"/>
                <a:ea typeface="Arial"/>
                <a:cs typeface="Arial"/>
                <a:sym typeface="Arial"/>
              </a:rPr>
              <a:t> —  </a:t>
            </a:r>
            <a:r>
              <a:rPr lang="en-US" sz="2499"/>
              <a:t>S</a:t>
            </a:r>
            <a:r>
              <a:rPr lang="en-US" sz="2499" b="0" i="0" u="none" strike="noStrike" cap="none">
                <a:solidFill>
                  <a:srgbClr val="000000"/>
                </a:solidFill>
                <a:latin typeface="Arial"/>
                <a:ea typeface="Arial"/>
                <a:cs typeface="Arial"/>
                <a:sym typeface="Arial"/>
              </a:rPr>
              <a:t>tudy whole child data (academic, non-academic, systems) to name the gap between current and desired state and identify root causes.</a:t>
            </a:r>
            <a:endParaRPr/>
          </a:p>
          <a:p>
            <a:pPr marL="0" marR="0" lvl="0" indent="0" algn="l" rtl="0">
              <a:lnSpc>
                <a:spcPct val="150020"/>
              </a:lnSpc>
              <a:spcBef>
                <a:spcPts val="0"/>
              </a:spcBef>
              <a:spcAft>
                <a:spcPts val="0"/>
              </a:spcAft>
              <a:buNone/>
            </a:pPr>
            <a:endParaRPr sz="2499" b="0" i="0" u="none" strike="noStrike" cap="none">
              <a:solidFill>
                <a:srgbClr val="000000"/>
              </a:solidFill>
              <a:latin typeface="Arial"/>
              <a:ea typeface="Arial"/>
              <a:cs typeface="Arial"/>
              <a:sym typeface="Arial"/>
            </a:endParaRPr>
          </a:p>
          <a:p>
            <a:pPr marL="0" marR="0" lvl="0" indent="0" algn="l" rtl="0">
              <a:lnSpc>
                <a:spcPct val="150020"/>
              </a:lnSpc>
              <a:spcBef>
                <a:spcPts val="0"/>
              </a:spcBef>
              <a:spcAft>
                <a:spcPts val="0"/>
              </a:spcAft>
              <a:buNone/>
            </a:pPr>
            <a:r>
              <a:rPr lang="en-US" sz="2499" b="1" i="0" u="none" strike="noStrike" cap="none">
                <a:solidFill>
                  <a:srgbClr val="F8821F"/>
                </a:solidFill>
              </a:rPr>
              <a:t>Plan </a:t>
            </a:r>
            <a:r>
              <a:rPr lang="en-US" sz="2499" b="0" i="0" u="none" strike="noStrike" cap="none">
                <a:solidFill>
                  <a:srgbClr val="000000"/>
                </a:solidFill>
                <a:latin typeface="Arial"/>
                <a:ea typeface="Arial"/>
                <a:cs typeface="Arial"/>
                <a:sym typeface="Arial"/>
              </a:rPr>
              <a:t>— Define a measurable goal</a:t>
            </a:r>
            <a:r>
              <a:rPr lang="en-US" sz="2499"/>
              <a:t>. S</a:t>
            </a:r>
            <a:r>
              <a:rPr lang="en-US" sz="2499" b="0" i="0" u="none" strike="noStrike" cap="none">
                <a:solidFill>
                  <a:srgbClr val="000000"/>
                </a:solidFill>
                <a:latin typeface="Arial"/>
                <a:ea typeface="Arial"/>
                <a:cs typeface="Arial"/>
                <a:sym typeface="Arial"/>
              </a:rPr>
              <a:t>elect an evidence-based strategy, identify strategy details and activities, fund the strategy, and communicate it.</a:t>
            </a:r>
            <a:endParaRPr/>
          </a:p>
          <a:p>
            <a:pPr marL="0" marR="0" lvl="0" indent="0" algn="l" rtl="0">
              <a:lnSpc>
                <a:spcPct val="150020"/>
              </a:lnSpc>
              <a:spcBef>
                <a:spcPts val="0"/>
              </a:spcBef>
              <a:spcAft>
                <a:spcPts val="0"/>
              </a:spcAft>
              <a:buNone/>
            </a:pPr>
            <a:endParaRPr sz="2499" b="0" i="0" u="none" strike="noStrike" cap="none">
              <a:solidFill>
                <a:srgbClr val="000000"/>
              </a:solidFill>
              <a:latin typeface="Arial"/>
              <a:ea typeface="Arial"/>
              <a:cs typeface="Arial"/>
              <a:sym typeface="Arial"/>
            </a:endParaRPr>
          </a:p>
          <a:p>
            <a:pPr marL="0" marR="0" lvl="0" indent="0" algn="l" rtl="0">
              <a:lnSpc>
                <a:spcPct val="150020"/>
              </a:lnSpc>
              <a:spcBef>
                <a:spcPts val="0"/>
              </a:spcBef>
              <a:spcAft>
                <a:spcPts val="0"/>
              </a:spcAft>
              <a:buNone/>
            </a:pPr>
            <a:r>
              <a:rPr lang="en-US" sz="2499" b="1" i="0" u="none" strike="noStrike" cap="none">
                <a:solidFill>
                  <a:srgbClr val="DC222A"/>
                </a:solidFill>
              </a:rPr>
              <a:t>Implement </a:t>
            </a:r>
            <a:r>
              <a:rPr lang="en-US" sz="2499" b="0" i="0" u="none" strike="noStrike" cap="none">
                <a:solidFill>
                  <a:srgbClr val="000000"/>
                </a:solidFill>
                <a:latin typeface="Arial"/>
                <a:ea typeface="Arial"/>
                <a:cs typeface="Arial"/>
                <a:sym typeface="Arial"/>
              </a:rPr>
              <a:t>— Put the strategy into practice. </a:t>
            </a:r>
            <a:endParaRPr/>
          </a:p>
          <a:p>
            <a:pPr marL="0" marR="0" lvl="0" indent="0" algn="l" rtl="0">
              <a:lnSpc>
                <a:spcPct val="150020"/>
              </a:lnSpc>
              <a:spcBef>
                <a:spcPts val="0"/>
              </a:spcBef>
              <a:spcAft>
                <a:spcPts val="0"/>
              </a:spcAft>
              <a:buNone/>
            </a:pPr>
            <a:endParaRPr sz="2499" b="0" i="0" u="none" strike="noStrike" cap="none">
              <a:solidFill>
                <a:srgbClr val="000000"/>
              </a:solidFill>
              <a:latin typeface="Arial"/>
              <a:ea typeface="Arial"/>
              <a:cs typeface="Arial"/>
              <a:sym typeface="Arial"/>
            </a:endParaRPr>
          </a:p>
          <a:p>
            <a:pPr marL="0" marR="0" lvl="0" indent="0" algn="l" rtl="0">
              <a:lnSpc>
                <a:spcPct val="150020"/>
              </a:lnSpc>
              <a:spcBef>
                <a:spcPts val="0"/>
              </a:spcBef>
              <a:spcAft>
                <a:spcPts val="0"/>
              </a:spcAft>
              <a:buNone/>
            </a:pPr>
            <a:r>
              <a:rPr lang="en-US" sz="2499" b="1" i="0" u="none" strike="noStrike" cap="none">
                <a:solidFill>
                  <a:srgbClr val="167387"/>
                </a:solidFill>
              </a:rPr>
              <a:t>Monitor, and Adjust</a:t>
            </a:r>
            <a:r>
              <a:rPr lang="en-US" sz="2499" b="0" i="0" u="none" strike="noStrike" cap="none">
                <a:solidFill>
                  <a:srgbClr val="000000"/>
                </a:solidFill>
                <a:latin typeface="Arial"/>
                <a:ea typeface="Arial"/>
                <a:cs typeface="Arial"/>
                <a:sym typeface="Arial"/>
              </a:rPr>
              <a:t> - </a:t>
            </a:r>
            <a:r>
              <a:rPr lang="en-US" sz="2499"/>
              <a:t>R</a:t>
            </a:r>
            <a:r>
              <a:rPr lang="en-US" sz="2499" b="0" i="0" u="none" strike="noStrike" cap="none">
                <a:solidFill>
                  <a:srgbClr val="000000"/>
                </a:solidFill>
                <a:latin typeface="Arial"/>
                <a:ea typeface="Arial"/>
                <a:cs typeface="Arial"/>
                <a:sym typeface="Arial"/>
              </a:rPr>
              <a:t>eview implementation and impact data on a regular cadence, and change course based on the successes and barriers that surface. This runs as multiple short cycles inside the larger one.</a:t>
            </a:r>
            <a:endParaRPr/>
          </a:p>
          <a:p>
            <a:pPr marL="0" marR="0" lvl="0" indent="0" algn="l" rtl="0">
              <a:lnSpc>
                <a:spcPct val="150020"/>
              </a:lnSpc>
              <a:spcBef>
                <a:spcPts val="0"/>
              </a:spcBef>
              <a:spcAft>
                <a:spcPts val="0"/>
              </a:spcAft>
              <a:buNone/>
            </a:pPr>
            <a:endParaRPr sz="2499" b="0" i="0" u="none" strike="noStrike" cap="none">
              <a:solidFill>
                <a:srgbClr val="000000"/>
              </a:solidFill>
              <a:latin typeface="Arial"/>
              <a:ea typeface="Arial"/>
              <a:cs typeface="Arial"/>
              <a:sym typeface="Arial"/>
            </a:endParaRPr>
          </a:p>
          <a:p>
            <a:pPr marL="0" marR="0" lvl="0" indent="0" algn="l" rtl="0">
              <a:lnSpc>
                <a:spcPct val="150020"/>
              </a:lnSpc>
              <a:spcBef>
                <a:spcPts val="0"/>
              </a:spcBef>
              <a:spcAft>
                <a:spcPts val="0"/>
              </a:spcAft>
              <a:buNone/>
            </a:pPr>
            <a:r>
              <a:rPr lang="en-US" sz="2499" b="1" i="0" u="none" strike="noStrike" cap="none">
                <a:solidFill>
                  <a:srgbClr val="C4DD35"/>
                </a:solidFill>
              </a:rPr>
              <a:t>Evaluate </a:t>
            </a:r>
            <a:r>
              <a:rPr lang="en-US" sz="2499" b="0" i="0" u="none" strike="noStrike" cap="none">
                <a:solidFill>
                  <a:srgbClr val="000000"/>
                </a:solidFill>
                <a:latin typeface="Arial"/>
                <a:ea typeface="Arial"/>
                <a:cs typeface="Arial"/>
                <a:sym typeface="Arial"/>
              </a:rPr>
              <a:t>— At the end target date, determine whether the goal was met and decide how to move forward (revise, maintain, or archive it).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grpSp>
        <p:nvGrpSpPr>
          <p:cNvPr id="288" name="Google Shape;288;p35"/>
          <p:cNvGrpSpPr/>
          <p:nvPr/>
        </p:nvGrpSpPr>
        <p:grpSpPr>
          <a:xfrm>
            <a:off x="9698890" y="832749"/>
            <a:ext cx="7701651" cy="8374622"/>
            <a:chOff x="9108340" y="1556649"/>
            <a:chExt cx="7701651" cy="8374622"/>
          </a:xfrm>
        </p:grpSpPr>
        <p:sp>
          <p:nvSpPr>
            <p:cNvPr id="289" name="Google Shape;289;p35"/>
            <p:cNvSpPr/>
            <p:nvPr/>
          </p:nvSpPr>
          <p:spPr>
            <a:xfrm>
              <a:off x="10235373" y="2728863"/>
              <a:ext cx="5447585" cy="5447585"/>
            </a:xfrm>
            <a:custGeom>
              <a:avLst/>
              <a:gdLst/>
              <a:ahLst/>
              <a:cxnLst/>
              <a:rect l="l" t="t" r="r" b="b"/>
              <a:pathLst>
                <a:path w="5447585" h="5447585" extrusionOk="0">
                  <a:moveTo>
                    <a:pt x="0" y="0"/>
                  </a:moveTo>
                  <a:lnTo>
                    <a:pt x="5447585" y="0"/>
                  </a:lnTo>
                  <a:lnTo>
                    <a:pt x="5447585" y="5447585"/>
                  </a:lnTo>
                  <a:lnTo>
                    <a:pt x="0" y="5447585"/>
                  </a:lnTo>
                  <a:lnTo>
                    <a:pt x="0" y="0"/>
                  </a:lnTo>
                  <a:close/>
                </a:path>
              </a:pathLst>
            </a:custGeom>
            <a:blipFill rotWithShape="1">
              <a:blip r:embed="rId3">
                <a:alphaModFix/>
              </a:blip>
              <a:stretch>
                <a:fillRect/>
              </a:stretch>
            </a:blipFill>
            <a:ln>
              <a:noFill/>
            </a:ln>
          </p:spPr>
          <p:txBody>
            <a:bodyPr/>
            <a:lstStyle/>
            <a:p>
              <a:endParaRPr lang="en-US"/>
            </a:p>
          </p:txBody>
        </p:sp>
        <p:sp>
          <p:nvSpPr>
            <p:cNvPr id="290" name="Google Shape;290;p35" descr="MICIP diagram is shown with circles radiating out from the center like a solar system. Dots labelled as MTSS are shown as on rings close to the center or further from the center."/>
            <p:cNvSpPr/>
            <p:nvPr/>
          </p:nvSpPr>
          <p:spPr>
            <a:xfrm>
              <a:off x="9108340" y="1556649"/>
              <a:ext cx="7701651" cy="7701651"/>
            </a:xfrm>
            <a:custGeom>
              <a:avLst/>
              <a:gdLst/>
              <a:ahLst/>
              <a:cxnLst/>
              <a:rect l="l" t="t" r="r" b="b"/>
              <a:pathLst>
                <a:path w="7701651" h="7701651" extrusionOk="0">
                  <a:moveTo>
                    <a:pt x="0" y="0"/>
                  </a:moveTo>
                  <a:lnTo>
                    <a:pt x="7701651" y="0"/>
                  </a:lnTo>
                  <a:lnTo>
                    <a:pt x="7701651" y="7701651"/>
                  </a:lnTo>
                  <a:lnTo>
                    <a:pt x="0" y="7701651"/>
                  </a:lnTo>
                  <a:lnTo>
                    <a:pt x="0" y="0"/>
                  </a:lnTo>
                  <a:close/>
                </a:path>
              </a:pathLst>
            </a:custGeom>
            <a:blipFill rotWithShape="1">
              <a:blip r:embed="rId3">
                <a:alphaModFix/>
              </a:blip>
              <a:stretch>
                <a:fillRect/>
              </a:stretch>
            </a:blipFill>
            <a:ln>
              <a:noFill/>
            </a:ln>
          </p:spPr>
          <p:txBody>
            <a:bodyPr/>
            <a:lstStyle/>
            <a:p>
              <a:endParaRPr lang="en-US"/>
            </a:p>
          </p:txBody>
        </p:sp>
        <p:sp>
          <p:nvSpPr>
            <p:cNvPr id="291" name="Google Shape;291;p35" descr="MICIP diagram with circles expanding out from it like a solar system diagram. MTSS dots are placed at various points - some closer to the MICIP diagram steps and some further away."/>
            <p:cNvSpPr/>
            <p:nvPr/>
          </p:nvSpPr>
          <p:spPr>
            <a:xfrm>
              <a:off x="10684211" y="3304793"/>
              <a:ext cx="4549910" cy="4295725"/>
            </a:xfrm>
            <a:custGeom>
              <a:avLst/>
              <a:gdLst/>
              <a:ahLst/>
              <a:cxnLst/>
              <a:rect l="l" t="t" r="r" b="b"/>
              <a:pathLst>
                <a:path w="4549910" h="4295725" extrusionOk="0">
                  <a:moveTo>
                    <a:pt x="0" y="0"/>
                  </a:moveTo>
                  <a:lnTo>
                    <a:pt x="4549910" y="0"/>
                  </a:lnTo>
                  <a:lnTo>
                    <a:pt x="4549910" y="4295725"/>
                  </a:lnTo>
                  <a:lnTo>
                    <a:pt x="0" y="4295725"/>
                  </a:lnTo>
                  <a:lnTo>
                    <a:pt x="0" y="0"/>
                  </a:lnTo>
                  <a:close/>
                </a:path>
              </a:pathLst>
            </a:custGeom>
            <a:blipFill rotWithShape="1">
              <a:blip r:embed="rId4">
                <a:alphaModFix/>
              </a:blip>
              <a:stretch>
                <a:fillRect/>
              </a:stretch>
            </a:blipFill>
            <a:ln>
              <a:noFill/>
            </a:ln>
          </p:spPr>
          <p:txBody>
            <a:bodyPr/>
            <a:lstStyle/>
            <a:p>
              <a:endParaRPr lang="en-US"/>
            </a:p>
          </p:txBody>
        </p:sp>
        <p:grpSp>
          <p:nvGrpSpPr>
            <p:cNvPr id="292" name="Google Shape;292;p35"/>
            <p:cNvGrpSpPr/>
            <p:nvPr/>
          </p:nvGrpSpPr>
          <p:grpSpPr>
            <a:xfrm>
              <a:off x="12349815" y="3304793"/>
              <a:ext cx="1218702" cy="1218702"/>
              <a:chOff x="0" y="0"/>
              <a:chExt cx="812800" cy="812800"/>
            </a:xfrm>
          </p:grpSpPr>
          <p:sp>
            <p:nvSpPr>
              <p:cNvPr id="293" name="Google Shape;293;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AE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5"/>
              <p:cNvSpPr txBox="1"/>
              <p:nvPr/>
            </p:nvSpPr>
            <p:spPr>
              <a:xfrm>
                <a:off x="76200" y="0"/>
                <a:ext cx="6604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50000"/>
                  </a:lnSpc>
                  <a:spcBef>
                    <a:spcPts val="0"/>
                  </a:spcBef>
                  <a:spcAft>
                    <a:spcPts val="0"/>
                  </a:spcAft>
                  <a:buNone/>
                </a:pPr>
                <a:r>
                  <a:rPr lang="en-US" sz="2000" b="0" i="0" u="none" strike="noStrike" cap="none">
                    <a:solidFill>
                      <a:srgbClr val="FFFFFF"/>
                    </a:solidFill>
                    <a:latin typeface="Arial"/>
                    <a:ea typeface="Arial"/>
                    <a:cs typeface="Arial"/>
                    <a:sym typeface="Arial"/>
                  </a:rPr>
                  <a:t>MTSS</a:t>
                </a:r>
                <a:endParaRPr/>
              </a:p>
            </p:txBody>
          </p:sp>
        </p:grpSp>
        <p:grpSp>
          <p:nvGrpSpPr>
            <p:cNvPr id="295" name="Google Shape;295;p35"/>
            <p:cNvGrpSpPr/>
            <p:nvPr/>
          </p:nvGrpSpPr>
          <p:grpSpPr>
            <a:xfrm>
              <a:off x="14815595" y="8585330"/>
              <a:ext cx="1345941" cy="1345941"/>
              <a:chOff x="0" y="0"/>
              <a:chExt cx="812800" cy="812800"/>
            </a:xfrm>
          </p:grpSpPr>
          <p:sp>
            <p:nvSpPr>
              <p:cNvPr id="296" name="Google Shape;296;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2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5"/>
              <p:cNvSpPr txBox="1"/>
              <p:nvPr/>
            </p:nvSpPr>
            <p:spPr>
              <a:xfrm>
                <a:off x="76200" y="0"/>
                <a:ext cx="6604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50020"/>
                  </a:lnSpc>
                  <a:spcBef>
                    <a:spcPts val="0"/>
                  </a:spcBef>
                  <a:spcAft>
                    <a:spcPts val="0"/>
                  </a:spcAft>
                  <a:buNone/>
                </a:pPr>
                <a:r>
                  <a:rPr lang="en-US" sz="2499" b="0" i="0" u="none" strike="noStrike" cap="none">
                    <a:solidFill>
                      <a:srgbClr val="FFFFFF"/>
                    </a:solidFill>
                    <a:latin typeface="Arial"/>
                    <a:ea typeface="Arial"/>
                    <a:cs typeface="Arial"/>
                    <a:sym typeface="Arial"/>
                  </a:rPr>
                  <a:t>MTSS</a:t>
                </a:r>
                <a:endParaRPr/>
              </a:p>
            </p:txBody>
          </p:sp>
        </p:grpSp>
        <p:grpSp>
          <p:nvGrpSpPr>
            <p:cNvPr id="298" name="Google Shape;298;p35"/>
            <p:cNvGrpSpPr/>
            <p:nvPr/>
          </p:nvGrpSpPr>
          <p:grpSpPr>
            <a:xfrm>
              <a:off x="14874465" y="2661258"/>
              <a:ext cx="1287071" cy="1287071"/>
              <a:chOff x="0" y="0"/>
              <a:chExt cx="812800" cy="812800"/>
            </a:xfrm>
          </p:grpSpPr>
          <p:sp>
            <p:nvSpPr>
              <p:cNvPr id="299" name="Google Shape;299;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8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5"/>
              <p:cNvSpPr txBox="1"/>
              <p:nvPr/>
            </p:nvSpPr>
            <p:spPr>
              <a:xfrm>
                <a:off x="76200" y="0"/>
                <a:ext cx="6604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50020"/>
                  </a:lnSpc>
                  <a:spcBef>
                    <a:spcPts val="0"/>
                  </a:spcBef>
                  <a:spcAft>
                    <a:spcPts val="0"/>
                  </a:spcAft>
                  <a:buNone/>
                </a:pPr>
                <a:r>
                  <a:rPr lang="en-US" sz="2499" b="0" i="0" u="none" strike="noStrike" cap="none">
                    <a:solidFill>
                      <a:srgbClr val="FFFFFF"/>
                    </a:solidFill>
                    <a:latin typeface="Arial"/>
                    <a:ea typeface="Arial"/>
                    <a:cs typeface="Arial"/>
                    <a:sym typeface="Arial"/>
                  </a:rPr>
                  <a:t>MTSS</a:t>
                </a:r>
                <a:endParaRPr/>
              </a:p>
            </p:txBody>
          </p:sp>
        </p:grpSp>
        <p:grpSp>
          <p:nvGrpSpPr>
            <p:cNvPr id="301" name="Google Shape;301;p35"/>
            <p:cNvGrpSpPr/>
            <p:nvPr/>
          </p:nvGrpSpPr>
          <p:grpSpPr>
            <a:xfrm>
              <a:off x="10788973" y="8622960"/>
              <a:ext cx="1308310" cy="1308310"/>
              <a:chOff x="0" y="0"/>
              <a:chExt cx="812800" cy="812800"/>
            </a:xfrm>
          </p:grpSpPr>
          <p:sp>
            <p:nvSpPr>
              <p:cNvPr id="302" name="Google Shape;302;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D71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5"/>
              <p:cNvSpPr txBox="1"/>
              <p:nvPr/>
            </p:nvSpPr>
            <p:spPr>
              <a:xfrm>
                <a:off x="76200" y="0"/>
                <a:ext cx="6604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50020"/>
                  </a:lnSpc>
                  <a:spcBef>
                    <a:spcPts val="0"/>
                  </a:spcBef>
                  <a:spcAft>
                    <a:spcPts val="0"/>
                  </a:spcAft>
                  <a:buNone/>
                </a:pPr>
                <a:r>
                  <a:rPr lang="en-US" sz="2499" b="0" i="0" u="none" strike="noStrike" cap="none">
                    <a:solidFill>
                      <a:srgbClr val="FFFFFF"/>
                    </a:solidFill>
                    <a:latin typeface="Arial"/>
                    <a:ea typeface="Arial"/>
                    <a:cs typeface="Arial"/>
                    <a:sym typeface="Arial"/>
                  </a:rPr>
                  <a:t>MTSS</a:t>
                </a:r>
                <a:endParaRPr/>
              </a:p>
            </p:txBody>
          </p:sp>
        </p:grpSp>
        <p:grpSp>
          <p:nvGrpSpPr>
            <p:cNvPr id="304" name="Google Shape;304;p35"/>
            <p:cNvGrpSpPr/>
            <p:nvPr/>
          </p:nvGrpSpPr>
          <p:grpSpPr>
            <a:xfrm>
              <a:off x="9527492" y="4036893"/>
              <a:ext cx="1415763" cy="1415763"/>
              <a:chOff x="0" y="0"/>
              <a:chExt cx="812800" cy="812800"/>
            </a:xfrm>
          </p:grpSpPr>
          <p:sp>
            <p:nvSpPr>
              <p:cNvPr id="305" name="Google Shape;305;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4D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5"/>
              <p:cNvSpPr txBox="1"/>
              <p:nvPr/>
            </p:nvSpPr>
            <p:spPr>
              <a:xfrm>
                <a:off x="76200" y="0"/>
                <a:ext cx="6604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50020"/>
                  </a:lnSpc>
                  <a:spcBef>
                    <a:spcPts val="0"/>
                  </a:spcBef>
                  <a:spcAft>
                    <a:spcPts val="0"/>
                  </a:spcAft>
                  <a:buNone/>
                </a:pPr>
                <a:r>
                  <a:rPr lang="en-US" sz="2499" b="0" i="0" u="none" strike="noStrike" cap="none">
                    <a:solidFill>
                      <a:srgbClr val="FFFFFF"/>
                    </a:solidFill>
                    <a:latin typeface="Arial"/>
                    <a:ea typeface="Arial"/>
                    <a:cs typeface="Arial"/>
                    <a:sym typeface="Arial"/>
                  </a:rPr>
                  <a:t>MTSS</a:t>
                </a:r>
                <a:endParaRPr/>
              </a:p>
            </p:txBody>
          </p:sp>
        </p:grpSp>
      </p:grpSp>
      <p:sp>
        <p:nvSpPr>
          <p:cNvPr id="307" name="Google Shape;307;p35"/>
          <p:cNvSpPr txBox="1"/>
          <p:nvPr/>
        </p:nvSpPr>
        <p:spPr>
          <a:xfrm>
            <a:off x="475882" y="329859"/>
            <a:ext cx="8519100" cy="74214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815"/>
              <a:t>As you hear about this example district - </a:t>
            </a:r>
            <a:r>
              <a:rPr lang="en-US" sz="3815" b="0" i="0" u="none" strike="noStrike" cap="none">
                <a:solidFill>
                  <a:srgbClr val="000000"/>
                </a:solidFill>
                <a:latin typeface="Arial"/>
                <a:ea typeface="Arial"/>
                <a:cs typeface="Arial"/>
                <a:sym typeface="Arial"/>
              </a:rPr>
              <a:t>Think about</a:t>
            </a:r>
            <a:r>
              <a:rPr lang="en-US" sz="3815"/>
              <a:t> how M</a:t>
            </a:r>
            <a:r>
              <a:rPr lang="en-US" sz="3815" b="0" i="0" u="none" strike="noStrike" cap="none">
                <a:solidFill>
                  <a:srgbClr val="000000"/>
                </a:solidFill>
                <a:latin typeface="Arial"/>
                <a:ea typeface="Arial"/>
                <a:cs typeface="Arial"/>
                <a:sym typeface="Arial"/>
              </a:rPr>
              <a:t>TSS teams and processes fit into this MICIP process?</a:t>
            </a:r>
            <a:endParaRPr/>
          </a:p>
          <a:p>
            <a:pPr marL="0" marR="0" lvl="0" indent="0" algn="l" rtl="0">
              <a:lnSpc>
                <a:spcPct val="120000"/>
              </a:lnSpc>
              <a:spcBef>
                <a:spcPts val="0"/>
              </a:spcBef>
              <a:spcAft>
                <a:spcPts val="0"/>
              </a:spcAft>
              <a:buNone/>
            </a:pPr>
            <a:endParaRPr sz="3815" b="0" i="0" u="none" strike="noStrike" cap="none">
              <a:solidFill>
                <a:srgbClr val="000000"/>
              </a:solidFill>
              <a:latin typeface="Arial"/>
              <a:ea typeface="Arial"/>
              <a:cs typeface="Arial"/>
              <a:sym typeface="Arial"/>
            </a:endParaRPr>
          </a:p>
          <a:p>
            <a:pPr marL="0" marR="0" lvl="0" indent="0" algn="l" rtl="0">
              <a:lnSpc>
                <a:spcPct val="120000"/>
              </a:lnSpc>
              <a:spcBef>
                <a:spcPts val="0"/>
              </a:spcBef>
              <a:spcAft>
                <a:spcPts val="0"/>
              </a:spcAft>
              <a:buNone/>
            </a:pPr>
            <a:r>
              <a:rPr lang="en-US" sz="3815" b="0" i="0" u="none" strike="noStrike" cap="none">
                <a:solidFill>
                  <a:srgbClr val="000000"/>
                </a:solidFill>
                <a:latin typeface="Arial"/>
                <a:ea typeface="Arial"/>
                <a:cs typeface="Arial"/>
                <a:sym typeface="Arial"/>
              </a:rPr>
              <a:t>Mark MTSS as close or far from each component of the MICIP Process.</a:t>
            </a:r>
            <a:endParaRPr/>
          </a:p>
          <a:p>
            <a:pPr marL="0" marR="0" lvl="0" indent="0" algn="l" rtl="0">
              <a:lnSpc>
                <a:spcPct val="120000"/>
              </a:lnSpc>
              <a:spcBef>
                <a:spcPts val="0"/>
              </a:spcBef>
              <a:spcAft>
                <a:spcPts val="0"/>
              </a:spcAft>
              <a:buNone/>
            </a:pPr>
            <a:endParaRPr sz="3815" b="0" i="0" u="none" strike="noStrike" cap="none">
              <a:solidFill>
                <a:srgbClr val="000000"/>
              </a:solidFill>
              <a:latin typeface="Arial"/>
              <a:ea typeface="Arial"/>
              <a:cs typeface="Arial"/>
              <a:sym typeface="Arial"/>
            </a:endParaRPr>
          </a:p>
          <a:p>
            <a:pPr marL="758910" marR="0" lvl="1" indent="-379455" algn="l" rtl="0">
              <a:lnSpc>
                <a:spcPct val="120000"/>
              </a:lnSpc>
              <a:spcBef>
                <a:spcPts val="0"/>
              </a:spcBef>
              <a:spcAft>
                <a:spcPts val="0"/>
              </a:spcAft>
              <a:buClr>
                <a:srgbClr val="000000"/>
              </a:buClr>
              <a:buSzPts val="3515"/>
              <a:buFont typeface="Arial"/>
              <a:buChar char="•"/>
            </a:pPr>
            <a:r>
              <a:rPr lang="en-US" sz="3515" b="0" i="0" u="none" strike="noStrike" cap="none">
                <a:solidFill>
                  <a:srgbClr val="000000"/>
                </a:solidFill>
                <a:latin typeface="Arial"/>
                <a:ea typeface="Arial"/>
                <a:cs typeface="Arial"/>
                <a:sym typeface="Arial"/>
              </a:rPr>
              <a:t>If not many examples of how teams or processes are connected - MTSS is far from the sun</a:t>
            </a:r>
            <a:endParaRPr/>
          </a:p>
          <a:p>
            <a:pPr marL="0" marR="0" lvl="0" indent="0" algn="l" rtl="0">
              <a:lnSpc>
                <a:spcPct val="150725"/>
              </a:lnSpc>
              <a:spcBef>
                <a:spcPts val="0"/>
              </a:spcBef>
              <a:spcAft>
                <a:spcPts val="0"/>
              </a:spcAft>
              <a:buNone/>
            </a:pPr>
            <a:endParaRPr sz="3515" b="0" i="0" u="none" strike="noStrike" cap="none">
              <a:solidFill>
                <a:srgbClr val="000000"/>
              </a:solidFill>
              <a:latin typeface="Arial"/>
              <a:ea typeface="Arial"/>
              <a:cs typeface="Arial"/>
              <a:sym typeface="Arial"/>
            </a:endParaRPr>
          </a:p>
        </p:txBody>
      </p:sp>
      <p:sp>
        <p:nvSpPr>
          <p:cNvPr id="308" name="Google Shape;308;p35"/>
          <p:cNvSpPr txBox="1"/>
          <p:nvPr/>
        </p:nvSpPr>
        <p:spPr>
          <a:xfrm>
            <a:off x="475882" y="9294790"/>
            <a:ext cx="7980207" cy="596264"/>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SOURCE: District Continuous Improvement: Aligning MTSS Goals and Activities within MICIP Platform, Michigan's MTSS Technical Assistance Center, April 2025</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312"/>
        <p:cNvGrpSpPr/>
        <p:nvPr/>
      </p:nvGrpSpPr>
      <p:grpSpPr>
        <a:xfrm>
          <a:off x="0" y="0"/>
          <a:ext cx="0" cy="0"/>
          <a:chOff x="0" y="0"/>
          <a:chExt cx="0" cy="0"/>
        </a:xfrm>
      </p:grpSpPr>
      <p:grpSp>
        <p:nvGrpSpPr>
          <p:cNvPr id="313" name="Google Shape;313;p36"/>
          <p:cNvGrpSpPr/>
          <p:nvPr/>
        </p:nvGrpSpPr>
        <p:grpSpPr>
          <a:xfrm>
            <a:off x="8857041" y="-253157"/>
            <a:ext cx="9430959" cy="10540157"/>
            <a:chOff x="0" y="-66675"/>
            <a:chExt cx="2483874" cy="2776008"/>
          </a:xfrm>
        </p:grpSpPr>
        <p:sp>
          <p:nvSpPr>
            <p:cNvPr id="314" name="Google Shape;314;p36"/>
            <p:cNvSpPr/>
            <p:nvPr/>
          </p:nvSpPr>
          <p:spPr>
            <a:xfrm>
              <a:off x="0" y="0"/>
              <a:ext cx="2483874" cy="2709333"/>
            </a:xfrm>
            <a:custGeom>
              <a:avLst/>
              <a:gdLst/>
              <a:ahLst/>
              <a:cxnLst/>
              <a:rect l="l" t="t" r="r" b="b"/>
              <a:pathLst>
                <a:path w="2483874" h="2709333" extrusionOk="0">
                  <a:moveTo>
                    <a:pt x="0" y="0"/>
                  </a:moveTo>
                  <a:lnTo>
                    <a:pt x="2483874" y="0"/>
                  </a:lnTo>
                  <a:lnTo>
                    <a:pt x="2483874" y="2709333"/>
                  </a:lnTo>
                  <a:lnTo>
                    <a:pt x="0" y="2709333"/>
                  </a:lnTo>
                  <a:close/>
                </a:path>
              </a:pathLst>
            </a:custGeom>
            <a:solidFill>
              <a:srgbClr val="FFFFFF"/>
            </a:solidFill>
            <a:ln>
              <a:noFill/>
            </a:ln>
          </p:spPr>
          <p:txBody>
            <a:bodyPr/>
            <a:lstStyle/>
            <a:p>
              <a:endParaRPr lang="en-US"/>
            </a:p>
          </p:txBody>
        </p:sp>
        <p:sp>
          <p:nvSpPr>
            <p:cNvPr id="315" name="Google Shape;315;p36"/>
            <p:cNvSpPr txBox="1"/>
            <p:nvPr/>
          </p:nvSpPr>
          <p:spPr>
            <a:xfrm>
              <a:off x="0" y="-66675"/>
              <a:ext cx="2483874" cy="2776008"/>
            </a:xfrm>
            <a:prstGeom prst="rect">
              <a:avLst/>
            </a:prstGeom>
            <a:noFill/>
            <a:ln>
              <a:noFill/>
            </a:ln>
          </p:spPr>
          <p:txBody>
            <a:bodyPr spcFirstLastPara="1" wrap="square" lIns="50800" tIns="50800" rIns="50800" bIns="50800" anchor="ctr" anchorCtr="0">
              <a:noAutofit/>
            </a:bodyPr>
            <a:lstStyle/>
            <a:p>
              <a:pPr marL="0" marR="0" lvl="0" indent="0" algn="ctr" rtl="0">
                <a:lnSpc>
                  <a:spcPct val="175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316" name="Google Shape;316;p36"/>
          <p:cNvCxnSpPr/>
          <p:nvPr/>
        </p:nvCxnSpPr>
        <p:spPr>
          <a:xfrm>
            <a:off x="1028700" y="2552056"/>
            <a:ext cx="5122944" cy="0"/>
          </a:xfrm>
          <a:prstGeom prst="straightConnector1">
            <a:avLst/>
          </a:prstGeom>
          <a:noFill/>
          <a:ln w="38100" cap="flat" cmpd="sng">
            <a:solidFill>
              <a:srgbClr val="FFFFFF"/>
            </a:solidFill>
            <a:prstDash val="solid"/>
            <a:round/>
            <a:headEnd type="none" w="sm" len="sm"/>
            <a:tailEnd type="none" w="sm" len="sm"/>
          </a:ln>
        </p:spPr>
      </p:cxnSp>
      <p:sp>
        <p:nvSpPr>
          <p:cNvPr id="317" name="Google Shape;317;p36"/>
          <p:cNvSpPr/>
          <p:nvPr/>
        </p:nvSpPr>
        <p:spPr>
          <a:xfrm>
            <a:off x="9938313" y="706109"/>
            <a:ext cx="7129200" cy="8911500"/>
          </a:xfrm>
          <a:custGeom>
            <a:avLst/>
            <a:gdLst/>
            <a:ahLst/>
            <a:cxnLst/>
            <a:rect l="l" t="t" r="r" b="b"/>
            <a:pathLst>
              <a:path w="7129200" h="8911500" extrusionOk="0">
                <a:moveTo>
                  <a:pt x="0" y="0"/>
                </a:moveTo>
                <a:lnTo>
                  <a:pt x="7129200" y="0"/>
                </a:lnTo>
                <a:lnTo>
                  <a:pt x="7129200" y="8911500"/>
                </a:lnTo>
                <a:lnTo>
                  <a:pt x="0" y="8911500"/>
                </a:lnTo>
                <a:lnTo>
                  <a:pt x="0" y="0"/>
                </a:lnTo>
                <a:close/>
              </a:path>
            </a:pathLst>
          </a:custGeom>
          <a:blipFill rotWithShape="1">
            <a:blip r:embed="rId3">
              <a:alphaModFix/>
            </a:blip>
            <a:stretch>
              <a:fillRect/>
            </a:stretch>
          </a:blipFill>
          <a:ln>
            <a:noFill/>
          </a:ln>
        </p:spPr>
        <p:txBody>
          <a:bodyPr/>
          <a:lstStyle/>
          <a:p>
            <a:endParaRPr lang="en-US"/>
          </a:p>
        </p:txBody>
      </p:sp>
      <p:sp>
        <p:nvSpPr>
          <p:cNvPr id="318" name="Google Shape;318;p36"/>
          <p:cNvSpPr txBox="1"/>
          <p:nvPr/>
        </p:nvSpPr>
        <p:spPr>
          <a:xfrm>
            <a:off x="1114025" y="1085850"/>
            <a:ext cx="5894691" cy="1147188"/>
          </a:xfrm>
          <a:prstGeom prst="rect">
            <a:avLst/>
          </a:prstGeom>
          <a:noFill/>
          <a:ln>
            <a:noFill/>
          </a:ln>
        </p:spPr>
        <p:txBody>
          <a:bodyPr spcFirstLastPara="1" wrap="square" lIns="0" tIns="0" rIns="0" bIns="0" anchor="t" anchorCtr="0">
            <a:spAutoFit/>
          </a:bodyPr>
          <a:lstStyle/>
          <a:p>
            <a:pPr marL="0" marR="0" lvl="0" indent="0" algn="l" rtl="0">
              <a:lnSpc>
                <a:spcPct val="105001"/>
              </a:lnSpc>
              <a:spcBef>
                <a:spcPts val="0"/>
              </a:spcBef>
              <a:spcAft>
                <a:spcPts val="0"/>
              </a:spcAft>
              <a:buNone/>
            </a:pPr>
            <a:r>
              <a:rPr lang="en-US" sz="4219" b="0" i="0" u="none" strike="noStrike" cap="none">
                <a:solidFill>
                  <a:srgbClr val="FFFFFF"/>
                </a:solidFill>
                <a:latin typeface="Arial"/>
                <a:ea typeface="Arial"/>
                <a:cs typeface="Arial"/>
                <a:sym typeface="Arial"/>
              </a:rPr>
              <a:t>Compass Partners</a:t>
            </a:r>
            <a:endParaRPr/>
          </a:p>
        </p:txBody>
      </p:sp>
      <p:sp>
        <p:nvSpPr>
          <p:cNvPr id="319" name="Google Shape;319;p36"/>
          <p:cNvSpPr txBox="1"/>
          <p:nvPr/>
        </p:nvSpPr>
        <p:spPr>
          <a:xfrm>
            <a:off x="1028700" y="2799706"/>
            <a:ext cx="7174636" cy="6544946"/>
          </a:xfrm>
          <a:prstGeom prst="rect">
            <a:avLst/>
          </a:prstGeom>
          <a:noFill/>
          <a:ln>
            <a:noFill/>
          </a:ln>
        </p:spPr>
        <p:txBody>
          <a:bodyPr spcFirstLastPara="1" wrap="square" lIns="0" tIns="0" rIns="0" bIns="0" anchor="t" anchorCtr="0">
            <a:spAutoFit/>
          </a:bodyPr>
          <a:lstStyle/>
          <a:p>
            <a:pPr marL="0" marR="0" lvl="0" indent="0" algn="l" rtl="0">
              <a:lnSpc>
                <a:spcPct val="140010"/>
              </a:lnSpc>
              <a:spcBef>
                <a:spcPts val="0"/>
              </a:spcBef>
              <a:spcAft>
                <a:spcPts val="0"/>
              </a:spcAft>
              <a:buNone/>
            </a:pPr>
            <a:r>
              <a:rPr lang="en-US" sz="3699" b="1" i="0" u="none" strike="noStrike" cap="none">
                <a:solidFill>
                  <a:srgbClr val="FFFFFF"/>
                </a:solidFill>
                <a:latin typeface="Arial"/>
                <a:ea typeface="Arial"/>
                <a:cs typeface="Arial"/>
                <a:sym typeface="Arial"/>
              </a:rPr>
              <a:t>Bring your handouts</a:t>
            </a:r>
            <a:endParaRPr/>
          </a:p>
          <a:p>
            <a:pPr marL="0" marR="0" lvl="0" indent="0" algn="l" rtl="0">
              <a:lnSpc>
                <a:spcPct val="140010"/>
              </a:lnSpc>
              <a:spcBef>
                <a:spcPts val="0"/>
              </a:spcBef>
              <a:spcAft>
                <a:spcPts val="0"/>
              </a:spcAft>
              <a:buNone/>
            </a:pPr>
            <a:endParaRPr sz="3699" b="1" i="0" u="none" strike="noStrike" cap="none">
              <a:solidFill>
                <a:srgbClr val="FFFFFF"/>
              </a:solidFill>
              <a:latin typeface="Arial"/>
              <a:ea typeface="Arial"/>
              <a:cs typeface="Arial"/>
              <a:sym typeface="Arial"/>
            </a:endParaRPr>
          </a:p>
          <a:p>
            <a:pPr marL="0" marR="0" lvl="0" indent="0" algn="l" rtl="0">
              <a:lnSpc>
                <a:spcPct val="140010"/>
              </a:lnSpc>
              <a:spcBef>
                <a:spcPts val="0"/>
              </a:spcBef>
              <a:spcAft>
                <a:spcPts val="0"/>
              </a:spcAft>
              <a:buNone/>
            </a:pPr>
            <a:r>
              <a:rPr lang="en-US" sz="3699" b="1" i="0" u="none" strike="noStrike" cap="none">
                <a:solidFill>
                  <a:srgbClr val="FFFFFF"/>
                </a:solidFill>
                <a:latin typeface="Arial"/>
                <a:ea typeface="Arial"/>
                <a:cs typeface="Arial"/>
                <a:sym typeface="Arial"/>
              </a:rPr>
              <a:t>Find your SOUTH partner</a:t>
            </a:r>
            <a:endParaRPr/>
          </a:p>
          <a:p>
            <a:pPr marL="0" marR="0" lvl="0" indent="0" algn="l" rtl="0">
              <a:lnSpc>
                <a:spcPct val="140010"/>
              </a:lnSpc>
              <a:spcBef>
                <a:spcPts val="0"/>
              </a:spcBef>
              <a:spcAft>
                <a:spcPts val="0"/>
              </a:spcAft>
              <a:buNone/>
            </a:pPr>
            <a:endParaRPr sz="3699" b="1" i="0" u="none" strike="noStrike" cap="none">
              <a:solidFill>
                <a:srgbClr val="FFFFFF"/>
              </a:solidFill>
              <a:latin typeface="Arial"/>
              <a:ea typeface="Arial"/>
              <a:cs typeface="Arial"/>
              <a:sym typeface="Arial"/>
            </a:endParaRPr>
          </a:p>
          <a:p>
            <a:pPr marL="0" marR="0" lvl="0" indent="0" algn="l" rtl="0">
              <a:lnSpc>
                <a:spcPct val="140010"/>
              </a:lnSpc>
              <a:spcBef>
                <a:spcPts val="0"/>
              </a:spcBef>
              <a:spcAft>
                <a:spcPts val="0"/>
              </a:spcAft>
              <a:buNone/>
            </a:pPr>
            <a:r>
              <a:rPr lang="en-US" sz="3699" b="1" i="0" u="none" strike="noStrike" cap="none">
                <a:solidFill>
                  <a:srgbClr val="FFFFFF"/>
                </a:solidFill>
                <a:latin typeface="Arial"/>
                <a:ea typeface="Arial"/>
                <a:cs typeface="Arial"/>
                <a:sym typeface="Arial"/>
              </a:rPr>
              <a:t>Discuss:</a:t>
            </a:r>
            <a:endParaRPr/>
          </a:p>
          <a:p>
            <a:pPr marL="0" marR="0" lvl="0" indent="0" algn="l" rtl="0">
              <a:lnSpc>
                <a:spcPct val="140010"/>
              </a:lnSpc>
              <a:spcBef>
                <a:spcPts val="0"/>
              </a:spcBef>
              <a:spcAft>
                <a:spcPts val="0"/>
              </a:spcAft>
              <a:buNone/>
            </a:pPr>
            <a:endParaRPr sz="3699" b="1" i="0" u="none" strike="noStrike" cap="none">
              <a:solidFill>
                <a:srgbClr val="FFFFFF"/>
              </a:solidFill>
              <a:latin typeface="Arial"/>
              <a:ea typeface="Arial"/>
              <a:cs typeface="Arial"/>
              <a:sym typeface="Arial"/>
            </a:endParaRPr>
          </a:p>
          <a:p>
            <a:pPr marL="0" marR="0" lvl="0" indent="0" algn="l" rtl="0">
              <a:lnSpc>
                <a:spcPct val="140010"/>
              </a:lnSpc>
              <a:spcBef>
                <a:spcPts val="0"/>
              </a:spcBef>
              <a:spcAft>
                <a:spcPts val="0"/>
              </a:spcAft>
              <a:buNone/>
            </a:pPr>
            <a:r>
              <a:rPr lang="en-US" sz="3699" b="0" i="0" u="none" strike="noStrike" cap="none">
                <a:solidFill>
                  <a:srgbClr val="FFFFFF"/>
                </a:solidFill>
                <a:latin typeface="Arial"/>
                <a:ea typeface="Arial"/>
                <a:cs typeface="Arial"/>
                <a:sym typeface="Arial"/>
              </a:rPr>
              <a:t>What is something you uncovered about how MTSS and MICIP work in your context?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7"/>
          <p:cNvSpPr/>
          <p:nvPr/>
        </p:nvSpPr>
        <p:spPr>
          <a:xfrm>
            <a:off x="-6602510" y="136097"/>
            <a:ext cx="14990327" cy="10287000"/>
          </a:xfrm>
          <a:custGeom>
            <a:avLst/>
            <a:gdLst/>
            <a:ahLst/>
            <a:cxnLst/>
            <a:rect l="l" t="t" r="r" b="b"/>
            <a:pathLst>
              <a:path w="14990327" h="10287000" extrusionOk="0">
                <a:moveTo>
                  <a:pt x="0" y="0"/>
                </a:moveTo>
                <a:lnTo>
                  <a:pt x="14990328" y="0"/>
                </a:lnTo>
                <a:lnTo>
                  <a:pt x="14990328" y="10287000"/>
                </a:lnTo>
                <a:lnTo>
                  <a:pt x="0" y="10287000"/>
                </a:lnTo>
                <a:lnTo>
                  <a:pt x="0" y="0"/>
                </a:lnTo>
                <a:close/>
              </a:path>
            </a:pathLst>
          </a:custGeom>
          <a:blipFill rotWithShape="1">
            <a:blip r:embed="rId3">
              <a:alphaModFix/>
            </a:blip>
            <a:stretch>
              <a:fillRect l="-1597" r="-1597"/>
            </a:stretch>
          </a:blipFill>
          <a:ln>
            <a:noFill/>
          </a:ln>
        </p:spPr>
        <p:txBody>
          <a:bodyPr/>
          <a:lstStyle/>
          <a:p>
            <a:endParaRPr lang="en-US"/>
          </a:p>
        </p:txBody>
      </p:sp>
      <p:sp>
        <p:nvSpPr>
          <p:cNvPr id="329" name="Google Shape;329;p37"/>
          <p:cNvSpPr txBox="1"/>
          <p:nvPr/>
        </p:nvSpPr>
        <p:spPr>
          <a:xfrm>
            <a:off x="10104441" y="333375"/>
            <a:ext cx="6191400" cy="618600"/>
          </a:xfrm>
          <a:prstGeom prst="rect">
            <a:avLst/>
          </a:prstGeom>
          <a:noFill/>
          <a:ln>
            <a:noFill/>
          </a:ln>
        </p:spPr>
        <p:txBody>
          <a:bodyPr spcFirstLastPara="1" wrap="square" lIns="0" tIns="0" rIns="0" bIns="0" anchor="t" anchorCtr="0">
            <a:spAutoFit/>
          </a:bodyPr>
          <a:lstStyle/>
          <a:p>
            <a:pPr marL="0" marR="0" lvl="0" indent="0" algn="ctr" rtl="0">
              <a:lnSpc>
                <a:spcPct val="188028"/>
              </a:lnSpc>
              <a:spcBef>
                <a:spcPts val="0"/>
              </a:spcBef>
              <a:spcAft>
                <a:spcPts val="0"/>
              </a:spcAft>
              <a:buNone/>
            </a:pPr>
            <a:r>
              <a:rPr lang="en-US" sz="4018" b="1" i="0" u="none" strike="noStrike" cap="none">
                <a:solidFill>
                  <a:srgbClr val="001931"/>
                </a:solidFill>
                <a:latin typeface="League Spartan"/>
                <a:ea typeface="League Spartan"/>
                <a:cs typeface="League Spartan"/>
                <a:sym typeface="League Spartan"/>
              </a:rPr>
              <a:t>TEAMS, TEAMS, TEAMS</a:t>
            </a:r>
            <a:endParaRPr b="1"/>
          </a:p>
        </p:txBody>
      </p:sp>
      <p:sp>
        <p:nvSpPr>
          <p:cNvPr id="330" name="Google Shape;330;p37"/>
          <p:cNvSpPr txBox="1"/>
          <p:nvPr/>
        </p:nvSpPr>
        <p:spPr>
          <a:xfrm>
            <a:off x="8835300" y="1160600"/>
            <a:ext cx="8729700" cy="8765100"/>
          </a:xfrm>
          <a:prstGeom prst="rect">
            <a:avLst/>
          </a:prstGeom>
          <a:noFill/>
          <a:ln>
            <a:noFill/>
          </a:ln>
        </p:spPr>
        <p:txBody>
          <a:bodyPr spcFirstLastPara="1" wrap="square" lIns="0" tIns="0" rIns="0" bIns="0" anchor="t" anchorCtr="0">
            <a:spAutoFit/>
          </a:bodyPr>
          <a:lstStyle/>
          <a:p>
            <a:pPr marL="0" marR="0" lvl="0" indent="0" algn="l" rtl="0">
              <a:lnSpc>
                <a:spcPct val="152005"/>
              </a:lnSpc>
              <a:spcBef>
                <a:spcPts val="0"/>
              </a:spcBef>
              <a:spcAft>
                <a:spcPts val="0"/>
              </a:spcAft>
              <a:buNone/>
            </a:pPr>
            <a:r>
              <a:rPr lang="en-US" sz="3515" b="0" i="0" u="none" strike="noStrike" cap="none">
                <a:solidFill>
                  <a:srgbClr val="001931"/>
                </a:solidFill>
                <a:latin typeface="Arial"/>
                <a:ea typeface="Arial"/>
                <a:cs typeface="Arial"/>
                <a:sym typeface="Arial"/>
              </a:rPr>
              <a:t>It is important to review your teams </a:t>
            </a:r>
            <a:r>
              <a:rPr lang="en-US" sz="3515" b="0" i="0" u="sng" strike="noStrike" cap="none">
                <a:solidFill>
                  <a:srgbClr val="001931"/>
                </a:solidFill>
                <a:latin typeface="Arial"/>
                <a:ea typeface="Arial"/>
                <a:cs typeface="Arial"/>
                <a:sym typeface="Arial"/>
              </a:rPr>
              <a:t>and</a:t>
            </a:r>
            <a:r>
              <a:rPr lang="en-US" sz="3515" b="0" i="0" u="none" strike="noStrike" cap="none">
                <a:solidFill>
                  <a:srgbClr val="001931"/>
                </a:solidFill>
                <a:latin typeface="Arial"/>
                <a:ea typeface="Arial"/>
                <a:cs typeface="Arial"/>
                <a:sym typeface="Arial"/>
              </a:rPr>
              <a:t> how they communicate because:</a:t>
            </a:r>
            <a:endParaRPr/>
          </a:p>
          <a:p>
            <a:pPr marL="0" marR="0" lvl="0" indent="0" algn="l" rtl="0">
              <a:lnSpc>
                <a:spcPct val="152005"/>
              </a:lnSpc>
              <a:spcBef>
                <a:spcPts val="0"/>
              </a:spcBef>
              <a:spcAft>
                <a:spcPts val="0"/>
              </a:spcAft>
              <a:buNone/>
            </a:pPr>
            <a:endParaRPr sz="3515" b="0" i="0" u="none" strike="noStrike" cap="none">
              <a:solidFill>
                <a:srgbClr val="001931"/>
              </a:solidFill>
              <a:latin typeface="Arial"/>
              <a:ea typeface="Arial"/>
              <a:cs typeface="Arial"/>
              <a:sym typeface="Arial"/>
            </a:endParaRPr>
          </a:p>
          <a:p>
            <a:pPr marL="759007" marR="0" lvl="1" indent="-379504" algn="l" rtl="0">
              <a:lnSpc>
                <a:spcPct val="152005"/>
              </a:lnSpc>
              <a:spcBef>
                <a:spcPts val="0"/>
              </a:spcBef>
              <a:spcAft>
                <a:spcPts val="0"/>
              </a:spcAft>
              <a:buClr>
                <a:srgbClr val="001931"/>
              </a:buClr>
              <a:buSzPts val="3515"/>
              <a:buFont typeface="Arial"/>
              <a:buChar char="•"/>
            </a:pPr>
            <a:r>
              <a:rPr lang="en-US" sz="3515" b="0" i="0" u="none" strike="noStrike" cap="none">
                <a:solidFill>
                  <a:srgbClr val="001931"/>
                </a:solidFill>
                <a:latin typeface="Arial"/>
                <a:ea typeface="Arial"/>
                <a:cs typeface="Arial"/>
                <a:sym typeface="Arial"/>
              </a:rPr>
              <a:t>Conflicting plans or messages</a:t>
            </a:r>
            <a:endParaRPr/>
          </a:p>
          <a:p>
            <a:pPr marL="759007" marR="0" lvl="1" indent="-379504" algn="l" rtl="0">
              <a:lnSpc>
                <a:spcPct val="152005"/>
              </a:lnSpc>
              <a:spcBef>
                <a:spcPts val="0"/>
              </a:spcBef>
              <a:spcAft>
                <a:spcPts val="0"/>
              </a:spcAft>
              <a:buClr>
                <a:srgbClr val="001931"/>
              </a:buClr>
              <a:buSzPts val="3515"/>
              <a:buFont typeface="Arial"/>
              <a:buChar char="•"/>
            </a:pPr>
            <a:r>
              <a:rPr lang="en-US" sz="3515" b="0" i="0" u="none" strike="noStrike" cap="none">
                <a:solidFill>
                  <a:srgbClr val="001931"/>
                </a:solidFill>
                <a:latin typeface="Arial"/>
                <a:ea typeface="Arial"/>
                <a:cs typeface="Arial"/>
                <a:sym typeface="Arial"/>
              </a:rPr>
              <a:t>It is harder to communicate successfully between many teams</a:t>
            </a:r>
            <a:endParaRPr/>
          </a:p>
          <a:p>
            <a:pPr marL="759007" marR="0" lvl="1" indent="-379504" algn="l" rtl="0">
              <a:lnSpc>
                <a:spcPct val="152005"/>
              </a:lnSpc>
              <a:spcBef>
                <a:spcPts val="0"/>
              </a:spcBef>
              <a:spcAft>
                <a:spcPts val="0"/>
              </a:spcAft>
              <a:buClr>
                <a:srgbClr val="001931"/>
              </a:buClr>
              <a:buSzPts val="3515"/>
              <a:buFont typeface="Arial"/>
              <a:buChar char="•"/>
            </a:pPr>
            <a:r>
              <a:rPr lang="en-US" sz="3515" b="0" i="0" u="none" strike="noStrike" cap="none">
                <a:solidFill>
                  <a:srgbClr val="001931"/>
                </a:solidFill>
                <a:latin typeface="Arial"/>
                <a:ea typeface="Arial"/>
                <a:cs typeface="Arial"/>
                <a:sym typeface="Arial"/>
              </a:rPr>
              <a:t>It is easy to miss a needed function/role</a:t>
            </a:r>
            <a:endParaRPr/>
          </a:p>
          <a:p>
            <a:pPr marL="759007" marR="0" lvl="1" indent="-379504" algn="l" rtl="0">
              <a:lnSpc>
                <a:spcPct val="152005"/>
              </a:lnSpc>
              <a:spcBef>
                <a:spcPts val="0"/>
              </a:spcBef>
              <a:spcAft>
                <a:spcPts val="0"/>
              </a:spcAft>
              <a:buClr>
                <a:srgbClr val="001931"/>
              </a:buClr>
              <a:buSzPts val="3515"/>
              <a:buFont typeface="Arial"/>
              <a:buChar char="•"/>
            </a:pPr>
            <a:r>
              <a:rPr lang="en-US" sz="3515" b="0" i="0" u="none" strike="noStrike" cap="none">
                <a:solidFill>
                  <a:srgbClr val="001931"/>
                </a:solidFill>
                <a:latin typeface="Arial"/>
                <a:ea typeface="Arial"/>
                <a:cs typeface="Arial"/>
                <a:sym typeface="Arial"/>
              </a:rPr>
              <a:t>It can be hard for everyone to understand which team does what</a:t>
            </a:r>
            <a:endParaRPr/>
          </a:p>
          <a:p>
            <a:pPr marL="759007" marR="0" lvl="1" indent="-379504" algn="l" rtl="0">
              <a:lnSpc>
                <a:spcPct val="152005"/>
              </a:lnSpc>
              <a:spcBef>
                <a:spcPts val="0"/>
              </a:spcBef>
              <a:spcAft>
                <a:spcPts val="0"/>
              </a:spcAft>
              <a:buClr>
                <a:srgbClr val="001931"/>
              </a:buClr>
              <a:buSzPts val="3515"/>
              <a:buFont typeface="Arial"/>
              <a:buChar char="•"/>
            </a:pPr>
            <a:r>
              <a:rPr lang="en-US" sz="3515" b="0" i="0" u="none" strike="noStrike" cap="none">
                <a:solidFill>
                  <a:srgbClr val="001931"/>
                </a:solidFill>
                <a:latin typeface="Arial"/>
                <a:ea typeface="Arial"/>
                <a:cs typeface="Arial"/>
                <a:sym typeface="Arial"/>
              </a:rPr>
              <a:t>There may not be enough interested staff to join all the teams</a:t>
            </a:r>
            <a:endParaRPr sz="3515" b="0" i="0" u="none" strike="noStrike" cap="none">
              <a:solidFill>
                <a:srgbClr val="00193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38"/>
          <p:cNvSpPr/>
          <p:nvPr/>
        </p:nvSpPr>
        <p:spPr>
          <a:xfrm>
            <a:off x="-2329824" y="23826"/>
            <a:ext cx="10573818" cy="10263174"/>
          </a:xfrm>
          <a:custGeom>
            <a:avLst/>
            <a:gdLst/>
            <a:ahLst/>
            <a:cxnLst/>
            <a:rect l="l" t="t" r="r" b="b"/>
            <a:pathLst>
              <a:path w="10573818" h="10263174" extrusionOk="0">
                <a:moveTo>
                  <a:pt x="0" y="0"/>
                </a:moveTo>
                <a:lnTo>
                  <a:pt x="10573817" y="0"/>
                </a:lnTo>
                <a:lnTo>
                  <a:pt x="10573817" y="10263174"/>
                </a:lnTo>
                <a:lnTo>
                  <a:pt x="0" y="10263174"/>
                </a:lnTo>
                <a:lnTo>
                  <a:pt x="0" y="0"/>
                </a:lnTo>
                <a:close/>
              </a:path>
            </a:pathLst>
          </a:custGeom>
          <a:blipFill rotWithShape="1">
            <a:blip r:embed="rId3">
              <a:alphaModFix/>
            </a:blip>
            <a:stretch>
              <a:fillRect l="-2265" r="-44033" b="-232"/>
            </a:stretch>
          </a:blipFill>
          <a:ln>
            <a:noFill/>
          </a:ln>
        </p:spPr>
        <p:txBody>
          <a:bodyPr/>
          <a:lstStyle/>
          <a:p>
            <a:endParaRPr lang="en-US"/>
          </a:p>
        </p:txBody>
      </p:sp>
      <p:sp>
        <p:nvSpPr>
          <p:cNvPr id="336" name="Google Shape;336;p38"/>
          <p:cNvSpPr/>
          <p:nvPr/>
        </p:nvSpPr>
        <p:spPr>
          <a:xfrm>
            <a:off x="9144000" y="2482553"/>
            <a:ext cx="7315200" cy="621792"/>
          </a:xfrm>
          <a:custGeom>
            <a:avLst/>
            <a:gdLst/>
            <a:ahLst/>
            <a:cxnLst/>
            <a:rect l="l" t="t" r="r" b="b"/>
            <a:pathLst>
              <a:path w="7315200" h="621792" extrusionOk="0">
                <a:moveTo>
                  <a:pt x="0" y="0"/>
                </a:moveTo>
                <a:lnTo>
                  <a:pt x="7315200" y="0"/>
                </a:lnTo>
                <a:lnTo>
                  <a:pt x="7315200" y="621792"/>
                </a:lnTo>
                <a:lnTo>
                  <a:pt x="0" y="621792"/>
                </a:lnTo>
                <a:lnTo>
                  <a:pt x="0" y="0"/>
                </a:lnTo>
                <a:close/>
              </a:path>
            </a:pathLst>
          </a:custGeom>
          <a:blipFill rotWithShape="1">
            <a:blip r:embed="rId4">
              <a:alphaModFix/>
            </a:blip>
            <a:stretch>
              <a:fillRect/>
            </a:stretch>
          </a:blipFill>
          <a:ln>
            <a:noFill/>
          </a:ln>
        </p:spPr>
        <p:txBody>
          <a:bodyPr/>
          <a:lstStyle/>
          <a:p>
            <a:endParaRPr lang="en-US"/>
          </a:p>
        </p:txBody>
      </p:sp>
      <p:sp>
        <p:nvSpPr>
          <p:cNvPr id="337" name="Google Shape;337;p38"/>
          <p:cNvSpPr/>
          <p:nvPr/>
        </p:nvSpPr>
        <p:spPr>
          <a:xfrm>
            <a:off x="9144000" y="6644599"/>
            <a:ext cx="7315200" cy="621792"/>
          </a:xfrm>
          <a:custGeom>
            <a:avLst/>
            <a:gdLst/>
            <a:ahLst/>
            <a:cxnLst/>
            <a:rect l="l" t="t" r="r" b="b"/>
            <a:pathLst>
              <a:path w="7315200" h="621792" extrusionOk="0">
                <a:moveTo>
                  <a:pt x="0" y="0"/>
                </a:moveTo>
                <a:lnTo>
                  <a:pt x="7315200" y="0"/>
                </a:lnTo>
                <a:lnTo>
                  <a:pt x="7315200" y="621792"/>
                </a:lnTo>
                <a:lnTo>
                  <a:pt x="0" y="621792"/>
                </a:lnTo>
                <a:lnTo>
                  <a:pt x="0" y="0"/>
                </a:lnTo>
                <a:close/>
              </a:path>
            </a:pathLst>
          </a:custGeom>
          <a:blipFill rotWithShape="1">
            <a:blip r:embed="rId4">
              <a:alphaModFix/>
            </a:blip>
            <a:stretch>
              <a:fillRect/>
            </a:stretch>
          </a:blipFill>
          <a:ln>
            <a:noFill/>
          </a:ln>
        </p:spPr>
        <p:txBody>
          <a:bodyPr/>
          <a:lstStyle/>
          <a:p>
            <a:endParaRPr lang="en-US"/>
          </a:p>
        </p:txBody>
      </p:sp>
      <p:sp>
        <p:nvSpPr>
          <p:cNvPr id="338" name="Google Shape;338;p38"/>
          <p:cNvSpPr txBox="1"/>
          <p:nvPr/>
        </p:nvSpPr>
        <p:spPr>
          <a:xfrm>
            <a:off x="8612101" y="-52347"/>
            <a:ext cx="8647199" cy="1081047"/>
          </a:xfrm>
          <a:prstGeom prst="rect">
            <a:avLst/>
          </a:prstGeom>
          <a:noFill/>
          <a:ln>
            <a:noFill/>
          </a:ln>
        </p:spPr>
        <p:txBody>
          <a:bodyPr spcFirstLastPara="1" wrap="square" lIns="0" tIns="0" rIns="0" bIns="0" anchor="t" anchorCtr="0">
            <a:spAutoFit/>
          </a:bodyPr>
          <a:lstStyle/>
          <a:p>
            <a:pPr marL="0" marR="0" lvl="0" indent="0" algn="ctr" rtl="0">
              <a:lnSpc>
                <a:spcPct val="188023"/>
              </a:lnSpc>
              <a:spcBef>
                <a:spcPts val="0"/>
              </a:spcBef>
              <a:spcAft>
                <a:spcPts val="0"/>
              </a:spcAft>
              <a:buNone/>
            </a:pPr>
            <a:r>
              <a:rPr lang="en-US" sz="5018" b="0" i="0" u="none" strike="noStrike" cap="none">
                <a:solidFill>
                  <a:srgbClr val="001931"/>
                </a:solidFill>
                <a:latin typeface="League Spartan"/>
                <a:ea typeface="League Spartan"/>
                <a:cs typeface="League Spartan"/>
                <a:sym typeface="League Spartan"/>
              </a:rPr>
              <a:t>REFLECTION ACTIVITY</a:t>
            </a:r>
            <a:endParaRPr/>
          </a:p>
        </p:txBody>
      </p:sp>
      <p:sp>
        <p:nvSpPr>
          <p:cNvPr id="339" name="Google Shape;339;p38"/>
          <p:cNvSpPr txBox="1"/>
          <p:nvPr/>
        </p:nvSpPr>
        <p:spPr>
          <a:xfrm>
            <a:off x="8612101" y="1112858"/>
            <a:ext cx="9130678" cy="1369696"/>
          </a:xfrm>
          <a:prstGeom prst="rect">
            <a:avLst/>
          </a:prstGeom>
          <a:noFill/>
          <a:ln>
            <a:noFill/>
          </a:ln>
        </p:spPr>
        <p:txBody>
          <a:bodyPr spcFirstLastPara="1" wrap="square" lIns="0" tIns="0" rIns="0" bIns="0" anchor="t" anchorCtr="0">
            <a:spAutoFit/>
          </a:bodyPr>
          <a:lstStyle/>
          <a:p>
            <a:pPr marL="0" marR="0" lvl="0" indent="0" algn="l" rtl="0">
              <a:lnSpc>
                <a:spcPct val="188029"/>
              </a:lnSpc>
              <a:spcBef>
                <a:spcPts val="0"/>
              </a:spcBef>
              <a:spcAft>
                <a:spcPts val="0"/>
              </a:spcAft>
              <a:buNone/>
            </a:pPr>
            <a:r>
              <a:rPr lang="en-US" sz="2999" b="0" i="0" u="none" strike="noStrike" cap="none">
                <a:solidFill>
                  <a:srgbClr val="001931"/>
                </a:solidFill>
                <a:latin typeface="Arial"/>
                <a:ea typeface="Arial"/>
                <a:cs typeface="Arial"/>
                <a:sym typeface="Arial"/>
              </a:rPr>
              <a:t>Draw a circle for each your teams related to MTSS a</a:t>
            </a:r>
            <a:r>
              <a:rPr lang="en-US" sz="2999" b="1" i="0" u="none" strike="noStrike" cap="none">
                <a:solidFill>
                  <a:srgbClr val="001931"/>
                </a:solidFill>
                <a:latin typeface="Arial"/>
                <a:ea typeface="Arial"/>
                <a:cs typeface="Arial"/>
                <a:sym typeface="Arial"/>
              </a:rPr>
              <a:t>nd</a:t>
            </a:r>
            <a:r>
              <a:rPr lang="en-US" sz="2999" b="0" i="0" u="none" strike="noStrike" cap="none">
                <a:solidFill>
                  <a:srgbClr val="001931"/>
                </a:solidFill>
                <a:latin typeface="Arial"/>
                <a:ea typeface="Arial"/>
                <a:cs typeface="Arial"/>
                <a:sym typeface="Arial"/>
              </a:rPr>
              <a:t> MICIP at district </a:t>
            </a:r>
            <a:r>
              <a:rPr lang="en-US" sz="2999" b="1" i="0" u="none" strike="noStrike" cap="none">
                <a:solidFill>
                  <a:srgbClr val="001931"/>
                </a:solidFill>
                <a:latin typeface="Arial"/>
                <a:ea typeface="Arial"/>
                <a:cs typeface="Arial"/>
                <a:sym typeface="Arial"/>
              </a:rPr>
              <a:t>and</a:t>
            </a:r>
            <a:r>
              <a:rPr lang="en-US" sz="2999" b="0" i="0" u="none" strike="noStrike" cap="none">
                <a:solidFill>
                  <a:srgbClr val="001931"/>
                </a:solidFill>
                <a:latin typeface="Arial"/>
                <a:ea typeface="Arial"/>
                <a:cs typeface="Arial"/>
                <a:sym typeface="Arial"/>
              </a:rPr>
              <a:t> school level.</a:t>
            </a:r>
            <a:endParaRPr/>
          </a:p>
        </p:txBody>
      </p:sp>
      <p:sp>
        <p:nvSpPr>
          <p:cNvPr id="340" name="Google Shape;340;p38"/>
          <p:cNvSpPr txBox="1"/>
          <p:nvPr/>
        </p:nvSpPr>
        <p:spPr>
          <a:xfrm>
            <a:off x="9144000" y="3671274"/>
            <a:ext cx="8115300" cy="2874645"/>
          </a:xfrm>
          <a:prstGeom prst="rect">
            <a:avLst/>
          </a:prstGeom>
          <a:noFill/>
          <a:ln>
            <a:noFill/>
          </a:ln>
        </p:spPr>
        <p:txBody>
          <a:bodyPr spcFirstLastPara="1" wrap="square" lIns="0" tIns="0" rIns="0" bIns="0" anchor="t" anchorCtr="0">
            <a:spAutoFit/>
          </a:bodyPr>
          <a:lstStyle/>
          <a:p>
            <a:pPr marL="647698" marR="0" lvl="1" indent="-323849" algn="l" rtl="0">
              <a:lnSpc>
                <a:spcPct val="153017"/>
              </a:lnSpc>
              <a:spcBef>
                <a:spcPts val="0"/>
              </a:spcBef>
              <a:spcAft>
                <a:spcPts val="0"/>
              </a:spcAft>
              <a:buClr>
                <a:srgbClr val="001931"/>
              </a:buClr>
              <a:buSzPts val="2999"/>
              <a:buFont typeface="Arial"/>
              <a:buChar char="•"/>
            </a:pPr>
            <a:r>
              <a:rPr lang="en-US" sz="2999" b="0" i="0" u="none" strike="noStrike" cap="none">
                <a:solidFill>
                  <a:srgbClr val="001931"/>
                </a:solidFill>
                <a:latin typeface="Arial"/>
                <a:ea typeface="Arial"/>
                <a:cs typeface="Arial"/>
                <a:sym typeface="Arial"/>
              </a:rPr>
              <a:t>Write the purpose of the team and the group/level it focuses on (e.g. 6th grade, ABC Elementary Tier 1)</a:t>
            </a:r>
            <a:endParaRPr/>
          </a:p>
          <a:p>
            <a:pPr marL="647698" marR="0" lvl="1" indent="-323849" algn="l" rtl="0">
              <a:lnSpc>
                <a:spcPct val="153017"/>
              </a:lnSpc>
              <a:spcBef>
                <a:spcPts val="0"/>
              </a:spcBef>
              <a:spcAft>
                <a:spcPts val="0"/>
              </a:spcAft>
              <a:buClr>
                <a:srgbClr val="001931"/>
              </a:buClr>
              <a:buSzPts val="2999"/>
              <a:buFont typeface="Arial"/>
              <a:buChar char="•"/>
            </a:pPr>
            <a:r>
              <a:rPr lang="en-US" sz="2999" b="0" i="0" u="none" strike="noStrike" cap="none">
                <a:solidFill>
                  <a:srgbClr val="001931"/>
                </a:solidFill>
                <a:latin typeface="Arial"/>
                <a:ea typeface="Arial"/>
                <a:cs typeface="Arial"/>
                <a:sym typeface="Arial"/>
              </a:rPr>
              <a:t>List the type of data reviewed</a:t>
            </a:r>
            <a:endParaRPr/>
          </a:p>
          <a:p>
            <a:pPr marL="647698" marR="0" lvl="1" indent="-323849" algn="l" rtl="0">
              <a:lnSpc>
                <a:spcPct val="153017"/>
              </a:lnSpc>
              <a:spcBef>
                <a:spcPts val="0"/>
              </a:spcBef>
              <a:spcAft>
                <a:spcPts val="0"/>
              </a:spcAft>
              <a:buClr>
                <a:srgbClr val="001931"/>
              </a:buClr>
              <a:buSzPts val="2999"/>
              <a:buFont typeface="Arial"/>
              <a:buChar char="•"/>
            </a:pPr>
            <a:r>
              <a:rPr lang="en-US" sz="2999" b="0" i="0" u="none" strike="noStrike" cap="none">
                <a:solidFill>
                  <a:srgbClr val="001931"/>
                </a:solidFill>
                <a:latin typeface="Arial"/>
                <a:ea typeface="Arial"/>
                <a:cs typeface="Arial"/>
                <a:sym typeface="Arial"/>
              </a:rPr>
              <a:t>List who is on the team (roles)</a:t>
            </a:r>
            <a:endParaRPr/>
          </a:p>
        </p:txBody>
      </p:sp>
      <p:sp>
        <p:nvSpPr>
          <p:cNvPr id="341" name="Google Shape;341;p38"/>
          <p:cNvSpPr txBox="1"/>
          <p:nvPr/>
        </p:nvSpPr>
        <p:spPr>
          <a:xfrm>
            <a:off x="8612101" y="7269820"/>
            <a:ext cx="8647199" cy="2293620"/>
          </a:xfrm>
          <a:prstGeom prst="rect">
            <a:avLst/>
          </a:prstGeom>
          <a:noFill/>
          <a:ln>
            <a:noFill/>
          </a:ln>
        </p:spPr>
        <p:txBody>
          <a:bodyPr spcFirstLastPara="1" wrap="square" lIns="0" tIns="0" rIns="0" bIns="0" anchor="t" anchorCtr="0">
            <a:spAutoFit/>
          </a:bodyPr>
          <a:lstStyle/>
          <a:p>
            <a:pPr marL="0" marR="0" lvl="0" indent="0" algn="l" rtl="0">
              <a:lnSpc>
                <a:spcPct val="153017"/>
              </a:lnSpc>
              <a:spcBef>
                <a:spcPts val="0"/>
              </a:spcBef>
              <a:spcAft>
                <a:spcPts val="0"/>
              </a:spcAft>
              <a:buNone/>
            </a:pPr>
            <a:r>
              <a:rPr lang="en-US" sz="2999" b="0" i="0" u="none" strike="noStrike" cap="none">
                <a:solidFill>
                  <a:srgbClr val="001931"/>
                </a:solidFill>
                <a:latin typeface="Arial"/>
                <a:ea typeface="Arial"/>
                <a:cs typeface="Arial"/>
                <a:sym typeface="Arial"/>
              </a:rPr>
              <a:t>To show communication and connections </a:t>
            </a:r>
            <a:endParaRPr/>
          </a:p>
          <a:p>
            <a:pPr marL="647698" marR="0" lvl="1" indent="-323849" algn="l" rtl="0">
              <a:lnSpc>
                <a:spcPct val="153017"/>
              </a:lnSpc>
              <a:spcBef>
                <a:spcPts val="0"/>
              </a:spcBef>
              <a:spcAft>
                <a:spcPts val="0"/>
              </a:spcAft>
              <a:buClr>
                <a:srgbClr val="001931"/>
              </a:buClr>
              <a:buSzPts val="2999"/>
              <a:buFont typeface="Arial"/>
              <a:buChar char="•"/>
            </a:pPr>
            <a:r>
              <a:rPr lang="en-US" sz="2999" b="0" i="0" u="none" strike="noStrike" cap="none">
                <a:solidFill>
                  <a:srgbClr val="001931"/>
                </a:solidFill>
                <a:latin typeface="Arial"/>
                <a:ea typeface="Arial"/>
                <a:cs typeface="Arial"/>
                <a:sym typeface="Arial"/>
              </a:rPr>
              <a:t>Draw arrows between teams that are connected by their work</a:t>
            </a:r>
            <a:endParaRPr/>
          </a:p>
          <a:p>
            <a:pPr marL="647698" marR="0" lvl="1" indent="-323849" algn="l" rtl="0">
              <a:lnSpc>
                <a:spcPct val="153017"/>
              </a:lnSpc>
              <a:spcBef>
                <a:spcPts val="0"/>
              </a:spcBef>
              <a:spcAft>
                <a:spcPts val="0"/>
              </a:spcAft>
              <a:buClr>
                <a:srgbClr val="001931"/>
              </a:buClr>
              <a:buSzPts val="2999"/>
              <a:buFont typeface="Arial"/>
              <a:buChar char="•"/>
            </a:pPr>
            <a:r>
              <a:rPr lang="en-US" sz="2999" b="0" i="0" u="none" strike="noStrike" cap="none">
                <a:solidFill>
                  <a:srgbClr val="001931"/>
                </a:solidFill>
                <a:latin typeface="Arial"/>
                <a:ea typeface="Arial"/>
                <a:cs typeface="Arial"/>
                <a:sym typeface="Arial"/>
              </a:rPr>
              <a:t>Label them with what they communicate</a:t>
            </a:r>
            <a:endParaRPr/>
          </a:p>
        </p:txBody>
      </p:sp>
      <p:sp>
        <p:nvSpPr>
          <p:cNvPr id="342" name="Google Shape;342;p38"/>
          <p:cNvSpPr txBox="1"/>
          <p:nvPr/>
        </p:nvSpPr>
        <p:spPr>
          <a:xfrm>
            <a:off x="8612101" y="3007762"/>
            <a:ext cx="7266818" cy="655321"/>
          </a:xfrm>
          <a:prstGeom prst="rect">
            <a:avLst/>
          </a:prstGeom>
          <a:noFill/>
          <a:ln>
            <a:noFill/>
          </a:ln>
        </p:spPr>
        <p:txBody>
          <a:bodyPr spcFirstLastPara="1" wrap="square" lIns="0" tIns="0" rIns="0" bIns="0" anchor="t" anchorCtr="0">
            <a:spAutoFit/>
          </a:bodyPr>
          <a:lstStyle/>
          <a:p>
            <a:pPr marL="0" marR="0" lvl="0" indent="0" algn="l" rtl="0">
              <a:lnSpc>
                <a:spcPct val="188029"/>
              </a:lnSpc>
              <a:spcBef>
                <a:spcPts val="0"/>
              </a:spcBef>
              <a:spcAft>
                <a:spcPts val="0"/>
              </a:spcAft>
              <a:buNone/>
            </a:pPr>
            <a:r>
              <a:rPr lang="en-US" sz="2999" b="0" i="0" u="none" strike="noStrike" cap="none">
                <a:solidFill>
                  <a:srgbClr val="001931"/>
                </a:solidFill>
                <a:latin typeface="Arial"/>
                <a:ea typeface="Arial"/>
                <a:cs typeface="Arial"/>
                <a:sym typeface="Arial"/>
              </a:rPr>
              <a:t>Next to each team circle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39"/>
          <p:cNvSpPr/>
          <p:nvPr/>
        </p:nvSpPr>
        <p:spPr>
          <a:xfrm>
            <a:off x="11856058" y="2585905"/>
            <a:ext cx="5403242" cy="459276"/>
          </a:xfrm>
          <a:custGeom>
            <a:avLst/>
            <a:gdLst/>
            <a:ahLst/>
            <a:cxnLst/>
            <a:rect l="l" t="t" r="r" b="b"/>
            <a:pathLst>
              <a:path w="5403242" h="459276" extrusionOk="0">
                <a:moveTo>
                  <a:pt x="0" y="0"/>
                </a:moveTo>
                <a:lnTo>
                  <a:pt x="5403242" y="0"/>
                </a:lnTo>
                <a:lnTo>
                  <a:pt x="5403242" y="459275"/>
                </a:lnTo>
                <a:lnTo>
                  <a:pt x="0" y="459275"/>
                </a:lnTo>
                <a:lnTo>
                  <a:pt x="0" y="0"/>
                </a:lnTo>
                <a:close/>
              </a:path>
            </a:pathLst>
          </a:custGeom>
          <a:blipFill rotWithShape="1">
            <a:blip r:embed="rId3">
              <a:alphaModFix/>
            </a:blip>
            <a:stretch>
              <a:fillRect/>
            </a:stretch>
          </a:blipFill>
          <a:ln>
            <a:noFill/>
          </a:ln>
        </p:spPr>
        <p:txBody>
          <a:bodyPr/>
          <a:lstStyle/>
          <a:p>
            <a:endParaRPr lang="en-US"/>
          </a:p>
        </p:txBody>
      </p:sp>
      <p:sp>
        <p:nvSpPr>
          <p:cNvPr id="352" name="Google Shape;352;p39"/>
          <p:cNvSpPr/>
          <p:nvPr/>
        </p:nvSpPr>
        <p:spPr>
          <a:xfrm>
            <a:off x="11856058" y="6514286"/>
            <a:ext cx="5403242" cy="459276"/>
          </a:xfrm>
          <a:custGeom>
            <a:avLst/>
            <a:gdLst/>
            <a:ahLst/>
            <a:cxnLst/>
            <a:rect l="l" t="t" r="r" b="b"/>
            <a:pathLst>
              <a:path w="5403242" h="459276" extrusionOk="0">
                <a:moveTo>
                  <a:pt x="0" y="0"/>
                </a:moveTo>
                <a:lnTo>
                  <a:pt x="5403242" y="0"/>
                </a:lnTo>
                <a:lnTo>
                  <a:pt x="5403242" y="459275"/>
                </a:lnTo>
                <a:lnTo>
                  <a:pt x="0" y="459275"/>
                </a:lnTo>
                <a:lnTo>
                  <a:pt x="0" y="0"/>
                </a:lnTo>
                <a:close/>
              </a:path>
            </a:pathLst>
          </a:custGeom>
          <a:blipFill rotWithShape="1">
            <a:blip r:embed="rId3">
              <a:alphaModFix/>
            </a:blip>
            <a:stretch>
              <a:fillRect/>
            </a:stretch>
          </a:blipFill>
          <a:ln>
            <a:noFill/>
          </a:ln>
        </p:spPr>
        <p:txBody>
          <a:bodyPr/>
          <a:lstStyle/>
          <a:p>
            <a:endParaRPr lang="en-US"/>
          </a:p>
        </p:txBody>
      </p:sp>
      <p:sp>
        <p:nvSpPr>
          <p:cNvPr id="353" name="Google Shape;353;p39"/>
          <p:cNvSpPr txBox="1"/>
          <p:nvPr/>
        </p:nvSpPr>
        <p:spPr>
          <a:xfrm>
            <a:off x="11461921" y="704850"/>
            <a:ext cx="6191515" cy="1081047"/>
          </a:xfrm>
          <a:prstGeom prst="rect">
            <a:avLst/>
          </a:prstGeom>
          <a:noFill/>
          <a:ln>
            <a:noFill/>
          </a:ln>
        </p:spPr>
        <p:txBody>
          <a:bodyPr spcFirstLastPara="1" wrap="square" lIns="0" tIns="0" rIns="0" bIns="0" anchor="t" anchorCtr="0">
            <a:spAutoFit/>
          </a:bodyPr>
          <a:lstStyle/>
          <a:p>
            <a:pPr marL="0" marR="0" lvl="0" indent="0" algn="ctr" rtl="0">
              <a:lnSpc>
                <a:spcPct val="188023"/>
              </a:lnSpc>
              <a:spcBef>
                <a:spcPts val="0"/>
              </a:spcBef>
              <a:spcAft>
                <a:spcPts val="0"/>
              </a:spcAft>
              <a:buNone/>
            </a:pPr>
            <a:r>
              <a:rPr lang="en-US" sz="5018" b="0" i="0" u="none" strike="noStrike" cap="none">
                <a:solidFill>
                  <a:srgbClr val="001931"/>
                </a:solidFill>
                <a:latin typeface="League Spartan"/>
                <a:ea typeface="League Spartan"/>
                <a:cs typeface="League Spartan"/>
                <a:sym typeface="League Spartan"/>
              </a:rPr>
              <a:t>NOTICE</a:t>
            </a:r>
            <a:endParaRPr/>
          </a:p>
        </p:txBody>
      </p:sp>
      <p:sp>
        <p:nvSpPr>
          <p:cNvPr id="354" name="Google Shape;354;p39"/>
          <p:cNvSpPr txBox="1"/>
          <p:nvPr/>
        </p:nvSpPr>
        <p:spPr>
          <a:xfrm>
            <a:off x="11461921" y="4262701"/>
            <a:ext cx="6191515" cy="1081047"/>
          </a:xfrm>
          <a:prstGeom prst="rect">
            <a:avLst/>
          </a:prstGeom>
          <a:noFill/>
          <a:ln>
            <a:noFill/>
          </a:ln>
        </p:spPr>
        <p:txBody>
          <a:bodyPr spcFirstLastPara="1" wrap="square" lIns="0" tIns="0" rIns="0" bIns="0" anchor="t" anchorCtr="0">
            <a:spAutoFit/>
          </a:bodyPr>
          <a:lstStyle/>
          <a:p>
            <a:pPr marL="0" marR="0" lvl="0" indent="0" algn="ctr" rtl="0">
              <a:lnSpc>
                <a:spcPct val="188023"/>
              </a:lnSpc>
              <a:spcBef>
                <a:spcPts val="0"/>
              </a:spcBef>
              <a:spcAft>
                <a:spcPts val="0"/>
              </a:spcAft>
              <a:buNone/>
            </a:pPr>
            <a:r>
              <a:rPr lang="en-US" sz="5018" b="0" i="0" u="none" strike="noStrike" cap="none">
                <a:solidFill>
                  <a:srgbClr val="001931"/>
                </a:solidFill>
                <a:latin typeface="League Spartan"/>
                <a:ea typeface="League Spartan"/>
                <a:cs typeface="League Spartan"/>
                <a:sym typeface="League Spartan"/>
              </a:rPr>
              <a:t>WONDER</a:t>
            </a:r>
            <a:endParaRPr/>
          </a:p>
        </p:txBody>
      </p:sp>
      <p:sp>
        <p:nvSpPr>
          <p:cNvPr id="355" name="Google Shape;355;p39"/>
          <p:cNvSpPr txBox="1"/>
          <p:nvPr/>
        </p:nvSpPr>
        <p:spPr>
          <a:xfrm>
            <a:off x="11461921" y="7820248"/>
            <a:ext cx="6191515" cy="1081047"/>
          </a:xfrm>
          <a:prstGeom prst="rect">
            <a:avLst/>
          </a:prstGeom>
          <a:noFill/>
          <a:ln>
            <a:noFill/>
          </a:ln>
        </p:spPr>
        <p:txBody>
          <a:bodyPr spcFirstLastPara="1" wrap="square" lIns="0" tIns="0" rIns="0" bIns="0" anchor="t" anchorCtr="0">
            <a:spAutoFit/>
          </a:bodyPr>
          <a:lstStyle/>
          <a:p>
            <a:pPr marL="0" marR="0" lvl="0" indent="0" algn="ctr" rtl="0">
              <a:lnSpc>
                <a:spcPct val="188023"/>
              </a:lnSpc>
              <a:spcBef>
                <a:spcPts val="0"/>
              </a:spcBef>
              <a:spcAft>
                <a:spcPts val="0"/>
              </a:spcAft>
              <a:buNone/>
            </a:pPr>
            <a:r>
              <a:rPr lang="en-US" sz="5018" b="0" i="0" u="none" strike="noStrike" cap="none">
                <a:solidFill>
                  <a:srgbClr val="001931"/>
                </a:solidFill>
                <a:latin typeface="League Spartan"/>
                <a:ea typeface="League Spartan"/>
                <a:cs typeface="League Spartan"/>
                <a:sym typeface="League Spartan"/>
              </a:rPr>
              <a:t>STEAL</a:t>
            </a:r>
            <a:endParaRPr/>
          </a:p>
        </p:txBody>
      </p:sp>
      <p:grpSp>
        <p:nvGrpSpPr>
          <p:cNvPr id="356" name="Google Shape;356;p39"/>
          <p:cNvGrpSpPr/>
          <p:nvPr/>
        </p:nvGrpSpPr>
        <p:grpSpPr>
          <a:xfrm>
            <a:off x="248220" y="186186"/>
            <a:ext cx="12743904" cy="9993613"/>
            <a:chOff x="248220" y="186186"/>
            <a:chExt cx="12743904" cy="9993613"/>
          </a:xfrm>
        </p:grpSpPr>
        <p:sp>
          <p:nvSpPr>
            <p:cNvPr id="357" name="Google Shape;357;p39" descr="Diagram showing the ways that a District Continuous Improvement Team, MTSS team, and building teams could be organized."/>
            <p:cNvSpPr/>
            <p:nvPr/>
          </p:nvSpPr>
          <p:spPr>
            <a:xfrm>
              <a:off x="248220" y="186186"/>
              <a:ext cx="12743904" cy="9993613"/>
            </a:xfrm>
            <a:custGeom>
              <a:avLst/>
              <a:gdLst/>
              <a:ahLst/>
              <a:cxnLst/>
              <a:rect l="l" t="t" r="r" b="b"/>
              <a:pathLst>
                <a:path w="12743904" h="9993613" extrusionOk="0">
                  <a:moveTo>
                    <a:pt x="0" y="0"/>
                  </a:moveTo>
                  <a:lnTo>
                    <a:pt x="12743904" y="0"/>
                  </a:lnTo>
                  <a:lnTo>
                    <a:pt x="12743904" y="9993613"/>
                  </a:lnTo>
                  <a:lnTo>
                    <a:pt x="0" y="9993613"/>
                  </a:lnTo>
                  <a:lnTo>
                    <a:pt x="0" y="0"/>
                  </a:lnTo>
                  <a:close/>
                </a:path>
              </a:pathLst>
            </a:custGeom>
            <a:blipFill rotWithShape="1">
              <a:blip r:embed="rId4">
                <a:alphaModFix/>
              </a:blip>
              <a:stretch>
                <a:fillRect l="-2279" r="-2279"/>
              </a:stretch>
            </a:blipFill>
            <a:ln>
              <a:noFill/>
            </a:ln>
          </p:spPr>
          <p:txBody>
            <a:bodyPr/>
            <a:lstStyle/>
            <a:p>
              <a:endParaRPr lang="en-US"/>
            </a:p>
          </p:txBody>
        </p:sp>
        <p:sp>
          <p:nvSpPr>
            <p:cNvPr id="358" name="Google Shape;358;p39"/>
            <p:cNvSpPr/>
            <p:nvPr/>
          </p:nvSpPr>
          <p:spPr>
            <a:xfrm>
              <a:off x="10723250" y="1162150"/>
              <a:ext cx="1754100" cy="534900"/>
            </a:xfrm>
            <a:prstGeom prst="roundRect">
              <a:avLst>
                <a:gd name="adj" fmla="val 16667"/>
              </a:avLst>
            </a:prstGeom>
            <a:solidFill>
              <a:srgbClr val="2A32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chemeClr val="lt1"/>
                  </a:solidFill>
                  <a:latin typeface="Calibri"/>
                  <a:ea typeface="Calibri"/>
                  <a:cs typeface="Calibri"/>
                  <a:sym typeface="Calibri"/>
                </a:rPr>
                <a:t>Career Readiness Committee</a:t>
              </a:r>
              <a:endParaRPr>
                <a:solidFill>
                  <a:schemeClr val="lt1"/>
                </a:solidFill>
                <a:latin typeface="Calibri"/>
                <a:ea typeface="Calibri"/>
                <a:cs typeface="Calibri"/>
                <a:sym typeface="Calibri"/>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40"/>
          <p:cNvSpPr/>
          <p:nvPr/>
        </p:nvSpPr>
        <p:spPr>
          <a:xfrm>
            <a:off x="-5913956" y="-52349"/>
            <a:ext cx="10573818" cy="10263174"/>
          </a:xfrm>
          <a:custGeom>
            <a:avLst/>
            <a:gdLst/>
            <a:ahLst/>
            <a:cxnLst/>
            <a:rect l="l" t="t" r="r" b="b"/>
            <a:pathLst>
              <a:path w="10573818" h="10263174" extrusionOk="0">
                <a:moveTo>
                  <a:pt x="0" y="0"/>
                </a:moveTo>
                <a:lnTo>
                  <a:pt x="10573818" y="0"/>
                </a:lnTo>
                <a:lnTo>
                  <a:pt x="10573818" y="10263174"/>
                </a:lnTo>
                <a:lnTo>
                  <a:pt x="0" y="10263174"/>
                </a:lnTo>
                <a:lnTo>
                  <a:pt x="0" y="0"/>
                </a:lnTo>
                <a:close/>
              </a:path>
            </a:pathLst>
          </a:custGeom>
          <a:blipFill rotWithShape="1">
            <a:blip r:embed="rId3">
              <a:alphaModFix/>
            </a:blip>
            <a:stretch>
              <a:fillRect l="-2265" r="-44033" b="-232"/>
            </a:stretch>
          </a:blipFill>
          <a:ln>
            <a:noFill/>
          </a:ln>
        </p:spPr>
        <p:txBody>
          <a:bodyPr/>
          <a:lstStyle/>
          <a:p>
            <a:endParaRPr lang="en-US"/>
          </a:p>
        </p:txBody>
      </p:sp>
      <p:sp>
        <p:nvSpPr>
          <p:cNvPr id="364" name="Google Shape;364;p40"/>
          <p:cNvSpPr txBox="1"/>
          <p:nvPr/>
        </p:nvSpPr>
        <p:spPr>
          <a:xfrm>
            <a:off x="5094744" y="119103"/>
            <a:ext cx="6191400" cy="772500"/>
          </a:xfrm>
          <a:prstGeom prst="rect">
            <a:avLst/>
          </a:prstGeom>
          <a:noFill/>
          <a:ln>
            <a:noFill/>
          </a:ln>
        </p:spPr>
        <p:txBody>
          <a:bodyPr spcFirstLastPara="1" wrap="square" lIns="0" tIns="0" rIns="0" bIns="0" anchor="t" anchorCtr="0">
            <a:spAutoFit/>
          </a:bodyPr>
          <a:lstStyle/>
          <a:p>
            <a:pPr marL="0" marR="0" lvl="0" indent="0" algn="l" rtl="0">
              <a:lnSpc>
                <a:spcPct val="188023"/>
              </a:lnSpc>
              <a:spcBef>
                <a:spcPts val="0"/>
              </a:spcBef>
              <a:spcAft>
                <a:spcPts val="0"/>
              </a:spcAft>
              <a:buNone/>
            </a:pPr>
            <a:r>
              <a:rPr lang="en-US" sz="5018" b="0" i="0" u="none" strike="noStrike" cap="none">
                <a:solidFill>
                  <a:srgbClr val="001931"/>
                </a:solidFill>
                <a:latin typeface="League Spartan"/>
                <a:ea typeface="League Spartan"/>
                <a:cs typeface="League Spartan"/>
                <a:sym typeface="League Spartan"/>
              </a:rPr>
              <a:t>BACKSTAGE</a:t>
            </a:r>
            <a:endParaRPr/>
          </a:p>
        </p:txBody>
      </p:sp>
      <p:sp>
        <p:nvSpPr>
          <p:cNvPr id="365" name="Google Shape;365;p40"/>
          <p:cNvSpPr txBox="1"/>
          <p:nvPr/>
        </p:nvSpPr>
        <p:spPr>
          <a:xfrm>
            <a:off x="5499101" y="1028700"/>
            <a:ext cx="11794800" cy="9395700"/>
          </a:xfrm>
          <a:prstGeom prst="rect">
            <a:avLst/>
          </a:prstGeom>
          <a:noFill/>
          <a:ln>
            <a:noFill/>
          </a:ln>
        </p:spPr>
        <p:txBody>
          <a:bodyPr spcFirstLastPara="1" wrap="square" lIns="0" tIns="0" rIns="0" bIns="0" anchor="t" anchorCtr="0">
            <a:spAutoFit/>
          </a:bodyPr>
          <a:lstStyle/>
          <a:p>
            <a:pPr marL="0" marR="0" lvl="0" indent="0" algn="l" rtl="0">
              <a:lnSpc>
                <a:spcPct val="188036"/>
              </a:lnSpc>
              <a:spcBef>
                <a:spcPts val="0"/>
              </a:spcBef>
              <a:spcAft>
                <a:spcPts val="0"/>
              </a:spcAft>
              <a:buNone/>
            </a:pPr>
            <a:r>
              <a:rPr lang="en-US" sz="2399" b="0" i="0" u="none" strike="noStrike" cap="none">
                <a:solidFill>
                  <a:srgbClr val="001931"/>
                </a:solidFill>
                <a:latin typeface="Arial"/>
                <a:ea typeface="Arial"/>
                <a:cs typeface="Arial"/>
                <a:sym typeface="Arial"/>
              </a:rPr>
              <a:t>Separate teams at the district level. One team at the building level.</a:t>
            </a:r>
            <a:endParaRPr/>
          </a:p>
          <a:p>
            <a:pPr marL="0" marR="0" lvl="0" indent="0" algn="l" rtl="0">
              <a:lnSpc>
                <a:spcPct val="188036"/>
              </a:lnSpc>
              <a:spcBef>
                <a:spcPts val="0"/>
              </a:spcBef>
              <a:spcAft>
                <a:spcPts val="0"/>
              </a:spcAft>
              <a:buNone/>
            </a:pPr>
            <a:endParaRPr sz="2399" b="0" i="0" u="none" strike="noStrike" cap="none">
              <a:solidFill>
                <a:srgbClr val="001931"/>
              </a:solidFill>
              <a:latin typeface="Arial"/>
              <a:ea typeface="Arial"/>
              <a:cs typeface="Arial"/>
              <a:sym typeface="Arial"/>
            </a:endParaRPr>
          </a:p>
          <a:p>
            <a:pPr marL="518158" marR="0" lvl="1" indent="-259079" algn="l" rtl="0">
              <a:lnSpc>
                <a:spcPct val="188036"/>
              </a:lnSpc>
              <a:spcBef>
                <a:spcPts val="0"/>
              </a:spcBef>
              <a:spcAft>
                <a:spcPts val="0"/>
              </a:spcAft>
              <a:buClr>
                <a:srgbClr val="001931"/>
              </a:buClr>
              <a:buSzPts val="2399"/>
              <a:buFont typeface="Arial"/>
              <a:buChar char="•"/>
            </a:pPr>
            <a:r>
              <a:rPr lang="en-US" sz="2399" b="0" i="0" u="none" strike="noStrike" cap="none">
                <a:solidFill>
                  <a:srgbClr val="001931"/>
                </a:solidFill>
                <a:latin typeface="Arial"/>
                <a:ea typeface="Arial"/>
                <a:cs typeface="Arial"/>
                <a:sym typeface="Arial"/>
              </a:rPr>
              <a:t>A standing, separate MTSS team that works at Tier 1 is the model most likely to create redundancy and confusion. </a:t>
            </a:r>
            <a:endParaRPr/>
          </a:p>
          <a:p>
            <a:pPr marL="518158" marR="0" lvl="1" indent="-259079" algn="l" rtl="0">
              <a:lnSpc>
                <a:spcPct val="188036"/>
              </a:lnSpc>
              <a:spcBef>
                <a:spcPts val="0"/>
              </a:spcBef>
              <a:spcAft>
                <a:spcPts val="0"/>
              </a:spcAft>
              <a:buClr>
                <a:srgbClr val="001931"/>
              </a:buClr>
              <a:buSzPts val="2399"/>
              <a:buFont typeface="Arial"/>
              <a:buChar char="•"/>
            </a:pPr>
            <a:r>
              <a:rPr lang="en-US" sz="2399" b="0" i="0" u="none" strike="noStrike" cap="none">
                <a:solidFill>
                  <a:srgbClr val="001931"/>
                </a:solidFill>
                <a:latin typeface="Arial"/>
                <a:ea typeface="Arial"/>
                <a:cs typeface="Arial"/>
                <a:sym typeface="Arial"/>
              </a:rPr>
              <a:t>The School Leadership Team should lead MTSS implementation at the building. Not a permanent separate MTSS team or a separate Implementation Team. </a:t>
            </a:r>
            <a:endParaRPr/>
          </a:p>
          <a:p>
            <a:pPr marL="0" marR="0" lvl="0" indent="0" algn="l" rtl="0">
              <a:lnSpc>
                <a:spcPct val="188036"/>
              </a:lnSpc>
              <a:spcBef>
                <a:spcPts val="0"/>
              </a:spcBef>
              <a:spcAft>
                <a:spcPts val="0"/>
              </a:spcAft>
              <a:buNone/>
            </a:pPr>
            <a:endParaRPr sz="2399" b="0" i="0" u="none" strike="noStrike" cap="none">
              <a:solidFill>
                <a:srgbClr val="001931"/>
              </a:solidFill>
              <a:latin typeface="Arial"/>
              <a:ea typeface="Arial"/>
              <a:cs typeface="Arial"/>
              <a:sym typeface="Arial"/>
            </a:endParaRPr>
          </a:p>
          <a:p>
            <a:pPr marL="518158" marR="0" lvl="1" indent="-259079" algn="l" rtl="0">
              <a:lnSpc>
                <a:spcPct val="188036"/>
              </a:lnSpc>
              <a:spcBef>
                <a:spcPts val="0"/>
              </a:spcBef>
              <a:spcAft>
                <a:spcPts val="0"/>
              </a:spcAft>
              <a:buClr>
                <a:srgbClr val="001931"/>
              </a:buClr>
              <a:buSzPts val="2399"/>
              <a:buFont typeface="Arial"/>
              <a:buChar char="•"/>
            </a:pPr>
            <a:r>
              <a:rPr lang="en-US" sz="2399" b="0" i="0" u="none" strike="noStrike" cap="none">
                <a:solidFill>
                  <a:srgbClr val="001931"/>
                </a:solidFill>
                <a:latin typeface="Arial"/>
                <a:ea typeface="Arial"/>
                <a:cs typeface="Arial"/>
                <a:sym typeface="Arial"/>
              </a:rPr>
              <a:t>The District-level and the building-level teams are NOT redundant with each other - they're different levels (district-wide coordination vs. building-level systems monitoring). </a:t>
            </a:r>
            <a:endParaRPr/>
          </a:p>
          <a:p>
            <a:pPr marL="0" marR="0" lvl="0" indent="0" algn="l" rtl="0">
              <a:lnSpc>
                <a:spcPct val="188036"/>
              </a:lnSpc>
              <a:spcBef>
                <a:spcPts val="0"/>
              </a:spcBef>
              <a:spcAft>
                <a:spcPts val="0"/>
              </a:spcAft>
              <a:buNone/>
            </a:pPr>
            <a:endParaRPr sz="2399" b="0" i="0" u="none" strike="noStrike" cap="none">
              <a:solidFill>
                <a:srgbClr val="001931"/>
              </a:solidFill>
              <a:latin typeface="Arial"/>
              <a:ea typeface="Arial"/>
              <a:cs typeface="Arial"/>
              <a:sym typeface="Arial"/>
            </a:endParaRPr>
          </a:p>
          <a:p>
            <a:pPr marL="518158" marR="0" lvl="1" indent="-259079" algn="l" rtl="0">
              <a:lnSpc>
                <a:spcPct val="188036"/>
              </a:lnSpc>
              <a:spcBef>
                <a:spcPts val="0"/>
              </a:spcBef>
              <a:spcAft>
                <a:spcPts val="0"/>
              </a:spcAft>
              <a:buClr>
                <a:srgbClr val="001931"/>
              </a:buClr>
              <a:buSzPts val="2399"/>
              <a:buFont typeface="Arial"/>
              <a:buChar char="•"/>
            </a:pPr>
            <a:r>
              <a:rPr lang="en-US" sz="2399" b="0" i="0" u="none" strike="noStrike" cap="none">
                <a:solidFill>
                  <a:srgbClr val="001931"/>
                </a:solidFill>
                <a:latin typeface="Arial"/>
                <a:ea typeface="Arial"/>
                <a:cs typeface="Arial"/>
                <a:sym typeface="Arial"/>
              </a:rPr>
              <a:t>Depending on the intensity of the MICIP process in the district - a separate district MTSS team that coordinates with MICIP leaders/process may work well.</a:t>
            </a:r>
            <a:endParaRPr/>
          </a:p>
          <a:p>
            <a:pPr marL="0" marR="0" lvl="0" indent="0" algn="l" rtl="0">
              <a:lnSpc>
                <a:spcPct val="188036"/>
              </a:lnSpc>
              <a:spcBef>
                <a:spcPts val="0"/>
              </a:spcBef>
              <a:spcAft>
                <a:spcPts val="0"/>
              </a:spcAft>
              <a:buNone/>
            </a:pPr>
            <a:endParaRPr sz="2399" b="0" i="0" u="none" strike="noStrike" cap="none">
              <a:solidFill>
                <a:srgbClr val="00193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grpSp>
        <p:nvGrpSpPr>
          <p:cNvPr id="374" name="Google Shape;374;p41"/>
          <p:cNvGrpSpPr/>
          <p:nvPr/>
        </p:nvGrpSpPr>
        <p:grpSpPr>
          <a:xfrm>
            <a:off x="6915925" y="1384300"/>
            <a:ext cx="11049408" cy="6414473"/>
            <a:chOff x="0" y="-161925"/>
            <a:chExt cx="13886400" cy="5165880"/>
          </a:xfrm>
        </p:grpSpPr>
        <p:sp>
          <p:nvSpPr>
            <p:cNvPr id="375" name="Google Shape;375;p41"/>
            <p:cNvSpPr/>
            <p:nvPr/>
          </p:nvSpPr>
          <p:spPr>
            <a:xfrm>
              <a:off x="3716277" y="1044260"/>
              <a:ext cx="6223741" cy="529018"/>
            </a:xfrm>
            <a:custGeom>
              <a:avLst/>
              <a:gdLst/>
              <a:ahLst/>
              <a:cxnLst/>
              <a:rect l="l" t="t" r="r" b="b"/>
              <a:pathLst>
                <a:path w="6223741" h="529018" extrusionOk="0">
                  <a:moveTo>
                    <a:pt x="0" y="0"/>
                  </a:moveTo>
                  <a:lnTo>
                    <a:pt x="6223741" y="0"/>
                  </a:lnTo>
                  <a:lnTo>
                    <a:pt x="6223741" y="529018"/>
                  </a:lnTo>
                  <a:lnTo>
                    <a:pt x="0" y="529018"/>
                  </a:lnTo>
                  <a:lnTo>
                    <a:pt x="0" y="0"/>
                  </a:lnTo>
                  <a:close/>
                </a:path>
              </a:pathLst>
            </a:custGeom>
            <a:blipFill rotWithShape="1">
              <a:blip r:embed="rId3">
                <a:alphaModFix/>
              </a:blip>
              <a:stretch>
                <a:fillRect/>
              </a:stretch>
            </a:blipFill>
            <a:ln>
              <a:noFill/>
            </a:ln>
          </p:spPr>
          <p:txBody>
            <a:bodyPr/>
            <a:lstStyle/>
            <a:p>
              <a:endParaRPr lang="en-US"/>
            </a:p>
          </p:txBody>
        </p:sp>
        <p:sp>
          <p:nvSpPr>
            <p:cNvPr id="376" name="Google Shape;376;p41"/>
            <p:cNvSpPr/>
            <p:nvPr/>
          </p:nvSpPr>
          <p:spPr>
            <a:xfrm>
              <a:off x="3716277" y="3672994"/>
              <a:ext cx="6223741" cy="529018"/>
            </a:xfrm>
            <a:custGeom>
              <a:avLst/>
              <a:gdLst/>
              <a:ahLst/>
              <a:cxnLst/>
              <a:rect l="l" t="t" r="r" b="b"/>
              <a:pathLst>
                <a:path w="6223741" h="529018" extrusionOk="0">
                  <a:moveTo>
                    <a:pt x="0" y="0"/>
                  </a:moveTo>
                  <a:lnTo>
                    <a:pt x="6223741" y="0"/>
                  </a:lnTo>
                  <a:lnTo>
                    <a:pt x="6223741" y="529018"/>
                  </a:lnTo>
                  <a:lnTo>
                    <a:pt x="0" y="529018"/>
                  </a:lnTo>
                  <a:lnTo>
                    <a:pt x="0" y="0"/>
                  </a:lnTo>
                  <a:close/>
                </a:path>
              </a:pathLst>
            </a:custGeom>
            <a:blipFill rotWithShape="1">
              <a:blip r:embed="rId3">
                <a:alphaModFix/>
              </a:blip>
              <a:stretch>
                <a:fillRect/>
              </a:stretch>
            </a:blipFill>
            <a:ln>
              <a:noFill/>
            </a:ln>
          </p:spPr>
          <p:txBody>
            <a:bodyPr/>
            <a:lstStyle/>
            <a:p>
              <a:endParaRPr lang="en-US"/>
            </a:p>
          </p:txBody>
        </p:sp>
        <p:sp>
          <p:nvSpPr>
            <p:cNvPr id="377" name="Google Shape;377;p41"/>
            <p:cNvSpPr txBox="1"/>
            <p:nvPr/>
          </p:nvSpPr>
          <p:spPr>
            <a:xfrm>
              <a:off x="1467040" y="-161925"/>
              <a:ext cx="11094900" cy="396600"/>
            </a:xfrm>
            <a:prstGeom prst="rect">
              <a:avLst/>
            </a:prstGeom>
            <a:noFill/>
            <a:ln>
              <a:noFill/>
            </a:ln>
          </p:spPr>
          <p:txBody>
            <a:bodyPr spcFirstLastPara="1" wrap="square" lIns="0" tIns="0" rIns="0" bIns="0" anchor="t" anchorCtr="0">
              <a:spAutoFit/>
            </a:bodyPr>
            <a:lstStyle/>
            <a:p>
              <a:pPr marL="0" marR="0" lvl="0" indent="0" algn="ctr" rtl="0">
                <a:lnSpc>
                  <a:spcPct val="188036"/>
                </a:lnSpc>
                <a:spcBef>
                  <a:spcPts val="0"/>
                </a:spcBef>
                <a:spcAft>
                  <a:spcPts val="0"/>
                </a:spcAft>
                <a:buNone/>
              </a:pPr>
              <a:r>
                <a:rPr lang="en-US" sz="3200" b="0" i="0" u="none" strike="noStrike" cap="none">
                  <a:solidFill>
                    <a:srgbClr val="001931"/>
                  </a:solidFill>
                  <a:latin typeface="League Spartan"/>
                  <a:ea typeface="League Spartan"/>
                  <a:cs typeface="League Spartan"/>
                  <a:sym typeface="League Spartan"/>
                </a:rPr>
                <a:t>What </a:t>
              </a:r>
              <a:r>
                <a:rPr lang="en-US" sz="3200" b="1" i="0" u="none" strike="noStrike" cap="none">
                  <a:solidFill>
                    <a:srgbClr val="001931"/>
                  </a:solidFill>
                  <a:latin typeface="League Spartan"/>
                  <a:ea typeface="League Spartan"/>
                  <a:cs typeface="League Spartan"/>
                  <a:sym typeface="League Spartan"/>
                </a:rPr>
                <a:t>gaps </a:t>
              </a:r>
              <a:r>
                <a:rPr lang="en-US" sz="3200" b="0" i="0" u="none" strike="noStrike" cap="none">
                  <a:solidFill>
                    <a:srgbClr val="001931"/>
                  </a:solidFill>
                  <a:latin typeface="League Spartan"/>
                  <a:ea typeface="League Spartan"/>
                  <a:cs typeface="League Spartan"/>
                  <a:sym typeface="League Spartan"/>
                </a:rPr>
                <a:t>have you identified</a:t>
              </a:r>
              <a:r>
                <a:rPr lang="en-US" sz="3200">
                  <a:solidFill>
                    <a:srgbClr val="001931"/>
                  </a:solidFill>
                  <a:latin typeface="League Spartan"/>
                  <a:ea typeface="League Spartan"/>
                  <a:cs typeface="League Spartan"/>
                  <a:sym typeface="League Spartan"/>
                </a:rPr>
                <a:t>?</a:t>
              </a:r>
              <a:endParaRPr sz="3200"/>
            </a:p>
          </p:txBody>
        </p:sp>
        <p:sp>
          <p:nvSpPr>
            <p:cNvPr id="378" name="Google Shape;378;p41"/>
            <p:cNvSpPr txBox="1"/>
            <p:nvPr/>
          </p:nvSpPr>
          <p:spPr>
            <a:xfrm>
              <a:off x="109993" y="2215881"/>
              <a:ext cx="13666200" cy="396600"/>
            </a:xfrm>
            <a:prstGeom prst="rect">
              <a:avLst/>
            </a:prstGeom>
            <a:noFill/>
            <a:ln>
              <a:noFill/>
            </a:ln>
          </p:spPr>
          <p:txBody>
            <a:bodyPr spcFirstLastPara="1" wrap="square" lIns="0" tIns="0" rIns="0" bIns="0" anchor="t" anchorCtr="0">
              <a:spAutoFit/>
            </a:bodyPr>
            <a:lstStyle/>
            <a:p>
              <a:pPr marL="0" marR="0" lvl="0" indent="0" algn="ctr" rtl="0">
                <a:lnSpc>
                  <a:spcPct val="188036"/>
                </a:lnSpc>
                <a:spcBef>
                  <a:spcPts val="0"/>
                </a:spcBef>
                <a:spcAft>
                  <a:spcPts val="0"/>
                </a:spcAft>
                <a:buNone/>
              </a:pPr>
              <a:r>
                <a:rPr lang="en-US" sz="3200" b="0" i="0" u="none" strike="noStrike" cap="none">
                  <a:solidFill>
                    <a:srgbClr val="001931"/>
                  </a:solidFill>
                  <a:latin typeface="League Spartan"/>
                  <a:ea typeface="League Spartan"/>
                  <a:cs typeface="League Spartan"/>
                  <a:sym typeface="League Spartan"/>
                </a:rPr>
                <a:t>What </a:t>
              </a:r>
              <a:r>
                <a:rPr lang="en-US" sz="3200" b="1" i="0" u="none" strike="noStrike" cap="none">
                  <a:solidFill>
                    <a:srgbClr val="001931"/>
                  </a:solidFill>
                  <a:latin typeface="League Spartan"/>
                  <a:ea typeface="League Spartan"/>
                  <a:cs typeface="League Spartan"/>
                  <a:sym typeface="League Spartan"/>
                </a:rPr>
                <a:t>redundancies/overlaps do you see?</a:t>
              </a:r>
              <a:endParaRPr sz="3200"/>
            </a:p>
          </p:txBody>
        </p:sp>
        <p:sp>
          <p:nvSpPr>
            <p:cNvPr id="379" name="Google Shape;379;p41"/>
            <p:cNvSpPr txBox="1"/>
            <p:nvPr/>
          </p:nvSpPr>
          <p:spPr>
            <a:xfrm>
              <a:off x="0" y="4607355"/>
              <a:ext cx="13886400" cy="396600"/>
            </a:xfrm>
            <a:prstGeom prst="rect">
              <a:avLst/>
            </a:prstGeom>
            <a:noFill/>
            <a:ln>
              <a:noFill/>
            </a:ln>
          </p:spPr>
          <p:txBody>
            <a:bodyPr spcFirstLastPara="1" wrap="square" lIns="0" tIns="0" rIns="0" bIns="0" anchor="t" anchorCtr="0">
              <a:spAutoFit/>
            </a:bodyPr>
            <a:lstStyle/>
            <a:p>
              <a:pPr marL="0" marR="0" lvl="0" indent="0" algn="ctr" rtl="0">
                <a:lnSpc>
                  <a:spcPct val="188036"/>
                </a:lnSpc>
                <a:spcBef>
                  <a:spcPts val="0"/>
                </a:spcBef>
                <a:spcAft>
                  <a:spcPts val="0"/>
                </a:spcAft>
                <a:buNone/>
              </a:pPr>
              <a:r>
                <a:rPr lang="en-US" sz="3200" b="0" i="0" u="none" strike="noStrike" cap="none">
                  <a:solidFill>
                    <a:srgbClr val="001931"/>
                  </a:solidFill>
                  <a:latin typeface="League Spartan"/>
                  <a:ea typeface="League Spartan"/>
                  <a:cs typeface="League Spartan"/>
                  <a:sym typeface="League Spartan"/>
                </a:rPr>
                <a:t>Where might there be </a:t>
              </a:r>
              <a:r>
                <a:rPr lang="en-US" sz="3200" b="1" i="0" u="none" strike="noStrike" cap="none">
                  <a:solidFill>
                    <a:srgbClr val="001931"/>
                  </a:solidFill>
                  <a:latin typeface="League Spartan"/>
                  <a:ea typeface="League Spartan"/>
                  <a:cs typeface="League Spartan"/>
                  <a:sym typeface="League Spartan"/>
                </a:rPr>
                <a:t>communication breakdowns?</a:t>
              </a:r>
              <a:endParaRPr sz="3200"/>
            </a:p>
          </p:txBody>
        </p:sp>
      </p:grpSp>
      <p:sp>
        <p:nvSpPr>
          <p:cNvPr id="380" name="Google Shape;380;p41"/>
          <p:cNvSpPr/>
          <p:nvPr/>
        </p:nvSpPr>
        <p:spPr>
          <a:xfrm>
            <a:off x="-3979997" y="0"/>
            <a:ext cx="10573818" cy="10263174"/>
          </a:xfrm>
          <a:custGeom>
            <a:avLst/>
            <a:gdLst/>
            <a:ahLst/>
            <a:cxnLst/>
            <a:rect l="l" t="t" r="r" b="b"/>
            <a:pathLst>
              <a:path w="10573818" h="10263174" extrusionOk="0">
                <a:moveTo>
                  <a:pt x="0" y="0"/>
                </a:moveTo>
                <a:lnTo>
                  <a:pt x="10573817" y="0"/>
                </a:lnTo>
                <a:lnTo>
                  <a:pt x="10573817" y="10263174"/>
                </a:lnTo>
                <a:lnTo>
                  <a:pt x="0" y="10263174"/>
                </a:lnTo>
                <a:lnTo>
                  <a:pt x="0" y="0"/>
                </a:lnTo>
                <a:close/>
              </a:path>
            </a:pathLst>
          </a:custGeom>
          <a:blipFill rotWithShape="1">
            <a:blip r:embed="rId4">
              <a:alphaModFix/>
            </a:blip>
            <a:stretch>
              <a:fillRect l="-2265" r="-44033" b="-232"/>
            </a:stretch>
          </a:blipFill>
          <a:ln>
            <a:noFill/>
          </a:ln>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p:nvPr/>
        </p:nvSpPr>
        <p:spPr>
          <a:xfrm>
            <a:off x="1028700" y="-140732"/>
            <a:ext cx="8610600" cy="8001000"/>
          </a:xfrm>
          <a:prstGeom prst="rect">
            <a:avLst/>
          </a:prstGeom>
          <a:solidFill>
            <a:srgbClr val="505F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5"/>
          <p:cNvSpPr/>
          <p:nvPr/>
        </p:nvSpPr>
        <p:spPr>
          <a:xfrm>
            <a:off x="1981200" y="1028700"/>
            <a:ext cx="8305800" cy="8229600"/>
          </a:xfrm>
          <a:custGeom>
            <a:avLst/>
            <a:gdLst/>
            <a:ahLst/>
            <a:cxnLst/>
            <a:rect l="l" t="t" r="r" b="b"/>
            <a:pathLst>
              <a:path w="820326" h="812800" extrusionOk="0">
                <a:moveTo>
                  <a:pt x="0" y="0"/>
                </a:moveTo>
                <a:lnTo>
                  <a:pt x="820326" y="0"/>
                </a:lnTo>
                <a:lnTo>
                  <a:pt x="820326" y="812800"/>
                </a:lnTo>
                <a:lnTo>
                  <a:pt x="0" y="812800"/>
                </a:lnTo>
                <a:close/>
              </a:path>
            </a:pathLst>
          </a:custGeom>
          <a:blipFill rotWithShape="1">
            <a:blip r:embed="rId3">
              <a:alphaModFix/>
            </a:blip>
            <a:stretch>
              <a:fillRect l="-24779" r="-24779"/>
            </a:stretch>
          </a:blipFill>
          <a:ln>
            <a:noFill/>
          </a:ln>
        </p:spPr>
        <p:txBody>
          <a:bodyPr/>
          <a:lstStyle/>
          <a:p>
            <a:endParaRPr lang="en-US"/>
          </a:p>
        </p:txBody>
      </p:sp>
      <p:sp>
        <p:nvSpPr>
          <p:cNvPr id="106" name="Google Shape;106;p15"/>
          <p:cNvSpPr txBox="1"/>
          <p:nvPr/>
        </p:nvSpPr>
        <p:spPr>
          <a:xfrm>
            <a:off x="10930798" y="413100"/>
            <a:ext cx="5648700" cy="615600"/>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3999" b="1" i="0" u="none" strike="noStrike" cap="none">
                <a:solidFill>
                  <a:srgbClr val="001931"/>
                </a:solidFill>
              </a:rPr>
              <a:t>Objectives</a:t>
            </a:r>
            <a:endParaRPr b="1"/>
          </a:p>
        </p:txBody>
      </p:sp>
      <p:sp>
        <p:nvSpPr>
          <p:cNvPr id="107" name="Google Shape;107;p15"/>
          <p:cNvSpPr txBox="1"/>
          <p:nvPr/>
        </p:nvSpPr>
        <p:spPr>
          <a:xfrm>
            <a:off x="10778400" y="1575400"/>
            <a:ext cx="6959400" cy="8833200"/>
          </a:xfrm>
          <a:prstGeom prst="rect">
            <a:avLst/>
          </a:prstGeom>
          <a:noFill/>
          <a:ln>
            <a:noFill/>
          </a:ln>
        </p:spPr>
        <p:txBody>
          <a:bodyPr spcFirstLastPara="1" wrap="square" lIns="0" tIns="0" rIns="0" bIns="0" anchor="t" anchorCtr="0">
            <a:spAutoFit/>
          </a:bodyPr>
          <a:lstStyle/>
          <a:p>
            <a:pPr marL="0" marR="0" lvl="0" indent="0" algn="l" rtl="0">
              <a:lnSpc>
                <a:spcPct val="150017"/>
              </a:lnSpc>
              <a:spcBef>
                <a:spcPts val="0"/>
              </a:spcBef>
              <a:spcAft>
                <a:spcPts val="0"/>
              </a:spcAft>
              <a:buNone/>
            </a:pPr>
            <a:r>
              <a:rPr lang="en-US" sz="2799" b="0" i="0" u="none" strike="noStrike" cap="none">
                <a:solidFill>
                  <a:srgbClr val="001931"/>
                </a:solidFill>
                <a:latin typeface="Arial"/>
                <a:ea typeface="Arial"/>
                <a:cs typeface="Arial"/>
                <a:sym typeface="Arial"/>
              </a:rPr>
              <a:t>Evaluate how well current MTSS and Continuous Improvement structures (e.g. teaming, communication) are positioned for integration and impact.</a:t>
            </a:r>
            <a:endParaRPr/>
          </a:p>
          <a:p>
            <a:pPr marL="0" marR="0" lvl="0" indent="0" algn="l" rtl="0">
              <a:lnSpc>
                <a:spcPct val="150017"/>
              </a:lnSpc>
              <a:spcBef>
                <a:spcPts val="0"/>
              </a:spcBef>
              <a:spcAft>
                <a:spcPts val="0"/>
              </a:spcAft>
              <a:buNone/>
            </a:pPr>
            <a:endParaRPr sz="2799" b="0" i="0" u="none" strike="noStrike" cap="none">
              <a:solidFill>
                <a:srgbClr val="001931"/>
              </a:solidFill>
              <a:latin typeface="Arial"/>
              <a:ea typeface="Arial"/>
              <a:cs typeface="Arial"/>
              <a:sym typeface="Arial"/>
            </a:endParaRPr>
          </a:p>
          <a:p>
            <a:pPr marL="0" marR="0" lvl="0" indent="0" algn="l" rtl="0">
              <a:lnSpc>
                <a:spcPct val="150017"/>
              </a:lnSpc>
              <a:spcBef>
                <a:spcPts val="0"/>
              </a:spcBef>
              <a:spcAft>
                <a:spcPts val="0"/>
              </a:spcAft>
              <a:buNone/>
            </a:pPr>
            <a:r>
              <a:rPr lang="en-US" sz="2799" b="0" i="0" u="none" strike="noStrike" cap="none">
                <a:solidFill>
                  <a:srgbClr val="001931"/>
                </a:solidFill>
                <a:latin typeface="Arial"/>
                <a:ea typeface="Arial"/>
                <a:cs typeface="Arial"/>
                <a:sym typeface="Arial"/>
              </a:rPr>
              <a:t>Explore examples of MTSS and Continuous Improvement teaming structures and communication pathways.</a:t>
            </a:r>
            <a:endParaRPr/>
          </a:p>
          <a:p>
            <a:pPr marL="0" marR="0" lvl="0" indent="0" algn="l" rtl="0">
              <a:lnSpc>
                <a:spcPct val="150017"/>
              </a:lnSpc>
              <a:spcBef>
                <a:spcPts val="0"/>
              </a:spcBef>
              <a:spcAft>
                <a:spcPts val="0"/>
              </a:spcAft>
              <a:buNone/>
            </a:pPr>
            <a:endParaRPr sz="2799" b="0" i="0" u="none" strike="noStrike" cap="none">
              <a:solidFill>
                <a:srgbClr val="001931"/>
              </a:solidFill>
              <a:latin typeface="Arial"/>
              <a:ea typeface="Arial"/>
              <a:cs typeface="Arial"/>
              <a:sym typeface="Arial"/>
            </a:endParaRPr>
          </a:p>
          <a:p>
            <a:pPr marL="0" marR="0" lvl="0" indent="0" algn="l" rtl="0">
              <a:lnSpc>
                <a:spcPct val="150017"/>
              </a:lnSpc>
              <a:spcBef>
                <a:spcPts val="0"/>
              </a:spcBef>
              <a:spcAft>
                <a:spcPts val="0"/>
              </a:spcAft>
              <a:buNone/>
            </a:pPr>
            <a:r>
              <a:rPr lang="en-US" sz="2799" b="0" i="0" u="none" strike="noStrike" cap="none">
                <a:solidFill>
                  <a:srgbClr val="001931"/>
                </a:solidFill>
                <a:latin typeface="Arial"/>
                <a:ea typeface="Arial"/>
                <a:cs typeface="Arial"/>
                <a:sym typeface="Arial"/>
              </a:rPr>
              <a:t>Apply this knowledge to identify adjustments to your current district-level team structures and communication systems. </a:t>
            </a:r>
            <a:endParaRPr/>
          </a:p>
          <a:p>
            <a:pPr marL="0" marR="0" lvl="0" indent="0" algn="l" rtl="0">
              <a:lnSpc>
                <a:spcPct val="150017"/>
              </a:lnSpc>
              <a:spcBef>
                <a:spcPts val="0"/>
              </a:spcBef>
              <a:spcAft>
                <a:spcPts val="0"/>
              </a:spcAft>
              <a:buNone/>
            </a:pPr>
            <a:endParaRPr sz="2799" b="0" i="0" u="none" strike="noStrike" cap="none">
              <a:solidFill>
                <a:srgbClr val="00193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388"/>
        <p:cNvGrpSpPr/>
        <p:nvPr/>
      </p:nvGrpSpPr>
      <p:grpSpPr>
        <a:xfrm>
          <a:off x="0" y="0"/>
          <a:ext cx="0" cy="0"/>
          <a:chOff x="0" y="0"/>
          <a:chExt cx="0" cy="0"/>
        </a:xfrm>
      </p:grpSpPr>
      <p:sp>
        <p:nvSpPr>
          <p:cNvPr id="389" name="Google Shape;389;p42"/>
          <p:cNvSpPr/>
          <p:nvPr/>
        </p:nvSpPr>
        <p:spPr>
          <a:xfrm>
            <a:off x="0" y="3184922"/>
            <a:ext cx="9144000" cy="7102078"/>
          </a:xfrm>
          <a:custGeom>
            <a:avLst/>
            <a:gdLst/>
            <a:ahLst/>
            <a:cxnLst/>
            <a:rect l="l" t="t" r="r" b="b"/>
            <a:pathLst>
              <a:path w="1046489" h="812800" extrusionOk="0">
                <a:moveTo>
                  <a:pt x="0" y="0"/>
                </a:moveTo>
                <a:lnTo>
                  <a:pt x="1046489" y="0"/>
                </a:lnTo>
                <a:lnTo>
                  <a:pt x="1046489" y="812800"/>
                </a:lnTo>
                <a:lnTo>
                  <a:pt x="0" y="812800"/>
                </a:lnTo>
                <a:close/>
              </a:path>
            </a:pathLst>
          </a:custGeom>
          <a:blipFill rotWithShape="1">
            <a:blip r:embed="rId3">
              <a:alphaModFix/>
            </a:blip>
            <a:stretch>
              <a:fillRect l="-3139" r="-13654"/>
            </a:stretch>
          </a:blipFill>
          <a:ln>
            <a:noFill/>
          </a:ln>
        </p:spPr>
        <p:txBody>
          <a:bodyPr/>
          <a:lstStyle/>
          <a:p>
            <a:endParaRPr lang="en-US"/>
          </a:p>
        </p:txBody>
      </p:sp>
      <p:sp>
        <p:nvSpPr>
          <p:cNvPr id="390" name="Google Shape;390;p42"/>
          <p:cNvSpPr txBox="1"/>
          <p:nvPr/>
        </p:nvSpPr>
        <p:spPr>
          <a:xfrm>
            <a:off x="2175690" y="1363571"/>
            <a:ext cx="12687300" cy="738900"/>
          </a:xfrm>
          <a:prstGeom prst="rect">
            <a:avLst/>
          </a:prstGeom>
          <a:noFill/>
          <a:ln>
            <a:noFill/>
          </a:ln>
        </p:spPr>
        <p:txBody>
          <a:bodyPr spcFirstLastPara="1" wrap="square" lIns="0" tIns="0" rIns="0" bIns="0" anchor="t" anchorCtr="0">
            <a:spAutoFit/>
          </a:bodyPr>
          <a:lstStyle/>
          <a:p>
            <a:pPr marL="0" marR="0" lvl="0" indent="0" algn="l" rtl="0">
              <a:lnSpc>
                <a:spcPct val="140012"/>
              </a:lnSpc>
              <a:spcBef>
                <a:spcPts val="0"/>
              </a:spcBef>
              <a:spcAft>
                <a:spcPts val="0"/>
              </a:spcAft>
              <a:buNone/>
            </a:pPr>
            <a:r>
              <a:rPr lang="en-US" sz="4801" b="1">
                <a:solidFill>
                  <a:srgbClr val="FFFFFF"/>
                </a:solidFill>
              </a:rPr>
              <a:t>T</a:t>
            </a:r>
            <a:r>
              <a:rPr lang="en-US" sz="4801" b="1" i="0" u="none" strike="noStrike" cap="none">
                <a:solidFill>
                  <a:srgbClr val="FFFFFF"/>
                </a:solidFill>
              </a:rPr>
              <a:t>ravelling </a:t>
            </a:r>
            <a:r>
              <a:rPr lang="en-US" sz="4801" b="1">
                <a:solidFill>
                  <a:srgbClr val="FFFFFF"/>
                </a:solidFill>
              </a:rPr>
              <a:t>N</a:t>
            </a:r>
            <a:r>
              <a:rPr lang="en-US" sz="4801" b="1" i="0" u="none" strike="noStrike" cap="none">
                <a:solidFill>
                  <a:srgbClr val="FFFFFF"/>
                </a:solidFill>
              </a:rPr>
              <a:t>orth</a:t>
            </a:r>
            <a:endParaRPr b="1"/>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43"/>
          <p:cNvSpPr txBox="1"/>
          <p:nvPr/>
        </p:nvSpPr>
        <p:spPr>
          <a:xfrm>
            <a:off x="2253665" y="214685"/>
            <a:ext cx="12947100" cy="772500"/>
          </a:xfrm>
          <a:prstGeom prst="rect">
            <a:avLst/>
          </a:prstGeom>
          <a:noFill/>
          <a:ln>
            <a:noFill/>
          </a:ln>
        </p:spPr>
        <p:txBody>
          <a:bodyPr spcFirstLastPara="1" wrap="square" lIns="0" tIns="0" rIns="0" bIns="0" anchor="t" anchorCtr="0">
            <a:spAutoFit/>
          </a:bodyPr>
          <a:lstStyle/>
          <a:p>
            <a:pPr marL="0" marR="0" lvl="0" indent="0" algn="ctr" rtl="0">
              <a:lnSpc>
                <a:spcPct val="188023"/>
              </a:lnSpc>
              <a:spcBef>
                <a:spcPts val="0"/>
              </a:spcBef>
              <a:spcAft>
                <a:spcPts val="0"/>
              </a:spcAft>
              <a:buNone/>
            </a:pPr>
            <a:r>
              <a:rPr lang="en-US" sz="5018" b="1" i="0" u="none" strike="noStrike" cap="none">
                <a:solidFill>
                  <a:srgbClr val="001931"/>
                </a:solidFill>
                <a:latin typeface="League Spartan"/>
                <a:ea typeface="League Spartan"/>
                <a:cs typeface="League Spartan"/>
                <a:sym typeface="League Spartan"/>
              </a:rPr>
              <a:t>1 NEXT STEP?</a:t>
            </a:r>
            <a:endParaRPr b="1"/>
          </a:p>
        </p:txBody>
      </p:sp>
      <p:sp>
        <p:nvSpPr>
          <p:cNvPr id="400" name="Google Shape;400;p43"/>
          <p:cNvSpPr txBox="1"/>
          <p:nvPr/>
        </p:nvSpPr>
        <p:spPr>
          <a:xfrm>
            <a:off x="738554" y="2491470"/>
            <a:ext cx="17176200" cy="6650700"/>
          </a:xfrm>
          <a:prstGeom prst="rect">
            <a:avLst/>
          </a:prstGeom>
          <a:noFill/>
          <a:ln>
            <a:noFill/>
          </a:ln>
        </p:spPr>
        <p:txBody>
          <a:bodyPr spcFirstLastPara="1" wrap="square" lIns="0" tIns="0" rIns="0" bIns="0" anchor="t" anchorCtr="0">
            <a:spAutoFit/>
          </a:bodyPr>
          <a:lstStyle/>
          <a:p>
            <a:pPr marL="0" marR="0" lvl="0" indent="0" algn="l" rtl="0">
              <a:lnSpc>
                <a:spcPct val="250046"/>
              </a:lnSpc>
              <a:spcBef>
                <a:spcPts val="0"/>
              </a:spcBef>
              <a:spcAft>
                <a:spcPts val="0"/>
              </a:spcAft>
              <a:buNone/>
            </a:pPr>
            <a:r>
              <a:rPr lang="en-US" sz="3600" b="1"/>
              <a:t>Combine</a:t>
            </a:r>
            <a:r>
              <a:rPr lang="en-US" sz="3600"/>
              <a:t> - Merge two teams doing overlapping work into one.</a:t>
            </a:r>
            <a:endParaRPr sz="3600"/>
          </a:p>
          <a:p>
            <a:pPr marL="0" marR="0" lvl="0" indent="0" algn="l" rtl="0">
              <a:lnSpc>
                <a:spcPct val="250046"/>
              </a:lnSpc>
              <a:spcBef>
                <a:spcPts val="0"/>
              </a:spcBef>
              <a:spcAft>
                <a:spcPts val="0"/>
              </a:spcAft>
              <a:buNone/>
            </a:pPr>
            <a:r>
              <a:rPr lang="en-US" sz="3600" b="1"/>
              <a:t>Clarify</a:t>
            </a:r>
            <a:r>
              <a:rPr lang="en-US" sz="3600"/>
              <a:t> - Sharpen a team's purpose or the data source that drives it.</a:t>
            </a:r>
            <a:endParaRPr sz="3600"/>
          </a:p>
          <a:p>
            <a:pPr marL="0" marR="0" lvl="0" indent="0" algn="l" rtl="0">
              <a:lnSpc>
                <a:spcPct val="250046"/>
              </a:lnSpc>
              <a:spcBef>
                <a:spcPts val="0"/>
              </a:spcBef>
              <a:spcAft>
                <a:spcPts val="0"/>
              </a:spcAft>
              <a:buNone/>
            </a:pPr>
            <a:r>
              <a:rPr lang="en-US" sz="3600" b="1"/>
              <a:t>Connect </a:t>
            </a:r>
            <a:r>
              <a:rPr lang="en-US" sz="3600"/>
              <a:t>- Build or repair a communication pathway.</a:t>
            </a:r>
            <a:endParaRPr sz="3600"/>
          </a:p>
          <a:p>
            <a:pPr marL="0" marR="0" lvl="0" indent="0" algn="l" rtl="0">
              <a:lnSpc>
                <a:spcPct val="250046"/>
              </a:lnSpc>
              <a:spcBef>
                <a:spcPts val="0"/>
              </a:spcBef>
              <a:spcAft>
                <a:spcPts val="0"/>
              </a:spcAft>
              <a:buNone/>
            </a:pPr>
            <a:r>
              <a:rPr lang="en-US" sz="3600" b="1"/>
              <a:t>Integrate</a:t>
            </a:r>
            <a:r>
              <a:rPr lang="en-US" sz="3600"/>
              <a:t> - Nest your MTSS data-based decision cycles inside MICIP.</a:t>
            </a:r>
            <a:endParaRPr sz="3600"/>
          </a:p>
          <a:p>
            <a:pPr marL="0" marR="0" lvl="0" indent="0" algn="l" rtl="0">
              <a:lnSpc>
                <a:spcPct val="100000"/>
              </a:lnSpc>
              <a:spcBef>
                <a:spcPts val="0"/>
              </a:spcBef>
              <a:spcAft>
                <a:spcPts val="0"/>
              </a:spcAft>
              <a:buNone/>
            </a:pPr>
            <a:r>
              <a:rPr lang="en-US" sz="3600" b="1"/>
              <a:t>Communicate </a:t>
            </a:r>
            <a:r>
              <a:rPr lang="en-US" sz="3600"/>
              <a:t>- Find time to learn more from and process this with someone in your context.</a:t>
            </a:r>
            <a:endParaRPr sz="3600" b="1" i="0" u="none" strike="noStrike" cap="none">
              <a:solidFill>
                <a:srgbClr val="001931"/>
              </a:solidFill>
              <a:latin typeface="League Spartan"/>
              <a:ea typeface="League Spartan"/>
              <a:cs typeface="League Spartan"/>
              <a:sym typeface="League Spartan"/>
            </a:endParaRPr>
          </a:p>
        </p:txBody>
      </p:sp>
      <p:sp>
        <p:nvSpPr>
          <p:cNvPr id="401" name="Google Shape;401;p43"/>
          <p:cNvSpPr/>
          <p:nvPr/>
        </p:nvSpPr>
        <p:spPr>
          <a:xfrm>
            <a:off x="5402581" y="1428428"/>
            <a:ext cx="7315200" cy="621792"/>
          </a:xfrm>
          <a:custGeom>
            <a:avLst/>
            <a:gdLst/>
            <a:ahLst/>
            <a:cxnLst/>
            <a:rect l="l" t="t" r="r" b="b"/>
            <a:pathLst>
              <a:path w="7315200" h="621792" extrusionOk="0">
                <a:moveTo>
                  <a:pt x="0" y="0"/>
                </a:moveTo>
                <a:lnTo>
                  <a:pt x="7315200" y="0"/>
                </a:lnTo>
                <a:lnTo>
                  <a:pt x="7315200" y="621792"/>
                </a:lnTo>
                <a:lnTo>
                  <a:pt x="0" y="621792"/>
                </a:lnTo>
                <a:lnTo>
                  <a:pt x="0" y="0"/>
                </a:lnTo>
                <a:close/>
              </a:path>
            </a:pathLst>
          </a:custGeom>
          <a:blipFill rotWithShape="1">
            <a:blip r:embed="rId3">
              <a:alphaModFix/>
            </a:blip>
            <a:stretch>
              <a:fillRect/>
            </a:stretch>
          </a:blipFill>
          <a:ln>
            <a:noFill/>
          </a:ln>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44"/>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8998" b="-8998"/>
            </a:stretch>
          </a:blipFill>
          <a:ln>
            <a:noFill/>
          </a:ln>
        </p:spPr>
        <p:txBody>
          <a:bodyPr/>
          <a:lstStyle/>
          <a:p>
            <a:endParaRPr lang="en-US"/>
          </a:p>
        </p:txBody>
      </p:sp>
      <p:grpSp>
        <p:nvGrpSpPr>
          <p:cNvPr id="407" name="Google Shape;407;p44"/>
          <p:cNvGrpSpPr/>
          <p:nvPr/>
        </p:nvGrpSpPr>
        <p:grpSpPr>
          <a:xfrm>
            <a:off x="6851710" y="-2175989"/>
            <a:ext cx="15153281" cy="12785581"/>
            <a:chOff x="0" y="-76200"/>
            <a:chExt cx="812800" cy="685800"/>
          </a:xfrm>
        </p:grpSpPr>
        <p:sp>
          <p:nvSpPr>
            <p:cNvPr id="408" name="Google Shape;408;p44"/>
            <p:cNvSpPr/>
            <p:nvPr/>
          </p:nvSpPr>
          <p:spPr>
            <a:xfrm>
              <a:off x="0" y="0"/>
              <a:ext cx="812800" cy="609600"/>
            </a:xfrm>
            <a:custGeom>
              <a:avLst/>
              <a:gdLst/>
              <a:ahLst/>
              <a:cxnLst/>
              <a:rect l="l" t="t" r="r" b="b"/>
              <a:pathLst>
                <a:path w="812800" h="609600" extrusionOk="0">
                  <a:moveTo>
                    <a:pt x="203200" y="0"/>
                  </a:moveTo>
                  <a:lnTo>
                    <a:pt x="812800" y="0"/>
                  </a:lnTo>
                  <a:lnTo>
                    <a:pt x="609600" y="609600"/>
                  </a:lnTo>
                  <a:lnTo>
                    <a:pt x="0" y="609600"/>
                  </a:lnTo>
                  <a:lnTo>
                    <a:pt x="203200" y="0"/>
                  </a:lnTo>
                  <a:close/>
                </a:path>
              </a:pathLst>
            </a:custGeom>
            <a:solidFill>
              <a:srgbClr val="FFFFFF"/>
            </a:solidFill>
            <a:ln>
              <a:noFill/>
            </a:ln>
          </p:spPr>
          <p:txBody>
            <a:bodyPr/>
            <a:lstStyle/>
            <a:p>
              <a:endParaRPr lang="en-US"/>
            </a:p>
          </p:txBody>
        </p:sp>
        <p:sp>
          <p:nvSpPr>
            <p:cNvPr id="409" name="Google Shape;409;p44"/>
            <p:cNvSpPr txBox="1"/>
            <p:nvPr/>
          </p:nvSpPr>
          <p:spPr>
            <a:xfrm>
              <a:off x="101600" y="-76200"/>
              <a:ext cx="6096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20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10" name="Google Shape;410;p44"/>
          <p:cNvSpPr/>
          <p:nvPr/>
        </p:nvSpPr>
        <p:spPr>
          <a:xfrm>
            <a:off x="271999" y="456745"/>
            <a:ext cx="7908899" cy="9373510"/>
          </a:xfrm>
          <a:custGeom>
            <a:avLst/>
            <a:gdLst/>
            <a:ahLst/>
            <a:cxnLst/>
            <a:rect l="l" t="t" r="r" b="b"/>
            <a:pathLst>
              <a:path w="7908899" h="9373510" extrusionOk="0">
                <a:moveTo>
                  <a:pt x="0" y="0"/>
                </a:moveTo>
                <a:lnTo>
                  <a:pt x="7908899" y="0"/>
                </a:lnTo>
                <a:lnTo>
                  <a:pt x="7908899" y="9373510"/>
                </a:lnTo>
                <a:lnTo>
                  <a:pt x="0" y="9373510"/>
                </a:lnTo>
                <a:lnTo>
                  <a:pt x="0" y="0"/>
                </a:lnTo>
                <a:close/>
              </a:path>
            </a:pathLst>
          </a:custGeom>
          <a:blipFill rotWithShape="1">
            <a:blip r:embed="rId4">
              <a:alphaModFix/>
            </a:blip>
            <a:stretch>
              <a:fillRect/>
            </a:stretch>
          </a:blipFill>
          <a:ln>
            <a:noFill/>
          </a:ln>
        </p:spPr>
        <p:txBody>
          <a:bodyPr/>
          <a:lstStyle/>
          <a:p>
            <a:endParaRPr lang="en-US"/>
          </a:p>
        </p:txBody>
      </p:sp>
      <p:sp>
        <p:nvSpPr>
          <p:cNvPr id="411" name="Google Shape;411;p44"/>
          <p:cNvSpPr txBox="1"/>
          <p:nvPr/>
        </p:nvSpPr>
        <p:spPr>
          <a:xfrm>
            <a:off x="10080171" y="2124043"/>
            <a:ext cx="7552235" cy="7553920"/>
          </a:xfrm>
          <a:prstGeom prst="rect">
            <a:avLst/>
          </a:prstGeom>
          <a:noFill/>
          <a:ln>
            <a:noFill/>
          </a:ln>
        </p:spPr>
        <p:txBody>
          <a:bodyPr spcFirstLastPara="1" wrap="square" lIns="0" tIns="0" rIns="0" bIns="0" anchor="t" anchorCtr="0">
            <a:spAutoFit/>
          </a:bodyPr>
          <a:lstStyle/>
          <a:p>
            <a:pPr marL="0" marR="0" lvl="0" indent="0" algn="l" rtl="0">
              <a:lnSpc>
                <a:spcPct val="119992"/>
              </a:lnSpc>
              <a:spcBef>
                <a:spcPts val="0"/>
              </a:spcBef>
              <a:spcAft>
                <a:spcPts val="0"/>
              </a:spcAft>
              <a:buNone/>
            </a:pPr>
            <a:r>
              <a:rPr lang="en-US" sz="5507" b="0" i="0" u="none" strike="noStrike" cap="none">
                <a:solidFill>
                  <a:srgbClr val="21314A"/>
                </a:solidFill>
                <a:latin typeface="League Spartan"/>
                <a:ea typeface="League Spartan"/>
                <a:cs typeface="League Spartan"/>
                <a:sym typeface="League Spartan"/>
              </a:rPr>
              <a:t>What is something you've learned about how MTSS and MICIP can better work together to better support meaningful student outcomes?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p:nvPr/>
        </p:nvSpPr>
        <p:spPr>
          <a:xfrm>
            <a:off x="271999" y="271999"/>
            <a:ext cx="7908899" cy="9743002"/>
          </a:xfrm>
          <a:custGeom>
            <a:avLst/>
            <a:gdLst/>
            <a:ahLst/>
            <a:cxnLst/>
            <a:rect l="l" t="t" r="r" b="b"/>
            <a:pathLst>
              <a:path w="812800" h="1001291" extrusionOk="0">
                <a:moveTo>
                  <a:pt x="0" y="0"/>
                </a:moveTo>
                <a:lnTo>
                  <a:pt x="812800" y="0"/>
                </a:lnTo>
                <a:lnTo>
                  <a:pt x="812800" y="1001291"/>
                </a:lnTo>
                <a:lnTo>
                  <a:pt x="0" y="1001291"/>
                </a:lnTo>
                <a:close/>
              </a:path>
            </a:pathLst>
          </a:custGeom>
          <a:blipFill rotWithShape="1">
            <a:blip r:embed="rId3">
              <a:alphaModFix/>
            </a:blip>
            <a:stretch>
              <a:fillRect l="-59142" r="-59142"/>
            </a:stretch>
          </a:blipFill>
          <a:ln>
            <a:noFill/>
          </a:ln>
        </p:spPr>
        <p:txBody>
          <a:bodyPr/>
          <a:lstStyle/>
          <a:p>
            <a:endParaRPr lang="en-US"/>
          </a:p>
        </p:txBody>
      </p:sp>
      <p:sp>
        <p:nvSpPr>
          <p:cNvPr id="117" name="Google Shape;117;p16"/>
          <p:cNvSpPr txBox="1"/>
          <p:nvPr/>
        </p:nvSpPr>
        <p:spPr>
          <a:xfrm>
            <a:off x="9377373" y="3771940"/>
            <a:ext cx="7767627" cy="9144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6050" b="0" i="0" u="none" strike="noStrike" cap="none">
                <a:solidFill>
                  <a:srgbClr val="0F232D"/>
                </a:solidFill>
                <a:latin typeface="Arial"/>
                <a:ea typeface="Arial"/>
                <a:cs typeface="Arial"/>
                <a:sym typeface="Arial"/>
              </a:rPr>
              <a:t>Agenda</a:t>
            </a:r>
            <a:endParaRPr/>
          </a:p>
        </p:txBody>
      </p:sp>
      <p:sp>
        <p:nvSpPr>
          <p:cNvPr id="118" name="Google Shape;118;p16"/>
          <p:cNvSpPr txBox="1"/>
          <p:nvPr/>
        </p:nvSpPr>
        <p:spPr>
          <a:xfrm>
            <a:off x="9377373" y="5582525"/>
            <a:ext cx="7767627" cy="3241040"/>
          </a:xfrm>
          <a:prstGeom prst="rect">
            <a:avLst/>
          </a:prstGeom>
          <a:noFill/>
          <a:ln>
            <a:noFill/>
          </a:ln>
        </p:spPr>
        <p:txBody>
          <a:bodyPr spcFirstLastPara="1" wrap="square" lIns="0" tIns="0" rIns="0" bIns="0" anchor="t" anchorCtr="0">
            <a:spAutoFit/>
          </a:bodyPr>
          <a:lstStyle/>
          <a:p>
            <a:pPr marL="755651" marR="0" lvl="1" indent="-377825" algn="l" rtl="0">
              <a:lnSpc>
                <a:spcPct val="188000"/>
              </a:lnSpc>
              <a:spcBef>
                <a:spcPts val="0"/>
              </a:spcBef>
              <a:spcAft>
                <a:spcPts val="0"/>
              </a:spcAft>
              <a:buClr>
                <a:srgbClr val="505F7B"/>
              </a:buClr>
              <a:buSzPts val="3500"/>
              <a:buFont typeface="Arial"/>
              <a:buChar char="•"/>
            </a:pPr>
            <a:r>
              <a:rPr lang="en-US" sz="3500" b="0" i="0" u="none" strike="noStrike" cap="none">
                <a:solidFill>
                  <a:srgbClr val="505F7B"/>
                </a:solidFill>
                <a:latin typeface="Arial"/>
                <a:ea typeface="Arial"/>
                <a:cs typeface="Arial"/>
                <a:sym typeface="Arial"/>
              </a:rPr>
              <a:t>Compass Partners</a:t>
            </a:r>
            <a:endParaRPr/>
          </a:p>
          <a:p>
            <a:pPr marL="755651" marR="0" lvl="1" indent="-377825" algn="l" rtl="0">
              <a:lnSpc>
                <a:spcPct val="188000"/>
              </a:lnSpc>
              <a:spcBef>
                <a:spcPts val="0"/>
              </a:spcBef>
              <a:spcAft>
                <a:spcPts val="0"/>
              </a:spcAft>
              <a:buClr>
                <a:srgbClr val="505F7B"/>
              </a:buClr>
              <a:buSzPts val="3500"/>
              <a:buFont typeface="Arial"/>
              <a:buChar char="•"/>
            </a:pPr>
            <a:r>
              <a:rPr lang="en-US" sz="3500" b="0" i="0" u="none" strike="noStrike" cap="none">
                <a:solidFill>
                  <a:srgbClr val="505F7B"/>
                </a:solidFill>
                <a:latin typeface="Arial"/>
                <a:ea typeface="Arial"/>
                <a:cs typeface="Arial"/>
                <a:sym typeface="Arial"/>
              </a:rPr>
              <a:t>Seeing the Connections</a:t>
            </a:r>
            <a:endParaRPr/>
          </a:p>
          <a:p>
            <a:pPr marL="755651" marR="0" lvl="1" indent="-377825" algn="l" rtl="0">
              <a:lnSpc>
                <a:spcPct val="188000"/>
              </a:lnSpc>
              <a:spcBef>
                <a:spcPts val="0"/>
              </a:spcBef>
              <a:spcAft>
                <a:spcPts val="0"/>
              </a:spcAft>
              <a:buClr>
                <a:srgbClr val="505F7B"/>
              </a:buClr>
              <a:buSzPts val="3500"/>
              <a:buFont typeface="Arial"/>
              <a:buChar char="•"/>
            </a:pPr>
            <a:r>
              <a:rPr lang="en-US" sz="3500" b="0" i="0" u="none" strike="noStrike" cap="none">
                <a:solidFill>
                  <a:srgbClr val="505F7B"/>
                </a:solidFill>
                <a:latin typeface="Arial"/>
                <a:ea typeface="Arial"/>
                <a:cs typeface="Arial"/>
                <a:sym typeface="Arial"/>
              </a:rPr>
              <a:t>Making Integration Happen</a:t>
            </a:r>
            <a:endParaRPr/>
          </a:p>
          <a:p>
            <a:pPr marL="755651" marR="0" lvl="1" indent="-377825" algn="l" rtl="0">
              <a:lnSpc>
                <a:spcPct val="188000"/>
              </a:lnSpc>
              <a:spcBef>
                <a:spcPts val="0"/>
              </a:spcBef>
              <a:spcAft>
                <a:spcPts val="0"/>
              </a:spcAft>
              <a:buClr>
                <a:srgbClr val="505F7B"/>
              </a:buClr>
              <a:buSzPts val="3500"/>
              <a:buFont typeface="Arial"/>
              <a:buChar char="•"/>
            </a:pPr>
            <a:r>
              <a:rPr lang="en-US" sz="3500" b="0" i="0" u="none" strike="noStrike" cap="none">
                <a:solidFill>
                  <a:srgbClr val="505F7B"/>
                </a:solidFill>
                <a:latin typeface="Arial"/>
                <a:ea typeface="Arial"/>
                <a:cs typeface="Arial"/>
                <a:sym typeface="Arial"/>
              </a:rPr>
              <a:t>Travelling North</a:t>
            </a:r>
            <a:endParaRPr/>
          </a:p>
        </p:txBody>
      </p:sp>
      <p:cxnSp>
        <p:nvCxnSpPr>
          <p:cNvPr id="119" name="Google Shape;119;p16"/>
          <p:cNvCxnSpPr/>
          <p:nvPr/>
        </p:nvCxnSpPr>
        <p:spPr>
          <a:xfrm>
            <a:off x="9144000" y="5195888"/>
            <a:ext cx="8384422" cy="0"/>
          </a:xfrm>
          <a:prstGeom prst="straightConnector1">
            <a:avLst/>
          </a:prstGeom>
          <a:noFill/>
          <a:ln w="104775" cap="flat" cmpd="sng">
            <a:solidFill>
              <a:srgbClr val="131428"/>
            </a:solidFill>
            <a:prstDash val="solid"/>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7"/>
          <p:cNvSpPr txBox="1"/>
          <p:nvPr/>
        </p:nvSpPr>
        <p:spPr>
          <a:xfrm>
            <a:off x="8161546" y="895350"/>
            <a:ext cx="9097800" cy="79578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500" b="0" i="0" u="none" strike="noStrike" cap="none">
                <a:solidFill>
                  <a:srgbClr val="505F7B"/>
                </a:solidFill>
                <a:latin typeface="Arial"/>
                <a:ea typeface="Arial"/>
                <a:cs typeface="Arial"/>
                <a:sym typeface="Arial"/>
              </a:rPr>
              <a:t>In your context, what's the North Star that all of this work is supposed to serve? </a:t>
            </a:r>
            <a:endParaRPr sz="900"/>
          </a:p>
          <a:p>
            <a:pPr marL="0" marR="0" lvl="0" indent="0" algn="ctr" rtl="0">
              <a:lnSpc>
                <a:spcPct val="140000"/>
              </a:lnSpc>
              <a:spcBef>
                <a:spcPts val="0"/>
              </a:spcBef>
              <a:spcAft>
                <a:spcPts val="0"/>
              </a:spcAft>
              <a:buNone/>
            </a:pPr>
            <a:endParaRPr sz="5500" b="0" i="0" u="none" strike="noStrike" cap="none">
              <a:solidFill>
                <a:srgbClr val="505F7B"/>
              </a:solidFill>
              <a:latin typeface="Arial"/>
              <a:ea typeface="Arial"/>
              <a:cs typeface="Arial"/>
              <a:sym typeface="Arial"/>
            </a:endParaRPr>
          </a:p>
          <a:p>
            <a:pPr marL="0" marR="0" lvl="0" indent="0" algn="ctr" rtl="0">
              <a:lnSpc>
                <a:spcPct val="140000"/>
              </a:lnSpc>
              <a:spcBef>
                <a:spcPts val="0"/>
              </a:spcBef>
              <a:spcAft>
                <a:spcPts val="0"/>
              </a:spcAft>
              <a:buNone/>
            </a:pPr>
            <a:r>
              <a:rPr lang="en-US" sz="5500" b="0" i="0" u="none" strike="noStrike" cap="none">
                <a:solidFill>
                  <a:srgbClr val="505F7B"/>
                </a:solidFill>
                <a:latin typeface="Arial"/>
                <a:ea typeface="Arial"/>
                <a:cs typeface="Arial"/>
                <a:sym typeface="Arial"/>
              </a:rPr>
              <a:t>What should MTSS and Continuous Improvement </a:t>
            </a:r>
            <a:r>
              <a:rPr lang="en-US" sz="5500" b="0" i="1" u="none" strike="noStrike" cap="none">
                <a:solidFill>
                  <a:srgbClr val="505F7B"/>
                </a:solidFill>
                <a:latin typeface="Arial"/>
                <a:ea typeface="Arial"/>
                <a:cs typeface="Arial"/>
                <a:sym typeface="Arial"/>
              </a:rPr>
              <a:t>both </a:t>
            </a:r>
            <a:r>
              <a:rPr lang="en-US" sz="5500" b="0" i="0" u="none" strike="noStrike" cap="none">
                <a:solidFill>
                  <a:srgbClr val="505F7B"/>
                </a:solidFill>
                <a:latin typeface="Arial"/>
                <a:ea typeface="Arial"/>
                <a:cs typeface="Arial"/>
                <a:sym typeface="Arial"/>
              </a:rPr>
              <a:t>be pointed at?</a:t>
            </a:r>
            <a:endParaRPr sz="900"/>
          </a:p>
        </p:txBody>
      </p:sp>
      <p:sp>
        <p:nvSpPr>
          <p:cNvPr id="129" name="Google Shape;129;p17"/>
          <p:cNvSpPr/>
          <p:nvPr/>
        </p:nvSpPr>
        <p:spPr>
          <a:xfrm>
            <a:off x="0" y="0"/>
            <a:ext cx="7715250" cy="10287000"/>
          </a:xfrm>
          <a:custGeom>
            <a:avLst/>
            <a:gdLst/>
            <a:ahLst/>
            <a:cxnLst/>
            <a:rect l="l" t="t" r="r" b="b"/>
            <a:pathLst>
              <a:path w="7715250" h="10287000" extrusionOk="0">
                <a:moveTo>
                  <a:pt x="0" y="0"/>
                </a:moveTo>
                <a:lnTo>
                  <a:pt x="7715250" y="0"/>
                </a:lnTo>
                <a:lnTo>
                  <a:pt x="7715250" y="10287000"/>
                </a:lnTo>
                <a:lnTo>
                  <a:pt x="0" y="10287000"/>
                </a:lnTo>
                <a:lnTo>
                  <a:pt x="0" y="0"/>
                </a:lnTo>
                <a:close/>
              </a:path>
            </a:pathLst>
          </a:custGeom>
          <a:blipFill rotWithShape="1">
            <a:blip r:embed="rId3">
              <a:alphaModFix/>
            </a:blip>
            <a:stretch>
              <a:fillRect l="-29736" r="-70388"/>
            </a:stretch>
          </a:blipFill>
          <a:ln>
            <a:noFill/>
          </a:ln>
        </p:spPr>
        <p:txBody>
          <a:bodyPr/>
          <a:lstStyle/>
          <a:p>
            <a:endParaRPr lang="en-US"/>
          </a:p>
        </p:txBody>
      </p:sp>
      <p:graphicFrame>
        <p:nvGraphicFramePr>
          <p:cNvPr id="130" name="Google Shape;130;p17"/>
          <p:cNvGraphicFramePr/>
          <p:nvPr/>
        </p:nvGraphicFramePr>
        <p:xfrm>
          <a:off x="2197100" y="2908300"/>
          <a:ext cx="3000000" cy="3000000"/>
        </p:xfrm>
        <a:graphic>
          <a:graphicData uri="http://schemas.openxmlformats.org/drawingml/2006/table">
            <a:tbl>
              <a:tblPr bandRow="1" bandCol="1">
                <a:noFill/>
                <a:tableStyleId>{7223E8B6-FB5A-4F29-841B-D473BDBA120C}</a:tableStyleId>
              </a:tblPr>
              <a:tblGrid>
                <a:gridCol w="4943475">
                  <a:extLst>
                    <a:ext uri="{9D8B030D-6E8A-4147-A177-3AD203B41FA5}">
                      <a16:colId xmlns:a16="http://schemas.microsoft.com/office/drawing/2014/main" val="20000"/>
                    </a:ext>
                  </a:extLst>
                </a:gridCol>
              </a:tblGrid>
              <a:tr h="850900">
                <a:tc>
                  <a:txBody>
                    <a:bodyPr/>
                    <a:lstStyle/>
                    <a:p>
                      <a:pPr marL="0" lvl="0" indent="0" algn="l" rtl="0">
                        <a:spcBef>
                          <a:spcPts val="0"/>
                        </a:spcBef>
                        <a:spcAft>
                          <a:spcPts val="0"/>
                        </a:spcAft>
                        <a:buNone/>
                      </a:pPr>
                      <a:r>
                        <a:rPr lang="en-US" sz="1600" b="1">
                          <a:solidFill>
                            <a:srgbClr val="B8860B"/>
                          </a:solidFill>
                          <a:latin typeface="Times New Roman"/>
                          <a:ea typeface="Times New Roman"/>
                          <a:cs typeface="Times New Roman"/>
                          <a:sym typeface="Times New Roman"/>
                        </a:rPr>
                        <a:t>★  </a:t>
                      </a:r>
                      <a:r>
                        <a:rPr lang="en-US" sz="1600" b="1">
                          <a:solidFill>
                            <a:srgbClr val="1F3864"/>
                          </a:solidFill>
                          <a:latin typeface="Times New Roman"/>
                          <a:ea typeface="Times New Roman"/>
                          <a:cs typeface="Times New Roman"/>
                          <a:sym typeface="Times New Roman"/>
                        </a:rPr>
                        <a:t>NAME YOUR NORTH STAR</a:t>
                      </a:r>
                      <a:r>
                        <a:rPr lang="en-US" sz="1600" i="1">
                          <a:solidFill>
                            <a:srgbClr val="666666"/>
                          </a:solidFill>
                          <a:latin typeface="Times New Roman"/>
                          <a:ea typeface="Times New Roman"/>
                          <a:cs typeface="Times New Roman"/>
                          <a:sym typeface="Times New Roman"/>
                        </a:rPr>
                        <a:t>  </a:t>
                      </a:r>
                      <a:endParaRPr sz="1600">
                        <a:latin typeface="Times New Roman"/>
                        <a:ea typeface="Times New Roman"/>
                        <a:cs typeface="Times New Roman"/>
                        <a:sym typeface="Times New Roman"/>
                      </a:endParaRPr>
                    </a:p>
                    <a:p>
                      <a:pPr marL="0" lvl="0" indent="0" algn="l" rtl="0">
                        <a:spcBef>
                          <a:spcPts val="500"/>
                        </a:spcBef>
                        <a:spcAft>
                          <a:spcPts val="0"/>
                        </a:spcAft>
                        <a:buNone/>
                      </a:pPr>
                      <a:r>
                        <a:rPr lang="en-US" sz="1100">
                          <a:latin typeface="Times New Roman"/>
                          <a:ea typeface="Times New Roman"/>
                          <a:cs typeface="Times New Roman"/>
                          <a:sym typeface="Times New Roman"/>
                        </a:rPr>
                        <a:t>What is the thing MTSS and Continuous Improvement should BOTH be pointed at?</a:t>
                      </a:r>
                      <a:endParaRPr sz="1100">
                        <a:latin typeface="Times New Roman"/>
                        <a:ea typeface="Times New Roman"/>
                        <a:cs typeface="Times New Roman"/>
                        <a:sym typeface="Times New Roman"/>
                      </a:endParaRPr>
                    </a:p>
                    <a:p>
                      <a:pPr marL="0" lvl="0" indent="0" algn="l" rtl="0">
                        <a:spcBef>
                          <a:spcPts val="500"/>
                        </a:spcBef>
                        <a:spcAft>
                          <a:spcPts val="0"/>
                        </a:spcAft>
                        <a:buNone/>
                      </a:pPr>
                      <a:endParaRPr sz="1000">
                        <a:latin typeface="Times New Roman"/>
                        <a:ea typeface="Times New Roman"/>
                        <a:cs typeface="Times New Roman"/>
                        <a:sym typeface="Times New Roman"/>
                      </a:endParaRPr>
                    </a:p>
                    <a:p>
                      <a:pPr marL="0" lvl="0" indent="0" algn="l" rtl="0">
                        <a:spcBef>
                          <a:spcPts val="500"/>
                        </a:spcBef>
                        <a:spcAft>
                          <a:spcPts val="0"/>
                        </a:spcAft>
                        <a:buNone/>
                      </a:pPr>
                      <a:endParaRPr sz="1000">
                        <a:latin typeface="Times New Roman"/>
                        <a:ea typeface="Times New Roman"/>
                        <a:cs typeface="Times New Roman"/>
                        <a:sym typeface="Times New Roman"/>
                      </a:endParaRPr>
                    </a:p>
                    <a:p>
                      <a:pPr marL="0" lvl="0" indent="0" algn="l" rtl="0">
                        <a:spcBef>
                          <a:spcPts val="500"/>
                        </a:spcBef>
                        <a:spcAft>
                          <a:spcPts val="0"/>
                        </a:spcAft>
                        <a:buNone/>
                      </a:pPr>
                      <a:endParaRPr sz="1000">
                        <a:latin typeface="Times New Roman"/>
                        <a:ea typeface="Times New Roman"/>
                        <a:cs typeface="Times New Roman"/>
                        <a:sym typeface="Times New Roman"/>
                      </a:endParaRPr>
                    </a:p>
                    <a:p>
                      <a:pPr marL="0" lvl="0" indent="0" algn="l" rtl="0">
                        <a:spcBef>
                          <a:spcPts val="500"/>
                        </a:spcBef>
                        <a:spcAft>
                          <a:spcPts val="500"/>
                        </a:spcAft>
                        <a:buNone/>
                      </a:pPr>
                      <a:endParaRPr sz="1000">
                        <a:latin typeface="Times New Roman"/>
                        <a:ea typeface="Times New Roman"/>
                        <a:cs typeface="Times New Roman"/>
                        <a:sym typeface="Times New Roman"/>
                      </a:endParaRPr>
                    </a:p>
                  </a:txBody>
                  <a:tcPr marL="127000" marR="127000" marT="95250" marB="95250">
                    <a:lnL w="19050" cap="flat" cmpd="sng">
                      <a:solidFill>
                        <a:srgbClr val="1F3864"/>
                      </a:solidFill>
                      <a:prstDash val="solid"/>
                      <a:round/>
                      <a:headEnd type="none" w="sm" len="sm"/>
                      <a:tailEnd type="none" w="sm" len="sm"/>
                    </a:lnL>
                    <a:lnR w="19050" cap="flat" cmpd="sng">
                      <a:solidFill>
                        <a:srgbClr val="1F3864"/>
                      </a:solidFill>
                      <a:prstDash val="solid"/>
                      <a:round/>
                      <a:headEnd type="none" w="sm" len="sm"/>
                      <a:tailEnd type="none" w="sm" len="sm"/>
                    </a:lnR>
                    <a:lnT w="19050" cap="flat" cmpd="sng">
                      <a:solidFill>
                        <a:srgbClr val="1F3864"/>
                      </a:solidFill>
                      <a:prstDash val="solid"/>
                      <a:round/>
                      <a:headEnd type="none" w="sm" len="sm"/>
                      <a:tailEnd type="none" w="sm" len="sm"/>
                    </a:lnT>
                    <a:lnB w="19050" cap="flat" cmpd="sng">
                      <a:solidFill>
                        <a:srgbClr val="1F3864"/>
                      </a:solidFill>
                      <a:prstDash val="solid"/>
                      <a:round/>
                      <a:headEnd type="none" w="sm" len="sm"/>
                      <a:tailEnd type="none" w="sm" len="sm"/>
                    </a:lnB>
                    <a:solidFill>
                      <a:srgbClr val="FFF4D6"/>
                    </a:solidFill>
                  </a:tcPr>
                </a:tc>
                <a:extLst>
                  <a:ext uri="{0D108BD9-81ED-4DB2-BD59-A6C34878D82A}">
                    <a16:rowId xmlns:a16="http://schemas.microsoft.com/office/drawing/2014/main" val="10000"/>
                  </a:ext>
                </a:extLst>
              </a:tr>
            </a:tbl>
          </a:graphicData>
        </a:graphic>
      </p:graphicFrame>
      <p:sp>
        <p:nvSpPr>
          <p:cNvPr id="131" name="Google Shape;131;p17"/>
          <p:cNvSpPr txBox="1"/>
          <p:nvPr/>
        </p:nvSpPr>
        <p:spPr>
          <a:xfrm>
            <a:off x="11988800" y="84836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135"/>
        <p:cNvGrpSpPr/>
        <p:nvPr/>
      </p:nvGrpSpPr>
      <p:grpSpPr>
        <a:xfrm>
          <a:off x="0" y="0"/>
          <a:ext cx="0" cy="0"/>
          <a:chOff x="0" y="0"/>
          <a:chExt cx="0" cy="0"/>
        </a:xfrm>
      </p:grpSpPr>
      <p:grpSp>
        <p:nvGrpSpPr>
          <p:cNvPr id="136" name="Google Shape;136;p18"/>
          <p:cNvGrpSpPr/>
          <p:nvPr/>
        </p:nvGrpSpPr>
        <p:grpSpPr>
          <a:xfrm>
            <a:off x="8857041" y="-253157"/>
            <a:ext cx="9430959" cy="10540157"/>
            <a:chOff x="0" y="-66675"/>
            <a:chExt cx="2483874" cy="2776008"/>
          </a:xfrm>
        </p:grpSpPr>
        <p:sp>
          <p:nvSpPr>
            <p:cNvPr id="137" name="Google Shape;137;p18"/>
            <p:cNvSpPr/>
            <p:nvPr/>
          </p:nvSpPr>
          <p:spPr>
            <a:xfrm>
              <a:off x="0" y="0"/>
              <a:ext cx="2483874" cy="2709333"/>
            </a:xfrm>
            <a:custGeom>
              <a:avLst/>
              <a:gdLst/>
              <a:ahLst/>
              <a:cxnLst/>
              <a:rect l="l" t="t" r="r" b="b"/>
              <a:pathLst>
                <a:path w="2483874" h="2709333" extrusionOk="0">
                  <a:moveTo>
                    <a:pt x="0" y="0"/>
                  </a:moveTo>
                  <a:lnTo>
                    <a:pt x="2483874" y="0"/>
                  </a:lnTo>
                  <a:lnTo>
                    <a:pt x="2483874" y="2709333"/>
                  </a:lnTo>
                  <a:lnTo>
                    <a:pt x="0" y="2709333"/>
                  </a:lnTo>
                  <a:close/>
                </a:path>
              </a:pathLst>
            </a:custGeom>
            <a:solidFill>
              <a:srgbClr val="FFFFFF"/>
            </a:solidFill>
            <a:ln>
              <a:noFill/>
            </a:ln>
          </p:spPr>
          <p:txBody>
            <a:bodyPr/>
            <a:lstStyle/>
            <a:p>
              <a:endParaRPr lang="en-US"/>
            </a:p>
          </p:txBody>
        </p:sp>
        <p:sp>
          <p:nvSpPr>
            <p:cNvPr id="138" name="Google Shape;138;p18"/>
            <p:cNvSpPr txBox="1"/>
            <p:nvPr/>
          </p:nvSpPr>
          <p:spPr>
            <a:xfrm>
              <a:off x="0" y="-66675"/>
              <a:ext cx="2483874" cy="2776008"/>
            </a:xfrm>
            <a:prstGeom prst="rect">
              <a:avLst/>
            </a:prstGeom>
            <a:noFill/>
            <a:ln>
              <a:noFill/>
            </a:ln>
          </p:spPr>
          <p:txBody>
            <a:bodyPr spcFirstLastPara="1" wrap="square" lIns="50800" tIns="50800" rIns="50800" bIns="50800" anchor="ctr" anchorCtr="0">
              <a:noAutofit/>
            </a:bodyPr>
            <a:lstStyle/>
            <a:p>
              <a:pPr marL="0" marR="0" lvl="0" indent="0" algn="ctr" rtl="0">
                <a:lnSpc>
                  <a:spcPct val="175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139" name="Google Shape;139;p18"/>
          <p:cNvCxnSpPr/>
          <p:nvPr/>
        </p:nvCxnSpPr>
        <p:spPr>
          <a:xfrm>
            <a:off x="1114025" y="3197238"/>
            <a:ext cx="5122944" cy="0"/>
          </a:xfrm>
          <a:prstGeom prst="straightConnector1">
            <a:avLst/>
          </a:prstGeom>
          <a:noFill/>
          <a:ln w="38100" cap="flat" cmpd="sng">
            <a:solidFill>
              <a:srgbClr val="FFFFFF"/>
            </a:solidFill>
            <a:prstDash val="solid"/>
            <a:round/>
            <a:headEnd type="none" w="sm" len="sm"/>
            <a:tailEnd type="none" w="sm" len="sm"/>
          </a:ln>
        </p:spPr>
      </p:cxnSp>
      <p:sp>
        <p:nvSpPr>
          <p:cNvPr id="140" name="Google Shape;140;p18"/>
          <p:cNvSpPr txBox="1"/>
          <p:nvPr/>
        </p:nvSpPr>
        <p:spPr>
          <a:xfrm>
            <a:off x="1221556" y="1768968"/>
            <a:ext cx="5894691" cy="1147188"/>
          </a:xfrm>
          <a:prstGeom prst="rect">
            <a:avLst/>
          </a:prstGeom>
          <a:noFill/>
          <a:ln>
            <a:noFill/>
          </a:ln>
        </p:spPr>
        <p:txBody>
          <a:bodyPr spcFirstLastPara="1" wrap="square" lIns="0" tIns="0" rIns="0" bIns="0" anchor="t" anchorCtr="0">
            <a:spAutoFit/>
          </a:bodyPr>
          <a:lstStyle/>
          <a:p>
            <a:pPr marL="0" marR="0" lvl="0" indent="0" algn="l" rtl="0">
              <a:lnSpc>
                <a:spcPct val="105001"/>
              </a:lnSpc>
              <a:spcBef>
                <a:spcPts val="0"/>
              </a:spcBef>
              <a:spcAft>
                <a:spcPts val="0"/>
              </a:spcAft>
              <a:buNone/>
            </a:pPr>
            <a:r>
              <a:rPr lang="en-US" sz="4219" b="0" i="0" u="none" strike="noStrike" cap="none">
                <a:solidFill>
                  <a:srgbClr val="FFFFFF"/>
                </a:solidFill>
                <a:latin typeface="Arial"/>
                <a:ea typeface="Arial"/>
                <a:cs typeface="Arial"/>
                <a:sym typeface="Arial"/>
              </a:rPr>
              <a:t>Compass Partners</a:t>
            </a:r>
            <a:endParaRPr/>
          </a:p>
        </p:txBody>
      </p:sp>
      <p:sp>
        <p:nvSpPr>
          <p:cNvPr id="141" name="Google Shape;141;p18"/>
          <p:cNvSpPr txBox="1"/>
          <p:nvPr/>
        </p:nvSpPr>
        <p:spPr>
          <a:xfrm>
            <a:off x="1028700" y="3474614"/>
            <a:ext cx="7049078" cy="5857875"/>
          </a:xfrm>
          <a:prstGeom prst="rect">
            <a:avLst/>
          </a:prstGeom>
          <a:noFill/>
          <a:ln>
            <a:noFill/>
          </a:ln>
        </p:spPr>
        <p:txBody>
          <a:bodyPr spcFirstLastPara="1" wrap="square" lIns="0" tIns="0" rIns="0" bIns="0" anchor="t" anchorCtr="0">
            <a:spAutoFit/>
          </a:bodyPr>
          <a:lstStyle/>
          <a:p>
            <a:pPr marL="647700" marR="0" lvl="1" indent="-323850" algn="l" rtl="0">
              <a:lnSpc>
                <a:spcPct val="140000"/>
              </a:lnSpc>
              <a:spcBef>
                <a:spcPts val="0"/>
              </a:spcBef>
              <a:spcAft>
                <a:spcPts val="0"/>
              </a:spcAft>
              <a:buClr>
                <a:srgbClr val="FFFFFF"/>
              </a:buClr>
              <a:buSzPts val="3000"/>
              <a:buFont typeface="Arial"/>
              <a:buAutoNum type="arabicPeriod"/>
            </a:pPr>
            <a:r>
              <a:rPr lang="en-US" sz="3000" b="0" i="0" u="none" strike="noStrike" cap="none">
                <a:solidFill>
                  <a:srgbClr val="FFFFFF"/>
                </a:solidFill>
                <a:latin typeface="Arial"/>
                <a:ea typeface="Arial"/>
                <a:cs typeface="Arial"/>
                <a:sym typeface="Arial"/>
              </a:rPr>
              <a:t>Everyone stand up and mingle to find a </a:t>
            </a:r>
            <a:r>
              <a:rPr lang="en-US" sz="3000" b="1" i="0" u="none" strike="noStrike" cap="none">
                <a:solidFill>
                  <a:srgbClr val="FFFFFF"/>
                </a:solidFill>
                <a:latin typeface="Arial"/>
                <a:ea typeface="Arial"/>
                <a:cs typeface="Arial"/>
                <a:sym typeface="Arial"/>
              </a:rPr>
              <a:t>different </a:t>
            </a:r>
            <a:r>
              <a:rPr lang="en-US" sz="3000" b="0" i="0" u="none" strike="noStrike" cap="none">
                <a:solidFill>
                  <a:srgbClr val="FFFFFF"/>
                </a:solidFill>
                <a:latin typeface="Arial"/>
                <a:ea typeface="Arial"/>
                <a:cs typeface="Arial"/>
                <a:sym typeface="Arial"/>
              </a:rPr>
              <a:t>partner for each compass direction — North, South, East, West.</a:t>
            </a:r>
            <a:endParaRPr/>
          </a:p>
          <a:p>
            <a:pPr marL="647700" marR="0" lvl="1" indent="-323850" algn="l" rtl="0">
              <a:lnSpc>
                <a:spcPct val="140000"/>
              </a:lnSpc>
              <a:spcBef>
                <a:spcPts val="0"/>
              </a:spcBef>
              <a:spcAft>
                <a:spcPts val="0"/>
              </a:spcAft>
              <a:buClr>
                <a:srgbClr val="FFFFFF"/>
              </a:buClr>
              <a:buSzPts val="3000"/>
              <a:buFont typeface="Arial"/>
              <a:buAutoNum type="arabicPeriod"/>
            </a:pPr>
            <a:r>
              <a:rPr lang="en-US" sz="3000" b="0" i="0" u="none" strike="noStrike" cap="none">
                <a:solidFill>
                  <a:srgbClr val="FFFFFF"/>
                </a:solidFill>
                <a:latin typeface="Arial"/>
                <a:ea typeface="Arial"/>
                <a:cs typeface="Arial"/>
                <a:sym typeface="Arial"/>
              </a:rPr>
              <a:t>Introduce yourselves: name, district, role. Both partners write each other's name and district in the matching row.</a:t>
            </a:r>
            <a:endParaRPr/>
          </a:p>
          <a:p>
            <a:pPr marL="647700" marR="0" lvl="1" indent="-323850" algn="l" rtl="0">
              <a:lnSpc>
                <a:spcPct val="140000"/>
              </a:lnSpc>
              <a:spcBef>
                <a:spcPts val="0"/>
              </a:spcBef>
              <a:spcAft>
                <a:spcPts val="0"/>
              </a:spcAft>
              <a:buClr>
                <a:srgbClr val="FFFFFF"/>
              </a:buClr>
              <a:buSzPts val="3000"/>
              <a:buFont typeface="Arial"/>
              <a:buAutoNum type="arabicPeriod"/>
            </a:pPr>
            <a:r>
              <a:rPr lang="en-US" sz="3000" b="0" i="0" u="none" strike="noStrike" cap="none">
                <a:solidFill>
                  <a:srgbClr val="FFFFFF"/>
                </a:solidFill>
                <a:latin typeface="Arial"/>
                <a:ea typeface="Arial"/>
                <a:cs typeface="Arial"/>
                <a:sym typeface="Arial"/>
              </a:rPr>
              <a:t>Can't find a partner for a slot? Head to the Lost Navigator’s corner.</a:t>
            </a:r>
            <a:endParaRPr/>
          </a:p>
        </p:txBody>
      </p:sp>
      <p:pic>
        <p:nvPicPr>
          <p:cNvPr id="142" name="Google Shape;142;p18"/>
          <p:cNvPicPr preferRelativeResize="0"/>
          <p:nvPr/>
        </p:nvPicPr>
        <p:blipFill>
          <a:blip r:embed="rId3">
            <a:alphaModFix/>
          </a:blip>
          <a:stretch>
            <a:fillRect/>
          </a:stretch>
        </p:blipFill>
        <p:spPr>
          <a:xfrm>
            <a:off x="9947275" y="1562100"/>
            <a:ext cx="6583900" cy="64667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146"/>
        <p:cNvGrpSpPr/>
        <p:nvPr/>
      </p:nvGrpSpPr>
      <p:grpSpPr>
        <a:xfrm>
          <a:off x="0" y="0"/>
          <a:ext cx="0" cy="0"/>
          <a:chOff x="0" y="0"/>
          <a:chExt cx="0" cy="0"/>
        </a:xfrm>
      </p:grpSpPr>
      <p:sp>
        <p:nvSpPr>
          <p:cNvPr id="147" name="Google Shape;147;p19"/>
          <p:cNvSpPr/>
          <p:nvPr/>
        </p:nvSpPr>
        <p:spPr>
          <a:xfrm>
            <a:off x="0" y="3184922"/>
            <a:ext cx="9144000" cy="7102078"/>
          </a:xfrm>
          <a:custGeom>
            <a:avLst/>
            <a:gdLst/>
            <a:ahLst/>
            <a:cxnLst/>
            <a:rect l="l" t="t" r="r" b="b"/>
            <a:pathLst>
              <a:path w="1046489" h="812800" extrusionOk="0">
                <a:moveTo>
                  <a:pt x="0" y="0"/>
                </a:moveTo>
                <a:lnTo>
                  <a:pt x="1046489" y="0"/>
                </a:lnTo>
                <a:lnTo>
                  <a:pt x="1046489" y="812800"/>
                </a:lnTo>
                <a:lnTo>
                  <a:pt x="0" y="812800"/>
                </a:lnTo>
                <a:close/>
              </a:path>
            </a:pathLst>
          </a:custGeom>
          <a:blipFill rotWithShape="1">
            <a:blip r:embed="rId3">
              <a:alphaModFix/>
            </a:blip>
            <a:stretch>
              <a:fillRect l="-3139" r="-13654"/>
            </a:stretch>
          </a:blipFill>
          <a:ln>
            <a:noFill/>
          </a:ln>
        </p:spPr>
        <p:txBody>
          <a:bodyPr/>
          <a:lstStyle/>
          <a:p>
            <a:endParaRPr lang="en-US"/>
          </a:p>
        </p:txBody>
      </p:sp>
      <p:sp>
        <p:nvSpPr>
          <p:cNvPr id="148" name="Google Shape;148;p19"/>
          <p:cNvSpPr txBox="1"/>
          <p:nvPr/>
        </p:nvSpPr>
        <p:spPr>
          <a:xfrm>
            <a:off x="2175690" y="1363571"/>
            <a:ext cx="12687300" cy="821007"/>
          </a:xfrm>
          <a:prstGeom prst="rect">
            <a:avLst/>
          </a:prstGeom>
          <a:noFill/>
          <a:ln>
            <a:noFill/>
          </a:ln>
        </p:spPr>
        <p:txBody>
          <a:bodyPr spcFirstLastPara="1" wrap="square" lIns="0" tIns="0" rIns="0" bIns="0" anchor="t" anchorCtr="0">
            <a:spAutoFit/>
          </a:bodyPr>
          <a:lstStyle/>
          <a:p>
            <a:pPr marL="0" marR="0" lvl="0" indent="0" algn="l" rtl="0">
              <a:lnSpc>
                <a:spcPct val="140012"/>
              </a:lnSpc>
              <a:spcBef>
                <a:spcPts val="0"/>
              </a:spcBef>
              <a:spcAft>
                <a:spcPts val="0"/>
              </a:spcAft>
              <a:buNone/>
            </a:pPr>
            <a:r>
              <a:rPr lang="en-US" sz="4801" b="0" i="0" u="none" strike="noStrike" cap="none">
                <a:solidFill>
                  <a:srgbClr val="FFFFFF"/>
                </a:solidFill>
                <a:latin typeface="Arial"/>
                <a:ea typeface="Arial"/>
                <a:cs typeface="Arial"/>
                <a:sym typeface="Arial"/>
              </a:rPr>
              <a:t>Seeing the Connections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152"/>
        <p:cNvGrpSpPr/>
        <p:nvPr/>
      </p:nvGrpSpPr>
      <p:grpSpPr>
        <a:xfrm>
          <a:off x="0" y="0"/>
          <a:ext cx="0" cy="0"/>
          <a:chOff x="0" y="0"/>
          <a:chExt cx="0" cy="0"/>
        </a:xfrm>
      </p:grpSpPr>
      <p:sp>
        <p:nvSpPr>
          <p:cNvPr id="153" name="Google Shape;153;p20"/>
          <p:cNvSpPr txBox="1"/>
          <p:nvPr/>
        </p:nvSpPr>
        <p:spPr>
          <a:xfrm>
            <a:off x="10840692" y="2802710"/>
            <a:ext cx="6871500" cy="3386400"/>
          </a:xfrm>
          <a:prstGeom prst="rect">
            <a:avLst/>
          </a:prstGeom>
          <a:noFill/>
          <a:ln>
            <a:noFill/>
          </a:ln>
        </p:spPr>
        <p:txBody>
          <a:bodyPr spcFirstLastPara="1" wrap="square" lIns="0" tIns="0" rIns="0" bIns="0" anchor="t" anchorCtr="0">
            <a:spAutoFit/>
          </a:bodyPr>
          <a:lstStyle/>
          <a:p>
            <a:pPr marL="0" lvl="0" indent="0" algn="l" rtl="0">
              <a:lnSpc>
                <a:spcPct val="119996"/>
              </a:lnSpc>
              <a:spcBef>
                <a:spcPts val="0"/>
              </a:spcBef>
              <a:spcAft>
                <a:spcPts val="0"/>
              </a:spcAft>
              <a:buClr>
                <a:schemeClr val="dk1"/>
              </a:buClr>
              <a:buFont typeface="Arial"/>
              <a:buNone/>
            </a:pPr>
            <a:r>
              <a:rPr lang="en-US" sz="6471">
                <a:solidFill>
                  <a:schemeClr val="lt1"/>
                </a:solidFill>
                <a:latin typeface="League Spartan"/>
                <a:ea typeface="League Spartan"/>
                <a:cs typeface="League Spartan"/>
                <a:sym typeface="League Spartan"/>
              </a:rPr>
              <a:t>WHY TALK ABOUT MICIP AT AN MTSS CONFERENCE?</a:t>
            </a:r>
            <a:endParaRPr/>
          </a:p>
        </p:txBody>
      </p:sp>
      <p:grpSp>
        <p:nvGrpSpPr>
          <p:cNvPr id="154" name="Google Shape;154;p20"/>
          <p:cNvGrpSpPr/>
          <p:nvPr/>
        </p:nvGrpSpPr>
        <p:grpSpPr>
          <a:xfrm>
            <a:off x="-4543325" y="-2840203"/>
            <a:ext cx="16411407" cy="13654804"/>
            <a:chOff x="0" y="-66675"/>
            <a:chExt cx="812800" cy="676275"/>
          </a:xfrm>
        </p:grpSpPr>
        <p:sp>
          <p:nvSpPr>
            <p:cNvPr id="155" name="Google Shape;155;p20"/>
            <p:cNvSpPr/>
            <p:nvPr/>
          </p:nvSpPr>
          <p:spPr>
            <a:xfrm>
              <a:off x="0" y="0"/>
              <a:ext cx="812800" cy="609600"/>
            </a:xfrm>
            <a:custGeom>
              <a:avLst/>
              <a:gdLst/>
              <a:ahLst/>
              <a:cxnLst/>
              <a:rect l="l" t="t" r="r" b="b"/>
              <a:pathLst>
                <a:path w="812800" h="609600" extrusionOk="0">
                  <a:moveTo>
                    <a:pt x="609600" y="0"/>
                  </a:moveTo>
                  <a:lnTo>
                    <a:pt x="0" y="0"/>
                  </a:lnTo>
                  <a:lnTo>
                    <a:pt x="203200" y="609600"/>
                  </a:lnTo>
                  <a:lnTo>
                    <a:pt x="812800" y="609600"/>
                  </a:lnTo>
                  <a:lnTo>
                    <a:pt x="609600" y="0"/>
                  </a:lnTo>
                  <a:close/>
                </a:path>
              </a:pathLst>
            </a:custGeom>
            <a:solidFill>
              <a:srgbClr val="FFFFFF"/>
            </a:solidFill>
            <a:ln>
              <a:noFill/>
            </a:ln>
          </p:spPr>
          <p:txBody>
            <a:bodyPr/>
            <a:lstStyle/>
            <a:p>
              <a:endParaRPr lang="en-US"/>
            </a:p>
          </p:txBody>
        </p:sp>
        <p:sp>
          <p:nvSpPr>
            <p:cNvPr id="156" name="Google Shape;156;p20"/>
            <p:cNvSpPr txBox="1"/>
            <p:nvPr/>
          </p:nvSpPr>
          <p:spPr>
            <a:xfrm>
              <a:off x="101600" y="-66675"/>
              <a:ext cx="609600" cy="676200"/>
            </a:xfrm>
            <a:prstGeom prst="rect">
              <a:avLst/>
            </a:prstGeom>
            <a:noFill/>
            <a:ln>
              <a:noFill/>
            </a:ln>
          </p:spPr>
          <p:txBody>
            <a:bodyPr spcFirstLastPara="1" wrap="square" lIns="50800" tIns="50800" rIns="50800" bIns="50800" anchor="ctr" anchorCtr="0">
              <a:noAutofit/>
            </a:bodyPr>
            <a:lstStyle/>
            <a:p>
              <a:pPr marL="0" marR="0" lvl="0" indent="0" algn="ctr" rtl="0">
                <a:lnSpc>
                  <a:spcPct val="175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57" name="Google Shape;157;p20"/>
          <p:cNvSpPr txBox="1"/>
          <p:nvPr/>
        </p:nvSpPr>
        <p:spPr>
          <a:xfrm>
            <a:off x="628973" y="3259999"/>
            <a:ext cx="7997100" cy="3944700"/>
          </a:xfrm>
          <a:prstGeom prst="rect">
            <a:avLst/>
          </a:prstGeom>
          <a:noFill/>
          <a:ln>
            <a:noFill/>
          </a:ln>
        </p:spPr>
        <p:txBody>
          <a:bodyPr spcFirstLastPara="1" wrap="square" lIns="0" tIns="0" rIns="0" bIns="0" anchor="t" anchorCtr="0">
            <a:spAutoFit/>
          </a:bodyPr>
          <a:lstStyle/>
          <a:p>
            <a:pPr marL="724517" marR="0" lvl="1" indent="-327016" algn="l" rtl="0">
              <a:lnSpc>
                <a:spcPct val="130014"/>
              </a:lnSpc>
              <a:spcBef>
                <a:spcPts val="0"/>
              </a:spcBef>
              <a:spcAft>
                <a:spcPts val="0"/>
              </a:spcAft>
              <a:buClr>
                <a:srgbClr val="001931"/>
              </a:buClr>
              <a:buSzPts val="2800"/>
              <a:buFont typeface="Arial"/>
              <a:buChar char="•"/>
            </a:pPr>
            <a:r>
              <a:rPr lang="en-US" sz="2800" b="0" i="0" u="none" strike="noStrike" cap="none">
                <a:solidFill>
                  <a:srgbClr val="001931"/>
                </a:solidFill>
                <a:latin typeface="Arial"/>
                <a:ea typeface="Arial"/>
                <a:cs typeface="Arial"/>
                <a:sym typeface="Arial"/>
              </a:rPr>
              <a:t>These are different frameworks with different roles</a:t>
            </a:r>
            <a:endParaRPr sz="2800" b="0" i="0" u="none" strike="noStrike" cap="none">
              <a:solidFill>
                <a:srgbClr val="001931"/>
              </a:solidFill>
              <a:latin typeface="Arial"/>
              <a:ea typeface="Arial"/>
              <a:cs typeface="Arial"/>
              <a:sym typeface="Arial"/>
            </a:endParaRPr>
          </a:p>
          <a:p>
            <a:pPr marL="0" marR="0" lvl="0" indent="0" algn="l" rtl="0">
              <a:lnSpc>
                <a:spcPct val="145400"/>
              </a:lnSpc>
              <a:spcBef>
                <a:spcPts val="0"/>
              </a:spcBef>
              <a:spcAft>
                <a:spcPts val="0"/>
              </a:spcAft>
              <a:buNone/>
            </a:pPr>
            <a:endParaRPr sz="2800" b="0" i="0" u="none" strike="noStrike" cap="none">
              <a:solidFill>
                <a:srgbClr val="001931"/>
              </a:solidFill>
              <a:latin typeface="Arial"/>
              <a:ea typeface="Arial"/>
              <a:cs typeface="Arial"/>
              <a:sym typeface="Arial"/>
            </a:endParaRPr>
          </a:p>
          <a:p>
            <a:pPr marL="724517" marR="0" lvl="1" indent="-327016" algn="l" rtl="0">
              <a:lnSpc>
                <a:spcPct val="130014"/>
              </a:lnSpc>
              <a:spcBef>
                <a:spcPts val="0"/>
              </a:spcBef>
              <a:spcAft>
                <a:spcPts val="0"/>
              </a:spcAft>
              <a:buClr>
                <a:srgbClr val="001931"/>
              </a:buClr>
              <a:buSzPts val="2800"/>
              <a:buFont typeface="Arial"/>
              <a:buChar char="•"/>
            </a:pPr>
            <a:r>
              <a:rPr lang="en-US" sz="2800" b="0" i="0" u="none" strike="noStrike" cap="none">
                <a:solidFill>
                  <a:srgbClr val="001931"/>
                </a:solidFill>
                <a:latin typeface="Arial"/>
                <a:ea typeface="Arial"/>
                <a:cs typeface="Arial"/>
                <a:sym typeface="Arial"/>
              </a:rPr>
              <a:t>However, they also have commonalities and interact with each other throughout the district.</a:t>
            </a:r>
            <a:endParaRPr sz="2800"/>
          </a:p>
          <a:p>
            <a:pPr marL="0" marR="0" lvl="0" indent="0" algn="l" rtl="0">
              <a:lnSpc>
                <a:spcPct val="130014"/>
              </a:lnSpc>
              <a:spcBef>
                <a:spcPts val="0"/>
              </a:spcBef>
              <a:spcAft>
                <a:spcPts val="0"/>
              </a:spcAft>
              <a:buNone/>
            </a:pPr>
            <a:endParaRPr sz="3355" b="0" i="0" u="none" strike="noStrike" cap="none">
              <a:solidFill>
                <a:srgbClr val="00193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1314A"/>
        </a:solidFill>
        <a:effectLst/>
      </p:bgPr>
    </p:bg>
    <p:spTree>
      <p:nvGrpSpPr>
        <p:cNvPr id="1" name="Shape 161"/>
        <p:cNvGrpSpPr/>
        <p:nvPr/>
      </p:nvGrpSpPr>
      <p:grpSpPr>
        <a:xfrm>
          <a:off x="0" y="0"/>
          <a:ext cx="0" cy="0"/>
          <a:chOff x="0" y="0"/>
          <a:chExt cx="0" cy="0"/>
        </a:xfrm>
      </p:grpSpPr>
      <p:sp>
        <p:nvSpPr>
          <p:cNvPr id="162" name="Google Shape;162;p21"/>
          <p:cNvSpPr/>
          <p:nvPr/>
        </p:nvSpPr>
        <p:spPr>
          <a:xfrm>
            <a:off x="0" y="0"/>
            <a:ext cx="10515600" cy="10287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63" name="Google Shape;163;p21"/>
          <p:cNvSpPr txBox="1"/>
          <p:nvPr/>
        </p:nvSpPr>
        <p:spPr>
          <a:xfrm>
            <a:off x="10840692" y="840560"/>
            <a:ext cx="6871500" cy="2449800"/>
          </a:xfrm>
          <a:prstGeom prst="rect">
            <a:avLst/>
          </a:prstGeom>
          <a:noFill/>
          <a:ln>
            <a:noFill/>
          </a:ln>
        </p:spPr>
        <p:txBody>
          <a:bodyPr spcFirstLastPara="1" wrap="square" lIns="0" tIns="0" rIns="0" bIns="0" anchor="t" anchorCtr="0">
            <a:spAutoFit/>
          </a:bodyPr>
          <a:lstStyle/>
          <a:p>
            <a:pPr marL="0" marR="0" lvl="0" indent="0" algn="l" rtl="0">
              <a:lnSpc>
                <a:spcPct val="119996"/>
              </a:lnSpc>
              <a:spcBef>
                <a:spcPts val="0"/>
              </a:spcBef>
              <a:spcAft>
                <a:spcPts val="0"/>
              </a:spcAft>
              <a:buNone/>
            </a:pPr>
            <a:endParaRPr/>
          </a:p>
          <a:p>
            <a:pPr marL="0" marR="0" lvl="0" indent="0" algn="l" rtl="0">
              <a:lnSpc>
                <a:spcPct val="119996"/>
              </a:lnSpc>
              <a:spcBef>
                <a:spcPts val="0"/>
              </a:spcBef>
              <a:spcAft>
                <a:spcPts val="0"/>
              </a:spcAft>
              <a:buNone/>
            </a:pPr>
            <a:endParaRPr sz="6471" b="0" i="0" u="none" strike="noStrike" cap="none">
              <a:solidFill>
                <a:srgbClr val="FFFFFF"/>
              </a:solidFill>
              <a:latin typeface="League Spartan"/>
              <a:ea typeface="League Spartan"/>
              <a:cs typeface="League Spartan"/>
              <a:sym typeface="League Spartan"/>
            </a:endParaRPr>
          </a:p>
          <a:p>
            <a:pPr marL="0" marR="0" lvl="0" indent="0" algn="l" rtl="0">
              <a:lnSpc>
                <a:spcPct val="119996"/>
              </a:lnSpc>
              <a:spcBef>
                <a:spcPts val="0"/>
              </a:spcBef>
              <a:spcAft>
                <a:spcPts val="0"/>
              </a:spcAft>
              <a:buNone/>
            </a:pPr>
            <a:r>
              <a:rPr lang="en-US" sz="6471" b="0" i="0" u="none" strike="noStrike" cap="none">
                <a:solidFill>
                  <a:srgbClr val="FFFFFF"/>
                </a:solidFill>
                <a:latin typeface="League Spartan"/>
                <a:ea typeface="League Spartan"/>
                <a:cs typeface="League Spartan"/>
                <a:sym typeface="League Spartan"/>
              </a:rPr>
              <a:t>MICIP</a:t>
            </a:r>
            <a:endParaRPr/>
          </a:p>
        </p:txBody>
      </p:sp>
      <p:sp>
        <p:nvSpPr>
          <p:cNvPr id="164" name="Google Shape;164;p21"/>
          <p:cNvSpPr txBox="1"/>
          <p:nvPr/>
        </p:nvSpPr>
        <p:spPr>
          <a:xfrm>
            <a:off x="861661" y="1494462"/>
            <a:ext cx="7997100" cy="7230600"/>
          </a:xfrm>
          <a:prstGeom prst="rect">
            <a:avLst/>
          </a:prstGeom>
          <a:noFill/>
          <a:ln>
            <a:noFill/>
          </a:ln>
        </p:spPr>
        <p:txBody>
          <a:bodyPr spcFirstLastPara="1" wrap="square" lIns="0" tIns="0" rIns="0" bIns="0" anchor="t" anchorCtr="0">
            <a:spAutoFit/>
          </a:bodyPr>
          <a:lstStyle/>
          <a:p>
            <a:pPr marL="0" marR="0" lvl="0" indent="0" algn="l" rtl="0">
              <a:lnSpc>
                <a:spcPct val="130014"/>
              </a:lnSpc>
              <a:spcBef>
                <a:spcPts val="0"/>
              </a:spcBef>
              <a:spcAft>
                <a:spcPts val="0"/>
              </a:spcAft>
              <a:buNone/>
            </a:pPr>
            <a:r>
              <a:rPr lang="en-US" sz="3355" b="0" i="0" u="none" strike="noStrike" cap="none">
                <a:solidFill>
                  <a:srgbClr val="001931"/>
                </a:solidFill>
                <a:latin typeface="Arial"/>
                <a:ea typeface="Arial"/>
                <a:cs typeface="Arial"/>
                <a:sym typeface="Arial"/>
              </a:rPr>
              <a:t>The </a:t>
            </a:r>
            <a:r>
              <a:rPr lang="en-US" sz="3355" b="1" i="0" u="none" strike="noStrike" cap="none">
                <a:solidFill>
                  <a:srgbClr val="001931"/>
                </a:solidFill>
                <a:latin typeface="Arial"/>
                <a:ea typeface="Arial"/>
                <a:cs typeface="Arial"/>
                <a:sym typeface="Arial"/>
              </a:rPr>
              <a:t>Michigan Integrated Continuous Improvement Process (MICIP)</a:t>
            </a:r>
            <a:r>
              <a:rPr lang="en-US" sz="3355" b="0" i="0" u="none" strike="noStrike" cap="none">
                <a:solidFill>
                  <a:srgbClr val="001931"/>
                </a:solidFill>
                <a:latin typeface="Arial"/>
                <a:ea typeface="Arial"/>
                <a:cs typeface="Arial"/>
                <a:sym typeface="Arial"/>
              </a:rPr>
              <a:t> is the mindset, process and platform used to support district (and school) continuous improvement (CI). </a:t>
            </a:r>
            <a:endParaRPr sz="3355" b="0" i="0" u="none" strike="noStrike" cap="none">
              <a:solidFill>
                <a:srgbClr val="001931"/>
              </a:solidFill>
              <a:latin typeface="Arial"/>
              <a:ea typeface="Arial"/>
              <a:cs typeface="Arial"/>
              <a:sym typeface="Arial"/>
            </a:endParaRPr>
          </a:p>
          <a:p>
            <a:pPr marL="0" marR="0" lvl="0" indent="0" algn="l" rtl="0">
              <a:lnSpc>
                <a:spcPct val="130014"/>
              </a:lnSpc>
              <a:spcBef>
                <a:spcPts val="0"/>
              </a:spcBef>
              <a:spcAft>
                <a:spcPts val="0"/>
              </a:spcAft>
              <a:buNone/>
            </a:pPr>
            <a:endParaRPr sz="3355">
              <a:solidFill>
                <a:srgbClr val="001931"/>
              </a:solidFill>
            </a:endParaRPr>
          </a:p>
          <a:p>
            <a:pPr marL="0" marR="0" lvl="0" indent="0" algn="l" rtl="0">
              <a:lnSpc>
                <a:spcPct val="130014"/>
              </a:lnSpc>
              <a:spcBef>
                <a:spcPts val="0"/>
              </a:spcBef>
              <a:spcAft>
                <a:spcPts val="0"/>
              </a:spcAft>
              <a:buNone/>
            </a:pPr>
            <a:endParaRPr sz="3355" b="0" i="0" u="none" strike="noStrike" cap="none">
              <a:solidFill>
                <a:srgbClr val="001931"/>
              </a:solidFill>
              <a:latin typeface="Arial"/>
              <a:ea typeface="Arial"/>
              <a:cs typeface="Arial"/>
              <a:sym typeface="Arial"/>
            </a:endParaRPr>
          </a:p>
          <a:p>
            <a:pPr marL="0" marR="0" lvl="0" indent="0" algn="l" rtl="0">
              <a:lnSpc>
                <a:spcPct val="130014"/>
              </a:lnSpc>
              <a:spcBef>
                <a:spcPts val="0"/>
              </a:spcBef>
              <a:spcAft>
                <a:spcPts val="0"/>
              </a:spcAft>
              <a:buNone/>
            </a:pPr>
            <a:r>
              <a:rPr lang="en-US" sz="3355" b="0" i="0" u="none" strike="noStrike" cap="none">
                <a:solidFill>
                  <a:srgbClr val="001931"/>
                </a:solidFill>
                <a:latin typeface="Arial"/>
                <a:ea typeface="Arial"/>
                <a:cs typeface="Arial"/>
                <a:sym typeface="Arial"/>
              </a:rPr>
              <a:t>MICIP is a pathway for districts to improve student outcomes by assessing the whole child needs, developing and implementing plans, and coordinating funds. </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1558</Words>
  <Application>Microsoft Office PowerPoint</Application>
  <PresentationFormat>Custom</PresentationFormat>
  <Paragraphs>195</Paragraphs>
  <Slides>32</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Calibri</vt:lpstr>
      <vt:lpstr>Times New Roman</vt:lpstr>
      <vt:lpstr>Arial</vt:lpstr>
      <vt:lpstr>League Spartan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Dacruz, Katie</cp:lastModifiedBy>
  <cp:revision>1</cp:revision>
  <dcterms:modified xsi:type="dcterms:W3CDTF">2026-09-11T12:51:14Z</dcterms:modified>
</cp:coreProperties>
</file>