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26F78C-3DC8-45BC-B60A-D2498767FA40}" v="27" dt="2026-09-09T17:35:29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5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ockdill, Tina" userId="863e9689-75c5-485a-ada3-27db5359fa44" providerId="ADAL" clId="{123AD553-3708-4DAD-BC4D-B7111D0BA698}"/>
    <pc:docChg chg="modSld">
      <pc:chgData name="Stockdill, Tina" userId="863e9689-75c5-485a-ada3-27db5359fa44" providerId="ADAL" clId="{123AD553-3708-4DAD-BC4D-B7111D0BA698}" dt="2026-09-09T17:35:29.467" v="24" actId="255"/>
      <pc:docMkLst>
        <pc:docMk/>
      </pc:docMkLst>
      <pc:sldChg chg="addSp delSp modSp">
        <pc:chgData name="Stockdill, Tina" userId="863e9689-75c5-485a-ada3-27db5359fa44" providerId="ADAL" clId="{123AD553-3708-4DAD-BC4D-B7111D0BA698}" dt="2026-09-09T17:35:29.467" v="24" actId="255"/>
        <pc:sldMkLst>
          <pc:docMk/>
          <pc:sldMk cId="2392670085" sldId="262"/>
        </pc:sldMkLst>
        <pc:spChg chg="add del mod">
          <ac:chgData name="Stockdill, Tina" userId="863e9689-75c5-485a-ada3-27db5359fa44" providerId="ADAL" clId="{123AD553-3708-4DAD-BC4D-B7111D0BA698}" dt="2026-09-09T17:27:45.679" v="6" actId="12084"/>
          <ac:spMkLst>
            <pc:docMk/>
            <pc:sldMk cId="2392670085" sldId="262"/>
            <ac:spMk id="6" creationId="{AB172277-4605-8C7A-B6AB-0C090CA097DE}"/>
          </ac:spMkLst>
        </pc:spChg>
        <pc:graphicFrameChg chg="add mod">
          <ac:chgData name="Stockdill, Tina" userId="863e9689-75c5-485a-ada3-27db5359fa44" providerId="ADAL" clId="{123AD553-3708-4DAD-BC4D-B7111D0BA698}" dt="2026-09-09T17:21:41.860" v="4"/>
          <ac:graphicFrameMkLst>
            <pc:docMk/>
            <pc:sldMk cId="2392670085" sldId="262"/>
            <ac:graphicFrameMk id="8" creationId="{39F98D23-7F80-E927-F802-AF642F008ECB}"/>
          </ac:graphicFrameMkLst>
        </pc:graphicFrameChg>
        <pc:graphicFrameChg chg="add mod">
          <ac:chgData name="Stockdill, Tina" userId="863e9689-75c5-485a-ada3-27db5359fa44" providerId="ADAL" clId="{123AD553-3708-4DAD-BC4D-B7111D0BA698}" dt="2026-09-09T17:35:29.467" v="24" actId="255"/>
          <ac:graphicFrameMkLst>
            <pc:docMk/>
            <pc:sldMk cId="2392670085" sldId="262"/>
            <ac:graphicFrameMk id="11" creationId="{AC42257E-B092-CC29-F2A9-F65E6E736C2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F6F215-8A1F-4516-9699-8839194FEE86}" type="doc">
      <dgm:prSet loTypeId="urn:microsoft.com/office/officeart/2005/8/layout/vList2" loCatId="list" qsTypeId="urn:microsoft.com/office/officeart/2005/8/quickstyle/simple5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11B57563-6820-4B12-AA34-754EB9C614E6}">
      <dgm:prSet custT="1"/>
      <dgm:spPr/>
      <dgm:t>
        <a:bodyPr/>
        <a:lstStyle/>
        <a:p>
          <a:r>
            <a:rPr lang="en-US" sz="2000" dirty="0">
              <a:latin typeface="Aptos" panose="020B0004020202020204" pitchFamily="34" charset="0"/>
            </a:rPr>
            <a:t>What do we have for </a:t>
          </a:r>
          <a:r>
            <a:rPr lang="en-US" sz="2000" dirty="0" err="1">
              <a:latin typeface="Aptos" panose="020B0004020202020204" pitchFamily="34" charset="0"/>
            </a:rPr>
            <a:t>LoT</a:t>
          </a:r>
          <a:r>
            <a:rPr lang="en-US" sz="2000" dirty="0">
              <a:latin typeface="Aptos" panose="020B0004020202020204" pitchFamily="34" charset="0"/>
            </a:rPr>
            <a:t>?</a:t>
          </a:r>
        </a:p>
      </dgm:t>
    </dgm:pt>
    <dgm:pt modelId="{E987634C-312A-48D0-8195-35D6F08B15BE}" type="parTrans" cxnId="{CA7D95BD-F944-4830-A20B-78983C72D132}">
      <dgm:prSet/>
      <dgm:spPr/>
      <dgm:t>
        <a:bodyPr/>
        <a:lstStyle/>
        <a:p>
          <a:endParaRPr lang="en-US"/>
        </a:p>
      </dgm:t>
    </dgm:pt>
    <dgm:pt modelId="{1092E6A9-D831-4696-AEFA-8BAE56E0C2E2}" type="sibTrans" cxnId="{CA7D95BD-F944-4830-A20B-78983C72D132}">
      <dgm:prSet/>
      <dgm:spPr/>
      <dgm:t>
        <a:bodyPr/>
        <a:lstStyle/>
        <a:p>
          <a:endParaRPr lang="en-US"/>
        </a:p>
      </dgm:t>
    </dgm:pt>
    <dgm:pt modelId="{41EEA4C7-887C-4C23-864D-2D84F6797396}">
      <dgm:prSet custT="1"/>
      <dgm:spPr/>
      <dgm:t>
        <a:bodyPr/>
        <a:lstStyle/>
        <a:p>
          <a:r>
            <a:rPr lang="en-US" sz="1800" dirty="0">
              <a:latin typeface="Aptos" panose="020B0004020202020204" pitchFamily="34" charset="0"/>
            </a:rPr>
            <a:t>Policies</a:t>
          </a:r>
        </a:p>
      </dgm:t>
    </dgm:pt>
    <dgm:pt modelId="{5B497DC8-5AD1-4F8D-A7C1-0D968E1E29C0}" type="parTrans" cxnId="{E2B1B691-C29D-4E32-8F20-41B9A99733F3}">
      <dgm:prSet/>
      <dgm:spPr/>
      <dgm:t>
        <a:bodyPr/>
        <a:lstStyle/>
        <a:p>
          <a:endParaRPr lang="en-US"/>
        </a:p>
      </dgm:t>
    </dgm:pt>
    <dgm:pt modelId="{629A9320-6409-4891-8FBE-B5F887BC5F62}" type="sibTrans" cxnId="{E2B1B691-C29D-4E32-8F20-41B9A99733F3}">
      <dgm:prSet/>
      <dgm:spPr/>
      <dgm:t>
        <a:bodyPr/>
        <a:lstStyle/>
        <a:p>
          <a:endParaRPr lang="en-US"/>
        </a:p>
      </dgm:t>
    </dgm:pt>
    <dgm:pt modelId="{0503CAE3-3C84-4D91-A0E3-7E44893E5ACB}">
      <dgm:prSet custT="1"/>
      <dgm:spPr/>
      <dgm:t>
        <a:bodyPr/>
        <a:lstStyle/>
        <a:p>
          <a:r>
            <a:rPr lang="en-US" sz="1800" dirty="0">
              <a:latin typeface="Aptos" panose="020B0004020202020204" pitchFamily="34" charset="0"/>
            </a:rPr>
            <a:t>Lending</a:t>
          </a:r>
        </a:p>
      </dgm:t>
    </dgm:pt>
    <dgm:pt modelId="{840A6DD3-3BF5-4010-8C20-D3E020D11366}" type="parTrans" cxnId="{756456CA-D025-4A34-B9CA-CCB0B5F83936}">
      <dgm:prSet/>
      <dgm:spPr/>
      <dgm:t>
        <a:bodyPr/>
        <a:lstStyle/>
        <a:p>
          <a:endParaRPr lang="en-US"/>
        </a:p>
      </dgm:t>
    </dgm:pt>
    <dgm:pt modelId="{08319D65-207C-46AE-BF6D-8F1C6FA9EABA}" type="sibTrans" cxnId="{756456CA-D025-4A34-B9CA-CCB0B5F83936}">
      <dgm:prSet/>
      <dgm:spPr/>
      <dgm:t>
        <a:bodyPr/>
        <a:lstStyle/>
        <a:p>
          <a:endParaRPr lang="en-US"/>
        </a:p>
      </dgm:t>
    </dgm:pt>
    <dgm:pt modelId="{3C5AB2F9-C48E-488F-9962-C76048A6E4EF}">
      <dgm:prSet custT="1"/>
      <dgm:spPr/>
      <dgm:t>
        <a:bodyPr/>
        <a:lstStyle/>
        <a:p>
          <a:r>
            <a:rPr lang="en-US" sz="1800" dirty="0">
              <a:latin typeface="Aptos" panose="020B0004020202020204" pitchFamily="34" charset="0"/>
            </a:rPr>
            <a:t>Fines/Fees</a:t>
          </a:r>
        </a:p>
      </dgm:t>
    </dgm:pt>
    <dgm:pt modelId="{E6260134-86FC-47A3-B674-ED989D7B831F}" type="parTrans" cxnId="{A11DED99-DB87-43B2-99FA-55CDE90BDCDD}">
      <dgm:prSet/>
      <dgm:spPr/>
      <dgm:t>
        <a:bodyPr/>
        <a:lstStyle/>
        <a:p>
          <a:endParaRPr lang="en-US"/>
        </a:p>
      </dgm:t>
    </dgm:pt>
    <dgm:pt modelId="{CFD816F6-55DC-43A5-B1E9-5202321579AE}" type="sibTrans" cxnId="{A11DED99-DB87-43B2-99FA-55CDE90BDCDD}">
      <dgm:prSet/>
      <dgm:spPr/>
      <dgm:t>
        <a:bodyPr/>
        <a:lstStyle/>
        <a:p>
          <a:endParaRPr lang="en-US"/>
        </a:p>
      </dgm:t>
    </dgm:pt>
    <dgm:pt modelId="{C34F8B42-8689-40FE-8FC6-E92D45AA5A46}">
      <dgm:prSet custT="1"/>
      <dgm:spPr/>
      <dgm:t>
        <a:bodyPr/>
        <a:lstStyle/>
        <a:p>
          <a:r>
            <a:rPr lang="en-US" sz="2000" dirty="0">
              <a:latin typeface="Aptos" panose="020B0004020202020204" pitchFamily="34" charset="0"/>
            </a:rPr>
            <a:t>Patron Experiences</a:t>
          </a:r>
        </a:p>
      </dgm:t>
    </dgm:pt>
    <dgm:pt modelId="{5D11F350-7EF4-48EC-BA73-4DC89503803B}" type="parTrans" cxnId="{923AFE9C-1A20-48B2-BC3F-2C679C6F62C1}">
      <dgm:prSet/>
      <dgm:spPr/>
      <dgm:t>
        <a:bodyPr/>
        <a:lstStyle/>
        <a:p>
          <a:endParaRPr lang="en-US"/>
        </a:p>
      </dgm:t>
    </dgm:pt>
    <dgm:pt modelId="{8418DA1F-5E7B-4621-8B7E-EB9BD20D7843}" type="sibTrans" cxnId="{923AFE9C-1A20-48B2-BC3F-2C679C6F62C1}">
      <dgm:prSet/>
      <dgm:spPr/>
      <dgm:t>
        <a:bodyPr/>
        <a:lstStyle/>
        <a:p>
          <a:endParaRPr lang="en-US"/>
        </a:p>
      </dgm:t>
    </dgm:pt>
    <dgm:pt modelId="{DF61822D-044B-4B46-B357-C03A1086C72D}">
      <dgm:prSet custT="1"/>
      <dgm:spPr/>
      <dgm:t>
        <a:bodyPr/>
        <a:lstStyle/>
        <a:p>
          <a:r>
            <a:rPr lang="en-US" sz="2000" dirty="0">
              <a:latin typeface="Aptos" panose="020B0004020202020204" pitchFamily="34" charset="0"/>
            </a:rPr>
            <a:t>Learning Opportunities</a:t>
          </a:r>
        </a:p>
      </dgm:t>
    </dgm:pt>
    <dgm:pt modelId="{3275E1F2-9C41-44D6-B632-C233E17DA7D1}" type="parTrans" cxnId="{BEB7EC92-59EA-4E37-B61A-32DD498AB447}">
      <dgm:prSet/>
      <dgm:spPr/>
      <dgm:t>
        <a:bodyPr/>
        <a:lstStyle/>
        <a:p>
          <a:endParaRPr lang="en-US"/>
        </a:p>
      </dgm:t>
    </dgm:pt>
    <dgm:pt modelId="{2DB89345-D602-4F30-8949-45944BE84972}" type="sibTrans" cxnId="{BEB7EC92-59EA-4E37-B61A-32DD498AB447}">
      <dgm:prSet/>
      <dgm:spPr/>
      <dgm:t>
        <a:bodyPr/>
        <a:lstStyle/>
        <a:p>
          <a:endParaRPr lang="en-US"/>
        </a:p>
      </dgm:t>
    </dgm:pt>
    <dgm:pt modelId="{BB7077CC-E0BB-4131-9419-5DCD9123EDE1}">
      <dgm:prSet custT="1"/>
      <dgm:spPr/>
      <dgm:t>
        <a:bodyPr/>
        <a:lstStyle/>
        <a:p>
          <a:r>
            <a:rPr lang="en-US" sz="2000" dirty="0">
              <a:latin typeface="Aptos" panose="020B0004020202020204" pitchFamily="34" charset="0"/>
            </a:rPr>
            <a:t>Successes</a:t>
          </a:r>
        </a:p>
      </dgm:t>
    </dgm:pt>
    <dgm:pt modelId="{E85BED67-3FB2-4BE4-B6EF-9DEC02358C28}" type="parTrans" cxnId="{B8007042-0312-418E-A680-EEDE210F6F86}">
      <dgm:prSet/>
      <dgm:spPr/>
      <dgm:t>
        <a:bodyPr/>
        <a:lstStyle/>
        <a:p>
          <a:endParaRPr lang="en-US"/>
        </a:p>
      </dgm:t>
    </dgm:pt>
    <dgm:pt modelId="{A7BD337A-7B76-4154-AA9F-D6D2E21320EC}" type="sibTrans" cxnId="{B8007042-0312-418E-A680-EEDE210F6F86}">
      <dgm:prSet/>
      <dgm:spPr/>
      <dgm:t>
        <a:bodyPr/>
        <a:lstStyle/>
        <a:p>
          <a:endParaRPr lang="en-US"/>
        </a:p>
      </dgm:t>
    </dgm:pt>
    <dgm:pt modelId="{62E76584-B695-47F8-B80C-8F4078F9B544}">
      <dgm:prSet custT="1"/>
      <dgm:spPr/>
      <dgm:t>
        <a:bodyPr/>
        <a:lstStyle/>
        <a:p>
          <a:r>
            <a:rPr lang="en-US" sz="2000" dirty="0">
              <a:latin typeface="Aptos" panose="020B0004020202020204" pitchFamily="34" charset="0"/>
            </a:rPr>
            <a:t>Questions</a:t>
          </a:r>
        </a:p>
      </dgm:t>
    </dgm:pt>
    <dgm:pt modelId="{64582347-2AF3-47C0-B4EE-C0311B0823D4}" type="parTrans" cxnId="{719B5340-7127-4638-A34B-D9D87C6EA6C9}">
      <dgm:prSet/>
      <dgm:spPr/>
      <dgm:t>
        <a:bodyPr/>
        <a:lstStyle/>
        <a:p>
          <a:endParaRPr lang="en-US"/>
        </a:p>
      </dgm:t>
    </dgm:pt>
    <dgm:pt modelId="{12685E1C-DB75-4341-8140-933B74CC7C1B}" type="sibTrans" cxnId="{719B5340-7127-4638-A34B-D9D87C6EA6C9}">
      <dgm:prSet/>
      <dgm:spPr/>
      <dgm:t>
        <a:bodyPr/>
        <a:lstStyle/>
        <a:p>
          <a:endParaRPr lang="en-US"/>
        </a:p>
      </dgm:t>
    </dgm:pt>
    <dgm:pt modelId="{A1DBE56B-BB55-4060-BF76-09F16BCF3E9C}" type="pres">
      <dgm:prSet presAssocID="{89F6F215-8A1F-4516-9699-8839194FEE86}" presName="linear" presStyleCnt="0">
        <dgm:presLayoutVars>
          <dgm:animLvl val="lvl"/>
          <dgm:resizeHandles val="exact"/>
        </dgm:presLayoutVars>
      </dgm:prSet>
      <dgm:spPr/>
    </dgm:pt>
    <dgm:pt modelId="{AC29F99D-2E14-4C90-82FD-B5FF667FB88D}" type="pres">
      <dgm:prSet presAssocID="{11B57563-6820-4B12-AA34-754EB9C614E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31129CE-F76F-4648-A07E-110EFA9FC100}" type="pres">
      <dgm:prSet presAssocID="{11B57563-6820-4B12-AA34-754EB9C614E6}" presName="childText" presStyleLbl="revTx" presStyleIdx="0" presStyleCnt="1">
        <dgm:presLayoutVars>
          <dgm:bulletEnabled val="1"/>
        </dgm:presLayoutVars>
      </dgm:prSet>
      <dgm:spPr/>
    </dgm:pt>
    <dgm:pt modelId="{6A530883-D264-4A0F-9CBA-BC11CFEE98C6}" type="pres">
      <dgm:prSet presAssocID="{C34F8B42-8689-40FE-8FC6-E92D45AA5A4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BBB61A9-098D-469D-9295-AB5EA6BD3CAF}" type="pres">
      <dgm:prSet presAssocID="{8418DA1F-5E7B-4621-8B7E-EB9BD20D7843}" presName="spacer" presStyleCnt="0"/>
      <dgm:spPr/>
    </dgm:pt>
    <dgm:pt modelId="{BE83EDDA-18D2-450E-9BCD-8E094F996494}" type="pres">
      <dgm:prSet presAssocID="{DF61822D-044B-4B46-B357-C03A1086C72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C3240F3-A2B9-4B72-80A7-18463FFA0EE7}" type="pres">
      <dgm:prSet presAssocID="{2DB89345-D602-4F30-8949-45944BE84972}" presName="spacer" presStyleCnt="0"/>
      <dgm:spPr/>
    </dgm:pt>
    <dgm:pt modelId="{7FE097FD-CECE-483B-B4F2-CE309B2566B5}" type="pres">
      <dgm:prSet presAssocID="{BB7077CC-E0BB-4131-9419-5DCD9123EDE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E67BA7D-A4C6-4A45-92BE-DF1D555D3276}" type="pres">
      <dgm:prSet presAssocID="{A7BD337A-7B76-4154-AA9F-D6D2E21320EC}" presName="spacer" presStyleCnt="0"/>
      <dgm:spPr/>
    </dgm:pt>
    <dgm:pt modelId="{A3ED252B-B637-4981-A848-C7A46EBB9561}" type="pres">
      <dgm:prSet presAssocID="{62E76584-B695-47F8-B80C-8F4078F9B54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11C7E2A-076F-44BD-819C-2A9EA82E98D8}" type="presOf" srcId="{BB7077CC-E0BB-4131-9419-5DCD9123EDE1}" destId="{7FE097FD-CECE-483B-B4F2-CE309B2566B5}" srcOrd="0" destOrd="0" presId="urn:microsoft.com/office/officeart/2005/8/layout/vList2"/>
    <dgm:cxn modelId="{F206033F-1292-4E31-9600-B5FB1DC207D1}" type="presOf" srcId="{62E76584-B695-47F8-B80C-8F4078F9B544}" destId="{A3ED252B-B637-4981-A848-C7A46EBB9561}" srcOrd="0" destOrd="0" presId="urn:microsoft.com/office/officeart/2005/8/layout/vList2"/>
    <dgm:cxn modelId="{719B5340-7127-4638-A34B-D9D87C6EA6C9}" srcId="{89F6F215-8A1F-4516-9699-8839194FEE86}" destId="{62E76584-B695-47F8-B80C-8F4078F9B544}" srcOrd="4" destOrd="0" parTransId="{64582347-2AF3-47C0-B4EE-C0311B0823D4}" sibTransId="{12685E1C-DB75-4341-8140-933B74CC7C1B}"/>
    <dgm:cxn modelId="{B8007042-0312-418E-A680-EEDE210F6F86}" srcId="{89F6F215-8A1F-4516-9699-8839194FEE86}" destId="{BB7077CC-E0BB-4131-9419-5DCD9123EDE1}" srcOrd="3" destOrd="0" parTransId="{E85BED67-3FB2-4BE4-B6EF-9DEC02358C28}" sibTransId="{A7BD337A-7B76-4154-AA9F-D6D2E21320EC}"/>
    <dgm:cxn modelId="{4F037162-9CB4-4CA6-A538-4A98AFFC104F}" type="presOf" srcId="{89F6F215-8A1F-4516-9699-8839194FEE86}" destId="{A1DBE56B-BB55-4060-BF76-09F16BCF3E9C}" srcOrd="0" destOrd="0" presId="urn:microsoft.com/office/officeart/2005/8/layout/vList2"/>
    <dgm:cxn modelId="{5024CC8B-3C2F-4D7B-BAFB-F7F67D04862C}" type="presOf" srcId="{0503CAE3-3C84-4D91-A0E3-7E44893E5ACB}" destId="{831129CE-F76F-4648-A07E-110EFA9FC100}" srcOrd="0" destOrd="1" presId="urn:microsoft.com/office/officeart/2005/8/layout/vList2"/>
    <dgm:cxn modelId="{E2B1B691-C29D-4E32-8F20-41B9A99733F3}" srcId="{11B57563-6820-4B12-AA34-754EB9C614E6}" destId="{41EEA4C7-887C-4C23-864D-2D84F6797396}" srcOrd="0" destOrd="0" parTransId="{5B497DC8-5AD1-4F8D-A7C1-0D968E1E29C0}" sibTransId="{629A9320-6409-4891-8FBE-B5F887BC5F62}"/>
    <dgm:cxn modelId="{BEB7EC92-59EA-4E37-B61A-32DD498AB447}" srcId="{89F6F215-8A1F-4516-9699-8839194FEE86}" destId="{DF61822D-044B-4B46-B357-C03A1086C72D}" srcOrd="2" destOrd="0" parTransId="{3275E1F2-9C41-44D6-B632-C233E17DA7D1}" sibTransId="{2DB89345-D602-4F30-8949-45944BE84972}"/>
    <dgm:cxn modelId="{B736DD98-9A13-4BC0-AADB-F2563CC463EF}" type="presOf" srcId="{41EEA4C7-887C-4C23-864D-2D84F6797396}" destId="{831129CE-F76F-4648-A07E-110EFA9FC100}" srcOrd="0" destOrd="0" presId="urn:microsoft.com/office/officeart/2005/8/layout/vList2"/>
    <dgm:cxn modelId="{A11DED99-DB87-43B2-99FA-55CDE90BDCDD}" srcId="{11B57563-6820-4B12-AA34-754EB9C614E6}" destId="{3C5AB2F9-C48E-488F-9962-C76048A6E4EF}" srcOrd="2" destOrd="0" parTransId="{E6260134-86FC-47A3-B674-ED989D7B831F}" sibTransId="{CFD816F6-55DC-43A5-B1E9-5202321579AE}"/>
    <dgm:cxn modelId="{923AFE9C-1A20-48B2-BC3F-2C679C6F62C1}" srcId="{89F6F215-8A1F-4516-9699-8839194FEE86}" destId="{C34F8B42-8689-40FE-8FC6-E92D45AA5A46}" srcOrd="1" destOrd="0" parTransId="{5D11F350-7EF4-48EC-BA73-4DC89503803B}" sibTransId="{8418DA1F-5E7B-4621-8B7E-EB9BD20D7843}"/>
    <dgm:cxn modelId="{8B6CBDB6-DB49-4A82-BF6E-AB346B40C9FF}" type="presOf" srcId="{3C5AB2F9-C48E-488F-9962-C76048A6E4EF}" destId="{831129CE-F76F-4648-A07E-110EFA9FC100}" srcOrd="0" destOrd="2" presId="urn:microsoft.com/office/officeart/2005/8/layout/vList2"/>
    <dgm:cxn modelId="{56F658B8-3C78-45DD-92B6-6EA99141F424}" type="presOf" srcId="{C34F8B42-8689-40FE-8FC6-E92D45AA5A46}" destId="{6A530883-D264-4A0F-9CBA-BC11CFEE98C6}" srcOrd="0" destOrd="0" presId="urn:microsoft.com/office/officeart/2005/8/layout/vList2"/>
    <dgm:cxn modelId="{E84EE9B9-B81F-46B7-A589-1C15F58E928F}" type="presOf" srcId="{DF61822D-044B-4B46-B357-C03A1086C72D}" destId="{BE83EDDA-18D2-450E-9BCD-8E094F996494}" srcOrd="0" destOrd="0" presId="urn:microsoft.com/office/officeart/2005/8/layout/vList2"/>
    <dgm:cxn modelId="{CA7D95BD-F944-4830-A20B-78983C72D132}" srcId="{89F6F215-8A1F-4516-9699-8839194FEE86}" destId="{11B57563-6820-4B12-AA34-754EB9C614E6}" srcOrd="0" destOrd="0" parTransId="{E987634C-312A-48D0-8195-35D6F08B15BE}" sibTransId="{1092E6A9-D831-4696-AEFA-8BAE56E0C2E2}"/>
    <dgm:cxn modelId="{756456CA-D025-4A34-B9CA-CCB0B5F83936}" srcId="{11B57563-6820-4B12-AA34-754EB9C614E6}" destId="{0503CAE3-3C84-4D91-A0E3-7E44893E5ACB}" srcOrd="1" destOrd="0" parTransId="{840A6DD3-3BF5-4010-8C20-D3E020D11366}" sibTransId="{08319D65-207C-46AE-BF6D-8F1C6FA9EABA}"/>
    <dgm:cxn modelId="{9DC458D6-DA4E-4FC5-99BD-8DC2C8AF7931}" type="presOf" srcId="{11B57563-6820-4B12-AA34-754EB9C614E6}" destId="{AC29F99D-2E14-4C90-82FD-B5FF667FB88D}" srcOrd="0" destOrd="0" presId="urn:microsoft.com/office/officeart/2005/8/layout/vList2"/>
    <dgm:cxn modelId="{CA677FFB-46E4-4A24-8C36-0418DE869278}" type="presParOf" srcId="{A1DBE56B-BB55-4060-BF76-09F16BCF3E9C}" destId="{AC29F99D-2E14-4C90-82FD-B5FF667FB88D}" srcOrd="0" destOrd="0" presId="urn:microsoft.com/office/officeart/2005/8/layout/vList2"/>
    <dgm:cxn modelId="{D9CDA3FC-4527-46F7-8D58-E1041A7A0CF1}" type="presParOf" srcId="{A1DBE56B-BB55-4060-BF76-09F16BCF3E9C}" destId="{831129CE-F76F-4648-A07E-110EFA9FC100}" srcOrd="1" destOrd="0" presId="urn:microsoft.com/office/officeart/2005/8/layout/vList2"/>
    <dgm:cxn modelId="{F2249035-6864-40E4-8626-6BDAFA41BE03}" type="presParOf" srcId="{A1DBE56B-BB55-4060-BF76-09F16BCF3E9C}" destId="{6A530883-D264-4A0F-9CBA-BC11CFEE98C6}" srcOrd="2" destOrd="0" presId="urn:microsoft.com/office/officeart/2005/8/layout/vList2"/>
    <dgm:cxn modelId="{D44B7F74-F9D4-46CC-857E-3BD0CF87AF40}" type="presParOf" srcId="{A1DBE56B-BB55-4060-BF76-09F16BCF3E9C}" destId="{FBBB61A9-098D-469D-9295-AB5EA6BD3CAF}" srcOrd="3" destOrd="0" presId="urn:microsoft.com/office/officeart/2005/8/layout/vList2"/>
    <dgm:cxn modelId="{E775AC67-106F-426B-9814-3EEC1D33AF0E}" type="presParOf" srcId="{A1DBE56B-BB55-4060-BF76-09F16BCF3E9C}" destId="{BE83EDDA-18D2-450E-9BCD-8E094F996494}" srcOrd="4" destOrd="0" presId="urn:microsoft.com/office/officeart/2005/8/layout/vList2"/>
    <dgm:cxn modelId="{A5805A1B-D853-4349-B453-A803970C3961}" type="presParOf" srcId="{A1DBE56B-BB55-4060-BF76-09F16BCF3E9C}" destId="{BC3240F3-A2B9-4B72-80A7-18463FFA0EE7}" srcOrd="5" destOrd="0" presId="urn:microsoft.com/office/officeart/2005/8/layout/vList2"/>
    <dgm:cxn modelId="{7C860CD6-E2F3-43CB-B2A7-345BCB6E1A7B}" type="presParOf" srcId="{A1DBE56B-BB55-4060-BF76-09F16BCF3E9C}" destId="{7FE097FD-CECE-483B-B4F2-CE309B2566B5}" srcOrd="6" destOrd="0" presId="urn:microsoft.com/office/officeart/2005/8/layout/vList2"/>
    <dgm:cxn modelId="{43D42482-D046-447E-9F32-71F07C4876FD}" type="presParOf" srcId="{A1DBE56B-BB55-4060-BF76-09F16BCF3E9C}" destId="{6E67BA7D-A4C6-4A45-92BE-DF1D555D3276}" srcOrd="7" destOrd="0" presId="urn:microsoft.com/office/officeart/2005/8/layout/vList2"/>
    <dgm:cxn modelId="{9FD92B9F-A0EE-4D08-9FAE-ABCE7E9B2B2B}" type="presParOf" srcId="{A1DBE56B-BB55-4060-BF76-09F16BCF3E9C}" destId="{A3ED252B-B637-4981-A848-C7A46EBB956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9F99D-2E14-4C90-82FD-B5FF667FB88D}">
      <dsp:nvSpPr>
        <dsp:cNvPr id="0" name=""/>
        <dsp:cNvSpPr/>
      </dsp:nvSpPr>
      <dsp:spPr>
        <a:xfrm>
          <a:off x="0" y="21691"/>
          <a:ext cx="3977640" cy="673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ptos" panose="020B0004020202020204" pitchFamily="34" charset="0"/>
            </a:rPr>
            <a:t>What do we have for </a:t>
          </a:r>
          <a:r>
            <a:rPr lang="en-US" sz="2000" kern="1200" dirty="0" err="1">
              <a:latin typeface="Aptos" panose="020B0004020202020204" pitchFamily="34" charset="0"/>
            </a:rPr>
            <a:t>LoT</a:t>
          </a:r>
          <a:r>
            <a:rPr lang="en-US" sz="2000" kern="1200" dirty="0">
              <a:latin typeface="Aptos" panose="020B0004020202020204" pitchFamily="34" charset="0"/>
            </a:rPr>
            <a:t>?</a:t>
          </a:r>
        </a:p>
      </dsp:txBody>
      <dsp:txXfrm>
        <a:off x="32898" y="54589"/>
        <a:ext cx="3911844" cy="608124"/>
      </dsp:txXfrm>
    </dsp:sp>
    <dsp:sp modelId="{831129CE-F76F-4648-A07E-110EFA9FC100}">
      <dsp:nvSpPr>
        <dsp:cNvPr id="0" name=""/>
        <dsp:cNvSpPr/>
      </dsp:nvSpPr>
      <dsp:spPr>
        <a:xfrm>
          <a:off x="0" y="695611"/>
          <a:ext cx="3977640" cy="91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290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ptos" panose="020B0004020202020204" pitchFamily="34" charset="0"/>
            </a:rPr>
            <a:t>Policies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ptos" panose="020B0004020202020204" pitchFamily="34" charset="0"/>
            </a:rPr>
            <a:t>Lending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>
              <a:latin typeface="Aptos" panose="020B0004020202020204" pitchFamily="34" charset="0"/>
            </a:rPr>
            <a:t>Fines/Fees</a:t>
          </a:r>
        </a:p>
      </dsp:txBody>
      <dsp:txXfrm>
        <a:off x="0" y="695611"/>
        <a:ext cx="3977640" cy="912870"/>
      </dsp:txXfrm>
    </dsp:sp>
    <dsp:sp modelId="{6A530883-D264-4A0F-9CBA-BC11CFEE98C6}">
      <dsp:nvSpPr>
        <dsp:cNvPr id="0" name=""/>
        <dsp:cNvSpPr/>
      </dsp:nvSpPr>
      <dsp:spPr>
        <a:xfrm>
          <a:off x="0" y="1608481"/>
          <a:ext cx="3977640" cy="673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ptos" panose="020B0004020202020204" pitchFamily="34" charset="0"/>
            </a:rPr>
            <a:t>Patron Experiences</a:t>
          </a:r>
        </a:p>
      </dsp:txBody>
      <dsp:txXfrm>
        <a:off x="32898" y="1641379"/>
        <a:ext cx="3911844" cy="608124"/>
      </dsp:txXfrm>
    </dsp:sp>
    <dsp:sp modelId="{BE83EDDA-18D2-450E-9BCD-8E094F996494}">
      <dsp:nvSpPr>
        <dsp:cNvPr id="0" name=""/>
        <dsp:cNvSpPr/>
      </dsp:nvSpPr>
      <dsp:spPr>
        <a:xfrm>
          <a:off x="0" y="2386081"/>
          <a:ext cx="3977640" cy="673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ptos" panose="020B0004020202020204" pitchFamily="34" charset="0"/>
            </a:rPr>
            <a:t>Learning Opportunities</a:t>
          </a:r>
        </a:p>
      </dsp:txBody>
      <dsp:txXfrm>
        <a:off x="32898" y="2418979"/>
        <a:ext cx="3911844" cy="608124"/>
      </dsp:txXfrm>
    </dsp:sp>
    <dsp:sp modelId="{7FE097FD-CECE-483B-B4F2-CE309B2566B5}">
      <dsp:nvSpPr>
        <dsp:cNvPr id="0" name=""/>
        <dsp:cNvSpPr/>
      </dsp:nvSpPr>
      <dsp:spPr>
        <a:xfrm>
          <a:off x="0" y="3163680"/>
          <a:ext cx="3977640" cy="673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ptos" panose="020B0004020202020204" pitchFamily="34" charset="0"/>
            </a:rPr>
            <a:t>Successes</a:t>
          </a:r>
        </a:p>
      </dsp:txBody>
      <dsp:txXfrm>
        <a:off x="32898" y="3196578"/>
        <a:ext cx="3911844" cy="608124"/>
      </dsp:txXfrm>
    </dsp:sp>
    <dsp:sp modelId="{A3ED252B-B637-4981-A848-C7A46EBB9561}">
      <dsp:nvSpPr>
        <dsp:cNvPr id="0" name=""/>
        <dsp:cNvSpPr/>
      </dsp:nvSpPr>
      <dsp:spPr>
        <a:xfrm>
          <a:off x="0" y="3941280"/>
          <a:ext cx="3977640" cy="6739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ptos" panose="020B0004020202020204" pitchFamily="34" charset="0"/>
            </a:rPr>
            <a:t>Questions</a:t>
          </a:r>
        </a:p>
      </dsp:txBody>
      <dsp:txXfrm>
        <a:off x="32898" y="3974178"/>
        <a:ext cx="3911844" cy="608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13" descr="Books on a shelf">
            <a:extLst>
              <a:ext uri="{FF2B5EF4-FFF2-40B4-BE49-F238E27FC236}">
                <a16:creationId xmlns:a16="http://schemas.microsoft.com/office/drawing/2014/main" id="{B3AB87C5-BAF0-CBF1-33C8-FABC25F88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818" t="1841" r="19767" b="7249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5EC1F92-93A0-F7B8-1B89-8D6C0F19E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400"/>
              <a:t>Beyond Books: Launching and Managing a Library of Things</a:t>
            </a:r>
            <a:br>
              <a:rPr lang="en-US" sz="4400"/>
            </a:br>
            <a:endParaRPr lang="en-US" sz="44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7AA2451-A2F0-424A-6386-91F838172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000"/>
              <a:t>A Practical Guide for Modern Librarians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2829" y="1132114"/>
            <a:ext cx="5889151" cy="4849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defRPr sz="2200">
                <a:solidFill>
                  <a:srgbClr val="D4A017"/>
                </a:solidFill>
                <a:latin typeface="Aptos"/>
              </a:defRPr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D4A017"/>
                </a:solidFill>
                <a:latin typeface="Aptos"/>
              </a:defRPr>
            </a:pPr>
            <a:r>
              <a:t>LIBRARY OF THINGS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82B49"/>
                </a:solidFill>
                <a:latin typeface="Aptos Display"/>
              </a:defRPr>
            </a:pPr>
            <a:r>
              <a:t>What is a Library of Things (LoT)?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t>Core Concept</a:t>
            </a:r>
          </a:p>
          <a:p>
            <a:pPr>
              <a:spcAft>
                <a:spcPts val="8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t>• A curated collection of high-utility, non-traditional circulating items.</a:t>
            </a:r>
          </a:p>
          <a:p>
            <a:pPr>
              <a:spcAft>
                <a:spcPts val="8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t>• Shifts focus from passive consumption to practical community creation.</a:t>
            </a:r>
          </a:p>
          <a:p>
            <a:pPr>
              <a:spcAft>
                <a:spcPts val="8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t>• Promotes sustainable neighborhood sharing, equity, and access.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0" y="1645920"/>
            <a:ext cx="53035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t>Common Categories &amp; Core Items</a:t>
            </a:r>
          </a:p>
          <a:p>
            <a:pPr>
              <a:spcAft>
                <a:spcPts val="800"/>
              </a:spcAft>
              <a:defRPr sz="1400" b="1">
                <a:solidFill>
                  <a:srgbClr val="182B49"/>
                </a:solidFill>
                <a:latin typeface="Aptos"/>
              </a:defRPr>
            </a:pPr>
            <a:r>
              <a:t>▪ Home &amp; Yard: </a:t>
            </a:r>
            <a:r>
              <a:rPr sz="1400" b="0">
                <a:solidFill>
                  <a:srgbClr val="5A646E"/>
                </a:solidFill>
                <a:latin typeface="Aptos"/>
              </a:rPr>
              <a:t>Power tools, lawn care, and culinary equipment like Mixers.</a:t>
            </a:r>
          </a:p>
          <a:p>
            <a:pPr>
              <a:spcAft>
                <a:spcPts val="800"/>
              </a:spcAft>
              <a:defRPr sz="1400" b="1">
                <a:solidFill>
                  <a:srgbClr val="182B49"/>
                </a:solidFill>
                <a:latin typeface="Aptos"/>
              </a:defRPr>
            </a:pPr>
            <a:r>
              <a:t>▪ Recreation &amp; Outdoors: </a:t>
            </a:r>
            <a:r>
              <a:rPr sz="1400" b="0">
                <a:solidFill>
                  <a:srgbClr val="5A646E"/>
                </a:solidFill>
                <a:latin typeface="Aptos"/>
              </a:rPr>
              <a:t>Board games, camping gear, and Fishing Equipment.</a:t>
            </a:r>
          </a:p>
          <a:p>
            <a:pPr>
              <a:spcAft>
                <a:spcPts val="800"/>
              </a:spcAft>
              <a:defRPr sz="1400" b="1">
                <a:solidFill>
                  <a:srgbClr val="182B49"/>
                </a:solidFill>
                <a:latin typeface="Aptos"/>
              </a:defRPr>
            </a:pPr>
            <a:r>
              <a:t>▪ Community Access: </a:t>
            </a:r>
            <a:r>
              <a:rPr sz="1400" b="0">
                <a:solidFill>
                  <a:srgbClr val="5A646E"/>
                </a:solidFill>
                <a:latin typeface="Aptos"/>
              </a:rPr>
              <a:t>Laptops, Wi-Fi hotspots, and State Park Passes.</a:t>
            </a:r>
          </a:p>
          <a:p>
            <a:pPr>
              <a:spcAft>
                <a:spcPts val="800"/>
              </a:spcAft>
              <a:defRPr sz="1400" b="1">
                <a:solidFill>
                  <a:srgbClr val="182B49"/>
                </a:solidFill>
                <a:latin typeface="Aptos"/>
              </a:defRPr>
            </a:pPr>
            <a:r>
              <a:t>▪ Crafts &amp; Creators: </a:t>
            </a:r>
            <a:r>
              <a:rPr sz="1400" b="0">
                <a:solidFill>
                  <a:srgbClr val="5A646E"/>
                </a:solidFill>
                <a:latin typeface="Aptos"/>
              </a:rPr>
              <a:t>Sewing machines, knitting loom sets, and 3D pens.</a:t>
            </a:r>
          </a:p>
        </p:txBody>
      </p:sp>
      <p:pic>
        <p:nvPicPr>
          <p:cNvPr id="8" name="Picture 7" descr="Items used for making cookies, including mixing bowl, baking sheet, and cooling rack. Shows various stages of the cookie - raw dough, cookies on the sheet before being baked, finished cookies on the cooling rack, and various ingredients.">
            <a:extLst>
              <a:ext uri="{FF2B5EF4-FFF2-40B4-BE49-F238E27FC236}">
                <a16:creationId xmlns:a16="http://schemas.microsoft.com/office/drawing/2014/main" id="{6B5ED36B-1BBA-A219-80D4-4FCA9013D3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" b="7"/>
          <a:stretch/>
        </p:blipFill>
        <p:spPr>
          <a:xfrm>
            <a:off x="2086356" y="4042664"/>
            <a:ext cx="3674364" cy="2449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D4A017"/>
                </a:solidFill>
                <a:latin typeface="Aptos"/>
              </a:defRPr>
            </a:pPr>
            <a:r>
              <a:t>LIBRARY OF THINGS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258" y="586040"/>
            <a:ext cx="4665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82B49"/>
                </a:solidFill>
                <a:latin typeface="Aptos Display"/>
              </a:defRPr>
            </a:pPr>
            <a:r>
              <a:rPr dirty="0"/>
              <a:t>Developing Core Policies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257" y="1280160"/>
            <a:ext cx="3342255" cy="5704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rPr dirty="0"/>
              <a:t>Borrowing Framework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dirty="0"/>
              <a:t>• Age Limits: Restrict power tools or high-value assets to ages 18+.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dirty="0"/>
              <a:t>• Card Status: Require library accounts to be active with zero blocks.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dirty="0"/>
              <a:t>• Checkout Caps: Limit to 1 or 2 </a:t>
            </a:r>
            <a:r>
              <a:rPr dirty="0" err="1"/>
              <a:t>L</a:t>
            </a:r>
            <a:r>
              <a:rPr lang="en-US" dirty="0" err="1"/>
              <a:t>oT</a:t>
            </a:r>
            <a:r>
              <a:rPr dirty="0"/>
              <a:t> items at any given time per household.</a:t>
            </a:r>
            <a:endParaRPr lang="en-US" dirty="0"/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endParaRPr lang="en-US" dirty="0"/>
          </a:p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rPr lang="en-US" dirty="0"/>
              <a:t>Circulation Logistics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lang="en-US" dirty="0"/>
              <a:t>• Loan Windows: Standardize checkout periods without automatic renewals.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lang="en-US" dirty="0"/>
              <a:t>• Returns Protocol: Mandate manual desk drop-offs; strictly ban book drop bins.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lang="en-US" dirty="0"/>
              <a:t>• Late Penalties: Implement higher premium daily rates ($2–$5) to drive urgency.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endParaRPr dirty="0"/>
          </a:p>
        </p:txBody>
      </p:sp>
      <p:pic>
        <p:nvPicPr>
          <p:cNvPr id="10" name="Picture 9" descr="Photograph showing a collection of power tools arranged against a black background. Red and teal drills, an orange circular saw, and a long teal grinder feature visible handles, blades, vents, and metal components.">
            <a:extLst>
              <a:ext uri="{FF2B5EF4-FFF2-40B4-BE49-F238E27FC236}">
                <a16:creationId xmlns:a16="http://schemas.microsoft.com/office/drawing/2014/main" id="{5805D654-B863-1AC8-7067-609149909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3954505" y="1280160"/>
            <a:ext cx="7487773" cy="4991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B3278F-33FD-FB9F-76F7-37EAE021E837}"/>
              </a:ext>
            </a:extLst>
          </p:cNvPr>
          <p:cNvCxnSpPr>
            <a:cxnSpLocks/>
          </p:cNvCxnSpPr>
          <p:nvPr/>
        </p:nvCxnSpPr>
        <p:spPr>
          <a:xfrm>
            <a:off x="612250" y="3976646"/>
            <a:ext cx="176745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D4A017"/>
                </a:solidFill>
                <a:latin typeface="Aptos"/>
              </a:defRPr>
            </a:pPr>
            <a:r>
              <a:t>LIBRARY OF THINGS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82B49"/>
                </a:solidFill>
                <a:latin typeface="Aptos Display"/>
              </a:defRPr>
            </a:pPr>
            <a:r>
              <a:t>Risk Management &amp; Liability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t>Legal Safeguards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t>• Liability Waivers: Mandatory physical/digital signatures required before checking out any high-risk tools or recreational equipment.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t>• Safety Briefs: Embed printed safety operational instructions and laminated user manuals directly inside the product packaging.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0" y="1645920"/>
            <a:ext cx="5303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t>Financial Accountability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t>• Component Auditing: Staff use visual itemized check-lists at return counter to systematically count small component pieces.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t>• Replacement Tiers: Clear transparency tables separating fees for single missing structural parts versus complete total asset loss.</a:t>
            </a:r>
          </a:p>
        </p:txBody>
      </p:sp>
      <p:pic>
        <p:nvPicPr>
          <p:cNvPr id="7" name="Picture 6" descr="Filling out forms on a table">
            <a:extLst>
              <a:ext uri="{FF2B5EF4-FFF2-40B4-BE49-F238E27FC236}">
                <a16:creationId xmlns:a16="http://schemas.microsoft.com/office/drawing/2014/main" id="{AC93C3AB-8343-DDCF-A578-AFA16E1956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92" b="26051"/>
          <a:stretch>
            <a:fillRect/>
          </a:stretch>
        </p:blipFill>
        <p:spPr>
          <a:xfrm>
            <a:off x="1561304" y="3593591"/>
            <a:ext cx="8398832" cy="31089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D4A017"/>
                </a:solidFill>
                <a:latin typeface="Aptos"/>
              </a:defRPr>
            </a:pPr>
            <a:r>
              <a:t>LIBRARY OF THINGS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2743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82B49"/>
                </a:solidFill>
                <a:latin typeface="Aptos Display"/>
              </a:defRPr>
            </a:pPr>
            <a:r>
              <a:rPr dirty="0"/>
              <a:t>Operations</a:t>
            </a:r>
          </a:p>
        </p:txBody>
      </p:sp>
      <p:pic>
        <p:nvPicPr>
          <p:cNvPr id="8" name="Picture 7" descr="Sewing and textile toolkit">
            <a:extLst>
              <a:ext uri="{FF2B5EF4-FFF2-40B4-BE49-F238E27FC236}">
                <a16:creationId xmlns:a16="http://schemas.microsoft.com/office/drawing/2014/main" id="{FC0D7F78-F651-2473-5B02-8B4DD94A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94" y="1891379"/>
            <a:ext cx="5913906" cy="3941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217920" y="1645920"/>
            <a:ext cx="530352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rPr dirty="0"/>
              <a:t>Maintenance &amp; Staff Workflows</a:t>
            </a:r>
          </a:p>
          <a:p>
            <a:pPr>
              <a:spcAft>
                <a:spcPts val="10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dirty="0"/>
              <a:t>• Technical Inspections: Ensure batteries remain charged, structural cords are inspected for fraying, and firmware stays updated.</a:t>
            </a:r>
          </a:p>
          <a:p>
            <a:pPr>
              <a:spcAft>
                <a:spcPts val="10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dirty="0"/>
              <a:t>• Sanitization Standards: Formulate strict deep-cleaning protocols for kitchen appliances and textiles before re-shelving.</a:t>
            </a:r>
          </a:p>
          <a:p>
            <a:pPr>
              <a:spcAft>
                <a:spcPts val="10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dirty="0"/>
              <a:t>• Workflows: Factor dedicated parts-counting and evaluation buffer time into basic daily circulation desk shift structures.</a:t>
            </a:r>
            <a:endParaRPr lang="en-US" dirty="0"/>
          </a:p>
          <a:p>
            <a:pPr>
              <a:spcAft>
                <a:spcPts val="1000"/>
              </a:spcAft>
              <a:defRPr sz="1400">
                <a:solidFill>
                  <a:srgbClr val="5A646E"/>
                </a:solidFill>
                <a:latin typeface="Aptos"/>
              </a:defRPr>
            </a:pPr>
            <a:endParaRPr lang="en-US" dirty="0"/>
          </a:p>
          <a:p>
            <a:pPr>
              <a:spcAft>
                <a:spcPts val="1000"/>
              </a:spcAft>
              <a:defRPr sz="2000" b="1">
                <a:solidFill>
                  <a:srgbClr val="182B49"/>
                </a:solidFill>
                <a:latin typeface="Aptos Display"/>
              </a:defRPr>
            </a:pPr>
            <a:r>
              <a:rPr lang="en-US" dirty="0"/>
              <a:t>Storage &amp; Display Infrastructure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lang="en-US" dirty="0"/>
              <a:t>• Backroom Storage: Keep actual physical objects secure behind the main desk; utilize graphic display cards/binders on public shelves.</a:t>
            </a:r>
          </a:p>
          <a:p>
            <a:pPr>
              <a:spcAft>
                <a:spcPts val="1200"/>
              </a:spcAft>
              <a:defRPr sz="1400">
                <a:solidFill>
                  <a:srgbClr val="5A646E"/>
                </a:solidFill>
                <a:latin typeface="Aptos"/>
              </a:defRPr>
            </a:pPr>
            <a:r>
              <a:rPr lang="en-US" dirty="0"/>
              <a:t>• Clear Packaging: Standardize on heavy-duty transparent storage bins, locking totes, or specialized clear hangable bags.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D4A017"/>
                </a:solidFill>
                <a:latin typeface="Aptos"/>
              </a:defRPr>
            </a:pPr>
            <a:r>
              <a:t>LIBRARY OF THINGS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82B49"/>
                </a:solidFill>
                <a:latin typeface="Aptos Display"/>
              </a:defRPr>
            </a:pPr>
            <a:r>
              <a:t>Next Steps for Your Library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8677" y="1578863"/>
            <a:ext cx="329184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1">
                <a:solidFill>
                  <a:srgbClr val="182B49"/>
                </a:solidFill>
                <a:latin typeface="Aptos Display"/>
              </a:defRPr>
            </a:pPr>
            <a:r>
              <a:rPr dirty="0"/>
              <a:t>Phase 1: Research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Survey broad community interests to target high-demand needs (e.g., Mixers, Fishing Equipment, Park Passes).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Perform spatial audit of existing storage rooms.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Secure launch funding via targeted internal budget lines or specialized library innovation grants.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89120" y="1578280"/>
            <a:ext cx="329184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1">
                <a:solidFill>
                  <a:srgbClr val="182B49"/>
                </a:solidFill>
                <a:latin typeface="Aptos Display"/>
              </a:defRPr>
            </a:pPr>
            <a:r>
              <a:rPr dirty="0"/>
              <a:t>Phase 2: Build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Draft tailored administrative policies and patron liability waiver agreements.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Procure initial batch of durable, high-demand equipment.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Conduct thorough staff training sessions on check-out/intake validation workflows.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0" y="1578280"/>
            <a:ext cx="329184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1">
                <a:solidFill>
                  <a:srgbClr val="182B49"/>
                </a:solidFill>
                <a:latin typeface="Aptos Display"/>
              </a:defRPr>
            </a:pPr>
            <a:r>
              <a:rPr dirty="0"/>
              <a:t>Phase 3: Launch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Host an interactive, hands-on community preview or open-house showcase event.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Market heavily through digital newsletters and social media networks.</a:t>
            </a:r>
          </a:p>
          <a:p>
            <a:pPr>
              <a:spcAft>
                <a:spcPts val="1000"/>
              </a:spcAft>
              <a:defRPr sz="1300">
                <a:solidFill>
                  <a:srgbClr val="5A646E"/>
                </a:solidFill>
                <a:latin typeface="Aptos"/>
              </a:defRPr>
            </a:pPr>
            <a:r>
              <a:rPr dirty="0"/>
              <a:t>• Track usage metrics closely and iteratively adapt borrowing rules.</a:t>
            </a:r>
          </a:p>
        </p:txBody>
      </p:sp>
      <p:pic>
        <p:nvPicPr>
          <p:cNvPr id="8" name="Picture 7" descr="QR code for an ALA grant link">
            <a:extLst>
              <a:ext uri="{FF2B5EF4-FFF2-40B4-BE49-F238E27FC236}">
                <a16:creationId xmlns:a16="http://schemas.microsoft.com/office/drawing/2014/main" id="{F96E68BA-B7ED-40A0-2BF2-A0A3F32A2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357" y="4413503"/>
            <a:ext cx="2326005" cy="23260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7D08BC-F45C-62BB-E0C9-2272C03FF855}"/>
              </a:ext>
            </a:extLst>
          </p:cNvPr>
          <p:cNvSpPr txBox="1"/>
          <p:nvPr/>
        </p:nvSpPr>
        <p:spPr>
          <a:xfrm>
            <a:off x="9392603" y="4971288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Scan this QR code for an NDSL grant opportunity!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93BE6E19-48D0-5525-6E22-BDBD29C53EDD}"/>
              </a:ext>
            </a:extLst>
          </p:cNvPr>
          <p:cNvCxnSpPr>
            <a:cxnSpLocks/>
          </p:cNvCxnSpPr>
          <p:nvPr/>
        </p:nvCxnSpPr>
        <p:spPr>
          <a:xfrm>
            <a:off x="2320646" y="5227319"/>
            <a:ext cx="539711" cy="259081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QR code for an NDSL grant link">
            <a:extLst>
              <a:ext uri="{FF2B5EF4-FFF2-40B4-BE49-F238E27FC236}">
                <a16:creationId xmlns:a16="http://schemas.microsoft.com/office/drawing/2014/main" id="{29B330DC-D957-4599-C926-7E6FA1FCA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38" y="4413503"/>
            <a:ext cx="2326005" cy="23260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60BC4C-92F5-1E85-17E2-53F66DEA24CC}"/>
              </a:ext>
            </a:extLst>
          </p:cNvPr>
          <p:cNvSpPr txBox="1"/>
          <p:nvPr/>
        </p:nvSpPr>
        <p:spPr>
          <a:xfrm>
            <a:off x="896113" y="4949951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ptos" panose="020B0004020202020204" pitchFamily="34" charset="0"/>
              </a:rPr>
              <a:t>Scan this QR code for an ALA grant opportunity!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3746A373-64CD-595D-3F09-AB81D56C3034}"/>
              </a:ext>
            </a:extLst>
          </p:cNvPr>
          <p:cNvCxnSpPr>
            <a:cxnSpLocks/>
          </p:cNvCxnSpPr>
          <p:nvPr/>
        </p:nvCxnSpPr>
        <p:spPr>
          <a:xfrm rot="10800000" flipV="1">
            <a:off x="9046846" y="5227319"/>
            <a:ext cx="499490" cy="34413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E8185C-38EE-A4F8-49F7-B35C1F399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B4E795-0F18-3DB4-8A23-1E98E5215715}"/>
              </a:ext>
            </a:extLst>
          </p:cNvPr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D4A017"/>
                </a:solidFill>
                <a:latin typeface="Aptos"/>
              </a:defRPr>
            </a:pPr>
            <a:r>
              <a:t>LIBRARY OF THINGS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61BB1E-3ED3-AEFC-421A-655149481E3D}"/>
              </a:ext>
            </a:extLst>
          </p:cNvPr>
          <p:cNvSpPr txBox="1"/>
          <p:nvPr/>
        </p:nvSpPr>
        <p:spPr>
          <a:xfrm>
            <a:off x="228600" y="740443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82B49"/>
                </a:solidFill>
                <a:latin typeface="Aptos Display"/>
              </a:defRPr>
            </a:pPr>
            <a:r>
              <a:rPr lang="en-US" dirty="0"/>
              <a:t>Let’s Talk About It!</a:t>
            </a:r>
            <a:endParaRPr dirty="0"/>
          </a:p>
        </p:txBody>
      </p:sp>
      <p:pic>
        <p:nvPicPr>
          <p:cNvPr id="7" name="Picture 6" descr="Photograph showing three pastel sticky notes representing emotional expressions against a pink background. Left note displays a sad face, center note a neutral face, and right note a smiling face.">
            <a:extLst>
              <a:ext uri="{FF2B5EF4-FFF2-40B4-BE49-F238E27FC236}">
                <a16:creationId xmlns:a16="http://schemas.microsoft.com/office/drawing/2014/main" id="{35A11734-589E-A6EB-8F88-54025612F2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70" t="-143" r="4782" b="243"/>
          <a:stretch>
            <a:fillRect/>
          </a:stretch>
        </p:blipFill>
        <p:spPr>
          <a:xfrm>
            <a:off x="4398264" y="987552"/>
            <a:ext cx="7437120" cy="5596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AC42257E-B092-CC29-F2A9-F65E6E736C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818163"/>
              </p:ext>
            </p:extLst>
          </p:nvPr>
        </p:nvGraphicFramePr>
        <p:xfrm>
          <a:off x="228600" y="1535309"/>
          <a:ext cx="3977640" cy="4636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2670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ec37a091-b9a6-47e5-98d0-903d4a419203}" enabled="0" method="" siteId="{ec37a091-b9a6-47e5-98d0-903d4a41920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613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Office Theme</vt:lpstr>
      <vt:lpstr>Beyond Books: Launching and Managing a Library of Things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Stockdill, Tina</dc:creator>
  <cp:keywords/>
  <dc:description>generated using python-pptx</dc:description>
  <cp:lastModifiedBy>Stockdill, Tina</cp:lastModifiedBy>
  <cp:revision>2</cp:revision>
  <dcterms:created xsi:type="dcterms:W3CDTF">2013-01-27T09:14:16Z</dcterms:created>
  <dcterms:modified xsi:type="dcterms:W3CDTF">2026-09-09T17:35:38Z</dcterms:modified>
  <cp:category/>
</cp:coreProperties>
</file>