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8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</p:sldIdLst>
  <p:sldSz cx="9144000" cy="5143500" type="screen16x9"/>
  <p:notesSz cx="6858000" cy="9144000"/>
  <p:embeddedFontLst>
    <p:embeddedFont>
      <p:font typeface="Exo" pitchFamily="2" charset="77"/>
      <p:regular r:id="rId89"/>
      <p:bold r:id="rId90"/>
      <p:italic r:id="rId91"/>
      <p:boldItalic r:id="rId92"/>
    </p:embeddedFont>
    <p:embeddedFont>
      <p:font typeface="Lato" panose="020F0502020204030203" pitchFamily="34" charset="0"/>
      <p:regular r:id="rId93"/>
      <p:bold r:id="rId94"/>
      <p:italic r:id="rId95"/>
    </p:embeddedFont>
    <p:embeddedFont>
      <p:font typeface="Lexend" pitchFamily="2" charset="77"/>
      <p:regular r:id="rId96"/>
      <p:bold r:id="rId97"/>
    </p:embeddedFont>
    <p:embeddedFont>
      <p:font typeface="Pacifico" pitchFamily="2" charset="77"/>
      <p:regular r:id="rId98"/>
    </p:embeddedFont>
    <p:embeddedFont>
      <p:font typeface="Roboto" panose="02000000000000000000" pitchFamily="2" charset="0"/>
      <p:regular r:id="rId99"/>
      <p:bold r:id="rId100"/>
      <p:italic r:id="rId101"/>
      <p:boldItalic r:id="rId102"/>
    </p:embeddedFont>
    <p:embeddedFont>
      <p:font typeface="Rokkitt" pitchFamily="2" charset="77"/>
      <p:regular r:id="rId103"/>
      <p:bold r:id="rId104"/>
      <p:italic r:id="rId105"/>
      <p:boldItalic r:id="rId106"/>
    </p:embeddedFont>
    <p:embeddedFont>
      <p:font typeface="Trebuchet MS" panose="020B0703020202090204" pitchFamily="34" charset="0"/>
      <p:regular r:id="rId107"/>
      <p:bold r:id="rId108"/>
      <p:italic r:id="rId109"/>
    </p:embeddedFont>
    <p:embeddedFont>
      <p:font typeface="Verdana" panose="020B0604030504040204" pitchFamily="34" charset="0"/>
      <p:regular r:id="rId110"/>
      <p:bold r:id="rId111"/>
      <p:italic r:id="rId112"/>
      <p:boldItalic r:id="rId1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5"/>
  </p:normalViewPr>
  <p:slideViewPr>
    <p:cSldViewPr snapToGrid="0">
      <p:cViewPr varScale="1">
        <p:scale>
          <a:sx n="133" d="100"/>
          <a:sy n="133" d="100"/>
        </p:scale>
        <p:origin x="944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112" Type="http://schemas.openxmlformats.org/officeDocument/2006/relationships/font" Target="fonts/font24.fntdata"/><Relationship Id="rId16" Type="http://schemas.openxmlformats.org/officeDocument/2006/relationships/slide" Target="slides/slide15.xml"/><Relationship Id="rId107" Type="http://schemas.openxmlformats.org/officeDocument/2006/relationships/font" Target="fonts/font19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4.fntdata"/><Relationship Id="rId5" Type="http://schemas.openxmlformats.org/officeDocument/2006/relationships/slide" Target="slides/slide4.xml"/><Relationship Id="rId90" Type="http://schemas.openxmlformats.org/officeDocument/2006/relationships/font" Target="fonts/font2.fntdata"/><Relationship Id="rId95" Type="http://schemas.openxmlformats.org/officeDocument/2006/relationships/font" Target="fonts/font7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25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5.fntdata"/><Relationship Id="rId108" Type="http://schemas.openxmlformats.org/officeDocument/2006/relationships/font" Target="fonts/font20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3.fntdata"/><Relationship Id="rId9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6.fntdata"/><Relationship Id="rId99" Type="http://schemas.openxmlformats.org/officeDocument/2006/relationships/font" Target="fonts/font11.fntdata"/><Relationship Id="rId10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2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9.fntdata"/><Relationship Id="rId104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22.fntdata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2.fntdata"/><Relationship Id="rId105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5.fntdata"/><Relationship Id="rId98" Type="http://schemas.openxmlformats.org/officeDocument/2006/relationships/font" Target="fonts/font1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111" Type="http://schemas.openxmlformats.org/officeDocument/2006/relationships/font" Target="fonts/font2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abebb627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abebb627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77460421bd_0_1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77460421bd_0_18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658b647e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658b647e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658b647e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f658b647e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9.3:  Promote individual and collective reflection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77460421bd_0_1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77460421bd_0_1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MEG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6cdaf968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f6cdaf968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79216f8465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79216f8465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658b647ed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658b647ed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77460421bd_0_1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77460421bd_0_1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 out loud to group.  Emphasize the ALL students.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747fb1b16f_0_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747fb1b16f_0_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6cdaf9682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f6cdaf9682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UDL principles used in this session: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Lighting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Various groupings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Hamburger Fold Activity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Personal Story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Images and descriptions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6b8b2ec3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f6b8b2ec3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6b8b2ec38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6b8b2ec38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6b8b2ec3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f6b8b2ec3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6b8b2ec3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6b8b2ec3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6b8b2ec3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6b8b2ec3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747fb1b16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747fb1b16f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73540"/>
                </a:solidFill>
                <a:highlight>
                  <a:schemeClr val="lt1"/>
                </a:highlight>
              </a:rPr>
              <a:t>An instructional strategy used to activate students' brains with the goal of maximizing engagement in the learning process. It integrates the principles of social-emotional learning and neuroscience which transforms the classroom experience into a highly energetic learning environment.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abebb6273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eabebb6273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Those in RED are the focus of this presentation.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eabebb6273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eabebb6273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6b8b2ec3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f6b8b2ec38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eabebb6273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eabebb6273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658b647ed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658b647ed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eabebb6273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eabebb6273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eabebb6273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eabebb6273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eabebb6273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eabebb6273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eabebb6273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eabebb6273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abebb6273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eabebb6273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eb7591a07a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eb7591a07a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Provide a </a:t>
            </a:r>
            <a:r>
              <a:rPr lang="en" b="1">
                <a:solidFill>
                  <a:schemeClr val="dk1"/>
                </a:solidFill>
              </a:rPr>
              <a:t>bank of templates</a:t>
            </a:r>
            <a:r>
              <a:rPr lang="en">
                <a:solidFill>
                  <a:schemeClr val="dk1"/>
                </a:solidFill>
              </a:rPr>
              <a:t> (mind map, storyboard, flowchart, Venn diagram) for planning ideas.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Purpose: Students choose the tool that </a:t>
            </a:r>
            <a:r>
              <a:rPr lang="en" b="1">
                <a:solidFill>
                  <a:schemeClr val="dk1"/>
                </a:solidFill>
              </a:rPr>
              <a:t>best fits their thinking</a:t>
            </a:r>
            <a:r>
              <a:rPr lang="en">
                <a:solidFill>
                  <a:schemeClr val="dk1"/>
                </a:solidFill>
              </a:rPr>
              <a:t>, increasing </a:t>
            </a:r>
            <a:r>
              <a:rPr lang="en" b="1">
                <a:solidFill>
                  <a:schemeClr val="dk1"/>
                </a:solidFill>
              </a:rPr>
              <a:t>active involvement</a:t>
            </a:r>
            <a:r>
              <a:rPr lang="en">
                <a:solidFill>
                  <a:schemeClr val="dk1"/>
                </a:solidFill>
              </a:rPr>
              <a:t> in planning.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eb7591a07a_0_2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eb7591a07a_0_2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6b8b2ec3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f6b8b2ec38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eb7591a07a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eb7591a07a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eabebb6273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eabebb6273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96c8eead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96c8eead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eac204a91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eac204a91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f6b8b2ec38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f6b8b2ec38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eabebb6273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eabebb6273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eabebb6273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eabebb6273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eabebb6273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eabebb6273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f6b8b2ec38_2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f6b8b2ec38_2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eabebb6273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eabebb6273_0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abebb6273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eabebb6273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f6b8b2ec38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f6b8b2ec38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eabebb6273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eabebb6273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ac204a9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ac204a9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7.2 Optimize relevance, value and authenticity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Disclaimer:  Foundational Learning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eabebb6273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eabebb6273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 balance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eabebb6273_0_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eabebb6273_0_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eabebb6273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eabebb6273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eabebb6273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eabebb6273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eabebb6273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eabebb6273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eabebb6273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eabebb6273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Contrast is the difference between two colors.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If your text is dark, your background should be light, and vice versa.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3eabebb6273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3eabebb6273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abebb6273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3eabebb6273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eabebb627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eabebb627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eac204a91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eac204a91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abebb627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abebb627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eb7591a07a_0_2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3eb7591a07a_0_2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ed954096d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3ed954096d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eabebb6273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eabebb6273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eabebb6273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eabebb6273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f6b8b2ec38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3f6b8b2ec38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eabebb6273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3eabebb6273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eac204a91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eac204a918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eed2f5324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eed2f5324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eabebb6273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eabebb6273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77460421bd_0_2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77460421bd_0_2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6cdaf9682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6cdaf9682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f6b8b2ec3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f6b8b2ec3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f719b1ea0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3f719b1ea0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f658b647ed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3f658b647ed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3eb7591a07a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3eb7591a07a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f658b647e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3f658b647e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eb7591a07a_0_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3eb7591a07a_0_9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eb7591a07a_0_2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3eb7591a07a_0_2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eb7591a07a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eb7591a07a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eb7591a07a_0_2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3eb7591a07a_0_2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eb7591a07a_0_2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3eb7591a07a_0_2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77460421bd_0_9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77460421bd_0_9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3ed943db9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3ed943db9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ed943db9c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3ed943db9c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3ed943db9c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3ed943db9c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3f6cdaf968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3f6cdaf968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3f6cdaf9682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3f6cdaf9682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3f96cf072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3f96cf072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f719b1ea0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3f719b1ea0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77460421bd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77460421bd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 1 2">
  <p:cSld name="BLANK_1_1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52450" y="-50250"/>
            <a:ext cx="1010100" cy="5244000"/>
          </a:xfrm>
          <a:prstGeom prst="rect">
            <a:avLst/>
          </a:prstGeom>
          <a:solidFill>
            <a:srgbClr val="45277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1235150" y="137100"/>
            <a:ext cx="7683000" cy="8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-25025" y="-42000"/>
            <a:ext cx="9202500" cy="8889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121375" y="19200"/>
            <a:ext cx="8909700" cy="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Lato"/>
              <a:buNone/>
              <a:defRPr sz="3200" b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25400" marR="0" lvl="0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1pPr>
            <a:lvl2pPr marL="25400" marR="0" lvl="1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2pPr>
            <a:lvl3pPr marL="25400" marR="0" lvl="2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3pPr>
            <a:lvl4pPr marL="25400" marR="0" lvl="3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4pPr>
            <a:lvl5pPr marL="25400" marR="0" lvl="4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5pPr>
            <a:lvl6pPr marL="25400" marR="0" lvl="5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6pPr>
            <a:lvl7pPr marL="25400" marR="0" lvl="6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7pPr>
            <a:lvl8pPr marL="25400" marR="0" lvl="7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8pPr>
            <a:lvl9pPr marL="25400" marR="0" lvl="8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9pPr>
          </a:lstStyle>
          <a:p>
            <a:pPr marL="254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121375" y="908825"/>
            <a:ext cx="8909700" cy="38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  <a:defRPr sz="2400"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○"/>
              <a:defRPr sz="2000">
                <a:latin typeface="Lato"/>
                <a:ea typeface="Lato"/>
                <a:cs typeface="Lato"/>
                <a:sym typeface="Lat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 sz="1400"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  <a:defRPr sz="1200"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2">
  <p:cSld name="1_Title Slide_2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-25025" y="-42000"/>
            <a:ext cx="9202500" cy="930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ctrTitle"/>
          </p:nvPr>
        </p:nvSpPr>
        <p:spPr>
          <a:xfrm>
            <a:off x="121375" y="171600"/>
            <a:ext cx="89097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Lato"/>
              <a:buNone/>
              <a:defRPr sz="3200" b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25400" marR="0" lvl="0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1pPr>
            <a:lvl2pPr marL="25400" marR="0" lvl="1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2pPr>
            <a:lvl3pPr marL="25400" marR="0" lvl="2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3pPr>
            <a:lvl4pPr marL="25400" marR="0" lvl="3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4pPr>
            <a:lvl5pPr marL="25400" marR="0" lvl="4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5pPr>
            <a:lvl6pPr marL="25400" marR="0" lvl="5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6pPr>
            <a:lvl7pPr marL="25400" marR="0" lvl="6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7pPr>
            <a:lvl8pPr marL="25400" marR="0" lvl="7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8pPr>
            <a:lvl9pPr marL="25400" marR="0" lvl="8" indent="0" algn="r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defRPr>
            </a:lvl9pPr>
          </a:lstStyle>
          <a:p>
            <a:pPr marL="254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>
            <a:off x="121375" y="1213625"/>
            <a:ext cx="8909700" cy="3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  <a:defRPr sz="2400"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○"/>
              <a:defRPr sz="2000">
                <a:latin typeface="Lato"/>
                <a:ea typeface="Lato"/>
                <a:cs typeface="Lato"/>
                <a:sym typeface="Lat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 sz="1400"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  <a:defRPr sz="1200"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 4">
  <p:cSld name="BLANK_1_5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g"/><Relationship Id="rId5" Type="http://schemas.openxmlformats.org/officeDocument/2006/relationships/hyperlink" Target="http://www.youtube.com/watch?v=3iZg1xBW4tA" TargetMode="Externa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Dk6V-B4Qhw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png"/><Relationship Id="rId4" Type="http://schemas.openxmlformats.org/officeDocument/2006/relationships/image" Target="../media/image7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UDL+ambiguity+in+visual+hierarchy&amp;sca_esv=53adf50e10334de7&amp;rlz=1C5GCCM_en&amp;biw=1272&amp;bih=656&amp;aic=0&amp;ei=Gj1taYrkEtHLp84PuJqgkQM&amp;ved=0ahUKEwiK2erM8ZWSAxXR5ckDHTgNKDIQ4dUDCBE&amp;uact=5&amp;oq=UDL+ambiguity+in+visual+hierarchy&amp;gs_lp=Egxnd3Mtd2l6LXNlcnAiIVVETCBhbWJpZ3VpdHkgaW4gdmlzdWFsIGhpZXJhcmNoeTIIEAAYgAQYogQyBRAAGO8FMgUQABjvBTIFEAAY7wVIqiJQ_RlYliBwAngBkAEAmAGhAaAB2ASqAQMwLjS4AQPIAQD4AQGYAgWgAtUDwgIKEAAYsAMY1gQYR5gDAIgGAZAGCJIHAzIuM6AHxQ6yBwMwLjO4B8wDwgcFMC4zLjLIBwyACAA&amp;sclient=gws-wiz-serp&amp;safe=active&amp;ssui=on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hyperlink" Target="https://www.google.com/search?sca_esv=53adf50e10334de7&amp;rlz=1C5GCCM_en&amp;udm=2&amp;fbs=ADc_l-aN0CWEZBOHjofHoaMMDiKpaEWjvZ2Py1XXV8d8KvlI3vxYI1tojT_24H7Q4iMwclQvV5D9BlBw55EmBElwpyk3vkCRvRKYb73Oznzx1ULLqQN09iNZfjQDepxEuJbklGn0-bZ97G-yN7-OLkpgmFvzhDSBIGP_VSbVzyE8FUFQKgLJbVKKDSVJK-vyBGwndK7RScuJbt_NEaG3GLrTt7NTKCSR3g&amp;q=bad+examples+of+visual+hierarchy&amp;sa=X&amp;ved=2ahUKEwjp1bK5vpiSAxWNM9AFHT2XCB0QtKgLegQIExAB&amp;biw=1272&amp;bih=656&amp;dpr=2&amp;aic=0&amp;safe=active&amp;ssui=on#sv=CAMSVhoyKhBlLWxBNGtJQ1RvRjdpQ2ZNMg5sQTRrSUNUb0Y3aUNmTToOXy1WQUdtNkRIMTNQSU0gBCocCgZtb3NhaWMSEGUtbEE0a0lDVG9GN2lDZk0YADABGAcg9cntjQcwAkoKCAIQAhgCIAIoAg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gif"/><Relationship Id="rId4" Type="http://schemas.openxmlformats.org/officeDocument/2006/relationships/image" Target="../media/image85.gi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9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6.jpg"/><Relationship Id="rId4" Type="http://schemas.openxmlformats.org/officeDocument/2006/relationships/hyperlink" Target="http://www.youtube.com/watch?v=MDk6V-B4Qhw" TargetMode="Externa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signaturepractices.casel.org/suit-yourself/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ctrTitle"/>
          </p:nvPr>
        </p:nvSpPr>
        <p:spPr>
          <a:xfrm>
            <a:off x="0" y="844469"/>
            <a:ext cx="5292300" cy="11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80"/>
              <a:t>Imagine you are going on a camping trip…</a:t>
            </a:r>
            <a:endParaRPr sz="3780"/>
          </a:p>
        </p:txBody>
      </p:sp>
      <p:pic>
        <p:nvPicPr>
          <p:cNvPr id="81" name="Google Shape;8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1925" y="252100"/>
            <a:ext cx="3262925" cy="23306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/>
          <p:nvPr/>
        </p:nvSpPr>
        <p:spPr>
          <a:xfrm>
            <a:off x="1036375" y="217500"/>
            <a:ext cx="2239200" cy="461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While we get settled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3" name="Google Shape;83;p19"/>
          <p:cNvSpPr txBox="1"/>
          <p:nvPr/>
        </p:nvSpPr>
        <p:spPr>
          <a:xfrm>
            <a:off x="281400" y="2025275"/>
            <a:ext cx="501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Complete the following sentence stem starters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4" name="Google Shape;84;p19" title="Screenshot 2026-08-11 at 8.32.4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3689" y="2686950"/>
            <a:ext cx="5292300" cy="227433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2111288" y="177175"/>
            <a:ext cx="387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Connecting to Our Why</a:t>
            </a:r>
            <a:endParaRPr/>
          </a:p>
        </p:txBody>
      </p:sp>
      <p:pic>
        <p:nvPicPr>
          <p:cNvPr id="158" name="Google Shape;1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9175" y="970450"/>
            <a:ext cx="4421124" cy="4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/>
          <p:nvPr/>
        </p:nvSpPr>
        <p:spPr>
          <a:xfrm>
            <a:off x="8612125" y="118864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245625" y="59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WHY….</a:t>
            </a:r>
            <a:endParaRPr/>
          </a:p>
        </p:txBody>
      </p:sp>
      <p:sp>
        <p:nvSpPr>
          <p:cNvPr id="165" name="Google Shape;165;p29"/>
          <p:cNvSpPr txBox="1"/>
          <p:nvPr/>
        </p:nvSpPr>
        <p:spPr>
          <a:xfrm>
            <a:off x="572725" y="2571750"/>
            <a:ext cx="262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Your own children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6" name="Google Shape;166;p29"/>
          <p:cNvSpPr txBox="1"/>
          <p:nvPr/>
        </p:nvSpPr>
        <p:spPr>
          <a:xfrm>
            <a:off x="5786100" y="2495550"/>
            <a:ext cx="272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Your niece or nephew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67" name="Google Shape;167;p29" title="Screenshot 2025-08-03 at 3.15.2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00" y="548825"/>
            <a:ext cx="2070340" cy="2022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 title="Screenshot 2025-08-03 at 3.15.1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0875" y="518050"/>
            <a:ext cx="2252461" cy="20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9" title="Screenshot 2025-08-03 at 3.15.4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9476" y="445149"/>
            <a:ext cx="1856743" cy="202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9" title="Screenshot 2025-08-03 at 3.23.2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26975" y="424631"/>
            <a:ext cx="1856751" cy="2063968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9"/>
          <p:cNvSpPr txBox="1"/>
          <p:nvPr/>
        </p:nvSpPr>
        <p:spPr>
          <a:xfrm>
            <a:off x="320575" y="4781250"/>
            <a:ext cx="262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Your friends from HS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2" name="Google Shape;172;p29" title="Screenshot 2025-08-03 at 3.20.37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7614" y="3079450"/>
            <a:ext cx="1330287" cy="16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9" title="Screenshot 2025-08-03 at 3.22.10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9075" y="3079450"/>
            <a:ext cx="1265150" cy="16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9" title="Screenshot 2025-08-03 at 3.24.18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10762" y="2727006"/>
            <a:ext cx="1330275" cy="214626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9"/>
          <p:cNvSpPr txBox="1"/>
          <p:nvPr/>
        </p:nvSpPr>
        <p:spPr>
          <a:xfrm>
            <a:off x="2941977" y="4781250"/>
            <a:ext cx="225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Your nephew’s son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6" name="Google Shape;176;p29" title="Screenshot 2025-08-03 at 3.15.01 PM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9496" y="2957249"/>
            <a:ext cx="1496738" cy="214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 title="Screenshot 2025-08-04 at 9.00.18 AM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11825" y="2964200"/>
            <a:ext cx="1613300" cy="193931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9"/>
          <p:cNvSpPr txBox="1"/>
          <p:nvPr/>
        </p:nvSpPr>
        <p:spPr>
          <a:xfrm>
            <a:off x="8612125" y="140475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9" name="Google Shape;179;p29"/>
          <p:cNvSpPr txBox="1"/>
          <p:nvPr/>
        </p:nvSpPr>
        <p:spPr>
          <a:xfrm rot="-5398008">
            <a:off x="-86524" y="4631225"/>
            <a:ext cx="5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⭃</a:t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/>
          <p:nvPr/>
        </p:nvSpPr>
        <p:spPr>
          <a:xfrm>
            <a:off x="3248022" y="129675"/>
            <a:ext cx="6204900" cy="3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Who is…..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That kid in your classroom…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        what did it look like for them…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That person in your life….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         how did they struggle?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Do you have personal story….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85" name="Google Shape;18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616" y="345450"/>
            <a:ext cx="2314600" cy="231464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/>
          <p:nvPr/>
        </p:nvSpPr>
        <p:spPr>
          <a:xfrm>
            <a:off x="2705825" y="3514800"/>
            <a:ext cx="1776000" cy="3141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0"/>
          <p:cNvSpPr txBox="1"/>
          <p:nvPr/>
        </p:nvSpPr>
        <p:spPr>
          <a:xfrm>
            <a:off x="4704625" y="3441000"/>
            <a:ext cx="556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Bottom of Page 1 of your handout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8" name="Google Shape;188;p30"/>
          <p:cNvSpPr txBox="1"/>
          <p:nvPr/>
        </p:nvSpPr>
        <p:spPr>
          <a:xfrm>
            <a:off x="3500850" y="4050075"/>
            <a:ext cx="4945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1 - 2 minutes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Be prepared stand &amp; pair up and discuss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9" name="Google Shape;189;p30"/>
          <p:cNvSpPr txBox="1"/>
          <p:nvPr/>
        </p:nvSpPr>
        <p:spPr>
          <a:xfrm rot="-5398008">
            <a:off x="-129433" y="4631225"/>
            <a:ext cx="5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⭃</a:t>
            </a:r>
            <a:endParaRPr sz="2200">
              <a:solidFill>
                <a:srgbClr val="FF0000"/>
              </a:solidFill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1" name="Google Shape;191;p30" title="Screenshot 2026-08-04 at 11.29.5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02050"/>
            <a:ext cx="2705826" cy="1442775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>
            <a:spLocks noGrp="1"/>
          </p:cNvSpPr>
          <p:nvPr>
            <p:ph type="title"/>
          </p:nvPr>
        </p:nvSpPr>
        <p:spPr>
          <a:xfrm>
            <a:off x="245625" y="59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WHY….</a:t>
            </a: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2000" y="3045903"/>
            <a:ext cx="3684225" cy="184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1"/>
          <p:cNvSpPr txBox="1"/>
          <p:nvPr/>
        </p:nvSpPr>
        <p:spPr>
          <a:xfrm>
            <a:off x="539675" y="2238177"/>
            <a:ext cx="1850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Who is this kid in your class?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9" name="Google Shape;199;p31"/>
          <p:cNvSpPr txBox="1"/>
          <p:nvPr/>
        </p:nvSpPr>
        <p:spPr>
          <a:xfrm>
            <a:off x="3601588" y="2183438"/>
            <a:ext cx="1850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Who is this kid in your class?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0" name="Google Shape;200;p31"/>
          <p:cNvPicPr preferRelativeResize="0"/>
          <p:nvPr/>
        </p:nvPicPr>
        <p:blipFill rotWithShape="1">
          <a:blip r:embed="rId4">
            <a:alphaModFix/>
          </a:blip>
          <a:srcRect b="-15115"/>
          <a:stretch/>
        </p:blipFill>
        <p:spPr>
          <a:xfrm>
            <a:off x="109300" y="632250"/>
            <a:ext cx="2857500" cy="184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1" title="Screenshot 2025-08-03 at 3.31.18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6100" y="541825"/>
            <a:ext cx="2090079" cy="202292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1"/>
          <p:cNvSpPr txBox="1"/>
          <p:nvPr/>
        </p:nvSpPr>
        <p:spPr>
          <a:xfrm>
            <a:off x="6086775" y="2574475"/>
            <a:ext cx="330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The student we don’t see…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03" name="Google Shape;20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35950" y="3036175"/>
            <a:ext cx="2035200" cy="161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1"/>
          <p:cNvSpPr txBox="1"/>
          <p:nvPr/>
        </p:nvSpPr>
        <p:spPr>
          <a:xfrm>
            <a:off x="1831811" y="4525060"/>
            <a:ext cx="239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Who is that person 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in your life?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5" name="Google Shape;205;p31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06" name="Google Shape;206;p31"/>
          <p:cNvSpPr txBox="1"/>
          <p:nvPr/>
        </p:nvSpPr>
        <p:spPr>
          <a:xfrm rot="-5398008">
            <a:off x="2734" y="4631225"/>
            <a:ext cx="5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⭃</a:t>
            </a:r>
            <a:endParaRPr sz="2200">
              <a:solidFill>
                <a:srgbClr val="FF0000"/>
              </a:solidFill>
            </a:endParaRPr>
          </a:p>
        </p:txBody>
      </p:sp>
      <p:pic>
        <p:nvPicPr>
          <p:cNvPr id="207" name="Google Shape;207;p31" title="Screenshot 2026-06-10 at 9.40.19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44475" y="216750"/>
            <a:ext cx="2983950" cy="19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 txBox="1"/>
          <p:nvPr/>
        </p:nvSpPr>
        <p:spPr>
          <a:xfrm>
            <a:off x="5984711" y="4768920"/>
            <a:ext cx="239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Maybe its you?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>
            <a:spLocks noGrp="1"/>
          </p:cNvSpPr>
          <p:nvPr>
            <p:ph type="title"/>
          </p:nvPr>
        </p:nvSpPr>
        <p:spPr>
          <a:xfrm>
            <a:off x="615163" y="445025"/>
            <a:ext cx="168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 Up</a:t>
            </a:r>
            <a:endParaRPr/>
          </a:p>
        </p:txBody>
      </p:sp>
      <p:pic>
        <p:nvPicPr>
          <p:cNvPr id="214" name="Google Shape;21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850" y="1192701"/>
            <a:ext cx="2028425" cy="312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2" title="Screenshot 2026-08-11 at 8.44.1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5225" y="1256502"/>
            <a:ext cx="2667499" cy="285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2" descr="This 2 minute countdown timer is made for professional use and has some minimal sound effects in the last 5 seconds" title="2 MINUTE TIMER - COUNTDOWN TIM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6175" y="1916850"/>
            <a:ext cx="2667500" cy="15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2"/>
          <p:cNvSpPr txBox="1">
            <a:spLocks noGrp="1"/>
          </p:cNvSpPr>
          <p:nvPr>
            <p:ph type="title"/>
          </p:nvPr>
        </p:nvSpPr>
        <p:spPr>
          <a:xfrm>
            <a:off x="3728100" y="515575"/>
            <a:ext cx="168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Pair Up</a:t>
            </a:r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/>
          </p:nvPr>
        </p:nvSpPr>
        <p:spPr>
          <a:xfrm>
            <a:off x="5928300" y="620000"/>
            <a:ext cx="32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minutes to share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>
            <a:spLocks noGrp="1"/>
          </p:cNvSpPr>
          <p:nvPr>
            <p:ph type="title"/>
          </p:nvPr>
        </p:nvSpPr>
        <p:spPr>
          <a:xfrm>
            <a:off x="311700" y="110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Return to Your Seat</a:t>
            </a:r>
            <a:endParaRPr/>
          </a:p>
        </p:txBody>
      </p:sp>
      <p:pic>
        <p:nvPicPr>
          <p:cNvPr id="224" name="Google Shape;224;p33" title="Screenshot 2025-08-27 at 3.38.2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3550" y="839875"/>
            <a:ext cx="5676900" cy="30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3"/>
          <p:cNvSpPr txBox="1">
            <a:spLocks noGrp="1"/>
          </p:cNvSpPr>
          <p:nvPr>
            <p:ph type="title"/>
          </p:nvPr>
        </p:nvSpPr>
        <p:spPr>
          <a:xfrm>
            <a:off x="377650" y="4184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minute</a:t>
            </a:r>
            <a:endParaRPr/>
          </a:p>
        </p:txBody>
      </p:sp>
      <p:sp>
        <p:nvSpPr>
          <p:cNvPr id="226" name="Google Shape;226;p33"/>
          <p:cNvSpPr txBox="1"/>
          <p:nvPr/>
        </p:nvSpPr>
        <p:spPr>
          <a:xfrm rot="-5398008">
            <a:off x="2734" y="4631225"/>
            <a:ext cx="5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⭃</a:t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Turn to Page 2 of Your Hand Out</a:t>
            </a:r>
            <a:endParaRPr/>
          </a:p>
        </p:txBody>
      </p:sp>
      <p:pic>
        <p:nvPicPr>
          <p:cNvPr id="232" name="Google Shape;232;p34" title="Screenshot 2026-08-04 at 11.34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550" y="1516888"/>
            <a:ext cx="3010451" cy="34742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3" name="Google Shape;233;p34" title="Screenshot 2026-08-04 at 11.34.3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1551" y="1590113"/>
            <a:ext cx="3010450" cy="33277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4" name="Google Shape;234;p34"/>
          <p:cNvSpPr txBox="1"/>
          <p:nvPr/>
        </p:nvSpPr>
        <p:spPr>
          <a:xfrm>
            <a:off x="1804050" y="1017725"/>
            <a:ext cx="104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Page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5" name="Google Shape;235;p34"/>
          <p:cNvSpPr txBox="1"/>
          <p:nvPr/>
        </p:nvSpPr>
        <p:spPr>
          <a:xfrm>
            <a:off x="6042225" y="1073075"/>
            <a:ext cx="104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Page 2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/>
          <p:nvPr/>
        </p:nvSpPr>
        <p:spPr>
          <a:xfrm>
            <a:off x="182075" y="129675"/>
            <a:ext cx="6535200" cy="5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Universal Design for Learning 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(UDL) is a framework for designing learning experiences that: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Are accessible for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all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students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Reduce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barriers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Provides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flexibility</a:t>
            </a:r>
            <a:endParaRPr sz="2100" b="1" u="sng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Usable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, and beneficial to all students, regardless of their individual needs and abilities. UDL emphasizes providing multiple ways for students to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engage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with the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learning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material, represent their knowledge, and express their understanding where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all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students can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thrive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.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Variability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is the norm, not the exception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All students can work towards same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firm goals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with flexible means and adequate supports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273540"/>
              </a:buClr>
              <a:buSzPts val="2100"/>
              <a:buAutoNum type="arabicPeriod"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All students can build learner </a:t>
            </a:r>
            <a:r>
              <a:rPr lang="en" sz="2100" b="1" u="sng">
                <a:solidFill>
                  <a:srgbClr val="273540"/>
                </a:solidFill>
                <a:highlight>
                  <a:srgbClr val="FFFFFF"/>
                </a:highlight>
              </a:rPr>
              <a:t>agency</a:t>
            </a: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</p:txBody>
      </p:sp>
      <p:pic>
        <p:nvPicPr>
          <p:cNvPr id="241" name="Google Shape;24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7275" y="1512413"/>
            <a:ext cx="2286324" cy="2118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5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R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6"/>
          <p:cNvSpPr txBox="1">
            <a:spLocks noGrp="1"/>
          </p:cNvSpPr>
          <p:nvPr>
            <p:ph type="title"/>
          </p:nvPr>
        </p:nvSpPr>
        <p:spPr>
          <a:xfrm>
            <a:off x="4572000" y="1205650"/>
            <a:ext cx="3199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120"/>
              <a:t>What UDL Is  </a:t>
            </a:r>
            <a:endParaRPr sz="4120"/>
          </a:p>
        </p:txBody>
      </p:sp>
      <p:sp>
        <p:nvSpPr>
          <p:cNvPr id="248" name="Google Shape;248;p36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49" name="Google Shape;24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800" y="12776"/>
            <a:ext cx="2916150" cy="520107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6"/>
          <p:cNvSpPr txBox="1"/>
          <p:nvPr/>
        </p:nvSpPr>
        <p:spPr>
          <a:xfrm>
            <a:off x="4708475" y="2635700"/>
            <a:ext cx="3544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It is important to be clear about what UDL is and what it isn’t.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>
            <a:spLocks noGrp="1"/>
          </p:cNvSpPr>
          <p:nvPr>
            <p:ph type="title"/>
          </p:nvPr>
        </p:nvSpPr>
        <p:spPr>
          <a:xfrm>
            <a:off x="1501625" y="1123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Firm Goals with Flexible Means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body" idx="1"/>
          </p:nvPr>
        </p:nvSpPr>
        <p:spPr>
          <a:xfrm>
            <a:off x="311700" y="863550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Designing for the Average is …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Designing for No One.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Learner Variability is the norm,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flexible means reduces barriers so 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ALL students can experience 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success. </a:t>
            </a:r>
            <a:endParaRPr sz="1900"/>
          </a:p>
        </p:txBody>
      </p:sp>
      <p:sp>
        <p:nvSpPr>
          <p:cNvPr id="257" name="Google Shape;257;p37"/>
          <p:cNvSpPr txBox="1">
            <a:spLocks noGrp="1"/>
          </p:cNvSpPr>
          <p:nvPr>
            <p:ph type="body" idx="2"/>
          </p:nvPr>
        </p:nvSpPr>
        <p:spPr>
          <a:xfrm>
            <a:off x="4759650" y="922175"/>
            <a:ext cx="4286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/>
              <a:t>However, before we can design flexible options and choices that reduce barriers, we need to be crystal clear about the goal (often a standard, objective or skill to be proficient).</a:t>
            </a:r>
            <a:endParaRPr sz="1900"/>
          </a:p>
        </p:txBody>
      </p:sp>
      <p:pic>
        <p:nvPicPr>
          <p:cNvPr id="258" name="Google Shape;2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8425" y="3262875"/>
            <a:ext cx="2810726" cy="188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ctrTitle"/>
          </p:nvPr>
        </p:nvSpPr>
        <p:spPr>
          <a:xfrm>
            <a:off x="303675" y="-806075"/>
            <a:ext cx="8665500" cy="377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89"/>
              <a:t>UDL High Leverage Practices</a:t>
            </a:r>
            <a:endParaRPr sz="4789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Nevada PhD 2026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600"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0225" y="2143900"/>
            <a:ext cx="2831100" cy="28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350" y="2355175"/>
            <a:ext cx="2408550" cy="24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8"/>
          <p:cNvSpPr txBox="1">
            <a:spLocks noGrp="1"/>
          </p:cNvSpPr>
          <p:nvPr>
            <p:ph type="subTitle" idx="1"/>
          </p:nvPr>
        </p:nvSpPr>
        <p:spPr>
          <a:xfrm>
            <a:off x="468250" y="611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UDL Is: RTI, MTSS</a:t>
            </a:r>
            <a:endParaRPr/>
          </a:p>
        </p:txBody>
      </p:sp>
      <p:pic>
        <p:nvPicPr>
          <p:cNvPr id="264" name="Google Shape;264;p38" title="RTI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24" y="853699"/>
            <a:ext cx="4566925" cy="387255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8"/>
          <p:cNvSpPr txBox="1"/>
          <p:nvPr/>
        </p:nvSpPr>
        <p:spPr>
          <a:xfrm>
            <a:off x="4596250" y="2414400"/>
            <a:ext cx="4548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273540"/>
                </a:solidFill>
                <a:highlight>
                  <a:srgbClr val="FFFFFF"/>
                </a:highlight>
              </a:rPr>
              <a:t>       UDL is Tier 1 </a:t>
            </a:r>
            <a:endParaRPr sz="27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(universal instruction for all students) 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73540"/>
                </a:solidFill>
                <a:highlight>
                  <a:srgbClr val="FFFFFF"/>
                </a:highlight>
              </a:rPr>
              <a:t> </a:t>
            </a: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73540"/>
                </a:solidFill>
                <a:highlight>
                  <a:srgbClr val="FFFFFF"/>
                </a:highlight>
              </a:rPr>
              <a:t> </a:t>
            </a:r>
            <a:endParaRPr sz="2400"/>
          </a:p>
        </p:txBody>
      </p:sp>
      <p:sp>
        <p:nvSpPr>
          <p:cNvPr id="266" name="Google Shape;266;p38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73" name="Google Shape;273;p39" title="Screenshot 2025-08-23 at 10.23.2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229"/>
            <a:ext cx="9144002" cy="5083043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9"/>
          <p:cNvSpPr txBox="1"/>
          <p:nvPr/>
        </p:nvSpPr>
        <p:spPr>
          <a:xfrm>
            <a:off x="8356800" y="245459"/>
            <a:ext cx="41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5" name="Google Shape;275;p39"/>
          <p:cNvSpPr txBox="1"/>
          <p:nvPr/>
        </p:nvSpPr>
        <p:spPr>
          <a:xfrm>
            <a:off x="96000" y="556025"/>
            <a:ext cx="3531300" cy="461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CURRICULUM DESIGN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6" name="Google Shape;276;p39"/>
          <p:cNvSpPr txBox="1"/>
          <p:nvPr/>
        </p:nvSpPr>
        <p:spPr>
          <a:xfrm>
            <a:off x="96000" y="1644650"/>
            <a:ext cx="3531300" cy="46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INSTRUCTIONAL STRATEGIES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7" name="Google Shape;277;p39"/>
          <p:cNvSpPr txBox="1"/>
          <p:nvPr/>
        </p:nvSpPr>
        <p:spPr>
          <a:xfrm>
            <a:off x="96000" y="2733275"/>
            <a:ext cx="3531300" cy="4617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ASSESSMENT METHODS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8" name="Google Shape;278;p39"/>
          <p:cNvSpPr txBox="1"/>
          <p:nvPr/>
        </p:nvSpPr>
        <p:spPr>
          <a:xfrm>
            <a:off x="155925" y="4037825"/>
            <a:ext cx="3531300" cy="461700"/>
          </a:xfrm>
          <a:prstGeom prst="rect">
            <a:avLst/>
          </a:prstGeom>
          <a:solidFill>
            <a:srgbClr val="CC008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CLASSROOM ENVIRONMENT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9" name="Google Shape;279;p39"/>
          <p:cNvSpPr txBox="1"/>
          <p:nvPr/>
        </p:nvSpPr>
        <p:spPr>
          <a:xfrm>
            <a:off x="2862525" y="30225"/>
            <a:ext cx="35313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UDL Principles &amp; Practices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"/>
          <p:cNvSpPr/>
          <p:nvPr/>
        </p:nvSpPr>
        <p:spPr>
          <a:xfrm>
            <a:off x="76200" y="997525"/>
            <a:ext cx="2863800" cy="2842800"/>
          </a:xfrm>
          <a:prstGeom prst="noSmoking">
            <a:avLst>
              <a:gd name="adj" fmla="val 1875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0"/>
          <p:cNvSpPr txBox="1">
            <a:spLocks noGrp="1"/>
          </p:cNvSpPr>
          <p:nvPr>
            <p:ph type="title"/>
          </p:nvPr>
        </p:nvSpPr>
        <p:spPr>
          <a:xfrm>
            <a:off x="3189500" y="-7225"/>
            <a:ext cx="303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UDL Is Not</a:t>
            </a:r>
            <a:endParaRPr/>
          </a:p>
        </p:txBody>
      </p:sp>
      <p:sp>
        <p:nvSpPr>
          <p:cNvPr id="286" name="Google Shape;286;p40"/>
          <p:cNvSpPr/>
          <p:nvPr/>
        </p:nvSpPr>
        <p:spPr>
          <a:xfrm>
            <a:off x="2980050" y="953425"/>
            <a:ext cx="3031500" cy="2931000"/>
          </a:xfrm>
          <a:prstGeom prst="noSmoking">
            <a:avLst>
              <a:gd name="adj" fmla="val 1875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0"/>
          <p:cNvSpPr txBox="1"/>
          <p:nvPr/>
        </p:nvSpPr>
        <p:spPr>
          <a:xfrm>
            <a:off x="-156600" y="1729200"/>
            <a:ext cx="3249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IEP/504</a:t>
            </a:r>
            <a:endParaRPr sz="31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</a:rPr>
              <a:t>Accomodation</a:t>
            </a:r>
            <a:endParaRPr sz="3100">
              <a:solidFill>
                <a:schemeClr val="dk1"/>
              </a:solidFill>
            </a:endParaRPr>
          </a:p>
        </p:txBody>
      </p:sp>
      <p:sp>
        <p:nvSpPr>
          <p:cNvPr id="288" name="Google Shape;288;p40"/>
          <p:cNvSpPr txBox="1"/>
          <p:nvPr/>
        </p:nvSpPr>
        <p:spPr>
          <a:xfrm>
            <a:off x="2980050" y="2031450"/>
            <a:ext cx="3249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</a:rPr>
              <a:t>Differentiation</a:t>
            </a:r>
            <a:endParaRPr sz="3300">
              <a:solidFill>
                <a:schemeClr val="dk1"/>
              </a:solidFill>
            </a:endParaRPr>
          </a:p>
        </p:txBody>
      </p:sp>
      <p:sp>
        <p:nvSpPr>
          <p:cNvPr id="289" name="Google Shape;289;p40"/>
          <p:cNvSpPr/>
          <p:nvPr/>
        </p:nvSpPr>
        <p:spPr>
          <a:xfrm>
            <a:off x="6104250" y="953425"/>
            <a:ext cx="3031500" cy="2931000"/>
          </a:xfrm>
          <a:prstGeom prst="noSmoking">
            <a:avLst>
              <a:gd name="adj" fmla="val 1875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0"/>
          <p:cNvSpPr txBox="1"/>
          <p:nvPr/>
        </p:nvSpPr>
        <p:spPr>
          <a:xfrm>
            <a:off x="6104250" y="1955250"/>
            <a:ext cx="3249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</a:rPr>
              <a:t>Batting 1,000</a:t>
            </a:r>
            <a:endParaRPr sz="3300">
              <a:solidFill>
                <a:schemeClr val="dk1"/>
              </a:solidFill>
            </a:endParaRPr>
          </a:p>
        </p:txBody>
      </p:sp>
      <p:sp>
        <p:nvSpPr>
          <p:cNvPr id="291" name="Google Shape;291;p40"/>
          <p:cNvSpPr txBox="1"/>
          <p:nvPr/>
        </p:nvSpPr>
        <p:spPr>
          <a:xfrm>
            <a:off x="5875650" y="3860250"/>
            <a:ext cx="3249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but you can improve your batting average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1"/>
          <p:cNvSpPr txBox="1">
            <a:spLocks noGrp="1"/>
          </p:cNvSpPr>
          <p:nvPr>
            <p:ph type="title"/>
          </p:nvPr>
        </p:nvSpPr>
        <p:spPr>
          <a:xfrm>
            <a:off x="3341900" y="221375"/>
            <a:ext cx="303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UDL Is Not</a:t>
            </a:r>
            <a:endParaRPr/>
          </a:p>
        </p:txBody>
      </p:sp>
      <p:pic>
        <p:nvPicPr>
          <p:cNvPr id="297" name="Google Shape;29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799" y="866324"/>
            <a:ext cx="4635975" cy="287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9897" y="790163"/>
            <a:ext cx="3031500" cy="303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2"/>
          <p:cNvSpPr txBox="1">
            <a:spLocks noGrp="1"/>
          </p:cNvSpPr>
          <p:nvPr>
            <p:ph type="title"/>
          </p:nvPr>
        </p:nvSpPr>
        <p:spPr>
          <a:xfrm>
            <a:off x="2648625" y="131925"/>
            <a:ext cx="303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UDL Is….</a:t>
            </a:r>
            <a:endParaRPr/>
          </a:p>
        </p:txBody>
      </p:sp>
      <p:pic>
        <p:nvPicPr>
          <p:cNvPr id="304" name="Google Shape;30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175" y="1082823"/>
            <a:ext cx="2479050" cy="347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1125" y="1700050"/>
            <a:ext cx="2093074" cy="209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7050" y="131925"/>
            <a:ext cx="2580575" cy="25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4671" y="2703227"/>
            <a:ext cx="3145331" cy="20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188" y="1192725"/>
            <a:ext cx="8569624" cy="342784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3"/>
          <p:cNvSpPr txBox="1"/>
          <p:nvPr/>
        </p:nvSpPr>
        <p:spPr>
          <a:xfrm>
            <a:off x="1961700" y="264725"/>
            <a:ext cx="6188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3 UDL Domains</a:t>
            </a:r>
            <a:endParaRPr sz="3900">
              <a:solidFill>
                <a:schemeClr val="dk2"/>
              </a:solidFill>
            </a:endParaRPr>
          </a:p>
        </p:txBody>
      </p:sp>
      <p:sp>
        <p:nvSpPr>
          <p:cNvPr id="314" name="Google Shape;314;p43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5" name="Google Shape;315;p43"/>
          <p:cNvSpPr txBox="1"/>
          <p:nvPr/>
        </p:nvSpPr>
        <p:spPr>
          <a:xfrm>
            <a:off x="2200710" y="3710492"/>
            <a:ext cx="588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5116764" y="3710492"/>
            <a:ext cx="588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"/>
          <p:cNvSpPr txBox="1"/>
          <p:nvPr/>
        </p:nvSpPr>
        <p:spPr>
          <a:xfrm>
            <a:off x="1133300" y="-40769"/>
            <a:ext cx="742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2026 HS UDL PD Learning Journey</a:t>
            </a:r>
            <a:endParaRPr sz="2200" b="1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Suggested High Leverage UDL Practices: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322" name="Google Shape;322;p44"/>
          <p:cNvSpPr txBox="1"/>
          <p:nvPr/>
        </p:nvSpPr>
        <p:spPr>
          <a:xfrm>
            <a:off x="363250" y="861962"/>
            <a:ext cx="3872400" cy="4063500"/>
          </a:xfrm>
          <a:prstGeom prst="rect">
            <a:avLst/>
          </a:prstGeom>
          <a:noFill/>
          <a:ln w="114300" cap="flat" cmpd="sng">
            <a:solidFill>
              <a:srgbClr val="FAE7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chemeClr val="dk2"/>
                </a:solidFill>
              </a:rPr>
              <a:t>Multiple Means of Engagement</a:t>
            </a:r>
            <a:endParaRPr sz="1800" b="1" u="sng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Choice &amp; Autonomy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Time Specific “chunking</a:t>
            </a:r>
            <a:r>
              <a:rPr lang="en" sz="1800">
                <a:solidFill>
                  <a:schemeClr val="dk2"/>
                </a:solidFill>
              </a:rPr>
              <a:t>”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Scaffolds &amp; Support Templates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Sentence Stem Starters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Exemplars &amp; Rubrics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Diverse Collaborative Groups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Authentic Tasks that allow for personal expression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Cultural, Social &amp; Timely connection to world event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Personal Reflection &amp; Goal Setting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Accessible Technology &amp; AI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23" name="Google Shape;323;p44"/>
          <p:cNvSpPr txBox="1"/>
          <p:nvPr/>
        </p:nvSpPr>
        <p:spPr>
          <a:xfrm>
            <a:off x="4918109" y="907941"/>
            <a:ext cx="3872400" cy="4063500"/>
          </a:xfrm>
          <a:prstGeom prst="rect">
            <a:avLst/>
          </a:prstGeom>
          <a:noFill/>
          <a:ln w="114300" cap="flat" cmpd="sng">
            <a:solidFill>
              <a:srgbClr val="EA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chemeClr val="dk2"/>
                </a:solidFill>
              </a:rPr>
              <a:t>Multiple Means of Representation</a:t>
            </a:r>
            <a:endParaRPr sz="1800" b="1" u="sng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Display of Information &amp; Visual Hierarchy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 Alt Text &amp; Closed Captions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Scaffolded Notes for Lecture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Touch Equivalents &amp; Physical Models &amp; Tangible Artifacts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Visual Cues of Auditory Instruction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Stop &amp; Check for Understanding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" sz="1800">
                <a:solidFill>
                  <a:srgbClr val="FF0000"/>
                </a:solidFill>
              </a:rPr>
              <a:t>Templates for Vocab, Formulas, Outlines &amp; Concepts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Accessible Technology &amp; AI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24" name="Google Shape;324;p44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5"/>
          <p:cNvSpPr txBox="1">
            <a:spLocks noGrp="1"/>
          </p:cNvSpPr>
          <p:nvPr>
            <p:ph type="subTitle" idx="1"/>
          </p:nvPr>
        </p:nvSpPr>
        <p:spPr>
          <a:xfrm>
            <a:off x="63975" y="3934448"/>
            <a:ext cx="8994600" cy="14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</a:rPr>
              <a:t>Focuses on stimulating </a:t>
            </a:r>
            <a:r>
              <a:rPr lang="en" sz="2300" b="1" u="sng">
                <a:solidFill>
                  <a:schemeClr val="dk1"/>
                </a:solidFill>
              </a:rPr>
              <a:t>motivation</a:t>
            </a:r>
            <a:r>
              <a:rPr lang="en" sz="2300">
                <a:solidFill>
                  <a:schemeClr val="dk1"/>
                </a:solidFill>
              </a:rPr>
              <a:t> and sustaining student </a:t>
            </a:r>
            <a:r>
              <a:rPr lang="en" sz="2300" b="1" u="sng">
                <a:solidFill>
                  <a:schemeClr val="dk1"/>
                </a:solidFill>
              </a:rPr>
              <a:t>interest</a:t>
            </a:r>
            <a:r>
              <a:rPr lang="en" sz="2300">
                <a:solidFill>
                  <a:schemeClr val="dk1"/>
                </a:solidFill>
              </a:rPr>
              <a:t> by offering choices, varying the level of challenge, and fostering collaboration to ensure inclusivity for diverse learners.</a:t>
            </a:r>
            <a:endParaRPr sz="4000"/>
          </a:p>
        </p:txBody>
      </p:sp>
      <p:pic>
        <p:nvPicPr>
          <p:cNvPr id="330" name="Google Shape;33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0225" y="903875"/>
            <a:ext cx="4040743" cy="30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45"/>
          <p:cNvSpPr txBox="1"/>
          <p:nvPr/>
        </p:nvSpPr>
        <p:spPr>
          <a:xfrm>
            <a:off x="1023575" y="166337"/>
            <a:ext cx="7369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chemeClr val="dk1"/>
                </a:solidFill>
              </a:rPr>
              <a:t>Multiple Means of Engagement</a:t>
            </a:r>
            <a:endParaRPr sz="38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6"/>
          <p:cNvSpPr txBox="1">
            <a:spLocks noGrp="1"/>
          </p:cNvSpPr>
          <p:nvPr>
            <p:ph type="subTitle" idx="1"/>
          </p:nvPr>
        </p:nvSpPr>
        <p:spPr>
          <a:xfrm>
            <a:off x="6376500" y="1779150"/>
            <a:ext cx="2767500" cy="17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Feel free to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in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presented examples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Thoughts that come to Your Mind</a:t>
            </a:r>
            <a:endParaRPr/>
          </a:p>
        </p:txBody>
      </p:sp>
      <p:pic>
        <p:nvPicPr>
          <p:cNvPr id="337" name="Google Shape;337;p46" title="Screenshot 2026-08-10 at 9.23.1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99" y="641225"/>
            <a:ext cx="6120250" cy="3709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-558800" algn="ctr" rtl="0">
              <a:spcBef>
                <a:spcPts val="0"/>
              </a:spcBef>
              <a:spcAft>
                <a:spcPts val="0"/>
              </a:spcAft>
              <a:buSzPts val="5200"/>
              <a:buAutoNum type="arabicPeriod"/>
            </a:pPr>
            <a:r>
              <a:rPr lang="en"/>
              <a:t>Time Specific Chunks</a:t>
            </a:r>
            <a:endParaRPr/>
          </a:p>
        </p:txBody>
      </p:sp>
      <p:sp>
        <p:nvSpPr>
          <p:cNvPr id="343" name="Google Shape;343;p4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Engagement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7" name="Google Shape;97;p21"/>
          <p:cNvSpPr txBox="1"/>
          <p:nvPr/>
        </p:nvSpPr>
        <p:spPr>
          <a:xfrm>
            <a:off x="1637725" y="447825"/>
            <a:ext cx="736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Turn &amp; Talk: Share Your Ideal Camping Experience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6400" y="1369049"/>
            <a:ext cx="6531200" cy="29992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1"/>
          <p:cNvSpPr txBox="1"/>
          <p:nvPr/>
        </p:nvSpPr>
        <p:spPr>
          <a:xfrm>
            <a:off x="3619800" y="4681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Learner Variability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48" title="Screenshot 2026-03-03 at 8.26.43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75" y="612725"/>
            <a:ext cx="7036029" cy="4402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8"/>
          <p:cNvSpPr txBox="1"/>
          <p:nvPr/>
        </p:nvSpPr>
        <p:spPr>
          <a:xfrm>
            <a:off x="152400" y="152400"/>
            <a:ext cx="81513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Break Up Projects</a:t>
            </a:r>
            <a:endParaRPr sz="33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0" name="Google Shape;350;p48"/>
          <p:cNvSpPr txBox="1"/>
          <p:nvPr/>
        </p:nvSpPr>
        <p:spPr>
          <a:xfrm>
            <a:off x="5412200" y="1612125"/>
            <a:ext cx="2059800" cy="461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Project/Paper Due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51" name="Google Shape;351;p48"/>
          <p:cNvSpPr txBox="1"/>
          <p:nvPr/>
        </p:nvSpPr>
        <p:spPr>
          <a:xfrm>
            <a:off x="1777350" y="4571650"/>
            <a:ext cx="1229400" cy="400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Check In #1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2" name="Google Shape;352;p48"/>
          <p:cNvSpPr txBox="1"/>
          <p:nvPr/>
        </p:nvSpPr>
        <p:spPr>
          <a:xfrm>
            <a:off x="2863769" y="4570513"/>
            <a:ext cx="1229400" cy="40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Check In #2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3" name="Google Shape;353;p48"/>
          <p:cNvSpPr txBox="1"/>
          <p:nvPr/>
        </p:nvSpPr>
        <p:spPr>
          <a:xfrm>
            <a:off x="3988571" y="4569375"/>
            <a:ext cx="1229400" cy="4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Check In #3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4" name="Google Shape;354;p48"/>
          <p:cNvSpPr txBox="1"/>
          <p:nvPr/>
        </p:nvSpPr>
        <p:spPr>
          <a:xfrm>
            <a:off x="5412200" y="3632550"/>
            <a:ext cx="2059800" cy="461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Project/Paper Due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55" name="Google Shape;355;p48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 txBox="1">
            <a:spLocks noGrp="1"/>
          </p:cNvSpPr>
          <p:nvPr>
            <p:ph type="title"/>
          </p:nvPr>
        </p:nvSpPr>
        <p:spPr>
          <a:xfrm>
            <a:off x="435125" y="102875"/>
            <a:ext cx="87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273540"/>
                </a:solidFill>
                <a:highlight>
                  <a:srgbClr val="FFFFFF"/>
                </a:highlight>
              </a:rPr>
              <a:t>Encourage organization of long-term goals into short-term objectives.</a:t>
            </a:r>
            <a:endParaRPr sz="1400" b="1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990"/>
              <a:buNone/>
            </a:pPr>
            <a:endParaRPr sz="262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990"/>
              <a:buNone/>
            </a:pPr>
            <a:endParaRPr sz="2520"/>
          </a:p>
        </p:txBody>
      </p:sp>
      <p:sp>
        <p:nvSpPr>
          <p:cNvPr id="361" name="Google Shape;361;p49"/>
          <p:cNvSpPr txBox="1"/>
          <p:nvPr/>
        </p:nvSpPr>
        <p:spPr>
          <a:xfrm>
            <a:off x="2833950" y="580175"/>
            <a:ext cx="246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(Recommendation 3)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2" name="Google Shape;362;p49"/>
          <p:cNvSpPr txBox="1"/>
          <p:nvPr/>
        </p:nvSpPr>
        <p:spPr>
          <a:xfrm>
            <a:off x="8356800" y="660048"/>
            <a:ext cx="41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63" name="Google Shape;363;p49" title="Screenshot 2025-10-02 at 2.59.3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950" y="1041875"/>
            <a:ext cx="5968108" cy="394120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9"/>
          <p:cNvSpPr txBox="1"/>
          <p:nvPr/>
        </p:nvSpPr>
        <p:spPr>
          <a:xfrm rot="-1449279">
            <a:off x="3188066" y="1876524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65" name="Google Shape;365;p49"/>
          <p:cNvSpPr txBox="1"/>
          <p:nvPr/>
        </p:nvSpPr>
        <p:spPr>
          <a:xfrm rot="-1449279">
            <a:off x="3859616" y="1876524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66" name="Google Shape;366;p49"/>
          <p:cNvSpPr txBox="1"/>
          <p:nvPr/>
        </p:nvSpPr>
        <p:spPr>
          <a:xfrm rot="-1449279">
            <a:off x="4636991" y="1876524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67" name="Google Shape;367;p49"/>
          <p:cNvSpPr txBox="1"/>
          <p:nvPr/>
        </p:nvSpPr>
        <p:spPr>
          <a:xfrm rot="-1449279">
            <a:off x="3173324" y="2640499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68" name="Google Shape;368;p49"/>
          <p:cNvSpPr txBox="1"/>
          <p:nvPr/>
        </p:nvSpPr>
        <p:spPr>
          <a:xfrm rot="-1449279">
            <a:off x="3797666" y="2663105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69" name="Google Shape;369;p49"/>
          <p:cNvSpPr txBox="1"/>
          <p:nvPr/>
        </p:nvSpPr>
        <p:spPr>
          <a:xfrm rot="-1449279">
            <a:off x="5448516" y="1793933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70" name="Google Shape;370;p49"/>
          <p:cNvSpPr txBox="1"/>
          <p:nvPr/>
        </p:nvSpPr>
        <p:spPr>
          <a:xfrm rot="-1449279">
            <a:off x="4636991" y="2652286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71" name="Google Shape;371;p49"/>
          <p:cNvSpPr txBox="1"/>
          <p:nvPr/>
        </p:nvSpPr>
        <p:spPr>
          <a:xfrm rot="-1449279">
            <a:off x="3263766" y="3615874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72" name="Google Shape;372;p49"/>
          <p:cNvSpPr txBox="1"/>
          <p:nvPr/>
        </p:nvSpPr>
        <p:spPr>
          <a:xfrm rot="-1449279">
            <a:off x="3871415" y="3615874"/>
            <a:ext cx="890027" cy="50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CC0083"/>
                </a:solidFill>
                <a:latin typeface="Pacifico"/>
                <a:ea typeface="Pacifico"/>
                <a:cs typeface="Pacifico"/>
                <a:sym typeface="Pacifico"/>
              </a:rPr>
              <a:t>RAB</a:t>
            </a:r>
            <a:endParaRPr sz="2100">
              <a:solidFill>
                <a:srgbClr val="CC008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"/>
          <p:cNvSpPr txBox="1"/>
          <p:nvPr/>
        </p:nvSpPr>
        <p:spPr>
          <a:xfrm>
            <a:off x="116625" y="90675"/>
            <a:ext cx="9082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3. Provide Scaffolds:</a:t>
            </a:r>
            <a:r>
              <a:rPr lang="en" sz="1600">
                <a:solidFill>
                  <a:schemeClr val="dk1"/>
                </a:solidFill>
              </a:rPr>
              <a:t> Checklists, step-by-step instructions, or peer/teacher guidance.</a:t>
            </a:r>
            <a:endParaRPr sz="1900"/>
          </a:p>
        </p:txBody>
      </p:sp>
      <p:pic>
        <p:nvPicPr>
          <p:cNvPr id="378" name="Google Shape;378;p50" title="Screenshot 2025-11-01 at 11.33.4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959" y="609395"/>
            <a:ext cx="8358753" cy="431692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50"/>
          <p:cNvSpPr txBox="1"/>
          <p:nvPr/>
        </p:nvSpPr>
        <p:spPr>
          <a:xfrm>
            <a:off x="8719343" y="103647"/>
            <a:ext cx="36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51" title="Screenshot 2026-06-10 at 11.02.0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300" y="114025"/>
            <a:ext cx="3533777" cy="1971526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5" name="Google Shape;385;p51" title="Screenshot 2026-06-10 at 11.02.15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4025" y="821575"/>
            <a:ext cx="3366175" cy="1863750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6" name="Google Shape;386;p51" title="Screenshot 2026-06-10 at 11.02.36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3687" y="1669150"/>
            <a:ext cx="3285174" cy="1805200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7" name="Google Shape;387;p51" title="Screenshot 2026-06-10 at 11.02.51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46475" y="2366000"/>
            <a:ext cx="3213485" cy="1780750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8" name="Google Shape;388;p51" title="Screenshot 2026-06-10 at 11.03.09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0435" y="3171950"/>
            <a:ext cx="3229034" cy="1780751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Scaffold &amp; Support Templates</a:t>
            </a:r>
            <a:endParaRPr/>
          </a:p>
        </p:txBody>
      </p:sp>
      <p:sp>
        <p:nvSpPr>
          <p:cNvPr id="394" name="Google Shape;394;p5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Engagement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3"/>
          <p:cNvSpPr txBox="1">
            <a:spLocks noGrp="1"/>
          </p:cNvSpPr>
          <p:nvPr>
            <p:ph type="title"/>
          </p:nvPr>
        </p:nvSpPr>
        <p:spPr>
          <a:xfrm>
            <a:off x="311700" y="92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2556" b="1">
                <a:solidFill>
                  <a:srgbClr val="273540"/>
                </a:solidFill>
                <a:highlight>
                  <a:srgbClr val="FFFFFF"/>
                </a:highlight>
              </a:rPr>
              <a:t>Scaffolded Note Template</a:t>
            </a:r>
            <a:endParaRPr sz="2556" b="1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2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80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53"/>
          <p:cNvSpPr txBox="1"/>
          <p:nvPr/>
        </p:nvSpPr>
        <p:spPr>
          <a:xfrm>
            <a:off x="8612125" y="118512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401" name="Google Shape;401;p53" title="Screenshot 2026-08-04 at 11.34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550" y="1184224"/>
            <a:ext cx="3010451" cy="34742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2" name="Google Shape;402;p53" title="Screenshot 2026-08-04 at 11.34.3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1551" y="1257448"/>
            <a:ext cx="3010450" cy="33277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 vs. Template vs. Concept Map</a:t>
            </a:r>
            <a:endParaRPr/>
          </a:p>
        </p:txBody>
      </p:sp>
      <p:sp>
        <p:nvSpPr>
          <p:cNvPr id="408" name="Google Shape;408;p54"/>
          <p:cNvSpPr txBox="1"/>
          <p:nvPr/>
        </p:nvSpPr>
        <p:spPr>
          <a:xfrm>
            <a:off x="792900" y="4361544"/>
            <a:ext cx="852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Voice &amp; Choice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Templates for Organization and Ideation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09" name="Google Shape;409;p54"/>
          <p:cNvSpPr txBox="1"/>
          <p:nvPr/>
        </p:nvSpPr>
        <p:spPr>
          <a:xfrm>
            <a:off x="8166900" y="204729"/>
            <a:ext cx="48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10" name="Google Shape;410;p54" title="Screenshot 2026-04-18 at 11.58.0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198" cy="3213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5"/>
          <p:cNvSpPr txBox="1"/>
          <p:nvPr/>
        </p:nvSpPr>
        <p:spPr>
          <a:xfrm>
            <a:off x="8525154" y="422240"/>
            <a:ext cx="48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16" name="Google Shape;416;p55" title="Screenshot 2026-04-18 at 11.44.4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375" y="206962"/>
            <a:ext cx="7718077" cy="472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6"/>
          <p:cNvSpPr txBox="1">
            <a:spLocks noGrp="1"/>
          </p:cNvSpPr>
          <p:nvPr>
            <p:ph type="title"/>
          </p:nvPr>
        </p:nvSpPr>
        <p:spPr>
          <a:xfrm>
            <a:off x="754994" y="102875"/>
            <a:ext cx="87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273540"/>
                </a:solidFill>
                <a:highlight>
                  <a:srgbClr val="FFFFFF"/>
                </a:highlight>
              </a:rPr>
              <a:t>Gradual Release of Information &amp; Responsibility</a:t>
            </a:r>
            <a:endParaRPr sz="1700" b="1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b="1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990"/>
              <a:buNone/>
            </a:pPr>
            <a:endParaRPr sz="2620">
              <a:solidFill>
                <a:srgbClr val="27354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990"/>
              <a:buNone/>
            </a:pPr>
            <a:endParaRPr sz="2520"/>
          </a:p>
        </p:txBody>
      </p:sp>
      <p:sp>
        <p:nvSpPr>
          <p:cNvPr id="422" name="Google Shape;422;p56"/>
          <p:cNvSpPr txBox="1"/>
          <p:nvPr/>
        </p:nvSpPr>
        <p:spPr>
          <a:xfrm>
            <a:off x="2833950" y="580175"/>
            <a:ext cx="246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(Recommendation 4)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3" name="Google Shape;423;p56"/>
          <p:cNvSpPr txBox="1"/>
          <p:nvPr/>
        </p:nvSpPr>
        <p:spPr>
          <a:xfrm>
            <a:off x="3581475" y="4418275"/>
            <a:ext cx="558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424" name="Google Shape;424;p56" title="Screenshot 2025-09-17 at 6.40.4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50" y="1216450"/>
            <a:ext cx="8930251" cy="24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6"/>
          <p:cNvSpPr txBox="1"/>
          <p:nvPr/>
        </p:nvSpPr>
        <p:spPr>
          <a:xfrm>
            <a:off x="8356800" y="660048"/>
            <a:ext cx="41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Sentence Stem Starters</a:t>
            </a:r>
            <a:endParaRPr/>
          </a:p>
        </p:txBody>
      </p:sp>
      <p:sp>
        <p:nvSpPr>
          <p:cNvPr id="431" name="Google Shape;431;p5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Engagement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ctrTitle"/>
          </p:nvPr>
        </p:nvSpPr>
        <p:spPr>
          <a:xfrm>
            <a:off x="177000" y="63975"/>
            <a:ext cx="8790000" cy="9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If you were with Brown 2 weeks ago…</a:t>
            </a:r>
            <a:endParaRPr sz="3580"/>
          </a:p>
        </p:txBody>
      </p:sp>
      <p:sp>
        <p:nvSpPr>
          <p:cNvPr id="105" name="Google Shape;105;p22"/>
          <p:cNvSpPr txBox="1"/>
          <p:nvPr/>
        </p:nvSpPr>
        <p:spPr>
          <a:xfrm>
            <a:off x="716525" y="4247877"/>
            <a:ext cx="8047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Question #1:  How many of you would really enjoy this camping experience?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Question #2: What’s the point here? Learner Variability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6" name="Google Shape;106;p22" title="Screenshot 2026-08-10 at 8.18.2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4168" y="1508100"/>
            <a:ext cx="2954083" cy="2357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2"/>
          <p:cNvSpPr txBox="1"/>
          <p:nvPr/>
        </p:nvSpPr>
        <p:spPr>
          <a:xfrm>
            <a:off x="3467375" y="1609800"/>
            <a:ext cx="2686800" cy="19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1</a:t>
            </a:r>
            <a:r>
              <a:rPr lang="en">
                <a:solidFill>
                  <a:schemeClr val="dk2"/>
                </a:solidFill>
              </a:rPr>
              <a:t> person tent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Cookie Monster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Local bottled beverage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from Pisgah, Iowa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Warmed can of soup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         (beef &amp; barley)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Fire toasted bagel sandwich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    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08" name="Google Shape;108;p22" title="Screenshot 2026-08-10 at 9.56.4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000" y="1440677"/>
            <a:ext cx="3037700" cy="219198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275650" y="978975"/>
            <a:ext cx="2840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Willow Lake - Loess Hills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58" title="Screenshot 2026-08-10 at 9.06.0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727" y="101221"/>
            <a:ext cx="8599412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9"/>
          <p:cNvSpPr txBox="1">
            <a:spLocks noGrp="1"/>
          </p:cNvSpPr>
          <p:nvPr>
            <p:ph type="subTitle" idx="1"/>
          </p:nvPr>
        </p:nvSpPr>
        <p:spPr>
          <a:xfrm>
            <a:off x="2037625" y="75725"/>
            <a:ext cx="4431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 &amp; MS Example</a:t>
            </a:r>
            <a:endParaRPr/>
          </a:p>
        </p:txBody>
      </p:sp>
      <p:pic>
        <p:nvPicPr>
          <p:cNvPr id="442" name="Google Shape;442;p59" title="Screenshot 2026-08-14 at 1.42.0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625" y="832138"/>
            <a:ext cx="3369519" cy="377605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3" name="Google Shape;443;p59" title="Screenshot 2026-08-14 at 1.56.50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1644" y="734988"/>
            <a:ext cx="2937865" cy="397037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Exemplars &amp; Rubrics</a:t>
            </a:r>
            <a:endParaRPr/>
          </a:p>
        </p:txBody>
      </p:sp>
      <p:sp>
        <p:nvSpPr>
          <p:cNvPr id="449" name="Google Shape;449;p6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Engagement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61" title="Screenshot 2025-10-01 at 4.07.5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0550" y="244465"/>
            <a:ext cx="2416049" cy="19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61" title="Screenshot 2025-10-01 at 4.09.2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2413"/>
            <a:ext cx="1848589" cy="21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61" title="Screenshot 2025-10-01 at 4.08.0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0475" y="169901"/>
            <a:ext cx="2717487" cy="206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61" title="Screenshot 2025-10-01 at 4.08.11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8321" y="290700"/>
            <a:ext cx="2475678" cy="19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1" title="Screenshot 2025-09-17 at 6.52.04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2356368"/>
            <a:ext cx="8839204" cy="2637087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61"/>
          <p:cNvSpPr txBox="1"/>
          <p:nvPr/>
        </p:nvSpPr>
        <p:spPr>
          <a:xfrm>
            <a:off x="8512271" y="38164"/>
            <a:ext cx="41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2"/>
          <p:cNvSpPr txBox="1">
            <a:spLocks noGrp="1"/>
          </p:cNvSpPr>
          <p:nvPr>
            <p:ph type="body" idx="1"/>
          </p:nvPr>
        </p:nvSpPr>
        <p:spPr>
          <a:xfrm>
            <a:off x="311700" y="1417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Rubric &amp; Exemplars</a:t>
            </a:r>
            <a:endParaRPr/>
          </a:p>
        </p:txBody>
      </p:sp>
      <p:pic>
        <p:nvPicPr>
          <p:cNvPr id="465" name="Google Shape;465;p62" title="Screenshot 2026-08-10 at 9.52.3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450" y="674650"/>
            <a:ext cx="3274351" cy="2623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6" name="Google Shape;466;p62" title="Screenshot 2026-08-10 at 9.52.42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6450" y="1793013"/>
            <a:ext cx="3114476" cy="27090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7" name="Google Shape;46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4121" y="925496"/>
            <a:ext cx="2905050" cy="29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3"/>
          <p:cNvSpPr txBox="1">
            <a:spLocks noGrp="1"/>
          </p:cNvSpPr>
          <p:nvPr>
            <p:ph type="title"/>
          </p:nvPr>
        </p:nvSpPr>
        <p:spPr>
          <a:xfrm>
            <a:off x="311700" y="150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Rubric &amp; Exemplars</a:t>
            </a:r>
            <a:endParaRPr/>
          </a:p>
        </p:txBody>
      </p:sp>
      <p:pic>
        <p:nvPicPr>
          <p:cNvPr id="473" name="Google Shape;47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775" y="3889600"/>
            <a:ext cx="3697701" cy="11170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4" name="Google Shape;47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625" y="791012"/>
            <a:ext cx="3526001" cy="30310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5" name="Google Shape;475;p63" title="Screenshot 2026-08-14 at 2.20.1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4550888" y="-49363"/>
            <a:ext cx="2240900" cy="300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63" title="Screenshot 2026-08-14 at 2.20.33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6400323" y="2312301"/>
            <a:ext cx="2485226" cy="237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64" descr="This 5 MINUTE countdown timer is made for professional use and has some minimal sound effects in the last 5 seconds." title="5 MINUTE TIMER - COUNTDOWN TIMER (MINIMAL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3450" y="3550300"/>
            <a:ext cx="1676000" cy="94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64" title="Screenshot 2026-08-11 at 8.49.32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550" y="427950"/>
            <a:ext cx="9144000" cy="2923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2800" y="1276300"/>
            <a:ext cx="2955600" cy="22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65"/>
          <p:cNvSpPr txBox="1"/>
          <p:nvPr/>
        </p:nvSpPr>
        <p:spPr>
          <a:xfrm>
            <a:off x="844300" y="166325"/>
            <a:ext cx="818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chemeClr val="dk1"/>
                </a:solidFill>
              </a:rPr>
              <a:t>Multiple Means of Representation</a:t>
            </a:r>
            <a:endParaRPr sz="3800" b="1">
              <a:solidFill>
                <a:schemeClr val="dk1"/>
              </a:solidFill>
            </a:endParaRPr>
          </a:p>
        </p:txBody>
      </p:sp>
      <p:sp>
        <p:nvSpPr>
          <p:cNvPr id="489" name="Google Shape;489;p65"/>
          <p:cNvSpPr txBox="1"/>
          <p:nvPr/>
        </p:nvSpPr>
        <p:spPr>
          <a:xfrm>
            <a:off x="243100" y="3928000"/>
            <a:ext cx="867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"What" of learning by presenting information in varied, flexible formats to </a:t>
            </a:r>
            <a:r>
              <a:rPr lang="en" sz="2200" b="1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support</a:t>
            </a: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how students </a:t>
            </a:r>
            <a:r>
              <a:rPr lang="en" sz="2200" b="1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perceive</a:t>
            </a:r>
            <a:r>
              <a:rPr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comprehend content</a:t>
            </a:r>
            <a:r>
              <a:rPr lang="en" sz="2100">
                <a:solidFill>
                  <a:schemeClr val="dk1"/>
                </a:solidFill>
              </a:rPr>
              <a:t>.</a:t>
            </a:r>
            <a:endParaRPr sz="24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6"/>
          <p:cNvSpPr txBox="1">
            <a:spLocks noGrp="1"/>
          </p:cNvSpPr>
          <p:nvPr>
            <p:ph type="subTitle" idx="1"/>
          </p:nvPr>
        </p:nvSpPr>
        <p:spPr>
          <a:xfrm>
            <a:off x="6376500" y="1779150"/>
            <a:ext cx="2767500" cy="17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Feel free to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in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presented examples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Thoughts that come to Your Mind</a:t>
            </a:r>
            <a:endParaRPr/>
          </a:p>
        </p:txBody>
      </p:sp>
      <p:pic>
        <p:nvPicPr>
          <p:cNvPr id="495" name="Google Shape;495;p66" title="Screenshot 2026-08-10 at 9.24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75" y="566150"/>
            <a:ext cx="6071700" cy="401120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7"/>
          <p:cNvSpPr txBox="1">
            <a:spLocks noGrp="1"/>
          </p:cNvSpPr>
          <p:nvPr>
            <p:ph type="ctrTitle"/>
          </p:nvPr>
        </p:nvSpPr>
        <p:spPr>
          <a:xfrm>
            <a:off x="311708" y="2711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-558800" algn="ctr" rtl="0">
              <a:spcBef>
                <a:spcPts val="0"/>
              </a:spcBef>
              <a:spcAft>
                <a:spcPts val="0"/>
              </a:spcAft>
              <a:buSzPts val="5200"/>
              <a:buAutoNum type="arabicPeriod"/>
            </a:pPr>
            <a:r>
              <a:rPr lang="en"/>
              <a:t>Display of Information and Visual Hierarchy</a:t>
            </a:r>
            <a:endParaRPr/>
          </a:p>
        </p:txBody>
      </p:sp>
      <p:sp>
        <p:nvSpPr>
          <p:cNvPr id="501" name="Google Shape;501;p67"/>
          <p:cNvSpPr txBox="1">
            <a:spLocks noGrp="1"/>
          </p:cNvSpPr>
          <p:nvPr>
            <p:ph type="subTitle" idx="1"/>
          </p:nvPr>
        </p:nvSpPr>
        <p:spPr>
          <a:xfrm>
            <a:off x="311700" y="23237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Representation</a:t>
            </a:r>
            <a:endParaRPr/>
          </a:p>
        </p:txBody>
      </p:sp>
      <p:pic>
        <p:nvPicPr>
          <p:cNvPr id="502" name="Google Shape;50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4100" y="3281575"/>
            <a:ext cx="2588193" cy="172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6125" y="3281588"/>
            <a:ext cx="1625398" cy="17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67"/>
          <p:cNvSpPr txBox="1"/>
          <p:nvPr/>
        </p:nvSpPr>
        <p:spPr>
          <a:xfrm>
            <a:off x="3185925" y="3911888"/>
            <a:ext cx="344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Helps Reduce Cognitive Load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subTitle" idx="1"/>
          </p:nvPr>
        </p:nvSpPr>
        <p:spPr>
          <a:xfrm>
            <a:off x="311700" y="916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dk1"/>
                </a:solidFill>
              </a:rPr>
              <a:t>Intended Outcomes:</a:t>
            </a:r>
            <a:endParaRPr b="1" u="sng">
              <a:solidFill>
                <a:schemeClr val="dk1"/>
              </a:solidFill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122837" y="769097"/>
            <a:ext cx="89316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Explore Learner Variability</a:t>
            </a:r>
            <a:endParaRPr sz="3300">
              <a:solidFill>
                <a:schemeClr val="dk1"/>
              </a:solidFill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Provide Context &amp; Connection for UDL</a:t>
            </a:r>
            <a:endParaRPr sz="3300">
              <a:solidFill>
                <a:schemeClr val="dk1"/>
              </a:solidFill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Introduce the 3 Domains of UDL</a:t>
            </a:r>
            <a:endParaRPr sz="3300">
              <a:solidFill>
                <a:schemeClr val="dk1"/>
              </a:solidFill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Model Examples of Incorporating UDL</a:t>
            </a:r>
            <a:endParaRPr sz="3300">
              <a:solidFill>
                <a:schemeClr val="dk1"/>
              </a:solidFill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Learn About &amp; Implement 2 - 3 High Leverage Practices</a:t>
            </a:r>
            <a:endParaRPr sz="3300">
              <a:solidFill>
                <a:schemeClr val="dk1"/>
              </a:solidFill>
            </a:endParaRPr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AutoNum type="arabicPeriod"/>
            </a:pPr>
            <a:r>
              <a:rPr lang="en" sz="3300">
                <a:solidFill>
                  <a:schemeClr val="dk1"/>
                </a:solidFill>
              </a:rPr>
              <a:t>Acknowledging Learner Variability</a:t>
            </a:r>
            <a:endParaRPr sz="33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chemeClr val="dk1"/>
              </a:solidFill>
            </a:endParaRPr>
          </a:p>
        </p:txBody>
      </p:sp>
      <p:sp>
        <p:nvSpPr>
          <p:cNvPr id="116" name="Google Shape;116;p23"/>
          <p:cNvSpPr txBox="1"/>
          <p:nvPr/>
        </p:nvSpPr>
        <p:spPr>
          <a:xfrm>
            <a:off x="8601325" y="4681800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7" name="Google Shape;117;p23"/>
          <p:cNvSpPr txBox="1"/>
          <p:nvPr/>
        </p:nvSpPr>
        <p:spPr>
          <a:xfrm rot="-5398008">
            <a:off x="2734" y="4631225"/>
            <a:ext cx="51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⭃</a:t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8"/>
          <p:cNvSpPr txBox="1">
            <a:spLocks noGrp="1"/>
          </p:cNvSpPr>
          <p:nvPr>
            <p:ph type="body" idx="1"/>
          </p:nvPr>
        </p:nvSpPr>
        <p:spPr>
          <a:xfrm>
            <a:off x="311700" y="1"/>
            <a:ext cx="8520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b="1" u="sng">
                <a:solidFill>
                  <a:schemeClr val="hlink"/>
                </a:solidFill>
                <a:hlinkClick r:id="rId3"/>
              </a:rPr>
              <a:t>Visual Hierarchy</a:t>
            </a:r>
            <a:r>
              <a:rPr lang="en" sz="4200" b="1">
                <a:solidFill>
                  <a:schemeClr val="dk1"/>
                </a:solidFill>
              </a:rPr>
              <a:t>	</a:t>
            </a:r>
            <a:endParaRPr sz="4200" b="1">
              <a:solidFill>
                <a:schemeClr val="dk1"/>
              </a:solidFill>
            </a:endParaRPr>
          </a:p>
        </p:txBody>
      </p:sp>
      <p:sp>
        <p:nvSpPr>
          <p:cNvPr id="510" name="Google Shape;510;p68"/>
          <p:cNvSpPr txBox="1"/>
          <p:nvPr/>
        </p:nvSpPr>
        <p:spPr>
          <a:xfrm>
            <a:off x="2863950" y="4681800"/>
            <a:ext cx="3416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Examples of Visual Hierarchy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11" name="Google Shape;511;p68"/>
          <p:cNvSpPr txBox="1"/>
          <p:nvPr/>
        </p:nvSpPr>
        <p:spPr>
          <a:xfrm>
            <a:off x="311700" y="977746"/>
            <a:ext cx="35322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111111"/>
                </a:solidFill>
                <a:highlight>
                  <a:srgbClr val="FEFEFE"/>
                </a:highlight>
              </a:rPr>
              <a:t>What students see matters:</a:t>
            </a:r>
            <a:endParaRPr sz="1900" b="1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-Arrangement of elements 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-Design &amp; Layout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-Order of importance 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-Visual weight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-Visual contrast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-Text font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-Text size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-Text color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-Distracting elements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11111"/>
                </a:solidFill>
                <a:highlight>
                  <a:srgbClr val="FEFEFE"/>
                </a:highlight>
              </a:rPr>
              <a:t>-Negative space</a:t>
            </a:r>
            <a:endParaRPr sz="1900">
              <a:solidFill>
                <a:srgbClr val="111111"/>
              </a:solidFill>
              <a:highlight>
                <a:srgbClr val="FEFEFE"/>
              </a:highlight>
            </a:endParaRPr>
          </a:p>
        </p:txBody>
      </p:sp>
      <p:pic>
        <p:nvPicPr>
          <p:cNvPr id="512" name="Google Shape;512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6286" y="1367015"/>
            <a:ext cx="5185926" cy="2915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8"/>
          <p:cNvSpPr txBox="1"/>
          <p:nvPr/>
        </p:nvSpPr>
        <p:spPr>
          <a:xfrm>
            <a:off x="3441925" y="631215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6: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514" name="Google Shape;514;p68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9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20" name="Google Shape;52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0311" y="1156662"/>
            <a:ext cx="5510874" cy="2830175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69"/>
          <p:cNvSpPr txBox="1"/>
          <p:nvPr/>
        </p:nvSpPr>
        <p:spPr>
          <a:xfrm>
            <a:off x="0" y="69200"/>
            <a:ext cx="85212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2300"/>
              </a:spcAft>
              <a:buNone/>
            </a:pP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</a:rPr>
              <a:t>A </a:t>
            </a:r>
            <a:r>
              <a:rPr lang="en" sz="2050" b="1">
                <a:solidFill>
                  <a:srgbClr val="111111"/>
                </a:solidFill>
                <a:highlight>
                  <a:srgbClr val="FEFEFE"/>
                </a:highlight>
              </a:rPr>
              <a:t>single</a:t>
            </a:r>
            <a:r>
              <a:rPr lang="en" sz="1550">
                <a:solidFill>
                  <a:srgbClr val="111111"/>
                </a:solidFill>
                <a:highlight>
                  <a:srgbClr val="FEFEFE"/>
                </a:highlight>
              </a:rPr>
              <a:t> </a:t>
            </a:r>
            <a:r>
              <a:rPr lang="en" sz="2050" b="1">
                <a:solidFill>
                  <a:srgbClr val="111111"/>
                </a:solidFill>
                <a:highlight>
                  <a:srgbClr val="FEFEFE"/>
                </a:highlight>
              </a:rPr>
              <a:t>typeface</a:t>
            </a: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</a:rPr>
              <a:t> should be used throughout a design, </a:t>
            </a:r>
            <a:r>
              <a:rPr lang="en" sz="2150" b="1">
                <a:solidFill>
                  <a:srgbClr val="111111"/>
                </a:solidFill>
                <a:highlight>
                  <a:srgbClr val="FEFEFE"/>
                </a:highlight>
              </a:rPr>
              <a:t>limit</a:t>
            </a: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</a:rPr>
              <a:t> the </a:t>
            </a:r>
            <a:r>
              <a:rPr lang="en" sz="1758" b="1">
                <a:solidFill>
                  <a:srgbClr val="111111"/>
                </a:solidFill>
                <a:highlight>
                  <a:srgbClr val="FEFEFE"/>
                </a:highlight>
                <a:latin typeface="Lexend"/>
                <a:ea typeface="Lexend"/>
                <a:cs typeface="Lexend"/>
                <a:sym typeface="Lexend"/>
              </a:rPr>
              <a:t>variety of fonts</a:t>
            </a: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</a:rPr>
              <a:t> </a:t>
            </a:r>
            <a:endParaRPr sz="1300"/>
          </a:p>
        </p:txBody>
      </p:sp>
      <p:sp>
        <p:nvSpPr>
          <p:cNvPr id="522" name="Google Shape;522;p69"/>
          <p:cNvSpPr txBox="1"/>
          <p:nvPr/>
        </p:nvSpPr>
        <p:spPr>
          <a:xfrm>
            <a:off x="358250" y="4144925"/>
            <a:ext cx="87213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2300"/>
              </a:spcAft>
              <a:buNone/>
            </a:pPr>
            <a:r>
              <a:rPr lang="en" sz="1650" b="1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Bigger </a:t>
            </a: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and</a:t>
            </a:r>
            <a:r>
              <a:rPr lang="en" sz="1650" b="1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 bolder </a:t>
            </a:r>
            <a:r>
              <a:rPr lang="en" sz="1650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means</a:t>
            </a:r>
            <a:r>
              <a:rPr lang="en" sz="1650" b="1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 more important  - </a:t>
            </a:r>
            <a:r>
              <a:rPr lang="en" sz="1450">
                <a:solidFill>
                  <a:srgbClr val="111111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use sparingly for the most important </a:t>
            </a:r>
            <a:endParaRPr sz="1200"/>
          </a:p>
        </p:txBody>
      </p:sp>
      <p:sp>
        <p:nvSpPr>
          <p:cNvPr id="523" name="Google Shape;523;p69"/>
          <p:cNvSpPr txBox="1"/>
          <p:nvPr/>
        </p:nvSpPr>
        <p:spPr>
          <a:xfrm>
            <a:off x="422700" y="4663950"/>
            <a:ext cx="87213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650" b="1">
                <a:solidFill>
                  <a:schemeClr val="dk2"/>
                </a:solidFill>
                <a:highlight>
                  <a:srgbClr val="FEFEFE"/>
                </a:highlight>
                <a:latin typeface="Verdana"/>
                <a:ea typeface="Verdana"/>
                <a:cs typeface="Verdana"/>
                <a:sym typeface="Verdana"/>
              </a:rPr>
              <a:t>Note that underline text is reserved only for hyperlinks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0"/>
          <p:cNvSpPr txBox="1">
            <a:spLocks noGrp="1"/>
          </p:cNvSpPr>
          <p:nvPr>
            <p:ph type="body" idx="1"/>
          </p:nvPr>
        </p:nvSpPr>
        <p:spPr>
          <a:xfrm>
            <a:off x="311700" y="379005"/>
            <a:ext cx="8520600" cy="9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>
                <a:solidFill>
                  <a:schemeClr val="dk1"/>
                </a:solidFill>
              </a:rPr>
              <a:t>Font, Size &amp; Line Spacing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529" name="Google Shape;529;p70"/>
          <p:cNvSpPr txBox="1"/>
          <p:nvPr/>
        </p:nvSpPr>
        <p:spPr>
          <a:xfrm>
            <a:off x="4318478" y="1392225"/>
            <a:ext cx="47268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16 point Arial text and with NO line spacing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This is written in 16 point text.</a:t>
            </a:r>
            <a:endParaRPr sz="1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is written in 14 point text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This is written in 12 point text</a:t>
            </a:r>
            <a:endParaRPr sz="1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This is written in 10 point text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530" name="Google Shape;530;p70"/>
          <p:cNvSpPr txBox="1"/>
          <p:nvPr/>
        </p:nvSpPr>
        <p:spPr>
          <a:xfrm>
            <a:off x="4756793" y="3132514"/>
            <a:ext cx="4241100" cy="1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16 point text Legend and 1.5 line spacing</a:t>
            </a:r>
            <a:endParaRPr sz="1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is written in 16 point text.</a:t>
            </a:r>
            <a:endParaRPr sz="17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is written in 14 point text</a:t>
            </a:r>
            <a:endParaRPr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is written in 12 point text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is written in 10 point text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1" name="Google Shape;531;p70"/>
          <p:cNvSpPr txBox="1"/>
          <p:nvPr/>
        </p:nvSpPr>
        <p:spPr>
          <a:xfrm>
            <a:off x="221475" y="1392225"/>
            <a:ext cx="4241100" cy="3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rgbClr val="0A0A0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Top Recommended UDL Fonts:</a:t>
            </a:r>
            <a:endParaRPr sz="1600">
              <a:solidFill>
                <a:srgbClr val="0A0A0A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A0A0A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A0A0A"/>
                </a:solidFill>
                <a:highlight>
                  <a:srgbClr val="FFFFFF"/>
                </a:highlight>
              </a:rPr>
              <a:t>Arial</a:t>
            </a:r>
            <a:endParaRPr sz="1600">
              <a:solidFill>
                <a:srgbClr val="0A0A0A"/>
              </a:solidFill>
              <a:highlight>
                <a:srgbClr val="FFFFFF"/>
              </a:highlight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600"/>
              <a:buFont typeface="Verdana"/>
              <a:buChar char="●"/>
            </a:pPr>
            <a:r>
              <a:rPr lang="en" sz="1600">
                <a:solidFill>
                  <a:srgbClr val="0A0A0A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Verdana</a:t>
            </a:r>
            <a:endParaRPr sz="1600">
              <a:solidFill>
                <a:srgbClr val="0A0A0A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rgbClr val="0A0A0A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1600">
              <a:solidFill>
                <a:srgbClr val="0A0A0A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Exo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Helvetica</a:t>
            </a:r>
            <a:endParaRPr sz="1600">
              <a:solidFill>
                <a:srgbClr val="0A0A0A"/>
              </a:solidFill>
              <a:highlight>
                <a:srgbClr val="FFFFFF"/>
              </a:highlight>
              <a:latin typeface="Exo"/>
              <a:ea typeface="Exo"/>
              <a:cs typeface="Exo"/>
              <a:sym typeface="Exo"/>
            </a:endParaRPr>
          </a:p>
          <a:p>
            <a:pPr marL="457200" lvl="0" indent="-33020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</a:rPr>
              <a:t>Tahoma</a:t>
            </a:r>
            <a:endParaRPr sz="1200">
              <a:solidFill>
                <a:srgbClr val="0A0A0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2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</a:rPr>
              <a:t>Century Gothic</a:t>
            </a:r>
            <a:endParaRPr sz="1600">
              <a:solidFill>
                <a:srgbClr val="0A0A0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600"/>
              <a:buFont typeface="Trebuchet MS"/>
              <a:buChar char="●"/>
            </a:pPr>
            <a:r>
              <a:rPr lang="en" sz="1600">
                <a:solidFill>
                  <a:srgbClr val="0A0A0A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Trebuchet MS</a:t>
            </a:r>
            <a:endParaRPr sz="1600">
              <a:solidFill>
                <a:srgbClr val="0A0A0A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200"/>
              <a:buFont typeface="Roboto"/>
              <a:buChar char="●"/>
            </a:pPr>
            <a:r>
              <a:rPr lang="en" sz="1600">
                <a:solidFill>
                  <a:srgbClr val="0A0A0A"/>
                </a:solidFill>
                <a:highlight>
                  <a:srgbClr val="FFFFFF"/>
                </a:highlight>
                <a:latin typeface="Lexend"/>
                <a:ea typeface="Lexend"/>
                <a:cs typeface="Lexend"/>
                <a:sym typeface="Lexend"/>
              </a:rPr>
              <a:t>Lexend</a:t>
            </a:r>
            <a:r>
              <a:rPr lang="en" sz="1200">
                <a:solidFill>
                  <a:srgbClr val="0A0A0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(designed specifically for reading fluency) </a:t>
            </a:r>
            <a:endParaRPr sz="1200">
              <a:solidFill>
                <a:srgbClr val="0A0A0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2" name="Google Shape;532;p70"/>
          <p:cNvSpPr txBox="1"/>
          <p:nvPr/>
        </p:nvSpPr>
        <p:spPr>
          <a:xfrm>
            <a:off x="0" y="25782"/>
            <a:ext cx="9204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Offer information in accessible formats so that the following perceptual features can be customized:</a:t>
            </a:r>
            <a:endParaRPr sz="1200" i="1"/>
          </a:p>
        </p:txBody>
      </p:sp>
      <p:sp>
        <p:nvSpPr>
          <p:cNvPr id="533" name="Google Shape;533;p70"/>
          <p:cNvSpPr txBox="1"/>
          <p:nvPr/>
        </p:nvSpPr>
        <p:spPr>
          <a:xfrm>
            <a:off x="3441925" y="760125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1: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534" name="Google Shape;534;p70"/>
          <p:cNvSpPr txBox="1"/>
          <p:nvPr/>
        </p:nvSpPr>
        <p:spPr>
          <a:xfrm>
            <a:off x="8056850" y="696125"/>
            <a:ext cx="55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1"/>
          <p:cNvSpPr txBox="1">
            <a:spLocks noGrp="1"/>
          </p:cNvSpPr>
          <p:nvPr>
            <p:ph type="body" idx="1"/>
          </p:nvPr>
        </p:nvSpPr>
        <p:spPr>
          <a:xfrm>
            <a:off x="311700" y="224450"/>
            <a:ext cx="8520600" cy="9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Character Width &amp; Paragraph Spacing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400" b="1">
              <a:solidFill>
                <a:schemeClr val="dk1"/>
              </a:solidFill>
            </a:endParaRPr>
          </a:p>
        </p:txBody>
      </p:sp>
      <p:sp>
        <p:nvSpPr>
          <p:cNvPr id="540" name="Google Shape;540;p71"/>
          <p:cNvSpPr txBox="1"/>
          <p:nvPr/>
        </p:nvSpPr>
        <p:spPr>
          <a:xfrm>
            <a:off x="0" y="-38673"/>
            <a:ext cx="9204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Offer information in accessible formats so that the following perceptual features can be customized:</a:t>
            </a:r>
            <a:endParaRPr sz="1200" i="1"/>
          </a:p>
        </p:txBody>
      </p:sp>
      <p:sp>
        <p:nvSpPr>
          <p:cNvPr id="541" name="Google Shape;541;p71"/>
          <p:cNvSpPr txBox="1"/>
          <p:nvPr/>
        </p:nvSpPr>
        <p:spPr>
          <a:xfrm>
            <a:off x="128912" y="1211750"/>
            <a:ext cx="9003600" cy="22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UDL recommends line lengths of 45 -75 characters for comfortable reading, with around 60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70</a:t>
            </a: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being ideal for desktops - including spaces. Try to avoid extremes: very short lines break 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words awkwardly, while very long lines cause eye fatigue as readers search for the next line.  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Likewise, use paragraph spacing of 2 times the font size. Both of these strategies help reduce cognitive load. Proper line length helps readers maintain their place and reduces strain, making content more accessible.     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A0A0A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71"/>
          <p:cNvSpPr txBox="1"/>
          <p:nvPr/>
        </p:nvSpPr>
        <p:spPr>
          <a:xfrm>
            <a:off x="8624079" y="1147297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88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3" name="Google Shape;543;p71"/>
          <p:cNvSpPr txBox="1"/>
          <p:nvPr/>
        </p:nvSpPr>
        <p:spPr>
          <a:xfrm>
            <a:off x="8608896" y="1454389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96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4" name="Google Shape;544;p71"/>
          <p:cNvSpPr txBox="1"/>
          <p:nvPr/>
        </p:nvSpPr>
        <p:spPr>
          <a:xfrm>
            <a:off x="8593713" y="1813045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93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5" name="Google Shape;545;p71"/>
          <p:cNvSpPr txBox="1"/>
          <p:nvPr/>
        </p:nvSpPr>
        <p:spPr>
          <a:xfrm>
            <a:off x="8604312" y="2184591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94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6" name="Google Shape;546;p71"/>
          <p:cNvSpPr txBox="1"/>
          <p:nvPr/>
        </p:nvSpPr>
        <p:spPr>
          <a:xfrm>
            <a:off x="8602021" y="2543247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96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7" name="Google Shape;547;p71"/>
          <p:cNvSpPr txBox="1"/>
          <p:nvPr/>
        </p:nvSpPr>
        <p:spPr>
          <a:xfrm>
            <a:off x="8612620" y="2940575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8" name="Google Shape;548;p71"/>
          <p:cNvSpPr txBox="1"/>
          <p:nvPr/>
        </p:nvSpPr>
        <p:spPr>
          <a:xfrm>
            <a:off x="2223630" y="3402275"/>
            <a:ext cx="4357200" cy="431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1 time font size space (Arial font size = 17)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549" name="Google Shape;549;p71"/>
          <p:cNvSpPr txBox="1"/>
          <p:nvPr/>
        </p:nvSpPr>
        <p:spPr>
          <a:xfrm>
            <a:off x="3441925" y="592542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2: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550" name="Google Shape;550;p71"/>
          <p:cNvSpPr txBox="1"/>
          <p:nvPr/>
        </p:nvSpPr>
        <p:spPr>
          <a:xfrm>
            <a:off x="8056850" y="696125"/>
            <a:ext cx="55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72"/>
          <p:cNvSpPr txBox="1">
            <a:spLocks noGrp="1"/>
          </p:cNvSpPr>
          <p:nvPr>
            <p:ph type="body" idx="1"/>
          </p:nvPr>
        </p:nvSpPr>
        <p:spPr>
          <a:xfrm>
            <a:off x="303225" y="260825"/>
            <a:ext cx="8520600" cy="9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1"/>
                </a:solidFill>
              </a:rPr>
              <a:t>Character Width &amp; Paragraph Spacing</a:t>
            </a:r>
            <a:endParaRPr sz="27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400" b="1">
              <a:solidFill>
                <a:schemeClr val="dk1"/>
              </a:solidFill>
            </a:endParaRPr>
          </a:p>
        </p:txBody>
      </p:sp>
      <p:sp>
        <p:nvSpPr>
          <p:cNvPr id="556" name="Google Shape;556;p72"/>
          <p:cNvSpPr txBox="1"/>
          <p:nvPr/>
        </p:nvSpPr>
        <p:spPr>
          <a:xfrm>
            <a:off x="992601" y="998747"/>
            <a:ext cx="8056800" cy="3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UDL recommends line lengths of 45 -75 characters for comfortable 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reading, with around 60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70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being ideal for desktops - including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spaces. Try to avoid extremes: very short lines break words 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awkwardly, while very long lines cause eye fatigue as readers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search for the next line.  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Likewise, use paragraph spacing of 2 times the font size.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Both of these strategies help reduce cognitive load. Proper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line length helps readers maintain their place and reduces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strain, making content more accessible.    </a:t>
            </a:r>
            <a:r>
              <a:rPr lang="en" sz="17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A0A0A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72"/>
          <p:cNvSpPr txBox="1"/>
          <p:nvPr/>
        </p:nvSpPr>
        <p:spPr>
          <a:xfrm>
            <a:off x="8533842" y="941042"/>
            <a:ext cx="453000" cy="44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65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558" name="Google Shape;558;p72"/>
          <p:cNvSpPr txBox="1"/>
          <p:nvPr/>
        </p:nvSpPr>
        <p:spPr>
          <a:xfrm>
            <a:off x="8518659" y="1248133"/>
            <a:ext cx="453000" cy="44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64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559" name="Google Shape;559;p72"/>
          <p:cNvSpPr txBox="1"/>
          <p:nvPr/>
        </p:nvSpPr>
        <p:spPr>
          <a:xfrm>
            <a:off x="8503476" y="1606789"/>
            <a:ext cx="453000" cy="44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59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560" name="Google Shape;560;p72"/>
          <p:cNvSpPr txBox="1"/>
          <p:nvPr/>
        </p:nvSpPr>
        <p:spPr>
          <a:xfrm>
            <a:off x="8514076" y="1978336"/>
            <a:ext cx="453000" cy="44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61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561" name="Google Shape;561;p72"/>
          <p:cNvSpPr txBox="1"/>
          <p:nvPr/>
        </p:nvSpPr>
        <p:spPr>
          <a:xfrm>
            <a:off x="8511784" y="2336991"/>
            <a:ext cx="453000" cy="44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25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562" name="Google Shape;562;p72"/>
          <p:cNvSpPr txBox="1"/>
          <p:nvPr/>
        </p:nvSpPr>
        <p:spPr>
          <a:xfrm>
            <a:off x="8509492" y="3095267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57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3" name="Google Shape;563;p72"/>
          <p:cNvSpPr txBox="1"/>
          <p:nvPr/>
        </p:nvSpPr>
        <p:spPr>
          <a:xfrm>
            <a:off x="8520091" y="3441032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59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4" name="Google Shape;564;p72"/>
          <p:cNvSpPr txBox="1"/>
          <p:nvPr/>
        </p:nvSpPr>
        <p:spPr>
          <a:xfrm>
            <a:off x="8530691" y="3773905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58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5" name="Google Shape;565;p72"/>
          <p:cNvSpPr txBox="1"/>
          <p:nvPr/>
        </p:nvSpPr>
        <p:spPr>
          <a:xfrm>
            <a:off x="8541290" y="4132561"/>
            <a:ext cx="453000" cy="461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39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6" name="Google Shape;566;p72"/>
          <p:cNvSpPr txBox="1"/>
          <p:nvPr/>
        </p:nvSpPr>
        <p:spPr>
          <a:xfrm>
            <a:off x="2384930" y="2713140"/>
            <a:ext cx="4357200" cy="431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2 times font size space (Arial font size = 20)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567" name="Google Shape;567;p72"/>
          <p:cNvSpPr txBox="1"/>
          <p:nvPr/>
        </p:nvSpPr>
        <p:spPr>
          <a:xfrm>
            <a:off x="8056850" y="696125"/>
            <a:ext cx="55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3"/>
          <p:cNvSpPr txBox="1">
            <a:spLocks noGrp="1"/>
          </p:cNvSpPr>
          <p:nvPr>
            <p:ph type="body" idx="1"/>
          </p:nvPr>
        </p:nvSpPr>
        <p:spPr>
          <a:xfrm>
            <a:off x="311700" y="147496"/>
            <a:ext cx="8520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>
                <a:solidFill>
                  <a:schemeClr val="dk1"/>
                </a:solidFill>
              </a:rPr>
              <a:t>Background Color, and Text Color</a:t>
            </a:r>
            <a:endParaRPr sz="3000" b="1">
              <a:solidFill>
                <a:schemeClr val="dk1"/>
              </a:solidFill>
            </a:endParaRPr>
          </a:p>
        </p:txBody>
      </p:sp>
      <p:sp>
        <p:nvSpPr>
          <p:cNvPr id="573" name="Google Shape;573;p73"/>
          <p:cNvSpPr txBox="1"/>
          <p:nvPr/>
        </p:nvSpPr>
        <p:spPr>
          <a:xfrm>
            <a:off x="216000" y="915899"/>
            <a:ext cx="8712000" cy="18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To make your content accessible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Have high contrast between all text and its background color.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Black text on a white background is recommended for paragraphs of text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Avoid colored text on a colored background. When text and background color are too similar, it can be difficult for your audience to process the information.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74" name="Google Shape;574;p73"/>
          <p:cNvSpPr txBox="1"/>
          <p:nvPr/>
        </p:nvSpPr>
        <p:spPr>
          <a:xfrm>
            <a:off x="537030" y="2763411"/>
            <a:ext cx="375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chemeClr val="dk1"/>
                </a:solidFill>
              </a:rPr>
              <a:t>Examples of High Contrast</a:t>
            </a:r>
            <a:endParaRPr sz="1800" b="1" u="sng">
              <a:solidFill>
                <a:schemeClr val="dk1"/>
              </a:solidFill>
            </a:endParaRPr>
          </a:p>
        </p:txBody>
      </p:sp>
      <p:sp>
        <p:nvSpPr>
          <p:cNvPr id="575" name="Google Shape;575;p73"/>
          <p:cNvSpPr txBox="1"/>
          <p:nvPr/>
        </p:nvSpPr>
        <p:spPr>
          <a:xfrm>
            <a:off x="476975" y="3225111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This sentence is easy to read.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6" name="Google Shape;576;p73"/>
          <p:cNvSpPr txBox="1"/>
          <p:nvPr/>
        </p:nvSpPr>
        <p:spPr>
          <a:xfrm>
            <a:off x="487574" y="3596657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highlight>
                  <a:schemeClr val="dk1"/>
                </a:highlight>
              </a:rPr>
              <a:t>This sentence is easy to read.</a:t>
            </a:r>
            <a:endParaRPr sz="1800"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577" name="Google Shape;577;p73"/>
          <p:cNvSpPr txBox="1"/>
          <p:nvPr/>
        </p:nvSpPr>
        <p:spPr>
          <a:xfrm>
            <a:off x="487574" y="4429907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highlight>
                  <a:srgbClr val="0000FF"/>
                </a:highlight>
              </a:rPr>
              <a:t>This sentence is easy to read.</a:t>
            </a:r>
            <a:endParaRPr sz="1800">
              <a:solidFill>
                <a:schemeClr val="lt1"/>
              </a:solidFill>
              <a:highlight>
                <a:srgbClr val="0000FF"/>
              </a:highlight>
            </a:endParaRPr>
          </a:p>
        </p:txBody>
      </p:sp>
      <p:sp>
        <p:nvSpPr>
          <p:cNvPr id="578" name="Google Shape;578;p73"/>
          <p:cNvSpPr txBox="1"/>
          <p:nvPr/>
        </p:nvSpPr>
        <p:spPr>
          <a:xfrm>
            <a:off x="472581" y="3993992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</a:rPr>
              <a:t>This sentence is easy to read.</a:t>
            </a:r>
            <a:endParaRPr sz="1800">
              <a:solidFill>
                <a:srgbClr val="0000FF"/>
              </a:solidFill>
            </a:endParaRPr>
          </a:p>
        </p:txBody>
      </p:sp>
      <p:sp>
        <p:nvSpPr>
          <p:cNvPr id="579" name="Google Shape;579;p73"/>
          <p:cNvSpPr txBox="1"/>
          <p:nvPr/>
        </p:nvSpPr>
        <p:spPr>
          <a:xfrm>
            <a:off x="4432261" y="2763411"/>
            <a:ext cx="375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chemeClr val="dk1"/>
                </a:solidFill>
              </a:rPr>
              <a:t>Examples of Low Contrast</a:t>
            </a:r>
            <a:endParaRPr sz="1800" b="1" u="sng">
              <a:solidFill>
                <a:schemeClr val="dk1"/>
              </a:solidFill>
            </a:endParaRPr>
          </a:p>
        </p:txBody>
      </p:sp>
      <p:sp>
        <p:nvSpPr>
          <p:cNvPr id="580" name="Google Shape;580;p73"/>
          <p:cNvSpPr txBox="1"/>
          <p:nvPr/>
        </p:nvSpPr>
        <p:spPr>
          <a:xfrm>
            <a:off x="4393538" y="3225119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This sentence is not as easy to read.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581" name="Google Shape;581;p73"/>
          <p:cNvSpPr txBox="1"/>
          <p:nvPr/>
        </p:nvSpPr>
        <p:spPr>
          <a:xfrm>
            <a:off x="4404137" y="3596665"/>
            <a:ext cx="39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7B7B7"/>
                </a:solidFill>
                <a:highlight>
                  <a:schemeClr val="lt1"/>
                </a:highlight>
              </a:rPr>
              <a:t>This sentence is also difficult to read.</a:t>
            </a:r>
            <a:endParaRPr sz="1800">
              <a:solidFill>
                <a:srgbClr val="B7B7B7"/>
              </a:solidFill>
              <a:highlight>
                <a:schemeClr val="lt1"/>
              </a:highlight>
            </a:endParaRPr>
          </a:p>
        </p:txBody>
      </p:sp>
      <p:sp>
        <p:nvSpPr>
          <p:cNvPr id="582" name="Google Shape;582;p73"/>
          <p:cNvSpPr txBox="1"/>
          <p:nvPr/>
        </p:nvSpPr>
        <p:spPr>
          <a:xfrm>
            <a:off x="4404123" y="4429911"/>
            <a:ext cx="4755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highlight>
                  <a:srgbClr val="6AA84F"/>
                </a:highlight>
              </a:rPr>
              <a:t>This sentence is the most difficult to read.</a:t>
            </a:r>
            <a:endParaRPr sz="1800">
              <a:solidFill>
                <a:srgbClr val="FF0000"/>
              </a:solidFill>
              <a:highlight>
                <a:srgbClr val="6AA84F"/>
              </a:highlight>
            </a:endParaRPr>
          </a:p>
        </p:txBody>
      </p:sp>
      <p:sp>
        <p:nvSpPr>
          <p:cNvPr id="583" name="Google Shape;583;p73"/>
          <p:cNvSpPr txBox="1"/>
          <p:nvPr/>
        </p:nvSpPr>
        <p:spPr>
          <a:xfrm>
            <a:off x="4389151" y="3994011"/>
            <a:ext cx="4755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highlight>
                  <a:srgbClr val="FF0000"/>
                </a:highlight>
              </a:rPr>
              <a:t>This sentence is even more difficult to read.</a:t>
            </a:r>
            <a:endParaRPr sz="1800">
              <a:solidFill>
                <a:srgbClr val="0000FF"/>
              </a:solidFill>
              <a:highlight>
                <a:srgbClr val="FF0000"/>
              </a:highlight>
            </a:endParaRPr>
          </a:p>
        </p:txBody>
      </p:sp>
      <p:sp>
        <p:nvSpPr>
          <p:cNvPr id="584" name="Google Shape;584;p73"/>
          <p:cNvSpPr txBox="1"/>
          <p:nvPr/>
        </p:nvSpPr>
        <p:spPr>
          <a:xfrm>
            <a:off x="3441925" y="592542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3: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4"/>
          <p:cNvSpPr txBox="1"/>
          <p:nvPr/>
        </p:nvSpPr>
        <p:spPr>
          <a:xfrm>
            <a:off x="229150" y="178000"/>
            <a:ext cx="81513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Visual Distractions</a:t>
            </a:r>
            <a:endParaRPr sz="33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90" name="Google Shape;590;p74" title="dancing-banana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400" y="1007700"/>
            <a:ext cx="2588850" cy="255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74"/>
          <p:cNvSpPr txBox="1"/>
          <p:nvPr/>
        </p:nvSpPr>
        <p:spPr>
          <a:xfrm>
            <a:off x="238781" y="4079366"/>
            <a:ext cx="8943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Eye Popping…Funny…Maybe even culturally relevant….</a:t>
            </a:r>
            <a:endParaRPr sz="24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but You are so not listening to me right now…..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592" name="Google Shape;592;p74" title="giphy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2538" y="1203538"/>
            <a:ext cx="2409825" cy="2409825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94" name="Google Shape;594;p74" title="happy-dance-dance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4250" y="1141388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5"/>
          <p:cNvSpPr txBox="1">
            <a:spLocks noGrp="1"/>
          </p:cNvSpPr>
          <p:nvPr>
            <p:ph type="title"/>
          </p:nvPr>
        </p:nvSpPr>
        <p:spPr>
          <a:xfrm>
            <a:off x="311700" y="712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Negative Space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600" name="Google Shape;600;p75"/>
          <p:cNvSpPr txBox="1">
            <a:spLocks noGrp="1"/>
          </p:cNvSpPr>
          <p:nvPr>
            <p:ph type="body" idx="1"/>
          </p:nvPr>
        </p:nvSpPr>
        <p:spPr>
          <a:xfrm>
            <a:off x="150450" y="630333"/>
            <a:ext cx="88431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2300"/>
              </a:spcAft>
              <a:buNone/>
            </a:pPr>
            <a:r>
              <a:rPr lang="en" sz="1450">
                <a:solidFill>
                  <a:schemeClr val="dk1"/>
                </a:solidFill>
                <a:highlight>
                  <a:srgbClr val="FEFEFE"/>
                </a:highlight>
              </a:rPr>
              <a:t>If you want to </a:t>
            </a:r>
            <a:r>
              <a:rPr lang="en" sz="1550" b="1">
                <a:solidFill>
                  <a:schemeClr val="dk1"/>
                </a:solidFill>
                <a:highlight>
                  <a:srgbClr val="FEFEFE"/>
                </a:highlight>
              </a:rPr>
              <a:t>draw attention to a specific piece of content, try to give it some breathing room</a:t>
            </a:r>
            <a:r>
              <a:rPr lang="en" sz="1450">
                <a:solidFill>
                  <a:schemeClr val="dk1"/>
                </a:solidFill>
                <a:highlight>
                  <a:srgbClr val="FEFEFE"/>
                </a:highlight>
              </a:rPr>
              <a:t>. 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601" name="Google Shape;601;p75"/>
          <p:cNvSpPr txBox="1"/>
          <p:nvPr/>
        </p:nvSpPr>
        <p:spPr>
          <a:xfrm>
            <a:off x="232025" y="4129843"/>
            <a:ext cx="8843100" cy="10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 b="1">
                <a:solidFill>
                  <a:srgbClr val="111111"/>
                </a:solidFill>
                <a:highlight>
                  <a:srgbClr val="FEFEFE"/>
                </a:highlight>
              </a:rPr>
              <a:t>White space is not Wasted Space</a:t>
            </a:r>
            <a:endParaRPr sz="1850" b="1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0">
              <a:solidFill>
                <a:srgbClr val="111111"/>
              </a:solidFill>
              <a:highlight>
                <a:srgbClr val="FEFEFE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111111"/>
                </a:solidFill>
                <a:highlight>
                  <a:srgbClr val="FEFEFE"/>
                </a:highlight>
              </a:rPr>
              <a:t>         Less distraction = Greater ability to focus (decreases cognitive load)</a:t>
            </a:r>
            <a:endParaRPr sz="2200"/>
          </a:p>
        </p:txBody>
      </p:sp>
      <p:pic>
        <p:nvPicPr>
          <p:cNvPr id="602" name="Google Shape;602;p75" title="Screenshot 2026-01-23 at 12.22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3025" y="1140175"/>
            <a:ext cx="7158674" cy="2878849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75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04" name="Google Shape;604;p75"/>
          <p:cNvSpPr txBox="1"/>
          <p:nvPr/>
        </p:nvSpPr>
        <p:spPr>
          <a:xfrm>
            <a:off x="6167225" y="85715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8: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Visual Cues of Auditory Instruction</a:t>
            </a:r>
            <a:endParaRPr/>
          </a:p>
        </p:txBody>
      </p:sp>
      <p:sp>
        <p:nvSpPr>
          <p:cNvPr id="610" name="Google Shape;610;p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Representation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17" name="Google Shape;617;p77" title="Screenshot 2026-06-10 at 10.42.0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8086"/>
            <a:ext cx="9144000" cy="4747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3970" y="43325"/>
            <a:ext cx="399010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4"/>
          <p:cNvSpPr txBox="1"/>
          <p:nvPr/>
        </p:nvSpPr>
        <p:spPr>
          <a:xfrm>
            <a:off x="324850" y="3172725"/>
            <a:ext cx="3183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Raise your hand when</a:t>
            </a: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I call out your number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124" name="Google Shape;124;p24"/>
          <p:cNvSpPr txBox="1"/>
          <p:nvPr/>
        </p:nvSpPr>
        <p:spPr>
          <a:xfrm>
            <a:off x="152400" y="1709850"/>
            <a:ext cx="3778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What is your next bite?</a:t>
            </a:r>
            <a:endParaRPr/>
          </a:p>
        </p:txBody>
      </p:sp>
      <p:sp>
        <p:nvSpPr>
          <p:cNvPr id="125" name="Google Shape;125;p24"/>
          <p:cNvSpPr txBox="1"/>
          <p:nvPr/>
        </p:nvSpPr>
        <p:spPr>
          <a:xfrm rot="-1366368">
            <a:off x="-107469" y="433877"/>
            <a:ext cx="3000172" cy="46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Learner Variability?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8"/>
          <p:cNvSpPr txBox="1">
            <a:spLocks noGrp="1"/>
          </p:cNvSpPr>
          <p:nvPr>
            <p:ph type="title"/>
          </p:nvPr>
        </p:nvSpPr>
        <p:spPr>
          <a:xfrm>
            <a:off x="311700" y="141800"/>
            <a:ext cx="8520600" cy="8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7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23" name="Google Shape;623;p78"/>
          <p:cNvSpPr txBox="1"/>
          <p:nvPr/>
        </p:nvSpPr>
        <p:spPr>
          <a:xfrm>
            <a:off x="8627075" y="56405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24" name="Google Shape;624;p78" title="Screenshot 2026-06-17 at 2.11.2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72831"/>
            <a:ext cx="8839200" cy="3162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9"/>
          <p:cNvSpPr txBox="1">
            <a:spLocks noGrp="1"/>
          </p:cNvSpPr>
          <p:nvPr>
            <p:ph type="title"/>
          </p:nvPr>
        </p:nvSpPr>
        <p:spPr>
          <a:xfrm>
            <a:off x="311700" y="141800"/>
            <a:ext cx="8520600" cy="8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7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0" name="Google Shape;630;p79"/>
          <p:cNvSpPr txBox="1"/>
          <p:nvPr/>
        </p:nvSpPr>
        <p:spPr>
          <a:xfrm>
            <a:off x="8627075" y="56405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31" name="Google Shape;631;p79" title="Screenshot 2026-06-17 at 2.11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99150"/>
            <a:ext cx="8839200" cy="3134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0"/>
          <p:cNvSpPr txBox="1">
            <a:spLocks noGrp="1"/>
          </p:cNvSpPr>
          <p:nvPr>
            <p:ph type="ctrTitle"/>
          </p:nvPr>
        </p:nvSpPr>
        <p:spPr>
          <a:xfrm>
            <a:off x="0" y="1139550"/>
            <a:ext cx="9144000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3. Stop &amp; Check for Understanding</a:t>
            </a:r>
            <a:endParaRPr sz="4500"/>
          </a:p>
        </p:txBody>
      </p:sp>
      <p:pic>
        <p:nvPicPr>
          <p:cNvPr id="637" name="Google Shape;637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4100" y="3281575"/>
            <a:ext cx="2588193" cy="172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6125" y="3281588"/>
            <a:ext cx="1625398" cy="17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80"/>
          <p:cNvSpPr txBox="1"/>
          <p:nvPr/>
        </p:nvSpPr>
        <p:spPr>
          <a:xfrm>
            <a:off x="3236450" y="4385288"/>
            <a:ext cx="344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Helps Reduce Cognitive Load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1"/>
          <p:cNvSpPr txBox="1">
            <a:spLocks noGrp="1"/>
          </p:cNvSpPr>
          <p:nvPr>
            <p:ph type="title" idx="4294967295"/>
          </p:nvPr>
        </p:nvSpPr>
        <p:spPr>
          <a:xfrm>
            <a:off x="241400" y="674125"/>
            <a:ext cx="8655300" cy="7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Active vs. Passive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645" name="Google Shape;645;p81"/>
          <p:cNvGrpSpPr/>
          <p:nvPr/>
        </p:nvGrpSpPr>
        <p:grpSpPr>
          <a:xfrm>
            <a:off x="6256225" y="150750"/>
            <a:ext cx="2855375" cy="470700"/>
            <a:chOff x="6256225" y="150750"/>
            <a:chExt cx="2855375" cy="470700"/>
          </a:xfrm>
        </p:grpSpPr>
        <p:grpSp>
          <p:nvGrpSpPr>
            <p:cNvPr id="646" name="Google Shape;646;p81"/>
            <p:cNvGrpSpPr/>
            <p:nvPr/>
          </p:nvGrpSpPr>
          <p:grpSpPr>
            <a:xfrm>
              <a:off x="6256225" y="151950"/>
              <a:ext cx="1596300" cy="469500"/>
              <a:chOff x="846025" y="151950"/>
              <a:chExt cx="1596300" cy="469500"/>
            </a:xfrm>
          </p:grpSpPr>
          <p:sp>
            <p:nvSpPr>
              <p:cNvPr id="647" name="Google Shape;647;p81"/>
              <p:cNvSpPr txBox="1"/>
              <p:nvPr/>
            </p:nvSpPr>
            <p:spPr>
              <a:xfrm>
                <a:off x="1140325" y="151950"/>
                <a:ext cx="1302000" cy="4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 = Passive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48" name="Google Shape;648;p81"/>
              <p:cNvSpPr txBox="1"/>
              <p:nvPr/>
            </p:nvSpPr>
            <p:spPr>
              <a:xfrm>
                <a:off x="846025" y="260775"/>
                <a:ext cx="370500" cy="2376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649" name="Google Shape;649;p81"/>
            <p:cNvGrpSpPr/>
            <p:nvPr/>
          </p:nvGrpSpPr>
          <p:grpSpPr>
            <a:xfrm>
              <a:off x="7827900" y="150750"/>
              <a:ext cx="1283700" cy="347700"/>
              <a:chOff x="2417700" y="150750"/>
              <a:chExt cx="1283700" cy="347700"/>
            </a:xfrm>
          </p:grpSpPr>
          <p:sp>
            <p:nvSpPr>
              <p:cNvPr id="650" name="Google Shape;650;p81"/>
              <p:cNvSpPr txBox="1"/>
              <p:nvPr/>
            </p:nvSpPr>
            <p:spPr>
              <a:xfrm>
                <a:off x="2712000" y="150750"/>
                <a:ext cx="989400" cy="34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 = Active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51" name="Google Shape;651;p81"/>
              <p:cNvSpPr txBox="1"/>
              <p:nvPr/>
            </p:nvSpPr>
            <p:spPr>
              <a:xfrm>
                <a:off x="2417700" y="260775"/>
                <a:ext cx="370500" cy="237600"/>
              </a:xfrm>
              <a:prstGeom prst="rect">
                <a:avLst/>
              </a:prstGeom>
              <a:solidFill>
                <a:srgbClr val="CC0083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652" name="Google Shape;652;p81"/>
          <p:cNvGrpSpPr/>
          <p:nvPr/>
        </p:nvGrpSpPr>
        <p:grpSpPr>
          <a:xfrm>
            <a:off x="304800" y="2526042"/>
            <a:ext cx="8488200" cy="469500"/>
            <a:chOff x="304800" y="2526042"/>
            <a:chExt cx="8488200" cy="469500"/>
          </a:xfrm>
        </p:grpSpPr>
        <p:sp>
          <p:nvSpPr>
            <p:cNvPr id="653" name="Google Shape;653;p81"/>
            <p:cNvSpPr txBox="1"/>
            <p:nvPr/>
          </p:nvSpPr>
          <p:spPr>
            <a:xfrm>
              <a:off x="3659550" y="2526042"/>
              <a:ext cx="1824900" cy="4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latin typeface="Roboto"/>
                  <a:ea typeface="Roboto"/>
                  <a:cs typeface="Roboto"/>
                  <a:sym typeface="Roboto"/>
                </a:rPr>
                <a:t>45 minutes</a:t>
              </a:r>
              <a:endParaRPr sz="24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54" name="Google Shape;654;p81"/>
            <p:cNvCxnSpPr/>
            <p:nvPr/>
          </p:nvCxnSpPr>
          <p:spPr>
            <a:xfrm>
              <a:off x="5517000" y="2795850"/>
              <a:ext cx="32760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55" name="Google Shape;655;p81"/>
            <p:cNvCxnSpPr/>
            <p:nvPr/>
          </p:nvCxnSpPr>
          <p:spPr>
            <a:xfrm rot="10800000">
              <a:off x="304800" y="2795850"/>
              <a:ext cx="32760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656" name="Google Shape;656;p81"/>
          <p:cNvGrpSpPr/>
          <p:nvPr/>
        </p:nvGrpSpPr>
        <p:grpSpPr>
          <a:xfrm>
            <a:off x="107700" y="674591"/>
            <a:ext cx="8928600" cy="2320952"/>
            <a:chOff x="107700" y="1817591"/>
            <a:chExt cx="8928600" cy="2320952"/>
          </a:xfrm>
        </p:grpSpPr>
        <p:sp>
          <p:nvSpPr>
            <p:cNvPr id="657" name="Google Shape;657;p81"/>
            <p:cNvSpPr/>
            <p:nvPr/>
          </p:nvSpPr>
          <p:spPr>
            <a:xfrm>
              <a:off x="107700" y="1819563"/>
              <a:ext cx="8928600" cy="17154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81"/>
            <p:cNvSpPr txBox="1"/>
            <p:nvPr/>
          </p:nvSpPr>
          <p:spPr>
            <a:xfrm rot="-2998473">
              <a:off x="152555" y="2280036"/>
              <a:ext cx="1421335" cy="39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Introduction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59" name="Google Shape;659;p81"/>
            <p:cNvSpPr txBox="1"/>
            <p:nvPr/>
          </p:nvSpPr>
          <p:spPr>
            <a:xfrm rot="-2999248">
              <a:off x="1451145" y="2437388"/>
              <a:ext cx="1010179" cy="39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1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0" name="Google Shape;660;p81"/>
            <p:cNvSpPr txBox="1"/>
            <p:nvPr/>
          </p:nvSpPr>
          <p:spPr>
            <a:xfrm rot="-2999215">
              <a:off x="4066796" y="2437340"/>
              <a:ext cx="1103019" cy="39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2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1" name="Google Shape;661;p81"/>
            <p:cNvSpPr txBox="1"/>
            <p:nvPr/>
          </p:nvSpPr>
          <p:spPr>
            <a:xfrm rot="-2999047">
              <a:off x="6528723" y="2437362"/>
              <a:ext cx="1025505" cy="39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3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2" name="Google Shape;662;p81"/>
            <p:cNvSpPr txBox="1"/>
            <p:nvPr/>
          </p:nvSpPr>
          <p:spPr>
            <a:xfrm rot="-2998793">
              <a:off x="8105721" y="2486437"/>
              <a:ext cx="882193" cy="39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Q &amp; A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3" name="Google Shape;663;p81"/>
            <p:cNvSpPr/>
            <p:nvPr/>
          </p:nvSpPr>
          <p:spPr>
            <a:xfrm>
              <a:off x="7971737" y="3064250"/>
              <a:ext cx="827400" cy="375300"/>
            </a:xfrm>
            <a:prstGeom prst="rect">
              <a:avLst/>
            </a:prstGeom>
            <a:solidFill>
              <a:srgbClr val="CC0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4" name="Google Shape;664;p81"/>
            <p:cNvGrpSpPr/>
            <p:nvPr/>
          </p:nvGrpSpPr>
          <p:grpSpPr>
            <a:xfrm>
              <a:off x="2845158" y="3064250"/>
              <a:ext cx="2901414" cy="375336"/>
              <a:chOff x="4519750" y="2875850"/>
              <a:chExt cx="2679300" cy="396300"/>
            </a:xfrm>
          </p:grpSpPr>
          <p:sp>
            <p:nvSpPr>
              <p:cNvPr id="665" name="Google Shape;665;p81"/>
              <p:cNvSpPr/>
              <p:nvPr/>
            </p:nvSpPr>
            <p:spPr>
              <a:xfrm>
                <a:off x="4519750" y="2875850"/>
                <a:ext cx="2679300" cy="3963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81"/>
              <p:cNvSpPr txBox="1"/>
              <p:nvPr/>
            </p:nvSpPr>
            <p:spPr>
              <a:xfrm>
                <a:off x="5644138" y="2900150"/>
                <a:ext cx="430500" cy="3477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14</a:t>
                </a:r>
                <a:endParaRPr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67" name="Google Shape;667;p81"/>
            <p:cNvSpPr txBox="1"/>
            <p:nvPr/>
          </p:nvSpPr>
          <p:spPr>
            <a:xfrm>
              <a:off x="8158446" y="3087265"/>
              <a:ext cx="445200" cy="32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8" name="Google Shape;668;p81"/>
            <p:cNvSpPr/>
            <p:nvPr/>
          </p:nvSpPr>
          <p:spPr>
            <a:xfrm>
              <a:off x="263367" y="3064250"/>
              <a:ext cx="356700" cy="375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669" name="Google Shape;669;p81"/>
            <p:cNvGrpSpPr/>
            <p:nvPr/>
          </p:nvGrpSpPr>
          <p:grpSpPr>
            <a:xfrm>
              <a:off x="700498" y="3064250"/>
              <a:ext cx="2051042" cy="375336"/>
              <a:chOff x="601686" y="2875850"/>
              <a:chExt cx="1983600" cy="396300"/>
            </a:xfrm>
          </p:grpSpPr>
          <p:sp>
            <p:nvSpPr>
              <p:cNvPr id="670" name="Google Shape;670;p81"/>
              <p:cNvSpPr/>
              <p:nvPr/>
            </p:nvSpPr>
            <p:spPr>
              <a:xfrm>
                <a:off x="601686" y="2875850"/>
                <a:ext cx="1983600" cy="3963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81"/>
              <p:cNvSpPr txBox="1"/>
              <p:nvPr/>
            </p:nvSpPr>
            <p:spPr>
              <a:xfrm>
                <a:off x="1308476" y="2900150"/>
                <a:ext cx="476700" cy="34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12</a:t>
                </a:r>
                <a:endParaRPr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672" name="Google Shape;672;p81"/>
            <p:cNvGrpSpPr/>
            <p:nvPr/>
          </p:nvGrpSpPr>
          <p:grpSpPr>
            <a:xfrm>
              <a:off x="5840305" y="3064250"/>
              <a:ext cx="2051042" cy="375336"/>
              <a:chOff x="601686" y="2875850"/>
              <a:chExt cx="1983600" cy="396300"/>
            </a:xfrm>
          </p:grpSpPr>
          <p:sp>
            <p:nvSpPr>
              <p:cNvPr id="673" name="Google Shape;673;p81"/>
              <p:cNvSpPr/>
              <p:nvPr/>
            </p:nvSpPr>
            <p:spPr>
              <a:xfrm>
                <a:off x="601686" y="2875850"/>
                <a:ext cx="1983600" cy="3963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81"/>
              <p:cNvSpPr txBox="1"/>
              <p:nvPr/>
            </p:nvSpPr>
            <p:spPr>
              <a:xfrm>
                <a:off x="1308476" y="2900150"/>
                <a:ext cx="476700" cy="347700"/>
              </a:xfrm>
              <a:prstGeom prst="rect">
                <a:avLst/>
              </a:prstGeom>
              <a:solidFill>
                <a:srgbClr val="45277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b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12</a:t>
                </a:r>
                <a:endParaRPr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75" name="Google Shape;675;p81"/>
            <p:cNvSpPr txBox="1"/>
            <p:nvPr/>
          </p:nvSpPr>
          <p:spPr>
            <a:xfrm>
              <a:off x="2406713" y="1886438"/>
              <a:ext cx="4225800" cy="46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latin typeface="Lato"/>
                  <a:ea typeface="Lato"/>
                  <a:cs typeface="Lato"/>
                  <a:sym typeface="Lato"/>
                </a:rPr>
                <a:t>BEFORE</a:t>
              </a:r>
              <a:endParaRPr sz="2400" b="1"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676" name="Google Shape;676;p81"/>
            <p:cNvGrpSpPr/>
            <p:nvPr/>
          </p:nvGrpSpPr>
          <p:grpSpPr>
            <a:xfrm>
              <a:off x="304800" y="3669042"/>
              <a:ext cx="8488200" cy="469500"/>
              <a:chOff x="304800" y="2526042"/>
              <a:chExt cx="8488200" cy="469500"/>
            </a:xfrm>
          </p:grpSpPr>
          <p:sp>
            <p:nvSpPr>
              <p:cNvPr id="677" name="Google Shape;677;p81"/>
              <p:cNvSpPr txBox="1"/>
              <p:nvPr/>
            </p:nvSpPr>
            <p:spPr>
              <a:xfrm>
                <a:off x="3659550" y="2526042"/>
                <a:ext cx="1824900" cy="46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400">
                    <a:latin typeface="Roboto"/>
                    <a:ea typeface="Roboto"/>
                    <a:cs typeface="Roboto"/>
                    <a:sym typeface="Roboto"/>
                  </a:rPr>
                  <a:t>45 minutes</a:t>
                </a:r>
                <a:endParaRPr sz="24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678" name="Google Shape;678;p81"/>
              <p:cNvCxnSpPr/>
              <p:nvPr/>
            </p:nvCxnSpPr>
            <p:spPr>
              <a:xfrm>
                <a:off x="5517000" y="2795850"/>
                <a:ext cx="3276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679" name="Google Shape;679;p81"/>
              <p:cNvCxnSpPr/>
              <p:nvPr/>
            </p:nvCxnSpPr>
            <p:spPr>
              <a:xfrm rot="10800000">
                <a:off x="304800" y="2795850"/>
                <a:ext cx="3276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680" name="Google Shape;680;p81"/>
          <p:cNvGrpSpPr/>
          <p:nvPr/>
        </p:nvGrpSpPr>
        <p:grpSpPr>
          <a:xfrm>
            <a:off x="107700" y="3079374"/>
            <a:ext cx="8928600" cy="1863600"/>
            <a:chOff x="107700" y="1783974"/>
            <a:chExt cx="8928600" cy="1863600"/>
          </a:xfrm>
        </p:grpSpPr>
        <p:sp>
          <p:nvSpPr>
            <p:cNvPr id="681" name="Google Shape;681;p81"/>
            <p:cNvSpPr/>
            <p:nvPr/>
          </p:nvSpPr>
          <p:spPr>
            <a:xfrm>
              <a:off x="107700" y="1783974"/>
              <a:ext cx="8928600" cy="18636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1"/>
            <p:cNvSpPr/>
            <p:nvPr/>
          </p:nvSpPr>
          <p:spPr>
            <a:xfrm>
              <a:off x="246422" y="3150403"/>
              <a:ext cx="817500" cy="396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81"/>
            <p:cNvSpPr/>
            <p:nvPr/>
          </p:nvSpPr>
          <p:spPr>
            <a:xfrm>
              <a:off x="1161241" y="3150403"/>
              <a:ext cx="817500" cy="396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81"/>
            <p:cNvSpPr/>
            <p:nvPr/>
          </p:nvSpPr>
          <p:spPr>
            <a:xfrm>
              <a:off x="2370685" y="3150403"/>
              <a:ext cx="817500" cy="396300"/>
            </a:xfrm>
            <a:prstGeom prst="rect">
              <a:avLst/>
            </a:prstGeom>
            <a:solidFill>
              <a:srgbClr val="CC0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81"/>
            <p:cNvSpPr/>
            <p:nvPr/>
          </p:nvSpPr>
          <p:spPr>
            <a:xfrm>
              <a:off x="3305506" y="3150403"/>
              <a:ext cx="817500" cy="396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81"/>
            <p:cNvSpPr/>
            <p:nvPr/>
          </p:nvSpPr>
          <p:spPr>
            <a:xfrm>
              <a:off x="7510995" y="3150403"/>
              <a:ext cx="352500" cy="396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1"/>
            <p:cNvSpPr/>
            <p:nvPr/>
          </p:nvSpPr>
          <p:spPr>
            <a:xfrm>
              <a:off x="6050033" y="3150403"/>
              <a:ext cx="1367700" cy="396300"/>
            </a:xfrm>
            <a:prstGeom prst="rect">
              <a:avLst/>
            </a:prstGeom>
            <a:solidFill>
              <a:srgbClr val="4527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81"/>
            <p:cNvSpPr/>
            <p:nvPr/>
          </p:nvSpPr>
          <p:spPr>
            <a:xfrm>
              <a:off x="7960763" y="3150403"/>
              <a:ext cx="817500" cy="396300"/>
            </a:xfrm>
            <a:prstGeom prst="rect">
              <a:avLst/>
            </a:prstGeom>
            <a:solidFill>
              <a:srgbClr val="CC0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81"/>
            <p:cNvSpPr/>
            <p:nvPr/>
          </p:nvSpPr>
          <p:spPr>
            <a:xfrm>
              <a:off x="4240323" y="3150403"/>
              <a:ext cx="1692900" cy="396300"/>
            </a:xfrm>
            <a:prstGeom prst="rect">
              <a:avLst/>
            </a:prstGeom>
            <a:solidFill>
              <a:srgbClr val="CC0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1"/>
            <p:cNvSpPr/>
            <p:nvPr/>
          </p:nvSpPr>
          <p:spPr>
            <a:xfrm>
              <a:off x="2079795" y="3150403"/>
              <a:ext cx="190200" cy="396300"/>
            </a:xfrm>
            <a:prstGeom prst="rect">
              <a:avLst/>
            </a:prstGeom>
            <a:solidFill>
              <a:srgbClr val="CC00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691" name="Google Shape;691;p81"/>
            <p:cNvSpPr txBox="1"/>
            <p:nvPr/>
          </p:nvSpPr>
          <p:spPr>
            <a:xfrm rot="-3090173">
              <a:off x="312720" y="2280314"/>
              <a:ext cx="1468492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Introduction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2" name="Google Shape;692;p81"/>
            <p:cNvSpPr txBox="1"/>
            <p:nvPr/>
          </p:nvSpPr>
          <p:spPr>
            <a:xfrm rot="-3090752">
              <a:off x="1246493" y="2446516"/>
              <a:ext cx="1043636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1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3" name="Google Shape;693;p81"/>
            <p:cNvSpPr txBox="1"/>
            <p:nvPr/>
          </p:nvSpPr>
          <p:spPr>
            <a:xfrm rot="-3089679">
              <a:off x="1808257" y="2344965"/>
              <a:ext cx="1303431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Reflection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4" name="Google Shape;694;p81"/>
            <p:cNvSpPr txBox="1"/>
            <p:nvPr/>
          </p:nvSpPr>
          <p:spPr>
            <a:xfrm rot="-3090606">
              <a:off x="2460573" y="2354114"/>
              <a:ext cx="1279772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Share Out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5" name="Google Shape;695;p81"/>
            <p:cNvSpPr txBox="1"/>
            <p:nvPr/>
          </p:nvSpPr>
          <p:spPr>
            <a:xfrm rot="-3089880">
              <a:off x="3392828" y="2409014"/>
              <a:ext cx="1139682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2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6" name="Google Shape;696;p81"/>
            <p:cNvSpPr txBox="1"/>
            <p:nvPr/>
          </p:nvSpPr>
          <p:spPr>
            <a:xfrm rot="-3090280">
              <a:off x="4624108" y="2325789"/>
              <a:ext cx="1207806" cy="6888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Discussion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     Groups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7" name="Google Shape;697;p81"/>
            <p:cNvSpPr txBox="1"/>
            <p:nvPr/>
          </p:nvSpPr>
          <p:spPr>
            <a:xfrm rot="-3090446">
              <a:off x="6338078" y="2440365"/>
              <a:ext cx="1059425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Topic 3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8" name="Google Shape;698;p81"/>
            <p:cNvSpPr txBox="1"/>
            <p:nvPr/>
          </p:nvSpPr>
          <p:spPr>
            <a:xfrm rot="-3090310">
              <a:off x="7179415" y="2276260"/>
              <a:ext cx="1366870" cy="624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Final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    Thoughts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99" name="Google Shape;699;p81"/>
            <p:cNvSpPr txBox="1"/>
            <p:nvPr/>
          </p:nvSpPr>
          <p:spPr>
            <a:xfrm rot="-3089599">
              <a:off x="8092105" y="2498264"/>
              <a:ext cx="911652" cy="401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Lato"/>
                  <a:ea typeface="Lato"/>
                  <a:cs typeface="Lato"/>
                  <a:sym typeface="Lato"/>
                </a:rPr>
                <a:t>Q &amp; A</a:t>
              </a:r>
              <a:endParaRPr sz="16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00" name="Google Shape;700;p81"/>
            <p:cNvSpPr txBox="1"/>
            <p:nvPr/>
          </p:nvSpPr>
          <p:spPr>
            <a:xfrm>
              <a:off x="486298" y="3174703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1" name="Google Shape;701;p81"/>
            <p:cNvSpPr txBox="1"/>
            <p:nvPr/>
          </p:nvSpPr>
          <p:spPr>
            <a:xfrm>
              <a:off x="7503875" y="3174824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2" name="Google Shape;702;p81"/>
            <p:cNvSpPr txBox="1"/>
            <p:nvPr/>
          </p:nvSpPr>
          <p:spPr>
            <a:xfrm>
              <a:off x="6517475" y="3174703"/>
              <a:ext cx="4398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7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3" name="Google Shape;703;p81"/>
            <p:cNvSpPr txBox="1"/>
            <p:nvPr/>
          </p:nvSpPr>
          <p:spPr>
            <a:xfrm>
              <a:off x="4765954" y="3174703"/>
              <a:ext cx="4872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10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4" name="Google Shape;704;p81"/>
            <p:cNvSpPr txBox="1"/>
            <p:nvPr/>
          </p:nvSpPr>
          <p:spPr>
            <a:xfrm>
              <a:off x="3598354" y="3174703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5" name="Google Shape;705;p81"/>
            <p:cNvSpPr txBox="1"/>
            <p:nvPr/>
          </p:nvSpPr>
          <p:spPr>
            <a:xfrm>
              <a:off x="1993050" y="3174824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6" name="Google Shape;706;p81"/>
            <p:cNvSpPr txBox="1"/>
            <p:nvPr/>
          </p:nvSpPr>
          <p:spPr>
            <a:xfrm>
              <a:off x="1422248" y="3174703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7" name="Google Shape;707;p81"/>
            <p:cNvSpPr txBox="1"/>
            <p:nvPr/>
          </p:nvSpPr>
          <p:spPr>
            <a:xfrm>
              <a:off x="2608158" y="3174703"/>
              <a:ext cx="3705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8" name="Google Shape;708;p81"/>
            <p:cNvSpPr txBox="1"/>
            <p:nvPr/>
          </p:nvSpPr>
          <p:spPr>
            <a:xfrm>
              <a:off x="8145286" y="3174703"/>
              <a:ext cx="439800" cy="34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9" name="Google Shape;709;p81"/>
            <p:cNvSpPr txBox="1"/>
            <p:nvPr/>
          </p:nvSpPr>
          <p:spPr>
            <a:xfrm>
              <a:off x="2506038" y="1783975"/>
              <a:ext cx="4225800" cy="40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latin typeface="Lato"/>
                  <a:ea typeface="Lato"/>
                  <a:cs typeface="Lato"/>
                  <a:sym typeface="Lato"/>
                </a:rPr>
                <a:t>AFTER</a:t>
              </a:r>
              <a:endParaRPr sz="2400" b="1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710" name="Google Shape;710;p81"/>
          <p:cNvSpPr txBox="1"/>
          <p:nvPr/>
        </p:nvSpPr>
        <p:spPr>
          <a:xfrm>
            <a:off x="2128475" y="122675"/>
            <a:ext cx="353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During Direct Instruction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82"/>
          <p:cNvSpPr txBox="1">
            <a:spLocks noGrp="1"/>
          </p:cNvSpPr>
          <p:nvPr>
            <p:ph type="subTitle" idx="1"/>
          </p:nvPr>
        </p:nvSpPr>
        <p:spPr>
          <a:xfrm>
            <a:off x="247725" y="1926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Good for You &amp; Good for Students</a:t>
            </a:r>
            <a:endParaRPr/>
          </a:p>
        </p:txBody>
      </p:sp>
      <p:pic>
        <p:nvPicPr>
          <p:cNvPr id="716" name="Google Shape;716;p82" descr="Stop sign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0304" y="806079"/>
            <a:ext cx="4209475" cy="420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83" title="Screenshot 2026-06-10 at 10.51.5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525" y="396625"/>
            <a:ext cx="2950925" cy="3980326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2" name="Google Shape;722;p83" title="Screenshot 2026-06-10 at 10.50.1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4900" y="1356463"/>
            <a:ext cx="5456276" cy="2840024"/>
          </a:xfrm>
          <a:prstGeom prst="rect">
            <a:avLst/>
          </a:prstGeom>
          <a:noFill/>
          <a:ln w="9525" cap="flat" cmpd="sng">
            <a:solidFill>
              <a:srgbClr val="0A0A0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23" name="Google Shape;723;p83"/>
          <p:cNvSpPr txBox="1"/>
          <p:nvPr/>
        </p:nvSpPr>
        <p:spPr>
          <a:xfrm>
            <a:off x="3956339" y="396625"/>
            <a:ext cx="479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Within a Reading and/or Canvas Assignment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oogle Shape;728;p84" title="Screenshot 2026-06-10 at 10.57.3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5825" y="733450"/>
            <a:ext cx="2567500" cy="32992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29" name="Google Shape;729;p84"/>
          <p:cNvSpPr txBox="1"/>
          <p:nvPr/>
        </p:nvSpPr>
        <p:spPr>
          <a:xfrm>
            <a:off x="2128475" y="122675"/>
            <a:ext cx="353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Within a Formative Assessment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30" name="Google Shape;730;p84" title="Screenshot 2026-06-11 at 12.42.4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201" y="869872"/>
            <a:ext cx="2567500" cy="340375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1" name="Google Shape;731;p84" title="Screenshot 2026-06-11 at 12.44.0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4728" y="1975188"/>
            <a:ext cx="2330776" cy="307874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2" name="Google Shape;732;p84" title="Screenshot 2026-06-11 at 12.44.49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1275" y="1997684"/>
            <a:ext cx="2330774" cy="30306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Google Shape;737;p85" title="Screenshot 2026-06-11 at 12.35.5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9100" y="152400"/>
            <a:ext cx="3591722" cy="4838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8" name="Google Shape;738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125" y="740950"/>
            <a:ext cx="2749409" cy="414665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85"/>
          <p:cNvSpPr txBox="1"/>
          <p:nvPr/>
        </p:nvSpPr>
        <p:spPr>
          <a:xfrm>
            <a:off x="1296825" y="152400"/>
            <a:ext cx="17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During a Video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6"/>
          <p:cNvSpPr txBox="1">
            <a:spLocks noGrp="1"/>
          </p:cNvSpPr>
          <p:nvPr>
            <p:ph type="ctrTitle"/>
          </p:nvPr>
        </p:nvSpPr>
        <p:spPr>
          <a:xfrm>
            <a:off x="51299" y="781525"/>
            <a:ext cx="9041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Scaffolds &amp; Templates </a:t>
            </a:r>
            <a:endParaRPr/>
          </a:p>
        </p:txBody>
      </p:sp>
      <p:sp>
        <p:nvSpPr>
          <p:cNvPr id="745" name="Google Shape;745;p8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Means of Representation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87"/>
          <p:cNvSpPr txBox="1">
            <a:spLocks noGrp="1"/>
          </p:cNvSpPr>
          <p:nvPr>
            <p:ph type="title"/>
          </p:nvPr>
        </p:nvSpPr>
        <p:spPr>
          <a:xfrm>
            <a:off x="1754525" y="0"/>
            <a:ext cx="450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Brown (ChemCom)</a:t>
            </a:r>
            <a:endParaRPr/>
          </a:p>
        </p:txBody>
      </p:sp>
      <p:pic>
        <p:nvPicPr>
          <p:cNvPr id="751" name="Google Shape;751;p87" title="Screenshot 2025-08-22 at 10.13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538" y="898337"/>
            <a:ext cx="2259652" cy="1156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87"/>
          <p:cNvSpPr txBox="1"/>
          <p:nvPr/>
        </p:nvSpPr>
        <p:spPr>
          <a:xfrm>
            <a:off x="264330" y="517650"/>
            <a:ext cx="322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Brain Derived Neurotrophic Factor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753" name="Google Shape;753;p87" title="Screenshot 2025-08-22 at 10.12.2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337" y="2204201"/>
            <a:ext cx="2682075" cy="25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87" title="Screenshot 2025-08-22 at 10.10.36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9200" y="1899134"/>
            <a:ext cx="2402825" cy="2880917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55" name="Google Shape;755;p87" title="Screenshot 2025-08-22 at 10.10.45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11796" y="1899131"/>
            <a:ext cx="2488380" cy="2880925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56" name="Google Shape;756;p8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32055" y="517650"/>
            <a:ext cx="1693420" cy="1268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87"/>
          <p:cNvSpPr/>
          <p:nvPr/>
        </p:nvSpPr>
        <p:spPr>
          <a:xfrm>
            <a:off x="2929714" y="3238100"/>
            <a:ext cx="901500" cy="209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subTitle" idx="1"/>
          </p:nvPr>
        </p:nvSpPr>
        <p:spPr>
          <a:xfrm>
            <a:off x="218150" y="279650"/>
            <a:ext cx="8520600" cy="180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Throughout the presentation you can use your 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Scaffolded Notes</a:t>
            </a: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accent1"/>
                </a:solidFill>
              </a:rPr>
              <a:t>BOLD FACE</a:t>
            </a:r>
            <a:r>
              <a:rPr lang="en">
                <a:solidFill>
                  <a:schemeClr val="accent1"/>
                </a:solidFill>
              </a:rPr>
              <a:t> &amp; </a:t>
            </a:r>
            <a:r>
              <a:rPr lang="en" b="1" u="sng">
                <a:solidFill>
                  <a:schemeClr val="accent1"/>
                </a:solidFill>
              </a:rPr>
              <a:t>UNDERLINED</a:t>
            </a:r>
            <a:r>
              <a:rPr lang="en">
                <a:solidFill>
                  <a:schemeClr val="accent1"/>
                </a:solidFill>
              </a:rPr>
              <a:t> words go in the </a:t>
            </a:r>
            <a:r>
              <a:rPr lang="en" b="1" u="sng">
                <a:solidFill>
                  <a:schemeClr val="accent1"/>
                </a:solidFill>
              </a:rPr>
              <a:t>BLANKS</a:t>
            </a:r>
            <a:endParaRPr b="1" u="sng">
              <a:solidFill>
                <a:schemeClr val="accent1"/>
              </a:solidFill>
            </a:endParaRPr>
          </a:p>
        </p:txBody>
      </p:sp>
      <p:pic>
        <p:nvPicPr>
          <p:cNvPr id="131" name="Google Shape;131;p25" title="Screenshot 2026-08-11 at 8.36.4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81551"/>
            <a:ext cx="9144001" cy="167219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32" name="Google Shape;132;p25"/>
          <p:cNvCxnSpPr/>
          <p:nvPr/>
        </p:nvCxnSpPr>
        <p:spPr>
          <a:xfrm>
            <a:off x="1485900" y="1954525"/>
            <a:ext cx="480000" cy="186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25"/>
          <p:cNvCxnSpPr/>
          <p:nvPr/>
        </p:nvCxnSpPr>
        <p:spPr>
          <a:xfrm>
            <a:off x="3851900" y="1988825"/>
            <a:ext cx="1200300" cy="164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4" name="Google Shape;134;p25"/>
          <p:cNvCxnSpPr/>
          <p:nvPr/>
        </p:nvCxnSpPr>
        <p:spPr>
          <a:xfrm flipH="1">
            <a:off x="7292500" y="2080250"/>
            <a:ext cx="628500" cy="206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88"/>
          <p:cNvSpPr txBox="1">
            <a:spLocks noGrp="1"/>
          </p:cNvSpPr>
          <p:nvPr>
            <p:ph type="title"/>
          </p:nvPr>
        </p:nvSpPr>
        <p:spPr>
          <a:xfrm>
            <a:off x="4072175" y="102125"/>
            <a:ext cx="236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Anchor Charts</a:t>
            </a:r>
            <a:endParaRPr/>
          </a:p>
        </p:txBody>
      </p:sp>
      <p:sp>
        <p:nvSpPr>
          <p:cNvPr id="763" name="Google Shape;763;p88"/>
          <p:cNvSpPr txBox="1">
            <a:spLocks noGrp="1"/>
          </p:cNvSpPr>
          <p:nvPr>
            <p:ph type="body" idx="1"/>
          </p:nvPr>
        </p:nvSpPr>
        <p:spPr>
          <a:xfrm>
            <a:off x="311700" y="674825"/>
            <a:ext cx="8295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 anchor chart scaffolds learning by turning fleeting spoken instructions into a </a:t>
            </a:r>
            <a:r>
              <a:rPr lang="en" sz="2300" b="1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permanent &amp; visible </a:t>
            </a:r>
            <a:r>
              <a:rPr lang="en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classroom tool.</a:t>
            </a:r>
            <a:endParaRPr sz="2300"/>
          </a:p>
        </p:txBody>
      </p:sp>
      <p:pic>
        <p:nvPicPr>
          <p:cNvPr id="764" name="Google Shape;764;p88" title="Screenshot 2026-08-10 at 9.36.1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275" y="1645925"/>
            <a:ext cx="2438275" cy="321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88" title="Screenshot 2026-08-14 at 1.57.2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100" y="1645925"/>
            <a:ext cx="2822022" cy="321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9"/>
          <p:cNvSpPr txBox="1">
            <a:spLocks noGrp="1"/>
          </p:cNvSpPr>
          <p:nvPr>
            <p:ph type="subTitle" idx="1"/>
          </p:nvPr>
        </p:nvSpPr>
        <p:spPr>
          <a:xfrm>
            <a:off x="311700" y="1214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Elementary / MS Examples of Scaffolds</a:t>
            </a:r>
            <a:endParaRPr/>
          </a:p>
        </p:txBody>
      </p:sp>
      <p:pic>
        <p:nvPicPr>
          <p:cNvPr id="771" name="Google Shape;771;p89" title="Screenshot 2026-08-14 at 1.54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6950" y="962425"/>
            <a:ext cx="2498926" cy="32186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2" name="Google Shape;772;p89" title="Screenshot 2026-08-14 at 2.15.4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100" y="1229875"/>
            <a:ext cx="3605826" cy="268374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3" name="Google Shape;773;p89" title="Screenshot 2026-08-14 at 2.16.02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23950" y="991964"/>
            <a:ext cx="2307975" cy="31595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Without a template</a:t>
            </a:r>
            <a:endParaRPr/>
          </a:p>
        </p:txBody>
      </p:sp>
      <p:sp>
        <p:nvSpPr>
          <p:cNvPr id="779" name="Google Shape;779;p9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Complete the diagram below and explain what the Double Slit Experiment proved</a:t>
            </a:r>
            <a:endParaRPr/>
          </a:p>
        </p:txBody>
      </p:sp>
      <p:pic>
        <p:nvPicPr>
          <p:cNvPr id="780" name="Google Shape;780;p90" title="Screenshot 2026-08-04 at 11.41.4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325" y="1790100"/>
            <a:ext cx="7570250" cy="294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91"/>
          <p:cNvSpPr txBox="1">
            <a:spLocks noGrp="1"/>
          </p:cNvSpPr>
          <p:nvPr>
            <p:ph type="title"/>
          </p:nvPr>
        </p:nvSpPr>
        <p:spPr>
          <a:xfrm>
            <a:off x="311700" y="67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Question WITH prompts….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86" name="Google Shape;786;p91"/>
          <p:cNvSpPr txBox="1"/>
          <p:nvPr/>
        </p:nvSpPr>
        <p:spPr>
          <a:xfrm>
            <a:off x="890950" y="455224"/>
            <a:ext cx="8117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Complete the diagram and statements below</a:t>
            </a:r>
            <a:endParaRPr sz="1100" i="1">
              <a:solidFill>
                <a:srgbClr val="595959"/>
              </a:solidFill>
            </a:endParaRPr>
          </a:p>
        </p:txBody>
      </p:sp>
      <p:pic>
        <p:nvPicPr>
          <p:cNvPr id="787" name="Google Shape;787;p91" title="Screenshot 2025-10-09 at 3.58.4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5620" y="1189740"/>
            <a:ext cx="4410751" cy="346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91" title="Picture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080" y="1212913"/>
            <a:ext cx="4913376" cy="360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92" title="Screenshot 2025-10-21 at 10.14.1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55750"/>
            <a:ext cx="4071375" cy="345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92" title="Screenshot 2025-10-21 at 10.19.4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850" y="1206311"/>
            <a:ext cx="3492649" cy="390655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95" name="Google Shape;795;p92"/>
          <p:cNvSpPr txBox="1"/>
          <p:nvPr/>
        </p:nvSpPr>
        <p:spPr>
          <a:xfrm>
            <a:off x="329325" y="654675"/>
            <a:ext cx="3997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Open Ended But Also Very Difficult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96" name="Google Shape;796;p92"/>
          <p:cNvSpPr/>
          <p:nvPr/>
        </p:nvSpPr>
        <p:spPr>
          <a:xfrm rot="7797299">
            <a:off x="4947917" y="2572329"/>
            <a:ext cx="3461617" cy="6393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92"/>
          <p:cNvSpPr txBox="1"/>
          <p:nvPr/>
        </p:nvSpPr>
        <p:spPr>
          <a:xfrm>
            <a:off x="5843075" y="1206300"/>
            <a:ext cx="167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Tool:  </a:t>
            </a:r>
            <a:r>
              <a:rPr lang="en" sz="2000">
                <a:solidFill>
                  <a:schemeClr val="dk1"/>
                </a:solidFill>
              </a:rPr>
              <a:t>Brisk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798" name="Google Shape;798;p92"/>
          <p:cNvSpPr txBox="1"/>
          <p:nvPr/>
        </p:nvSpPr>
        <p:spPr>
          <a:xfrm>
            <a:off x="111825" y="216100"/>
            <a:ext cx="49422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A Template without  Scaffolds &amp; Prompls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799" name="Google Shape;799;p92"/>
          <p:cNvSpPr txBox="1"/>
          <p:nvPr/>
        </p:nvSpPr>
        <p:spPr>
          <a:xfrm>
            <a:off x="8719343" y="116603"/>
            <a:ext cx="36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00" name="Google Shape;800;p92"/>
          <p:cNvSpPr txBox="1"/>
          <p:nvPr/>
        </p:nvSpPr>
        <p:spPr>
          <a:xfrm>
            <a:off x="5140387" y="516075"/>
            <a:ext cx="3492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  </a:t>
            </a:r>
            <a:r>
              <a:rPr lang="en" sz="1800">
                <a:solidFill>
                  <a:schemeClr val="dk1"/>
                </a:solidFill>
              </a:rPr>
              <a:t>Adjust reading level, visual aids, or hands-on supports.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93"/>
          <p:cNvSpPr txBox="1">
            <a:spLocks noGrp="1"/>
          </p:cNvSpPr>
          <p:nvPr>
            <p:ph type="title"/>
          </p:nvPr>
        </p:nvSpPr>
        <p:spPr>
          <a:xfrm>
            <a:off x="311700" y="17295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Accessible &amp; More Achievable end to learning goal</a:t>
            </a:r>
            <a:endParaRPr/>
          </a:p>
        </p:txBody>
      </p:sp>
      <p:pic>
        <p:nvPicPr>
          <p:cNvPr id="806" name="Google Shape;806;p93" title="Screenshot 2025-10-21 at 10.16.1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27" y="712575"/>
            <a:ext cx="3742575" cy="4223626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7" name="Google Shape;807;p93" title="Screenshot 2025-10-21 at 10.16.2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3827" y="894974"/>
            <a:ext cx="4344025" cy="4041224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8" name="Google Shape;808;p93"/>
          <p:cNvSpPr txBox="1"/>
          <p:nvPr/>
        </p:nvSpPr>
        <p:spPr>
          <a:xfrm>
            <a:off x="4001949" y="4629976"/>
            <a:ext cx="52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highlight>
                  <a:schemeClr val="accent6"/>
                </a:highlight>
              </a:rPr>
              <a:t>Still Kept 1 - 2 Next Level Processing Questions.</a:t>
            </a:r>
            <a:endParaRPr sz="1800">
              <a:solidFill>
                <a:srgbClr val="FF0000"/>
              </a:solidFill>
              <a:highlight>
                <a:schemeClr val="accent6"/>
              </a:highlight>
            </a:endParaRPr>
          </a:p>
        </p:txBody>
      </p:sp>
      <p:sp>
        <p:nvSpPr>
          <p:cNvPr id="809" name="Google Shape;809;p93"/>
          <p:cNvSpPr txBox="1"/>
          <p:nvPr/>
        </p:nvSpPr>
        <p:spPr>
          <a:xfrm>
            <a:off x="8719343" y="103647"/>
            <a:ext cx="36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94"/>
          <p:cNvSpPr txBox="1"/>
          <p:nvPr/>
        </p:nvSpPr>
        <p:spPr>
          <a:xfrm>
            <a:off x="152400" y="152400"/>
            <a:ext cx="81513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Provide Scaffolds for Notes &amp; Lecture</a:t>
            </a:r>
            <a:endParaRPr sz="33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5" name="Google Shape;815;p94"/>
          <p:cNvSpPr txBox="1"/>
          <p:nvPr/>
        </p:nvSpPr>
        <p:spPr>
          <a:xfrm>
            <a:off x="307075" y="1842425"/>
            <a:ext cx="73698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Focus on Important Details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Enhances Memory Retention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Provides Hierarchical Structure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Reduces “transcription lag”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Reduces “transcription fatigue”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16" name="Google Shape;816;p94"/>
          <p:cNvSpPr txBox="1"/>
          <p:nvPr/>
        </p:nvSpPr>
        <p:spPr>
          <a:xfrm>
            <a:off x="8627075" y="69200"/>
            <a:ext cx="3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17" name="Google Shape;817;p94" title="Screenshot 2026-08-10 at 9.37.1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6897" y="985175"/>
            <a:ext cx="3483025" cy="3940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5"/>
          <p:cNvSpPr txBox="1">
            <a:spLocks noGrp="1"/>
          </p:cNvSpPr>
          <p:nvPr>
            <p:ph type="title"/>
          </p:nvPr>
        </p:nvSpPr>
        <p:spPr>
          <a:xfrm>
            <a:off x="311700" y="66230"/>
            <a:ext cx="8520600" cy="8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89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multiple representations of notation where appropriate </a:t>
            </a:r>
            <a:endParaRPr sz="2289"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2289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(e.g., formulas, word problems, graphs).</a:t>
            </a:r>
            <a:endParaRPr sz="2289"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511"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2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289"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200">
              <a:solidFill>
                <a:srgbClr val="273540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95"/>
          <p:cNvSpPr txBox="1"/>
          <p:nvPr/>
        </p:nvSpPr>
        <p:spPr>
          <a:xfrm>
            <a:off x="3222775" y="915234"/>
            <a:ext cx="192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Recommendation 3</a:t>
            </a:r>
            <a:endParaRPr sz="1500">
              <a:solidFill>
                <a:schemeClr val="dk2"/>
              </a:solidFill>
            </a:endParaRPr>
          </a:p>
        </p:txBody>
      </p:sp>
      <p:pic>
        <p:nvPicPr>
          <p:cNvPr id="824" name="Google Shape;824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3025" y="1483125"/>
            <a:ext cx="4148575" cy="2815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14609"/>
            <a:ext cx="4538225" cy="2552751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95"/>
          <p:cNvSpPr txBox="1"/>
          <p:nvPr/>
        </p:nvSpPr>
        <p:spPr>
          <a:xfrm>
            <a:off x="8166900" y="1010800"/>
            <a:ext cx="48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27" name="Google Shape;827;p95"/>
          <p:cNvSpPr txBox="1"/>
          <p:nvPr/>
        </p:nvSpPr>
        <p:spPr>
          <a:xfrm>
            <a:off x="3995650" y="4356807"/>
            <a:ext cx="2252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CRISS Strategies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6"/>
          <p:cNvSpPr txBox="1"/>
          <p:nvPr/>
        </p:nvSpPr>
        <p:spPr>
          <a:xfrm>
            <a:off x="8525154" y="422240"/>
            <a:ext cx="48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33" name="Google Shape;833;p96"/>
          <p:cNvSpPr txBox="1"/>
          <p:nvPr/>
        </p:nvSpPr>
        <p:spPr>
          <a:xfrm>
            <a:off x="1365800" y="84800"/>
            <a:ext cx="7159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Multiple Means of Representing One Problem Many Ways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34" name="Google Shape;834;p96" title="Screenshot 2026-04-18 at 11.44.4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7088" y="636350"/>
            <a:ext cx="7046892" cy="4318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97"/>
          <p:cNvSpPr txBox="1"/>
          <p:nvPr/>
        </p:nvSpPr>
        <p:spPr>
          <a:xfrm>
            <a:off x="8166900" y="204729"/>
            <a:ext cx="48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40" name="Google Shape;840;p97" title="Screenshot 2026-04-18 at 12.09.3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225" y="666425"/>
            <a:ext cx="7862103" cy="4438449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97"/>
          <p:cNvSpPr txBox="1"/>
          <p:nvPr/>
        </p:nvSpPr>
        <p:spPr>
          <a:xfrm>
            <a:off x="653825" y="189275"/>
            <a:ext cx="7323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Visual Representation for Proofreading &amp; Editing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/>
        </p:nvSpPr>
        <p:spPr>
          <a:xfrm>
            <a:off x="298950" y="411150"/>
            <a:ext cx="8745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learners in our classrooms each bring a </a:t>
            </a:r>
            <a:r>
              <a:rPr lang="en" sz="2000" b="1" u="sng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unique</a:t>
            </a:r>
            <a:r>
              <a:rPr lang="en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set of skills, interests, strengths, </a:t>
            </a:r>
            <a:r>
              <a:rPr lang="en" sz="2000" b="1" u="sng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dispositions</a:t>
            </a:r>
            <a:r>
              <a:rPr lang="en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prior knowledge, cultural background, lived experiences, areas for improvement, attitudes, values and </a:t>
            </a:r>
            <a:r>
              <a:rPr lang="en" sz="2000" b="1" u="sng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capabilities</a:t>
            </a:r>
            <a:r>
              <a:rPr lang="en" sz="2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" sz="13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600">
              <a:solidFill>
                <a:srgbClr val="27354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1" name="Google Shape;141;p26"/>
          <p:cNvPicPr preferRelativeResize="0"/>
          <p:nvPr/>
        </p:nvPicPr>
        <p:blipFill rotWithShape="1">
          <a:blip r:embed="rId3">
            <a:alphaModFix/>
          </a:blip>
          <a:srcRect l="7200" r="-7200"/>
          <a:stretch/>
        </p:blipFill>
        <p:spPr>
          <a:xfrm>
            <a:off x="2584713" y="1442600"/>
            <a:ext cx="4465667" cy="29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6"/>
          <p:cNvSpPr txBox="1"/>
          <p:nvPr/>
        </p:nvSpPr>
        <p:spPr>
          <a:xfrm>
            <a:off x="99750" y="4419691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A86E8"/>
                </a:solidFill>
                <a:highlight>
                  <a:schemeClr val="lt1"/>
                </a:highlight>
              </a:rPr>
              <a:t>The UDL Guidelines offer structure and specific, practical examples for how to address and accommodate learner variability - (that naturally exists in all classrooms)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2390354" y="-115150"/>
            <a:ext cx="3983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Learner Variability</a:t>
            </a:r>
            <a:endParaRPr sz="3000" b="1" u="sng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98"/>
          <p:cNvSpPr txBox="1">
            <a:spLocks noGrp="1"/>
          </p:cNvSpPr>
          <p:nvPr>
            <p:ph type="ctrTitle"/>
          </p:nvPr>
        </p:nvSpPr>
        <p:spPr>
          <a:xfrm>
            <a:off x="844575" y="-229275"/>
            <a:ext cx="6576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 Choice Boards </a:t>
            </a:r>
            <a:endParaRPr/>
          </a:p>
        </p:txBody>
      </p:sp>
      <p:pic>
        <p:nvPicPr>
          <p:cNvPr id="847" name="Google Shape;847;p98" title="Screenshot 2026-06-17 at 1.41.5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27839"/>
            <a:ext cx="9144001" cy="2316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9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54" name="Google Shape;854;p99" title="Screenshot 2026-06-17 at 1.41.4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5142" y="0"/>
            <a:ext cx="667371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00"/>
          <p:cNvSpPr txBox="1">
            <a:spLocks noGrp="1"/>
          </p:cNvSpPr>
          <p:nvPr>
            <p:ph type="title"/>
          </p:nvPr>
        </p:nvSpPr>
        <p:spPr>
          <a:xfrm>
            <a:off x="311700" y="169400"/>
            <a:ext cx="893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Groups of 4 - each student picks their responsibility</a:t>
            </a:r>
            <a:endParaRPr/>
          </a:p>
        </p:txBody>
      </p:sp>
      <p:pic>
        <p:nvPicPr>
          <p:cNvPr id="860" name="Google Shape;860;p100" title="Screenshot 2026-06-17 at 1.42.1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8661" y="742100"/>
            <a:ext cx="5704874" cy="44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1"/>
          <p:cNvSpPr txBox="1">
            <a:spLocks noGrp="1"/>
          </p:cNvSpPr>
          <p:nvPr>
            <p:ph type="title"/>
          </p:nvPr>
        </p:nvSpPr>
        <p:spPr>
          <a:xfrm>
            <a:off x="311700" y="867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“nod” to Dodd (Hamilton)</a:t>
            </a:r>
            <a:endParaRPr/>
          </a:p>
        </p:txBody>
      </p:sp>
      <p:sp>
        <p:nvSpPr>
          <p:cNvPr id="866" name="Google Shape;866;p101"/>
          <p:cNvSpPr txBox="1">
            <a:spLocks noGrp="1"/>
          </p:cNvSpPr>
          <p:nvPr>
            <p:ph type="body" idx="1"/>
          </p:nvPr>
        </p:nvSpPr>
        <p:spPr>
          <a:xfrm>
            <a:off x="375675" y="4274400"/>
            <a:ext cx="85206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600"/>
              <a:t>https://www.udlforlittlelearners.com/</a:t>
            </a:r>
            <a:endParaRPr sz="2600"/>
          </a:p>
        </p:txBody>
      </p:sp>
      <p:pic>
        <p:nvPicPr>
          <p:cNvPr id="867" name="Google Shape;867;p101" title="Screenshot 2026-08-11 at 8.55.0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188" y="811875"/>
            <a:ext cx="7253624" cy="3310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102" title="Screenshot 2026-08-11 at 8.52.3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28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102" descr="This 5 MINUTE countdown timer is made for professional use and has some minimal sound effects in the last 5 seconds." title="5 MINUTE TIMER - COUNTDOWN TIMER (MINIMAL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14775" y="3341775"/>
            <a:ext cx="2104375" cy="118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03"/>
          <p:cNvSpPr txBox="1">
            <a:spLocks noGrp="1"/>
          </p:cNvSpPr>
          <p:nvPr>
            <p:ph type="ctrTitle"/>
          </p:nvPr>
        </p:nvSpPr>
        <p:spPr>
          <a:xfrm>
            <a:off x="311700" y="0"/>
            <a:ext cx="8520600" cy="104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 Activity</a:t>
            </a:r>
            <a:endParaRPr/>
          </a:p>
        </p:txBody>
      </p:sp>
      <p:sp>
        <p:nvSpPr>
          <p:cNvPr id="879" name="Google Shape;879;p103"/>
          <p:cNvSpPr txBox="1">
            <a:spLocks noGrp="1"/>
          </p:cNvSpPr>
          <p:nvPr>
            <p:ph type="subTitle" idx="1"/>
          </p:nvPr>
        </p:nvSpPr>
        <p:spPr>
          <a:xfrm>
            <a:off x="516425" y="42799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https://signaturepractices.casel.org/suit-yourself/</a:t>
            </a:r>
            <a:endParaRPr/>
          </a:p>
        </p:txBody>
      </p:sp>
      <p:pic>
        <p:nvPicPr>
          <p:cNvPr id="880" name="Google Shape;880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100351"/>
            <a:ext cx="2899800" cy="289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03" title="Screenshot 2026-08-10 at 9.45.19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7750" y="1288375"/>
            <a:ext cx="2291401" cy="2523776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03"/>
          <p:cNvSpPr txBox="1"/>
          <p:nvPr/>
        </p:nvSpPr>
        <p:spPr>
          <a:xfrm>
            <a:off x="3318400" y="1288375"/>
            <a:ext cx="28998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Draw 1 card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From the Deck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Aces sith with Aces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Kings sit with Kings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Queens sit with Queens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04"/>
          <p:cNvSpPr txBox="1"/>
          <p:nvPr/>
        </p:nvSpPr>
        <p:spPr>
          <a:xfrm>
            <a:off x="1566875" y="105241"/>
            <a:ext cx="7939500" cy="51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850" b="1">
                <a:solidFill>
                  <a:srgbClr val="333333"/>
                </a:solidFill>
                <a:highlight>
                  <a:srgbClr val="FFFFFF"/>
                </a:highlight>
              </a:rPr>
              <a:t>Hearts</a:t>
            </a:r>
            <a:r>
              <a:rPr lang="en" sz="1850">
                <a:solidFill>
                  <a:srgbClr val="333333"/>
                </a:solidFill>
                <a:highlight>
                  <a:srgbClr val="FFFFFF"/>
                </a:highlight>
              </a:rPr>
              <a:t>: </a:t>
            </a:r>
            <a:endParaRPr sz="18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650">
                <a:solidFill>
                  <a:srgbClr val="333333"/>
                </a:solidFill>
                <a:highlight>
                  <a:srgbClr val="FFFFFF"/>
                </a:highlight>
              </a:rPr>
              <a:t>Something from the heart. How did you feel? What did it mean to you?</a:t>
            </a:r>
            <a:endParaRPr sz="16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850" b="1">
                <a:solidFill>
                  <a:srgbClr val="333333"/>
                </a:solidFill>
                <a:highlight>
                  <a:srgbClr val="FFFFFF"/>
                </a:highlight>
              </a:rPr>
              <a:t>Clubs</a:t>
            </a:r>
            <a:r>
              <a:rPr lang="en" sz="1850">
                <a:solidFill>
                  <a:srgbClr val="333333"/>
                </a:solidFill>
                <a:highlight>
                  <a:srgbClr val="FFFFFF"/>
                </a:highlight>
              </a:rPr>
              <a:t>: </a:t>
            </a:r>
            <a:endParaRPr sz="18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650">
                <a:solidFill>
                  <a:srgbClr val="333333"/>
                </a:solidFill>
                <a:highlight>
                  <a:srgbClr val="FFFFFF"/>
                </a:highlight>
              </a:rPr>
              <a:t>Things that grew—new ideas, new thoughts, a new point of view.</a:t>
            </a:r>
            <a:endParaRPr sz="16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850" b="1">
                <a:solidFill>
                  <a:srgbClr val="333333"/>
                </a:solidFill>
                <a:highlight>
                  <a:srgbClr val="FFFFFF"/>
                </a:highlight>
              </a:rPr>
              <a:t>Diamonds</a:t>
            </a:r>
            <a:r>
              <a:rPr lang="en" sz="1850">
                <a:solidFill>
                  <a:srgbClr val="333333"/>
                </a:solidFill>
                <a:highlight>
                  <a:srgbClr val="FFFFFF"/>
                </a:highlight>
              </a:rPr>
              <a:t>: </a:t>
            </a:r>
            <a:endParaRPr sz="18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  <a:highlight>
                  <a:srgbClr val="FFFFFF"/>
                </a:highlight>
              </a:rPr>
              <a:t>Gems that last forever. What are some of the gems of wisdom gathered from people or content?</a:t>
            </a:r>
            <a:endParaRPr sz="17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2600"/>
              </a:spcBef>
              <a:spcAft>
                <a:spcPts val="0"/>
              </a:spcAft>
              <a:buNone/>
            </a:pPr>
            <a:r>
              <a:rPr lang="en" sz="1850" b="1">
                <a:solidFill>
                  <a:srgbClr val="333333"/>
                </a:solidFill>
                <a:highlight>
                  <a:srgbClr val="FFFFFF"/>
                </a:highlight>
              </a:rPr>
              <a:t>Spades</a:t>
            </a:r>
            <a:r>
              <a:rPr lang="en" sz="1750">
                <a:solidFill>
                  <a:srgbClr val="333333"/>
                </a:solidFill>
                <a:highlight>
                  <a:srgbClr val="FFFFFF"/>
                </a:highlight>
              </a:rPr>
              <a:t>: </a:t>
            </a:r>
            <a:endParaRPr sz="17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" sz="1750">
                <a:solidFill>
                  <a:srgbClr val="333333"/>
                </a:solidFill>
                <a:highlight>
                  <a:srgbClr val="FFFFFF"/>
                </a:highlight>
              </a:rPr>
              <a:t>Used to dig in the garden. Generate conversation about planting new ideas or things participants dug up during class.</a:t>
            </a:r>
            <a:endParaRPr sz="1750">
              <a:solidFill>
                <a:srgbClr val="333333"/>
              </a:solidFill>
              <a:highlight>
                <a:srgbClr val="FFFFFF"/>
              </a:highlight>
            </a:endParaRPr>
          </a:p>
        </p:txBody>
      </p:sp>
      <p:pic>
        <p:nvPicPr>
          <p:cNvPr id="888" name="Google Shape;888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300" y="-66200"/>
            <a:ext cx="1035974" cy="113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795" y="1124660"/>
            <a:ext cx="1189000" cy="128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10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788" y="2469867"/>
            <a:ext cx="1189000" cy="1288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10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0385" y="3839673"/>
            <a:ext cx="1035975" cy="122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subTitle" idx="1"/>
          </p:nvPr>
        </p:nvSpPr>
        <p:spPr>
          <a:xfrm>
            <a:off x="18700" y="354425"/>
            <a:ext cx="4149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would be easy if….</a:t>
            </a:r>
            <a:endParaRPr/>
          </a:p>
        </p:txBody>
      </p:sp>
      <p:pic>
        <p:nvPicPr>
          <p:cNvPr id="149" name="Google Shape;1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5" y="1082825"/>
            <a:ext cx="4100348" cy="230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7"/>
          <p:cNvSpPr txBox="1">
            <a:spLocks noGrp="1"/>
          </p:cNvSpPr>
          <p:nvPr>
            <p:ph type="subTitle" idx="1"/>
          </p:nvPr>
        </p:nvSpPr>
        <p:spPr>
          <a:xfrm>
            <a:off x="4719050" y="278625"/>
            <a:ext cx="4149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…but the reality is…</a:t>
            </a:r>
            <a:endParaRPr/>
          </a:p>
        </p:txBody>
      </p:sp>
      <p:pic>
        <p:nvPicPr>
          <p:cNvPr id="151" name="Google Shape;15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9050" y="992397"/>
            <a:ext cx="4397025" cy="2474129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7"/>
          <p:cNvSpPr txBox="1"/>
          <p:nvPr/>
        </p:nvSpPr>
        <p:spPr>
          <a:xfrm>
            <a:off x="8612125" y="129669"/>
            <a:ext cx="4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2294</Words>
  <Application>Microsoft Macintosh PowerPoint</Application>
  <PresentationFormat>On-screen Show (16:9)</PresentationFormat>
  <Paragraphs>466</Paragraphs>
  <Slides>86</Slides>
  <Notes>86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7" baseType="lpstr">
      <vt:lpstr>Rokkitt</vt:lpstr>
      <vt:lpstr>Arial</vt:lpstr>
      <vt:lpstr>Verdana</vt:lpstr>
      <vt:lpstr>Lato</vt:lpstr>
      <vt:lpstr>Pacifico</vt:lpstr>
      <vt:lpstr>Calibri</vt:lpstr>
      <vt:lpstr>Lexend</vt:lpstr>
      <vt:lpstr>Trebuchet MS</vt:lpstr>
      <vt:lpstr>Exo</vt:lpstr>
      <vt:lpstr>Roboto</vt:lpstr>
      <vt:lpstr>Simple Light</vt:lpstr>
      <vt:lpstr>Imagine you are going on a camping trip…</vt:lpstr>
      <vt:lpstr>UDL High Leverage Practices Nevada PhD 2026 </vt:lpstr>
      <vt:lpstr>PowerPoint Presentation</vt:lpstr>
      <vt:lpstr>If you were with Brown 2 weeks ago…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Connecting to Our Why</vt:lpstr>
      <vt:lpstr>WHY….</vt:lpstr>
      <vt:lpstr>PowerPoint Presentation</vt:lpstr>
      <vt:lpstr>WHY….</vt:lpstr>
      <vt:lpstr>Stand Up</vt:lpstr>
      <vt:lpstr>Please Return to Your Seat</vt:lpstr>
      <vt:lpstr>Turn to Page 2 of Your Hand Out</vt:lpstr>
      <vt:lpstr>PowerPoint Presentation</vt:lpstr>
      <vt:lpstr>What UDL Is  </vt:lpstr>
      <vt:lpstr>Firm Goals with Flexible Means </vt:lpstr>
      <vt:lpstr>PowerPoint Presentation</vt:lpstr>
      <vt:lpstr>PowerPoint Presentation</vt:lpstr>
      <vt:lpstr>What UDL Is Not</vt:lpstr>
      <vt:lpstr>What UDL Is Not</vt:lpstr>
      <vt:lpstr>What UDL Is….</vt:lpstr>
      <vt:lpstr>PowerPoint Presentation</vt:lpstr>
      <vt:lpstr>PowerPoint Presentation</vt:lpstr>
      <vt:lpstr>PowerPoint Presentation</vt:lpstr>
      <vt:lpstr>PowerPoint Presentation</vt:lpstr>
      <vt:lpstr>Time Specific Chunks</vt:lpstr>
      <vt:lpstr>PowerPoint Presentation</vt:lpstr>
      <vt:lpstr>Encourage organization of long-term goals into short-term objectives.  </vt:lpstr>
      <vt:lpstr>PowerPoint Presentation</vt:lpstr>
      <vt:lpstr>PowerPoint Presentation</vt:lpstr>
      <vt:lpstr>2. Scaffold &amp; Support Templates</vt:lpstr>
      <vt:lpstr>Scaffolded Note Template   </vt:lpstr>
      <vt:lpstr>Outline vs. Template vs. Concept Map</vt:lpstr>
      <vt:lpstr>PowerPoint Presentation</vt:lpstr>
      <vt:lpstr>Gradual Release of Information &amp; Responsibility   </vt:lpstr>
      <vt:lpstr>3. Sentence Stem Starters</vt:lpstr>
      <vt:lpstr>PowerPoint Presentation</vt:lpstr>
      <vt:lpstr>PowerPoint Presentation</vt:lpstr>
      <vt:lpstr>4. Exemplars &amp; Rubrics</vt:lpstr>
      <vt:lpstr>PowerPoint Presentation</vt:lpstr>
      <vt:lpstr>PowerPoint Presentation</vt:lpstr>
      <vt:lpstr>Rubric &amp; Exemplars</vt:lpstr>
      <vt:lpstr>PowerPoint Presentation</vt:lpstr>
      <vt:lpstr>PowerPoint Presentation</vt:lpstr>
      <vt:lpstr>PowerPoint Presentation</vt:lpstr>
      <vt:lpstr>Display of Information and Visual Hierarchy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Negative Space</vt:lpstr>
      <vt:lpstr>2. Visual Cues of Auditory Instruction</vt:lpstr>
      <vt:lpstr>PowerPoint Presentation</vt:lpstr>
      <vt:lpstr>  </vt:lpstr>
      <vt:lpstr>  </vt:lpstr>
      <vt:lpstr>3. Stop &amp; Check for Understanding</vt:lpstr>
      <vt:lpstr>Active vs. Passive</vt:lpstr>
      <vt:lpstr>PowerPoint Presentation</vt:lpstr>
      <vt:lpstr>PowerPoint Presentation</vt:lpstr>
      <vt:lpstr>PowerPoint Presentation</vt:lpstr>
      <vt:lpstr>PowerPoint Presentation</vt:lpstr>
      <vt:lpstr>4. Scaffolds &amp; Templates </vt:lpstr>
      <vt:lpstr>Example Brown (ChemCom)</vt:lpstr>
      <vt:lpstr>Anchor Charts</vt:lpstr>
      <vt:lpstr>PowerPoint Presentation</vt:lpstr>
      <vt:lpstr>Without a template</vt:lpstr>
      <vt:lpstr>Question WITH prompts….</vt:lpstr>
      <vt:lpstr>PowerPoint Presentation</vt:lpstr>
      <vt:lpstr>More Accessible &amp; More Achievable end to learning goal</vt:lpstr>
      <vt:lpstr>PowerPoint Presentation</vt:lpstr>
      <vt:lpstr>multiple representations of notation where appropriate  (e.g., formulas, word problems, graphs).     </vt:lpstr>
      <vt:lpstr>PowerPoint Presentation</vt:lpstr>
      <vt:lpstr>PowerPoint Presentation</vt:lpstr>
      <vt:lpstr>5. Choice Boards </vt:lpstr>
      <vt:lpstr>PowerPoint Presentation</vt:lpstr>
      <vt:lpstr>Student Groups of 4 - each student picks their responsibility</vt:lpstr>
      <vt:lpstr>A “nod” to Dodd (Hamilton)</vt:lpstr>
      <vt:lpstr>PowerPoint Presentation</vt:lpstr>
      <vt:lpstr>Closing Activity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Ryan Brown</cp:lastModifiedBy>
  <cp:revision>1</cp:revision>
  <dcterms:modified xsi:type="dcterms:W3CDTF">2026-08-17T18:42:51Z</dcterms:modified>
</cp:coreProperties>
</file>