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Lst>
  <p:sldSz cy="5143500" cx="9144000"/>
  <p:notesSz cx="6858000" cy="9144000"/>
  <p:embeddedFontLst>
    <p:embeddedFont>
      <p:font typeface="Roboto"/>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slide" Target="slides/slide37.xml"/><Relationship Id="rId41" Type="http://schemas.openxmlformats.org/officeDocument/2006/relationships/slide" Target="slides/slide36.xml"/><Relationship Id="rId22" Type="http://schemas.openxmlformats.org/officeDocument/2006/relationships/slide" Target="slides/slide17.xml"/><Relationship Id="rId44" Type="http://schemas.openxmlformats.org/officeDocument/2006/relationships/slide" Target="slides/slide39.xml"/><Relationship Id="rId21" Type="http://schemas.openxmlformats.org/officeDocument/2006/relationships/slide" Target="slides/slide16.xml"/><Relationship Id="rId43" Type="http://schemas.openxmlformats.org/officeDocument/2006/relationships/slide" Target="slides/slide38.xml"/><Relationship Id="rId24" Type="http://schemas.openxmlformats.org/officeDocument/2006/relationships/slide" Target="slides/slide19.xml"/><Relationship Id="rId46" Type="http://schemas.openxmlformats.org/officeDocument/2006/relationships/font" Target="fonts/Roboto-bold.fntdata"/><Relationship Id="rId23" Type="http://schemas.openxmlformats.org/officeDocument/2006/relationships/slide" Target="slides/slide18.xml"/><Relationship Id="rId45" Type="http://schemas.openxmlformats.org/officeDocument/2006/relationships/font" Target="fonts/Roboto-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48" Type="http://schemas.openxmlformats.org/officeDocument/2006/relationships/font" Target="fonts/Roboto-boldItalic.fntdata"/><Relationship Id="rId25" Type="http://schemas.openxmlformats.org/officeDocument/2006/relationships/slide" Target="slides/slide20.xml"/><Relationship Id="rId47" Type="http://schemas.openxmlformats.org/officeDocument/2006/relationships/font" Target="fonts/Roboto-italic.fntdata"/><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f5823ec9c4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3f5823ec9c4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f5823ec9c4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3f5823ec9c4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f5823ec9c4_0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3f5823ec9c4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Task Switching:  </a:t>
            </a:r>
            <a:r>
              <a:rPr lang="en"/>
              <a:t>the act of stopping one activity and starting another, requiring your brain to shift attention, rules, and goals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f5823ec9c4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3f5823ec9c4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f5823ec9c4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3f5823ec9c4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f5823ec9c4_0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f5823ec9c4_0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f5cede842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3f5cede842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f5cede8428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3f5cede8428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3f5cede8428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3f5cede8428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f5cede8428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3f5cede8428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3f5823ec9c4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3f5823ec9c4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f5cede8428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3f5cede8428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Clarity comes from step one</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3f5cede8428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3f5cede8428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45720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3f5cede8428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3f5cede8428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3f5cede8428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3f5cede8428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3f5cede8428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3f5cede8428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3f5cede8428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3f5cede8428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3f5cede8428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3f5cede8428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Definition of PARADOX:  a statement, person, or situation that seems to go against common sense or self-contradictory, but actually reveals a deeper truth or valid meaning</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3f5cede8428_0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3f5cede8428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f5cede8428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3f5cede8428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3f5cede8428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3f5cede8428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3f5823ec9c4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3f5823ec9c4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3f5cede8428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3f5cede8428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3f5cede8428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3f5cede8428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3f5cede8428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3f5cede8428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f5cede8428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3f5cede8428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3f5cede8428_0_1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3f5cede8428_0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3f5cede8428_0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3f5cede8428_0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3f5cede8428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3f5cede8428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3f5cede8428_0_1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3f5cede8428_0_1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3f5cede8428_0_1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3f5cede8428_0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3f5cede8428_0_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3f5cede8428_0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3f5823ec9c4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3f5823ec9c4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f5823ec9c4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3f5823ec9c4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f5823ec9c4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f5823ec9c4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f5823ec9c4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3f5823ec9c4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f5823ec9c4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3f5823ec9c4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f5823ec9c4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3f5823ec9c4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1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13.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9.jpg"/><Relationship Id="rId4" Type="http://schemas.openxmlformats.org/officeDocument/2006/relationships/image" Target="../media/image11.jpg"/><Relationship Id="rId5" Type="http://schemas.openxmlformats.org/officeDocument/2006/relationships/image" Target="../media/image14.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10.jpg"/><Relationship Id="rId4" Type="http://schemas.openxmlformats.org/officeDocument/2006/relationships/image" Target="../media/image5.jpg"/><Relationship Id="rId5" Type="http://schemas.openxmlformats.org/officeDocument/2006/relationships/image" Target="../media/image2.jpg"/><Relationship Id="rId6" Type="http://schemas.openxmlformats.org/officeDocument/2006/relationships/hyperlink" Target="http://www.youtube.com/watch?v=vfyU4Xva0Qg" TargetMode="External"/><Relationship Id="rId7" Type="http://schemas.openxmlformats.org/officeDocument/2006/relationships/image" Target="../media/image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6.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 Id="rId3" Type="http://schemas.openxmlformats.org/officeDocument/2006/relationships/image" Target="../media/image1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1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17.png"/><Relationship Id="rId4" Type="http://schemas.openxmlformats.org/officeDocument/2006/relationships/hyperlink" Target="https://www.youtube.com/watch?v=4aD8WG49PY4"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1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9.jpg"/><Relationship Id="rId4" Type="http://schemas.openxmlformats.org/officeDocument/2006/relationships/image" Target="../media/image11.jpg"/><Relationship Id="rId5" Type="http://schemas.openxmlformats.org/officeDocument/2006/relationships/image" Target="../media/image14.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2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image" Target="../media/image2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10.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 Id="rId3" Type="http://schemas.openxmlformats.org/officeDocument/2006/relationships/image" Target="../media/image1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 Id="rId3" Type="http://schemas.openxmlformats.org/officeDocument/2006/relationships/image" Target="../media/image9.jpg"/><Relationship Id="rId4" Type="http://schemas.openxmlformats.org/officeDocument/2006/relationships/image" Target="../media/image11.jpg"/><Relationship Id="rId5" Type="http://schemas.openxmlformats.org/officeDocument/2006/relationships/image" Target="../media/image14.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2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2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2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2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 Id="rId3" Type="http://schemas.openxmlformats.org/officeDocument/2006/relationships/image" Target="../media/image9.jpg"/><Relationship Id="rId4" Type="http://schemas.openxmlformats.org/officeDocument/2006/relationships/image" Target="../media/image11.jpg"/><Relationship Id="rId5" Type="http://schemas.openxmlformats.org/officeDocument/2006/relationships/image" Target="../media/image14.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hyperlink" Target="https://cruciallearning.com/" TargetMode="External"/><Relationship Id="rId4" Type="http://schemas.openxmlformats.org/officeDocument/2006/relationships/hyperlink" Target="https://cruciallearning.com/" TargetMode="External"/><Relationship Id="rId5" Type="http://schemas.openxmlformats.org/officeDocument/2006/relationships/hyperlink" Target="https://cruciallearning.com/" TargetMode="External"/><Relationship Id="rId6"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3" y="744575"/>
            <a:ext cx="51111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Be the DJ of Your Day!</a:t>
            </a:r>
            <a:endParaRPr/>
          </a:p>
        </p:txBody>
      </p:sp>
      <p:sp>
        <p:nvSpPr>
          <p:cNvPr id="55" name="Google Shape;55;p13"/>
          <p:cNvSpPr txBox="1"/>
          <p:nvPr>
            <p:ph idx="1" type="subTitle"/>
          </p:nvPr>
        </p:nvSpPr>
        <p:spPr>
          <a:xfrm>
            <a:off x="311700" y="3138400"/>
            <a:ext cx="8520600" cy="792600"/>
          </a:xfrm>
          <a:prstGeom prst="rect">
            <a:avLst/>
          </a:prstGeom>
        </p:spPr>
        <p:txBody>
          <a:bodyPr anchorCtr="0" anchor="t" bIns="91425" lIns="91425" spcFirstLastPara="1" rIns="91425" wrap="square" tIns="91425">
            <a:normAutofit fontScale="85000" lnSpcReduction="20000"/>
          </a:bodyPr>
          <a:lstStyle/>
          <a:p>
            <a:pPr indent="0" lvl="0" marL="0" rtl="0" algn="ctr">
              <a:spcBef>
                <a:spcPts val="0"/>
              </a:spcBef>
              <a:spcAft>
                <a:spcPts val="0"/>
              </a:spcAft>
              <a:buNone/>
            </a:pPr>
            <a:r>
              <a:rPr lang="en"/>
              <a:t>Presented by:  Meg Frideres</a:t>
            </a:r>
            <a:endParaRPr/>
          </a:p>
          <a:p>
            <a:pPr indent="0" lvl="0" marL="0" rtl="0" algn="ctr">
              <a:spcBef>
                <a:spcPts val="0"/>
              </a:spcBef>
              <a:spcAft>
                <a:spcPts val="0"/>
              </a:spcAft>
              <a:buNone/>
            </a:pPr>
            <a:r>
              <a:rPr lang="en"/>
              <a:t>Content from Crucial Learning</a:t>
            </a:r>
            <a:endParaRPr/>
          </a:p>
        </p:txBody>
      </p:sp>
      <p:pic>
        <p:nvPicPr>
          <p:cNvPr descr="A DJ at a club (Provided by Getty Images)" id="56" name="Google Shape;56;p13"/>
          <p:cNvPicPr preferRelativeResize="0"/>
          <p:nvPr/>
        </p:nvPicPr>
        <p:blipFill>
          <a:blip r:embed="rId3">
            <a:alphaModFix/>
          </a:blip>
          <a:stretch>
            <a:fillRect/>
          </a:stretch>
        </p:blipFill>
        <p:spPr>
          <a:xfrm>
            <a:off x="5575203" y="152400"/>
            <a:ext cx="3416397" cy="246554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14" name="Shape 114"/>
        <p:cNvGrpSpPr/>
        <p:nvPr/>
      </p:nvGrpSpPr>
      <p:grpSpPr>
        <a:xfrm>
          <a:off x="0" y="0"/>
          <a:ext cx="0" cy="0"/>
          <a:chOff x="0" y="0"/>
          <a:chExt cx="0" cy="0"/>
        </a:xfrm>
      </p:grpSpPr>
      <p:sp>
        <p:nvSpPr>
          <p:cNvPr id="115" name="Google Shape;115;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FF9900"/>
                </a:solidFill>
              </a:rPr>
              <a:t>THE EFFECTS</a:t>
            </a:r>
            <a:endParaRPr>
              <a:solidFill>
                <a:srgbClr val="FF9900"/>
              </a:solidFill>
            </a:endParaRPr>
          </a:p>
        </p:txBody>
      </p:sp>
      <p:sp>
        <p:nvSpPr>
          <p:cNvPr id="116" name="Google Shape;116;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381000" lvl="0" marL="457200" rtl="0" algn="l">
              <a:spcBef>
                <a:spcPts val="0"/>
              </a:spcBef>
              <a:spcAft>
                <a:spcPts val="0"/>
              </a:spcAft>
              <a:buClr>
                <a:schemeClr val="lt1"/>
              </a:buClr>
              <a:buSzPts val="2400"/>
              <a:buChar char="●"/>
            </a:pPr>
            <a:r>
              <a:rPr b="1" lang="en" sz="2400">
                <a:solidFill>
                  <a:schemeClr val="lt1"/>
                </a:solidFill>
              </a:rPr>
              <a:t>Overwhelm- </a:t>
            </a:r>
            <a:r>
              <a:rPr lang="en" sz="2400">
                <a:solidFill>
                  <a:schemeClr val="lt1"/>
                </a:solidFill>
              </a:rPr>
              <a:t>“I have too much to do” (73%)</a:t>
            </a:r>
            <a:endParaRPr sz="2400">
              <a:solidFill>
                <a:schemeClr val="lt1"/>
              </a:solidFill>
            </a:endParaRPr>
          </a:p>
          <a:p>
            <a:pPr indent="-381000" lvl="0" marL="457200" rtl="0" algn="l">
              <a:spcBef>
                <a:spcPts val="0"/>
              </a:spcBef>
              <a:spcAft>
                <a:spcPts val="0"/>
              </a:spcAft>
              <a:buClr>
                <a:schemeClr val="lt1"/>
              </a:buClr>
              <a:buSzPts val="2400"/>
              <a:buChar char="●"/>
            </a:pPr>
            <a:r>
              <a:rPr b="1" lang="en" sz="2400">
                <a:solidFill>
                  <a:schemeClr val="lt1"/>
                </a:solidFill>
              </a:rPr>
              <a:t>Lack of Energy- </a:t>
            </a:r>
            <a:r>
              <a:rPr lang="en" sz="2400">
                <a:solidFill>
                  <a:schemeClr val="lt1"/>
                </a:solidFill>
              </a:rPr>
              <a:t>“I feel drained” (73%)</a:t>
            </a:r>
            <a:endParaRPr sz="2400">
              <a:solidFill>
                <a:schemeClr val="lt1"/>
              </a:solidFill>
            </a:endParaRPr>
          </a:p>
          <a:p>
            <a:pPr indent="-381000" lvl="0" marL="457200" rtl="0" algn="l">
              <a:spcBef>
                <a:spcPts val="0"/>
              </a:spcBef>
              <a:spcAft>
                <a:spcPts val="0"/>
              </a:spcAft>
              <a:buClr>
                <a:schemeClr val="lt1"/>
              </a:buClr>
              <a:buSzPts val="2400"/>
              <a:buChar char="●"/>
            </a:pPr>
            <a:r>
              <a:rPr b="1" lang="en" sz="2400">
                <a:solidFill>
                  <a:schemeClr val="lt1"/>
                </a:solidFill>
              </a:rPr>
              <a:t>Stress- </a:t>
            </a:r>
            <a:r>
              <a:rPr lang="en" sz="2400">
                <a:solidFill>
                  <a:schemeClr val="lt1"/>
                </a:solidFill>
              </a:rPr>
              <a:t>“I feel worried about all I have to do” (73%)</a:t>
            </a:r>
            <a:endParaRPr sz="2400">
              <a:solidFill>
                <a:schemeClr val="lt1"/>
              </a:solidFill>
            </a:endParaRPr>
          </a:p>
          <a:p>
            <a:pPr indent="-381000" lvl="0" marL="457200" rtl="0" algn="l">
              <a:spcBef>
                <a:spcPts val="0"/>
              </a:spcBef>
              <a:spcAft>
                <a:spcPts val="0"/>
              </a:spcAft>
              <a:buClr>
                <a:schemeClr val="lt1"/>
              </a:buClr>
              <a:buSzPts val="2400"/>
              <a:buChar char="●"/>
            </a:pPr>
            <a:r>
              <a:rPr b="1" lang="en" sz="2400">
                <a:solidFill>
                  <a:schemeClr val="lt1"/>
                </a:solidFill>
              </a:rPr>
              <a:t>Decreased Efficiency- </a:t>
            </a:r>
            <a:r>
              <a:rPr lang="en" sz="2400">
                <a:solidFill>
                  <a:schemeClr val="lt1"/>
                </a:solidFill>
              </a:rPr>
              <a:t>“I work much slower” (72%)</a:t>
            </a:r>
            <a:endParaRPr sz="2400">
              <a:solidFill>
                <a:schemeClr val="lt1"/>
              </a:solidFill>
            </a:endParaRPr>
          </a:p>
          <a:p>
            <a:pPr indent="-381000" lvl="0" marL="457200" rtl="0" algn="l">
              <a:spcBef>
                <a:spcPts val="0"/>
              </a:spcBef>
              <a:spcAft>
                <a:spcPts val="0"/>
              </a:spcAft>
              <a:buClr>
                <a:schemeClr val="lt1"/>
              </a:buClr>
              <a:buSzPts val="2400"/>
              <a:buChar char="●"/>
            </a:pPr>
            <a:r>
              <a:rPr b="1" lang="en" sz="2400">
                <a:solidFill>
                  <a:schemeClr val="lt1"/>
                </a:solidFill>
              </a:rPr>
              <a:t>Less Fulfillment- </a:t>
            </a:r>
            <a:r>
              <a:rPr lang="en" sz="2400">
                <a:solidFill>
                  <a:schemeClr val="lt1"/>
                </a:solidFill>
              </a:rPr>
              <a:t>“I’m not feeling fulfilled at the end of the day” (54%)</a:t>
            </a:r>
            <a:endParaRPr sz="2400">
              <a:solidFill>
                <a:schemeClr val="lt1"/>
              </a:solidFill>
            </a:endParaRPr>
          </a:p>
          <a:p>
            <a:pPr indent="-381000" lvl="0" marL="457200" rtl="0" algn="l">
              <a:spcBef>
                <a:spcPts val="0"/>
              </a:spcBef>
              <a:spcAft>
                <a:spcPts val="0"/>
              </a:spcAft>
              <a:buClr>
                <a:schemeClr val="lt1"/>
              </a:buClr>
              <a:buSzPts val="2400"/>
              <a:buChar char="●"/>
            </a:pPr>
            <a:r>
              <a:rPr b="1" lang="en" sz="2400">
                <a:solidFill>
                  <a:schemeClr val="lt1"/>
                </a:solidFill>
              </a:rPr>
              <a:t>Disappointment- </a:t>
            </a:r>
            <a:r>
              <a:rPr lang="en" sz="2400">
                <a:solidFill>
                  <a:schemeClr val="lt1"/>
                </a:solidFill>
              </a:rPr>
              <a:t>“I’m letting myself or others down” (50%)</a:t>
            </a:r>
            <a:endParaRPr sz="2400">
              <a:solidFill>
                <a:schemeClr val="l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20" name="Shape 120"/>
        <p:cNvGrpSpPr/>
        <p:nvPr/>
      </p:nvGrpSpPr>
      <p:grpSpPr>
        <a:xfrm>
          <a:off x="0" y="0"/>
          <a:ext cx="0" cy="0"/>
          <a:chOff x="0" y="0"/>
          <a:chExt cx="0" cy="0"/>
        </a:xfrm>
      </p:grpSpPr>
      <p:sp>
        <p:nvSpPr>
          <p:cNvPr id="121" name="Google Shape;121;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FF9900"/>
                </a:solidFill>
              </a:rPr>
              <a:t>FOCUS &amp; DISTRACTION</a:t>
            </a:r>
            <a:endParaRPr>
              <a:solidFill>
                <a:srgbClr val="FF9900"/>
              </a:solidFill>
            </a:endParaRPr>
          </a:p>
        </p:txBody>
      </p:sp>
      <p:sp>
        <p:nvSpPr>
          <p:cNvPr id="122" name="Google Shape;122;p23"/>
          <p:cNvSpPr txBox="1"/>
          <p:nvPr>
            <p:ph idx="1" type="body"/>
          </p:nvPr>
        </p:nvSpPr>
        <p:spPr>
          <a:xfrm>
            <a:off x="311700" y="1152475"/>
            <a:ext cx="3999900" cy="3416400"/>
          </a:xfrm>
          <a:prstGeom prst="rect">
            <a:avLst/>
          </a:prstGeom>
        </p:spPr>
        <p:txBody>
          <a:bodyPr anchorCtr="0" anchor="t" bIns="91425" lIns="91425" spcFirstLastPara="1" rIns="91425" wrap="square" tIns="91425">
            <a:normAutofit lnSpcReduction="20000"/>
          </a:bodyPr>
          <a:lstStyle/>
          <a:p>
            <a:pPr indent="-381000" lvl="0" marL="457200" rtl="0" algn="l">
              <a:spcBef>
                <a:spcPts val="0"/>
              </a:spcBef>
              <a:spcAft>
                <a:spcPts val="0"/>
              </a:spcAft>
              <a:buClr>
                <a:srgbClr val="FF9900"/>
              </a:buClr>
              <a:buSzPts val="2400"/>
              <a:buChar char="●"/>
            </a:pPr>
            <a:r>
              <a:rPr b="1" lang="en" sz="2400">
                <a:solidFill>
                  <a:srgbClr val="FF9900"/>
                </a:solidFill>
              </a:rPr>
              <a:t>77%</a:t>
            </a:r>
            <a:r>
              <a:rPr b="1" lang="en" sz="2400">
                <a:solidFill>
                  <a:srgbClr val="000000"/>
                </a:solidFill>
              </a:rPr>
              <a:t> </a:t>
            </a:r>
            <a:r>
              <a:rPr lang="en" sz="2400">
                <a:solidFill>
                  <a:srgbClr val="000000"/>
                </a:solidFill>
              </a:rPr>
              <a:t>of workers report work-related stress</a:t>
            </a:r>
            <a:endParaRPr sz="2400">
              <a:solidFill>
                <a:srgbClr val="000000"/>
              </a:solidFill>
            </a:endParaRPr>
          </a:p>
          <a:p>
            <a:pPr indent="-381000" lvl="0" marL="457200" rtl="0" algn="l">
              <a:spcBef>
                <a:spcPts val="0"/>
              </a:spcBef>
              <a:spcAft>
                <a:spcPts val="0"/>
              </a:spcAft>
              <a:buClr>
                <a:srgbClr val="FF9900"/>
              </a:buClr>
              <a:buSzPts val="2400"/>
              <a:buChar char="●"/>
            </a:pPr>
            <a:r>
              <a:rPr lang="en" sz="2400">
                <a:solidFill>
                  <a:srgbClr val="FF9900"/>
                </a:solidFill>
              </a:rPr>
              <a:t>59% </a:t>
            </a:r>
            <a:r>
              <a:rPr lang="en" sz="2400">
                <a:solidFill>
                  <a:srgbClr val="000000"/>
                </a:solidFill>
              </a:rPr>
              <a:t>can’t stay focused for 30 minutes without disruption</a:t>
            </a:r>
            <a:endParaRPr sz="2400">
              <a:solidFill>
                <a:srgbClr val="000000"/>
              </a:solidFill>
            </a:endParaRPr>
          </a:p>
          <a:p>
            <a:pPr indent="-381000" lvl="0" marL="457200" rtl="0" algn="l">
              <a:spcBef>
                <a:spcPts val="0"/>
              </a:spcBef>
              <a:spcAft>
                <a:spcPts val="0"/>
              </a:spcAft>
              <a:buClr>
                <a:srgbClr val="FF9900"/>
              </a:buClr>
              <a:buSzPts val="2400"/>
              <a:buChar char="●"/>
            </a:pPr>
            <a:r>
              <a:rPr lang="en" sz="2400">
                <a:solidFill>
                  <a:srgbClr val="FF9900"/>
                </a:solidFill>
              </a:rPr>
              <a:t>Up to 40%</a:t>
            </a:r>
            <a:r>
              <a:rPr lang="en" sz="2400">
                <a:solidFill>
                  <a:srgbClr val="000000"/>
                </a:solidFill>
              </a:rPr>
              <a:t> productivity loss from multi-switching</a:t>
            </a:r>
            <a:endParaRPr sz="2400">
              <a:solidFill>
                <a:srgbClr val="000000"/>
              </a:solidFill>
            </a:endParaRPr>
          </a:p>
          <a:p>
            <a:pPr indent="-381000" lvl="0" marL="457200" rtl="0" algn="l">
              <a:spcBef>
                <a:spcPts val="0"/>
              </a:spcBef>
              <a:spcAft>
                <a:spcPts val="0"/>
              </a:spcAft>
              <a:buClr>
                <a:srgbClr val="FF9900"/>
              </a:buClr>
              <a:buSzPts val="2400"/>
              <a:buChar char="●"/>
            </a:pPr>
            <a:r>
              <a:rPr lang="en" sz="2400">
                <a:solidFill>
                  <a:srgbClr val="FF9900"/>
                </a:solidFill>
              </a:rPr>
              <a:t>2-3 hours </a:t>
            </a:r>
            <a:r>
              <a:rPr lang="en" sz="2400">
                <a:solidFill>
                  <a:srgbClr val="000000"/>
                </a:solidFill>
              </a:rPr>
              <a:t>lost to interruptions</a:t>
            </a:r>
            <a:endParaRPr sz="2400">
              <a:solidFill>
                <a:srgbClr val="000000"/>
              </a:solidFill>
            </a:endParaRPr>
          </a:p>
        </p:txBody>
      </p:sp>
      <p:sp>
        <p:nvSpPr>
          <p:cNvPr id="123" name="Google Shape;123;p23"/>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descr="Schoolteacher at desk staring at piled exercise books, hands to head (Provided by Getty Images)" id="124" name="Google Shape;124;p23"/>
          <p:cNvPicPr preferRelativeResize="0"/>
          <p:nvPr/>
        </p:nvPicPr>
        <p:blipFill>
          <a:blip r:embed="rId3">
            <a:alphaModFix/>
          </a:blip>
          <a:stretch>
            <a:fillRect/>
          </a:stretch>
        </p:blipFill>
        <p:spPr>
          <a:xfrm>
            <a:off x="4732175" y="1338025"/>
            <a:ext cx="4411827" cy="294265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28" name="Shape 128"/>
        <p:cNvGrpSpPr/>
        <p:nvPr/>
      </p:nvGrpSpPr>
      <p:grpSpPr>
        <a:xfrm>
          <a:off x="0" y="0"/>
          <a:ext cx="0" cy="0"/>
          <a:chOff x="0" y="0"/>
          <a:chExt cx="0" cy="0"/>
        </a:xfrm>
      </p:grpSpPr>
      <p:sp>
        <p:nvSpPr>
          <p:cNvPr id="129" name="Google Shape;129;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9900"/>
                </a:solidFill>
              </a:rPr>
              <a:t>THE PROBLEM</a:t>
            </a:r>
            <a:endParaRPr b="1">
              <a:solidFill>
                <a:srgbClr val="FF9900"/>
              </a:solidFill>
            </a:endParaRPr>
          </a:p>
        </p:txBody>
      </p:sp>
      <p:sp>
        <p:nvSpPr>
          <p:cNvPr id="130" name="Google Shape;130;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ctr">
              <a:spcBef>
                <a:spcPts val="1200"/>
              </a:spcBef>
              <a:spcAft>
                <a:spcPts val="0"/>
              </a:spcAft>
              <a:buNone/>
            </a:pPr>
            <a:r>
              <a:rPr lang="en" sz="3000">
                <a:solidFill>
                  <a:srgbClr val="FF9900"/>
                </a:solidFill>
              </a:rPr>
              <a:t>Multitasking </a:t>
            </a:r>
            <a:r>
              <a:rPr lang="en" sz="3000">
                <a:solidFill>
                  <a:srgbClr val="000000"/>
                </a:solidFill>
              </a:rPr>
              <a:t>vs. </a:t>
            </a:r>
            <a:r>
              <a:rPr lang="en" sz="3000">
                <a:solidFill>
                  <a:srgbClr val="38761D"/>
                </a:solidFill>
              </a:rPr>
              <a:t>Task Switching</a:t>
            </a:r>
            <a:endParaRPr sz="3000">
              <a:solidFill>
                <a:srgbClr val="38761D"/>
              </a:solidFill>
            </a:endParaRPr>
          </a:p>
          <a:p>
            <a:pPr indent="0" lvl="0" marL="0" rtl="0" algn="l">
              <a:spcBef>
                <a:spcPts val="1200"/>
              </a:spcBef>
              <a:spcAft>
                <a:spcPts val="1200"/>
              </a:spcAft>
              <a:buNone/>
            </a:pPr>
            <a:r>
              <a:rPr lang="en" sz="2400">
                <a:solidFill>
                  <a:schemeClr val="lt1"/>
                </a:solidFill>
              </a:rPr>
              <a:t>                         </a:t>
            </a:r>
            <a:r>
              <a:rPr lang="en" sz="2000">
                <a:solidFill>
                  <a:schemeClr val="lt1"/>
                </a:solidFill>
              </a:rPr>
              <a:t>(Myth)                           (Reality)</a:t>
            </a:r>
            <a:endParaRPr sz="2000">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5"/>
          <p:cNvSpPr txBox="1"/>
          <p:nvPr>
            <p:ph type="title"/>
          </p:nvPr>
        </p:nvSpPr>
        <p:spPr>
          <a:xfrm>
            <a:off x="311700" y="2150850"/>
            <a:ext cx="8520600" cy="8418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
                <a:highlight>
                  <a:srgbClr val="FF9900"/>
                </a:highlight>
              </a:rPr>
              <a:t>CHAT</a:t>
            </a:r>
            <a:endParaRPr>
              <a:highlight>
                <a:srgbClr val="FF9900"/>
              </a:highlight>
            </a:endParaRPr>
          </a:p>
          <a:p>
            <a:pPr indent="0" lvl="0" marL="0" rtl="0" algn="ctr">
              <a:spcBef>
                <a:spcPts val="0"/>
              </a:spcBef>
              <a:spcAft>
                <a:spcPts val="0"/>
              </a:spcAft>
              <a:buNone/>
            </a:pPr>
            <a:r>
              <a:t/>
            </a:r>
            <a:endParaRPr/>
          </a:p>
          <a:p>
            <a:pPr indent="0" lvl="0" marL="0" rtl="0" algn="ctr">
              <a:spcBef>
                <a:spcPts val="0"/>
              </a:spcBef>
              <a:spcAft>
                <a:spcPts val="0"/>
              </a:spcAft>
              <a:buNone/>
            </a:pPr>
            <a:r>
              <a:rPr lang="en">
                <a:latin typeface="Verdana"/>
                <a:ea typeface="Verdana"/>
                <a:cs typeface="Verdana"/>
                <a:sym typeface="Verdana"/>
              </a:rPr>
              <a:t>What costs have you experienced due to task switching?</a:t>
            </a:r>
            <a:endParaRPr>
              <a:latin typeface="Verdana"/>
              <a:ea typeface="Verdana"/>
              <a:cs typeface="Verdana"/>
              <a:sym typeface="Verdana"/>
            </a:endParaRPr>
          </a:p>
          <a:p>
            <a:pPr indent="0" lvl="0" marL="0" rtl="0" algn="ctr">
              <a:spcBef>
                <a:spcPts val="0"/>
              </a:spcBef>
              <a:spcAft>
                <a:spcPts val="0"/>
              </a:spcAft>
              <a:buNone/>
            </a:pPr>
            <a:r>
              <a:t/>
            </a:r>
            <a:endParaRPr>
              <a:latin typeface="Verdana"/>
              <a:ea typeface="Verdana"/>
              <a:cs typeface="Verdana"/>
              <a:sym typeface="Verdana"/>
            </a:endParaRPr>
          </a:p>
          <a:p>
            <a:pPr indent="0" lvl="0" marL="0" rtl="0" algn="ctr">
              <a:spcBef>
                <a:spcPts val="0"/>
              </a:spcBef>
              <a:spcAft>
                <a:spcPts val="0"/>
              </a:spcAft>
              <a:buNone/>
            </a:pPr>
            <a:r>
              <a:t/>
            </a:r>
            <a:endParaRPr sz="2711">
              <a:latin typeface="Verdana"/>
              <a:ea typeface="Verdana"/>
              <a:cs typeface="Verdana"/>
              <a:sym typeface="Verdan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39" name="Shape 139"/>
        <p:cNvGrpSpPr/>
        <p:nvPr/>
      </p:nvGrpSpPr>
      <p:grpSpPr>
        <a:xfrm>
          <a:off x="0" y="0"/>
          <a:ext cx="0" cy="0"/>
          <a:chOff x="0" y="0"/>
          <a:chExt cx="0" cy="0"/>
        </a:xfrm>
      </p:grpSpPr>
      <p:sp>
        <p:nvSpPr>
          <p:cNvPr id="140" name="Google Shape;140;p2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3011">
                <a:solidFill>
                  <a:srgbClr val="FF9900"/>
                </a:solidFill>
              </a:rPr>
              <a:t>SWITCH COSTS</a:t>
            </a:r>
            <a:endParaRPr b="1" sz="3011">
              <a:solidFill>
                <a:srgbClr val="FF9900"/>
              </a:solidFill>
            </a:endParaRPr>
          </a:p>
        </p:txBody>
      </p:sp>
      <p:sp>
        <p:nvSpPr>
          <p:cNvPr id="141" name="Google Shape;141;p26"/>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400">
                <a:solidFill>
                  <a:srgbClr val="000000"/>
                </a:solidFill>
              </a:rPr>
              <a:t>“Restart cost”</a:t>
            </a:r>
            <a:endParaRPr b="1" sz="2400">
              <a:solidFill>
                <a:srgbClr val="000000"/>
              </a:solidFill>
            </a:endParaRPr>
          </a:p>
          <a:p>
            <a:pPr indent="-381000" lvl="0" marL="457200" rtl="0" algn="l">
              <a:spcBef>
                <a:spcPts val="1200"/>
              </a:spcBef>
              <a:spcAft>
                <a:spcPts val="0"/>
              </a:spcAft>
              <a:buClr>
                <a:srgbClr val="000000"/>
              </a:buClr>
              <a:buSzPts val="2400"/>
              <a:buChar char="●"/>
            </a:pPr>
            <a:r>
              <a:rPr lang="en" sz="2400">
                <a:solidFill>
                  <a:srgbClr val="000000"/>
                </a:solidFill>
              </a:rPr>
              <a:t>Time</a:t>
            </a:r>
            <a:endParaRPr sz="2400">
              <a:solidFill>
                <a:srgbClr val="000000"/>
              </a:solidFill>
            </a:endParaRPr>
          </a:p>
          <a:p>
            <a:pPr indent="-381000" lvl="0" marL="457200" rtl="0" algn="l">
              <a:spcBef>
                <a:spcPts val="0"/>
              </a:spcBef>
              <a:spcAft>
                <a:spcPts val="0"/>
              </a:spcAft>
              <a:buClr>
                <a:srgbClr val="000000"/>
              </a:buClr>
              <a:buSzPts val="2400"/>
              <a:buChar char="●"/>
            </a:pPr>
            <a:r>
              <a:rPr lang="en" sz="2400">
                <a:solidFill>
                  <a:srgbClr val="000000"/>
                </a:solidFill>
              </a:rPr>
              <a:t>Energy</a:t>
            </a:r>
            <a:endParaRPr sz="2400">
              <a:solidFill>
                <a:srgbClr val="000000"/>
              </a:solidFill>
            </a:endParaRPr>
          </a:p>
          <a:p>
            <a:pPr indent="-381000" lvl="0" marL="457200" rtl="0" algn="l">
              <a:spcBef>
                <a:spcPts val="0"/>
              </a:spcBef>
              <a:spcAft>
                <a:spcPts val="0"/>
              </a:spcAft>
              <a:buClr>
                <a:srgbClr val="000000"/>
              </a:buClr>
              <a:buSzPts val="2400"/>
              <a:buChar char="●"/>
            </a:pPr>
            <a:r>
              <a:rPr lang="en" sz="2400">
                <a:solidFill>
                  <a:srgbClr val="000000"/>
                </a:solidFill>
              </a:rPr>
              <a:t>Attention drain</a:t>
            </a:r>
            <a:endParaRPr sz="2400">
              <a:solidFill>
                <a:srgbClr val="000000"/>
              </a:solidFill>
            </a:endParaRPr>
          </a:p>
          <a:p>
            <a:pPr indent="-381000" lvl="0" marL="457200" rtl="0" algn="l">
              <a:spcBef>
                <a:spcPts val="0"/>
              </a:spcBef>
              <a:spcAft>
                <a:spcPts val="0"/>
              </a:spcAft>
              <a:buClr>
                <a:srgbClr val="000000"/>
              </a:buClr>
              <a:buSzPts val="2400"/>
              <a:buChar char="●"/>
            </a:pPr>
            <a:r>
              <a:rPr lang="en" sz="2400">
                <a:solidFill>
                  <a:srgbClr val="000000"/>
                </a:solidFill>
              </a:rPr>
              <a:t>Memory</a:t>
            </a:r>
            <a:endParaRPr sz="2400">
              <a:solidFill>
                <a:srgbClr val="000000"/>
              </a:solidFill>
            </a:endParaRPr>
          </a:p>
        </p:txBody>
      </p:sp>
      <p:sp>
        <p:nvSpPr>
          <p:cNvPr id="142" name="Google Shape;142;p26"/>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descr="THC0017027 (Provided by Getty Images)" id="143" name="Google Shape;143;p26"/>
          <p:cNvPicPr preferRelativeResize="0"/>
          <p:nvPr/>
        </p:nvPicPr>
        <p:blipFill>
          <a:blip r:embed="rId3">
            <a:alphaModFix/>
          </a:blip>
          <a:stretch>
            <a:fillRect/>
          </a:stretch>
        </p:blipFill>
        <p:spPr>
          <a:xfrm>
            <a:off x="4021879" y="1201475"/>
            <a:ext cx="5122120" cy="34164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47" name="Shape 147"/>
        <p:cNvGrpSpPr/>
        <p:nvPr/>
      </p:nvGrpSpPr>
      <p:grpSpPr>
        <a:xfrm>
          <a:off x="0" y="0"/>
          <a:ext cx="0" cy="0"/>
          <a:chOff x="0" y="0"/>
          <a:chExt cx="0" cy="0"/>
        </a:xfrm>
      </p:grpSpPr>
      <p:sp>
        <p:nvSpPr>
          <p:cNvPr id="148" name="Google Shape;148;p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3011">
                <a:solidFill>
                  <a:srgbClr val="FF9900"/>
                </a:solidFill>
              </a:rPr>
              <a:t>ANOTHER SIDE EFFECT: MENTAL CLUTTER</a:t>
            </a:r>
            <a:endParaRPr b="1" sz="3011">
              <a:solidFill>
                <a:srgbClr val="FF9900"/>
              </a:solidFill>
            </a:endParaRPr>
          </a:p>
        </p:txBody>
      </p:sp>
      <p:sp>
        <p:nvSpPr>
          <p:cNvPr id="149" name="Google Shape;149;p27"/>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b="1" sz="2400">
              <a:solidFill>
                <a:srgbClr val="000000"/>
              </a:solidFill>
            </a:endParaRPr>
          </a:p>
          <a:p>
            <a:pPr indent="-381000" lvl="0" marL="457200" rtl="0" algn="l">
              <a:spcBef>
                <a:spcPts val="1200"/>
              </a:spcBef>
              <a:spcAft>
                <a:spcPts val="0"/>
              </a:spcAft>
              <a:buClr>
                <a:srgbClr val="000000"/>
              </a:buClr>
              <a:buSzPts val="2400"/>
              <a:buChar char="●"/>
            </a:pPr>
            <a:r>
              <a:rPr lang="en" sz="2400">
                <a:solidFill>
                  <a:srgbClr val="000000"/>
                </a:solidFill>
              </a:rPr>
              <a:t>Uncaptured ideas</a:t>
            </a:r>
            <a:endParaRPr sz="2400">
              <a:solidFill>
                <a:srgbClr val="000000"/>
              </a:solidFill>
            </a:endParaRPr>
          </a:p>
          <a:p>
            <a:pPr indent="-381000" lvl="0" marL="457200" rtl="0" algn="l">
              <a:spcBef>
                <a:spcPts val="0"/>
              </a:spcBef>
              <a:spcAft>
                <a:spcPts val="0"/>
              </a:spcAft>
              <a:buClr>
                <a:srgbClr val="000000"/>
              </a:buClr>
              <a:buSzPts val="2400"/>
              <a:buChar char="●"/>
            </a:pPr>
            <a:r>
              <a:rPr lang="en" sz="2400">
                <a:solidFill>
                  <a:srgbClr val="000000"/>
                </a:solidFill>
              </a:rPr>
              <a:t>Open loops</a:t>
            </a:r>
            <a:endParaRPr sz="2400">
              <a:solidFill>
                <a:srgbClr val="000000"/>
              </a:solidFill>
            </a:endParaRPr>
          </a:p>
          <a:p>
            <a:pPr indent="-381000" lvl="0" marL="457200" rtl="0" algn="l">
              <a:spcBef>
                <a:spcPts val="0"/>
              </a:spcBef>
              <a:spcAft>
                <a:spcPts val="0"/>
              </a:spcAft>
              <a:buClr>
                <a:srgbClr val="000000"/>
              </a:buClr>
              <a:buSzPts val="2400"/>
              <a:buChar char="●"/>
            </a:pPr>
            <a:r>
              <a:rPr lang="en" sz="2400">
                <a:solidFill>
                  <a:srgbClr val="000000"/>
                </a:solidFill>
              </a:rPr>
              <a:t>Half-decisions</a:t>
            </a:r>
            <a:endParaRPr sz="2400">
              <a:solidFill>
                <a:srgbClr val="000000"/>
              </a:solidFill>
            </a:endParaRPr>
          </a:p>
          <a:p>
            <a:pPr indent="-381000" lvl="0" marL="457200" rtl="0" algn="l">
              <a:spcBef>
                <a:spcPts val="0"/>
              </a:spcBef>
              <a:spcAft>
                <a:spcPts val="0"/>
              </a:spcAft>
              <a:buClr>
                <a:srgbClr val="000000"/>
              </a:buClr>
              <a:buSzPts val="2400"/>
              <a:buChar char="●"/>
            </a:pPr>
            <a:r>
              <a:rPr lang="en" sz="2400">
                <a:solidFill>
                  <a:srgbClr val="000000"/>
                </a:solidFill>
              </a:rPr>
              <a:t>Thinking we will remember it later</a:t>
            </a:r>
            <a:endParaRPr sz="2400">
              <a:solidFill>
                <a:srgbClr val="000000"/>
              </a:solidFill>
            </a:endParaRPr>
          </a:p>
        </p:txBody>
      </p:sp>
      <p:sp>
        <p:nvSpPr>
          <p:cNvPr id="150" name="Google Shape;150;p2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descr="House under construction (Provided by Getty Images)" id="151" name="Google Shape;151;p27"/>
          <p:cNvPicPr preferRelativeResize="0"/>
          <p:nvPr/>
        </p:nvPicPr>
        <p:blipFill>
          <a:blip r:embed="rId3">
            <a:alphaModFix/>
          </a:blip>
          <a:stretch>
            <a:fillRect/>
          </a:stretch>
        </p:blipFill>
        <p:spPr>
          <a:xfrm>
            <a:off x="4137971" y="1645475"/>
            <a:ext cx="4694323" cy="313107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55" name="Shape 155"/>
        <p:cNvGrpSpPr/>
        <p:nvPr/>
      </p:nvGrpSpPr>
      <p:grpSpPr>
        <a:xfrm>
          <a:off x="0" y="0"/>
          <a:ext cx="0" cy="0"/>
          <a:chOff x="0" y="0"/>
          <a:chExt cx="0" cy="0"/>
        </a:xfrm>
      </p:grpSpPr>
      <p:sp>
        <p:nvSpPr>
          <p:cNvPr id="156" name="Google Shape;156;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3011">
                <a:solidFill>
                  <a:srgbClr val="FF9900"/>
                </a:solidFill>
              </a:rPr>
              <a:t>THE SHIFT</a:t>
            </a:r>
            <a:endParaRPr b="1" sz="3011">
              <a:solidFill>
                <a:srgbClr val="FF9900"/>
              </a:solidFill>
            </a:endParaRPr>
          </a:p>
        </p:txBody>
      </p:sp>
      <p:sp>
        <p:nvSpPr>
          <p:cNvPr id="157" name="Google Shape;157;p28"/>
          <p:cNvSpPr txBox="1"/>
          <p:nvPr>
            <p:ph idx="1" type="body"/>
          </p:nvPr>
        </p:nvSpPr>
        <p:spPr>
          <a:xfrm>
            <a:off x="311700" y="1152475"/>
            <a:ext cx="41490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b="1" sz="2400">
              <a:solidFill>
                <a:srgbClr val="000000"/>
              </a:solidFill>
            </a:endParaRPr>
          </a:p>
          <a:p>
            <a:pPr indent="-381000" lvl="0" marL="457200" rtl="0" algn="l">
              <a:spcBef>
                <a:spcPts val="1200"/>
              </a:spcBef>
              <a:spcAft>
                <a:spcPts val="0"/>
              </a:spcAft>
              <a:buClr>
                <a:srgbClr val="000000"/>
              </a:buClr>
              <a:buSzPts val="2400"/>
              <a:buChar char="●"/>
            </a:pPr>
            <a:r>
              <a:rPr lang="en" sz="2400">
                <a:solidFill>
                  <a:srgbClr val="000000"/>
                </a:solidFill>
              </a:rPr>
              <a:t>Noise          Clarity</a:t>
            </a:r>
            <a:endParaRPr sz="2400">
              <a:solidFill>
                <a:srgbClr val="000000"/>
              </a:solidFill>
            </a:endParaRPr>
          </a:p>
          <a:p>
            <a:pPr indent="-381000" lvl="0" marL="457200" rtl="0" algn="l">
              <a:spcBef>
                <a:spcPts val="0"/>
              </a:spcBef>
              <a:spcAft>
                <a:spcPts val="0"/>
              </a:spcAft>
              <a:buClr>
                <a:srgbClr val="000000"/>
              </a:buClr>
              <a:buSzPts val="2400"/>
              <a:buChar char="●"/>
            </a:pPr>
            <a:r>
              <a:rPr lang="en" sz="2400">
                <a:solidFill>
                  <a:srgbClr val="000000"/>
                </a:solidFill>
              </a:rPr>
              <a:t>Reaction          Intention </a:t>
            </a:r>
            <a:endParaRPr sz="2400">
              <a:solidFill>
                <a:srgbClr val="000000"/>
              </a:solidFill>
            </a:endParaRPr>
          </a:p>
          <a:p>
            <a:pPr indent="-381000" lvl="0" marL="457200" rtl="0" algn="l">
              <a:spcBef>
                <a:spcPts val="0"/>
              </a:spcBef>
              <a:spcAft>
                <a:spcPts val="0"/>
              </a:spcAft>
              <a:buClr>
                <a:srgbClr val="000000"/>
              </a:buClr>
              <a:buSzPts val="2400"/>
              <a:buChar char="●"/>
            </a:pPr>
            <a:r>
              <a:rPr lang="en" sz="2400">
                <a:solidFill>
                  <a:srgbClr val="000000"/>
                </a:solidFill>
              </a:rPr>
              <a:t>Overwhelm          Control </a:t>
            </a:r>
            <a:endParaRPr sz="2400">
              <a:solidFill>
                <a:srgbClr val="000000"/>
              </a:solidFill>
            </a:endParaRPr>
          </a:p>
        </p:txBody>
      </p:sp>
      <p:sp>
        <p:nvSpPr>
          <p:cNvPr id="158" name="Google Shape;158;p28"/>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159" name="Google Shape;159;p28"/>
          <p:cNvSpPr/>
          <p:nvPr/>
        </p:nvSpPr>
        <p:spPr>
          <a:xfrm>
            <a:off x="1702550" y="1854325"/>
            <a:ext cx="706800" cy="3045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0" name="Google Shape;160;p28"/>
          <p:cNvSpPr/>
          <p:nvPr/>
        </p:nvSpPr>
        <p:spPr>
          <a:xfrm>
            <a:off x="2110175" y="2267250"/>
            <a:ext cx="706800" cy="3045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61" name="Google Shape;161;p28"/>
          <p:cNvSpPr/>
          <p:nvPr/>
        </p:nvSpPr>
        <p:spPr>
          <a:xfrm>
            <a:off x="2488325" y="2708425"/>
            <a:ext cx="706800" cy="3045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descr="Calm and collected (Provided by Getty Images)" id="162" name="Google Shape;162;p28"/>
          <p:cNvPicPr preferRelativeResize="0"/>
          <p:nvPr/>
        </p:nvPicPr>
        <p:blipFill>
          <a:blip r:embed="rId3">
            <a:alphaModFix/>
          </a:blip>
          <a:stretch>
            <a:fillRect/>
          </a:stretch>
        </p:blipFill>
        <p:spPr>
          <a:xfrm>
            <a:off x="5177363" y="0"/>
            <a:ext cx="3430675" cy="514350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3020"/>
              <a:t>First Step</a:t>
            </a:r>
            <a:endParaRPr b="1" sz="3020"/>
          </a:p>
        </p:txBody>
      </p:sp>
      <p:sp>
        <p:nvSpPr>
          <p:cNvPr id="168" name="Google Shape;168;p29"/>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ctr">
              <a:spcBef>
                <a:spcPts val="0"/>
              </a:spcBef>
              <a:spcAft>
                <a:spcPts val="1200"/>
              </a:spcAft>
              <a:buNone/>
            </a:pPr>
            <a:r>
              <a:rPr lang="en" sz="3000"/>
              <a:t>Name your biggest noise source.</a:t>
            </a:r>
            <a:endParaRPr sz="3000"/>
          </a:p>
        </p:txBody>
      </p:sp>
      <p:sp>
        <p:nvSpPr>
          <p:cNvPr id="169" name="Google Shape;169;p29"/>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ctr">
              <a:spcBef>
                <a:spcPts val="0"/>
              </a:spcBef>
              <a:spcAft>
                <a:spcPts val="1200"/>
              </a:spcAft>
              <a:buNone/>
            </a:pPr>
            <a:r>
              <a:rPr lang="en" sz="3000"/>
              <a:t>What’s ONE thing you are going to do to quiet it?</a:t>
            </a:r>
            <a:endParaRPr sz="3000"/>
          </a:p>
        </p:txBody>
      </p:sp>
      <p:sp>
        <p:nvSpPr>
          <p:cNvPr id="170" name="Google Shape;170;p29"/>
          <p:cNvSpPr txBox="1"/>
          <p:nvPr/>
        </p:nvSpPr>
        <p:spPr>
          <a:xfrm>
            <a:off x="563900" y="3680075"/>
            <a:ext cx="7410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descr="Pencil drawing circle around numbers on paper (Provided by Getty Images)" id="171" name="Google Shape;171;p29"/>
          <p:cNvPicPr preferRelativeResize="0"/>
          <p:nvPr/>
        </p:nvPicPr>
        <p:blipFill>
          <a:blip r:embed="rId3">
            <a:alphaModFix/>
          </a:blip>
          <a:stretch>
            <a:fillRect/>
          </a:stretch>
        </p:blipFill>
        <p:spPr>
          <a:xfrm>
            <a:off x="631625" y="3629000"/>
            <a:ext cx="1355827" cy="1355827"/>
          </a:xfrm>
          <a:prstGeom prst="rect">
            <a:avLst/>
          </a:prstGeom>
          <a:noFill/>
          <a:ln>
            <a:noFill/>
          </a:ln>
        </p:spPr>
      </p:pic>
      <p:pic>
        <p:nvPicPr>
          <p:cNvPr descr="Business man using laptop computer. Male hand typing on laptop keyboard. (Provided by Getty Images)" id="172" name="Google Shape;172;p29"/>
          <p:cNvPicPr preferRelativeResize="0"/>
          <p:nvPr/>
        </p:nvPicPr>
        <p:blipFill>
          <a:blip r:embed="rId4">
            <a:alphaModFix/>
          </a:blip>
          <a:stretch>
            <a:fillRect/>
          </a:stretch>
        </p:blipFill>
        <p:spPr>
          <a:xfrm flipH="1">
            <a:off x="3206586" y="3653788"/>
            <a:ext cx="1959849" cy="1306250"/>
          </a:xfrm>
          <a:prstGeom prst="rect">
            <a:avLst/>
          </a:prstGeom>
          <a:noFill/>
          <a:ln>
            <a:noFill/>
          </a:ln>
        </p:spPr>
      </p:pic>
      <p:pic>
        <p:nvPicPr>
          <p:cNvPr descr="Microphone with pop filter closeup photo with blogger man in headphones recording voice or making online webinar or news announcement. Modern home sound studio audio recording technology concept. (Provided by Getty Images)" id="173" name="Google Shape;173;p29"/>
          <p:cNvPicPr preferRelativeResize="0"/>
          <p:nvPr/>
        </p:nvPicPr>
        <p:blipFill>
          <a:blip r:embed="rId5">
            <a:alphaModFix/>
          </a:blip>
          <a:stretch>
            <a:fillRect/>
          </a:stretch>
        </p:blipFill>
        <p:spPr>
          <a:xfrm>
            <a:off x="6308300" y="3680087"/>
            <a:ext cx="2028319" cy="135582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77" name="Shape 177"/>
        <p:cNvGrpSpPr/>
        <p:nvPr/>
      </p:nvGrpSpPr>
      <p:grpSpPr>
        <a:xfrm>
          <a:off x="0" y="0"/>
          <a:ext cx="0" cy="0"/>
          <a:chOff x="0" y="0"/>
          <a:chExt cx="0" cy="0"/>
        </a:xfrm>
      </p:grpSpPr>
      <p:sp>
        <p:nvSpPr>
          <p:cNvPr id="178" name="Google Shape;178;p30"/>
          <p:cNvSpPr txBox="1"/>
          <p:nvPr>
            <p:ph type="title"/>
          </p:nvPr>
        </p:nvSpPr>
        <p:spPr>
          <a:xfrm>
            <a:off x="311700" y="2150850"/>
            <a:ext cx="8520600" cy="14997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solidFill>
                  <a:srgbClr val="FF9900"/>
                </a:solidFill>
              </a:rPr>
              <a:t>TRACK 2</a:t>
            </a:r>
            <a:endParaRPr>
              <a:solidFill>
                <a:srgbClr val="FF9900"/>
              </a:solidFill>
            </a:endParaRPr>
          </a:p>
          <a:p>
            <a:pPr indent="0" lvl="0" marL="0" rtl="0" algn="ctr">
              <a:spcBef>
                <a:spcPts val="0"/>
              </a:spcBef>
              <a:spcAft>
                <a:spcPts val="0"/>
              </a:spcAft>
              <a:buNone/>
            </a:pPr>
            <a:r>
              <a:rPr lang="en">
                <a:solidFill>
                  <a:srgbClr val="000000"/>
                </a:solidFill>
              </a:rPr>
              <a:t>YOUR PERSONAL REMIX</a:t>
            </a:r>
            <a:endParaRPr>
              <a:solidFill>
                <a:srgbClr val="00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9900"/>
        </a:solidFill>
      </p:bgPr>
    </p:bg>
    <p:spTree>
      <p:nvGrpSpPr>
        <p:cNvPr id="182" name="Shape 182"/>
        <p:cNvGrpSpPr/>
        <p:nvPr/>
      </p:nvGrpSpPr>
      <p:grpSpPr>
        <a:xfrm>
          <a:off x="0" y="0"/>
          <a:ext cx="0" cy="0"/>
          <a:chOff x="0" y="0"/>
          <a:chExt cx="0" cy="0"/>
        </a:xfrm>
      </p:grpSpPr>
      <p:sp>
        <p:nvSpPr>
          <p:cNvPr id="183" name="Google Shape;183;p31"/>
          <p:cNvSpPr txBox="1"/>
          <p:nvPr>
            <p:ph type="title"/>
          </p:nvPr>
        </p:nvSpPr>
        <p:spPr>
          <a:xfrm>
            <a:off x="311700" y="1147575"/>
            <a:ext cx="8520600" cy="32784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b="1" lang="en" sz="2500">
                <a:solidFill>
                  <a:srgbClr val="000000"/>
                </a:solidFill>
              </a:rPr>
              <a:t>DEFINITION</a:t>
            </a:r>
            <a:endParaRPr b="1" sz="2500">
              <a:solidFill>
                <a:srgbClr val="000000"/>
              </a:solidFill>
            </a:endParaRPr>
          </a:p>
          <a:p>
            <a:pPr indent="0" lvl="0" marL="0" rtl="0" algn="ctr">
              <a:spcBef>
                <a:spcPts val="0"/>
              </a:spcBef>
              <a:spcAft>
                <a:spcPts val="0"/>
              </a:spcAft>
              <a:buNone/>
            </a:pPr>
            <a:r>
              <a:t/>
            </a:r>
            <a:endParaRPr b="1" sz="2500">
              <a:solidFill>
                <a:srgbClr val="000000"/>
              </a:solidFill>
            </a:endParaRPr>
          </a:p>
          <a:p>
            <a:pPr indent="0" lvl="0" marL="0" rtl="0" algn="ctr">
              <a:spcBef>
                <a:spcPts val="0"/>
              </a:spcBef>
              <a:spcAft>
                <a:spcPts val="0"/>
              </a:spcAft>
              <a:buNone/>
            </a:pPr>
            <a:r>
              <a:rPr b="1" lang="en" sz="3000"/>
              <a:t>Remix: a variant of an original recording (as of a song) made by rearranging or adding to the original.</a:t>
            </a:r>
            <a:endParaRPr b="1" sz="3000"/>
          </a:p>
          <a:p>
            <a:pPr indent="0" lvl="0" marL="0" rtl="0" algn="ctr">
              <a:spcBef>
                <a:spcPts val="0"/>
              </a:spcBef>
              <a:spcAft>
                <a:spcPts val="0"/>
              </a:spcAft>
              <a:buNone/>
            </a:pPr>
            <a:r>
              <a:t/>
            </a:r>
            <a:endParaRPr b="1" sz="2500">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60" name="Shape 60"/>
        <p:cNvGrpSpPr/>
        <p:nvPr/>
      </p:nvGrpSpPr>
      <p:grpSpPr>
        <a:xfrm>
          <a:off x="0" y="0"/>
          <a:ext cx="0" cy="0"/>
          <a:chOff x="0" y="0"/>
          <a:chExt cx="0" cy="0"/>
        </a:xfrm>
      </p:grpSpPr>
      <p:sp>
        <p:nvSpPr>
          <p:cNvPr id="61" name="Google Shape;61;p14"/>
          <p:cNvSpPr txBox="1"/>
          <p:nvPr>
            <p:ph type="title"/>
          </p:nvPr>
        </p:nvSpPr>
        <p:spPr>
          <a:xfrm>
            <a:off x="490250" y="450150"/>
            <a:ext cx="4490700" cy="28962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sz="3600">
                <a:solidFill>
                  <a:schemeClr val="lt1"/>
                </a:solidFill>
              </a:rPr>
              <a:t>How many of you feel like your day has a soundtrack?</a:t>
            </a:r>
            <a:endParaRPr sz="3600">
              <a:solidFill>
                <a:schemeClr val="lt1"/>
              </a:solidFill>
            </a:endParaRPr>
          </a:p>
        </p:txBody>
      </p:sp>
      <p:pic>
        <p:nvPicPr>
          <p:cNvPr descr="Man listening to music on headphones (Provided by Getty Images)" id="62" name="Google Shape;62;p14"/>
          <p:cNvPicPr preferRelativeResize="0"/>
          <p:nvPr/>
        </p:nvPicPr>
        <p:blipFill>
          <a:blip r:embed="rId3">
            <a:alphaModFix/>
          </a:blip>
          <a:stretch>
            <a:fillRect/>
          </a:stretch>
        </p:blipFill>
        <p:spPr>
          <a:xfrm>
            <a:off x="5133350" y="152400"/>
            <a:ext cx="3858248" cy="2573421"/>
          </a:xfrm>
          <a:prstGeom prst="rect">
            <a:avLst/>
          </a:prstGeom>
          <a:noFill/>
          <a:ln>
            <a:noFill/>
          </a:ln>
        </p:spPr>
      </p:pic>
      <p:sp>
        <p:nvSpPr>
          <p:cNvPr id="63" name="Google Shape;63;p14"/>
          <p:cNvSpPr txBox="1"/>
          <p:nvPr/>
        </p:nvSpPr>
        <p:spPr>
          <a:xfrm>
            <a:off x="632600" y="2895075"/>
            <a:ext cx="56538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lt1"/>
                </a:solidFill>
              </a:rPr>
              <a:t>What song plays in the morning when you get up? During school? As you leave your building?</a:t>
            </a:r>
            <a:endParaRPr sz="1800">
              <a:solidFill>
                <a:schemeClr val="lt1"/>
              </a:solidFill>
            </a:endParaRPr>
          </a:p>
        </p:txBody>
      </p:sp>
      <p:pic>
        <p:nvPicPr>
          <p:cNvPr descr="Woman thinking (Provided by Getty Images)" id="64" name="Google Shape;64;p14"/>
          <p:cNvPicPr preferRelativeResize="0"/>
          <p:nvPr/>
        </p:nvPicPr>
        <p:blipFill>
          <a:blip r:embed="rId4">
            <a:alphaModFix/>
          </a:blip>
          <a:stretch>
            <a:fillRect/>
          </a:stretch>
        </p:blipFill>
        <p:spPr>
          <a:xfrm>
            <a:off x="710600" y="3688499"/>
            <a:ext cx="2184627" cy="1454999"/>
          </a:xfrm>
          <a:prstGeom prst="rect">
            <a:avLst/>
          </a:prstGeom>
          <a:noFill/>
          <a:ln>
            <a:noFill/>
          </a:ln>
        </p:spPr>
      </p:pic>
      <p:pic>
        <p:nvPicPr>
          <p:cNvPr descr="Businessman and businesswoman sitting face to face in meeting (Provided by Getty Images)" id="65" name="Google Shape;65;p14"/>
          <p:cNvPicPr preferRelativeResize="0"/>
          <p:nvPr/>
        </p:nvPicPr>
        <p:blipFill>
          <a:blip r:embed="rId5">
            <a:alphaModFix/>
          </a:blip>
          <a:stretch>
            <a:fillRect/>
          </a:stretch>
        </p:blipFill>
        <p:spPr>
          <a:xfrm>
            <a:off x="6230525" y="3346346"/>
            <a:ext cx="2552801" cy="1771255"/>
          </a:xfrm>
          <a:prstGeom prst="rect">
            <a:avLst/>
          </a:prstGeom>
          <a:noFill/>
          <a:ln>
            <a:noFill/>
          </a:ln>
        </p:spPr>
      </p:pic>
      <p:pic>
        <p:nvPicPr>
          <p:cNvPr descr="This 90 seconds countdown timer is made for professional use and has some minimal sound effects in the last 5 seconds." id="66" name="Google Shape;66;p14" title="90 SECONDS TIMER (1 MINUTE 30 SECONDS ROUND)">
            <a:hlinkClick r:id="rId6"/>
          </p:cNvPr>
          <p:cNvPicPr preferRelativeResize="0"/>
          <p:nvPr/>
        </p:nvPicPr>
        <p:blipFill>
          <a:blip r:embed="rId7">
            <a:alphaModFix/>
          </a:blip>
          <a:stretch>
            <a:fillRect/>
          </a:stretch>
        </p:blipFill>
        <p:spPr>
          <a:xfrm>
            <a:off x="3362100" y="3633975"/>
            <a:ext cx="2552800" cy="14359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
                                        </p:tgtEl>
                                        <p:attrNameLst>
                                          <p:attrName>style.visibility</p:attrName>
                                        </p:attrNameLst>
                                      </p:cBhvr>
                                      <p:to>
                                        <p:strVal val="visible"/>
                                      </p:to>
                                    </p:set>
                                    <p:animEffect filter="fade" transition="in">
                                      <p:cBhvr>
                                        <p:cTn dur="1000"/>
                                        <p:tgtEl>
                                          <p:spTgt spid="6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
                                        </p:tgtEl>
                                        <p:attrNameLst>
                                          <p:attrName>style.visibility</p:attrName>
                                        </p:attrNameLst>
                                      </p:cBhvr>
                                      <p:to>
                                        <p:strVal val="visible"/>
                                      </p:to>
                                    </p:set>
                                    <p:animEffect filter="fade" transition="in">
                                      <p:cBhvr>
                                        <p:cTn dur="1000"/>
                                        <p:tgtEl>
                                          <p:spTgt spid="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87" name="Shape 187"/>
        <p:cNvGrpSpPr/>
        <p:nvPr/>
      </p:nvGrpSpPr>
      <p:grpSpPr>
        <a:xfrm>
          <a:off x="0" y="0"/>
          <a:ext cx="0" cy="0"/>
          <a:chOff x="0" y="0"/>
          <a:chExt cx="0" cy="0"/>
        </a:xfrm>
      </p:grpSpPr>
      <p:sp>
        <p:nvSpPr>
          <p:cNvPr id="188" name="Google Shape;188;p3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89" name="Google Shape;189;p32"/>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sz="3000">
                <a:solidFill>
                  <a:srgbClr val="FF9900"/>
                </a:solidFill>
              </a:rPr>
              <a:t>CLARITY</a:t>
            </a:r>
            <a:endParaRPr b="1" sz="3000">
              <a:solidFill>
                <a:srgbClr val="FF9900"/>
              </a:solidFill>
            </a:endParaRPr>
          </a:p>
          <a:p>
            <a:pPr indent="0" lvl="0" marL="0" rtl="0" algn="ctr">
              <a:spcBef>
                <a:spcPts val="1200"/>
              </a:spcBef>
              <a:spcAft>
                <a:spcPts val="0"/>
              </a:spcAft>
              <a:buNone/>
            </a:pPr>
            <a:r>
              <a:rPr lang="en" sz="3000">
                <a:solidFill>
                  <a:srgbClr val="000000"/>
                </a:solidFill>
              </a:rPr>
              <a:t>c</a:t>
            </a:r>
            <a:r>
              <a:rPr lang="en" sz="3000">
                <a:solidFill>
                  <a:srgbClr val="000000"/>
                </a:solidFill>
              </a:rPr>
              <a:t>lears the sound</a:t>
            </a:r>
            <a:endParaRPr sz="3000">
              <a:solidFill>
                <a:srgbClr val="000000"/>
              </a:solidFill>
            </a:endParaRPr>
          </a:p>
          <a:p>
            <a:pPr indent="0" lvl="0" marL="0" rtl="0" algn="ctr">
              <a:spcBef>
                <a:spcPts val="1200"/>
              </a:spcBef>
              <a:spcAft>
                <a:spcPts val="0"/>
              </a:spcAft>
              <a:buNone/>
            </a:pPr>
            <a:r>
              <a:rPr lang="en" sz="3000">
                <a:solidFill>
                  <a:srgbClr val="000000"/>
                </a:solidFill>
              </a:rPr>
              <a:t>______________</a:t>
            </a:r>
            <a:endParaRPr sz="3000">
              <a:solidFill>
                <a:srgbClr val="000000"/>
              </a:solidFill>
            </a:endParaRPr>
          </a:p>
          <a:p>
            <a:pPr indent="0" lvl="0" marL="0" rtl="0" algn="ctr">
              <a:spcBef>
                <a:spcPts val="1200"/>
              </a:spcBef>
              <a:spcAft>
                <a:spcPts val="0"/>
              </a:spcAft>
              <a:buNone/>
            </a:pPr>
            <a:r>
              <a:rPr b="1" lang="en" sz="3000">
                <a:solidFill>
                  <a:srgbClr val="FF9900"/>
                </a:solidFill>
              </a:rPr>
              <a:t>HABITS</a:t>
            </a:r>
            <a:endParaRPr b="1" sz="3000">
              <a:solidFill>
                <a:srgbClr val="FF9900"/>
              </a:solidFill>
            </a:endParaRPr>
          </a:p>
          <a:p>
            <a:pPr indent="0" lvl="0" marL="0" rtl="0" algn="ctr">
              <a:spcBef>
                <a:spcPts val="1200"/>
              </a:spcBef>
              <a:spcAft>
                <a:spcPts val="1200"/>
              </a:spcAft>
              <a:buNone/>
            </a:pPr>
            <a:r>
              <a:rPr lang="en" sz="3000">
                <a:solidFill>
                  <a:srgbClr val="000000"/>
                </a:solidFill>
              </a:rPr>
              <a:t>k</a:t>
            </a:r>
            <a:r>
              <a:rPr lang="en" sz="3000">
                <a:solidFill>
                  <a:srgbClr val="000000"/>
                </a:solidFill>
              </a:rPr>
              <a:t>eep the beat</a:t>
            </a:r>
            <a:endParaRPr sz="3000">
              <a:solidFill>
                <a:srgbClr val="000000"/>
              </a:solidFill>
            </a:endParaRPr>
          </a:p>
        </p:txBody>
      </p:sp>
      <p:sp>
        <p:nvSpPr>
          <p:cNvPr id="190" name="Google Shape;190;p32"/>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descr="Metronome (Provided by Getty Images)" id="191" name="Google Shape;191;p32"/>
          <p:cNvPicPr preferRelativeResize="0"/>
          <p:nvPr/>
        </p:nvPicPr>
        <p:blipFill>
          <a:blip r:embed="rId3">
            <a:alphaModFix/>
          </a:blip>
          <a:stretch>
            <a:fillRect/>
          </a:stretch>
        </p:blipFill>
        <p:spPr>
          <a:xfrm>
            <a:off x="5118269" y="119025"/>
            <a:ext cx="3428163" cy="514350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95" name="Shape 195"/>
        <p:cNvGrpSpPr/>
        <p:nvPr/>
      </p:nvGrpSpPr>
      <p:grpSpPr>
        <a:xfrm>
          <a:off x="0" y="0"/>
          <a:ext cx="0" cy="0"/>
          <a:chOff x="0" y="0"/>
          <a:chExt cx="0" cy="0"/>
        </a:xfrm>
      </p:grpSpPr>
      <p:pic>
        <p:nvPicPr>
          <p:cNvPr id="196" name="Google Shape;196;p33" title="Screenshot 2026-07-28 at 9.06.37 AM.png"/>
          <p:cNvPicPr preferRelativeResize="0"/>
          <p:nvPr/>
        </p:nvPicPr>
        <p:blipFill>
          <a:blip r:embed="rId3">
            <a:alphaModFix/>
          </a:blip>
          <a:stretch>
            <a:fillRect/>
          </a:stretch>
        </p:blipFill>
        <p:spPr>
          <a:xfrm>
            <a:off x="152400" y="152400"/>
            <a:ext cx="8839199" cy="476935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00" name="Shape 200"/>
        <p:cNvGrpSpPr/>
        <p:nvPr/>
      </p:nvGrpSpPr>
      <p:grpSpPr>
        <a:xfrm>
          <a:off x="0" y="0"/>
          <a:ext cx="0" cy="0"/>
          <a:chOff x="0" y="0"/>
          <a:chExt cx="0" cy="0"/>
        </a:xfrm>
      </p:grpSpPr>
      <p:sp>
        <p:nvSpPr>
          <p:cNvPr id="201" name="Google Shape;201;p3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411">
                <a:solidFill>
                  <a:srgbClr val="FF9900"/>
                </a:solidFill>
              </a:rPr>
              <a:t>WILL POWER IS NOT ENOUGH</a:t>
            </a:r>
            <a:endParaRPr b="1" sz="2411">
              <a:solidFill>
                <a:srgbClr val="FF9900"/>
              </a:solidFill>
            </a:endParaRPr>
          </a:p>
        </p:txBody>
      </p:sp>
      <p:sp>
        <p:nvSpPr>
          <p:cNvPr id="202" name="Google Shape;202;p34"/>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381000" lvl="0" marL="457200" rtl="0" algn="l">
              <a:spcBef>
                <a:spcPts val="0"/>
              </a:spcBef>
              <a:spcAft>
                <a:spcPts val="0"/>
              </a:spcAft>
              <a:buClr>
                <a:srgbClr val="000000"/>
              </a:buClr>
              <a:buSzPts val="2400"/>
              <a:buChar char="●"/>
            </a:pPr>
            <a:r>
              <a:rPr lang="en" sz="2400">
                <a:solidFill>
                  <a:srgbClr val="000000"/>
                </a:solidFill>
              </a:rPr>
              <a:t>Most </a:t>
            </a:r>
            <a:r>
              <a:rPr lang="en" sz="2400">
                <a:solidFill>
                  <a:srgbClr val="000000"/>
                </a:solidFill>
              </a:rPr>
              <a:t>daily</a:t>
            </a:r>
            <a:r>
              <a:rPr lang="en" sz="2400">
                <a:solidFill>
                  <a:srgbClr val="000000"/>
                </a:solidFill>
              </a:rPr>
              <a:t> actions are automatic</a:t>
            </a:r>
            <a:endParaRPr sz="2400">
              <a:solidFill>
                <a:srgbClr val="000000"/>
              </a:solidFill>
            </a:endParaRPr>
          </a:p>
          <a:p>
            <a:pPr indent="-381000" lvl="0" marL="457200" rtl="0" algn="l">
              <a:spcBef>
                <a:spcPts val="0"/>
              </a:spcBef>
              <a:spcAft>
                <a:spcPts val="0"/>
              </a:spcAft>
              <a:buClr>
                <a:srgbClr val="000000"/>
              </a:buClr>
              <a:buSzPts val="2400"/>
              <a:buChar char="●"/>
            </a:pPr>
            <a:r>
              <a:rPr lang="en" sz="2400">
                <a:solidFill>
                  <a:srgbClr val="000000"/>
                </a:solidFill>
              </a:rPr>
              <a:t>Context beats intention</a:t>
            </a:r>
            <a:endParaRPr sz="2400">
              <a:solidFill>
                <a:srgbClr val="000000"/>
              </a:solidFill>
            </a:endParaRPr>
          </a:p>
          <a:p>
            <a:pPr indent="-381000" lvl="0" marL="457200" rtl="0" algn="l">
              <a:spcBef>
                <a:spcPts val="0"/>
              </a:spcBef>
              <a:spcAft>
                <a:spcPts val="0"/>
              </a:spcAft>
              <a:buClr>
                <a:srgbClr val="000000"/>
              </a:buClr>
              <a:buSzPts val="2400"/>
              <a:buChar char="●"/>
            </a:pPr>
            <a:r>
              <a:rPr lang="en" sz="2400">
                <a:solidFill>
                  <a:srgbClr val="000000"/>
                </a:solidFill>
              </a:rPr>
              <a:t>Repetition creates stability</a:t>
            </a:r>
            <a:endParaRPr sz="2400">
              <a:solidFill>
                <a:srgbClr val="000000"/>
              </a:solidFill>
            </a:endParaRPr>
          </a:p>
        </p:txBody>
      </p:sp>
      <p:sp>
        <p:nvSpPr>
          <p:cNvPr id="203" name="Google Shape;203;p34"/>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04" name="Google Shape;204;p34" title="Screenshot 2026-07-28 at 9.31.00 AM.png"/>
          <p:cNvPicPr preferRelativeResize="0"/>
          <p:nvPr/>
        </p:nvPicPr>
        <p:blipFill>
          <a:blip r:embed="rId3">
            <a:alphaModFix/>
          </a:blip>
          <a:stretch>
            <a:fillRect/>
          </a:stretch>
        </p:blipFill>
        <p:spPr>
          <a:xfrm>
            <a:off x="4257525" y="961075"/>
            <a:ext cx="4622499" cy="425115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08" name="Shape 208"/>
        <p:cNvGrpSpPr/>
        <p:nvPr/>
      </p:nvGrpSpPr>
      <p:grpSpPr>
        <a:xfrm>
          <a:off x="0" y="0"/>
          <a:ext cx="0" cy="0"/>
          <a:chOff x="0" y="0"/>
          <a:chExt cx="0" cy="0"/>
        </a:xfrm>
      </p:grpSpPr>
      <p:sp>
        <p:nvSpPr>
          <p:cNvPr id="209" name="Google Shape;209;p3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rgbClr val="FF9900"/>
                </a:solidFill>
              </a:rPr>
              <a:t>HABIT SUGGESTION: Getting Things Done Method</a:t>
            </a:r>
            <a:endParaRPr b="1">
              <a:solidFill>
                <a:srgbClr val="FF9900"/>
              </a:solidFill>
            </a:endParaRPr>
          </a:p>
        </p:txBody>
      </p:sp>
      <p:sp>
        <p:nvSpPr>
          <p:cNvPr id="210" name="Google Shape;210;p3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211" name="Google Shape;211;p3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12" name="Google Shape;212;p35" title="Screenshot 2026-07-28 at 9.33.13 AM.png"/>
          <p:cNvPicPr preferRelativeResize="0"/>
          <p:nvPr/>
        </p:nvPicPr>
        <p:blipFill>
          <a:blip r:embed="rId3">
            <a:alphaModFix/>
          </a:blip>
          <a:stretch>
            <a:fillRect/>
          </a:stretch>
        </p:blipFill>
        <p:spPr>
          <a:xfrm>
            <a:off x="779850" y="1096050"/>
            <a:ext cx="7705426" cy="3628899"/>
          </a:xfrm>
          <a:prstGeom prst="rect">
            <a:avLst/>
          </a:prstGeom>
          <a:noFill/>
          <a:ln>
            <a:noFill/>
          </a:ln>
        </p:spPr>
      </p:pic>
      <p:sp>
        <p:nvSpPr>
          <p:cNvPr id="213" name="Google Shape;213;p35"/>
          <p:cNvSpPr txBox="1"/>
          <p:nvPr/>
        </p:nvSpPr>
        <p:spPr>
          <a:xfrm>
            <a:off x="593350" y="4642025"/>
            <a:ext cx="5653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u="sng">
                <a:solidFill>
                  <a:schemeClr val="hlink"/>
                </a:solidFill>
                <a:hlinkClick r:id="rId4"/>
              </a:rPr>
              <a:t>David Allen's Getting Things Done</a:t>
            </a:r>
            <a:endParaRPr sz="1800">
              <a:solidFill>
                <a:schemeClr val="lt2"/>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17" name="Shape 217"/>
        <p:cNvGrpSpPr/>
        <p:nvPr/>
      </p:nvGrpSpPr>
      <p:grpSpPr>
        <a:xfrm>
          <a:off x="0" y="0"/>
          <a:ext cx="0" cy="0"/>
          <a:chOff x="0" y="0"/>
          <a:chExt cx="0" cy="0"/>
        </a:xfrm>
      </p:grpSpPr>
      <p:sp>
        <p:nvSpPr>
          <p:cNvPr id="218" name="Google Shape;218;p3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19" name="Google Shape;219;p36"/>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220" name="Google Shape;220;p36"/>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21" name="Google Shape;221;p36" title="Screenshot 2026-07-28 at 9.37.21 AM.png"/>
          <p:cNvPicPr preferRelativeResize="0"/>
          <p:nvPr/>
        </p:nvPicPr>
        <p:blipFill>
          <a:blip r:embed="rId3">
            <a:alphaModFix/>
          </a:blip>
          <a:stretch>
            <a:fillRect/>
          </a:stretch>
        </p:blipFill>
        <p:spPr>
          <a:xfrm>
            <a:off x="-417475" y="205275"/>
            <a:ext cx="9095499" cy="493822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3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3020"/>
              <a:t>Second</a:t>
            </a:r>
            <a:r>
              <a:rPr b="1" lang="en" sz="3020"/>
              <a:t> Step</a:t>
            </a:r>
            <a:endParaRPr b="1" sz="3020"/>
          </a:p>
        </p:txBody>
      </p:sp>
      <p:sp>
        <p:nvSpPr>
          <p:cNvPr id="227" name="Google Shape;227;p37"/>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3000"/>
              <a:t>Name a habit that is problematic.</a:t>
            </a:r>
            <a:endParaRPr sz="3000"/>
          </a:p>
          <a:p>
            <a:pPr indent="0" lvl="0" marL="0" rtl="0" algn="ctr">
              <a:spcBef>
                <a:spcPts val="1200"/>
              </a:spcBef>
              <a:spcAft>
                <a:spcPts val="1200"/>
              </a:spcAft>
              <a:buNone/>
            </a:pPr>
            <a:r>
              <a:rPr lang="en" sz="3000"/>
              <a:t>What is ONE thing you can do to change it?</a:t>
            </a:r>
            <a:endParaRPr sz="3000"/>
          </a:p>
        </p:txBody>
      </p:sp>
      <p:sp>
        <p:nvSpPr>
          <p:cNvPr id="228" name="Google Shape;228;p3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ctr">
              <a:spcBef>
                <a:spcPts val="0"/>
              </a:spcBef>
              <a:spcAft>
                <a:spcPts val="1200"/>
              </a:spcAft>
              <a:buNone/>
            </a:pPr>
            <a:r>
              <a:rPr lang="en" sz="3000"/>
              <a:t>What’s ONE daily routine that would help you be successful?</a:t>
            </a:r>
            <a:endParaRPr sz="3000"/>
          </a:p>
        </p:txBody>
      </p:sp>
      <p:sp>
        <p:nvSpPr>
          <p:cNvPr id="229" name="Google Shape;229;p37"/>
          <p:cNvSpPr txBox="1"/>
          <p:nvPr/>
        </p:nvSpPr>
        <p:spPr>
          <a:xfrm>
            <a:off x="563900" y="3680075"/>
            <a:ext cx="7410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descr="Pencil drawing circle around numbers on paper (Provided by Getty Images)" id="230" name="Google Shape;230;p37"/>
          <p:cNvPicPr preferRelativeResize="0"/>
          <p:nvPr/>
        </p:nvPicPr>
        <p:blipFill>
          <a:blip r:embed="rId3">
            <a:alphaModFix/>
          </a:blip>
          <a:stretch>
            <a:fillRect/>
          </a:stretch>
        </p:blipFill>
        <p:spPr>
          <a:xfrm>
            <a:off x="631625" y="3629000"/>
            <a:ext cx="1355827" cy="1355827"/>
          </a:xfrm>
          <a:prstGeom prst="rect">
            <a:avLst/>
          </a:prstGeom>
          <a:noFill/>
          <a:ln>
            <a:noFill/>
          </a:ln>
        </p:spPr>
      </p:pic>
      <p:pic>
        <p:nvPicPr>
          <p:cNvPr descr="Business man using laptop computer. Male hand typing on laptop keyboard. (Provided by Getty Images)" id="231" name="Google Shape;231;p37"/>
          <p:cNvPicPr preferRelativeResize="0"/>
          <p:nvPr/>
        </p:nvPicPr>
        <p:blipFill>
          <a:blip r:embed="rId4">
            <a:alphaModFix/>
          </a:blip>
          <a:stretch>
            <a:fillRect/>
          </a:stretch>
        </p:blipFill>
        <p:spPr>
          <a:xfrm flipH="1">
            <a:off x="3206586" y="3653788"/>
            <a:ext cx="1959849" cy="1306250"/>
          </a:xfrm>
          <a:prstGeom prst="rect">
            <a:avLst/>
          </a:prstGeom>
          <a:noFill/>
          <a:ln>
            <a:noFill/>
          </a:ln>
        </p:spPr>
      </p:pic>
      <p:pic>
        <p:nvPicPr>
          <p:cNvPr descr="Microphone with pop filter closeup photo with blogger man in headphones recording voice or making online webinar or news announcement. Modern home sound studio audio recording technology concept. (Provided by Getty Images)" id="232" name="Google Shape;232;p37"/>
          <p:cNvPicPr preferRelativeResize="0"/>
          <p:nvPr/>
        </p:nvPicPr>
        <p:blipFill>
          <a:blip r:embed="rId5">
            <a:alphaModFix/>
          </a:blip>
          <a:stretch>
            <a:fillRect/>
          </a:stretch>
        </p:blipFill>
        <p:spPr>
          <a:xfrm>
            <a:off x="6308300" y="3680087"/>
            <a:ext cx="2028319" cy="135582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36" name="Shape 236"/>
        <p:cNvGrpSpPr/>
        <p:nvPr/>
      </p:nvGrpSpPr>
      <p:grpSpPr>
        <a:xfrm>
          <a:off x="0" y="0"/>
          <a:ext cx="0" cy="0"/>
          <a:chOff x="0" y="0"/>
          <a:chExt cx="0" cy="0"/>
        </a:xfrm>
      </p:grpSpPr>
      <p:sp>
        <p:nvSpPr>
          <p:cNvPr id="237" name="Google Shape;237;p38"/>
          <p:cNvSpPr txBox="1"/>
          <p:nvPr>
            <p:ph type="title"/>
          </p:nvPr>
        </p:nvSpPr>
        <p:spPr>
          <a:xfrm>
            <a:off x="311700" y="2150850"/>
            <a:ext cx="8520600" cy="14997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solidFill>
                  <a:srgbClr val="FF9900"/>
                </a:solidFill>
              </a:rPr>
              <a:t>TRACK 3</a:t>
            </a:r>
            <a:endParaRPr>
              <a:solidFill>
                <a:srgbClr val="FF9900"/>
              </a:solidFill>
            </a:endParaRPr>
          </a:p>
          <a:p>
            <a:pPr indent="0" lvl="0" marL="0" rtl="0" algn="ctr">
              <a:spcBef>
                <a:spcPts val="0"/>
              </a:spcBef>
              <a:spcAft>
                <a:spcPts val="0"/>
              </a:spcAft>
              <a:buNone/>
            </a:pPr>
            <a:r>
              <a:rPr lang="en">
                <a:solidFill>
                  <a:srgbClr val="000000"/>
                </a:solidFill>
              </a:rPr>
              <a:t>MANAGING THE PARADOX</a:t>
            </a:r>
            <a:endParaRPr>
              <a:solidFill>
                <a:srgbClr val="0000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41" name="Shape 241"/>
        <p:cNvGrpSpPr/>
        <p:nvPr/>
      </p:nvGrpSpPr>
      <p:grpSpPr>
        <a:xfrm>
          <a:off x="0" y="0"/>
          <a:ext cx="0" cy="0"/>
          <a:chOff x="0" y="0"/>
          <a:chExt cx="0" cy="0"/>
        </a:xfrm>
      </p:grpSpPr>
      <p:sp>
        <p:nvSpPr>
          <p:cNvPr id="242" name="Google Shape;242;p3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t/>
            </a:r>
            <a:endParaRPr sz="2520">
              <a:solidFill>
                <a:srgbClr val="FF9900"/>
              </a:solidFill>
            </a:endParaRPr>
          </a:p>
        </p:txBody>
      </p:sp>
      <p:sp>
        <p:nvSpPr>
          <p:cNvPr id="243" name="Google Shape;243;p39"/>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44" name="Google Shape;244;p39" title="Screenshot 2026-07-29 at 9.28.06 AM.png"/>
          <p:cNvPicPr preferRelativeResize="0"/>
          <p:nvPr/>
        </p:nvPicPr>
        <p:blipFill>
          <a:blip r:embed="rId3">
            <a:alphaModFix/>
          </a:blip>
          <a:stretch>
            <a:fillRect/>
          </a:stretch>
        </p:blipFill>
        <p:spPr>
          <a:xfrm>
            <a:off x="211300" y="384875"/>
            <a:ext cx="8520600" cy="46372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48" name="Shape 248"/>
        <p:cNvGrpSpPr/>
        <p:nvPr/>
      </p:nvGrpSpPr>
      <p:grpSpPr>
        <a:xfrm>
          <a:off x="0" y="0"/>
          <a:ext cx="0" cy="0"/>
          <a:chOff x="0" y="0"/>
          <a:chExt cx="0" cy="0"/>
        </a:xfrm>
      </p:grpSpPr>
      <p:sp>
        <p:nvSpPr>
          <p:cNvPr id="249" name="Google Shape;249;p4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50" name="Google Shape;250;p40"/>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251" name="Google Shape;251;p40"/>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52" name="Google Shape;252;p40" title="Screenshot 2026-07-29 at 9.28.20 AM.png"/>
          <p:cNvPicPr preferRelativeResize="0"/>
          <p:nvPr/>
        </p:nvPicPr>
        <p:blipFill>
          <a:blip r:embed="rId3">
            <a:alphaModFix/>
          </a:blip>
          <a:stretch>
            <a:fillRect/>
          </a:stretch>
        </p:blipFill>
        <p:spPr>
          <a:xfrm>
            <a:off x="0" y="80951"/>
            <a:ext cx="9144002" cy="498159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56" name="Shape 256"/>
        <p:cNvGrpSpPr/>
        <p:nvPr/>
      </p:nvGrpSpPr>
      <p:grpSpPr>
        <a:xfrm>
          <a:off x="0" y="0"/>
          <a:ext cx="0" cy="0"/>
          <a:chOff x="0" y="0"/>
          <a:chExt cx="0" cy="0"/>
        </a:xfrm>
      </p:grpSpPr>
      <p:sp>
        <p:nvSpPr>
          <p:cNvPr id="257" name="Google Shape;257;p4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58" name="Google Shape;258;p41"/>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259" name="Google Shape;259;p41"/>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60" name="Google Shape;260;p41" title="Screenshot 2026-07-29 at 9.28.41 AM.png"/>
          <p:cNvPicPr preferRelativeResize="0"/>
          <p:nvPr/>
        </p:nvPicPr>
        <p:blipFill>
          <a:blip r:embed="rId3">
            <a:alphaModFix/>
          </a:blip>
          <a:stretch>
            <a:fillRect/>
          </a:stretch>
        </p:blipFill>
        <p:spPr>
          <a:xfrm>
            <a:off x="0" y="64705"/>
            <a:ext cx="9143999" cy="501409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70" name="Shape 70"/>
        <p:cNvGrpSpPr/>
        <p:nvPr/>
      </p:nvGrpSpPr>
      <p:grpSpPr>
        <a:xfrm>
          <a:off x="0" y="0"/>
          <a:ext cx="0" cy="0"/>
          <a:chOff x="0" y="0"/>
          <a:chExt cx="0" cy="0"/>
        </a:xfrm>
      </p:grpSpPr>
      <p:sp>
        <p:nvSpPr>
          <p:cNvPr id="71" name="Google Shape;71;p15"/>
          <p:cNvSpPr txBox="1"/>
          <p:nvPr>
            <p:ph type="title"/>
          </p:nvPr>
        </p:nvSpPr>
        <p:spPr>
          <a:xfrm>
            <a:off x="490250" y="450150"/>
            <a:ext cx="4490700" cy="28962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sz="3600">
                <a:solidFill>
                  <a:schemeClr val="lt1"/>
                </a:solidFill>
              </a:rPr>
              <a:t>How many of you feel like your day has a soundtrack?</a:t>
            </a:r>
            <a:endParaRPr sz="3600">
              <a:solidFill>
                <a:schemeClr val="lt1"/>
              </a:solidFill>
            </a:endParaRPr>
          </a:p>
        </p:txBody>
      </p:sp>
      <p:pic>
        <p:nvPicPr>
          <p:cNvPr descr="Man listening to music on headphones (Provided by Getty Images)" id="72" name="Google Shape;72;p15"/>
          <p:cNvPicPr preferRelativeResize="0"/>
          <p:nvPr/>
        </p:nvPicPr>
        <p:blipFill>
          <a:blip r:embed="rId3">
            <a:alphaModFix/>
          </a:blip>
          <a:stretch>
            <a:fillRect/>
          </a:stretch>
        </p:blipFill>
        <p:spPr>
          <a:xfrm>
            <a:off x="5133350" y="152400"/>
            <a:ext cx="3858248" cy="2573421"/>
          </a:xfrm>
          <a:prstGeom prst="rect">
            <a:avLst/>
          </a:prstGeom>
          <a:noFill/>
          <a:ln>
            <a:noFill/>
          </a:ln>
        </p:spPr>
      </p:pic>
      <p:sp>
        <p:nvSpPr>
          <p:cNvPr id="73" name="Google Shape;73;p15"/>
          <p:cNvSpPr txBox="1"/>
          <p:nvPr/>
        </p:nvSpPr>
        <p:spPr>
          <a:xfrm>
            <a:off x="632600" y="3248175"/>
            <a:ext cx="56538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rgbClr val="CC0000"/>
                </a:solidFill>
              </a:rPr>
              <a:t>And you didn’t get to choose it?</a:t>
            </a:r>
            <a:endParaRPr sz="3000">
              <a:solidFill>
                <a:srgbClr val="CC000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64" name="Shape 264"/>
        <p:cNvGrpSpPr/>
        <p:nvPr/>
      </p:nvGrpSpPr>
      <p:grpSpPr>
        <a:xfrm>
          <a:off x="0" y="0"/>
          <a:ext cx="0" cy="0"/>
          <a:chOff x="0" y="0"/>
          <a:chExt cx="0" cy="0"/>
        </a:xfrm>
      </p:grpSpPr>
      <p:sp>
        <p:nvSpPr>
          <p:cNvPr id="265" name="Google Shape;265;p4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66" name="Google Shape;266;p42"/>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267" name="Google Shape;267;p42"/>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68" name="Google Shape;268;p42" title="Screenshot 2026-07-29 at 9.29.03 AM.png"/>
          <p:cNvPicPr preferRelativeResize="0"/>
          <p:nvPr/>
        </p:nvPicPr>
        <p:blipFill>
          <a:blip r:embed="rId3">
            <a:alphaModFix/>
          </a:blip>
          <a:stretch>
            <a:fillRect/>
          </a:stretch>
        </p:blipFill>
        <p:spPr>
          <a:xfrm>
            <a:off x="0" y="135575"/>
            <a:ext cx="9144002" cy="4872351"/>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9900"/>
        </a:solidFill>
      </p:bgPr>
    </p:bg>
    <p:spTree>
      <p:nvGrpSpPr>
        <p:cNvPr id="272" name="Shape 272"/>
        <p:cNvGrpSpPr/>
        <p:nvPr/>
      </p:nvGrpSpPr>
      <p:grpSpPr>
        <a:xfrm>
          <a:off x="0" y="0"/>
          <a:ext cx="0" cy="0"/>
          <a:chOff x="0" y="0"/>
          <a:chExt cx="0" cy="0"/>
        </a:xfrm>
      </p:grpSpPr>
      <p:sp>
        <p:nvSpPr>
          <p:cNvPr id="273" name="Google Shape;273;p4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74" name="Google Shape;274;p43"/>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275" name="Google Shape;275;p43"/>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76" name="Google Shape;276;p43" title="Screenshot 2026-07-29 at 9.36.14 AM.png"/>
          <p:cNvPicPr preferRelativeResize="0"/>
          <p:nvPr/>
        </p:nvPicPr>
        <p:blipFill>
          <a:blip r:embed="rId3">
            <a:alphaModFix/>
          </a:blip>
          <a:stretch>
            <a:fillRect/>
          </a:stretch>
        </p:blipFill>
        <p:spPr>
          <a:xfrm>
            <a:off x="2045482" y="0"/>
            <a:ext cx="5053036" cy="514349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4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3020"/>
              <a:t>Third</a:t>
            </a:r>
            <a:r>
              <a:rPr b="1" lang="en" sz="3020"/>
              <a:t> Step</a:t>
            </a:r>
            <a:endParaRPr b="1" sz="3020"/>
          </a:p>
        </p:txBody>
      </p:sp>
      <p:sp>
        <p:nvSpPr>
          <p:cNvPr id="282" name="Google Shape;282;p44"/>
          <p:cNvSpPr txBox="1"/>
          <p:nvPr>
            <p:ph idx="1" type="body"/>
          </p:nvPr>
        </p:nvSpPr>
        <p:spPr>
          <a:xfrm>
            <a:off x="2183525" y="1152475"/>
            <a:ext cx="4240500" cy="3416400"/>
          </a:xfrm>
          <a:prstGeom prst="rect">
            <a:avLst/>
          </a:prstGeom>
        </p:spPr>
        <p:txBody>
          <a:bodyPr anchorCtr="0" anchor="t" bIns="91425" lIns="91425" spcFirstLastPara="1" rIns="91425" wrap="square" tIns="91425">
            <a:normAutofit/>
          </a:bodyPr>
          <a:lstStyle/>
          <a:p>
            <a:pPr indent="0" lvl="0" marL="0" rtl="0" algn="ctr">
              <a:spcBef>
                <a:spcPts val="0"/>
              </a:spcBef>
              <a:spcAft>
                <a:spcPts val="1200"/>
              </a:spcAft>
              <a:buNone/>
            </a:pPr>
            <a:r>
              <a:rPr lang="en" sz="3000"/>
              <a:t>What’s ONE ball you’ve been juggling that may not belong in your mix right now?</a:t>
            </a:r>
            <a:endParaRPr sz="3000"/>
          </a:p>
        </p:txBody>
      </p:sp>
      <p:sp>
        <p:nvSpPr>
          <p:cNvPr id="283" name="Google Shape;283;p44"/>
          <p:cNvSpPr txBox="1"/>
          <p:nvPr/>
        </p:nvSpPr>
        <p:spPr>
          <a:xfrm>
            <a:off x="563900" y="3680075"/>
            <a:ext cx="7410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descr="Pencil drawing circle around numbers on paper (Provided by Getty Images)" id="284" name="Google Shape;284;p44"/>
          <p:cNvPicPr preferRelativeResize="0"/>
          <p:nvPr/>
        </p:nvPicPr>
        <p:blipFill>
          <a:blip r:embed="rId3">
            <a:alphaModFix/>
          </a:blip>
          <a:stretch>
            <a:fillRect/>
          </a:stretch>
        </p:blipFill>
        <p:spPr>
          <a:xfrm>
            <a:off x="631625" y="3629000"/>
            <a:ext cx="1355827" cy="1355827"/>
          </a:xfrm>
          <a:prstGeom prst="rect">
            <a:avLst/>
          </a:prstGeom>
          <a:noFill/>
          <a:ln>
            <a:noFill/>
          </a:ln>
        </p:spPr>
      </p:pic>
      <p:pic>
        <p:nvPicPr>
          <p:cNvPr descr="Business man using laptop computer. Male hand typing on laptop keyboard. (Provided by Getty Images)" id="285" name="Google Shape;285;p44"/>
          <p:cNvPicPr preferRelativeResize="0"/>
          <p:nvPr/>
        </p:nvPicPr>
        <p:blipFill>
          <a:blip r:embed="rId4">
            <a:alphaModFix/>
          </a:blip>
          <a:stretch>
            <a:fillRect/>
          </a:stretch>
        </p:blipFill>
        <p:spPr>
          <a:xfrm flipH="1">
            <a:off x="3206586" y="3653788"/>
            <a:ext cx="1959849" cy="1306250"/>
          </a:xfrm>
          <a:prstGeom prst="rect">
            <a:avLst/>
          </a:prstGeom>
          <a:noFill/>
          <a:ln>
            <a:noFill/>
          </a:ln>
        </p:spPr>
      </p:pic>
      <p:pic>
        <p:nvPicPr>
          <p:cNvPr descr="Microphone with pop filter closeup photo with blogger man in headphones recording voice or making online webinar or news announcement. Modern home sound studio audio recording technology concept. (Provided by Getty Images)" id="286" name="Google Shape;286;p44"/>
          <p:cNvPicPr preferRelativeResize="0"/>
          <p:nvPr/>
        </p:nvPicPr>
        <p:blipFill>
          <a:blip r:embed="rId5">
            <a:alphaModFix/>
          </a:blip>
          <a:stretch>
            <a:fillRect/>
          </a:stretch>
        </p:blipFill>
        <p:spPr>
          <a:xfrm>
            <a:off x="6308300" y="3680087"/>
            <a:ext cx="2028319" cy="135582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90" name="Shape 290"/>
        <p:cNvGrpSpPr/>
        <p:nvPr/>
      </p:nvGrpSpPr>
      <p:grpSpPr>
        <a:xfrm>
          <a:off x="0" y="0"/>
          <a:ext cx="0" cy="0"/>
          <a:chOff x="0" y="0"/>
          <a:chExt cx="0" cy="0"/>
        </a:xfrm>
      </p:grpSpPr>
      <p:sp>
        <p:nvSpPr>
          <p:cNvPr id="291" name="Google Shape;291;p45"/>
          <p:cNvSpPr txBox="1"/>
          <p:nvPr>
            <p:ph type="title"/>
          </p:nvPr>
        </p:nvSpPr>
        <p:spPr>
          <a:xfrm>
            <a:off x="311700" y="2150850"/>
            <a:ext cx="8520600" cy="14997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solidFill>
                  <a:srgbClr val="FF9900"/>
                </a:solidFill>
              </a:rPr>
              <a:t>TRACK 4</a:t>
            </a:r>
            <a:endParaRPr>
              <a:solidFill>
                <a:srgbClr val="FF9900"/>
              </a:solidFill>
            </a:endParaRPr>
          </a:p>
          <a:p>
            <a:pPr indent="0" lvl="0" marL="0" rtl="0" algn="ctr">
              <a:spcBef>
                <a:spcPts val="0"/>
              </a:spcBef>
              <a:spcAft>
                <a:spcPts val="0"/>
              </a:spcAft>
              <a:buNone/>
            </a:pPr>
            <a:r>
              <a:rPr lang="en">
                <a:solidFill>
                  <a:srgbClr val="000000"/>
                </a:solidFill>
              </a:rPr>
              <a:t>CHAOS TO FLOW</a:t>
            </a:r>
            <a:endParaRPr>
              <a:solidFill>
                <a:srgbClr val="00000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95" name="Shape 295"/>
        <p:cNvGrpSpPr/>
        <p:nvPr/>
      </p:nvGrpSpPr>
      <p:grpSpPr>
        <a:xfrm>
          <a:off x="0" y="0"/>
          <a:ext cx="0" cy="0"/>
          <a:chOff x="0" y="0"/>
          <a:chExt cx="0" cy="0"/>
        </a:xfrm>
      </p:grpSpPr>
      <p:sp>
        <p:nvSpPr>
          <p:cNvPr id="296" name="Google Shape;296;p46"/>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t/>
            </a:r>
            <a:endParaRPr/>
          </a:p>
        </p:txBody>
      </p:sp>
      <p:pic>
        <p:nvPicPr>
          <p:cNvPr id="297" name="Google Shape;297;p46" title="Screenshot 2026-07-29 at 9.50.14 AM.png"/>
          <p:cNvPicPr preferRelativeResize="0"/>
          <p:nvPr/>
        </p:nvPicPr>
        <p:blipFill>
          <a:blip r:embed="rId3">
            <a:alphaModFix/>
          </a:blip>
          <a:stretch>
            <a:fillRect/>
          </a:stretch>
        </p:blipFill>
        <p:spPr>
          <a:xfrm>
            <a:off x="152400" y="303425"/>
            <a:ext cx="8729874" cy="468767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01" name="Shape 301"/>
        <p:cNvGrpSpPr/>
        <p:nvPr/>
      </p:nvGrpSpPr>
      <p:grpSpPr>
        <a:xfrm>
          <a:off x="0" y="0"/>
          <a:ext cx="0" cy="0"/>
          <a:chOff x="0" y="0"/>
          <a:chExt cx="0" cy="0"/>
        </a:xfrm>
      </p:grpSpPr>
      <p:sp>
        <p:nvSpPr>
          <p:cNvPr id="302" name="Google Shape;302;p47"/>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t/>
            </a:r>
            <a:endParaRPr/>
          </a:p>
        </p:txBody>
      </p:sp>
      <p:pic>
        <p:nvPicPr>
          <p:cNvPr id="303" name="Google Shape;303;p47" title="Screenshot 2026-07-29 at 9.50.30 AM.png"/>
          <p:cNvPicPr preferRelativeResize="0"/>
          <p:nvPr/>
        </p:nvPicPr>
        <p:blipFill>
          <a:blip r:embed="rId3">
            <a:alphaModFix/>
          </a:blip>
          <a:stretch>
            <a:fillRect/>
          </a:stretch>
        </p:blipFill>
        <p:spPr>
          <a:xfrm>
            <a:off x="152400" y="231161"/>
            <a:ext cx="8679899" cy="4759938"/>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07" name="Shape 307"/>
        <p:cNvGrpSpPr/>
        <p:nvPr/>
      </p:nvGrpSpPr>
      <p:grpSpPr>
        <a:xfrm>
          <a:off x="0" y="0"/>
          <a:ext cx="0" cy="0"/>
          <a:chOff x="0" y="0"/>
          <a:chExt cx="0" cy="0"/>
        </a:xfrm>
      </p:grpSpPr>
      <p:sp>
        <p:nvSpPr>
          <p:cNvPr id="308" name="Google Shape;308;p48"/>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t/>
            </a:r>
            <a:endParaRPr/>
          </a:p>
        </p:txBody>
      </p:sp>
      <p:pic>
        <p:nvPicPr>
          <p:cNvPr id="309" name="Google Shape;309;p48" title="Screenshot 2026-07-29 at 9.50.42 AM.png"/>
          <p:cNvPicPr preferRelativeResize="0"/>
          <p:nvPr/>
        </p:nvPicPr>
        <p:blipFill>
          <a:blip r:embed="rId3">
            <a:alphaModFix/>
          </a:blip>
          <a:stretch>
            <a:fillRect/>
          </a:stretch>
        </p:blipFill>
        <p:spPr>
          <a:xfrm>
            <a:off x="152400" y="224901"/>
            <a:ext cx="8868626" cy="47662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13" name="Shape 313"/>
        <p:cNvGrpSpPr/>
        <p:nvPr/>
      </p:nvGrpSpPr>
      <p:grpSpPr>
        <a:xfrm>
          <a:off x="0" y="0"/>
          <a:ext cx="0" cy="0"/>
          <a:chOff x="0" y="0"/>
          <a:chExt cx="0" cy="0"/>
        </a:xfrm>
      </p:grpSpPr>
      <p:sp>
        <p:nvSpPr>
          <p:cNvPr id="314" name="Google Shape;314;p49"/>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t/>
            </a:r>
            <a:endParaRPr/>
          </a:p>
        </p:txBody>
      </p:sp>
      <p:pic>
        <p:nvPicPr>
          <p:cNvPr id="315" name="Google Shape;315;p49" title="Screenshot 2026-07-29 at 9.51.35 AM.png"/>
          <p:cNvPicPr preferRelativeResize="0"/>
          <p:nvPr/>
        </p:nvPicPr>
        <p:blipFill>
          <a:blip r:embed="rId3">
            <a:alphaModFix/>
          </a:blip>
          <a:stretch>
            <a:fillRect/>
          </a:stretch>
        </p:blipFill>
        <p:spPr>
          <a:xfrm>
            <a:off x="152400" y="254350"/>
            <a:ext cx="8844824" cy="473675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5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3020"/>
              <a:t>Final</a:t>
            </a:r>
            <a:r>
              <a:rPr b="1" lang="en" sz="3020"/>
              <a:t> Step</a:t>
            </a:r>
            <a:endParaRPr b="1" sz="3020"/>
          </a:p>
        </p:txBody>
      </p:sp>
      <p:sp>
        <p:nvSpPr>
          <p:cNvPr id="321" name="Google Shape;321;p50"/>
          <p:cNvSpPr txBox="1"/>
          <p:nvPr>
            <p:ph idx="1" type="body"/>
          </p:nvPr>
        </p:nvSpPr>
        <p:spPr>
          <a:xfrm>
            <a:off x="2183525" y="1152475"/>
            <a:ext cx="4240500" cy="3416400"/>
          </a:xfrm>
          <a:prstGeom prst="rect">
            <a:avLst/>
          </a:prstGeom>
        </p:spPr>
        <p:txBody>
          <a:bodyPr anchorCtr="0" anchor="t" bIns="91425" lIns="91425" spcFirstLastPara="1" rIns="91425" wrap="square" tIns="91425">
            <a:normAutofit/>
          </a:bodyPr>
          <a:lstStyle/>
          <a:p>
            <a:pPr indent="0" lvl="0" marL="0" rtl="0" algn="ctr">
              <a:spcBef>
                <a:spcPts val="0"/>
              </a:spcBef>
              <a:spcAft>
                <a:spcPts val="1200"/>
              </a:spcAft>
              <a:buNone/>
            </a:pPr>
            <a:r>
              <a:rPr lang="en" sz="3000"/>
              <a:t>What’s ONE slider in your life that needs to go </a:t>
            </a:r>
            <a:r>
              <a:rPr i="1" lang="en" sz="3000"/>
              <a:t>down</a:t>
            </a:r>
            <a:r>
              <a:rPr lang="en" sz="3000"/>
              <a:t> so another can go up?</a:t>
            </a:r>
            <a:endParaRPr sz="3000"/>
          </a:p>
        </p:txBody>
      </p:sp>
      <p:sp>
        <p:nvSpPr>
          <p:cNvPr id="322" name="Google Shape;322;p50"/>
          <p:cNvSpPr txBox="1"/>
          <p:nvPr/>
        </p:nvSpPr>
        <p:spPr>
          <a:xfrm>
            <a:off x="563900" y="3680075"/>
            <a:ext cx="7410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descr="Pencil drawing circle around numbers on paper (Provided by Getty Images)" id="323" name="Google Shape;323;p50"/>
          <p:cNvPicPr preferRelativeResize="0"/>
          <p:nvPr/>
        </p:nvPicPr>
        <p:blipFill>
          <a:blip r:embed="rId3">
            <a:alphaModFix/>
          </a:blip>
          <a:stretch>
            <a:fillRect/>
          </a:stretch>
        </p:blipFill>
        <p:spPr>
          <a:xfrm>
            <a:off x="631625" y="3629000"/>
            <a:ext cx="1355827" cy="1355827"/>
          </a:xfrm>
          <a:prstGeom prst="rect">
            <a:avLst/>
          </a:prstGeom>
          <a:noFill/>
          <a:ln>
            <a:noFill/>
          </a:ln>
        </p:spPr>
      </p:pic>
      <p:pic>
        <p:nvPicPr>
          <p:cNvPr descr="Business man using laptop computer. Male hand typing on laptop keyboard. (Provided by Getty Images)" id="324" name="Google Shape;324;p50"/>
          <p:cNvPicPr preferRelativeResize="0"/>
          <p:nvPr/>
        </p:nvPicPr>
        <p:blipFill>
          <a:blip r:embed="rId4">
            <a:alphaModFix/>
          </a:blip>
          <a:stretch>
            <a:fillRect/>
          </a:stretch>
        </p:blipFill>
        <p:spPr>
          <a:xfrm flipH="1">
            <a:off x="3206586" y="3653788"/>
            <a:ext cx="1959849" cy="1306250"/>
          </a:xfrm>
          <a:prstGeom prst="rect">
            <a:avLst/>
          </a:prstGeom>
          <a:noFill/>
          <a:ln>
            <a:noFill/>
          </a:ln>
        </p:spPr>
      </p:pic>
      <p:pic>
        <p:nvPicPr>
          <p:cNvPr descr="Microphone with pop filter closeup photo with blogger man in headphones recording voice or making online webinar or news announcement. Modern home sound studio audio recording technology concept. (Provided by Getty Images)" id="325" name="Google Shape;325;p50"/>
          <p:cNvPicPr preferRelativeResize="0"/>
          <p:nvPr/>
        </p:nvPicPr>
        <p:blipFill>
          <a:blip r:embed="rId5">
            <a:alphaModFix/>
          </a:blip>
          <a:stretch>
            <a:fillRect/>
          </a:stretch>
        </p:blipFill>
        <p:spPr>
          <a:xfrm>
            <a:off x="6308300" y="3680087"/>
            <a:ext cx="2028319" cy="135582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5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THANKS TO….</a:t>
            </a:r>
            <a:endParaRPr/>
          </a:p>
        </p:txBody>
      </p:sp>
      <p:sp>
        <p:nvSpPr>
          <p:cNvPr id="331" name="Google Shape;331;p51">
            <a:hlinkClick r:id="rId3"/>
          </p:cNvPr>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u="sng">
                <a:solidFill>
                  <a:schemeClr val="hlink"/>
                </a:solidFill>
                <a:hlinkClick r:id="rId4"/>
              </a:rPr>
              <a:t>https://cruciallearning.com/</a:t>
            </a:r>
            <a:endParaRPr/>
          </a:p>
        </p:txBody>
      </p:sp>
      <p:pic>
        <p:nvPicPr>
          <p:cNvPr id="332" name="Google Shape;332;p51" title="Screenshot 2026-07-29 at 9.56.41 AM.png">
            <a:hlinkClick r:id="rId5"/>
          </p:cNvPr>
          <p:cNvPicPr preferRelativeResize="0"/>
          <p:nvPr/>
        </p:nvPicPr>
        <p:blipFill>
          <a:blip r:embed="rId6">
            <a:alphaModFix/>
          </a:blip>
          <a:stretch>
            <a:fillRect/>
          </a:stretch>
        </p:blipFill>
        <p:spPr>
          <a:xfrm>
            <a:off x="390250" y="1841575"/>
            <a:ext cx="7704326" cy="27906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6"/>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t/>
            </a:r>
            <a:endParaRPr/>
          </a:p>
        </p:txBody>
      </p:sp>
      <p:sp>
        <p:nvSpPr>
          <p:cNvPr id="79" name="Google Shape;79;p16"/>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sz="4800">
                <a:solidFill>
                  <a:schemeClr val="dk1"/>
                </a:solidFill>
              </a:rPr>
              <a:t>Goals for this session</a:t>
            </a:r>
            <a:endParaRPr sz="4800">
              <a:solidFill>
                <a:schemeClr val="dk1"/>
              </a:solidFill>
            </a:endParaRPr>
          </a:p>
        </p:txBody>
      </p:sp>
      <p:sp>
        <p:nvSpPr>
          <p:cNvPr id="80" name="Google Shape;80;p16"/>
          <p:cNvSpPr txBox="1"/>
          <p:nvPr/>
        </p:nvSpPr>
        <p:spPr>
          <a:xfrm>
            <a:off x="3793300" y="1510775"/>
            <a:ext cx="5364900" cy="1662300"/>
          </a:xfrm>
          <a:prstGeom prst="rect">
            <a:avLst/>
          </a:prstGeom>
          <a:noFill/>
          <a:ln>
            <a:noFill/>
          </a:ln>
        </p:spPr>
        <p:txBody>
          <a:bodyPr anchorCtr="0" anchor="t" bIns="91425" lIns="91425" spcFirstLastPara="1" rIns="91425" wrap="square" tIns="91425">
            <a:spAutoFit/>
          </a:bodyPr>
          <a:lstStyle/>
          <a:p>
            <a:pPr indent="-381000" lvl="0" marL="457200" rtl="0" algn="l">
              <a:spcBef>
                <a:spcPts val="0"/>
              </a:spcBef>
              <a:spcAft>
                <a:spcPts val="0"/>
              </a:spcAft>
              <a:buClr>
                <a:schemeClr val="dk1"/>
              </a:buClr>
              <a:buSzPts val="2400"/>
              <a:buAutoNum type="arabicPeriod"/>
            </a:pPr>
            <a:r>
              <a:rPr lang="en" sz="2400">
                <a:solidFill>
                  <a:schemeClr val="dk1"/>
                </a:solidFill>
              </a:rPr>
              <a:t>Identify what is making “noise” in your life</a:t>
            </a:r>
            <a:endParaRPr sz="2400">
              <a:solidFill>
                <a:schemeClr val="dk1"/>
              </a:solidFill>
            </a:endParaRPr>
          </a:p>
          <a:p>
            <a:pPr indent="-381000" lvl="0" marL="457200" rtl="0" algn="l">
              <a:spcBef>
                <a:spcPts val="0"/>
              </a:spcBef>
              <a:spcAft>
                <a:spcPts val="0"/>
              </a:spcAft>
              <a:buClr>
                <a:schemeClr val="dk1"/>
              </a:buClr>
              <a:buSzPts val="2400"/>
              <a:buAutoNum type="arabicPeriod"/>
            </a:pPr>
            <a:r>
              <a:rPr lang="en" sz="2400">
                <a:solidFill>
                  <a:schemeClr val="dk1"/>
                </a:solidFill>
              </a:rPr>
              <a:t>Create a remix to bring calm from the chaos</a:t>
            </a:r>
            <a:endParaRPr sz="24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t/>
            </a:r>
            <a:endParaRPr/>
          </a:p>
        </p:txBody>
      </p:sp>
      <p:sp>
        <p:nvSpPr>
          <p:cNvPr id="86" name="Google Shape;86;p1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4800">
                <a:solidFill>
                  <a:schemeClr val="dk1"/>
                </a:solidFill>
              </a:rPr>
              <a:t>4 Key</a:t>
            </a:r>
            <a:endParaRPr sz="4800">
              <a:solidFill>
                <a:schemeClr val="dk1"/>
              </a:solidFill>
            </a:endParaRPr>
          </a:p>
          <a:p>
            <a:pPr indent="0" lvl="0" marL="0" rtl="0" algn="l">
              <a:spcBef>
                <a:spcPts val="1200"/>
              </a:spcBef>
              <a:spcAft>
                <a:spcPts val="1200"/>
              </a:spcAft>
              <a:buNone/>
            </a:pPr>
            <a:r>
              <a:rPr lang="en" sz="4800">
                <a:solidFill>
                  <a:schemeClr val="dk1"/>
                </a:solidFill>
              </a:rPr>
              <a:t>Tracks</a:t>
            </a:r>
            <a:endParaRPr sz="4800">
              <a:solidFill>
                <a:schemeClr val="dk1"/>
              </a:solidFill>
            </a:endParaRPr>
          </a:p>
        </p:txBody>
      </p:sp>
      <p:sp>
        <p:nvSpPr>
          <p:cNvPr id="87" name="Google Shape;87;p17"/>
          <p:cNvSpPr txBox="1"/>
          <p:nvPr/>
        </p:nvSpPr>
        <p:spPr>
          <a:xfrm>
            <a:off x="3793300" y="1510775"/>
            <a:ext cx="5364900" cy="1662300"/>
          </a:xfrm>
          <a:prstGeom prst="rect">
            <a:avLst/>
          </a:prstGeom>
          <a:noFill/>
          <a:ln>
            <a:noFill/>
          </a:ln>
        </p:spPr>
        <p:txBody>
          <a:bodyPr anchorCtr="0" anchor="t" bIns="91425" lIns="91425" spcFirstLastPara="1" rIns="91425" wrap="square" tIns="91425">
            <a:spAutoFit/>
          </a:bodyPr>
          <a:lstStyle/>
          <a:p>
            <a:pPr indent="-381000" lvl="0" marL="457200" rtl="0" algn="l">
              <a:spcBef>
                <a:spcPts val="0"/>
              </a:spcBef>
              <a:spcAft>
                <a:spcPts val="0"/>
              </a:spcAft>
              <a:buClr>
                <a:schemeClr val="dk1"/>
              </a:buClr>
              <a:buSzPts val="2400"/>
              <a:buAutoNum type="arabicPeriod"/>
            </a:pPr>
            <a:r>
              <a:rPr lang="en" sz="2400">
                <a:solidFill>
                  <a:schemeClr val="dk1"/>
                </a:solidFill>
              </a:rPr>
              <a:t>Tuning Out the Noise</a:t>
            </a:r>
            <a:endParaRPr sz="2400">
              <a:solidFill>
                <a:schemeClr val="dk1"/>
              </a:solidFill>
            </a:endParaRPr>
          </a:p>
          <a:p>
            <a:pPr indent="-381000" lvl="0" marL="457200" rtl="0" algn="l">
              <a:spcBef>
                <a:spcPts val="0"/>
              </a:spcBef>
              <a:spcAft>
                <a:spcPts val="0"/>
              </a:spcAft>
              <a:buClr>
                <a:schemeClr val="dk1"/>
              </a:buClr>
              <a:buSzPts val="2400"/>
              <a:buAutoNum type="arabicPeriod"/>
            </a:pPr>
            <a:r>
              <a:rPr lang="en" sz="2400">
                <a:solidFill>
                  <a:schemeClr val="dk1"/>
                </a:solidFill>
              </a:rPr>
              <a:t>Your Personal Remix</a:t>
            </a:r>
            <a:endParaRPr sz="2400">
              <a:solidFill>
                <a:schemeClr val="dk1"/>
              </a:solidFill>
            </a:endParaRPr>
          </a:p>
          <a:p>
            <a:pPr indent="-381000" lvl="0" marL="457200" rtl="0" algn="l">
              <a:spcBef>
                <a:spcPts val="0"/>
              </a:spcBef>
              <a:spcAft>
                <a:spcPts val="0"/>
              </a:spcAft>
              <a:buClr>
                <a:schemeClr val="dk1"/>
              </a:buClr>
              <a:buSzPts val="2400"/>
              <a:buAutoNum type="arabicPeriod"/>
            </a:pPr>
            <a:r>
              <a:rPr lang="en" sz="2400">
                <a:solidFill>
                  <a:schemeClr val="dk1"/>
                </a:solidFill>
              </a:rPr>
              <a:t>Managing the Paradox</a:t>
            </a:r>
            <a:endParaRPr sz="2400">
              <a:solidFill>
                <a:schemeClr val="dk1"/>
              </a:solidFill>
            </a:endParaRPr>
          </a:p>
          <a:p>
            <a:pPr indent="-381000" lvl="0" marL="457200" rtl="0" algn="l">
              <a:spcBef>
                <a:spcPts val="0"/>
              </a:spcBef>
              <a:spcAft>
                <a:spcPts val="0"/>
              </a:spcAft>
              <a:buClr>
                <a:schemeClr val="dk1"/>
              </a:buClr>
              <a:buSzPts val="2400"/>
              <a:buAutoNum type="arabicPeriod"/>
            </a:pPr>
            <a:r>
              <a:rPr lang="en" sz="2400">
                <a:solidFill>
                  <a:schemeClr val="dk1"/>
                </a:solidFill>
              </a:rPr>
              <a:t>Chaos to Flow</a:t>
            </a:r>
            <a:endParaRPr sz="2400">
              <a:solidFill>
                <a:schemeClr val="dk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1" name="Shape 91"/>
        <p:cNvGrpSpPr/>
        <p:nvPr/>
      </p:nvGrpSpPr>
      <p:grpSpPr>
        <a:xfrm>
          <a:off x="0" y="0"/>
          <a:ext cx="0" cy="0"/>
          <a:chOff x="0" y="0"/>
          <a:chExt cx="0" cy="0"/>
        </a:xfrm>
      </p:grpSpPr>
      <p:sp>
        <p:nvSpPr>
          <p:cNvPr id="92" name="Google Shape;92;p18"/>
          <p:cNvSpPr txBox="1"/>
          <p:nvPr>
            <p:ph type="title"/>
          </p:nvPr>
        </p:nvSpPr>
        <p:spPr>
          <a:xfrm>
            <a:off x="311700" y="2150850"/>
            <a:ext cx="8520600" cy="14997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solidFill>
                  <a:srgbClr val="FF9900"/>
                </a:solidFill>
              </a:rPr>
              <a:t>TRACK 1</a:t>
            </a:r>
            <a:endParaRPr>
              <a:solidFill>
                <a:srgbClr val="FF9900"/>
              </a:solidFill>
            </a:endParaRPr>
          </a:p>
          <a:p>
            <a:pPr indent="0" lvl="0" marL="0" rtl="0" algn="ctr">
              <a:spcBef>
                <a:spcPts val="0"/>
              </a:spcBef>
              <a:spcAft>
                <a:spcPts val="0"/>
              </a:spcAft>
              <a:buNone/>
            </a:pPr>
            <a:r>
              <a:rPr lang="en">
                <a:solidFill>
                  <a:srgbClr val="000000"/>
                </a:solidFill>
              </a:rPr>
              <a:t>TUNING OUT THE NOISE</a:t>
            </a:r>
            <a:endParaRPr>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9"/>
          <p:cNvSpPr txBox="1"/>
          <p:nvPr>
            <p:ph type="title"/>
          </p:nvPr>
        </p:nvSpPr>
        <p:spPr>
          <a:xfrm>
            <a:off x="311700" y="2150850"/>
            <a:ext cx="8520600" cy="8418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
                <a:highlight>
                  <a:srgbClr val="FF9900"/>
                </a:highlight>
              </a:rPr>
              <a:t>POLL</a:t>
            </a:r>
            <a:endParaRPr>
              <a:highlight>
                <a:srgbClr val="FF9900"/>
              </a:highlight>
            </a:endParaRPr>
          </a:p>
          <a:p>
            <a:pPr indent="0" lvl="0" marL="0" rtl="0" algn="ctr">
              <a:spcBef>
                <a:spcPts val="0"/>
              </a:spcBef>
              <a:spcAft>
                <a:spcPts val="0"/>
              </a:spcAft>
              <a:buNone/>
            </a:pPr>
            <a:r>
              <a:t/>
            </a:r>
            <a:endParaRPr/>
          </a:p>
          <a:p>
            <a:pPr indent="0" lvl="0" marL="0" rtl="0" algn="ctr">
              <a:spcBef>
                <a:spcPts val="0"/>
              </a:spcBef>
              <a:spcAft>
                <a:spcPts val="0"/>
              </a:spcAft>
              <a:buNone/>
            </a:pPr>
            <a:r>
              <a:rPr lang="en">
                <a:latin typeface="Verdana"/>
                <a:ea typeface="Verdana"/>
                <a:cs typeface="Verdana"/>
                <a:sym typeface="Verdana"/>
              </a:rPr>
              <a:t>What steals the most focus </a:t>
            </a:r>
            <a:endParaRPr>
              <a:latin typeface="Verdana"/>
              <a:ea typeface="Verdana"/>
              <a:cs typeface="Verdana"/>
              <a:sym typeface="Verdana"/>
            </a:endParaRPr>
          </a:p>
          <a:p>
            <a:pPr indent="0" lvl="0" marL="0" rtl="0" algn="ctr">
              <a:spcBef>
                <a:spcPts val="0"/>
              </a:spcBef>
              <a:spcAft>
                <a:spcPts val="0"/>
              </a:spcAft>
              <a:buNone/>
            </a:pPr>
            <a:r>
              <a:rPr lang="en">
                <a:latin typeface="Verdana"/>
                <a:ea typeface="Verdana"/>
                <a:cs typeface="Verdana"/>
                <a:sym typeface="Verdana"/>
              </a:rPr>
              <a:t>f</a:t>
            </a:r>
            <a:r>
              <a:rPr lang="en">
                <a:latin typeface="Verdana"/>
                <a:ea typeface="Verdana"/>
                <a:cs typeface="Verdana"/>
                <a:sym typeface="Verdana"/>
              </a:rPr>
              <a:t>rom your day?</a:t>
            </a:r>
            <a:endParaRPr>
              <a:latin typeface="Verdana"/>
              <a:ea typeface="Verdana"/>
              <a:cs typeface="Verdana"/>
              <a:sym typeface="Verdana"/>
            </a:endParaRPr>
          </a:p>
          <a:p>
            <a:pPr indent="0" lvl="0" marL="0" rtl="0" algn="ctr">
              <a:spcBef>
                <a:spcPts val="0"/>
              </a:spcBef>
              <a:spcAft>
                <a:spcPts val="0"/>
              </a:spcAft>
              <a:buNone/>
            </a:pPr>
            <a:r>
              <a:t/>
            </a:r>
            <a:endParaRPr>
              <a:latin typeface="Verdana"/>
              <a:ea typeface="Verdana"/>
              <a:cs typeface="Verdana"/>
              <a:sym typeface="Verdana"/>
            </a:endParaRPr>
          </a:p>
          <a:p>
            <a:pPr indent="0" lvl="0" marL="0" rtl="0" algn="ctr">
              <a:spcBef>
                <a:spcPts val="0"/>
              </a:spcBef>
              <a:spcAft>
                <a:spcPts val="0"/>
              </a:spcAft>
              <a:buNone/>
            </a:pPr>
            <a:r>
              <a:rPr lang="en" sz="2711">
                <a:latin typeface="Verdana"/>
                <a:ea typeface="Verdana"/>
                <a:cs typeface="Verdana"/>
                <a:sym typeface="Verdana"/>
              </a:rPr>
              <a:t>Go to:https://strawpoll.live/</a:t>
            </a:r>
            <a:endParaRPr sz="2711">
              <a:latin typeface="Verdana"/>
              <a:ea typeface="Verdana"/>
              <a:cs typeface="Verdana"/>
              <a:sym typeface="Verdana"/>
            </a:endParaRPr>
          </a:p>
          <a:p>
            <a:pPr indent="0" lvl="0" marL="0" rtl="0" algn="ctr">
              <a:spcBef>
                <a:spcPts val="0"/>
              </a:spcBef>
              <a:spcAft>
                <a:spcPts val="0"/>
              </a:spcAft>
              <a:buNone/>
            </a:pPr>
            <a:r>
              <a:rPr lang="en" sz="2711">
                <a:latin typeface="Verdana"/>
                <a:ea typeface="Verdana"/>
                <a:cs typeface="Verdana"/>
                <a:sym typeface="Verdana"/>
              </a:rPr>
              <a:t>Enter PIN:  </a:t>
            </a:r>
            <a:r>
              <a:rPr b="1" lang="en" sz="2250">
                <a:solidFill>
                  <a:srgbClr val="4B5563"/>
                </a:solidFill>
                <a:highlight>
                  <a:srgbClr val="FFFFFF"/>
                </a:highlight>
                <a:latin typeface="Roboto"/>
                <a:ea typeface="Roboto"/>
                <a:cs typeface="Roboto"/>
                <a:sym typeface="Roboto"/>
              </a:rPr>
              <a:t>165093</a:t>
            </a:r>
            <a:endParaRPr sz="2711">
              <a:latin typeface="Verdana"/>
              <a:ea typeface="Verdana"/>
              <a:cs typeface="Verdana"/>
              <a:sym typeface="Verdan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01" name="Shape 101"/>
        <p:cNvGrpSpPr/>
        <p:nvPr/>
      </p:nvGrpSpPr>
      <p:grpSpPr>
        <a:xfrm>
          <a:off x="0" y="0"/>
          <a:ext cx="0" cy="0"/>
          <a:chOff x="0" y="0"/>
          <a:chExt cx="0" cy="0"/>
        </a:xfrm>
      </p:grpSpPr>
      <p:sp>
        <p:nvSpPr>
          <p:cNvPr id="102" name="Google Shape;102;p20"/>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sp>
        <p:nvSpPr>
          <p:cNvPr id="103" name="Google Shape;103;p20"/>
          <p:cNvSpPr txBox="1"/>
          <p:nvPr>
            <p:ph idx="1" type="subTitle"/>
          </p:nvPr>
        </p:nvSpPr>
        <p:spPr>
          <a:xfrm>
            <a:off x="226225" y="2066875"/>
            <a:ext cx="4045200" cy="12351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sz="3100">
                <a:solidFill>
                  <a:srgbClr val="FF9900"/>
                </a:solidFill>
              </a:rPr>
              <a:t>Common</a:t>
            </a:r>
            <a:endParaRPr b="1" sz="3100">
              <a:solidFill>
                <a:srgbClr val="FF9900"/>
              </a:solidFill>
            </a:endParaRPr>
          </a:p>
          <a:p>
            <a:pPr indent="0" lvl="0" marL="0" rtl="0" algn="ctr">
              <a:spcBef>
                <a:spcPts val="0"/>
              </a:spcBef>
              <a:spcAft>
                <a:spcPts val="0"/>
              </a:spcAft>
              <a:buNone/>
            </a:pPr>
            <a:r>
              <a:rPr b="1" lang="en" sz="3100">
                <a:solidFill>
                  <a:srgbClr val="FF9900"/>
                </a:solidFill>
              </a:rPr>
              <a:t>Focus-Stealers</a:t>
            </a:r>
            <a:endParaRPr b="1" sz="3100">
              <a:solidFill>
                <a:srgbClr val="FF9900"/>
              </a:solidFill>
            </a:endParaRPr>
          </a:p>
        </p:txBody>
      </p:sp>
      <p:sp>
        <p:nvSpPr>
          <p:cNvPr id="104" name="Google Shape;104;p20"/>
          <p:cNvSpPr txBox="1"/>
          <p:nvPr>
            <p:ph idx="2" type="body"/>
          </p:nvPr>
        </p:nvSpPr>
        <p:spPr>
          <a:xfrm>
            <a:off x="4774900" y="724200"/>
            <a:ext cx="4209900" cy="3695100"/>
          </a:xfrm>
          <a:prstGeom prst="rect">
            <a:avLst/>
          </a:prstGeom>
        </p:spPr>
        <p:txBody>
          <a:bodyPr anchorCtr="0" anchor="ctr" bIns="91425" lIns="91425" spcFirstLastPara="1" rIns="91425" wrap="square" tIns="91425">
            <a:normAutofit/>
          </a:bodyPr>
          <a:lstStyle/>
          <a:p>
            <a:pPr indent="-381000" lvl="0" marL="457200" rtl="0" algn="l">
              <a:spcBef>
                <a:spcPts val="0"/>
              </a:spcBef>
              <a:spcAft>
                <a:spcPts val="0"/>
              </a:spcAft>
              <a:buSzPts val="2400"/>
              <a:buChar char="●"/>
            </a:pPr>
            <a:r>
              <a:rPr lang="en" sz="2400"/>
              <a:t>Constant notifications</a:t>
            </a:r>
            <a:endParaRPr sz="2400"/>
          </a:p>
          <a:p>
            <a:pPr indent="-381000" lvl="0" marL="457200" rtl="0" algn="l">
              <a:spcBef>
                <a:spcPts val="0"/>
              </a:spcBef>
              <a:spcAft>
                <a:spcPts val="0"/>
              </a:spcAft>
              <a:buSzPts val="2400"/>
              <a:buChar char="●"/>
            </a:pPr>
            <a:r>
              <a:rPr lang="en" sz="2400"/>
              <a:t>Context switching</a:t>
            </a:r>
            <a:endParaRPr sz="2400"/>
          </a:p>
          <a:p>
            <a:pPr indent="-381000" lvl="0" marL="457200" rtl="0" algn="l">
              <a:spcBef>
                <a:spcPts val="0"/>
              </a:spcBef>
              <a:spcAft>
                <a:spcPts val="0"/>
              </a:spcAft>
              <a:buSzPts val="2400"/>
              <a:buChar char="●"/>
            </a:pPr>
            <a:r>
              <a:rPr lang="en" sz="2400"/>
              <a:t>Unclear priorities</a:t>
            </a:r>
            <a:endParaRPr sz="2400"/>
          </a:p>
          <a:p>
            <a:pPr indent="-381000" lvl="0" marL="457200" rtl="0" algn="l">
              <a:spcBef>
                <a:spcPts val="0"/>
              </a:spcBef>
              <a:spcAft>
                <a:spcPts val="0"/>
              </a:spcAft>
              <a:buSzPts val="2400"/>
              <a:buChar char="●"/>
            </a:pPr>
            <a:r>
              <a:rPr lang="en" sz="2400"/>
              <a:t>Meetings without purpose</a:t>
            </a:r>
            <a:endParaRPr sz="2400"/>
          </a:p>
          <a:p>
            <a:pPr indent="-381000" lvl="0" marL="457200" rtl="0" algn="l">
              <a:spcBef>
                <a:spcPts val="0"/>
              </a:spcBef>
              <a:spcAft>
                <a:spcPts val="0"/>
              </a:spcAft>
              <a:buSzPts val="2400"/>
              <a:buChar char="●"/>
            </a:pPr>
            <a:r>
              <a:rPr lang="en" sz="2400"/>
              <a:t>Mental load and worry</a:t>
            </a:r>
            <a:endParaRPr sz="2400"/>
          </a:p>
          <a:p>
            <a:pPr indent="-381000" lvl="0" marL="457200" rtl="0" algn="l">
              <a:spcBef>
                <a:spcPts val="0"/>
              </a:spcBef>
              <a:spcAft>
                <a:spcPts val="0"/>
              </a:spcAft>
              <a:buSzPts val="2400"/>
              <a:buChar char="●"/>
            </a:pPr>
            <a:r>
              <a:rPr lang="en" sz="2400"/>
              <a:t>Digital rabbit holes</a:t>
            </a:r>
            <a:endParaRPr sz="2400"/>
          </a:p>
          <a:p>
            <a:pPr indent="-381000" lvl="0" marL="457200" rtl="0" algn="l">
              <a:spcBef>
                <a:spcPts val="0"/>
              </a:spcBef>
              <a:spcAft>
                <a:spcPts val="0"/>
              </a:spcAft>
              <a:buSzPts val="2400"/>
              <a:buChar char="●"/>
            </a:pPr>
            <a:r>
              <a:rPr lang="en" sz="2400"/>
              <a:t>Fatigue/low energy</a:t>
            </a:r>
            <a:endParaRPr sz="2400"/>
          </a:p>
          <a:p>
            <a:pPr indent="-381000" lvl="0" marL="457200" rtl="0" algn="l">
              <a:spcBef>
                <a:spcPts val="0"/>
              </a:spcBef>
              <a:spcAft>
                <a:spcPts val="0"/>
              </a:spcAft>
              <a:buSzPts val="2400"/>
              <a:buChar char="●"/>
            </a:pPr>
            <a:r>
              <a:rPr lang="en" sz="2400"/>
              <a:t>Family demands</a:t>
            </a:r>
            <a:endParaRPr sz="24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21"/>
          <p:cNvSpPr txBox="1"/>
          <p:nvPr>
            <p:ph type="title"/>
          </p:nvPr>
        </p:nvSpPr>
        <p:spPr>
          <a:xfrm>
            <a:off x="311700" y="558625"/>
            <a:ext cx="8520600" cy="17370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What’s the impact of these distractions?</a:t>
            </a:r>
            <a:endParaRPr/>
          </a:p>
        </p:txBody>
      </p:sp>
      <p:pic>
        <p:nvPicPr>
          <p:cNvPr descr="Hammer Hitting Glass (Provided by Getty Images)" id="110" name="Google Shape;110;p21"/>
          <p:cNvPicPr preferRelativeResize="0"/>
          <p:nvPr/>
        </p:nvPicPr>
        <p:blipFill>
          <a:blip r:embed="rId3">
            <a:alphaModFix/>
          </a:blip>
          <a:stretch>
            <a:fillRect/>
          </a:stretch>
        </p:blipFill>
        <p:spPr>
          <a:xfrm>
            <a:off x="2822325" y="1976950"/>
            <a:ext cx="3032325" cy="30323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