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0"/>
  </p:notesMasterIdLst>
  <p:sldIdLst>
    <p:sldId id="256" r:id="rId2"/>
    <p:sldId id="287" r:id="rId3"/>
    <p:sldId id="257" r:id="rId4"/>
    <p:sldId id="292" r:id="rId5"/>
    <p:sldId id="258" r:id="rId6"/>
    <p:sldId id="259" r:id="rId7"/>
    <p:sldId id="291" r:id="rId8"/>
    <p:sldId id="262" r:id="rId9"/>
    <p:sldId id="263" r:id="rId10"/>
    <p:sldId id="264" r:id="rId11"/>
    <p:sldId id="265" r:id="rId12"/>
    <p:sldId id="266" r:id="rId13"/>
    <p:sldId id="267" r:id="rId14"/>
    <p:sldId id="268" r:id="rId15"/>
    <p:sldId id="269" r:id="rId16"/>
    <p:sldId id="270" r:id="rId17"/>
    <p:sldId id="293" r:id="rId18"/>
    <p:sldId id="271" r:id="rId19"/>
    <p:sldId id="290" r:id="rId20"/>
    <p:sldId id="272" r:id="rId21"/>
    <p:sldId id="289" r:id="rId22"/>
    <p:sldId id="273" r:id="rId23"/>
    <p:sldId id="274" r:id="rId24"/>
    <p:sldId id="275" r:id="rId25"/>
    <p:sldId id="276" r:id="rId26"/>
    <p:sldId id="277" r:id="rId27"/>
    <p:sldId id="278" r:id="rId28"/>
    <p:sldId id="279" r:id="rId29"/>
    <p:sldId id="281" r:id="rId30"/>
    <p:sldId id="282" r:id="rId31"/>
    <p:sldId id="283" r:id="rId32"/>
    <p:sldId id="285" r:id="rId33"/>
    <p:sldId id="294" r:id="rId34"/>
    <p:sldId id="295" r:id="rId35"/>
    <p:sldId id="296" r:id="rId36"/>
    <p:sldId id="288" r:id="rId37"/>
    <p:sldId id="301" r:id="rId38"/>
    <p:sldId id="319" r:id="rId39"/>
    <p:sldId id="306" r:id="rId40"/>
    <p:sldId id="311" r:id="rId41"/>
    <p:sldId id="303" r:id="rId42"/>
    <p:sldId id="320" r:id="rId43"/>
    <p:sldId id="321" r:id="rId44"/>
    <p:sldId id="297" r:id="rId45"/>
    <p:sldId id="313" r:id="rId46"/>
    <p:sldId id="300" r:id="rId47"/>
    <p:sldId id="318" r:id="rId48"/>
    <p:sldId id="302" r:id="rId49"/>
    <p:sldId id="308" r:id="rId50"/>
    <p:sldId id="317" r:id="rId51"/>
    <p:sldId id="323" r:id="rId52"/>
    <p:sldId id="322" r:id="rId53"/>
    <p:sldId id="298" r:id="rId54"/>
    <p:sldId id="304" r:id="rId55"/>
    <p:sldId id="312" r:id="rId56"/>
    <p:sldId id="315" r:id="rId57"/>
    <p:sldId id="316" r:id="rId58"/>
    <p:sldId id="286" r:id="rId59"/>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2B043D-F598-4A23-A64D-DD1CF41D292E}" v="25" dt="2026-07-02T14:30:36.4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4" autoAdjust="0"/>
    <p:restoredTop sz="95426" autoAdjust="0"/>
  </p:normalViewPr>
  <p:slideViewPr>
    <p:cSldViewPr snapToGrid="0" snapToObjects="1">
      <p:cViewPr varScale="1">
        <p:scale>
          <a:sx n="89" d="100"/>
          <a:sy n="89" d="100"/>
        </p:scale>
        <p:origin x="84" y="1476"/>
      </p:cViewPr>
      <p:guideLst/>
    </p:cSldViewPr>
  </p:slideViewPr>
  <p:outlineViewPr>
    <p:cViewPr>
      <p:scale>
        <a:sx n="33" d="100"/>
        <a:sy n="33" d="100"/>
      </p:scale>
      <p:origin x="0" y="-470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tlin, Brooke" userId="68487a45-b591-4e83-a91a-02127e20718d" providerId="ADAL" clId="{7B863785-2BFB-4D4B-80DF-EFF8A4EB5F44}"/>
    <pc:docChg chg="undo custSel addSld delSld modSld sldOrd">
      <pc:chgData name="Gatlin, Brooke" userId="68487a45-b591-4e83-a91a-02127e20718d" providerId="ADAL" clId="{7B863785-2BFB-4D4B-80DF-EFF8A4EB5F44}" dt="2026-07-02T15:34:00.752" v="18239" actId="33524"/>
      <pc:docMkLst>
        <pc:docMk/>
      </pc:docMkLst>
      <pc:sldChg chg="modSp mod ord">
        <pc:chgData name="Gatlin, Brooke" userId="68487a45-b591-4e83-a91a-02127e20718d" providerId="ADAL" clId="{7B863785-2BFB-4D4B-80DF-EFF8A4EB5F44}" dt="2026-07-02T14:42:42.594" v="18235" actId="20577"/>
        <pc:sldMkLst>
          <pc:docMk/>
          <pc:sldMk cId="0" sldId="297"/>
        </pc:sldMkLst>
        <pc:spChg chg="mod">
          <ac:chgData name="Gatlin, Brooke" userId="68487a45-b591-4e83-a91a-02127e20718d" providerId="ADAL" clId="{7B863785-2BFB-4D4B-80DF-EFF8A4EB5F44}" dt="2026-07-02T14:42:42.594" v="18235" actId="20577"/>
          <ac:spMkLst>
            <pc:docMk/>
            <pc:sldMk cId="0" sldId="297"/>
            <ac:spMk id="5" creationId="{00000000-0000-0000-0000-000000000000}"/>
          </ac:spMkLst>
        </pc:spChg>
        <pc:spChg chg="mod">
          <ac:chgData name="Gatlin, Brooke" userId="68487a45-b591-4e83-a91a-02127e20718d" providerId="ADAL" clId="{7B863785-2BFB-4D4B-80DF-EFF8A4EB5F44}" dt="2026-07-01T18:10:28.955" v="17012" actId="255"/>
          <ac:spMkLst>
            <pc:docMk/>
            <pc:sldMk cId="0" sldId="297"/>
            <ac:spMk id="10" creationId="{00000000-0000-0000-0000-000000000000}"/>
          </ac:spMkLst>
        </pc:spChg>
      </pc:sldChg>
      <pc:sldChg chg="modSp mod">
        <pc:chgData name="Gatlin, Brooke" userId="68487a45-b591-4e83-a91a-02127e20718d" providerId="ADAL" clId="{7B863785-2BFB-4D4B-80DF-EFF8A4EB5F44}" dt="2026-07-01T18:11:40.041" v="17021" actId="255"/>
        <pc:sldMkLst>
          <pc:docMk/>
          <pc:sldMk cId="0" sldId="298"/>
        </pc:sldMkLst>
        <pc:spChg chg="mod">
          <ac:chgData name="Gatlin, Brooke" userId="68487a45-b591-4e83-a91a-02127e20718d" providerId="ADAL" clId="{7B863785-2BFB-4D4B-80DF-EFF8A4EB5F44}" dt="2026-06-30T22:19:48.349" v="14900" actId="14100"/>
          <ac:spMkLst>
            <pc:docMk/>
            <pc:sldMk cId="0" sldId="298"/>
            <ac:spMk id="3" creationId="{00000000-0000-0000-0000-000000000000}"/>
          </ac:spMkLst>
        </pc:spChg>
        <pc:spChg chg="mod">
          <ac:chgData name="Gatlin, Brooke" userId="68487a45-b591-4e83-a91a-02127e20718d" providerId="ADAL" clId="{7B863785-2BFB-4D4B-80DF-EFF8A4EB5F44}" dt="2026-06-30T22:20:00.677" v="14903" actId="1076"/>
          <ac:spMkLst>
            <pc:docMk/>
            <pc:sldMk cId="0" sldId="298"/>
            <ac:spMk id="4" creationId="{00000000-0000-0000-0000-000000000000}"/>
          </ac:spMkLst>
        </pc:spChg>
        <pc:spChg chg="mod">
          <ac:chgData name="Gatlin, Brooke" userId="68487a45-b591-4e83-a91a-02127e20718d" providerId="ADAL" clId="{7B863785-2BFB-4D4B-80DF-EFF8A4EB5F44}" dt="2026-06-30T22:20:16.689" v="14907" actId="1076"/>
          <ac:spMkLst>
            <pc:docMk/>
            <pc:sldMk cId="0" sldId="298"/>
            <ac:spMk id="5" creationId="{00000000-0000-0000-0000-000000000000}"/>
          </ac:spMkLst>
        </pc:spChg>
        <pc:spChg chg="mod">
          <ac:chgData name="Gatlin, Brooke" userId="68487a45-b591-4e83-a91a-02127e20718d" providerId="ADAL" clId="{7B863785-2BFB-4D4B-80DF-EFF8A4EB5F44}" dt="2026-06-30T22:20:04.735" v="14904" actId="1076"/>
          <ac:spMkLst>
            <pc:docMk/>
            <pc:sldMk cId="0" sldId="298"/>
            <ac:spMk id="8" creationId="{00000000-0000-0000-0000-000000000000}"/>
          </ac:spMkLst>
        </pc:spChg>
        <pc:spChg chg="mod">
          <ac:chgData name="Gatlin, Brooke" userId="68487a45-b591-4e83-a91a-02127e20718d" providerId="ADAL" clId="{7B863785-2BFB-4D4B-80DF-EFF8A4EB5F44}" dt="2026-06-30T22:20:13.246" v="14906" actId="1076"/>
          <ac:spMkLst>
            <pc:docMk/>
            <pc:sldMk cId="0" sldId="298"/>
            <ac:spMk id="9" creationId="{00000000-0000-0000-0000-000000000000}"/>
          </ac:spMkLst>
        </pc:spChg>
        <pc:spChg chg="mod">
          <ac:chgData name="Gatlin, Brooke" userId="68487a45-b591-4e83-a91a-02127e20718d" providerId="ADAL" clId="{7B863785-2BFB-4D4B-80DF-EFF8A4EB5F44}" dt="2026-07-01T18:11:40.041" v="17021" actId="255"/>
          <ac:spMkLst>
            <pc:docMk/>
            <pc:sldMk cId="0" sldId="298"/>
            <ac:spMk id="10" creationId="{00000000-0000-0000-0000-000000000000}"/>
          </ac:spMkLst>
        </pc:spChg>
        <pc:spChg chg="mod">
          <ac:chgData name="Gatlin, Brooke" userId="68487a45-b591-4e83-a91a-02127e20718d" providerId="ADAL" clId="{7B863785-2BFB-4D4B-80DF-EFF8A4EB5F44}" dt="2026-06-30T22:19:57.897" v="14902" actId="1076"/>
          <ac:spMkLst>
            <pc:docMk/>
            <pc:sldMk cId="0" sldId="298"/>
            <ac:spMk id="15" creationId="{00000000-0000-0000-0000-000000000000}"/>
          </ac:spMkLst>
        </pc:spChg>
      </pc:sldChg>
      <pc:sldChg chg="del ord">
        <pc:chgData name="Gatlin, Brooke" userId="68487a45-b591-4e83-a91a-02127e20718d" providerId="ADAL" clId="{7B863785-2BFB-4D4B-80DF-EFF8A4EB5F44}" dt="2026-07-01T18:12:23.094" v="17026" actId="2696"/>
        <pc:sldMkLst>
          <pc:docMk/>
          <pc:sldMk cId="0" sldId="299"/>
        </pc:sldMkLst>
      </pc:sldChg>
      <pc:sldChg chg="modSp mod ord">
        <pc:chgData name="Gatlin, Brooke" userId="68487a45-b591-4e83-a91a-02127e20718d" providerId="ADAL" clId="{7B863785-2BFB-4D4B-80DF-EFF8A4EB5F44}" dt="2026-07-01T18:10:46.313" v="17014" actId="255"/>
        <pc:sldMkLst>
          <pc:docMk/>
          <pc:sldMk cId="0" sldId="300"/>
        </pc:sldMkLst>
        <pc:spChg chg="mod">
          <ac:chgData name="Gatlin, Brooke" userId="68487a45-b591-4e83-a91a-02127e20718d" providerId="ADAL" clId="{7B863785-2BFB-4D4B-80DF-EFF8A4EB5F44}" dt="2026-06-30T22:13:33.203" v="14624" actId="20577"/>
          <ac:spMkLst>
            <pc:docMk/>
            <pc:sldMk cId="0" sldId="300"/>
            <ac:spMk id="5" creationId="{00000000-0000-0000-0000-000000000000}"/>
          </ac:spMkLst>
        </pc:spChg>
        <pc:spChg chg="mod">
          <ac:chgData name="Gatlin, Brooke" userId="68487a45-b591-4e83-a91a-02127e20718d" providerId="ADAL" clId="{7B863785-2BFB-4D4B-80DF-EFF8A4EB5F44}" dt="2026-07-01T18:10:46.313" v="17014" actId="255"/>
          <ac:spMkLst>
            <pc:docMk/>
            <pc:sldMk cId="0" sldId="300"/>
            <ac:spMk id="10" creationId="{00000000-0000-0000-0000-000000000000}"/>
          </ac:spMkLst>
        </pc:spChg>
      </pc:sldChg>
      <pc:sldChg chg="modSp mod ord">
        <pc:chgData name="Gatlin, Brooke" userId="68487a45-b591-4e83-a91a-02127e20718d" providerId="ADAL" clId="{7B863785-2BFB-4D4B-80DF-EFF8A4EB5F44}" dt="2026-07-01T18:09:21.098" v="17005" actId="255"/>
        <pc:sldMkLst>
          <pc:docMk/>
          <pc:sldMk cId="0" sldId="301"/>
        </pc:sldMkLst>
        <pc:spChg chg="mod">
          <ac:chgData name="Gatlin, Brooke" userId="68487a45-b591-4e83-a91a-02127e20718d" providerId="ADAL" clId="{7B863785-2BFB-4D4B-80DF-EFF8A4EB5F44}" dt="2026-06-30T22:08:01.234" v="14319" actId="20577"/>
          <ac:spMkLst>
            <pc:docMk/>
            <pc:sldMk cId="0" sldId="301"/>
            <ac:spMk id="5" creationId="{00000000-0000-0000-0000-000000000000}"/>
          </ac:spMkLst>
        </pc:spChg>
        <pc:spChg chg="mod">
          <ac:chgData name="Gatlin, Brooke" userId="68487a45-b591-4e83-a91a-02127e20718d" providerId="ADAL" clId="{7B863785-2BFB-4D4B-80DF-EFF8A4EB5F44}" dt="2026-07-01T18:09:21.098" v="17005" actId="255"/>
          <ac:spMkLst>
            <pc:docMk/>
            <pc:sldMk cId="0" sldId="301"/>
            <ac:spMk id="10" creationId="{00000000-0000-0000-0000-000000000000}"/>
          </ac:spMkLst>
        </pc:spChg>
      </pc:sldChg>
      <pc:sldChg chg="modSp mod ord">
        <pc:chgData name="Gatlin, Brooke" userId="68487a45-b591-4e83-a91a-02127e20718d" providerId="ADAL" clId="{7B863785-2BFB-4D4B-80DF-EFF8A4EB5F44}" dt="2026-07-01T18:11:00.840" v="17016" actId="255"/>
        <pc:sldMkLst>
          <pc:docMk/>
          <pc:sldMk cId="0" sldId="302"/>
        </pc:sldMkLst>
        <pc:spChg chg="mod">
          <ac:chgData name="Gatlin, Brooke" userId="68487a45-b591-4e83-a91a-02127e20718d" providerId="ADAL" clId="{7B863785-2BFB-4D4B-80DF-EFF8A4EB5F44}" dt="2026-06-30T22:16:03.807" v="14697" actId="20577"/>
          <ac:spMkLst>
            <pc:docMk/>
            <pc:sldMk cId="0" sldId="302"/>
            <ac:spMk id="5" creationId="{00000000-0000-0000-0000-000000000000}"/>
          </ac:spMkLst>
        </pc:spChg>
        <pc:spChg chg="mod">
          <ac:chgData name="Gatlin, Brooke" userId="68487a45-b591-4e83-a91a-02127e20718d" providerId="ADAL" clId="{7B863785-2BFB-4D4B-80DF-EFF8A4EB5F44}" dt="2026-07-01T18:11:00.840" v="17016" actId="255"/>
          <ac:spMkLst>
            <pc:docMk/>
            <pc:sldMk cId="0" sldId="302"/>
            <ac:spMk id="10" creationId="{00000000-0000-0000-0000-000000000000}"/>
          </ac:spMkLst>
        </pc:spChg>
      </pc:sldChg>
      <pc:sldChg chg="modSp mod ord">
        <pc:chgData name="Gatlin, Brooke" userId="68487a45-b591-4e83-a91a-02127e20718d" providerId="ADAL" clId="{7B863785-2BFB-4D4B-80DF-EFF8A4EB5F44}" dt="2026-07-02T14:42:04.673" v="18216" actId="20577"/>
        <pc:sldMkLst>
          <pc:docMk/>
          <pc:sldMk cId="0" sldId="303"/>
        </pc:sldMkLst>
        <pc:spChg chg="mod">
          <ac:chgData name="Gatlin, Brooke" userId="68487a45-b591-4e83-a91a-02127e20718d" providerId="ADAL" clId="{7B863785-2BFB-4D4B-80DF-EFF8A4EB5F44}" dt="2026-07-02T14:42:04.673" v="18216" actId="20577"/>
          <ac:spMkLst>
            <pc:docMk/>
            <pc:sldMk cId="0" sldId="303"/>
            <ac:spMk id="5" creationId="{00000000-0000-0000-0000-000000000000}"/>
          </ac:spMkLst>
        </pc:spChg>
        <pc:spChg chg="mod">
          <ac:chgData name="Gatlin, Brooke" userId="68487a45-b591-4e83-a91a-02127e20718d" providerId="ADAL" clId="{7B863785-2BFB-4D4B-80DF-EFF8A4EB5F44}" dt="2026-07-01T18:09:57.571" v="17009" actId="255"/>
          <ac:spMkLst>
            <pc:docMk/>
            <pc:sldMk cId="0" sldId="303"/>
            <ac:spMk id="10" creationId="{00000000-0000-0000-0000-000000000000}"/>
          </ac:spMkLst>
        </pc:spChg>
        <pc:spChg chg="mod">
          <ac:chgData name="Gatlin, Brooke" userId="68487a45-b591-4e83-a91a-02127e20718d" providerId="ADAL" clId="{7B863785-2BFB-4D4B-80DF-EFF8A4EB5F44}" dt="2026-06-29T19:23:44.275" v="1968" actId="20577"/>
          <ac:spMkLst>
            <pc:docMk/>
            <pc:sldMk cId="0" sldId="303"/>
            <ac:spMk id="12" creationId="{00000000-0000-0000-0000-000000000000}"/>
          </ac:spMkLst>
        </pc:spChg>
      </pc:sldChg>
      <pc:sldChg chg="addSp modSp mod ord">
        <pc:chgData name="Gatlin, Brooke" userId="68487a45-b591-4e83-a91a-02127e20718d" providerId="ADAL" clId="{7B863785-2BFB-4D4B-80DF-EFF8A4EB5F44}" dt="2026-07-01T18:11:48.557" v="17022" actId="255"/>
        <pc:sldMkLst>
          <pc:docMk/>
          <pc:sldMk cId="0" sldId="304"/>
        </pc:sldMkLst>
        <pc:spChg chg="mod">
          <ac:chgData name="Gatlin, Brooke" userId="68487a45-b591-4e83-a91a-02127e20718d" providerId="ADAL" clId="{7B863785-2BFB-4D4B-80DF-EFF8A4EB5F44}" dt="2026-06-30T20:19:45.420" v="4790" actId="14100"/>
          <ac:spMkLst>
            <pc:docMk/>
            <pc:sldMk cId="0" sldId="304"/>
            <ac:spMk id="3" creationId="{00000000-0000-0000-0000-000000000000}"/>
          </ac:spMkLst>
        </pc:spChg>
        <pc:spChg chg="mod">
          <ac:chgData name="Gatlin, Brooke" userId="68487a45-b591-4e83-a91a-02127e20718d" providerId="ADAL" clId="{7B863785-2BFB-4D4B-80DF-EFF8A4EB5F44}" dt="2026-06-30T22:20:50.812" v="14970" actId="20577"/>
          <ac:spMkLst>
            <pc:docMk/>
            <pc:sldMk cId="0" sldId="304"/>
            <ac:spMk id="5" creationId="{00000000-0000-0000-0000-000000000000}"/>
          </ac:spMkLst>
        </pc:spChg>
        <pc:spChg chg="mod">
          <ac:chgData name="Gatlin, Brooke" userId="68487a45-b591-4e83-a91a-02127e20718d" providerId="ADAL" clId="{7B863785-2BFB-4D4B-80DF-EFF8A4EB5F44}" dt="2026-07-01T18:11:48.557" v="17022" actId="255"/>
          <ac:spMkLst>
            <pc:docMk/>
            <pc:sldMk cId="0" sldId="304"/>
            <ac:spMk id="10" creationId="{00000000-0000-0000-0000-000000000000}"/>
          </ac:spMkLst>
        </pc:spChg>
        <pc:spChg chg="mod">
          <ac:chgData name="Gatlin, Brooke" userId="68487a45-b591-4e83-a91a-02127e20718d" providerId="ADAL" clId="{7B863785-2BFB-4D4B-80DF-EFF8A4EB5F44}" dt="2026-06-29T20:00:49.766" v="4782" actId="1076"/>
          <ac:spMkLst>
            <pc:docMk/>
            <pc:sldMk cId="0" sldId="304"/>
            <ac:spMk id="11" creationId="{00000000-0000-0000-0000-000000000000}"/>
          </ac:spMkLst>
        </pc:spChg>
        <pc:spChg chg="mod">
          <ac:chgData name="Gatlin, Brooke" userId="68487a45-b591-4e83-a91a-02127e20718d" providerId="ADAL" clId="{7B863785-2BFB-4D4B-80DF-EFF8A4EB5F44}" dt="2026-06-29T20:01:07.840" v="4787" actId="20577"/>
          <ac:spMkLst>
            <pc:docMk/>
            <pc:sldMk cId="0" sldId="304"/>
            <ac:spMk id="12" creationId="{00000000-0000-0000-0000-000000000000}"/>
          </ac:spMkLst>
        </pc:spChg>
        <pc:spChg chg="mod">
          <ac:chgData name="Gatlin, Brooke" userId="68487a45-b591-4e83-a91a-02127e20718d" providerId="ADAL" clId="{7B863785-2BFB-4D4B-80DF-EFF8A4EB5F44}" dt="2026-06-29T20:02:31.800" v="4788" actId="1076"/>
          <ac:spMkLst>
            <pc:docMk/>
            <pc:sldMk cId="0" sldId="304"/>
            <ac:spMk id="13" creationId="{00000000-0000-0000-0000-000000000000}"/>
          </ac:spMkLst>
        </pc:spChg>
        <pc:spChg chg="add mod">
          <ac:chgData name="Gatlin, Brooke" userId="68487a45-b591-4e83-a91a-02127e20718d" providerId="ADAL" clId="{7B863785-2BFB-4D4B-80DF-EFF8A4EB5F44}" dt="2026-06-29T20:00:56.806" v="4784" actId="1076"/>
          <ac:spMkLst>
            <pc:docMk/>
            <pc:sldMk cId="0" sldId="304"/>
            <ac:spMk id="16" creationId="{AA56C042-DB76-05F5-AF49-99FCF4597B09}"/>
          </ac:spMkLst>
        </pc:spChg>
      </pc:sldChg>
      <pc:sldChg chg="del mod modShow">
        <pc:chgData name="Gatlin, Brooke" userId="68487a45-b591-4e83-a91a-02127e20718d" providerId="ADAL" clId="{7B863785-2BFB-4D4B-80DF-EFF8A4EB5F44}" dt="2026-07-01T18:12:25.789" v="17027" actId="2696"/>
        <pc:sldMkLst>
          <pc:docMk/>
          <pc:sldMk cId="0" sldId="305"/>
        </pc:sldMkLst>
      </pc:sldChg>
      <pc:sldChg chg="addSp modSp mod ord">
        <pc:chgData name="Gatlin, Brooke" userId="68487a45-b591-4e83-a91a-02127e20718d" providerId="ADAL" clId="{7B863785-2BFB-4D4B-80DF-EFF8A4EB5F44}" dt="2026-07-02T14:33:30.142" v="18202" actId="207"/>
        <pc:sldMkLst>
          <pc:docMk/>
          <pc:sldMk cId="0" sldId="306"/>
        </pc:sldMkLst>
        <pc:spChg chg="mod">
          <ac:chgData name="Gatlin, Brooke" userId="68487a45-b591-4e83-a91a-02127e20718d" providerId="ADAL" clId="{7B863785-2BFB-4D4B-80DF-EFF8A4EB5F44}" dt="2026-06-30T22:09:50.289" v="14390" actId="20577"/>
          <ac:spMkLst>
            <pc:docMk/>
            <pc:sldMk cId="0" sldId="306"/>
            <ac:spMk id="5" creationId="{00000000-0000-0000-0000-000000000000}"/>
          </ac:spMkLst>
        </pc:spChg>
        <pc:spChg chg="mod">
          <ac:chgData name="Gatlin, Brooke" userId="68487a45-b591-4e83-a91a-02127e20718d" providerId="ADAL" clId="{7B863785-2BFB-4D4B-80DF-EFF8A4EB5F44}" dt="2026-07-01T18:09:39.438" v="17007" actId="255"/>
          <ac:spMkLst>
            <pc:docMk/>
            <pc:sldMk cId="0" sldId="306"/>
            <ac:spMk id="10" creationId="{00000000-0000-0000-0000-000000000000}"/>
          </ac:spMkLst>
        </pc:spChg>
        <pc:spChg chg="mod">
          <ac:chgData name="Gatlin, Brooke" userId="68487a45-b591-4e83-a91a-02127e20718d" providerId="ADAL" clId="{7B863785-2BFB-4D4B-80DF-EFF8A4EB5F44}" dt="2026-06-30T20:35:26.828" v="6762" actId="1076"/>
          <ac:spMkLst>
            <pc:docMk/>
            <pc:sldMk cId="0" sldId="306"/>
            <ac:spMk id="11" creationId="{00000000-0000-0000-0000-000000000000}"/>
          </ac:spMkLst>
        </pc:spChg>
        <pc:spChg chg="mod">
          <ac:chgData name="Gatlin, Brooke" userId="68487a45-b591-4e83-a91a-02127e20718d" providerId="ADAL" clId="{7B863785-2BFB-4D4B-80DF-EFF8A4EB5F44}" dt="2026-07-02T14:33:30.142" v="18202" actId="207"/>
          <ac:spMkLst>
            <pc:docMk/>
            <pc:sldMk cId="0" sldId="306"/>
            <ac:spMk id="12" creationId="{00000000-0000-0000-0000-000000000000}"/>
          </ac:spMkLst>
        </pc:spChg>
        <pc:spChg chg="mod">
          <ac:chgData name="Gatlin, Brooke" userId="68487a45-b591-4e83-a91a-02127e20718d" providerId="ADAL" clId="{7B863785-2BFB-4D4B-80DF-EFF8A4EB5F44}" dt="2026-06-30T20:35:23.876" v="6761" actId="1076"/>
          <ac:spMkLst>
            <pc:docMk/>
            <pc:sldMk cId="0" sldId="306"/>
            <ac:spMk id="15" creationId="{00000000-0000-0000-0000-000000000000}"/>
          </ac:spMkLst>
        </pc:spChg>
        <pc:spChg chg="add mod">
          <ac:chgData name="Gatlin, Brooke" userId="68487a45-b591-4e83-a91a-02127e20718d" providerId="ADAL" clId="{7B863785-2BFB-4D4B-80DF-EFF8A4EB5F44}" dt="2026-06-30T20:38:05.962" v="7300" actId="1076"/>
          <ac:spMkLst>
            <pc:docMk/>
            <pc:sldMk cId="0" sldId="306"/>
            <ac:spMk id="16" creationId="{87851232-AC97-9932-8F79-AA31AB3D695C}"/>
          </ac:spMkLst>
        </pc:spChg>
        <pc:spChg chg="add mod ord">
          <ac:chgData name="Gatlin, Brooke" userId="68487a45-b591-4e83-a91a-02127e20718d" providerId="ADAL" clId="{7B863785-2BFB-4D4B-80DF-EFF8A4EB5F44}" dt="2026-06-30T20:38:56.921" v="7308" actId="167"/>
          <ac:spMkLst>
            <pc:docMk/>
            <pc:sldMk cId="0" sldId="306"/>
            <ac:spMk id="17" creationId="{D4A626B7-F376-48E0-A289-22305798E301}"/>
          </ac:spMkLst>
        </pc:spChg>
      </pc:sldChg>
      <pc:sldChg chg="del mod modShow">
        <pc:chgData name="Gatlin, Brooke" userId="68487a45-b591-4e83-a91a-02127e20718d" providerId="ADAL" clId="{7B863785-2BFB-4D4B-80DF-EFF8A4EB5F44}" dt="2026-07-01T18:12:29.559" v="17028" actId="2696"/>
        <pc:sldMkLst>
          <pc:docMk/>
          <pc:sldMk cId="0" sldId="307"/>
        </pc:sldMkLst>
      </pc:sldChg>
      <pc:sldChg chg="addSp modSp mod ord">
        <pc:chgData name="Gatlin, Brooke" userId="68487a45-b591-4e83-a91a-02127e20718d" providerId="ADAL" clId="{7B863785-2BFB-4D4B-80DF-EFF8A4EB5F44}" dt="2026-07-01T18:11:09.918" v="17017" actId="255"/>
        <pc:sldMkLst>
          <pc:docMk/>
          <pc:sldMk cId="0" sldId="308"/>
        </pc:sldMkLst>
        <pc:spChg chg="mod">
          <ac:chgData name="Gatlin, Brooke" userId="68487a45-b591-4e83-a91a-02127e20718d" providerId="ADAL" clId="{7B863785-2BFB-4D4B-80DF-EFF8A4EB5F44}" dt="2026-06-30T22:17:08.735" v="14755" actId="20577"/>
          <ac:spMkLst>
            <pc:docMk/>
            <pc:sldMk cId="0" sldId="308"/>
            <ac:spMk id="5" creationId="{00000000-0000-0000-0000-000000000000}"/>
          </ac:spMkLst>
        </pc:spChg>
        <pc:spChg chg="mod">
          <ac:chgData name="Gatlin, Brooke" userId="68487a45-b591-4e83-a91a-02127e20718d" providerId="ADAL" clId="{7B863785-2BFB-4D4B-80DF-EFF8A4EB5F44}" dt="2026-07-01T18:11:09.918" v="17017" actId="255"/>
          <ac:spMkLst>
            <pc:docMk/>
            <pc:sldMk cId="0" sldId="308"/>
            <ac:spMk id="10" creationId="{00000000-0000-0000-0000-000000000000}"/>
          </ac:spMkLst>
        </pc:spChg>
        <pc:spChg chg="mod">
          <ac:chgData name="Gatlin, Brooke" userId="68487a45-b591-4e83-a91a-02127e20718d" providerId="ADAL" clId="{7B863785-2BFB-4D4B-80DF-EFF8A4EB5F44}" dt="2026-06-30T20:51:36.190" v="8162" actId="20577"/>
          <ac:spMkLst>
            <pc:docMk/>
            <pc:sldMk cId="0" sldId="308"/>
            <ac:spMk id="11" creationId="{00000000-0000-0000-0000-000000000000}"/>
          </ac:spMkLst>
        </pc:spChg>
        <pc:spChg chg="mod">
          <ac:chgData name="Gatlin, Brooke" userId="68487a45-b591-4e83-a91a-02127e20718d" providerId="ADAL" clId="{7B863785-2BFB-4D4B-80DF-EFF8A4EB5F44}" dt="2026-06-30T20:58:48.555" v="8636" actId="5793"/>
          <ac:spMkLst>
            <pc:docMk/>
            <pc:sldMk cId="0" sldId="308"/>
            <ac:spMk id="12" creationId="{00000000-0000-0000-0000-000000000000}"/>
          </ac:spMkLst>
        </pc:spChg>
        <pc:spChg chg="mod">
          <ac:chgData name="Gatlin, Brooke" userId="68487a45-b591-4e83-a91a-02127e20718d" providerId="ADAL" clId="{7B863785-2BFB-4D4B-80DF-EFF8A4EB5F44}" dt="2026-06-30T20:50:18.047" v="8133" actId="14100"/>
          <ac:spMkLst>
            <pc:docMk/>
            <pc:sldMk cId="0" sldId="308"/>
            <ac:spMk id="13" creationId="{00000000-0000-0000-0000-000000000000}"/>
          </ac:spMkLst>
        </pc:spChg>
        <pc:spChg chg="add mod">
          <ac:chgData name="Gatlin, Brooke" userId="68487a45-b591-4e83-a91a-02127e20718d" providerId="ADAL" clId="{7B863785-2BFB-4D4B-80DF-EFF8A4EB5F44}" dt="2026-06-30T20:55:40.139" v="8182" actId="1076"/>
          <ac:spMkLst>
            <pc:docMk/>
            <pc:sldMk cId="0" sldId="308"/>
            <ac:spMk id="16" creationId="{B3A10C88-AC53-F815-CB73-8BCBFA39121B}"/>
          </ac:spMkLst>
        </pc:spChg>
      </pc:sldChg>
      <pc:sldChg chg="del mod modShow">
        <pc:chgData name="Gatlin, Brooke" userId="68487a45-b591-4e83-a91a-02127e20718d" providerId="ADAL" clId="{7B863785-2BFB-4D4B-80DF-EFF8A4EB5F44}" dt="2026-07-01T18:12:32.415" v="17029" actId="2696"/>
        <pc:sldMkLst>
          <pc:docMk/>
          <pc:sldMk cId="0" sldId="309"/>
        </pc:sldMkLst>
      </pc:sldChg>
      <pc:sldChg chg="modSp del mod modShow">
        <pc:chgData name="Gatlin, Brooke" userId="68487a45-b591-4e83-a91a-02127e20718d" providerId="ADAL" clId="{7B863785-2BFB-4D4B-80DF-EFF8A4EB5F44}" dt="2026-07-01T18:12:36.044" v="17030" actId="2696"/>
        <pc:sldMkLst>
          <pc:docMk/>
          <pc:sldMk cId="0" sldId="310"/>
        </pc:sldMkLst>
      </pc:sldChg>
      <pc:sldChg chg="addSp modSp mod ord">
        <pc:chgData name="Gatlin, Brooke" userId="68487a45-b591-4e83-a91a-02127e20718d" providerId="ADAL" clId="{7B863785-2BFB-4D4B-80DF-EFF8A4EB5F44}" dt="2026-07-01T18:09:46.430" v="17008" actId="255"/>
        <pc:sldMkLst>
          <pc:docMk/>
          <pc:sldMk cId="0" sldId="311"/>
        </pc:sldMkLst>
        <pc:spChg chg="mod">
          <ac:chgData name="Gatlin, Brooke" userId="68487a45-b591-4e83-a91a-02127e20718d" providerId="ADAL" clId="{7B863785-2BFB-4D4B-80DF-EFF8A4EB5F44}" dt="2026-06-30T22:10:41.277" v="14466" actId="20577"/>
          <ac:spMkLst>
            <pc:docMk/>
            <pc:sldMk cId="0" sldId="311"/>
            <ac:spMk id="5" creationId="{00000000-0000-0000-0000-000000000000}"/>
          </ac:spMkLst>
        </pc:spChg>
        <pc:spChg chg="mod">
          <ac:chgData name="Gatlin, Brooke" userId="68487a45-b591-4e83-a91a-02127e20718d" providerId="ADAL" clId="{7B863785-2BFB-4D4B-80DF-EFF8A4EB5F44}" dt="2026-07-01T18:09:46.430" v="17008" actId="255"/>
          <ac:spMkLst>
            <pc:docMk/>
            <pc:sldMk cId="0" sldId="311"/>
            <ac:spMk id="10" creationId="{00000000-0000-0000-0000-000000000000}"/>
          </ac:spMkLst>
        </pc:spChg>
        <pc:spChg chg="mod">
          <ac:chgData name="Gatlin, Brooke" userId="68487a45-b591-4e83-a91a-02127e20718d" providerId="ADAL" clId="{7B863785-2BFB-4D4B-80DF-EFF8A4EB5F44}" dt="2026-06-30T21:11:36.364" v="9266" actId="6549"/>
          <ac:spMkLst>
            <pc:docMk/>
            <pc:sldMk cId="0" sldId="311"/>
            <ac:spMk id="12" creationId="{00000000-0000-0000-0000-000000000000}"/>
          </ac:spMkLst>
        </pc:spChg>
        <pc:spChg chg="add mod">
          <ac:chgData name="Gatlin, Brooke" userId="68487a45-b591-4e83-a91a-02127e20718d" providerId="ADAL" clId="{7B863785-2BFB-4D4B-80DF-EFF8A4EB5F44}" dt="2026-06-30T21:11:14.041" v="9262" actId="1076"/>
          <ac:spMkLst>
            <pc:docMk/>
            <pc:sldMk cId="0" sldId="311"/>
            <ac:spMk id="16" creationId="{F56A7ADA-7D2C-E2A8-BA2C-1B703DCDDCA3}"/>
          </ac:spMkLst>
        </pc:spChg>
      </pc:sldChg>
      <pc:sldChg chg="modSp mod ord">
        <pc:chgData name="Gatlin, Brooke" userId="68487a45-b591-4e83-a91a-02127e20718d" providerId="ADAL" clId="{7B863785-2BFB-4D4B-80DF-EFF8A4EB5F44}" dt="2026-07-01T18:11:58.021" v="17023" actId="255"/>
        <pc:sldMkLst>
          <pc:docMk/>
          <pc:sldMk cId="0" sldId="312"/>
        </pc:sldMkLst>
        <pc:spChg chg="mod">
          <ac:chgData name="Gatlin, Brooke" userId="68487a45-b591-4e83-a91a-02127e20718d" providerId="ADAL" clId="{7B863785-2BFB-4D4B-80DF-EFF8A4EB5F44}" dt="2026-06-30T22:22:17.412" v="15049" actId="20577"/>
          <ac:spMkLst>
            <pc:docMk/>
            <pc:sldMk cId="0" sldId="312"/>
            <ac:spMk id="5" creationId="{00000000-0000-0000-0000-000000000000}"/>
          </ac:spMkLst>
        </pc:spChg>
        <pc:spChg chg="mod">
          <ac:chgData name="Gatlin, Brooke" userId="68487a45-b591-4e83-a91a-02127e20718d" providerId="ADAL" clId="{7B863785-2BFB-4D4B-80DF-EFF8A4EB5F44}" dt="2026-07-01T18:11:58.021" v="17023" actId="255"/>
          <ac:spMkLst>
            <pc:docMk/>
            <pc:sldMk cId="0" sldId="312"/>
            <ac:spMk id="10" creationId="{00000000-0000-0000-0000-000000000000}"/>
          </ac:spMkLst>
        </pc:spChg>
        <pc:spChg chg="mod">
          <ac:chgData name="Gatlin, Brooke" userId="68487a45-b591-4e83-a91a-02127e20718d" providerId="ADAL" clId="{7B863785-2BFB-4D4B-80DF-EFF8A4EB5F44}" dt="2026-06-30T21:25:51.996" v="10390" actId="6549"/>
          <ac:spMkLst>
            <pc:docMk/>
            <pc:sldMk cId="0" sldId="312"/>
            <ac:spMk id="12" creationId="{00000000-0000-0000-0000-000000000000}"/>
          </ac:spMkLst>
        </pc:spChg>
      </pc:sldChg>
      <pc:sldChg chg="addSp modSp mod ord">
        <pc:chgData name="Gatlin, Brooke" userId="68487a45-b591-4e83-a91a-02127e20718d" providerId="ADAL" clId="{7B863785-2BFB-4D4B-80DF-EFF8A4EB5F44}" dt="2026-07-02T15:33:12.305" v="18237" actId="313"/>
        <pc:sldMkLst>
          <pc:docMk/>
          <pc:sldMk cId="0" sldId="313"/>
        </pc:sldMkLst>
        <pc:spChg chg="mod">
          <ac:chgData name="Gatlin, Brooke" userId="68487a45-b591-4e83-a91a-02127e20718d" providerId="ADAL" clId="{7B863785-2BFB-4D4B-80DF-EFF8A4EB5F44}" dt="2026-06-30T21:35:01.177" v="10477" actId="20577"/>
          <ac:spMkLst>
            <pc:docMk/>
            <pc:sldMk cId="0" sldId="313"/>
            <ac:spMk id="5" creationId="{00000000-0000-0000-0000-000000000000}"/>
          </ac:spMkLst>
        </pc:spChg>
        <pc:spChg chg="mod">
          <ac:chgData name="Gatlin, Brooke" userId="68487a45-b591-4e83-a91a-02127e20718d" providerId="ADAL" clId="{7B863785-2BFB-4D4B-80DF-EFF8A4EB5F44}" dt="2026-07-01T18:10:38.270" v="17013" actId="255"/>
          <ac:spMkLst>
            <pc:docMk/>
            <pc:sldMk cId="0" sldId="313"/>
            <ac:spMk id="10" creationId="{00000000-0000-0000-0000-000000000000}"/>
          </ac:spMkLst>
        </pc:spChg>
        <pc:spChg chg="mod">
          <ac:chgData name="Gatlin, Brooke" userId="68487a45-b591-4e83-a91a-02127e20718d" providerId="ADAL" clId="{7B863785-2BFB-4D4B-80DF-EFF8A4EB5F44}" dt="2026-06-30T21:43:02.972" v="11676" actId="20577"/>
          <ac:spMkLst>
            <pc:docMk/>
            <pc:sldMk cId="0" sldId="313"/>
            <ac:spMk id="11" creationId="{00000000-0000-0000-0000-000000000000}"/>
          </ac:spMkLst>
        </pc:spChg>
        <pc:spChg chg="mod">
          <ac:chgData name="Gatlin, Brooke" userId="68487a45-b591-4e83-a91a-02127e20718d" providerId="ADAL" clId="{7B863785-2BFB-4D4B-80DF-EFF8A4EB5F44}" dt="2026-07-02T15:33:12.305" v="18237" actId="313"/>
          <ac:spMkLst>
            <pc:docMk/>
            <pc:sldMk cId="0" sldId="313"/>
            <ac:spMk id="12" creationId="{00000000-0000-0000-0000-000000000000}"/>
          </ac:spMkLst>
        </pc:spChg>
        <pc:spChg chg="mod">
          <ac:chgData name="Gatlin, Brooke" userId="68487a45-b591-4e83-a91a-02127e20718d" providerId="ADAL" clId="{7B863785-2BFB-4D4B-80DF-EFF8A4EB5F44}" dt="2026-06-30T21:42:59.411" v="11671" actId="1076"/>
          <ac:spMkLst>
            <pc:docMk/>
            <pc:sldMk cId="0" sldId="313"/>
            <ac:spMk id="15" creationId="{00000000-0000-0000-0000-000000000000}"/>
          </ac:spMkLst>
        </pc:spChg>
        <pc:spChg chg="add mod">
          <ac:chgData name="Gatlin, Brooke" userId="68487a45-b591-4e83-a91a-02127e20718d" providerId="ADAL" clId="{7B863785-2BFB-4D4B-80DF-EFF8A4EB5F44}" dt="2026-06-30T21:51:05.476" v="12700" actId="1076"/>
          <ac:spMkLst>
            <pc:docMk/>
            <pc:sldMk cId="0" sldId="313"/>
            <ac:spMk id="16" creationId="{DD56563B-F291-A406-2134-6CA36769E376}"/>
          </ac:spMkLst>
        </pc:spChg>
      </pc:sldChg>
      <pc:sldChg chg="modSp del mod modShow">
        <pc:chgData name="Gatlin, Brooke" userId="68487a45-b591-4e83-a91a-02127e20718d" providerId="ADAL" clId="{7B863785-2BFB-4D4B-80DF-EFF8A4EB5F44}" dt="2026-07-01T18:12:39.439" v="17031" actId="2696"/>
        <pc:sldMkLst>
          <pc:docMk/>
          <pc:sldMk cId="0" sldId="314"/>
        </pc:sldMkLst>
      </pc:sldChg>
      <pc:sldChg chg="modSp mod ord">
        <pc:chgData name="Gatlin, Brooke" userId="68487a45-b591-4e83-a91a-02127e20718d" providerId="ADAL" clId="{7B863785-2BFB-4D4B-80DF-EFF8A4EB5F44}" dt="2026-07-01T18:12:05.749" v="17024" actId="255"/>
        <pc:sldMkLst>
          <pc:docMk/>
          <pc:sldMk cId="0" sldId="315"/>
        </pc:sldMkLst>
        <pc:spChg chg="mod">
          <ac:chgData name="Gatlin, Brooke" userId="68487a45-b591-4e83-a91a-02127e20718d" providerId="ADAL" clId="{7B863785-2BFB-4D4B-80DF-EFF8A4EB5F44}" dt="2026-06-30T21:53:46.518" v="12783" actId="20577"/>
          <ac:spMkLst>
            <pc:docMk/>
            <pc:sldMk cId="0" sldId="315"/>
            <ac:spMk id="5" creationId="{00000000-0000-0000-0000-000000000000}"/>
          </ac:spMkLst>
        </pc:spChg>
        <pc:spChg chg="mod">
          <ac:chgData name="Gatlin, Brooke" userId="68487a45-b591-4e83-a91a-02127e20718d" providerId="ADAL" clId="{7B863785-2BFB-4D4B-80DF-EFF8A4EB5F44}" dt="2026-07-01T18:12:05.749" v="17024" actId="255"/>
          <ac:spMkLst>
            <pc:docMk/>
            <pc:sldMk cId="0" sldId="315"/>
            <ac:spMk id="10" creationId="{00000000-0000-0000-0000-000000000000}"/>
          </ac:spMkLst>
        </pc:spChg>
        <pc:spChg chg="mod">
          <ac:chgData name="Gatlin, Brooke" userId="68487a45-b591-4e83-a91a-02127e20718d" providerId="ADAL" clId="{7B863785-2BFB-4D4B-80DF-EFF8A4EB5F44}" dt="2026-06-30T21:59:03.713" v="13477" actId="1076"/>
          <ac:spMkLst>
            <pc:docMk/>
            <pc:sldMk cId="0" sldId="315"/>
            <ac:spMk id="12" creationId="{00000000-0000-0000-0000-000000000000}"/>
          </ac:spMkLst>
        </pc:spChg>
      </pc:sldChg>
      <pc:sldChg chg="addSp modSp mod ord">
        <pc:chgData name="Gatlin, Brooke" userId="68487a45-b591-4e83-a91a-02127e20718d" providerId="ADAL" clId="{7B863785-2BFB-4D4B-80DF-EFF8A4EB5F44}" dt="2026-07-01T18:12:14.477" v="17025" actId="255"/>
        <pc:sldMkLst>
          <pc:docMk/>
          <pc:sldMk cId="0" sldId="316"/>
        </pc:sldMkLst>
        <pc:spChg chg="mod">
          <ac:chgData name="Gatlin, Brooke" userId="68487a45-b591-4e83-a91a-02127e20718d" providerId="ADAL" clId="{7B863785-2BFB-4D4B-80DF-EFF8A4EB5F44}" dt="2026-06-30T21:59:16.659" v="13513" actId="20577"/>
          <ac:spMkLst>
            <pc:docMk/>
            <pc:sldMk cId="0" sldId="316"/>
            <ac:spMk id="5" creationId="{00000000-0000-0000-0000-000000000000}"/>
          </ac:spMkLst>
        </pc:spChg>
        <pc:spChg chg="mod">
          <ac:chgData name="Gatlin, Brooke" userId="68487a45-b591-4e83-a91a-02127e20718d" providerId="ADAL" clId="{7B863785-2BFB-4D4B-80DF-EFF8A4EB5F44}" dt="2026-07-01T17:52:30.665" v="15171" actId="1076"/>
          <ac:spMkLst>
            <pc:docMk/>
            <pc:sldMk cId="0" sldId="316"/>
            <ac:spMk id="8" creationId="{00000000-0000-0000-0000-000000000000}"/>
          </ac:spMkLst>
        </pc:spChg>
        <pc:spChg chg="mod">
          <ac:chgData name="Gatlin, Brooke" userId="68487a45-b591-4e83-a91a-02127e20718d" providerId="ADAL" clId="{7B863785-2BFB-4D4B-80DF-EFF8A4EB5F44}" dt="2026-07-01T18:12:14.477" v="17025" actId="255"/>
          <ac:spMkLst>
            <pc:docMk/>
            <pc:sldMk cId="0" sldId="316"/>
            <ac:spMk id="10" creationId="{00000000-0000-0000-0000-000000000000}"/>
          </ac:spMkLst>
        </pc:spChg>
        <pc:spChg chg="mod">
          <ac:chgData name="Gatlin, Brooke" userId="68487a45-b591-4e83-a91a-02127e20718d" providerId="ADAL" clId="{7B863785-2BFB-4D4B-80DF-EFF8A4EB5F44}" dt="2026-06-30T22:04:28.171" v="14242" actId="20577"/>
          <ac:spMkLst>
            <pc:docMk/>
            <pc:sldMk cId="0" sldId="316"/>
            <ac:spMk id="11" creationId="{00000000-0000-0000-0000-000000000000}"/>
          </ac:spMkLst>
        </pc:spChg>
        <pc:spChg chg="mod">
          <ac:chgData name="Gatlin, Brooke" userId="68487a45-b591-4e83-a91a-02127e20718d" providerId="ADAL" clId="{7B863785-2BFB-4D4B-80DF-EFF8A4EB5F44}" dt="2026-06-30T22:03:19.795" v="14219" actId="20577"/>
          <ac:spMkLst>
            <pc:docMk/>
            <pc:sldMk cId="0" sldId="316"/>
            <ac:spMk id="12" creationId="{00000000-0000-0000-0000-000000000000}"/>
          </ac:spMkLst>
        </pc:spChg>
        <pc:spChg chg="add mod">
          <ac:chgData name="Gatlin, Brooke" userId="68487a45-b591-4e83-a91a-02127e20718d" providerId="ADAL" clId="{7B863785-2BFB-4D4B-80DF-EFF8A4EB5F44}" dt="2026-06-30T22:04:24.507" v="14237" actId="20577"/>
          <ac:spMkLst>
            <pc:docMk/>
            <pc:sldMk cId="0" sldId="316"/>
            <ac:spMk id="16" creationId="{BBCBBDBF-B9EB-8EEA-4898-7A0F14A3BCBE}"/>
          </ac:spMkLst>
        </pc:spChg>
      </pc:sldChg>
      <pc:sldChg chg="modSp mod ord">
        <pc:chgData name="Gatlin, Brooke" userId="68487a45-b591-4e83-a91a-02127e20718d" providerId="ADAL" clId="{7B863785-2BFB-4D4B-80DF-EFF8A4EB5F44}" dt="2026-07-02T14:23:27.374" v="17117" actId="20577"/>
        <pc:sldMkLst>
          <pc:docMk/>
          <pc:sldMk cId="536630525" sldId="317"/>
        </pc:sldMkLst>
        <pc:spChg chg="mod">
          <ac:chgData name="Gatlin, Brooke" userId="68487a45-b591-4e83-a91a-02127e20718d" providerId="ADAL" clId="{7B863785-2BFB-4D4B-80DF-EFF8A4EB5F44}" dt="2026-06-30T22:18:38.078" v="14824" actId="1076"/>
          <ac:spMkLst>
            <pc:docMk/>
            <pc:sldMk cId="536630525" sldId="317"/>
            <ac:spMk id="3" creationId="{28867DF8-A701-D451-9096-6D685EFA8DE0}"/>
          </ac:spMkLst>
        </pc:spChg>
        <pc:spChg chg="mod">
          <ac:chgData name="Gatlin, Brooke" userId="68487a45-b591-4e83-a91a-02127e20718d" providerId="ADAL" clId="{7B863785-2BFB-4D4B-80DF-EFF8A4EB5F44}" dt="2026-06-30T22:18:41.860" v="14825" actId="1076"/>
          <ac:spMkLst>
            <pc:docMk/>
            <pc:sldMk cId="536630525" sldId="317"/>
            <ac:spMk id="5" creationId="{A46DF1C1-BE0F-75A4-911B-EE0E295F5024}"/>
          </ac:spMkLst>
        </pc:spChg>
        <pc:spChg chg="mod">
          <ac:chgData name="Gatlin, Brooke" userId="68487a45-b591-4e83-a91a-02127e20718d" providerId="ADAL" clId="{7B863785-2BFB-4D4B-80DF-EFF8A4EB5F44}" dt="2026-07-02T14:23:27.374" v="17117" actId="20577"/>
          <ac:spMkLst>
            <pc:docMk/>
            <pc:sldMk cId="536630525" sldId="317"/>
            <ac:spMk id="10" creationId="{55039663-B4F7-5E02-E433-DAC731F18CED}"/>
          </ac:spMkLst>
        </pc:spChg>
      </pc:sldChg>
      <pc:sldChg chg="modSp mod ord">
        <pc:chgData name="Gatlin, Brooke" userId="68487a45-b591-4e83-a91a-02127e20718d" providerId="ADAL" clId="{7B863785-2BFB-4D4B-80DF-EFF8A4EB5F44}" dt="2026-07-01T18:10:53.317" v="17015" actId="255"/>
        <pc:sldMkLst>
          <pc:docMk/>
          <pc:sldMk cId="3725872434" sldId="318"/>
        </pc:sldMkLst>
        <pc:spChg chg="mod">
          <ac:chgData name="Gatlin, Brooke" userId="68487a45-b591-4e83-a91a-02127e20718d" providerId="ADAL" clId="{7B863785-2BFB-4D4B-80DF-EFF8A4EB5F44}" dt="2026-07-01T18:10:53.317" v="17015" actId="255"/>
          <ac:spMkLst>
            <pc:docMk/>
            <pc:sldMk cId="3725872434" sldId="318"/>
            <ac:spMk id="10" creationId="{4D1BA882-1106-4633-54F8-45A2FEE03F8C}"/>
          </ac:spMkLst>
        </pc:spChg>
      </pc:sldChg>
      <pc:sldChg chg="addSp modSp mod ord">
        <pc:chgData name="Gatlin, Brooke" userId="68487a45-b591-4e83-a91a-02127e20718d" providerId="ADAL" clId="{7B863785-2BFB-4D4B-80DF-EFF8A4EB5F44}" dt="2026-07-01T18:09:30.067" v="17006" actId="255"/>
        <pc:sldMkLst>
          <pc:docMk/>
          <pc:sldMk cId="1385864982" sldId="319"/>
        </pc:sldMkLst>
        <pc:spChg chg="mod">
          <ac:chgData name="Gatlin, Brooke" userId="68487a45-b591-4e83-a91a-02127e20718d" providerId="ADAL" clId="{7B863785-2BFB-4D4B-80DF-EFF8A4EB5F44}" dt="2026-06-30T20:41:53.891" v="7337" actId="1076"/>
          <ac:spMkLst>
            <pc:docMk/>
            <pc:sldMk cId="1385864982" sldId="319"/>
            <ac:spMk id="3" creationId="{B3C15CD8-90D6-17EA-BE7A-BAAA8CEA2B01}"/>
          </ac:spMkLst>
        </pc:spChg>
        <pc:spChg chg="mod">
          <ac:chgData name="Gatlin, Brooke" userId="68487a45-b591-4e83-a91a-02127e20718d" providerId="ADAL" clId="{7B863785-2BFB-4D4B-80DF-EFF8A4EB5F44}" dt="2026-07-01T18:09:30.067" v="17006" actId="255"/>
          <ac:spMkLst>
            <pc:docMk/>
            <pc:sldMk cId="1385864982" sldId="319"/>
            <ac:spMk id="10" creationId="{7FA483FF-60AB-5789-B587-AF39BEB008E6}"/>
          </ac:spMkLst>
        </pc:spChg>
        <pc:spChg chg="mod ord">
          <ac:chgData name="Gatlin, Brooke" userId="68487a45-b591-4e83-a91a-02127e20718d" providerId="ADAL" clId="{7B863785-2BFB-4D4B-80DF-EFF8A4EB5F44}" dt="2026-06-30T20:45:10.206" v="7613" actId="167"/>
          <ac:spMkLst>
            <pc:docMk/>
            <pc:sldMk cId="1385864982" sldId="319"/>
            <ac:spMk id="13" creationId="{2B9A4254-9FB2-DD6F-F7A2-DCA52CDDBC16}"/>
          </ac:spMkLst>
        </pc:spChg>
        <pc:spChg chg="add mod ord">
          <ac:chgData name="Gatlin, Brooke" userId="68487a45-b591-4e83-a91a-02127e20718d" providerId="ADAL" clId="{7B863785-2BFB-4D4B-80DF-EFF8A4EB5F44}" dt="2026-06-30T20:42:27.273" v="7369" actId="14100"/>
          <ac:spMkLst>
            <pc:docMk/>
            <pc:sldMk cId="1385864982" sldId="319"/>
            <ac:spMk id="16" creationId="{D0702CE2-9C30-CF0B-B5E5-CA5BA917E5CC}"/>
          </ac:spMkLst>
        </pc:spChg>
        <pc:spChg chg="mod">
          <ac:chgData name="Gatlin, Brooke" userId="68487a45-b591-4e83-a91a-02127e20718d" providerId="ADAL" clId="{7B863785-2BFB-4D4B-80DF-EFF8A4EB5F44}" dt="2026-06-30T20:44:54.859" v="7610" actId="20577"/>
          <ac:spMkLst>
            <pc:docMk/>
            <pc:sldMk cId="1385864982" sldId="319"/>
            <ac:spMk id="17" creationId="{92D2A1D3-6FD2-F682-9FEC-9EF504E4AAD0}"/>
          </ac:spMkLst>
        </pc:spChg>
      </pc:sldChg>
      <pc:sldChg chg="modSp add mod ord">
        <pc:chgData name="Gatlin, Brooke" userId="68487a45-b591-4e83-a91a-02127e20718d" providerId="ADAL" clId="{7B863785-2BFB-4D4B-80DF-EFF8A4EB5F44}" dt="2026-07-01T18:10:07.603" v="17010" actId="255"/>
        <pc:sldMkLst>
          <pc:docMk/>
          <pc:sldMk cId="2972351956" sldId="320"/>
        </pc:sldMkLst>
        <pc:spChg chg="mod">
          <ac:chgData name="Gatlin, Brooke" userId="68487a45-b591-4e83-a91a-02127e20718d" providerId="ADAL" clId="{7B863785-2BFB-4D4B-80DF-EFF8A4EB5F44}" dt="2026-06-29T19:22:57.505" v="1958" actId="20577"/>
          <ac:spMkLst>
            <pc:docMk/>
            <pc:sldMk cId="2972351956" sldId="320"/>
            <ac:spMk id="5" creationId="{AA027B55-9C58-8334-B45D-CBE78E265621}"/>
          </ac:spMkLst>
        </pc:spChg>
        <pc:spChg chg="mod">
          <ac:chgData name="Gatlin, Brooke" userId="68487a45-b591-4e83-a91a-02127e20718d" providerId="ADAL" clId="{7B863785-2BFB-4D4B-80DF-EFF8A4EB5F44}" dt="2026-07-01T18:10:07.603" v="17010" actId="255"/>
          <ac:spMkLst>
            <pc:docMk/>
            <pc:sldMk cId="2972351956" sldId="320"/>
            <ac:spMk id="10" creationId="{8ABAC0C6-41B9-D528-31AC-7951CE449CC3}"/>
          </ac:spMkLst>
        </pc:spChg>
        <pc:spChg chg="mod">
          <ac:chgData name="Gatlin, Brooke" userId="68487a45-b591-4e83-a91a-02127e20718d" providerId="ADAL" clId="{7B863785-2BFB-4D4B-80DF-EFF8A4EB5F44}" dt="2026-06-30T21:17:16.880" v="9382" actId="6549"/>
          <ac:spMkLst>
            <pc:docMk/>
            <pc:sldMk cId="2972351956" sldId="320"/>
            <ac:spMk id="12" creationId="{17F14ABF-BDB2-8EF5-F4CC-513910A71FD6}"/>
          </ac:spMkLst>
        </pc:spChg>
        <pc:spChg chg="mod">
          <ac:chgData name="Gatlin, Brooke" userId="68487a45-b591-4e83-a91a-02127e20718d" providerId="ADAL" clId="{7B863785-2BFB-4D4B-80DF-EFF8A4EB5F44}" dt="2026-06-29T19:41:59.764" v="3093" actId="1076"/>
          <ac:spMkLst>
            <pc:docMk/>
            <pc:sldMk cId="2972351956" sldId="320"/>
            <ac:spMk id="13" creationId="{0F6F1B54-AAB9-10D3-9549-0ACD23D258BE}"/>
          </ac:spMkLst>
        </pc:spChg>
        <pc:spChg chg="mod">
          <ac:chgData name="Gatlin, Brooke" userId="68487a45-b591-4e83-a91a-02127e20718d" providerId="ADAL" clId="{7B863785-2BFB-4D4B-80DF-EFF8A4EB5F44}" dt="2026-06-29T19:34:58.043" v="3024" actId="20577"/>
          <ac:spMkLst>
            <pc:docMk/>
            <pc:sldMk cId="2972351956" sldId="320"/>
            <ac:spMk id="14" creationId="{CE4A55A0-8F9B-20DE-0244-78FFFFE0A719}"/>
          </ac:spMkLst>
        </pc:spChg>
      </pc:sldChg>
      <pc:sldChg chg="modSp add mod ord">
        <pc:chgData name="Gatlin, Brooke" userId="68487a45-b591-4e83-a91a-02127e20718d" providerId="ADAL" clId="{7B863785-2BFB-4D4B-80DF-EFF8A4EB5F44}" dt="2026-07-01T18:10:19.980" v="17011" actId="255"/>
        <pc:sldMkLst>
          <pc:docMk/>
          <pc:sldMk cId="670948366" sldId="321"/>
        </pc:sldMkLst>
        <pc:spChg chg="mod">
          <ac:chgData name="Gatlin, Brooke" userId="68487a45-b591-4e83-a91a-02127e20718d" providerId="ADAL" clId="{7B863785-2BFB-4D4B-80DF-EFF8A4EB5F44}" dt="2026-07-01T18:10:19.980" v="17011" actId="255"/>
          <ac:spMkLst>
            <pc:docMk/>
            <pc:sldMk cId="670948366" sldId="321"/>
            <ac:spMk id="10" creationId="{A736A492-1D96-E299-9DE7-A981451126D1}"/>
          </ac:spMkLst>
        </pc:spChg>
        <pc:spChg chg="mod">
          <ac:chgData name="Gatlin, Brooke" userId="68487a45-b591-4e83-a91a-02127e20718d" providerId="ADAL" clId="{7B863785-2BFB-4D4B-80DF-EFF8A4EB5F44}" dt="2026-06-29T19:47:44.387" v="3794" actId="114"/>
          <ac:spMkLst>
            <pc:docMk/>
            <pc:sldMk cId="670948366" sldId="321"/>
            <ac:spMk id="12" creationId="{00C641E9-281A-E1BF-B304-6DED039E00AD}"/>
          </ac:spMkLst>
        </pc:spChg>
      </pc:sldChg>
      <pc:sldChg chg="addSp delSp modSp add mod ord">
        <pc:chgData name="Gatlin, Brooke" userId="68487a45-b591-4e83-a91a-02127e20718d" providerId="ADAL" clId="{7B863785-2BFB-4D4B-80DF-EFF8A4EB5F44}" dt="2026-07-02T15:34:00.752" v="18239" actId="33524"/>
        <pc:sldMkLst>
          <pc:docMk/>
          <pc:sldMk cId="3696823664" sldId="322"/>
        </pc:sldMkLst>
        <pc:spChg chg="mod">
          <ac:chgData name="Gatlin, Brooke" userId="68487a45-b591-4e83-a91a-02127e20718d" providerId="ADAL" clId="{7B863785-2BFB-4D4B-80DF-EFF8A4EB5F44}" dt="2026-07-01T17:51:41.815" v="15156" actId="20577"/>
          <ac:spMkLst>
            <pc:docMk/>
            <pc:sldMk cId="3696823664" sldId="322"/>
            <ac:spMk id="5" creationId="{17B5B255-4E38-10A1-34C4-DC96C46FAD67}"/>
          </ac:spMkLst>
        </pc:spChg>
        <pc:spChg chg="del">
          <ac:chgData name="Gatlin, Brooke" userId="68487a45-b591-4e83-a91a-02127e20718d" providerId="ADAL" clId="{7B863785-2BFB-4D4B-80DF-EFF8A4EB5F44}" dt="2026-07-01T17:52:12.717" v="15160" actId="21"/>
          <ac:spMkLst>
            <pc:docMk/>
            <pc:sldMk cId="3696823664" sldId="322"/>
            <ac:spMk id="8" creationId="{EA6CD0AC-122F-4C00-7E98-0BE373D03EAE}"/>
          </ac:spMkLst>
        </pc:spChg>
        <pc:spChg chg="del">
          <ac:chgData name="Gatlin, Brooke" userId="68487a45-b591-4e83-a91a-02127e20718d" providerId="ADAL" clId="{7B863785-2BFB-4D4B-80DF-EFF8A4EB5F44}" dt="2026-07-01T17:52:09.962" v="15159" actId="21"/>
          <ac:spMkLst>
            <pc:docMk/>
            <pc:sldMk cId="3696823664" sldId="322"/>
            <ac:spMk id="9" creationId="{D373FD1B-294B-BEF3-F199-A4003FE0F54C}"/>
          </ac:spMkLst>
        </pc:spChg>
        <pc:spChg chg="mod">
          <ac:chgData name="Gatlin, Brooke" userId="68487a45-b591-4e83-a91a-02127e20718d" providerId="ADAL" clId="{7B863785-2BFB-4D4B-80DF-EFF8A4EB5F44}" dt="2026-07-01T18:11:26.733" v="17019" actId="255"/>
          <ac:spMkLst>
            <pc:docMk/>
            <pc:sldMk cId="3696823664" sldId="322"/>
            <ac:spMk id="10" creationId="{91C652EF-4599-2597-F528-1EAEFFA5A9F6}"/>
          </ac:spMkLst>
        </pc:spChg>
        <pc:spChg chg="mod">
          <ac:chgData name="Gatlin, Brooke" userId="68487a45-b591-4e83-a91a-02127e20718d" providerId="ADAL" clId="{7B863785-2BFB-4D4B-80DF-EFF8A4EB5F44}" dt="2026-07-01T18:06:07.082" v="16943" actId="1076"/>
          <ac:spMkLst>
            <pc:docMk/>
            <pc:sldMk cId="3696823664" sldId="322"/>
            <ac:spMk id="11" creationId="{A7D9FA80-F3FB-E1E1-A7A9-229EAA93DD5A}"/>
          </ac:spMkLst>
        </pc:spChg>
        <pc:spChg chg="mod">
          <ac:chgData name="Gatlin, Brooke" userId="68487a45-b591-4e83-a91a-02127e20718d" providerId="ADAL" clId="{7B863785-2BFB-4D4B-80DF-EFF8A4EB5F44}" dt="2026-07-02T15:34:00.752" v="18239" actId="33524"/>
          <ac:spMkLst>
            <pc:docMk/>
            <pc:sldMk cId="3696823664" sldId="322"/>
            <ac:spMk id="12" creationId="{41FDE9F7-2235-C1E2-D0AE-18DA5F0A28E3}"/>
          </ac:spMkLst>
        </pc:spChg>
        <pc:spChg chg="mod">
          <ac:chgData name="Gatlin, Brooke" userId="68487a45-b591-4e83-a91a-02127e20718d" providerId="ADAL" clId="{7B863785-2BFB-4D4B-80DF-EFF8A4EB5F44}" dt="2026-07-01T18:06:04.846" v="16942" actId="1076"/>
          <ac:spMkLst>
            <pc:docMk/>
            <pc:sldMk cId="3696823664" sldId="322"/>
            <ac:spMk id="15" creationId="{31627C0D-552C-4C21-82D7-E6A47674F5BF}"/>
          </ac:spMkLst>
        </pc:spChg>
        <pc:spChg chg="add mod">
          <ac:chgData name="Gatlin, Brooke" userId="68487a45-b591-4e83-a91a-02127e20718d" providerId="ADAL" clId="{7B863785-2BFB-4D4B-80DF-EFF8A4EB5F44}" dt="2026-07-01T17:52:15.464" v="15161" actId="1076"/>
          <ac:spMkLst>
            <pc:docMk/>
            <pc:sldMk cId="3696823664" sldId="322"/>
            <ac:spMk id="16" creationId="{37C4A5B0-3B37-7D7C-F0EB-6F65BDC76621}"/>
          </ac:spMkLst>
        </pc:spChg>
        <pc:spChg chg="add mod">
          <ac:chgData name="Gatlin, Brooke" userId="68487a45-b591-4e83-a91a-02127e20718d" providerId="ADAL" clId="{7B863785-2BFB-4D4B-80DF-EFF8A4EB5F44}" dt="2026-07-01T17:52:59.010" v="15184" actId="1076"/>
          <ac:spMkLst>
            <pc:docMk/>
            <pc:sldMk cId="3696823664" sldId="322"/>
            <ac:spMk id="17" creationId="{6DB76DF3-BBB9-2123-8764-B0AA681D49EC}"/>
          </ac:spMkLst>
        </pc:spChg>
        <pc:spChg chg="add mod">
          <ac:chgData name="Gatlin, Brooke" userId="68487a45-b591-4e83-a91a-02127e20718d" providerId="ADAL" clId="{7B863785-2BFB-4D4B-80DF-EFF8A4EB5F44}" dt="2026-07-01T18:07:21.083" v="16966" actId="1076"/>
          <ac:spMkLst>
            <pc:docMk/>
            <pc:sldMk cId="3696823664" sldId="322"/>
            <ac:spMk id="18" creationId="{70900B41-9E39-CE15-78CF-D4822BB45705}"/>
          </ac:spMkLst>
        </pc:spChg>
      </pc:sldChg>
      <pc:sldChg chg="modSp add mod">
        <pc:chgData name="Gatlin, Brooke" userId="68487a45-b591-4e83-a91a-02127e20718d" providerId="ADAL" clId="{7B863785-2BFB-4D4B-80DF-EFF8A4EB5F44}" dt="2026-07-02T15:33:46.377" v="18238" actId="20577"/>
        <pc:sldMkLst>
          <pc:docMk/>
          <pc:sldMk cId="3276478569" sldId="323"/>
        </pc:sldMkLst>
        <pc:spChg chg="mod">
          <ac:chgData name="Gatlin, Brooke" userId="68487a45-b591-4e83-a91a-02127e20718d" providerId="ADAL" clId="{7B863785-2BFB-4D4B-80DF-EFF8A4EB5F44}" dt="2026-07-02T14:23:56.534" v="17142" actId="20577"/>
          <ac:spMkLst>
            <pc:docMk/>
            <pc:sldMk cId="3276478569" sldId="323"/>
            <ac:spMk id="5" creationId="{59EC5B5F-B915-76B1-D03D-82E18D86AAC8}"/>
          </ac:spMkLst>
        </pc:spChg>
        <pc:spChg chg="mod">
          <ac:chgData name="Gatlin, Brooke" userId="68487a45-b591-4e83-a91a-02127e20718d" providerId="ADAL" clId="{7B863785-2BFB-4D4B-80DF-EFF8A4EB5F44}" dt="2026-07-02T14:30:57.317" v="18128" actId="1076"/>
          <ac:spMkLst>
            <pc:docMk/>
            <pc:sldMk cId="3276478569" sldId="323"/>
            <ac:spMk id="11" creationId="{5DFC933B-28CD-6CAD-6171-BAA3D5A9AC59}"/>
          </ac:spMkLst>
        </pc:spChg>
        <pc:spChg chg="mod">
          <ac:chgData name="Gatlin, Brooke" userId="68487a45-b591-4e83-a91a-02127e20718d" providerId="ADAL" clId="{7B863785-2BFB-4D4B-80DF-EFF8A4EB5F44}" dt="2026-07-02T15:33:46.377" v="18238" actId="20577"/>
          <ac:spMkLst>
            <pc:docMk/>
            <pc:sldMk cId="3276478569" sldId="323"/>
            <ac:spMk id="12" creationId="{5F7DF2C6-F0D6-2C93-3291-99285B083A9A}"/>
          </ac:spMkLst>
        </pc:spChg>
        <pc:spChg chg="mod">
          <ac:chgData name="Gatlin, Brooke" userId="68487a45-b591-4e83-a91a-02127e20718d" providerId="ADAL" clId="{7B863785-2BFB-4D4B-80DF-EFF8A4EB5F44}" dt="2026-07-02T14:31:05.264" v="18130" actId="1076"/>
          <ac:spMkLst>
            <pc:docMk/>
            <pc:sldMk cId="3276478569" sldId="323"/>
            <ac:spMk id="16" creationId="{C4ADC3E0-7432-0CBD-057E-0DEF2EB7E96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37098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a:solidFill>
                  <a:schemeClr val="tx1"/>
                </a:solidFill>
                <a:effectLst/>
                <a:latin typeface="+mn-lt"/>
                <a:ea typeface="+mn-ea"/>
                <a:cs typeface="+mn-cs"/>
              </a:rPr>
              <a:t>irst</a:t>
            </a:r>
            <a:r>
              <a:rPr lang="en-US" sz="1200" b="0" i="0" kern="1200" dirty="0">
                <a:solidFill>
                  <a:schemeClr val="tx1"/>
                </a:solidFill>
                <a:effectLst/>
                <a:latin typeface="+mn-lt"/>
                <a:ea typeface="+mn-ea"/>
                <a:cs typeface="+mn-cs"/>
              </a:rPr>
              <a:t> and foremost, National CASA specifically is not mentioned in Oklahoma statutes, only “national”, as we have been uncertain for some time about the management and direction of our national organization. That said, National CASA Standards encompass both clear elements as well and direct operational approaches unrealistic in most CASA programs. These elements are presented and treated with equal weight, rather than a distinction between what should be a required compliance measure and what are aspirational practices. This issue, in conjunction with a lack of flexibility and recognition of individual state differences, indicated state level standards should be the benchmark in Oklahoma.</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While there are many parallels between the requirements in Oklahoma and National Standards, there are some differences. The list below provides some explanation:</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1.     A bulk of the standards- both National and Oklahoma's- are related to nonprofit management: Governance, Human Resources, Financial Management, etc. These are well known best practices in the nonprofit industry. Oklahoma's are written to clearly delineate required elements from those that are aspirational practices.</a:t>
            </a:r>
          </a:p>
          <a:p>
            <a:r>
              <a:rPr lang="en-US" sz="1200" b="0" i="0" kern="1200" dirty="0">
                <a:solidFill>
                  <a:schemeClr val="tx1"/>
                </a:solidFill>
                <a:effectLst/>
                <a:latin typeface="+mn-lt"/>
                <a:ea typeface="+mn-ea"/>
                <a:cs typeface="+mn-cs"/>
              </a:rPr>
              <a:t>2.     Of primary relevance to the courts, the requirements for case activity (both volunteer and staff supervisory) remain the same as National standards. These elements already undergo the quarterly CQI reviews conducted by Oklahoma CASA (minimum case contacts requirements including child visits, DHS, bio parents, service providers, and CASA supervisory staff, as well as documentation, </a:t>
            </a:r>
            <a:r>
              <a:rPr lang="en-US" sz="1200" b="0" i="0" kern="1200" dirty="0" err="1">
                <a:solidFill>
                  <a:schemeClr val="tx1"/>
                </a:solidFill>
                <a:effectLst/>
                <a:latin typeface="+mn-lt"/>
                <a:ea typeface="+mn-ea"/>
                <a:cs typeface="+mn-cs"/>
              </a:rPr>
              <a:t>etc</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3.     Oklahoma CASA’s screening and eligibility standards are more rigorous than National CASA standards, and have been a separate requirement for local programs for several years. Some of those include recommendations from the Praesidium assessment conducted on CASA of Oklahoma County, a jointly funded effort with Oklahoma CASA in 2018. These are also a part of our regular CQI review.</a:t>
            </a:r>
          </a:p>
          <a:p>
            <a:r>
              <a:rPr lang="en-US" sz="1200" b="0" i="0" kern="1200" dirty="0">
                <a:solidFill>
                  <a:schemeClr val="tx1"/>
                </a:solidFill>
                <a:effectLst/>
                <a:latin typeface="+mn-lt"/>
                <a:ea typeface="+mn-ea"/>
                <a:cs typeface="+mn-cs"/>
              </a:rPr>
              <a:t>4.     While National CASA’s requirements for financial management are standard and thorough, Oklahoma’s financial policy requirements include more stringent practices including fund based accounting as part of the overall accounting system and more stringent financial internal controls.</a:t>
            </a:r>
          </a:p>
          <a:p>
            <a:r>
              <a:rPr lang="en-US" sz="1200" b="0" i="0" kern="1200" dirty="0">
                <a:solidFill>
                  <a:schemeClr val="tx1"/>
                </a:solidFill>
                <a:effectLst/>
                <a:latin typeface="+mn-lt"/>
                <a:ea typeface="+mn-ea"/>
                <a:cs typeface="+mn-cs"/>
              </a:rPr>
              <a:t>5.     Oklahoma standards include thorough cybersecurity and data protection requirements. These critical requirements are absent in the National standards.  </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 Encompassed in the way Oklahoma standards are written is the ability for programs to document adherence through Continuous Quality Improvement (CQI) reviews. Without this ability, standards have no meaning. This process places emphasis on meaningful internal controls and multiple layers of organizational leadership to regularly assess compliance obligations, operational risk, and potential liability. This approach strengthens and protects CASA programs so they may continue to serve children and receive funding to do so.</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3E4A5-9BDB-83D9-39A7-471E995FB8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9619DF-8AFB-8255-D586-15414B6133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219C47-A034-FD59-45C0-C9C9354DBB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BDB1D2-0784-55AA-04D8-4346215CCBD0}"/>
              </a:ext>
            </a:extLst>
          </p:cNvPr>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27984955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0E3FD-A277-F7C0-DA37-93C2507B12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D17C5A-9F89-1B2F-CA86-BAB7B17393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FD375F-53CC-F8C4-3B1B-DFF9D7E6A2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48476F-51A7-9EF1-E4C2-41905E86A7A7}"/>
              </a:ext>
            </a:extLst>
          </p:cNvPr>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3811523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80B6D-2FE1-F662-C944-9B3A847021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250E0C-F9E1-FEE3-7D6E-ECFC7900C9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45013B-9E60-38A5-EBF0-AC6C685AE0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A5E0E6-2EDD-7A58-5F88-4AA8BA742965}"/>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850089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BEB1D-6E0D-F441-BD10-409F84C5B6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445CC1-02A8-67C7-05D8-6B6C8E2CD6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C084D7-AFD6-6894-2A10-30D6BBDBB1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A37098-8C17-87BA-7E1E-924444C9936C}"/>
              </a:ext>
            </a:extLst>
          </p:cNvPr>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33098066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Oklahoma Sunset Law found in Title 74, is a statutory mechanism that automatically terminates specific state agencies, boards, and commissions on a fixed </a:t>
            </a:r>
            <a:r>
              <a:rPr lang="en-US" dirty="0" err="1"/>
              <a:t>cyle</a:t>
            </a:r>
            <a:r>
              <a:rPr lang="en-US" dirty="0"/>
              <a:t>. Enacted to prevent government bloat, these </a:t>
            </a:r>
            <a:r>
              <a:rPr lang="en-US" dirty="0" err="1"/>
              <a:t>entites</a:t>
            </a:r>
            <a:r>
              <a:rPr lang="en-US" dirty="0"/>
              <a:t> must periodically procure legislative approval to be “recreated” or they are abolished. </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Was “child pornography” and is not child sexual abuse material. Means the same as used in 21 OS section 1024.1. Took out the word material in Obscene Material to just obscene </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444C6-7D2F-6019-C8E1-BC0318FBEE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100522-F250-9C2A-7B3C-97FDC62B63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B4B179-C36F-1E70-5653-0718D8F6A6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A2BC46-66AB-B551-DBA8-8579C2D724AA}"/>
              </a:ext>
            </a:extLst>
          </p:cNvPr>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3542927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B3A79-967F-162D-C80B-6FCEEE6707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CA3CE7-98D1-47FB-A215-9B3585F177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B32F5D-4A75-2BDD-5AF9-2C72F0F918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847B62-2C9D-8B45-956C-4C21E39EA4B3}"/>
              </a:ext>
            </a:extLst>
          </p:cNvPr>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6391060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35A39-E151-F1D2-3912-ECF014806D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C1B2D9-A046-CC25-E337-586F1722D0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7C33A9-6FB3-3FC8-25D2-ECE5AACBA5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ACAF4A-E992-9638-985A-E45B84C255CF}"/>
              </a:ext>
            </a:extLst>
          </p:cNvPr>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61532692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25971-A265-AA09-21A6-9C414A7022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ED2318-E454-2524-B2FD-7B7B21D102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7A70C0-7BAA-4162-50D5-3958BE676E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9D54BB-520B-B2C6-928F-92FD8F9F2BAE}"/>
              </a:ext>
            </a:extLst>
          </p:cNvPr>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2456588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58E27-3C82-F4E9-7F0C-35888E9FF3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D06615-904F-2EB7-EEC9-9F68BF44B2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5B0871-9866-64B2-55E9-23E99C3859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58FD30-DDFE-2614-B3DF-4F65DDB8199A}"/>
              </a:ext>
            </a:extLst>
          </p:cNvPr>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32108827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Known as “Leo’s Law” </a:t>
            </a:r>
          </a:p>
          <a:p>
            <a:r>
              <a:rPr lang="en-US" dirty="0"/>
              <a:t>"Drug-endangered child" means a child who is exposed, or is at risk of being exposed, to fentanyl or fentanyl analogs through possession, use, distribution, manufacture, or cultivation by a person responsible for the health, safety, or welfare of the child, or a child</a:t>
            </a:r>
          </a:p>
          <a:p>
            <a:r>
              <a:rPr lang="en-US" dirty="0"/>
              <a:t>If the Department determines that a child meets the definition of a "drug-endangered child", and the referral is accepted for investigation, the Department shall conduct a safety analysis and shall attempt to acquire consent for an immediate drug screening for any parent, guardian, or caregiver, including, but not limited to, methamphetamine production or use, opioid exposure, or any indication of fentanyl presence. If the parent, guardian, or caregiver refuses to consent to a drug screening and substance use is suspected or confirmed following a safety analysis, the Department shall notify a district attorney within seventy-two (72) hours to request a court order compelling the parent, guardian, or caregiver to submit to a drug screening. If the parent, guardian, or caregiver refuses to consent to a drug screening and the court orders the parent, guardian, or caregiver to submit to a drug screening, the court shall also order such parent, guardian, or caregiver to pay the drug screening cost. All drug screenings shall include mandatory fentanyl testing. 2. For any case in which a child is determined to be </a:t>
            </a:r>
            <a:r>
              <a:rPr lang="en-US" dirty="0" err="1"/>
              <a:t>drugendangered</a:t>
            </a:r>
            <a:r>
              <a:rPr lang="en-US" dirty="0"/>
              <a:t>, drug testing shall occur: a. at intake for investigations, b. as part of ongoing monitoring in any open deprived case where drug use or drug endangerment is at issue, and c. prior to any reunification. 3. If, upon receipt of a report alleging that a child is </a:t>
            </a:r>
            <a:r>
              <a:rPr lang="en-US" dirty="0" err="1"/>
              <a:t>drugendangered</a:t>
            </a:r>
            <a:r>
              <a:rPr lang="en-US" dirty="0"/>
              <a:t>, the Department determines that drug activity is indicated or that the child meets the definition of a "</a:t>
            </a:r>
            <a:r>
              <a:rPr lang="en-US" dirty="0" err="1"/>
              <a:t>drugendangered</a:t>
            </a:r>
            <a:r>
              <a:rPr lang="en-US" dirty="0"/>
              <a:t> child", the Department shall immediately make a referral, either verbally or in writing, to the appropriate local law enforcement agency for the purpose of conducting a possible criminal investigation</a:t>
            </a:r>
          </a:p>
          <a:p>
            <a:r>
              <a:rPr lang="en-US" dirty="0"/>
              <a:t>DHS has until 1/1/27 to promulgate rules to implement this law</a:t>
            </a:r>
          </a:p>
          <a:p>
            <a:r>
              <a:rPr lang="en-US" dirty="0"/>
              <a:t>If fentanyl was present or detected in the endangerment that led to the conviction, the person convicted shall be guilty of a felony punishable by imprisonment in the custody of the Department of Corrections for a term not to exceed five (5) years, or by a fine not to exceed Five Thousand Dollars ($5,000.00), or by both such imprisonment and fine. Such person shall also pay a mandatory fee of Fifty Dollars ($50.00) to the State Treasury to be deposited in the Child Welfare Fentanyl Testing Revolving Fund created in Section 5 of this act.</a:t>
            </a:r>
          </a:p>
          <a:p>
            <a:endParaRPr lang="en-US" dirty="0"/>
          </a:p>
          <a:p>
            <a:r>
              <a:rPr lang="en-US" dirty="0"/>
              <a:t>"Endangerment" includes, but is not limited to, exposing a child to fentanyl or fentanyl analogs through possession, use, distribution, manufacture, or cultivation.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25209-F0A7-86F0-89D4-EA8B656638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B5282-E172-8BD1-3DC1-B8558FD41D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1A3B36-64F5-6160-B226-7EF99B5D647F}"/>
              </a:ext>
            </a:extLst>
          </p:cNvPr>
          <p:cNvSpPr>
            <a:spLocks noGrp="1"/>
          </p:cNvSpPr>
          <p:nvPr>
            <p:ph type="body" idx="1"/>
          </p:nvPr>
        </p:nvSpPr>
        <p:spPr/>
        <p:txBody>
          <a:bodyPr/>
          <a:lstStyle/>
          <a:p>
            <a:r>
              <a:rPr lang="en-US" dirty="0"/>
              <a:t>Any employee, contractor, volunteer, or third party working in or around a state-run juvenile facility, private contractor, or group home under the supervision of the Office of Juvenile Affairs or any county facility which detains juveniles, who becomes aware of, witnesses, or suspects any form of sexual misconduct, coercive relationships, or exploitation between staff, volunteers, or contractors and juveniles, shall be required to immediately report the incident to both the facility supervisor and the Office of Juvenile System Oversight for independent investigation. </a:t>
            </a:r>
          </a:p>
        </p:txBody>
      </p:sp>
      <p:sp>
        <p:nvSpPr>
          <p:cNvPr id="4" name="Slide Number Placeholder 3">
            <a:extLst>
              <a:ext uri="{FF2B5EF4-FFF2-40B4-BE49-F238E27FC236}">
                <a16:creationId xmlns:a16="http://schemas.microsoft.com/office/drawing/2014/main" id="{B9AF6D63-32FD-D4BD-AD9B-071D297D71B7}"/>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312805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hyperlink" Target="https://www.oscn.net/applications/oscn/DeliverDocument.asp?CiteID=455577" TargetMode="Externa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hyperlink" Target="https://www.oscn.net/applications/oscn/UnpublishedDocument.asp?ID=531389#marker1fn21" TargetMode="External"/><Relationship Id="rId2" Type="http://schemas.openxmlformats.org/officeDocument/2006/relationships/hyperlink" Target="https://www.oscn.net/applications/oscn/UnpublishedDocument.asp?ID=531389#marker1fn20" TargetMode="Externa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B55"/>
        </a:solidFill>
        <a:effectLst/>
      </p:bgPr>
    </p:bg>
    <p:spTree>
      <p:nvGrpSpPr>
        <p:cNvPr id="1" name=""/>
        <p:cNvGrpSpPr/>
        <p:nvPr/>
      </p:nvGrpSpPr>
      <p:grpSpPr>
        <a:xfrm>
          <a:off x="0" y="0"/>
          <a:ext cx="0" cy="0"/>
          <a:chOff x="0" y="0"/>
          <a:chExt cx="0" cy="0"/>
        </a:xfrm>
      </p:grpSpPr>
      <p:sp>
        <p:nvSpPr>
          <p:cNvPr id="2" name="Shape 0"/>
          <p:cNvSpPr/>
          <p:nvPr/>
        </p:nvSpPr>
        <p:spPr>
          <a:xfrm>
            <a:off x="8503920" y="0"/>
            <a:ext cx="3657600" cy="6858000"/>
          </a:xfrm>
          <a:prstGeom prst="rect">
            <a:avLst/>
          </a:prstGeom>
          <a:solidFill>
            <a:srgbClr val="007E8A">
              <a:alpha val="25000"/>
            </a:srgbClr>
          </a:solidFill>
          <a:ln w="12700">
            <a:solidFill>
              <a:srgbClr val="007E8A"/>
            </a:solidFill>
            <a:prstDash val="solid"/>
          </a:ln>
        </p:spPr>
        <p:txBody>
          <a:bodyPr/>
          <a:lstStyle/>
          <a:p>
            <a:endParaRPr lang="en-US"/>
          </a:p>
        </p:txBody>
      </p:sp>
      <p:sp>
        <p:nvSpPr>
          <p:cNvPr id="3" name="Shape 1"/>
          <p:cNvSpPr/>
          <p:nvPr/>
        </p:nvSpPr>
        <p:spPr>
          <a:xfrm>
            <a:off x="0" y="0"/>
            <a:ext cx="12161520" cy="164592"/>
          </a:xfrm>
          <a:prstGeom prst="rect">
            <a:avLst/>
          </a:prstGeom>
          <a:solidFill>
            <a:srgbClr val="F0A500"/>
          </a:solidFill>
          <a:ln w="12700">
            <a:solidFill>
              <a:srgbClr val="F0A500"/>
            </a:solidFill>
            <a:prstDash val="solid"/>
          </a:ln>
        </p:spPr>
        <p:txBody>
          <a:bodyPr/>
          <a:lstStyle/>
          <a:p>
            <a:endParaRPr lang="en-US"/>
          </a:p>
        </p:txBody>
      </p:sp>
      <p:sp>
        <p:nvSpPr>
          <p:cNvPr id="4" name="Shape 2"/>
          <p:cNvSpPr/>
          <p:nvPr/>
        </p:nvSpPr>
        <p:spPr>
          <a:xfrm>
            <a:off x="0" y="6693408"/>
            <a:ext cx="12161520" cy="164592"/>
          </a:xfrm>
          <a:prstGeom prst="rect">
            <a:avLst/>
          </a:prstGeom>
          <a:solidFill>
            <a:srgbClr val="F0A500"/>
          </a:solidFill>
          <a:ln w="12700">
            <a:solidFill>
              <a:srgbClr val="F0A500"/>
            </a:solidFill>
            <a:prstDash val="solid"/>
          </a:ln>
        </p:spPr>
        <p:txBody>
          <a:bodyPr/>
          <a:lstStyle/>
          <a:p>
            <a:endParaRPr lang="en-US"/>
          </a:p>
        </p:txBody>
      </p:sp>
      <p:sp>
        <p:nvSpPr>
          <p:cNvPr id="5" name="Shape 3"/>
          <p:cNvSpPr/>
          <p:nvPr/>
        </p:nvSpPr>
        <p:spPr>
          <a:xfrm>
            <a:off x="502920" y="164592"/>
            <a:ext cx="91440" cy="6528816"/>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777240" y="1188720"/>
            <a:ext cx="8686800" cy="2194560"/>
          </a:xfrm>
          <a:prstGeom prst="rect">
            <a:avLst/>
          </a:prstGeom>
          <a:noFill/>
          <a:ln/>
        </p:spPr>
        <p:txBody>
          <a:bodyPr wrap="square" rtlCol="0" anchor="t"/>
          <a:lstStyle/>
          <a:p>
            <a:pPr marL="0" indent="0" algn="l">
              <a:lnSpc>
                <a:spcPct val="115000"/>
              </a:lnSpc>
              <a:buNone/>
            </a:pPr>
            <a:r>
              <a:rPr lang="en-US" sz="5200" b="1" dirty="0">
                <a:solidFill>
                  <a:srgbClr val="FFFFFF"/>
                </a:solidFill>
                <a:latin typeface="Georgia" pitchFamily="34" charset="0"/>
                <a:ea typeface="Georgia" pitchFamily="34" charset="-122"/>
                <a:cs typeface="Georgia" pitchFamily="34" charset="-120"/>
              </a:rPr>
              <a:t>2026 Legislative &amp;</a:t>
            </a:r>
            <a:endParaRPr lang="en-US" sz="5200" dirty="0"/>
          </a:p>
          <a:p>
            <a:pPr marL="0" indent="0" algn="l">
              <a:lnSpc>
                <a:spcPct val="115000"/>
              </a:lnSpc>
              <a:buNone/>
            </a:pPr>
            <a:r>
              <a:rPr lang="en-US" sz="5200" b="1" dirty="0">
                <a:solidFill>
                  <a:srgbClr val="FFFFFF"/>
                </a:solidFill>
                <a:latin typeface="Georgia" pitchFamily="34" charset="0"/>
                <a:ea typeface="Georgia" pitchFamily="34" charset="-122"/>
                <a:cs typeface="Georgia" pitchFamily="34" charset="-120"/>
              </a:rPr>
              <a:t>Case Law Updates</a:t>
            </a:r>
            <a:endParaRPr lang="en-US" sz="5200" dirty="0"/>
          </a:p>
        </p:txBody>
      </p:sp>
      <p:sp>
        <p:nvSpPr>
          <p:cNvPr id="7" name="Shape 5"/>
          <p:cNvSpPr/>
          <p:nvPr/>
        </p:nvSpPr>
        <p:spPr>
          <a:xfrm>
            <a:off x="777240" y="3474720"/>
            <a:ext cx="5486400" cy="54864"/>
          </a:xfrm>
          <a:prstGeom prst="rect">
            <a:avLst/>
          </a:prstGeom>
          <a:solidFill>
            <a:srgbClr val="F0A500"/>
          </a:solidFill>
          <a:ln w="12700">
            <a:solidFill>
              <a:srgbClr val="F0A500"/>
            </a:solidFill>
            <a:prstDash val="solid"/>
          </a:ln>
        </p:spPr>
        <p:txBody>
          <a:bodyPr/>
          <a:lstStyle/>
          <a:p>
            <a:endParaRPr lang="en-US"/>
          </a:p>
        </p:txBody>
      </p:sp>
      <p:sp>
        <p:nvSpPr>
          <p:cNvPr id="8" name="Text 6"/>
          <p:cNvSpPr/>
          <p:nvPr/>
        </p:nvSpPr>
        <p:spPr>
          <a:xfrm>
            <a:off x="777240" y="3611880"/>
            <a:ext cx="8229600" cy="365760"/>
          </a:xfrm>
          <a:prstGeom prst="rect">
            <a:avLst/>
          </a:prstGeom>
          <a:noFill/>
          <a:ln/>
        </p:spPr>
        <p:txBody>
          <a:bodyPr wrap="square" rtlCol="0" anchor="ctr"/>
          <a:lstStyle/>
          <a:p>
            <a:pPr marL="0" indent="0" algn="l">
              <a:buNone/>
            </a:pPr>
            <a:r>
              <a:rPr lang="en-US" sz="1500" i="1" dirty="0">
                <a:solidFill>
                  <a:srgbClr val="E0F4F6"/>
                </a:solidFill>
                <a:latin typeface="Calibri" pitchFamily="34" charset="0"/>
                <a:ea typeface="Calibri" pitchFamily="34" charset="-122"/>
                <a:cs typeface="Calibri" pitchFamily="34" charset="-120"/>
              </a:rPr>
              <a:t>Judicial Conference 2026</a:t>
            </a:r>
            <a:endParaRPr lang="en-US" sz="1500" dirty="0"/>
          </a:p>
        </p:txBody>
      </p:sp>
      <p:sp>
        <p:nvSpPr>
          <p:cNvPr id="9" name="Text 7"/>
          <p:cNvSpPr/>
          <p:nvPr/>
        </p:nvSpPr>
        <p:spPr>
          <a:xfrm>
            <a:off x="777240" y="4206240"/>
            <a:ext cx="3657600" cy="274320"/>
          </a:xfrm>
          <a:prstGeom prst="rect">
            <a:avLst/>
          </a:prstGeom>
          <a:noFill/>
          <a:ln/>
        </p:spPr>
        <p:txBody>
          <a:bodyPr wrap="square" rtlCol="0" anchor="ctr"/>
          <a:lstStyle/>
          <a:p>
            <a:pPr marL="0" indent="0" algn="l">
              <a:buNone/>
            </a:pPr>
            <a:r>
              <a:rPr lang="en-US" sz="1300" b="1" dirty="0">
                <a:solidFill>
                  <a:srgbClr val="F0A500"/>
                </a:solidFill>
                <a:latin typeface="Calibri" pitchFamily="34" charset="0"/>
                <a:ea typeface="Calibri" pitchFamily="34" charset="-122"/>
                <a:cs typeface="Calibri" pitchFamily="34" charset="-120"/>
              </a:rPr>
              <a:t>Presented by</a:t>
            </a:r>
            <a:endParaRPr lang="en-US" sz="1300" dirty="0"/>
          </a:p>
        </p:txBody>
      </p:sp>
      <p:sp>
        <p:nvSpPr>
          <p:cNvPr id="10" name="Text 8"/>
          <p:cNvSpPr/>
          <p:nvPr/>
        </p:nvSpPr>
        <p:spPr>
          <a:xfrm>
            <a:off x="777240" y="4498848"/>
            <a:ext cx="8229600" cy="384048"/>
          </a:xfrm>
          <a:prstGeom prst="rect">
            <a:avLst/>
          </a:prstGeom>
          <a:noFill/>
          <a:ln/>
        </p:spPr>
        <p:txBody>
          <a:bodyPr wrap="square"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Kaitlyn Allen</a:t>
            </a:r>
            <a:endParaRPr lang="en-US" sz="2000" dirty="0"/>
          </a:p>
        </p:txBody>
      </p:sp>
      <p:sp>
        <p:nvSpPr>
          <p:cNvPr id="11" name="Text 9"/>
          <p:cNvSpPr/>
          <p:nvPr/>
        </p:nvSpPr>
        <p:spPr>
          <a:xfrm>
            <a:off x="777240" y="4864608"/>
            <a:ext cx="8229600" cy="292608"/>
          </a:xfrm>
          <a:prstGeom prst="rect">
            <a:avLst/>
          </a:prstGeom>
          <a:noFill/>
          <a:ln/>
        </p:spPr>
        <p:txBody>
          <a:bodyPr wrap="square" rtlCol="0" anchor="ctr"/>
          <a:lstStyle/>
          <a:p>
            <a:pPr marL="0" indent="0" algn="l">
              <a:buNone/>
            </a:pPr>
            <a:r>
              <a:rPr lang="en-US" sz="1400" dirty="0">
                <a:solidFill>
                  <a:srgbClr val="E0F4F6"/>
                </a:solidFill>
                <a:latin typeface="Calibri" pitchFamily="34" charset="0"/>
                <a:ea typeface="Calibri" pitchFamily="34" charset="-122"/>
                <a:cs typeface="Calibri" pitchFamily="34" charset="-120"/>
              </a:rPr>
              <a:t>Oklahoma County District Judge</a:t>
            </a:r>
            <a:endParaRPr lang="en-US" sz="1400" dirty="0"/>
          </a:p>
        </p:txBody>
      </p:sp>
      <p:sp>
        <p:nvSpPr>
          <p:cNvPr id="12" name="Text 10"/>
          <p:cNvSpPr/>
          <p:nvPr/>
        </p:nvSpPr>
        <p:spPr>
          <a:xfrm>
            <a:off x="777240" y="5230368"/>
            <a:ext cx="8229600" cy="384048"/>
          </a:xfrm>
          <a:prstGeom prst="rect">
            <a:avLst/>
          </a:prstGeom>
          <a:noFill/>
          <a:ln/>
        </p:spPr>
        <p:txBody>
          <a:bodyPr wrap="square"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Brooke Gatilin</a:t>
            </a:r>
            <a:endParaRPr lang="en-US" sz="2000" dirty="0"/>
          </a:p>
        </p:txBody>
      </p:sp>
      <p:sp>
        <p:nvSpPr>
          <p:cNvPr id="13" name="Text 11"/>
          <p:cNvSpPr/>
          <p:nvPr/>
        </p:nvSpPr>
        <p:spPr>
          <a:xfrm>
            <a:off x="777240" y="5596128"/>
            <a:ext cx="8229600" cy="292608"/>
          </a:xfrm>
          <a:prstGeom prst="rect">
            <a:avLst/>
          </a:prstGeom>
          <a:noFill/>
          <a:ln/>
        </p:spPr>
        <p:txBody>
          <a:bodyPr wrap="square" rtlCol="0" anchor="ctr"/>
          <a:lstStyle/>
          <a:p>
            <a:pPr marL="0" indent="0" algn="l">
              <a:buNone/>
            </a:pPr>
            <a:r>
              <a:rPr lang="en-US" sz="1400" dirty="0">
                <a:solidFill>
                  <a:srgbClr val="E0F4F6"/>
                </a:solidFill>
                <a:latin typeface="Calibri" pitchFamily="34" charset="0"/>
                <a:ea typeface="Calibri" pitchFamily="34" charset="-122"/>
                <a:cs typeface="Calibri" pitchFamily="34" charset="-120"/>
              </a:rPr>
              <a:t>Washita County Associate District Judge</a:t>
            </a:r>
            <a:endParaRPr lang="en-US" sz="1400" dirty="0"/>
          </a:p>
        </p:txBody>
      </p:sp>
      <p:sp>
        <p:nvSpPr>
          <p:cNvPr id="14" name="Text 12"/>
          <p:cNvSpPr/>
          <p:nvPr/>
        </p:nvSpPr>
        <p:spPr>
          <a:xfrm>
            <a:off x="7772400" y="914400"/>
            <a:ext cx="4114800" cy="4572000"/>
          </a:xfrm>
          <a:prstGeom prst="rect">
            <a:avLst/>
          </a:prstGeom>
          <a:noFill/>
          <a:ln/>
        </p:spPr>
        <p:txBody>
          <a:bodyPr wrap="square" rtlCol="0" anchor="ctr"/>
          <a:lstStyle/>
          <a:p>
            <a:pPr marL="0" indent="0" algn="ctr">
              <a:buNone/>
            </a:pPr>
            <a:r>
              <a:rPr lang="en-US" sz="20000" b="1" dirty="0">
                <a:solidFill>
                  <a:srgbClr val="FFFFFF">
                    <a:alpha val="6000"/>
                  </a:srgbClr>
                </a:solidFill>
                <a:latin typeface="Georgia" pitchFamily="34" charset="0"/>
                <a:ea typeface="Georgia" pitchFamily="34" charset="-122"/>
                <a:cs typeface="Georgia" pitchFamily="34" charset="-120"/>
              </a:rPr>
              <a:t>2026</a:t>
            </a:r>
            <a:endParaRPr lang="en-US" sz="20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1572</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Rosino/Stinson</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Directs the Commissioner of Health, in collaboration with ODMHSAS, to conduct a feasibility study related to a potential consolidation of the State Health Department and ODMHSAS. Exempts the Commissioner of Health from the restriction on dual office holding if he or she is named Commissioner of Mental Health and Substance Abuse Services on an acting or interim basis.</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1597</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Gollihare/Moore</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Deletes the requirement that local CASA programs adhere to national standards.</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1733</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Thompson/Lawson</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Requires every school employee who has reason to believe, or has received an allegation or disclosure, that a student is the victim of sexual misconduct to report it to law enforcement within 24 hours. Requires that law enforcement interview the parties involved prior to any investigation by the school, unless law enforcement determines that an immediate school response is necessary to protect student safety.</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1796</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Rosino/Lawson</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Allows foster parents to use an alternate caregiver, who has been approved by DHS, for more than 72 hours but no more than 14 consecutive days. Also allows foster parents to make informal care arrangements for the child's occasional care and to apply the reasonable and prudent parent standard when selecting an informal caregiver. Finally, foster parents can utilize respite care provided by other foster parents approved by DHS.</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1806</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Paxton/Lawson</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Directs DHS to implement an extension of foster care services to support certain youth who are transitioning into adulthood and sets eligibility criteria for participation.</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1833</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Thompson/West T.</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Directs DHS to seek a federal waiver to prohibit the use of SNAP benefits to purchase candy, soft drinks and any other food the Director deems nonnutritive.</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1983</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Hall/Kane</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400" dirty="0">
                <a:solidFill>
                  <a:srgbClr val="0D2B55"/>
                </a:solidFill>
                <a:latin typeface="Calibri" pitchFamily="34" charset="0"/>
                <a:ea typeface="Calibri" pitchFamily="34" charset="-122"/>
                <a:cs typeface="Calibri" pitchFamily="34" charset="-120"/>
              </a:rPr>
              <a:t>Defines "resource family partner" as a private child placing agency that contracts with DHS to recruit and support foster homes. </a:t>
            </a:r>
          </a:p>
          <a:p>
            <a:pPr marL="0" indent="0" algn="just">
              <a:lnSpc>
                <a:spcPct val="135000"/>
              </a:lnSpc>
              <a:buNone/>
            </a:pPr>
            <a:endParaRPr lang="en-US" sz="2400" dirty="0">
              <a:solidFill>
                <a:srgbClr val="0D2B55"/>
              </a:solidFill>
              <a:latin typeface="Calibri" pitchFamily="34" charset="0"/>
              <a:ea typeface="Calibri" pitchFamily="34" charset="-122"/>
              <a:cs typeface="Calibri" pitchFamily="34" charset="-120"/>
            </a:endParaRPr>
          </a:p>
          <a:p>
            <a:pPr marL="0" indent="0" algn="just">
              <a:lnSpc>
                <a:spcPct val="135000"/>
              </a:lnSpc>
              <a:buNone/>
            </a:pPr>
            <a:r>
              <a:rPr lang="en-US" sz="2400" dirty="0">
                <a:solidFill>
                  <a:srgbClr val="0D2B55"/>
                </a:solidFill>
                <a:latin typeface="Calibri" pitchFamily="34" charset="0"/>
                <a:ea typeface="Calibri" pitchFamily="34" charset="-122"/>
                <a:cs typeface="Calibri" pitchFamily="34" charset="-120"/>
              </a:rPr>
              <a:t>Requires DHS to provide certain data to those agencies, including the number of children needing placement along with their demographic and geographic data; the demographic and geographic data of foster parents and children; the geographic areas with a high number of placement disruptions; the number of sibling groups that are separated, and the number of foster children placed a long distance from their home community.</a:t>
            </a:r>
            <a:endParaRPr lang="en-US" sz="24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597DC96-672C-36EC-D6C6-0F1627786663}"/>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DC966D5-B5D8-5AD7-75F6-81B36B79E0BA}"/>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a:extLst>
              <a:ext uri="{FF2B5EF4-FFF2-40B4-BE49-F238E27FC236}">
                <a16:creationId xmlns:a16="http://schemas.microsoft.com/office/drawing/2014/main" id="{CD904A81-F483-9B1A-F6E8-E4873EDA88C7}"/>
              </a:ext>
            </a:extLst>
          </p:cNvPr>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a:extLst>
              <a:ext uri="{FF2B5EF4-FFF2-40B4-BE49-F238E27FC236}">
                <a16:creationId xmlns:a16="http://schemas.microsoft.com/office/drawing/2014/main" id="{B25C19BF-D65F-51BD-8FC0-DCC096BECF23}"/>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a:extLst>
              <a:ext uri="{FF2B5EF4-FFF2-40B4-BE49-F238E27FC236}">
                <a16:creationId xmlns:a16="http://schemas.microsoft.com/office/drawing/2014/main" id="{FA30025E-8D76-AB3D-6219-123AF3331BE3}"/>
              </a:ext>
            </a:extLst>
          </p:cNvPr>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2011</a:t>
            </a:r>
            <a:endParaRPr lang="en-US" sz="4400" dirty="0"/>
          </a:p>
        </p:txBody>
      </p:sp>
      <p:sp>
        <p:nvSpPr>
          <p:cNvPr id="6" name="Shape 4">
            <a:extLst>
              <a:ext uri="{FF2B5EF4-FFF2-40B4-BE49-F238E27FC236}">
                <a16:creationId xmlns:a16="http://schemas.microsoft.com/office/drawing/2014/main" id="{C431E1F5-26B8-06C0-13C8-02CCDD612F98}"/>
              </a:ext>
            </a:extLst>
          </p:cNvPr>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a:extLst>
              <a:ext uri="{FF2B5EF4-FFF2-40B4-BE49-F238E27FC236}">
                <a16:creationId xmlns:a16="http://schemas.microsoft.com/office/drawing/2014/main" id="{1CEA0E98-1B4D-380D-F0A8-7D7B6E954B3E}"/>
              </a:ext>
            </a:extLst>
          </p:cNvPr>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Stanley/</a:t>
            </a:r>
            <a:r>
              <a:rPr lang="en-US" sz="1700" dirty="0" err="1">
                <a:solidFill>
                  <a:srgbClr val="E0F4F6"/>
                </a:solidFill>
                <a:latin typeface="Calibri" pitchFamily="34" charset="0"/>
                <a:ea typeface="Calibri" pitchFamily="34" charset="-122"/>
                <a:cs typeface="Calibri" pitchFamily="34" charset="-120"/>
              </a:rPr>
              <a:t>Kerbs</a:t>
            </a:r>
            <a:endParaRPr lang="en-US" sz="1700" dirty="0"/>
          </a:p>
        </p:txBody>
      </p:sp>
      <p:sp>
        <p:nvSpPr>
          <p:cNvPr id="8" name="Text 6">
            <a:extLst>
              <a:ext uri="{FF2B5EF4-FFF2-40B4-BE49-F238E27FC236}">
                <a16:creationId xmlns:a16="http://schemas.microsoft.com/office/drawing/2014/main" id="{D6FEF94C-6A07-AF5D-5575-19136A798E21}"/>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a:extLst>
              <a:ext uri="{FF2B5EF4-FFF2-40B4-BE49-F238E27FC236}">
                <a16:creationId xmlns:a16="http://schemas.microsoft.com/office/drawing/2014/main" id="{FF043A4C-DA54-D7B9-5C83-EC88DD9A5FD7}"/>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a:extLst>
              <a:ext uri="{FF2B5EF4-FFF2-40B4-BE49-F238E27FC236}">
                <a16:creationId xmlns:a16="http://schemas.microsoft.com/office/drawing/2014/main" id="{576726A1-41F3-F88B-3E70-F98781AC697C}"/>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a:extLst>
              <a:ext uri="{FF2B5EF4-FFF2-40B4-BE49-F238E27FC236}">
                <a16:creationId xmlns:a16="http://schemas.microsoft.com/office/drawing/2014/main" id="{64766C3C-FB33-DA56-F967-0624513D6146}"/>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a:extLst>
              <a:ext uri="{FF2B5EF4-FFF2-40B4-BE49-F238E27FC236}">
                <a16:creationId xmlns:a16="http://schemas.microsoft.com/office/drawing/2014/main" id="{136D1A01-D788-0670-516A-CFDC11614936}"/>
              </a:ext>
            </a:extLst>
          </p:cNvPr>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Expands and clarifies assault and battery protections for corrections, humans services, and juvenile affairs employees and contractors. </a:t>
            </a:r>
            <a:endParaRPr lang="en-US" sz="2800" dirty="0"/>
          </a:p>
        </p:txBody>
      </p:sp>
      <p:sp>
        <p:nvSpPr>
          <p:cNvPr id="13" name="Shape 11">
            <a:extLst>
              <a:ext uri="{FF2B5EF4-FFF2-40B4-BE49-F238E27FC236}">
                <a16:creationId xmlns:a16="http://schemas.microsoft.com/office/drawing/2014/main" id="{D7C0E9EA-179F-48A6-1022-84523B7EA471}"/>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a:extLst>
              <a:ext uri="{FF2B5EF4-FFF2-40B4-BE49-F238E27FC236}">
                <a16:creationId xmlns:a16="http://schemas.microsoft.com/office/drawing/2014/main" id="{031463F9-E8B6-D77B-47FF-9C427237EC0E}"/>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extLst>
      <p:ext uri="{BB962C8B-B14F-4D97-AF65-F5344CB8AC3E}">
        <p14:creationId xmlns:p14="http://schemas.microsoft.com/office/powerpoint/2010/main" val="254521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6">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1675</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Cantrell/Seifried</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Requires youth camps and outdoor programs with an overnight component to conduct a site-specific hazard assessment prior to licensure or renewal and to develop an emergency action plan that includes monitoring severe weather hazards, decision making authority, the criteria for evacuation versus shelter-in-place, and primary and secondary evacuation routes.</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a:extLst>
            <a:ext uri="{FF2B5EF4-FFF2-40B4-BE49-F238E27FC236}">
              <a16:creationId xmlns:a16="http://schemas.microsoft.com/office/drawing/2014/main" id="{4884CECF-4019-1B48-469B-273D7E94C774}"/>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A8B54AA8-529A-2208-473B-5EC5B584E73E}"/>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a:extLst>
              <a:ext uri="{FF2B5EF4-FFF2-40B4-BE49-F238E27FC236}">
                <a16:creationId xmlns:a16="http://schemas.microsoft.com/office/drawing/2014/main" id="{1E5722F5-1C85-4534-BD6C-D772D1CBC2F0}"/>
              </a:ext>
            </a:extLst>
          </p:cNvP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a:extLst>
              <a:ext uri="{FF2B5EF4-FFF2-40B4-BE49-F238E27FC236}">
                <a16:creationId xmlns:a16="http://schemas.microsoft.com/office/drawing/2014/main" id="{4418FB5C-B69F-B792-B2DE-AA6EB8AA7CDF}"/>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a:extLst>
              <a:ext uri="{FF2B5EF4-FFF2-40B4-BE49-F238E27FC236}">
                <a16:creationId xmlns:a16="http://schemas.microsoft.com/office/drawing/2014/main" id="{A9A87628-B3DA-F4C9-6ED8-1D421DDE8F7D}"/>
              </a:ext>
            </a:extLst>
          </p:cNvPr>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1731</a:t>
            </a:r>
            <a:endParaRPr lang="en-US" sz="4400" dirty="0"/>
          </a:p>
        </p:txBody>
      </p:sp>
      <p:sp>
        <p:nvSpPr>
          <p:cNvPr id="6" name="Shape 4">
            <a:extLst>
              <a:ext uri="{FF2B5EF4-FFF2-40B4-BE49-F238E27FC236}">
                <a16:creationId xmlns:a16="http://schemas.microsoft.com/office/drawing/2014/main" id="{22320DDA-B527-F302-A2EA-AEA323C23A00}"/>
              </a:ext>
            </a:extLst>
          </p:cNvPr>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a:extLst>
              <a:ext uri="{FF2B5EF4-FFF2-40B4-BE49-F238E27FC236}">
                <a16:creationId xmlns:a16="http://schemas.microsoft.com/office/drawing/2014/main" id="{F6C25B0D-DD18-0BFE-6653-3A59D22AA86A}"/>
              </a:ext>
            </a:extLst>
          </p:cNvPr>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Moore/Weaver</a:t>
            </a:r>
            <a:endParaRPr lang="en-US" sz="1700" dirty="0"/>
          </a:p>
        </p:txBody>
      </p:sp>
      <p:sp>
        <p:nvSpPr>
          <p:cNvPr id="8" name="Text 6">
            <a:extLst>
              <a:ext uri="{FF2B5EF4-FFF2-40B4-BE49-F238E27FC236}">
                <a16:creationId xmlns:a16="http://schemas.microsoft.com/office/drawing/2014/main" id="{49E1476F-1162-54F7-5998-D52ED1698A0B}"/>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a:extLst>
              <a:ext uri="{FF2B5EF4-FFF2-40B4-BE49-F238E27FC236}">
                <a16:creationId xmlns:a16="http://schemas.microsoft.com/office/drawing/2014/main" id="{BFD294D6-7CCD-265B-BB0E-E72F24468BDB}"/>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a:extLst>
              <a:ext uri="{FF2B5EF4-FFF2-40B4-BE49-F238E27FC236}">
                <a16:creationId xmlns:a16="http://schemas.microsoft.com/office/drawing/2014/main" id="{8D82CD8D-8571-1D03-7029-F859D44A91FE}"/>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a:extLst>
              <a:ext uri="{FF2B5EF4-FFF2-40B4-BE49-F238E27FC236}">
                <a16:creationId xmlns:a16="http://schemas.microsoft.com/office/drawing/2014/main" id="{38761BC8-681E-B463-42F3-D3B827EC846B}"/>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a:extLst>
              <a:ext uri="{FF2B5EF4-FFF2-40B4-BE49-F238E27FC236}">
                <a16:creationId xmlns:a16="http://schemas.microsoft.com/office/drawing/2014/main" id="{3624B79E-32F9-73AC-8333-EF3959499B7B}"/>
              </a:ext>
            </a:extLst>
          </p:cNvPr>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Includes impaired driving while transporting a child under the provisions related to criminal child endangerment</a:t>
            </a:r>
            <a:endParaRPr lang="en-US" sz="2800" dirty="0"/>
          </a:p>
        </p:txBody>
      </p:sp>
      <p:sp>
        <p:nvSpPr>
          <p:cNvPr id="13" name="Shape 11">
            <a:extLst>
              <a:ext uri="{FF2B5EF4-FFF2-40B4-BE49-F238E27FC236}">
                <a16:creationId xmlns:a16="http://schemas.microsoft.com/office/drawing/2014/main" id="{1F83D3AA-EA7B-E475-B93F-B7764DFE9079}"/>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a:extLst>
              <a:ext uri="{FF2B5EF4-FFF2-40B4-BE49-F238E27FC236}">
                <a16:creationId xmlns:a16="http://schemas.microsoft.com/office/drawing/2014/main" id="{6D8D1DD8-0014-FA8A-290A-6D3234775221}"/>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extLst>
      <p:ext uri="{BB962C8B-B14F-4D97-AF65-F5344CB8AC3E}">
        <p14:creationId xmlns:p14="http://schemas.microsoft.com/office/powerpoint/2010/main" val="1123037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29A7F-DA3F-680A-9F4B-FD28DAAFCF1B}"/>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CD60D58-ED1C-D862-4A14-F2A3B40BE860}"/>
              </a:ext>
            </a:extLst>
          </p:cNvPr>
          <p:cNvSpPr/>
          <p:nvPr/>
        </p:nvSpPr>
        <p:spPr>
          <a:xfrm>
            <a:off x="8503920" y="0"/>
            <a:ext cx="3657600" cy="6858000"/>
          </a:xfrm>
          <a:prstGeom prst="rect">
            <a:avLst/>
          </a:prstGeom>
          <a:solidFill>
            <a:srgbClr val="007E8A">
              <a:alpha val="25000"/>
            </a:srgbClr>
          </a:solidFill>
          <a:ln w="12700">
            <a:solidFill>
              <a:srgbClr val="007E8A"/>
            </a:solidFill>
            <a:prstDash val="solid"/>
          </a:ln>
        </p:spPr>
        <p:txBody>
          <a:bodyPr/>
          <a:lstStyle/>
          <a:p>
            <a:endParaRPr lang="en-US"/>
          </a:p>
        </p:txBody>
      </p:sp>
      <p:sp>
        <p:nvSpPr>
          <p:cNvPr id="3" name="Shape 1">
            <a:extLst>
              <a:ext uri="{FF2B5EF4-FFF2-40B4-BE49-F238E27FC236}">
                <a16:creationId xmlns:a16="http://schemas.microsoft.com/office/drawing/2014/main" id="{51CD9810-961C-3E05-DD28-5BC0490D0948}"/>
              </a:ext>
            </a:extLst>
          </p:cNvPr>
          <p:cNvSpPr/>
          <p:nvPr/>
        </p:nvSpPr>
        <p:spPr>
          <a:xfrm>
            <a:off x="0" y="0"/>
            <a:ext cx="12161520" cy="164592"/>
          </a:xfrm>
          <a:prstGeom prst="rect">
            <a:avLst/>
          </a:prstGeom>
          <a:solidFill>
            <a:srgbClr val="F0A500"/>
          </a:solidFill>
          <a:ln w="12700">
            <a:solidFill>
              <a:srgbClr val="F0A500"/>
            </a:solidFill>
            <a:prstDash val="solid"/>
          </a:ln>
        </p:spPr>
        <p:txBody>
          <a:bodyPr/>
          <a:lstStyle/>
          <a:p>
            <a:endParaRPr lang="en-US"/>
          </a:p>
        </p:txBody>
      </p:sp>
      <p:sp>
        <p:nvSpPr>
          <p:cNvPr id="4" name="Shape 2">
            <a:extLst>
              <a:ext uri="{FF2B5EF4-FFF2-40B4-BE49-F238E27FC236}">
                <a16:creationId xmlns:a16="http://schemas.microsoft.com/office/drawing/2014/main" id="{2EDB485F-84E4-8C60-0E2C-192FAAB9B803}"/>
              </a:ext>
            </a:extLst>
          </p:cNvPr>
          <p:cNvSpPr/>
          <p:nvPr/>
        </p:nvSpPr>
        <p:spPr>
          <a:xfrm>
            <a:off x="0" y="6693408"/>
            <a:ext cx="12161520" cy="164592"/>
          </a:xfrm>
          <a:prstGeom prst="rect">
            <a:avLst/>
          </a:prstGeom>
          <a:solidFill>
            <a:srgbClr val="F0A500"/>
          </a:solidFill>
          <a:ln w="12700">
            <a:solidFill>
              <a:srgbClr val="F0A500"/>
            </a:solidFill>
            <a:prstDash val="solid"/>
          </a:ln>
        </p:spPr>
        <p:txBody>
          <a:bodyPr/>
          <a:lstStyle/>
          <a:p>
            <a:endParaRPr lang="en-US"/>
          </a:p>
        </p:txBody>
      </p:sp>
      <p:sp>
        <p:nvSpPr>
          <p:cNvPr id="5" name="Shape 3">
            <a:extLst>
              <a:ext uri="{FF2B5EF4-FFF2-40B4-BE49-F238E27FC236}">
                <a16:creationId xmlns:a16="http://schemas.microsoft.com/office/drawing/2014/main" id="{FD7746C1-E786-A7A9-B7CE-AB4A57232D54}"/>
              </a:ext>
            </a:extLst>
          </p:cNvPr>
          <p:cNvSpPr/>
          <p:nvPr/>
        </p:nvSpPr>
        <p:spPr>
          <a:xfrm>
            <a:off x="502920" y="164592"/>
            <a:ext cx="91440" cy="6528816"/>
          </a:xfrm>
          <a:prstGeom prst="rect">
            <a:avLst/>
          </a:prstGeom>
          <a:solidFill>
            <a:srgbClr val="F0A500"/>
          </a:solidFill>
          <a:ln w="12700">
            <a:solidFill>
              <a:srgbClr val="F0A500"/>
            </a:solidFill>
            <a:prstDash val="solid"/>
          </a:ln>
        </p:spPr>
        <p:txBody>
          <a:bodyPr/>
          <a:lstStyle/>
          <a:p>
            <a:endParaRPr lang="en-US"/>
          </a:p>
        </p:txBody>
      </p:sp>
      <p:sp>
        <p:nvSpPr>
          <p:cNvPr id="6" name="Text 4">
            <a:extLst>
              <a:ext uri="{FF2B5EF4-FFF2-40B4-BE49-F238E27FC236}">
                <a16:creationId xmlns:a16="http://schemas.microsoft.com/office/drawing/2014/main" id="{DDB7FB4F-4E09-D166-82C4-8C66EC2D28A4}"/>
              </a:ext>
            </a:extLst>
          </p:cNvPr>
          <p:cNvSpPr/>
          <p:nvPr/>
        </p:nvSpPr>
        <p:spPr>
          <a:xfrm>
            <a:off x="1394460" y="1792224"/>
            <a:ext cx="6995160" cy="2194560"/>
          </a:xfrm>
          <a:prstGeom prst="rect">
            <a:avLst/>
          </a:prstGeom>
          <a:noFill/>
          <a:ln/>
        </p:spPr>
        <p:txBody>
          <a:bodyPr wrap="square" rtlCol="0" anchor="t"/>
          <a:lstStyle/>
          <a:p>
            <a:pPr marL="0" indent="0" algn="l">
              <a:lnSpc>
                <a:spcPct val="115000"/>
              </a:lnSpc>
              <a:buNone/>
            </a:pPr>
            <a:r>
              <a:rPr lang="en-US" sz="5200" b="1" dirty="0">
                <a:solidFill>
                  <a:schemeClr val="tx2"/>
                </a:solidFill>
                <a:latin typeface="Georgia" pitchFamily="34" charset="0"/>
                <a:ea typeface="Georgia" pitchFamily="34" charset="-122"/>
                <a:cs typeface="Georgia" pitchFamily="34" charset="-120"/>
              </a:rPr>
              <a:t>Legislative Updates</a:t>
            </a:r>
            <a:endParaRPr lang="en-US" sz="5200" dirty="0"/>
          </a:p>
        </p:txBody>
      </p:sp>
      <p:sp>
        <p:nvSpPr>
          <p:cNvPr id="7" name="Shape 5">
            <a:extLst>
              <a:ext uri="{FF2B5EF4-FFF2-40B4-BE49-F238E27FC236}">
                <a16:creationId xmlns:a16="http://schemas.microsoft.com/office/drawing/2014/main" id="{CCAE84CE-D302-8EC5-FB05-6B59D20C60AD}"/>
              </a:ext>
            </a:extLst>
          </p:cNvPr>
          <p:cNvSpPr/>
          <p:nvPr/>
        </p:nvSpPr>
        <p:spPr>
          <a:xfrm>
            <a:off x="777240" y="3474720"/>
            <a:ext cx="5486400" cy="54864"/>
          </a:xfrm>
          <a:prstGeom prst="rect">
            <a:avLst/>
          </a:prstGeom>
          <a:solidFill>
            <a:srgbClr val="F0A500"/>
          </a:solidFill>
          <a:ln w="12700">
            <a:solidFill>
              <a:srgbClr val="F0A500"/>
            </a:solidFill>
            <a:prstDash val="solid"/>
          </a:ln>
        </p:spPr>
        <p:txBody>
          <a:bodyPr/>
          <a:lstStyle/>
          <a:p>
            <a:endParaRPr lang="en-US"/>
          </a:p>
        </p:txBody>
      </p:sp>
      <p:sp>
        <p:nvSpPr>
          <p:cNvPr id="9" name="Text 7">
            <a:extLst>
              <a:ext uri="{FF2B5EF4-FFF2-40B4-BE49-F238E27FC236}">
                <a16:creationId xmlns:a16="http://schemas.microsoft.com/office/drawing/2014/main" id="{8080CABB-E429-0BEB-7624-E7DC83637298}"/>
              </a:ext>
            </a:extLst>
          </p:cNvPr>
          <p:cNvSpPr/>
          <p:nvPr/>
        </p:nvSpPr>
        <p:spPr>
          <a:xfrm>
            <a:off x="777240" y="4206240"/>
            <a:ext cx="3657600" cy="274320"/>
          </a:xfrm>
          <a:prstGeom prst="rect">
            <a:avLst/>
          </a:prstGeom>
          <a:noFill/>
          <a:ln/>
        </p:spPr>
        <p:txBody>
          <a:bodyPr wrap="square" rtlCol="0" anchor="ctr"/>
          <a:lstStyle/>
          <a:p>
            <a:pPr marL="0" indent="0" algn="l">
              <a:buNone/>
            </a:pPr>
            <a:endParaRPr lang="en-US" sz="1300" dirty="0"/>
          </a:p>
        </p:txBody>
      </p:sp>
      <p:sp>
        <p:nvSpPr>
          <p:cNvPr id="10" name="Text 8">
            <a:extLst>
              <a:ext uri="{FF2B5EF4-FFF2-40B4-BE49-F238E27FC236}">
                <a16:creationId xmlns:a16="http://schemas.microsoft.com/office/drawing/2014/main" id="{A48D80D8-2973-F171-5738-28E719192354}"/>
              </a:ext>
            </a:extLst>
          </p:cNvPr>
          <p:cNvSpPr/>
          <p:nvPr/>
        </p:nvSpPr>
        <p:spPr>
          <a:xfrm>
            <a:off x="777240" y="4498848"/>
            <a:ext cx="8229600" cy="384048"/>
          </a:xfrm>
          <a:prstGeom prst="rect">
            <a:avLst/>
          </a:prstGeom>
          <a:noFill/>
          <a:ln/>
        </p:spPr>
        <p:txBody>
          <a:bodyPr wrap="square"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Kaitlyn Allen</a:t>
            </a:r>
            <a:endParaRPr lang="en-US" sz="2000" dirty="0"/>
          </a:p>
        </p:txBody>
      </p:sp>
      <p:sp>
        <p:nvSpPr>
          <p:cNvPr id="11" name="Text 9">
            <a:extLst>
              <a:ext uri="{FF2B5EF4-FFF2-40B4-BE49-F238E27FC236}">
                <a16:creationId xmlns:a16="http://schemas.microsoft.com/office/drawing/2014/main" id="{F75BADDB-9496-EC2F-890E-25BCBBAA7B63}"/>
              </a:ext>
            </a:extLst>
          </p:cNvPr>
          <p:cNvSpPr/>
          <p:nvPr/>
        </p:nvSpPr>
        <p:spPr>
          <a:xfrm>
            <a:off x="777240" y="4864608"/>
            <a:ext cx="8229600" cy="292608"/>
          </a:xfrm>
          <a:prstGeom prst="rect">
            <a:avLst/>
          </a:prstGeom>
          <a:noFill/>
          <a:ln/>
        </p:spPr>
        <p:txBody>
          <a:bodyPr wrap="square" rtlCol="0" anchor="ctr"/>
          <a:lstStyle/>
          <a:p>
            <a:pPr marL="0" indent="0" algn="l">
              <a:buNone/>
            </a:pPr>
            <a:endParaRPr lang="en-US" sz="1400" dirty="0"/>
          </a:p>
        </p:txBody>
      </p:sp>
      <p:sp>
        <p:nvSpPr>
          <p:cNvPr id="12" name="Text 10">
            <a:extLst>
              <a:ext uri="{FF2B5EF4-FFF2-40B4-BE49-F238E27FC236}">
                <a16:creationId xmlns:a16="http://schemas.microsoft.com/office/drawing/2014/main" id="{40AF1E8D-1619-D636-87BD-B2164F61CCE6}"/>
              </a:ext>
            </a:extLst>
          </p:cNvPr>
          <p:cNvSpPr/>
          <p:nvPr/>
        </p:nvSpPr>
        <p:spPr>
          <a:xfrm>
            <a:off x="777240" y="5230368"/>
            <a:ext cx="8229600" cy="384048"/>
          </a:xfrm>
          <a:prstGeom prst="rect">
            <a:avLst/>
          </a:prstGeom>
          <a:noFill/>
          <a:ln/>
        </p:spPr>
        <p:txBody>
          <a:bodyPr wrap="square"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Brooke Gatilin</a:t>
            </a:r>
            <a:endParaRPr lang="en-US" sz="2000" dirty="0"/>
          </a:p>
        </p:txBody>
      </p:sp>
      <p:sp>
        <p:nvSpPr>
          <p:cNvPr id="13" name="Text 11">
            <a:extLst>
              <a:ext uri="{FF2B5EF4-FFF2-40B4-BE49-F238E27FC236}">
                <a16:creationId xmlns:a16="http://schemas.microsoft.com/office/drawing/2014/main" id="{93B40D63-4413-934F-EE46-006FCC7971EE}"/>
              </a:ext>
            </a:extLst>
          </p:cNvPr>
          <p:cNvSpPr/>
          <p:nvPr/>
        </p:nvSpPr>
        <p:spPr>
          <a:xfrm>
            <a:off x="777240" y="5596128"/>
            <a:ext cx="8229600" cy="292608"/>
          </a:xfrm>
          <a:prstGeom prst="rect">
            <a:avLst/>
          </a:prstGeom>
          <a:noFill/>
          <a:ln/>
        </p:spPr>
        <p:txBody>
          <a:bodyPr wrap="square" rtlCol="0" anchor="ctr"/>
          <a:lstStyle/>
          <a:p>
            <a:pPr marL="0" indent="0" algn="l">
              <a:buNone/>
            </a:pPr>
            <a:endParaRPr lang="en-US" sz="1400" dirty="0"/>
          </a:p>
        </p:txBody>
      </p:sp>
      <p:sp>
        <p:nvSpPr>
          <p:cNvPr id="14" name="Text 12">
            <a:extLst>
              <a:ext uri="{FF2B5EF4-FFF2-40B4-BE49-F238E27FC236}">
                <a16:creationId xmlns:a16="http://schemas.microsoft.com/office/drawing/2014/main" id="{54314A58-1937-850D-4CE5-63BE3A3E8312}"/>
              </a:ext>
            </a:extLst>
          </p:cNvPr>
          <p:cNvSpPr/>
          <p:nvPr/>
        </p:nvSpPr>
        <p:spPr>
          <a:xfrm>
            <a:off x="7772400" y="914400"/>
            <a:ext cx="4114800" cy="4572000"/>
          </a:xfrm>
          <a:prstGeom prst="rect">
            <a:avLst/>
          </a:prstGeom>
          <a:noFill/>
          <a:ln/>
        </p:spPr>
        <p:txBody>
          <a:bodyPr wrap="square" rtlCol="0" anchor="ctr"/>
          <a:lstStyle/>
          <a:p>
            <a:pPr marL="0" indent="0" algn="ctr">
              <a:buNone/>
            </a:pPr>
            <a:r>
              <a:rPr lang="en-US" sz="20000" b="1" dirty="0">
                <a:solidFill>
                  <a:srgbClr val="FFFFFF">
                    <a:alpha val="6000"/>
                  </a:srgbClr>
                </a:solidFill>
                <a:latin typeface="Georgia" pitchFamily="34" charset="0"/>
                <a:ea typeface="Georgia" pitchFamily="34" charset="-122"/>
                <a:cs typeface="Georgia" pitchFamily="34" charset="-120"/>
              </a:rPr>
              <a:t>2026</a:t>
            </a:r>
            <a:endParaRPr lang="en-US" sz="20000" dirty="0"/>
          </a:p>
        </p:txBody>
      </p:sp>
    </p:spTree>
    <p:extLst>
      <p:ext uri="{BB962C8B-B14F-4D97-AF65-F5344CB8AC3E}">
        <p14:creationId xmlns:p14="http://schemas.microsoft.com/office/powerpoint/2010/main" val="627550252"/>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1979</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Ranson/Hall</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Creates the Oklahoma Early Childhood Task Force to study existing early childhood systems and funding and develop recommendations for improvements.</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5ADD145-2ADE-9E23-2D6B-3B2B2CE62FF6}"/>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D34E37E-C5DB-DF05-13B5-77DA1645DCAF}"/>
              </a:ext>
            </a:extLst>
          </p:cNvPr>
          <p:cNvSpPr/>
          <p:nvPr/>
        </p:nvSpPr>
        <p:spPr>
          <a:xfrm>
            <a:off x="3048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a:extLst>
              <a:ext uri="{FF2B5EF4-FFF2-40B4-BE49-F238E27FC236}">
                <a16:creationId xmlns:a16="http://schemas.microsoft.com/office/drawing/2014/main" id="{424C869A-3A7B-3228-2649-D0E0D89C2F07}"/>
              </a:ext>
            </a:extLst>
          </p:cNvPr>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a:extLst>
              <a:ext uri="{FF2B5EF4-FFF2-40B4-BE49-F238E27FC236}">
                <a16:creationId xmlns:a16="http://schemas.microsoft.com/office/drawing/2014/main" id="{585D12EE-EA1C-DA24-6DEC-249DD0B2DB92}"/>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a:extLst>
              <a:ext uri="{FF2B5EF4-FFF2-40B4-BE49-F238E27FC236}">
                <a16:creationId xmlns:a16="http://schemas.microsoft.com/office/drawing/2014/main" id="{D55F7CB6-D3A9-A184-8E9C-460129D2AF97}"/>
              </a:ext>
            </a:extLst>
          </p:cNvPr>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2361</a:t>
            </a:r>
            <a:endParaRPr lang="en-US" sz="4400" dirty="0"/>
          </a:p>
        </p:txBody>
      </p:sp>
      <p:sp>
        <p:nvSpPr>
          <p:cNvPr id="6" name="Shape 4">
            <a:extLst>
              <a:ext uri="{FF2B5EF4-FFF2-40B4-BE49-F238E27FC236}">
                <a16:creationId xmlns:a16="http://schemas.microsoft.com/office/drawing/2014/main" id="{B6A6E49A-14B0-76F9-1374-96A0047EBB9A}"/>
              </a:ext>
            </a:extLst>
          </p:cNvPr>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a:extLst>
              <a:ext uri="{FF2B5EF4-FFF2-40B4-BE49-F238E27FC236}">
                <a16:creationId xmlns:a16="http://schemas.microsoft.com/office/drawing/2014/main" id="{359D8C9C-5B7C-569B-3DB8-90DE52A0C0AF}"/>
              </a:ext>
            </a:extLst>
          </p:cNvPr>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Hill/Gise/Pae/Munson</a:t>
            </a:r>
            <a:endParaRPr lang="en-US" sz="1700" dirty="0"/>
          </a:p>
        </p:txBody>
      </p:sp>
      <p:sp>
        <p:nvSpPr>
          <p:cNvPr id="8" name="Text 6">
            <a:extLst>
              <a:ext uri="{FF2B5EF4-FFF2-40B4-BE49-F238E27FC236}">
                <a16:creationId xmlns:a16="http://schemas.microsoft.com/office/drawing/2014/main" id="{B2DC9C04-D063-04AB-FD8F-4FFCA351729A}"/>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a:extLst>
              <a:ext uri="{FF2B5EF4-FFF2-40B4-BE49-F238E27FC236}">
                <a16:creationId xmlns:a16="http://schemas.microsoft.com/office/drawing/2014/main" id="{FBA41856-B27B-2FF7-CFC4-10B7843605B0}"/>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a:extLst>
              <a:ext uri="{FF2B5EF4-FFF2-40B4-BE49-F238E27FC236}">
                <a16:creationId xmlns:a16="http://schemas.microsoft.com/office/drawing/2014/main" id="{036B5311-F9C4-904D-BA2D-D3E4E895E68E}"/>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a:extLst>
              <a:ext uri="{FF2B5EF4-FFF2-40B4-BE49-F238E27FC236}">
                <a16:creationId xmlns:a16="http://schemas.microsoft.com/office/drawing/2014/main" id="{23C31201-C49E-B174-5DC4-63B2F11FDFB4}"/>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a:extLst>
              <a:ext uri="{FF2B5EF4-FFF2-40B4-BE49-F238E27FC236}">
                <a16:creationId xmlns:a16="http://schemas.microsoft.com/office/drawing/2014/main" id="{D1292754-B8A3-E483-9D9D-7CE3670E78D9}"/>
              </a:ext>
            </a:extLst>
          </p:cNvPr>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000" dirty="0">
                <a:solidFill>
                  <a:srgbClr val="0D2B55"/>
                </a:solidFill>
                <a:latin typeface="Calibri" pitchFamily="34" charset="0"/>
                <a:ea typeface="Calibri" pitchFamily="34" charset="-122"/>
                <a:cs typeface="Calibri" pitchFamily="34" charset="-120"/>
              </a:rPr>
              <a:t>Directs the Office of Juvenile Affairs to provide certain official documents and related information to persons being released from custody to re-enter the community: </a:t>
            </a:r>
          </a:p>
          <a:p>
            <a:pPr marL="0" indent="0" algn="just">
              <a:lnSpc>
                <a:spcPct val="135000"/>
              </a:lnSpc>
              <a:buNone/>
            </a:pPr>
            <a:r>
              <a:rPr lang="en-US" sz="2000" dirty="0">
                <a:solidFill>
                  <a:srgbClr val="0D2B55"/>
                </a:solidFill>
                <a:latin typeface="Calibri" pitchFamily="34" charset="0"/>
                <a:ea typeface="Calibri" pitchFamily="34" charset="-122"/>
                <a:cs typeface="Calibri" pitchFamily="34" charset="-120"/>
              </a:rPr>
              <a:t>	Birth certificate; Social Security Card; Information on how to obtain health insurance and personal medical 	records; State issued driver license or ID card; Any educational transcripts, diplomas, or professional 	certificates earned while in the custody of OJA. </a:t>
            </a:r>
          </a:p>
          <a:p>
            <a:pPr marL="0" indent="0" algn="just">
              <a:lnSpc>
                <a:spcPct val="135000"/>
              </a:lnSpc>
              <a:buNone/>
            </a:pPr>
            <a:endParaRPr lang="en-US" sz="2000" dirty="0">
              <a:solidFill>
                <a:srgbClr val="0D2B55"/>
              </a:solidFill>
              <a:latin typeface="Calibri" pitchFamily="34" charset="0"/>
              <a:ea typeface="Calibri" pitchFamily="34" charset="-122"/>
              <a:cs typeface="Calibri" pitchFamily="34" charset="-120"/>
            </a:endParaRPr>
          </a:p>
          <a:p>
            <a:pPr algn="just">
              <a:lnSpc>
                <a:spcPct val="135000"/>
              </a:lnSpc>
            </a:pPr>
            <a:r>
              <a:rPr lang="en-US" sz="2000" dirty="0">
                <a:solidFill>
                  <a:srgbClr val="0D2B55"/>
                </a:solidFill>
                <a:latin typeface="Calibri" pitchFamily="34" charset="0"/>
                <a:ea typeface="Calibri" pitchFamily="34" charset="-122"/>
                <a:cs typeface="Calibri" pitchFamily="34" charset="-120"/>
              </a:rPr>
              <a:t>Directs Department of Human Services to provide additional certain official documents and related information to persons having attained 18 years of age and in foster care for at least 6 Months:</a:t>
            </a:r>
          </a:p>
          <a:p>
            <a:pPr algn="just">
              <a:lnSpc>
                <a:spcPct val="135000"/>
              </a:lnSpc>
            </a:pPr>
            <a:r>
              <a:rPr lang="en-US" sz="2000" dirty="0">
                <a:solidFill>
                  <a:srgbClr val="0D2B55"/>
                </a:solidFill>
                <a:latin typeface="Calibri" pitchFamily="34" charset="0"/>
                <a:ea typeface="Calibri" pitchFamily="34" charset="-122"/>
                <a:cs typeface="Calibri" pitchFamily="34" charset="-120"/>
              </a:rPr>
              <a:t>	Information on how to obtain health insurance; Any educational transcripts, diplomas, or professional 	certificates earned while in the custody of the Department of Human Services. </a:t>
            </a:r>
          </a:p>
        </p:txBody>
      </p:sp>
      <p:sp>
        <p:nvSpPr>
          <p:cNvPr id="13" name="Shape 11">
            <a:extLst>
              <a:ext uri="{FF2B5EF4-FFF2-40B4-BE49-F238E27FC236}">
                <a16:creationId xmlns:a16="http://schemas.microsoft.com/office/drawing/2014/main" id="{D612CB42-3B18-44B4-2041-2BE385C827D0}"/>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a:extLst>
              <a:ext uri="{FF2B5EF4-FFF2-40B4-BE49-F238E27FC236}">
                <a16:creationId xmlns:a16="http://schemas.microsoft.com/office/drawing/2014/main" id="{FD9E908B-FDD1-ADB4-CC88-19EB9C44C047}"/>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extLst>
      <p:ext uri="{BB962C8B-B14F-4D97-AF65-F5344CB8AC3E}">
        <p14:creationId xmlns:p14="http://schemas.microsoft.com/office/powerpoint/2010/main" val="2350134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8">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2959</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Bashore/Thompson</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Requires any superintendent or administrator of a private or public school who has reason to believe, or receives an allegation or disclosure, that a school employee is involved in the abuse or neglect of a student to report the matter to law enforcement within 24 hours. Requires every school employee to annually sign an attestation acknowledging their responsibility to report suspected child abuse or neglect.</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3001</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Kendrix</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4472C4"/>
          </a:solidFill>
          <a:ln w="12700">
            <a:solidFill>
              <a:srgbClr val="4472C4"/>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Became Law w/o Governor's Signature</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Extends the sunset date for the Child Death Review board to July 1, 2031.</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0">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3320</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Osburn/Thompson</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4472C4"/>
          </a:solidFill>
          <a:ln w="12700">
            <a:solidFill>
              <a:srgbClr val="4472C4"/>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Became Law Notwithstanding the Governor's Objection</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Removes the sunset dates on state boards and commissions and modifies the Oklahoma Sunset Law by making a sunset review of an entity optional at the discretion of the Legislature.</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3419</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Strom/Stewart</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Makes it a felony for state or local government officials or contractors to misuse nonpublic information for personal gain. </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2">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3586</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Harris/Thompson</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Prohibits persons from being denied the opportunity to adopt a child on the basis of the parent's refusal to support a gender transition. Modifies the definitions of "abuse" and "neglect," as used in the Children's Code, to exclude raising a juvenile consistent with his or her biological sex or referring to a juvenile with a pronoun consistent with his or her biological sex.</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3755</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Sterling/Stanley</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Provides that when a juvenile who is in the custody of, or under the supervision of, OJA is placed in a detention facility, all medication prescribed for that juvenile be provided at no cost to the facility no later than 48 hours after placement.</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4">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3849</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Roberts/Coleman</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Modifies the Mentoring Children of Incarcerated Parents program by expanding the focus of the program to include mentoring services beyond one-on-one mentoring; modifies the nonprofit applicant requirements to increase the potential applicant pool, and removes the $1,500 cap on per-child contracted service cost.</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6">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4095</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Norwood/Dossett</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Reconstitutes the 211 Collaborative by reducing the number of members and giving appointment authority to the Governor, Speaker and Senate Pro Tempore.</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r>
              <a:rPr lang="en-US" dirty="0"/>
              <a:t>\</a:t>
            </a:r>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53</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Rader/West (Tammy)</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r>
              <a:rPr lang="en-US" sz="1200" dirty="0">
                <a:solidFill>
                  <a:srgbClr val="AACCCC"/>
                </a:solidFill>
                <a:latin typeface="Calibri" pitchFamily="34" charset="0"/>
                <a:ea typeface="Calibri" pitchFamily="34" charset="-122"/>
                <a:cs typeface="Calibri" pitchFamily="34" charset="-120"/>
              </a:rPr>
              <a:t> 9</a:t>
            </a: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Updates terminology for child sexual abuse material in related statute. </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4298</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Schreiber/Rosino</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Requires the director of DHS to establish master teacher ratios for 2, 3, 4 and 5 star facilities that are the most permissive ratios possible without harming the safety of children or quality of care. Directs the department to secure any federal approval necessary that will allow child care facilities participating in the child care subsidy program to charge a co-payment that doesn't exceed 10% of the family's income.</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8">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4302</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Norwood/Gillespie</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Authorizes the Office of Juvenile System Oversight to disclose information identifying a complainant to law enforcement if that person threatens to harm an individual or entity.</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0">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HB 4454</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Newton/Jech</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Requires that packages of edible medical marijuana product indicate the number of servings of THC in each package, the amount of THC per individual serving, and state that the recommended serving size is 10 mg THC. Also prohibits edible products from being attractive to children.</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CC503-130C-2536-6FFF-B20F4477D194}"/>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2881261B-FFFD-40A2-A812-EABEDBDD9B0D}"/>
              </a:ext>
            </a:extLst>
          </p:cNvPr>
          <p:cNvSpPr/>
          <p:nvPr/>
        </p:nvSpPr>
        <p:spPr>
          <a:xfrm>
            <a:off x="8503920" y="0"/>
            <a:ext cx="3657600" cy="6858000"/>
          </a:xfrm>
          <a:prstGeom prst="rect">
            <a:avLst/>
          </a:prstGeom>
          <a:solidFill>
            <a:srgbClr val="007E8A">
              <a:alpha val="25000"/>
            </a:srgbClr>
          </a:solidFill>
          <a:ln w="12700">
            <a:solidFill>
              <a:srgbClr val="007E8A"/>
            </a:solidFill>
            <a:prstDash val="solid"/>
          </a:ln>
        </p:spPr>
        <p:txBody>
          <a:bodyPr/>
          <a:lstStyle/>
          <a:p>
            <a:endParaRPr lang="en-US"/>
          </a:p>
        </p:txBody>
      </p:sp>
      <p:sp>
        <p:nvSpPr>
          <p:cNvPr id="3" name="Shape 1">
            <a:extLst>
              <a:ext uri="{FF2B5EF4-FFF2-40B4-BE49-F238E27FC236}">
                <a16:creationId xmlns:a16="http://schemas.microsoft.com/office/drawing/2014/main" id="{CAA66BC6-2E3C-630D-4334-8963AA36FC41}"/>
              </a:ext>
            </a:extLst>
          </p:cNvPr>
          <p:cNvSpPr/>
          <p:nvPr/>
        </p:nvSpPr>
        <p:spPr>
          <a:xfrm>
            <a:off x="0" y="0"/>
            <a:ext cx="12161520" cy="164592"/>
          </a:xfrm>
          <a:prstGeom prst="rect">
            <a:avLst/>
          </a:prstGeom>
          <a:solidFill>
            <a:srgbClr val="F0A500"/>
          </a:solidFill>
          <a:ln w="12700">
            <a:solidFill>
              <a:srgbClr val="F0A500"/>
            </a:solidFill>
            <a:prstDash val="solid"/>
          </a:ln>
        </p:spPr>
        <p:txBody>
          <a:bodyPr/>
          <a:lstStyle/>
          <a:p>
            <a:endParaRPr lang="en-US"/>
          </a:p>
        </p:txBody>
      </p:sp>
      <p:sp>
        <p:nvSpPr>
          <p:cNvPr id="4" name="Shape 2">
            <a:extLst>
              <a:ext uri="{FF2B5EF4-FFF2-40B4-BE49-F238E27FC236}">
                <a16:creationId xmlns:a16="http://schemas.microsoft.com/office/drawing/2014/main" id="{9E54B59A-A3ED-3D90-2FEF-82C4704EF6D2}"/>
              </a:ext>
            </a:extLst>
          </p:cNvPr>
          <p:cNvSpPr/>
          <p:nvPr/>
        </p:nvSpPr>
        <p:spPr>
          <a:xfrm>
            <a:off x="0" y="6693408"/>
            <a:ext cx="12161520" cy="164592"/>
          </a:xfrm>
          <a:prstGeom prst="rect">
            <a:avLst/>
          </a:prstGeom>
          <a:solidFill>
            <a:srgbClr val="F0A500"/>
          </a:solidFill>
          <a:ln w="12700">
            <a:solidFill>
              <a:srgbClr val="F0A500"/>
            </a:solidFill>
            <a:prstDash val="solid"/>
          </a:ln>
        </p:spPr>
        <p:txBody>
          <a:bodyPr/>
          <a:lstStyle/>
          <a:p>
            <a:endParaRPr lang="en-US"/>
          </a:p>
        </p:txBody>
      </p:sp>
      <p:sp>
        <p:nvSpPr>
          <p:cNvPr id="5" name="Shape 3">
            <a:extLst>
              <a:ext uri="{FF2B5EF4-FFF2-40B4-BE49-F238E27FC236}">
                <a16:creationId xmlns:a16="http://schemas.microsoft.com/office/drawing/2014/main" id="{72DA7A8C-B5D0-6831-AB7D-46E88EAEB4D3}"/>
              </a:ext>
            </a:extLst>
          </p:cNvPr>
          <p:cNvSpPr/>
          <p:nvPr/>
        </p:nvSpPr>
        <p:spPr>
          <a:xfrm>
            <a:off x="502920" y="164592"/>
            <a:ext cx="91440" cy="6528816"/>
          </a:xfrm>
          <a:prstGeom prst="rect">
            <a:avLst/>
          </a:prstGeom>
          <a:solidFill>
            <a:srgbClr val="F0A500"/>
          </a:solidFill>
          <a:ln w="12700">
            <a:solidFill>
              <a:srgbClr val="F0A500"/>
            </a:solidFill>
            <a:prstDash val="solid"/>
          </a:ln>
        </p:spPr>
        <p:txBody>
          <a:bodyPr/>
          <a:lstStyle/>
          <a:p>
            <a:endParaRPr lang="en-US"/>
          </a:p>
        </p:txBody>
      </p:sp>
      <p:sp>
        <p:nvSpPr>
          <p:cNvPr id="6" name="Text 4">
            <a:extLst>
              <a:ext uri="{FF2B5EF4-FFF2-40B4-BE49-F238E27FC236}">
                <a16:creationId xmlns:a16="http://schemas.microsoft.com/office/drawing/2014/main" id="{1F858AB9-5E7B-2CCB-A6A0-33E7C85106E2}"/>
              </a:ext>
            </a:extLst>
          </p:cNvPr>
          <p:cNvSpPr/>
          <p:nvPr/>
        </p:nvSpPr>
        <p:spPr>
          <a:xfrm>
            <a:off x="1394460" y="1792224"/>
            <a:ext cx="6995160" cy="2194560"/>
          </a:xfrm>
          <a:prstGeom prst="rect">
            <a:avLst/>
          </a:prstGeom>
          <a:noFill/>
          <a:ln/>
        </p:spPr>
        <p:txBody>
          <a:bodyPr wrap="square" rtlCol="0" anchor="t"/>
          <a:lstStyle/>
          <a:p>
            <a:pPr marL="0" indent="0" algn="l">
              <a:lnSpc>
                <a:spcPct val="115000"/>
              </a:lnSpc>
              <a:buNone/>
            </a:pPr>
            <a:r>
              <a:rPr lang="en-US" sz="5200" b="1" dirty="0">
                <a:solidFill>
                  <a:schemeClr val="tx2"/>
                </a:solidFill>
                <a:latin typeface="Georgia" pitchFamily="34" charset="0"/>
                <a:ea typeface="Georgia" pitchFamily="34" charset="-122"/>
                <a:cs typeface="Georgia" pitchFamily="34" charset="-120"/>
              </a:rPr>
              <a:t>Your Annual Reminder</a:t>
            </a:r>
            <a:endParaRPr lang="en-US" sz="5200" dirty="0"/>
          </a:p>
        </p:txBody>
      </p:sp>
      <p:sp>
        <p:nvSpPr>
          <p:cNvPr id="7" name="Shape 5">
            <a:extLst>
              <a:ext uri="{FF2B5EF4-FFF2-40B4-BE49-F238E27FC236}">
                <a16:creationId xmlns:a16="http://schemas.microsoft.com/office/drawing/2014/main" id="{314A97FB-45CB-06BD-D3B3-ED0623627C79}"/>
              </a:ext>
            </a:extLst>
          </p:cNvPr>
          <p:cNvSpPr/>
          <p:nvPr/>
        </p:nvSpPr>
        <p:spPr>
          <a:xfrm>
            <a:off x="777240" y="3474720"/>
            <a:ext cx="5486400" cy="54864"/>
          </a:xfrm>
          <a:prstGeom prst="rect">
            <a:avLst/>
          </a:prstGeom>
          <a:solidFill>
            <a:srgbClr val="F0A500"/>
          </a:solidFill>
          <a:ln w="12700">
            <a:solidFill>
              <a:srgbClr val="F0A500"/>
            </a:solidFill>
            <a:prstDash val="solid"/>
          </a:ln>
        </p:spPr>
        <p:txBody>
          <a:bodyPr/>
          <a:lstStyle/>
          <a:p>
            <a:endParaRPr lang="en-US"/>
          </a:p>
        </p:txBody>
      </p:sp>
      <p:sp>
        <p:nvSpPr>
          <p:cNvPr id="9" name="Text 7">
            <a:extLst>
              <a:ext uri="{FF2B5EF4-FFF2-40B4-BE49-F238E27FC236}">
                <a16:creationId xmlns:a16="http://schemas.microsoft.com/office/drawing/2014/main" id="{02145C14-7CCF-B38E-6898-6DDB7977FD91}"/>
              </a:ext>
            </a:extLst>
          </p:cNvPr>
          <p:cNvSpPr/>
          <p:nvPr/>
        </p:nvSpPr>
        <p:spPr>
          <a:xfrm>
            <a:off x="777240" y="4206240"/>
            <a:ext cx="3657600" cy="274320"/>
          </a:xfrm>
          <a:prstGeom prst="rect">
            <a:avLst/>
          </a:prstGeom>
          <a:noFill/>
          <a:ln/>
        </p:spPr>
        <p:txBody>
          <a:bodyPr wrap="square" rtlCol="0" anchor="ctr"/>
          <a:lstStyle/>
          <a:p>
            <a:pPr marL="0" indent="0" algn="l">
              <a:buNone/>
            </a:pPr>
            <a:endParaRPr lang="en-US" sz="1300" dirty="0"/>
          </a:p>
        </p:txBody>
      </p:sp>
      <p:sp>
        <p:nvSpPr>
          <p:cNvPr id="10" name="Text 8">
            <a:extLst>
              <a:ext uri="{FF2B5EF4-FFF2-40B4-BE49-F238E27FC236}">
                <a16:creationId xmlns:a16="http://schemas.microsoft.com/office/drawing/2014/main" id="{01D478CB-0FE2-E647-3F39-F669740681A5}"/>
              </a:ext>
            </a:extLst>
          </p:cNvPr>
          <p:cNvSpPr/>
          <p:nvPr/>
        </p:nvSpPr>
        <p:spPr>
          <a:xfrm>
            <a:off x="777240" y="4498848"/>
            <a:ext cx="8229600" cy="384048"/>
          </a:xfrm>
          <a:prstGeom prst="rect">
            <a:avLst/>
          </a:prstGeom>
          <a:noFill/>
          <a:ln/>
        </p:spPr>
        <p:txBody>
          <a:bodyPr wrap="square"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Kaitlyn Allen</a:t>
            </a:r>
            <a:endParaRPr lang="en-US" sz="2000" dirty="0"/>
          </a:p>
        </p:txBody>
      </p:sp>
      <p:sp>
        <p:nvSpPr>
          <p:cNvPr id="11" name="Text 9">
            <a:extLst>
              <a:ext uri="{FF2B5EF4-FFF2-40B4-BE49-F238E27FC236}">
                <a16:creationId xmlns:a16="http://schemas.microsoft.com/office/drawing/2014/main" id="{DFA65031-BC17-56DD-1017-91A8AA3BF89B}"/>
              </a:ext>
            </a:extLst>
          </p:cNvPr>
          <p:cNvSpPr/>
          <p:nvPr/>
        </p:nvSpPr>
        <p:spPr>
          <a:xfrm>
            <a:off x="777240" y="4864608"/>
            <a:ext cx="8229600" cy="292608"/>
          </a:xfrm>
          <a:prstGeom prst="rect">
            <a:avLst/>
          </a:prstGeom>
          <a:noFill/>
          <a:ln/>
        </p:spPr>
        <p:txBody>
          <a:bodyPr wrap="square" rtlCol="0" anchor="ctr"/>
          <a:lstStyle/>
          <a:p>
            <a:pPr marL="0" indent="0" algn="l">
              <a:buNone/>
            </a:pPr>
            <a:endParaRPr lang="en-US" sz="1400" dirty="0"/>
          </a:p>
        </p:txBody>
      </p:sp>
      <p:sp>
        <p:nvSpPr>
          <p:cNvPr id="12" name="Text 10">
            <a:extLst>
              <a:ext uri="{FF2B5EF4-FFF2-40B4-BE49-F238E27FC236}">
                <a16:creationId xmlns:a16="http://schemas.microsoft.com/office/drawing/2014/main" id="{312A8AC1-637C-7F30-3FA1-4F07196CABF0}"/>
              </a:ext>
            </a:extLst>
          </p:cNvPr>
          <p:cNvSpPr/>
          <p:nvPr/>
        </p:nvSpPr>
        <p:spPr>
          <a:xfrm>
            <a:off x="777240" y="5230368"/>
            <a:ext cx="8229600" cy="384048"/>
          </a:xfrm>
          <a:prstGeom prst="rect">
            <a:avLst/>
          </a:prstGeom>
          <a:noFill/>
          <a:ln/>
        </p:spPr>
        <p:txBody>
          <a:bodyPr wrap="square"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Brooke Gatilin</a:t>
            </a:r>
            <a:endParaRPr lang="en-US" sz="2000" dirty="0"/>
          </a:p>
        </p:txBody>
      </p:sp>
      <p:sp>
        <p:nvSpPr>
          <p:cNvPr id="13" name="Text 11">
            <a:extLst>
              <a:ext uri="{FF2B5EF4-FFF2-40B4-BE49-F238E27FC236}">
                <a16:creationId xmlns:a16="http://schemas.microsoft.com/office/drawing/2014/main" id="{E5BDB192-FBF0-C223-D5C9-4A47F2663701}"/>
              </a:ext>
            </a:extLst>
          </p:cNvPr>
          <p:cNvSpPr/>
          <p:nvPr/>
        </p:nvSpPr>
        <p:spPr>
          <a:xfrm>
            <a:off x="777240" y="5596128"/>
            <a:ext cx="8229600" cy="292608"/>
          </a:xfrm>
          <a:prstGeom prst="rect">
            <a:avLst/>
          </a:prstGeom>
          <a:noFill/>
          <a:ln/>
        </p:spPr>
        <p:txBody>
          <a:bodyPr wrap="square" rtlCol="0" anchor="ctr"/>
          <a:lstStyle/>
          <a:p>
            <a:pPr marL="0" indent="0" algn="l">
              <a:buNone/>
            </a:pPr>
            <a:endParaRPr lang="en-US" sz="1400" dirty="0"/>
          </a:p>
        </p:txBody>
      </p:sp>
      <p:sp>
        <p:nvSpPr>
          <p:cNvPr id="14" name="Text 12">
            <a:extLst>
              <a:ext uri="{FF2B5EF4-FFF2-40B4-BE49-F238E27FC236}">
                <a16:creationId xmlns:a16="http://schemas.microsoft.com/office/drawing/2014/main" id="{B1FD23D6-94E1-E222-4A09-0E5712ECDE48}"/>
              </a:ext>
            </a:extLst>
          </p:cNvPr>
          <p:cNvSpPr/>
          <p:nvPr/>
        </p:nvSpPr>
        <p:spPr>
          <a:xfrm>
            <a:off x="7772400" y="914400"/>
            <a:ext cx="4114800" cy="4572000"/>
          </a:xfrm>
          <a:prstGeom prst="rect">
            <a:avLst/>
          </a:prstGeom>
          <a:noFill/>
          <a:ln/>
        </p:spPr>
        <p:txBody>
          <a:bodyPr wrap="square" rtlCol="0" anchor="ctr"/>
          <a:lstStyle/>
          <a:p>
            <a:pPr marL="0" indent="0" algn="ctr">
              <a:buNone/>
            </a:pPr>
            <a:r>
              <a:rPr lang="en-US" sz="20000" b="1" dirty="0">
                <a:solidFill>
                  <a:srgbClr val="FFFFFF">
                    <a:alpha val="6000"/>
                  </a:srgbClr>
                </a:solidFill>
                <a:latin typeface="Georgia" pitchFamily="34" charset="0"/>
                <a:ea typeface="Georgia" pitchFamily="34" charset="-122"/>
                <a:cs typeface="Georgia" pitchFamily="34" charset="-120"/>
              </a:rPr>
              <a:t>2026</a:t>
            </a:r>
            <a:endParaRPr lang="en-US" sz="20000" dirty="0"/>
          </a:p>
        </p:txBody>
      </p:sp>
    </p:spTree>
    <p:extLst>
      <p:ext uri="{BB962C8B-B14F-4D97-AF65-F5344CB8AC3E}">
        <p14:creationId xmlns:p14="http://schemas.microsoft.com/office/powerpoint/2010/main" val="19276100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6A88FAF4-B7F6-F3B9-A97B-40D9C1417C48}"/>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EEA556D-E722-E5F4-25B5-0C1DD8F07F79}"/>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a:extLst>
              <a:ext uri="{FF2B5EF4-FFF2-40B4-BE49-F238E27FC236}">
                <a16:creationId xmlns:a16="http://schemas.microsoft.com/office/drawing/2014/main" id="{B238961E-F17D-B75F-D4DF-2220C3B078FB}"/>
              </a:ext>
            </a:extLst>
          </p:cNvPr>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a:extLst>
              <a:ext uri="{FF2B5EF4-FFF2-40B4-BE49-F238E27FC236}">
                <a16:creationId xmlns:a16="http://schemas.microsoft.com/office/drawing/2014/main" id="{17F59796-E08F-242E-57F1-B0C107C35C4C}"/>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a:extLst>
              <a:ext uri="{FF2B5EF4-FFF2-40B4-BE49-F238E27FC236}">
                <a16:creationId xmlns:a16="http://schemas.microsoft.com/office/drawing/2014/main" id="{02AE101D-C6FD-9D4F-F6E1-386D4F16192D}"/>
              </a:ext>
            </a:extLst>
          </p:cNvPr>
          <p:cNvSpPr/>
          <p:nvPr/>
        </p:nvSpPr>
        <p:spPr>
          <a:xfrm>
            <a:off x="384047" y="73152"/>
            <a:ext cx="6635877"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Uniform Orders</a:t>
            </a:r>
            <a:endParaRPr lang="en-US" sz="4400" dirty="0"/>
          </a:p>
        </p:txBody>
      </p:sp>
      <p:sp>
        <p:nvSpPr>
          <p:cNvPr id="6" name="Shape 4">
            <a:extLst>
              <a:ext uri="{FF2B5EF4-FFF2-40B4-BE49-F238E27FC236}">
                <a16:creationId xmlns:a16="http://schemas.microsoft.com/office/drawing/2014/main" id="{52DF23B1-86D9-4F23-0D72-19FE55BBD05D}"/>
              </a:ext>
            </a:extLst>
          </p:cNvPr>
          <p:cNvSpPr/>
          <p:nvPr/>
        </p:nvSpPr>
        <p:spPr>
          <a:xfrm>
            <a:off x="7440548" y="402336"/>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a:extLst>
              <a:ext uri="{FF2B5EF4-FFF2-40B4-BE49-F238E27FC236}">
                <a16:creationId xmlns:a16="http://schemas.microsoft.com/office/drawing/2014/main" id="{9699E015-D200-6BBB-06A5-278A614BFCA6}"/>
              </a:ext>
            </a:extLst>
          </p:cNvPr>
          <p:cNvSpPr/>
          <p:nvPr/>
        </p:nvSpPr>
        <p:spPr>
          <a:xfrm>
            <a:off x="7970900" y="73152"/>
            <a:ext cx="2837307" cy="685800"/>
          </a:xfrm>
          <a:prstGeom prst="rect">
            <a:avLst/>
          </a:prstGeom>
          <a:noFill/>
          <a:ln/>
        </p:spPr>
        <p:txBody>
          <a:bodyPr wrap="square" lIns="0" tIns="0" rIns="0" bIns="0" rtlCol="0" anchor="ctr"/>
          <a:lstStyle/>
          <a:p>
            <a:pPr marL="0" indent="0" algn="l">
              <a:buNone/>
            </a:pPr>
            <a:r>
              <a:rPr lang="en-US" sz="1700" b="1" i="1" u="sng" dirty="0">
                <a:solidFill>
                  <a:srgbClr val="E0F4F6"/>
                </a:solidFill>
                <a:latin typeface="Calibri" pitchFamily="34" charset="0"/>
                <a:ea typeface="Calibri" pitchFamily="34" charset="-122"/>
                <a:cs typeface="Calibri" pitchFamily="34" charset="-120"/>
              </a:rPr>
              <a:t>Please use the uniform orders </a:t>
            </a:r>
            <a:endParaRPr lang="en-US" sz="1700" b="1" i="1" u="sng" dirty="0"/>
          </a:p>
        </p:txBody>
      </p:sp>
      <p:sp>
        <p:nvSpPr>
          <p:cNvPr id="8" name="Text 6">
            <a:extLst>
              <a:ext uri="{FF2B5EF4-FFF2-40B4-BE49-F238E27FC236}">
                <a16:creationId xmlns:a16="http://schemas.microsoft.com/office/drawing/2014/main" id="{EC85EF3A-0F09-0389-778F-85ECAD666B09}"/>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a:extLst>
              <a:ext uri="{FF2B5EF4-FFF2-40B4-BE49-F238E27FC236}">
                <a16:creationId xmlns:a16="http://schemas.microsoft.com/office/drawing/2014/main" id="{8B658BF7-5046-5CD5-1137-F3B793549C12}"/>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a:extLst>
              <a:ext uri="{FF2B5EF4-FFF2-40B4-BE49-F238E27FC236}">
                <a16:creationId xmlns:a16="http://schemas.microsoft.com/office/drawing/2014/main" id="{241069EE-606B-0EE0-2D20-662188C815E0}"/>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You can find them on OSCN.NET in the form section</a:t>
            </a:r>
            <a:endParaRPr lang="en-US" sz="1300" dirty="0"/>
          </a:p>
        </p:txBody>
      </p:sp>
      <p:sp>
        <p:nvSpPr>
          <p:cNvPr id="11" name="Text 9">
            <a:extLst>
              <a:ext uri="{FF2B5EF4-FFF2-40B4-BE49-F238E27FC236}">
                <a16:creationId xmlns:a16="http://schemas.microsoft.com/office/drawing/2014/main" id="{48426580-CA26-899C-2589-7BA7E5DE25A8}"/>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endParaRPr lang="en-US" sz="1100" dirty="0"/>
          </a:p>
        </p:txBody>
      </p:sp>
      <p:sp>
        <p:nvSpPr>
          <p:cNvPr id="12" name="Text 10">
            <a:extLst>
              <a:ext uri="{FF2B5EF4-FFF2-40B4-BE49-F238E27FC236}">
                <a16:creationId xmlns:a16="http://schemas.microsoft.com/office/drawing/2014/main" id="{12AEAED0-AF23-58BC-F2BB-498F4EE89288}"/>
              </a:ext>
            </a:extLst>
          </p:cNvPr>
          <p:cNvSpPr/>
          <p:nvPr/>
        </p:nvSpPr>
        <p:spPr>
          <a:xfrm>
            <a:off x="457200" y="1719072"/>
            <a:ext cx="11430000" cy="4480560"/>
          </a:xfrm>
          <a:prstGeom prst="rect">
            <a:avLst/>
          </a:prstGeom>
          <a:noFill/>
          <a:ln/>
        </p:spPr>
        <p:txBody>
          <a:bodyPr wrap="square" lIns="0" tIns="0" rIns="0" bIns="0" rtlCol="0" anchor="t"/>
          <a:lstStyle/>
          <a:p>
            <a:pPr marL="0" indent="0" algn="just">
              <a:lnSpc>
                <a:spcPct val="135000"/>
              </a:lnSpc>
              <a:buNone/>
            </a:pPr>
            <a:r>
              <a:rPr lang="en-US" sz="2800" b="1" u="sng" dirty="0">
                <a:solidFill>
                  <a:srgbClr val="0D2B55"/>
                </a:solidFill>
                <a:latin typeface="Calibri" pitchFamily="34" charset="0"/>
                <a:ea typeface="Calibri" pitchFamily="34" charset="-122"/>
                <a:cs typeface="Calibri" pitchFamily="34" charset="-120"/>
              </a:rPr>
              <a:t>Statutorily Required to use: </a:t>
            </a:r>
          </a:p>
          <a:p>
            <a:pPr algn="just">
              <a:lnSpc>
                <a:spcPct val="135000"/>
              </a:lnSpc>
            </a:pPr>
            <a:r>
              <a:rPr lang="en-US" sz="2800" dirty="0">
                <a:solidFill>
                  <a:srgbClr val="0D2B55"/>
                </a:solidFill>
                <a:ea typeface="Calibri" pitchFamily="34" charset="-122"/>
                <a:cs typeface="Calibri" pitchFamily="34" charset="-120"/>
              </a:rPr>
              <a:t>	</a:t>
            </a:r>
            <a:r>
              <a:rPr lang="en-US" sz="2800" dirty="0">
                <a:solidFill>
                  <a:schemeClr val="accent1">
                    <a:lumMod val="50000"/>
                  </a:schemeClr>
                </a:solidFill>
                <a:ea typeface="Calibri" pitchFamily="34" charset="-122"/>
                <a:cs typeface="Calibri" pitchFamily="34" charset="-120"/>
              </a:rPr>
              <a:t>1</a:t>
            </a:r>
            <a:r>
              <a:rPr lang="en-US" sz="2800" dirty="0">
                <a:solidFill>
                  <a:schemeClr val="accent1">
                    <a:lumMod val="50000"/>
                  </a:schemeClr>
                </a:solidFill>
              </a:rPr>
              <a:t>0A OK Stat § 1-4-503(A)(3)</a:t>
            </a:r>
          </a:p>
          <a:p>
            <a:pPr algn="just">
              <a:lnSpc>
                <a:spcPct val="135000"/>
              </a:lnSpc>
            </a:pPr>
            <a:r>
              <a:rPr lang="en-US" sz="2800" dirty="0">
                <a:solidFill>
                  <a:schemeClr val="accent1">
                    <a:lumMod val="50000"/>
                  </a:schemeClr>
                </a:solidFill>
              </a:rPr>
              <a:t>	“Uniform orders </a:t>
            </a:r>
            <a:r>
              <a:rPr lang="en-US" sz="2800" b="1" u="sng" dirty="0">
                <a:solidFill>
                  <a:schemeClr val="accent1">
                    <a:lumMod val="50000"/>
                  </a:schemeClr>
                </a:solidFill>
              </a:rPr>
              <a:t>shall</a:t>
            </a:r>
            <a:r>
              <a:rPr lang="en-US" sz="2800" dirty="0">
                <a:solidFill>
                  <a:schemeClr val="accent1">
                    <a:lumMod val="50000"/>
                  </a:schemeClr>
                </a:solidFill>
              </a:rPr>
              <a:t> be used by the court in </a:t>
            </a:r>
            <a:r>
              <a:rPr lang="en-US" sz="2800" b="1" u="sng" dirty="0">
                <a:solidFill>
                  <a:schemeClr val="accent1">
                    <a:lumMod val="50000"/>
                  </a:schemeClr>
                </a:solidFill>
              </a:rPr>
              <a:t>all </a:t>
            </a:r>
            <a:r>
              <a:rPr lang="en-US" sz="2800" dirty="0">
                <a:solidFill>
                  <a:schemeClr val="accent1">
                    <a:lumMod val="50000"/>
                  </a:schemeClr>
                </a:solidFill>
              </a:rPr>
              <a:t>deprived proceedings.” </a:t>
            </a:r>
          </a:p>
          <a:p>
            <a:pPr algn="just">
              <a:lnSpc>
                <a:spcPct val="135000"/>
              </a:lnSpc>
            </a:pPr>
            <a:endParaRPr lang="en-US" sz="2800" dirty="0">
              <a:solidFill>
                <a:schemeClr val="tx2"/>
              </a:solidFill>
              <a:latin typeface="Calibri" pitchFamily="34" charset="0"/>
              <a:ea typeface="Calibri" pitchFamily="34" charset="-122"/>
              <a:cs typeface="Calibri" pitchFamily="34" charset="-120"/>
            </a:endParaRPr>
          </a:p>
          <a:p>
            <a:pPr algn="just">
              <a:lnSpc>
                <a:spcPct val="135000"/>
              </a:lnSpc>
            </a:pPr>
            <a:endParaRPr lang="en-US" sz="2800" dirty="0"/>
          </a:p>
        </p:txBody>
      </p:sp>
      <p:sp>
        <p:nvSpPr>
          <p:cNvPr id="13" name="Shape 11">
            <a:extLst>
              <a:ext uri="{FF2B5EF4-FFF2-40B4-BE49-F238E27FC236}">
                <a16:creationId xmlns:a16="http://schemas.microsoft.com/office/drawing/2014/main" id="{2D8D42A8-9C92-AEC0-3BF9-4E401F9F0B04}"/>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a:extLst>
              <a:ext uri="{FF2B5EF4-FFF2-40B4-BE49-F238E27FC236}">
                <a16:creationId xmlns:a16="http://schemas.microsoft.com/office/drawing/2014/main" id="{996CDFB7-D295-2FE6-FDA9-E6E95699E01D}"/>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extLst>
      <p:ext uri="{BB962C8B-B14F-4D97-AF65-F5344CB8AC3E}">
        <p14:creationId xmlns:p14="http://schemas.microsoft.com/office/powerpoint/2010/main" val="5155818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EB4F07A-0F49-EA3D-155E-99B79795A3E3}"/>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1756135-5F40-7A46-47AC-646F51626C46}"/>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a:extLst>
              <a:ext uri="{FF2B5EF4-FFF2-40B4-BE49-F238E27FC236}">
                <a16:creationId xmlns:a16="http://schemas.microsoft.com/office/drawing/2014/main" id="{EA9D112A-E87E-6452-0178-FED94521480D}"/>
              </a:ext>
            </a:extLst>
          </p:cNvPr>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a:extLst>
              <a:ext uri="{FF2B5EF4-FFF2-40B4-BE49-F238E27FC236}">
                <a16:creationId xmlns:a16="http://schemas.microsoft.com/office/drawing/2014/main" id="{AAB4E392-5B64-9783-7C58-8B0E58F31E52}"/>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a:extLst>
              <a:ext uri="{FF2B5EF4-FFF2-40B4-BE49-F238E27FC236}">
                <a16:creationId xmlns:a16="http://schemas.microsoft.com/office/drawing/2014/main" id="{24D93EC0-3C74-B23B-E4B7-AC8CD751EEDB}"/>
              </a:ext>
            </a:extLst>
          </p:cNvPr>
          <p:cNvSpPr/>
          <p:nvPr/>
        </p:nvSpPr>
        <p:spPr>
          <a:xfrm>
            <a:off x="384047" y="73152"/>
            <a:ext cx="6635877"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Uniform Orders</a:t>
            </a:r>
            <a:endParaRPr lang="en-US" sz="4400" dirty="0"/>
          </a:p>
        </p:txBody>
      </p:sp>
      <p:sp>
        <p:nvSpPr>
          <p:cNvPr id="6" name="Shape 4">
            <a:extLst>
              <a:ext uri="{FF2B5EF4-FFF2-40B4-BE49-F238E27FC236}">
                <a16:creationId xmlns:a16="http://schemas.microsoft.com/office/drawing/2014/main" id="{031FED56-8EB9-51F0-F7FC-67D5792FD2AD}"/>
              </a:ext>
            </a:extLst>
          </p:cNvPr>
          <p:cNvSpPr/>
          <p:nvPr/>
        </p:nvSpPr>
        <p:spPr>
          <a:xfrm>
            <a:off x="7440548" y="402336"/>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a:extLst>
              <a:ext uri="{FF2B5EF4-FFF2-40B4-BE49-F238E27FC236}">
                <a16:creationId xmlns:a16="http://schemas.microsoft.com/office/drawing/2014/main" id="{C4D5171F-1819-33AA-7330-79B2538AFD44}"/>
              </a:ext>
            </a:extLst>
          </p:cNvPr>
          <p:cNvSpPr/>
          <p:nvPr/>
        </p:nvSpPr>
        <p:spPr>
          <a:xfrm>
            <a:off x="7970900" y="73152"/>
            <a:ext cx="2837307"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Please use the uniform orders </a:t>
            </a:r>
            <a:endParaRPr lang="en-US" sz="1700" dirty="0"/>
          </a:p>
        </p:txBody>
      </p:sp>
      <p:sp>
        <p:nvSpPr>
          <p:cNvPr id="8" name="Text 6">
            <a:extLst>
              <a:ext uri="{FF2B5EF4-FFF2-40B4-BE49-F238E27FC236}">
                <a16:creationId xmlns:a16="http://schemas.microsoft.com/office/drawing/2014/main" id="{D67794B9-9B5D-0E0D-A0AC-172A214C2B64}"/>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a:extLst>
              <a:ext uri="{FF2B5EF4-FFF2-40B4-BE49-F238E27FC236}">
                <a16:creationId xmlns:a16="http://schemas.microsoft.com/office/drawing/2014/main" id="{77DFFBFA-0CA8-C2FB-730A-13D8E2612F9A}"/>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a:extLst>
              <a:ext uri="{FF2B5EF4-FFF2-40B4-BE49-F238E27FC236}">
                <a16:creationId xmlns:a16="http://schemas.microsoft.com/office/drawing/2014/main" id="{76A61DF2-0DFF-F57F-BC24-E745CF9F8FB2}"/>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You can find them on OSCN.NET in the form section</a:t>
            </a:r>
            <a:endParaRPr lang="en-US" sz="1300" dirty="0"/>
          </a:p>
        </p:txBody>
      </p:sp>
      <p:sp>
        <p:nvSpPr>
          <p:cNvPr id="11" name="Text 9">
            <a:extLst>
              <a:ext uri="{FF2B5EF4-FFF2-40B4-BE49-F238E27FC236}">
                <a16:creationId xmlns:a16="http://schemas.microsoft.com/office/drawing/2014/main" id="{E309436A-1D63-B296-673B-8A3EE47900F4}"/>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endParaRPr lang="en-US" sz="1100" dirty="0"/>
          </a:p>
        </p:txBody>
      </p:sp>
      <p:sp>
        <p:nvSpPr>
          <p:cNvPr id="12" name="Text 10">
            <a:extLst>
              <a:ext uri="{FF2B5EF4-FFF2-40B4-BE49-F238E27FC236}">
                <a16:creationId xmlns:a16="http://schemas.microsoft.com/office/drawing/2014/main" id="{4B99EC0E-6FE3-6A60-9D05-0DD65D6FF3C4}"/>
              </a:ext>
            </a:extLst>
          </p:cNvPr>
          <p:cNvSpPr/>
          <p:nvPr/>
        </p:nvSpPr>
        <p:spPr>
          <a:xfrm>
            <a:off x="475488" y="1325880"/>
            <a:ext cx="11430000" cy="4480560"/>
          </a:xfrm>
          <a:prstGeom prst="rect">
            <a:avLst/>
          </a:prstGeom>
          <a:noFill/>
          <a:ln/>
        </p:spPr>
        <p:txBody>
          <a:bodyPr wrap="square" lIns="0" tIns="0" rIns="0" bIns="0" rtlCol="0" anchor="t"/>
          <a:lstStyle/>
          <a:p>
            <a:pPr marL="0" indent="0" algn="just">
              <a:lnSpc>
                <a:spcPct val="135000"/>
              </a:lnSpc>
              <a:buNone/>
            </a:pPr>
            <a:r>
              <a:rPr lang="en-US" sz="2800" b="1" u="sng" dirty="0">
                <a:solidFill>
                  <a:srgbClr val="0D2B55"/>
                </a:solidFill>
                <a:latin typeface="Calibri" pitchFamily="34" charset="0"/>
                <a:ea typeface="Calibri" pitchFamily="34" charset="-122"/>
                <a:cs typeface="Calibri" pitchFamily="34" charset="-120"/>
              </a:rPr>
              <a:t>Delinquent Forms:</a:t>
            </a:r>
          </a:p>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	Summary of Facts: Adjudication of Delinquent Petition(s)</a:t>
            </a:r>
          </a:p>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	Addendum to Summary of Facts: Adjudication of Delinquent Petition(s)</a:t>
            </a:r>
          </a:p>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		Both updated 2026  </a:t>
            </a:r>
          </a:p>
          <a:p>
            <a:pPr marL="0" indent="0" algn="just">
              <a:lnSpc>
                <a:spcPct val="135000"/>
              </a:lnSpc>
              <a:buNone/>
            </a:pPr>
            <a:r>
              <a:rPr lang="en-US" sz="2800" b="1" u="sng" dirty="0">
                <a:solidFill>
                  <a:srgbClr val="0D2B55"/>
                </a:solidFill>
                <a:latin typeface="Calibri" pitchFamily="34" charset="0"/>
                <a:ea typeface="Calibri" pitchFamily="34" charset="-122"/>
                <a:cs typeface="Calibri" pitchFamily="34" charset="-120"/>
              </a:rPr>
              <a:t>Youthful Offender Forms:</a:t>
            </a:r>
          </a:p>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	Youthful Offender Plea of Guilty-Summary of Facts</a:t>
            </a:r>
          </a:p>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	Judgment of Adjudication as Youthful Offender</a:t>
            </a:r>
          </a:p>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		Both updated 2026</a:t>
            </a:r>
            <a:endParaRPr lang="en-US" sz="2800" dirty="0"/>
          </a:p>
        </p:txBody>
      </p:sp>
      <p:sp>
        <p:nvSpPr>
          <p:cNvPr id="13" name="Shape 11">
            <a:extLst>
              <a:ext uri="{FF2B5EF4-FFF2-40B4-BE49-F238E27FC236}">
                <a16:creationId xmlns:a16="http://schemas.microsoft.com/office/drawing/2014/main" id="{A9757D7D-A6DC-4AC2-FC46-65EDA45D520D}"/>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a:extLst>
              <a:ext uri="{FF2B5EF4-FFF2-40B4-BE49-F238E27FC236}">
                <a16:creationId xmlns:a16="http://schemas.microsoft.com/office/drawing/2014/main" id="{95DE81DD-1DFD-351E-C86C-9FB79C4DA3DA}"/>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extLst>
      <p:ext uri="{BB962C8B-B14F-4D97-AF65-F5344CB8AC3E}">
        <p14:creationId xmlns:p14="http://schemas.microsoft.com/office/powerpoint/2010/main" val="9241257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CE4F3-922F-F255-1BB9-E790E38E3A19}"/>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139D05EA-8600-52F9-EFA7-F5D02BE90B97}"/>
              </a:ext>
            </a:extLst>
          </p:cNvPr>
          <p:cNvSpPr/>
          <p:nvPr/>
        </p:nvSpPr>
        <p:spPr>
          <a:xfrm>
            <a:off x="8503920" y="0"/>
            <a:ext cx="3657600" cy="6858000"/>
          </a:xfrm>
          <a:prstGeom prst="rect">
            <a:avLst/>
          </a:prstGeom>
          <a:solidFill>
            <a:srgbClr val="007E8A">
              <a:alpha val="25000"/>
            </a:srgbClr>
          </a:solidFill>
          <a:ln w="12700">
            <a:solidFill>
              <a:srgbClr val="007E8A"/>
            </a:solidFill>
            <a:prstDash val="solid"/>
          </a:ln>
        </p:spPr>
        <p:txBody>
          <a:bodyPr/>
          <a:lstStyle/>
          <a:p>
            <a:endParaRPr lang="en-US"/>
          </a:p>
        </p:txBody>
      </p:sp>
      <p:sp>
        <p:nvSpPr>
          <p:cNvPr id="3" name="Shape 1">
            <a:extLst>
              <a:ext uri="{FF2B5EF4-FFF2-40B4-BE49-F238E27FC236}">
                <a16:creationId xmlns:a16="http://schemas.microsoft.com/office/drawing/2014/main" id="{6AACE377-DFC0-713F-4EA7-5CD74DC4BF63}"/>
              </a:ext>
            </a:extLst>
          </p:cNvPr>
          <p:cNvSpPr/>
          <p:nvPr/>
        </p:nvSpPr>
        <p:spPr>
          <a:xfrm>
            <a:off x="0" y="0"/>
            <a:ext cx="12161520" cy="164592"/>
          </a:xfrm>
          <a:prstGeom prst="rect">
            <a:avLst/>
          </a:prstGeom>
          <a:solidFill>
            <a:srgbClr val="F0A500"/>
          </a:solidFill>
          <a:ln w="12700">
            <a:solidFill>
              <a:srgbClr val="F0A500"/>
            </a:solidFill>
            <a:prstDash val="solid"/>
          </a:ln>
        </p:spPr>
        <p:txBody>
          <a:bodyPr/>
          <a:lstStyle/>
          <a:p>
            <a:endParaRPr lang="en-US"/>
          </a:p>
        </p:txBody>
      </p:sp>
      <p:sp>
        <p:nvSpPr>
          <p:cNvPr id="4" name="Shape 2">
            <a:extLst>
              <a:ext uri="{FF2B5EF4-FFF2-40B4-BE49-F238E27FC236}">
                <a16:creationId xmlns:a16="http://schemas.microsoft.com/office/drawing/2014/main" id="{9012DC5F-C7A4-B511-5F8E-521290A6312E}"/>
              </a:ext>
            </a:extLst>
          </p:cNvPr>
          <p:cNvSpPr/>
          <p:nvPr/>
        </p:nvSpPr>
        <p:spPr>
          <a:xfrm>
            <a:off x="0" y="6693408"/>
            <a:ext cx="12161520" cy="164592"/>
          </a:xfrm>
          <a:prstGeom prst="rect">
            <a:avLst/>
          </a:prstGeom>
          <a:solidFill>
            <a:srgbClr val="F0A500"/>
          </a:solidFill>
          <a:ln w="12700">
            <a:solidFill>
              <a:srgbClr val="F0A500"/>
            </a:solidFill>
            <a:prstDash val="solid"/>
          </a:ln>
        </p:spPr>
        <p:txBody>
          <a:bodyPr/>
          <a:lstStyle/>
          <a:p>
            <a:endParaRPr lang="en-US"/>
          </a:p>
        </p:txBody>
      </p:sp>
      <p:sp>
        <p:nvSpPr>
          <p:cNvPr id="5" name="Shape 3">
            <a:extLst>
              <a:ext uri="{FF2B5EF4-FFF2-40B4-BE49-F238E27FC236}">
                <a16:creationId xmlns:a16="http://schemas.microsoft.com/office/drawing/2014/main" id="{98467B4A-6657-A166-790F-6AA59B8BAD96}"/>
              </a:ext>
            </a:extLst>
          </p:cNvPr>
          <p:cNvSpPr/>
          <p:nvPr/>
        </p:nvSpPr>
        <p:spPr>
          <a:xfrm>
            <a:off x="502920" y="164592"/>
            <a:ext cx="91440" cy="6528816"/>
          </a:xfrm>
          <a:prstGeom prst="rect">
            <a:avLst/>
          </a:prstGeom>
          <a:solidFill>
            <a:srgbClr val="F0A500"/>
          </a:solidFill>
          <a:ln w="12700">
            <a:solidFill>
              <a:srgbClr val="F0A500"/>
            </a:solidFill>
            <a:prstDash val="solid"/>
          </a:ln>
        </p:spPr>
        <p:txBody>
          <a:bodyPr/>
          <a:lstStyle/>
          <a:p>
            <a:endParaRPr lang="en-US"/>
          </a:p>
        </p:txBody>
      </p:sp>
      <p:sp>
        <p:nvSpPr>
          <p:cNvPr id="6" name="Text 4">
            <a:extLst>
              <a:ext uri="{FF2B5EF4-FFF2-40B4-BE49-F238E27FC236}">
                <a16:creationId xmlns:a16="http://schemas.microsoft.com/office/drawing/2014/main" id="{FA27D5F5-6A86-0421-677B-E9EF1947B74F}"/>
              </a:ext>
            </a:extLst>
          </p:cNvPr>
          <p:cNvSpPr/>
          <p:nvPr/>
        </p:nvSpPr>
        <p:spPr>
          <a:xfrm>
            <a:off x="1394460" y="1792224"/>
            <a:ext cx="6995160" cy="2194560"/>
          </a:xfrm>
          <a:prstGeom prst="rect">
            <a:avLst/>
          </a:prstGeom>
          <a:noFill/>
          <a:ln/>
        </p:spPr>
        <p:txBody>
          <a:bodyPr wrap="square" rtlCol="0" anchor="t"/>
          <a:lstStyle/>
          <a:p>
            <a:pPr marL="0" indent="0" algn="l">
              <a:lnSpc>
                <a:spcPct val="115000"/>
              </a:lnSpc>
              <a:buNone/>
            </a:pPr>
            <a:r>
              <a:rPr lang="en-US" sz="5200" b="1" dirty="0">
                <a:solidFill>
                  <a:schemeClr val="tx2"/>
                </a:solidFill>
                <a:latin typeface="Georgia" pitchFamily="34" charset="0"/>
                <a:ea typeface="Georgia" pitchFamily="34" charset="-122"/>
                <a:cs typeface="Georgia" pitchFamily="34" charset="-120"/>
              </a:rPr>
              <a:t>Case Law Updates</a:t>
            </a:r>
            <a:endParaRPr lang="en-US" sz="5200" dirty="0"/>
          </a:p>
        </p:txBody>
      </p:sp>
      <p:sp>
        <p:nvSpPr>
          <p:cNvPr id="7" name="Shape 5">
            <a:extLst>
              <a:ext uri="{FF2B5EF4-FFF2-40B4-BE49-F238E27FC236}">
                <a16:creationId xmlns:a16="http://schemas.microsoft.com/office/drawing/2014/main" id="{FE37DF78-9F16-BC67-0492-0FCFE83C9D67}"/>
              </a:ext>
            </a:extLst>
          </p:cNvPr>
          <p:cNvSpPr/>
          <p:nvPr/>
        </p:nvSpPr>
        <p:spPr>
          <a:xfrm>
            <a:off x="777240" y="3474720"/>
            <a:ext cx="5486400" cy="54864"/>
          </a:xfrm>
          <a:prstGeom prst="rect">
            <a:avLst/>
          </a:prstGeom>
          <a:solidFill>
            <a:srgbClr val="F0A500"/>
          </a:solidFill>
          <a:ln w="12700">
            <a:solidFill>
              <a:srgbClr val="F0A500"/>
            </a:solidFill>
            <a:prstDash val="solid"/>
          </a:ln>
        </p:spPr>
        <p:txBody>
          <a:bodyPr/>
          <a:lstStyle/>
          <a:p>
            <a:endParaRPr lang="en-US"/>
          </a:p>
        </p:txBody>
      </p:sp>
      <p:sp>
        <p:nvSpPr>
          <p:cNvPr id="9" name="Text 7">
            <a:extLst>
              <a:ext uri="{FF2B5EF4-FFF2-40B4-BE49-F238E27FC236}">
                <a16:creationId xmlns:a16="http://schemas.microsoft.com/office/drawing/2014/main" id="{8F16AE46-21D8-FDEB-489F-CD69DEA21793}"/>
              </a:ext>
            </a:extLst>
          </p:cNvPr>
          <p:cNvSpPr/>
          <p:nvPr/>
        </p:nvSpPr>
        <p:spPr>
          <a:xfrm>
            <a:off x="777240" y="4206240"/>
            <a:ext cx="3657600" cy="274320"/>
          </a:xfrm>
          <a:prstGeom prst="rect">
            <a:avLst/>
          </a:prstGeom>
          <a:noFill/>
          <a:ln/>
        </p:spPr>
        <p:txBody>
          <a:bodyPr wrap="square" rtlCol="0" anchor="ctr"/>
          <a:lstStyle/>
          <a:p>
            <a:pPr marL="0" indent="0" algn="l">
              <a:buNone/>
            </a:pPr>
            <a:endParaRPr lang="en-US" sz="1300" dirty="0"/>
          </a:p>
        </p:txBody>
      </p:sp>
      <p:sp>
        <p:nvSpPr>
          <p:cNvPr id="10" name="Text 8">
            <a:extLst>
              <a:ext uri="{FF2B5EF4-FFF2-40B4-BE49-F238E27FC236}">
                <a16:creationId xmlns:a16="http://schemas.microsoft.com/office/drawing/2014/main" id="{982A8BC5-C9D0-E096-FF09-652FAE8F6C8B}"/>
              </a:ext>
            </a:extLst>
          </p:cNvPr>
          <p:cNvSpPr/>
          <p:nvPr/>
        </p:nvSpPr>
        <p:spPr>
          <a:xfrm>
            <a:off x="777240" y="4498848"/>
            <a:ext cx="8229600" cy="384048"/>
          </a:xfrm>
          <a:prstGeom prst="rect">
            <a:avLst/>
          </a:prstGeom>
          <a:noFill/>
          <a:ln/>
        </p:spPr>
        <p:txBody>
          <a:bodyPr wrap="square"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Kaitlyn Allen</a:t>
            </a:r>
            <a:endParaRPr lang="en-US" sz="2000" dirty="0"/>
          </a:p>
        </p:txBody>
      </p:sp>
      <p:sp>
        <p:nvSpPr>
          <p:cNvPr id="11" name="Text 9">
            <a:extLst>
              <a:ext uri="{FF2B5EF4-FFF2-40B4-BE49-F238E27FC236}">
                <a16:creationId xmlns:a16="http://schemas.microsoft.com/office/drawing/2014/main" id="{0E6B71A4-5D4C-2F79-C8B0-8A3C004A0ED1}"/>
              </a:ext>
            </a:extLst>
          </p:cNvPr>
          <p:cNvSpPr/>
          <p:nvPr/>
        </p:nvSpPr>
        <p:spPr>
          <a:xfrm>
            <a:off x="777240" y="4864608"/>
            <a:ext cx="8229600" cy="292608"/>
          </a:xfrm>
          <a:prstGeom prst="rect">
            <a:avLst/>
          </a:prstGeom>
          <a:noFill/>
          <a:ln/>
        </p:spPr>
        <p:txBody>
          <a:bodyPr wrap="square" rtlCol="0" anchor="ctr"/>
          <a:lstStyle/>
          <a:p>
            <a:pPr marL="0" indent="0" algn="l">
              <a:buNone/>
            </a:pPr>
            <a:endParaRPr lang="en-US" sz="1400" dirty="0"/>
          </a:p>
        </p:txBody>
      </p:sp>
      <p:sp>
        <p:nvSpPr>
          <p:cNvPr id="12" name="Text 10">
            <a:extLst>
              <a:ext uri="{FF2B5EF4-FFF2-40B4-BE49-F238E27FC236}">
                <a16:creationId xmlns:a16="http://schemas.microsoft.com/office/drawing/2014/main" id="{3DAF7418-83A3-9BB1-CA86-5342E571BD94}"/>
              </a:ext>
            </a:extLst>
          </p:cNvPr>
          <p:cNvSpPr/>
          <p:nvPr/>
        </p:nvSpPr>
        <p:spPr>
          <a:xfrm>
            <a:off x="777240" y="5230368"/>
            <a:ext cx="8229600" cy="384048"/>
          </a:xfrm>
          <a:prstGeom prst="rect">
            <a:avLst/>
          </a:prstGeom>
          <a:noFill/>
          <a:ln/>
        </p:spPr>
        <p:txBody>
          <a:bodyPr wrap="square" rtlCol="0" anchor="ctr"/>
          <a:lstStyle/>
          <a:p>
            <a:pPr marL="0" indent="0" algn="l">
              <a:buNone/>
            </a:pPr>
            <a:r>
              <a:rPr lang="en-US" sz="2000" b="1" dirty="0">
                <a:solidFill>
                  <a:srgbClr val="FFFFFF"/>
                </a:solidFill>
                <a:latin typeface="Calibri" pitchFamily="34" charset="0"/>
                <a:ea typeface="Calibri" pitchFamily="34" charset="-122"/>
                <a:cs typeface="Calibri" pitchFamily="34" charset="-120"/>
              </a:rPr>
              <a:t>Brooke Gatilin</a:t>
            </a:r>
            <a:endParaRPr lang="en-US" sz="2000" dirty="0"/>
          </a:p>
        </p:txBody>
      </p:sp>
      <p:sp>
        <p:nvSpPr>
          <p:cNvPr id="13" name="Text 11">
            <a:extLst>
              <a:ext uri="{FF2B5EF4-FFF2-40B4-BE49-F238E27FC236}">
                <a16:creationId xmlns:a16="http://schemas.microsoft.com/office/drawing/2014/main" id="{FA59CB46-0C8C-65BE-5C74-CABA38FBE140}"/>
              </a:ext>
            </a:extLst>
          </p:cNvPr>
          <p:cNvSpPr/>
          <p:nvPr/>
        </p:nvSpPr>
        <p:spPr>
          <a:xfrm>
            <a:off x="777240" y="5596128"/>
            <a:ext cx="8229600" cy="292608"/>
          </a:xfrm>
          <a:prstGeom prst="rect">
            <a:avLst/>
          </a:prstGeom>
          <a:noFill/>
          <a:ln/>
        </p:spPr>
        <p:txBody>
          <a:bodyPr wrap="square" rtlCol="0" anchor="ctr"/>
          <a:lstStyle/>
          <a:p>
            <a:pPr marL="0" indent="0" algn="l">
              <a:buNone/>
            </a:pPr>
            <a:endParaRPr lang="en-US" sz="1400" dirty="0"/>
          </a:p>
        </p:txBody>
      </p:sp>
      <p:sp>
        <p:nvSpPr>
          <p:cNvPr id="14" name="Text 12">
            <a:extLst>
              <a:ext uri="{FF2B5EF4-FFF2-40B4-BE49-F238E27FC236}">
                <a16:creationId xmlns:a16="http://schemas.microsoft.com/office/drawing/2014/main" id="{00463025-6CFE-1984-8208-122FB4E90530}"/>
              </a:ext>
            </a:extLst>
          </p:cNvPr>
          <p:cNvSpPr/>
          <p:nvPr/>
        </p:nvSpPr>
        <p:spPr>
          <a:xfrm>
            <a:off x="7772400" y="914400"/>
            <a:ext cx="4114800" cy="4572000"/>
          </a:xfrm>
          <a:prstGeom prst="rect">
            <a:avLst/>
          </a:prstGeom>
          <a:noFill/>
          <a:ln/>
        </p:spPr>
        <p:txBody>
          <a:bodyPr wrap="square" rtlCol="0" anchor="ctr"/>
          <a:lstStyle/>
          <a:p>
            <a:pPr marL="0" indent="0" algn="ctr">
              <a:buNone/>
            </a:pPr>
            <a:r>
              <a:rPr lang="en-US" sz="20000" b="1" dirty="0">
                <a:solidFill>
                  <a:srgbClr val="FFFFFF">
                    <a:alpha val="6000"/>
                  </a:srgbClr>
                </a:solidFill>
                <a:latin typeface="Georgia" pitchFamily="34" charset="0"/>
                <a:ea typeface="Georgia" pitchFamily="34" charset="-122"/>
                <a:cs typeface="Georgia" pitchFamily="34" charset="-120"/>
              </a:rPr>
              <a:t>2026</a:t>
            </a:r>
            <a:endParaRPr lang="en-US" sz="20000" dirty="0"/>
          </a:p>
        </p:txBody>
      </p:sp>
    </p:spTree>
    <p:extLst>
      <p:ext uri="{BB962C8B-B14F-4D97-AF65-F5344CB8AC3E}">
        <p14:creationId xmlns:p14="http://schemas.microsoft.com/office/powerpoint/2010/main" val="8494900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AD Alleged Deprived Child</a:t>
            </a:r>
          </a:p>
          <a:p>
            <a:pPr marL="0" indent="0" algn="l">
              <a:buNone/>
            </a:pPr>
            <a:r>
              <a:rPr lang="en-US" sz="2400" b="1" dirty="0">
                <a:solidFill>
                  <a:srgbClr val="FFFFFF"/>
                </a:solidFill>
                <a:latin typeface="Georgia" pitchFamily="34" charset="0"/>
              </a:rPr>
              <a:t>Court of Civil Appeals, Case No. 122719, Decided 8/6/2025</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C0392B"/>
          </a:solidFill>
          <a:ln w="12700">
            <a:solidFill>
              <a:srgbClr val="C0392B"/>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Reversed and Remanded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122719   •   Judge: HIXON   •   Decided: 8/6/2025; Mandate: 9/11/2025   •   Appeal From: Cleveland County JD-2023-73; Judge Conyers</a:t>
            </a:r>
          </a:p>
        </p:txBody>
      </p:sp>
      <p:sp>
        <p:nvSpPr>
          <p:cNvPr id="12" name="SummaryBody"/>
          <p:cNvSpPr/>
          <p:nvPr/>
        </p:nvSpPr>
        <p:spPr>
          <a:xfrm>
            <a:off x="161902" y="1865376"/>
            <a:ext cx="11652145" cy="4480560"/>
          </a:xfrm>
          <a:prstGeom prst="rect">
            <a:avLst/>
          </a:prstGeom>
          <a:noFill/>
          <a:ln/>
        </p:spPr>
        <p:txBody>
          <a:bodyPr wrap="square" lIns="0" tIns="0" rIns="0" bIns="0" rtlCol="0" anchor="t"/>
          <a:lstStyle/>
          <a:p>
            <a:pPr lvl="1" algn="just"/>
            <a:r>
              <a:rPr lang="en-US" sz="1600" dirty="0"/>
              <a:t>The State filed an Amended Deprived Petition in February, 2024 (4 months after adjudication) adding a request to Terminate Mother’s Parental Rights.  Mother appeared at a Permanency and Review Hearing in March 2024.  Court made a handwritten notation in its Order that Mother was served with the Amended Petition in open Court.  Further Permanency and Review Hearing was scheduled for a date certain (June 5, 2024). The Uniform Order included the notation (per 10A O.S. Section 1-4-603(B) that mother was advised that “FAILURE TO APPEAR AT ANY SUBSEQUENT HEARING OR COMPLY WITH ANY REQUIREMENTS OF THE COURT MAY RESULT IN THE TERMINATION OF PARENTAL RIGHTS TO THE CHILD(REN).”   A Certificate of Mailing was included which states that a copy of the Order was hand-delivered.  The Certificate lists the names of the parties but does not have boxes checked to indicate who received it.</a:t>
            </a:r>
          </a:p>
          <a:p>
            <a:pPr lvl="1" algn="just"/>
            <a:endParaRPr lang="en-US" sz="1600" dirty="0"/>
          </a:p>
          <a:p>
            <a:pPr lvl="1" algn="just"/>
            <a:r>
              <a:rPr lang="en-US" sz="1600" dirty="0"/>
              <a:t>On June 5, 2024, Mother failed to appear for Permanency and Review Hearing.  Court heard testimony and found her failure to appear constituted consent to termination. A separate Order Terminating Parental Rights was also filed.</a:t>
            </a:r>
          </a:p>
          <a:p>
            <a:pPr lvl="1" algn="just"/>
            <a:endParaRPr lang="en-US" sz="1600" dirty="0"/>
          </a:p>
          <a:p>
            <a:pPr lvl="1" algn="just"/>
            <a:r>
              <a:rPr lang="en-US" sz="1600" dirty="0"/>
              <a:t>Mother moved to vacate which the Court denied finding that Mother had notice of the June 5, 2024 Hearing and had no unavoidable casualty or misfortune.  Mother appealed.</a:t>
            </a:r>
            <a:endParaRPr lang="en-US" sz="1600" dirty="0">
              <a:solidFill>
                <a:srgbClr val="0D2B55"/>
              </a:solidFill>
            </a:endParaRP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a:extLst>
            <a:ext uri="{FF2B5EF4-FFF2-40B4-BE49-F238E27FC236}">
              <a16:creationId xmlns:a16="http://schemas.microsoft.com/office/drawing/2014/main" id="{7CE5F3E9-7815-99E5-8AF0-6502C519A5B3}"/>
            </a:ext>
          </a:extLst>
        </p:cNvPr>
        <p:cNvGrpSpPr/>
        <p:nvPr/>
      </p:nvGrpSpPr>
      <p:grpSpPr>
        <a:xfrm>
          <a:off x="0" y="0"/>
          <a:ext cx="0" cy="0"/>
          <a:chOff x="0" y="0"/>
          <a:chExt cx="0" cy="0"/>
        </a:xfrm>
      </p:grpSpPr>
      <p:sp>
        <p:nvSpPr>
          <p:cNvPr id="13" name="FooterBg">
            <a:extLst>
              <a:ext uri="{FF2B5EF4-FFF2-40B4-BE49-F238E27FC236}">
                <a16:creationId xmlns:a16="http://schemas.microsoft.com/office/drawing/2014/main" id="{2B9A4254-9FB2-DD6F-F7A2-DCA52CDDBC16}"/>
              </a:ext>
            </a:extLst>
          </p:cNvPr>
          <p:cNvSpPr/>
          <p:nvPr/>
        </p:nvSpPr>
        <p:spPr>
          <a:xfrm>
            <a:off x="210312" y="6601752"/>
            <a:ext cx="11981688"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6" name="Rectangle 15">
            <a:extLst>
              <a:ext uri="{FF2B5EF4-FFF2-40B4-BE49-F238E27FC236}">
                <a16:creationId xmlns:a16="http://schemas.microsoft.com/office/drawing/2014/main" id="{D0702CE2-9C30-CF0B-B5E5-CA5BA917E5CC}"/>
              </a:ext>
            </a:extLst>
          </p:cNvPr>
          <p:cNvSpPr/>
          <p:nvPr/>
        </p:nvSpPr>
        <p:spPr>
          <a:xfrm>
            <a:off x="287174" y="5769864"/>
            <a:ext cx="11841122" cy="856187"/>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Sidebar">
            <a:extLst>
              <a:ext uri="{FF2B5EF4-FFF2-40B4-BE49-F238E27FC236}">
                <a16:creationId xmlns:a16="http://schemas.microsoft.com/office/drawing/2014/main" id="{C3DD616F-511E-E658-FC4F-3377BCD38D2C}"/>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a:extLst>
              <a:ext uri="{FF2B5EF4-FFF2-40B4-BE49-F238E27FC236}">
                <a16:creationId xmlns:a16="http://schemas.microsoft.com/office/drawing/2014/main" id="{B3C15CD8-90D6-17EA-BE7A-BAAA8CEA2B01}"/>
              </a:ext>
            </a:extLst>
          </p:cNvPr>
          <p:cNvSpPr/>
          <p:nvPr/>
        </p:nvSpPr>
        <p:spPr>
          <a:xfrm>
            <a:off x="139648" y="-24399"/>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a:extLst>
              <a:ext uri="{FF2B5EF4-FFF2-40B4-BE49-F238E27FC236}">
                <a16:creationId xmlns:a16="http://schemas.microsoft.com/office/drawing/2014/main" id="{6CABC249-68BF-ACBD-66C8-D9D121C43851}"/>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a:extLst>
              <a:ext uri="{FF2B5EF4-FFF2-40B4-BE49-F238E27FC236}">
                <a16:creationId xmlns:a16="http://schemas.microsoft.com/office/drawing/2014/main" id="{637AA3B3-CFBC-CAF6-E2DC-E0C1DF17142A}"/>
              </a:ext>
            </a:extLst>
          </p:cNvPr>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AD Alleged Deprived Child- continued</a:t>
            </a:r>
          </a:p>
        </p:txBody>
      </p:sp>
      <p:sp>
        <p:nvSpPr>
          <p:cNvPr id="6" name="GoldDot">
            <a:extLst>
              <a:ext uri="{FF2B5EF4-FFF2-40B4-BE49-F238E27FC236}">
                <a16:creationId xmlns:a16="http://schemas.microsoft.com/office/drawing/2014/main" id="{AAE2D76F-E087-535E-626A-38D2D79768A2}"/>
              </a:ext>
            </a:extLst>
          </p:cNvPr>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a:extLst>
              <a:ext uri="{FF2B5EF4-FFF2-40B4-BE49-F238E27FC236}">
                <a16:creationId xmlns:a16="http://schemas.microsoft.com/office/drawing/2014/main" id="{FBA5144D-0E2F-2365-40A0-F499C8B033AB}"/>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a:extLst>
              <a:ext uri="{FF2B5EF4-FFF2-40B4-BE49-F238E27FC236}">
                <a16:creationId xmlns:a16="http://schemas.microsoft.com/office/drawing/2014/main" id="{6B0D9B39-0853-C0DC-797F-B1341BAC85B6}"/>
              </a:ext>
            </a:extLst>
          </p:cNvPr>
          <p:cNvSpPr/>
          <p:nvPr/>
        </p:nvSpPr>
        <p:spPr>
          <a:xfrm>
            <a:off x="384048" y="804672"/>
            <a:ext cx="5029200" cy="402336"/>
          </a:xfrm>
          <a:prstGeom prst="roundRect">
            <a:avLst>
              <a:gd name="adj" fmla="val 18182"/>
            </a:avLst>
          </a:prstGeom>
          <a:solidFill>
            <a:srgbClr val="C0392B"/>
          </a:solidFill>
          <a:ln w="12700">
            <a:solidFill>
              <a:srgbClr val="C0392B"/>
            </a:solidFill>
            <a:prstDash val="solid"/>
          </a:ln>
        </p:spPr>
        <p:txBody>
          <a:bodyPr/>
          <a:lstStyle/>
          <a:p>
            <a:endParaRPr lang="en-US"/>
          </a:p>
        </p:txBody>
      </p:sp>
      <p:sp>
        <p:nvSpPr>
          <p:cNvPr id="9" name="ResultText">
            <a:extLst>
              <a:ext uri="{FF2B5EF4-FFF2-40B4-BE49-F238E27FC236}">
                <a16:creationId xmlns:a16="http://schemas.microsoft.com/office/drawing/2014/main" id="{7501EF33-7AA0-01D9-D6A3-4DA068154A85}"/>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Reversed and Remanded</a:t>
            </a:r>
          </a:p>
        </p:txBody>
      </p:sp>
      <p:sp>
        <p:nvSpPr>
          <p:cNvPr id="10" name="SectionLabel">
            <a:extLst>
              <a:ext uri="{FF2B5EF4-FFF2-40B4-BE49-F238E27FC236}">
                <a16:creationId xmlns:a16="http://schemas.microsoft.com/office/drawing/2014/main" id="{7FA483FF-60AB-5789-B587-AF39BEB008E6}"/>
              </a:ext>
            </a:extLst>
          </p:cNvPr>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a:extLst>
              <a:ext uri="{FF2B5EF4-FFF2-40B4-BE49-F238E27FC236}">
                <a16:creationId xmlns:a16="http://schemas.microsoft.com/office/drawing/2014/main" id="{8F2AA8BA-30D0-E14C-2A54-99B278E2F2C1}"/>
              </a:ext>
            </a:extLst>
          </p:cNvPr>
          <p:cNvSpPr/>
          <p:nvPr/>
        </p:nvSpPr>
        <p:spPr>
          <a:xfrm>
            <a:off x="384048" y="1491291"/>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
        <p:nvSpPr>
          <p:cNvPr id="15" name="Details">
            <a:extLst>
              <a:ext uri="{FF2B5EF4-FFF2-40B4-BE49-F238E27FC236}">
                <a16:creationId xmlns:a16="http://schemas.microsoft.com/office/drawing/2014/main" id="{87AAAA27-C87B-A2D5-45B5-5D7B87F641D6}"/>
              </a:ext>
            </a:extLst>
          </p:cNvPr>
          <p:cNvSpPr/>
          <p:nvPr/>
        </p:nvSpPr>
        <p:spPr>
          <a:xfrm>
            <a:off x="355244" y="1898801"/>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122719   •   Judge: HIXON   •   Decided: 8/6/2025; Mandate: 9/11/2025   •   Appeal From: Cleveland County JD-2023-73; Judge Conyers</a:t>
            </a:r>
          </a:p>
        </p:txBody>
      </p:sp>
      <p:sp>
        <p:nvSpPr>
          <p:cNvPr id="12" name="SummaryBody">
            <a:extLst>
              <a:ext uri="{FF2B5EF4-FFF2-40B4-BE49-F238E27FC236}">
                <a16:creationId xmlns:a16="http://schemas.microsoft.com/office/drawing/2014/main" id="{88F8D348-CFB0-66FC-BE01-08E2A9B93708}"/>
              </a:ext>
            </a:extLst>
          </p:cNvPr>
          <p:cNvSpPr/>
          <p:nvPr/>
        </p:nvSpPr>
        <p:spPr>
          <a:xfrm>
            <a:off x="161902" y="1865376"/>
            <a:ext cx="11652145" cy="4480560"/>
          </a:xfrm>
          <a:prstGeom prst="rect">
            <a:avLst/>
          </a:prstGeom>
          <a:noFill/>
          <a:ln/>
        </p:spPr>
        <p:txBody>
          <a:bodyPr wrap="square" lIns="0" tIns="0" rIns="0" bIns="0" rtlCol="0" anchor="t"/>
          <a:lstStyle/>
          <a:p>
            <a:pPr lvl="1" algn="just"/>
            <a:endParaRPr lang="en-US" sz="1600" dirty="0">
              <a:solidFill>
                <a:srgbClr val="0D2B55"/>
              </a:solidFill>
            </a:endParaRPr>
          </a:p>
        </p:txBody>
      </p:sp>
      <p:sp>
        <p:nvSpPr>
          <p:cNvPr id="14" name="FooterText">
            <a:extLst>
              <a:ext uri="{FF2B5EF4-FFF2-40B4-BE49-F238E27FC236}">
                <a16:creationId xmlns:a16="http://schemas.microsoft.com/office/drawing/2014/main" id="{CE6CBBA9-74CB-1790-529E-78AA006AF0AE}"/>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7" name="TextBox 16">
            <a:extLst>
              <a:ext uri="{FF2B5EF4-FFF2-40B4-BE49-F238E27FC236}">
                <a16:creationId xmlns:a16="http://schemas.microsoft.com/office/drawing/2014/main" id="{92D2A1D3-6FD2-F682-9FEC-9EF504E4AAD0}"/>
              </a:ext>
            </a:extLst>
          </p:cNvPr>
          <p:cNvSpPr txBox="1"/>
          <p:nvPr/>
        </p:nvSpPr>
        <p:spPr>
          <a:xfrm>
            <a:off x="-45464" y="1667095"/>
            <a:ext cx="12075562" cy="5047536"/>
          </a:xfrm>
          <a:prstGeom prst="rect">
            <a:avLst/>
          </a:prstGeom>
          <a:noFill/>
        </p:spPr>
        <p:txBody>
          <a:bodyPr wrap="square">
            <a:spAutoFit/>
          </a:bodyPr>
          <a:lstStyle/>
          <a:p>
            <a:pPr lvl="1" algn="just"/>
            <a:r>
              <a:rPr lang="en-US" sz="1400" b="1" dirty="0">
                <a:solidFill>
                  <a:schemeClr val="accent1">
                    <a:lumMod val="50000"/>
                  </a:schemeClr>
                </a:solidFill>
                <a:cs typeface="Times New Roman" panose="02020603050405020304" pitchFamily="18" charset="0"/>
              </a:rPr>
              <a:t>COCA found that Mother’s procedural Due Process rights were violated</a:t>
            </a:r>
            <a:r>
              <a:rPr lang="en-US" sz="1400" dirty="0">
                <a:solidFill>
                  <a:schemeClr val="accent1">
                    <a:lumMod val="50000"/>
                  </a:schemeClr>
                </a:solidFill>
                <a:cs typeface="Times New Roman" panose="02020603050405020304" pitchFamily="18" charset="0"/>
              </a:rPr>
              <a:t>.</a:t>
            </a:r>
          </a:p>
          <a:p>
            <a:pPr lvl="1" algn="just"/>
            <a:r>
              <a:rPr lang="en-US" sz="1400" dirty="0">
                <a:solidFill>
                  <a:schemeClr val="accent1">
                    <a:lumMod val="50000"/>
                  </a:schemeClr>
                </a:solidFill>
                <a:cs typeface="Times New Roman" panose="02020603050405020304" pitchFamily="18" charset="0"/>
              </a:rPr>
              <a:t>10A 1-4-905(A)(1) requires </a:t>
            </a:r>
            <a:r>
              <a:rPr lang="en-US" sz="1400" i="0" dirty="0">
                <a:solidFill>
                  <a:schemeClr val="accent1">
                    <a:lumMod val="50000"/>
                  </a:schemeClr>
                </a:solidFill>
                <a:effectLst/>
                <a:cs typeface="Times New Roman" panose="02020603050405020304" pitchFamily="18" charset="0"/>
              </a:rPr>
              <a:t>notice of the date, time, and place of the hearing </a:t>
            </a:r>
            <a:r>
              <a:rPr lang="en-US" sz="1400" b="0" i="0" dirty="0">
                <a:solidFill>
                  <a:schemeClr val="accent1">
                    <a:lumMod val="50000"/>
                  </a:schemeClr>
                </a:solidFill>
                <a:effectLst/>
                <a:cs typeface="Times New Roman" panose="02020603050405020304" pitchFamily="18" charset="0"/>
              </a:rPr>
              <a:t>and a copy of the petition or motion to terminate parental rights shall be served upon the parent who is the subject of the termination proceeding by personal delivery, by certified mail, or by publication as provided for in </a:t>
            </a:r>
            <a:r>
              <a:rPr lang="en-US" sz="1400" b="0" i="0" u="sng" dirty="0">
                <a:solidFill>
                  <a:schemeClr val="accent1">
                    <a:lumMod val="50000"/>
                  </a:schemeClr>
                </a:solidFill>
                <a:effectLst/>
                <a:cs typeface="Times New Roman" panose="02020603050405020304" pitchFamily="18" charset="0"/>
                <a:hlinkClick r:id="rId2">
                  <a:extLst>
                    <a:ext uri="{A12FA001-AC4F-418D-AE19-62706E023703}">
                      <ahyp:hlinkClr xmlns:ahyp="http://schemas.microsoft.com/office/drawing/2018/hyperlinkcolor" val="tx"/>
                    </a:ext>
                  </a:extLst>
                </a:hlinkClick>
              </a:rPr>
              <a:t>Section 1-4-304</a:t>
            </a:r>
            <a:r>
              <a:rPr lang="en-US" sz="1400" b="0" i="0" dirty="0">
                <a:solidFill>
                  <a:schemeClr val="accent1">
                    <a:lumMod val="50000"/>
                  </a:schemeClr>
                </a:solidFill>
                <a:effectLst/>
                <a:cs typeface="Times New Roman" panose="02020603050405020304" pitchFamily="18" charset="0"/>
              </a:rPr>
              <a:t> of this title.</a:t>
            </a:r>
          </a:p>
          <a:p>
            <a:pPr lvl="1" algn="just"/>
            <a:r>
              <a:rPr lang="en-US" sz="1400" dirty="0">
                <a:solidFill>
                  <a:schemeClr val="accent1">
                    <a:lumMod val="50000"/>
                  </a:schemeClr>
                </a:solidFill>
                <a:cs typeface="Times New Roman" panose="02020603050405020304" pitchFamily="18" charset="0"/>
              </a:rPr>
              <a:t>	-1-4-304 requires “</a:t>
            </a:r>
            <a:r>
              <a:rPr lang="en-US" sz="1400" b="0" i="0" dirty="0">
                <a:solidFill>
                  <a:schemeClr val="accent1">
                    <a:lumMod val="50000"/>
                  </a:schemeClr>
                </a:solidFill>
                <a:effectLst/>
                <a:cs typeface="Times New Roman" panose="02020603050405020304" pitchFamily="18" charset="0"/>
              </a:rPr>
              <a:t>1. Service of summons shall be made by personal delivery, by mail, or by publication as provided for in civil actions 	pursuant 	to Section 2004 of Title 12 of the Oklahoma Statutes or any successor statute.”</a:t>
            </a:r>
          </a:p>
          <a:p>
            <a:pPr lvl="1" algn="just"/>
            <a:r>
              <a:rPr lang="en-US" sz="1400" dirty="0">
                <a:solidFill>
                  <a:schemeClr val="accent1">
                    <a:lumMod val="50000"/>
                  </a:schemeClr>
                </a:solidFill>
                <a:cs typeface="Times New Roman" panose="02020603050405020304" pitchFamily="18" charset="0"/>
              </a:rPr>
              <a:t>	- 10A 1-4-905(A)(2) requires “t</a:t>
            </a:r>
            <a:r>
              <a:rPr lang="en-US" sz="1400" b="0" i="0" dirty="0">
                <a:solidFill>
                  <a:schemeClr val="accent1">
                    <a:lumMod val="50000"/>
                  </a:schemeClr>
                </a:solidFill>
                <a:effectLst/>
                <a:cs typeface="Times New Roman" panose="02020603050405020304" pitchFamily="18" charset="0"/>
              </a:rPr>
              <a:t>he notice shall contain the following or substantially similar language: "FAILURE TO PERSONALLY APPEAR AT </a:t>
            </a:r>
            <a:r>
              <a:rPr lang="en-US" sz="1400" b="1" i="0" dirty="0">
                <a:solidFill>
                  <a:schemeClr val="accent1">
                    <a:lumMod val="50000"/>
                  </a:schemeClr>
                </a:solidFill>
                <a:effectLst/>
                <a:cs typeface="Times New Roman" panose="02020603050405020304" pitchFamily="18" charset="0"/>
              </a:rPr>
              <a:t>THIS 	HEARING </a:t>
            </a:r>
            <a:r>
              <a:rPr lang="en-US" sz="1400" b="0" i="0" dirty="0">
                <a:solidFill>
                  <a:schemeClr val="accent1">
                    <a:lumMod val="50000"/>
                  </a:schemeClr>
                </a:solidFill>
                <a:effectLst/>
                <a:cs typeface="Times New Roman" panose="02020603050405020304" pitchFamily="18" charset="0"/>
              </a:rPr>
              <a:t>CONSTITUTES CONSENT TO THE TERMINATION OF YOUR PARENTAL RIGHTS TO THIS CHILD OR THESE CHILDREN. IF YOU FAIL TO APPEAR </a:t>
            </a:r>
            <a:r>
              <a:rPr lang="en-US" sz="1400" b="1" i="0" dirty="0">
                <a:solidFill>
                  <a:schemeClr val="accent1">
                    <a:lumMod val="50000"/>
                  </a:schemeClr>
                </a:solidFill>
                <a:effectLst/>
                <a:cs typeface="Times New Roman" panose="02020603050405020304" pitchFamily="18" charset="0"/>
              </a:rPr>
              <a:t>ON 	THE DATE AND TIME SPECIFIED</a:t>
            </a:r>
            <a:r>
              <a:rPr lang="en-US" sz="1400" b="0" i="0" dirty="0">
                <a:solidFill>
                  <a:schemeClr val="accent1">
                    <a:lumMod val="50000"/>
                  </a:schemeClr>
                </a:solidFill>
                <a:effectLst/>
                <a:cs typeface="Times New Roman" panose="02020603050405020304" pitchFamily="18" charset="0"/>
              </a:rPr>
              <a:t>, YOU MAY LOSE ALL LEGAL RIGHTS AS A PARENT TO THE CHILD OR CHILDREN NAMED IN THE PETITION OR MOTION 	ATTACHED TO THIS NOTICE.“” (emphasis added)</a:t>
            </a:r>
          </a:p>
          <a:p>
            <a:pPr lvl="1" algn="just"/>
            <a:r>
              <a:rPr lang="en-US" sz="1400" b="0" i="0" dirty="0">
                <a:solidFill>
                  <a:schemeClr val="accent1">
                    <a:lumMod val="50000"/>
                  </a:schemeClr>
                </a:solidFill>
                <a:effectLst/>
                <a:cs typeface="Times New Roman" panose="02020603050405020304" pitchFamily="18" charset="0"/>
              </a:rPr>
              <a:t>COCA found that the </a:t>
            </a:r>
            <a:r>
              <a:rPr lang="en-US" sz="1400" dirty="0">
                <a:solidFill>
                  <a:schemeClr val="accent1">
                    <a:lumMod val="50000"/>
                  </a:schemeClr>
                </a:solidFill>
                <a:cs typeface="Times New Roman" panose="02020603050405020304" pitchFamily="18" charset="0"/>
              </a:rPr>
              <a:t>notification Language in the Uniform Order was from a different statute (10A O.S. 1-4-603(B)) and is not specific enough to satisfy 10A 1-4-905(A)(2).  Also,  there was no proof of </a:t>
            </a:r>
            <a:r>
              <a:rPr lang="en-US" sz="1400" b="1" i="1" u="sng" dirty="0">
                <a:solidFill>
                  <a:schemeClr val="accent1">
                    <a:lumMod val="50000"/>
                  </a:schemeClr>
                </a:solidFill>
                <a:cs typeface="Times New Roman" panose="02020603050405020304" pitchFamily="18" charset="0"/>
              </a:rPr>
              <a:t>service</a:t>
            </a:r>
            <a:r>
              <a:rPr lang="en-US" sz="1400" dirty="0">
                <a:solidFill>
                  <a:schemeClr val="accent1">
                    <a:lumMod val="50000"/>
                  </a:schemeClr>
                </a:solidFill>
                <a:cs typeface="Times New Roman" panose="02020603050405020304" pitchFamily="18" charset="0"/>
              </a:rPr>
              <a:t> of a summons that contained the required language.  </a:t>
            </a:r>
          </a:p>
          <a:p>
            <a:pPr lvl="1" algn="just"/>
            <a:endParaRPr lang="en-US" sz="1400" dirty="0">
              <a:solidFill>
                <a:schemeClr val="accent1">
                  <a:lumMod val="50000"/>
                </a:schemeClr>
              </a:solidFill>
              <a:cs typeface="Times New Roman" panose="02020603050405020304" pitchFamily="18" charset="0"/>
            </a:endParaRPr>
          </a:p>
          <a:p>
            <a:pPr lvl="1" algn="just"/>
            <a:r>
              <a:rPr lang="en-US" sz="1400" dirty="0">
                <a:solidFill>
                  <a:schemeClr val="accent1">
                    <a:lumMod val="50000"/>
                  </a:schemeClr>
                </a:solidFill>
                <a:cs typeface="Times New Roman" panose="02020603050405020304" pitchFamily="18" charset="0"/>
              </a:rPr>
              <a:t>The Court also found it problematic that the termination occurred during a Permanency and Review Hearing. </a:t>
            </a:r>
          </a:p>
          <a:p>
            <a:pPr lvl="1" algn="just"/>
            <a:r>
              <a:rPr lang="en-US" sz="1400" dirty="0">
                <a:solidFill>
                  <a:schemeClr val="accent1">
                    <a:lumMod val="50000"/>
                  </a:schemeClr>
                </a:solidFill>
                <a:cs typeface="Times New Roman" panose="02020603050405020304" pitchFamily="18" charset="0"/>
              </a:rPr>
              <a:t>	“</a:t>
            </a:r>
            <a:r>
              <a:rPr lang="en-US" sz="1400" dirty="0">
                <a:solidFill>
                  <a:schemeClr val="accent1">
                    <a:lumMod val="50000"/>
                  </a:schemeClr>
                </a:solidFill>
              </a:rPr>
              <a:t>When this statute uses the word "hearing," whether it says "this hearing," "the hearing," "a subsequent hearing," or just "hearing," it is referring 	specifically to "a hearing on the petition or motion for termination of parental rights," and not to just any hearing in the abstract.</a:t>
            </a:r>
            <a:r>
              <a:rPr lang="en-US" sz="1400" dirty="0"/>
              <a:t> </a:t>
            </a:r>
            <a:r>
              <a:rPr lang="en-US" sz="1400" dirty="0">
                <a:solidFill>
                  <a:schemeClr val="accent1">
                    <a:lumMod val="50000"/>
                  </a:schemeClr>
                </a:solidFill>
              </a:rPr>
              <a:t>The intrinsic 	language of the statute establishes the Legislature's intent that a parent is deemed to consent to termination if the parent fails to personally appear 	for an initial or subsequent hearing on the motion or petition to terminate parental rights after being given the notice specified. </a:t>
            </a:r>
            <a:r>
              <a:rPr lang="en-US" sz="1400" i="1" dirty="0">
                <a:solidFill>
                  <a:schemeClr val="accent1">
                    <a:lumMod val="50000"/>
                  </a:schemeClr>
                </a:solidFill>
              </a:rPr>
              <a:t>In re K.S.</a:t>
            </a:r>
            <a:r>
              <a:rPr lang="en-US" sz="1400" dirty="0">
                <a:solidFill>
                  <a:schemeClr val="accent1">
                    <a:lumMod val="50000"/>
                  </a:schemeClr>
                </a:solidFill>
              </a:rPr>
              <a:t>, 2013 OK </a:t>
            </a:r>
            <a:r>
              <a:rPr lang="en-US" sz="1400" dirty="0">
                <a:solidFill>
                  <a:schemeClr val="bg1"/>
                </a:solidFill>
              </a:rPr>
              <a:t>	</a:t>
            </a:r>
            <a:r>
              <a:rPr lang="en-US" sz="1400" dirty="0">
                <a:solidFill>
                  <a:schemeClr val="accent1">
                    <a:lumMod val="50000"/>
                  </a:schemeClr>
                </a:solidFill>
              </a:rPr>
              <a:t>CIV APP 33”</a:t>
            </a:r>
          </a:p>
          <a:p>
            <a:pPr algn="just"/>
            <a:r>
              <a:rPr lang="en-US" sz="1400" dirty="0">
                <a:solidFill>
                  <a:srgbClr val="0D2B55"/>
                </a:solidFill>
                <a:latin typeface="Calibri" pitchFamily="34" charset="0"/>
              </a:rPr>
              <a:t>        </a:t>
            </a:r>
            <a:r>
              <a:rPr lang="en-US" sz="1400" b="1" dirty="0">
                <a:solidFill>
                  <a:schemeClr val="bg1"/>
                </a:solidFill>
                <a:latin typeface="Calibri" pitchFamily="34" charset="0"/>
              </a:rPr>
              <a:t>Tip- Make sure DA issues and serves a Summons along with a Petition to Terminate Parental Rights that includes the required language.  At initial   </a:t>
            </a:r>
          </a:p>
          <a:p>
            <a:pPr algn="just"/>
            <a:r>
              <a:rPr lang="en-US" sz="1400" b="1" dirty="0">
                <a:solidFill>
                  <a:schemeClr val="bg1"/>
                </a:solidFill>
                <a:latin typeface="Calibri" pitchFamily="34" charset="0"/>
              </a:rPr>
              <a:t>        appearance on a TPR, review a written Notice of Rights for TPR that includes these admonishments and make the parent sign them!  Also, add language to </a:t>
            </a:r>
          </a:p>
          <a:p>
            <a:pPr algn="just"/>
            <a:r>
              <a:rPr lang="en-US" sz="1400" b="1" dirty="0">
                <a:solidFill>
                  <a:schemeClr val="bg1"/>
                </a:solidFill>
                <a:latin typeface="Calibri" pitchFamily="34" charset="0"/>
              </a:rPr>
              <a:t>        Scheduling  Orders that failure to appear for JT constitutes wavier of Jury Trial and failure to appear for NJT constitutes consent to termination and make the  </a:t>
            </a:r>
          </a:p>
          <a:p>
            <a:pPr algn="just"/>
            <a:r>
              <a:rPr lang="en-US" sz="1400" b="1" dirty="0">
                <a:solidFill>
                  <a:schemeClr val="bg1"/>
                </a:solidFill>
                <a:latin typeface="Calibri" pitchFamily="34" charset="0"/>
              </a:rPr>
              <a:t>        parents sign it!  I have included my Notice of Rights and Scheduling Order forms in the materials if you are interested.</a:t>
            </a:r>
          </a:p>
        </p:txBody>
      </p:sp>
    </p:spTree>
    <p:extLst>
      <p:ext uri="{BB962C8B-B14F-4D97-AF65-F5344CB8AC3E}">
        <p14:creationId xmlns:p14="http://schemas.microsoft.com/office/powerpoint/2010/main" val="13858649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D4A626B7-F376-48E0-A289-22305798E301}"/>
              </a:ext>
            </a:extLst>
          </p:cNvPr>
          <p:cNvSpPr/>
          <p:nvPr/>
        </p:nvSpPr>
        <p:spPr>
          <a:xfrm>
            <a:off x="286871" y="5723479"/>
            <a:ext cx="11691769" cy="841913"/>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IC</a:t>
            </a:r>
          </a:p>
          <a:p>
            <a:pPr marL="0" indent="0" algn="l">
              <a:buNone/>
            </a:pPr>
            <a:r>
              <a:rPr lang="en-US" sz="2400" b="1" dirty="0">
                <a:solidFill>
                  <a:srgbClr val="FFFFFF"/>
                </a:solidFill>
                <a:latin typeface="Georgia" pitchFamily="34" charset="0"/>
              </a:rPr>
              <a:t>Court of Civil Appeals, Case No. 122951, Decided 10/1/2025</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C0392B"/>
          </a:solidFill>
          <a:ln w="12700">
            <a:solidFill>
              <a:srgbClr val="C0392B"/>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Reversed and Remanded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422395"/>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p:cNvSpPr/>
          <p:nvPr/>
        </p:nvSpPr>
        <p:spPr>
          <a:xfrm>
            <a:off x="384048" y="1378624"/>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122951   •   Judge: HIXON   •   Decided: 10/1/2025; Mandate: 2/12/2026   •   Appeal From: Oklahoma County JD-2021-264; Judge McCormick</a:t>
            </a:r>
          </a:p>
        </p:txBody>
      </p:sp>
      <p:sp>
        <p:nvSpPr>
          <p:cNvPr id="12" name="SummaryBody"/>
          <p:cNvSpPr/>
          <p:nvPr/>
        </p:nvSpPr>
        <p:spPr>
          <a:xfrm>
            <a:off x="377952" y="1687380"/>
            <a:ext cx="11430000" cy="4480560"/>
          </a:xfrm>
          <a:prstGeom prst="rect">
            <a:avLst/>
          </a:prstGeom>
          <a:noFill/>
          <a:ln/>
        </p:spPr>
        <p:txBody>
          <a:bodyPr wrap="square" lIns="0" tIns="0" rIns="0" bIns="0" rtlCol="0" anchor="t"/>
          <a:lstStyle/>
          <a:p>
            <a:pPr marL="0" indent="0" algn="just">
              <a:lnSpc>
                <a:spcPct val="135000"/>
              </a:lnSpc>
              <a:buNone/>
            </a:pPr>
            <a:r>
              <a:rPr lang="en-US" sz="1400" dirty="0">
                <a:solidFill>
                  <a:srgbClr val="0D2B55"/>
                </a:solidFill>
                <a:latin typeface="Calibri" pitchFamily="34" charset="0"/>
              </a:rPr>
              <a:t>State filed a Third Amended Petition requesting termination of father’s parental rights.  Father failed to appear for Court.  Child was adjudicated deprived and his rights were terminated.  Father filed a Motion to Set Aside due to lack of Notice which was sustained.  Journal Entry filed reflecting this decision and also noting that Father was served in open court with the Third Amended Petition.  Father appeared at next scheduled Court date and dates were set for Pretrial Conference, Call Docket and Jury Trial. The Permanency and Review Order from this date contained the 10A 1-4-603 language.  Father failed to appear for Jury Trial- Court heard testimony and terminated father’s rights.  Father filed another Motion to Set aside.  Court overruled it holding that he had notice and there were no allegations of unavoidable circumstance.</a:t>
            </a:r>
          </a:p>
          <a:p>
            <a:pPr marL="0" indent="0" algn="just">
              <a:lnSpc>
                <a:spcPct val="135000"/>
              </a:lnSpc>
              <a:buNone/>
            </a:pPr>
            <a:endParaRPr lang="en-US" sz="1400" dirty="0">
              <a:solidFill>
                <a:srgbClr val="0D2B55"/>
              </a:solidFill>
              <a:latin typeface="Calibri" pitchFamily="34" charset="0"/>
            </a:endParaRPr>
          </a:p>
          <a:p>
            <a:pPr algn="just">
              <a:lnSpc>
                <a:spcPct val="135000"/>
              </a:lnSpc>
            </a:pPr>
            <a:r>
              <a:rPr lang="en-US" sz="1400" dirty="0">
                <a:solidFill>
                  <a:srgbClr val="0D2B55"/>
                </a:solidFill>
                <a:latin typeface="Calibri" pitchFamily="34" charset="0"/>
              </a:rPr>
              <a:t>COCA found that </a:t>
            </a:r>
            <a:r>
              <a:rPr lang="en-US" sz="1400" dirty="0">
                <a:solidFill>
                  <a:schemeClr val="accent1">
                    <a:lumMod val="50000"/>
                  </a:schemeClr>
                </a:solidFill>
                <a:latin typeface="Calibri" pitchFamily="34" charset="0"/>
              </a:rPr>
              <a:t>“</a:t>
            </a:r>
            <a:r>
              <a:rPr lang="en-US" sz="1400" dirty="0">
                <a:solidFill>
                  <a:schemeClr val="accent1">
                    <a:lumMod val="50000"/>
                  </a:schemeClr>
                </a:solidFill>
              </a:rPr>
              <a:t>Father did not receive a notice simultaneous to service of the Third Amended Petition which contained the future hearing date/time/place regarding termination of his parental rights, nor which clearly outlined the consequences of his failure to appear at the termination hearing in compliance with the proper statute.”</a:t>
            </a:r>
            <a:r>
              <a:rPr lang="en-US" sz="1400" dirty="0">
                <a:solidFill>
                  <a:schemeClr val="accent1">
                    <a:lumMod val="50000"/>
                  </a:schemeClr>
                </a:solidFill>
                <a:latin typeface="Calibri" pitchFamily="34" charset="0"/>
              </a:rPr>
              <a:t>   </a:t>
            </a:r>
            <a:r>
              <a:rPr lang="en-US" sz="1400" dirty="0">
                <a:solidFill>
                  <a:srgbClr val="0D2B55"/>
                </a:solidFill>
                <a:latin typeface="Calibri" pitchFamily="34" charset="0"/>
              </a:rPr>
              <a:t>10A O.S. § 1-4-905,  Even though Father had previously had his rights terminated in a “consent termination,” knew the Court dates AND was verbally admonished by the Court of the consequences of his failure to appear, this is not sufficient</a:t>
            </a:r>
            <a:r>
              <a:rPr lang="en-US" sz="1400" dirty="0">
                <a:solidFill>
                  <a:schemeClr val="accent1">
                    <a:lumMod val="50000"/>
                  </a:schemeClr>
                </a:solidFill>
                <a:latin typeface="Calibri" pitchFamily="34" charset="0"/>
              </a:rPr>
              <a:t>.  “A</a:t>
            </a:r>
            <a:r>
              <a:rPr lang="en-US" sz="1400" dirty="0">
                <a:solidFill>
                  <a:schemeClr val="accent1">
                    <a:lumMod val="50000"/>
                  </a:schemeClr>
                </a:solidFill>
              </a:rPr>
              <a:t> verbal notice or any other type of written notice that excludes the mandated language lacks the specificity required for legal notice on an impending termination of parental rights matter in accordance with 10A O.S.2021, § 1--4--905.”  Language is P&amp;R Order from 10A 1-4-603 is not sufficient.  COCA found that the lack of specificity in the Notice</a:t>
            </a:r>
            <a:r>
              <a:rPr lang="en-US" sz="1400" dirty="0">
                <a:solidFill>
                  <a:srgbClr val="0D2B55"/>
                </a:solidFill>
                <a:latin typeface="Calibri" pitchFamily="34" charset="0"/>
              </a:rPr>
              <a:t> violated father’s due process rights.</a:t>
            </a:r>
          </a:p>
          <a:p>
            <a:pPr algn="just">
              <a:lnSpc>
                <a:spcPct val="135000"/>
              </a:lnSpc>
            </a:pPr>
            <a:r>
              <a:rPr lang="en-US" sz="1400" dirty="0">
                <a:solidFill>
                  <a:schemeClr val="bg1"/>
                </a:solidFill>
                <a:latin typeface="Calibri" pitchFamily="34" charset="0"/>
              </a:rPr>
              <a:t>Tip- Make sure DA issues a Summons along with a Petition to Terminate Parental Rights that includes the required language.  At initial appearance on a TPR, review a written Notice of Rights for the includes these admonishments and make the parent sign them!  Also, add language to Scheduling Orders that failure to appear for JT constitutes wavier of Jury Trial and failure to appear for Bench Trial constitutes consent to termination and make the parents sign it!</a:t>
            </a: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87851232-AC97-9932-8F79-AA31AB3D695C}"/>
              </a:ext>
            </a:extLst>
          </p:cNvPr>
          <p:cNvSpPr/>
          <p:nvPr/>
        </p:nvSpPr>
        <p:spPr>
          <a:xfrm>
            <a:off x="377952" y="3434821"/>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2FEF8E5-1E59-6486-61C6-4CA43EA5F594}"/>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E2255781-A515-3193-C7A3-74F6A70FDD27}"/>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a:extLst>
              <a:ext uri="{FF2B5EF4-FFF2-40B4-BE49-F238E27FC236}">
                <a16:creationId xmlns:a16="http://schemas.microsoft.com/office/drawing/2014/main" id="{D0C39541-0F53-D277-70D7-E2268CEBE8EF}"/>
              </a:ext>
            </a:extLst>
          </p:cNvPr>
          <p:cNvSpPr/>
          <p:nvPr/>
        </p:nvSpPr>
        <p:spPr>
          <a:xfrm>
            <a:off x="23164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a:extLst>
              <a:ext uri="{FF2B5EF4-FFF2-40B4-BE49-F238E27FC236}">
                <a16:creationId xmlns:a16="http://schemas.microsoft.com/office/drawing/2014/main" id="{5EB66032-0582-FAAC-9802-7AA789A806CE}"/>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a:extLst>
              <a:ext uri="{FF2B5EF4-FFF2-40B4-BE49-F238E27FC236}">
                <a16:creationId xmlns:a16="http://schemas.microsoft.com/office/drawing/2014/main" id="{6E9C372A-95C1-3F38-EB38-CB8E49A7AEAC}"/>
              </a:ext>
            </a:extLst>
          </p:cNvPr>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369</a:t>
            </a:r>
            <a:endParaRPr lang="en-US" sz="4400" dirty="0"/>
          </a:p>
        </p:txBody>
      </p:sp>
      <p:sp>
        <p:nvSpPr>
          <p:cNvPr id="6" name="Shape 4">
            <a:extLst>
              <a:ext uri="{FF2B5EF4-FFF2-40B4-BE49-F238E27FC236}">
                <a16:creationId xmlns:a16="http://schemas.microsoft.com/office/drawing/2014/main" id="{E413CC9C-937A-BE1E-29A7-59DDDAABE7FF}"/>
              </a:ext>
            </a:extLst>
          </p:cNvPr>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a:extLst>
              <a:ext uri="{FF2B5EF4-FFF2-40B4-BE49-F238E27FC236}">
                <a16:creationId xmlns:a16="http://schemas.microsoft.com/office/drawing/2014/main" id="{A19C120F-3F88-E425-39D8-281CE889301C}"/>
              </a:ext>
            </a:extLst>
          </p:cNvPr>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Hines/George</a:t>
            </a:r>
            <a:endParaRPr lang="en-US" sz="1700" dirty="0"/>
          </a:p>
        </p:txBody>
      </p:sp>
      <p:sp>
        <p:nvSpPr>
          <p:cNvPr id="8" name="Text 6">
            <a:extLst>
              <a:ext uri="{FF2B5EF4-FFF2-40B4-BE49-F238E27FC236}">
                <a16:creationId xmlns:a16="http://schemas.microsoft.com/office/drawing/2014/main" id="{CBDA6037-1D10-61D7-F992-9591A44A552C}"/>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a:extLst>
              <a:ext uri="{FF2B5EF4-FFF2-40B4-BE49-F238E27FC236}">
                <a16:creationId xmlns:a16="http://schemas.microsoft.com/office/drawing/2014/main" id="{06938A0C-DF02-0185-A714-A39AA3FFA6B0}"/>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a:extLst>
              <a:ext uri="{FF2B5EF4-FFF2-40B4-BE49-F238E27FC236}">
                <a16:creationId xmlns:a16="http://schemas.microsoft.com/office/drawing/2014/main" id="{79C0D93C-80B4-F498-3985-BAF752364EC0}"/>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a:extLst>
              <a:ext uri="{FF2B5EF4-FFF2-40B4-BE49-F238E27FC236}">
                <a16:creationId xmlns:a16="http://schemas.microsoft.com/office/drawing/2014/main" id="{CB1DFBEA-F433-564F-7BDE-963E72F0A3F2}"/>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a:extLst>
              <a:ext uri="{FF2B5EF4-FFF2-40B4-BE49-F238E27FC236}">
                <a16:creationId xmlns:a16="http://schemas.microsoft.com/office/drawing/2014/main" id="{CC6133C7-A608-5B7D-0936-51E7C035E3ED}"/>
              </a:ext>
            </a:extLst>
          </p:cNvPr>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Modifies provisions defining special aggravated assault and battery against law enforcement officers to include strangulation.  </a:t>
            </a:r>
            <a:endParaRPr lang="en-US" sz="2800" dirty="0"/>
          </a:p>
        </p:txBody>
      </p:sp>
      <p:sp>
        <p:nvSpPr>
          <p:cNvPr id="13" name="Shape 11">
            <a:extLst>
              <a:ext uri="{FF2B5EF4-FFF2-40B4-BE49-F238E27FC236}">
                <a16:creationId xmlns:a16="http://schemas.microsoft.com/office/drawing/2014/main" id="{4709FC93-DD65-BAA3-C9AF-7D7A48EFA792}"/>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a:extLst>
              <a:ext uri="{FF2B5EF4-FFF2-40B4-BE49-F238E27FC236}">
                <a16:creationId xmlns:a16="http://schemas.microsoft.com/office/drawing/2014/main" id="{C5C7B59B-7784-A684-B0A5-ECCDA6E9F175}"/>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a:t>
            </a:r>
            <a:endParaRPr lang="en-US" sz="1000" dirty="0"/>
          </a:p>
        </p:txBody>
      </p:sp>
    </p:spTree>
    <p:extLst>
      <p:ext uri="{BB962C8B-B14F-4D97-AF65-F5344CB8AC3E}">
        <p14:creationId xmlns:p14="http://schemas.microsoft.com/office/powerpoint/2010/main" val="3560528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E C-S, D C-S</a:t>
            </a:r>
          </a:p>
          <a:p>
            <a:pPr marL="0" indent="0" algn="l">
              <a:buNone/>
            </a:pPr>
            <a:r>
              <a:rPr lang="en-US" sz="2400" b="1" dirty="0">
                <a:solidFill>
                  <a:srgbClr val="FFFFFF"/>
                </a:solidFill>
                <a:latin typeface="Georgia" pitchFamily="34" charset="0"/>
              </a:rPr>
              <a:t>Court of Civil Appeals, Case No. 123212, Decided 3/6/2026</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C0392B"/>
          </a:solidFill>
          <a:ln w="12700">
            <a:solidFill>
              <a:srgbClr val="C0392B"/>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Reversed and Remanded for Further Proceedings</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123212   •   Judge: HUBER   •   Decided: 3/6/2026; Mandate: 4/2/2026   •   Appeal From: Texas County JD-2023-6; Judge Larson</a:t>
            </a:r>
          </a:p>
        </p:txBody>
      </p:sp>
      <p:sp>
        <p:nvSpPr>
          <p:cNvPr id="12" name="SummaryBody"/>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1600" dirty="0">
                <a:solidFill>
                  <a:srgbClr val="0D2B55"/>
                </a:solidFill>
                <a:latin typeface="Calibri" pitchFamily="34" charset="0"/>
              </a:rPr>
              <a:t>State filed Petition to Terminate Father’s Parental Rights and attempted to serve him with a Notice of Jury Trial.  State was not able to serve Father.  Publication Notice included language:</a:t>
            </a:r>
          </a:p>
          <a:p>
            <a:pPr algn="just"/>
            <a:r>
              <a:rPr lang="en-US" sz="1600" dirty="0">
                <a:solidFill>
                  <a:srgbClr val="0D2B55"/>
                </a:solidFill>
                <a:latin typeface="Calibri" pitchFamily="34" charset="0"/>
              </a:rPr>
              <a:t>	</a:t>
            </a:r>
            <a:r>
              <a:rPr lang="en-US" sz="1600" dirty="0"/>
              <a:t>FAILURE TO PERSONALLY APPEAR AT THIS HEARING CONSTITUTES CONSENT TO THE TERMINATION OF YOUR 	PARENTAL 	RIGHTS TO THIS CHILD OR THESE CHILDREN. FAILURE TO APPEAR AT THIS HEARING WILL RESULT IN 	THE STATE SEEKING A 	DEFAULT JUDGMENT AGAINST YOU AND YOUR PARENTAL RIGHTS BEING TERMINATED.</a:t>
            </a:r>
          </a:p>
          <a:p>
            <a:pPr algn="just"/>
            <a:endParaRPr lang="en-US" sz="1600" dirty="0">
              <a:solidFill>
                <a:srgbClr val="0D2B55"/>
              </a:solidFill>
              <a:latin typeface="Calibri" pitchFamily="34" charset="0"/>
            </a:endParaRPr>
          </a:p>
          <a:p>
            <a:pPr algn="just"/>
            <a:r>
              <a:rPr lang="en-US" sz="1600" dirty="0">
                <a:solidFill>
                  <a:srgbClr val="0D2B55"/>
                </a:solidFill>
                <a:latin typeface="Calibri" pitchFamily="34" charset="0"/>
              </a:rPr>
              <a:t>Father did not appear or demand a Jury Trial.</a:t>
            </a:r>
            <a:endParaRPr lang="en-US" sz="1600" dirty="0"/>
          </a:p>
          <a:p>
            <a:pPr algn="just"/>
            <a:endParaRPr lang="en-US" sz="1600" dirty="0"/>
          </a:p>
          <a:p>
            <a:pPr marL="0" indent="0" algn="just">
              <a:lnSpc>
                <a:spcPct val="135000"/>
              </a:lnSpc>
              <a:buNone/>
            </a:pPr>
            <a:r>
              <a:rPr lang="en-US" sz="1600" dirty="0">
                <a:solidFill>
                  <a:srgbClr val="0D2B55"/>
                </a:solidFill>
                <a:latin typeface="Calibri" pitchFamily="34" charset="0"/>
              </a:rPr>
              <a:t>Notice (by publication) was insufficient because it did NOT advise Father of his right to a Jury Trial or that his failure to appear may constitute a Waiver of that right.  Court cites (and extends?) </a:t>
            </a:r>
            <a:r>
              <a:rPr lang="en-US" sz="1600" b="1" i="1" u="sng" dirty="0">
                <a:solidFill>
                  <a:srgbClr val="0D2B55"/>
                </a:solidFill>
                <a:latin typeface="Calibri" pitchFamily="34" charset="0"/>
              </a:rPr>
              <a:t>In re F.B</a:t>
            </a:r>
            <a:r>
              <a:rPr lang="en-US" sz="1600" dirty="0">
                <a:solidFill>
                  <a:srgbClr val="0D2B55"/>
                </a:solidFill>
                <a:latin typeface="Calibri" pitchFamily="34" charset="0"/>
              </a:rPr>
              <a:t>., 2025 OK 25 for this proposition.  </a:t>
            </a: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F56A7ADA-7D2C-E2A8-BA2C-1B703DCDDCA3}"/>
              </a:ext>
            </a:extLst>
          </p:cNvPr>
          <p:cNvSpPr/>
          <p:nvPr/>
        </p:nvSpPr>
        <p:spPr>
          <a:xfrm>
            <a:off x="384048" y="3776472"/>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NH &amp; SH</a:t>
            </a:r>
          </a:p>
          <a:p>
            <a:pPr marL="0" indent="0" algn="l">
              <a:buNone/>
            </a:pPr>
            <a:r>
              <a:rPr lang="en-US" sz="2400" b="1" dirty="0">
                <a:solidFill>
                  <a:srgbClr val="FFFFFF"/>
                </a:solidFill>
                <a:latin typeface="Georgia" pitchFamily="34" charset="0"/>
              </a:rPr>
              <a:t>Court of Civil Appeals, Case No. 122417, 122419 &amp; 122420</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122417   •   Judge: BARNES   •   Decided: 9/4/2025; Mandate: 10/1/2025   •   Appeal From: Oklahoma County JD-2017-384; Judge Allen</a:t>
            </a:r>
          </a:p>
        </p:txBody>
      </p:sp>
      <p:sp>
        <p:nvSpPr>
          <p:cNvPr id="12" name="SummaryBody"/>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1600" dirty="0">
                <a:solidFill>
                  <a:srgbClr val="0D2B55"/>
                </a:solidFill>
                <a:latin typeface="Calibri" pitchFamily="34" charset="0"/>
              </a:rPr>
              <a:t>Very complicated case with 10 Amended Petitions.  The 10</a:t>
            </a:r>
            <a:r>
              <a:rPr lang="en-US" sz="1600" baseline="30000" dirty="0">
                <a:solidFill>
                  <a:srgbClr val="0D2B55"/>
                </a:solidFill>
                <a:latin typeface="Calibri" pitchFamily="34" charset="0"/>
              </a:rPr>
              <a:t>th</a:t>
            </a:r>
            <a:r>
              <a:rPr lang="en-US" sz="1600" dirty="0">
                <a:solidFill>
                  <a:srgbClr val="0D2B55"/>
                </a:solidFill>
                <a:latin typeface="Calibri" pitchFamily="34" charset="0"/>
              </a:rPr>
              <a:t> Amended Petition requested to terminate parental rights of both fathers and mother.  </a:t>
            </a:r>
          </a:p>
          <a:p>
            <a:pPr marL="0" indent="0" algn="just">
              <a:lnSpc>
                <a:spcPct val="135000"/>
              </a:lnSpc>
              <a:buNone/>
            </a:pPr>
            <a:r>
              <a:rPr lang="en-US" sz="1600" b="1" dirty="0">
                <a:solidFill>
                  <a:srgbClr val="0D2B55"/>
                </a:solidFill>
                <a:latin typeface="Calibri" pitchFamily="34" charset="0"/>
              </a:rPr>
              <a:t>Father 1:</a:t>
            </a:r>
            <a:r>
              <a:rPr lang="en-US" sz="1600" dirty="0">
                <a:solidFill>
                  <a:srgbClr val="0D2B55"/>
                </a:solidFill>
                <a:latin typeface="Calibri" pitchFamily="34" charset="0"/>
              </a:rPr>
              <a:t> During Trial, State requested to add additional conditions of domestic violence and substance abuse for adjudication.  Court permitted the amendment at the close of evidence and adjudicated children deprived on the newly alleged grounds.  On appeal, father argued lack of notice constituted a Due Process violation (however, he did not object on these grounds at trial).  State’s position was that the case was proceeding to non-jury Trial on adjudication at the same time as the jury trial regarding termination.   COCA found that, based on the entirety of the record, the father had notice that DV and substance abuse were ongoing concerns due to ISP Reports and discussions during hearing and this was adequate notice to allow him to prepare and present evidence regarding same.</a:t>
            </a:r>
          </a:p>
          <a:p>
            <a:pPr marL="0" indent="0" algn="just">
              <a:lnSpc>
                <a:spcPct val="135000"/>
              </a:lnSpc>
              <a:buNone/>
            </a:pPr>
            <a:r>
              <a:rPr lang="en-US" sz="1600" dirty="0">
                <a:solidFill>
                  <a:srgbClr val="0D2B55"/>
                </a:solidFill>
                <a:latin typeface="Calibri" pitchFamily="34" charset="0"/>
              </a:rPr>
              <a:t>Termination was based on failure to correct conditions and length of time in foster care.  Evidence was sufficient regarding inability to safely return children to father AND whether termination was in the children’s best interest.  </a:t>
            </a:r>
          </a:p>
          <a:p>
            <a:pPr marL="0" indent="0" algn="just">
              <a:lnSpc>
                <a:spcPct val="135000"/>
              </a:lnSpc>
              <a:buNone/>
            </a:pPr>
            <a:r>
              <a:rPr lang="en-US" sz="1600" dirty="0">
                <a:solidFill>
                  <a:srgbClr val="0D2B55"/>
                </a:solidFill>
                <a:latin typeface="Calibri" pitchFamily="34" charset="0"/>
              </a:rPr>
              <a:t>** Unclear from the opinion whether failure to correct argument/finding was allowed with regard to the 2 conditions that were adjudicated same day?  </a:t>
            </a:r>
          </a:p>
          <a:p>
            <a:pPr marL="0" indent="0" algn="just">
              <a:lnSpc>
                <a:spcPct val="135000"/>
              </a:lnSpc>
              <a:buNone/>
            </a:pPr>
            <a:r>
              <a:rPr lang="en-US" sz="1600" dirty="0">
                <a:solidFill>
                  <a:srgbClr val="0D2B55"/>
                </a:solidFill>
                <a:latin typeface="Calibri" pitchFamily="34" charset="0"/>
              </a:rPr>
              <a:t>Appeal from jury verdict terminating rights of Mother and two Fathers after ten amended petitions were filed over the life of the case. Evidence of Father’s prior criminal history (possession, trafficking, intent to distribute)</a:t>
            </a: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a:extLst>
            <a:ext uri="{FF2B5EF4-FFF2-40B4-BE49-F238E27FC236}">
              <a16:creationId xmlns:a16="http://schemas.microsoft.com/office/drawing/2014/main" id="{1CD03F5F-D7E2-4E7A-4425-63CB73A8332E}"/>
            </a:ext>
          </a:extLst>
        </p:cNvPr>
        <p:cNvGrpSpPr/>
        <p:nvPr/>
      </p:nvGrpSpPr>
      <p:grpSpPr>
        <a:xfrm>
          <a:off x="0" y="0"/>
          <a:ext cx="0" cy="0"/>
          <a:chOff x="0" y="0"/>
          <a:chExt cx="0" cy="0"/>
        </a:xfrm>
      </p:grpSpPr>
      <p:sp>
        <p:nvSpPr>
          <p:cNvPr id="2" name="Sidebar">
            <a:extLst>
              <a:ext uri="{FF2B5EF4-FFF2-40B4-BE49-F238E27FC236}">
                <a16:creationId xmlns:a16="http://schemas.microsoft.com/office/drawing/2014/main" id="{3BCE85E9-582F-7575-E7E9-02D738D13C21}"/>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a:extLst>
              <a:ext uri="{FF2B5EF4-FFF2-40B4-BE49-F238E27FC236}">
                <a16:creationId xmlns:a16="http://schemas.microsoft.com/office/drawing/2014/main" id="{78431C57-C71B-9A84-B3F4-CBC45BA1E92E}"/>
              </a:ext>
            </a:extLst>
          </p:cNvP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a:extLst>
              <a:ext uri="{FF2B5EF4-FFF2-40B4-BE49-F238E27FC236}">
                <a16:creationId xmlns:a16="http://schemas.microsoft.com/office/drawing/2014/main" id="{869DA929-88EA-E966-7C49-DD6580817A3E}"/>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a:extLst>
              <a:ext uri="{FF2B5EF4-FFF2-40B4-BE49-F238E27FC236}">
                <a16:creationId xmlns:a16="http://schemas.microsoft.com/office/drawing/2014/main" id="{AA027B55-9C58-8334-B45D-CBE78E265621}"/>
              </a:ext>
            </a:extLst>
          </p:cNvPr>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NH &amp; SH, cont.</a:t>
            </a:r>
          </a:p>
        </p:txBody>
      </p:sp>
      <p:sp>
        <p:nvSpPr>
          <p:cNvPr id="6" name="GoldDot">
            <a:extLst>
              <a:ext uri="{FF2B5EF4-FFF2-40B4-BE49-F238E27FC236}">
                <a16:creationId xmlns:a16="http://schemas.microsoft.com/office/drawing/2014/main" id="{2E7BD458-E37D-AA2F-7B60-9EA95830F0C7}"/>
              </a:ext>
            </a:extLst>
          </p:cNvPr>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a:extLst>
              <a:ext uri="{FF2B5EF4-FFF2-40B4-BE49-F238E27FC236}">
                <a16:creationId xmlns:a16="http://schemas.microsoft.com/office/drawing/2014/main" id="{61A4D01C-AD13-96B5-C3F7-AFB2B01D1E77}"/>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a:extLst>
              <a:ext uri="{FF2B5EF4-FFF2-40B4-BE49-F238E27FC236}">
                <a16:creationId xmlns:a16="http://schemas.microsoft.com/office/drawing/2014/main" id="{F6FBF47F-08E5-FF51-DABD-AA90A19262B7}"/>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a:extLst>
              <a:ext uri="{FF2B5EF4-FFF2-40B4-BE49-F238E27FC236}">
                <a16:creationId xmlns:a16="http://schemas.microsoft.com/office/drawing/2014/main" id="{2C512EF0-9F66-20AE-6B62-D68FCFC8AAF4}"/>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a:extLst>
              <a:ext uri="{FF2B5EF4-FFF2-40B4-BE49-F238E27FC236}">
                <a16:creationId xmlns:a16="http://schemas.microsoft.com/office/drawing/2014/main" id="{8ABAC0C6-41B9-D528-31AC-7951CE449CC3}"/>
              </a:ext>
            </a:extLst>
          </p:cNvPr>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a:extLst>
              <a:ext uri="{FF2B5EF4-FFF2-40B4-BE49-F238E27FC236}">
                <a16:creationId xmlns:a16="http://schemas.microsoft.com/office/drawing/2014/main" id="{0A303F48-7FEC-4EB7-2BB1-E630893A92D1}"/>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a:t>
            </a:r>
          </a:p>
        </p:txBody>
      </p:sp>
      <p:sp>
        <p:nvSpPr>
          <p:cNvPr id="15" name="Details">
            <a:extLst>
              <a:ext uri="{FF2B5EF4-FFF2-40B4-BE49-F238E27FC236}">
                <a16:creationId xmlns:a16="http://schemas.microsoft.com/office/drawing/2014/main" id="{C023E97F-3FCF-1C77-E34C-29B812884C72}"/>
              </a:ext>
            </a:extLst>
          </p:cNvPr>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122417   •   Judge: BARNES   •   Decided: 9/4/2025; Mandate: 10/1/2025   •   Appeal From: Oklahoma County JD-2017-384; Judge Allen</a:t>
            </a:r>
          </a:p>
        </p:txBody>
      </p:sp>
      <p:sp>
        <p:nvSpPr>
          <p:cNvPr id="12" name="SummaryBody">
            <a:extLst>
              <a:ext uri="{FF2B5EF4-FFF2-40B4-BE49-F238E27FC236}">
                <a16:creationId xmlns:a16="http://schemas.microsoft.com/office/drawing/2014/main" id="{17F14ABF-BDB2-8EF5-F4CC-513910A71FD6}"/>
              </a:ext>
            </a:extLst>
          </p:cNvPr>
          <p:cNvSpPr/>
          <p:nvPr/>
        </p:nvSpPr>
        <p:spPr>
          <a:xfrm>
            <a:off x="384048" y="1784940"/>
            <a:ext cx="11430000" cy="4480560"/>
          </a:xfrm>
          <a:prstGeom prst="rect">
            <a:avLst/>
          </a:prstGeom>
          <a:noFill/>
          <a:ln/>
        </p:spPr>
        <p:txBody>
          <a:bodyPr wrap="square" lIns="0" tIns="0" rIns="0" bIns="0" rtlCol="0" anchor="t"/>
          <a:lstStyle/>
          <a:p>
            <a:pPr algn="just">
              <a:lnSpc>
                <a:spcPct val="135000"/>
              </a:lnSpc>
            </a:pPr>
            <a:r>
              <a:rPr lang="en-US" sz="1600" b="1" dirty="0">
                <a:solidFill>
                  <a:srgbClr val="0D2B55"/>
                </a:solidFill>
                <a:latin typeface="Calibri" pitchFamily="34" charset="0"/>
              </a:rPr>
              <a:t>Father 2 (and Mother)</a:t>
            </a:r>
            <a:r>
              <a:rPr lang="en-US" sz="1600" dirty="0">
                <a:solidFill>
                  <a:srgbClr val="0D2B55"/>
                </a:solidFill>
                <a:latin typeface="Calibri" pitchFamily="34" charset="0"/>
              </a:rPr>
              <a:t>: Filed a Motion to Disqualify Children’s attorney because the children have differing opinions.  Trial Court and COCA disagreed. </a:t>
            </a:r>
          </a:p>
          <a:p>
            <a:pPr algn="just"/>
            <a:r>
              <a:rPr lang="en-US" sz="1600" dirty="0">
                <a:solidFill>
                  <a:srgbClr val="0D2B55"/>
                </a:solidFill>
                <a:latin typeface="Calibri" pitchFamily="34" charset="0"/>
              </a:rPr>
              <a:t>	“</a:t>
            </a:r>
            <a:r>
              <a:rPr lang="en-US" sz="1600" dirty="0">
                <a:solidFill>
                  <a:schemeClr val="accent1">
                    <a:lumMod val="50000"/>
                  </a:schemeClr>
                </a:solidFill>
              </a:rPr>
              <a:t>As a general matter, children in deprived proceedings are not in an adversarial position with one another but 	their "best 	interests" are not necessarily the same. Thus, while the articulated wishes of an older child -- a child who may legally decide 	whether he or she wants a parent's rights terminated -- may be different from the needs of a younger child, the difference in 	circumstance between the older and younger children does not make their 	positions adverse. There is no direct conflict of 	interest, even though what is in a particular child's best interest 	may differ from that of a sibling and even if the wish of one 	child is different from the best interest of his or her sibling.”</a:t>
            </a:r>
          </a:p>
          <a:p>
            <a:pPr algn="just"/>
            <a:endParaRPr lang="en-US" sz="1600" dirty="0">
              <a:solidFill>
                <a:schemeClr val="accent1">
                  <a:lumMod val="50000"/>
                </a:schemeClr>
              </a:solidFill>
            </a:endParaRPr>
          </a:p>
          <a:p>
            <a:pPr algn="just"/>
            <a:r>
              <a:rPr lang="en-US" sz="1600" dirty="0">
                <a:solidFill>
                  <a:schemeClr val="accent1">
                    <a:lumMod val="50000"/>
                  </a:schemeClr>
                </a:solidFill>
                <a:latin typeface="Calibri" pitchFamily="34" charset="0"/>
              </a:rPr>
              <a:t>Also, State offered evidence of Father 2’s significant criminal history.  Father argued it was not relevant and was being used improperly as character evidence.  He offered as proof of this that, at one point in the case, the Court authorized Trial Reunification with he and the children fully aware of his criminal history.  He argued it should be excluded under </a:t>
            </a:r>
            <a:r>
              <a:rPr lang="en-US" sz="1600" b="1" i="1" u="sng" dirty="0">
                <a:solidFill>
                  <a:schemeClr val="accent1">
                    <a:lumMod val="50000"/>
                  </a:schemeClr>
                </a:solidFill>
                <a:latin typeface="Calibri" pitchFamily="34" charset="0"/>
              </a:rPr>
              <a:t>12 O.S. 2405 </a:t>
            </a:r>
            <a:r>
              <a:rPr lang="en-US" sz="1600" dirty="0">
                <a:solidFill>
                  <a:schemeClr val="accent1">
                    <a:lumMod val="50000"/>
                  </a:schemeClr>
                </a:solidFill>
                <a:latin typeface="Calibri" pitchFamily="34" charset="0"/>
              </a:rPr>
              <a:t>balancing test. There was also evidence, (that father did not object to) that just weeks before the Trial father was arrested and among items found in the home (where the child had been staying for unsupervised visits), were 33 guns, body armor, 3 pounds of M30s (fentanyl) and brick of cocaine and $24,000 cash.  COCA found the evidence about the recent arrest and prior convictions was relevant.</a:t>
            </a:r>
          </a:p>
          <a:p>
            <a:pPr algn="just"/>
            <a:endParaRPr lang="en-US" sz="1600" dirty="0">
              <a:solidFill>
                <a:schemeClr val="accent1">
                  <a:lumMod val="50000"/>
                </a:schemeClr>
              </a:solidFill>
              <a:latin typeface="Calibri" pitchFamily="34" charset="0"/>
            </a:endParaRPr>
          </a:p>
          <a:p>
            <a:pPr algn="just"/>
            <a:r>
              <a:rPr lang="en-US" sz="1600" dirty="0">
                <a:solidFill>
                  <a:schemeClr val="accent1">
                    <a:lumMod val="50000"/>
                  </a:schemeClr>
                </a:solidFill>
              </a:rPr>
              <a:t>	“The specific crimes for which he was previously convicted involved his possession, trafficking, and intent to distribute drugs; 	facts that are "of consequence" and "evidence that affects the probability that a fact is as [State] claims it to be," </a:t>
            </a:r>
            <a:r>
              <a:rPr lang="en-US" sz="1600" b="1" i="1" u="sng" dirty="0">
                <a:solidFill>
                  <a:schemeClr val="accent1">
                    <a:lumMod val="50000"/>
                  </a:schemeClr>
                </a:solidFill>
              </a:rPr>
              <a:t>In re K.H., </a:t>
            </a:r>
            <a:r>
              <a:rPr lang="en-US" sz="1600" dirty="0">
                <a:solidFill>
                  <a:schemeClr val="accent1">
                    <a:lumMod val="50000"/>
                  </a:schemeClr>
                </a:solidFill>
              </a:rPr>
              <a:t>¶	 32, 507 P.3d at 654; that is, that Father Harvey has failed to correct a safety threat to S.H.”</a:t>
            </a:r>
            <a:endParaRPr lang="en-US" sz="1600" dirty="0">
              <a:solidFill>
                <a:schemeClr val="accent1">
                  <a:lumMod val="50000"/>
                </a:schemeClr>
              </a:solidFill>
              <a:latin typeface="Calibri" pitchFamily="34" charset="0"/>
            </a:endParaRPr>
          </a:p>
        </p:txBody>
      </p:sp>
      <p:sp>
        <p:nvSpPr>
          <p:cNvPr id="13" name="FooterBg">
            <a:extLst>
              <a:ext uri="{FF2B5EF4-FFF2-40B4-BE49-F238E27FC236}">
                <a16:creationId xmlns:a16="http://schemas.microsoft.com/office/drawing/2014/main" id="{0F6F1B54-AAB9-10D3-9549-0ACD23D258BE}"/>
              </a:ext>
            </a:extLst>
          </p:cNvPr>
          <p:cNvSpPr/>
          <p:nvPr/>
        </p:nvSpPr>
        <p:spPr>
          <a:xfrm>
            <a:off x="231648" y="6584464"/>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a:extLst>
              <a:ext uri="{FF2B5EF4-FFF2-40B4-BE49-F238E27FC236}">
                <a16:creationId xmlns:a16="http://schemas.microsoft.com/office/drawing/2014/main" id="{CE4A55A0-8F9B-20DE-0244-78FFFFE0A719}"/>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a:p>
            <a:pPr marL="0" indent="0" algn="ctr">
              <a:buNone/>
            </a:pPr>
            <a:endParaRPr lang="en-US" sz="1000" dirty="0">
              <a:solidFill>
                <a:srgbClr val="007E8A"/>
              </a:solidFill>
              <a:latin typeface="Calibri" pitchFamily="34" charset="0"/>
            </a:endParaRPr>
          </a:p>
        </p:txBody>
      </p:sp>
    </p:spTree>
    <p:extLst>
      <p:ext uri="{BB962C8B-B14F-4D97-AF65-F5344CB8AC3E}">
        <p14:creationId xmlns:p14="http://schemas.microsoft.com/office/powerpoint/2010/main" val="29723519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a:extLst>
            <a:ext uri="{FF2B5EF4-FFF2-40B4-BE49-F238E27FC236}">
              <a16:creationId xmlns:a16="http://schemas.microsoft.com/office/drawing/2014/main" id="{E5A5D754-16BA-1706-B67B-D1CA30E10C9F}"/>
            </a:ext>
          </a:extLst>
        </p:cNvPr>
        <p:cNvGrpSpPr/>
        <p:nvPr/>
      </p:nvGrpSpPr>
      <p:grpSpPr>
        <a:xfrm>
          <a:off x="0" y="0"/>
          <a:ext cx="0" cy="0"/>
          <a:chOff x="0" y="0"/>
          <a:chExt cx="0" cy="0"/>
        </a:xfrm>
      </p:grpSpPr>
      <p:sp>
        <p:nvSpPr>
          <p:cNvPr id="2" name="Sidebar">
            <a:extLst>
              <a:ext uri="{FF2B5EF4-FFF2-40B4-BE49-F238E27FC236}">
                <a16:creationId xmlns:a16="http://schemas.microsoft.com/office/drawing/2014/main" id="{9FA469B4-CE15-EBE2-5C0E-65FED71EC887}"/>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a:extLst>
              <a:ext uri="{FF2B5EF4-FFF2-40B4-BE49-F238E27FC236}">
                <a16:creationId xmlns:a16="http://schemas.microsoft.com/office/drawing/2014/main" id="{0C5737B0-7514-9D2B-742C-A05CFC5B28E6}"/>
              </a:ext>
            </a:extLst>
          </p:cNvP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a:extLst>
              <a:ext uri="{FF2B5EF4-FFF2-40B4-BE49-F238E27FC236}">
                <a16:creationId xmlns:a16="http://schemas.microsoft.com/office/drawing/2014/main" id="{1EB64A0E-6799-D660-9D66-3C0BA9B92CA8}"/>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a:extLst>
              <a:ext uri="{FF2B5EF4-FFF2-40B4-BE49-F238E27FC236}">
                <a16:creationId xmlns:a16="http://schemas.microsoft.com/office/drawing/2014/main" id="{3380F814-2719-16E3-0610-BDC16497A63E}"/>
              </a:ext>
            </a:extLst>
          </p:cNvPr>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NH &amp; SH, cont.</a:t>
            </a:r>
          </a:p>
        </p:txBody>
      </p:sp>
      <p:sp>
        <p:nvSpPr>
          <p:cNvPr id="6" name="GoldDot">
            <a:extLst>
              <a:ext uri="{FF2B5EF4-FFF2-40B4-BE49-F238E27FC236}">
                <a16:creationId xmlns:a16="http://schemas.microsoft.com/office/drawing/2014/main" id="{7B75791E-6570-6B36-8ACF-E9EAA79ADA81}"/>
              </a:ext>
            </a:extLst>
          </p:cNvPr>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a:extLst>
              <a:ext uri="{FF2B5EF4-FFF2-40B4-BE49-F238E27FC236}">
                <a16:creationId xmlns:a16="http://schemas.microsoft.com/office/drawing/2014/main" id="{2D94F4C5-32C2-4C46-E076-14014A2ED8BC}"/>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a:extLst>
              <a:ext uri="{FF2B5EF4-FFF2-40B4-BE49-F238E27FC236}">
                <a16:creationId xmlns:a16="http://schemas.microsoft.com/office/drawing/2014/main" id="{9A9C3DD7-6B16-AC06-355C-0688BB1B4908}"/>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a:extLst>
              <a:ext uri="{FF2B5EF4-FFF2-40B4-BE49-F238E27FC236}">
                <a16:creationId xmlns:a16="http://schemas.microsoft.com/office/drawing/2014/main" id="{F67FF4BC-0705-B905-0C9B-51543C41BFCE}"/>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a:extLst>
              <a:ext uri="{FF2B5EF4-FFF2-40B4-BE49-F238E27FC236}">
                <a16:creationId xmlns:a16="http://schemas.microsoft.com/office/drawing/2014/main" id="{A736A492-1D96-E299-9DE7-A981451126D1}"/>
              </a:ext>
            </a:extLst>
          </p:cNvPr>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a:extLst>
              <a:ext uri="{FF2B5EF4-FFF2-40B4-BE49-F238E27FC236}">
                <a16:creationId xmlns:a16="http://schemas.microsoft.com/office/drawing/2014/main" id="{017D1076-672D-744C-8B48-DDF5BE7789D1}"/>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a:t>
            </a:r>
          </a:p>
        </p:txBody>
      </p:sp>
      <p:sp>
        <p:nvSpPr>
          <p:cNvPr id="15" name="Details">
            <a:extLst>
              <a:ext uri="{FF2B5EF4-FFF2-40B4-BE49-F238E27FC236}">
                <a16:creationId xmlns:a16="http://schemas.microsoft.com/office/drawing/2014/main" id="{5AF4A567-AB01-135D-EE0D-B25338A323E6}"/>
              </a:ext>
            </a:extLst>
          </p:cNvPr>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122417   •   Judge: BARNES   •   Decided: 9/4/2025; Mandate: 10/1/2025   •   Appeal From: Oklahoma County JD-2017-384; Judge Allen</a:t>
            </a:r>
          </a:p>
        </p:txBody>
      </p:sp>
      <p:sp>
        <p:nvSpPr>
          <p:cNvPr id="12" name="SummaryBody">
            <a:extLst>
              <a:ext uri="{FF2B5EF4-FFF2-40B4-BE49-F238E27FC236}">
                <a16:creationId xmlns:a16="http://schemas.microsoft.com/office/drawing/2014/main" id="{00C641E9-281A-E1BF-B304-6DED039E00AD}"/>
              </a:ext>
            </a:extLst>
          </p:cNvPr>
          <p:cNvSpPr/>
          <p:nvPr/>
        </p:nvSpPr>
        <p:spPr>
          <a:xfrm>
            <a:off x="457200" y="1812305"/>
            <a:ext cx="11430000" cy="4480560"/>
          </a:xfrm>
          <a:prstGeom prst="rect">
            <a:avLst/>
          </a:prstGeom>
          <a:noFill/>
          <a:ln/>
        </p:spPr>
        <p:txBody>
          <a:bodyPr wrap="square" lIns="0" tIns="0" rIns="0" bIns="0" rtlCol="0" anchor="t"/>
          <a:lstStyle/>
          <a:p>
            <a:pPr algn="just">
              <a:lnSpc>
                <a:spcPct val="135000"/>
              </a:lnSpc>
            </a:pPr>
            <a:r>
              <a:rPr lang="en-US" sz="1600" b="1" dirty="0">
                <a:solidFill>
                  <a:schemeClr val="accent1">
                    <a:lumMod val="50000"/>
                  </a:schemeClr>
                </a:solidFill>
                <a:latin typeface="Calibri" pitchFamily="34" charset="0"/>
              </a:rPr>
              <a:t>Mother- Trial Court granted a Motion in </a:t>
            </a:r>
            <a:r>
              <a:rPr lang="en-US" sz="1600" b="1" dirty="0" err="1">
                <a:solidFill>
                  <a:schemeClr val="accent1">
                    <a:lumMod val="50000"/>
                  </a:schemeClr>
                </a:solidFill>
                <a:latin typeface="Calibri" pitchFamily="34" charset="0"/>
              </a:rPr>
              <a:t>Liminie</a:t>
            </a:r>
            <a:r>
              <a:rPr lang="en-US" sz="1600" b="1" dirty="0">
                <a:solidFill>
                  <a:schemeClr val="accent1">
                    <a:lumMod val="50000"/>
                  </a:schemeClr>
                </a:solidFill>
                <a:latin typeface="Calibri" pitchFamily="34" charset="0"/>
              </a:rPr>
              <a:t> filed by the State to exclude evidence or questioning by mother regarding the sexual abuse she endured while in DHS custody (apparently at the hands of a foster father).  </a:t>
            </a:r>
          </a:p>
          <a:p>
            <a:pPr algn="just"/>
            <a:r>
              <a:rPr lang="en-US" sz="1600" dirty="0">
                <a:solidFill>
                  <a:schemeClr val="accent1">
                    <a:lumMod val="50000"/>
                  </a:schemeClr>
                </a:solidFill>
              </a:rPr>
              <a:t>	“Mother, in effect, contends the evidence was relevant to her failure to correct the condition of substance abuse because it 	relates to the stress to which State subjected her (because the alleged perpetrator was a DHS-approved foster parent) and, 	inferentially, caused her to relapse. Although State argues the evidence does not directly go to the statutory elements of § 1-4-	904(B)(5), we conclude from the scant record regarding this matter that </a:t>
            </a:r>
            <a:r>
              <a:rPr lang="en-US" sz="1600" i="1" dirty="0">
                <a:solidFill>
                  <a:schemeClr val="accent1">
                    <a:lumMod val="50000"/>
                  </a:schemeClr>
                </a:solidFill>
              </a:rPr>
              <a:t>if </a:t>
            </a:r>
            <a:r>
              <a:rPr lang="en-US" sz="1600" dirty="0">
                <a:solidFill>
                  <a:schemeClr val="accent1">
                    <a:lumMod val="50000"/>
                  </a:schemeClr>
                </a:solidFill>
              </a:rPr>
              <a:t>the conduct of the foster father occurred as argued 	and without any culpability on Mother's part, that it is a fact of consequence to the determination that Mother failed to correct 	the condition of substance abuse because of her vulnerability and the stress caused by the foster father's alleged "egregious" 	conduct. That is, it appears to be relevant and to have some "reasonable probative force.“”</a:t>
            </a:r>
            <a:endParaRPr lang="en-US" sz="1600" dirty="0">
              <a:solidFill>
                <a:schemeClr val="accent1">
                  <a:lumMod val="50000"/>
                </a:schemeClr>
              </a:solidFill>
              <a:latin typeface="Calibri" pitchFamily="34" charset="0"/>
            </a:endParaRPr>
          </a:p>
          <a:p>
            <a:pPr algn="just">
              <a:lnSpc>
                <a:spcPct val="135000"/>
              </a:lnSpc>
            </a:pPr>
            <a:r>
              <a:rPr lang="en-US" sz="1600" dirty="0">
                <a:solidFill>
                  <a:schemeClr val="accent1">
                    <a:lumMod val="50000"/>
                  </a:schemeClr>
                </a:solidFill>
                <a:latin typeface="Calibri" pitchFamily="34" charset="0"/>
              </a:rPr>
              <a:t>COCA found the exclusion of the evidence was error but found the error harmless as there was no “beneficial prejudice” received by the State by it’s exclusion not would it’s inclusion have resulted in “beneficial prejudice” to Mother based on the test in </a:t>
            </a:r>
            <a:r>
              <a:rPr lang="en-US" sz="1600" b="1" i="1" u="sng" dirty="0">
                <a:solidFill>
                  <a:schemeClr val="accent1">
                    <a:lumMod val="50000"/>
                  </a:schemeClr>
                </a:solidFill>
                <a:latin typeface="Calibri" pitchFamily="34" charset="0"/>
              </a:rPr>
              <a:t>K.H.</a:t>
            </a:r>
            <a:r>
              <a:rPr lang="en-US" sz="1600" dirty="0">
                <a:solidFill>
                  <a:schemeClr val="accent1">
                    <a:lumMod val="50000"/>
                  </a:schemeClr>
                </a:solidFill>
                <a:latin typeface="Calibri" pitchFamily="34" charset="0"/>
              </a:rPr>
              <a:t> (previous slide)</a:t>
            </a:r>
          </a:p>
          <a:p>
            <a:r>
              <a:rPr lang="en-US" sz="1600" dirty="0">
                <a:solidFill>
                  <a:schemeClr val="accent1">
                    <a:lumMod val="50000"/>
                  </a:schemeClr>
                </a:solidFill>
              </a:rPr>
              <a:t>	In a challenge to a trial court's evidentiary rulings, this Court reviews for two types of errors. For errors that </a:t>
            </a:r>
            <a:r>
              <a:rPr lang="en-US" sz="1600" i="1" dirty="0">
                <a:solidFill>
                  <a:schemeClr val="accent1">
                    <a:lumMod val="50000"/>
                  </a:schemeClr>
                </a:solidFill>
              </a:rPr>
              <a:t>are not inherently 	prejudicial</a:t>
            </a:r>
            <a:r>
              <a:rPr lang="en-US" sz="1600" dirty="0">
                <a:solidFill>
                  <a:schemeClr val="accent1">
                    <a:lumMod val="50000"/>
                  </a:schemeClr>
                </a:solidFill>
              </a:rPr>
              <a:t>, the test of prejudice is the likelihood that the verdict would have been different had [the errors] not occurred, as	 measured by the usual criterion of the verdict's support in the evidence.</a:t>
            </a:r>
          </a:p>
          <a:p>
            <a:r>
              <a:rPr lang="en-US" sz="1600" dirty="0">
                <a:solidFill>
                  <a:schemeClr val="accent1">
                    <a:lumMod val="50000"/>
                  </a:schemeClr>
                </a:solidFill>
              </a:rPr>
              <a:t>	Errors that </a:t>
            </a:r>
            <a:r>
              <a:rPr lang="en-US" sz="1600" i="1" dirty="0">
                <a:solidFill>
                  <a:schemeClr val="accent1">
                    <a:lumMod val="50000"/>
                  </a:schemeClr>
                </a:solidFill>
              </a:rPr>
              <a:t>are inherently prejudicial</a:t>
            </a:r>
            <a:r>
              <a:rPr lang="en-US" sz="1600" dirty="0">
                <a:solidFill>
                  <a:schemeClr val="accent1">
                    <a:lumMod val="50000"/>
                  </a:schemeClr>
                </a:solidFill>
              </a:rPr>
              <a:t> are those from which, by their nature, one of the litigants obtains beneficial prejudice. 	Where matters of a highly prejudicial nature have been brought before the jury, even when not manifestly motivated by bad 	faith, we have regarded such procedure as reversible error unless it can be affirmatively ascertained from the record that no 	harm resulted therefrom.</a:t>
            </a:r>
          </a:p>
          <a:p>
            <a:pPr algn="just">
              <a:lnSpc>
                <a:spcPct val="135000"/>
              </a:lnSpc>
            </a:pPr>
            <a:endParaRPr lang="en-US" sz="1600" dirty="0">
              <a:solidFill>
                <a:schemeClr val="accent1">
                  <a:lumMod val="50000"/>
                </a:schemeClr>
              </a:solidFill>
            </a:endParaRPr>
          </a:p>
        </p:txBody>
      </p:sp>
      <p:sp>
        <p:nvSpPr>
          <p:cNvPr id="13" name="FooterBg">
            <a:extLst>
              <a:ext uri="{FF2B5EF4-FFF2-40B4-BE49-F238E27FC236}">
                <a16:creationId xmlns:a16="http://schemas.microsoft.com/office/drawing/2014/main" id="{1E1D2080-6BF1-F236-B753-CC90317FFCF4}"/>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a:extLst>
              <a:ext uri="{FF2B5EF4-FFF2-40B4-BE49-F238E27FC236}">
                <a16:creationId xmlns:a16="http://schemas.microsoft.com/office/drawing/2014/main" id="{A173B92A-D5CD-56FF-3A7B-7F457C69E9E6}"/>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a:p>
            <a:pPr marL="0" indent="0" algn="ctr">
              <a:buNone/>
            </a:pPr>
            <a:endParaRPr lang="en-US" sz="1000" dirty="0">
              <a:solidFill>
                <a:srgbClr val="007E8A"/>
              </a:solidFill>
              <a:latin typeface="Calibri" pitchFamily="34" charset="0"/>
            </a:endParaRPr>
          </a:p>
        </p:txBody>
      </p:sp>
    </p:spTree>
    <p:extLst>
      <p:ext uri="{BB962C8B-B14F-4D97-AF65-F5344CB8AC3E}">
        <p14:creationId xmlns:p14="http://schemas.microsoft.com/office/powerpoint/2010/main" val="6709483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M.R.P., PHILLIPS v. HAMPTON, et. al.</a:t>
            </a:r>
          </a:p>
          <a:p>
            <a:r>
              <a:rPr lang="en-US" sz="2400" b="1" dirty="0">
                <a:solidFill>
                  <a:srgbClr val="FFFFFF"/>
                </a:solidFill>
                <a:latin typeface="Georgia" pitchFamily="34" charset="0"/>
              </a:rPr>
              <a:t>2025 OK CIV APP 30, Decided 7/11/2025</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C0392B"/>
          </a:solidFill>
          <a:ln w="12700">
            <a:solidFill>
              <a:srgbClr val="C0392B"/>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Reversed and Remanded with Instructions</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Published- - Adoption</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122283   •   Judge: MITCHELL   •   Decided: 2/5/2026; Mandate: 3/5/2026   •   Appeal From: Cherokee County FA-2024-4; Judge Kirkley</a:t>
            </a:r>
          </a:p>
        </p:txBody>
      </p:sp>
      <p:sp>
        <p:nvSpPr>
          <p:cNvPr id="12" name="SummaryBody"/>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1600" dirty="0">
                <a:solidFill>
                  <a:srgbClr val="0D2B55"/>
                </a:solidFill>
                <a:latin typeface="Calibri" pitchFamily="34" charset="0"/>
              </a:rPr>
              <a:t>Putative father executed an extra-judicial consent the day after MRP’s birth waiving legal rights and consenting to her adoption.  Outside the 15-day window “any reason” withdrawal” allowed by statute, he sought to withdraw his consent on the basis on duress.  It was discovered that the form father executed did not include the statutorily-required statement that he was represented by counsel or waived counsel.  At hearing, the Trial Court denied the Motion finding that the form was in substantial compliance because he had knowledge an attorney had been retained for him and chose not to consult said attorney.</a:t>
            </a:r>
          </a:p>
          <a:p>
            <a:pPr marL="0" indent="0" algn="just">
              <a:lnSpc>
                <a:spcPct val="135000"/>
              </a:lnSpc>
              <a:buNone/>
            </a:pPr>
            <a:endParaRPr lang="en-US" sz="1600" dirty="0">
              <a:solidFill>
                <a:srgbClr val="0D2B55"/>
              </a:solidFill>
              <a:latin typeface="Calibri" pitchFamily="34" charset="0"/>
            </a:endParaRPr>
          </a:p>
          <a:p>
            <a:pPr algn="just">
              <a:lnSpc>
                <a:spcPct val="135000"/>
              </a:lnSpc>
            </a:pPr>
            <a:r>
              <a:rPr lang="en-US" sz="1600" dirty="0">
                <a:solidFill>
                  <a:srgbClr val="0D2B55"/>
                </a:solidFill>
                <a:latin typeface="Calibri" pitchFamily="34" charset="0"/>
              </a:rPr>
              <a:t>COCA found the Court erred as a matter of law.  “Where performance of statutory requirements is mandatory, there can be no ‘substantial compliance’ except in accordance with the particular provision” citing </a:t>
            </a:r>
            <a:r>
              <a:rPr lang="en-US" sz="1600" i="1" dirty="0">
                <a:solidFill>
                  <a:srgbClr val="0D2B55"/>
                </a:solidFill>
                <a:latin typeface="Calibri" pitchFamily="34" charset="0"/>
              </a:rPr>
              <a:t>Barnes v. </a:t>
            </a:r>
            <a:r>
              <a:rPr lang="en-US" sz="1600" i="1" dirty="0" err="1">
                <a:solidFill>
                  <a:srgbClr val="0D2B55"/>
                </a:solidFill>
                <a:latin typeface="Calibri" pitchFamily="34" charset="0"/>
              </a:rPr>
              <a:t>Transok</a:t>
            </a:r>
            <a:r>
              <a:rPr lang="en-US" sz="1600" i="1" dirty="0">
                <a:solidFill>
                  <a:srgbClr val="0D2B55"/>
                </a:solidFill>
                <a:latin typeface="Calibri" pitchFamily="34" charset="0"/>
              </a:rPr>
              <a:t> Pipeline</a:t>
            </a:r>
            <a:r>
              <a:rPr lang="en-US" sz="1600" dirty="0">
                <a:solidFill>
                  <a:srgbClr val="0D2B55"/>
                </a:solidFill>
                <a:latin typeface="Calibri" pitchFamily="34" charset="0"/>
              </a:rPr>
              <a:t>, 1976 OK 27.  Because parental rights involve a fundamental liberty interest, and an extrajudicial consent effectively operates as a termination of parental rights, the statute must be strictly construed. </a:t>
            </a:r>
            <a:r>
              <a:rPr lang="en-US" sz="1600" dirty="0">
                <a:solidFill>
                  <a:schemeClr val="accent1">
                    <a:lumMod val="50000"/>
                  </a:schemeClr>
                </a:solidFill>
              </a:rPr>
              <a:t>"Oklahoma adoption procedure is wholly within the control of the legislature, and the Court cannot broaden the requirements to obtain an adoption beyond [those] set by the Legislature." </a:t>
            </a:r>
            <a:r>
              <a:rPr lang="en-US" sz="1600" i="1" dirty="0">
                <a:solidFill>
                  <a:schemeClr val="accent1">
                    <a:lumMod val="50000"/>
                  </a:schemeClr>
                </a:solidFill>
              </a:rPr>
              <a:t>Matter of Adoption of S.A.H.</a:t>
            </a:r>
            <a:r>
              <a:rPr lang="en-US" sz="1600" dirty="0">
                <a:solidFill>
                  <a:schemeClr val="accent1">
                    <a:lumMod val="50000"/>
                  </a:schemeClr>
                </a:solidFill>
              </a:rPr>
              <a:t>, 2022 OK 10.</a:t>
            </a:r>
            <a:endParaRPr lang="en-US" sz="1600" dirty="0">
              <a:solidFill>
                <a:schemeClr val="accent1">
                  <a:lumMod val="50000"/>
                </a:schemeClr>
              </a:solidFill>
              <a:latin typeface="Calibri" pitchFamily="34" charset="0"/>
            </a:endParaRPr>
          </a:p>
          <a:p>
            <a:pPr marL="0" indent="0" algn="just">
              <a:lnSpc>
                <a:spcPct val="135000"/>
              </a:lnSpc>
              <a:buNone/>
            </a:pPr>
            <a:endParaRPr lang="en-US" sz="1900" dirty="0">
              <a:solidFill>
                <a:srgbClr val="0D2B55"/>
              </a:solidFill>
              <a:latin typeface="Calibri" pitchFamily="34" charset="0"/>
            </a:endParaRPr>
          </a:p>
          <a:p>
            <a:pPr marL="0" indent="0" algn="just">
              <a:lnSpc>
                <a:spcPct val="135000"/>
              </a:lnSpc>
              <a:buNone/>
            </a:pPr>
            <a:endParaRPr lang="en-US" sz="1900" dirty="0">
              <a:solidFill>
                <a:srgbClr val="0D2B55"/>
              </a:solidFill>
              <a:latin typeface="Calibri" pitchFamily="34" charset="0"/>
            </a:endParaRP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E10EC3DD-A6CA-1A97-1E01-D406E9DA64DA}"/>
              </a:ext>
            </a:extLst>
          </p:cNvPr>
          <p:cNvSpPr/>
          <p:nvPr/>
        </p:nvSpPr>
        <p:spPr>
          <a:xfrm>
            <a:off x="377952" y="3633753"/>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JKM and MJSM, </a:t>
            </a:r>
          </a:p>
          <a:p>
            <a:pPr marL="0" indent="0" algn="l">
              <a:buNone/>
            </a:pPr>
            <a:r>
              <a:rPr lang="en-US" sz="2400" b="1" dirty="0">
                <a:solidFill>
                  <a:srgbClr val="FFFFFF"/>
                </a:solidFill>
                <a:latin typeface="Georgia" pitchFamily="34" charset="0"/>
              </a:rPr>
              <a:t>COCA Case No 121913, Decided April, 2026</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485406"/>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p:cNvSpPr/>
          <p:nvPr/>
        </p:nvSpPr>
        <p:spPr>
          <a:xfrm>
            <a:off x="877107" y="1666053"/>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  •   Judge: FISCHER   •   Decided: 4/6/2026; Mandate: 5/7/2026   •   Appeal From: Love County JD-2022-13; Judge Hicks</a:t>
            </a:r>
          </a:p>
        </p:txBody>
      </p:sp>
      <p:sp>
        <p:nvSpPr>
          <p:cNvPr id="12" name="SummaryBody"/>
          <p:cNvSpPr/>
          <p:nvPr/>
        </p:nvSpPr>
        <p:spPr>
          <a:xfrm>
            <a:off x="312330" y="1660000"/>
            <a:ext cx="11430000" cy="4480560"/>
          </a:xfrm>
          <a:prstGeom prst="rect">
            <a:avLst/>
          </a:prstGeom>
          <a:noFill/>
          <a:ln/>
        </p:spPr>
        <p:txBody>
          <a:bodyPr wrap="square" lIns="0" tIns="0" rIns="0" bIns="0" rtlCol="0" anchor="t"/>
          <a:lstStyle/>
          <a:p>
            <a:pPr marL="0" indent="0" algn="just">
              <a:lnSpc>
                <a:spcPct val="135000"/>
              </a:lnSpc>
              <a:buNone/>
            </a:pPr>
            <a:r>
              <a:rPr lang="en-US" sz="1500" dirty="0">
                <a:solidFill>
                  <a:srgbClr val="0D2B55"/>
                </a:solidFill>
                <a:latin typeface="Calibri" pitchFamily="34" charset="0"/>
              </a:rPr>
              <a:t>Mother had extensive history of substance abuse and had prior termination of parental rights to 2 older children.  MJSM and JKM sporadically stayed with Mother and were often left with grandmother.  Children were taken into custody after bring found wandering around a motel (at 3 and 5 years old), banging on doors, looking for mother.  It took law enforcement and DHS 5 hours to locate mother.  They later determined mother had left the hotel (leaving the children unattended) with 2 men with “troubling histories.”  Children were adjudicated Deprived.  Around the same time, the State filed to terminate mother’s parental rights due to failure to correct conditions from prior terminations and adjudications.  Mother was given an ISP notwithstanding the pending TPR.  State filed an amended TRP Petition  adding failure to correct conditions and length of time in foster care.  Mother waived Jury Trial.  Court heard a non-jury trial and entered an Order terminating.  </a:t>
            </a:r>
          </a:p>
          <a:p>
            <a:pPr marL="0" indent="0" algn="just">
              <a:lnSpc>
                <a:spcPct val="135000"/>
              </a:lnSpc>
              <a:buNone/>
            </a:pPr>
            <a:endParaRPr lang="en-US" sz="1500" dirty="0">
              <a:solidFill>
                <a:srgbClr val="0D2B55"/>
              </a:solidFill>
              <a:latin typeface="Calibri" pitchFamily="34" charset="0"/>
            </a:endParaRPr>
          </a:p>
          <a:p>
            <a:pPr marL="0" indent="0" algn="just">
              <a:lnSpc>
                <a:spcPct val="135000"/>
              </a:lnSpc>
              <a:buNone/>
            </a:pPr>
            <a:r>
              <a:rPr lang="en-US" sz="1500" dirty="0">
                <a:solidFill>
                  <a:srgbClr val="0D2B55"/>
                </a:solidFill>
                <a:latin typeface="Calibri" pitchFamily="34" charset="0"/>
              </a:rPr>
              <a:t>COCA reiterated that only one ground need be found for termination and focused on the failure to correct conditions from the prior adjudication and termination (failure to supervise).  Court found the evidence sufficient to terminate on this basis and to support the finding of best interest.  </a:t>
            </a:r>
          </a:p>
          <a:p>
            <a:pPr marL="0" indent="0" algn="just">
              <a:lnSpc>
                <a:spcPct val="135000"/>
              </a:lnSpc>
              <a:buNone/>
            </a:pPr>
            <a:endParaRPr lang="en-US" sz="1500" dirty="0">
              <a:solidFill>
                <a:srgbClr val="0D2B55"/>
              </a:solidFill>
              <a:latin typeface="Calibri" pitchFamily="34" charset="0"/>
            </a:endParaRPr>
          </a:p>
          <a:p>
            <a:pPr marL="0" indent="0" algn="just">
              <a:lnSpc>
                <a:spcPct val="135000"/>
              </a:lnSpc>
              <a:buNone/>
            </a:pPr>
            <a:r>
              <a:rPr lang="en-US" sz="1500" dirty="0">
                <a:solidFill>
                  <a:srgbClr val="0D2B55"/>
                </a:solidFill>
                <a:latin typeface="Calibri" pitchFamily="34" charset="0"/>
              </a:rPr>
              <a:t>Mother also alleged lack of personal notice of Amended TPR.  The Court notes that 2 grounds for termination were included in the original Petition.  The Amended Petition simply adds two more.  Although the record does not reflect Mother was personally served (because the Court excused her from Court due to Drug Court requirements) the Mother’s attorney was provided a copy 24 days in advance.  The Court found this and the Court Minute stating “All parties have a copy” of the amended petition is sufficient actual notice.</a:t>
            </a:r>
          </a:p>
          <a:p>
            <a:pPr marL="0" indent="0" algn="just">
              <a:lnSpc>
                <a:spcPct val="135000"/>
              </a:lnSpc>
              <a:buNone/>
            </a:pPr>
            <a:endParaRPr lang="en-US" sz="1600" dirty="0">
              <a:solidFill>
                <a:srgbClr val="0D2B55"/>
              </a:solidFill>
              <a:latin typeface="Calibri" pitchFamily="34" charset="0"/>
            </a:endParaRPr>
          </a:p>
          <a:p>
            <a:pPr marL="0" indent="0" algn="just">
              <a:lnSpc>
                <a:spcPct val="135000"/>
              </a:lnSpc>
              <a:buNone/>
            </a:pPr>
            <a:endParaRPr lang="en-US" sz="1600" dirty="0">
              <a:solidFill>
                <a:srgbClr val="0D2B55"/>
              </a:solidFill>
              <a:latin typeface="Calibri" pitchFamily="34" charset="0"/>
            </a:endParaRP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DD56563B-F291-A406-2134-6CA36769E376}"/>
              </a:ext>
            </a:extLst>
          </p:cNvPr>
          <p:cNvSpPr/>
          <p:nvPr/>
        </p:nvSpPr>
        <p:spPr>
          <a:xfrm>
            <a:off x="312330" y="3900280"/>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ZN, VN (Father)</a:t>
            </a:r>
          </a:p>
          <a:p>
            <a:pPr marL="0" indent="0" algn="l">
              <a:buNone/>
            </a:pPr>
            <a:r>
              <a:rPr lang="en-US" sz="2400" b="1" dirty="0">
                <a:solidFill>
                  <a:srgbClr val="FFFFFF"/>
                </a:solidFill>
                <a:latin typeface="Georgia" pitchFamily="34" charset="0"/>
              </a:rPr>
              <a:t>Court of Civil Appeals, Case No. 122306, 122362</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122306 (Consolidated with 122362)   •   Judge: BARNES   •   Decided: 7/10/2025; Mandate: 8/13/2025   •   Appeal From: Oklahoma County JD-2021-74; Judge McCormick</a:t>
            </a:r>
          </a:p>
        </p:txBody>
      </p:sp>
      <p:sp>
        <p:nvSpPr>
          <p:cNvPr id="12" name="SummaryBody"/>
          <p:cNvSpPr/>
          <p:nvPr/>
        </p:nvSpPr>
        <p:spPr>
          <a:xfrm>
            <a:off x="384048" y="1920240"/>
            <a:ext cx="11430000" cy="4480560"/>
          </a:xfrm>
          <a:prstGeom prst="rect">
            <a:avLst/>
          </a:prstGeom>
          <a:noFill/>
          <a:ln/>
        </p:spPr>
        <p:txBody>
          <a:bodyPr wrap="square" lIns="0" tIns="0" rIns="0" bIns="0" rtlCol="0" anchor="t"/>
          <a:lstStyle/>
          <a:p>
            <a:pPr algn="just">
              <a:lnSpc>
                <a:spcPct val="135000"/>
              </a:lnSpc>
            </a:pPr>
            <a:r>
              <a:rPr lang="en-US" sz="1600" dirty="0">
                <a:solidFill>
                  <a:srgbClr val="0D2B55"/>
                </a:solidFill>
                <a:latin typeface="Calibri" pitchFamily="34" charset="0"/>
              </a:rPr>
              <a:t>After a lengthy Deprived matter, State filed a Petition requesting to terminate Father’s rights based on 10A 1-4-904(B)(8) due to a conviction of Child Abuse by Injury and 10A 1-4-904(B)(12) due to incarceration.  A jury returned a verdict terminating his rights based on the criminal conviction and found termination in the best interest of the children. During Trial, the Court found that the State could not simply rely on the J&amp;S, they had to prove that abuse occurred by clear and convincing evidence. </a:t>
            </a:r>
          </a:p>
          <a:p>
            <a:pPr marL="0" indent="0" algn="just">
              <a:lnSpc>
                <a:spcPct val="135000"/>
              </a:lnSpc>
              <a:buNone/>
            </a:pPr>
            <a:endParaRPr lang="en-US" sz="1600" dirty="0">
              <a:solidFill>
                <a:srgbClr val="0D2B55"/>
              </a:solidFill>
              <a:latin typeface="Calibri" pitchFamily="34" charset="0"/>
            </a:endParaRPr>
          </a:p>
          <a:p>
            <a:pPr algn="just">
              <a:lnSpc>
                <a:spcPct val="135000"/>
              </a:lnSpc>
            </a:pPr>
            <a:r>
              <a:rPr lang="en-US" sz="1600" dirty="0">
                <a:solidFill>
                  <a:srgbClr val="0D2B55"/>
                </a:solidFill>
                <a:latin typeface="Calibri" pitchFamily="34" charset="0"/>
              </a:rPr>
              <a:t>On appeal, Father argued that he was not given an opportunity to correct the conditions that led to adjudication.  The court found that he was not entitled to such an opportunity.  Father’s rights were not terminated based on failure to correct conditions (nor did the State seek termination on this ground).  Further, the Court found that he was not denied a fair and meaningful opportunity to defend against termination and best interest finding due to his incarceration.  Father also argued that the State had failed to prove by clear and convincing evidence that his “continued parental rights… would constitute a ‘threat of harm’ to the children” or that it would “result in serious and ongoing harm to the children.”  The Court found that the jury had determined that termination was in the best interest of the child  and reiterated that </a:t>
            </a:r>
            <a:r>
              <a:rPr lang="en-US" sz="1600" dirty="0">
                <a:solidFill>
                  <a:schemeClr val="accent1">
                    <a:lumMod val="50000"/>
                  </a:schemeClr>
                </a:solidFill>
                <a:latin typeface="Calibri" pitchFamily="34" charset="0"/>
              </a:rPr>
              <a:t>v</a:t>
            </a:r>
            <a:r>
              <a:rPr lang="en-US" sz="1600" dirty="0">
                <a:solidFill>
                  <a:schemeClr val="accent1">
                    <a:lumMod val="50000"/>
                  </a:schemeClr>
                </a:solidFill>
              </a:rPr>
              <a:t>erdict itself "is conclusive as to all disputed facts and all conflicting statements, and where there is any competent evidence reasonably tending to support the verdict of the jury, this Court will not disturb the jury's verdict or the trial court's judgment based thereon." </a:t>
            </a:r>
            <a:r>
              <a:rPr lang="en-US" sz="1600" i="1" dirty="0">
                <a:solidFill>
                  <a:schemeClr val="accent1">
                    <a:lumMod val="50000"/>
                  </a:schemeClr>
                </a:solidFill>
              </a:rPr>
              <a:t>Rogers v. Mercy Health Ctr., Inc</a:t>
            </a:r>
            <a:r>
              <a:rPr lang="en-US" sz="1600" dirty="0">
                <a:solidFill>
                  <a:schemeClr val="accent1">
                    <a:lumMod val="50000"/>
                  </a:schemeClr>
                </a:solidFill>
              </a:rPr>
              <a:t>., 2014 OK CIV APP 69.  Court found competent evidence to support jury’s finding</a:t>
            </a:r>
            <a:endParaRPr lang="en-US" sz="1600" dirty="0">
              <a:solidFill>
                <a:srgbClr val="0D2B55"/>
              </a:solidFill>
              <a:latin typeface="Calibri" pitchFamily="34" charset="0"/>
            </a:endParaRP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a:extLst>
            <a:ext uri="{FF2B5EF4-FFF2-40B4-BE49-F238E27FC236}">
              <a16:creationId xmlns:a16="http://schemas.microsoft.com/office/drawing/2014/main" id="{74E6BC43-9ACC-5A70-7829-32C7DB8233E0}"/>
            </a:ext>
          </a:extLst>
        </p:cNvPr>
        <p:cNvGrpSpPr/>
        <p:nvPr/>
      </p:nvGrpSpPr>
      <p:grpSpPr>
        <a:xfrm>
          <a:off x="0" y="0"/>
          <a:ext cx="0" cy="0"/>
          <a:chOff x="0" y="0"/>
          <a:chExt cx="0" cy="0"/>
        </a:xfrm>
      </p:grpSpPr>
      <p:sp>
        <p:nvSpPr>
          <p:cNvPr id="2" name="Sidebar">
            <a:extLst>
              <a:ext uri="{FF2B5EF4-FFF2-40B4-BE49-F238E27FC236}">
                <a16:creationId xmlns:a16="http://schemas.microsoft.com/office/drawing/2014/main" id="{6106BA35-DF2A-EA64-37D4-A5F4F2C1C2FF}"/>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a:extLst>
              <a:ext uri="{FF2B5EF4-FFF2-40B4-BE49-F238E27FC236}">
                <a16:creationId xmlns:a16="http://schemas.microsoft.com/office/drawing/2014/main" id="{84EA141F-D46D-222B-AF9C-39958A6729FC}"/>
              </a:ext>
            </a:extLst>
          </p:cNvP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a:extLst>
              <a:ext uri="{FF2B5EF4-FFF2-40B4-BE49-F238E27FC236}">
                <a16:creationId xmlns:a16="http://schemas.microsoft.com/office/drawing/2014/main" id="{FD26959E-32F9-1C01-1672-FFBB822D0493}"/>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a:extLst>
              <a:ext uri="{FF2B5EF4-FFF2-40B4-BE49-F238E27FC236}">
                <a16:creationId xmlns:a16="http://schemas.microsoft.com/office/drawing/2014/main" id="{878264F8-4D8A-D9E8-1E07-7FFDE38500C7}"/>
              </a:ext>
            </a:extLst>
          </p:cNvPr>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ZN, VN (Mother)</a:t>
            </a:r>
          </a:p>
        </p:txBody>
      </p:sp>
      <p:sp>
        <p:nvSpPr>
          <p:cNvPr id="6" name="GoldDot">
            <a:extLst>
              <a:ext uri="{FF2B5EF4-FFF2-40B4-BE49-F238E27FC236}">
                <a16:creationId xmlns:a16="http://schemas.microsoft.com/office/drawing/2014/main" id="{ACA45478-1730-C3FA-834C-A1899959EF40}"/>
              </a:ext>
            </a:extLst>
          </p:cNvPr>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a:extLst>
              <a:ext uri="{FF2B5EF4-FFF2-40B4-BE49-F238E27FC236}">
                <a16:creationId xmlns:a16="http://schemas.microsoft.com/office/drawing/2014/main" id="{520A8B5E-0F4C-A174-7E92-FE3739E1B816}"/>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a:extLst>
              <a:ext uri="{FF2B5EF4-FFF2-40B4-BE49-F238E27FC236}">
                <a16:creationId xmlns:a16="http://schemas.microsoft.com/office/drawing/2014/main" id="{F72DC47D-8ECF-1694-4148-E0B64E2D7920}"/>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a:extLst>
              <a:ext uri="{FF2B5EF4-FFF2-40B4-BE49-F238E27FC236}">
                <a16:creationId xmlns:a16="http://schemas.microsoft.com/office/drawing/2014/main" id="{D6006F03-B480-FB46-6277-424DCFB64F00}"/>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a:extLst>
              <a:ext uri="{FF2B5EF4-FFF2-40B4-BE49-F238E27FC236}">
                <a16:creationId xmlns:a16="http://schemas.microsoft.com/office/drawing/2014/main" id="{4D1BA882-1106-4633-54F8-45A2FEE03F8C}"/>
              </a:ext>
            </a:extLst>
          </p:cNvPr>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a:extLst>
              <a:ext uri="{FF2B5EF4-FFF2-40B4-BE49-F238E27FC236}">
                <a16:creationId xmlns:a16="http://schemas.microsoft.com/office/drawing/2014/main" id="{E7B2D22A-76BA-1D75-EF0D-755617EB7F38}"/>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a:extLst>
              <a:ext uri="{FF2B5EF4-FFF2-40B4-BE49-F238E27FC236}">
                <a16:creationId xmlns:a16="http://schemas.microsoft.com/office/drawing/2014/main" id="{ADF4F78A-142D-0318-B8C4-78CB91954249}"/>
              </a:ext>
            </a:extLst>
          </p:cNvPr>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122306 (Consolidated with 122362)   •   Judge: BARNES   •   Decided: 7/10/2025; Mandate: 8/13/2025   •   Appeal From: Oklahoma County JD-2021-74; Judge McCormick</a:t>
            </a:r>
          </a:p>
        </p:txBody>
      </p:sp>
      <p:sp>
        <p:nvSpPr>
          <p:cNvPr id="12" name="SummaryBody">
            <a:extLst>
              <a:ext uri="{FF2B5EF4-FFF2-40B4-BE49-F238E27FC236}">
                <a16:creationId xmlns:a16="http://schemas.microsoft.com/office/drawing/2014/main" id="{58AE7A8D-D23A-7542-7CB0-05AD3EFFE002}"/>
              </a:ext>
            </a:extLst>
          </p:cNvPr>
          <p:cNvSpPr/>
          <p:nvPr/>
        </p:nvSpPr>
        <p:spPr>
          <a:xfrm>
            <a:off x="384048" y="1842490"/>
            <a:ext cx="11430000" cy="4480560"/>
          </a:xfrm>
          <a:prstGeom prst="rect">
            <a:avLst/>
          </a:prstGeom>
          <a:noFill/>
          <a:ln/>
        </p:spPr>
        <p:txBody>
          <a:bodyPr wrap="square" lIns="0" tIns="0" rIns="0" bIns="0" rtlCol="0" anchor="t"/>
          <a:lstStyle/>
          <a:p>
            <a:pPr algn="just">
              <a:lnSpc>
                <a:spcPct val="135000"/>
              </a:lnSpc>
            </a:pPr>
            <a:r>
              <a:rPr lang="en-US" sz="1500" dirty="0">
                <a:solidFill>
                  <a:srgbClr val="0D2B55"/>
                </a:solidFill>
                <a:latin typeface="Calibri" pitchFamily="34" charset="0"/>
              </a:rPr>
              <a:t>After a lengthy Deprived matter, State filed a Petition requesting to terminate Mother’s rights based on 10A 1-4-904(B)(8)- conviction of Child Abuse by Injury, 10A 1-4-904(B)(5)- failure to current conditions and 10A 1-4-905(B)(17)- time spend in foster care (as to 2 of the children.  A jury returned a verdict terminating her rights based on the criminal conviction and failure to correct conditions (lack of parental care and guardianship, domestic violence and threat of harm).  The jury also found that continued custody by Mother is likely to cause serious emotional or physical damage and found termination in the best interest of the children. During Trial, the Court found that the State could not simply rely on the J&amp;S, they had to prove that abuse occurred by clear and convincing evidence. </a:t>
            </a:r>
          </a:p>
          <a:p>
            <a:pPr marL="0" indent="0" algn="just">
              <a:lnSpc>
                <a:spcPct val="135000"/>
              </a:lnSpc>
              <a:buNone/>
            </a:pPr>
            <a:endParaRPr lang="en-US" sz="1500" dirty="0">
              <a:solidFill>
                <a:srgbClr val="0D2B55"/>
              </a:solidFill>
              <a:latin typeface="Calibri" pitchFamily="34" charset="0"/>
            </a:endParaRPr>
          </a:p>
          <a:p>
            <a:pPr algn="just">
              <a:lnSpc>
                <a:spcPct val="135000"/>
              </a:lnSpc>
            </a:pPr>
            <a:r>
              <a:rPr lang="en-US" sz="1500" dirty="0">
                <a:solidFill>
                  <a:srgbClr val="0D2B55"/>
                </a:solidFill>
                <a:latin typeface="Calibri" pitchFamily="34" charset="0"/>
              </a:rPr>
              <a:t>On appeal, Mother argued that introduction of certain evidence was prejudicial.  Mother agreed that certain video and photos were relevant but sought to exclude them based on 12 O.S. 2403 (probative value substantially outweighed by the danger of unfair prejudice.. and is unfair and harmful surprise, etc.)  The only argument raised involved unfair surprise.  The State did not list the photos and videos in the W&amp;E but did endorse the Detective as a witness.  State argues they have a open file policy and that the Mother’s counsel has had access to the materials all along.  COCA found that this would require </a:t>
            </a:r>
            <a:r>
              <a:rPr lang="en-US" sz="1500" dirty="0">
                <a:solidFill>
                  <a:schemeClr val="accent1">
                    <a:lumMod val="50000"/>
                  </a:schemeClr>
                </a:solidFill>
              </a:rPr>
              <a:t>her “to anticipate that every item in that file should be scrutinized and considered in preparation for trial regardless of what State identifies prior to trial. Such a result is an unnecessary, costly, and time-consuming undertaking for parents who face termination of their parental rights.  However, the Court finds admission to be harmless error noting the Trial Court allowed Mother’s counsel to review the recordings and photographs and gave her a chance to interpose objections and call additional witnesses if necessary.</a:t>
            </a:r>
            <a:endParaRPr lang="en-US" sz="1500" dirty="0">
              <a:solidFill>
                <a:schemeClr val="accent1">
                  <a:lumMod val="50000"/>
                </a:schemeClr>
              </a:solidFill>
              <a:latin typeface="Calibri" pitchFamily="34" charset="0"/>
            </a:endParaRPr>
          </a:p>
        </p:txBody>
      </p:sp>
      <p:sp>
        <p:nvSpPr>
          <p:cNvPr id="13" name="FooterBg">
            <a:extLst>
              <a:ext uri="{FF2B5EF4-FFF2-40B4-BE49-F238E27FC236}">
                <a16:creationId xmlns:a16="http://schemas.microsoft.com/office/drawing/2014/main" id="{691FFB78-672D-C50A-6899-5091A1546317}"/>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a:extLst>
              <a:ext uri="{FF2B5EF4-FFF2-40B4-BE49-F238E27FC236}">
                <a16:creationId xmlns:a16="http://schemas.microsoft.com/office/drawing/2014/main" id="{A654C03A-2C22-1B8D-47D9-C53315EE0661}"/>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4BBA56C1-43B2-A186-59E4-60FE640037B7}"/>
              </a:ext>
            </a:extLst>
          </p:cNvPr>
          <p:cNvSpPr/>
          <p:nvPr/>
        </p:nvSpPr>
        <p:spPr>
          <a:xfrm>
            <a:off x="312330" y="3757736"/>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extLst>
      <p:ext uri="{BB962C8B-B14F-4D97-AF65-F5344CB8AC3E}">
        <p14:creationId xmlns:p14="http://schemas.microsoft.com/office/powerpoint/2010/main" val="37258724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the Adoption of HL</a:t>
            </a:r>
          </a:p>
          <a:p>
            <a:pPr marL="0" indent="0" algn="l">
              <a:buNone/>
            </a:pPr>
            <a:r>
              <a:rPr lang="en-US" sz="2400" b="1" dirty="0">
                <a:solidFill>
                  <a:srgbClr val="FFFFFF"/>
                </a:solidFill>
                <a:latin typeface="Georgia" pitchFamily="34" charset="0"/>
              </a:rPr>
              <a:t>Court of Civil Appeals, Case No. 121960, Decided 8/22/2025</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121960   •   Judge: FISCHER   •   Decided: 8/22/2025; Mandate: 10/1/2025   •   Appeal From: Mayes County FA-2022-17; Judge Shawn Taylor</a:t>
            </a:r>
          </a:p>
        </p:txBody>
      </p:sp>
      <p:sp>
        <p:nvSpPr>
          <p:cNvPr id="12" name="SummaryBody"/>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1600" dirty="0">
                <a:solidFill>
                  <a:srgbClr val="0D2B55"/>
                </a:solidFill>
                <a:latin typeface="Calibri" pitchFamily="34" charset="0"/>
              </a:rPr>
              <a:t>Father and stepmother filed a petition to allow stepmother to adopt HL without Mother’s consent.  They alleged HL has resided with them for a year and a half and that Mother failed to maintain a substantial and positive relationship with HL for 12 out of the preceding 14 months.   Father is a member of the Cherokee Nation therefore ICWA applied.  A contested AWOC hearing was held.  Court ruled Mother’s consent was not necessary.  Court later sustained the Petition for adoption finding active efforts and that continued custody with mother would result in serious physical or emotional damage to HL.  Court further found that adoption by stepmother was in HL’s best interest. </a:t>
            </a:r>
          </a:p>
          <a:p>
            <a:pPr marL="0" indent="0" algn="just">
              <a:lnSpc>
                <a:spcPct val="135000"/>
              </a:lnSpc>
              <a:buNone/>
            </a:pPr>
            <a:endParaRPr lang="en-US" sz="1600" dirty="0">
              <a:solidFill>
                <a:srgbClr val="0D2B55"/>
              </a:solidFill>
              <a:latin typeface="Calibri" pitchFamily="34" charset="0"/>
            </a:endParaRPr>
          </a:p>
          <a:p>
            <a:pPr algn="just">
              <a:lnSpc>
                <a:spcPct val="135000"/>
              </a:lnSpc>
            </a:pPr>
            <a:r>
              <a:rPr lang="en-US" sz="1600" dirty="0">
                <a:solidFill>
                  <a:srgbClr val="0D2B55"/>
                </a:solidFill>
                <a:latin typeface="Calibri" pitchFamily="34" charset="0"/>
              </a:rPr>
              <a:t> COCA held that ICWA “active efforts” requirement was satisfied.  Although Mother’s visitation/ contact rights were limited due to the custody order, Mother did not take steps to satisfy the court-imposed conditions for increased contact (I.E. Mother was allowed visitation in Texas but never came.  She did not provide Father with evidence of completion of Drug treatment.  Father provided mother with visitation facilitator’s info repeatedly and she never called).  Mother complained father did not do enough.  Court notes that Father did not impose the restrictions- the District Court did when it changed custody from mother to father.  COCA also notes that </a:t>
            </a:r>
            <a:r>
              <a:rPr lang="en-US" sz="1600" dirty="0">
                <a:solidFill>
                  <a:schemeClr val="accent1">
                    <a:lumMod val="50000"/>
                  </a:schemeClr>
                </a:solidFill>
              </a:rPr>
              <a:t>efforts of the party seeking to terminate parental rights need not be "perfect" but must "cross the line between passive and active." Citing </a:t>
            </a:r>
            <a:r>
              <a:rPr lang="en-US" sz="1600" i="1" dirty="0">
                <a:solidFill>
                  <a:schemeClr val="accent1">
                    <a:lumMod val="50000"/>
                  </a:schemeClr>
                </a:solidFill>
              </a:rPr>
              <a:t>In re W.P.</a:t>
            </a:r>
            <a:r>
              <a:rPr lang="en-US" sz="1600" dirty="0">
                <a:solidFill>
                  <a:schemeClr val="accent1">
                    <a:lumMod val="50000"/>
                  </a:schemeClr>
                </a:solidFill>
              </a:rPr>
              <a:t>, 2022 OK CIV APP 31.  Court also found the r</a:t>
            </a:r>
            <a:r>
              <a:rPr lang="en-US" sz="1600" dirty="0">
                <a:solidFill>
                  <a:schemeClr val="accent1">
                    <a:lumMod val="50000"/>
                  </a:schemeClr>
                </a:solidFill>
                <a:latin typeface="Calibri" pitchFamily="34" charset="0"/>
              </a:rPr>
              <a:t>ecord supports finding that stepmother’s adoption was in child’s best interest.</a:t>
            </a: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BBF74817-9644-D557-7246-466F1754ECD8}"/>
              </a:ext>
            </a:extLst>
          </p:cNvPr>
          <p:cNvSpPr/>
          <p:nvPr/>
        </p:nvSpPr>
        <p:spPr>
          <a:xfrm>
            <a:off x="377952" y="3634740"/>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AR DR Alleged Deprived Children</a:t>
            </a:r>
          </a:p>
          <a:p>
            <a:pPr marL="0" indent="0" algn="l">
              <a:buNone/>
            </a:pPr>
            <a:r>
              <a:rPr lang="en-US" sz="2400" b="1" dirty="0">
                <a:solidFill>
                  <a:srgbClr val="FFFFFF"/>
                </a:solidFill>
                <a:latin typeface="Georgia" pitchFamily="34" charset="0"/>
              </a:rPr>
              <a:t>Court of Civil Appeals, Case No. 122898, 122920</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122898 (Consolidated with 122920)   •   Judge: BLACKWELL   •   Decided: 10/29/2025; Mandate: 12/5/2025   •   Appeal From: Oklahoma County JD-2023-139; Judge McCray</a:t>
            </a:r>
          </a:p>
        </p:txBody>
      </p:sp>
      <p:sp>
        <p:nvSpPr>
          <p:cNvPr id="12" name="SummaryBody"/>
          <p:cNvSpPr/>
          <p:nvPr/>
        </p:nvSpPr>
        <p:spPr>
          <a:xfrm>
            <a:off x="384048" y="1824561"/>
            <a:ext cx="11430000" cy="4480560"/>
          </a:xfrm>
          <a:prstGeom prst="rect">
            <a:avLst/>
          </a:prstGeom>
          <a:noFill/>
          <a:ln/>
        </p:spPr>
        <p:txBody>
          <a:bodyPr wrap="square" lIns="0" tIns="0" rIns="0" bIns="0" rtlCol="0" anchor="t"/>
          <a:lstStyle/>
          <a:p>
            <a:pPr marL="0" indent="0" algn="just">
              <a:lnSpc>
                <a:spcPct val="135000"/>
              </a:lnSpc>
              <a:buNone/>
            </a:pPr>
            <a:r>
              <a:rPr lang="en-US" sz="1600" dirty="0">
                <a:solidFill>
                  <a:srgbClr val="0D2B55"/>
                </a:solidFill>
                <a:latin typeface="Calibri" pitchFamily="34" charset="0"/>
              </a:rPr>
              <a:t>State filed Termination based on Failure to Correct.  ICWA applied.  Rights were terminated by Jury</a:t>
            </a:r>
          </a:p>
          <a:p>
            <a:pPr marL="0" indent="0" algn="just">
              <a:lnSpc>
                <a:spcPct val="135000"/>
              </a:lnSpc>
              <a:buNone/>
            </a:pPr>
            <a:endParaRPr lang="en-US" sz="1600" dirty="0">
              <a:solidFill>
                <a:srgbClr val="0D2B55"/>
              </a:solidFill>
              <a:latin typeface="Calibri" pitchFamily="34" charset="0"/>
            </a:endParaRPr>
          </a:p>
          <a:p>
            <a:pPr marL="0" indent="0" algn="just">
              <a:lnSpc>
                <a:spcPct val="135000"/>
              </a:lnSpc>
              <a:buNone/>
            </a:pPr>
            <a:r>
              <a:rPr lang="en-US" sz="1600" dirty="0">
                <a:solidFill>
                  <a:srgbClr val="0D2B55"/>
                </a:solidFill>
                <a:latin typeface="Calibri" pitchFamily="34" charset="0"/>
              </a:rPr>
              <a:t>Parents argued that state failed to prove beyond a reasonable doubt that continued custody with the parents would result in serious emotional or physical damage to the children.  Specifically, they argued that the expert testimony by the ICW worker was insufficient because she did not give specific examples to support her opinion.  </a:t>
            </a:r>
          </a:p>
          <a:p>
            <a:pPr algn="just"/>
            <a:r>
              <a:rPr lang="en-US" sz="1600" dirty="0">
                <a:solidFill>
                  <a:schemeClr val="accent1">
                    <a:lumMod val="50000"/>
                  </a:schemeClr>
                </a:solidFill>
              </a:rPr>
              <a:t>	ICWA does not require that the expert's testimony provide the sole basis for the conclusion that continued custody will likely 	result in serious emotional or physical damage. </a:t>
            </a:r>
            <a:r>
              <a:rPr lang="en-US" sz="1600" i="1" dirty="0">
                <a:solidFill>
                  <a:schemeClr val="accent1">
                    <a:lumMod val="50000"/>
                  </a:schemeClr>
                </a:solidFill>
              </a:rPr>
              <a:t>Matter of IW</a:t>
            </a:r>
            <a:r>
              <a:rPr lang="en-US" sz="1600" dirty="0">
                <a:solidFill>
                  <a:schemeClr val="accent1">
                    <a:lumMod val="50000"/>
                  </a:schemeClr>
                </a:solidFill>
              </a:rPr>
              <a:t>, 2018 OK CIV APP 6, ¶ 16, 419 P.3d 362, 366 (citing </a:t>
            </a:r>
            <a:r>
              <a:rPr lang="en-US" sz="1600" i="1" dirty="0">
                <a:solidFill>
                  <a:schemeClr val="accent1">
                    <a:lumMod val="50000"/>
                  </a:schemeClr>
                </a:solidFill>
              </a:rPr>
              <a:t>Brenda O. v. 	Arizona </a:t>
            </a:r>
            <a:r>
              <a:rPr lang="en-US" sz="1600" i="1" dirty="0" err="1">
                <a:solidFill>
                  <a:schemeClr val="accent1">
                    <a:lumMod val="50000"/>
                  </a:schemeClr>
                </a:solidFill>
              </a:rPr>
              <a:t>Dep't</a:t>
            </a:r>
            <a:r>
              <a:rPr lang="en-US" sz="1600" i="1" dirty="0">
                <a:solidFill>
                  <a:schemeClr val="accent1">
                    <a:lumMod val="50000"/>
                  </a:schemeClr>
                </a:solidFill>
              </a:rPr>
              <a:t> of Econ. Sec.</a:t>
            </a:r>
            <a:r>
              <a:rPr lang="en-US" sz="1600" dirty="0">
                <a:solidFill>
                  <a:schemeClr val="accent1">
                    <a:lumMod val="50000"/>
                  </a:schemeClr>
                </a:solidFill>
              </a:rPr>
              <a:t>, 226 Ariz. 137, 244 P.3d 574, 579 (Ariz. Ct. App. 2010)). Rather, ICWA requires that the expert’s 	testimony must support that finding. </a:t>
            </a:r>
          </a:p>
          <a:p>
            <a:pPr algn="just"/>
            <a:endParaRPr lang="en-US" sz="1600" dirty="0">
              <a:solidFill>
                <a:schemeClr val="accent1">
                  <a:lumMod val="50000"/>
                </a:schemeClr>
              </a:solidFill>
            </a:endParaRPr>
          </a:p>
          <a:p>
            <a:pPr algn="just">
              <a:lnSpc>
                <a:spcPct val="150000"/>
              </a:lnSpc>
            </a:pPr>
            <a:r>
              <a:rPr lang="en-US" sz="1600" dirty="0">
                <a:solidFill>
                  <a:schemeClr val="accent1">
                    <a:lumMod val="50000"/>
                  </a:schemeClr>
                </a:solidFill>
                <a:latin typeface="Calibri" pitchFamily="34" charset="0"/>
              </a:rPr>
              <a:t>Parents also argued that the Court’s finding of active efforts to prevent the breakup of the Indian family were not supported by sufficient evidence.  Court held an active efforts hearing prior to Void Dire.  COCA found the finding supported by clear and convincing evidence.</a:t>
            </a:r>
          </a:p>
        </p:txBody>
      </p:sp>
      <p:sp>
        <p:nvSpPr>
          <p:cNvPr id="13" name="FooterBg"/>
          <p:cNvSpPr/>
          <p:nvPr/>
        </p:nvSpPr>
        <p:spPr>
          <a:xfrm>
            <a:off x="201168" y="6565392"/>
            <a:ext cx="1199083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B3A10C88-AC53-F815-CB73-8BCBFA39121B}"/>
              </a:ext>
            </a:extLst>
          </p:cNvPr>
          <p:cNvSpPr/>
          <p:nvPr/>
        </p:nvSpPr>
        <p:spPr>
          <a:xfrm>
            <a:off x="377952" y="2169164"/>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504</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Hamilton/Miller</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4472C4"/>
          </a:solidFill>
          <a:ln w="12700">
            <a:solidFill>
              <a:srgbClr val="4472C4"/>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Became Law w/o Governor's Signature</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Requires that persons must be at least 18 years of age to marry.</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a:extLst>
            <a:ext uri="{FF2B5EF4-FFF2-40B4-BE49-F238E27FC236}">
              <a16:creationId xmlns:a16="http://schemas.microsoft.com/office/drawing/2014/main" id="{6C6C2D1B-D9F9-50BF-CE57-21230589EE13}"/>
            </a:ext>
          </a:extLst>
        </p:cNvPr>
        <p:cNvGrpSpPr/>
        <p:nvPr/>
      </p:nvGrpSpPr>
      <p:grpSpPr>
        <a:xfrm>
          <a:off x="0" y="0"/>
          <a:ext cx="0" cy="0"/>
          <a:chOff x="0" y="0"/>
          <a:chExt cx="0" cy="0"/>
        </a:xfrm>
      </p:grpSpPr>
      <p:sp>
        <p:nvSpPr>
          <p:cNvPr id="2" name="Sidebar">
            <a:extLst>
              <a:ext uri="{FF2B5EF4-FFF2-40B4-BE49-F238E27FC236}">
                <a16:creationId xmlns:a16="http://schemas.microsoft.com/office/drawing/2014/main" id="{6D4F52FE-1BF6-569C-7EE4-1F1563B3987E}"/>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a:extLst>
              <a:ext uri="{FF2B5EF4-FFF2-40B4-BE49-F238E27FC236}">
                <a16:creationId xmlns:a16="http://schemas.microsoft.com/office/drawing/2014/main" id="{28867DF8-A701-D451-9096-6D685EFA8DE0}"/>
              </a:ext>
            </a:extLst>
          </p:cNvPr>
          <p:cNvSpPr/>
          <p:nvPr/>
        </p:nvSpPr>
        <p:spPr>
          <a:xfrm>
            <a:off x="231648" y="-1143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a:extLst>
              <a:ext uri="{FF2B5EF4-FFF2-40B4-BE49-F238E27FC236}">
                <a16:creationId xmlns:a16="http://schemas.microsoft.com/office/drawing/2014/main" id="{0ED87A20-EE2B-EC9F-E776-E62F9936E7BD}"/>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a:extLst>
              <a:ext uri="{FF2B5EF4-FFF2-40B4-BE49-F238E27FC236}">
                <a16:creationId xmlns:a16="http://schemas.microsoft.com/office/drawing/2014/main" id="{A46DF1C1-BE0F-75A4-911B-EE0E295F5024}"/>
              </a:ext>
            </a:extLst>
          </p:cNvPr>
          <p:cNvSpPr/>
          <p:nvPr/>
        </p:nvSpPr>
        <p:spPr>
          <a:xfrm>
            <a:off x="286300" y="34285"/>
            <a:ext cx="9948672"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E.R., H.R. and O.R.</a:t>
            </a:r>
          </a:p>
          <a:p>
            <a:pPr marL="0" indent="0" algn="l">
              <a:buNone/>
            </a:pPr>
            <a:r>
              <a:rPr lang="en-US" sz="2400" b="1" dirty="0">
                <a:solidFill>
                  <a:srgbClr val="FFFFFF"/>
                </a:solidFill>
                <a:latin typeface="Georgia" pitchFamily="34" charset="0"/>
              </a:rPr>
              <a:t>Court of Civil Appeals, Case No. 122,785, Decided June 12, 2026</a:t>
            </a:r>
          </a:p>
        </p:txBody>
      </p:sp>
      <p:sp>
        <p:nvSpPr>
          <p:cNvPr id="6" name="GoldDot">
            <a:extLst>
              <a:ext uri="{FF2B5EF4-FFF2-40B4-BE49-F238E27FC236}">
                <a16:creationId xmlns:a16="http://schemas.microsoft.com/office/drawing/2014/main" id="{7034AD35-54FF-5504-7F63-516D8AD8144A}"/>
              </a:ext>
            </a:extLst>
          </p:cNvPr>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a:extLst>
              <a:ext uri="{FF2B5EF4-FFF2-40B4-BE49-F238E27FC236}">
                <a16:creationId xmlns:a16="http://schemas.microsoft.com/office/drawing/2014/main" id="{06C8623A-5484-B316-6498-D895C2B3367A}"/>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a:extLst>
              <a:ext uri="{FF2B5EF4-FFF2-40B4-BE49-F238E27FC236}">
                <a16:creationId xmlns:a16="http://schemas.microsoft.com/office/drawing/2014/main" id="{FCC0C6D7-5916-697C-962B-9D9F4CC6CF97}"/>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a:extLst>
              <a:ext uri="{FF2B5EF4-FFF2-40B4-BE49-F238E27FC236}">
                <a16:creationId xmlns:a16="http://schemas.microsoft.com/office/drawing/2014/main" id="{C7A80B2F-7E04-E4C8-4386-5CFFB19EDD00}"/>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a:extLst>
              <a:ext uri="{FF2B5EF4-FFF2-40B4-BE49-F238E27FC236}">
                <a16:creationId xmlns:a16="http://schemas.microsoft.com/office/drawing/2014/main" id="{55039663-B4F7-5E02-E433-DAC731F18CED}"/>
              </a:ext>
            </a:extLst>
          </p:cNvPr>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Released for Publication COCA- Deprived</a:t>
            </a:r>
          </a:p>
          <a:p>
            <a:pPr marL="0" indent="0" algn="r">
              <a:buNone/>
            </a:pPr>
            <a:r>
              <a:rPr lang="en-US" sz="1600" b="1" i="1" dirty="0">
                <a:solidFill>
                  <a:srgbClr val="007E8A"/>
                </a:solidFill>
                <a:latin typeface="Calibri" pitchFamily="34" charset="0"/>
              </a:rPr>
              <a:t>(No OK CIV APP citation yet)</a:t>
            </a:r>
          </a:p>
        </p:txBody>
      </p:sp>
      <p:sp>
        <p:nvSpPr>
          <p:cNvPr id="11" name="SummaryLabel">
            <a:extLst>
              <a:ext uri="{FF2B5EF4-FFF2-40B4-BE49-F238E27FC236}">
                <a16:creationId xmlns:a16="http://schemas.microsoft.com/office/drawing/2014/main" id="{24218E86-D377-FD06-44FA-AB0997CD252E}"/>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a:extLst>
              <a:ext uri="{FF2B5EF4-FFF2-40B4-BE49-F238E27FC236}">
                <a16:creationId xmlns:a16="http://schemas.microsoft.com/office/drawing/2014/main" id="{DE08BE6B-28B9-B32D-F855-4B00E3706110}"/>
              </a:ext>
            </a:extLst>
          </p:cNvPr>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J-2025-733   •   Judge: MUSSEMAN   •   Decided: 2/12/2026; Mandate: 2/12/2026   •   Appeal From: Comanche County CF-2024-513, Judge Galbraith</a:t>
            </a:r>
          </a:p>
        </p:txBody>
      </p:sp>
      <p:sp>
        <p:nvSpPr>
          <p:cNvPr id="12" name="SummaryBody">
            <a:extLst>
              <a:ext uri="{FF2B5EF4-FFF2-40B4-BE49-F238E27FC236}">
                <a16:creationId xmlns:a16="http://schemas.microsoft.com/office/drawing/2014/main" id="{CCF15AF1-227C-1F67-C797-3F3EDF2C97D2}"/>
              </a:ext>
            </a:extLst>
          </p:cNvPr>
          <p:cNvSpPr/>
          <p:nvPr/>
        </p:nvSpPr>
        <p:spPr>
          <a:xfrm>
            <a:off x="377952" y="1751076"/>
            <a:ext cx="11430000" cy="4480560"/>
          </a:xfrm>
          <a:prstGeom prst="rect">
            <a:avLst/>
          </a:prstGeom>
          <a:noFill/>
          <a:ln/>
        </p:spPr>
        <p:txBody>
          <a:bodyPr wrap="square" lIns="0" tIns="0" rIns="0" bIns="0" rtlCol="0" anchor="t"/>
          <a:lstStyle/>
          <a:p>
            <a:pPr marL="0" indent="0" algn="just">
              <a:lnSpc>
                <a:spcPct val="135000"/>
              </a:lnSpc>
              <a:buNone/>
            </a:pPr>
            <a:r>
              <a:rPr lang="en-US" sz="1900" dirty="0">
                <a:solidFill>
                  <a:srgbClr val="0D2B55"/>
                </a:solidFill>
                <a:latin typeface="Calibri" pitchFamily="34" charset="0"/>
              </a:rPr>
              <a:t> </a:t>
            </a:r>
            <a:r>
              <a:rPr lang="en-US" sz="1600" dirty="0">
                <a:solidFill>
                  <a:srgbClr val="0D2B55"/>
                </a:solidFill>
                <a:latin typeface="Calibri" pitchFamily="34" charset="0"/>
              </a:rPr>
              <a:t>In late December, 2022, Edmond PD had multiple contact with Mom and the children- 1 where a 5-year-old was locked out of the car while Mother was passed out behind the wheel (medical?) and another where Mother and Father were in a vehicle together despite an active VPO (due to alleged abuse).  State filed a Petition for Adjudication and immediate termination of parental rights due to failure to correct conditions from a previous deprived adjudication.  An ISP was created but never formally adopted by the Court.  Mother made some progress but after almost a year, the case proceeded to Bench Trial on both the adjudication and the termination (after waiver of Jury).  The Court entered an Adjudication Order but “continued Bench Trial Termination” to a subsequent date.  The Court later found the State failed to meet it’s burden for termination.  An ISP was entered.  The case later proceeded to a second Trial.  The Court determined the case should proceed to Jury Trial (despite previous waiver and over the objection of the parent, the State and the children).  The Jury terminated mother’s parental rights based on failure to correct conditions (10A 1-4-904(B)(5)).  </a:t>
            </a:r>
          </a:p>
          <a:p>
            <a:pPr marL="0" indent="0" algn="just">
              <a:lnSpc>
                <a:spcPct val="135000"/>
              </a:lnSpc>
              <a:buNone/>
            </a:pPr>
            <a:endParaRPr lang="en-US" sz="1600" dirty="0">
              <a:solidFill>
                <a:srgbClr val="0D2B55"/>
              </a:solidFill>
              <a:latin typeface="Calibri" pitchFamily="34" charset="0"/>
            </a:endParaRPr>
          </a:p>
          <a:p>
            <a:pPr marL="285750" indent="-285750" algn="just">
              <a:lnSpc>
                <a:spcPct val="135000"/>
              </a:lnSpc>
              <a:buFontTx/>
              <a:buChar char="-"/>
            </a:pPr>
            <a:r>
              <a:rPr lang="en-US" sz="1600" dirty="0">
                <a:solidFill>
                  <a:srgbClr val="0D2B55"/>
                </a:solidFill>
                <a:latin typeface="Calibri" pitchFamily="34" charset="0"/>
              </a:rPr>
              <a:t>Although Mother made progress on her ISP, she did not seem to apply what she had learned and change the problematic behaviors.  This was sufficient to satisfy the burden of proof to terminated based on failure to correct conditions.</a:t>
            </a:r>
          </a:p>
          <a:p>
            <a:pPr marL="285750" indent="-285750" algn="just">
              <a:lnSpc>
                <a:spcPct val="135000"/>
              </a:lnSpc>
              <a:buFontTx/>
              <a:buChar char="-"/>
            </a:pPr>
            <a:r>
              <a:rPr lang="en-US" sz="1600" dirty="0">
                <a:solidFill>
                  <a:srgbClr val="0D2B55"/>
                </a:solidFill>
                <a:latin typeface="Calibri" pitchFamily="34" charset="0"/>
              </a:rPr>
              <a:t>The Court’s decision to try the matter by Jury (per 10A 1-4-502(B) “or the Court on it’s own motion nay call a jury…”) is not a violation of constitutional rights.    The Court has discretion to call a jury despite a waiver on the part of a parent.</a:t>
            </a:r>
          </a:p>
          <a:p>
            <a:pPr algn="just">
              <a:lnSpc>
                <a:spcPct val="135000"/>
              </a:lnSpc>
            </a:pPr>
            <a:endParaRPr lang="en-US" sz="1600" dirty="0">
              <a:solidFill>
                <a:srgbClr val="0D2B55"/>
              </a:solidFill>
              <a:latin typeface="Calibri" pitchFamily="34" charset="0"/>
            </a:endParaRPr>
          </a:p>
        </p:txBody>
      </p:sp>
      <p:sp>
        <p:nvSpPr>
          <p:cNvPr id="13" name="FooterBg">
            <a:extLst>
              <a:ext uri="{FF2B5EF4-FFF2-40B4-BE49-F238E27FC236}">
                <a16:creationId xmlns:a16="http://schemas.microsoft.com/office/drawing/2014/main" id="{CD9BF62B-BF92-1685-0B90-28E4A23BADEC}"/>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a:extLst>
              <a:ext uri="{FF2B5EF4-FFF2-40B4-BE49-F238E27FC236}">
                <a16:creationId xmlns:a16="http://schemas.microsoft.com/office/drawing/2014/main" id="{F4B9112B-470F-226A-54EA-D90AFB5FEB23}"/>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FA76E961-16F0-A680-17AA-169574036664}"/>
              </a:ext>
            </a:extLst>
          </p:cNvPr>
          <p:cNvSpPr/>
          <p:nvPr/>
        </p:nvSpPr>
        <p:spPr>
          <a:xfrm>
            <a:off x="377952" y="4822205"/>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extLst>
      <p:ext uri="{BB962C8B-B14F-4D97-AF65-F5344CB8AC3E}">
        <p14:creationId xmlns:p14="http://schemas.microsoft.com/office/powerpoint/2010/main" val="5366305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a:extLst>
            <a:ext uri="{FF2B5EF4-FFF2-40B4-BE49-F238E27FC236}">
              <a16:creationId xmlns:a16="http://schemas.microsoft.com/office/drawing/2014/main" id="{04FB9043-170E-A7CB-8F6A-D75AACE3EDEC}"/>
            </a:ext>
          </a:extLst>
        </p:cNvPr>
        <p:cNvGrpSpPr/>
        <p:nvPr/>
      </p:nvGrpSpPr>
      <p:grpSpPr>
        <a:xfrm>
          <a:off x="0" y="0"/>
          <a:ext cx="0" cy="0"/>
          <a:chOff x="0" y="0"/>
          <a:chExt cx="0" cy="0"/>
        </a:xfrm>
      </p:grpSpPr>
      <p:sp>
        <p:nvSpPr>
          <p:cNvPr id="2" name="Sidebar">
            <a:extLst>
              <a:ext uri="{FF2B5EF4-FFF2-40B4-BE49-F238E27FC236}">
                <a16:creationId xmlns:a16="http://schemas.microsoft.com/office/drawing/2014/main" id="{1CFF8294-0D40-4908-DBF7-B25606FEFC2E}"/>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a:extLst>
              <a:ext uri="{FF2B5EF4-FFF2-40B4-BE49-F238E27FC236}">
                <a16:creationId xmlns:a16="http://schemas.microsoft.com/office/drawing/2014/main" id="{A4B33D7C-009B-F666-5912-1F58D145EEFE}"/>
              </a:ext>
            </a:extLst>
          </p:cNvPr>
          <p:cNvSpPr/>
          <p:nvPr/>
        </p:nvSpPr>
        <p:spPr>
          <a:xfrm>
            <a:off x="231648" y="-1143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a:extLst>
              <a:ext uri="{FF2B5EF4-FFF2-40B4-BE49-F238E27FC236}">
                <a16:creationId xmlns:a16="http://schemas.microsoft.com/office/drawing/2014/main" id="{653C4F27-8E5A-8427-B814-64280B802191}"/>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a:extLst>
              <a:ext uri="{FF2B5EF4-FFF2-40B4-BE49-F238E27FC236}">
                <a16:creationId xmlns:a16="http://schemas.microsoft.com/office/drawing/2014/main" id="{59EC5B5F-B915-76B1-D03D-82E18D86AAC8}"/>
              </a:ext>
            </a:extLst>
          </p:cNvPr>
          <p:cNvSpPr/>
          <p:nvPr/>
        </p:nvSpPr>
        <p:spPr>
          <a:xfrm>
            <a:off x="286300" y="34285"/>
            <a:ext cx="9948672"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L.D.</a:t>
            </a:r>
          </a:p>
          <a:p>
            <a:pPr marL="0" indent="0" algn="l">
              <a:buNone/>
            </a:pPr>
            <a:r>
              <a:rPr lang="en-US" sz="2400" b="1" dirty="0">
                <a:solidFill>
                  <a:srgbClr val="FFFFFF"/>
                </a:solidFill>
                <a:latin typeface="Georgia" pitchFamily="34" charset="0"/>
              </a:rPr>
              <a:t>2026 OK CIV APP 20, Decided May 19, 2026</a:t>
            </a:r>
          </a:p>
        </p:txBody>
      </p:sp>
      <p:sp>
        <p:nvSpPr>
          <p:cNvPr id="6" name="GoldDot">
            <a:extLst>
              <a:ext uri="{FF2B5EF4-FFF2-40B4-BE49-F238E27FC236}">
                <a16:creationId xmlns:a16="http://schemas.microsoft.com/office/drawing/2014/main" id="{AB4072B8-EDD6-73F8-5B97-D4853228FE61}"/>
              </a:ext>
            </a:extLst>
          </p:cNvPr>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a:extLst>
              <a:ext uri="{FF2B5EF4-FFF2-40B4-BE49-F238E27FC236}">
                <a16:creationId xmlns:a16="http://schemas.microsoft.com/office/drawing/2014/main" id="{978A963A-F08D-3A43-68C4-3135CD362874}"/>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a:extLst>
              <a:ext uri="{FF2B5EF4-FFF2-40B4-BE49-F238E27FC236}">
                <a16:creationId xmlns:a16="http://schemas.microsoft.com/office/drawing/2014/main" id="{0BC2A919-3D0D-0B99-356D-C2EA15DF6215}"/>
              </a:ext>
            </a:extLst>
          </p:cNvPr>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a:extLst>
              <a:ext uri="{FF2B5EF4-FFF2-40B4-BE49-F238E27FC236}">
                <a16:creationId xmlns:a16="http://schemas.microsoft.com/office/drawing/2014/main" id="{F0DB93C7-BFC7-FB39-5486-73249CC159E1}"/>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a:extLst>
              <a:ext uri="{FF2B5EF4-FFF2-40B4-BE49-F238E27FC236}">
                <a16:creationId xmlns:a16="http://schemas.microsoft.com/office/drawing/2014/main" id="{1693681C-D113-6BB4-3CA3-90E6E4CA9D71}"/>
              </a:ext>
            </a:extLst>
          </p:cNvPr>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Published by COCA- Deprived</a:t>
            </a:r>
          </a:p>
        </p:txBody>
      </p:sp>
      <p:sp>
        <p:nvSpPr>
          <p:cNvPr id="11" name="SummaryLabel">
            <a:extLst>
              <a:ext uri="{FF2B5EF4-FFF2-40B4-BE49-F238E27FC236}">
                <a16:creationId xmlns:a16="http://schemas.microsoft.com/office/drawing/2014/main" id="{5DFC933B-28CD-6CAD-6171-BAA3D5A9AC59}"/>
              </a:ext>
            </a:extLst>
          </p:cNvPr>
          <p:cNvSpPr/>
          <p:nvPr/>
        </p:nvSpPr>
        <p:spPr>
          <a:xfrm>
            <a:off x="384048" y="1484565"/>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a:extLst>
              <a:ext uri="{FF2B5EF4-FFF2-40B4-BE49-F238E27FC236}">
                <a16:creationId xmlns:a16="http://schemas.microsoft.com/office/drawing/2014/main" id="{56622708-A474-CBC3-F0D9-54944899A1D8}"/>
              </a:ext>
            </a:extLst>
          </p:cNvPr>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J-2025-733   •   Judge: MUSSEMAN   •   Decided: 2/12/2026; Mandate: 2/12/2026   •   Appeal From: Comanche County CF-2024-513, Judge Galbraith</a:t>
            </a:r>
          </a:p>
        </p:txBody>
      </p:sp>
      <p:sp>
        <p:nvSpPr>
          <p:cNvPr id="12" name="SummaryBody">
            <a:extLst>
              <a:ext uri="{FF2B5EF4-FFF2-40B4-BE49-F238E27FC236}">
                <a16:creationId xmlns:a16="http://schemas.microsoft.com/office/drawing/2014/main" id="{5F7DF2C6-F0D6-2C93-3291-99285B083A9A}"/>
              </a:ext>
            </a:extLst>
          </p:cNvPr>
          <p:cNvSpPr/>
          <p:nvPr/>
        </p:nvSpPr>
        <p:spPr>
          <a:xfrm>
            <a:off x="361278" y="1645715"/>
            <a:ext cx="11430000" cy="4480560"/>
          </a:xfrm>
          <a:prstGeom prst="rect">
            <a:avLst/>
          </a:prstGeom>
          <a:noFill/>
          <a:ln/>
        </p:spPr>
        <p:txBody>
          <a:bodyPr wrap="square" lIns="0" tIns="0" rIns="0" bIns="0" rtlCol="0" anchor="t"/>
          <a:lstStyle/>
          <a:p>
            <a:pPr marL="0" indent="0" algn="just">
              <a:lnSpc>
                <a:spcPct val="135000"/>
              </a:lnSpc>
              <a:buNone/>
            </a:pPr>
            <a:r>
              <a:rPr lang="en-US" sz="1900" dirty="0">
                <a:solidFill>
                  <a:srgbClr val="0D2B55"/>
                </a:solidFill>
                <a:latin typeface="Calibri" pitchFamily="34" charset="0"/>
              </a:rPr>
              <a:t> </a:t>
            </a:r>
            <a:r>
              <a:rPr lang="en-US" sz="1500" dirty="0">
                <a:solidFill>
                  <a:schemeClr val="accent1">
                    <a:lumMod val="50000"/>
                  </a:schemeClr>
                </a:solidFill>
                <a:latin typeface="Calibri" pitchFamily="34" charset="0"/>
              </a:rPr>
              <a:t>Deprived case alleging heinous and shocking (sexual) abuse by Father and heinous and shocking failure to protect by Mother.  State filed Motion to Determine that Reasonable Efforts were not required.  Father was facing criminal charges based on these allegations.  Both parents moved for use immunity.  Court denied father’s motion for use immunity but advised him of his 5</a:t>
            </a:r>
            <a:r>
              <a:rPr lang="en-US" sz="1500" baseline="30000" dirty="0">
                <a:solidFill>
                  <a:schemeClr val="accent1">
                    <a:lumMod val="50000"/>
                  </a:schemeClr>
                </a:solidFill>
                <a:latin typeface="Calibri" pitchFamily="34" charset="0"/>
              </a:rPr>
              <a:t>th</a:t>
            </a:r>
            <a:r>
              <a:rPr lang="en-US" sz="1500" dirty="0">
                <a:solidFill>
                  <a:schemeClr val="accent1">
                    <a:lumMod val="50000"/>
                  </a:schemeClr>
                </a:solidFill>
                <a:latin typeface="Calibri" pitchFamily="34" charset="0"/>
              </a:rPr>
              <a:t> Amendment rights against self-incrimination, which he did invoke numerous times during his testimony.  Father appealed.</a:t>
            </a:r>
          </a:p>
          <a:p>
            <a:pPr marL="0" indent="0" algn="just">
              <a:lnSpc>
                <a:spcPct val="135000"/>
              </a:lnSpc>
              <a:buNone/>
            </a:pPr>
            <a:endParaRPr lang="en-US" sz="1500" dirty="0">
              <a:solidFill>
                <a:schemeClr val="accent1">
                  <a:lumMod val="50000"/>
                </a:schemeClr>
              </a:solidFill>
              <a:latin typeface="Calibri" pitchFamily="34" charset="0"/>
            </a:endParaRPr>
          </a:p>
          <a:p>
            <a:pPr marL="0" indent="0" algn="just">
              <a:lnSpc>
                <a:spcPct val="135000"/>
              </a:lnSpc>
              <a:buNone/>
            </a:pPr>
            <a:r>
              <a:rPr lang="en-US" sz="1500" dirty="0">
                <a:solidFill>
                  <a:schemeClr val="accent1">
                    <a:lumMod val="50000"/>
                  </a:schemeClr>
                </a:solidFill>
                <a:latin typeface="Calibri" pitchFamily="34" charset="0"/>
              </a:rPr>
              <a:t>Father applied for use immunity under 10A 1-4-205:</a:t>
            </a:r>
          </a:p>
          <a:p>
            <a:r>
              <a:rPr lang="en-US" sz="1500" dirty="0">
                <a:solidFill>
                  <a:schemeClr val="accent1">
                    <a:lumMod val="50000"/>
                  </a:schemeClr>
                </a:solidFill>
              </a:rPr>
              <a:t>    	A. At any stage of a proceeding under the Oklahoma Children's Code:</a:t>
            </a:r>
          </a:p>
          <a:p>
            <a:r>
              <a:rPr lang="en-US" sz="1500" dirty="0">
                <a:solidFill>
                  <a:schemeClr val="accent1">
                    <a:lumMod val="50000"/>
                  </a:schemeClr>
                </a:solidFill>
              </a:rPr>
              <a:t>	1. The parent or legal guardian, the child's attorney, or the district attorney's office may apply for use immunity for a parent or legal 	guardian for in-court testimony. The in-court testimony of an immunized parent or legal guardian shall not be used against that parent 	or legal guardian in a criminal prosecution; provided, however, that the parent or legal guardian may be prosecuted for perjury that 	occurs during the testimony of the parent or legal guardian in a deprived proceeding . . . .</a:t>
            </a:r>
          </a:p>
          <a:p>
            <a:endParaRPr lang="en-US" sz="1500" dirty="0">
              <a:solidFill>
                <a:schemeClr val="accent1">
                  <a:lumMod val="50000"/>
                </a:schemeClr>
              </a:solidFill>
            </a:endParaRPr>
          </a:p>
          <a:p>
            <a:r>
              <a:rPr lang="en-US" sz="1500" dirty="0">
                <a:solidFill>
                  <a:schemeClr val="accent1">
                    <a:lumMod val="50000"/>
                  </a:schemeClr>
                </a:solidFill>
              </a:rPr>
              <a:t>Father argued that the statute requires the trial court to grant immunity.    COCA disagreed.  </a:t>
            </a:r>
          </a:p>
          <a:p>
            <a:pPr lvl="1" algn="just"/>
            <a:r>
              <a:rPr lang="en-US" sz="1500" dirty="0">
                <a:solidFill>
                  <a:schemeClr val="accent1">
                    <a:lumMod val="50000"/>
                  </a:schemeClr>
                </a:solidFill>
              </a:rPr>
              <a:t>	the Legislature's choice of the phrase "may apply for use immunity" in § 1-4-508 means precisely what it says--a parent may 	seek 	the court's permission to be granted use immunity which the trial court must decide after considering all the pertinent 	circumstances. There are certainly circumstances under which the trial court should not grant use immunity or it runs the risk 	of 	allowing a principal malefactor to escape all legal consequences of his or her culpable conduct. One may invoke one's rights 	under the 5th Amendment, but there is no right to </a:t>
            </a:r>
            <a:r>
              <a:rPr lang="en-US" sz="1500" i="1" dirty="0">
                <a:solidFill>
                  <a:schemeClr val="accent1">
                    <a:lumMod val="50000"/>
                  </a:schemeClr>
                </a:solidFill>
              </a:rPr>
              <a:t>invoke</a:t>
            </a:r>
            <a:r>
              <a:rPr lang="en-US" sz="1500" dirty="0">
                <a:solidFill>
                  <a:schemeClr val="accent1">
                    <a:lumMod val="50000"/>
                  </a:schemeClr>
                </a:solidFill>
              </a:rPr>
              <a:t> use immunity--otherwise, no application, as the statute requires, 	would be necessary. In short, asking is not invoking.</a:t>
            </a:r>
            <a:endParaRPr lang="en-US" sz="1500" dirty="0">
              <a:solidFill>
                <a:schemeClr val="accent1">
                  <a:lumMod val="50000"/>
                </a:schemeClr>
              </a:solidFill>
              <a:latin typeface="Calibri" pitchFamily="34" charset="0"/>
            </a:endParaRPr>
          </a:p>
        </p:txBody>
      </p:sp>
      <p:sp>
        <p:nvSpPr>
          <p:cNvPr id="13" name="FooterBg">
            <a:extLst>
              <a:ext uri="{FF2B5EF4-FFF2-40B4-BE49-F238E27FC236}">
                <a16:creationId xmlns:a16="http://schemas.microsoft.com/office/drawing/2014/main" id="{27C7D3E9-6171-0FDB-0343-2A91811831D0}"/>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a:extLst>
              <a:ext uri="{FF2B5EF4-FFF2-40B4-BE49-F238E27FC236}">
                <a16:creationId xmlns:a16="http://schemas.microsoft.com/office/drawing/2014/main" id="{86BC90C8-19ED-16CC-7EED-04447434950A}"/>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C4ADC3E0-7432-0CBD-057E-0DEF2EB7E969}"/>
              </a:ext>
            </a:extLst>
          </p:cNvPr>
          <p:cNvSpPr/>
          <p:nvPr/>
        </p:nvSpPr>
        <p:spPr>
          <a:xfrm>
            <a:off x="301573" y="3003804"/>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extLst>
      <p:ext uri="{BB962C8B-B14F-4D97-AF65-F5344CB8AC3E}">
        <p14:creationId xmlns:p14="http://schemas.microsoft.com/office/powerpoint/2010/main" val="32764785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a:extLst>
            <a:ext uri="{FF2B5EF4-FFF2-40B4-BE49-F238E27FC236}">
              <a16:creationId xmlns:a16="http://schemas.microsoft.com/office/drawing/2014/main" id="{B64C72CC-C5C7-168A-F1B8-824CDD4D88A6}"/>
            </a:ext>
          </a:extLst>
        </p:cNvPr>
        <p:cNvGrpSpPr/>
        <p:nvPr/>
      </p:nvGrpSpPr>
      <p:grpSpPr>
        <a:xfrm>
          <a:off x="0" y="0"/>
          <a:ext cx="0" cy="0"/>
          <a:chOff x="0" y="0"/>
          <a:chExt cx="0" cy="0"/>
        </a:xfrm>
      </p:grpSpPr>
      <p:sp>
        <p:nvSpPr>
          <p:cNvPr id="2" name="Sidebar">
            <a:extLst>
              <a:ext uri="{FF2B5EF4-FFF2-40B4-BE49-F238E27FC236}">
                <a16:creationId xmlns:a16="http://schemas.microsoft.com/office/drawing/2014/main" id="{3E101D61-4FFA-5E95-E6D0-74A7E8581596}"/>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a:extLst>
              <a:ext uri="{FF2B5EF4-FFF2-40B4-BE49-F238E27FC236}">
                <a16:creationId xmlns:a16="http://schemas.microsoft.com/office/drawing/2014/main" id="{2930A175-126E-7936-9F37-0DDE235D282C}"/>
              </a:ext>
            </a:extLst>
          </p:cNvP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a:extLst>
              <a:ext uri="{FF2B5EF4-FFF2-40B4-BE49-F238E27FC236}">
                <a16:creationId xmlns:a16="http://schemas.microsoft.com/office/drawing/2014/main" id="{C519FE97-F371-50BD-E566-4B48772F41AB}"/>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a:extLst>
              <a:ext uri="{FF2B5EF4-FFF2-40B4-BE49-F238E27FC236}">
                <a16:creationId xmlns:a16="http://schemas.microsoft.com/office/drawing/2014/main" id="{17B5B255-4E38-10A1-34C4-DC96C46FAD67}"/>
              </a:ext>
            </a:extLst>
          </p:cNvPr>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J.S, N.A. &amp; M.A., Alleged Deprived Child</a:t>
            </a:r>
          </a:p>
          <a:p>
            <a:pPr marL="0" indent="0" algn="l">
              <a:buNone/>
            </a:pPr>
            <a:r>
              <a:rPr lang="en-US" sz="2400" b="1" dirty="0">
                <a:solidFill>
                  <a:srgbClr val="FFFFFF"/>
                </a:solidFill>
                <a:latin typeface="Georgia" pitchFamily="34" charset="0"/>
              </a:rPr>
              <a:t>2026 OK CIV APP 19, Decided May 14, 2026</a:t>
            </a:r>
          </a:p>
        </p:txBody>
      </p:sp>
      <p:sp>
        <p:nvSpPr>
          <p:cNvPr id="6" name="GoldDot">
            <a:extLst>
              <a:ext uri="{FF2B5EF4-FFF2-40B4-BE49-F238E27FC236}">
                <a16:creationId xmlns:a16="http://schemas.microsoft.com/office/drawing/2014/main" id="{CB18309D-C5DC-2137-3F3B-70E3715A9622}"/>
              </a:ext>
            </a:extLst>
          </p:cNvPr>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a:extLst>
              <a:ext uri="{FF2B5EF4-FFF2-40B4-BE49-F238E27FC236}">
                <a16:creationId xmlns:a16="http://schemas.microsoft.com/office/drawing/2014/main" id="{1175DFAA-8871-9569-F55C-4A01123491B9}"/>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10" name="SectionLabel">
            <a:extLst>
              <a:ext uri="{FF2B5EF4-FFF2-40B4-BE49-F238E27FC236}">
                <a16:creationId xmlns:a16="http://schemas.microsoft.com/office/drawing/2014/main" id="{91C652EF-4599-2597-F528-1EAEFFA5A9F6}"/>
              </a:ext>
            </a:extLst>
          </p:cNvPr>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Published – Deprived</a:t>
            </a:r>
          </a:p>
        </p:txBody>
      </p:sp>
      <p:sp>
        <p:nvSpPr>
          <p:cNvPr id="11" name="SummaryLabel">
            <a:extLst>
              <a:ext uri="{FF2B5EF4-FFF2-40B4-BE49-F238E27FC236}">
                <a16:creationId xmlns:a16="http://schemas.microsoft.com/office/drawing/2014/main" id="{A7D9FA80-F3FB-E1E1-A7A9-229EAA93DD5A}"/>
              </a:ext>
            </a:extLst>
          </p:cNvPr>
          <p:cNvSpPr/>
          <p:nvPr/>
        </p:nvSpPr>
        <p:spPr>
          <a:xfrm>
            <a:off x="457653" y="1456104"/>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a:extLst>
              <a:ext uri="{FF2B5EF4-FFF2-40B4-BE49-F238E27FC236}">
                <a16:creationId xmlns:a16="http://schemas.microsoft.com/office/drawing/2014/main" id="{31627C0D-552C-4C21-82D7-E6A47674F5BF}"/>
              </a:ext>
            </a:extLst>
          </p:cNvPr>
          <p:cNvSpPr/>
          <p:nvPr/>
        </p:nvSpPr>
        <p:spPr>
          <a:xfrm>
            <a:off x="402336" y="1352408"/>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122719   •   Judge: HIXON   •   Decided: 8/6/2025; Mandate: 9/11/2025   •   Appeal From: Cleveland County JD-2023-73; Judge Conyers</a:t>
            </a:r>
          </a:p>
        </p:txBody>
      </p:sp>
      <p:sp>
        <p:nvSpPr>
          <p:cNvPr id="12" name="SummaryBody">
            <a:extLst>
              <a:ext uri="{FF2B5EF4-FFF2-40B4-BE49-F238E27FC236}">
                <a16:creationId xmlns:a16="http://schemas.microsoft.com/office/drawing/2014/main" id="{41FDE9F7-2235-C1E2-D0AE-18DA5F0A28E3}"/>
              </a:ext>
            </a:extLst>
          </p:cNvPr>
          <p:cNvSpPr/>
          <p:nvPr/>
        </p:nvSpPr>
        <p:spPr>
          <a:xfrm>
            <a:off x="18288" y="1692424"/>
            <a:ext cx="11960352" cy="4480560"/>
          </a:xfrm>
          <a:prstGeom prst="rect">
            <a:avLst/>
          </a:prstGeom>
          <a:noFill/>
          <a:ln/>
        </p:spPr>
        <p:txBody>
          <a:bodyPr wrap="square" lIns="0" tIns="0" rIns="0" bIns="0" rtlCol="0" anchor="t"/>
          <a:lstStyle/>
          <a:p>
            <a:pPr lvl="1" algn="just"/>
            <a:r>
              <a:rPr lang="en-US" sz="1600" dirty="0">
                <a:solidFill>
                  <a:schemeClr val="accent1">
                    <a:lumMod val="50000"/>
                  </a:schemeClr>
                </a:solidFill>
              </a:rPr>
              <a:t>Children were removed by Mother due to drug use, DV and inappropriate caregivers.  Mother appeared pro se (an Application for Court appointed counsel was on file but had not yet been ruled on) and stipulated to the Petition.  Children were represented by counsel and did not object to Mother’s pro se stipulation.  Court adjudicated children deprived per her stipulation.  Children appealed Adjudication Order Children alleged the trial court committed error when it failed to appoint counsel for mother prior to the adjudication hearing, when the Court entered the Order without support by sworn testimony or evidence, and when the Court found mother’s use of medical marijuana was a condition to correct.  </a:t>
            </a:r>
          </a:p>
          <a:p>
            <a:pPr lvl="1" algn="just"/>
            <a:endParaRPr lang="en-US" sz="1600" dirty="0">
              <a:solidFill>
                <a:schemeClr val="accent1">
                  <a:lumMod val="50000"/>
                </a:schemeClr>
              </a:solidFill>
            </a:endParaRPr>
          </a:p>
          <a:p>
            <a:pPr lvl="1" algn="just"/>
            <a:r>
              <a:rPr lang="en-US" sz="1600" dirty="0">
                <a:solidFill>
                  <a:srgbClr val="0D2B55"/>
                </a:solidFill>
              </a:rPr>
              <a:t>COCA found that children have standing to assert mother’s statutory and constitutional right to have Court appointed counsel but finds no reversible error by Court accepting Mothers pro se stipulations.  After the stipulation, counsel was appointed and Mother re-affirmed her stipulations. </a:t>
            </a:r>
          </a:p>
          <a:p>
            <a:pPr lvl="1" algn="just"/>
            <a:endParaRPr lang="en-US" sz="1600" dirty="0">
              <a:solidFill>
                <a:srgbClr val="0D2B55"/>
              </a:solidFill>
            </a:endParaRPr>
          </a:p>
          <a:p>
            <a:pPr lvl="1" algn="just"/>
            <a:r>
              <a:rPr lang="en-US" sz="1600" dirty="0">
                <a:solidFill>
                  <a:srgbClr val="0D2B55"/>
                </a:solidFill>
              </a:rPr>
              <a:t>COCA also found that there was sufficient evidence presented, by virtue of the mother agreed stipulation, for the Court to find that State had satisfied its preponderance of the evidence burden. </a:t>
            </a:r>
            <a:r>
              <a:rPr lang="en-US" dirty="0">
                <a:solidFill>
                  <a:schemeClr val="accent1">
                    <a:lumMod val="50000"/>
                  </a:schemeClr>
                </a:solidFill>
              </a:rPr>
              <a:t>"</a:t>
            </a:r>
            <a:r>
              <a:rPr lang="en-US" sz="1600" dirty="0">
                <a:solidFill>
                  <a:schemeClr val="accent1">
                    <a:lumMod val="50000"/>
                  </a:schemeClr>
                </a:solidFill>
              </a:rPr>
              <a:t>Generally, stipulations as to facts are binding upon the parties and the courts" at trial and on appeal. </a:t>
            </a:r>
            <a:r>
              <a:rPr lang="en-US" sz="1600" b="1" i="1" u="sng" dirty="0">
                <a:solidFill>
                  <a:schemeClr val="accent1">
                    <a:lumMod val="50000"/>
                  </a:schemeClr>
                </a:solidFill>
              </a:rPr>
              <a:t>State ex rel. State Ins. Fund v. JOA, Inc</a:t>
            </a:r>
            <a:r>
              <a:rPr lang="en-US" sz="1600" i="1" dirty="0">
                <a:solidFill>
                  <a:schemeClr val="accent1">
                    <a:lumMod val="50000"/>
                  </a:schemeClr>
                </a:solidFill>
              </a:rPr>
              <a:t>.</a:t>
            </a:r>
            <a:r>
              <a:rPr lang="en-US" sz="1600" dirty="0">
                <a:solidFill>
                  <a:schemeClr val="accent1">
                    <a:lumMod val="50000"/>
                  </a:schemeClr>
                </a:solidFill>
              </a:rPr>
              <a:t>, 2003 OK 82, ¶6, 78 P.3d 534</a:t>
            </a:r>
            <a:r>
              <a:rPr lang="en-US" dirty="0">
                <a:solidFill>
                  <a:schemeClr val="accent1">
                    <a:lumMod val="50000"/>
                  </a:schemeClr>
                </a:solidFill>
              </a:rPr>
              <a:t>.</a:t>
            </a:r>
          </a:p>
          <a:p>
            <a:pPr lvl="1" algn="just"/>
            <a:endParaRPr lang="en-US" sz="1600" dirty="0">
              <a:solidFill>
                <a:srgbClr val="0D2B55"/>
              </a:solidFill>
            </a:endParaRPr>
          </a:p>
          <a:p>
            <a:pPr lvl="1" algn="just"/>
            <a:r>
              <a:rPr lang="en-US" sz="1600" dirty="0">
                <a:solidFill>
                  <a:srgbClr val="0D2B55"/>
                </a:solidFill>
              </a:rPr>
              <a:t>COCA also found that mother’s use/addiction to licensed medical marijuana is a condition to correct.  </a:t>
            </a:r>
          </a:p>
          <a:p>
            <a:pPr lvl="1" algn="just"/>
            <a:r>
              <a:rPr lang="en-US" sz="1600" dirty="0">
                <a:solidFill>
                  <a:schemeClr val="accent1">
                    <a:lumMod val="50000"/>
                  </a:schemeClr>
                </a:solidFill>
              </a:rPr>
              <a:t>	Mother's abusive use/addiction to medical marijuana, even if licensed, is still an appropriate condition to correct if Mother's use 	of marijuana - usually with zero physician monitoring - poses a safety threat or a threat of harm to the children. </a:t>
            </a:r>
          </a:p>
          <a:p>
            <a:pPr lvl="1" algn="just"/>
            <a:r>
              <a:rPr lang="en-US" sz="1600" dirty="0">
                <a:solidFill>
                  <a:schemeClr val="accent1">
                    <a:lumMod val="50000"/>
                  </a:schemeClr>
                </a:solidFill>
              </a:rPr>
              <a:t>	see</a:t>
            </a:r>
            <a:r>
              <a:rPr lang="en-US" sz="1600" i="1" dirty="0">
                <a:solidFill>
                  <a:schemeClr val="accent1">
                    <a:lumMod val="50000"/>
                  </a:schemeClr>
                </a:solidFill>
              </a:rPr>
              <a:t>, </a:t>
            </a:r>
            <a:r>
              <a:rPr lang="en-US" sz="1600" b="1" i="1" u="sng" dirty="0">
                <a:solidFill>
                  <a:schemeClr val="accent1">
                    <a:lumMod val="50000"/>
                  </a:schemeClr>
                </a:solidFill>
              </a:rPr>
              <a:t>In re B.W.</a:t>
            </a:r>
            <a:r>
              <a:rPr lang="en-US" sz="1600" dirty="0">
                <a:solidFill>
                  <a:schemeClr val="accent1">
                    <a:lumMod val="50000"/>
                  </a:schemeClr>
                </a:solidFill>
              </a:rPr>
              <a:t>, 2012 OK CIV APP 104,  (alcohol) and </a:t>
            </a:r>
            <a:r>
              <a:rPr lang="en-US" sz="1600" b="1" i="1" u="sng" dirty="0">
                <a:solidFill>
                  <a:schemeClr val="accent1">
                    <a:lumMod val="50000"/>
                  </a:schemeClr>
                </a:solidFill>
              </a:rPr>
              <a:t>In re State in Interest of K.P.</a:t>
            </a:r>
            <a:r>
              <a:rPr lang="en-US" sz="1600" dirty="0">
                <a:solidFill>
                  <a:schemeClr val="accent1">
                    <a:lumMod val="50000"/>
                  </a:schemeClr>
                </a:solidFill>
              </a:rPr>
              <a:t>, 2012 OK CIV APP 32,  (prescription meds).</a:t>
            </a:r>
          </a:p>
        </p:txBody>
      </p:sp>
      <p:sp>
        <p:nvSpPr>
          <p:cNvPr id="13" name="FooterBg">
            <a:extLst>
              <a:ext uri="{FF2B5EF4-FFF2-40B4-BE49-F238E27FC236}">
                <a16:creationId xmlns:a16="http://schemas.microsoft.com/office/drawing/2014/main" id="{51A7D51A-754B-1391-FCC1-108169CB2839}"/>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a:extLst>
              <a:ext uri="{FF2B5EF4-FFF2-40B4-BE49-F238E27FC236}">
                <a16:creationId xmlns:a16="http://schemas.microsoft.com/office/drawing/2014/main" id="{5CC8E80C-F283-633F-C791-7AD293A84713}"/>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ResultBadge">
            <a:extLst>
              <a:ext uri="{FF2B5EF4-FFF2-40B4-BE49-F238E27FC236}">
                <a16:creationId xmlns:a16="http://schemas.microsoft.com/office/drawing/2014/main" id="{37C4A5B0-3B37-7D7C-F0EB-6F65BDC76621}"/>
              </a:ext>
            </a:extLst>
          </p:cNvPr>
          <p:cNvSpPr/>
          <p:nvPr/>
        </p:nvSpPr>
        <p:spPr>
          <a:xfrm>
            <a:off x="470216" y="872410"/>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7" name="TextBox 16">
            <a:extLst>
              <a:ext uri="{FF2B5EF4-FFF2-40B4-BE49-F238E27FC236}">
                <a16:creationId xmlns:a16="http://schemas.microsoft.com/office/drawing/2014/main" id="{6DB76DF3-BBB9-2123-8764-B0AA681D49EC}"/>
              </a:ext>
            </a:extLst>
          </p:cNvPr>
          <p:cNvSpPr txBox="1"/>
          <p:nvPr/>
        </p:nvSpPr>
        <p:spPr>
          <a:xfrm>
            <a:off x="2103573" y="898608"/>
            <a:ext cx="3108960" cy="369332"/>
          </a:xfrm>
          <a:prstGeom prst="rect">
            <a:avLst/>
          </a:prstGeom>
          <a:noFill/>
        </p:spPr>
        <p:txBody>
          <a:bodyPr wrap="square" rtlCol="0">
            <a:spAutoFit/>
          </a:bodyPr>
          <a:lstStyle/>
          <a:p>
            <a:r>
              <a:rPr lang="en-US" b="1" dirty="0">
                <a:solidFill>
                  <a:srgbClr val="FFFFFF"/>
                </a:solidFill>
                <a:latin typeface="Calibri" pitchFamily="34" charset="0"/>
              </a:rPr>
              <a:t>Affirmed</a:t>
            </a:r>
          </a:p>
        </p:txBody>
      </p:sp>
      <p:sp>
        <p:nvSpPr>
          <p:cNvPr id="18" name="SummaryLabel">
            <a:extLst>
              <a:ext uri="{FF2B5EF4-FFF2-40B4-BE49-F238E27FC236}">
                <a16:creationId xmlns:a16="http://schemas.microsoft.com/office/drawing/2014/main" id="{70900B41-9E39-CE15-78CF-D4822BB45705}"/>
              </a:ext>
            </a:extLst>
          </p:cNvPr>
          <p:cNvSpPr/>
          <p:nvPr/>
        </p:nvSpPr>
        <p:spPr>
          <a:xfrm>
            <a:off x="402336" y="3111712"/>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extLst>
      <p:ext uri="{BB962C8B-B14F-4D97-AF65-F5344CB8AC3E}">
        <p14:creationId xmlns:p14="http://schemas.microsoft.com/office/powerpoint/2010/main" val="36968236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90832" cy="1644352"/>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192024" y="16142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35584" y="203178"/>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THE GUARDIANSHIP OF T.S.; KROHMER vs TAYLOR</a:t>
            </a:r>
          </a:p>
          <a:p>
            <a:pPr marL="0" indent="0" algn="l">
              <a:buNone/>
            </a:pPr>
            <a:r>
              <a:rPr lang="en-US" sz="2400" b="1" dirty="0">
                <a:solidFill>
                  <a:srgbClr val="FFFFFF"/>
                </a:solidFill>
                <a:latin typeface="Georgia" pitchFamily="34" charset="0"/>
              </a:rPr>
              <a:t>Court of Civil Appeals,, Case No. 121847, Decided 6/4/2025</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1155700"/>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210312" y="1163487"/>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1077278"/>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457200" y="4274371"/>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
        <p:nvSpPr>
          <p:cNvPr id="15" name="Details"/>
          <p:cNvSpPr/>
          <p:nvPr/>
        </p:nvSpPr>
        <p:spPr>
          <a:xfrm>
            <a:off x="201168" y="1475400"/>
            <a:ext cx="11430000" cy="250000"/>
          </a:xfrm>
          <a:prstGeom prst="rect">
            <a:avLst/>
          </a:prstGeom>
          <a:noFill/>
          <a:ln/>
        </p:spPr>
        <p:txBody>
          <a:bodyPr wrap="square" lIns="0" tIns="0" rIns="0" bIns="0" rtlCol="0" anchor="ctr"/>
          <a:lstStyle/>
          <a:p>
            <a:pPr marL="0" indent="0" algn="l">
              <a:buNone/>
            </a:pPr>
            <a:endParaRPr lang="en-US" sz="1000" dirty="0">
              <a:solidFill>
                <a:srgbClr val="E0F4F6"/>
              </a:solidFill>
              <a:latin typeface="Calibri" pitchFamily="34" charset="0"/>
            </a:endParaRPr>
          </a:p>
        </p:txBody>
      </p:sp>
      <p:sp>
        <p:nvSpPr>
          <p:cNvPr id="12" name="SummaryBody"/>
          <p:cNvSpPr/>
          <p:nvPr/>
        </p:nvSpPr>
        <p:spPr>
          <a:xfrm>
            <a:off x="457200" y="1864592"/>
            <a:ext cx="11430000" cy="4480560"/>
          </a:xfrm>
          <a:prstGeom prst="rect">
            <a:avLst/>
          </a:prstGeom>
          <a:noFill/>
          <a:ln/>
        </p:spPr>
        <p:txBody>
          <a:bodyPr wrap="square" lIns="0" tIns="0" rIns="0" bIns="0" rtlCol="0" anchor="t"/>
          <a:lstStyle/>
          <a:p>
            <a:pPr marL="0" indent="0" algn="just">
              <a:lnSpc>
                <a:spcPct val="135000"/>
              </a:lnSpc>
              <a:buNone/>
            </a:pPr>
            <a:r>
              <a:rPr lang="en-US" sz="1600" dirty="0">
                <a:solidFill>
                  <a:srgbClr val="0D2B55"/>
                </a:solidFill>
                <a:latin typeface="Calibri" pitchFamily="34" charset="0"/>
              </a:rPr>
              <a:t>Petitioner grandmother was granted a general guardianship over the minor children with consent of parents. Father passed away shortly thereafter.  Mother filed a Motion to Terminate which was not granted although Mother was given visitation.  Aunt and Uncle file a cross-Petition for Guardianship, Motions to Intervene and Objection.  They alleged that 4-year-old TDS had been living with them with grandmother’s consent since Grandmother had been appointed guardian.  The parties had a disagreement and Grandmother demanded the return of the child. The child was returned to Grandmother’s home.  Shortly thereafter, Aunt and Uncle filed their Cross-Petition/Motions. About a year later, Grandmother filed a Petition for Adoption.  The proceedings were consolidated.  Grandmother argued Aunt and Uncle lacked standing.  to intervene in the adoption proceeding and the Court agreed.</a:t>
            </a:r>
          </a:p>
          <a:p>
            <a:pPr marL="0" indent="0" algn="just">
              <a:lnSpc>
                <a:spcPct val="135000"/>
              </a:lnSpc>
              <a:buNone/>
            </a:pPr>
            <a:endParaRPr lang="en-US" sz="1600" dirty="0">
              <a:solidFill>
                <a:srgbClr val="0D2B55"/>
              </a:solidFill>
              <a:latin typeface="Calibri" pitchFamily="34" charset="0"/>
            </a:endParaRPr>
          </a:p>
          <a:p>
            <a:pPr marL="0" indent="0" algn="just">
              <a:lnSpc>
                <a:spcPct val="135000"/>
              </a:lnSpc>
              <a:buNone/>
            </a:pPr>
            <a:r>
              <a:rPr lang="en-US" sz="1600" dirty="0">
                <a:solidFill>
                  <a:srgbClr val="0D2B55"/>
                </a:solidFill>
                <a:latin typeface="Calibri" pitchFamily="34" charset="0"/>
              </a:rPr>
              <a:t>Appellants, aunt and uncle, lacked standing to intervene in adoption proceeding.  Although Appellants had prior custody of child, with consent of guardian, Ms. Taylor never ceded her status as guardian and they did not achieve status of in loco parentis, and therefore, were not entitled to visitation or notice of adoption proceeding, and thus lacked standing to intervene.  Reinforces previous rulings that people who are not entitled to visitation or notice of adoption proceedings lack standing to intervene.</a:t>
            </a: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8C8EBDEF-D099-9C2E-719C-94AF5811D4B8}"/>
              </a:ext>
            </a:extLst>
          </p:cNvPr>
          <p:cNvSpPr/>
          <p:nvPr/>
        </p:nvSpPr>
        <p:spPr>
          <a:xfrm>
            <a:off x="457200" y="1627632"/>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7889"/>
            <a:ext cx="1199083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EGL</a:t>
            </a:r>
          </a:p>
          <a:p>
            <a:pPr marL="0" indent="0" algn="l">
              <a:buNone/>
            </a:pPr>
            <a:r>
              <a:rPr lang="en-US" sz="2400" b="1" dirty="0">
                <a:solidFill>
                  <a:srgbClr val="FFFFFF"/>
                </a:solidFill>
                <a:latin typeface="Georgia" pitchFamily="34" charset="0"/>
              </a:rPr>
              <a:t>Court of Civil Appeals, Case No. 122562, Decided 9/11/2025</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477320"/>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122562   •   Judge: BARNES   •   Decided: 9/11/2025; Mandate: 12/18/2025   •   Appeal From: Texas County JD-2022-1; Judge Larson</a:t>
            </a:r>
          </a:p>
        </p:txBody>
      </p:sp>
      <p:sp>
        <p:nvSpPr>
          <p:cNvPr id="12" name="SummaryBody"/>
          <p:cNvSpPr/>
          <p:nvPr/>
        </p:nvSpPr>
        <p:spPr>
          <a:xfrm>
            <a:off x="315199" y="1660000"/>
            <a:ext cx="11430000" cy="4480560"/>
          </a:xfrm>
          <a:prstGeom prst="rect">
            <a:avLst/>
          </a:prstGeom>
          <a:noFill/>
          <a:ln/>
        </p:spPr>
        <p:txBody>
          <a:bodyPr wrap="square" lIns="0" tIns="0" rIns="0" bIns="0" rtlCol="0" anchor="t"/>
          <a:lstStyle/>
          <a:p>
            <a:pPr marL="0" indent="0" algn="just">
              <a:lnSpc>
                <a:spcPct val="135000"/>
              </a:lnSpc>
              <a:buNone/>
            </a:pPr>
            <a:r>
              <a:rPr lang="en-US" sz="1600" dirty="0">
                <a:solidFill>
                  <a:schemeClr val="accent1">
                    <a:lumMod val="50000"/>
                  </a:schemeClr>
                </a:solidFill>
                <a:latin typeface="Calibri" pitchFamily="34" charset="0"/>
              </a:rPr>
              <a:t>Children adjudicated as to Mother in December, 2023.  Father was determined to be EGL’s biological father in May, 2023 and the Court ordered an ISP for him, although no Deprived case had been filed against him and the child had not been adjudicated deprived as to him.  Father filed Motion to Remand to Adjudication in July, 2024, State filed a Post-Adjudication Petition.  Court excluded evidence of services father had voluntarily participated in due to ISP. Court found EGL deprived as to Father.</a:t>
            </a:r>
          </a:p>
          <a:p>
            <a:pPr marL="0" indent="0" algn="just">
              <a:lnSpc>
                <a:spcPct val="135000"/>
              </a:lnSpc>
              <a:buNone/>
            </a:pPr>
            <a:endParaRPr lang="en-US" sz="1600" dirty="0">
              <a:solidFill>
                <a:schemeClr val="accent1">
                  <a:lumMod val="50000"/>
                </a:schemeClr>
              </a:solidFill>
              <a:latin typeface="Calibri" pitchFamily="34" charset="0"/>
            </a:endParaRPr>
          </a:p>
          <a:p>
            <a:pPr marL="0" indent="0" algn="just">
              <a:lnSpc>
                <a:spcPct val="135000"/>
              </a:lnSpc>
              <a:buNone/>
            </a:pPr>
            <a:r>
              <a:rPr lang="en-US" sz="1600" dirty="0">
                <a:solidFill>
                  <a:schemeClr val="accent1">
                    <a:lumMod val="50000"/>
                  </a:schemeClr>
                </a:solidFill>
                <a:latin typeface="Calibri" pitchFamily="34" charset="0"/>
              </a:rPr>
              <a:t>Father argued foster parents should not have been allowed to intervene and participate in the Hearing. </a:t>
            </a:r>
          </a:p>
          <a:p>
            <a:pPr algn="just">
              <a:lnSpc>
                <a:spcPct val="135000"/>
              </a:lnSpc>
            </a:pPr>
            <a:r>
              <a:rPr lang="en-US" sz="1600" dirty="0">
                <a:solidFill>
                  <a:schemeClr val="accent1">
                    <a:lumMod val="50000"/>
                  </a:schemeClr>
                </a:solidFill>
                <a:latin typeface="Calibri" pitchFamily="34" charset="0"/>
              </a:rPr>
              <a:t>COCA had justiciable interest in adjudication proceeding due to the length of time they had been in loco parentis (nearly two years) and their intervention would aid in the trial court’s best interest determination.  Further found their right to intervene was permissive, not mandatory. </a:t>
            </a:r>
          </a:p>
          <a:p>
            <a:pPr algn="just"/>
            <a:r>
              <a:rPr lang="en-US" sz="1600" dirty="0">
                <a:solidFill>
                  <a:schemeClr val="accent1">
                    <a:lumMod val="50000"/>
                  </a:schemeClr>
                </a:solidFill>
                <a:latin typeface="Calibri" pitchFamily="34" charset="0"/>
              </a:rPr>
              <a:t>	</a:t>
            </a:r>
            <a:r>
              <a:rPr lang="en-US" sz="1600" dirty="0">
                <a:solidFill>
                  <a:schemeClr val="accent1">
                    <a:lumMod val="50000"/>
                  </a:schemeClr>
                </a:solidFill>
              </a:rPr>
              <a:t>Thus, even if a statute does not expressly confer the right to intervene and even if adjudication hearings have not yet been 	determined to be proceedings in which a foster parent may intervene, </a:t>
            </a:r>
            <a:r>
              <a:rPr lang="en-US" sz="1600" u="sng" baseline="30000" dirty="0">
                <a:solidFill>
                  <a:schemeClr val="accent1">
                    <a:lumMod val="50000"/>
                  </a:schemeClr>
                </a:solidFill>
                <a:hlinkClick r:id="rId2">
                  <a:extLst>
                    <a:ext uri="{A12FA001-AC4F-418D-AE19-62706E023703}">
                      <ahyp:hlinkClr xmlns:ahyp="http://schemas.microsoft.com/office/drawing/2018/hyperlinkcolor" val="tx"/>
                    </a:ext>
                  </a:extLst>
                </a:hlinkClick>
              </a:rPr>
              <a:t>20</a:t>
            </a:r>
            <a:r>
              <a:rPr lang="en-US" sz="1600" dirty="0">
                <a:solidFill>
                  <a:schemeClr val="accent1">
                    <a:lumMod val="50000"/>
                  </a:schemeClr>
                </a:solidFill>
              </a:rPr>
              <a:t> the Supreme Court has recognized that custody 	proceedings, not just adoption proceedings, are proceedings in which foster parents, persons who are </a:t>
            </a:r>
            <a:r>
              <a:rPr lang="en-US" sz="1600" i="1" dirty="0">
                <a:solidFill>
                  <a:schemeClr val="accent1">
                    <a:lumMod val="50000"/>
                  </a:schemeClr>
                </a:solidFill>
              </a:rPr>
              <a:t>in loco parentis</a:t>
            </a:r>
            <a:r>
              <a:rPr lang="en-US" sz="1600" dirty="0">
                <a:solidFill>
                  <a:schemeClr val="accent1">
                    <a:lumMod val="50000"/>
                  </a:schemeClr>
                </a:solidFill>
              </a:rPr>
              <a:t>, have 	standing to intervene. "A juvenile deprived proceeding is a dependency proceeding in which legal custody, physical custody, and 	visitation with respect to a child is at issue." </a:t>
            </a:r>
            <a:r>
              <a:rPr lang="en-US" sz="1600" b="1" i="1" u="sng" dirty="0">
                <a:solidFill>
                  <a:schemeClr val="accent1">
                    <a:lumMod val="50000"/>
                  </a:schemeClr>
                </a:solidFill>
              </a:rPr>
              <a:t>In re N.A., </a:t>
            </a:r>
            <a:r>
              <a:rPr lang="en-US" sz="1600" dirty="0">
                <a:solidFill>
                  <a:schemeClr val="accent1">
                    <a:lumMod val="50000"/>
                  </a:schemeClr>
                </a:solidFill>
              </a:rPr>
              <a:t>¶ 19, 567 P.3d at 381. "Under the Oklahoma Children's Code, the 	paramount consideration in all proceedings concerning a child alleged or found to be deprived is the health, safety and best 	interest of the child." </a:t>
            </a:r>
            <a:r>
              <a:rPr lang="en-US" i="1" dirty="0" err="1"/>
              <a:t>Skrapka</a:t>
            </a:r>
            <a:r>
              <a:rPr lang="en-US" i="1" dirty="0"/>
              <a:t> v. Bonner</a:t>
            </a:r>
            <a:r>
              <a:rPr lang="en-US" dirty="0"/>
              <a:t>, 2008 OK 30, 187 P.3d 202</a:t>
            </a:r>
            <a:r>
              <a:rPr lang="en-US" sz="1600" dirty="0">
                <a:solidFill>
                  <a:schemeClr val="accent1">
                    <a:lumMod val="50000"/>
                  </a:schemeClr>
                </a:solidFill>
              </a:rPr>
              <a:t> (footnote omitted). </a:t>
            </a:r>
            <a:r>
              <a:rPr lang="en-US" sz="1600" u="sng" baseline="30000" dirty="0">
                <a:solidFill>
                  <a:schemeClr val="accent1">
                    <a:lumMod val="50000"/>
                  </a:schemeClr>
                </a:solidFill>
                <a:hlinkClick r:id="rId3">
                  <a:extLst>
                    <a:ext uri="{A12FA001-AC4F-418D-AE19-62706E023703}">
                      <ahyp:hlinkClr xmlns:ahyp="http://schemas.microsoft.com/office/drawing/2018/hyperlinkcolor" val="tx"/>
                    </a:ext>
                  </a:extLst>
                </a:hlinkClick>
              </a:rPr>
              <a:t>21</a:t>
            </a:r>
            <a:endParaRPr lang="en-US" sz="1600" u="sng" baseline="30000" dirty="0">
              <a:solidFill>
                <a:schemeClr val="accent1">
                  <a:lumMod val="50000"/>
                </a:schemeClr>
              </a:solidFill>
            </a:endParaRPr>
          </a:p>
          <a:p>
            <a:pPr algn="just"/>
            <a:r>
              <a:rPr lang="en-US" sz="1600" dirty="0">
                <a:solidFill>
                  <a:schemeClr val="accent1">
                    <a:lumMod val="50000"/>
                  </a:schemeClr>
                </a:solidFill>
                <a:latin typeface="Calibri" pitchFamily="34" charset="0"/>
              </a:rPr>
              <a:t>State met evidentiary burden that child was deprived.</a:t>
            </a:r>
          </a:p>
        </p:txBody>
      </p:sp>
      <p:sp>
        <p:nvSpPr>
          <p:cNvPr id="13" name="FooterBg"/>
          <p:cNvSpPr/>
          <p:nvPr/>
        </p:nvSpPr>
        <p:spPr>
          <a:xfrm>
            <a:off x="201168" y="6622773"/>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AA56C042-DB76-05F5-AF49-99FCF4597B09}"/>
              </a:ext>
            </a:extLst>
          </p:cNvPr>
          <p:cNvSpPr/>
          <p:nvPr/>
        </p:nvSpPr>
        <p:spPr>
          <a:xfrm>
            <a:off x="315199" y="299528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In the Matter of AP-J</a:t>
            </a:r>
          </a:p>
          <a:p>
            <a:pPr marL="0" indent="0" algn="l">
              <a:buNone/>
            </a:pPr>
            <a:r>
              <a:rPr lang="en-US" sz="2400" b="1" dirty="0">
                <a:solidFill>
                  <a:srgbClr val="FFFFFF"/>
                </a:solidFill>
                <a:latin typeface="Georgia" pitchFamily="34" charset="0"/>
              </a:rPr>
              <a:t>Court of Civil Appeals, Case No. 123099, 123650 &amp; 123798</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Deprived</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123099 (Companion with 123650 which was consolidated with 123798)   •   Judge: WISEMAN   •   Decided: 3/31/2026; Mandate: 4/30/2026   •   Appeal From: Oklahoma County JD-2024-264; Judge Allen</a:t>
            </a:r>
          </a:p>
        </p:txBody>
      </p:sp>
      <p:sp>
        <p:nvSpPr>
          <p:cNvPr id="12" name="SummaryBody"/>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1900" dirty="0">
                <a:solidFill>
                  <a:srgbClr val="0D2B55"/>
                </a:solidFill>
                <a:latin typeface="Calibri" pitchFamily="34" charset="0"/>
              </a:rPr>
              <a:t>Father fired his attorney and filed a “Statement in Support of Self-Representation” asking to be allowed to represent himself.  Court conducted a “Faretta hearing” and found father was able to represent himself.  Byrd appealed the “Faretta Hearing Order” and filed numerous Motions.  It is unclear whether these Motions were ruled upon.  On appeal, father alleged the Court relied on hearsay and false and stolen evidence, asserts he was denied the right to CX witnesses, and alleged ICWA violations. He also alleged judicial bias.  He did not actually challenge the Court’s ruling in his favor at the Faretta hearing.  Father provided no transcripts.  His Petition states that a narrative statement will be provided but never filed one.  COCA held:</a:t>
            </a:r>
          </a:p>
          <a:p>
            <a:pPr algn="just"/>
            <a:r>
              <a:rPr lang="en-US" dirty="0"/>
              <a:t>	Without a transcript or narrative statement, we are without the ability to find the trial court's decisions were in 	error. "Legal error may not be presumed in an appellate court from a silent record. The opposite is true. Absent a 	record showing otherwise, this court presumes that the trial court did not err." </a:t>
            </a:r>
            <a:r>
              <a:rPr lang="en-US" i="1" dirty="0"/>
              <a:t>Hamid v. Sew Original</a:t>
            </a:r>
            <a:r>
              <a:rPr lang="en-US" dirty="0"/>
              <a:t>, 1982 OK 	46, ¶ 6, 645 P.2d 496.</a:t>
            </a:r>
            <a:endParaRPr lang="en-US" sz="1900" dirty="0">
              <a:solidFill>
                <a:srgbClr val="0D2B55"/>
              </a:solidFill>
              <a:latin typeface="Calibri" pitchFamily="34" charset="0"/>
            </a:endParaRPr>
          </a:p>
          <a:p>
            <a:pPr marL="0" indent="0" algn="just">
              <a:lnSpc>
                <a:spcPct val="135000"/>
              </a:lnSpc>
              <a:buNone/>
            </a:pPr>
            <a:endParaRPr lang="en-US" sz="1900" dirty="0">
              <a:solidFill>
                <a:srgbClr val="0D2B55"/>
              </a:solidFill>
              <a:latin typeface="Calibri" pitchFamily="34" charset="0"/>
            </a:endParaRP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J.H. v. STATE OF OKLAHOMA</a:t>
            </a:r>
          </a:p>
          <a:p>
            <a:pPr marL="0" indent="0" algn="l">
              <a:buNone/>
            </a:pPr>
            <a:r>
              <a:rPr lang="en-US" sz="2400" b="1" dirty="0">
                <a:solidFill>
                  <a:srgbClr val="FFFFFF"/>
                </a:solidFill>
                <a:latin typeface="Georgia" pitchFamily="34" charset="0"/>
              </a:rPr>
              <a:t>Court of Criminal Appeals- Case No J-2024-429</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Delinquent</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J-2025-763   •   Judge: LEWIS   •   Decided: 4/16/2026; Mandate: 4/16/2026   •   Appeal From: Jackson County JDL-2025-32; Judge Robbins</a:t>
            </a:r>
          </a:p>
        </p:txBody>
      </p:sp>
      <p:sp>
        <p:nvSpPr>
          <p:cNvPr id="12" name="SummaryBody"/>
          <p:cNvSpPr/>
          <p:nvPr/>
        </p:nvSpPr>
        <p:spPr>
          <a:xfrm>
            <a:off x="312330" y="1775975"/>
            <a:ext cx="11430000" cy="4480560"/>
          </a:xfrm>
          <a:prstGeom prst="rect">
            <a:avLst/>
          </a:prstGeom>
          <a:noFill/>
          <a:ln/>
        </p:spPr>
        <p:txBody>
          <a:bodyPr wrap="square" lIns="0" tIns="0" rIns="0" bIns="0" rtlCol="0" anchor="t"/>
          <a:lstStyle/>
          <a:p>
            <a:pPr marL="0" indent="0" algn="just">
              <a:lnSpc>
                <a:spcPct val="135000"/>
              </a:lnSpc>
              <a:buNone/>
            </a:pPr>
            <a:r>
              <a:rPr lang="en-US" sz="1900" dirty="0">
                <a:solidFill>
                  <a:srgbClr val="0D2B55"/>
                </a:solidFill>
                <a:latin typeface="Calibri" pitchFamily="34" charset="0"/>
              </a:rPr>
              <a:t>J.H. was charged as a YO with (1) Discharging a Weapon into a Dwelling, (2) Intimidation of a Witness and (3) Possession of Firearm after Juvenile Adjudication.  State filed a Motion to Impose Adult Sentence.  Following a Certification Hearing, Trial Court granted the State’s Motion.  Juvenile appealed.  </a:t>
            </a:r>
          </a:p>
          <a:p>
            <a:pPr algn="just"/>
            <a:r>
              <a:rPr lang="en-US" sz="1900" dirty="0">
                <a:solidFill>
                  <a:srgbClr val="0D2B55"/>
                </a:solidFill>
                <a:latin typeface="Calibri" pitchFamily="34" charset="0"/>
              </a:rPr>
              <a:t> 	</a:t>
            </a:r>
            <a:r>
              <a:rPr lang="en-US" dirty="0"/>
              <a:t>An adult sentence is imposed only if the trial court makes a finding by clear and convincing evidence that either, 	"there is good cause to believe that (1) the accused would not reasonably complete a plan of rehabilitation or	 that (2) the public would not be adequately protected if the accused were to be sentenced as a youthful 	offender." 10A O.S.Supp.2023, § 2-5-208(D). </a:t>
            </a:r>
          </a:p>
          <a:p>
            <a:pPr algn="just"/>
            <a:r>
              <a:rPr lang="en-US" dirty="0"/>
              <a:t>	"Whether or not the proof is sufficient lies within the discretion of the magistrate; and, on appeal, the 	magistrate's ruling will not be disturbed absent an abuse of discretion." </a:t>
            </a:r>
            <a:r>
              <a:rPr lang="en-US" i="1" dirty="0"/>
              <a:t>J.D.P. v. State</a:t>
            </a:r>
            <a:r>
              <a:rPr lang="en-US" dirty="0"/>
              <a:t>, 1999 OK CR 5, ¶ 6, 989 	P.2d 948, 949.</a:t>
            </a:r>
            <a:r>
              <a:rPr lang="en-US" i="1" dirty="0"/>
              <a:t> </a:t>
            </a:r>
            <a:r>
              <a:rPr lang="en-US" dirty="0"/>
              <a:t>"An 'abuse of discretion' has been defined by this Court as a clearly erroneous conclusion and 	judgment, one that is clearly against the logic and effect of the facts presented...." </a:t>
            </a:r>
            <a:r>
              <a:rPr lang="en-US" i="1" dirty="0"/>
              <a:t>A.R.M. v. State</a:t>
            </a:r>
            <a:r>
              <a:rPr lang="en-US" dirty="0"/>
              <a:t>, 2011 OK CR 	25, ¶ 7, 279 P.3d 797, 799. A decision which is supported by the law and facts of the case is, by definition, not an 	abuse of discretion. </a:t>
            </a:r>
            <a:r>
              <a:rPr lang="en-US" i="1" dirty="0"/>
              <a:t>W.D.C. v. State</a:t>
            </a:r>
            <a:r>
              <a:rPr lang="en-US" dirty="0"/>
              <a:t>, 1990 OK CR 71, ¶ 8, 799 P.2d 142, 144--45.</a:t>
            </a:r>
          </a:p>
          <a:p>
            <a:pPr algn="just"/>
            <a:endParaRPr lang="en-US" dirty="0"/>
          </a:p>
          <a:p>
            <a:pPr algn="just"/>
            <a:r>
              <a:rPr lang="en-US" sz="1900" dirty="0">
                <a:solidFill>
                  <a:srgbClr val="0D2B55"/>
                </a:solidFill>
                <a:latin typeface="Calibri" pitchFamily="34" charset="0"/>
              </a:rPr>
              <a:t>OCCA found Court’s decision was supported by the record which showed the Juvenile’s continuing and escalating commission of crimes, even after extensive therapy.</a:t>
            </a: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p:cNvGrpSpPr/>
        <p:nvPr/>
      </p:nvGrpSpPr>
      <p:grpSpPr>
        <a:xfrm>
          <a:off x="0" y="0"/>
          <a:ext cx="0" cy="0"/>
          <a:chOff x="0" y="0"/>
          <a:chExt cx="0" cy="0"/>
        </a:xfrm>
      </p:grpSpPr>
      <p:sp>
        <p:nvSpPr>
          <p:cNvPr id="2" name="Sideba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Heade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GoldLine"/>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CaseTitle"/>
          <p:cNvSpPr/>
          <p:nvPr/>
        </p:nvSpPr>
        <p:spPr>
          <a:xfrm>
            <a:off x="384048" y="60000"/>
            <a:ext cx="9700000" cy="760000"/>
          </a:xfrm>
          <a:prstGeom prst="rect">
            <a:avLst/>
          </a:prstGeom>
          <a:noFill/>
          <a:ln/>
        </p:spPr>
        <p:txBody>
          <a:bodyPr wrap="square" lIns="0" tIns="0" rIns="0" bIns="0" rtlCol="0" anchor="ctr"/>
          <a:lstStyle/>
          <a:p>
            <a:pPr marL="0" indent="0" algn="l">
              <a:buNone/>
            </a:pPr>
            <a:r>
              <a:rPr lang="en-US" sz="2400" b="1" dirty="0">
                <a:solidFill>
                  <a:srgbClr val="FFFFFF"/>
                </a:solidFill>
                <a:latin typeface="Georgia" pitchFamily="34" charset="0"/>
              </a:rPr>
              <a:t>L. v. STATE OF OKLAHOMA (Jaquis Lipscomb)</a:t>
            </a:r>
          </a:p>
          <a:p>
            <a:pPr marL="0" indent="0" algn="l">
              <a:buNone/>
            </a:pPr>
            <a:r>
              <a:rPr lang="en-US" sz="2400" b="1" dirty="0">
                <a:solidFill>
                  <a:srgbClr val="FFFFFF"/>
                </a:solidFill>
                <a:latin typeface="Georgia" pitchFamily="34" charset="0"/>
              </a:rPr>
              <a:t>Court of Criminal Appeals</a:t>
            </a:r>
          </a:p>
        </p:txBody>
      </p:sp>
      <p:sp>
        <p:nvSpPr>
          <p:cNvPr id="6" name="GoldDot"/>
          <p:cNvSpPr/>
          <p:nvPr/>
        </p:nvSpPr>
        <p:spPr>
          <a:xfrm>
            <a:off x="1017000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Counte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solidFill>
                <a:srgbClr val="AACCCC"/>
              </a:solidFill>
              <a:latin typeface="Calibri" pitchFamily="34" charset="0"/>
            </a:endParaRPr>
          </a:p>
        </p:txBody>
      </p:sp>
      <p:sp>
        <p:nvSpPr>
          <p:cNvPr id="8" name="ResultBadge"/>
          <p:cNvSpPr/>
          <p:nvPr/>
        </p:nvSpPr>
        <p:spPr>
          <a:xfrm>
            <a:off x="298096"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9" name="ResultText"/>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rPr>
              <a:t>Affirmed</a:t>
            </a:r>
          </a:p>
        </p:txBody>
      </p:sp>
      <p:sp>
        <p:nvSpPr>
          <p:cNvPr id="10" name="SectionLabel"/>
          <p:cNvSpPr/>
          <p:nvPr/>
        </p:nvSpPr>
        <p:spPr>
          <a:xfrm>
            <a:off x="5600000" y="840000"/>
            <a:ext cx="6500000" cy="370000"/>
          </a:xfrm>
          <a:prstGeom prst="rect">
            <a:avLst/>
          </a:prstGeom>
          <a:noFill/>
          <a:ln/>
        </p:spPr>
        <p:txBody>
          <a:bodyPr wrap="square" lIns="0" tIns="0" rIns="0" bIns="0" rtlCol="0" anchor="ctr"/>
          <a:lstStyle/>
          <a:p>
            <a:pPr marL="0" indent="0" algn="r">
              <a:buNone/>
            </a:pPr>
            <a:r>
              <a:rPr lang="en-US" sz="1600" b="1" i="1" dirty="0">
                <a:solidFill>
                  <a:srgbClr val="007E8A"/>
                </a:solidFill>
                <a:latin typeface="Calibri" pitchFamily="34" charset="0"/>
              </a:rPr>
              <a:t>Unpublished – Youthful Offender</a:t>
            </a:r>
          </a:p>
        </p:txBody>
      </p:sp>
      <p:sp>
        <p:nvSpPr>
          <p:cNvPr id="11" name="SummaryLabel"/>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FACTS</a:t>
            </a:r>
          </a:p>
        </p:txBody>
      </p:sp>
      <p:sp>
        <p:nvSpPr>
          <p:cNvPr id="15" name="Details"/>
          <p:cNvSpPr/>
          <p:nvPr/>
        </p:nvSpPr>
        <p:spPr>
          <a:xfrm>
            <a:off x="384048" y="1450000"/>
            <a:ext cx="11430000" cy="250000"/>
          </a:xfrm>
          <a:prstGeom prst="rect">
            <a:avLst/>
          </a:prstGeom>
          <a:noFill/>
          <a:ln/>
        </p:spPr>
        <p:txBody>
          <a:bodyPr wrap="square" lIns="0" tIns="0" rIns="0" bIns="0" rtlCol="0" anchor="ctr"/>
          <a:lstStyle/>
          <a:p>
            <a:pPr marL="0" indent="0" algn="l">
              <a:buNone/>
            </a:pPr>
            <a:r>
              <a:rPr lang="en-US" sz="1000" dirty="0">
                <a:solidFill>
                  <a:srgbClr val="E0F4F6"/>
                </a:solidFill>
                <a:latin typeface="Calibri" pitchFamily="34" charset="0"/>
              </a:rPr>
              <a:t>Case No. J-2025-733   •   Judge: MUSSEMAN   •   Decided: 2/12/2026; Mandate: 2/12/2026   •   Appeal From: Comanche County CF-2024-513, Judge Galbraith</a:t>
            </a:r>
          </a:p>
        </p:txBody>
      </p:sp>
      <p:sp>
        <p:nvSpPr>
          <p:cNvPr id="12" name="SummaryBody"/>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1900" dirty="0">
                <a:solidFill>
                  <a:srgbClr val="0D2B55"/>
                </a:solidFill>
                <a:latin typeface="Calibri" pitchFamily="34" charset="0"/>
              </a:rPr>
              <a:t>14-year and 10-month old Juvenile charged as an adult with Murder in the First Degree, Use of Vehicle in Discharge of a Weapon and Gang Related Offense.  Juvenile filed a Motion for Certification as a YO or Juvenile.  Juvenile waived Preliminary Hearing and later appeared for a hearing on the Reverse Certification issue.  Court found that, considering the factors in 10A 2-5-206A(B) and giving the greatest weight to the 1</a:t>
            </a:r>
            <a:r>
              <a:rPr lang="en-US" sz="1900" baseline="30000" dirty="0">
                <a:solidFill>
                  <a:srgbClr val="0D2B55"/>
                </a:solidFill>
                <a:latin typeface="Calibri" pitchFamily="34" charset="0"/>
              </a:rPr>
              <a:t>st</a:t>
            </a:r>
            <a:r>
              <a:rPr lang="en-US" sz="1900" dirty="0">
                <a:solidFill>
                  <a:srgbClr val="0D2B55"/>
                </a:solidFill>
                <a:latin typeface="Calibri" pitchFamily="34" charset="0"/>
              </a:rPr>
              <a:t> three, Juvenile had failed to rebut the presumption that he is an adult by a preponderance of the evidence.  </a:t>
            </a:r>
          </a:p>
          <a:p>
            <a:pPr marL="0" indent="0" algn="just">
              <a:lnSpc>
                <a:spcPct val="135000"/>
              </a:lnSpc>
              <a:buNone/>
            </a:pPr>
            <a:endParaRPr lang="en-US" sz="1900" dirty="0">
              <a:solidFill>
                <a:srgbClr val="0D2B55"/>
              </a:solidFill>
              <a:latin typeface="Calibri" pitchFamily="34" charset="0"/>
            </a:endParaRPr>
          </a:p>
          <a:p>
            <a:pPr marL="0" indent="0" algn="just">
              <a:lnSpc>
                <a:spcPct val="135000"/>
              </a:lnSpc>
              <a:buNone/>
            </a:pPr>
            <a:r>
              <a:rPr lang="en-US" sz="1900" dirty="0">
                <a:solidFill>
                  <a:srgbClr val="0D2B55"/>
                </a:solidFill>
                <a:latin typeface="Calibri" pitchFamily="34" charset="0"/>
              </a:rPr>
              <a:t>OCCA affirmed finding that the Trial court’s order denying 14 year-old’s motion for certification as a juvenile or YO was supported by facts and law; no abuse of discretion</a:t>
            </a:r>
          </a:p>
        </p:txBody>
      </p:sp>
      <p:sp>
        <p:nvSpPr>
          <p:cNvPr id="13" name="FooterBg"/>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FooterText"/>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rPr>
              <a:t>2026 Case Law Updates</a:t>
            </a:r>
          </a:p>
        </p:txBody>
      </p:sp>
      <p:sp>
        <p:nvSpPr>
          <p:cNvPr id="16" name="SummaryLabel">
            <a:extLst>
              <a:ext uri="{FF2B5EF4-FFF2-40B4-BE49-F238E27FC236}">
                <a16:creationId xmlns:a16="http://schemas.microsoft.com/office/drawing/2014/main" id="{BBCBBDBF-B9EB-8EEA-4898-7A0F14A3BCBE}"/>
              </a:ext>
            </a:extLst>
          </p:cNvPr>
          <p:cNvSpPr/>
          <p:nvPr/>
        </p:nvSpPr>
        <p:spPr>
          <a:xfrm>
            <a:off x="377952" y="3922776"/>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rPr>
              <a:t>SUMMARY OF DECISION</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name="Slide 31">
    <p:bg>
      <p:bgPr>
        <a:solidFill>
          <a:srgbClr val="0D2B55"/>
        </a:solidFill>
        <a:effectLst/>
      </p:bgPr>
    </p:bg>
    <p:spTree>
      <p:nvGrpSpPr>
        <p:cNvPr id="1" name=""/>
        <p:cNvGrpSpPr/>
        <p:nvPr/>
      </p:nvGrpSpPr>
      <p:grpSpPr>
        <a:xfrm>
          <a:off x="0" y="0"/>
          <a:ext cx="0" cy="0"/>
          <a:chOff x="0" y="0"/>
          <a:chExt cx="0" cy="0"/>
        </a:xfrm>
      </p:grpSpPr>
      <p:sp>
        <p:nvSpPr>
          <p:cNvPr id="2" name="Shape 0"/>
          <p:cNvSpPr/>
          <p:nvPr/>
        </p:nvSpPr>
        <p:spPr>
          <a:xfrm>
            <a:off x="0" y="0"/>
            <a:ext cx="12161520" cy="164592"/>
          </a:xfrm>
          <a:prstGeom prst="rect">
            <a:avLst/>
          </a:prstGeom>
          <a:solidFill>
            <a:srgbClr val="F0A500"/>
          </a:solidFill>
          <a:ln w="12700">
            <a:solidFill>
              <a:srgbClr val="F0A500"/>
            </a:solidFill>
            <a:prstDash val="solid"/>
          </a:ln>
        </p:spPr>
        <p:txBody>
          <a:bodyPr/>
          <a:lstStyle/>
          <a:p>
            <a:endParaRPr lang="en-US"/>
          </a:p>
        </p:txBody>
      </p:sp>
      <p:sp>
        <p:nvSpPr>
          <p:cNvPr id="3" name="Shape 1"/>
          <p:cNvSpPr/>
          <p:nvPr/>
        </p:nvSpPr>
        <p:spPr>
          <a:xfrm>
            <a:off x="0" y="6693408"/>
            <a:ext cx="12161520" cy="164592"/>
          </a:xfrm>
          <a:prstGeom prst="rect">
            <a:avLst/>
          </a:prstGeom>
          <a:solidFill>
            <a:srgbClr val="F0A500"/>
          </a:solidFill>
          <a:ln w="12700">
            <a:solidFill>
              <a:srgbClr val="F0A500"/>
            </a:solidFill>
            <a:prstDash val="solid"/>
          </a:ln>
        </p:spPr>
        <p:txBody>
          <a:bodyPr/>
          <a:lstStyle/>
          <a:p>
            <a:endParaRPr lang="en-US"/>
          </a:p>
        </p:txBody>
      </p:sp>
      <p:sp>
        <p:nvSpPr>
          <p:cNvPr id="4" name="Text 2"/>
          <p:cNvSpPr/>
          <p:nvPr/>
        </p:nvSpPr>
        <p:spPr>
          <a:xfrm>
            <a:off x="914400" y="1371600"/>
            <a:ext cx="10332720" cy="1645920"/>
          </a:xfrm>
          <a:prstGeom prst="rect">
            <a:avLst/>
          </a:prstGeom>
          <a:noFill/>
          <a:ln/>
        </p:spPr>
        <p:txBody>
          <a:bodyPr wrap="square" rtlCol="0" anchor="ctr"/>
          <a:lstStyle/>
          <a:p>
            <a:pPr marL="0" indent="0" algn="ctr">
              <a:buNone/>
            </a:pPr>
            <a:r>
              <a:rPr lang="en-US" sz="7200" b="1" dirty="0">
                <a:solidFill>
                  <a:srgbClr val="FFFFFF"/>
                </a:solidFill>
                <a:latin typeface="Georgia" pitchFamily="34" charset="0"/>
                <a:ea typeface="Georgia" pitchFamily="34" charset="-122"/>
                <a:cs typeface="Georgia" pitchFamily="34" charset="-120"/>
              </a:rPr>
              <a:t>Thank You</a:t>
            </a:r>
            <a:endParaRPr lang="en-US" sz="7200" dirty="0"/>
          </a:p>
        </p:txBody>
      </p:sp>
      <p:sp>
        <p:nvSpPr>
          <p:cNvPr id="5" name="Shape 3"/>
          <p:cNvSpPr/>
          <p:nvPr/>
        </p:nvSpPr>
        <p:spPr>
          <a:xfrm>
            <a:off x="3200400" y="3108960"/>
            <a:ext cx="5760720" cy="54864"/>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914400" y="3291840"/>
            <a:ext cx="10332720" cy="640080"/>
          </a:xfrm>
          <a:prstGeom prst="rect">
            <a:avLst/>
          </a:prstGeom>
          <a:noFill/>
          <a:ln/>
        </p:spPr>
        <p:txBody>
          <a:bodyPr wrap="square" rtlCol="0" anchor="ctr"/>
          <a:lstStyle/>
          <a:p>
            <a:pPr marL="0" indent="0" algn="ctr">
              <a:buNone/>
            </a:pPr>
            <a:endParaRPr lang="en-US" sz="3000" dirty="0"/>
          </a:p>
        </p:txBody>
      </p:sp>
      <p:sp>
        <p:nvSpPr>
          <p:cNvPr id="7" name="Text 5"/>
          <p:cNvSpPr/>
          <p:nvPr/>
        </p:nvSpPr>
        <p:spPr>
          <a:xfrm>
            <a:off x="1386840" y="3611880"/>
            <a:ext cx="9418320" cy="1097280"/>
          </a:xfrm>
          <a:prstGeom prst="rect">
            <a:avLst/>
          </a:prstGeom>
          <a:noFill/>
          <a:ln/>
        </p:spPr>
        <p:txBody>
          <a:bodyPr wrap="square" rtlCol="0" anchor="ctr"/>
          <a:lstStyle/>
          <a:p>
            <a:pPr marL="0" indent="0" algn="ctr">
              <a:lnSpc>
                <a:spcPct val="150000"/>
              </a:lnSpc>
              <a:buNone/>
            </a:pPr>
            <a:r>
              <a:rPr lang="en-US" sz="1800" dirty="0">
                <a:solidFill>
                  <a:srgbClr val="F0A500"/>
                </a:solidFill>
                <a:latin typeface="Calibri" pitchFamily="34" charset="0"/>
                <a:ea typeface="Calibri" pitchFamily="34" charset="-122"/>
                <a:cs typeface="Calibri" pitchFamily="34" charset="-120"/>
              </a:rPr>
              <a:t>Kaitlyn Allen, Oklahoma County District Judge</a:t>
            </a:r>
            <a:endParaRPr lang="en-US" sz="1800" dirty="0"/>
          </a:p>
          <a:p>
            <a:pPr marL="0" indent="0" algn="ctr">
              <a:lnSpc>
                <a:spcPct val="150000"/>
              </a:lnSpc>
              <a:buNone/>
            </a:pPr>
            <a:r>
              <a:rPr lang="en-US" sz="1800" dirty="0">
                <a:solidFill>
                  <a:srgbClr val="F0A500"/>
                </a:solidFill>
                <a:latin typeface="Calibri" pitchFamily="34" charset="0"/>
                <a:ea typeface="Calibri" pitchFamily="34" charset="-122"/>
                <a:cs typeface="Calibri" pitchFamily="34" charset="-120"/>
              </a:rPr>
              <a:t>Brooke Gatilin, Washita County Associate District Judge</a:t>
            </a:r>
            <a:endParaRPr lang="en-US" sz="1800" dirty="0"/>
          </a:p>
        </p:txBody>
      </p:sp>
      <p:sp>
        <p:nvSpPr>
          <p:cNvPr id="8" name="Text 6"/>
          <p:cNvSpPr/>
          <p:nvPr/>
        </p:nvSpPr>
        <p:spPr>
          <a:xfrm>
            <a:off x="929640" y="5120640"/>
            <a:ext cx="10332720" cy="365760"/>
          </a:xfrm>
          <a:prstGeom prst="rect">
            <a:avLst/>
          </a:prstGeom>
          <a:noFill/>
          <a:ln/>
        </p:spPr>
        <p:txBody>
          <a:bodyPr wrap="square" rtlCol="0" anchor="ctr"/>
          <a:lstStyle/>
          <a:p>
            <a:pPr marL="0" indent="0" algn="ctr">
              <a:buNone/>
            </a:pPr>
            <a:r>
              <a:rPr lang="en-US" sz="1300" dirty="0">
                <a:solidFill>
                  <a:srgbClr val="7AADCC"/>
                </a:solidFill>
                <a:latin typeface="Calibri" pitchFamily="34" charset="0"/>
                <a:ea typeface="Calibri" pitchFamily="34" charset="-122"/>
                <a:cs typeface="Calibri" pitchFamily="34" charset="-120"/>
              </a:rPr>
              <a:t>2026 Oklahoma Legislative and Case Law Update</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633</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Gollihare/Hilbert</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000" dirty="0">
                <a:solidFill>
                  <a:srgbClr val="0D2B55"/>
                </a:solidFill>
                <a:latin typeface="Calibri" pitchFamily="34" charset="0"/>
                <a:ea typeface="Calibri" pitchFamily="34" charset="-122"/>
                <a:cs typeface="Calibri" pitchFamily="34" charset="-120"/>
              </a:rPr>
              <a:t>Requires DHS to conduct a safety analysis upon accepting for investigation a report that a child may be drug endangered and attempt to acquire consent for an immediate drug screening for any parent, guardian or caregiver if substance abuse is suspected. </a:t>
            </a:r>
          </a:p>
          <a:p>
            <a:pPr marL="0" indent="0" algn="just">
              <a:lnSpc>
                <a:spcPct val="135000"/>
              </a:lnSpc>
              <a:buNone/>
            </a:pPr>
            <a:endParaRPr lang="en-US" sz="2000" dirty="0">
              <a:solidFill>
                <a:srgbClr val="0D2B55"/>
              </a:solidFill>
              <a:latin typeface="Calibri" pitchFamily="34" charset="0"/>
              <a:ea typeface="Calibri" pitchFamily="34" charset="-122"/>
              <a:cs typeface="Calibri" pitchFamily="34" charset="-120"/>
            </a:endParaRPr>
          </a:p>
          <a:p>
            <a:pPr marL="0" indent="0" algn="just">
              <a:lnSpc>
                <a:spcPct val="135000"/>
              </a:lnSpc>
              <a:buNone/>
            </a:pPr>
            <a:r>
              <a:rPr lang="en-US" sz="2000" dirty="0">
                <a:solidFill>
                  <a:srgbClr val="0D2B55"/>
                </a:solidFill>
                <a:latin typeface="Calibri" pitchFamily="34" charset="0"/>
                <a:ea typeface="Calibri" pitchFamily="34" charset="-122"/>
                <a:cs typeface="Calibri" pitchFamily="34" charset="-120"/>
              </a:rPr>
              <a:t>If consent is not obtained, the department must report to the district attorney within 72 hours to request a court order to compel a drug screening. </a:t>
            </a:r>
          </a:p>
          <a:p>
            <a:pPr marL="0" indent="0" algn="just">
              <a:lnSpc>
                <a:spcPct val="135000"/>
              </a:lnSpc>
              <a:buNone/>
            </a:pPr>
            <a:endParaRPr lang="en-US" sz="2000" dirty="0">
              <a:solidFill>
                <a:srgbClr val="0D2B55"/>
              </a:solidFill>
              <a:latin typeface="Calibri" pitchFamily="34" charset="0"/>
              <a:ea typeface="Calibri" pitchFamily="34" charset="-122"/>
              <a:cs typeface="Calibri" pitchFamily="34" charset="-120"/>
            </a:endParaRPr>
          </a:p>
          <a:p>
            <a:pPr marL="0" indent="0" algn="just">
              <a:lnSpc>
                <a:spcPct val="135000"/>
              </a:lnSpc>
              <a:buNone/>
            </a:pPr>
            <a:r>
              <a:rPr lang="en-US" sz="2000" dirty="0">
                <a:solidFill>
                  <a:srgbClr val="0D2B55"/>
                </a:solidFill>
                <a:latin typeface="Calibri" pitchFamily="34" charset="0"/>
                <a:ea typeface="Calibri" pitchFamily="34" charset="-122"/>
                <a:cs typeface="Calibri" pitchFamily="34" charset="-120"/>
              </a:rPr>
              <a:t>Directs the court to order screening if the parent, guardian or caregiver refuses to consent and authorizes it to order the individual to pay the cost. Requires DHS to pay in certain circumstances. Sets requirements for follow up screening during the life of the case. If the department determines that drug activity is indicated it shall immediately notify the appropriate law enforcement agency.</a:t>
            </a:r>
            <a:endParaRPr lang="en-US" sz="20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4F6F9"/>
        </a:solidFill>
        <a:effectLst/>
      </p:bgPr>
    </p:bg>
    <p:spTree>
      <p:nvGrpSpPr>
        <p:cNvPr id="1" name="">
          <a:extLst>
            <a:ext uri="{FF2B5EF4-FFF2-40B4-BE49-F238E27FC236}">
              <a16:creationId xmlns:a16="http://schemas.microsoft.com/office/drawing/2014/main" id="{F227211A-C040-1D55-F75A-543C9D754695}"/>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1F576F4B-B66C-F249-E5B1-77BCC3616D09}"/>
              </a:ext>
            </a:extLst>
          </p:cNvPr>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a:extLst>
              <a:ext uri="{FF2B5EF4-FFF2-40B4-BE49-F238E27FC236}">
                <a16:creationId xmlns:a16="http://schemas.microsoft.com/office/drawing/2014/main" id="{2D90381F-16BC-6C9E-19DC-00DE5A569E3F}"/>
              </a:ext>
            </a:extLst>
          </p:cNvPr>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dirty="0"/>
          </a:p>
        </p:txBody>
      </p:sp>
      <p:sp>
        <p:nvSpPr>
          <p:cNvPr id="4" name="Shape 2">
            <a:extLst>
              <a:ext uri="{FF2B5EF4-FFF2-40B4-BE49-F238E27FC236}">
                <a16:creationId xmlns:a16="http://schemas.microsoft.com/office/drawing/2014/main" id="{3B32D68D-7492-EA92-0B21-1FCD19307571}"/>
              </a:ext>
            </a:extLst>
          </p:cNvPr>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a:extLst>
              <a:ext uri="{FF2B5EF4-FFF2-40B4-BE49-F238E27FC236}">
                <a16:creationId xmlns:a16="http://schemas.microsoft.com/office/drawing/2014/main" id="{CB10A4D5-423F-1064-4BF3-7B17462A2D90}"/>
              </a:ext>
            </a:extLst>
          </p:cNvPr>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870</a:t>
            </a:r>
            <a:endParaRPr lang="en-US" sz="4400" dirty="0"/>
          </a:p>
        </p:txBody>
      </p:sp>
      <p:sp>
        <p:nvSpPr>
          <p:cNvPr id="6" name="Shape 4">
            <a:extLst>
              <a:ext uri="{FF2B5EF4-FFF2-40B4-BE49-F238E27FC236}">
                <a16:creationId xmlns:a16="http://schemas.microsoft.com/office/drawing/2014/main" id="{24CD8971-3EB6-523A-2404-BFF943D85E0A}"/>
              </a:ext>
            </a:extLst>
          </p:cNvPr>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a:extLst>
              <a:ext uri="{FF2B5EF4-FFF2-40B4-BE49-F238E27FC236}">
                <a16:creationId xmlns:a16="http://schemas.microsoft.com/office/drawing/2014/main" id="{CA3E8079-B50E-1B7F-1FFC-F24BDD0ECD04}"/>
              </a:ext>
            </a:extLst>
          </p:cNvPr>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Rader/Williams</a:t>
            </a:r>
            <a:endParaRPr lang="en-US" sz="1700" dirty="0"/>
          </a:p>
        </p:txBody>
      </p:sp>
      <p:sp>
        <p:nvSpPr>
          <p:cNvPr id="8" name="Text 6">
            <a:extLst>
              <a:ext uri="{FF2B5EF4-FFF2-40B4-BE49-F238E27FC236}">
                <a16:creationId xmlns:a16="http://schemas.microsoft.com/office/drawing/2014/main" id="{3E6581BD-E5DD-7980-7C75-8A4D51CE9A7E}"/>
              </a:ext>
            </a:extLst>
          </p:cNvPr>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10" name="Text 8">
            <a:extLst>
              <a:ext uri="{FF2B5EF4-FFF2-40B4-BE49-F238E27FC236}">
                <a16:creationId xmlns:a16="http://schemas.microsoft.com/office/drawing/2014/main" id="{F8BBAE5B-C5AC-5C91-2249-4C076057F4EC}"/>
              </a:ext>
            </a:extLst>
          </p:cNvPr>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Veto Override </a:t>
            </a:r>
            <a:endParaRPr lang="en-US" sz="1300" dirty="0"/>
          </a:p>
        </p:txBody>
      </p:sp>
      <p:sp>
        <p:nvSpPr>
          <p:cNvPr id="11" name="Text 9">
            <a:extLst>
              <a:ext uri="{FF2B5EF4-FFF2-40B4-BE49-F238E27FC236}">
                <a16:creationId xmlns:a16="http://schemas.microsoft.com/office/drawing/2014/main" id="{1442F258-8F49-D189-58F7-77CEFC24CDE8}"/>
              </a:ext>
            </a:extLst>
          </p:cNvPr>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a:extLst>
              <a:ext uri="{FF2B5EF4-FFF2-40B4-BE49-F238E27FC236}">
                <a16:creationId xmlns:a16="http://schemas.microsoft.com/office/drawing/2014/main" id="{7FEDEACA-6C6E-91D0-74D9-651115C16F56}"/>
              </a:ext>
            </a:extLst>
          </p:cNvPr>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Creates the Accountability, Transparency, and Protection for Exploited Youth Act which requires state workers to report sexual misconduct and creates a felony charge for noncompliance.  </a:t>
            </a:r>
            <a:endParaRPr lang="en-US" sz="2800" dirty="0"/>
          </a:p>
        </p:txBody>
      </p:sp>
      <p:sp>
        <p:nvSpPr>
          <p:cNvPr id="13" name="Shape 11">
            <a:extLst>
              <a:ext uri="{FF2B5EF4-FFF2-40B4-BE49-F238E27FC236}">
                <a16:creationId xmlns:a16="http://schemas.microsoft.com/office/drawing/2014/main" id="{71DF47C0-C1DD-B7C4-4336-4FC3E605C067}"/>
              </a:ext>
            </a:extLst>
          </p:cNvPr>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dirty="0"/>
          </a:p>
        </p:txBody>
      </p:sp>
      <p:sp>
        <p:nvSpPr>
          <p:cNvPr id="14" name="Text 12">
            <a:extLst>
              <a:ext uri="{FF2B5EF4-FFF2-40B4-BE49-F238E27FC236}">
                <a16:creationId xmlns:a16="http://schemas.microsoft.com/office/drawing/2014/main" id="{E1577A75-A8AF-5293-F8CA-F0F5C6658FAB}"/>
              </a:ext>
            </a:extLst>
          </p:cNvPr>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
        <p:nvSpPr>
          <p:cNvPr id="15" name="Shape 7">
            <a:extLst>
              <a:ext uri="{FF2B5EF4-FFF2-40B4-BE49-F238E27FC236}">
                <a16:creationId xmlns:a16="http://schemas.microsoft.com/office/drawing/2014/main" id="{77DBB32E-1638-5C1F-4197-136C133D4E46}"/>
              </a:ext>
            </a:extLst>
          </p:cNvPr>
          <p:cNvSpPr/>
          <p:nvPr/>
        </p:nvSpPr>
        <p:spPr>
          <a:xfrm>
            <a:off x="384048" y="786384"/>
            <a:ext cx="5029200" cy="402336"/>
          </a:xfrm>
          <a:prstGeom prst="roundRect">
            <a:avLst>
              <a:gd name="adj" fmla="val 18182"/>
            </a:avLst>
          </a:prstGeom>
          <a:solidFill>
            <a:srgbClr val="4472C4"/>
          </a:solidFill>
          <a:ln w="12700">
            <a:solidFill>
              <a:srgbClr val="4472C4"/>
            </a:solidFill>
            <a:prstDash val="solid"/>
          </a:ln>
        </p:spPr>
        <p:txBody>
          <a:bodyPr/>
          <a:lstStyle/>
          <a:p>
            <a:pPr algn="ctr"/>
            <a:r>
              <a:rPr lang="en-US" sz="1600" b="1" dirty="0">
                <a:solidFill>
                  <a:srgbClr val="FFFFFF"/>
                </a:solidFill>
                <a:latin typeface="Calibri" pitchFamily="34" charset="0"/>
                <a:ea typeface="Calibri" pitchFamily="34" charset="-122"/>
                <a:cs typeface="Calibri" pitchFamily="34" charset="-120"/>
              </a:rPr>
              <a:t>Became Law Notwithstanding the Governor's Objection</a:t>
            </a:r>
            <a:endParaRPr lang="en-US" sz="1600" dirty="0"/>
          </a:p>
        </p:txBody>
      </p:sp>
    </p:spTree>
    <p:extLst>
      <p:ext uri="{BB962C8B-B14F-4D97-AF65-F5344CB8AC3E}">
        <p14:creationId xmlns:p14="http://schemas.microsoft.com/office/powerpoint/2010/main" val="1241421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1A4073"/>
          </a:solidFill>
          <a:ln w="12700">
            <a:solidFill>
              <a:srgbClr val="1A4073"/>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1377</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Hall/Kane</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Requires DHS, either directly or through a child-placing agency, to provide a duffel bag to children in foster care who do not have a suitcase or other adequate bag in which to pack their belongings.</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4F6F9"/>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0D2B55"/>
          </a:solidFill>
          <a:ln w="12700">
            <a:solidFill>
              <a:srgbClr val="0D2B55"/>
            </a:solidFill>
            <a:prstDash val="solid"/>
          </a:ln>
        </p:spPr>
        <p:txBody>
          <a:bodyPr/>
          <a:lstStyle/>
          <a:p>
            <a:endParaRPr lang="en-US"/>
          </a:p>
        </p:txBody>
      </p:sp>
      <p:sp>
        <p:nvSpPr>
          <p:cNvPr id="3" name="Shape 1"/>
          <p:cNvSpPr/>
          <p:nvPr/>
        </p:nvSpPr>
        <p:spPr>
          <a:xfrm>
            <a:off x="201168" y="0"/>
            <a:ext cx="11960352" cy="1417320"/>
          </a:xfrm>
          <a:prstGeom prst="rect">
            <a:avLst/>
          </a:prstGeom>
          <a:solidFill>
            <a:srgbClr val="0D2B55"/>
          </a:solidFill>
          <a:ln w="12700">
            <a:solidFill>
              <a:srgbClr val="0D2B55"/>
            </a:solidFill>
            <a:prstDash val="solid"/>
          </a:ln>
        </p:spPr>
        <p:txBody>
          <a:bodyPr/>
          <a:lstStyle/>
          <a:p>
            <a:endParaRPr lang="en-US"/>
          </a:p>
        </p:txBody>
      </p:sp>
      <p:sp>
        <p:nvSpPr>
          <p:cNvPr id="4" name="Shape 2"/>
          <p:cNvSpPr/>
          <p:nvPr/>
        </p:nvSpPr>
        <p:spPr>
          <a:xfrm>
            <a:off x="201168" y="1325880"/>
            <a:ext cx="11960352" cy="91440"/>
          </a:xfrm>
          <a:prstGeom prst="rect">
            <a:avLst/>
          </a:prstGeom>
          <a:solidFill>
            <a:srgbClr val="F0A500"/>
          </a:solidFill>
          <a:ln w="12700">
            <a:solidFill>
              <a:srgbClr val="F0A500"/>
            </a:solidFill>
            <a:prstDash val="solid"/>
          </a:ln>
        </p:spPr>
        <p:txBody>
          <a:bodyPr/>
          <a:lstStyle/>
          <a:p>
            <a:endParaRPr lang="en-US"/>
          </a:p>
        </p:txBody>
      </p:sp>
      <p:sp>
        <p:nvSpPr>
          <p:cNvPr id="5" name="Text 3"/>
          <p:cNvSpPr/>
          <p:nvPr/>
        </p:nvSpPr>
        <p:spPr>
          <a:xfrm>
            <a:off x="384048" y="73152"/>
            <a:ext cx="4114800" cy="68580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SB 1558</a:t>
            </a:r>
            <a:endParaRPr lang="en-US" sz="4400" dirty="0"/>
          </a:p>
        </p:txBody>
      </p:sp>
      <p:sp>
        <p:nvSpPr>
          <p:cNvPr id="6" name="Shape 4"/>
          <p:cNvSpPr/>
          <p:nvPr/>
        </p:nvSpPr>
        <p:spPr>
          <a:xfrm>
            <a:off x="4206240" y="512064"/>
            <a:ext cx="109728" cy="109728"/>
          </a:xfrm>
          <a:prstGeom prst="ellipse">
            <a:avLst/>
          </a:prstGeom>
          <a:solidFill>
            <a:srgbClr val="F0A500"/>
          </a:solidFill>
          <a:ln w="12700">
            <a:solidFill>
              <a:srgbClr val="F0A500"/>
            </a:solidFill>
            <a:prstDash val="solid"/>
          </a:ln>
        </p:spPr>
        <p:txBody>
          <a:bodyPr/>
          <a:lstStyle/>
          <a:p>
            <a:endParaRPr lang="en-US"/>
          </a:p>
        </p:txBody>
      </p:sp>
      <p:sp>
        <p:nvSpPr>
          <p:cNvPr id="7" name="Text 5"/>
          <p:cNvSpPr/>
          <p:nvPr/>
        </p:nvSpPr>
        <p:spPr>
          <a:xfrm>
            <a:off x="4407408" y="73152"/>
            <a:ext cx="6400800" cy="685800"/>
          </a:xfrm>
          <a:prstGeom prst="rect">
            <a:avLst/>
          </a:prstGeom>
          <a:noFill/>
          <a:ln/>
        </p:spPr>
        <p:txBody>
          <a:bodyPr wrap="square" lIns="0" tIns="0" rIns="0" bIns="0" rtlCol="0" anchor="ctr"/>
          <a:lstStyle/>
          <a:p>
            <a:pPr marL="0" indent="0" algn="l">
              <a:buNone/>
            </a:pPr>
            <a:r>
              <a:rPr lang="en-US" sz="1700" dirty="0">
                <a:solidFill>
                  <a:srgbClr val="E0F4F6"/>
                </a:solidFill>
                <a:latin typeface="Calibri" pitchFamily="34" charset="0"/>
                <a:ea typeface="Calibri" pitchFamily="34" charset="-122"/>
                <a:cs typeface="Calibri" pitchFamily="34" charset="-120"/>
              </a:rPr>
              <a:t>Authors: Reinhardt/Gise</a:t>
            </a:r>
            <a:endParaRPr lang="en-US" sz="1700" dirty="0"/>
          </a:p>
        </p:txBody>
      </p:sp>
      <p:sp>
        <p:nvSpPr>
          <p:cNvPr id="8" name="Text 6"/>
          <p:cNvSpPr/>
          <p:nvPr/>
        </p:nvSpPr>
        <p:spPr>
          <a:xfrm>
            <a:off x="10332720" y="73152"/>
            <a:ext cx="1645920" cy="685800"/>
          </a:xfrm>
          <a:prstGeom prst="rect">
            <a:avLst/>
          </a:prstGeom>
          <a:noFill/>
          <a:ln/>
        </p:spPr>
        <p:txBody>
          <a:bodyPr wrap="square" lIns="0" tIns="0" rIns="0" bIns="0" rtlCol="0" anchor="ctr"/>
          <a:lstStyle/>
          <a:p>
            <a:pPr marL="0" indent="0" algn="r">
              <a:buNone/>
            </a:pPr>
            <a:endParaRPr lang="en-US" sz="1200" dirty="0"/>
          </a:p>
        </p:txBody>
      </p:sp>
      <p:sp>
        <p:nvSpPr>
          <p:cNvPr id="9" name="Shape 7"/>
          <p:cNvSpPr/>
          <p:nvPr/>
        </p:nvSpPr>
        <p:spPr>
          <a:xfrm>
            <a:off x="384048" y="804672"/>
            <a:ext cx="5029200" cy="402336"/>
          </a:xfrm>
          <a:prstGeom prst="roundRect">
            <a:avLst>
              <a:gd name="adj" fmla="val 18182"/>
            </a:avLst>
          </a:prstGeom>
          <a:solidFill>
            <a:srgbClr val="1B7A45"/>
          </a:solidFill>
          <a:ln w="12700">
            <a:solidFill>
              <a:srgbClr val="1B7A45"/>
            </a:solidFill>
            <a:prstDash val="solid"/>
          </a:ln>
        </p:spPr>
        <p:txBody>
          <a:bodyPr/>
          <a:lstStyle/>
          <a:p>
            <a:endParaRPr lang="en-US"/>
          </a:p>
        </p:txBody>
      </p:sp>
      <p:sp>
        <p:nvSpPr>
          <p:cNvPr id="10" name="Text 8"/>
          <p:cNvSpPr/>
          <p:nvPr/>
        </p:nvSpPr>
        <p:spPr>
          <a:xfrm>
            <a:off x="457200" y="804672"/>
            <a:ext cx="48828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Approved by Governor</a:t>
            </a:r>
            <a:endParaRPr lang="en-US" sz="1300" dirty="0"/>
          </a:p>
        </p:txBody>
      </p:sp>
      <p:sp>
        <p:nvSpPr>
          <p:cNvPr id="11" name="Text 9"/>
          <p:cNvSpPr/>
          <p:nvPr/>
        </p:nvSpPr>
        <p:spPr>
          <a:xfrm>
            <a:off x="384048" y="1572768"/>
            <a:ext cx="3200400" cy="292608"/>
          </a:xfrm>
          <a:prstGeom prst="rect">
            <a:avLst/>
          </a:prstGeom>
          <a:noFill/>
          <a:ln/>
        </p:spPr>
        <p:txBody>
          <a:bodyPr wrap="square" lIns="0" tIns="0" rIns="0" bIns="0" rtlCol="0" anchor="ctr"/>
          <a:lstStyle/>
          <a:p>
            <a:pPr marL="0" indent="0" algn="l">
              <a:buNone/>
            </a:pPr>
            <a:r>
              <a:rPr lang="en-US" sz="1100" b="1" kern="0" spc="300" dirty="0">
                <a:solidFill>
                  <a:srgbClr val="007E8A"/>
                </a:solidFill>
                <a:latin typeface="Calibri" pitchFamily="34" charset="0"/>
                <a:ea typeface="Calibri" pitchFamily="34" charset="-122"/>
                <a:cs typeface="Calibri" pitchFamily="34" charset="-120"/>
              </a:rPr>
              <a:t>WHAT IT DOES</a:t>
            </a:r>
            <a:endParaRPr lang="en-US" sz="1100" dirty="0"/>
          </a:p>
        </p:txBody>
      </p:sp>
      <p:sp>
        <p:nvSpPr>
          <p:cNvPr id="12" name="Text 10"/>
          <p:cNvSpPr/>
          <p:nvPr/>
        </p:nvSpPr>
        <p:spPr>
          <a:xfrm>
            <a:off x="384048" y="1920240"/>
            <a:ext cx="11430000" cy="4480560"/>
          </a:xfrm>
          <a:prstGeom prst="rect">
            <a:avLst/>
          </a:prstGeom>
          <a:noFill/>
          <a:ln/>
        </p:spPr>
        <p:txBody>
          <a:bodyPr wrap="square" lIns="0" tIns="0" rIns="0" bIns="0" rtlCol="0" anchor="t"/>
          <a:lstStyle/>
          <a:p>
            <a:pPr marL="0" indent="0" algn="just">
              <a:lnSpc>
                <a:spcPct val="135000"/>
              </a:lnSpc>
              <a:buNone/>
            </a:pPr>
            <a:r>
              <a:rPr lang="en-US" sz="2800" dirty="0">
                <a:solidFill>
                  <a:srgbClr val="0D2B55"/>
                </a:solidFill>
                <a:latin typeface="Calibri" pitchFamily="34" charset="0"/>
                <a:ea typeface="Calibri" pitchFamily="34" charset="-122"/>
                <a:cs typeface="Calibri" pitchFamily="34" charset="-120"/>
              </a:rPr>
              <a:t>Modifies the definition of "adult" as used in the Oklahoma Child Care Facilities Licensing Act to exclude an individual 18 years or older who is in the custody of OJA and includes those individuals in the definitions of "child" and "minor."</a:t>
            </a:r>
            <a:endParaRPr lang="en-US" sz="2800" dirty="0"/>
          </a:p>
        </p:txBody>
      </p:sp>
      <p:sp>
        <p:nvSpPr>
          <p:cNvPr id="13" name="Shape 11"/>
          <p:cNvSpPr/>
          <p:nvPr/>
        </p:nvSpPr>
        <p:spPr>
          <a:xfrm>
            <a:off x="201168" y="6565392"/>
            <a:ext cx="11960352" cy="292608"/>
          </a:xfrm>
          <a:prstGeom prst="rect">
            <a:avLst/>
          </a:prstGeom>
          <a:solidFill>
            <a:srgbClr val="007E8A">
              <a:alpha val="20000"/>
            </a:srgbClr>
          </a:solidFill>
          <a:ln w="12700">
            <a:solidFill>
              <a:srgbClr val="007E8A"/>
            </a:solidFill>
            <a:prstDash val="solid"/>
          </a:ln>
        </p:spPr>
        <p:txBody>
          <a:bodyPr/>
          <a:lstStyle/>
          <a:p>
            <a:endParaRPr lang="en-US"/>
          </a:p>
        </p:txBody>
      </p:sp>
      <p:sp>
        <p:nvSpPr>
          <p:cNvPr id="14" name="Text 12"/>
          <p:cNvSpPr/>
          <p:nvPr/>
        </p:nvSpPr>
        <p:spPr>
          <a:xfrm>
            <a:off x="384048" y="6565392"/>
            <a:ext cx="11612880" cy="292608"/>
          </a:xfrm>
          <a:prstGeom prst="rect">
            <a:avLst/>
          </a:prstGeom>
          <a:noFill/>
          <a:ln/>
        </p:spPr>
        <p:txBody>
          <a:bodyPr wrap="square" lIns="0" tIns="0" rIns="0" bIns="0" rtlCol="0" anchor="ctr"/>
          <a:lstStyle/>
          <a:p>
            <a:pPr marL="0" indent="0" algn="ctr">
              <a:buNone/>
            </a:pPr>
            <a:r>
              <a:rPr lang="en-US" sz="1000" dirty="0">
                <a:solidFill>
                  <a:srgbClr val="007E8A"/>
                </a:solidFill>
                <a:latin typeface="Calibri" pitchFamily="34" charset="0"/>
                <a:ea typeface="Calibri" pitchFamily="34" charset="-122"/>
                <a:cs typeface="Calibri" pitchFamily="34" charset="-120"/>
              </a:rPr>
              <a:t>2026 Legislative Updates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8685</TotalTime>
  <Words>10911</Words>
  <Application>Microsoft Office PowerPoint</Application>
  <PresentationFormat>Widescreen</PresentationFormat>
  <Paragraphs>557</Paragraphs>
  <Slides>58</Slides>
  <Notes>37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58</vt:i4>
      </vt:variant>
    </vt:vector>
  </HeadingPairs>
  <TitlesOfParts>
    <vt:vector size="63" baseType="lpstr">
      <vt:lpstr>Arial</vt:lpstr>
      <vt:lpstr>Calibri</vt:lpstr>
      <vt:lpstr>Georgia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Gatlin, Brooke</cp:lastModifiedBy>
  <cp:revision>4</cp:revision>
  <dcterms:created xsi:type="dcterms:W3CDTF">2026-06-03T16:10:04Z</dcterms:created>
  <dcterms:modified xsi:type="dcterms:W3CDTF">2026-07-02T15:34:05Z</dcterms:modified>
</cp:coreProperties>
</file>