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Inria Serif Bold" panose="020B0604020202020204" charset="0"/>
      <p:regular r:id="rId20"/>
    </p:embeddedFont>
    <p:embeddedFont>
      <p:font typeface="Inria Serif Bold Italics" panose="020B0604020202020204" charset="0"/>
      <p:regular r:id="rId21"/>
    </p:embeddedFont>
    <p:embeddedFont>
      <p:font typeface="Open Sans" panose="020B0606030504020204" pitchFamily="34" charset="0"/>
      <p:regular r:id="rId22"/>
      <p:bold r:id="rId23"/>
      <p:italic r:id="rId24"/>
      <p:boldItalic r:id="rId25"/>
    </p:embeddedFont>
    <p:embeddedFont>
      <p:font typeface="Open Sans Bold" panose="020B0806030504020204" pitchFamily="34" charset="0"/>
      <p:regular r:id="rId26"/>
      <p:bold r:id="rId27"/>
    </p:embeddedFont>
    <p:embeddedFont>
      <p:font typeface="Open Sans Bold Italics" panose="020B0604020202020204" charset="0"/>
      <p:regular r:id="rId28"/>
    </p:embeddedFont>
    <p:embeddedFont>
      <p:font typeface="Open Sans Italics"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7625CA-7892-4265-CC5A-F8417ACCA08A}" v="24" dt="2026-07-02T20:49:01.1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5" d="100"/>
          <a:sy n="75" d="100"/>
        </p:scale>
        <p:origin x="43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sv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0.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7" r="-37"/>
            </a:stretch>
          </a:blipFill>
        </p:spPr>
        <p:txBody>
          <a:bodyPr/>
          <a:lstStyle/>
          <a:p>
            <a:endParaRPr lang="en-US"/>
          </a:p>
        </p:txBody>
      </p:sp>
      <p:grpSp>
        <p:nvGrpSpPr>
          <p:cNvPr id="3" name="Group 3"/>
          <p:cNvGrpSpPr/>
          <p:nvPr/>
        </p:nvGrpSpPr>
        <p:grpSpPr>
          <a:xfrm>
            <a:off x="8372475" y="8191480"/>
            <a:ext cx="1543050" cy="158810"/>
            <a:chOff x="0" y="-28575"/>
            <a:chExt cx="406400" cy="41826"/>
          </a:xfrm>
        </p:grpSpPr>
        <p:sp>
          <p:nvSpPr>
            <p:cNvPr id="4" name="Freeform 4"/>
            <p:cNvSpPr/>
            <p:nvPr/>
          </p:nvSpPr>
          <p:spPr>
            <a:xfrm>
              <a:off x="0" y="0"/>
              <a:ext cx="406400" cy="13251"/>
            </a:xfrm>
            <a:custGeom>
              <a:avLst/>
              <a:gdLst/>
              <a:ahLst/>
              <a:cxnLst/>
              <a:rect l="l" t="t" r="r" b="b"/>
              <a:pathLst>
                <a:path w="406400" h="13251">
                  <a:moveTo>
                    <a:pt x="0" y="0"/>
                  </a:moveTo>
                  <a:lnTo>
                    <a:pt x="406400" y="0"/>
                  </a:lnTo>
                  <a:lnTo>
                    <a:pt x="406400" y="13251"/>
                  </a:lnTo>
                  <a:lnTo>
                    <a:pt x="0" y="13251"/>
                  </a:lnTo>
                  <a:close/>
                </a:path>
              </a:pathLst>
            </a:custGeom>
            <a:solidFill>
              <a:srgbClr val="9E1D22"/>
            </a:solidFill>
          </p:spPr>
          <p:txBody>
            <a:bodyPr/>
            <a:lstStyle/>
            <a:p>
              <a:endParaRPr lang="en-US"/>
            </a:p>
          </p:txBody>
        </p:sp>
        <p:sp>
          <p:nvSpPr>
            <p:cNvPr id="5" name="TextBox 5"/>
            <p:cNvSpPr txBox="1"/>
            <p:nvPr/>
          </p:nvSpPr>
          <p:spPr>
            <a:xfrm>
              <a:off x="0" y="-28575"/>
              <a:ext cx="406400" cy="41826"/>
            </a:xfrm>
            <a:prstGeom prst="rect">
              <a:avLst/>
            </a:prstGeom>
          </p:spPr>
          <p:txBody>
            <a:bodyPr lIns="50800" tIns="50800" rIns="50800" bIns="50800" rtlCol="0" anchor="ctr"/>
            <a:lstStyle/>
            <a:p>
              <a:pPr algn="ctr">
                <a:lnSpc>
                  <a:spcPts val="2239"/>
                </a:lnSpc>
              </a:pPr>
              <a:endParaRPr/>
            </a:p>
          </p:txBody>
        </p:sp>
      </p:grpSp>
      <p:sp>
        <p:nvSpPr>
          <p:cNvPr id="6" name="Freeform 6"/>
          <p:cNvSpPr/>
          <p:nvPr/>
        </p:nvSpPr>
        <p:spPr>
          <a:xfrm rot="-5400000">
            <a:off x="2583118" y="2609333"/>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5400000">
            <a:off x="14872879" y="2609333"/>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7898622" y="1852287"/>
            <a:ext cx="2490756" cy="2482948"/>
          </a:xfrm>
          <a:custGeom>
            <a:avLst/>
            <a:gdLst/>
            <a:ahLst/>
            <a:cxnLst/>
            <a:rect l="l" t="t" r="r" b="b"/>
            <a:pathLst>
              <a:path w="2490756" h="2482948">
                <a:moveTo>
                  <a:pt x="0" y="0"/>
                </a:moveTo>
                <a:lnTo>
                  <a:pt x="2490756" y="0"/>
                </a:lnTo>
                <a:lnTo>
                  <a:pt x="2490756" y="2482947"/>
                </a:lnTo>
                <a:lnTo>
                  <a:pt x="0" y="2482947"/>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2116843" y="4456409"/>
            <a:ext cx="14054314" cy="1129059"/>
          </a:xfrm>
          <a:prstGeom prst="rect">
            <a:avLst/>
          </a:prstGeom>
        </p:spPr>
        <p:txBody>
          <a:bodyPr lIns="0" tIns="0" rIns="0" bIns="0" rtlCol="0" anchor="t">
            <a:spAutoFit/>
          </a:bodyPr>
          <a:lstStyle/>
          <a:p>
            <a:pPr algn="ctr">
              <a:lnSpc>
                <a:spcPts val="9168"/>
              </a:lnSpc>
              <a:spcBef>
                <a:spcPct val="0"/>
              </a:spcBef>
            </a:pPr>
            <a:r>
              <a:rPr lang="en-US" sz="6548" b="1">
                <a:solidFill>
                  <a:srgbClr val="9E1D22"/>
                </a:solidFill>
                <a:latin typeface="Inria Serif Bold"/>
                <a:ea typeface="Inria Serif Bold"/>
                <a:cs typeface="Inria Serif Bold"/>
                <a:sym typeface="Inria Serif Bold"/>
              </a:rPr>
              <a:t>L</a:t>
            </a:r>
            <a:r>
              <a:rPr lang="en-US" sz="6548" b="1">
                <a:solidFill>
                  <a:srgbClr val="FFFFFF"/>
                </a:solidFill>
                <a:latin typeface="Inria Serif Bold"/>
                <a:ea typeface="Inria Serif Bold"/>
                <a:cs typeface="Inria Serif Bold"/>
                <a:sym typeface="Inria Serif Bold"/>
              </a:rPr>
              <a:t>ETHALITY </a:t>
            </a:r>
            <a:r>
              <a:rPr lang="en-US" sz="6548" b="1">
                <a:solidFill>
                  <a:srgbClr val="9E1D22"/>
                </a:solidFill>
                <a:latin typeface="Inria Serif Bold"/>
                <a:ea typeface="Inria Serif Bold"/>
                <a:cs typeface="Inria Serif Bold"/>
                <a:sym typeface="Inria Serif Bold"/>
              </a:rPr>
              <a:t>A</a:t>
            </a:r>
            <a:r>
              <a:rPr lang="en-US" sz="6548" b="1">
                <a:solidFill>
                  <a:srgbClr val="FFFFFF"/>
                </a:solidFill>
                <a:latin typeface="Inria Serif Bold"/>
                <a:ea typeface="Inria Serif Bold"/>
                <a:cs typeface="Inria Serif Bold"/>
                <a:sym typeface="Inria Serif Bold"/>
              </a:rPr>
              <a:t>SSESSMENT </a:t>
            </a:r>
            <a:r>
              <a:rPr lang="en-US" sz="6548" b="1">
                <a:solidFill>
                  <a:srgbClr val="9E1D22"/>
                </a:solidFill>
                <a:latin typeface="Inria Serif Bold"/>
                <a:ea typeface="Inria Serif Bold"/>
                <a:cs typeface="Inria Serif Bold"/>
                <a:sym typeface="Inria Serif Bold"/>
              </a:rPr>
              <a:t>P</a:t>
            </a:r>
            <a:r>
              <a:rPr lang="en-US" sz="6548" b="1">
                <a:solidFill>
                  <a:srgbClr val="FFFFFF"/>
                </a:solidFill>
                <a:latin typeface="Inria Serif Bold"/>
                <a:ea typeface="Inria Serif Bold"/>
                <a:cs typeface="Inria Serif Bold"/>
                <a:sym typeface="Inria Serif Bold"/>
              </a:rPr>
              <a:t>ROTOCOL</a:t>
            </a:r>
          </a:p>
        </p:txBody>
      </p:sp>
      <p:sp>
        <p:nvSpPr>
          <p:cNvPr id="10" name="TextBox 10"/>
          <p:cNvSpPr txBox="1"/>
          <p:nvPr/>
        </p:nvSpPr>
        <p:spPr>
          <a:xfrm>
            <a:off x="4435412" y="7653664"/>
            <a:ext cx="9417175" cy="264160"/>
          </a:xfrm>
          <a:prstGeom prst="rect">
            <a:avLst/>
          </a:prstGeom>
        </p:spPr>
        <p:txBody>
          <a:bodyPr lIns="0" tIns="0" rIns="0" bIns="0" rtlCol="0" anchor="t">
            <a:spAutoFit/>
          </a:bodyPr>
          <a:lstStyle/>
          <a:p>
            <a:pPr algn="ctr">
              <a:lnSpc>
                <a:spcPts val="2239"/>
              </a:lnSpc>
              <a:spcBef>
                <a:spcPct val="0"/>
              </a:spcBef>
            </a:pPr>
            <a:r>
              <a:rPr lang="en-US" sz="1599" i="1">
                <a:solidFill>
                  <a:srgbClr val="FFFFFF"/>
                </a:solidFill>
                <a:latin typeface="Open Sans Italics"/>
                <a:ea typeface="Open Sans Italics"/>
                <a:cs typeface="Open Sans Italics"/>
                <a:sym typeface="Open Sans Italics"/>
              </a:rPr>
              <a:t>Proactive, Not Reactive.</a:t>
            </a:r>
          </a:p>
        </p:txBody>
      </p:sp>
      <p:sp>
        <p:nvSpPr>
          <p:cNvPr id="11" name="TextBox 11"/>
          <p:cNvSpPr txBox="1"/>
          <p:nvPr/>
        </p:nvSpPr>
        <p:spPr>
          <a:xfrm>
            <a:off x="3843346" y="5804543"/>
            <a:ext cx="10601308" cy="372745"/>
          </a:xfrm>
          <a:prstGeom prst="rect">
            <a:avLst/>
          </a:prstGeom>
        </p:spPr>
        <p:txBody>
          <a:bodyPr lIns="0" tIns="0" rIns="0" bIns="0" rtlCol="0" anchor="t">
            <a:spAutoFit/>
          </a:bodyPr>
          <a:lstStyle/>
          <a:p>
            <a:pPr algn="ctr">
              <a:lnSpc>
                <a:spcPts val="3079"/>
              </a:lnSpc>
              <a:spcBef>
                <a:spcPct val="0"/>
              </a:spcBef>
            </a:pPr>
            <a:r>
              <a:rPr lang="en-US" sz="2199" b="1" spc="1447">
                <a:solidFill>
                  <a:srgbClr val="9E1D22"/>
                </a:solidFill>
                <a:latin typeface="Open Sans Bold"/>
                <a:ea typeface="Open Sans Bold"/>
                <a:cs typeface="Open Sans Bold"/>
                <a:sym typeface="Open Sans Bold"/>
              </a:rPr>
              <a:t>RESPONSE, RISK, RESPONSIBILITY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02744" y="-108496"/>
            <a:ext cx="6385256" cy="10446283"/>
            <a:chOff x="0" y="-28575"/>
            <a:chExt cx="1681713" cy="2751284"/>
          </a:xfrm>
        </p:grpSpPr>
        <p:sp>
          <p:nvSpPr>
            <p:cNvPr id="3" name="Freeform 3"/>
            <p:cNvSpPr/>
            <p:nvPr/>
          </p:nvSpPr>
          <p:spPr>
            <a:xfrm>
              <a:off x="0" y="0"/>
              <a:ext cx="1681713" cy="2722709"/>
            </a:xfrm>
            <a:custGeom>
              <a:avLst/>
              <a:gdLst/>
              <a:ahLst/>
              <a:cxnLst/>
              <a:rect l="l" t="t" r="r" b="b"/>
              <a:pathLst>
                <a:path w="1681713" h="2722709">
                  <a:moveTo>
                    <a:pt x="0" y="0"/>
                  </a:moveTo>
                  <a:lnTo>
                    <a:pt x="1681713" y="0"/>
                  </a:lnTo>
                  <a:lnTo>
                    <a:pt x="1681713" y="2722709"/>
                  </a:lnTo>
                  <a:lnTo>
                    <a:pt x="0" y="2722709"/>
                  </a:lnTo>
                  <a:close/>
                </a:path>
              </a:pathLst>
            </a:custGeom>
            <a:solidFill>
              <a:srgbClr val="0D2039"/>
            </a:solidFill>
          </p:spPr>
          <p:txBody>
            <a:bodyPr/>
            <a:lstStyle/>
            <a:p>
              <a:endParaRPr lang="en-US"/>
            </a:p>
          </p:txBody>
        </p:sp>
        <p:sp>
          <p:nvSpPr>
            <p:cNvPr id="4" name="TextBox 4"/>
            <p:cNvSpPr txBox="1"/>
            <p:nvPr/>
          </p:nvSpPr>
          <p:spPr>
            <a:xfrm>
              <a:off x="0" y="-28575"/>
              <a:ext cx="1681713" cy="2751284"/>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9875424" y="1808966"/>
            <a:ext cx="4054640" cy="6669069"/>
            <a:chOff x="0" y="0"/>
            <a:chExt cx="5406187" cy="8892092"/>
          </a:xfrm>
        </p:grpSpPr>
        <p:pic>
          <p:nvPicPr>
            <p:cNvPr id="6" name="Picture 6"/>
            <p:cNvPicPr>
              <a:picLocks noChangeAspect="1"/>
            </p:cNvPicPr>
            <p:nvPr/>
          </p:nvPicPr>
          <p:blipFill>
            <a:blip r:embed="rId2"/>
            <a:srcRect l="24940" r="28632"/>
            <a:stretch>
              <a:fillRect/>
            </a:stretch>
          </p:blipFill>
          <p:spPr>
            <a:xfrm>
              <a:off x="0" y="0"/>
              <a:ext cx="5406187" cy="8892092"/>
            </a:xfrm>
            <a:prstGeom prst="rect">
              <a:avLst/>
            </a:prstGeom>
          </p:spPr>
        </p:pic>
      </p:grpSp>
      <p:grpSp>
        <p:nvGrpSpPr>
          <p:cNvPr id="7" name="Group 7"/>
          <p:cNvGrpSpPr/>
          <p:nvPr/>
        </p:nvGrpSpPr>
        <p:grpSpPr>
          <a:xfrm>
            <a:off x="14233360" y="1808966"/>
            <a:ext cx="4054640" cy="3196484"/>
            <a:chOff x="0" y="0"/>
            <a:chExt cx="5406187" cy="4261978"/>
          </a:xfrm>
        </p:grpSpPr>
        <p:pic>
          <p:nvPicPr>
            <p:cNvPr id="8" name="Picture 8"/>
            <p:cNvPicPr>
              <a:picLocks noChangeAspect="1"/>
            </p:cNvPicPr>
            <p:nvPr/>
          </p:nvPicPr>
          <p:blipFill>
            <a:blip r:embed="rId3"/>
            <a:srcRect t="47538"/>
            <a:stretch>
              <a:fillRect/>
            </a:stretch>
          </p:blipFill>
          <p:spPr>
            <a:xfrm>
              <a:off x="0" y="0"/>
              <a:ext cx="5406187" cy="4261978"/>
            </a:xfrm>
            <a:prstGeom prst="rect">
              <a:avLst/>
            </a:prstGeom>
          </p:spPr>
        </p:pic>
      </p:grpSp>
      <p:grpSp>
        <p:nvGrpSpPr>
          <p:cNvPr id="9" name="Group 9"/>
          <p:cNvGrpSpPr/>
          <p:nvPr/>
        </p:nvGrpSpPr>
        <p:grpSpPr>
          <a:xfrm>
            <a:off x="14233360" y="5281551"/>
            <a:ext cx="4054640" cy="3196484"/>
            <a:chOff x="0" y="0"/>
            <a:chExt cx="5406187" cy="4261978"/>
          </a:xfrm>
        </p:grpSpPr>
        <p:pic>
          <p:nvPicPr>
            <p:cNvPr id="10" name="Picture 10"/>
            <p:cNvPicPr>
              <a:picLocks noChangeAspect="1"/>
            </p:cNvPicPr>
            <p:nvPr/>
          </p:nvPicPr>
          <p:blipFill>
            <a:blip r:embed="rId4"/>
            <a:srcRect l="7794" r="7794"/>
            <a:stretch>
              <a:fillRect/>
            </a:stretch>
          </p:blipFill>
          <p:spPr>
            <a:xfrm>
              <a:off x="0" y="0"/>
              <a:ext cx="5406187" cy="4261978"/>
            </a:xfrm>
            <a:prstGeom prst="rect">
              <a:avLst/>
            </a:prstGeom>
          </p:spPr>
        </p:pic>
      </p:grpSp>
      <p:grpSp>
        <p:nvGrpSpPr>
          <p:cNvPr id="11" name="Group 11"/>
          <p:cNvGrpSpPr/>
          <p:nvPr/>
        </p:nvGrpSpPr>
        <p:grpSpPr>
          <a:xfrm>
            <a:off x="1928191" y="2877088"/>
            <a:ext cx="662328" cy="197261"/>
            <a:chOff x="0" y="-28575"/>
            <a:chExt cx="174440" cy="51953"/>
          </a:xfrm>
        </p:grpSpPr>
        <p:sp>
          <p:nvSpPr>
            <p:cNvPr id="12" name="Freeform 12"/>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13" name="TextBox 13"/>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14" name="Group 14"/>
          <p:cNvGrpSpPr/>
          <p:nvPr/>
        </p:nvGrpSpPr>
        <p:grpSpPr>
          <a:xfrm>
            <a:off x="2590519" y="2877088"/>
            <a:ext cx="662328" cy="197261"/>
            <a:chOff x="0" y="-28575"/>
            <a:chExt cx="174440" cy="51953"/>
          </a:xfrm>
        </p:grpSpPr>
        <p:sp>
          <p:nvSpPr>
            <p:cNvPr id="15" name="Freeform 15"/>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6" name="TextBox 16"/>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7" name="Freeform 17"/>
          <p:cNvSpPr/>
          <p:nvPr/>
        </p:nvSpPr>
        <p:spPr>
          <a:xfrm rot="-5400000">
            <a:off x="9459423" y="1324388"/>
            <a:ext cx="832003" cy="968854"/>
          </a:xfrm>
          <a:custGeom>
            <a:avLst/>
            <a:gdLst/>
            <a:ahLst/>
            <a:cxnLst/>
            <a:rect l="l" t="t" r="r" b="b"/>
            <a:pathLst>
              <a:path w="832003" h="968854">
                <a:moveTo>
                  <a:pt x="0" y="0"/>
                </a:moveTo>
                <a:lnTo>
                  <a:pt x="832003" y="0"/>
                </a:lnTo>
                <a:lnTo>
                  <a:pt x="832003" y="968853"/>
                </a:lnTo>
                <a:lnTo>
                  <a:pt x="0" y="96885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5400000">
            <a:off x="16843298" y="7993608"/>
            <a:ext cx="832003" cy="968854"/>
          </a:xfrm>
          <a:custGeom>
            <a:avLst/>
            <a:gdLst/>
            <a:ahLst/>
            <a:cxnLst/>
            <a:rect l="l" t="t" r="r" b="b"/>
            <a:pathLst>
              <a:path w="832003" h="968854">
                <a:moveTo>
                  <a:pt x="0" y="0"/>
                </a:moveTo>
                <a:lnTo>
                  <a:pt x="832004" y="0"/>
                </a:lnTo>
                <a:lnTo>
                  <a:pt x="832004" y="968853"/>
                </a:lnTo>
                <a:lnTo>
                  <a:pt x="0" y="96885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474611" y="777657"/>
            <a:ext cx="3089765" cy="502087"/>
          </a:xfrm>
          <a:custGeom>
            <a:avLst/>
            <a:gdLst/>
            <a:ahLst/>
            <a:cxnLst/>
            <a:rect l="l" t="t" r="r" b="b"/>
            <a:pathLst>
              <a:path w="3089765" h="502087">
                <a:moveTo>
                  <a:pt x="0" y="0"/>
                </a:moveTo>
                <a:lnTo>
                  <a:pt x="3089765" y="0"/>
                </a:lnTo>
                <a:lnTo>
                  <a:pt x="3089765" y="502086"/>
                </a:lnTo>
                <a:lnTo>
                  <a:pt x="0" y="502086"/>
                </a:lnTo>
                <a:lnTo>
                  <a:pt x="0" y="0"/>
                </a:lnTo>
                <a:close/>
              </a:path>
            </a:pathLst>
          </a:custGeom>
          <a:blipFill>
            <a:blip r:embed="rId6"/>
            <a:stretch>
              <a:fillRect/>
            </a:stretch>
          </a:blipFill>
        </p:spPr>
        <p:txBody>
          <a:bodyPr/>
          <a:lstStyle/>
          <a:p>
            <a:endParaRPr lang="en-US"/>
          </a:p>
        </p:txBody>
      </p:sp>
      <p:sp>
        <p:nvSpPr>
          <p:cNvPr id="20" name="TextBox 20"/>
          <p:cNvSpPr txBox="1"/>
          <p:nvPr/>
        </p:nvSpPr>
        <p:spPr>
          <a:xfrm>
            <a:off x="1928191" y="1409869"/>
            <a:ext cx="6079576" cy="860425"/>
          </a:xfrm>
          <a:prstGeom prst="rect">
            <a:avLst/>
          </a:prstGeom>
        </p:spPr>
        <p:txBody>
          <a:bodyPr lIns="0" tIns="0" rIns="0" bIns="0" rtlCol="0" anchor="t">
            <a:spAutoFit/>
          </a:bodyPr>
          <a:lstStyle/>
          <a:p>
            <a:pPr algn="l">
              <a:lnSpc>
                <a:spcPts val="6874"/>
              </a:lnSpc>
            </a:pPr>
            <a:r>
              <a:rPr lang="en-US" sz="5499" b="1">
                <a:solidFill>
                  <a:srgbClr val="0D2039"/>
                </a:solidFill>
                <a:latin typeface="Inria Serif Bold"/>
                <a:ea typeface="Inria Serif Bold"/>
                <a:cs typeface="Inria Serif Bold"/>
                <a:sym typeface="Inria Serif Bold"/>
              </a:rPr>
              <a:t>LAP Breakdown</a:t>
            </a:r>
          </a:p>
        </p:txBody>
      </p:sp>
      <p:sp>
        <p:nvSpPr>
          <p:cNvPr id="21" name="TextBox 21"/>
          <p:cNvSpPr txBox="1"/>
          <p:nvPr/>
        </p:nvSpPr>
        <p:spPr>
          <a:xfrm>
            <a:off x="1928191" y="2251244"/>
            <a:ext cx="6079576" cy="476250"/>
          </a:xfrm>
          <a:prstGeom prst="rect">
            <a:avLst/>
          </a:prstGeom>
        </p:spPr>
        <p:txBody>
          <a:bodyPr lIns="0" tIns="0" rIns="0" bIns="0" rtlCol="0" anchor="t">
            <a:spAutoFit/>
          </a:bodyPr>
          <a:lstStyle/>
          <a:p>
            <a:pPr algn="l">
              <a:lnSpc>
                <a:spcPts val="3750"/>
              </a:lnSpc>
            </a:pPr>
            <a:r>
              <a:rPr lang="en-US" sz="3000" b="1">
                <a:solidFill>
                  <a:srgbClr val="0D2039"/>
                </a:solidFill>
                <a:latin typeface="Inria Serif Bold"/>
                <a:ea typeface="Inria Serif Bold"/>
                <a:cs typeface="Inria Serif Bold"/>
                <a:sym typeface="Inria Serif Bold"/>
              </a:rPr>
              <a:t>To the 4, 5, 6, &amp; 7</a:t>
            </a:r>
          </a:p>
        </p:txBody>
      </p:sp>
      <p:grpSp>
        <p:nvGrpSpPr>
          <p:cNvPr id="22" name="Group 22"/>
          <p:cNvGrpSpPr/>
          <p:nvPr/>
        </p:nvGrpSpPr>
        <p:grpSpPr>
          <a:xfrm>
            <a:off x="1927825" y="3331523"/>
            <a:ext cx="7437144" cy="885766"/>
            <a:chOff x="0" y="0"/>
            <a:chExt cx="9916192" cy="1181022"/>
          </a:xfrm>
        </p:grpSpPr>
        <p:sp>
          <p:nvSpPr>
            <p:cNvPr id="23" name="TextBox 23"/>
            <p:cNvSpPr txBox="1"/>
            <p:nvPr/>
          </p:nvSpPr>
          <p:spPr>
            <a:xfrm>
              <a:off x="1619282" y="470034"/>
              <a:ext cx="8296910" cy="710988"/>
            </a:xfrm>
            <a:prstGeom prst="rect">
              <a:avLst/>
            </a:prstGeom>
          </p:spPr>
          <p:txBody>
            <a:bodyPr lIns="0" tIns="0" rIns="0" bIns="0" rtlCol="0" anchor="t">
              <a:spAutoFit/>
            </a:bodyPr>
            <a:lstStyle/>
            <a:p>
              <a:pPr algn="just">
                <a:lnSpc>
                  <a:spcPts val="2239"/>
                </a:lnSpc>
                <a:spcBef>
                  <a:spcPct val="0"/>
                </a:spcBef>
              </a:pPr>
              <a:r>
                <a:rPr lang="en-US" sz="1599">
                  <a:solidFill>
                    <a:srgbClr val="0D2039"/>
                  </a:solidFill>
                  <a:latin typeface="Open Sans"/>
                  <a:ea typeface="Open Sans"/>
                  <a:cs typeface="Open Sans"/>
                  <a:sym typeface="Open Sans"/>
                </a:rPr>
                <a:t>Indicate whether the victim screened in based on the protocol criteria and responses provided during the assessment.</a:t>
              </a:r>
            </a:p>
          </p:txBody>
        </p:sp>
        <p:sp>
          <p:nvSpPr>
            <p:cNvPr id="24" name="TextBox 24"/>
            <p:cNvSpPr txBox="1"/>
            <p:nvPr/>
          </p:nvSpPr>
          <p:spPr>
            <a:xfrm>
              <a:off x="0" y="-76200"/>
              <a:ext cx="1428782" cy="891948"/>
            </a:xfrm>
            <a:prstGeom prst="rect">
              <a:avLst/>
            </a:prstGeom>
          </p:spPr>
          <p:txBody>
            <a:bodyPr lIns="0" tIns="0" rIns="0" bIns="0" rtlCol="0" anchor="t">
              <a:spAutoFit/>
            </a:bodyPr>
            <a:lstStyle/>
            <a:p>
              <a:pPr algn="l">
                <a:lnSpc>
                  <a:spcPts val="5653"/>
                </a:lnSpc>
                <a:spcBef>
                  <a:spcPct val="0"/>
                </a:spcBef>
              </a:pPr>
              <a:r>
                <a:rPr lang="en-US" sz="4037" b="1">
                  <a:solidFill>
                    <a:srgbClr val="9E1D22"/>
                  </a:solidFill>
                  <a:latin typeface="Open Sans Bold"/>
                  <a:ea typeface="Open Sans Bold"/>
                  <a:cs typeface="Open Sans Bold"/>
                  <a:sym typeface="Open Sans Bold"/>
                </a:rPr>
                <a:t>04.</a:t>
              </a:r>
            </a:p>
          </p:txBody>
        </p:sp>
        <p:sp>
          <p:nvSpPr>
            <p:cNvPr id="25" name="TextBox 25"/>
            <p:cNvSpPr txBox="1"/>
            <p:nvPr/>
          </p:nvSpPr>
          <p:spPr>
            <a:xfrm>
              <a:off x="1619282" y="-28575"/>
              <a:ext cx="7104885" cy="342688"/>
            </a:xfrm>
            <a:prstGeom prst="rect">
              <a:avLst/>
            </a:prstGeom>
          </p:spPr>
          <p:txBody>
            <a:bodyPr lIns="0" tIns="0" rIns="0" bIns="0" rtlCol="0" anchor="t">
              <a:spAutoFit/>
            </a:bodyPr>
            <a:lstStyle/>
            <a:p>
              <a:pPr algn="l">
                <a:lnSpc>
                  <a:spcPts val="2239"/>
                </a:lnSpc>
                <a:spcBef>
                  <a:spcPct val="0"/>
                </a:spcBef>
              </a:pPr>
              <a:r>
                <a:rPr lang="en-US" sz="1599" b="1" i="1">
                  <a:solidFill>
                    <a:srgbClr val="0D2039"/>
                  </a:solidFill>
                  <a:latin typeface="Open Sans Bold Italics"/>
                  <a:ea typeface="Open Sans Bold Italics"/>
                  <a:cs typeface="Open Sans Bold Italics"/>
                  <a:sym typeface="Open Sans Bold Italics"/>
                </a:rPr>
                <a:t>Screen-In Determination</a:t>
              </a:r>
            </a:p>
          </p:txBody>
        </p:sp>
      </p:grpSp>
      <p:grpSp>
        <p:nvGrpSpPr>
          <p:cNvPr id="26" name="Group 26"/>
          <p:cNvGrpSpPr/>
          <p:nvPr/>
        </p:nvGrpSpPr>
        <p:grpSpPr>
          <a:xfrm>
            <a:off x="1928008" y="4525265"/>
            <a:ext cx="7436778" cy="1441212"/>
            <a:chOff x="0" y="0"/>
            <a:chExt cx="9915704" cy="1921616"/>
          </a:xfrm>
        </p:grpSpPr>
        <p:sp>
          <p:nvSpPr>
            <p:cNvPr id="27" name="TextBox 27"/>
            <p:cNvSpPr txBox="1"/>
            <p:nvPr/>
          </p:nvSpPr>
          <p:spPr>
            <a:xfrm>
              <a:off x="0" y="-76200"/>
              <a:ext cx="1428782" cy="891948"/>
            </a:xfrm>
            <a:prstGeom prst="rect">
              <a:avLst/>
            </a:prstGeom>
          </p:spPr>
          <p:txBody>
            <a:bodyPr lIns="0" tIns="0" rIns="0" bIns="0" rtlCol="0" anchor="t">
              <a:spAutoFit/>
            </a:bodyPr>
            <a:lstStyle/>
            <a:p>
              <a:pPr algn="l">
                <a:lnSpc>
                  <a:spcPts val="5653"/>
                </a:lnSpc>
                <a:spcBef>
                  <a:spcPct val="0"/>
                </a:spcBef>
              </a:pPr>
              <a:r>
                <a:rPr lang="en-US" sz="4037" b="1">
                  <a:solidFill>
                    <a:srgbClr val="9E1D22"/>
                  </a:solidFill>
                  <a:latin typeface="Open Sans Bold"/>
                  <a:ea typeface="Open Sans Bold"/>
                  <a:cs typeface="Open Sans Bold"/>
                  <a:sym typeface="Open Sans Bold"/>
                </a:rPr>
                <a:t>05.</a:t>
              </a:r>
            </a:p>
          </p:txBody>
        </p:sp>
        <p:sp>
          <p:nvSpPr>
            <p:cNvPr id="28" name="TextBox 28"/>
            <p:cNvSpPr txBox="1"/>
            <p:nvPr/>
          </p:nvSpPr>
          <p:spPr>
            <a:xfrm>
              <a:off x="1619282" y="474028"/>
              <a:ext cx="8296422" cy="1447588"/>
            </a:xfrm>
            <a:prstGeom prst="rect">
              <a:avLst/>
            </a:prstGeom>
          </p:spPr>
          <p:txBody>
            <a:bodyPr lIns="0" tIns="0" rIns="0" bIns="0" rtlCol="0" anchor="t">
              <a:spAutoFit/>
            </a:bodyPr>
            <a:lstStyle/>
            <a:p>
              <a:pPr algn="just">
                <a:lnSpc>
                  <a:spcPts val="2239"/>
                </a:lnSpc>
                <a:spcBef>
                  <a:spcPct val="0"/>
                </a:spcBef>
              </a:pPr>
              <a:r>
                <a:rPr lang="en-US" sz="1599">
                  <a:solidFill>
                    <a:srgbClr val="0D2039"/>
                  </a:solidFill>
                  <a:latin typeface="Open Sans"/>
                  <a:ea typeface="Open Sans"/>
                  <a:cs typeface="Open Sans"/>
                  <a:sym typeface="Open Sans"/>
                </a:rPr>
                <a:t>This section allows the responding officer to document observations, circumstances, or professional judgment that may impact the screen-in determination. Any rationale for triggering or not triggering the protocol should be recorded.</a:t>
              </a:r>
            </a:p>
          </p:txBody>
        </p:sp>
        <p:sp>
          <p:nvSpPr>
            <p:cNvPr id="29" name="TextBox 29"/>
            <p:cNvSpPr txBox="1"/>
            <p:nvPr/>
          </p:nvSpPr>
          <p:spPr>
            <a:xfrm>
              <a:off x="1619282" y="-28575"/>
              <a:ext cx="7104885" cy="342688"/>
            </a:xfrm>
            <a:prstGeom prst="rect">
              <a:avLst/>
            </a:prstGeom>
          </p:spPr>
          <p:txBody>
            <a:bodyPr lIns="0" tIns="0" rIns="0" bIns="0" rtlCol="0" anchor="t">
              <a:spAutoFit/>
            </a:bodyPr>
            <a:lstStyle/>
            <a:p>
              <a:pPr algn="l">
                <a:lnSpc>
                  <a:spcPts val="2239"/>
                </a:lnSpc>
                <a:spcBef>
                  <a:spcPct val="0"/>
                </a:spcBef>
              </a:pPr>
              <a:r>
                <a:rPr lang="en-US" sz="1599" b="1" i="1">
                  <a:solidFill>
                    <a:srgbClr val="0D2039"/>
                  </a:solidFill>
                  <a:latin typeface="Open Sans Bold Italics"/>
                  <a:ea typeface="Open Sans Bold Italics"/>
                  <a:cs typeface="Open Sans Bold Italics"/>
                  <a:sym typeface="Open Sans Bold Italics"/>
                </a:rPr>
                <a:t>Officer Assessment</a:t>
              </a:r>
            </a:p>
          </p:txBody>
        </p:sp>
      </p:grpSp>
      <p:grpSp>
        <p:nvGrpSpPr>
          <p:cNvPr id="30" name="Group 30"/>
          <p:cNvGrpSpPr/>
          <p:nvPr/>
        </p:nvGrpSpPr>
        <p:grpSpPr>
          <a:xfrm>
            <a:off x="1928008" y="6274452"/>
            <a:ext cx="7436778" cy="1718945"/>
            <a:chOff x="0" y="0"/>
            <a:chExt cx="9915704" cy="2291927"/>
          </a:xfrm>
        </p:grpSpPr>
        <p:sp>
          <p:nvSpPr>
            <p:cNvPr id="31" name="TextBox 31"/>
            <p:cNvSpPr txBox="1"/>
            <p:nvPr/>
          </p:nvSpPr>
          <p:spPr>
            <a:xfrm>
              <a:off x="0" y="-76200"/>
              <a:ext cx="1428782" cy="891948"/>
            </a:xfrm>
            <a:prstGeom prst="rect">
              <a:avLst/>
            </a:prstGeom>
          </p:spPr>
          <p:txBody>
            <a:bodyPr lIns="0" tIns="0" rIns="0" bIns="0" rtlCol="0" anchor="t">
              <a:spAutoFit/>
            </a:bodyPr>
            <a:lstStyle/>
            <a:p>
              <a:pPr algn="l">
                <a:lnSpc>
                  <a:spcPts val="5653"/>
                </a:lnSpc>
                <a:spcBef>
                  <a:spcPct val="0"/>
                </a:spcBef>
              </a:pPr>
              <a:r>
                <a:rPr lang="en-US" sz="4037" b="1">
                  <a:solidFill>
                    <a:srgbClr val="9E1D22"/>
                  </a:solidFill>
                  <a:latin typeface="Open Sans Bold"/>
                  <a:ea typeface="Open Sans Bold"/>
                  <a:cs typeface="Open Sans Bold"/>
                  <a:sym typeface="Open Sans Bold"/>
                </a:rPr>
                <a:t>06.</a:t>
              </a:r>
            </a:p>
          </p:txBody>
        </p:sp>
        <p:sp>
          <p:nvSpPr>
            <p:cNvPr id="32" name="TextBox 32"/>
            <p:cNvSpPr txBox="1"/>
            <p:nvPr/>
          </p:nvSpPr>
          <p:spPr>
            <a:xfrm>
              <a:off x="1619282" y="476038"/>
              <a:ext cx="8296422" cy="1815888"/>
            </a:xfrm>
            <a:prstGeom prst="rect">
              <a:avLst/>
            </a:prstGeom>
          </p:spPr>
          <p:txBody>
            <a:bodyPr lIns="0" tIns="0" rIns="0" bIns="0" rtlCol="0" anchor="t">
              <a:spAutoFit/>
            </a:bodyPr>
            <a:lstStyle/>
            <a:p>
              <a:pPr algn="just">
                <a:lnSpc>
                  <a:spcPts val="2239"/>
                </a:lnSpc>
                <a:spcBef>
                  <a:spcPct val="0"/>
                </a:spcBef>
              </a:pPr>
              <a:r>
                <a:rPr lang="en-US" sz="1599">
                  <a:solidFill>
                    <a:srgbClr val="0D2039"/>
                  </a:solidFill>
                  <a:latin typeface="Open Sans"/>
                  <a:ea typeface="Open Sans"/>
                  <a:cs typeface="Open Sans"/>
                  <a:sym typeface="Open Sans"/>
                </a:rPr>
                <a:t>If the protocol is initiated, document the referral to the local Domestic Violence/Sexual Assault Program, Tribal Domestic Violence/Sexual Assault Program, or SAFELINE, as applicable. This section also records whether the victim spoke with an advocate and whether a safety plan was provided.</a:t>
              </a:r>
            </a:p>
          </p:txBody>
        </p:sp>
        <p:sp>
          <p:nvSpPr>
            <p:cNvPr id="33" name="TextBox 33"/>
            <p:cNvSpPr txBox="1"/>
            <p:nvPr/>
          </p:nvSpPr>
          <p:spPr>
            <a:xfrm>
              <a:off x="1619282" y="-28575"/>
              <a:ext cx="7104885" cy="342688"/>
            </a:xfrm>
            <a:prstGeom prst="rect">
              <a:avLst/>
            </a:prstGeom>
          </p:spPr>
          <p:txBody>
            <a:bodyPr lIns="0" tIns="0" rIns="0" bIns="0" rtlCol="0" anchor="t">
              <a:spAutoFit/>
            </a:bodyPr>
            <a:lstStyle/>
            <a:p>
              <a:pPr algn="l">
                <a:lnSpc>
                  <a:spcPts val="2239"/>
                </a:lnSpc>
                <a:spcBef>
                  <a:spcPct val="0"/>
                </a:spcBef>
              </a:pPr>
              <a:r>
                <a:rPr lang="en-US" sz="1599" b="1" i="1">
                  <a:solidFill>
                    <a:srgbClr val="0D2039"/>
                  </a:solidFill>
                  <a:latin typeface="Open Sans Bold Italics"/>
                  <a:ea typeface="Open Sans Bold Italics"/>
                  <a:cs typeface="Open Sans Bold Italics"/>
                  <a:sym typeface="Open Sans Bold Italics"/>
                </a:rPr>
                <a:t>Referral &amp; Safety planning</a:t>
              </a:r>
            </a:p>
          </p:txBody>
        </p:sp>
      </p:grpSp>
      <p:grpSp>
        <p:nvGrpSpPr>
          <p:cNvPr id="34" name="Group 34"/>
          <p:cNvGrpSpPr/>
          <p:nvPr/>
        </p:nvGrpSpPr>
        <p:grpSpPr>
          <a:xfrm>
            <a:off x="1928008" y="8301372"/>
            <a:ext cx="7436778" cy="1166495"/>
            <a:chOff x="0" y="0"/>
            <a:chExt cx="9915704" cy="1555327"/>
          </a:xfrm>
        </p:grpSpPr>
        <p:sp>
          <p:nvSpPr>
            <p:cNvPr id="35" name="TextBox 35"/>
            <p:cNvSpPr txBox="1"/>
            <p:nvPr/>
          </p:nvSpPr>
          <p:spPr>
            <a:xfrm>
              <a:off x="0" y="-76200"/>
              <a:ext cx="1428782" cy="891948"/>
            </a:xfrm>
            <a:prstGeom prst="rect">
              <a:avLst/>
            </a:prstGeom>
          </p:spPr>
          <p:txBody>
            <a:bodyPr lIns="0" tIns="0" rIns="0" bIns="0" rtlCol="0" anchor="t">
              <a:spAutoFit/>
            </a:bodyPr>
            <a:lstStyle/>
            <a:p>
              <a:pPr algn="l">
                <a:lnSpc>
                  <a:spcPts val="5653"/>
                </a:lnSpc>
                <a:spcBef>
                  <a:spcPct val="0"/>
                </a:spcBef>
              </a:pPr>
              <a:r>
                <a:rPr lang="en-US" sz="4037" b="1">
                  <a:solidFill>
                    <a:srgbClr val="9E1D22"/>
                  </a:solidFill>
                  <a:latin typeface="Open Sans Bold"/>
                  <a:ea typeface="Open Sans Bold"/>
                  <a:cs typeface="Open Sans Bold"/>
                  <a:sym typeface="Open Sans Bold"/>
                </a:rPr>
                <a:t>07.</a:t>
              </a:r>
            </a:p>
          </p:txBody>
        </p:sp>
        <p:sp>
          <p:nvSpPr>
            <p:cNvPr id="36" name="TextBox 36"/>
            <p:cNvSpPr txBox="1"/>
            <p:nvPr/>
          </p:nvSpPr>
          <p:spPr>
            <a:xfrm>
              <a:off x="1619282" y="476038"/>
              <a:ext cx="8296422" cy="1079288"/>
            </a:xfrm>
            <a:prstGeom prst="rect">
              <a:avLst/>
            </a:prstGeom>
          </p:spPr>
          <p:txBody>
            <a:bodyPr lIns="0" tIns="0" rIns="0" bIns="0" rtlCol="0" anchor="t">
              <a:spAutoFit/>
            </a:bodyPr>
            <a:lstStyle/>
            <a:p>
              <a:pPr algn="just">
                <a:lnSpc>
                  <a:spcPts val="2239"/>
                </a:lnSpc>
                <a:spcBef>
                  <a:spcPct val="0"/>
                </a:spcBef>
              </a:pPr>
              <a:r>
                <a:rPr lang="en-US" sz="1599">
                  <a:solidFill>
                    <a:srgbClr val="0D2039"/>
                  </a:solidFill>
                  <a:latin typeface="Open Sans"/>
                  <a:ea typeface="Open Sans"/>
                  <a:cs typeface="Open Sans"/>
                  <a:sym typeface="Open Sans"/>
                </a:rPr>
                <a:t>Contact information for local victim service providers and the SAFELINE Hotline is provided for quick reference and referral purposes.</a:t>
              </a:r>
            </a:p>
          </p:txBody>
        </p:sp>
        <p:sp>
          <p:nvSpPr>
            <p:cNvPr id="37" name="TextBox 37"/>
            <p:cNvSpPr txBox="1"/>
            <p:nvPr/>
          </p:nvSpPr>
          <p:spPr>
            <a:xfrm>
              <a:off x="1619282" y="-28575"/>
              <a:ext cx="7104885" cy="342688"/>
            </a:xfrm>
            <a:prstGeom prst="rect">
              <a:avLst/>
            </a:prstGeom>
          </p:spPr>
          <p:txBody>
            <a:bodyPr lIns="0" tIns="0" rIns="0" bIns="0" rtlCol="0" anchor="t">
              <a:spAutoFit/>
            </a:bodyPr>
            <a:lstStyle/>
            <a:p>
              <a:pPr algn="l">
                <a:lnSpc>
                  <a:spcPts val="2239"/>
                </a:lnSpc>
                <a:spcBef>
                  <a:spcPct val="0"/>
                </a:spcBef>
              </a:pPr>
              <a:r>
                <a:rPr lang="en-US" sz="1599" b="1" i="1">
                  <a:solidFill>
                    <a:srgbClr val="0D2039"/>
                  </a:solidFill>
                  <a:latin typeface="Open Sans Bold Italics"/>
                  <a:ea typeface="Open Sans Bold Italics"/>
                  <a:cs typeface="Open Sans Bold Italics"/>
                  <a:sym typeface="Open Sans Bold Italics"/>
                </a:rPr>
                <a:t>Resource information</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2039"/>
        </a:solidFill>
        <a:effectLst/>
      </p:bgPr>
    </p:bg>
    <p:spTree>
      <p:nvGrpSpPr>
        <p:cNvPr id="1" name=""/>
        <p:cNvGrpSpPr/>
        <p:nvPr/>
      </p:nvGrpSpPr>
      <p:grpSpPr>
        <a:xfrm>
          <a:off x="0" y="0"/>
          <a:ext cx="0" cy="0"/>
          <a:chOff x="0" y="0"/>
          <a:chExt cx="0" cy="0"/>
        </a:xfrm>
      </p:grpSpPr>
      <p:grpSp>
        <p:nvGrpSpPr>
          <p:cNvPr id="2" name="Group 2"/>
          <p:cNvGrpSpPr/>
          <p:nvPr/>
        </p:nvGrpSpPr>
        <p:grpSpPr>
          <a:xfrm>
            <a:off x="0" y="4361552"/>
            <a:ext cx="18288000" cy="1455401"/>
            <a:chOff x="0" y="-28575"/>
            <a:chExt cx="4816593" cy="383315"/>
          </a:xfrm>
        </p:grpSpPr>
        <p:sp>
          <p:nvSpPr>
            <p:cNvPr id="3" name="Freeform 3"/>
            <p:cNvSpPr/>
            <p:nvPr/>
          </p:nvSpPr>
          <p:spPr>
            <a:xfrm>
              <a:off x="0" y="0"/>
              <a:ext cx="4816592" cy="354740"/>
            </a:xfrm>
            <a:custGeom>
              <a:avLst/>
              <a:gdLst/>
              <a:ahLst/>
              <a:cxnLst/>
              <a:rect l="l" t="t" r="r" b="b"/>
              <a:pathLst>
                <a:path w="4816592" h="354740">
                  <a:moveTo>
                    <a:pt x="0" y="0"/>
                  </a:moveTo>
                  <a:lnTo>
                    <a:pt x="4816592" y="0"/>
                  </a:lnTo>
                  <a:lnTo>
                    <a:pt x="4816592" y="354740"/>
                  </a:lnTo>
                  <a:lnTo>
                    <a:pt x="0" y="354740"/>
                  </a:lnTo>
                  <a:close/>
                </a:path>
              </a:pathLst>
            </a:custGeom>
            <a:solidFill>
              <a:srgbClr val="9E1D22"/>
            </a:solidFill>
          </p:spPr>
          <p:txBody>
            <a:bodyPr/>
            <a:lstStyle/>
            <a:p>
              <a:endParaRPr lang="en-US"/>
            </a:p>
          </p:txBody>
        </p:sp>
        <p:sp>
          <p:nvSpPr>
            <p:cNvPr id="4" name="TextBox 4"/>
            <p:cNvSpPr txBox="1"/>
            <p:nvPr/>
          </p:nvSpPr>
          <p:spPr>
            <a:xfrm>
              <a:off x="0" y="-28575"/>
              <a:ext cx="4816593" cy="383315"/>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2971308" y="3729551"/>
            <a:ext cx="3117639" cy="2827899"/>
            <a:chOff x="0" y="0"/>
            <a:chExt cx="4156852" cy="3770532"/>
          </a:xfrm>
        </p:grpSpPr>
        <p:pic>
          <p:nvPicPr>
            <p:cNvPr id="6" name="Picture 6"/>
            <p:cNvPicPr>
              <a:picLocks noChangeAspect="1"/>
            </p:cNvPicPr>
            <p:nvPr/>
          </p:nvPicPr>
          <p:blipFill>
            <a:blip r:embed="rId2"/>
            <a:srcRect l="4348" r="22200"/>
            <a:stretch>
              <a:fillRect/>
            </a:stretch>
          </p:blipFill>
          <p:spPr>
            <a:xfrm>
              <a:off x="0" y="0"/>
              <a:ext cx="4156852" cy="3770532"/>
            </a:xfrm>
            <a:prstGeom prst="rect">
              <a:avLst/>
            </a:prstGeom>
          </p:spPr>
        </p:pic>
      </p:grpSp>
      <p:grpSp>
        <p:nvGrpSpPr>
          <p:cNvPr id="7" name="Group 7"/>
          <p:cNvGrpSpPr/>
          <p:nvPr/>
        </p:nvGrpSpPr>
        <p:grpSpPr>
          <a:xfrm>
            <a:off x="7585181" y="3729551"/>
            <a:ext cx="3117639" cy="2827899"/>
            <a:chOff x="0" y="0"/>
            <a:chExt cx="4156852" cy="3770532"/>
          </a:xfrm>
        </p:grpSpPr>
        <p:pic>
          <p:nvPicPr>
            <p:cNvPr id="8" name="Picture 8"/>
            <p:cNvPicPr>
              <a:picLocks noChangeAspect="1"/>
            </p:cNvPicPr>
            <p:nvPr/>
          </p:nvPicPr>
          <p:blipFill>
            <a:blip r:embed="rId3"/>
            <a:srcRect l="13251" r="13251"/>
            <a:stretch>
              <a:fillRect/>
            </a:stretch>
          </p:blipFill>
          <p:spPr>
            <a:xfrm>
              <a:off x="0" y="0"/>
              <a:ext cx="4156852" cy="3770532"/>
            </a:xfrm>
            <a:prstGeom prst="rect">
              <a:avLst/>
            </a:prstGeom>
          </p:spPr>
        </p:pic>
      </p:grpSp>
      <p:grpSp>
        <p:nvGrpSpPr>
          <p:cNvPr id="9" name="Group 9"/>
          <p:cNvGrpSpPr/>
          <p:nvPr/>
        </p:nvGrpSpPr>
        <p:grpSpPr>
          <a:xfrm>
            <a:off x="12199053" y="3729551"/>
            <a:ext cx="3117639" cy="2827899"/>
            <a:chOff x="0" y="0"/>
            <a:chExt cx="4156852" cy="3770532"/>
          </a:xfrm>
        </p:grpSpPr>
        <p:pic>
          <p:nvPicPr>
            <p:cNvPr id="10" name="Picture 10"/>
            <p:cNvPicPr>
              <a:picLocks noChangeAspect="1"/>
            </p:cNvPicPr>
            <p:nvPr/>
          </p:nvPicPr>
          <p:blipFill>
            <a:blip r:embed="rId4"/>
            <a:srcRect t="30794" b="8772"/>
            <a:stretch>
              <a:fillRect/>
            </a:stretch>
          </p:blipFill>
          <p:spPr>
            <a:xfrm>
              <a:off x="0" y="0"/>
              <a:ext cx="4156852" cy="3770532"/>
            </a:xfrm>
            <a:prstGeom prst="rect">
              <a:avLst/>
            </a:prstGeom>
          </p:spPr>
        </p:pic>
      </p:grpSp>
      <p:grpSp>
        <p:nvGrpSpPr>
          <p:cNvPr id="11" name="Group 11"/>
          <p:cNvGrpSpPr/>
          <p:nvPr/>
        </p:nvGrpSpPr>
        <p:grpSpPr>
          <a:xfrm>
            <a:off x="8481672" y="2700902"/>
            <a:ext cx="662328" cy="197261"/>
            <a:chOff x="0" y="-28575"/>
            <a:chExt cx="174440" cy="51953"/>
          </a:xfrm>
        </p:grpSpPr>
        <p:sp>
          <p:nvSpPr>
            <p:cNvPr id="12" name="Freeform 12"/>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FFFFFF"/>
            </a:solidFill>
          </p:spPr>
          <p:txBody>
            <a:bodyPr/>
            <a:lstStyle/>
            <a:p>
              <a:endParaRPr lang="en-US"/>
            </a:p>
          </p:txBody>
        </p:sp>
        <p:sp>
          <p:nvSpPr>
            <p:cNvPr id="13" name="TextBox 13"/>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14" name="Group 14"/>
          <p:cNvGrpSpPr/>
          <p:nvPr/>
        </p:nvGrpSpPr>
        <p:grpSpPr>
          <a:xfrm>
            <a:off x="9144000" y="2700902"/>
            <a:ext cx="662328" cy="197261"/>
            <a:chOff x="0" y="-28575"/>
            <a:chExt cx="174440" cy="51953"/>
          </a:xfrm>
        </p:grpSpPr>
        <p:sp>
          <p:nvSpPr>
            <p:cNvPr id="15" name="Freeform 15"/>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6" name="TextBox 16"/>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7" name="Freeform 17"/>
          <p:cNvSpPr/>
          <p:nvPr/>
        </p:nvSpPr>
        <p:spPr>
          <a:xfrm rot="-5400000">
            <a:off x="2583118" y="1766096"/>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rot="-5400000">
            <a:off x="14872879" y="1766096"/>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19"/>
          <p:cNvSpPr txBox="1"/>
          <p:nvPr/>
        </p:nvSpPr>
        <p:spPr>
          <a:xfrm>
            <a:off x="3950020" y="1697848"/>
            <a:ext cx="10387960" cy="778510"/>
          </a:xfrm>
          <a:prstGeom prst="rect">
            <a:avLst/>
          </a:prstGeom>
        </p:spPr>
        <p:txBody>
          <a:bodyPr lIns="0" tIns="0" rIns="0" bIns="0" rtlCol="0" anchor="t">
            <a:spAutoFit/>
          </a:bodyPr>
          <a:lstStyle/>
          <a:p>
            <a:pPr algn="ctr">
              <a:lnSpc>
                <a:spcPts val="6125"/>
              </a:lnSpc>
            </a:pPr>
            <a:r>
              <a:rPr lang="en-US" sz="4900" b="1">
                <a:solidFill>
                  <a:srgbClr val="FFFFFF"/>
                </a:solidFill>
                <a:latin typeface="Inria Serif Bold"/>
                <a:ea typeface="Inria Serif Bold"/>
                <a:cs typeface="Inria Serif Bold"/>
                <a:sym typeface="Inria Serif Bold"/>
              </a:rPr>
              <a:t>Where Will Judges Encounter LAP? </a:t>
            </a:r>
          </a:p>
        </p:txBody>
      </p:sp>
      <p:sp>
        <p:nvSpPr>
          <p:cNvPr id="20" name="TextBox 20"/>
          <p:cNvSpPr txBox="1"/>
          <p:nvPr/>
        </p:nvSpPr>
        <p:spPr>
          <a:xfrm>
            <a:off x="4744309" y="7769847"/>
            <a:ext cx="8799381" cy="778510"/>
          </a:xfrm>
          <a:prstGeom prst="rect">
            <a:avLst/>
          </a:prstGeom>
        </p:spPr>
        <p:txBody>
          <a:bodyPr lIns="0" tIns="0" rIns="0" bIns="0" rtlCol="0" anchor="t">
            <a:spAutoFit/>
          </a:bodyPr>
          <a:lstStyle/>
          <a:p>
            <a:pPr marL="0" lvl="0" indent="0" algn="ctr">
              <a:lnSpc>
                <a:spcPts val="6125"/>
              </a:lnSpc>
              <a:spcBef>
                <a:spcPct val="0"/>
              </a:spcBef>
            </a:pPr>
            <a:r>
              <a:rPr lang="en-US" sz="4900" b="1" u="none" strike="noStrike">
                <a:solidFill>
                  <a:srgbClr val="FFFFFF"/>
                </a:solidFill>
                <a:latin typeface="Inria Serif Bold"/>
                <a:ea typeface="Inria Serif Bold"/>
                <a:cs typeface="Inria Serif Bold"/>
                <a:sym typeface="Inria Serif Bold"/>
              </a:rPr>
              <a:t>and What Does it Mean?</a:t>
            </a:r>
          </a:p>
        </p:txBody>
      </p:sp>
      <p:grpSp>
        <p:nvGrpSpPr>
          <p:cNvPr id="21" name="Group 21"/>
          <p:cNvGrpSpPr/>
          <p:nvPr/>
        </p:nvGrpSpPr>
        <p:grpSpPr>
          <a:xfrm>
            <a:off x="8481672" y="7277311"/>
            <a:ext cx="662328" cy="197261"/>
            <a:chOff x="0" y="-28575"/>
            <a:chExt cx="174440" cy="51953"/>
          </a:xfrm>
        </p:grpSpPr>
        <p:sp>
          <p:nvSpPr>
            <p:cNvPr id="22" name="Freeform 22"/>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FFFFFF"/>
            </a:solidFill>
          </p:spPr>
          <p:txBody>
            <a:bodyPr/>
            <a:lstStyle/>
            <a:p>
              <a:endParaRPr lang="en-US"/>
            </a:p>
          </p:txBody>
        </p:sp>
        <p:sp>
          <p:nvSpPr>
            <p:cNvPr id="23" name="TextBox 23"/>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24" name="Group 24"/>
          <p:cNvGrpSpPr/>
          <p:nvPr/>
        </p:nvGrpSpPr>
        <p:grpSpPr>
          <a:xfrm>
            <a:off x="9144000" y="7277311"/>
            <a:ext cx="662328" cy="197261"/>
            <a:chOff x="0" y="-28575"/>
            <a:chExt cx="174440" cy="51953"/>
          </a:xfrm>
        </p:grpSpPr>
        <p:sp>
          <p:nvSpPr>
            <p:cNvPr id="25" name="Freeform 25"/>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26" name="TextBox 26"/>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27" name="Freeform 27"/>
          <p:cNvSpPr/>
          <p:nvPr/>
        </p:nvSpPr>
        <p:spPr>
          <a:xfrm>
            <a:off x="474611" y="777657"/>
            <a:ext cx="3089910" cy="487158"/>
          </a:xfrm>
          <a:custGeom>
            <a:avLst/>
            <a:gdLst/>
            <a:ahLst/>
            <a:cxnLst/>
            <a:rect l="l" t="t" r="r" b="b"/>
            <a:pathLst>
              <a:path w="3089910" h="487158">
                <a:moveTo>
                  <a:pt x="0" y="0"/>
                </a:moveTo>
                <a:lnTo>
                  <a:pt x="3089910" y="0"/>
                </a:lnTo>
                <a:lnTo>
                  <a:pt x="3089910" y="487158"/>
                </a:lnTo>
                <a:lnTo>
                  <a:pt x="0" y="487158"/>
                </a:lnTo>
                <a:lnTo>
                  <a:pt x="0" y="0"/>
                </a:lnTo>
                <a:close/>
              </a:path>
            </a:pathLst>
          </a:custGeom>
          <a:blipFill>
            <a:blip r:embed="rId6"/>
            <a:stretch>
              <a:fillRect b="-3069"/>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8496"/>
            <a:ext cx="8088274" cy="10446283"/>
            <a:chOff x="0" y="-28575"/>
            <a:chExt cx="2130245" cy="2751284"/>
          </a:xfrm>
        </p:grpSpPr>
        <p:sp>
          <p:nvSpPr>
            <p:cNvPr id="3" name="Freeform 3"/>
            <p:cNvSpPr/>
            <p:nvPr/>
          </p:nvSpPr>
          <p:spPr>
            <a:xfrm>
              <a:off x="0" y="0"/>
              <a:ext cx="2130245" cy="2722709"/>
            </a:xfrm>
            <a:custGeom>
              <a:avLst/>
              <a:gdLst/>
              <a:ahLst/>
              <a:cxnLst/>
              <a:rect l="l" t="t" r="r" b="b"/>
              <a:pathLst>
                <a:path w="2130245" h="2722709">
                  <a:moveTo>
                    <a:pt x="0" y="0"/>
                  </a:moveTo>
                  <a:lnTo>
                    <a:pt x="2130245" y="0"/>
                  </a:lnTo>
                  <a:lnTo>
                    <a:pt x="2130245" y="2722709"/>
                  </a:lnTo>
                  <a:lnTo>
                    <a:pt x="0" y="2722709"/>
                  </a:lnTo>
                  <a:close/>
                </a:path>
              </a:pathLst>
            </a:custGeom>
            <a:solidFill>
              <a:srgbClr val="0D2039"/>
            </a:solidFill>
          </p:spPr>
          <p:txBody>
            <a:bodyPr/>
            <a:lstStyle/>
            <a:p>
              <a:endParaRPr lang="en-US"/>
            </a:p>
          </p:txBody>
        </p:sp>
        <p:sp>
          <p:nvSpPr>
            <p:cNvPr id="4" name="TextBox 4"/>
            <p:cNvSpPr txBox="1"/>
            <p:nvPr/>
          </p:nvSpPr>
          <p:spPr>
            <a:xfrm>
              <a:off x="0" y="-28575"/>
              <a:ext cx="2130245" cy="2751284"/>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671579" y="1785369"/>
            <a:ext cx="4054640" cy="3196484"/>
            <a:chOff x="0" y="0"/>
            <a:chExt cx="5406187" cy="4261978"/>
          </a:xfrm>
        </p:grpSpPr>
        <p:pic>
          <p:nvPicPr>
            <p:cNvPr id="6" name="Picture 6"/>
            <p:cNvPicPr>
              <a:picLocks noChangeAspect="1"/>
            </p:cNvPicPr>
            <p:nvPr/>
          </p:nvPicPr>
          <p:blipFill>
            <a:blip r:embed="rId2"/>
            <a:srcRect l="7679" r="7679"/>
            <a:stretch>
              <a:fillRect/>
            </a:stretch>
          </p:blipFill>
          <p:spPr>
            <a:xfrm>
              <a:off x="0" y="0"/>
              <a:ext cx="5406187" cy="4261978"/>
            </a:xfrm>
            <a:prstGeom prst="rect">
              <a:avLst/>
            </a:prstGeom>
          </p:spPr>
        </p:pic>
      </p:grpSp>
      <p:grpSp>
        <p:nvGrpSpPr>
          <p:cNvPr id="7" name="Group 7"/>
          <p:cNvGrpSpPr/>
          <p:nvPr/>
        </p:nvGrpSpPr>
        <p:grpSpPr>
          <a:xfrm>
            <a:off x="1671579" y="5305147"/>
            <a:ext cx="4054640" cy="3196484"/>
            <a:chOff x="0" y="0"/>
            <a:chExt cx="5406187" cy="4261978"/>
          </a:xfrm>
        </p:grpSpPr>
        <p:pic>
          <p:nvPicPr>
            <p:cNvPr id="8" name="Picture 8"/>
            <p:cNvPicPr>
              <a:picLocks noChangeAspect="1"/>
            </p:cNvPicPr>
            <p:nvPr/>
          </p:nvPicPr>
          <p:blipFill>
            <a:blip r:embed="rId3"/>
            <a:srcRect l="7679" r="7679"/>
            <a:stretch>
              <a:fillRect/>
            </a:stretch>
          </p:blipFill>
          <p:spPr>
            <a:xfrm>
              <a:off x="0" y="0"/>
              <a:ext cx="5406187" cy="4261978"/>
            </a:xfrm>
            <a:prstGeom prst="rect">
              <a:avLst/>
            </a:prstGeom>
          </p:spPr>
        </p:pic>
      </p:grpSp>
      <p:grpSp>
        <p:nvGrpSpPr>
          <p:cNvPr id="9" name="Group 9"/>
          <p:cNvGrpSpPr/>
          <p:nvPr/>
        </p:nvGrpSpPr>
        <p:grpSpPr>
          <a:xfrm>
            <a:off x="6060955" y="1785369"/>
            <a:ext cx="4054640" cy="3196484"/>
            <a:chOff x="0" y="0"/>
            <a:chExt cx="5406187" cy="4261978"/>
          </a:xfrm>
        </p:grpSpPr>
        <p:pic>
          <p:nvPicPr>
            <p:cNvPr id="10" name="Picture 10"/>
            <p:cNvPicPr>
              <a:picLocks noChangeAspect="1"/>
            </p:cNvPicPr>
            <p:nvPr/>
          </p:nvPicPr>
          <p:blipFill>
            <a:blip r:embed="rId4"/>
            <a:srcRect l="31693" t="14613" b="13586"/>
            <a:stretch>
              <a:fillRect/>
            </a:stretch>
          </p:blipFill>
          <p:spPr>
            <a:xfrm>
              <a:off x="0" y="0"/>
              <a:ext cx="5406187" cy="4261978"/>
            </a:xfrm>
            <a:prstGeom prst="rect">
              <a:avLst/>
            </a:prstGeom>
          </p:spPr>
        </p:pic>
      </p:grpSp>
      <p:grpSp>
        <p:nvGrpSpPr>
          <p:cNvPr id="11" name="Group 11"/>
          <p:cNvGrpSpPr/>
          <p:nvPr/>
        </p:nvGrpSpPr>
        <p:grpSpPr>
          <a:xfrm>
            <a:off x="6060955" y="5305147"/>
            <a:ext cx="4054640" cy="3196484"/>
            <a:chOff x="0" y="0"/>
            <a:chExt cx="5406187" cy="4261978"/>
          </a:xfrm>
        </p:grpSpPr>
        <p:pic>
          <p:nvPicPr>
            <p:cNvPr id="12" name="Picture 12"/>
            <p:cNvPicPr>
              <a:picLocks noChangeAspect="1"/>
            </p:cNvPicPr>
            <p:nvPr/>
          </p:nvPicPr>
          <p:blipFill>
            <a:blip r:embed="rId5"/>
            <a:srcRect l="14324" r="14324"/>
            <a:stretch>
              <a:fillRect/>
            </a:stretch>
          </p:blipFill>
          <p:spPr>
            <a:xfrm>
              <a:off x="0" y="0"/>
              <a:ext cx="5406187" cy="4261978"/>
            </a:xfrm>
            <a:prstGeom prst="rect">
              <a:avLst/>
            </a:prstGeom>
          </p:spPr>
        </p:pic>
      </p:grpSp>
      <p:grpSp>
        <p:nvGrpSpPr>
          <p:cNvPr id="13" name="Group 13"/>
          <p:cNvGrpSpPr/>
          <p:nvPr/>
        </p:nvGrpSpPr>
        <p:grpSpPr>
          <a:xfrm>
            <a:off x="11699974" y="2827108"/>
            <a:ext cx="662328" cy="197261"/>
            <a:chOff x="0" y="-28575"/>
            <a:chExt cx="174440" cy="51953"/>
          </a:xfrm>
        </p:grpSpPr>
        <p:sp>
          <p:nvSpPr>
            <p:cNvPr id="14" name="Freeform 14"/>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15" name="TextBox 15"/>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6" name="TextBox 16"/>
          <p:cNvSpPr txBox="1"/>
          <p:nvPr/>
        </p:nvSpPr>
        <p:spPr>
          <a:xfrm>
            <a:off x="11699974" y="1852605"/>
            <a:ext cx="5246983" cy="668655"/>
          </a:xfrm>
          <a:prstGeom prst="rect">
            <a:avLst/>
          </a:prstGeom>
        </p:spPr>
        <p:txBody>
          <a:bodyPr lIns="0" tIns="0" rIns="0" bIns="0" rtlCol="0" anchor="t">
            <a:spAutoFit/>
          </a:bodyPr>
          <a:lstStyle/>
          <a:p>
            <a:pPr algn="l">
              <a:lnSpc>
                <a:spcPts val="5250"/>
              </a:lnSpc>
            </a:pPr>
            <a:r>
              <a:rPr lang="en-US" sz="4200" b="1">
                <a:solidFill>
                  <a:srgbClr val="0D2039"/>
                </a:solidFill>
                <a:latin typeface="Inria Serif Bold"/>
                <a:ea typeface="Inria Serif Bold"/>
                <a:cs typeface="Inria Serif Bold"/>
                <a:sym typeface="Inria Serif Bold"/>
              </a:rPr>
              <a:t>Bond Considerations</a:t>
            </a:r>
          </a:p>
        </p:txBody>
      </p:sp>
      <p:grpSp>
        <p:nvGrpSpPr>
          <p:cNvPr id="17" name="Group 17"/>
          <p:cNvGrpSpPr/>
          <p:nvPr/>
        </p:nvGrpSpPr>
        <p:grpSpPr>
          <a:xfrm>
            <a:off x="12362302" y="2827108"/>
            <a:ext cx="662328" cy="197261"/>
            <a:chOff x="0" y="-28575"/>
            <a:chExt cx="174440" cy="51953"/>
          </a:xfrm>
        </p:grpSpPr>
        <p:sp>
          <p:nvSpPr>
            <p:cNvPr id="18" name="Freeform 18"/>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9" name="TextBox 19"/>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20" name="TextBox 20"/>
          <p:cNvSpPr txBox="1"/>
          <p:nvPr/>
        </p:nvSpPr>
        <p:spPr>
          <a:xfrm>
            <a:off x="11699974" y="3405369"/>
            <a:ext cx="5073941" cy="3887470"/>
          </a:xfrm>
          <a:prstGeom prst="rect">
            <a:avLst/>
          </a:prstGeom>
        </p:spPr>
        <p:txBody>
          <a:bodyPr lIns="0" tIns="0" rIns="0" bIns="0" rtlCol="0" anchor="t">
            <a:spAutoFit/>
          </a:bodyPr>
          <a:lstStyle/>
          <a:p>
            <a:pPr algn="just">
              <a:lnSpc>
                <a:spcPts val="3079"/>
              </a:lnSpc>
              <a:spcBef>
                <a:spcPct val="0"/>
              </a:spcBef>
            </a:pPr>
            <a:r>
              <a:rPr lang="en-US" sz="2199">
                <a:solidFill>
                  <a:srgbClr val="0D2039"/>
                </a:solidFill>
                <a:latin typeface="Open Sans"/>
                <a:ea typeface="Open Sans"/>
                <a:cs typeface="Open Sans"/>
                <a:sym typeface="Open Sans"/>
              </a:rPr>
              <a:t>LAP results can provide judges with critical information about the level of danger an offender may pose to the victim, children, and community. This information can assist judges in making informed decisions regarding bond, protective conditions, and other court orders that prioritize victim safety and reduce the risk of further harm.</a:t>
            </a:r>
          </a:p>
        </p:txBody>
      </p:sp>
      <p:sp>
        <p:nvSpPr>
          <p:cNvPr id="21" name="Freeform 21"/>
          <p:cNvSpPr/>
          <p:nvPr/>
        </p:nvSpPr>
        <p:spPr>
          <a:xfrm rot="-5400000">
            <a:off x="9699593" y="1300791"/>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5400000">
            <a:off x="9699593" y="8017204"/>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474611" y="777657"/>
            <a:ext cx="3089910" cy="487158"/>
          </a:xfrm>
          <a:custGeom>
            <a:avLst/>
            <a:gdLst/>
            <a:ahLst/>
            <a:cxnLst/>
            <a:rect l="l" t="t" r="r" b="b"/>
            <a:pathLst>
              <a:path w="3089910" h="487158">
                <a:moveTo>
                  <a:pt x="0" y="0"/>
                </a:moveTo>
                <a:lnTo>
                  <a:pt x="3089910" y="0"/>
                </a:lnTo>
                <a:lnTo>
                  <a:pt x="3089910" y="487158"/>
                </a:lnTo>
                <a:lnTo>
                  <a:pt x="0" y="487158"/>
                </a:lnTo>
                <a:lnTo>
                  <a:pt x="0" y="0"/>
                </a:lnTo>
                <a:close/>
              </a:path>
            </a:pathLst>
          </a:custGeom>
          <a:blipFill>
            <a:blip r:embed="rId7"/>
            <a:stretch>
              <a:fillRect b="-3069"/>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8496"/>
            <a:ext cx="8088274" cy="10446283"/>
            <a:chOff x="0" y="-28575"/>
            <a:chExt cx="2130245" cy="2751284"/>
          </a:xfrm>
        </p:grpSpPr>
        <p:sp>
          <p:nvSpPr>
            <p:cNvPr id="3" name="Freeform 3"/>
            <p:cNvSpPr/>
            <p:nvPr/>
          </p:nvSpPr>
          <p:spPr>
            <a:xfrm>
              <a:off x="0" y="0"/>
              <a:ext cx="2130245" cy="2722709"/>
            </a:xfrm>
            <a:custGeom>
              <a:avLst/>
              <a:gdLst/>
              <a:ahLst/>
              <a:cxnLst/>
              <a:rect l="l" t="t" r="r" b="b"/>
              <a:pathLst>
                <a:path w="2130245" h="2722709">
                  <a:moveTo>
                    <a:pt x="0" y="0"/>
                  </a:moveTo>
                  <a:lnTo>
                    <a:pt x="2130245" y="0"/>
                  </a:lnTo>
                  <a:lnTo>
                    <a:pt x="2130245" y="2722709"/>
                  </a:lnTo>
                  <a:lnTo>
                    <a:pt x="0" y="2722709"/>
                  </a:lnTo>
                  <a:close/>
                </a:path>
              </a:pathLst>
            </a:custGeom>
            <a:solidFill>
              <a:srgbClr val="0D2039"/>
            </a:solidFill>
          </p:spPr>
          <p:txBody>
            <a:bodyPr/>
            <a:lstStyle/>
            <a:p>
              <a:endParaRPr lang="en-US"/>
            </a:p>
          </p:txBody>
        </p:sp>
        <p:sp>
          <p:nvSpPr>
            <p:cNvPr id="4" name="TextBox 4"/>
            <p:cNvSpPr txBox="1"/>
            <p:nvPr/>
          </p:nvSpPr>
          <p:spPr>
            <a:xfrm>
              <a:off x="0" y="-28575"/>
              <a:ext cx="2130245" cy="2751284"/>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671579" y="1785369"/>
            <a:ext cx="4054640" cy="3196484"/>
            <a:chOff x="0" y="0"/>
            <a:chExt cx="5406187" cy="4261978"/>
          </a:xfrm>
        </p:grpSpPr>
        <p:pic>
          <p:nvPicPr>
            <p:cNvPr id="6" name="Picture 6"/>
            <p:cNvPicPr>
              <a:picLocks noChangeAspect="1"/>
            </p:cNvPicPr>
            <p:nvPr/>
          </p:nvPicPr>
          <p:blipFill>
            <a:blip r:embed="rId2"/>
            <a:srcRect l="7717" r="7717"/>
            <a:stretch>
              <a:fillRect/>
            </a:stretch>
          </p:blipFill>
          <p:spPr>
            <a:xfrm>
              <a:off x="0" y="0"/>
              <a:ext cx="5406187" cy="4261978"/>
            </a:xfrm>
            <a:prstGeom prst="rect">
              <a:avLst/>
            </a:prstGeom>
          </p:spPr>
        </p:pic>
      </p:grpSp>
      <p:grpSp>
        <p:nvGrpSpPr>
          <p:cNvPr id="7" name="Group 7"/>
          <p:cNvGrpSpPr/>
          <p:nvPr/>
        </p:nvGrpSpPr>
        <p:grpSpPr>
          <a:xfrm>
            <a:off x="1671579" y="5305147"/>
            <a:ext cx="4054640" cy="3196484"/>
            <a:chOff x="0" y="0"/>
            <a:chExt cx="5406187" cy="4261978"/>
          </a:xfrm>
        </p:grpSpPr>
        <p:pic>
          <p:nvPicPr>
            <p:cNvPr id="8" name="Picture 8"/>
            <p:cNvPicPr>
              <a:picLocks noChangeAspect="1"/>
            </p:cNvPicPr>
            <p:nvPr/>
          </p:nvPicPr>
          <p:blipFill>
            <a:blip r:embed="rId3"/>
            <a:srcRect l="15488"/>
            <a:stretch>
              <a:fillRect/>
            </a:stretch>
          </p:blipFill>
          <p:spPr>
            <a:xfrm>
              <a:off x="0" y="0"/>
              <a:ext cx="5406187" cy="4261978"/>
            </a:xfrm>
            <a:prstGeom prst="rect">
              <a:avLst/>
            </a:prstGeom>
          </p:spPr>
        </p:pic>
      </p:grpSp>
      <p:grpSp>
        <p:nvGrpSpPr>
          <p:cNvPr id="9" name="Group 9"/>
          <p:cNvGrpSpPr/>
          <p:nvPr/>
        </p:nvGrpSpPr>
        <p:grpSpPr>
          <a:xfrm>
            <a:off x="6060955" y="1785369"/>
            <a:ext cx="4054640" cy="3196484"/>
            <a:chOff x="0" y="0"/>
            <a:chExt cx="5406187" cy="4261978"/>
          </a:xfrm>
        </p:grpSpPr>
        <p:pic>
          <p:nvPicPr>
            <p:cNvPr id="10" name="Picture 10"/>
            <p:cNvPicPr>
              <a:picLocks noChangeAspect="1"/>
            </p:cNvPicPr>
            <p:nvPr/>
          </p:nvPicPr>
          <p:blipFill>
            <a:blip r:embed="rId4"/>
            <a:srcRect l="7717" r="7717"/>
            <a:stretch>
              <a:fillRect/>
            </a:stretch>
          </p:blipFill>
          <p:spPr>
            <a:xfrm>
              <a:off x="0" y="0"/>
              <a:ext cx="5406187" cy="4261978"/>
            </a:xfrm>
            <a:prstGeom prst="rect">
              <a:avLst/>
            </a:prstGeom>
          </p:spPr>
        </p:pic>
      </p:grpSp>
      <p:grpSp>
        <p:nvGrpSpPr>
          <p:cNvPr id="11" name="Group 11"/>
          <p:cNvGrpSpPr/>
          <p:nvPr/>
        </p:nvGrpSpPr>
        <p:grpSpPr>
          <a:xfrm>
            <a:off x="6060955" y="5305147"/>
            <a:ext cx="4054640" cy="3196484"/>
            <a:chOff x="0" y="0"/>
            <a:chExt cx="5406187" cy="4261978"/>
          </a:xfrm>
        </p:grpSpPr>
        <p:pic>
          <p:nvPicPr>
            <p:cNvPr id="12" name="Picture 12"/>
            <p:cNvPicPr>
              <a:picLocks noChangeAspect="1"/>
            </p:cNvPicPr>
            <p:nvPr/>
          </p:nvPicPr>
          <p:blipFill>
            <a:blip r:embed="rId5"/>
            <a:srcRect t="37726" b="9749"/>
            <a:stretch>
              <a:fillRect/>
            </a:stretch>
          </p:blipFill>
          <p:spPr>
            <a:xfrm>
              <a:off x="0" y="0"/>
              <a:ext cx="5406187" cy="4261978"/>
            </a:xfrm>
            <a:prstGeom prst="rect">
              <a:avLst/>
            </a:prstGeom>
          </p:spPr>
        </p:pic>
      </p:grpSp>
      <p:grpSp>
        <p:nvGrpSpPr>
          <p:cNvPr id="13" name="Group 13"/>
          <p:cNvGrpSpPr/>
          <p:nvPr/>
        </p:nvGrpSpPr>
        <p:grpSpPr>
          <a:xfrm>
            <a:off x="11699974" y="2827108"/>
            <a:ext cx="662328" cy="197261"/>
            <a:chOff x="0" y="-28575"/>
            <a:chExt cx="174440" cy="51953"/>
          </a:xfrm>
        </p:grpSpPr>
        <p:sp>
          <p:nvSpPr>
            <p:cNvPr id="14" name="Freeform 14"/>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15" name="TextBox 15"/>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16" name="Group 16"/>
          <p:cNvGrpSpPr/>
          <p:nvPr/>
        </p:nvGrpSpPr>
        <p:grpSpPr>
          <a:xfrm>
            <a:off x="12362302" y="2827108"/>
            <a:ext cx="662328" cy="197261"/>
            <a:chOff x="0" y="-28575"/>
            <a:chExt cx="174440" cy="51953"/>
          </a:xfrm>
        </p:grpSpPr>
        <p:sp>
          <p:nvSpPr>
            <p:cNvPr id="17" name="Freeform 17"/>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8" name="TextBox 18"/>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9" name="Freeform 19"/>
          <p:cNvSpPr/>
          <p:nvPr/>
        </p:nvSpPr>
        <p:spPr>
          <a:xfrm rot="-5400000">
            <a:off x="9699593" y="1300791"/>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5400000">
            <a:off x="9699593" y="8017204"/>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474611" y="777657"/>
            <a:ext cx="3089910" cy="487158"/>
          </a:xfrm>
          <a:custGeom>
            <a:avLst/>
            <a:gdLst/>
            <a:ahLst/>
            <a:cxnLst/>
            <a:rect l="l" t="t" r="r" b="b"/>
            <a:pathLst>
              <a:path w="3089910" h="487158">
                <a:moveTo>
                  <a:pt x="0" y="0"/>
                </a:moveTo>
                <a:lnTo>
                  <a:pt x="3089910" y="0"/>
                </a:lnTo>
                <a:lnTo>
                  <a:pt x="3089910" y="487158"/>
                </a:lnTo>
                <a:lnTo>
                  <a:pt x="0" y="487158"/>
                </a:lnTo>
                <a:lnTo>
                  <a:pt x="0" y="0"/>
                </a:lnTo>
                <a:close/>
              </a:path>
            </a:pathLst>
          </a:custGeom>
          <a:blipFill>
            <a:blip r:embed="rId7"/>
            <a:stretch>
              <a:fillRect b="-3069"/>
            </a:stretch>
          </a:blipFill>
        </p:spPr>
        <p:txBody>
          <a:bodyPr/>
          <a:lstStyle/>
          <a:p>
            <a:endParaRPr lang="en-US"/>
          </a:p>
        </p:txBody>
      </p:sp>
      <p:sp>
        <p:nvSpPr>
          <p:cNvPr id="22" name="TextBox 22"/>
          <p:cNvSpPr txBox="1"/>
          <p:nvPr/>
        </p:nvSpPr>
        <p:spPr>
          <a:xfrm>
            <a:off x="11699974" y="1852605"/>
            <a:ext cx="5246983" cy="668655"/>
          </a:xfrm>
          <a:prstGeom prst="rect">
            <a:avLst/>
          </a:prstGeom>
        </p:spPr>
        <p:txBody>
          <a:bodyPr lIns="0" tIns="0" rIns="0" bIns="0" rtlCol="0" anchor="t">
            <a:spAutoFit/>
          </a:bodyPr>
          <a:lstStyle/>
          <a:p>
            <a:pPr algn="l">
              <a:lnSpc>
                <a:spcPts val="5250"/>
              </a:lnSpc>
            </a:pPr>
            <a:r>
              <a:rPr lang="en-US" sz="4200" b="1">
                <a:solidFill>
                  <a:srgbClr val="0D2039"/>
                </a:solidFill>
                <a:latin typeface="Inria Serif Bold"/>
                <a:ea typeface="Inria Serif Bold"/>
                <a:cs typeface="Inria Serif Bold"/>
                <a:sym typeface="Inria Serif Bold"/>
              </a:rPr>
              <a:t>Prior Bad Acts</a:t>
            </a:r>
          </a:p>
        </p:txBody>
      </p:sp>
      <p:sp>
        <p:nvSpPr>
          <p:cNvPr id="23" name="TextBox 23"/>
          <p:cNvSpPr txBox="1"/>
          <p:nvPr/>
        </p:nvSpPr>
        <p:spPr>
          <a:xfrm>
            <a:off x="11699974" y="3405369"/>
            <a:ext cx="5073941" cy="3887470"/>
          </a:xfrm>
          <a:prstGeom prst="rect">
            <a:avLst/>
          </a:prstGeom>
        </p:spPr>
        <p:txBody>
          <a:bodyPr lIns="0" tIns="0" rIns="0" bIns="0" rtlCol="0" anchor="t">
            <a:spAutoFit/>
          </a:bodyPr>
          <a:lstStyle/>
          <a:p>
            <a:pPr algn="just">
              <a:lnSpc>
                <a:spcPts val="3079"/>
              </a:lnSpc>
              <a:spcBef>
                <a:spcPct val="0"/>
              </a:spcBef>
            </a:pPr>
            <a:r>
              <a:rPr lang="en-US" sz="2199">
                <a:solidFill>
                  <a:srgbClr val="0D2039"/>
                </a:solidFill>
                <a:latin typeface="Open Sans"/>
                <a:ea typeface="Open Sans"/>
                <a:cs typeface="Open Sans"/>
                <a:sym typeface="Open Sans"/>
              </a:rPr>
              <a:t>LAP forms often capture patterns of abuse, threats, and escalating violence that may be relevant when the court considers admissibility of prior acts evidence. This information can provide important context regarding the nature of the relationship, the progression of violence, and the circumstances surrounding the alleged offense.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8496"/>
            <a:ext cx="8088274" cy="10446283"/>
            <a:chOff x="0" y="-28575"/>
            <a:chExt cx="2130245" cy="2751284"/>
          </a:xfrm>
        </p:grpSpPr>
        <p:sp>
          <p:nvSpPr>
            <p:cNvPr id="3" name="Freeform 3"/>
            <p:cNvSpPr/>
            <p:nvPr/>
          </p:nvSpPr>
          <p:spPr>
            <a:xfrm>
              <a:off x="0" y="0"/>
              <a:ext cx="2130245" cy="2722709"/>
            </a:xfrm>
            <a:custGeom>
              <a:avLst/>
              <a:gdLst/>
              <a:ahLst/>
              <a:cxnLst/>
              <a:rect l="l" t="t" r="r" b="b"/>
              <a:pathLst>
                <a:path w="2130245" h="2722709">
                  <a:moveTo>
                    <a:pt x="0" y="0"/>
                  </a:moveTo>
                  <a:lnTo>
                    <a:pt x="2130245" y="0"/>
                  </a:lnTo>
                  <a:lnTo>
                    <a:pt x="2130245" y="2722709"/>
                  </a:lnTo>
                  <a:lnTo>
                    <a:pt x="0" y="2722709"/>
                  </a:lnTo>
                  <a:close/>
                </a:path>
              </a:pathLst>
            </a:custGeom>
            <a:solidFill>
              <a:srgbClr val="0D2039"/>
            </a:solidFill>
          </p:spPr>
          <p:txBody>
            <a:bodyPr/>
            <a:lstStyle/>
            <a:p>
              <a:endParaRPr lang="en-US"/>
            </a:p>
          </p:txBody>
        </p:sp>
        <p:sp>
          <p:nvSpPr>
            <p:cNvPr id="4" name="TextBox 4"/>
            <p:cNvSpPr txBox="1"/>
            <p:nvPr/>
          </p:nvSpPr>
          <p:spPr>
            <a:xfrm>
              <a:off x="0" y="-28575"/>
              <a:ext cx="2130245" cy="2751284"/>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671579" y="1785369"/>
            <a:ext cx="4054640" cy="3196484"/>
            <a:chOff x="0" y="0"/>
            <a:chExt cx="5406187" cy="4261978"/>
          </a:xfrm>
        </p:grpSpPr>
        <p:pic>
          <p:nvPicPr>
            <p:cNvPr id="6" name="Picture 6"/>
            <p:cNvPicPr>
              <a:picLocks noChangeAspect="1"/>
            </p:cNvPicPr>
            <p:nvPr/>
          </p:nvPicPr>
          <p:blipFill>
            <a:blip r:embed="rId2"/>
            <a:srcRect l="7664" r="7664"/>
            <a:stretch>
              <a:fillRect/>
            </a:stretch>
          </p:blipFill>
          <p:spPr>
            <a:xfrm>
              <a:off x="0" y="0"/>
              <a:ext cx="5406187" cy="4261978"/>
            </a:xfrm>
            <a:prstGeom prst="rect">
              <a:avLst/>
            </a:prstGeom>
          </p:spPr>
        </p:pic>
      </p:grpSp>
      <p:grpSp>
        <p:nvGrpSpPr>
          <p:cNvPr id="7" name="Group 7"/>
          <p:cNvGrpSpPr/>
          <p:nvPr/>
        </p:nvGrpSpPr>
        <p:grpSpPr>
          <a:xfrm>
            <a:off x="1671579" y="5305147"/>
            <a:ext cx="4054640" cy="3196484"/>
            <a:chOff x="0" y="0"/>
            <a:chExt cx="5406187" cy="4261978"/>
          </a:xfrm>
        </p:grpSpPr>
        <p:pic>
          <p:nvPicPr>
            <p:cNvPr id="8" name="Picture 8"/>
            <p:cNvPicPr>
              <a:picLocks noChangeAspect="1"/>
            </p:cNvPicPr>
            <p:nvPr/>
          </p:nvPicPr>
          <p:blipFill>
            <a:blip r:embed="rId3"/>
            <a:srcRect t="23769" b="23769"/>
            <a:stretch>
              <a:fillRect/>
            </a:stretch>
          </p:blipFill>
          <p:spPr>
            <a:xfrm>
              <a:off x="0" y="0"/>
              <a:ext cx="5406187" cy="4261978"/>
            </a:xfrm>
            <a:prstGeom prst="rect">
              <a:avLst/>
            </a:prstGeom>
          </p:spPr>
        </p:pic>
      </p:grpSp>
      <p:grpSp>
        <p:nvGrpSpPr>
          <p:cNvPr id="9" name="Group 9"/>
          <p:cNvGrpSpPr/>
          <p:nvPr/>
        </p:nvGrpSpPr>
        <p:grpSpPr>
          <a:xfrm>
            <a:off x="6060955" y="1785369"/>
            <a:ext cx="4054640" cy="3196484"/>
            <a:chOff x="0" y="0"/>
            <a:chExt cx="5406187" cy="4261978"/>
          </a:xfrm>
        </p:grpSpPr>
        <p:pic>
          <p:nvPicPr>
            <p:cNvPr id="10" name="Picture 10"/>
            <p:cNvPicPr>
              <a:picLocks noChangeAspect="1"/>
            </p:cNvPicPr>
            <p:nvPr/>
          </p:nvPicPr>
          <p:blipFill>
            <a:blip r:embed="rId4"/>
            <a:srcRect t="23738" b="23738"/>
            <a:stretch>
              <a:fillRect/>
            </a:stretch>
          </p:blipFill>
          <p:spPr>
            <a:xfrm>
              <a:off x="0" y="0"/>
              <a:ext cx="5406187" cy="4261978"/>
            </a:xfrm>
            <a:prstGeom prst="rect">
              <a:avLst/>
            </a:prstGeom>
          </p:spPr>
        </p:pic>
      </p:grpSp>
      <p:grpSp>
        <p:nvGrpSpPr>
          <p:cNvPr id="11" name="Group 11"/>
          <p:cNvGrpSpPr/>
          <p:nvPr/>
        </p:nvGrpSpPr>
        <p:grpSpPr>
          <a:xfrm>
            <a:off x="6060955" y="5305147"/>
            <a:ext cx="4054640" cy="3196484"/>
            <a:chOff x="0" y="0"/>
            <a:chExt cx="5406187" cy="4261978"/>
          </a:xfrm>
        </p:grpSpPr>
        <p:pic>
          <p:nvPicPr>
            <p:cNvPr id="12" name="Picture 12"/>
            <p:cNvPicPr>
              <a:picLocks noChangeAspect="1"/>
            </p:cNvPicPr>
            <p:nvPr/>
          </p:nvPicPr>
          <p:blipFill>
            <a:blip r:embed="rId5"/>
            <a:srcRect l="15589"/>
            <a:stretch>
              <a:fillRect/>
            </a:stretch>
          </p:blipFill>
          <p:spPr>
            <a:xfrm>
              <a:off x="0" y="0"/>
              <a:ext cx="5406187" cy="4261978"/>
            </a:xfrm>
            <a:prstGeom prst="rect">
              <a:avLst/>
            </a:prstGeom>
          </p:spPr>
        </p:pic>
      </p:grpSp>
      <p:grpSp>
        <p:nvGrpSpPr>
          <p:cNvPr id="13" name="Group 13"/>
          <p:cNvGrpSpPr/>
          <p:nvPr/>
        </p:nvGrpSpPr>
        <p:grpSpPr>
          <a:xfrm>
            <a:off x="11699974" y="2827108"/>
            <a:ext cx="662328" cy="197261"/>
            <a:chOff x="0" y="-28575"/>
            <a:chExt cx="174440" cy="51953"/>
          </a:xfrm>
        </p:grpSpPr>
        <p:sp>
          <p:nvSpPr>
            <p:cNvPr id="14" name="Freeform 14"/>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15" name="TextBox 15"/>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16" name="Group 16"/>
          <p:cNvGrpSpPr/>
          <p:nvPr/>
        </p:nvGrpSpPr>
        <p:grpSpPr>
          <a:xfrm>
            <a:off x="12362302" y="2827108"/>
            <a:ext cx="662328" cy="197261"/>
            <a:chOff x="0" y="-28575"/>
            <a:chExt cx="174440" cy="51953"/>
          </a:xfrm>
        </p:grpSpPr>
        <p:sp>
          <p:nvSpPr>
            <p:cNvPr id="17" name="Freeform 17"/>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8" name="TextBox 18"/>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9" name="Freeform 19"/>
          <p:cNvSpPr/>
          <p:nvPr/>
        </p:nvSpPr>
        <p:spPr>
          <a:xfrm rot="-5400000">
            <a:off x="9699593" y="1300791"/>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5400000">
            <a:off x="9699593" y="8017204"/>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474611" y="777657"/>
            <a:ext cx="3089910" cy="487158"/>
          </a:xfrm>
          <a:custGeom>
            <a:avLst/>
            <a:gdLst/>
            <a:ahLst/>
            <a:cxnLst/>
            <a:rect l="l" t="t" r="r" b="b"/>
            <a:pathLst>
              <a:path w="3089910" h="487158">
                <a:moveTo>
                  <a:pt x="0" y="0"/>
                </a:moveTo>
                <a:lnTo>
                  <a:pt x="3089910" y="0"/>
                </a:lnTo>
                <a:lnTo>
                  <a:pt x="3089910" y="487158"/>
                </a:lnTo>
                <a:lnTo>
                  <a:pt x="0" y="487158"/>
                </a:lnTo>
                <a:lnTo>
                  <a:pt x="0" y="0"/>
                </a:lnTo>
                <a:close/>
              </a:path>
            </a:pathLst>
          </a:custGeom>
          <a:blipFill>
            <a:blip r:embed="rId7"/>
            <a:stretch>
              <a:fillRect b="-3069"/>
            </a:stretch>
          </a:blipFill>
        </p:spPr>
        <p:txBody>
          <a:bodyPr/>
          <a:lstStyle/>
          <a:p>
            <a:endParaRPr lang="en-US"/>
          </a:p>
        </p:txBody>
      </p:sp>
      <p:sp>
        <p:nvSpPr>
          <p:cNvPr id="22" name="TextBox 22"/>
          <p:cNvSpPr txBox="1"/>
          <p:nvPr/>
        </p:nvSpPr>
        <p:spPr>
          <a:xfrm>
            <a:off x="11699974" y="1852605"/>
            <a:ext cx="5246983" cy="668655"/>
          </a:xfrm>
          <a:prstGeom prst="rect">
            <a:avLst/>
          </a:prstGeom>
        </p:spPr>
        <p:txBody>
          <a:bodyPr lIns="0" tIns="0" rIns="0" bIns="0" rtlCol="0" anchor="t">
            <a:spAutoFit/>
          </a:bodyPr>
          <a:lstStyle/>
          <a:p>
            <a:pPr algn="l">
              <a:lnSpc>
                <a:spcPts val="5250"/>
              </a:lnSpc>
            </a:pPr>
            <a:r>
              <a:rPr lang="en-US" sz="4200" b="1">
                <a:solidFill>
                  <a:srgbClr val="0D2039"/>
                </a:solidFill>
                <a:latin typeface="Inria Serif Bold"/>
                <a:ea typeface="Inria Serif Bold"/>
                <a:cs typeface="Inria Serif Bold"/>
                <a:sym typeface="Inria Serif Bold"/>
              </a:rPr>
              <a:t>Victim Recantation</a:t>
            </a:r>
          </a:p>
        </p:txBody>
      </p:sp>
      <p:sp>
        <p:nvSpPr>
          <p:cNvPr id="23" name="TextBox 23"/>
          <p:cNvSpPr txBox="1"/>
          <p:nvPr/>
        </p:nvSpPr>
        <p:spPr>
          <a:xfrm>
            <a:off x="11699974" y="3405369"/>
            <a:ext cx="5073941" cy="2715895"/>
          </a:xfrm>
          <a:prstGeom prst="rect">
            <a:avLst/>
          </a:prstGeom>
        </p:spPr>
        <p:txBody>
          <a:bodyPr lIns="0" tIns="0" rIns="0" bIns="0" rtlCol="0" anchor="t">
            <a:spAutoFit/>
          </a:bodyPr>
          <a:lstStyle/>
          <a:p>
            <a:pPr algn="just">
              <a:lnSpc>
                <a:spcPts val="3079"/>
              </a:lnSpc>
              <a:spcBef>
                <a:spcPct val="0"/>
              </a:spcBef>
            </a:pPr>
            <a:r>
              <a:rPr lang="en-US" sz="2199">
                <a:solidFill>
                  <a:srgbClr val="0D2039"/>
                </a:solidFill>
                <a:latin typeface="Open Sans"/>
                <a:ea typeface="Open Sans"/>
                <a:cs typeface="Open Sans"/>
                <a:sym typeface="Open Sans"/>
              </a:rPr>
              <a:t>Victim recantation is common in domestic violence cases. LAP data can provide insight into why victims may minimize or withdraw their statements, highlighting the fear, control, and danger dynamics that influence their decisions.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8496"/>
            <a:ext cx="8088274" cy="10446283"/>
            <a:chOff x="0" y="-28575"/>
            <a:chExt cx="2130245" cy="2751284"/>
          </a:xfrm>
        </p:grpSpPr>
        <p:sp>
          <p:nvSpPr>
            <p:cNvPr id="3" name="Freeform 3"/>
            <p:cNvSpPr/>
            <p:nvPr/>
          </p:nvSpPr>
          <p:spPr>
            <a:xfrm>
              <a:off x="0" y="0"/>
              <a:ext cx="2130245" cy="2722709"/>
            </a:xfrm>
            <a:custGeom>
              <a:avLst/>
              <a:gdLst/>
              <a:ahLst/>
              <a:cxnLst/>
              <a:rect l="l" t="t" r="r" b="b"/>
              <a:pathLst>
                <a:path w="2130245" h="2722709">
                  <a:moveTo>
                    <a:pt x="0" y="0"/>
                  </a:moveTo>
                  <a:lnTo>
                    <a:pt x="2130245" y="0"/>
                  </a:lnTo>
                  <a:lnTo>
                    <a:pt x="2130245" y="2722709"/>
                  </a:lnTo>
                  <a:lnTo>
                    <a:pt x="0" y="2722709"/>
                  </a:lnTo>
                  <a:close/>
                </a:path>
              </a:pathLst>
            </a:custGeom>
            <a:solidFill>
              <a:srgbClr val="0D2039"/>
            </a:solidFill>
          </p:spPr>
          <p:txBody>
            <a:bodyPr/>
            <a:lstStyle/>
            <a:p>
              <a:endParaRPr lang="en-US"/>
            </a:p>
          </p:txBody>
        </p:sp>
        <p:sp>
          <p:nvSpPr>
            <p:cNvPr id="4" name="TextBox 4"/>
            <p:cNvSpPr txBox="1"/>
            <p:nvPr/>
          </p:nvSpPr>
          <p:spPr>
            <a:xfrm>
              <a:off x="0" y="-28575"/>
              <a:ext cx="2130245" cy="2751284"/>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671579" y="1785369"/>
            <a:ext cx="4054640" cy="3196484"/>
            <a:chOff x="0" y="0"/>
            <a:chExt cx="5406187" cy="4261978"/>
          </a:xfrm>
        </p:grpSpPr>
        <p:pic>
          <p:nvPicPr>
            <p:cNvPr id="6" name="Picture 6"/>
            <p:cNvPicPr>
              <a:picLocks noChangeAspect="1"/>
            </p:cNvPicPr>
            <p:nvPr/>
          </p:nvPicPr>
          <p:blipFill>
            <a:blip r:embed="rId2"/>
            <a:srcRect r="15488"/>
            <a:stretch>
              <a:fillRect/>
            </a:stretch>
          </p:blipFill>
          <p:spPr>
            <a:xfrm>
              <a:off x="0" y="0"/>
              <a:ext cx="5406187" cy="4261978"/>
            </a:xfrm>
            <a:prstGeom prst="rect">
              <a:avLst/>
            </a:prstGeom>
          </p:spPr>
        </p:pic>
      </p:grpSp>
      <p:grpSp>
        <p:nvGrpSpPr>
          <p:cNvPr id="7" name="Group 7"/>
          <p:cNvGrpSpPr/>
          <p:nvPr/>
        </p:nvGrpSpPr>
        <p:grpSpPr>
          <a:xfrm>
            <a:off x="1671579" y="5305147"/>
            <a:ext cx="4054640" cy="3196484"/>
            <a:chOff x="0" y="0"/>
            <a:chExt cx="5406187" cy="4261978"/>
          </a:xfrm>
        </p:grpSpPr>
        <p:pic>
          <p:nvPicPr>
            <p:cNvPr id="8" name="Picture 8"/>
            <p:cNvPicPr>
              <a:picLocks noChangeAspect="1"/>
            </p:cNvPicPr>
            <p:nvPr/>
          </p:nvPicPr>
          <p:blipFill>
            <a:blip r:embed="rId3"/>
            <a:srcRect l="15488"/>
            <a:stretch>
              <a:fillRect/>
            </a:stretch>
          </p:blipFill>
          <p:spPr>
            <a:xfrm>
              <a:off x="0" y="0"/>
              <a:ext cx="5406187" cy="4261978"/>
            </a:xfrm>
            <a:prstGeom prst="rect">
              <a:avLst/>
            </a:prstGeom>
          </p:spPr>
        </p:pic>
      </p:grpSp>
      <p:grpSp>
        <p:nvGrpSpPr>
          <p:cNvPr id="9" name="Group 9"/>
          <p:cNvGrpSpPr/>
          <p:nvPr/>
        </p:nvGrpSpPr>
        <p:grpSpPr>
          <a:xfrm>
            <a:off x="6060955" y="1785369"/>
            <a:ext cx="4054640" cy="3196484"/>
            <a:chOff x="0" y="0"/>
            <a:chExt cx="5406187" cy="4261978"/>
          </a:xfrm>
        </p:grpSpPr>
        <p:pic>
          <p:nvPicPr>
            <p:cNvPr id="10" name="Picture 10"/>
            <p:cNvPicPr>
              <a:picLocks noChangeAspect="1"/>
            </p:cNvPicPr>
            <p:nvPr/>
          </p:nvPicPr>
          <p:blipFill>
            <a:blip r:embed="rId4"/>
            <a:srcRect t="32819" r="42692"/>
            <a:stretch>
              <a:fillRect/>
            </a:stretch>
          </p:blipFill>
          <p:spPr>
            <a:xfrm>
              <a:off x="0" y="0"/>
              <a:ext cx="5406187" cy="4261978"/>
            </a:xfrm>
            <a:prstGeom prst="rect">
              <a:avLst/>
            </a:prstGeom>
          </p:spPr>
        </p:pic>
      </p:grpSp>
      <p:grpSp>
        <p:nvGrpSpPr>
          <p:cNvPr id="11" name="Group 11"/>
          <p:cNvGrpSpPr/>
          <p:nvPr/>
        </p:nvGrpSpPr>
        <p:grpSpPr>
          <a:xfrm>
            <a:off x="6060955" y="5305147"/>
            <a:ext cx="4054640" cy="3196484"/>
            <a:chOff x="0" y="0"/>
            <a:chExt cx="5406187" cy="4261978"/>
          </a:xfrm>
        </p:grpSpPr>
        <p:pic>
          <p:nvPicPr>
            <p:cNvPr id="12" name="Picture 12"/>
            <p:cNvPicPr>
              <a:picLocks noChangeAspect="1"/>
            </p:cNvPicPr>
            <p:nvPr/>
          </p:nvPicPr>
          <p:blipFill>
            <a:blip r:embed="rId5"/>
            <a:srcRect l="2432" r="2432"/>
            <a:stretch>
              <a:fillRect/>
            </a:stretch>
          </p:blipFill>
          <p:spPr>
            <a:xfrm>
              <a:off x="0" y="0"/>
              <a:ext cx="5406187" cy="4261978"/>
            </a:xfrm>
            <a:prstGeom prst="rect">
              <a:avLst/>
            </a:prstGeom>
          </p:spPr>
        </p:pic>
      </p:grpSp>
      <p:grpSp>
        <p:nvGrpSpPr>
          <p:cNvPr id="13" name="Group 13"/>
          <p:cNvGrpSpPr/>
          <p:nvPr/>
        </p:nvGrpSpPr>
        <p:grpSpPr>
          <a:xfrm>
            <a:off x="11699974" y="2827108"/>
            <a:ext cx="662328" cy="197261"/>
            <a:chOff x="0" y="-28575"/>
            <a:chExt cx="174440" cy="51953"/>
          </a:xfrm>
        </p:grpSpPr>
        <p:sp>
          <p:nvSpPr>
            <p:cNvPr id="14" name="Freeform 14"/>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15" name="TextBox 15"/>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6" name="TextBox 16"/>
          <p:cNvSpPr txBox="1"/>
          <p:nvPr/>
        </p:nvSpPr>
        <p:spPr>
          <a:xfrm>
            <a:off x="11699974" y="1852605"/>
            <a:ext cx="5942526" cy="668655"/>
          </a:xfrm>
          <a:prstGeom prst="rect">
            <a:avLst/>
          </a:prstGeom>
        </p:spPr>
        <p:txBody>
          <a:bodyPr lIns="0" tIns="0" rIns="0" bIns="0" rtlCol="0" anchor="t">
            <a:spAutoFit/>
          </a:bodyPr>
          <a:lstStyle/>
          <a:p>
            <a:pPr algn="l">
              <a:lnSpc>
                <a:spcPts val="5250"/>
              </a:lnSpc>
            </a:pPr>
            <a:r>
              <a:rPr lang="en-US" sz="4200" b="1">
                <a:solidFill>
                  <a:srgbClr val="0D2039"/>
                </a:solidFill>
                <a:latin typeface="Inria Serif Bold"/>
                <a:ea typeface="Inria Serif Bold"/>
                <a:cs typeface="Inria Serif Bold"/>
                <a:sym typeface="Inria Serif Bold"/>
              </a:rPr>
              <a:t>Courtroom Testimony</a:t>
            </a:r>
          </a:p>
        </p:txBody>
      </p:sp>
      <p:grpSp>
        <p:nvGrpSpPr>
          <p:cNvPr id="17" name="Group 17"/>
          <p:cNvGrpSpPr/>
          <p:nvPr/>
        </p:nvGrpSpPr>
        <p:grpSpPr>
          <a:xfrm>
            <a:off x="12362302" y="2827108"/>
            <a:ext cx="662328" cy="197261"/>
            <a:chOff x="0" y="-28575"/>
            <a:chExt cx="174440" cy="51953"/>
          </a:xfrm>
        </p:grpSpPr>
        <p:sp>
          <p:nvSpPr>
            <p:cNvPr id="18" name="Freeform 18"/>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9" name="TextBox 19"/>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20" name="TextBox 20"/>
          <p:cNvSpPr txBox="1"/>
          <p:nvPr/>
        </p:nvSpPr>
        <p:spPr>
          <a:xfrm>
            <a:off x="11699974" y="3405369"/>
            <a:ext cx="5073941" cy="3106420"/>
          </a:xfrm>
          <a:prstGeom prst="rect">
            <a:avLst/>
          </a:prstGeom>
        </p:spPr>
        <p:txBody>
          <a:bodyPr lIns="0" tIns="0" rIns="0" bIns="0" rtlCol="0" anchor="t">
            <a:spAutoFit/>
          </a:bodyPr>
          <a:lstStyle/>
          <a:p>
            <a:pPr algn="just">
              <a:lnSpc>
                <a:spcPts val="3079"/>
              </a:lnSpc>
              <a:spcBef>
                <a:spcPct val="0"/>
              </a:spcBef>
            </a:pPr>
            <a:r>
              <a:rPr lang="en-US" sz="2199">
                <a:solidFill>
                  <a:srgbClr val="0D2039"/>
                </a:solidFill>
                <a:latin typeface="Open Sans"/>
                <a:ea typeface="Open Sans"/>
                <a:cs typeface="Open Sans"/>
                <a:sym typeface="Open Sans"/>
              </a:rPr>
              <a:t>LAP documentation may provide additional context during court proceedings. Officers may be asked to explain the circumstances of the LAP administration, the risk factors identified, and the response actions taken based on the information gathered.</a:t>
            </a:r>
          </a:p>
        </p:txBody>
      </p:sp>
      <p:sp>
        <p:nvSpPr>
          <p:cNvPr id="21" name="Freeform 21"/>
          <p:cNvSpPr/>
          <p:nvPr/>
        </p:nvSpPr>
        <p:spPr>
          <a:xfrm rot="-5400000">
            <a:off x="9699593" y="1300791"/>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5400000">
            <a:off x="9699593" y="8017204"/>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474611" y="777657"/>
            <a:ext cx="3089910" cy="487158"/>
          </a:xfrm>
          <a:custGeom>
            <a:avLst/>
            <a:gdLst/>
            <a:ahLst/>
            <a:cxnLst/>
            <a:rect l="l" t="t" r="r" b="b"/>
            <a:pathLst>
              <a:path w="3089910" h="487158">
                <a:moveTo>
                  <a:pt x="0" y="0"/>
                </a:moveTo>
                <a:lnTo>
                  <a:pt x="3089910" y="0"/>
                </a:lnTo>
                <a:lnTo>
                  <a:pt x="3089910" y="487158"/>
                </a:lnTo>
                <a:lnTo>
                  <a:pt x="0" y="487158"/>
                </a:lnTo>
                <a:lnTo>
                  <a:pt x="0" y="0"/>
                </a:lnTo>
                <a:close/>
              </a:path>
            </a:pathLst>
          </a:custGeom>
          <a:blipFill>
            <a:blip r:embed="rId7"/>
            <a:stretch>
              <a:fillRect b="-3069"/>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8496"/>
            <a:ext cx="8088274" cy="10446283"/>
            <a:chOff x="0" y="-28575"/>
            <a:chExt cx="2130245" cy="2751284"/>
          </a:xfrm>
        </p:grpSpPr>
        <p:sp>
          <p:nvSpPr>
            <p:cNvPr id="3" name="Freeform 3"/>
            <p:cNvSpPr/>
            <p:nvPr/>
          </p:nvSpPr>
          <p:spPr>
            <a:xfrm>
              <a:off x="0" y="0"/>
              <a:ext cx="2130245" cy="2722709"/>
            </a:xfrm>
            <a:custGeom>
              <a:avLst/>
              <a:gdLst/>
              <a:ahLst/>
              <a:cxnLst/>
              <a:rect l="l" t="t" r="r" b="b"/>
              <a:pathLst>
                <a:path w="2130245" h="2722709">
                  <a:moveTo>
                    <a:pt x="0" y="0"/>
                  </a:moveTo>
                  <a:lnTo>
                    <a:pt x="2130245" y="0"/>
                  </a:lnTo>
                  <a:lnTo>
                    <a:pt x="2130245" y="2722709"/>
                  </a:lnTo>
                  <a:lnTo>
                    <a:pt x="0" y="2722709"/>
                  </a:lnTo>
                  <a:close/>
                </a:path>
              </a:pathLst>
            </a:custGeom>
            <a:solidFill>
              <a:srgbClr val="0D2039"/>
            </a:solidFill>
          </p:spPr>
          <p:txBody>
            <a:bodyPr/>
            <a:lstStyle/>
            <a:p>
              <a:endParaRPr lang="en-US"/>
            </a:p>
          </p:txBody>
        </p:sp>
        <p:sp>
          <p:nvSpPr>
            <p:cNvPr id="4" name="TextBox 4"/>
            <p:cNvSpPr txBox="1"/>
            <p:nvPr/>
          </p:nvSpPr>
          <p:spPr>
            <a:xfrm>
              <a:off x="0" y="-28575"/>
              <a:ext cx="2130245" cy="2751284"/>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671579" y="1785369"/>
            <a:ext cx="4054640" cy="3196484"/>
            <a:chOff x="0" y="0"/>
            <a:chExt cx="5406187" cy="4261978"/>
          </a:xfrm>
        </p:grpSpPr>
        <p:pic>
          <p:nvPicPr>
            <p:cNvPr id="6" name="Picture 6"/>
            <p:cNvPicPr>
              <a:picLocks noChangeAspect="1"/>
            </p:cNvPicPr>
            <p:nvPr/>
          </p:nvPicPr>
          <p:blipFill>
            <a:blip r:embed="rId2"/>
            <a:srcRect l="7664" r="7664"/>
            <a:stretch>
              <a:fillRect/>
            </a:stretch>
          </p:blipFill>
          <p:spPr>
            <a:xfrm>
              <a:off x="0" y="0"/>
              <a:ext cx="5406187" cy="4261978"/>
            </a:xfrm>
            <a:prstGeom prst="rect">
              <a:avLst/>
            </a:prstGeom>
          </p:spPr>
        </p:pic>
      </p:grpSp>
      <p:grpSp>
        <p:nvGrpSpPr>
          <p:cNvPr id="7" name="Group 7"/>
          <p:cNvGrpSpPr/>
          <p:nvPr/>
        </p:nvGrpSpPr>
        <p:grpSpPr>
          <a:xfrm>
            <a:off x="1671579" y="5305147"/>
            <a:ext cx="4054640" cy="3196484"/>
            <a:chOff x="0" y="0"/>
            <a:chExt cx="5406187" cy="4261978"/>
          </a:xfrm>
        </p:grpSpPr>
        <p:pic>
          <p:nvPicPr>
            <p:cNvPr id="8" name="Picture 8"/>
            <p:cNvPicPr>
              <a:picLocks noChangeAspect="1"/>
            </p:cNvPicPr>
            <p:nvPr/>
          </p:nvPicPr>
          <p:blipFill>
            <a:blip r:embed="rId3"/>
            <a:srcRect l="7744" r="7744"/>
            <a:stretch>
              <a:fillRect/>
            </a:stretch>
          </p:blipFill>
          <p:spPr>
            <a:xfrm>
              <a:off x="0" y="0"/>
              <a:ext cx="5406187" cy="4261978"/>
            </a:xfrm>
            <a:prstGeom prst="rect">
              <a:avLst/>
            </a:prstGeom>
          </p:spPr>
        </p:pic>
      </p:grpSp>
      <p:grpSp>
        <p:nvGrpSpPr>
          <p:cNvPr id="9" name="Group 9"/>
          <p:cNvGrpSpPr/>
          <p:nvPr/>
        </p:nvGrpSpPr>
        <p:grpSpPr>
          <a:xfrm>
            <a:off x="6060955" y="1785369"/>
            <a:ext cx="4054640" cy="3196484"/>
            <a:chOff x="0" y="0"/>
            <a:chExt cx="5406187" cy="4261978"/>
          </a:xfrm>
        </p:grpSpPr>
        <p:pic>
          <p:nvPicPr>
            <p:cNvPr id="10" name="Picture 10"/>
            <p:cNvPicPr>
              <a:picLocks noChangeAspect="1"/>
            </p:cNvPicPr>
            <p:nvPr/>
          </p:nvPicPr>
          <p:blipFill>
            <a:blip r:embed="rId4"/>
            <a:srcRect l="7717" r="7717"/>
            <a:stretch>
              <a:fillRect/>
            </a:stretch>
          </p:blipFill>
          <p:spPr>
            <a:xfrm>
              <a:off x="0" y="0"/>
              <a:ext cx="5406187" cy="4261978"/>
            </a:xfrm>
            <a:prstGeom prst="rect">
              <a:avLst/>
            </a:prstGeom>
          </p:spPr>
        </p:pic>
      </p:grpSp>
      <p:grpSp>
        <p:nvGrpSpPr>
          <p:cNvPr id="11" name="Group 11"/>
          <p:cNvGrpSpPr/>
          <p:nvPr/>
        </p:nvGrpSpPr>
        <p:grpSpPr>
          <a:xfrm>
            <a:off x="6060955" y="5305147"/>
            <a:ext cx="4054640" cy="3196484"/>
            <a:chOff x="0" y="0"/>
            <a:chExt cx="5406187" cy="4261978"/>
          </a:xfrm>
        </p:grpSpPr>
        <p:pic>
          <p:nvPicPr>
            <p:cNvPr id="12" name="Picture 12"/>
            <p:cNvPicPr>
              <a:picLocks noChangeAspect="1"/>
            </p:cNvPicPr>
            <p:nvPr/>
          </p:nvPicPr>
          <p:blipFill>
            <a:blip r:embed="rId5"/>
            <a:srcRect l="10016" r="10016"/>
            <a:stretch>
              <a:fillRect/>
            </a:stretch>
          </p:blipFill>
          <p:spPr>
            <a:xfrm>
              <a:off x="0" y="0"/>
              <a:ext cx="5406187" cy="4261978"/>
            </a:xfrm>
            <a:prstGeom prst="rect">
              <a:avLst/>
            </a:prstGeom>
          </p:spPr>
        </p:pic>
      </p:grpSp>
      <p:grpSp>
        <p:nvGrpSpPr>
          <p:cNvPr id="13" name="Group 13"/>
          <p:cNvGrpSpPr/>
          <p:nvPr/>
        </p:nvGrpSpPr>
        <p:grpSpPr>
          <a:xfrm>
            <a:off x="11699974" y="2827108"/>
            <a:ext cx="662328" cy="197261"/>
            <a:chOff x="0" y="-28575"/>
            <a:chExt cx="174440" cy="51953"/>
          </a:xfrm>
        </p:grpSpPr>
        <p:sp>
          <p:nvSpPr>
            <p:cNvPr id="14" name="Freeform 14"/>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15" name="TextBox 15"/>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6" name="TextBox 16"/>
          <p:cNvSpPr txBox="1"/>
          <p:nvPr/>
        </p:nvSpPr>
        <p:spPr>
          <a:xfrm>
            <a:off x="11699974" y="1852605"/>
            <a:ext cx="5942526" cy="668655"/>
          </a:xfrm>
          <a:prstGeom prst="rect">
            <a:avLst/>
          </a:prstGeom>
        </p:spPr>
        <p:txBody>
          <a:bodyPr lIns="0" tIns="0" rIns="0" bIns="0" rtlCol="0" anchor="t">
            <a:spAutoFit/>
          </a:bodyPr>
          <a:lstStyle/>
          <a:p>
            <a:pPr algn="l">
              <a:lnSpc>
                <a:spcPts val="5250"/>
              </a:lnSpc>
            </a:pPr>
            <a:r>
              <a:rPr lang="en-US" sz="4200" b="1">
                <a:solidFill>
                  <a:srgbClr val="0D2039"/>
                </a:solidFill>
                <a:latin typeface="Inria Serif Bold"/>
                <a:ea typeface="Inria Serif Bold"/>
                <a:cs typeface="Inria Serif Bold"/>
                <a:sym typeface="Inria Serif Bold"/>
              </a:rPr>
              <a:t>DV Propensity</a:t>
            </a:r>
          </a:p>
        </p:txBody>
      </p:sp>
      <p:grpSp>
        <p:nvGrpSpPr>
          <p:cNvPr id="17" name="Group 17"/>
          <p:cNvGrpSpPr/>
          <p:nvPr/>
        </p:nvGrpSpPr>
        <p:grpSpPr>
          <a:xfrm>
            <a:off x="12362302" y="2827108"/>
            <a:ext cx="662328" cy="197261"/>
            <a:chOff x="0" y="-28575"/>
            <a:chExt cx="174440" cy="51953"/>
          </a:xfrm>
        </p:grpSpPr>
        <p:sp>
          <p:nvSpPr>
            <p:cNvPr id="18" name="Freeform 18"/>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9" name="TextBox 19"/>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20" name="TextBox 20"/>
          <p:cNvSpPr txBox="1"/>
          <p:nvPr/>
        </p:nvSpPr>
        <p:spPr>
          <a:xfrm>
            <a:off x="11699974" y="4715510"/>
            <a:ext cx="5073941" cy="3106420"/>
          </a:xfrm>
          <a:prstGeom prst="rect">
            <a:avLst/>
          </a:prstGeom>
        </p:spPr>
        <p:txBody>
          <a:bodyPr lIns="0" tIns="0" rIns="0" bIns="0" rtlCol="0" anchor="t">
            <a:spAutoFit/>
          </a:bodyPr>
          <a:lstStyle/>
          <a:p>
            <a:pPr algn="just">
              <a:lnSpc>
                <a:spcPts val="3079"/>
              </a:lnSpc>
              <a:spcBef>
                <a:spcPct val="0"/>
              </a:spcBef>
            </a:pPr>
            <a:r>
              <a:rPr lang="en-US" sz="2199">
                <a:solidFill>
                  <a:srgbClr val="0D2039"/>
                </a:solidFill>
                <a:latin typeface="Open Sans"/>
                <a:ea typeface="Open Sans"/>
                <a:cs typeface="Open Sans"/>
                <a:sym typeface="Open Sans"/>
              </a:rPr>
              <a:t>“A. In a criminal case in which the defendant is accused of an offense involving domestic violence or abuse, evidence of the commission of another act of domestic violence or abuse by the defendant is admissible and may be considered for its bearing on any matter to which it is relevant.”</a:t>
            </a:r>
          </a:p>
        </p:txBody>
      </p:sp>
      <p:sp>
        <p:nvSpPr>
          <p:cNvPr id="21" name="Freeform 21"/>
          <p:cNvSpPr/>
          <p:nvPr/>
        </p:nvSpPr>
        <p:spPr>
          <a:xfrm rot="-5400000">
            <a:off x="9699593" y="1300791"/>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5400000">
            <a:off x="9699593" y="8017204"/>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474611" y="777657"/>
            <a:ext cx="3089910" cy="487158"/>
          </a:xfrm>
          <a:custGeom>
            <a:avLst/>
            <a:gdLst/>
            <a:ahLst/>
            <a:cxnLst/>
            <a:rect l="l" t="t" r="r" b="b"/>
            <a:pathLst>
              <a:path w="3089910" h="487158">
                <a:moveTo>
                  <a:pt x="0" y="0"/>
                </a:moveTo>
                <a:lnTo>
                  <a:pt x="3089910" y="0"/>
                </a:lnTo>
                <a:lnTo>
                  <a:pt x="3089910" y="487158"/>
                </a:lnTo>
                <a:lnTo>
                  <a:pt x="0" y="487158"/>
                </a:lnTo>
                <a:lnTo>
                  <a:pt x="0" y="0"/>
                </a:lnTo>
                <a:close/>
              </a:path>
            </a:pathLst>
          </a:custGeom>
          <a:blipFill>
            <a:blip r:embed="rId7"/>
            <a:stretch>
              <a:fillRect b="-3069"/>
            </a:stretch>
          </a:blipFill>
        </p:spPr>
        <p:txBody>
          <a:bodyPr/>
          <a:lstStyle/>
          <a:p>
            <a:endParaRPr lang="en-US"/>
          </a:p>
        </p:txBody>
      </p:sp>
      <p:sp>
        <p:nvSpPr>
          <p:cNvPr id="24" name="TextBox 24"/>
          <p:cNvSpPr txBox="1"/>
          <p:nvPr/>
        </p:nvSpPr>
        <p:spPr>
          <a:xfrm>
            <a:off x="11699974" y="3571240"/>
            <a:ext cx="6664485" cy="763270"/>
          </a:xfrm>
          <a:prstGeom prst="rect">
            <a:avLst/>
          </a:prstGeom>
        </p:spPr>
        <p:txBody>
          <a:bodyPr lIns="0" tIns="0" rIns="0" bIns="0" rtlCol="0" anchor="t">
            <a:spAutoFit/>
          </a:bodyPr>
          <a:lstStyle/>
          <a:p>
            <a:pPr algn="just">
              <a:lnSpc>
                <a:spcPts val="3079"/>
              </a:lnSpc>
            </a:pPr>
            <a:r>
              <a:rPr lang="en-US" sz="2199" b="1">
                <a:solidFill>
                  <a:srgbClr val="0D2039"/>
                </a:solidFill>
                <a:latin typeface="Open Sans Bold"/>
                <a:ea typeface="Open Sans Bold"/>
                <a:cs typeface="Open Sans Bold"/>
                <a:sym typeface="Open Sans Bold"/>
              </a:rPr>
              <a:t>November 1, 2026 </a:t>
            </a:r>
          </a:p>
          <a:p>
            <a:pPr algn="just">
              <a:lnSpc>
                <a:spcPts val="3079"/>
              </a:lnSpc>
              <a:spcBef>
                <a:spcPct val="0"/>
              </a:spcBef>
            </a:pPr>
            <a:r>
              <a:rPr lang="en-US" sz="2199" b="1">
                <a:solidFill>
                  <a:srgbClr val="0D2039"/>
                </a:solidFill>
                <a:latin typeface="Open Sans Bold"/>
                <a:ea typeface="Open Sans Bold"/>
                <a:cs typeface="Open Sans Bold"/>
                <a:sym typeface="Open Sans Bold"/>
              </a:rPr>
              <a:t>12 O.S. § 2415 (OSCN 2026)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75290" y="1825628"/>
            <a:ext cx="5812710" cy="8461372"/>
            <a:chOff x="0" y="-28575"/>
            <a:chExt cx="1530919" cy="2228509"/>
          </a:xfrm>
        </p:grpSpPr>
        <p:sp>
          <p:nvSpPr>
            <p:cNvPr id="3" name="Freeform 3"/>
            <p:cNvSpPr/>
            <p:nvPr/>
          </p:nvSpPr>
          <p:spPr>
            <a:xfrm>
              <a:off x="0" y="0"/>
              <a:ext cx="1530919" cy="2199934"/>
            </a:xfrm>
            <a:custGeom>
              <a:avLst/>
              <a:gdLst/>
              <a:ahLst/>
              <a:cxnLst/>
              <a:rect l="l" t="t" r="r" b="b"/>
              <a:pathLst>
                <a:path w="1530919" h="2199934">
                  <a:moveTo>
                    <a:pt x="0" y="0"/>
                  </a:moveTo>
                  <a:lnTo>
                    <a:pt x="1530919" y="0"/>
                  </a:lnTo>
                  <a:lnTo>
                    <a:pt x="1530919" y="2199934"/>
                  </a:lnTo>
                  <a:lnTo>
                    <a:pt x="0" y="2199934"/>
                  </a:lnTo>
                  <a:close/>
                </a:path>
              </a:pathLst>
            </a:custGeom>
            <a:solidFill>
              <a:srgbClr val="0D2039"/>
            </a:solidFill>
          </p:spPr>
          <p:txBody>
            <a:bodyPr/>
            <a:lstStyle/>
            <a:p>
              <a:endParaRPr lang="en-US"/>
            </a:p>
          </p:txBody>
        </p:sp>
        <p:sp>
          <p:nvSpPr>
            <p:cNvPr id="4" name="TextBox 4"/>
            <p:cNvSpPr txBox="1"/>
            <p:nvPr/>
          </p:nvSpPr>
          <p:spPr>
            <a:xfrm>
              <a:off x="0" y="-28575"/>
              <a:ext cx="1530919" cy="2228509"/>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1032259" y="0"/>
            <a:ext cx="5812710" cy="8352876"/>
            <a:chOff x="0" y="0"/>
            <a:chExt cx="7750280" cy="11137167"/>
          </a:xfrm>
        </p:grpSpPr>
        <p:pic>
          <p:nvPicPr>
            <p:cNvPr id="6" name="Picture 6"/>
            <p:cNvPicPr>
              <a:picLocks noChangeAspect="1"/>
            </p:cNvPicPr>
            <p:nvPr/>
          </p:nvPicPr>
          <p:blipFill>
            <a:blip r:embed="rId2"/>
            <a:srcRect l="26818" r="26818"/>
            <a:stretch>
              <a:fillRect/>
            </a:stretch>
          </p:blipFill>
          <p:spPr>
            <a:xfrm>
              <a:off x="0" y="0"/>
              <a:ext cx="7750280" cy="11137167"/>
            </a:xfrm>
            <a:prstGeom prst="rect">
              <a:avLst/>
            </a:prstGeom>
          </p:spPr>
        </p:pic>
      </p:grpSp>
      <p:grpSp>
        <p:nvGrpSpPr>
          <p:cNvPr id="7" name="Group 7"/>
          <p:cNvGrpSpPr/>
          <p:nvPr/>
        </p:nvGrpSpPr>
        <p:grpSpPr>
          <a:xfrm>
            <a:off x="2019493" y="2695484"/>
            <a:ext cx="662328" cy="197261"/>
            <a:chOff x="0" y="-28575"/>
            <a:chExt cx="174440" cy="51953"/>
          </a:xfrm>
        </p:grpSpPr>
        <p:sp>
          <p:nvSpPr>
            <p:cNvPr id="8" name="Freeform 8"/>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9" name="TextBox 9"/>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0" name="TextBox 10"/>
          <p:cNvSpPr txBox="1"/>
          <p:nvPr/>
        </p:nvSpPr>
        <p:spPr>
          <a:xfrm>
            <a:off x="2019493" y="1625170"/>
            <a:ext cx="5691033" cy="860425"/>
          </a:xfrm>
          <a:prstGeom prst="rect">
            <a:avLst/>
          </a:prstGeom>
        </p:spPr>
        <p:txBody>
          <a:bodyPr lIns="0" tIns="0" rIns="0" bIns="0" rtlCol="0" anchor="t">
            <a:spAutoFit/>
          </a:bodyPr>
          <a:lstStyle/>
          <a:p>
            <a:pPr algn="l">
              <a:lnSpc>
                <a:spcPts val="6874"/>
              </a:lnSpc>
            </a:pPr>
            <a:r>
              <a:rPr lang="en-US" sz="5499" b="1">
                <a:solidFill>
                  <a:srgbClr val="0D2039"/>
                </a:solidFill>
                <a:latin typeface="Inria Serif Bold"/>
                <a:ea typeface="Inria Serif Bold"/>
                <a:cs typeface="Inria Serif Bold"/>
                <a:sym typeface="Inria Serif Bold"/>
              </a:rPr>
              <a:t>Your Role in LAP</a:t>
            </a:r>
          </a:p>
        </p:txBody>
      </p:sp>
      <p:grpSp>
        <p:nvGrpSpPr>
          <p:cNvPr id="11" name="Group 11"/>
          <p:cNvGrpSpPr/>
          <p:nvPr/>
        </p:nvGrpSpPr>
        <p:grpSpPr>
          <a:xfrm>
            <a:off x="2681822" y="2695484"/>
            <a:ext cx="662328" cy="197261"/>
            <a:chOff x="0" y="-28575"/>
            <a:chExt cx="174440" cy="51953"/>
          </a:xfrm>
        </p:grpSpPr>
        <p:sp>
          <p:nvSpPr>
            <p:cNvPr id="12" name="Freeform 12"/>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3" name="TextBox 13"/>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14" name="Group 14"/>
          <p:cNvGrpSpPr/>
          <p:nvPr/>
        </p:nvGrpSpPr>
        <p:grpSpPr>
          <a:xfrm>
            <a:off x="9144000" y="5814005"/>
            <a:ext cx="3741912" cy="1655037"/>
            <a:chOff x="0" y="-38100"/>
            <a:chExt cx="480741" cy="212630"/>
          </a:xfrm>
        </p:grpSpPr>
        <p:sp>
          <p:nvSpPr>
            <p:cNvPr id="15" name="Freeform 15"/>
            <p:cNvSpPr/>
            <p:nvPr/>
          </p:nvSpPr>
          <p:spPr>
            <a:xfrm>
              <a:off x="0" y="0"/>
              <a:ext cx="480741" cy="174530"/>
            </a:xfrm>
            <a:custGeom>
              <a:avLst/>
              <a:gdLst/>
              <a:ahLst/>
              <a:cxnLst/>
              <a:rect l="l" t="t" r="r" b="b"/>
              <a:pathLst>
                <a:path w="480741" h="174530">
                  <a:moveTo>
                    <a:pt x="0" y="0"/>
                  </a:moveTo>
                  <a:lnTo>
                    <a:pt x="480741" y="0"/>
                  </a:lnTo>
                  <a:lnTo>
                    <a:pt x="480741" y="174530"/>
                  </a:lnTo>
                  <a:lnTo>
                    <a:pt x="0" y="174530"/>
                  </a:lnTo>
                  <a:close/>
                </a:path>
              </a:pathLst>
            </a:custGeom>
            <a:solidFill>
              <a:srgbClr val="9E1D22"/>
            </a:solidFill>
          </p:spPr>
          <p:txBody>
            <a:bodyPr/>
            <a:lstStyle/>
            <a:p>
              <a:endParaRPr lang="en-US"/>
            </a:p>
          </p:txBody>
        </p:sp>
        <p:sp>
          <p:nvSpPr>
            <p:cNvPr id="16" name="TextBox 16"/>
            <p:cNvSpPr txBox="1"/>
            <p:nvPr/>
          </p:nvSpPr>
          <p:spPr>
            <a:xfrm>
              <a:off x="0" y="-38100"/>
              <a:ext cx="480741" cy="212630"/>
            </a:xfrm>
            <a:prstGeom prst="rect">
              <a:avLst/>
            </a:prstGeom>
          </p:spPr>
          <p:txBody>
            <a:bodyPr lIns="50800" tIns="50800" rIns="50800" bIns="50800" rtlCol="0" anchor="ctr"/>
            <a:lstStyle/>
            <a:p>
              <a:pPr algn="ctr">
                <a:lnSpc>
                  <a:spcPts val="2519"/>
                </a:lnSpc>
              </a:pPr>
              <a:endParaRPr/>
            </a:p>
          </p:txBody>
        </p:sp>
      </p:grpSp>
      <p:sp>
        <p:nvSpPr>
          <p:cNvPr id="17" name="TextBox 17"/>
          <p:cNvSpPr txBox="1"/>
          <p:nvPr/>
        </p:nvSpPr>
        <p:spPr>
          <a:xfrm>
            <a:off x="9329988" y="6211317"/>
            <a:ext cx="3404543" cy="1099821"/>
          </a:xfrm>
          <a:prstGeom prst="rect">
            <a:avLst/>
          </a:prstGeom>
        </p:spPr>
        <p:txBody>
          <a:bodyPr lIns="0" tIns="0" rIns="0" bIns="0" rtlCol="0" anchor="t">
            <a:spAutoFit/>
          </a:bodyPr>
          <a:lstStyle/>
          <a:p>
            <a:pPr marL="0" lvl="0" indent="0" algn="ctr">
              <a:lnSpc>
                <a:spcPts val="4479"/>
              </a:lnSpc>
              <a:spcBef>
                <a:spcPct val="0"/>
              </a:spcBef>
            </a:pPr>
            <a:r>
              <a:rPr lang="en-US" sz="3199" b="1" i="1" u="none" strike="noStrike">
                <a:solidFill>
                  <a:srgbClr val="FFFFFF"/>
                </a:solidFill>
                <a:latin typeface="Open Sans Bold Italics"/>
                <a:ea typeface="Open Sans Bold Italics"/>
                <a:cs typeface="Open Sans Bold Italics"/>
                <a:sym typeface="Open Sans Bold Italics"/>
              </a:rPr>
              <a:t>This is Proactive, Not Reactive.</a:t>
            </a:r>
          </a:p>
        </p:txBody>
      </p:sp>
      <p:sp>
        <p:nvSpPr>
          <p:cNvPr id="18" name="TextBox 18"/>
          <p:cNvSpPr txBox="1"/>
          <p:nvPr/>
        </p:nvSpPr>
        <p:spPr>
          <a:xfrm>
            <a:off x="2019493" y="3601085"/>
            <a:ext cx="5987415" cy="4990465"/>
          </a:xfrm>
          <a:prstGeom prst="rect">
            <a:avLst/>
          </a:prstGeom>
        </p:spPr>
        <p:txBody>
          <a:bodyPr lIns="0" tIns="0" rIns="0" bIns="0" rtlCol="0" anchor="t">
            <a:spAutoFit/>
          </a:bodyPr>
          <a:lstStyle/>
          <a:p>
            <a:pPr algn="just">
              <a:lnSpc>
                <a:spcPts val="2659"/>
              </a:lnSpc>
            </a:pPr>
            <a:r>
              <a:rPr lang="en-US" sz="1899" b="1" i="1">
                <a:solidFill>
                  <a:srgbClr val="0D2039"/>
                </a:solidFill>
                <a:latin typeface="Open Sans Bold Italics"/>
                <a:ea typeface="Open Sans Bold Italics"/>
                <a:cs typeface="Open Sans Bold Italics"/>
                <a:sym typeface="Open Sans Bold Italics"/>
              </a:rPr>
              <a:t>LAP provides additional context about risk, victim behavior, and offender patterns.</a:t>
            </a:r>
          </a:p>
          <a:p>
            <a:pPr algn="just">
              <a:lnSpc>
                <a:spcPts val="2659"/>
              </a:lnSpc>
            </a:pPr>
            <a:endParaRPr lang="en-US" sz="1899" b="1" i="1">
              <a:solidFill>
                <a:srgbClr val="0D2039"/>
              </a:solidFill>
              <a:latin typeface="Open Sans Bold Italics"/>
              <a:ea typeface="Open Sans Bold Italics"/>
              <a:cs typeface="Open Sans Bold Italics"/>
              <a:sym typeface="Open Sans Bold Italics"/>
            </a:endParaRPr>
          </a:p>
          <a:p>
            <a:pPr algn="just">
              <a:lnSpc>
                <a:spcPts val="2659"/>
              </a:lnSpc>
            </a:pPr>
            <a:r>
              <a:rPr lang="en-US" sz="1899" b="1" i="1">
                <a:solidFill>
                  <a:srgbClr val="0D2039"/>
                </a:solidFill>
                <a:latin typeface="Open Sans Bold Italics"/>
                <a:ea typeface="Open Sans Bold Italics"/>
                <a:cs typeface="Open Sans Bold Italics"/>
                <a:sym typeface="Open Sans Bold Italics"/>
              </a:rPr>
              <a:t>You </a:t>
            </a:r>
            <a:r>
              <a:rPr lang="en-US" sz="1899">
                <a:solidFill>
                  <a:srgbClr val="0D2039"/>
                </a:solidFill>
                <a:latin typeface="Open Sans"/>
                <a:ea typeface="Open Sans"/>
                <a:cs typeface="Open Sans"/>
                <a:sym typeface="Open Sans"/>
              </a:rPr>
              <a:t>are uniquely positioned to consider how patterns of coercion and control influence victim decisions, case progression, and safety concerns.</a:t>
            </a:r>
          </a:p>
          <a:p>
            <a:pPr algn="just">
              <a:lnSpc>
                <a:spcPts val="2659"/>
              </a:lnSpc>
            </a:pPr>
            <a:endParaRPr lang="en-US" sz="1899">
              <a:solidFill>
                <a:srgbClr val="0D2039"/>
              </a:solidFill>
              <a:latin typeface="Open Sans"/>
              <a:ea typeface="Open Sans"/>
              <a:cs typeface="Open Sans"/>
              <a:sym typeface="Open Sans"/>
            </a:endParaRPr>
          </a:p>
          <a:p>
            <a:pPr algn="just">
              <a:lnSpc>
                <a:spcPts val="2659"/>
              </a:lnSpc>
            </a:pPr>
            <a:r>
              <a:rPr lang="en-US" sz="1899">
                <a:solidFill>
                  <a:srgbClr val="0D2039"/>
                </a:solidFill>
                <a:latin typeface="Open Sans"/>
                <a:ea typeface="Open Sans"/>
                <a:cs typeface="Open Sans"/>
                <a:sym typeface="Open Sans"/>
              </a:rPr>
              <a:t>When LAP information is </a:t>
            </a:r>
            <a:r>
              <a:rPr lang="en-US" sz="1899" b="1" i="1">
                <a:solidFill>
                  <a:srgbClr val="0D2039"/>
                </a:solidFill>
                <a:latin typeface="Open Sans Bold Italics"/>
                <a:ea typeface="Open Sans Bold Italics"/>
                <a:cs typeface="Open Sans Bold Italics"/>
                <a:sym typeface="Open Sans Bold Italics"/>
              </a:rPr>
              <a:t>expected and consistently included</a:t>
            </a:r>
            <a:r>
              <a:rPr lang="en-US" sz="1899">
                <a:solidFill>
                  <a:srgbClr val="0D2039"/>
                </a:solidFill>
                <a:latin typeface="Open Sans"/>
                <a:ea typeface="Open Sans"/>
                <a:cs typeface="Open Sans"/>
                <a:sym typeface="Open Sans"/>
              </a:rPr>
              <a:t> in case materials, it strengthens communication between law enforcement, prosecutors, advocates, and the courts.</a:t>
            </a:r>
          </a:p>
          <a:p>
            <a:pPr algn="just">
              <a:lnSpc>
                <a:spcPts val="2659"/>
              </a:lnSpc>
            </a:pPr>
            <a:endParaRPr lang="en-US" sz="1899">
              <a:solidFill>
                <a:srgbClr val="0D2039"/>
              </a:solidFill>
              <a:latin typeface="Open Sans"/>
              <a:ea typeface="Open Sans"/>
              <a:cs typeface="Open Sans"/>
              <a:sym typeface="Open Sans"/>
            </a:endParaRPr>
          </a:p>
          <a:p>
            <a:pPr algn="just">
              <a:lnSpc>
                <a:spcPts val="2659"/>
              </a:lnSpc>
              <a:spcBef>
                <a:spcPct val="0"/>
              </a:spcBef>
            </a:pPr>
            <a:r>
              <a:rPr lang="en-US" sz="1899">
                <a:solidFill>
                  <a:srgbClr val="0D2039"/>
                </a:solidFill>
                <a:latin typeface="Open Sans"/>
                <a:ea typeface="Open Sans"/>
                <a:cs typeface="Open Sans"/>
                <a:sym typeface="Open Sans"/>
              </a:rPr>
              <a:t>The courtroom is one of the places </a:t>
            </a:r>
            <a:r>
              <a:rPr lang="en-US" sz="1899" b="1" i="1">
                <a:solidFill>
                  <a:srgbClr val="0D2039"/>
                </a:solidFill>
                <a:latin typeface="Open Sans Bold Italics"/>
                <a:ea typeface="Open Sans Bold Italics"/>
                <a:cs typeface="Open Sans Bold Italics"/>
                <a:sym typeface="Open Sans Bold Italics"/>
              </a:rPr>
              <a:t>where LAP’s purpose is realized</a:t>
            </a:r>
            <a:r>
              <a:rPr lang="en-US" sz="1899">
                <a:solidFill>
                  <a:srgbClr val="0D2039"/>
                </a:solidFill>
                <a:latin typeface="Open Sans"/>
                <a:ea typeface="Open Sans"/>
                <a:cs typeface="Open Sans"/>
                <a:sym typeface="Open Sans"/>
              </a:rPr>
              <a:t>, by ensuring risk factors and patterns of abuse are not overlooked.</a:t>
            </a:r>
          </a:p>
        </p:txBody>
      </p:sp>
      <p:sp>
        <p:nvSpPr>
          <p:cNvPr id="19" name="Freeform 19"/>
          <p:cNvSpPr/>
          <p:nvPr/>
        </p:nvSpPr>
        <p:spPr>
          <a:xfrm rot="-5400000">
            <a:off x="9212425" y="1865699"/>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20"/>
          <p:cNvSpPr/>
          <p:nvPr/>
        </p:nvSpPr>
        <p:spPr>
          <a:xfrm rot="-5400000">
            <a:off x="16428967" y="4132592"/>
            <a:ext cx="832003" cy="968854"/>
          </a:xfrm>
          <a:custGeom>
            <a:avLst/>
            <a:gdLst/>
            <a:ahLst/>
            <a:cxnLst/>
            <a:rect l="l" t="t" r="r" b="b"/>
            <a:pathLst>
              <a:path w="832003" h="968854">
                <a:moveTo>
                  <a:pt x="0" y="0"/>
                </a:moveTo>
                <a:lnTo>
                  <a:pt x="832004" y="0"/>
                </a:lnTo>
                <a:lnTo>
                  <a:pt x="832004" y="968854"/>
                </a:lnTo>
                <a:lnTo>
                  <a:pt x="0" y="9688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a:off x="474611" y="777657"/>
            <a:ext cx="3089765" cy="502087"/>
          </a:xfrm>
          <a:custGeom>
            <a:avLst/>
            <a:gdLst/>
            <a:ahLst/>
            <a:cxnLst/>
            <a:rect l="l" t="t" r="r" b="b"/>
            <a:pathLst>
              <a:path w="3089765" h="502087">
                <a:moveTo>
                  <a:pt x="0" y="0"/>
                </a:moveTo>
                <a:lnTo>
                  <a:pt x="3089765" y="0"/>
                </a:lnTo>
                <a:lnTo>
                  <a:pt x="3089765" y="502086"/>
                </a:lnTo>
                <a:lnTo>
                  <a:pt x="0" y="50208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92619" y="-108496"/>
            <a:ext cx="5095381" cy="10446283"/>
            <a:chOff x="0" y="-28575"/>
            <a:chExt cx="1341993" cy="2751284"/>
          </a:xfrm>
        </p:grpSpPr>
        <p:sp>
          <p:nvSpPr>
            <p:cNvPr id="3" name="Freeform 3"/>
            <p:cNvSpPr/>
            <p:nvPr/>
          </p:nvSpPr>
          <p:spPr>
            <a:xfrm>
              <a:off x="0" y="0"/>
              <a:ext cx="1341993" cy="2722709"/>
            </a:xfrm>
            <a:custGeom>
              <a:avLst/>
              <a:gdLst/>
              <a:ahLst/>
              <a:cxnLst/>
              <a:rect l="l" t="t" r="r" b="b"/>
              <a:pathLst>
                <a:path w="1341993" h="2722709">
                  <a:moveTo>
                    <a:pt x="0" y="0"/>
                  </a:moveTo>
                  <a:lnTo>
                    <a:pt x="1341993" y="0"/>
                  </a:lnTo>
                  <a:lnTo>
                    <a:pt x="1341993" y="2722709"/>
                  </a:lnTo>
                  <a:lnTo>
                    <a:pt x="0" y="2722709"/>
                  </a:lnTo>
                  <a:close/>
                </a:path>
              </a:pathLst>
            </a:custGeom>
            <a:solidFill>
              <a:srgbClr val="0D2039"/>
            </a:solidFill>
          </p:spPr>
          <p:txBody>
            <a:bodyPr/>
            <a:lstStyle/>
            <a:p>
              <a:endParaRPr lang="en-US"/>
            </a:p>
          </p:txBody>
        </p:sp>
        <p:sp>
          <p:nvSpPr>
            <p:cNvPr id="4" name="TextBox 4"/>
            <p:cNvSpPr txBox="1"/>
            <p:nvPr/>
          </p:nvSpPr>
          <p:spPr>
            <a:xfrm>
              <a:off x="0" y="-28575"/>
              <a:ext cx="1341993" cy="2751284"/>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9144000" y="1028700"/>
            <a:ext cx="8097237" cy="8229600"/>
            <a:chOff x="0" y="0"/>
            <a:chExt cx="10796317" cy="10972800"/>
          </a:xfrm>
        </p:grpSpPr>
        <p:pic>
          <p:nvPicPr>
            <p:cNvPr id="6" name="Picture 6"/>
            <p:cNvPicPr>
              <a:picLocks noChangeAspect="1"/>
            </p:cNvPicPr>
            <p:nvPr/>
          </p:nvPicPr>
          <p:blipFill>
            <a:blip r:embed="rId2"/>
            <a:srcRect l="34323"/>
            <a:stretch>
              <a:fillRect/>
            </a:stretch>
          </p:blipFill>
          <p:spPr>
            <a:xfrm>
              <a:off x="0" y="0"/>
              <a:ext cx="10796317" cy="10972800"/>
            </a:xfrm>
            <a:prstGeom prst="rect">
              <a:avLst/>
            </a:prstGeom>
          </p:spPr>
        </p:pic>
      </p:grpSp>
      <p:sp>
        <p:nvSpPr>
          <p:cNvPr id="7" name="TextBox 7"/>
          <p:cNvSpPr txBox="1"/>
          <p:nvPr/>
        </p:nvSpPr>
        <p:spPr>
          <a:xfrm>
            <a:off x="1717131" y="1695643"/>
            <a:ext cx="6921564" cy="2457450"/>
          </a:xfrm>
          <a:prstGeom prst="rect">
            <a:avLst/>
          </a:prstGeom>
        </p:spPr>
        <p:txBody>
          <a:bodyPr lIns="0" tIns="0" rIns="0" bIns="0" rtlCol="0" anchor="t">
            <a:spAutoFit/>
          </a:bodyPr>
          <a:lstStyle/>
          <a:p>
            <a:pPr algn="l">
              <a:lnSpc>
                <a:spcPts val="11495"/>
              </a:lnSpc>
            </a:pPr>
            <a:r>
              <a:rPr lang="en-US" sz="9579" b="1">
                <a:solidFill>
                  <a:srgbClr val="0D2039"/>
                </a:solidFill>
                <a:latin typeface="Inria Serif Bold"/>
                <a:ea typeface="Inria Serif Bold"/>
                <a:cs typeface="Inria Serif Bold"/>
                <a:sym typeface="Inria Serif Bold"/>
              </a:rPr>
              <a:t>Thank You.</a:t>
            </a:r>
          </a:p>
          <a:p>
            <a:pPr algn="l">
              <a:lnSpc>
                <a:spcPts val="7896"/>
              </a:lnSpc>
            </a:pPr>
            <a:r>
              <a:rPr lang="en-US" sz="6580" b="1">
                <a:solidFill>
                  <a:srgbClr val="0D2039"/>
                </a:solidFill>
                <a:latin typeface="Inria Serif Bold"/>
                <a:ea typeface="Inria Serif Bold"/>
                <a:cs typeface="Inria Serif Bold"/>
                <a:sym typeface="Inria Serif Bold"/>
              </a:rPr>
              <a:t>Let’s Get to Work.</a:t>
            </a:r>
          </a:p>
        </p:txBody>
      </p:sp>
      <p:grpSp>
        <p:nvGrpSpPr>
          <p:cNvPr id="8" name="Group 8"/>
          <p:cNvGrpSpPr/>
          <p:nvPr/>
        </p:nvGrpSpPr>
        <p:grpSpPr>
          <a:xfrm>
            <a:off x="1717131" y="4786879"/>
            <a:ext cx="662328" cy="197261"/>
            <a:chOff x="0" y="-28575"/>
            <a:chExt cx="174440" cy="51953"/>
          </a:xfrm>
        </p:grpSpPr>
        <p:sp>
          <p:nvSpPr>
            <p:cNvPr id="9" name="Freeform 9"/>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10" name="TextBox 10"/>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11" name="Group 11"/>
          <p:cNvGrpSpPr/>
          <p:nvPr/>
        </p:nvGrpSpPr>
        <p:grpSpPr>
          <a:xfrm>
            <a:off x="2379459" y="4786879"/>
            <a:ext cx="662328" cy="197261"/>
            <a:chOff x="0" y="-28575"/>
            <a:chExt cx="174440" cy="51953"/>
          </a:xfrm>
        </p:grpSpPr>
        <p:sp>
          <p:nvSpPr>
            <p:cNvPr id="12" name="Freeform 12"/>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3" name="TextBox 13"/>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4" name="TextBox 14"/>
          <p:cNvSpPr txBox="1"/>
          <p:nvPr/>
        </p:nvSpPr>
        <p:spPr>
          <a:xfrm>
            <a:off x="1717131" y="5746655"/>
            <a:ext cx="5957287" cy="1990090"/>
          </a:xfrm>
          <a:prstGeom prst="rect">
            <a:avLst/>
          </a:prstGeom>
        </p:spPr>
        <p:txBody>
          <a:bodyPr lIns="0" tIns="0" rIns="0" bIns="0" rtlCol="0" anchor="t">
            <a:spAutoFit/>
          </a:bodyPr>
          <a:lstStyle/>
          <a:p>
            <a:pPr algn="just">
              <a:lnSpc>
                <a:spcPts val="2659"/>
              </a:lnSpc>
              <a:spcBef>
                <a:spcPct val="0"/>
              </a:spcBef>
            </a:pPr>
            <a:r>
              <a:rPr lang="en-US" sz="1899">
                <a:solidFill>
                  <a:srgbClr val="0D2039"/>
                </a:solidFill>
                <a:latin typeface="Open Sans"/>
                <a:ea typeface="Open Sans"/>
                <a:cs typeface="Open Sans"/>
                <a:sym typeface="Open Sans"/>
              </a:rPr>
              <a:t>Our team is here as a resource and partner. We provide statewide training on LAP, what it is, how it is used, when it is initiated, and how it can help inform a more complete understanding of risk, victim safety, and offender behavior. We welcome your questions and are here to support you.</a:t>
            </a:r>
          </a:p>
        </p:txBody>
      </p:sp>
      <p:sp>
        <p:nvSpPr>
          <p:cNvPr id="15" name="TextBox 15"/>
          <p:cNvSpPr txBox="1"/>
          <p:nvPr/>
        </p:nvSpPr>
        <p:spPr>
          <a:xfrm>
            <a:off x="1717131" y="8117745"/>
            <a:ext cx="5957287" cy="323215"/>
          </a:xfrm>
          <a:prstGeom prst="rect">
            <a:avLst/>
          </a:prstGeom>
        </p:spPr>
        <p:txBody>
          <a:bodyPr lIns="0" tIns="0" rIns="0" bIns="0" rtlCol="0" anchor="t">
            <a:spAutoFit/>
          </a:bodyPr>
          <a:lstStyle/>
          <a:p>
            <a:pPr algn="l">
              <a:lnSpc>
                <a:spcPts val="2659"/>
              </a:lnSpc>
              <a:spcBef>
                <a:spcPct val="0"/>
              </a:spcBef>
            </a:pPr>
            <a:r>
              <a:rPr lang="en-US" sz="1899" b="1" i="1">
                <a:solidFill>
                  <a:srgbClr val="0D2039"/>
                </a:solidFill>
                <a:latin typeface="Open Sans Bold Italics"/>
                <a:ea typeface="Open Sans Bold Italics"/>
                <a:cs typeface="Open Sans Bold Italics"/>
                <a:sym typeface="Open Sans Bold Italics"/>
              </a:rPr>
              <a:t>lap.training@oag.ok.gov</a:t>
            </a:r>
          </a:p>
        </p:txBody>
      </p:sp>
      <p:sp>
        <p:nvSpPr>
          <p:cNvPr id="16" name="Freeform 16"/>
          <p:cNvSpPr/>
          <p:nvPr/>
        </p:nvSpPr>
        <p:spPr>
          <a:xfrm rot="-5400000">
            <a:off x="8727998" y="565268"/>
            <a:ext cx="832003" cy="968854"/>
          </a:xfrm>
          <a:custGeom>
            <a:avLst/>
            <a:gdLst/>
            <a:ahLst/>
            <a:cxnLst/>
            <a:rect l="l" t="t" r="r" b="b"/>
            <a:pathLst>
              <a:path w="832003" h="968854">
                <a:moveTo>
                  <a:pt x="0" y="0"/>
                </a:moveTo>
                <a:lnTo>
                  <a:pt x="832004" y="0"/>
                </a:lnTo>
                <a:lnTo>
                  <a:pt x="832004" y="968854"/>
                </a:lnTo>
                <a:lnTo>
                  <a:pt x="0" y="9688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5400000">
            <a:off x="10777683" y="8803665"/>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474611" y="777657"/>
            <a:ext cx="3089765" cy="502087"/>
          </a:xfrm>
          <a:custGeom>
            <a:avLst/>
            <a:gdLst/>
            <a:ahLst/>
            <a:cxnLst/>
            <a:rect l="l" t="t" r="r" b="b"/>
            <a:pathLst>
              <a:path w="3089765" h="502087">
                <a:moveTo>
                  <a:pt x="0" y="0"/>
                </a:moveTo>
                <a:lnTo>
                  <a:pt x="3089765" y="0"/>
                </a:lnTo>
                <a:lnTo>
                  <a:pt x="3089765" y="502086"/>
                </a:lnTo>
                <a:lnTo>
                  <a:pt x="0" y="50208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695975" y="0"/>
            <a:ext cx="9592025" cy="10287000"/>
            <a:chOff x="0" y="0"/>
            <a:chExt cx="12789366" cy="13716000"/>
          </a:xfrm>
        </p:grpSpPr>
        <p:pic>
          <p:nvPicPr>
            <p:cNvPr id="3" name="Picture 3"/>
            <p:cNvPicPr>
              <a:picLocks noChangeAspect="1"/>
            </p:cNvPicPr>
            <p:nvPr/>
          </p:nvPicPr>
          <p:blipFill>
            <a:blip r:embed="rId2"/>
            <a:srcRect l="21714" r="16122"/>
            <a:stretch>
              <a:fillRect/>
            </a:stretch>
          </p:blipFill>
          <p:spPr>
            <a:xfrm>
              <a:off x="0" y="0"/>
              <a:ext cx="12789366" cy="13716000"/>
            </a:xfrm>
            <a:prstGeom prst="rect">
              <a:avLst/>
            </a:prstGeom>
          </p:spPr>
        </p:pic>
      </p:grpSp>
      <p:grpSp>
        <p:nvGrpSpPr>
          <p:cNvPr id="4" name="Group 4"/>
          <p:cNvGrpSpPr/>
          <p:nvPr/>
        </p:nvGrpSpPr>
        <p:grpSpPr>
          <a:xfrm>
            <a:off x="1876316" y="3063186"/>
            <a:ext cx="662328" cy="197261"/>
            <a:chOff x="0" y="-28575"/>
            <a:chExt cx="174440" cy="51953"/>
          </a:xfrm>
        </p:grpSpPr>
        <p:sp>
          <p:nvSpPr>
            <p:cNvPr id="5" name="Freeform 5"/>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6" name="TextBox 6"/>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2538644" y="3063186"/>
            <a:ext cx="662328" cy="197261"/>
            <a:chOff x="0" y="-28575"/>
            <a:chExt cx="174440" cy="51953"/>
          </a:xfrm>
        </p:grpSpPr>
        <p:sp>
          <p:nvSpPr>
            <p:cNvPr id="8" name="Freeform 8"/>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9" name="TextBox 9"/>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10" name="Group 10"/>
          <p:cNvGrpSpPr/>
          <p:nvPr/>
        </p:nvGrpSpPr>
        <p:grpSpPr>
          <a:xfrm>
            <a:off x="1876316" y="6829292"/>
            <a:ext cx="5513237" cy="1640537"/>
            <a:chOff x="0" y="-38100"/>
            <a:chExt cx="1452046" cy="432076"/>
          </a:xfrm>
        </p:grpSpPr>
        <p:sp>
          <p:nvSpPr>
            <p:cNvPr id="11" name="Freeform 11"/>
            <p:cNvSpPr/>
            <p:nvPr/>
          </p:nvSpPr>
          <p:spPr>
            <a:xfrm>
              <a:off x="0" y="0"/>
              <a:ext cx="1452046" cy="393976"/>
            </a:xfrm>
            <a:custGeom>
              <a:avLst/>
              <a:gdLst/>
              <a:ahLst/>
              <a:cxnLst/>
              <a:rect l="l" t="t" r="r" b="b"/>
              <a:pathLst>
                <a:path w="1452046" h="393976">
                  <a:moveTo>
                    <a:pt x="0" y="0"/>
                  </a:moveTo>
                  <a:lnTo>
                    <a:pt x="1452046" y="0"/>
                  </a:lnTo>
                  <a:lnTo>
                    <a:pt x="1452046" y="393976"/>
                  </a:lnTo>
                  <a:lnTo>
                    <a:pt x="0" y="393976"/>
                  </a:lnTo>
                  <a:close/>
                </a:path>
              </a:pathLst>
            </a:custGeom>
            <a:solidFill>
              <a:srgbClr val="0D2039"/>
            </a:solidFill>
          </p:spPr>
          <p:txBody>
            <a:bodyPr/>
            <a:lstStyle/>
            <a:p>
              <a:endParaRPr lang="en-US"/>
            </a:p>
          </p:txBody>
        </p:sp>
        <p:sp>
          <p:nvSpPr>
            <p:cNvPr id="12" name="TextBox 12"/>
            <p:cNvSpPr txBox="1"/>
            <p:nvPr/>
          </p:nvSpPr>
          <p:spPr>
            <a:xfrm>
              <a:off x="0" y="-38100"/>
              <a:ext cx="1452046" cy="432076"/>
            </a:xfrm>
            <a:prstGeom prst="rect">
              <a:avLst/>
            </a:prstGeom>
          </p:spPr>
          <p:txBody>
            <a:bodyPr lIns="50800" tIns="50800" rIns="50800" bIns="50800" rtlCol="0" anchor="ctr"/>
            <a:lstStyle/>
            <a:p>
              <a:pPr algn="ctr">
                <a:lnSpc>
                  <a:spcPts val="2519"/>
                </a:lnSpc>
              </a:pPr>
              <a:endParaRPr/>
            </a:p>
          </p:txBody>
        </p:sp>
      </p:grpSp>
      <p:sp>
        <p:nvSpPr>
          <p:cNvPr id="13" name="Freeform 13"/>
          <p:cNvSpPr/>
          <p:nvPr/>
        </p:nvSpPr>
        <p:spPr>
          <a:xfrm rot="-5400000">
            <a:off x="8262622" y="7430887"/>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474611" y="777657"/>
            <a:ext cx="3089765" cy="502087"/>
          </a:xfrm>
          <a:custGeom>
            <a:avLst/>
            <a:gdLst/>
            <a:ahLst/>
            <a:cxnLst/>
            <a:rect l="l" t="t" r="r" b="b"/>
            <a:pathLst>
              <a:path w="3089765" h="502087">
                <a:moveTo>
                  <a:pt x="0" y="0"/>
                </a:moveTo>
                <a:lnTo>
                  <a:pt x="3089765" y="0"/>
                </a:lnTo>
                <a:lnTo>
                  <a:pt x="3089765" y="502086"/>
                </a:lnTo>
                <a:lnTo>
                  <a:pt x="0" y="502086"/>
                </a:lnTo>
                <a:lnTo>
                  <a:pt x="0" y="0"/>
                </a:lnTo>
                <a:close/>
              </a:path>
            </a:pathLst>
          </a:custGeom>
          <a:blipFill>
            <a:blip r:embed="rId4"/>
            <a:stretch>
              <a:fillRect/>
            </a:stretch>
          </a:blipFill>
        </p:spPr>
        <p:txBody>
          <a:bodyPr/>
          <a:lstStyle/>
          <a:p>
            <a:endParaRPr lang="en-US"/>
          </a:p>
        </p:txBody>
      </p:sp>
      <p:sp>
        <p:nvSpPr>
          <p:cNvPr id="15" name="TextBox 15"/>
          <p:cNvSpPr txBox="1"/>
          <p:nvPr/>
        </p:nvSpPr>
        <p:spPr>
          <a:xfrm>
            <a:off x="1876316" y="1927109"/>
            <a:ext cx="5802045" cy="860425"/>
          </a:xfrm>
          <a:prstGeom prst="rect">
            <a:avLst/>
          </a:prstGeom>
        </p:spPr>
        <p:txBody>
          <a:bodyPr lIns="0" tIns="0" rIns="0" bIns="0" rtlCol="0" anchor="t">
            <a:spAutoFit/>
          </a:bodyPr>
          <a:lstStyle/>
          <a:p>
            <a:pPr algn="l">
              <a:lnSpc>
                <a:spcPts val="6874"/>
              </a:lnSpc>
            </a:pPr>
            <a:r>
              <a:rPr lang="en-US" sz="5499" b="1">
                <a:solidFill>
                  <a:srgbClr val="0D2039"/>
                </a:solidFill>
                <a:latin typeface="Inria Serif Bold"/>
                <a:ea typeface="Inria Serif Bold"/>
                <a:cs typeface="Inria Serif Bold"/>
                <a:sym typeface="Inria Serif Bold"/>
              </a:rPr>
              <a:t>What is LAP? </a:t>
            </a:r>
          </a:p>
        </p:txBody>
      </p:sp>
      <p:sp>
        <p:nvSpPr>
          <p:cNvPr id="16" name="TextBox 16"/>
          <p:cNvSpPr txBox="1"/>
          <p:nvPr/>
        </p:nvSpPr>
        <p:spPr>
          <a:xfrm>
            <a:off x="1876316" y="3612872"/>
            <a:ext cx="5513237" cy="2811780"/>
          </a:xfrm>
          <a:prstGeom prst="rect">
            <a:avLst/>
          </a:prstGeom>
        </p:spPr>
        <p:txBody>
          <a:bodyPr lIns="0" tIns="0" rIns="0" bIns="0" rtlCol="0" anchor="t">
            <a:spAutoFit/>
          </a:bodyPr>
          <a:lstStyle/>
          <a:p>
            <a:pPr algn="just">
              <a:lnSpc>
                <a:spcPts val="2519"/>
              </a:lnSpc>
              <a:spcBef>
                <a:spcPct val="0"/>
              </a:spcBef>
            </a:pPr>
            <a:r>
              <a:rPr lang="en-US" sz="1799">
                <a:solidFill>
                  <a:srgbClr val="0D2039"/>
                </a:solidFill>
                <a:latin typeface="Open Sans"/>
                <a:ea typeface="Open Sans"/>
                <a:cs typeface="Open Sans"/>
                <a:sym typeface="Open Sans"/>
              </a:rPr>
              <a:t>LAP is a life-saving tool used across Oklahoma to identify victims of intimate partner violence (IPV) who are at the highest risk of homicide. By swiftly connecting individuals with local service providers for immediate safety planning and advocacy, LAP seeks to interrupt the cycle of violence before it turns deadly. This proactive approach delivers vital support and information at the most crucial moment, when it can save lives.</a:t>
            </a:r>
          </a:p>
        </p:txBody>
      </p:sp>
      <p:sp>
        <p:nvSpPr>
          <p:cNvPr id="17" name="TextBox 17"/>
          <p:cNvSpPr txBox="1"/>
          <p:nvPr/>
        </p:nvSpPr>
        <p:spPr>
          <a:xfrm>
            <a:off x="2210543" y="7244688"/>
            <a:ext cx="4844783" cy="925830"/>
          </a:xfrm>
          <a:prstGeom prst="rect">
            <a:avLst/>
          </a:prstGeom>
        </p:spPr>
        <p:txBody>
          <a:bodyPr lIns="0" tIns="0" rIns="0" bIns="0" rtlCol="0" anchor="t">
            <a:spAutoFit/>
          </a:bodyPr>
          <a:lstStyle/>
          <a:p>
            <a:pPr algn="just">
              <a:lnSpc>
                <a:spcPts val="2519"/>
              </a:lnSpc>
              <a:spcBef>
                <a:spcPct val="0"/>
              </a:spcBef>
            </a:pPr>
            <a:r>
              <a:rPr lang="en-US" sz="1799" b="1" i="1">
                <a:solidFill>
                  <a:srgbClr val="FFFFFF"/>
                </a:solidFill>
                <a:latin typeface="Open Sans Bold Italics"/>
                <a:ea typeface="Open Sans Bold Italics"/>
                <a:cs typeface="Open Sans Bold Italics"/>
                <a:sym typeface="Open Sans Bold Italics"/>
              </a:rPr>
              <a:t>“At the core of the LAP process is a willing partnership between law enforcement and a local victim service provider.”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81382" y="0"/>
            <a:ext cx="3206618" cy="2984515"/>
            <a:chOff x="0" y="0"/>
            <a:chExt cx="4275491" cy="3979354"/>
          </a:xfrm>
        </p:grpSpPr>
        <p:pic>
          <p:nvPicPr>
            <p:cNvPr id="3" name="Picture 3"/>
            <p:cNvPicPr>
              <a:picLocks noChangeAspect="1"/>
            </p:cNvPicPr>
            <p:nvPr/>
          </p:nvPicPr>
          <p:blipFill>
            <a:blip r:embed="rId2"/>
            <a:srcRect l="62554" t="32490" r="7048" b="19558"/>
            <a:stretch>
              <a:fillRect/>
            </a:stretch>
          </p:blipFill>
          <p:spPr>
            <a:xfrm>
              <a:off x="0" y="0"/>
              <a:ext cx="4275491" cy="3979354"/>
            </a:xfrm>
            <a:prstGeom prst="rect">
              <a:avLst/>
            </a:prstGeom>
          </p:spPr>
        </p:pic>
      </p:grpSp>
      <p:grpSp>
        <p:nvGrpSpPr>
          <p:cNvPr id="4" name="Group 4"/>
          <p:cNvGrpSpPr/>
          <p:nvPr/>
        </p:nvGrpSpPr>
        <p:grpSpPr>
          <a:xfrm>
            <a:off x="8824864" y="0"/>
            <a:ext cx="5759252" cy="2984515"/>
            <a:chOff x="0" y="0"/>
            <a:chExt cx="7679002" cy="3979354"/>
          </a:xfrm>
        </p:grpSpPr>
        <p:pic>
          <p:nvPicPr>
            <p:cNvPr id="5" name="Picture 5"/>
            <p:cNvPicPr>
              <a:picLocks noChangeAspect="1"/>
            </p:cNvPicPr>
            <p:nvPr/>
          </p:nvPicPr>
          <p:blipFill>
            <a:blip r:embed="rId2"/>
            <a:srcRect t="30620" r="39334" b="16095"/>
            <a:stretch>
              <a:fillRect/>
            </a:stretch>
          </p:blipFill>
          <p:spPr>
            <a:xfrm>
              <a:off x="0" y="0"/>
              <a:ext cx="7679002" cy="3979354"/>
            </a:xfrm>
            <a:prstGeom prst="rect">
              <a:avLst/>
            </a:prstGeom>
          </p:spPr>
        </p:pic>
      </p:grpSp>
      <p:grpSp>
        <p:nvGrpSpPr>
          <p:cNvPr id="6" name="Group 6"/>
          <p:cNvGrpSpPr/>
          <p:nvPr/>
        </p:nvGrpSpPr>
        <p:grpSpPr>
          <a:xfrm>
            <a:off x="1876316" y="4733177"/>
            <a:ext cx="662328" cy="197261"/>
            <a:chOff x="0" y="-28575"/>
            <a:chExt cx="174440" cy="51953"/>
          </a:xfrm>
        </p:grpSpPr>
        <p:sp>
          <p:nvSpPr>
            <p:cNvPr id="7" name="Freeform 7"/>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8" name="TextBox 8"/>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9" name="Group 9"/>
          <p:cNvGrpSpPr/>
          <p:nvPr/>
        </p:nvGrpSpPr>
        <p:grpSpPr>
          <a:xfrm>
            <a:off x="2538644" y="4733177"/>
            <a:ext cx="662328" cy="197261"/>
            <a:chOff x="0" y="-28575"/>
            <a:chExt cx="174440" cy="51953"/>
          </a:xfrm>
        </p:grpSpPr>
        <p:sp>
          <p:nvSpPr>
            <p:cNvPr id="10" name="Freeform 10"/>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1" name="TextBox 11"/>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12" name="Group 12"/>
          <p:cNvGrpSpPr/>
          <p:nvPr/>
        </p:nvGrpSpPr>
        <p:grpSpPr>
          <a:xfrm>
            <a:off x="1876316" y="5371177"/>
            <a:ext cx="3345618" cy="3305338"/>
            <a:chOff x="0" y="-28575"/>
            <a:chExt cx="731118" cy="722315"/>
          </a:xfrm>
        </p:grpSpPr>
        <p:sp>
          <p:nvSpPr>
            <p:cNvPr id="13" name="Freeform 13"/>
            <p:cNvSpPr/>
            <p:nvPr/>
          </p:nvSpPr>
          <p:spPr>
            <a:xfrm>
              <a:off x="0" y="0"/>
              <a:ext cx="731118" cy="693740"/>
            </a:xfrm>
            <a:custGeom>
              <a:avLst/>
              <a:gdLst/>
              <a:ahLst/>
              <a:cxnLst/>
              <a:rect l="l" t="t" r="r" b="b"/>
              <a:pathLst>
                <a:path w="731118" h="693740">
                  <a:moveTo>
                    <a:pt x="0" y="0"/>
                  </a:moveTo>
                  <a:lnTo>
                    <a:pt x="731118" y="0"/>
                  </a:lnTo>
                  <a:lnTo>
                    <a:pt x="731118" y="693740"/>
                  </a:lnTo>
                  <a:lnTo>
                    <a:pt x="0" y="693740"/>
                  </a:lnTo>
                  <a:close/>
                </a:path>
              </a:pathLst>
            </a:custGeom>
            <a:solidFill>
              <a:srgbClr val="9E1D22"/>
            </a:solidFill>
          </p:spPr>
          <p:txBody>
            <a:bodyPr/>
            <a:lstStyle/>
            <a:p>
              <a:endParaRPr lang="en-US"/>
            </a:p>
          </p:txBody>
        </p:sp>
        <p:sp>
          <p:nvSpPr>
            <p:cNvPr id="14" name="TextBox 14"/>
            <p:cNvSpPr txBox="1"/>
            <p:nvPr/>
          </p:nvSpPr>
          <p:spPr>
            <a:xfrm>
              <a:off x="0" y="-28575"/>
              <a:ext cx="731118" cy="722315"/>
            </a:xfrm>
            <a:prstGeom prst="rect">
              <a:avLst/>
            </a:prstGeom>
          </p:spPr>
          <p:txBody>
            <a:bodyPr lIns="50800" tIns="50800" rIns="50800" bIns="50800" rtlCol="0" anchor="ctr"/>
            <a:lstStyle/>
            <a:p>
              <a:pPr algn="ctr">
                <a:lnSpc>
                  <a:spcPts val="2239"/>
                </a:lnSpc>
              </a:pPr>
              <a:endParaRPr/>
            </a:p>
          </p:txBody>
        </p:sp>
      </p:grpSp>
      <p:sp>
        <p:nvSpPr>
          <p:cNvPr id="15" name="Freeform 15"/>
          <p:cNvSpPr/>
          <p:nvPr/>
        </p:nvSpPr>
        <p:spPr>
          <a:xfrm rot="-5400000">
            <a:off x="8364109" y="960275"/>
            <a:ext cx="832003" cy="968854"/>
          </a:xfrm>
          <a:custGeom>
            <a:avLst/>
            <a:gdLst/>
            <a:ahLst/>
            <a:cxnLst/>
            <a:rect l="l" t="t" r="r" b="b"/>
            <a:pathLst>
              <a:path w="832003" h="968854">
                <a:moveTo>
                  <a:pt x="0" y="0"/>
                </a:moveTo>
                <a:lnTo>
                  <a:pt x="832003" y="0"/>
                </a:lnTo>
                <a:lnTo>
                  <a:pt x="832003" y="968853"/>
                </a:lnTo>
                <a:lnTo>
                  <a:pt x="0" y="96885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400000">
            <a:off x="17818546" y="3789399"/>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7"/>
          <p:cNvSpPr txBox="1"/>
          <p:nvPr/>
        </p:nvSpPr>
        <p:spPr>
          <a:xfrm>
            <a:off x="1876316" y="2062645"/>
            <a:ext cx="5802045" cy="860425"/>
          </a:xfrm>
          <a:prstGeom prst="rect">
            <a:avLst/>
          </a:prstGeom>
        </p:spPr>
        <p:txBody>
          <a:bodyPr lIns="0" tIns="0" rIns="0" bIns="0" rtlCol="0" anchor="t">
            <a:spAutoFit/>
          </a:bodyPr>
          <a:lstStyle/>
          <a:p>
            <a:pPr algn="l">
              <a:lnSpc>
                <a:spcPts val="6874"/>
              </a:lnSpc>
            </a:pPr>
            <a:r>
              <a:rPr lang="en-US" sz="5499" b="1">
                <a:solidFill>
                  <a:srgbClr val="0D2039"/>
                </a:solidFill>
                <a:latin typeface="Inria Serif Bold"/>
                <a:ea typeface="Inria Serif Bold"/>
                <a:cs typeface="Inria Serif Bold"/>
                <a:sym typeface="Inria Serif Bold"/>
              </a:rPr>
              <a:t>Our Team</a:t>
            </a:r>
          </a:p>
        </p:txBody>
      </p:sp>
      <p:sp>
        <p:nvSpPr>
          <p:cNvPr id="18" name="Freeform 18"/>
          <p:cNvSpPr/>
          <p:nvPr/>
        </p:nvSpPr>
        <p:spPr>
          <a:xfrm>
            <a:off x="474611" y="777657"/>
            <a:ext cx="3089765" cy="502087"/>
          </a:xfrm>
          <a:custGeom>
            <a:avLst/>
            <a:gdLst/>
            <a:ahLst/>
            <a:cxnLst/>
            <a:rect l="l" t="t" r="r" b="b"/>
            <a:pathLst>
              <a:path w="3089765" h="502087">
                <a:moveTo>
                  <a:pt x="0" y="0"/>
                </a:moveTo>
                <a:lnTo>
                  <a:pt x="3089765" y="0"/>
                </a:lnTo>
                <a:lnTo>
                  <a:pt x="3089765" y="502086"/>
                </a:lnTo>
                <a:lnTo>
                  <a:pt x="0" y="502086"/>
                </a:lnTo>
                <a:lnTo>
                  <a:pt x="0" y="0"/>
                </a:lnTo>
                <a:close/>
              </a:path>
            </a:pathLst>
          </a:custGeom>
          <a:blipFill>
            <a:blip r:embed="rId4"/>
            <a:stretch>
              <a:fillRect/>
            </a:stretch>
          </a:blipFill>
        </p:spPr>
        <p:txBody>
          <a:bodyPr/>
          <a:lstStyle/>
          <a:p>
            <a:endParaRPr lang="en-US"/>
          </a:p>
        </p:txBody>
      </p:sp>
      <p:sp>
        <p:nvSpPr>
          <p:cNvPr id="19" name="TextBox 19"/>
          <p:cNvSpPr txBox="1"/>
          <p:nvPr/>
        </p:nvSpPr>
        <p:spPr>
          <a:xfrm>
            <a:off x="1876316" y="2955940"/>
            <a:ext cx="6419368" cy="1554480"/>
          </a:xfrm>
          <a:prstGeom prst="rect">
            <a:avLst/>
          </a:prstGeom>
        </p:spPr>
        <p:txBody>
          <a:bodyPr lIns="0" tIns="0" rIns="0" bIns="0" rtlCol="0" anchor="t">
            <a:spAutoFit/>
          </a:bodyPr>
          <a:lstStyle/>
          <a:p>
            <a:pPr algn="just">
              <a:lnSpc>
                <a:spcPts val="2519"/>
              </a:lnSpc>
            </a:pPr>
            <a:r>
              <a:rPr lang="en-US" sz="1799">
                <a:solidFill>
                  <a:srgbClr val="0D2039"/>
                </a:solidFill>
                <a:latin typeface="Open Sans"/>
                <a:ea typeface="Open Sans"/>
                <a:cs typeface="Open Sans"/>
                <a:sym typeface="Open Sans"/>
              </a:rPr>
              <a:t>We train law enforcement on LAP because it saves lives by identifying high-risk intimate partner violence (IPV) and connecting victims to help before it’s too late.</a:t>
            </a:r>
          </a:p>
          <a:p>
            <a:pPr algn="just">
              <a:lnSpc>
                <a:spcPts val="2519"/>
              </a:lnSpc>
            </a:pPr>
            <a:endParaRPr lang="en-US" sz="1799">
              <a:solidFill>
                <a:srgbClr val="0D2039"/>
              </a:solidFill>
              <a:latin typeface="Open Sans"/>
              <a:ea typeface="Open Sans"/>
              <a:cs typeface="Open Sans"/>
              <a:sym typeface="Open Sans"/>
            </a:endParaRPr>
          </a:p>
          <a:p>
            <a:pPr algn="just">
              <a:lnSpc>
                <a:spcPts val="2519"/>
              </a:lnSpc>
              <a:spcBef>
                <a:spcPct val="0"/>
              </a:spcBef>
            </a:pPr>
            <a:r>
              <a:rPr lang="en-US" sz="1799" b="1" i="1">
                <a:solidFill>
                  <a:srgbClr val="0D2039"/>
                </a:solidFill>
                <a:latin typeface="Open Sans Bold Italics"/>
                <a:ea typeface="Open Sans Bold Italics"/>
                <a:cs typeface="Open Sans Bold Italics"/>
                <a:sym typeface="Open Sans Bold Italics"/>
              </a:rPr>
              <a:t>Why LAP? </a:t>
            </a:r>
          </a:p>
        </p:txBody>
      </p:sp>
      <p:grpSp>
        <p:nvGrpSpPr>
          <p:cNvPr id="20" name="Group 20"/>
          <p:cNvGrpSpPr/>
          <p:nvPr/>
        </p:nvGrpSpPr>
        <p:grpSpPr>
          <a:xfrm>
            <a:off x="2281740" y="6030266"/>
            <a:ext cx="2534770" cy="2117920"/>
            <a:chOff x="0" y="0"/>
            <a:chExt cx="3379693" cy="2823894"/>
          </a:xfrm>
        </p:grpSpPr>
        <p:sp>
          <p:nvSpPr>
            <p:cNvPr id="21" name="TextBox 21"/>
            <p:cNvSpPr txBox="1"/>
            <p:nvPr/>
          </p:nvSpPr>
          <p:spPr>
            <a:xfrm>
              <a:off x="0" y="953819"/>
              <a:ext cx="3379693" cy="333375"/>
            </a:xfrm>
            <a:prstGeom prst="rect">
              <a:avLst/>
            </a:prstGeom>
          </p:spPr>
          <p:txBody>
            <a:bodyPr lIns="0" tIns="0" rIns="0" bIns="0" rtlCol="0" anchor="t">
              <a:spAutoFit/>
            </a:bodyPr>
            <a:lstStyle/>
            <a:p>
              <a:pPr algn="l">
                <a:lnSpc>
                  <a:spcPts val="2100"/>
                </a:lnSpc>
                <a:spcBef>
                  <a:spcPct val="0"/>
                </a:spcBef>
              </a:pPr>
              <a:r>
                <a:rPr lang="en-US" sz="1500" b="1">
                  <a:solidFill>
                    <a:srgbClr val="FFFFFF"/>
                  </a:solidFill>
                  <a:latin typeface="Open Sans Bold"/>
                  <a:ea typeface="Open Sans Bold"/>
                  <a:cs typeface="Open Sans Bold"/>
                  <a:sym typeface="Open Sans Bold"/>
                </a:rPr>
                <a:t>Identify High-Risk Cases</a:t>
              </a:r>
            </a:p>
          </p:txBody>
        </p:sp>
        <p:sp>
          <p:nvSpPr>
            <p:cNvPr id="22" name="TextBox 22"/>
            <p:cNvSpPr txBox="1"/>
            <p:nvPr/>
          </p:nvSpPr>
          <p:spPr>
            <a:xfrm>
              <a:off x="0" y="-76200"/>
              <a:ext cx="1175721" cy="891948"/>
            </a:xfrm>
            <a:prstGeom prst="rect">
              <a:avLst/>
            </a:prstGeom>
          </p:spPr>
          <p:txBody>
            <a:bodyPr lIns="0" tIns="0" rIns="0" bIns="0" rtlCol="0" anchor="t">
              <a:spAutoFit/>
            </a:bodyPr>
            <a:lstStyle/>
            <a:p>
              <a:pPr algn="l">
                <a:lnSpc>
                  <a:spcPts val="5653"/>
                </a:lnSpc>
                <a:spcBef>
                  <a:spcPct val="0"/>
                </a:spcBef>
              </a:pPr>
              <a:r>
                <a:rPr lang="en-US" sz="4037" b="1">
                  <a:solidFill>
                    <a:srgbClr val="FFFFFF"/>
                  </a:solidFill>
                  <a:latin typeface="Open Sans Bold"/>
                  <a:ea typeface="Open Sans Bold"/>
                  <a:cs typeface="Open Sans Bold"/>
                  <a:sym typeface="Open Sans Bold"/>
                </a:rPr>
                <a:t>01.</a:t>
              </a:r>
            </a:p>
          </p:txBody>
        </p:sp>
        <p:sp>
          <p:nvSpPr>
            <p:cNvPr id="23" name="TextBox 23"/>
            <p:cNvSpPr txBox="1"/>
            <p:nvPr/>
          </p:nvSpPr>
          <p:spPr>
            <a:xfrm>
              <a:off x="0" y="1423719"/>
              <a:ext cx="3379693" cy="1400175"/>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Open Sans"/>
                  <a:ea typeface="Open Sans"/>
                  <a:cs typeface="Open Sans"/>
                  <a:sym typeface="Open Sans"/>
                </a:rPr>
                <a:t>Helps law enforcement recognize when a victim is at risk of serious harm or death.</a:t>
              </a:r>
            </a:p>
          </p:txBody>
        </p:sp>
      </p:grpSp>
      <p:grpSp>
        <p:nvGrpSpPr>
          <p:cNvPr id="24" name="Group 24"/>
          <p:cNvGrpSpPr/>
          <p:nvPr/>
        </p:nvGrpSpPr>
        <p:grpSpPr>
          <a:xfrm>
            <a:off x="5657510" y="5371177"/>
            <a:ext cx="3345180" cy="3305338"/>
            <a:chOff x="0" y="-28575"/>
            <a:chExt cx="731022" cy="722315"/>
          </a:xfrm>
        </p:grpSpPr>
        <p:sp>
          <p:nvSpPr>
            <p:cNvPr id="25" name="Freeform 25"/>
            <p:cNvSpPr/>
            <p:nvPr/>
          </p:nvSpPr>
          <p:spPr>
            <a:xfrm>
              <a:off x="0" y="0"/>
              <a:ext cx="731022" cy="693740"/>
            </a:xfrm>
            <a:custGeom>
              <a:avLst/>
              <a:gdLst/>
              <a:ahLst/>
              <a:cxnLst/>
              <a:rect l="l" t="t" r="r" b="b"/>
              <a:pathLst>
                <a:path w="731022" h="693740">
                  <a:moveTo>
                    <a:pt x="0" y="0"/>
                  </a:moveTo>
                  <a:lnTo>
                    <a:pt x="731022" y="0"/>
                  </a:lnTo>
                  <a:lnTo>
                    <a:pt x="731022" y="693740"/>
                  </a:lnTo>
                  <a:lnTo>
                    <a:pt x="0" y="693740"/>
                  </a:lnTo>
                  <a:close/>
                </a:path>
              </a:pathLst>
            </a:custGeom>
            <a:solidFill>
              <a:srgbClr val="69110E"/>
            </a:solidFill>
          </p:spPr>
          <p:txBody>
            <a:bodyPr/>
            <a:lstStyle/>
            <a:p>
              <a:endParaRPr lang="en-US"/>
            </a:p>
          </p:txBody>
        </p:sp>
        <p:sp>
          <p:nvSpPr>
            <p:cNvPr id="26" name="TextBox 26"/>
            <p:cNvSpPr txBox="1"/>
            <p:nvPr/>
          </p:nvSpPr>
          <p:spPr>
            <a:xfrm>
              <a:off x="0" y="-28575"/>
              <a:ext cx="731022" cy="722315"/>
            </a:xfrm>
            <a:prstGeom prst="rect">
              <a:avLst/>
            </a:prstGeom>
          </p:spPr>
          <p:txBody>
            <a:bodyPr lIns="50800" tIns="50800" rIns="50800" bIns="50800" rtlCol="0" anchor="ctr"/>
            <a:lstStyle/>
            <a:p>
              <a:pPr algn="ctr">
                <a:lnSpc>
                  <a:spcPts val="2239"/>
                </a:lnSpc>
              </a:pPr>
              <a:endParaRPr/>
            </a:p>
          </p:txBody>
        </p:sp>
      </p:grpSp>
      <p:grpSp>
        <p:nvGrpSpPr>
          <p:cNvPr id="27" name="Group 27"/>
          <p:cNvGrpSpPr/>
          <p:nvPr/>
        </p:nvGrpSpPr>
        <p:grpSpPr>
          <a:xfrm>
            <a:off x="6062799" y="6163616"/>
            <a:ext cx="2534602" cy="1851220"/>
            <a:chOff x="0" y="0"/>
            <a:chExt cx="3379470" cy="2468294"/>
          </a:xfrm>
        </p:grpSpPr>
        <p:sp>
          <p:nvSpPr>
            <p:cNvPr id="28" name="TextBox 28"/>
            <p:cNvSpPr txBox="1"/>
            <p:nvPr/>
          </p:nvSpPr>
          <p:spPr>
            <a:xfrm>
              <a:off x="0" y="953819"/>
              <a:ext cx="3379470" cy="333375"/>
            </a:xfrm>
            <a:prstGeom prst="rect">
              <a:avLst/>
            </a:prstGeom>
          </p:spPr>
          <p:txBody>
            <a:bodyPr lIns="0" tIns="0" rIns="0" bIns="0" rtlCol="0" anchor="t">
              <a:spAutoFit/>
            </a:bodyPr>
            <a:lstStyle/>
            <a:p>
              <a:pPr algn="l">
                <a:lnSpc>
                  <a:spcPts val="2100"/>
                </a:lnSpc>
                <a:spcBef>
                  <a:spcPct val="0"/>
                </a:spcBef>
              </a:pPr>
              <a:r>
                <a:rPr lang="en-US" sz="1500" b="1">
                  <a:solidFill>
                    <a:srgbClr val="FFFFFF"/>
                  </a:solidFill>
                  <a:latin typeface="Open Sans Bold"/>
                  <a:ea typeface="Open Sans Bold"/>
                  <a:cs typeface="Open Sans Bold"/>
                  <a:sym typeface="Open Sans Bold"/>
                </a:rPr>
                <a:t>Supports Officer Response</a:t>
              </a:r>
            </a:p>
          </p:txBody>
        </p:sp>
        <p:sp>
          <p:nvSpPr>
            <p:cNvPr id="29" name="TextBox 29"/>
            <p:cNvSpPr txBox="1"/>
            <p:nvPr/>
          </p:nvSpPr>
          <p:spPr>
            <a:xfrm>
              <a:off x="0" y="-76200"/>
              <a:ext cx="1175644" cy="891948"/>
            </a:xfrm>
            <a:prstGeom prst="rect">
              <a:avLst/>
            </a:prstGeom>
          </p:spPr>
          <p:txBody>
            <a:bodyPr lIns="0" tIns="0" rIns="0" bIns="0" rtlCol="0" anchor="t">
              <a:spAutoFit/>
            </a:bodyPr>
            <a:lstStyle/>
            <a:p>
              <a:pPr algn="l">
                <a:lnSpc>
                  <a:spcPts val="5653"/>
                </a:lnSpc>
                <a:spcBef>
                  <a:spcPct val="0"/>
                </a:spcBef>
              </a:pPr>
              <a:r>
                <a:rPr lang="en-US" sz="4037" b="1">
                  <a:solidFill>
                    <a:srgbClr val="FFFFFF"/>
                  </a:solidFill>
                  <a:latin typeface="Open Sans Bold"/>
                  <a:ea typeface="Open Sans Bold"/>
                  <a:cs typeface="Open Sans Bold"/>
                  <a:sym typeface="Open Sans Bold"/>
                </a:rPr>
                <a:t>02.</a:t>
              </a:r>
            </a:p>
          </p:txBody>
        </p:sp>
        <p:sp>
          <p:nvSpPr>
            <p:cNvPr id="30" name="TextBox 30"/>
            <p:cNvSpPr txBox="1"/>
            <p:nvPr/>
          </p:nvSpPr>
          <p:spPr>
            <a:xfrm>
              <a:off x="0" y="1423719"/>
              <a:ext cx="3379470" cy="1044575"/>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Open Sans"/>
                  <a:ea typeface="Open Sans"/>
                  <a:cs typeface="Open Sans"/>
                  <a:sym typeface="Open Sans"/>
                </a:rPr>
                <a:t>Gives officers a structured tool to guide their response in dangerous situations. </a:t>
              </a:r>
            </a:p>
          </p:txBody>
        </p:sp>
      </p:grpSp>
      <p:grpSp>
        <p:nvGrpSpPr>
          <p:cNvPr id="31" name="Group 31"/>
          <p:cNvGrpSpPr/>
          <p:nvPr/>
        </p:nvGrpSpPr>
        <p:grpSpPr>
          <a:xfrm>
            <a:off x="9440840" y="5371177"/>
            <a:ext cx="3345180" cy="3305338"/>
            <a:chOff x="0" y="-28575"/>
            <a:chExt cx="731022" cy="722315"/>
          </a:xfrm>
        </p:grpSpPr>
        <p:sp>
          <p:nvSpPr>
            <p:cNvPr id="32" name="Freeform 32"/>
            <p:cNvSpPr/>
            <p:nvPr/>
          </p:nvSpPr>
          <p:spPr>
            <a:xfrm>
              <a:off x="0" y="0"/>
              <a:ext cx="731022" cy="693740"/>
            </a:xfrm>
            <a:custGeom>
              <a:avLst/>
              <a:gdLst/>
              <a:ahLst/>
              <a:cxnLst/>
              <a:rect l="l" t="t" r="r" b="b"/>
              <a:pathLst>
                <a:path w="731022" h="693740">
                  <a:moveTo>
                    <a:pt x="0" y="0"/>
                  </a:moveTo>
                  <a:lnTo>
                    <a:pt x="731022" y="0"/>
                  </a:lnTo>
                  <a:lnTo>
                    <a:pt x="731022" y="693740"/>
                  </a:lnTo>
                  <a:lnTo>
                    <a:pt x="0" y="693740"/>
                  </a:lnTo>
                  <a:close/>
                </a:path>
              </a:pathLst>
            </a:custGeom>
            <a:solidFill>
              <a:srgbClr val="1B3D6D"/>
            </a:solidFill>
          </p:spPr>
          <p:txBody>
            <a:bodyPr/>
            <a:lstStyle/>
            <a:p>
              <a:endParaRPr lang="en-US"/>
            </a:p>
          </p:txBody>
        </p:sp>
        <p:sp>
          <p:nvSpPr>
            <p:cNvPr id="33" name="TextBox 33"/>
            <p:cNvSpPr txBox="1"/>
            <p:nvPr/>
          </p:nvSpPr>
          <p:spPr>
            <a:xfrm>
              <a:off x="0" y="-28575"/>
              <a:ext cx="731022" cy="722315"/>
            </a:xfrm>
            <a:prstGeom prst="rect">
              <a:avLst/>
            </a:prstGeom>
          </p:spPr>
          <p:txBody>
            <a:bodyPr lIns="50800" tIns="50800" rIns="50800" bIns="50800" rtlCol="0" anchor="ctr"/>
            <a:lstStyle/>
            <a:p>
              <a:pPr algn="ctr">
                <a:lnSpc>
                  <a:spcPts val="2239"/>
                </a:lnSpc>
              </a:pPr>
              <a:endParaRPr/>
            </a:p>
          </p:txBody>
        </p:sp>
      </p:grpSp>
      <p:grpSp>
        <p:nvGrpSpPr>
          <p:cNvPr id="34" name="Group 34"/>
          <p:cNvGrpSpPr/>
          <p:nvPr/>
        </p:nvGrpSpPr>
        <p:grpSpPr>
          <a:xfrm>
            <a:off x="9789302" y="6163616"/>
            <a:ext cx="2648255" cy="1851220"/>
            <a:chOff x="0" y="0"/>
            <a:chExt cx="3531007" cy="2468294"/>
          </a:xfrm>
        </p:grpSpPr>
        <p:sp>
          <p:nvSpPr>
            <p:cNvPr id="35" name="TextBox 35"/>
            <p:cNvSpPr txBox="1"/>
            <p:nvPr/>
          </p:nvSpPr>
          <p:spPr>
            <a:xfrm>
              <a:off x="0" y="953819"/>
              <a:ext cx="3531007" cy="333375"/>
            </a:xfrm>
            <a:prstGeom prst="rect">
              <a:avLst/>
            </a:prstGeom>
          </p:spPr>
          <p:txBody>
            <a:bodyPr lIns="0" tIns="0" rIns="0" bIns="0" rtlCol="0" anchor="t">
              <a:spAutoFit/>
            </a:bodyPr>
            <a:lstStyle/>
            <a:p>
              <a:pPr algn="l">
                <a:lnSpc>
                  <a:spcPts val="2100"/>
                </a:lnSpc>
                <a:spcBef>
                  <a:spcPct val="0"/>
                </a:spcBef>
              </a:pPr>
              <a:r>
                <a:rPr lang="en-US" sz="1500" b="1">
                  <a:solidFill>
                    <a:srgbClr val="FFFFFF"/>
                  </a:solidFill>
                  <a:latin typeface="Open Sans Bold"/>
                  <a:ea typeface="Open Sans Bold"/>
                  <a:cs typeface="Open Sans Bold"/>
                  <a:sym typeface="Open Sans Bold"/>
                </a:rPr>
                <a:t>Connect Victims to Services</a:t>
              </a:r>
            </a:p>
          </p:txBody>
        </p:sp>
        <p:sp>
          <p:nvSpPr>
            <p:cNvPr id="36" name="TextBox 36"/>
            <p:cNvSpPr txBox="1"/>
            <p:nvPr/>
          </p:nvSpPr>
          <p:spPr>
            <a:xfrm>
              <a:off x="0" y="-76200"/>
              <a:ext cx="1175644" cy="891948"/>
            </a:xfrm>
            <a:prstGeom prst="rect">
              <a:avLst/>
            </a:prstGeom>
          </p:spPr>
          <p:txBody>
            <a:bodyPr lIns="0" tIns="0" rIns="0" bIns="0" rtlCol="0" anchor="t">
              <a:spAutoFit/>
            </a:bodyPr>
            <a:lstStyle/>
            <a:p>
              <a:pPr algn="l">
                <a:lnSpc>
                  <a:spcPts val="5653"/>
                </a:lnSpc>
                <a:spcBef>
                  <a:spcPct val="0"/>
                </a:spcBef>
              </a:pPr>
              <a:r>
                <a:rPr lang="en-US" sz="4037" b="1">
                  <a:solidFill>
                    <a:srgbClr val="FFFFFF"/>
                  </a:solidFill>
                  <a:latin typeface="Open Sans Bold"/>
                  <a:ea typeface="Open Sans Bold"/>
                  <a:cs typeface="Open Sans Bold"/>
                  <a:sym typeface="Open Sans Bold"/>
                </a:rPr>
                <a:t>03.</a:t>
              </a:r>
            </a:p>
          </p:txBody>
        </p:sp>
        <p:sp>
          <p:nvSpPr>
            <p:cNvPr id="37" name="TextBox 37"/>
            <p:cNvSpPr txBox="1"/>
            <p:nvPr/>
          </p:nvSpPr>
          <p:spPr>
            <a:xfrm>
              <a:off x="0" y="1423719"/>
              <a:ext cx="3379470" cy="1044575"/>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Open Sans"/>
                  <a:ea typeface="Open Sans"/>
                  <a:cs typeface="Open Sans"/>
                  <a:sym typeface="Open Sans"/>
                </a:rPr>
                <a:t>Provides an immediate bridge to advocacy &amp; safety planning. </a:t>
              </a:r>
            </a:p>
          </p:txBody>
        </p:sp>
      </p:grpSp>
      <p:grpSp>
        <p:nvGrpSpPr>
          <p:cNvPr id="38" name="Group 38"/>
          <p:cNvGrpSpPr/>
          <p:nvPr/>
        </p:nvGrpSpPr>
        <p:grpSpPr>
          <a:xfrm>
            <a:off x="13224170" y="5371177"/>
            <a:ext cx="3345180" cy="3305338"/>
            <a:chOff x="0" y="-28575"/>
            <a:chExt cx="731022" cy="722315"/>
          </a:xfrm>
        </p:grpSpPr>
        <p:sp>
          <p:nvSpPr>
            <p:cNvPr id="39" name="Freeform 39"/>
            <p:cNvSpPr/>
            <p:nvPr/>
          </p:nvSpPr>
          <p:spPr>
            <a:xfrm>
              <a:off x="0" y="0"/>
              <a:ext cx="731022" cy="693740"/>
            </a:xfrm>
            <a:custGeom>
              <a:avLst/>
              <a:gdLst/>
              <a:ahLst/>
              <a:cxnLst/>
              <a:rect l="l" t="t" r="r" b="b"/>
              <a:pathLst>
                <a:path w="731022" h="693740">
                  <a:moveTo>
                    <a:pt x="0" y="0"/>
                  </a:moveTo>
                  <a:lnTo>
                    <a:pt x="731022" y="0"/>
                  </a:lnTo>
                  <a:lnTo>
                    <a:pt x="731022" y="693740"/>
                  </a:lnTo>
                  <a:lnTo>
                    <a:pt x="0" y="693740"/>
                  </a:lnTo>
                  <a:close/>
                </a:path>
              </a:pathLst>
            </a:custGeom>
            <a:solidFill>
              <a:srgbClr val="0D2039"/>
            </a:solidFill>
          </p:spPr>
          <p:txBody>
            <a:bodyPr/>
            <a:lstStyle/>
            <a:p>
              <a:endParaRPr lang="en-US"/>
            </a:p>
          </p:txBody>
        </p:sp>
        <p:sp>
          <p:nvSpPr>
            <p:cNvPr id="40" name="TextBox 40"/>
            <p:cNvSpPr txBox="1"/>
            <p:nvPr/>
          </p:nvSpPr>
          <p:spPr>
            <a:xfrm>
              <a:off x="0" y="-28575"/>
              <a:ext cx="731022" cy="722315"/>
            </a:xfrm>
            <a:prstGeom prst="rect">
              <a:avLst/>
            </a:prstGeom>
          </p:spPr>
          <p:txBody>
            <a:bodyPr lIns="50800" tIns="50800" rIns="50800" bIns="50800" rtlCol="0" anchor="ctr"/>
            <a:lstStyle/>
            <a:p>
              <a:pPr algn="ctr">
                <a:lnSpc>
                  <a:spcPts val="2239"/>
                </a:lnSpc>
              </a:pPr>
              <a:endParaRPr/>
            </a:p>
          </p:txBody>
        </p:sp>
      </p:grpSp>
      <p:grpSp>
        <p:nvGrpSpPr>
          <p:cNvPr id="41" name="Group 41"/>
          <p:cNvGrpSpPr/>
          <p:nvPr/>
        </p:nvGrpSpPr>
        <p:grpSpPr>
          <a:xfrm>
            <a:off x="13629459" y="6163616"/>
            <a:ext cx="2534602" cy="1851220"/>
            <a:chOff x="0" y="0"/>
            <a:chExt cx="3379470" cy="2468294"/>
          </a:xfrm>
        </p:grpSpPr>
        <p:sp>
          <p:nvSpPr>
            <p:cNvPr id="42" name="TextBox 42"/>
            <p:cNvSpPr txBox="1"/>
            <p:nvPr/>
          </p:nvSpPr>
          <p:spPr>
            <a:xfrm>
              <a:off x="0" y="953819"/>
              <a:ext cx="3379470" cy="333375"/>
            </a:xfrm>
            <a:prstGeom prst="rect">
              <a:avLst/>
            </a:prstGeom>
          </p:spPr>
          <p:txBody>
            <a:bodyPr lIns="0" tIns="0" rIns="0" bIns="0" rtlCol="0" anchor="t">
              <a:spAutoFit/>
            </a:bodyPr>
            <a:lstStyle/>
            <a:p>
              <a:pPr algn="l">
                <a:lnSpc>
                  <a:spcPts val="2100"/>
                </a:lnSpc>
                <a:spcBef>
                  <a:spcPct val="0"/>
                </a:spcBef>
              </a:pPr>
              <a:r>
                <a:rPr lang="en-US" sz="1500" b="1">
                  <a:solidFill>
                    <a:srgbClr val="FFFFFF"/>
                  </a:solidFill>
                  <a:latin typeface="Open Sans Bold"/>
                  <a:ea typeface="Open Sans Bold"/>
                  <a:cs typeface="Open Sans Bold"/>
                  <a:sym typeface="Open Sans Bold"/>
                </a:rPr>
                <a:t>Saves Lives</a:t>
              </a:r>
            </a:p>
          </p:txBody>
        </p:sp>
        <p:sp>
          <p:nvSpPr>
            <p:cNvPr id="43" name="TextBox 43"/>
            <p:cNvSpPr txBox="1"/>
            <p:nvPr/>
          </p:nvSpPr>
          <p:spPr>
            <a:xfrm>
              <a:off x="0" y="-76200"/>
              <a:ext cx="1175644" cy="891948"/>
            </a:xfrm>
            <a:prstGeom prst="rect">
              <a:avLst/>
            </a:prstGeom>
          </p:spPr>
          <p:txBody>
            <a:bodyPr lIns="0" tIns="0" rIns="0" bIns="0" rtlCol="0" anchor="t">
              <a:spAutoFit/>
            </a:bodyPr>
            <a:lstStyle/>
            <a:p>
              <a:pPr algn="l">
                <a:lnSpc>
                  <a:spcPts val="5653"/>
                </a:lnSpc>
                <a:spcBef>
                  <a:spcPct val="0"/>
                </a:spcBef>
              </a:pPr>
              <a:r>
                <a:rPr lang="en-US" sz="4037" b="1">
                  <a:solidFill>
                    <a:srgbClr val="FFFFFF"/>
                  </a:solidFill>
                  <a:latin typeface="Open Sans Bold"/>
                  <a:ea typeface="Open Sans Bold"/>
                  <a:cs typeface="Open Sans Bold"/>
                  <a:sym typeface="Open Sans Bold"/>
                </a:rPr>
                <a:t>04.</a:t>
              </a:r>
            </a:p>
          </p:txBody>
        </p:sp>
        <p:sp>
          <p:nvSpPr>
            <p:cNvPr id="44" name="TextBox 44"/>
            <p:cNvSpPr txBox="1"/>
            <p:nvPr/>
          </p:nvSpPr>
          <p:spPr>
            <a:xfrm>
              <a:off x="0" y="1423719"/>
              <a:ext cx="3379470" cy="1044575"/>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Open Sans"/>
                  <a:ea typeface="Open Sans"/>
                  <a:cs typeface="Open Sans"/>
                  <a:sym typeface="Open Sans"/>
                </a:rPr>
                <a:t>Reduces IPV fatalities through early intervention and support. </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86945"/>
            <a:ext cx="18288000" cy="1455401"/>
            <a:chOff x="0" y="-28575"/>
            <a:chExt cx="4816593" cy="383315"/>
          </a:xfrm>
        </p:grpSpPr>
        <p:sp>
          <p:nvSpPr>
            <p:cNvPr id="3" name="Freeform 3"/>
            <p:cNvSpPr/>
            <p:nvPr/>
          </p:nvSpPr>
          <p:spPr>
            <a:xfrm>
              <a:off x="0" y="0"/>
              <a:ext cx="4816592" cy="354740"/>
            </a:xfrm>
            <a:custGeom>
              <a:avLst/>
              <a:gdLst/>
              <a:ahLst/>
              <a:cxnLst/>
              <a:rect l="l" t="t" r="r" b="b"/>
              <a:pathLst>
                <a:path w="4816592" h="354740">
                  <a:moveTo>
                    <a:pt x="0" y="0"/>
                  </a:moveTo>
                  <a:lnTo>
                    <a:pt x="4816592" y="0"/>
                  </a:lnTo>
                  <a:lnTo>
                    <a:pt x="4816592" y="354740"/>
                  </a:lnTo>
                  <a:lnTo>
                    <a:pt x="0" y="354740"/>
                  </a:lnTo>
                  <a:close/>
                </a:path>
              </a:pathLst>
            </a:custGeom>
            <a:solidFill>
              <a:srgbClr val="0D2039"/>
            </a:solidFill>
          </p:spPr>
          <p:txBody>
            <a:bodyPr/>
            <a:lstStyle/>
            <a:p>
              <a:endParaRPr lang="en-US"/>
            </a:p>
          </p:txBody>
        </p:sp>
        <p:sp>
          <p:nvSpPr>
            <p:cNvPr id="4" name="TextBox 4"/>
            <p:cNvSpPr txBox="1"/>
            <p:nvPr/>
          </p:nvSpPr>
          <p:spPr>
            <a:xfrm>
              <a:off x="0" y="-28575"/>
              <a:ext cx="4816593" cy="383315"/>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1028700" y="3637574"/>
            <a:ext cx="8115300" cy="3062639"/>
            <a:chOff x="0" y="0"/>
            <a:chExt cx="10820400" cy="4083518"/>
          </a:xfrm>
        </p:grpSpPr>
        <p:pic>
          <p:nvPicPr>
            <p:cNvPr id="6" name="Picture 6"/>
            <p:cNvPicPr>
              <a:picLocks noChangeAspect="1"/>
            </p:cNvPicPr>
            <p:nvPr/>
          </p:nvPicPr>
          <p:blipFill>
            <a:blip r:embed="rId2"/>
            <a:srcRect t="13285" b="29892"/>
            <a:stretch>
              <a:fillRect/>
            </a:stretch>
          </p:blipFill>
          <p:spPr>
            <a:xfrm>
              <a:off x="0" y="0"/>
              <a:ext cx="10820400" cy="4083518"/>
            </a:xfrm>
            <a:prstGeom prst="rect">
              <a:avLst/>
            </a:prstGeom>
          </p:spPr>
        </p:pic>
      </p:grpSp>
      <p:grpSp>
        <p:nvGrpSpPr>
          <p:cNvPr id="7" name="Group 7"/>
          <p:cNvGrpSpPr/>
          <p:nvPr/>
        </p:nvGrpSpPr>
        <p:grpSpPr>
          <a:xfrm>
            <a:off x="9144000" y="3637574"/>
            <a:ext cx="8115300" cy="3062639"/>
            <a:chOff x="0" y="0"/>
            <a:chExt cx="10820400" cy="4083518"/>
          </a:xfrm>
        </p:grpSpPr>
        <p:pic>
          <p:nvPicPr>
            <p:cNvPr id="8" name="Picture 8"/>
            <p:cNvPicPr>
              <a:picLocks noChangeAspect="1"/>
            </p:cNvPicPr>
            <p:nvPr/>
          </p:nvPicPr>
          <p:blipFill>
            <a:blip r:embed="rId3"/>
            <a:srcRect t="21695" b="21695"/>
            <a:stretch>
              <a:fillRect/>
            </a:stretch>
          </p:blipFill>
          <p:spPr>
            <a:xfrm>
              <a:off x="0" y="0"/>
              <a:ext cx="10820400" cy="4083518"/>
            </a:xfrm>
            <a:prstGeom prst="rect">
              <a:avLst/>
            </a:prstGeom>
          </p:spPr>
        </p:pic>
      </p:grpSp>
      <p:grpSp>
        <p:nvGrpSpPr>
          <p:cNvPr id="9" name="Group 9"/>
          <p:cNvGrpSpPr/>
          <p:nvPr/>
        </p:nvGrpSpPr>
        <p:grpSpPr>
          <a:xfrm>
            <a:off x="8481672" y="3091820"/>
            <a:ext cx="662328" cy="197261"/>
            <a:chOff x="0" y="-28575"/>
            <a:chExt cx="174440" cy="51953"/>
          </a:xfrm>
        </p:grpSpPr>
        <p:sp>
          <p:nvSpPr>
            <p:cNvPr id="10" name="Freeform 10"/>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11" name="TextBox 11"/>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12" name="Group 12"/>
          <p:cNvGrpSpPr/>
          <p:nvPr/>
        </p:nvGrpSpPr>
        <p:grpSpPr>
          <a:xfrm>
            <a:off x="9144000" y="3091820"/>
            <a:ext cx="662328" cy="197261"/>
            <a:chOff x="0" y="-28575"/>
            <a:chExt cx="174440" cy="51953"/>
          </a:xfrm>
        </p:grpSpPr>
        <p:sp>
          <p:nvSpPr>
            <p:cNvPr id="13" name="Freeform 13"/>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4" name="TextBox 14"/>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5" name="Freeform 15"/>
          <p:cNvSpPr/>
          <p:nvPr/>
        </p:nvSpPr>
        <p:spPr>
          <a:xfrm rot="-5400000">
            <a:off x="2583118" y="1428155"/>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rot="-5400000">
            <a:off x="14872879" y="1428155"/>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474611" y="777657"/>
            <a:ext cx="3089765" cy="502087"/>
          </a:xfrm>
          <a:custGeom>
            <a:avLst/>
            <a:gdLst/>
            <a:ahLst/>
            <a:cxnLst/>
            <a:rect l="l" t="t" r="r" b="b"/>
            <a:pathLst>
              <a:path w="3089765" h="502087">
                <a:moveTo>
                  <a:pt x="0" y="0"/>
                </a:moveTo>
                <a:lnTo>
                  <a:pt x="3089765" y="0"/>
                </a:lnTo>
                <a:lnTo>
                  <a:pt x="3089765" y="502086"/>
                </a:lnTo>
                <a:lnTo>
                  <a:pt x="0" y="502086"/>
                </a:lnTo>
                <a:lnTo>
                  <a:pt x="0" y="0"/>
                </a:lnTo>
                <a:close/>
              </a:path>
            </a:pathLst>
          </a:custGeom>
          <a:blipFill>
            <a:blip r:embed="rId5"/>
            <a:stretch>
              <a:fillRect/>
            </a:stretch>
          </a:blipFill>
        </p:spPr>
        <p:txBody>
          <a:bodyPr/>
          <a:lstStyle/>
          <a:p>
            <a:endParaRPr lang="en-US"/>
          </a:p>
        </p:txBody>
      </p:sp>
      <p:sp>
        <p:nvSpPr>
          <p:cNvPr id="20" name="TextBox 20"/>
          <p:cNvSpPr txBox="1"/>
          <p:nvPr/>
        </p:nvSpPr>
        <p:spPr>
          <a:xfrm>
            <a:off x="12962628" y="7388546"/>
            <a:ext cx="3247207" cy="417611"/>
          </a:xfrm>
          <a:prstGeom prst="rect">
            <a:avLst/>
          </a:prstGeom>
        </p:spPr>
        <p:txBody>
          <a:bodyPr lIns="50800" tIns="50800" rIns="50800" bIns="50800" rtlCol="0" anchor="ctr"/>
          <a:lstStyle/>
          <a:p>
            <a:pPr algn="ctr">
              <a:lnSpc>
                <a:spcPts val="2239"/>
              </a:lnSpc>
            </a:pPr>
            <a:endParaRPr/>
          </a:p>
        </p:txBody>
      </p:sp>
      <p:sp>
        <p:nvSpPr>
          <p:cNvPr id="21" name="TextBox 21"/>
          <p:cNvSpPr txBox="1"/>
          <p:nvPr/>
        </p:nvSpPr>
        <p:spPr>
          <a:xfrm>
            <a:off x="4744309" y="1468082"/>
            <a:ext cx="8799381" cy="860425"/>
          </a:xfrm>
          <a:prstGeom prst="rect">
            <a:avLst/>
          </a:prstGeom>
        </p:spPr>
        <p:txBody>
          <a:bodyPr lIns="0" tIns="0" rIns="0" bIns="0" rtlCol="0" anchor="t">
            <a:spAutoFit/>
          </a:bodyPr>
          <a:lstStyle/>
          <a:p>
            <a:pPr algn="ctr">
              <a:lnSpc>
                <a:spcPts val="6874"/>
              </a:lnSpc>
            </a:pPr>
            <a:r>
              <a:rPr lang="en-US" sz="5499" b="1">
                <a:solidFill>
                  <a:srgbClr val="0D2039"/>
                </a:solidFill>
                <a:latin typeface="Inria Serif Bold"/>
                <a:ea typeface="Inria Serif Bold"/>
                <a:cs typeface="Inria Serif Bold"/>
                <a:sym typeface="Inria Serif Bold"/>
              </a:rPr>
              <a:t>LAP in OK</a:t>
            </a:r>
          </a:p>
        </p:txBody>
      </p:sp>
      <p:sp>
        <p:nvSpPr>
          <p:cNvPr id="22" name="TextBox 22"/>
          <p:cNvSpPr txBox="1"/>
          <p:nvPr/>
        </p:nvSpPr>
        <p:spPr>
          <a:xfrm>
            <a:off x="1028700" y="7445630"/>
            <a:ext cx="7037890" cy="1656715"/>
          </a:xfrm>
          <a:prstGeom prst="rect">
            <a:avLst/>
          </a:prstGeom>
        </p:spPr>
        <p:txBody>
          <a:bodyPr lIns="0" tIns="0" rIns="0" bIns="0" rtlCol="0" anchor="t">
            <a:spAutoFit/>
          </a:bodyPr>
          <a:lstStyle/>
          <a:p>
            <a:pPr algn="just">
              <a:lnSpc>
                <a:spcPts val="2659"/>
              </a:lnSpc>
            </a:pPr>
            <a:r>
              <a:rPr lang="en-US" sz="1899" spc="5" dirty="0">
                <a:solidFill>
                  <a:srgbClr val="0D2039"/>
                </a:solidFill>
                <a:latin typeface="Open Sans"/>
                <a:ea typeface="Open Sans"/>
                <a:cs typeface="Open Sans"/>
                <a:sym typeface="Open Sans"/>
              </a:rPr>
              <a:t>In 2014, the state legislature required the Oklahoma LAP be completed by law enforcement on the scene of intimate partner violence incidents. </a:t>
            </a:r>
          </a:p>
          <a:p>
            <a:pPr algn="just">
              <a:lnSpc>
                <a:spcPts val="2659"/>
              </a:lnSpc>
            </a:pPr>
            <a:endParaRPr lang="en-US" sz="1899" spc="5" dirty="0">
              <a:solidFill>
                <a:srgbClr val="0D2039"/>
              </a:solidFill>
              <a:latin typeface="Open Sans"/>
              <a:ea typeface="Open Sans"/>
              <a:cs typeface="Open Sans"/>
              <a:sym typeface="Open Sans"/>
            </a:endParaRPr>
          </a:p>
          <a:p>
            <a:pPr algn="just">
              <a:lnSpc>
                <a:spcPts val="2659"/>
              </a:lnSpc>
              <a:spcBef>
                <a:spcPct val="0"/>
              </a:spcBef>
            </a:pPr>
            <a:r>
              <a:rPr lang="en-US" sz="1899" spc="5" dirty="0">
                <a:solidFill>
                  <a:srgbClr val="0D2039"/>
                </a:solidFill>
                <a:latin typeface="Open Sans"/>
                <a:ea typeface="Open Sans"/>
                <a:cs typeface="Open Sans"/>
                <a:sym typeface="Open Sans"/>
              </a:rPr>
              <a:t>It was added to the Oklahoma Victim’s Rights Act. </a:t>
            </a:r>
          </a:p>
        </p:txBody>
      </p:sp>
      <p:sp>
        <p:nvSpPr>
          <p:cNvPr id="23" name="TextBox 23"/>
          <p:cNvSpPr txBox="1"/>
          <p:nvPr/>
        </p:nvSpPr>
        <p:spPr>
          <a:xfrm>
            <a:off x="1028700" y="6934847"/>
            <a:ext cx="3390900" cy="335541"/>
          </a:xfrm>
          <a:prstGeom prst="rect">
            <a:avLst/>
          </a:prstGeom>
        </p:spPr>
        <p:txBody>
          <a:bodyPr wrap="square" lIns="0" tIns="0" rIns="0" bIns="0" rtlCol="0" anchor="t">
            <a:spAutoFit/>
          </a:bodyPr>
          <a:lstStyle/>
          <a:p>
            <a:pPr algn="just">
              <a:lnSpc>
                <a:spcPts val="2800"/>
              </a:lnSpc>
              <a:spcBef>
                <a:spcPct val="0"/>
              </a:spcBef>
            </a:pPr>
            <a:r>
              <a:rPr lang="en-US" sz="2000" b="1" dirty="0">
                <a:solidFill>
                  <a:srgbClr val="9E1D22"/>
                </a:solidFill>
                <a:latin typeface="Open Sans Bold"/>
                <a:ea typeface="Open Sans Bold"/>
                <a:cs typeface="Open Sans Bold"/>
                <a:sym typeface="Open Sans Bold"/>
              </a:rPr>
              <a:t>Mandated in 2014</a:t>
            </a:r>
          </a:p>
        </p:txBody>
      </p:sp>
      <p:sp>
        <p:nvSpPr>
          <p:cNvPr id="26" name="TextBox 26"/>
          <p:cNvSpPr txBox="1"/>
          <p:nvPr/>
        </p:nvSpPr>
        <p:spPr>
          <a:xfrm>
            <a:off x="9117719" y="7719890"/>
            <a:ext cx="4766387" cy="417611"/>
          </a:xfrm>
          <a:prstGeom prst="rect">
            <a:avLst/>
          </a:prstGeom>
        </p:spPr>
        <p:txBody>
          <a:bodyPr lIns="50800" tIns="50800" rIns="50800" bIns="50800" rtlCol="0" anchor="ctr"/>
          <a:lstStyle/>
          <a:p>
            <a:pPr algn="ctr">
              <a:lnSpc>
                <a:spcPts val="2239"/>
              </a:lnSpc>
            </a:pPr>
            <a:endParaRPr/>
          </a:p>
        </p:txBody>
      </p:sp>
      <p:sp>
        <p:nvSpPr>
          <p:cNvPr id="27" name="TextBox 27"/>
          <p:cNvSpPr txBox="1"/>
          <p:nvPr/>
        </p:nvSpPr>
        <p:spPr>
          <a:xfrm>
            <a:off x="9116347" y="7445630"/>
            <a:ext cx="7038022" cy="2053832"/>
          </a:xfrm>
          <a:prstGeom prst="rect">
            <a:avLst/>
          </a:prstGeom>
        </p:spPr>
        <p:txBody>
          <a:bodyPr lIns="0" tIns="0" rIns="0" bIns="0" rtlCol="0" anchor="t">
            <a:spAutoFit/>
          </a:bodyPr>
          <a:lstStyle/>
          <a:p>
            <a:pPr algn="just">
              <a:lnSpc>
                <a:spcPts val="2659"/>
              </a:lnSpc>
            </a:pPr>
            <a:r>
              <a:rPr lang="en-US" sz="1850" spc="5">
                <a:solidFill>
                  <a:srgbClr val="0D2039"/>
                </a:solidFill>
                <a:latin typeface="Open Sans"/>
                <a:ea typeface="Open Sans"/>
                <a:cs typeface="Open Sans"/>
                <a:sym typeface="Open Sans"/>
              </a:rPr>
              <a:t>In 2021, the law was updated to</a:t>
            </a:r>
            <a:r>
              <a:rPr lang="en-US" sz="1850" b="1" i="1" spc="5">
                <a:solidFill>
                  <a:srgbClr val="C00000"/>
                </a:solidFill>
                <a:latin typeface="Open Sans"/>
                <a:ea typeface="Open Sans"/>
                <a:cs typeface="Open Sans"/>
                <a:sym typeface="Open Sans"/>
              </a:rPr>
              <a:t> require law enforcement to use the LAP form on the OAG website.</a:t>
            </a:r>
            <a:r>
              <a:rPr lang="en-US" sz="1850" b="1" i="1" spc="5" dirty="0">
                <a:solidFill>
                  <a:srgbClr val="C00000"/>
                </a:solidFill>
                <a:latin typeface="Open Sans"/>
                <a:ea typeface="Open Sans"/>
                <a:cs typeface="Open Sans"/>
                <a:sym typeface="Open Sans"/>
              </a:rPr>
              <a:t> </a:t>
            </a:r>
            <a:r>
              <a:rPr lang="en-US" sz="1850" spc="5">
                <a:solidFill>
                  <a:srgbClr val="0D2039"/>
                </a:solidFill>
                <a:latin typeface="Open Sans"/>
                <a:ea typeface="Open Sans"/>
                <a:cs typeface="Open Sans"/>
                <a:sym typeface="Open Sans"/>
              </a:rPr>
              <a:t>OAG expanded the triggering questions from three (3) to five (5). </a:t>
            </a:r>
          </a:p>
          <a:p>
            <a:pPr algn="just">
              <a:lnSpc>
                <a:spcPts val="2659"/>
              </a:lnSpc>
            </a:pPr>
            <a:endParaRPr lang="en-US" sz="1899" spc="5">
              <a:solidFill>
                <a:srgbClr val="0D2039"/>
              </a:solidFill>
              <a:latin typeface="Open Sans"/>
              <a:ea typeface="Open Sans"/>
              <a:cs typeface="Open Sans"/>
              <a:sym typeface="Open Sans"/>
            </a:endParaRPr>
          </a:p>
          <a:p>
            <a:pPr algn="just">
              <a:lnSpc>
                <a:spcPts val="2659"/>
              </a:lnSpc>
              <a:spcBef>
                <a:spcPct val="0"/>
              </a:spcBef>
            </a:pPr>
            <a:r>
              <a:rPr lang="en-US" sz="1899" spc="5">
                <a:solidFill>
                  <a:srgbClr val="0D2039"/>
                </a:solidFill>
                <a:latin typeface="Open Sans"/>
                <a:ea typeface="Open Sans"/>
                <a:cs typeface="Open Sans"/>
                <a:sym typeface="Open Sans"/>
              </a:rPr>
              <a:t>It also added detail to the referral process whenever a victim screens-in as high-risk.</a:t>
            </a:r>
          </a:p>
        </p:txBody>
      </p:sp>
      <p:sp>
        <p:nvSpPr>
          <p:cNvPr id="28" name="TextBox 28"/>
          <p:cNvSpPr txBox="1"/>
          <p:nvPr/>
        </p:nvSpPr>
        <p:spPr>
          <a:xfrm>
            <a:off x="9144000" y="6934847"/>
            <a:ext cx="2043857" cy="349250"/>
          </a:xfrm>
          <a:prstGeom prst="rect">
            <a:avLst/>
          </a:prstGeom>
        </p:spPr>
        <p:txBody>
          <a:bodyPr lIns="0" tIns="0" rIns="0" bIns="0" rtlCol="0" anchor="t">
            <a:spAutoFit/>
          </a:bodyPr>
          <a:lstStyle/>
          <a:p>
            <a:pPr algn="just">
              <a:lnSpc>
                <a:spcPts val="2800"/>
              </a:lnSpc>
              <a:spcBef>
                <a:spcPct val="0"/>
              </a:spcBef>
            </a:pPr>
            <a:r>
              <a:rPr lang="en-US" sz="2000" b="1">
                <a:solidFill>
                  <a:srgbClr val="9E1D22"/>
                </a:solidFill>
                <a:latin typeface="Open Sans Bold"/>
                <a:ea typeface="Open Sans Bold"/>
                <a:cs typeface="Open Sans Bold"/>
                <a:sym typeface="Open Sans Bold"/>
              </a:rPr>
              <a:t>Updated in 2021</a:t>
            </a:r>
          </a:p>
        </p:txBody>
      </p:sp>
      <p:sp>
        <p:nvSpPr>
          <p:cNvPr id="29" name="TextBox 29"/>
          <p:cNvSpPr txBox="1"/>
          <p:nvPr/>
        </p:nvSpPr>
        <p:spPr>
          <a:xfrm>
            <a:off x="3254753" y="2528609"/>
            <a:ext cx="11778494" cy="323215"/>
          </a:xfrm>
          <a:prstGeom prst="rect">
            <a:avLst/>
          </a:prstGeom>
        </p:spPr>
        <p:txBody>
          <a:bodyPr lIns="0" tIns="0" rIns="0" bIns="0" rtlCol="0" anchor="t">
            <a:spAutoFit/>
          </a:bodyPr>
          <a:lstStyle/>
          <a:p>
            <a:pPr algn="ctr">
              <a:lnSpc>
                <a:spcPts val="2659"/>
              </a:lnSpc>
              <a:spcBef>
                <a:spcPct val="0"/>
              </a:spcBef>
            </a:pPr>
            <a:r>
              <a:rPr lang="en-US" sz="1899" i="1" spc="5">
                <a:solidFill>
                  <a:srgbClr val="0D2039"/>
                </a:solidFill>
                <a:latin typeface="Open Sans Italics"/>
                <a:ea typeface="Open Sans Italics"/>
                <a:cs typeface="Open Sans Italics"/>
                <a:sym typeface="Open Sans Italics"/>
              </a:rPr>
              <a:t>The Lethality Assessment Protocol (LAP) has been mandated by Oklahoma law for more than a decade.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4611" y="777657"/>
            <a:ext cx="3089765" cy="502087"/>
          </a:xfrm>
          <a:custGeom>
            <a:avLst/>
            <a:gdLst/>
            <a:ahLst/>
            <a:cxnLst/>
            <a:rect l="l" t="t" r="r" b="b"/>
            <a:pathLst>
              <a:path w="3089765" h="502087">
                <a:moveTo>
                  <a:pt x="0" y="0"/>
                </a:moveTo>
                <a:lnTo>
                  <a:pt x="3089765" y="0"/>
                </a:lnTo>
                <a:lnTo>
                  <a:pt x="3089765" y="502086"/>
                </a:lnTo>
                <a:lnTo>
                  <a:pt x="0" y="50208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744309" y="1468082"/>
            <a:ext cx="8799381" cy="860425"/>
          </a:xfrm>
          <a:prstGeom prst="rect">
            <a:avLst/>
          </a:prstGeom>
        </p:spPr>
        <p:txBody>
          <a:bodyPr lIns="0" tIns="0" rIns="0" bIns="0" rtlCol="0" anchor="t">
            <a:spAutoFit/>
          </a:bodyPr>
          <a:lstStyle/>
          <a:p>
            <a:pPr algn="ctr">
              <a:lnSpc>
                <a:spcPts val="6874"/>
              </a:lnSpc>
            </a:pPr>
            <a:r>
              <a:rPr lang="en-US" sz="5499" b="1">
                <a:solidFill>
                  <a:srgbClr val="0D2039"/>
                </a:solidFill>
                <a:latin typeface="Inria Serif Bold"/>
                <a:ea typeface="Inria Serif Bold"/>
                <a:cs typeface="Inria Serif Bold"/>
                <a:sym typeface="Inria Serif Bold"/>
              </a:rPr>
              <a:t>The Statute</a:t>
            </a:r>
          </a:p>
        </p:txBody>
      </p:sp>
      <p:sp>
        <p:nvSpPr>
          <p:cNvPr id="4" name="TextBox 4"/>
          <p:cNvSpPr txBox="1"/>
          <p:nvPr/>
        </p:nvSpPr>
        <p:spPr>
          <a:xfrm>
            <a:off x="3254753" y="2509482"/>
            <a:ext cx="11778494" cy="323215"/>
          </a:xfrm>
          <a:prstGeom prst="rect">
            <a:avLst/>
          </a:prstGeom>
        </p:spPr>
        <p:txBody>
          <a:bodyPr lIns="0" tIns="0" rIns="0" bIns="0" rtlCol="0" anchor="t">
            <a:spAutoFit/>
          </a:bodyPr>
          <a:lstStyle/>
          <a:p>
            <a:pPr algn="ctr">
              <a:lnSpc>
                <a:spcPts val="2659"/>
              </a:lnSpc>
              <a:spcBef>
                <a:spcPct val="0"/>
              </a:spcBef>
            </a:pPr>
            <a:r>
              <a:rPr lang="en-US" sz="1899" b="1" i="1" spc="5">
                <a:solidFill>
                  <a:srgbClr val="9E1D22"/>
                </a:solidFill>
                <a:latin typeface="Open Sans Bold Italics"/>
                <a:ea typeface="Open Sans Bold Italics"/>
                <a:cs typeface="Open Sans Bold Italics"/>
                <a:sym typeface="Open Sans Bold Italics"/>
              </a:rPr>
              <a:t>21 O.S. § 142A-3</a:t>
            </a:r>
          </a:p>
        </p:txBody>
      </p:sp>
      <p:sp>
        <p:nvSpPr>
          <p:cNvPr id="7" name="TextBox 7"/>
          <p:cNvSpPr txBox="1"/>
          <p:nvPr/>
        </p:nvSpPr>
        <p:spPr>
          <a:xfrm>
            <a:off x="5332281" y="2911649"/>
            <a:ext cx="6285979" cy="446627"/>
          </a:xfrm>
          <a:prstGeom prst="rect">
            <a:avLst/>
          </a:prstGeom>
        </p:spPr>
        <p:txBody>
          <a:bodyPr lIns="50800" tIns="50800" rIns="50800" bIns="50800" rtlCol="0" anchor="ctr"/>
          <a:lstStyle/>
          <a:p>
            <a:pPr algn="ctr">
              <a:lnSpc>
                <a:spcPts val="2239"/>
              </a:lnSpc>
            </a:pPr>
            <a:endParaRPr/>
          </a:p>
        </p:txBody>
      </p:sp>
      <p:sp>
        <p:nvSpPr>
          <p:cNvPr id="8" name="TextBox 8"/>
          <p:cNvSpPr txBox="1"/>
          <p:nvPr/>
        </p:nvSpPr>
        <p:spPr>
          <a:xfrm>
            <a:off x="1028757" y="3133809"/>
            <a:ext cx="16230600" cy="7058214"/>
          </a:xfrm>
          <a:prstGeom prst="rect">
            <a:avLst/>
          </a:prstGeom>
        </p:spPr>
        <p:txBody>
          <a:bodyPr lIns="0" tIns="0" rIns="0" bIns="0" rtlCol="0" anchor="t">
            <a:spAutoFit/>
          </a:bodyPr>
          <a:lstStyle/>
          <a:p>
            <a:pPr algn="l">
              <a:lnSpc>
                <a:spcPts val="2379"/>
              </a:lnSpc>
            </a:pPr>
            <a:r>
              <a:rPr lang="en-US" sz="1650" spc="5">
                <a:solidFill>
                  <a:srgbClr val="0D2039"/>
                </a:solidFill>
                <a:latin typeface="Open Sans"/>
                <a:ea typeface="Open Sans"/>
                <a:cs typeface="Open Sans"/>
                <a:sym typeface="Open Sans"/>
              </a:rPr>
              <a:t>D. Upon the preliminary investigation of </a:t>
            </a:r>
            <a:r>
              <a:rPr lang="en-US" sz="1650" b="1" i="1" spc="5">
                <a:solidFill>
                  <a:srgbClr val="C00000"/>
                </a:solidFill>
                <a:latin typeface="Open Sans"/>
                <a:ea typeface="Open Sans"/>
                <a:cs typeface="Open Sans"/>
                <a:sym typeface="Open Sans"/>
              </a:rPr>
              <a:t>a domestic violence crime involving intimate partner violence,</a:t>
            </a:r>
            <a:r>
              <a:rPr lang="en-US" sz="1650" spc="5">
                <a:solidFill>
                  <a:srgbClr val="0D2039"/>
                </a:solidFill>
                <a:latin typeface="Open Sans"/>
                <a:ea typeface="Open Sans"/>
                <a:cs typeface="Open Sans"/>
                <a:sym typeface="Open Sans"/>
              </a:rPr>
              <a:t> the first peace officer who interviews the victim of domestic abuse shall assess the potential for danger by asking a series of questions provided on a lethality assessment form available on the Oklahoma Attorney General website. The lethality assessment form shall include the following questions:</a:t>
            </a: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Has the person ever used a weapon against the victim or threatened the victim with a weapon?</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Has the person threatened to kill the victim or children of the victim?</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Does the victim think the person will try to kill the victim?</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Has the person ever tried to choke the victim?</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Is the person violently or constantly jealous or does the person control most of the daily activities of the victim?</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Has the victim left or separated from the person after living together or being married?</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Is the person unemployed?</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Has the person ever tried to kill himself or herself?</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Does the victim have a child that the person knows is not his or her own child?</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Does the person follow or spy on the victim or leave the victim threatening messages?</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Is there anything else that worries the victim about his or her safety and if so, what worries the victim?</a:t>
            </a:r>
            <a:endParaRPr lang="en-US" sz="1699" spc="5">
              <a:solidFill>
                <a:srgbClr val="0D2039"/>
              </a:solidFill>
              <a:latin typeface="Open Sans"/>
              <a:ea typeface="Open Sans"/>
              <a:cs typeface="Open Sans"/>
            </a:endParaRPr>
          </a:p>
          <a:p>
            <a:pPr algn="l">
              <a:lnSpc>
                <a:spcPts val="2379"/>
              </a:lnSpc>
            </a:pPr>
            <a:endParaRPr lang="en-US" sz="1699" spc="5">
              <a:solidFill>
                <a:srgbClr val="0D2039"/>
              </a:solidFill>
              <a:latin typeface="Open Sans"/>
              <a:ea typeface="Open Sans"/>
              <a:cs typeface="Open Sans"/>
              <a:sym typeface="Open Sans"/>
            </a:endParaRPr>
          </a:p>
          <a:p>
            <a:pPr algn="l">
              <a:lnSpc>
                <a:spcPts val="2379"/>
              </a:lnSpc>
            </a:pPr>
            <a:r>
              <a:rPr lang="en-US" sz="1699" spc="5">
                <a:solidFill>
                  <a:srgbClr val="0D2039"/>
                </a:solidFill>
                <a:latin typeface="Open Sans"/>
                <a:ea typeface="Open Sans"/>
                <a:cs typeface="Open Sans"/>
                <a:sym typeface="Open Sans"/>
              </a:rPr>
              <a:t>E. If the results of the lethality assessment indicate a referral is suggested, the assessing officer shall implement the protocol referral process to a domestic violence advocate from a certified or tribal program as follows:</a:t>
            </a: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Advise the victim of the results of the assessment;</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Advise the victim that based on the results of the assessment the officer will call the domestic violence hotline to allow the victim to speak with an advocate;</a:t>
            </a:r>
            <a:endParaRPr lang="en-US" sz="1699" spc="5">
              <a:solidFill>
                <a:srgbClr val="0D2039"/>
              </a:solidFill>
              <a:latin typeface="Open Sans"/>
              <a:ea typeface="Open Sans"/>
              <a:cs typeface="Open Sans"/>
            </a:endParaRPr>
          </a:p>
          <a:p>
            <a:pPr marL="366395" lvl="1" indent="-182880" algn="l">
              <a:lnSpc>
                <a:spcPts val="2379"/>
              </a:lnSpc>
              <a:buAutoNum type="arabicPeriod"/>
            </a:pPr>
            <a:r>
              <a:rPr lang="en-US" sz="1699" spc="5">
                <a:solidFill>
                  <a:srgbClr val="0D2039"/>
                </a:solidFill>
                <a:latin typeface="Open Sans"/>
                <a:ea typeface="Open Sans"/>
                <a:cs typeface="Open Sans"/>
                <a:sym typeface="Open Sans"/>
              </a:rPr>
              <a:t>If the victim does not want to speak with an advocate, the officer shall document the refusal on the form.</a:t>
            </a:r>
            <a:endParaRPr lang="en-US" sz="1699" spc="5">
              <a:solidFill>
                <a:srgbClr val="0D2039"/>
              </a:solidFill>
              <a:latin typeface="Open Sans"/>
              <a:ea typeface="Open Sans"/>
              <a:cs typeface="Open Sans"/>
            </a:endParaRPr>
          </a:p>
          <a:p>
            <a:pPr algn="l">
              <a:lnSpc>
                <a:spcPts val="2379"/>
              </a:lnSpc>
            </a:pPr>
            <a:endParaRPr lang="en-US" sz="1699" spc="5">
              <a:solidFill>
                <a:srgbClr val="0D2039"/>
              </a:solidFill>
              <a:latin typeface="Open Sans"/>
              <a:ea typeface="Open Sans"/>
              <a:cs typeface="Open Sans"/>
              <a:sym typeface="Open Sans"/>
            </a:endParaRPr>
          </a:p>
          <a:p>
            <a:pPr algn="l">
              <a:lnSpc>
                <a:spcPts val="2379"/>
              </a:lnSpc>
              <a:spcBef>
                <a:spcPct val="0"/>
              </a:spcBef>
            </a:pPr>
            <a:r>
              <a:rPr lang="en-US" sz="1699" spc="5">
                <a:solidFill>
                  <a:srgbClr val="0D2039"/>
                </a:solidFill>
                <a:latin typeface="Open Sans"/>
                <a:ea typeface="Open Sans"/>
                <a:cs typeface="Open Sans"/>
                <a:sym typeface="Open Sans"/>
              </a:rPr>
              <a:t>F. Regardless of the results of the lethality assessment, referral information for shelters, domestic violence programs and other social services shall be provided to the victim.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95514"/>
            <a:ext cx="5114523" cy="8291486"/>
            <a:chOff x="0" y="0"/>
            <a:chExt cx="6819364" cy="11055315"/>
          </a:xfrm>
        </p:grpSpPr>
        <p:pic>
          <p:nvPicPr>
            <p:cNvPr id="3" name="Picture 3"/>
            <p:cNvPicPr>
              <a:picLocks noChangeAspect="1"/>
            </p:cNvPicPr>
            <p:nvPr/>
          </p:nvPicPr>
          <p:blipFill>
            <a:blip r:embed="rId2"/>
            <a:srcRect r="60368"/>
            <a:stretch>
              <a:fillRect/>
            </a:stretch>
          </p:blipFill>
          <p:spPr>
            <a:xfrm>
              <a:off x="0" y="0"/>
              <a:ext cx="6819364" cy="11055315"/>
            </a:xfrm>
            <a:prstGeom prst="rect">
              <a:avLst/>
            </a:prstGeom>
          </p:spPr>
        </p:pic>
      </p:grpSp>
      <p:grpSp>
        <p:nvGrpSpPr>
          <p:cNvPr id="4" name="Group 4"/>
          <p:cNvGrpSpPr/>
          <p:nvPr/>
        </p:nvGrpSpPr>
        <p:grpSpPr>
          <a:xfrm>
            <a:off x="5301348" y="0"/>
            <a:ext cx="2505730" cy="8291486"/>
            <a:chOff x="0" y="0"/>
            <a:chExt cx="3340974" cy="11055315"/>
          </a:xfrm>
        </p:grpSpPr>
        <p:pic>
          <p:nvPicPr>
            <p:cNvPr id="5" name="Picture 5"/>
            <p:cNvPicPr>
              <a:picLocks noChangeAspect="1"/>
            </p:cNvPicPr>
            <p:nvPr/>
          </p:nvPicPr>
          <p:blipFill>
            <a:blip r:embed="rId2"/>
            <a:srcRect l="41214" r="39369"/>
            <a:stretch>
              <a:fillRect/>
            </a:stretch>
          </p:blipFill>
          <p:spPr>
            <a:xfrm>
              <a:off x="0" y="0"/>
              <a:ext cx="3340974" cy="11055315"/>
            </a:xfrm>
            <a:prstGeom prst="rect">
              <a:avLst/>
            </a:prstGeom>
          </p:spPr>
        </p:pic>
      </p:grpSp>
      <p:grpSp>
        <p:nvGrpSpPr>
          <p:cNvPr id="6" name="Group 6"/>
          <p:cNvGrpSpPr/>
          <p:nvPr/>
        </p:nvGrpSpPr>
        <p:grpSpPr>
          <a:xfrm>
            <a:off x="9673441" y="5161892"/>
            <a:ext cx="662328" cy="197261"/>
            <a:chOff x="0" y="-28575"/>
            <a:chExt cx="174440" cy="51953"/>
          </a:xfrm>
        </p:grpSpPr>
        <p:sp>
          <p:nvSpPr>
            <p:cNvPr id="7" name="Freeform 7"/>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8" name="TextBox 8"/>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grpSp>
        <p:nvGrpSpPr>
          <p:cNvPr id="9" name="Group 9"/>
          <p:cNvGrpSpPr/>
          <p:nvPr/>
        </p:nvGrpSpPr>
        <p:grpSpPr>
          <a:xfrm>
            <a:off x="10335769" y="5161892"/>
            <a:ext cx="662328" cy="197261"/>
            <a:chOff x="0" y="-28575"/>
            <a:chExt cx="174440" cy="51953"/>
          </a:xfrm>
        </p:grpSpPr>
        <p:sp>
          <p:nvSpPr>
            <p:cNvPr id="10" name="Freeform 10"/>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1" name="TextBox 11"/>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2" name="Freeform 12"/>
          <p:cNvSpPr/>
          <p:nvPr/>
        </p:nvSpPr>
        <p:spPr>
          <a:xfrm rot="-5400000">
            <a:off x="7552014" y="7807059"/>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5400000">
            <a:off x="3374928" y="1511087"/>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474611" y="777657"/>
            <a:ext cx="3089765" cy="502087"/>
          </a:xfrm>
          <a:custGeom>
            <a:avLst/>
            <a:gdLst/>
            <a:ahLst/>
            <a:cxnLst/>
            <a:rect l="l" t="t" r="r" b="b"/>
            <a:pathLst>
              <a:path w="3089765" h="502087">
                <a:moveTo>
                  <a:pt x="0" y="0"/>
                </a:moveTo>
                <a:lnTo>
                  <a:pt x="3089765" y="0"/>
                </a:lnTo>
                <a:lnTo>
                  <a:pt x="3089765" y="502086"/>
                </a:lnTo>
                <a:lnTo>
                  <a:pt x="0" y="502086"/>
                </a:lnTo>
                <a:lnTo>
                  <a:pt x="0" y="0"/>
                </a:lnTo>
                <a:close/>
              </a:path>
            </a:pathLst>
          </a:custGeom>
          <a:blipFill>
            <a:blip r:embed="rId4"/>
            <a:stretch>
              <a:fillRect/>
            </a:stretch>
          </a:blipFill>
        </p:spPr>
        <p:txBody>
          <a:bodyPr/>
          <a:lstStyle/>
          <a:p>
            <a:endParaRPr lang="en-US"/>
          </a:p>
        </p:txBody>
      </p:sp>
      <p:sp>
        <p:nvSpPr>
          <p:cNvPr id="15" name="TextBox 15"/>
          <p:cNvSpPr txBox="1"/>
          <p:nvPr/>
        </p:nvSpPr>
        <p:spPr>
          <a:xfrm>
            <a:off x="9673441" y="2831989"/>
            <a:ext cx="7467232" cy="1876425"/>
          </a:xfrm>
          <a:prstGeom prst="rect">
            <a:avLst/>
          </a:prstGeom>
        </p:spPr>
        <p:txBody>
          <a:bodyPr lIns="0" tIns="0" rIns="0" bIns="0" rtlCol="0" anchor="t">
            <a:spAutoFit/>
          </a:bodyPr>
          <a:lstStyle/>
          <a:p>
            <a:pPr algn="l">
              <a:lnSpc>
                <a:spcPts val="7499"/>
              </a:lnSpc>
            </a:pPr>
            <a:r>
              <a:rPr lang="en-US" sz="5999" b="1">
                <a:solidFill>
                  <a:srgbClr val="0D2039"/>
                </a:solidFill>
                <a:latin typeface="Inria Serif Bold"/>
                <a:ea typeface="Inria Serif Bold"/>
                <a:cs typeface="Inria Serif Bold"/>
                <a:sym typeface="Inria Serif Bold"/>
              </a:rPr>
              <a:t>Oklahoma is a </a:t>
            </a:r>
          </a:p>
          <a:p>
            <a:pPr algn="l">
              <a:lnSpc>
                <a:spcPts val="7499"/>
              </a:lnSpc>
            </a:pPr>
            <a:r>
              <a:rPr lang="en-US" sz="5999" b="1" i="1">
                <a:solidFill>
                  <a:srgbClr val="0D2039"/>
                </a:solidFill>
                <a:latin typeface="Inria Serif Bold Italics"/>
                <a:ea typeface="Inria Serif Bold Italics"/>
                <a:cs typeface="Inria Serif Bold Italics"/>
                <a:sym typeface="Inria Serif Bold Italics"/>
              </a:rPr>
              <a:t>Top Ten State</a:t>
            </a:r>
          </a:p>
        </p:txBody>
      </p:sp>
      <p:sp>
        <p:nvSpPr>
          <p:cNvPr id="16" name="TextBox 16"/>
          <p:cNvSpPr txBox="1"/>
          <p:nvPr/>
        </p:nvSpPr>
        <p:spPr>
          <a:xfrm>
            <a:off x="9673441" y="5885453"/>
            <a:ext cx="6826885" cy="692150"/>
          </a:xfrm>
          <a:prstGeom prst="rect">
            <a:avLst/>
          </a:prstGeom>
        </p:spPr>
        <p:txBody>
          <a:bodyPr lIns="0" tIns="0" rIns="0" bIns="0" rtlCol="0" anchor="t">
            <a:spAutoFit/>
          </a:bodyPr>
          <a:lstStyle/>
          <a:p>
            <a:pPr algn="l">
              <a:lnSpc>
                <a:spcPts val="2799"/>
              </a:lnSpc>
              <a:spcBef>
                <a:spcPct val="0"/>
              </a:spcBef>
            </a:pPr>
            <a:r>
              <a:rPr lang="en-US" sz="1999" b="1">
                <a:solidFill>
                  <a:srgbClr val="0D2039"/>
                </a:solidFill>
                <a:latin typeface="Open Sans Bold"/>
                <a:ea typeface="Open Sans Bold"/>
                <a:cs typeface="Open Sans Bold"/>
                <a:sym typeface="Open Sans Bold"/>
              </a:rPr>
              <a:t>In women being murdered by men in single victim/single offender homicide incidents since 1996. </a:t>
            </a:r>
          </a:p>
        </p:txBody>
      </p:sp>
      <p:grpSp>
        <p:nvGrpSpPr>
          <p:cNvPr id="17" name="Group 17"/>
          <p:cNvGrpSpPr/>
          <p:nvPr/>
        </p:nvGrpSpPr>
        <p:grpSpPr>
          <a:xfrm>
            <a:off x="9585569" y="6979809"/>
            <a:ext cx="6914756" cy="446627"/>
            <a:chOff x="0" y="-28575"/>
            <a:chExt cx="1821170" cy="117630"/>
          </a:xfrm>
        </p:grpSpPr>
        <p:sp>
          <p:nvSpPr>
            <p:cNvPr id="18" name="Freeform 18"/>
            <p:cNvSpPr/>
            <p:nvPr/>
          </p:nvSpPr>
          <p:spPr>
            <a:xfrm>
              <a:off x="0" y="0"/>
              <a:ext cx="1821170" cy="89055"/>
            </a:xfrm>
            <a:custGeom>
              <a:avLst/>
              <a:gdLst/>
              <a:ahLst/>
              <a:cxnLst/>
              <a:rect l="l" t="t" r="r" b="b"/>
              <a:pathLst>
                <a:path w="1821170" h="89055">
                  <a:moveTo>
                    <a:pt x="0" y="0"/>
                  </a:moveTo>
                  <a:lnTo>
                    <a:pt x="1821170" y="0"/>
                  </a:lnTo>
                  <a:lnTo>
                    <a:pt x="1821170" y="89055"/>
                  </a:lnTo>
                  <a:lnTo>
                    <a:pt x="0" y="89055"/>
                  </a:lnTo>
                  <a:close/>
                </a:path>
              </a:pathLst>
            </a:custGeom>
            <a:solidFill>
              <a:srgbClr val="9E1D22"/>
            </a:solidFill>
          </p:spPr>
          <p:txBody>
            <a:bodyPr/>
            <a:lstStyle/>
            <a:p>
              <a:endParaRPr lang="en-US"/>
            </a:p>
          </p:txBody>
        </p:sp>
        <p:sp>
          <p:nvSpPr>
            <p:cNvPr id="19" name="TextBox 19"/>
            <p:cNvSpPr txBox="1"/>
            <p:nvPr/>
          </p:nvSpPr>
          <p:spPr>
            <a:xfrm>
              <a:off x="0" y="-28575"/>
              <a:ext cx="1821170" cy="117630"/>
            </a:xfrm>
            <a:prstGeom prst="rect">
              <a:avLst/>
            </a:prstGeom>
          </p:spPr>
          <p:txBody>
            <a:bodyPr lIns="50800" tIns="50800" rIns="50800" bIns="50800" rtlCol="0" anchor="ctr"/>
            <a:lstStyle/>
            <a:p>
              <a:pPr algn="ctr">
                <a:lnSpc>
                  <a:spcPts val="2239"/>
                </a:lnSpc>
              </a:pPr>
              <a:endParaRPr/>
            </a:p>
          </p:txBody>
        </p:sp>
      </p:grpSp>
      <p:sp>
        <p:nvSpPr>
          <p:cNvPr id="20" name="TextBox 20"/>
          <p:cNvSpPr txBox="1"/>
          <p:nvPr/>
        </p:nvSpPr>
        <p:spPr>
          <a:xfrm>
            <a:off x="9704807" y="7111003"/>
            <a:ext cx="6676281" cy="264160"/>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Open Sans"/>
                <a:ea typeface="Open Sans"/>
                <a:cs typeface="Open Sans"/>
                <a:sym typeface="Open Sans"/>
              </a:rPr>
              <a:t>Violence Policy Center - When Men Murder Women Reports 1996-2023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332866"/>
            <a:ext cx="16230600" cy="4496428"/>
            <a:chOff x="0" y="-28575"/>
            <a:chExt cx="4274726" cy="1184244"/>
          </a:xfrm>
        </p:grpSpPr>
        <p:sp>
          <p:nvSpPr>
            <p:cNvPr id="3" name="Freeform 3"/>
            <p:cNvSpPr/>
            <p:nvPr/>
          </p:nvSpPr>
          <p:spPr>
            <a:xfrm>
              <a:off x="0" y="0"/>
              <a:ext cx="4274726" cy="1155669"/>
            </a:xfrm>
            <a:custGeom>
              <a:avLst/>
              <a:gdLst/>
              <a:ahLst/>
              <a:cxnLst/>
              <a:rect l="l" t="t" r="r" b="b"/>
              <a:pathLst>
                <a:path w="4274726" h="1155669">
                  <a:moveTo>
                    <a:pt x="0" y="0"/>
                  </a:moveTo>
                  <a:lnTo>
                    <a:pt x="4274726" y="0"/>
                  </a:lnTo>
                  <a:lnTo>
                    <a:pt x="4274726" y="1155669"/>
                  </a:lnTo>
                  <a:lnTo>
                    <a:pt x="0" y="1155669"/>
                  </a:lnTo>
                  <a:close/>
                </a:path>
              </a:pathLst>
            </a:custGeom>
            <a:solidFill>
              <a:srgbClr val="0D2039"/>
            </a:solidFill>
          </p:spPr>
          <p:txBody>
            <a:bodyPr/>
            <a:lstStyle/>
            <a:p>
              <a:endParaRPr lang="en-US"/>
            </a:p>
          </p:txBody>
        </p:sp>
        <p:sp>
          <p:nvSpPr>
            <p:cNvPr id="4" name="TextBox 4"/>
            <p:cNvSpPr txBox="1"/>
            <p:nvPr/>
          </p:nvSpPr>
          <p:spPr>
            <a:xfrm>
              <a:off x="0" y="-28575"/>
              <a:ext cx="4274726" cy="1184244"/>
            </a:xfrm>
            <a:prstGeom prst="rect">
              <a:avLst/>
            </a:prstGeom>
          </p:spPr>
          <p:txBody>
            <a:bodyPr lIns="50800" tIns="50800" rIns="50800" bIns="50800" rtlCol="0" anchor="ctr"/>
            <a:lstStyle/>
            <a:p>
              <a:pPr algn="ctr">
                <a:lnSpc>
                  <a:spcPts val="2239"/>
                </a:lnSpc>
              </a:pPr>
              <a:endParaRPr/>
            </a:p>
          </p:txBody>
        </p:sp>
      </p:grpSp>
      <p:sp>
        <p:nvSpPr>
          <p:cNvPr id="5" name="TextBox 5"/>
          <p:cNvSpPr txBox="1"/>
          <p:nvPr/>
        </p:nvSpPr>
        <p:spPr>
          <a:xfrm>
            <a:off x="2618959" y="6215737"/>
            <a:ext cx="3288030" cy="2183130"/>
          </a:xfrm>
          <a:prstGeom prst="rect">
            <a:avLst/>
          </a:prstGeom>
        </p:spPr>
        <p:txBody>
          <a:bodyPr lIns="0" tIns="0" rIns="0" bIns="0" rtlCol="0" anchor="t">
            <a:spAutoFit/>
          </a:bodyPr>
          <a:lstStyle/>
          <a:p>
            <a:pPr algn="just">
              <a:lnSpc>
                <a:spcPts val="2519"/>
              </a:lnSpc>
              <a:spcBef>
                <a:spcPct val="0"/>
              </a:spcBef>
            </a:pPr>
            <a:r>
              <a:rPr lang="en-US" sz="1799" b="1">
                <a:solidFill>
                  <a:srgbClr val="FFFFFF"/>
                </a:solidFill>
                <a:latin typeface="Open Sans Bold"/>
                <a:ea typeface="Open Sans Bold"/>
                <a:cs typeface="Open Sans Bold"/>
                <a:sym typeface="Open Sans Bold"/>
              </a:rPr>
              <a:t>51.5%</a:t>
            </a:r>
            <a:r>
              <a:rPr lang="en-US" sz="1799">
                <a:solidFill>
                  <a:srgbClr val="FFFFFF"/>
                </a:solidFill>
                <a:latin typeface="Open Sans"/>
                <a:ea typeface="Open Sans"/>
                <a:cs typeface="Open Sans"/>
                <a:sym typeface="Open Sans"/>
              </a:rPr>
              <a:t> of Oklahoma women and </a:t>
            </a:r>
            <a:r>
              <a:rPr lang="en-US" sz="1799" b="1">
                <a:solidFill>
                  <a:srgbClr val="FFFFFF"/>
                </a:solidFill>
                <a:latin typeface="Open Sans Bold"/>
                <a:ea typeface="Open Sans Bold"/>
                <a:cs typeface="Open Sans Bold"/>
                <a:sym typeface="Open Sans Bold"/>
              </a:rPr>
              <a:t>46%</a:t>
            </a:r>
            <a:r>
              <a:rPr lang="en-US" sz="1799">
                <a:solidFill>
                  <a:srgbClr val="FFFFFF"/>
                </a:solidFill>
                <a:latin typeface="Open Sans"/>
                <a:ea typeface="Open Sans"/>
                <a:cs typeface="Open Sans"/>
                <a:sym typeface="Open Sans"/>
              </a:rPr>
              <a:t> of Oklahoma men will experience sexual violence, physical violence, and/or stalking from an intimate partner at some point in their lifetime. </a:t>
            </a:r>
          </a:p>
        </p:txBody>
      </p:sp>
      <p:sp>
        <p:nvSpPr>
          <p:cNvPr id="6" name="TextBox 6"/>
          <p:cNvSpPr txBox="1"/>
          <p:nvPr/>
        </p:nvSpPr>
        <p:spPr>
          <a:xfrm>
            <a:off x="2618959" y="4795590"/>
            <a:ext cx="1071587" cy="688011"/>
          </a:xfrm>
          <a:prstGeom prst="rect">
            <a:avLst/>
          </a:prstGeom>
        </p:spPr>
        <p:txBody>
          <a:bodyPr lIns="0" tIns="0" rIns="0" bIns="0" rtlCol="0" anchor="t">
            <a:spAutoFit/>
          </a:bodyPr>
          <a:lstStyle/>
          <a:p>
            <a:pPr algn="l">
              <a:lnSpc>
                <a:spcPts val="5653"/>
              </a:lnSpc>
              <a:spcBef>
                <a:spcPct val="0"/>
              </a:spcBef>
            </a:pPr>
            <a:r>
              <a:rPr lang="en-US" sz="4037" b="1">
                <a:solidFill>
                  <a:srgbClr val="9E1D22"/>
                </a:solidFill>
                <a:latin typeface="Open Sans Bold"/>
                <a:ea typeface="Open Sans Bold"/>
                <a:cs typeface="Open Sans Bold"/>
                <a:sym typeface="Open Sans Bold"/>
              </a:rPr>
              <a:t>01.</a:t>
            </a:r>
          </a:p>
        </p:txBody>
      </p:sp>
      <p:sp>
        <p:nvSpPr>
          <p:cNvPr id="7" name="TextBox 7"/>
          <p:cNvSpPr txBox="1"/>
          <p:nvPr/>
        </p:nvSpPr>
        <p:spPr>
          <a:xfrm>
            <a:off x="2618959" y="5683626"/>
            <a:ext cx="2719728" cy="323215"/>
          </a:xfrm>
          <a:prstGeom prst="rect">
            <a:avLst/>
          </a:prstGeom>
        </p:spPr>
        <p:txBody>
          <a:bodyPr lIns="0" tIns="0" rIns="0" bIns="0" rtlCol="0" anchor="t">
            <a:spAutoFit/>
          </a:bodyPr>
          <a:lstStyle/>
          <a:p>
            <a:pPr algn="l">
              <a:lnSpc>
                <a:spcPts val="2659"/>
              </a:lnSpc>
              <a:spcBef>
                <a:spcPct val="0"/>
              </a:spcBef>
            </a:pPr>
            <a:r>
              <a:rPr lang="en-US" sz="1899" b="1">
                <a:solidFill>
                  <a:srgbClr val="FFFFFF"/>
                </a:solidFill>
                <a:latin typeface="Open Sans Bold"/>
                <a:ea typeface="Open Sans Bold"/>
                <a:cs typeface="Open Sans Bold"/>
                <a:sym typeface="Open Sans Bold"/>
              </a:rPr>
              <a:t>The Risk</a:t>
            </a:r>
          </a:p>
        </p:txBody>
      </p:sp>
      <p:sp>
        <p:nvSpPr>
          <p:cNvPr id="8" name="TextBox 8"/>
          <p:cNvSpPr txBox="1"/>
          <p:nvPr/>
        </p:nvSpPr>
        <p:spPr>
          <a:xfrm>
            <a:off x="7334191" y="4795590"/>
            <a:ext cx="1071587" cy="688011"/>
          </a:xfrm>
          <a:prstGeom prst="rect">
            <a:avLst/>
          </a:prstGeom>
        </p:spPr>
        <p:txBody>
          <a:bodyPr lIns="0" tIns="0" rIns="0" bIns="0" rtlCol="0" anchor="t">
            <a:spAutoFit/>
          </a:bodyPr>
          <a:lstStyle/>
          <a:p>
            <a:pPr algn="l">
              <a:lnSpc>
                <a:spcPts val="5653"/>
              </a:lnSpc>
              <a:spcBef>
                <a:spcPct val="0"/>
              </a:spcBef>
            </a:pPr>
            <a:r>
              <a:rPr lang="en-US" sz="4037" b="1">
                <a:solidFill>
                  <a:srgbClr val="9E1D22"/>
                </a:solidFill>
                <a:latin typeface="Open Sans Bold"/>
                <a:ea typeface="Open Sans Bold"/>
                <a:cs typeface="Open Sans Bold"/>
                <a:sym typeface="Open Sans Bold"/>
              </a:rPr>
              <a:t>02.</a:t>
            </a:r>
          </a:p>
        </p:txBody>
      </p:sp>
      <p:sp>
        <p:nvSpPr>
          <p:cNvPr id="9" name="TextBox 9"/>
          <p:cNvSpPr txBox="1"/>
          <p:nvPr/>
        </p:nvSpPr>
        <p:spPr>
          <a:xfrm>
            <a:off x="7334191" y="6215737"/>
            <a:ext cx="3288454" cy="1554480"/>
          </a:xfrm>
          <a:prstGeom prst="rect">
            <a:avLst/>
          </a:prstGeom>
        </p:spPr>
        <p:txBody>
          <a:bodyPr lIns="0" tIns="0" rIns="0" bIns="0" rtlCol="0" anchor="t">
            <a:spAutoFit/>
          </a:bodyPr>
          <a:lstStyle/>
          <a:p>
            <a:pPr algn="just">
              <a:lnSpc>
                <a:spcPts val="2519"/>
              </a:lnSpc>
              <a:spcBef>
                <a:spcPct val="0"/>
              </a:spcBef>
            </a:pPr>
            <a:r>
              <a:rPr lang="en-US" sz="1799">
                <a:solidFill>
                  <a:srgbClr val="FFFFFF"/>
                </a:solidFill>
                <a:latin typeface="Open Sans"/>
                <a:ea typeface="Open Sans"/>
                <a:cs typeface="Open Sans"/>
                <a:sym typeface="Open Sans"/>
              </a:rPr>
              <a:t>From 2015 to 2025, 393 Oklahomans were victims of intimate partner homicide. </a:t>
            </a:r>
            <a:r>
              <a:rPr lang="en-US" sz="1799" b="1">
                <a:solidFill>
                  <a:srgbClr val="FFFFFF"/>
                </a:solidFill>
                <a:latin typeface="Open Sans Bold"/>
                <a:ea typeface="Open Sans Bold"/>
                <a:cs typeface="Open Sans Bold"/>
                <a:sym typeface="Open Sans Bold"/>
              </a:rPr>
              <a:t>That is an average of 44 deaths per year. </a:t>
            </a:r>
          </a:p>
        </p:txBody>
      </p:sp>
      <p:sp>
        <p:nvSpPr>
          <p:cNvPr id="10" name="TextBox 10"/>
          <p:cNvSpPr txBox="1"/>
          <p:nvPr/>
        </p:nvSpPr>
        <p:spPr>
          <a:xfrm>
            <a:off x="7334191" y="5683626"/>
            <a:ext cx="3619618" cy="323215"/>
          </a:xfrm>
          <a:prstGeom prst="rect">
            <a:avLst/>
          </a:prstGeom>
        </p:spPr>
        <p:txBody>
          <a:bodyPr lIns="0" tIns="0" rIns="0" bIns="0" rtlCol="0" anchor="t">
            <a:spAutoFit/>
          </a:bodyPr>
          <a:lstStyle/>
          <a:p>
            <a:pPr algn="l">
              <a:lnSpc>
                <a:spcPts val="2659"/>
              </a:lnSpc>
              <a:spcBef>
                <a:spcPct val="0"/>
              </a:spcBef>
            </a:pPr>
            <a:r>
              <a:rPr lang="en-US" sz="1899" b="1">
                <a:solidFill>
                  <a:srgbClr val="FFFFFF"/>
                </a:solidFill>
                <a:latin typeface="Open Sans Bold"/>
                <a:ea typeface="Open Sans Bold"/>
                <a:cs typeface="Open Sans Bold"/>
                <a:sym typeface="Open Sans Bold"/>
              </a:rPr>
              <a:t>Intimate Partner Homicide</a:t>
            </a:r>
          </a:p>
        </p:txBody>
      </p:sp>
      <p:sp>
        <p:nvSpPr>
          <p:cNvPr id="11" name="TextBox 11"/>
          <p:cNvSpPr txBox="1"/>
          <p:nvPr/>
        </p:nvSpPr>
        <p:spPr>
          <a:xfrm>
            <a:off x="12381011" y="4795590"/>
            <a:ext cx="1071587" cy="688011"/>
          </a:xfrm>
          <a:prstGeom prst="rect">
            <a:avLst/>
          </a:prstGeom>
        </p:spPr>
        <p:txBody>
          <a:bodyPr lIns="0" tIns="0" rIns="0" bIns="0" rtlCol="0" anchor="t">
            <a:spAutoFit/>
          </a:bodyPr>
          <a:lstStyle/>
          <a:p>
            <a:pPr algn="l">
              <a:lnSpc>
                <a:spcPts val="5653"/>
              </a:lnSpc>
              <a:spcBef>
                <a:spcPct val="0"/>
              </a:spcBef>
            </a:pPr>
            <a:r>
              <a:rPr lang="en-US" sz="4037" b="1">
                <a:solidFill>
                  <a:srgbClr val="9E1D22"/>
                </a:solidFill>
                <a:latin typeface="Open Sans Bold"/>
                <a:ea typeface="Open Sans Bold"/>
                <a:cs typeface="Open Sans Bold"/>
                <a:sym typeface="Open Sans Bold"/>
              </a:rPr>
              <a:t>03.</a:t>
            </a:r>
          </a:p>
        </p:txBody>
      </p:sp>
      <p:sp>
        <p:nvSpPr>
          <p:cNvPr id="12" name="TextBox 12"/>
          <p:cNvSpPr txBox="1"/>
          <p:nvPr/>
        </p:nvSpPr>
        <p:spPr>
          <a:xfrm>
            <a:off x="12381011" y="6215737"/>
            <a:ext cx="3288030" cy="1554480"/>
          </a:xfrm>
          <a:prstGeom prst="rect">
            <a:avLst/>
          </a:prstGeom>
        </p:spPr>
        <p:txBody>
          <a:bodyPr lIns="0" tIns="0" rIns="0" bIns="0" rtlCol="0" anchor="t">
            <a:spAutoFit/>
          </a:bodyPr>
          <a:lstStyle/>
          <a:p>
            <a:pPr algn="just">
              <a:lnSpc>
                <a:spcPts val="2519"/>
              </a:lnSpc>
              <a:spcBef>
                <a:spcPct val="0"/>
              </a:spcBef>
            </a:pPr>
            <a:r>
              <a:rPr lang="en-US" sz="1799">
                <a:solidFill>
                  <a:srgbClr val="FFFFFF"/>
                </a:solidFill>
                <a:latin typeface="Open Sans"/>
                <a:ea typeface="Open Sans"/>
                <a:cs typeface="Open Sans"/>
                <a:sym typeface="Open Sans"/>
              </a:rPr>
              <a:t>Of those 393 deaths, 63.9% were due to a firearm. 15.5% were due to a cut/pierce. 11.2% were due to blunt force trauma. 9.4% were other COD. </a:t>
            </a:r>
          </a:p>
        </p:txBody>
      </p:sp>
      <p:sp>
        <p:nvSpPr>
          <p:cNvPr id="13" name="TextBox 13"/>
          <p:cNvSpPr txBox="1"/>
          <p:nvPr/>
        </p:nvSpPr>
        <p:spPr>
          <a:xfrm>
            <a:off x="12381011" y="5683626"/>
            <a:ext cx="2878423" cy="323215"/>
          </a:xfrm>
          <a:prstGeom prst="rect">
            <a:avLst/>
          </a:prstGeom>
        </p:spPr>
        <p:txBody>
          <a:bodyPr lIns="0" tIns="0" rIns="0" bIns="0" rtlCol="0" anchor="t">
            <a:spAutoFit/>
          </a:bodyPr>
          <a:lstStyle/>
          <a:p>
            <a:pPr algn="l">
              <a:lnSpc>
                <a:spcPts val="2659"/>
              </a:lnSpc>
              <a:spcBef>
                <a:spcPct val="0"/>
              </a:spcBef>
            </a:pPr>
            <a:r>
              <a:rPr lang="en-US" sz="1899" b="1">
                <a:solidFill>
                  <a:srgbClr val="FFFFFF"/>
                </a:solidFill>
                <a:latin typeface="Open Sans Bold"/>
                <a:ea typeface="Open Sans Bold"/>
                <a:cs typeface="Open Sans Bold"/>
                <a:sym typeface="Open Sans Bold"/>
              </a:rPr>
              <a:t>Leading Casue of Death</a:t>
            </a:r>
          </a:p>
        </p:txBody>
      </p:sp>
      <p:sp>
        <p:nvSpPr>
          <p:cNvPr id="14" name="Freeform 14"/>
          <p:cNvSpPr/>
          <p:nvPr/>
        </p:nvSpPr>
        <p:spPr>
          <a:xfrm rot="-5400000">
            <a:off x="2583118" y="1766096"/>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5" name="Freeform 15"/>
          <p:cNvSpPr/>
          <p:nvPr/>
        </p:nvSpPr>
        <p:spPr>
          <a:xfrm rot="-5400000">
            <a:off x="14872879" y="1766096"/>
            <a:ext cx="832003" cy="968854"/>
          </a:xfrm>
          <a:custGeom>
            <a:avLst/>
            <a:gdLst/>
            <a:ahLst/>
            <a:cxnLst/>
            <a:rect l="l" t="t" r="r" b="b"/>
            <a:pathLst>
              <a:path w="832003" h="968854">
                <a:moveTo>
                  <a:pt x="0" y="0"/>
                </a:moveTo>
                <a:lnTo>
                  <a:pt x="832003" y="0"/>
                </a:lnTo>
                <a:lnTo>
                  <a:pt x="832003" y="968854"/>
                </a:lnTo>
                <a:lnTo>
                  <a:pt x="0" y="96885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16" name="Group 16"/>
          <p:cNvGrpSpPr/>
          <p:nvPr/>
        </p:nvGrpSpPr>
        <p:grpSpPr>
          <a:xfrm>
            <a:off x="8481672" y="2700902"/>
            <a:ext cx="662328" cy="197261"/>
            <a:chOff x="0" y="-28575"/>
            <a:chExt cx="174440" cy="51953"/>
          </a:xfrm>
        </p:grpSpPr>
        <p:sp>
          <p:nvSpPr>
            <p:cNvPr id="17" name="Freeform 17"/>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18" name="TextBox 18"/>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9" name="TextBox 19"/>
          <p:cNvSpPr txBox="1"/>
          <p:nvPr/>
        </p:nvSpPr>
        <p:spPr>
          <a:xfrm>
            <a:off x="4744309" y="1707373"/>
            <a:ext cx="8799381" cy="860425"/>
          </a:xfrm>
          <a:prstGeom prst="rect">
            <a:avLst/>
          </a:prstGeom>
        </p:spPr>
        <p:txBody>
          <a:bodyPr lIns="0" tIns="0" rIns="0" bIns="0" rtlCol="0" anchor="t">
            <a:spAutoFit/>
          </a:bodyPr>
          <a:lstStyle/>
          <a:p>
            <a:pPr algn="ctr">
              <a:lnSpc>
                <a:spcPts val="6874"/>
              </a:lnSpc>
            </a:pPr>
            <a:r>
              <a:rPr lang="en-US" sz="5499" b="1">
                <a:solidFill>
                  <a:srgbClr val="201E1E"/>
                </a:solidFill>
                <a:latin typeface="Inria Serif Bold"/>
                <a:ea typeface="Inria Serif Bold"/>
                <a:cs typeface="Inria Serif Bold"/>
                <a:sym typeface="Inria Serif Bold"/>
              </a:rPr>
              <a:t>We’re Not OK</a:t>
            </a:r>
          </a:p>
        </p:txBody>
      </p:sp>
      <p:grpSp>
        <p:nvGrpSpPr>
          <p:cNvPr id="20" name="Group 20"/>
          <p:cNvGrpSpPr/>
          <p:nvPr/>
        </p:nvGrpSpPr>
        <p:grpSpPr>
          <a:xfrm>
            <a:off x="9144000" y="2700902"/>
            <a:ext cx="662328" cy="197261"/>
            <a:chOff x="0" y="-28575"/>
            <a:chExt cx="174440" cy="51953"/>
          </a:xfrm>
        </p:grpSpPr>
        <p:sp>
          <p:nvSpPr>
            <p:cNvPr id="21" name="Freeform 21"/>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22" name="TextBox 22"/>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23" name="TextBox 23"/>
          <p:cNvSpPr txBox="1"/>
          <p:nvPr/>
        </p:nvSpPr>
        <p:spPr>
          <a:xfrm>
            <a:off x="3408490" y="3434782"/>
            <a:ext cx="11471019" cy="540385"/>
          </a:xfrm>
          <a:prstGeom prst="rect">
            <a:avLst/>
          </a:prstGeom>
        </p:spPr>
        <p:txBody>
          <a:bodyPr lIns="0" tIns="0" rIns="0" bIns="0" rtlCol="0" anchor="t">
            <a:spAutoFit/>
          </a:bodyPr>
          <a:lstStyle/>
          <a:p>
            <a:pPr algn="ctr">
              <a:lnSpc>
                <a:spcPts val="2239"/>
              </a:lnSpc>
              <a:spcBef>
                <a:spcPct val="0"/>
              </a:spcBef>
            </a:pPr>
            <a:r>
              <a:rPr lang="en-US" sz="1599" b="1" i="1">
                <a:solidFill>
                  <a:srgbClr val="201E1E"/>
                </a:solidFill>
                <a:latin typeface="Open Sans Bold Italics"/>
                <a:ea typeface="Open Sans Bold Italics"/>
                <a:cs typeface="Open Sans Bold Italics"/>
                <a:sym typeface="Open Sans Bold Italics"/>
              </a:rPr>
              <a:t>By asking the right questions and identifying IPV, even when it’s not obvious, you help ensure that victims receive the proper legal protection, safety planning, and support services they need.</a:t>
            </a:r>
          </a:p>
        </p:txBody>
      </p:sp>
      <p:sp>
        <p:nvSpPr>
          <p:cNvPr id="24" name="Freeform 24"/>
          <p:cNvSpPr/>
          <p:nvPr/>
        </p:nvSpPr>
        <p:spPr>
          <a:xfrm>
            <a:off x="474611" y="777657"/>
            <a:ext cx="3089765" cy="502087"/>
          </a:xfrm>
          <a:custGeom>
            <a:avLst/>
            <a:gdLst/>
            <a:ahLst/>
            <a:cxnLst/>
            <a:rect l="l" t="t" r="r" b="b"/>
            <a:pathLst>
              <a:path w="3089765" h="502087">
                <a:moveTo>
                  <a:pt x="0" y="0"/>
                </a:moveTo>
                <a:lnTo>
                  <a:pt x="3089765" y="0"/>
                </a:lnTo>
                <a:lnTo>
                  <a:pt x="3089765" y="502086"/>
                </a:lnTo>
                <a:lnTo>
                  <a:pt x="0" y="50208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4611" y="777657"/>
            <a:ext cx="3089765" cy="502087"/>
          </a:xfrm>
          <a:custGeom>
            <a:avLst/>
            <a:gdLst/>
            <a:ahLst/>
            <a:cxnLst/>
            <a:rect l="l" t="t" r="r" b="b"/>
            <a:pathLst>
              <a:path w="3089765" h="502087">
                <a:moveTo>
                  <a:pt x="0" y="0"/>
                </a:moveTo>
                <a:lnTo>
                  <a:pt x="3089765" y="0"/>
                </a:lnTo>
                <a:lnTo>
                  <a:pt x="3089765" y="502086"/>
                </a:lnTo>
                <a:lnTo>
                  <a:pt x="0" y="502086"/>
                </a:lnTo>
                <a:lnTo>
                  <a:pt x="0" y="0"/>
                </a:lnTo>
                <a:close/>
              </a:path>
            </a:pathLst>
          </a:custGeom>
          <a:blipFill>
            <a:blip r:embed="rId2"/>
            <a:stretch>
              <a:fillRect/>
            </a:stretch>
          </a:blipFill>
        </p:spPr>
        <p:txBody>
          <a:bodyPr/>
          <a:lstStyle/>
          <a:p>
            <a:endParaRPr lang="en-US"/>
          </a:p>
        </p:txBody>
      </p:sp>
      <p:sp>
        <p:nvSpPr>
          <p:cNvPr id="3" name="Freeform 3"/>
          <p:cNvSpPr/>
          <p:nvPr/>
        </p:nvSpPr>
        <p:spPr>
          <a:xfrm>
            <a:off x="2890395" y="1482261"/>
            <a:ext cx="12507210" cy="8093207"/>
          </a:xfrm>
          <a:custGeom>
            <a:avLst/>
            <a:gdLst/>
            <a:ahLst/>
            <a:cxnLst/>
            <a:rect l="l" t="t" r="r" b="b"/>
            <a:pathLst>
              <a:path w="12507210" h="8093207">
                <a:moveTo>
                  <a:pt x="0" y="0"/>
                </a:moveTo>
                <a:lnTo>
                  <a:pt x="12507210" y="0"/>
                </a:lnTo>
                <a:lnTo>
                  <a:pt x="12507210" y="8093207"/>
                </a:lnTo>
                <a:lnTo>
                  <a:pt x="0" y="8093207"/>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02744" y="-108496"/>
            <a:ext cx="6385256" cy="10446283"/>
            <a:chOff x="0" y="-28575"/>
            <a:chExt cx="1681713" cy="2751284"/>
          </a:xfrm>
        </p:grpSpPr>
        <p:sp>
          <p:nvSpPr>
            <p:cNvPr id="3" name="Freeform 3"/>
            <p:cNvSpPr/>
            <p:nvPr/>
          </p:nvSpPr>
          <p:spPr>
            <a:xfrm>
              <a:off x="0" y="0"/>
              <a:ext cx="1681713" cy="2722709"/>
            </a:xfrm>
            <a:custGeom>
              <a:avLst/>
              <a:gdLst/>
              <a:ahLst/>
              <a:cxnLst/>
              <a:rect l="l" t="t" r="r" b="b"/>
              <a:pathLst>
                <a:path w="1681713" h="2722709">
                  <a:moveTo>
                    <a:pt x="0" y="0"/>
                  </a:moveTo>
                  <a:lnTo>
                    <a:pt x="1681713" y="0"/>
                  </a:lnTo>
                  <a:lnTo>
                    <a:pt x="1681713" y="2722709"/>
                  </a:lnTo>
                  <a:lnTo>
                    <a:pt x="0" y="2722709"/>
                  </a:lnTo>
                  <a:close/>
                </a:path>
              </a:pathLst>
            </a:custGeom>
            <a:solidFill>
              <a:srgbClr val="0D2039"/>
            </a:solidFill>
          </p:spPr>
          <p:txBody>
            <a:bodyPr/>
            <a:lstStyle/>
            <a:p>
              <a:endParaRPr lang="en-US"/>
            </a:p>
          </p:txBody>
        </p:sp>
        <p:sp>
          <p:nvSpPr>
            <p:cNvPr id="4" name="TextBox 4"/>
            <p:cNvSpPr txBox="1"/>
            <p:nvPr/>
          </p:nvSpPr>
          <p:spPr>
            <a:xfrm>
              <a:off x="0" y="-28575"/>
              <a:ext cx="1681713" cy="2751284"/>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9875424" y="1808966"/>
            <a:ext cx="4054640" cy="6669069"/>
            <a:chOff x="0" y="0"/>
            <a:chExt cx="5406187" cy="8892092"/>
          </a:xfrm>
        </p:grpSpPr>
        <p:pic>
          <p:nvPicPr>
            <p:cNvPr id="6" name="Picture 6"/>
            <p:cNvPicPr>
              <a:picLocks noChangeAspect="1"/>
            </p:cNvPicPr>
            <p:nvPr/>
          </p:nvPicPr>
          <p:blipFill>
            <a:blip r:embed="rId2"/>
            <a:srcRect r="8917"/>
            <a:stretch>
              <a:fillRect/>
            </a:stretch>
          </p:blipFill>
          <p:spPr>
            <a:xfrm>
              <a:off x="0" y="0"/>
              <a:ext cx="5406187" cy="8892092"/>
            </a:xfrm>
            <a:prstGeom prst="rect">
              <a:avLst/>
            </a:prstGeom>
          </p:spPr>
        </p:pic>
      </p:grpSp>
      <p:grpSp>
        <p:nvGrpSpPr>
          <p:cNvPr id="7" name="Group 7"/>
          <p:cNvGrpSpPr/>
          <p:nvPr/>
        </p:nvGrpSpPr>
        <p:grpSpPr>
          <a:xfrm>
            <a:off x="14233360" y="1808966"/>
            <a:ext cx="4054640" cy="3196484"/>
            <a:chOff x="0" y="0"/>
            <a:chExt cx="5406187" cy="4261978"/>
          </a:xfrm>
        </p:grpSpPr>
        <p:pic>
          <p:nvPicPr>
            <p:cNvPr id="8" name="Picture 8"/>
            <p:cNvPicPr>
              <a:picLocks noChangeAspect="1"/>
            </p:cNvPicPr>
            <p:nvPr/>
          </p:nvPicPr>
          <p:blipFill>
            <a:blip r:embed="rId3"/>
            <a:srcRect l="7717" r="7717"/>
            <a:stretch>
              <a:fillRect/>
            </a:stretch>
          </p:blipFill>
          <p:spPr>
            <a:xfrm>
              <a:off x="0" y="0"/>
              <a:ext cx="5406187" cy="4261978"/>
            </a:xfrm>
            <a:prstGeom prst="rect">
              <a:avLst/>
            </a:prstGeom>
          </p:spPr>
        </p:pic>
      </p:grpSp>
      <p:grpSp>
        <p:nvGrpSpPr>
          <p:cNvPr id="9" name="Group 9"/>
          <p:cNvGrpSpPr/>
          <p:nvPr/>
        </p:nvGrpSpPr>
        <p:grpSpPr>
          <a:xfrm>
            <a:off x="14233360" y="5281551"/>
            <a:ext cx="4054640" cy="3196484"/>
            <a:chOff x="0" y="0"/>
            <a:chExt cx="5406187" cy="4261978"/>
          </a:xfrm>
        </p:grpSpPr>
        <p:pic>
          <p:nvPicPr>
            <p:cNvPr id="10" name="Picture 10"/>
            <p:cNvPicPr>
              <a:picLocks noChangeAspect="1"/>
            </p:cNvPicPr>
            <p:nvPr/>
          </p:nvPicPr>
          <p:blipFill>
            <a:blip r:embed="rId4"/>
            <a:srcRect l="7717" r="7717"/>
            <a:stretch>
              <a:fillRect/>
            </a:stretch>
          </p:blipFill>
          <p:spPr>
            <a:xfrm>
              <a:off x="0" y="0"/>
              <a:ext cx="5406187" cy="4261978"/>
            </a:xfrm>
            <a:prstGeom prst="rect">
              <a:avLst/>
            </a:prstGeom>
          </p:spPr>
        </p:pic>
      </p:grpSp>
      <p:grpSp>
        <p:nvGrpSpPr>
          <p:cNvPr id="11" name="Group 11"/>
          <p:cNvGrpSpPr/>
          <p:nvPr/>
        </p:nvGrpSpPr>
        <p:grpSpPr>
          <a:xfrm>
            <a:off x="1928191" y="2877088"/>
            <a:ext cx="662328" cy="197261"/>
            <a:chOff x="0" y="-28575"/>
            <a:chExt cx="174440" cy="51953"/>
          </a:xfrm>
        </p:grpSpPr>
        <p:sp>
          <p:nvSpPr>
            <p:cNvPr id="12" name="Freeform 12"/>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0D2039"/>
            </a:solidFill>
          </p:spPr>
          <p:txBody>
            <a:bodyPr/>
            <a:lstStyle/>
            <a:p>
              <a:endParaRPr lang="en-US"/>
            </a:p>
          </p:txBody>
        </p:sp>
        <p:sp>
          <p:nvSpPr>
            <p:cNvPr id="13" name="TextBox 13"/>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4" name="TextBox 14"/>
          <p:cNvSpPr txBox="1"/>
          <p:nvPr/>
        </p:nvSpPr>
        <p:spPr>
          <a:xfrm>
            <a:off x="1928191" y="1409869"/>
            <a:ext cx="6079576" cy="860425"/>
          </a:xfrm>
          <a:prstGeom prst="rect">
            <a:avLst/>
          </a:prstGeom>
        </p:spPr>
        <p:txBody>
          <a:bodyPr lIns="0" tIns="0" rIns="0" bIns="0" rtlCol="0" anchor="t">
            <a:spAutoFit/>
          </a:bodyPr>
          <a:lstStyle/>
          <a:p>
            <a:pPr algn="l">
              <a:lnSpc>
                <a:spcPts val="6874"/>
              </a:lnSpc>
            </a:pPr>
            <a:r>
              <a:rPr lang="en-US" sz="5499" b="1">
                <a:solidFill>
                  <a:srgbClr val="0D2039"/>
                </a:solidFill>
                <a:latin typeface="Inria Serif Bold"/>
                <a:ea typeface="Inria Serif Bold"/>
                <a:cs typeface="Inria Serif Bold"/>
                <a:sym typeface="Inria Serif Bold"/>
              </a:rPr>
              <a:t>LAP Breakdown</a:t>
            </a:r>
          </a:p>
        </p:txBody>
      </p:sp>
      <p:grpSp>
        <p:nvGrpSpPr>
          <p:cNvPr id="15" name="Group 15"/>
          <p:cNvGrpSpPr/>
          <p:nvPr/>
        </p:nvGrpSpPr>
        <p:grpSpPr>
          <a:xfrm>
            <a:off x="2590519" y="2877088"/>
            <a:ext cx="662328" cy="197261"/>
            <a:chOff x="0" y="-28575"/>
            <a:chExt cx="174440" cy="51953"/>
          </a:xfrm>
        </p:grpSpPr>
        <p:sp>
          <p:nvSpPr>
            <p:cNvPr id="16" name="Freeform 16"/>
            <p:cNvSpPr/>
            <p:nvPr/>
          </p:nvSpPr>
          <p:spPr>
            <a:xfrm>
              <a:off x="0" y="0"/>
              <a:ext cx="174440" cy="23378"/>
            </a:xfrm>
            <a:custGeom>
              <a:avLst/>
              <a:gdLst/>
              <a:ahLst/>
              <a:cxnLst/>
              <a:rect l="l" t="t" r="r" b="b"/>
              <a:pathLst>
                <a:path w="174440" h="23378">
                  <a:moveTo>
                    <a:pt x="0" y="0"/>
                  </a:moveTo>
                  <a:lnTo>
                    <a:pt x="174440" y="0"/>
                  </a:lnTo>
                  <a:lnTo>
                    <a:pt x="174440" y="23378"/>
                  </a:lnTo>
                  <a:lnTo>
                    <a:pt x="0" y="23378"/>
                  </a:lnTo>
                  <a:close/>
                </a:path>
              </a:pathLst>
            </a:custGeom>
            <a:solidFill>
              <a:srgbClr val="9E1D22"/>
            </a:solidFill>
          </p:spPr>
          <p:txBody>
            <a:bodyPr/>
            <a:lstStyle/>
            <a:p>
              <a:endParaRPr lang="en-US"/>
            </a:p>
          </p:txBody>
        </p:sp>
        <p:sp>
          <p:nvSpPr>
            <p:cNvPr id="17" name="TextBox 17"/>
            <p:cNvSpPr txBox="1"/>
            <p:nvPr/>
          </p:nvSpPr>
          <p:spPr>
            <a:xfrm>
              <a:off x="0" y="-28575"/>
              <a:ext cx="174440" cy="51953"/>
            </a:xfrm>
            <a:prstGeom prst="rect">
              <a:avLst/>
            </a:prstGeom>
          </p:spPr>
          <p:txBody>
            <a:bodyPr lIns="50800" tIns="50800" rIns="50800" bIns="50800" rtlCol="0" anchor="ctr"/>
            <a:lstStyle/>
            <a:p>
              <a:pPr algn="ctr">
                <a:lnSpc>
                  <a:spcPts val="2239"/>
                </a:lnSpc>
              </a:pPr>
              <a:endParaRPr/>
            </a:p>
          </p:txBody>
        </p:sp>
      </p:grpSp>
      <p:sp>
        <p:nvSpPr>
          <p:cNvPr id="18" name="TextBox 18"/>
          <p:cNvSpPr txBox="1"/>
          <p:nvPr/>
        </p:nvSpPr>
        <p:spPr>
          <a:xfrm>
            <a:off x="1928191" y="5628515"/>
            <a:ext cx="1071587" cy="688011"/>
          </a:xfrm>
          <a:prstGeom prst="rect">
            <a:avLst/>
          </a:prstGeom>
        </p:spPr>
        <p:txBody>
          <a:bodyPr lIns="0" tIns="0" rIns="0" bIns="0" rtlCol="0" anchor="t">
            <a:spAutoFit/>
          </a:bodyPr>
          <a:lstStyle/>
          <a:p>
            <a:pPr algn="l">
              <a:lnSpc>
                <a:spcPts val="5653"/>
              </a:lnSpc>
              <a:spcBef>
                <a:spcPct val="0"/>
              </a:spcBef>
            </a:pPr>
            <a:r>
              <a:rPr lang="en-US" sz="4037" b="1">
                <a:solidFill>
                  <a:srgbClr val="9E1D22"/>
                </a:solidFill>
                <a:latin typeface="Open Sans Bold"/>
                <a:ea typeface="Open Sans Bold"/>
                <a:cs typeface="Open Sans Bold"/>
                <a:sym typeface="Open Sans Bold"/>
              </a:rPr>
              <a:t>02.</a:t>
            </a:r>
          </a:p>
        </p:txBody>
      </p:sp>
      <p:sp>
        <p:nvSpPr>
          <p:cNvPr id="19" name="TextBox 19"/>
          <p:cNvSpPr txBox="1"/>
          <p:nvPr/>
        </p:nvSpPr>
        <p:spPr>
          <a:xfrm>
            <a:off x="1928191" y="7269753"/>
            <a:ext cx="1071587" cy="688011"/>
          </a:xfrm>
          <a:prstGeom prst="rect">
            <a:avLst/>
          </a:prstGeom>
        </p:spPr>
        <p:txBody>
          <a:bodyPr lIns="0" tIns="0" rIns="0" bIns="0" rtlCol="0" anchor="t">
            <a:spAutoFit/>
          </a:bodyPr>
          <a:lstStyle/>
          <a:p>
            <a:pPr algn="l">
              <a:lnSpc>
                <a:spcPts val="5653"/>
              </a:lnSpc>
              <a:spcBef>
                <a:spcPct val="0"/>
              </a:spcBef>
            </a:pPr>
            <a:r>
              <a:rPr lang="en-US" sz="4037" b="1">
                <a:solidFill>
                  <a:srgbClr val="9E1D22"/>
                </a:solidFill>
                <a:latin typeface="Open Sans Bold"/>
                <a:ea typeface="Open Sans Bold"/>
                <a:cs typeface="Open Sans Bold"/>
                <a:sym typeface="Open Sans Bold"/>
              </a:rPr>
              <a:t>03.</a:t>
            </a:r>
          </a:p>
        </p:txBody>
      </p:sp>
      <p:sp>
        <p:nvSpPr>
          <p:cNvPr id="20" name="Freeform 20"/>
          <p:cNvSpPr/>
          <p:nvPr/>
        </p:nvSpPr>
        <p:spPr>
          <a:xfrm rot="-5400000">
            <a:off x="9459423" y="1324388"/>
            <a:ext cx="832003" cy="968854"/>
          </a:xfrm>
          <a:custGeom>
            <a:avLst/>
            <a:gdLst/>
            <a:ahLst/>
            <a:cxnLst/>
            <a:rect l="l" t="t" r="r" b="b"/>
            <a:pathLst>
              <a:path w="832003" h="968854">
                <a:moveTo>
                  <a:pt x="0" y="0"/>
                </a:moveTo>
                <a:lnTo>
                  <a:pt x="832003" y="0"/>
                </a:lnTo>
                <a:lnTo>
                  <a:pt x="832003" y="968853"/>
                </a:lnTo>
                <a:lnTo>
                  <a:pt x="0" y="96885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rot="-5400000">
            <a:off x="16843298" y="7993608"/>
            <a:ext cx="832003" cy="968854"/>
          </a:xfrm>
          <a:custGeom>
            <a:avLst/>
            <a:gdLst/>
            <a:ahLst/>
            <a:cxnLst/>
            <a:rect l="l" t="t" r="r" b="b"/>
            <a:pathLst>
              <a:path w="832003" h="968854">
                <a:moveTo>
                  <a:pt x="0" y="0"/>
                </a:moveTo>
                <a:lnTo>
                  <a:pt x="832004" y="0"/>
                </a:lnTo>
                <a:lnTo>
                  <a:pt x="832004" y="968853"/>
                </a:lnTo>
                <a:lnTo>
                  <a:pt x="0" y="96885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2"/>
          <p:cNvSpPr txBox="1"/>
          <p:nvPr/>
        </p:nvSpPr>
        <p:spPr>
          <a:xfrm>
            <a:off x="1928191" y="2251244"/>
            <a:ext cx="6079576" cy="476250"/>
          </a:xfrm>
          <a:prstGeom prst="rect">
            <a:avLst/>
          </a:prstGeom>
        </p:spPr>
        <p:txBody>
          <a:bodyPr lIns="0" tIns="0" rIns="0" bIns="0" rtlCol="0" anchor="t">
            <a:spAutoFit/>
          </a:bodyPr>
          <a:lstStyle/>
          <a:p>
            <a:pPr algn="l">
              <a:lnSpc>
                <a:spcPts val="3750"/>
              </a:lnSpc>
            </a:pPr>
            <a:r>
              <a:rPr lang="en-US" sz="3000" b="1">
                <a:solidFill>
                  <a:srgbClr val="0D2039"/>
                </a:solidFill>
                <a:latin typeface="Inria Serif Bold"/>
                <a:ea typeface="Inria Serif Bold"/>
                <a:cs typeface="Inria Serif Bold"/>
                <a:sym typeface="Inria Serif Bold"/>
              </a:rPr>
              <a:t>From the 1, 2, 3... </a:t>
            </a:r>
          </a:p>
        </p:txBody>
      </p:sp>
      <p:grpSp>
        <p:nvGrpSpPr>
          <p:cNvPr id="23" name="Group 23"/>
          <p:cNvGrpSpPr/>
          <p:nvPr/>
        </p:nvGrpSpPr>
        <p:grpSpPr>
          <a:xfrm>
            <a:off x="1928191" y="3788723"/>
            <a:ext cx="7437144" cy="1438216"/>
            <a:chOff x="0" y="0"/>
            <a:chExt cx="9916192" cy="1917622"/>
          </a:xfrm>
        </p:grpSpPr>
        <p:sp>
          <p:nvSpPr>
            <p:cNvPr id="24" name="TextBox 24"/>
            <p:cNvSpPr txBox="1"/>
            <p:nvPr/>
          </p:nvSpPr>
          <p:spPr>
            <a:xfrm>
              <a:off x="1619282" y="470034"/>
              <a:ext cx="8296910" cy="1447588"/>
            </a:xfrm>
            <a:prstGeom prst="rect">
              <a:avLst/>
            </a:prstGeom>
          </p:spPr>
          <p:txBody>
            <a:bodyPr lIns="0" tIns="0" rIns="0" bIns="0" rtlCol="0" anchor="t">
              <a:spAutoFit/>
            </a:bodyPr>
            <a:lstStyle/>
            <a:p>
              <a:pPr algn="just">
                <a:lnSpc>
                  <a:spcPts val="2239"/>
                </a:lnSpc>
                <a:spcBef>
                  <a:spcPct val="0"/>
                </a:spcBef>
              </a:pPr>
              <a:r>
                <a:rPr lang="en-US" sz="1599">
                  <a:solidFill>
                    <a:srgbClr val="0D2039"/>
                  </a:solidFill>
                  <a:latin typeface="Open Sans"/>
                  <a:ea typeface="Open Sans"/>
                  <a:cs typeface="Open Sans"/>
                  <a:sym typeface="Open Sans"/>
                </a:rPr>
                <a:t>Complete the identifying information at the top of the form, including agency, officer, offender information, and case information. If a case or report number is not yet available, it may be added later.</a:t>
              </a:r>
            </a:p>
          </p:txBody>
        </p:sp>
        <p:sp>
          <p:nvSpPr>
            <p:cNvPr id="25" name="TextBox 25"/>
            <p:cNvSpPr txBox="1"/>
            <p:nvPr/>
          </p:nvSpPr>
          <p:spPr>
            <a:xfrm>
              <a:off x="0" y="-76200"/>
              <a:ext cx="1428782" cy="891948"/>
            </a:xfrm>
            <a:prstGeom prst="rect">
              <a:avLst/>
            </a:prstGeom>
          </p:spPr>
          <p:txBody>
            <a:bodyPr lIns="0" tIns="0" rIns="0" bIns="0" rtlCol="0" anchor="t">
              <a:spAutoFit/>
            </a:bodyPr>
            <a:lstStyle/>
            <a:p>
              <a:pPr algn="l">
                <a:lnSpc>
                  <a:spcPts val="5653"/>
                </a:lnSpc>
                <a:spcBef>
                  <a:spcPct val="0"/>
                </a:spcBef>
              </a:pPr>
              <a:r>
                <a:rPr lang="en-US" sz="4037" b="1">
                  <a:solidFill>
                    <a:srgbClr val="9E1D22"/>
                  </a:solidFill>
                  <a:latin typeface="Open Sans Bold"/>
                  <a:ea typeface="Open Sans Bold"/>
                  <a:cs typeface="Open Sans Bold"/>
                  <a:sym typeface="Open Sans Bold"/>
                </a:rPr>
                <a:t>01.</a:t>
              </a:r>
            </a:p>
          </p:txBody>
        </p:sp>
        <p:sp>
          <p:nvSpPr>
            <p:cNvPr id="26" name="TextBox 26"/>
            <p:cNvSpPr txBox="1"/>
            <p:nvPr/>
          </p:nvSpPr>
          <p:spPr>
            <a:xfrm>
              <a:off x="1619282" y="-28575"/>
              <a:ext cx="7104885" cy="342688"/>
            </a:xfrm>
            <a:prstGeom prst="rect">
              <a:avLst/>
            </a:prstGeom>
          </p:spPr>
          <p:txBody>
            <a:bodyPr lIns="0" tIns="0" rIns="0" bIns="0" rtlCol="0" anchor="t">
              <a:spAutoFit/>
            </a:bodyPr>
            <a:lstStyle/>
            <a:p>
              <a:pPr algn="l">
                <a:lnSpc>
                  <a:spcPts val="2239"/>
                </a:lnSpc>
                <a:spcBef>
                  <a:spcPct val="0"/>
                </a:spcBef>
              </a:pPr>
              <a:r>
                <a:rPr lang="en-US" sz="1599" b="1" i="1">
                  <a:solidFill>
                    <a:srgbClr val="0D2039"/>
                  </a:solidFill>
                  <a:latin typeface="Open Sans Bold Italics"/>
                  <a:ea typeface="Open Sans Bold Italics"/>
                  <a:cs typeface="Open Sans Bold Italics"/>
                  <a:sym typeface="Open Sans Bold Italics"/>
                </a:rPr>
                <a:t>Incident Information</a:t>
              </a:r>
            </a:p>
          </p:txBody>
        </p:sp>
      </p:grpSp>
      <p:sp>
        <p:nvSpPr>
          <p:cNvPr id="27" name="TextBox 27"/>
          <p:cNvSpPr txBox="1"/>
          <p:nvPr/>
        </p:nvSpPr>
        <p:spPr>
          <a:xfrm>
            <a:off x="3142652" y="6053093"/>
            <a:ext cx="6222317" cy="816610"/>
          </a:xfrm>
          <a:prstGeom prst="rect">
            <a:avLst/>
          </a:prstGeom>
        </p:spPr>
        <p:txBody>
          <a:bodyPr lIns="0" tIns="0" rIns="0" bIns="0" rtlCol="0" anchor="t">
            <a:spAutoFit/>
          </a:bodyPr>
          <a:lstStyle/>
          <a:p>
            <a:pPr algn="just">
              <a:lnSpc>
                <a:spcPts val="2239"/>
              </a:lnSpc>
              <a:spcBef>
                <a:spcPct val="0"/>
              </a:spcBef>
            </a:pPr>
            <a:r>
              <a:rPr lang="en-US" sz="1599">
                <a:solidFill>
                  <a:srgbClr val="0D2039"/>
                </a:solidFill>
                <a:latin typeface="Open Sans"/>
                <a:ea typeface="Open Sans"/>
                <a:cs typeface="Open Sans"/>
                <a:sym typeface="Open Sans"/>
              </a:rPr>
              <a:t>Document the victim’s response to the LAP questions exactly as provided. These responses are used to determine whether the victim screens in under the protocol</a:t>
            </a:r>
          </a:p>
        </p:txBody>
      </p:sp>
      <p:sp>
        <p:nvSpPr>
          <p:cNvPr id="28" name="TextBox 28"/>
          <p:cNvSpPr txBox="1"/>
          <p:nvPr/>
        </p:nvSpPr>
        <p:spPr>
          <a:xfrm>
            <a:off x="3142652" y="5676140"/>
            <a:ext cx="5328664" cy="264160"/>
          </a:xfrm>
          <a:prstGeom prst="rect">
            <a:avLst/>
          </a:prstGeom>
        </p:spPr>
        <p:txBody>
          <a:bodyPr lIns="0" tIns="0" rIns="0" bIns="0" rtlCol="0" anchor="t">
            <a:spAutoFit/>
          </a:bodyPr>
          <a:lstStyle/>
          <a:p>
            <a:pPr algn="l">
              <a:lnSpc>
                <a:spcPts val="2239"/>
              </a:lnSpc>
              <a:spcBef>
                <a:spcPct val="0"/>
              </a:spcBef>
            </a:pPr>
            <a:r>
              <a:rPr lang="en-US" sz="1599" b="1" i="1">
                <a:solidFill>
                  <a:srgbClr val="0D2039"/>
                </a:solidFill>
                <a:latin typeface="Open Sans Bold Italics"/>
                <a:ea typeface="Open Sans Bold Italics"/>
                <a:cs typeface="Open Sans Bold Italics"/>
                <a:sym typeface="Open Sans Bold Italics"/>
              </a:rPr>
              <a:t>Lethality Assessment Questions</a:t>
            </a:r>
          </a:p>
        </p:txBody>
      </p:sp>
      <p:sp>
        <p:nvSpPr>
          <p:cNvPr id="29" name="TextBox 29"/>
          <p:cNvSpPr txBox="1"/>
          <p:nvPr/>
        </p:nvSpPr>
        <p:spPr>
          <a:xfrm>
            <a:off x="3142652" y="7695838"/>
            <a:ext cx="6222317" cy="1092835"/>
          </a:xfrm>
          <a:prstGeom prst="rect">
            <a:avLst/>
          </a:prstGeom>
        </p:spPr>
        <p:txBody>
          <a:bodyPr lIns="0" tIns="0" rIns="0" bIns="0" rtlCol="0" anchor="t">
            <a:spAutoFit/>
          </a:bodyPr>
          <a:lstStyle/>
          <a:p>
            <a:pPr algn="just">
              <a:lnSpc>
                <a:spcPts val="2239"/>
              </a:lnSpc>
              <a:spcBef>
                <a:spcPct val="0"/>
              </a:spcBef>
            </a:pPr>
            <a:r>
              <a:rPr lang="en-US" sz="1599">
                <a:solidFill>
                  <a:srgbClr val="0D2039"/>
                </a:solidFill>
                <a:latin typeface="Open Sans"/>
                <a:ea typeface="Open Sans"/>
                <a:cs typeface="Open Sans"/>
                <a:sym typeface="Open Sans"/>
              </a:rPr>
              <a:t>This section captures any additional safety concerns expressed by the victim that may not be reflected in the assessment questions. Victim-identified concerns should be documented in detail.</a:t>
            </a:r>
          </a:p>
        </p:txBody>
      </p:sp>
      <p:sp>
        <p:nvSpPr>
          <p:cNvPr id="30" name="TextBox 30"/>
          <p:cNvSpPr txBox="1"/>
          <p:nvPr/>
        </p:nvSpPr>
        <p:spPr>
          <a:xfrm>
            <a:off x="3142652" y="7317378"/>
            <a:ext cx="5328664" cy="264160"/>
          </a:xfrm>
          <a:prstGeom prst="rect">
            <a:avLst/>
          </a:prstGeom>
        </p:spPr>
        <p:txBody>
          <a:bodyPr lIns="0" tIns="0" rIns="0" bIns="0" rtlCol="0" anchor="t">
            <a:spAutoFit/>
          </a:bodyPr>
          <a:lstStyle/>
          <a:p>
            <a:pPr algn="l">
              <a:lnSpc>
                <a:spcPts val="2239"/>
              </a:lnSpc>
              <a:spcBef>
                <a:spcPct val="0"/>
              </a:spcBef>
            </a:pPr>
            <a:r>
              <a:rPr lang="en-US" sz="1599" b="1" i="1">
                <a:solidFill>
                  <a:srgbClr val="0D2039"/>
                </a:solidFill>
                <a:latin typeface="Open Sans Bold Italics"/>
                <a:ea typeface="Open Sans Bold Italics"/>
                <a:cs typeface="Open Sans Bold Italics"/>
                <a:sym typeface="Open Sans Bold Italics"/>
              </a:rPr>
              <a:t>Victim Safety Concerns</a:t>
            </a:r>
          </a:p>
        </p:txBody>
      </p:sp>
      <p:sp>
        <p:nvSpPr>
          <p:cNvPr id="31" name="Freeform 31"/>
          <p:cNvSpPr/>
          <p:nvPr/>
        </p:nvSpPr>
        <p:spPr>
          <a:xfrm>
            <a:off x="474611" y="777657"/>
            <a:ext cx="3089765" cy="502087"/>
          </a:xfrm>
          <a:custGeom>
            <a:avLst/>
            <a:gdLst/>
            <a:ahLst/>
            <a:cxnLst/>
            <a:rect l="l" t="t" r="r" b="b"/>
            <a:pathLst>
              <a:path w="3089765" h="502087">
                <a:moveTo>
                  <a:pt x="0" y="0"/>
                </a:moveTo>
                <a:lnTo>
                  <a:pt x="3089765" y="0"/>
                </a:lnTo>
                <a:lnTo>
                  <a:pt x="3089765" y="502086"/>
                </a:lnTo>
                <a:lnTo>
                  <a:pt x="0" y="502086"/>
                </a:lnTo>
                <a:lnTo>
                  <a:pt x="0" y="0"/>
                </a:lnTo>
                <a:close/>
              </a:path>
            </a:pathLst>
          </a:custGeom>
          <a:blipFill>
            <a:blip r:embed="rId6"/>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1609</Words>
  <Application>Microsoft Office PowerPoint</Application>
  <PresentationFormat>Custom</PresentationFormat>
  <Paragraphs>120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Judicial Conference LAP Presentation</dc:title>
  <cp:lastModifiedBy>Cheryl Dixon</cp:lastModifiedBy>
  <cp:revision>13</cp:revision>
  <dcterms:created xsi:type="dcterms:W3CDTF">2006-08-16T00:00:00Z</dcterms:created>
  <dcterms:modified xsi:type="dcterms:W3CDTF">2026-07-06T11:50:16Z</dcterms:modified>
  <dc:identifier>DAHNryr-FlI</dc:identifier>
</cp:coreProperties>
</file>