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77" r:id="rId10"/>
    <p:sldId id="278" r:id="rId11"/>
    <p:sldId id="279" r:id="rId12"/>
    <p:sldId id="266" r:id="rId13"/>
    <p:sldId id="268" r:id="rId14"/>
    <p:sldId id="269" r:id="rId15"/>
    <p:sldId id="270" r:id="rId16"/>
    <p:sldId id="280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5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FEC38-C1D9-4C22-8887-138120B1B560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C7F8A-1A89-4620-B723-66F6435F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3926-F4BC-46AB-A8DA-F4E68204474E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9348-29C4-4783-BD1E-231428835DEA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813A-026D-44BA-9785-2C175A375DA3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5948-2AB3-4750-B327-6F668228015B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9F8E-70CD-4440-BE97-0B482B977379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321-2835-43B2-9A31-1D59F5F0F701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A001-D094-4EC6-8FC9-F9703BE2C418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6A-28FB-4E14-A4EB-5CAB4D155AA7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56F6-F8BE-43C8-B617-ABFD71F6768F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C27D68-B932-4EF4-9568-EEDD26FF4448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B041-4056-4CD6-82CD-958DBD006D8D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5A0C33-19BB-494F-A46D-BCFE651B98EA}" type="datetime1">
              <a:rPr lang="en-US" smtClean="0"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photo/13425654-hand-of-convicted-prisoner-behind-the-cell-bar-inside-jail-for-incarceration-criminal-and-limited-freedom-concep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MRCRAVENS@GMAIL.COM" TargetMode="External"/><Relationship Id="rId2" Type="http://schemas.openxmlformats.org/officeDocument/2006/relationships/hyperlink" Target="mailto:scravens@uark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23CA4-A3B2-AD4E-4D54-CD241B971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en-US" sz="5000"/>
              <a:t>Current Issues in the Regulation of</a:t>
            </a:r>
            <a:br>
              <a:rPr lang="en-US" sz="5000"/>
            </a:br>
            <a:r>
              <a:rPr lang="en-US" sz="5000"/>
              <a:t>Judicial Conduct &amp; Ethics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42B37-5525-A5A9-DF22-A3136DAE9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Prof. Sarah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CraveNS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OklahoMA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Judicial Conference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2026 Presentation</a:t>
            </a:r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5E6578A1-C02C-CF72-C434-69648134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1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1BCBB-B709-1CCC-3D81-816DBA83D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B7CA94-1FD6-7E39-93AA-B057F1D81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0297E79-49DB-7425-688F-8E583C82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EC5CD-F8B9-615A-C215-6028A666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Demeanor/Speech</a:t>
            </a:r>
          </a:p>
        </p:txBody>
      </p:sp>
      <p:pic>
        <p:nvPicPr>
          <p:cNvPr id="5" name="Picture 4" descr="Pink megaphone">
            <a:extLst>
              <a:ext uri="{FF2B5EF4-FFF2-40B4-BE49-F238E27FC236}">
                <a16:creationId xmlns:a16="http://schemas.microsoft.com/office/drawing/2014/main" id="{48599156-6116-7402-B9B5-D622A42D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7763C2-E0F1-5042-E65F-6416B561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3675-25E2-025E-C0B2-EC73594C7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Public Reprimand of Eggen (TX): berating and demeaning juveniles and their parents; biased 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Inquiry Concerning Jordan (FL): scolding attorneys and inappropriate engagement with relative of litigant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Public Admonishment of Monguia (CA): inappropriate remarks about shooting people in the courtroom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C255D-A5C6-3E5B-278F-ABA592F8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0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2EF1A-10E0-4DEE-136D-83A06BDC2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F7CFF1-D027-426F-5EF1-E7F3BBB5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6EF3D-77DC-E2E0-9F53-D4569476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17480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Conduct in Chambers /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With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2871-AA91-05A9-BC93-ED0AC0D3D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55648"/>
            <a:ext cx="5977938" cy="41333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DiBenedetto (AK): delay to watch sports on TV in chambers; reenactment of testimony/proceedings for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Novak (NE): inappropriate demeanor and communications with staff and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Valdez (NM): inappropriate (non-sexual) touching and comments on personal appearance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Inquiry Concerning Carrozzo (CA): practicing law on behalf of assistant (with whom the judge had become involved)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E4859-0972-9309-0120-D4F5EEC59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Person using tablet at work">
            <a:extLst>
              <a:ext uri="{FF2B5EF4-FFF2-40B4-BE49-F238E27FC236}">
                <a16:creationId xmlns:a16="http://schemas.microsoft.com/office/drawing/2014/main" id="{03924E8C-09E0-B97A-3498-A1EC291B8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86632-DDEE-3540-4E52-7F1DB7DB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0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52C8D-3480-F1F9-E4C8-02DF4823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Miscellaneous / </a:t>
            </a:r>
            <a:br>
              <a:rPr lang="en-US" dirty="0"/>
            </a:br>
            <a:r>
              <a:rPr lang="en-US" dirty="0"/>
              <a:t>Multiple Matters (On &amp; Off)</a:t>
            </a:r>
          </a:p>
        </p:txBody>
      </p:sp>
      <p:pic>
        <p:nvPicPr>
          <p:cNvPr id="5" name="Picture 4" descr="Police car red lights in night time">
            <a:extLst>
              <a:ext uri="{FF2B5EF4-FFF2-40B4-BE49-F238E27FC236}">
                <a16:creationId xmlns:a16="http://schemas.microsoft.com/office/drawing/2014/main" id="{C7BF231B-0AAC-98E5-5492-ED1B692E5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9DB1-4A08-77B6-A46C-E0BC173A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Matter of DeHaven (WV): allowing criminal non-attorney co-defendant to act as advocate for spouse; taking girlfriend to jail for arraignments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Colbert (LA): ex </a:t>
            </a:r>
            <a:r>
              <a:rPr lang="en-US" dirty="0" err="1"/>
              <a:t>parte</a:t>
            </a:r>
            <a:r>
              <a:rPr lang="en-US" dirty="0"/>
              <a:t> communications, improper TRO without petition; aggressive harassment and intimidation of LEO and invocation of judicial status during traffic stop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Sims (LA): improper demeanor; misuse of court vehicle; improper advocacy; and failure to follow the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90D0F-AB6B-07B9-9B6C-0E97FE2E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4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EFCAC-9945-C6B7-8DBD-D9D90ABA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Off the Bench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8890E-3643-F88D-DD29-83FBA40CA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Garden in Canada">
            <a:extLst>
              <a:ext uri="{FF2B5EF4-FFF2-40B4-BE49-F238E27FC236}">
                <a16:creationId xmlns:a16="http://schemas.microsoft.com/office/drawing/2014/main" id="{686E17F2-5E1D-8AD6-1F49-54050FC5B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B55D9-3241-1AEF-EAD1-E6A075A9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2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300E6-1792-0117-913F-25F552E1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Abuse of Power / </a:t>
            </a:r>
            <a:br>
              <a:rPr lang="en-US" dirty="0"/>
            </a:br>
            <a:r>
              <a:rPr lang="en-US" dirty="0"/>
              <a:t>Abuse of Prestige</a:t>
            </a:r>
          </a:p>
        </p:txBody>
      </p:sp>
      <p:pic>
        <p:nvPicPr>
          <p:cNvPr id="5" name="Picture 4" descr="Judge holding a wooden gavel">
            <a:extLst>
              <a:ext uri="{FF2B5EF4-FFF2-40B4-BE49-F238E27FC236}">
                <a16:creationId xmlns:a16="http://schemas.microsoft.com/office/drawing/2014/main" id="{E4F3F3C4-4581-3C8C-CDB0-8FA54D4A2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8BF5-8283-D039-9991-347492A4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Matter of </a:t>
            </a:r>
            <a:r>
              <a:rPr lang="en-US" dirty="0" err="1"/>
              <a:t>Kesick</a:t>
            </a:r>
            <a:r>
              <a:rPr lang="en-US" dirty="0"/>
              <a:t> (NY): misuse of judicial title in person email address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Kimble (NC): improper invocation of judicial status during DWI stop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Matter of Klein (NY): use of position to attempt to influence law enforcement for friend and to influence school </a:t>
            </a:r>
            <a:r>
              <a:rPr lang="en-US" dirty="0" err="1"/>
              <a:t>school</a:t>
            </a:r>
            <a:r>
              <a:rPr lang="en-US" dirty="0"/>
              <a:t> board for family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Public Admonition of Gonzalez (TX): taking positions on issues while both on bench and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7A42-6166-01C1-2E9E-B511BDF2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8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72F78-2616-A98F-5124-39EE108D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Sexual Harassment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9EAE-4D82-E249-BD38-7B454675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In re Crook (SC): requesting employee comments on pornographic photos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Hoffman (NJ): nonconsensual sexual touching of subordinate employee outside of work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 descr="People in an office">
            <a:extLst>
              <a:ext uri="{FF2B5EF4-FFF2-40B4-BE49-F238E27FC236}">
                <a16:creationId xmlns:a16="http://schemas.microsoft.com/office/drawing/2014/main" id="{09EA1EA8-2A54-1FBB-AE83-98DEF96DA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08E1F-4666-F4DC-B80D-7E8EB9E2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57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57FD7-96A9-589B-7AD7-2601D96E9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CD970A-5AC7-543B-770D-133ECD00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20129E-B82A-89DE-4B66-8E4649A1E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E39B8-B1D7-ABAD-A41F-3AC66ED6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Criminal Conduct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24C1E-5DD9-8A2C-2B2C-E54FFA2D2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F30F0F-1AB9-388C-A786-051B6FEBE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DD4C-2D1D-789A-BAB5-829865C59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Matter of Worke (MN): arrest for DWI (w/o other misconduct)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Inquiry Concerning Mitchell (TX): indictment for official oppression following physical altercation with delivery driver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Inquiry Concerning Britton (TX): indictments related to incident while improperly practicing law (assault, coercion, concealment, hindering arrest,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6E20-91B8-E76E-CC84-42003B02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5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D2D6C-9B59-CFCE-C5F8-31BFABEE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Miscellaneous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C16E-E40E-29CB-5595-53AEC7701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Matter of Mitchell (CA): unauthorized entry into other judges’ chambers</a:t>
            </a:r>
          </a:p>
          <a:p>
            <a:r>
              <a:rPr lang="en-US" dirty="0"/>
              <a:t>In re </a:t>
            </a:r>
            <a:r>
              <a:rPr lang="en-US" dirty="0" err="1"/>
              <a:t>Ruzumna</a:t>
            </a:r>
            <a:r>
              <a:rPr lang="en-US" dirty="0"/>
              <a:t> (WA): misappropriation of seal and stamp in attempt to fraudulently obtain parking discount</a:t>
            </a:r>
          </a:p>
          <a:p>
            <a:r>
              <a:rPr lang="en-US" dirty="0"/>
              <a:t>Miss. Comm’n on </a:t>
            </a:r>
            <a:r>
              <a:rPr lang="en-US" dirty="0" err="1"/>
              <a:t>Jud’l</a:t>
            </a:r>
            <a:r>
              <a:rPr lang="en-US" dirty="0"/>
              <a:t> Perf. v. Moore (MS): improper public comments in violation of prior MOU</a:t>
            </a:r>
          </a:p>
          <a:p>
            <a:r>
              <a:rPr lang="en-US" dirty="0"/>
              <a:t>Inquiry Concerning Guerra (TX): failure to complete required judicial education</a:t>
            </a:r>
          </a:p>
          <a:p>
            <a:r>
              <a:rPr lang="en-US" dirty="0"/>
              <a:t>Inquiry Concerning Clermont (FL): improper practice of law, use of judicial status, and voluntary testimony as character witness</a:t>
            </a:r>
          </a:p>
          <a:p>
            <a:r>
              <a:rPr lang="en-US" dirty="0"/>
              <a:t>Matter of Ridgeway (NY): prohibited political donations</a:t>
            </a:r>
          </a:p>
          <a:p>
            <a:r>
              <a:rPr lang="en-US" dirty="0"/>
              <a:t>Matter of Luoni (WV): gambling during workday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F0329-5949-C9BC-5B7B-A33A23C5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8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E0BDD-01F4-4A6E-E7E7-0B65C202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dirty="0"/>
              <a:t>Special Topic: </a:t>
            </a:r>
            <a:br>
              <a:rPr lang="en-US" sz="6800" dirty="0"/>
            </a:br>
            <a:r>
              <a:rPr lang="en-US" sz="6800" dirty="0"/>
              <a:t>Judges Under Threat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B9DFD-6975-D4F0-D352-F4E93525F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Business handshake">
            <a:extLst>
              <a:ext uri="{FF2B5EF4-FFF2-40B4-BE49-F238E27FC236}">
                <a16:creationId xmlns:a16="http://schemas.microsoft.com/office/drawing/2014/main" id="{6EB6F55E-BD71-571C-17E6-5370E3CC6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E4D0A-74EB-80F0-0494-B4E2C29D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5676A-7A16-11E9-B58B-E0BBD317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Types of Threats</a:t>
            </a:r>
          </a:p>
        </p:txBody>
      </p:sp>
      <p:pic>
        <p:nvPicPr>
          <p:cNvPr id="5" name="Picture 4" descr="Close up of checklist">
            <a:extLst>
              <a:ext uri="{FF2B5EF4-FFF2-40B4-BE49-F238E27FC236}">
                <a16:creationId xmlns:a16="http://schemas.microsoft.com/office/drawing/2014/main" id="{40131791-B0D2-F2AD-2AD9-A1420D704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3557-972B-C459-A3AB-C4D00505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Physical threats to judges and their family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Verbal threats / phone or online harassment (aimed at both judges and their family members)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Criticism of judges and the judiciary (undermining the rule of law)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Misconduct complaints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Impeachment resolutions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 Other efforts to unseat judges by political or other means 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F22C0-CD00-A7CC-6A25-9BB82788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5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95AB7-E032-289C-609A-69F019E2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Current Issues in the Regulation of Judicial Conduct &amp; Ethics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CF3EE-FBD7-6A57-6993-3F50EFF46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Overview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DF1CF1-84B1-1ED0-231E-14E703F5E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328F3-7926-D95B-829B-3AA3607D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60F8A-431D-FE67-1F55-B03C4559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Some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Relevant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Rules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96A3-E3A3-5CFF-A5D9-E1DF06C0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Preamble</a:t>
            </a:r>
            <a:r>
              <a:rPr lang="en-US" dirty="0"/>
              <a:t> (generally)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Rule 1.2 </a:t>
            </a:r>
            <a:r>
              <a:rPr lang="en-US" dirty="0"/>
              <a:t>– Promoting Confidence in the Judiciary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Rule 2.4(A) &amp; (C) </a:t>
            </a:r>
            <a:r>
              <a:rPr lang="en-US" dirty="0"/>
              <a:t>– Not be swayed by … fear of criticism. Not …convey the impression that [others are]…in a position to influence the judge.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Rule 2.10 </a:t>
            </a:r>
            <a:r>
              <a:rPr lang="en-US" dirty="0"/>
              <a:t>– Public statements on pending/impending cases; pledges, promises, or commitments; public statements relevant to official duties; responses to allegations;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Rule 3.1 comment [1] </a:t>
            </a:r>
            <a:r>
              <a:rPr lang="en-US" dirty="0"/>
              <a:t>– re extrajudicial activities concerning the law and the administration of justice. (see also </a:t>
            </a:r>
            <a:r>
              <a:rPr lang="en-US" b="1" dirty="0"/>
              <a:t>Rule 3.2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241CB-EDC0-1BF5-5124-1E8347AA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7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13F86-9D36-8089-2A94-FB601EF0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F9B9E-8476-92D8-8D44-8F7E9E9AA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0"/>
            <a:ext cx="6269347" cy="18604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CONTACT: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scravens@uark.edu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 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SMRCRAVENS@GMAIL.COM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234-738-2665</a:t>
            </a:r>
          </a:p>
        </p:txBody>
      </p:sp>
      <p:pic>
        <p:nvPicPr>
          <p:cNvPr id="5" name="Picture 4" descr="Envelopes in shades of blue">
            <a:extLst>
              <a:ext uri="{FF2B5EF4-FFF2-40B4-BE49-F238E27FC236}">
                <a16:creationId xmlns:a16="http://schemas.microsoft.com/office/drawing/2014/main" id="{5F13705A-6942-FC47-3F7E-EEF912109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697C-F007-6B0C-937D-E08C13B9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3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ED362-7833-14BA-07B3-F52AE9EE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Selection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D5BE6-FB6E-63B6-A7DC-6568DCC8A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raphic 6" descr="People raising hands">
            <a:extLst>
              <a:ext uri="{FF2B5EF4-FFF2-40B4-BE49-F238E27FC236}">
                <a16:creationId xmlns:a16="http://schemas.microsoft.com/office/drawing/2014/main" id="{894C88FC-F156-BB51-A098-1E3E256FE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7648-D8FF-1889-E589-B5526961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6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E9B36-37F9-B587-6E32-92FB3188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Selection Issues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9320E-1CEF-C349-00C0-C60B28D0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Levey Cohen (FL): disseminating unverified accusations about opponent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Inquiry Concerning Peffer (FL): falsehoods in attempting to gain endorsement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Foxworth Roberts (LA): misleading statements re past military service and re burglary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Medley (LA): misleading campaign ad 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Matter of Muller (NY): failure to disclose/disqualify in cases involving campaign committee members, 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Disciplinary Counsel v. Rudduck (OH): change of approach re endorsement of political candidates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Inquiry Concerning Moon (FL): miscellaneous misconduct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65192-5C0E-F66F-5CE0-D04479EE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4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1BBB5-B9C7-12BD-1D96-6F98731D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On the Bench Conduct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1B43-C4B9-2D8C-51A2-AF82E057F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Gavel resting on block">
            <a:extLst>
              <a:ext uri="{FF2B5EF4-FFF2-40B4-BE49-F238E27FC236}">
                <a16:creationId xmlns:a16="http://schemas.microsoft.com/office/drawing/2014/main" id="{FF93C30E-BDB4-D17F-AB47-825001F2F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33694-8A28-763A-EDF3-C3C6CD9E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4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4966F-0534-6DC8-307E-3937F31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Abuse of Position/Power</a:t>
            </a:r>
          </a:p>
        </p:txBody>
      </p:sp>
      <p:pic>
        <p:nvPicPr>
          <p:cNvPr id="5" name="Picture 4" descr="Hand with a gavel">
            <a:extLst>
              <a:ext uri="{FF2B5EF4-FFF2-40B4-BE49-F238E27FC236}">
                <a16:creationId xmlns:a16="http://schemas.microsoft.com/office/drawing/2014/main" id="{92716D0F-999B-5FB8-8687-E01B5A775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98E5-7AF7-BDAB-8689-214FF69A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Public Admonishment of Driessen (CA): “authority higher than God”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Tveit (WA): hiring judge’s own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Bevins (KY): abuse of contempt / demeanor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Public Reprimand of Garza (TX): pattern of issuing summons requiring individuals to appear to resolve personal disputes other members of the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B8954-C9A0-F161-D362-BC8820C3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3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0FCAA-F57F-5DBE-C009-09232866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Failure to Follow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B3D0-4410-D0A7-DF33-E593DA24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Ballou (NV): repeated refusals to enter judgments as ordered by supreme court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Davis (NV): independent research on facts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Loehr (NY): ticket-fixing for family members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+mj-lt"/>
              </a:rPr>
              <a:t>Sexual Harassment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Quam (MN): multiple instances inappropriate sexual contact / inappropriate sexual conduct with law clerk(s)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Law books section in library">
            <a:extLst>
              <a:ext uri="{FF2B5EF4-FFF2-40B4-BE49-F238E27FC236}">
                <a16:creationId xmlns:a16="http://schemas.microsoft.com/office/drawing/2014/main" id="{0D35ADFC-1532-E8B1-F354-645316DE7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0EAEB-5C18-C860-A32F-053A988D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6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22B62-280C-E0A3-7CDB-97BA3609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or Extreme Delays / Failure to Respond</a:t>
            </a:r>
          </a:p>
        </p:txBody>
      </p:sp>
      <p:pic>
        <p:nvPicPr>
          <p:cNvPr id="5" name="Picture 4" descr="Pile of torn calendar sheets on gray background">
            <a:extLst>
              <a:ext uri="{FF2B5EF4-FFF2-40B4-BE49-F238E27FC236}">
                <a16:creationId xmlns:a16="http://schemas.microsoft.com/office/drawing/2014/main" id="{5CC842CB-985D-65E9-DC6C-3D441F7EA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1A61-CDB1-1385-A369-BB8EE036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Matter Concerning Heryford (CA): decisional delays and related false salary affidavits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Matter of Murray (CA): ten year pattern of decisional delay and neglect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McGaugh (MO): failure to rule and to respond to Commission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re Bordeaux (GA): repeated failures to rule and inappropriate blame-shifting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5C4F6-A64C-FF73-53A2-18FF4D23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1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C63FB6-2657-353B-9B21-BA975EB74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424C57-D3DA-2B75-61F6-1193AECD1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830D3-DA3D-95EB-1523-E34CB882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17480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 </a:t>
            </a:r>
            <a:r>
              <a:rPr lang="en-US" sz="4000" dirty="0" err="1">
                <a:solidFill>
                  <a:srgbClr val="FFFFFF"/>
                </a:solidFill>
              </a:rPr>
              <a:t>parte</a:t>
            </a:r>
            <a:r>
              <a:rPr lang="en-US" sz="4000" dirty="0">
                <a:solidFill>
                  <a:srgbClr val="FFFFFF"/>
                </a:solidFill>
              </a:rPr>
              <a:t>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F58F-74EF-68FF-CE37-911297BB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55648"/>
            <a:ext cx="5977938" cy="41333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Lilley (NY): ex </a:t>
            </a:r>
            <a:r>
              <a:rPr lang="en-US" sz="1800" dirty="0" err="1">
                <a:solidFill>
                  <a:srgbClr val="FFFFFF"/>
                </a:solidFill>
              </a:rPr>
              <a:t>parte</a:t>
            </a:r>
            <a:r>
              <a:rPr lang="en-US" sz="1800" dirty="0">
                <a:solidFill>
                  <a:srgbClr val="FFFFFF"/>
                </a:solidFill>
              </a:rPr>
              <a:t> communications, false communications, deletions of evidence after preservation order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+mj-lt"/>
              </a:rPr>
              <a:t>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Pitts-Davis (NY): rescheduling to avoid performing same-sex marriage </a:t>
            </a:r>
            <a:r>
              <a:rPr lang="en-US" sz="1800" i="1" dirty="0">
                <a:solidFill>
                  <a:srgbClr val="FFFFFF"/>
                </a:solidFill>
              </a:rPr>
              <a:t>[But see Hensley v. State </a:t>
            </a:r>
            <a:r>
              <a:rPr lang="en-US" sz="1800" i="1" dirty="0" err="1">
                <a:solidFill>
                  <a:srgbClr val="FFFFFF"/>
                </a:solidFill>
              </a:rPr>
              <a:t>Jud’l</a:t>
            </a:r>
            <a:r>
              <a:rPr lang="en-US" sz="1800" i="1" dirty="0">
                <a:solidFill>
                  <a:srgbClr val="FFFFFF"/>
                </a:solidFill>
              </a:rPr>
              <a:t> Conduct Comm’n (TX)]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Matter of Cochran (CA): embroilment, discourtesy, and bias in a domestic violence hearing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1D610-A541-13D5-F948-F185DF385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bandoned bouquet of flowers">
            <a:extLst>
              <a:ext uri="{FF2B5EF4-FFF2-40B4-BE49-F238E27FC236}">
                <a16:creationId xmlns:a16="http://schemas.microsoft.com/office/drawing/2014/main" id="{00ECC59D-D922-AB47-B1B1-CD34F9782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DAD21-DDC8-A425-03D0-3D6423F1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66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1601</TotalTime>
  <Words>1140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Retrospect</vt:lpstr>
      <vt:lpstr>Current Issues in the Regulation of Judicial Conduct &amp; Ethics</vt:lpstr>
      <vt:lpstr>Current Issues in the Regulation of Judicial Conduct &amp; Ethics</vt:lpstr>
      <vt:lpstr>Selection Issues</vt:lpstr>
      <vt:lpstr>Selection Issues</vt:lpstr>
      <vt:lpstr>On the Bench Conduct</vt:lpstr>
      <vt:lpstr>Abuse of Position/Power</vt:lpstr>
      <vt:lpstr>Failure to Follow the Law</vt:lpstr>
      <vt:lpstr>Chronic or Extreme Delays / Failure to Respond</vt:lpstr>
      <vt:lpstr>Ex parte communication</vt:lpstr>
      <vt:lpstr>Demeanor/Speech</vt:lpstr>
      <vt:lpstr>Conduct in Chambers /  With Staff</vt:lpstr>
      <vt:lpstr>Miscellaneous /  Multiple Matters (On &amp; Off)</vt:lpstr>
      <vt:lpstr>Off the Bench</vt:lpstr>
      <vt:lpstr>Abuse of Power /  Abuse of Prestige</vt:lpstr>
      <vt:lpstr>Sexual Harassment</vt:lpstr>
      <vt:lpstr>Criminal Conduct</vt:lpstr>
      <vt:lpstr>Miscellaneous</vt:lpstr>
      <vt:lpstr>Special Topic:  Judges Under Threat </vt:lpstr>
      <vt:lpstr>Types of Threats</vt:lpstr>
      <vt:lpstr>Some  Relevant  Rules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Issues in the Regulation of Judicial Conduct &amp; Ethics</dc:title>
  <dc:creator>Cravens, Sarah</dc:creator>
  <cp:lastModifiedBy>Sarah Cravens</cp:lastModifiedBy>
  <cp:revision>16</cp:revision>
  <dcterms:created xsi:type="dcterms:W3CDTF">2024-05-15T16:48:25Z</dcterms:created>
  <dcterms:modified xsi:type="dcterms:W3CDTF">2026-06-03T17:34:12Z</dcterms:modified>
</cp:coreProperties>
</file>