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Lato"/>
      <p:regular r:id="rId22"/>
      <p:bold r:id="rId23"/>
      <p:italic r:id="rId24"/>
      <p:boldItalic r:id="rId25"/>
    </p:embeddedFont>
    <p:embeddedFont>
      <p:font typeface="Helvetica Neue"/>
      <p:regular r:id="rId26"/>
      <p:bold r:id="rId27"/>
      <p:italic r:id="rId28"/>
      <p:boldItalic r:id="rId29"/>
    </p:embeddedFont>
    <p:embeddedFont>
      <p:font typeface="EB Garamond ExtraBold"/>
      <p:bold r:id="rId30"/>
      <p:boldItalic r:id="rId31"/>
    </p:embeddedFont>
    <p:embeddedFont>
      <p:font typeface="Helvetica Neue Light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6" roundtripDataSignature="AMtx7mjCTu3hI9J3VjOACfGk1EEiuF49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Lato-regular.fntdata"/><Relationship Id="rId21" Type="http://schemas.openxmlformats.org/officeDocument/2006/relationships/slide" Target="slides/slide16.xml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HelveticaNeue-italic.fntdata"/><Relationship Id="rId27" Type="http://schemas.openxmlformats.org/officeDocument/2006/relationships/font" Target="fonts/HelveticaNeue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EBGaramondExtraBold-boldItalic.fntdata"/><Relationship Id="rId30" Type="http://schemas.openxmlformats.org/officeDocument/2006/relationships/font" Target="fonts/EBGaramondExtraBold-bold.fntdata"/><Relationship Id="rId11" Type="http://schemas.openxmlformats.org/officeDocument/2006/relationships/slide" Target="slides/slide6.xml"/><Relationship Id="rId33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32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35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34" Type="http://schemas.openxmlformats.org/officeDocument/2006/relationships/font" Target="fonts/HelveticaNeueLight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6d75ab0a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g3f6d75ab0ab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76df4ddb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2" name="Google Shape;342;g3f76df4ddbe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9a10173f9_0_7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9" name="Google Shape;349;g3f9a10173f9_0_7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9a10173f9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8" name="Google Shape;378;g3f9a10173f9_0_8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f9a10173f9_0_8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9" name="Google Shape;399;g3f9a10173f9_0_8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f9a10173f9_0_9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2" name="Google Shape;422;g3f9a10173f9_0_9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9a10173f9_0_1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5" name="Google Shape;455;g3f9a10173f9_0_11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f76df4dd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8" name="Google Shape;468;g3f76df4ddb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79550fc09f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g379550fc09f_0_1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9a10173f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g3f9a10173f9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9a10173f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7" name="Google Shape;197;g3f9a10173f9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9a10173f9_0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47"/>
              <a:buFont typeface="Arial"/>
              <a:buNone/>
            </a:pPr>
            <a:r>
              <a:rPr lang="en-US"/>
              <a:t>Technology can make drafting and distribution more efficient, but efficiency should not come at the expense of clarity.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5" name="Google Shape;255;g3f9a10173f9_0_5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9a10173f9_0_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2" name="Google Shape;292;g3f9a10173f9_0_6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74ba5bc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7" name="Google Shape;317;g3f74ba5bc1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74ba5bc1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8" name="Google Shape;328;g3f74ba5bc10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74ba5bc1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5" name="Google Shape;335;g3f74ba5bc10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>
  <p:cSld name="TITLE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9550fc09f_0_298"/>
          <p:cNvSpPr txBox="1"/>
          <p:nvPr>
            <p:ph type="title"/>
          </p:nvPr>
        </p:nvSpPr>
        <p:spPr>
          <a:xfrm>
            <a:off x="1333500" y="1724025"/>
            <a:ext cx="15621000" cy="34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8100" lIns="38100" spcFirstLastPara="1" rIns="38100" wrap="square" tIns="38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82" name="Google Shape;82;g379550fc09f_0_298"/>
          <p:cNvSpPr txBox="1"/>
          <p:nvPr>
            <p:ph idx="1" type="body"/>
          </p:nvPr>
        </p:nvSpPr>
        <p:spPr>
          <a:xfrm>
            <a:off x="1333500" y="5305425"/>
            <a:ext cx="156210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5pPr>
            <a:lvl6pPr indent="-292100" lvl="5" marL="27432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6pPr>
            <a:lvl7pPr indent="-292100" lvl="6" marL="32004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7pPr>
            <a:lvl8pPr indent="-292100" lvl="7" marL="36576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8pPr>
            <a:lvl9pPr indent="-292100" lvl="8" marL="41148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83" name="Google Shape;83;g379550fc09f_0_298"/>
          <p:cNvSpPr txBox="1"/>
          <p:nvPr>
            <p:ph idx="12" type="sldNum"/>
          </p:nvPr>
        </p:nvSpPr>
        <p:spPr>
          <a:xfrm>
            <a:off x="8969273" y="9810750"/>
            <a:ext cx="3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1">
  <p:cSld name="TITLE_2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79550fc09f_0_483"/>
          <p:cNvSpPr txBox="1"/>
          <p:nvPr>
            <p:ph type="title"/>
          </p:nvPr>
        </p:nvSpPr>
        <p:spPr>
          <a:xfrm>
            <a:off x="1333500" y="1724025"/>
            <a:ext cx="15621000" cy="34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8100" lIns="38100" spcFirstLastPara="1" rIns="38100" wrap="square" tIns="38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86" name="Google Shape;86;g379550fc09f_0_483"/>
          <p:cNvSpPr txBox="1"/>
          <p:nvPr>
            <p:ph idx="1" type="body"/>
          </p:nvPr>
        </p:nvSpPr>
        <p:spPr>
          <a:xfrm>
            <a:off x="1333500" y="5305425"/>
            <a:ext cx="156210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5pPr>
            <a:lvl6pPr indent="-292100" lvl="5" marL="27432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6pPr>
            <a:lvl7pPr indent="-292100" lvl="6" marL="32004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7pPr>
            <a:lvl8pPr indent="-292100" lvl="7" marL="36576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8pPr>
            <a:lvl9pPr indent="-292100" lvl="8" marL="41148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87" name="Google Shape;87;g379550fc09f_0_483"/>
          <p:cNvSpPr txBox="1"/>
          <p:nvPr>
            <p:ph idx="12" type="sldNum"/>
          </p:nvPr>
        </p:nvSpPr>
        <p:spPr>
          <a:xfrm>
            <a:off x="8969273" y="9810750"/>
            <a:ext cx="3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2">
  <p:cSld name="TITLE_3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9550fc09f_0_560"/>
          <p:cNvSpPr txBox="1"/>
          <p:nvPr>
            <p:ph type="title"/>
          </p:nvPr>
        </p:nvSpPr>
        <p:spPr>
          <a:xfrm>
            <a:off x="1333500" y="1724025"/>
            <a:ext cx="15621000" cy="34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8100" lIns="38100" spcFirstLastPara="1" rIns="38100" wrap="square" tIns="38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90" name="Google Shape;90;g379550fc09f_0_560"/>
          <p:cNvSpPr txBox="1"/>
          <p:nvPr>
            <p:ph idx="1" type="body"/>
          </p:nvPr>
        </p:nvSpPr>
        <p:spPr>
          <a:xfrm>
            <a:off x="1333500" y="5305425"/>
            <a:ext cx="156210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5pPr>
            <a:lvl6pPr indent="-292100" lvl="5" marL="27432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6pPr>
            <a:lvl7pPr indent="-292100" lvl="6" marL="32004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7pPr>
            <a:lvl8pPr indent="-292100" lvl="7" marL="36576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8pPr>
            <a:lvl9pPr indent="-292100" lvl="8" marL="41148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91" name="Google Shape;91;g379550fc09f_0_560"/>
          <p:cNvSpPr txBox="1"/>
          <p:nvPr>
            <p:ph idx="12" type="sldNum"/>
          </p:nvPr>
        </p:nvSpPr>
        <p:spPr>
          <a:xfrm>
            <a:off x="8969273" y="9810750"/>
            <a:ext cx="3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3">
  <p:cSld name="TITLE_4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9550fc09f_0_657"/>
          <p:cNvSpPr txBox="1"/>
          <p:nvPr>
            <p:ph type="title"/>
          </p:nvPr>
        </p:nvSpPr>
        <p:spPr>
          <a:xfrm>
            <a:off x="1333500" y="1724025"/>
            <a:ext cx="15621000" cy="34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8100" lIns="38100" spcFirstLastPara="1" rIns="38100" wrap="square" tIns="38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94" name="Google Shape;94;g379550fc09f_0_657"/>
          <p:cNvSpPr txBox="1"/>
          <p:nvPr>
            <p:ph idx="1" type="body"/>
          </p:nvPr>
        </p:nvSpPr>
        <p:spPr>
          <a:xfrm>
            <a:off x="1333500" y="5305425"/>
            <a:ext cx="156210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 Light"/>
              <a:buNone/>
              <a:defRPr sz="3300"/>
            </a:lvl5pPr>
            <a:lvl6pPr indent="-292100" lvl="5" marL="27432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6pPr>
            <a:lvl7pPr indent="-292100" lvl="6" marL="32004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7pPr>
            <a:lvl8pPr indent="-292100" lvl="7" marL="36576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8pPr>
            <a:lvl9pPr indent="-292100" lvl="8" marL="4114800" algn="l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95" name="Google Shape;95;g379550fc09f_0_657"/>
          <p:cNvSpPr txBox="1"/>
          <p:nvPr>
            <p:ph idx="12" type="sldNum"/>
          </p:nvPr>
        </p:nvSpPr>
        <p:spPr>
          <a:xfrm>
            <a:off x="8969273" y="9810750"/>
            <a:ext cx="3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b="0" i="0" sz="1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Slide">
  <p:cSld name="Title Slide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8528f5090b_0_1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2091" y="9519162"/>
            <a:ext cx="19240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8528f5090b_0_126"/>
          <p:cNvSpPr txBox="1"/>
          <p:nvPr/>
        </p:nvSpPr>
        <p:spPr>
          <a:xfrm>
            <a:off x="15205587" y="9869436"/>
            <a:ext cx="2967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CONFIDENTIAL. DO NOT DISTRIBUTE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8528f5090b_0_126"/>
          <p:cNvSpPr txBox="1"/>
          <p:nvPr/>
        </p:nvSpPr>
        <p:spPr>
          <a:xfrm>
            <a:off x="17491586" y="168138"/>
            <a:ext cx="681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b="0" i="0" lang="en-US" sz="1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00" name="Google Shape;100;g38528f5090b_0_126"/>
          <p:cNvCxnSpPr>
            <a:stCxn id="99" idx="1"/>
          </p:cNvCxnSpPr>
          <p:nvPr/>
        </p:nvCxnSpPr>
        <p:spPr>
          <a:xfrm flipH="1">
            <a:off x="545486" y="352788"/>
            <a:ext cx="16946100" cy="15900"/>
          </a:xfrm>
          <a:prstGeom prst="straightConnector1">
            <a:avLst/>
          </a:prstGeom>
          <a:noFill/>
          <a:ln cap="flat" cmpd="sng" w="14300">
            <a:solidFill>
              <a:schemeClr val="dk1"/>
            </a:solidFill>
            <a:prstDash val="solid"/>
            <a:miter lim="80"/>
            <a:headEnd len="sm" w="sm" type="none"/>
            <a:tailEnd len="sm" w="sm" type="none"/>
          </a:ln>
        </p:spPr>
      </p:cxnSp>
      <p:sp>
        <p:nvSpPr>
          <p:cNvPr id="101" name="Google Shape;101;g38528f5090b_0_126"/>
          <p:cNvSpPr/>
          <p:nvPr/>
        </p:nvSpPr>
        <p:spPr>
          <a:xfrm>
            <a:off x="0" y="7904700"/>
            <a:ext cx="9486900" cy="2382300"/>
          </a:xfrm>
          <a:prstGeom prst="rtTriangle">
            <a:avLst/>
          </a:prstGeom>
          <a:solidFill>
            <a:srgbClr val="5BC0BE"/>
          </a:solidFill>
          <a:ln cap="flat" cmpd="sng" w="14300">
            <a:solidFill>
              <a:srgbClr val="5BC0B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g38528f5090b_0_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838" y="9142346"/>
            <a:ext cx="2869924" cy="628650"/>
          </a:xfrm>
          <a:prstGeom prst="rect">
            <a:avLst/>
          </a:prstGeom>
          <a:noFill/>
          <a:ln cap="flat" cmpd="sng" w="14300">
            <a:solidFill>
              <a:srgbClr val="5BC0B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 type="tx">
  <p:cSld name="TITLE_AND_BODY">
    <p:bg>
      <p:bgPr>
        <a:gradFill>
          <a:gsLst>
            <a:gs pos="0">
              <a:srgbClr val="4CC2BD"/>
            </a:gs>
            <a:gs pos="5029">
              <a:srgbClr val="4CC2BD"/>
            </a:gs>
            <a:gs pos="89020">
              <a:srgbClr val="3F958E"/>
            </a:gs>
            <a:gs pos="99000">
              <a:srgbClr val="3C8C85"/>
            </a:gs>
            <a:gs pos="100000">
              <a:srgbClr val="3C8C8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8528f5090b_0_297"/>
          <p:cNvSpPr/>
          <p:nvPr/>
        </p:nvSpPr>
        <p:spPr>
          <a:xfrm>
            <a:off x="-35719" y="9695057"/>
            <a:ext cx="18359700" cy="579900"/>
          </a:xfrm>
          <a:prstGeom prst="rect">
            <a:avLst/>
          </a:prstGeom>
          <a:solidFill>
            <a:srgbClr val="0E1E4A">
              <a:alpha val="19608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Helvetica Neue"/>
              <a:buNone/>
            </a:pPr>
            <a:r>
              <a:t/>
            </a:r>
            <a:endParaRPr b="1" i="0" sz="31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g38528f5090b_0_297"/>
          <p:cNvSpPr txBox="1"/>
          <p:nvPr/>
        </p:nvSpPr>
        <p:spPr>
          <a:xfrm>
            <a:off x="8226263" y="9880183"/>
            <a:ext cx="9749400" cy="2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Lato"/>
              <a:buNone/>
            </a:pPr>
            <a:r>
              <a:rPr b="1" i="1" lang="en-US" sz="15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September 7, 2019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38528f5090b_0_297"/>
          <p:cNvSpPr txBox="1"/>
          <p:nvPr/>
        </p:nvSpPr>
        <p:spPr>
          <a:xfrm>
            <a:off x="247248" y="9843545"/>
            <a:ext cx="13968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900" lIns="34900" spcFirstLastPara="1" rIns="34900" wrap="square" tIns="34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lay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EB Garamond ExtraBold"/>
                <a:ea typeface="EB Garamond ExtraBold"/>
                <a:cs typeface="EB Garamond ExtraBold"/>
                <a:sym typeface="EB Garamond ExtraBold"/>
              </a:rPr>
              <a:t>Paladin</a:t>
            </a:r>
            <a:endParaRPr b="0" i="0" sz="1800" u="none" cap="none" strike="noStrike">
              <a:solidFill>
                <a:srgbClr val="000000"/>
              </a:solidFill>
              <a:latin typeface="EB Garamond ExtraBold"/>
              <a:ea typeface="EB Garamond ExtraBold"/>
              <a:cs typeface="EB Garamond ExtraBold"/>
              <a:sym typeface="EB Garamond ExtraBold"/>
            </a:endParaRPr>
          </a:p>
        </p:txBody>
      </p:sp>
      <p:sp>
        <p:nvSpPr>
          <p:cNvPr id="107" name="Google Shape;107;g38528f5090b_0_297"/>
          <p:cNvSpPr txBox="1"/>
          <p:nvPr>
            <p:ph idx="12" type="sldNum"/>
          </p:nvPr>
        </p:nvSpPr>
        <p:spPr>
          <a:xfrm>
            <a:off x="8899993" y="9804797"/>
            <a:ext cx="478500" cy="3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5475" lIns="65475" spcFirstLastPara="1" rIns="65475" wrap="square" tIns="654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Helvetica Neue Light"/>
              <a:buNone/>
              <a:defRPr b="0" i="0" sz="21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">
  <p:cSld name="BASE"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Google Shape;109;g3f9a10173f9_0_556"/>
          <p:cNvCxnSpPr/>
          <p:nvPr/>
        </p:nvCxnSpPr>
        <p:spPr>
          <a:xfrm>
            <a:off x="713232" y="9806940"/>
            <a:ext cx="16802100" cy="0"/>
          </a:xfrm>
          <a:prstGeom prst="straightConnector1">
            <a:avLst/>
          </a:prstGeom>
          <a:noFill/>
          <a:ln cap="flat" cmpd="sng" w="19050">
            <a:solidFill>
              <a:srgbClr val="DCE6F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0" name="Google Shape;110;g3f9a10173f9_0_556"/>
          <p:cNvSpPr/>
          <p:nvPr/>
        </p:nvSpPr>
        <p:spPr>
          <a:xfrm>
            <a:off x="987552" y="9848088"/>
            <a:ext cx="32919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90A8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rPr>
              <a:t>From URLs to IRL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f9a10173f9_0_556"/>
          <p:cNvSpPr txBox="1"/>
          <p:nvPr>
            <p:ph idx="12" type="sldNum"/>
          </p:nvPr>
        </p:nvSpPr>
        <p:spPr>
          <a:xfrm>
            <a:off x="17282160" y="9848088"/>
            <a:ext cx="12003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7890A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6d75ab0ab_0_12"/>
          <p:cNvSpPr txBox="1"/>
          <p:nvPr/>
        </p:nvSpPr>
        <p:spPr>
          <a:xfrm>
            <a:off x="2084850" y="1478250"/>
            <a:ext cx="14118300" cy="17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URLs to IRL: Building and Sustaining Pro Bono Relationships Through Online Tools</a:t>
            </a:r>
            <a:endParaRPr b="1" i="0" sz="773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f6d75ab0ab_0_12"/>
          <p:cNvSpPr txBox="1"/>
          <p:nvPr/>
        </p:nvSpPr>
        <p:spPr>
          <a:xfrm>
            <a:off x="9831150" y="7525350"/>
            <a:ext cx="6372000" cy="21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250" lIns="36250" spcFirstLastPara="1" rIns="36250" wrap="square" tIns="362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Danielle Gobbo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Manager of Community Growth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Paladin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danielle@joinpaladin.com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g3f6d75ab0ab_0_12" title="PALADIN_Logotype_KnightGreen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47779" y="9460028"/>
            <a:ext cx="2550551" cy="59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f6d75ab0ab_0_12" title="LSLA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7200" y="8152652"/>
            <a:ext cx="1905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f6d75ab0ab_0_12"/>
          <p:cNvSpPr txBox="1"/>
          <p:nvPr/>
        </p:nvSpPr>
        <p:spPr>
          <a:xfrm>
            <a:off x="3399213" y="7525350"/>
            <a:ext cx="5334900" cy="27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250" lIns="36250" spcFirstLastPara="1" rIns="36250" wrap="square" tIns="362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Jessie G. Campbell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Directing Attorney – Pro Bono / Private Attorney Involvement 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Lone Star Legal Aid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jcampbell@lonestarlegal.org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3f6d75ab0ab_0_12"/>
          <p:cNvSpPr/>
          <p:nvPr/>
        </p:nvSpPr>
        <p:spPr>
          <a:xfrm>
            <a:off x="1670411" y="3700799"/>
            <a:ext cx="14947200" cy="3326100"/>
          </a:xfrm>
          <a:prstGeom prst="rect">
            <a:avLst/>
          </a:prstGeom>
          <a:solidFill>
            <a:srgbClr val="00047D"/>
          </a:solidFill>
          <a:ln cap="flat" cmpd="sng" w="112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125" lIns="108125" spcFirstLastPara="1" rIns="108125" wrap="square" tIns="10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3f6d75ab0ab_0_12"/>
          <p:cNvSpPr/>
          <p:nvPr/>
        </p:nvSpPr>
        <p:spPr>
          <a:xfrm>
            <a:off x="1927354" y="3952721"/>
            <a:ext cx="14433300" cy="2822100"/>
          </a:xfrm>
          <a:prstGeom prst="plaque">
            <a:avLst>
              <a:gd fmla="val 16667" name="adj"/>
            </a:avLst>
          </a:prstGeom>
          <a:solidFill>
            <a:srgbClr val="00047D"/>
          </a:solidFill>
          <a:ln cap="flat" cmpd="sng" w="42450">
            <a:solidFill>
              <a:srgbClr val="F2EA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125" lIns="108125" spcFirstLastPara="1" rIns="108125" wrap="square" tIns="10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3941"/>
              </a:solidFill>
              <a:highlight>
                <a:srgbClr val="F2EAE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3f6d75ab0ab_0_12"/>
          <p:cNvSpPr txBox="1"/>
          <p:nvPr/>
        </p:nvSpPr>
        <p:spPr>
          <a:xfrm>
            <a:off x="2425800" y="3951675"/>
            <a:ext cx="13436400" cy="28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900" lIns="101900" spcFirstLastPara="1" rIns="101900" wrap="square" tIns="101900">
            <a:noAutofit/>
          </a:bodyPr>
          <a:lstStyle/>
          <a:p>
            <a:pPr indent="0" lvl="0" marL="0" marR="0" rtl="0" algn="l">
              <a:lnSpc>
                <a:spcPct val="124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</a:pPr>
            <a:r>
              <a:rPr b="1" i="0" lang="en-U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Purpose: 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4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b="1" i="0" lang="en-US" sz="3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explore how legal aid organizations can use digital tools to scale pro bono engagement while still creating a volunteer experience that feels responsive, supported, and connected.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f6d75ab0ab_0_12"/>
          <p:cNvCxnSpPr/>
          <p:nvPr/>
        </p:nvCxnSpPr>
        <p:spPr>
          <a:xfrm flipH="1">
            <a:off x="9141596" y="7525350"/>
            <a:ext cx="4800" cy="2295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f76df4ddbe_0_23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3f76df4ddbe_0_23"/>
          <p:cNvSpPr/>
          <p:nvPr/>
        </p:nvSpPr>
        <p:spPr>
          <a:xfrm>
            <a:off x="414750" y="583713"/>
            <a:ext cx="174585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492"/>
              <a:buFont typeface="Play"/>
              <a:buNone/>
            </a:pPr>
            <a:r>
              <a:rPr b="1" lang="en-US" sz="5027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Data-Informed Engagement</a:t>
            </a:r>
            <a:endParaRPr b="0" i="0" sz="502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" name="Google Shape;346;g3f76df4ddbe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588" y="2200275"/>
            <a:ext cx="17268825" cy="588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9a10173f9_0_769"/>
          <p:cNvSpPr/>
          <p:nvPr/>
        </p:nvSpPr>
        <p:spPr>
          <a:xfrm>
            <a:off x="0" y="0"/>
            <a:ext cx="18288000" cy="1254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3f9a10173f9_0_769"/>
          <p:cNvSpPr/>
          <p:nvPr/>
        </p:nvSpPr>
        <p:spPr>
          <a:xfrm>
            <a:off x="987552" y="814722"/>
            <a:ext cx="163221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200"/>
              <a:buFont typeface="Play"/>
              <a:buNone/>
            </a:pPr>
            <a:r>
              <a:rPr b="1" i="0" lang="en-US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clinics + ABA Free Legal Answers</a:t>
            </a:r>
            <a:r>
              <a:rPr b="1" lang="en-US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(e.g.)</a:t>
            </a:r>
            <a:endParaRPr b="0" i="0" sz="5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g3f9a10173f9_0_769"/>
          <p:cNvSpPr/>
          <p:nvPr/>
        </p:nvSpPr>
        <p:spPr>
          <a:xfrm>
            <a:off x="1014984" y="1786121"/>
            <a:ext cx="160479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00"/>
              <a:buFont typeface="Arial"/>
              <a:buNone/>
            </a:pPr>
            <a:r>
              <a:rPr b="1" i="0" lang="en-US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pro bono does not always stop at recruitment.</a:t>
            </a:r>
            <a:endParaRPr b="1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3f9a10173f9_0_769"/>
          <p:cNvSpPr/>
          <p:nvPr/>
        </p:nvSpPr>
        <p:spPr>
          <a:xfrm>
            <a:off x="1165850" y="2757524"/>
            <a:ext cx="7708500" cy="3830700"/>
          </a:xfrm>
          <a:prstGeom prst="roundRect">
            <a:avLst>
              <a:gd fmla="val 2388" name="adj"/>
            </a:avLst>
          </a:prstGeom>
          <a:solidFill>
            <a:srgbClr val="FFFFFF"/>
          </a:solidFill>
          <a:ln cap="flat" cmpd="sng" w="1905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76200">
              <a:srgbClr val="D0DAE8">
                <a:alpha val="12157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3f9a10173f9_0_769"/>
          <p:cNvSpPr/>
          <p:nvPr/>
        </p:nvSpPr>
        <p:spPr>
          <a:xfrm>
            <a:off x="1618488" y="3164881"/>
            <a:ext cx="3429000" cy="4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EA6"/>
              </a:buClr>
              <a:buSzPts val="2700"/>
              <a:buFont typeface="Arial"/>
              <a:buNone/>
            </a:pPr>
            <a:r>
              <a:rPr b="1" i="0" lang="en-US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clinics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3f9a10173f9_0_769"/>
          <p:cNvSpPr/>
          <p:nvPr/>
        </p:nvSpPr>
        <p:spPr>
          <a:xfrm>
            <a:off x="1659501" y="4313163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3f9a10173f9_0_769"/>
          <p:cNvSpPr/>
          <p:nvPr/>
        </p:nvSpPr>
        <p:spPr>
          <a:xfrm>
            <a:off x="1906388" y="4172154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Staff presence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3f9a10173f9_0_769"/>
          <p:cNvSpPr/>
          <p:nvPr/>
        </p:nvSpPr>
        <p:spPr>
          <a:xfrm>
            <a:off x="1659501" y="4814531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3f9a10173f9_0_769"/>
          <p:cNvSpPr/>
          <p:nvPr/>
        </p:nvSpPr>
        <p:spPr>
          <a:xfrm>
            <a:off x="1906388" y="4673521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Live help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g3f9a10173f9_0_769"/>
          <p:cNvSpPr/>
          <p:nvPr/>
        </p:nvSpPr>
        <p:spPr>
          <a:xfrm>
            <a:off x="1659501" y="5315898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3f9a10173f9_0_769"/>
          <p:cNvSpPr/>
          <p:nvPr/>
        </p:nvSpPr>
        <p:spPr>
          <a:xfrm>
            <a:off x="1906388" y="5174888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Peer connection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g3f9a10173f9_0_769"/>
          <p:cNvSpPr/>
          <p:nvPr/>
        </p:nvSpPr>
        <p:spPr>
          <a:xfrm>
            <a:off x="1659501" y="5817265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g3f9a10173f9_0_769"/>
          <p:cNvSpPr/>
          <p:nvPr/>
        </p:nvSpPr>
        <p:spPr>
          <a:xfrm>
            <a:off x="1906388" y="5676256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Clear escalation paths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3f9a10173f9_0_769"/>
          <p:cNvSpPr/>
          <p:nvPr/>
        </p:nvSpPr>
        <p:spPr>
          <a:xfrm>
            <a:off x="9409175" y="2757524"/>
            <a:ext cx="7708500" cy="3830700"/>
          </a:xfrm>
          <a:prstGeom prst="roundRect">
            <a:avLst>
              <a:gd fmla="val 2388" name="adj"/>
            </a:avLst>
          </a:prstGeom>
          <a:solidFill>
            <a:srgbClr val="FFFFFF"/>
          </a:solidFill>
          <a:ln cap="flat" cmpd="sng" w="1905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76200">
              <a:srgbClr val="D0DAE8">
                <a:alpha val="12157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3f9a10173f9_0_769"/>
          <p:cNvSpPr/>
          <p:nvPr/>
        </p:nvSpPr>
        <p:spPr>
          <a:xfrm>
            <a:off x="9875525" y="3164874"/>
            <a:ext cx="6168000" cy="5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D32"/>
              </a:buClr>
              <a:buSzPts val="2700"/>
              <a:buFont typeface="Arial"/>
              <a:buNone/>
            </a:pPr>
            <a:r>
              <a:rPr b="1" i="0" lang="en-US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ABA Free Legal Answers (e.g.)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g3f9a10173f9_0_769"/>
          <p:cNvSpPr/>
          <p:nvPr/>
        </p:nvSpPr>
        <p:spPr>
          <a:xfrm>
            <a:off x="9902833" y="4313263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3f9a10173f9_0_769"/>
          <p:cNvSpPr/>
          <p:nvPr/>
        </p:nvSpPr>
        <p:spPr>
          <a:xfrm>
            <a:off x="10149721" y="4172254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Meaningful service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3f9a10173f9_0_769"/>
          <p:cNvSpPr/>
          <p:nvPr/>
        </p:nvSpPr>
        <p:spPr>
          <a:xfrm>
            <a:off x="9902833" y="4814631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3f9a10173f9_0_769"/>
          <p:cNvSpPr/>
          <p:nvPr/>
        </p:nvSpPr>
        <p:spPr>
          <a:xfrm>
            <a:off x="10149721" y="4673621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Supportive structure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f9a10173f9_0_769"/>
          <p:cNvSpPr/>
          <p:nvPr/>
        </p:nvSpPr>
        <p:spPr>
          <a:xfrm>
            <a:off x="9902833" y="5315998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3f9a10173f9_0_769"/>
          <p:cNvSpPr/>
          <p:nvPr/>
        </p:nvSpPr>
        <p:spPr>
          <a:xfrm>
            <a:off x="10149721" y="5174988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Connection to mission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3f9a10173f9_0_769"/>
          <p:cNvSpPr/>
          <p:nvPr/>
        </p:nvSpPr>
        <p:spPr>
          <a:xfrm>
            <a:off x="9902833" y="5817365"/>
            <a:ext cx="109800" cy="125400"/>
          </a:xfrm>
          <a:prstGeom prst="ellipse">
            <a:avLst/>
          </a:prstGeom>
          <a:solidFill>
            <a:schemeClr val="dk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3f9a10173f9_0_769"/>
          <p:cNvSpPr/>
          <p:nvPr/>
        </p:nvSpPr>
        <p:spPr>
          <a:xfrm>
            <a:off x="10149721" y="5676356"/>
            <a:ext cx="6474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800"/>
              <a:buFont typeface="Arial"/>
              <a:buNone/>
            </a:pPr>
            <a:r>
              <a:rPr b="0" i="0" lang="en-US" sz="26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Online delivery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3f9a10173f9_0_769"/>
          <p:cNvSpPr/>
          <p:nvPr/>
        </p:nvSpPr>
        <p:spPr>
          <a:xfrm>
            <a:off x="2084957" y="7811781"/>
            <a:ext cx="14127300" cy="861600"/>
          </a:xfrm>
          <a:prstGeom prst="roundRect">
            <a:avLst>
              <a:gd fmla="val 14545" name="adj"/>
            </a:avLst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3f9a10173f9_0_769"/>
          <p:cNvSpPr/>
          <p:nvPr/>
        </p:nvSpPr>
        <p:spPr>
          <a:xfrm>
            <a:off x="2551301" y="8062464"/>
            <a:ext cx="133047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the service is digital, where does the relationship happen?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f9a10173f9_0_820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3f9a10173f9_0_820"/>
          <p:cNvSpPr/>
          <p:nvPr/>
        </p:nvSpPr>
        <p:spPr>
          <a:xfrm>
            <a:off x="987552" y="840504"/>
            <a:ext cx="163221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200"/>
              <a:buFont typeface="Play"/>
              <a:buNone/>
            </a:pPr>
            <a:r>
              <a:rPr b="1" i="0" lang="en-US" sz="55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Connection does not have to mean in-person</a:t>
            </a:r>
            <a:endParaRPr b="0" i="0" sz="5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3f9a10173f9_0_820"/>
          <p:cNvSpPr/>
          <p:nvPr/>
        </p:nvSpPr>
        <p:spPr>
          <a:xfrm>
            <a:off x="1193350" y="2440600"/>
            <a:ext cx="15910500" cy="162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700"/>
              <a:buFont typeface="Arial"/>
              <a:buNone/>
            </a:pPr>
            <a:r>
              <a:rPr b="1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Connection has to be intentional</a:t>
            </a:r>
            <a:endParaRPr b="1" i="0" sz="4100" u="none" cap="none" strike="noStrike">
              <a:solidFill>
                <a:srgbClr val="0B1F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3f9a10173f9_0_820"/>
          <p:cNvSpPr/>
          <p:nvPr/>
        </p:nvSpPr>
        <p:spPr>
          <a:xfrm>
            <a:off x="512062" y="464821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3f9a10173f9_0_820"/>
          <p:cNvSpPr/>
          <p:nvPr/>
        </p:nvSpPr>
        <p:spPr>
          <a:xfrm>
            <a:off x="705533" y="4893751"/>
            <a:ext cx="3244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welcome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g3f9a10173f9_0_820"/>
          <p:cNvSpPr/>
          <p:nvPr/>
        </p:nvSpPr>
        <p:spPr>
          <a:xfrm>
            <a:off x="5051190" y="464821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g3f9a10173f9_0_820"/>
          <p:cNvSpPr/>
          <p:nvPr/>
        </p:nvSpPr>
        <p:spPr>
          <a:xfrm>
            <a:off x="5244661" y="4893751"/>
            <a:ext cx="3244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EA6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 communication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3f9a10173f9_0_820"/>
          <p:cNvSpPr/>
          <p:nvPr/>
        </p:nvSpPr>
        <p:spPr>
          <a:xfrm>
            <a:off x="9590318" y="464821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3f9a10173f9_0_820"/>
          <p:cNvSpPr/>
          <p:nvPr/>
        </p:nvSpPr>
        <p:spPr>
          <a:xfrm>
            <a:off x="9783789" y="4893751"/>
            <a:ext cx="3244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D32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office hours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f9a10173f9_0_820"/>
          <p:cNvSpPr/>
          <p:nvPr/>
        </p:nvSpPr>
        <p:spPr>
          <a:xfrm>
            <a:off x="14129445" y="464821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3f9a10173f9_0_820"/>
          <p:cNvSpPr/>
          <p:nvPr/>
        </p:nvSpPr>
        <p:spPr>
          <a:xfrm>
            <a:off x="14322919" y="4779357"/>
            <a:ext cx="32445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3D9A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Live support during a clinic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3f9a10173f9_0_820"/>
          <p:cNvSpPr/>
          <p:nvPr/>
        </p:nvSpPr>
        <p:spPr>
          <a:xfrm>
            <a:off x="2676550" y="611068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t/>
            </a:r>
            <a:endParaRPr b="0" i="0" sz="151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g3f9a10173f9_0_820"/>
          <p:cNvSpPr/>
          <p:nvPr/>
        </p:nvSpPr>
        <p:spPr>
          <a:xfrm>
            <a:off x="2870021" y="6356221"/>
            <a:ext cx="3244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and mentorship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3f9a10173f9_0_820"/>
          <p:cNvSpPr/>
          <p:nvPr/>
        </p:nvSpPr>
        <p:spPr>
          <a:xfrm>
            <a:off x="7215678" y="611068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g3f9a10173f9_0_820"/>
          <p:cNvSpPr/>
          <p:nvPr/>
        </p:nvSpPr>
        <p:spPr>
          <a:xfrm>
            <a:off x="7416686" y="6380759"/>
            <a:ext cx="3244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Recognition + outcomes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g3f9a10173f9_0_820"/>
          <p:cNvSpPr/>
          <p:nvPr/>
        </p:nvSpPr>
        <p:spPr>
          <a:xfrm>
            <a:off x="11754805" y="6110685"/>
            <a:ext cx="3646500" cy="84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10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8825" lIns="148825" spcFirstLastPara="1" rIns="148825" wrap="square" tIns="148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3f9a10173f9_0_820"/>
          <p:cNvSpPr/>
          <p:nvPr/>
        </p:nvSpPr>
        <p:spPr>
          <a:xfrm>
            <a:off x="11948276" y="6356221"/>
            <a:ext cx="3244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1736"/>
              <a:buFont typeface="Arial"/>
              <a:buNone/>
            </a:pPr>
            <a:r>
              <a:rPr b="1" i="0" lang="en-US" sz="27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Inviting them back</a:t>
            </a:r>
            <a:endParaRPr b="0" i="0" sz="27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9a10173f9_0_872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g3f9a10173f9_0_872"/>
          <p:cNvSpPr/>
          <p:nvPr/>
        </p:nvSpPr>
        <p:spPr>
          <a:xfrm>
            <a:off x="444762" y="787824"/>
            <a:ext cx="17741400" cy="8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565"/>
              <a:buFont typeface="Play"/>
              <a:buNone/>
            </a:pPr>
            <a:r>
              <a:rPr b="1" i="0" lang="en-US" sz="50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 the Yes: Good Digital Stewardship</a:t>
            </a:r>
            <a:endParaRPr b="0" i="0" sz="506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g3f9a10173f9_0_872"/>
          <p:cNvSpPr/>
          <p:nvPr/>
        </p:nvSpPr>
        <p:spPr>
          <a:xfrm>
            <a:off x="474580" y="1712161"/>
            <a:ext cx="174432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174"/>
              <a:buFont typeface="Arial"/>
              <a:buNone/>
            </a:pPr>
            <a:r>
              <a:rPr b="1" i="0" lang="en-US" sz="277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volunteer says yes through a portal. Then what?</a:t>
            </a:r>
            <a:endParaRPr b="1" i="0" sz="277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3f9a10173f9_0_872"/>
          <p:cNvSpPr/>
          <p:nvPr/>
        </p:nvSpPr>
        <p:spPr>
          <a:xfrm>
            <a:off x="556761" y="2787976"/>
            <a:ext cx="5292300" cy="5292300"/>
          </a:xfrm>
          <a:prstGeom prst="roundRect">
            <a:avLst>
              <a:gd fmla="val 2254" name="adj"/>
            </a:avLst>
          </a:prstGeom>
          <a:solidFill>
            <a:srgbClr val="FFFFFF"/>
          </a:solidFill>
          <a:ln cap="flat" cmpd="sng" w="207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706" rotWithShape="0" algn="bl" dir="2700000" dist="82826">
              <a:srgbClr val="D0DAE8">
                <a:alpha val="12157"/>
              </a:srgbClr>
            </a:outerShdw>
          </a:effectLst>
        </p:spPr>
        <p:txBody>
          <a:bodyPr anchorCtr="0" anchor="ctr" bIns="149075" lIns="149075" spcFirstLastPara="1" rIns="149075" wrap="square" tIns="149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3f9a10173f9_0_872"/>
          <p:cNvSpPr/>
          <p:nvPr/>
        </p:nvSpPr>
        <p:spPr>
          <a:xfrm>
            <a:off x="974203" y="3279961"/>
            <a:ext cx="1073700" cy="1073700"/>
          </a:xfrm>
          <a:prstGeom prst="ellipse">
            <a:avLst/>
          </a:prstGeom>
          <a:solidFill>
            <a:srgbClr val="00047D"/>
          </a:solidFill>
          <a:ln cap="flat" cmpd="sng" w="207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9075" lIns="149075" spcFirstLastPara="1" rIns="149075" wrap="square" tIns="149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g3f9a10173f9_0_872"/>
          <p:cNvSpPr/>
          <p:nvPr/>
        </p:nvSpPr>
        <p:spPr>
          <a:xfrm>
            <a:off x="974228" y="3703417"/>
            <a:ext cx="10737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83"/>
              <a:buFont typeface="Arial"/>
              <a:buNone/>
            </a:pPr>
            <a:r>
              <a:rPr b="1" i="0" lang="en-US" sz="278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7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g3f9a10173f9_0_872"/>
          <p:cNvSpPr/>
          <p:nvPr/>
        </p:nvSpPr>
        <p:spPr>
          <a:xfrm>
            <a:off x="929477" y="4681375"/>
            <a:ext cx="45468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609"/>
              <a:buFont typeface="Arial"/>
              <a:buNone/>
            </a:pPr>
            <a:r>
              <a:rPr b="1" i="0" lang="en-US" sz="31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 quickly</a:t>
            </a:r>
            <a:endParaRPr b="0" i="0" sz="31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g3f9a10173f9_0_872"/>
          <p:cNvSpPr/>
          <p:nvPr/>
        </p:nvSpPr>
        <p:spPr>
          <a:xfrm>
            <a:off x="1093472" y="5575894"/>
            <a:ext cx="4204200" cy="12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65"/>
              <a:buFont typeface="Arial"/>
              <a:buNone/>
            </a:pPr>
            <a:r>
              <a:rPr b="0" i="0" lang="en-US" sz="2565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Acknowledge within 48 hours. Confirm interest, next steps, timing, and a point of contact.</a:t>
            </a:r>
            <a:endParaRPr b="0" i="0" sz="256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g3f9a10173f9_0_872"/>
          <p:cNvSpPr/>
          <p:nvPr/>
        </p:nvSpPr>
        <p:spPr>
          <a:xfrm>
            <a:off x="6669302" y="2787976"/>
            <a:ext cx="5292300" cy="5292300"/>
          </a:xfrm>
          <a:prstGeom prst="roundRect">
            <a:avLst>
              <a:gd fmla="val 2254" name="adj"/>
            </a:avLst>
          </a:prstGeom>
          <a:solidFill>
            <a:srgbClr val="FFFFFF"/>
          </a:solidFill>
          <a:ln cap="flat" cmpd="sng" w="207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706" rotWithShape="0" algn="bl" dir="2700000" dist="82826">
              <a:srgbClr val="D0DAE8">
                <a:alpha val="12157"/>
              </a:srgbClr>
            </a:outerShdw>
          </a:effectLst>
        </p:spPr>
        <p:txBody>
          <a:bodyPr anchorCtr="0" anchor="ctr" bIns="149075" lIns="149075" spcFirstLastPara="1" rIns="149075" wrap="square" tIns="149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g3f9a10173f9_0_872"/>
          <p:cNvSpPr/>
          <p:nvPr/>
        </p:nvSpPr>
        <p:spPr>
          <a:xfrm>
            <a:off x="7086743" y="3279961"/>
            <a:ext cx="1073700" cy="1073700"/>
          </a:xfrm>
          <a:prstGeom prst="ellipse">
            <a:avLst/>
          </a:prstGeom>
          <a:solidFill>
            <a:srgbClr val="00047D"/>
          </a:solidFill>
          <a:ln cap="flat" cmpd="sng" w="207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9075" lIns="149075" spcFirstLastPara="1" rIns="149075" wrap="square" tIns="149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g3f9a10173f9_0_872"/>
          <p:cNvSpPr/>
          <p:nvPr/>
        </p:nvSpPr>
        <p:spPr>
          <a:xfrm>
            <a:off x="7086743" y="3703417"/>
            <a:ext cx="10737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83"/>
              <a:buFont typeface="Arial"/>
              <a:buNone/>
            </a:pPr>
            <a:r>
              <a:rPr b="1" i="0" lang="en-US" sz="278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27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g3f9a10173f9_0_872"/>
          <p:cNvSpPr/>
          <p:nvPr/>
        </p:nvSpPr>
        <p:spPr>
          <a:xfrm>
            <a:off x="7042018" y="4681375"/>
            <a:ext cx="45468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EA6"/>
              </a:buClr>
              <a:buSzPts val="2609"/>
              <a:buFont typeface="Arial"/>
              <a:buNone/>
            </a:pPr>
            <a:r>
              <a:rPr b="1" i="0" lang="en-US" sz="31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realistic expectations</a:t>
            </a:r>
            <a:endParaRPr b="0" i="0" sz="31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3f9a10173f9_0_872"/>
          <p:cNvSpPr/>
          <p:nvPr/>
        </p:nvSpPr>
        <p:spPr>
          <a:xfrm>
            <a:off x="7206013" y="5575894"/>
            <a:ext cx="4204200" cy="12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65"/>
              <a:buFont typeface="Arial"/>
              <a:buNone/>
            </a:pPr>
            <a:r>
              <a:rPr b="0" i="0" lang="en-US" sz="2565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Clarify timing, responsibilities, support, and boundaries.</a:t>
            </a:r>
            <a:endParaRPr b="0" i="0" sz="256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g3f9a10173f9_0_872"/>
          <p:cNvSpPr/>
          <p:nvPr/>
        </p:nvSpPr>
        <p:spPr>
          <a:xfrm>
            <a:off x="12781842" y="2787976"/>
            <a:ext cx="5292300" cy="5292300"/>
          </a:xfrm>
          <a:prstGeom prst="roundRect">
            <a:avLst>
              <a:gd fmla="val 2254" name="adj"/>
            </a:avLst>
          </a:prstGeom>
          <a:solidFill>
            <a:srgbClr val="FFFFFF"/>
          </a:solidFill>
          <a:ln cap="flat" cmpd="sng" w="207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706" rotWithShape="0" algn="bl" dir="2700000" dist="82826">
              <a:srgbClr val="D0DAE8">
                <a:alpha val="12157"/>
              </a:srgbClr>
            </a:outerShdw>
          </a:effectLst>
        </p:spPr>
        <p:txBody>
          <a:bodyPr anchorCtr="0" anchor="ctr" bIns="149075" lIns="149075" spcFirstLastPara="1" rIns="149075" wrap="square" tIns="149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g3f9a10173f9_0_872"/>
          <p:cNvSpPr/>
          <p:nvPr/>
        </p:nvSpPr>
        <p:spPr>
          <a:xfrm>
            <a:off x="13199284" y="3279961"/>
            <a:ext cx="1073700" cy="1073700"/>
          </a:xfrm>
          <a:prstGeom prst="ellipse">
            <a:avLst/>
          </a:prstGeom>
          <a:solidFill>
            <a:srgbClr val="00047D"/>
          </a:solidFill>
          <a:ln cap="flat" cmpd="sng" w="207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9075" lIns="149075" spcFirstLastPara="1" rIns="149075" wrap="square" tIns="149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3f9a10173f9_0_872"/>
          <p:cNvSpPr/>
          <p:nvPr/>
        </p:nvSpPr>
        <p:spPr>
          <a:xfrm>
            <a:off x="13199284" y="3703417"/>
            <a:ext cx="10737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83"/>
              <a:buFont typeface="Arial"/>
              <a:buNone/>
            </a:pPr>
            <a:r>
              <a:rPr b="1" i="0" lang="en-US" sz="278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7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g3f9a10173f9_0_872"/>
          <p:cNvSpPr/>
          <p:nvPr/>
        </p:nvSpPr>
        <p:spPr>
          <a:xfrm>
            <a:off x="13154558" y="4681375"/>
            <a:ext cx="45468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609"/>
              <a:buFont typeface="Arial"/>
              <a:buNone/>
            </a:pPr>
            <a:r>
              <a:rPr b="1" i="0" lang="en-US" sz="31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help easy to find</a:t>
            </a:r>
            <a:endParaRPr b="0" i="0" sz="31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g3f9a10173f9_0_872"/>
          <p:cNvSpPr/>
          <p:nvPr/>
        </p:nvSpPr>
        <p:spPr>
          <a:xfrm>
            <a:off x="13318553" y="5575894"/>
            <a:ext cx="4204200" cy="12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65"/>
              <a:buFont typeface="Arial"/>
              <a:buNone/>
            </a:pPr>
            <a:r>
              <a:rPr b="0" i="0" lang="en-US" sz="2565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Make it clear who to contact when questions or changes arise.</a:t>
            </a:r>
            <a:endParaRPr b="0" i="0" sz="256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g3f9a10173f9_0_872"/>
          <p:cNvSpPr/>
          <p:nvPr/>
        </p:nvSpPr>
        <p:spPr>
          <a:xfrm>
            <a:off x="929477" y="9004885"/>
            <a:ext cx="16250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500"/>
              <a:buFont typeface="Arial"/>
              <a:buNone/>
            </a:pPr>
            <a:r>
              <a:rPr b="1" i="0" lang="en-US" sz="30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A good experience is one where volunteers know what to expect.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f9a10173f9_0_957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3f9a10173f9_0_957"/>
          <p:cNvSpPr/>
          <p:nvPr/>
        </p:nvSpPr>
        <p:spPr>
          <a:xfrm>
            <a:off x="464875" y="1020800"/>
            <a:ext cx="17227800" cy="7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433"/>
              <a:buFont typeface="Play"/>
              <a:buNone/>
            </a:pPr>
            <a:r>
              <a:rPr b="1" i="0" lang="en-US" sz="5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your high-touch moments</a:t>
            </a:r>
            <a:endParaRPr b="0" i="0" sz="513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g3f9a10173f9_0_957"/>
          <p:cNvSpPr/>
          <p:nvPr/>
        </p:nvSpPr>
        <p:spPr>
          <a:xfrm>
            <a:off x="479204" y="2034561"/>
            <a:ext cx="16938600" cy="40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111"/>
              <a:buFont typeface="Arial"/>
              <a:buNone/>
            </a:pPr>
            <a:r>
              <a:rPr b="1" i="0" lang="en-US" sz="281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Different digital pro bono models require different relationship strategies.</a:t>
            </a:r>
            <a:endParaRPr b="1" i="0" sz="281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g3f9a10173f9_0_957"/>
          <p:cNvSpPr/>
          <p:nvPr/>
        </p:nvSpPr>
        <p:spPr>
          <a:xfrm>
            <a:off x="624090" y="3539770"/>
            <a:ext cx="166488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3800"/>
              <a:buFont typeface="Arial"/>
              <a:buNone/>
            </a:pPr>
            <a:r>
              <a:rPr b="1" i="0" lang="en-US" sz="45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Which three moments would you prioritize for human connection?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f9a10173f9_0_957"/>
          <p:cNvSpPr/>
          <p:nvPr/>
        </p:nvSpPr>
        <p:spPr>
          <a:xfrm>
            <a:off x="696501" y="4676399"/>
            <a:ext cx="5096100" cy="1042800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201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107" rotWithShape="0" algn="bl" dir="2700000" dist="80429">
              <a:srgbClr val="D0DAE8">
                <a:alpha val="12157"/>
              </a:srgbClr>
            </a:outerShdw>
          </a:effectLst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3f9a10173f9_0_957"/>
          <p:cNvSpPr/>
          <p:nvPr/>
        </p:nvSpPr>
        <p:spPr>
          <a:xfrm>
            <a:off x="957091" y="4908034"/>
            <a:ext cx="578700" cy="578700"/>
          </a:xfrm>
          <a:prstGeom prst="ellipse">
            <a:avLst/>
          </a:prstGeom>
          <a:solidFill>
            <a:srgbClr val="00047D"/>
          </a:solidFill>
          <a:ln cap="flat" cmpd="sng" w="201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3f9a10173f9_0_957"/>
          <p:cNvSpPr/>
          <p:nvPr/>
        </p:nvSpPr>
        <p:spPr>
          <a:xfrm>
            <a:off x="957091" y="5052806"/>
            <a:ext cx="578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8"/>
              <a:buFont typeface="Arial"/>
              <a:buNone/>
            </a:pPr>
            <a:r>
              <a:rPr b="1" i="0" lang="en-US" sz="2178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21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3f9a10173f9_0_957"/>
          <p:cNvSpPr/>
          <p:nvPr/>
        </p:nvSpPr>
        <p:spPr>
          <a:xfrm>
            <a:off x="1738860" y="4980420"/>
            <a:ext cx="3691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94"/>
              <a:buFont typeface="Arial"/>
              <a:buNone/>
            </a:pPr>
            <a:r>
              <a:rPr b="1" i="0" lang="en-US" sz="2494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Before a volunteer takes the opportunity</a:t>
            </a:r>
            <a:endParaRPr b="0" i="0" sz="24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3f9a10173f9_0_957"/>
          <p:cNvSpPr/>
          <p:nvPr/>
        </p:nvSpPr>
        <p:spPr>
          <a:xfrm>
            <a:off x="6632159" y="4676399"/>
            <a:ext cx="5096100" cy="1042800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201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107" rotWithShape="0" algn="bl" dir="2700000" dist="80429">
              <a:srgbClr val="D0DAE8">
                <a:alpha val="12157"/>
              </a:srgbClr>
            </a:outerShdw>
          </a:effectLst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g3f9a10173f9_0_957"/>
          <p:cNvSpPr/>
          <p:nvPr/>
        </p:nvSpPr>
        <p:spPr>
          <a:xfrm>
            <a:off x="6892749" y="4908034"/>
            <a:ext cx="578700" cy="578700"/>
          </a:xfrm>
          <a:prstGeom prst="ellipse">
            <a:avLst/>
          </a:prstGeom>
          <a:solidFill>
            <a:srgbClr val="00047D"/>
          </a:solidFill>
          <a:ln cap="flat" cmpd="sng" w="201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g3f9a10173f9_0_957"/>
          <p:cNvSpPr/>
          <p:nvPr/>
        </p:nvSpPr>
        <p:spPr>
          <a:xfrm>
            <a:off x="6892749" y="5052806"/>
            <a:ext cx="578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8"/>
              <a:buFont typeface="Arial"/>
              <a:buNone/>
            </a:pPr>
            <a:r>
              <a:rPr b="1" i="0" lang="en-US" sz="2178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21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g3f9a10173f9_0_957"/>
          <p:cNvSpPr/>
          <p:nvPr/>
        </p:nvSpPr>
        <p:spPr>
          <a:xfrm>
            <a:off x="7674519" y="4980420"/>
            <a:ext cx="3691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94"/>
              <a:buFont typeface="Arial"/>
              <a:buNone/>
            </a:pPr>
            <a:r>
              <a:rPr b="1" i="0" lang="en-US" sz="2494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Immediately after they take it</a:t>
            </a:r>
            <a:endParaRPr b="0" i="0" sz="24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3f9a10173f9_0_957"/>
          <p:cNvSpPr/>
          <p:nvPr/>
        </p:nvSpPr>
        <p:spPr>
          <a:xfrm>
            <a:off x="12567818" y="4676399"/>
            <a:ext cx="5096100" cy="1042800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201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107" rotWithShape="0" algn="bl" dir="2700000" dist="80429">
              <a:srgbClr val="D0DAE8">
                <a:alpha val="12157"/>
              </a:srgbClr>
            </a:outerShdw>
          </a:effectLst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3f9a10173f9_0_957"/>
          <p:cNvSpPr/>
          <p:nvPr/>
        </p:nvSpPr>
        <p:spPr>
          <a:xfrm>
            <a:off x="12828408" y="4908034"/>
            <a:ext cx="578700" cy="578700"/>
          </a:xfrm>
          <a:prstGeom prst="ellipse">
            <a:avLst/>
          </a:prstGeom>
          <a:solidFill>
            <a:srgbClr val="00047D"/>
          </a:solidFill>
          <a:ln cap="flat" cmpd="sng" w="201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g3f9a10173f9_0_957"/>
          <p:cNvSpPr/>
          <p:nvPr/>
        </p:nvSpPr>
        <p:spPr>
          <a:xfrm>
            <a:off x="12828408" y="5052806"/>
            <a:ext cx="578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8"/>
              <a:buFont typeface="Arial"/>
              <a:buNone/>
            </a:pPr>
            <a:r>
              <a:rPr b="1" i="0" lang="en-US" sz="2178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0" i="0" sz="21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g3f9a10173f9_0_957"/>
          <p:cNvSpPr/>
          <p:nvPr/>
        </p:nvSpPr>
        <p:spPr>
          <a:xfrm>
            <a:off x="13610177" y="4980420"/>
            <a:ext cx="3691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94"/>
              <a:buFont typeface="Arial"/>
              <a:buNone/>
            </a:pPr>
            <a:r>
              <a:rPr b="1" i="0" lang="en-US" sz="2494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Before client contact</a:t>
            </a:r>
            <a:endParaRPr b="0" i="0" sz="24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g3f9a10173f9_0_957"/>
          <p:cNvSpPr/>
          <p:nvPr/>
        </p:nvSpPr>
        <p:spPr>
          <a:xfrm>
            <a:off x="696501" y="6239937"/>
            <a:ext cx="5096100" cy="1042800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201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107" rotWithShape="0" algn="bl" dir="2700000" dist="80429">
              <a:srgbClr val="D0DAE8">
                <a:alpha val="12157"/>
              </a:srgbClr>
            </a:outerShdw>
          </a:effectLst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g3f9a10173f9_0_957"/>
          <p:cNvSpPr/>
          <p:nvPr/>
        </p:nvSpPr>
        <p:spPr>
          <a:xfrm>
            <a:off x="957091" y="6471572"/>
            <a:ext cx="578700" cy="578700"/>
          </a:xfrm>
          <a:prstGeom prst="ellipse">
            <a:avLst/>
          </a:prstGeom>
          <a:solidFill>
            <a:srgbClr val="00047D"/>
          </a:solidFill>
          <a:ln cap="flat" cmpd="sng" w="201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3f9a10173f9_0_957"/>
          <p:cNvSpPr/>
          <p:nvPr/>
        </p:nvSpPr>
        <p:spPr>
          <a:xfrm>
            <a:off x="957091" y="6616344"/>
            <a:ext cx="578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8"/>
              <a:buFont typeface="Arial"/>
              <a:buNone/>
            </a:pPr>
            <a:r>
              <a:rPr b="1" i="0" lang="en-US" sz="2178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0" i="0" sz="21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g3f9a10173f9_0_957"/>
          <p:cNvSpPr/>
          <p:nvPr/>
        </p:nvSpPr>
        <p:spPr>
          <a:xfrm>
            <a:off x="1738860" y="6543958"/>
            <a:ext cx="3691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94"/>
              <a:buFont typeface="Arial"/>
              <a:buNone/>
            </a:pPr>
            <a:r>
              <a:rPr b="1" i="0" lang="en-US" sz="2494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During the representation</a:t>
            </a:r>
            <a:endParaRPr b="0" i="0" sz="24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g3f9a10173f9_0_957"/>
          <p:cNvSpPr/>
          <p:nvPr/>
        </p:nvSpPr>
        <p:spPr>
          <a:xfrm>
            <a:off x="6632159" y="6239937"/>
            <a:ext cx="5096100" cy="1042800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201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107" rotWithShape="0" algn="bl" dir="2700000" dist="80429">
              <a:srgbClr val="D0DAE8">
                <a:alpha val="12157"/>
              </a:srgbClr>
            </a:outerShdw>
          </a:effectLst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g3f9a10173f9_0_957"/>
          <p:cNvSpPr/>
          <p:nvPr/>
        </p:nvSpPr>
        <p:spPr>
          <a:xfrm>
            <a:off x="6892749" y="6471572"/>
            <a:ext cx="578700" cy="578700"/>
          </a:xfrm>
          <a:prstGeom prst="ellipse">
            <a:avLst/>
          </a:prstGeom>
          <a:solidFill>
            <a:srgbClr val="00047D"/>
          </a:solidFill>
          <a:ln cap="flat" cmpd="sng" w="201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3f9a10173f9_0_957"/>
          <p:cNvSpPr/>
          <p:nvPr/>
        </p:nvSpPr>
        <p:spPr>
          <a:xfrm>
            <a:off x="6892749" y="6616344"/>
            <a:ext cx="578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8"/>
              <a:buFont typeface="Arial"/>
              <a:buNone/>
            </a:pPr>
            <a:r>
              <a:rPr b="1" i="0" lang="en-US" sz="2178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b="0" i="0" sz="21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g3f9a10173f9_0_957"/>
          <p:cNvSpPr/>
          <p:nvPr/>
        </p:nvSpPr>
        <p:spPr>
          <a:xfrm>
            <a:off x="7674519" y="6543958"/>
            <a:ext cx="3691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94"/>
              <a:buFont typeface="Arial"/>
              <a:buNone/>
            </a:pPr>
            <a:r>
              <a:rPr b="1" i="0" lang="en-US" sz="2494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When the matter closes</a:t>
            </a:r>
            <a:endParaRPr b="0" i="0" sz="24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g3f9a10173f9_0_957"/>
          <p:cNvSpPr/>
          <p:nvPr/>
        </p:nvSpPr>
        <p:spPr>
          <a:xfrm>
            <a:off x="12567818" y="6239937"/>
            <a:ext cx="5096100" cy="1042800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201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107" rotWithShape="0" algn="bl" dir="2700000" dist="80429">
              <a:srgbClr val="D0DAE8">
                <a:alpha val="12157"/>
              </a:srgbClr>
            </a:outerShdw>
          </a:effectLst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g3f9a10173f9_0_957"/>
          <p:cNvSpPr/>
          <p:nvPr/>
        </p:nvSpPr>
        <p:spPr>
          <a:xfrm>
            <a:off x="12828408" y="6471572"/>
            <a:ext cx="578700" cy="578700"/>
          </a:xfrm>
          <a:prstGeom prst="ellipse">
            <a:avLst/>
          </a:prstGeom>
          <a:solidFill>
            <a:srgbClr val="00047D"/>
          </a:solidFill>
          <a:ln cap="flat" cmpd="sng" w="201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4750" lIns="144750" spcFirstLastPara="1" rIns="144750" wrap="square" tIns="144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3f9a10173f9_0_957"/>
          <p:cNvSpPr/>
          <p:nvPr/>
        </p:nvSpPr>
        <p:spPr>
          <a:xfrm>
            <a:off x="12828408" y="6616344"/>
            <a:ext cx="578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8"/>
              <a:buFont typeface="Arial"/>
              <a:buNone/>
            </a:pPr>
            <a:r>
              <a:rPr b="1" i="0" lang="en-US" sz="2178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b="0" i="0" sz="21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3f9a10173f9_0_957"/>
          <p:cNvSpPr/>
          <p:nvPr/>
        </p:nvSpPr>
        <p:spPr>
          <a:xfrm>
            <a:off x="13610177" y="6543958"/>
            <a:ext cx="3691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794"/>
              <a:buFont typeface="Arial"/>
              <a:buNone/>
            </a:pPr>
            <a:r>
              <a:rPr b="1" i="0" lang="en-US" sz="2494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When asking them to volunteer again</a:t>
            </a:r>
            <a:endParaRPr b="0" i="0" sz="24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3f9a10173f9_0_957"/>
          <p:cNvSpPr/>
          <p:nvPr/>
        </p:nvSpPr>
        <p:spPr>
          <a:xfrm>
            <a:off x="6545276" y="9233257"/>
            <a:ext cx="50670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689"/>
              <a:buFont typeface="Arial"/>
              <a:buNone/>
            </a:pPr>
            <a:r>
              <a:rPr b="1" i="0" lang="en-US" sz="2389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5–7 minute table discussion</a:t>
            </a:r>
            <a:endParaRPr b="0" i="0" sz="238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f9a10173f9_0_1171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g3f9a10173f9_0_1171"/>
          <p:cNvSpPr/>
          <p:nvPr/>
        </p:nvSpPr>
        <p:spPr>
          <a:xfrm>
            <a:off x="987552" y="713232"/>
            <a:ext cx="163221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200"/>
              <a:buFont typeface="Play"/>
              <a:buNone/>
            </a:pPr>
            <a:r>
              <a:rPr b="1" i="0" lang="en-US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will you change?</a:t>
            </a:r>
            <a:endParaRPr b="0" i="0" sz="5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g3f9a10173f9_0_1171"/>
          <p:cNvSpPr/>
          <p:nvPr/>
        </p:nvSpPr>
        <p:spPr>
          <a:xfrm>
            <a:off x="1014984" y="1563624"/>
            <a:ext cx="16047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00"/>
              <a:buFont typeface="Arial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one commitment you can take back to your organization.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f9a10173f9_0_1171"/>
          <p:cNvSpPr/>
          <p:nvPr/>
        </p:nvSpPr>
        <p:spPr>
          <a:xfrm>
            <a:off x="1083945" y="3235824"/>
            <a:ext cx="7612200" cy="3319200"/>
          </a:xfrm>
          <a:prstGeom prst="roundRect">
            <a:avLst>
              <a:gd fmla="val 3306" name="adj"/>
            </a:avLst>
          </a:prstGeom>
          <a:solidFill>
            <a:srgbClr val="FFFFFF"/>
          </a:solidFill>
          <a:ln cap="flat" cmpd="sng" w="1905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76200">
              <a:srgbClr val="D0DAE8">
                <a:alpha val="12157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g3f9a10173f9_0_1171"/>
          <p:cNvSpPr/>
          <p:nvPr/>
        </p:nvSpPr>
        <p:spPr>
          <a:xfrm>
            <a:off x="1564000" y="3921587"/>
            <a:ext cx="6652500" cy="18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900"/>
              <a:buFont typeface="Arial"/>
              <a:buNone/>
            </a:pPr>
            <a:r>
              <a:rPr b="1" i="0" lang="en-US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is one digital interaction that could be better?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g3f9a10173f9_0_1171"/>
          <p:cNvSpPr/>
          <p:nvPr/>
        </p:nvSpPr>
        <p:spPr>
          <a:xfrm>
            <a:off x="8696357" y="4771974"/>
            <a:ext cx="9054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00"/>
              <a:buFont typeface="Arial"/>
              <a:buNone/>
            </a:pPr>
            <a:r>
              <a:rPr b="1" i="0" lang="en-US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g3f9a10173f9_0_1171"/>
          <p:cNvSpPr/>
          <p:nvPr/>
        </p:nvSpPr>
        <p:spPr>
          <a:xfrm>
            <a:off x="9601560" y="3235824"/>
            <a:ext cx="7612200" cy="3319200"/>
          </a:xfrm>
          <a:prstGeom prst="roundRect">
            <a:avLst>
              <a:gd fmla="val 3306" name="adj"/>
            </a:avLst>
          </a:prstGeom>
          <a:solidFill>
            <a:srgbClr val="FFFFFF"/>
          </a:solidFill>
          <a:ln cap="flat" cmpd="sng" w="1905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76200">
              <a:srgbClr val="D0DAE8">
                <a:alpha val="12157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3f9a10173f9_0_1171"/>
          <p:cNvSpPr/>
          <p:nvPr/>
        </p:nvSpPr>
        <p:spPr>
          <a:xfrm>
            <a:off x="10081625" y="3921586"/>
            <a:ext cx="6652500" cy="18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900"/>
              <a:buFont typeface="Arial"/>
              <a:buNone/>
            </a:pPr>
            <a:r>
              <a:rPr b="1" i="0" lang="en-US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is one human interaction you could intentionally add?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3f9a10173f9_0_1171"/>
          <p:cNvSpPr/>
          <p:nvPr/>
        </p:nvSpPr>
        <p:spPr>
          <a:xfrm>
            <a:off x="2251651" y="7642324"/>
            <a:ext cx="13784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the experience so technology gives us more capacity to connect, not less.</a:t>
            </a:r>
            <a:endParaRPr b="1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f76df4ddbe_0_0"/>
          <p:cNvSpPr txBox="1"/>
          <p:nvPr/>
        </p:nvSpPr>
        <p:spPr>
          <a:xfrm>
            <a:off x="2084850" y="1478250"/>
            <a:ext cx="14118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1" i="0" sz="773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g3f76df4ddbe_0_0"/>
          <p:cNvSpPr txBox="1"/>
          <p:nvPr/>
        </p:nvSpPr>
        <p:spPr>
          <a:xfrm>
            <a:off x="9651725" y="4398600"/>
            <a:ext cx="5793600" cy="27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250" lIns="36250" spcFirstLastPara="1" rIns="36250" wrap="square" tIns="362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Danielle Gobbo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Manager of Community Growth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Paladin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danielle@joinpaladin.com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2" name="Google Shape;472;g3f76df4ddbe_0_0" title="PALADIN_Logotype_KnightGreen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5525" y="7759750"/>
            <a:ext cx="3565601" cy="8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g3f76df4ddbe_0_0" title="LSLA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4525" y="7445627"/>
            <a:ext cx="1905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g3f76df4ddbe_0_0"/>
          <p:cNvSpPr txBox="1"/>
          <p:nvPr/>
        </p:nvSpPr>
        <p:spPr>
          <a:xfrm>
            <a:off x="3384263" y="4398600"/>
            <a:ext cx="5334900" cy="27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250" lIns="36250" spcFirstLastPara="1" rIns="36250" wrap="square" tIns="362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Jessie G. Campbell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Directing Attorney – Pro Bono / Private Attorney Involvement 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Lone Star Legal Aid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6DCE1"/>
              </a:buClr>
              <a:buSzPts val="3567"/>
              <a:buFont typeface="Helvetica Neue"/>
              <a:buNone/>
            </a:pPr>
            <a:r>
              <a:rPr b="0" i="0" lang="en-US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jcampbell@lonestarlegal.org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3f76df4ddbe_0_0"/>
          <p:cNvSpPr/>
          <p:nvPr/>
        </p:nvSpPr>
        <p:spPr>
          <a:xfrm>
            <a:off x="1670400" y="2549474"/>
            <a:ext cx="14947200" cy="1547400"/>
          </a:xfrm>
          <a:prstGeom prst="rect">
            <a:avLst/>
          </a:prstGeom>
          <a:solidFill>
            <a:srgbClr val="00047D"/>
          </a:solidFill>
          <a:ln cap="flat" cmpd="sng" w="112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125" lIns="108125" spcFirstLastPara="1" rIns="108125" wrap="square" tIns="10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g3f76df4ddbe_0_0"/>
          <p:cNvSpPr/>
          <p:nvPr/>
        </p:nvSpPr>
        <p:spPr>
          <a:xfrm>
            <a:off x="1927350" y="2802073"/>
            <a:ext cx="14433300" cy="1042200"/>
          </a:xfrm>
          <a:prstGeom prst="plaque">
            <a:avLst>
              <a:gd fmla="val 16667" name="adj"/>
            </a:avLst>
          </a:prstGeom>
          <a:solidFill>
            <a:srgbClr val="00047D"/>
          </a:solidFill>
          <a:ln cap="flat" cmpd="sng" w="42450">
            <a:solidFill>
              <a:srgbClr val="F2EA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125" lIns="108125" spcFirstLastPara="1" rIns="108125" wrap="square" tIns="10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3941"/>
              </a:solidFill>
              <a:highlight>
                <a:srgbClr val="F2EAE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g3f76df4ddbe_0_0"/>
          <p:cNvSpPr txBox="1"/>
          <p:nvPr/>
        </p:nvSpPr>
        <p:spPr>
          <a:xfrm>
            <a:off x="2302200" y="2740550"/>
            <a:ext cx="13436400" cy="104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900" lIns="101900" spcFirstLastPara="1" rIns="101900" wrap="square" tIns="101900">
            <a:noAutofit/>
          </a:bodyPr>
          <a:lstStyle/>
          <a:p>
            <a:pPr indent="0" lvl="0" marL="0" marR="0" rtl="0" algn="ctr">
              <a:lnSpc>
                <a:spcPct val="124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Questions, Thoughts, Concerns?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8" name="Google Shape;478;g3f76df4ddbe_0_0"/>
          <p:cNvCxnSpPr/>
          <p:nvPr/>
        </p:nvCxnSpPr>
        <p:spPr>
          <a:xfrm>
            <a:off x="9146396" y="4547500"/>
            <a:ext cx="4200" cy="2749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79550fc09f_0_195"/>
          <p:cNvSpPr txBox="1"/>
          <p:nvPr/>
        </p:nvSpPr>
        <p:spPr>
          <a:xfrm>
            <a:off x="829975" y="932063"/>
            <a:ext cx="145119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en-US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start with the room</a:t>
            </a:r>
            <a:endParaRPr b="1" i="0" sz="5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379550fc09f_0_195"/>
          <p:cNvSpPr/>
          <p:nvPr/>
        </p:nvSpPr>
        <p:spPr>
          <a:xfrm>
            <a:off x="829974" y="1993548"/>
            <a:ext cx="173088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184"/>
              <a:buFont typeface="Arial"/>
              <a:buNone/>
            </a:pPr>
            <a:r>
              <a:rPr b="1" i="0" lang="en-US" sz="26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does pro bono happen at your organization today?</a:t>
            </a:r>
            <a:endParaRPr b="1" i="0" sz="268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379550fc09f_0_195"/>
          <p:cNvSpPr/>
          <p:nvPr/>
        </p:nvSpPr>
        <p:spPr>
          <a:xfrm>
            <a:off x="681950" y="3039113"/>
            <a:ext cx="8097300" cy="1458900"/>
          </a:xfrm>
          <a:prstGeom prst="roundRect">
            <a:avLst>
              <a:gd fmla="val 11111" name="adj"/>
            </a:avLst>
          </a:prstGeom>
          <a:solidFill>
            <a:srgbClr val="F7FAFD"/>
          </a:solidFill>
          <a:ln cap="flat" cmpd="sng" w="202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264" rotWithShape="0" algn="bl" dir="2700000" dist="81054">
              <a:srgbClr val="D0DAE8">
                <a:alpha val="12157"/>
              </a:srgbClr>
            </a:outerShdw>
          </a:effectLst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379550fc09f_0_195"/>
          <p:cNvSpPr/>
          <p:nvPr/>
        </p:nvSpPr>
        <p:spPr>
          <a:xfrm>
            <a:off x="829963" y="3327306"/>
            <a:ext cx="6213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379550fc09f_0_195"/>
          <p:cNvSpPr/>
          <p:nvPr/>
        </p:nvSpPr>
        <p:spPr>
          <a:xfrm>
            <a:off x="829963" y="3409467"/>
            <a:ext cx="621300" cy="6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65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379550fc09f_0_195"/>
          <p:cNvSpPr/>
          <p:nvPr/>
        </p:nvSpPr>
        <p:spPr>
          <a:xfrm>
            <a:off x="1819952" y="3423997"/>
            <a:ext cx="6492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106"/>
              <a:buFont typeface="Arial"/>
              <a:buNone/>
            </a:pPr>
            <a:r>
              <a:rPr b="1" i="0" lang="en-US" sz="316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Uses a portal to post or place opportunities?</a:t>
            </a:r>
            <a:endParaRPr b="0" i="0" sz="31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379550fc09f_0_195"/>
          <p:cNvSpPr/>
          <p:nvPr/>
        </p:nvSpPr>
        <p:spPr>
          <a:xfrm>
            <a:off x="9508758" y="3039113"/>
            <a:ext cx="8097300" cy="1458900"/>
          </a:xfrm>
          <a:prstGeom prst="roundRect">
            <a:avLst>
              <a:gd fmla="val 11111" name="adj"/>
            </a:avLst>
          </a:prstGeom>
          <a:solidFill>
            <a:srgbClr val="F7FAFD"/>
          </a:solidFill>
          <a:ln cap="flat" cmpd="sng" w="202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264" rotWithShape="0" algn="bl" dir="2700000" dist="81054">
              <a:srgbClr val="D0DAE8">
                <a:alpha val="12157"/>
              </a:srgbClr>
            </a:outerShdw>
          </a:effectLst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379550fc09f_0_195"/>
          <p:cNvSpPr/>
          <p:nvPr/>
        </p:nvSpPr>
        <p:spPr>
          <a:xfrm>
            <a:off x="9771374" y="3342969"/>
            <a:ext cx="612600" cy="850500"/>
          </a:xfrm>
          <a:prstGeom prst="ellipse">
            <a:avLst/>
          </a:prstGeom>
          <a:solidFill>
            <a:srgbClr val="00047D"/>
          </a:solidFill>
          <a:ln cap="flat" cmpd="sng" w="202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379550fc09f_0_195"/>
          <p:cNvSpPr/>
          <p:nvPr/>
        </p:nvSpPr>
        <p:spPr>
          <a:xfrm>
            <a:off x="9771374" y="3423997"/>
            <a:ext cx="6126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34"/>
              <a:buFont typeface="Arial"/>
              <a:buNone/>
            </a:pPr>
            <a:r>
              <a:rPr b="1" i="0" lang="en-US" sz="3066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79550fc09f_0_195"/>
          <p:cNvSpPr/>
          <p:nvPr/>
        </p:nvSpPr>
        <p:spPr>
          <a:xfrm>
            <a:off x="10646760" y="3423997"/>
            <a:ext cx="6492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106"/>
              <a:buFont typeface="Arial"/>
              <a:buNone/>
            </a:pPr>
            <a:r>
              <a:rPr b="1" i="0" lang="en-US" sz="316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Runs virtual clinics?</a:t>
            </a:r>
            <a:endParaRPr b="0" i="0" sz="31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379550fc09f_0_195"/>
          <p:cNvSpPr/>
          <p:nvPr/>
        </p:nvSpPr>
        <p:spPr>
          <a:xfrm>
            <a:off x="681950" y="5226876"/>
            <a:ext cx="8097300" cy="1458900"/>
          </a:xfrm>
          <a:prstGeom prst="roundRect">
            <a:avLst>
              <a:gd fmla="val 11111" name="adj"/>
            </a:avLst>
          </a:prstGeom>
          <a:solidFill>
            <a:srgbClr val="F7FAFD"/>
          </a:solidFill>
          <a:ln cap="flat" cmpd="sng" w="202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264" rotWithShape="0" algn="bl" dir="2700000" dist="81054">
              <a:srgbClr val="D0DAE8">
                <a:alpha val="12157"/>
              </a:srgbClr>
            </a:outerShdw>
          </a:effectLst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379550fc09f_0_195"/>
          <p:cNvSpPr/>
          <p:nvPr/>
        </p:nvSpPr>
        <p:spPr>
          <a:xfrm>
            <a:off x="829963" y="5545665"/>
            <a:ext cx="6213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379550fc09f_0_195"/>
          <p:cNvSpPr/>
          <p:nvPr/>
        </p:nvSpPr>
        <p:spPr>
          <a:xfrm>
            <a:off x="829963" y="5627827"/>
            <a:ext cx="621300" cy="6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65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379550fc09f_0_195"/>
          <p:cNvSpPr/>
          <p:nvPr/>
        </p:nvSpPr>
        <p:spPr>
          <a:xfrm>
            <a:off x="1819952" y="5611761"/>
            <a:ext cx="6492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106"/>
              <a:buFont typeface="Arial"/>
              <a:buNone/>
            </a:pPr>
            <a:r>
              <a:rPr b="1" i="0" lang="en-US" sz="316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Uses ABA Free Legal Answers in some capacity?</a:t>
            </a:r>
            <a:endParaRPr b="0" i="0" sz="31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379550fc09f_0_195"/>
          <p:cNvSpPr/>
          <p:nvPr/>
        </p:nvSpPr>
        <p:spPr>
          <a:xfrm>
            <a:off x="9508758" y="5226876"/>
            <a:ext cx="8097300" cy="1458900"/>
          </a:xfrm>
          <a:prstGeom prst="roundRect">
            <a:avLst>
              <a:gd fmla="val 11111" name="adj"/>
            </a:avLst>
          </a:prstGeom>
          <a:solidFill>
            <a:srgbClr val="F7FAFD"/>
          </a:solidFill>
          <a:ln cap="flat" cmpd="sng" w="202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264" rotWithShape="0" algn="bl" dir="2700000" dist="81054">
              <a:srgbClr val="D0DAE8">
                <a:alpha val="12157"/>
              </a:srgbClr>
            </a:outerShdw>
          </a:effectLst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79550fc09f_0_195"/>
          <p:cNvSpPr/>
          <p:nvPr/>
        </p:nvSpPr>
        <p:spPr>
          <a:xfrm>
            <a:off x="9771374" y="5530732"/>
            <a:ext cx="612600" cy="850500"/>
          </a:xfrm>
          <a:prstGeom prst="ellipse">
            <a:avLst/>
          </a:prstGeom>
          <a:solidFill>
            <a:srgbClr val="00047D"/>
          </a:solidFill>
          <a:ln cap="flat" cmpd="sng" w="202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379550fc09f_0_195"/>
          <p:cNvSpPr/>
          <p:nvPr/>
        </p:nvSpPr>
        <p:spPr>
          <a:xfrm>
            <a:off x="9771374" y="5611761"/>
            <a:ext cx="6126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34"/>
              <a:buFont typeface="Arial"/>
              <a:buNone/>
            </a:pPr>
            <a:r>
              <a:rPr b="1" i="0" lang="en-US" sz="3066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379550fc09f_0_195"/>
          <p:cNvSpPr/>
          <p:nvPr/>
        </p:nvSpPr>
        <p:spPr>
          <a:xfrm>
            <a:off x="10646760" y="5611761"/>
            <a:ext cx="6492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106"/>
              <a:buFont typeface="Arial"/>
              <a:buNone/>
            </a:pPr>
            <a:r>
              <a:rPr b="1" i="0" lang="en-US" sz="316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Recruits or manages volunteers primarily by email?</a:t>
            </a:r>
            <a:endParaRPr b="0" i="0" sz="31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379550fc09f_0_195"/>
          <p:cNvSpPr/>
          <p:nvPr/>
        </p:nvSpPr>
        <p:spPr>
          <a:xfrm>
            <a:off x="681950" y="7414640"/>
            <a:ext cx="8097300" cy="1458900"/>
          </a:xfrm>
          <a:prstGeom prst="roundRect">
            <a:avLst>
              <a:gd fmla="val 11111" name="adj"/>
            </a:avLst>
          </a:prstGeom>
          <a:solidFill>
            <a:srgbClr val="F7FAFD"/>
          </a:solidFill>
          <a:ln cap="flat" cmpd="sng" w="202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264" rotWithShape="0" algn="bl" dir="2700000" dist="81054">
              <a:srgbClr val="D0DAE8">
                <a:alpha val="12157"/>
              </a:srgbClr>
            </a:outerShdw>
          </a:effectLst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379550fc09f_0_195"/>
          <p:cNvSpPr/>
          <p:nvPr/>
        </p:nvSpPr>
        <p:spPr>
          <a:xfrm>
            <a:off x="829963" y="7764025"/>
            <a:ext cx="6213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379550fc09f_0_195"/>
          <p:cNvSpPr/>
          <p:nvPr/>
        </p:nvSpPr>
        <p:spPr>
          <a:xfrm>
            <a:off x="829963" y="7846186"/>
            <a:ext cx="621300" cy="6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65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379550fc09f_0_195"/>
          <p:cNvSpPr/>
          <p:nvPr/>
        </p:nvSpPr>
        <p:spPr>
          <a:xfrm>
            <a:off x="1819952" y="7799524"/>
            <a:ext cx="6492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106"/>
              <a:buFont typeface="Arial"/>
              <a:buNone/>
            </a:pPr>
            <a:r>
              <a:rPr b="1" i="0" lang="en-US" sz="316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Works with volunteers they have never met in person?</a:t>
            </a:r>
            <a:endParaRPr b="0" i="0" sz="31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379550fc09f_0_195"/>
          <p:cNvSpPr/>
          <p:nvPr/>
        </p:nvSpPr>
        <p:spPr>
          <a:xfrm>
            <a:off x="9508758" y="7414640"/>
            <a:ext cx="8097300" cy="1458900"/>
          </a:xfrm>
          <a:prstGeom prst="roundRect">
            <a:avLst>
              <a:gd fmla="val 11111" name="adj"/>
            </a:avLst>
          </a:prstGeom>
          <a:solidFill>
            <a:srgbClr val="F7FAFD"/>
          </a:solidFill>
          <a:ln cap="flat" cmpd="sng" w="202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264" rotWithShape="0" algn="bl" dir="2700000" dist="81054">
              <a:srgbClr val="D0DAE8">
                <a:alpha val="12157"/>
              </a:srgbClr>
            </a:outerShdw>
          </a:effectLst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379550fc09f_0_195"/>
          <p:cNvSpPr/>
          <p:nvPr/>
        </p:nvSpPr>
        <p:spPr>
          <a:xfrm>
            <a:off x="9771374" y="7718496"/>
            <a:ext cx="612600" cy="850500"/>
          </a:xfrm>
          <a:prstGeom prst="ellipse">
            <a:avLst/>
          </a:prstGeom>
          <a:solidFill>
            <a:srgbClr val="00047D"/>
          </a:solidFill>
          <a:ln cap="flat" cmpd="sng" w="202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875" lIns="145875" spcFirstLastPara="1" rIns="145875" wrap="square" tIns="145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6"/>
              <a:buFont typeface="Arial"/>
              <a:buNone/>
            </a:pPr>
            <a:r>
              <a:t/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379550fc09f_0_195"/>
          <p:cNvSpPr/>
          <p:nvPr/>
        </p:nvSpPr>
        <p:spPr>
          <a:xfrm>
            <a:off x="9771374" y="7799524"/>
            <a:ext cx="6126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34"/>
              <a:buFont typeface="Arial"/>
              <a:buNone/>
            </a:pPr>
            <a:r>
              <a:rPr b="1" i="0" lang="en-US" sz="3066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30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379550fc09f_0_195"/>
          <p:cNvSpPr/>
          <p:nvPr/>
        </p:nvSpPr>
        <p:spPr>
          <a:xfrm>
            <a:off x="10646760" y="7799524"/>
            <a:ext cx="6492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106"/>
              <a:buFont typeface="Arial"/>
              <a:buNone/>
            </a:pPr>
            <a:r>
              <a:rPr b="1" i="0" lang="en-US" sz="316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Has found something that works really well?</a:t>
            </a:r>
            <a:endParaRPr b="0" i="0" sz="316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379550fc09f_0_195"/>
          <p:cNvSpPr/>
          <p:nvPr/>
        </p:nvSpPr>
        <p:spPr>
          <a:xfrm>
            <a:off x="0" y="0"/>
            <a:ext cx="18288000" cy="1098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9a10173f9_0_40"/>
          <p:cNvSpPr/>
          <p:nvPr/>
        </p:nvSpPr>
        <p:spPr>
          <a:xfrm>
            <a:off x="988636" y="3144395"/>
            <a:ext cx="2892600" cy="4821300"/>
          </a:xfrm>
          <a:prstGeom prst="roundRect">
            <a:avLst>
              <a:gd fmla="val 3756" name="adj"/>
            </a:avLst>
          </a:prstGeom>
          <a:solidFill>
            <a:srgbClr val="FFFFFF"/>
          </a:solidFill>
          <a:ln cap="flat" cmpd="sng" w="188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8863" rotWithShape="0" algn="bl" dir="2700000" dist="75450">
              <a:srgbClr val="D0DAE8">
                <a:alpha val="12157"/>
              </a:srgbClr>
            </a:outerShdw>
          </a:effectLst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3f9a10173f9_0_40"/>
          <p:cNvSpPr/>
          <p:nvPr/>
        </p:nvSpPr>
        <p:spPr>
          <a:xfrm>
            <a:off x="1059515" y="3300360"/>
            <a:ext cx="624600" cy="624600"/>
          </a:xfrm>
          <a:prstGeom prst="ellipse">
            <a:avLst/>
          </a:prstGeom>
          <a:solidFill>
            <a:srgbClr val="00047D"/>
          </a:solidFill>
          <a:ln cap="flat" cmpd="sng" w="188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f9a10173f9_0_40"/>
          <p:cNvSpPr/>
          <p:nvPr/>
        </p:nvSpPr>
        <p:spPr>
          <a:xfrm>
            <a:off x="1059515" y="3476913"/>
            <a:ext cx="6246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40"/>
              <a:buFont typeface="Arial"/>
              <a:buNone/>
            </a:pPr>
            <a:r>
              <a:rPr b="1" i="0" lang="en-US" sz="19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9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3f9a10173f9_0_40"/>
          <p:cNvSpPr/>
          <p:nvPr/>
        </p:nvSpPr>
        <p:spPr>
          <a:xfrm>
            <a:off x="1233100" y="3867540"/>
            <a:ext cx="24039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228"/>
              <a:buFont typeface="Arial"/>
              <a:buNone/>
            </a:pPr>
            <a:r>
              <a:rPr b="1" i="0" lang="en-US" sz="2828" u="none" cap="none" strike="noStrike">
                <a:solidFill>
                  <a:srgbClr val="003941"/>
                </a:solidFill>
                <a:latin typeface="Arial"/>
                <a:ea typeface="Arial"/>
                <a:cs typeface="Arial"/>
                <a:sym typeface="Arial"/>
              </a:rPr>
              <a:t>Texas Portal</a:t>
            </a:r>
            <a:endParaRPr b="0" i="0" sz="2828" u="none" cap="none" strike="noStrike">
              <a:solidFill>
                <a:srgbClr val="0039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3f9a10173f9_0_40"/>
          <p:cNvSpPr/>
          <p:nvPr/>
        </p:nvSpPr>
        <p:spPr>
          <a:xfrm>
            <a:off x="1260250" y="5602557"/>
            <a:ext cx="2336100" cy="19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53"/>
              <a:buFont typeface="Arial"/>
              <a:buNone/>
            </a:pPr>
            <a:r>
              <a:rPr lang="en-US" sz="2853">
                <a:solidFill>
                  <a:srgbClr val="536170"/>
                </a:solidFill>
              </a:rPr>
              <a:t>Find and take matters</a:t>
            </a:r>
            <a:endParaRPr b="0" i="0" sz="285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g3f9a10173f9_0_40"/>
          <p:cNvCxnSpPr/>
          <p:nvPr/>
        </p:nvCxnSpPr>
        <p:spPr>
          <a:xfrm>
            <a:off x="1586204" y="5303784"/>
            <a:ext cx="1697700" cy="0"/>
          </a:xfrm>
          <a:prstGeom prst="straightConnector1">
            <a:avLst/>
          </a:prstGeom>
          <a:noFill/>
          <a:ln cap="flat" cmpd="sng" w="26400">
            <a:solidFill>
              <a:srgbClr val="00394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6" name="Google Shape;166;g3f9a10173f9_0_40"/>
          <p:cNvSpPr/>
          <p:nvPr/>
        </p:nvSpPr>
        <p:spPr>
          <a:xfrm>
            <a:off x="4343165" y="3144395"/>
            <a:ext cx="2892600" cy="4821300"/>
          </a:xfrm>
          <a:prstGeom prst="roundRect">
            <a:avLst>
              <a:gd fmla="val 3756" name="adj"/>
            </a:avLst>
          </a:prstGeom>
          <a:solidFill>
            <a:srgbClr val="FFFFFF"/>
          </a:solidFill>
          <a:ln cap="flat" cmpd="sng" w="188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8863" rotWithShape="0" algn="bl" dir="2700000" dist="75450">
              <a:srgbClr val="D0DAE8">
                <a:alpha val="12157"/>
              </a:srgbClr>
            </a:outerShdw>
          </a:effectLst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f9a10173f9_0_40"/>
          <p:cNvSpPr/>
          <p:nvPr/>
        </p:nvSpPr>
        <p:spPr>
          <a:xfrm>
            <a:off x="4414045" y="3300360"/>
            <a:ext cx="624600" cy="624600"/>
          </a:xfrm>
          <a:prstGeom prst="ellipse">
            <a:avLst/>
          </a:prstGeom>
          <a:solidFill>
            <a:srgbClr val="00047D"/>
          </a:solidFill>
          <a:ln cap="flat" cmpd="sng" w="188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3f9a10173f9_0_40"/>
          <p:cNvSpPr/>
          <p:nvPr/>
        </p:nvSpPr>
        <p:spPr>
          <a:xfrm>
            <a:off x="4414045" y="3476913"/>
            <a:ext cx="6246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40"/>
              <a:buFont typeface="Arial"/>
              <a:buNone/>
            </a:pPr>
            <a:r>
              <a:rPr b="1" i="0" lang="en-US" sz="19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9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3f9a10173f9_0_40"/>
          <p:cNvSpPr/>
          <p:nvPr/>
        </p:nvSpPr>
        <p:spPr>
          <a:xfrm>
            <a:off x="4587631" y="3867540"/>
            <a:ext cx="24039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EA6"/>
              </a:buClr>
              <a:buSzPts val="2228"/>
              <a:buFont typeface="Arial"/>
              <a:buNone/>
            </a:pPr>
            <a:r>
              <a:rPr b="1" i="0" lang="en-US" sz="2828" u="none" cap="none" strike="noStrike">
                <a:solidFill>
                  <a:srgbClr val="003941"/>
                </a:solidFill>
                <a:latin typeface="Arial"/>
                <a:ea typeface="Arial"/>
                <a:cs typeface="Arial"/>
                <a:sym typeface="Arial"/>
              </a:rPr>
              <a:t>Virtual clinics</a:t>
            </a:r>
            <a:endParaRPr b="0" i="0" sz="2828" u="none" cap="none" strike="noStrike">
              <a:solidFill>
                <a:srgbClr val="0039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f9a10173f9_0_40"/>
          <p:cNvSpPr/>
          <p:nvPr/>
        </p:nvSpPr>
        <p:spPr>
          <a:xfrm>
            <a:off x="4614781" y="5602557"/>
            <a:ext cx="2336100" cy="19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53"/>
              <a:buFont typeface="Arial"/>
              <a:buNone/>
            </a:pPr>
            <a:r>
              <a:rPr lang="en-US" sz="2853">
                <a:solidFill>
                  <a:srgbClr val="536170"/>
                </a:solidFill>
              </a:rPr>
              <a:t>Serve clients remotely</a:t>
            </a:r>
            <a:endParaRPr b="0" i="0" sz="285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" name="Google Shape;171;g3f9a10173f9_0_40"/>
          <p:cNvCxnSpPr/>
          <p:nvPr/>
        </p:nvCxnSpPr>
        <p:spPr>
          <a:xfrm>
            <a:off x="4940733" y="5303784"/>
            <a:ext cx="1697700" cy="0"/>
          </a:xfrm>
          <a:prstGeom prst="straightConnector1">
            <a:avLst/>
          </a:prstGeom>
          <a:noFill/>
          <a:ln cap="flat" cmpd="sng" w="26400">
            <a:solidFill>
              <a:srgbClr val="00394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2" name="Google Shape;172;g3f9a10173f9_0_40"/>
          <p:cNvSpPr/>
          <p:nvPr/>
        </p:nvSpPr>
        <p:spPr>
          <a:xfrm>
            <a:off x="7697695" y="3144395"/>
            <a:ext cx="2892600" cy="4821300"/>
          </a:xfrm>
          <a:prstGeom prst="roundRect">
            <a:avLst>
              <a:gd fmla="val 3756" name="adj"/>
            </a:avLst>
          </a:prstGeom>
          <a:solidFill>
            <a:srgbClr val="FFFFFF"/>
          </a:solidFill>
          <a:ln cap="flat" cmpd="sng" w="188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8863" rotWithShape="0" algn="bl" dir="2700000" dist="75450">
              <a:srgbClr val="D0DAE8">
                <a:alpha val="12157"/>
              </a:srgbClr>
            </a:outerShdw>
          </a:effectLst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f9a10173f9_0_40"/>
          <p:cNvSpPr/>
          <p:nvPr/>
        </p:nvSpPr>
        <p:spPr>
          <a:xfrm>
            <a:off x="7768574" y="3300360"/>
            <a:ext cx="624600" cy="624600"/>
          </a:xfrm>
          <a:prstGeom prst="ellipse">
            <a:avLst/>
          </a:prstGeom>
          <a:solidFill>
            <a:srgbClr val="00047D"/>
          </a:solidFill>
          <a:ln cap="flat" cmpd="sng" w="188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f9a10173f9_0_40"/>
          <p:cNvSpPr/>
          <p:nvPr/>
        </p:nvSpPr>
        <p:spPr>
          <a:xfrm>
            <a:off x="7768574" y="3476913"/>
            <a:ext cx="6246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40"/>
              <a:buFont typeface="Arial"/>
              <a:buNone/>
            </a:pPr>
            <a:r>
              <a:rPr b="1" i="0" lang="en-US" sz="19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9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f9a10173f9_0_40"/>
          <p:cNvSpPr/>
          <p:nvPr/>
        </p:nvSpPr>
        <p:spPr>
          <a:xfrm>
            <a:off x="7942162" y="3867540"/>
            <a:ext cx="24039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D32"/>
              </a:buClr>
              <a:buSzPts val="2228"/>
              <a:buFont typeface="Arial"/>
              <a:buNone/>
            </a:pPr>
            <a:r>
              <a:rPr b="1" i="0" lang="en-US" sz="2828" u="none" cap="none" strike="noStrike">
                <a:solidFill>
                  <a:srgbClr val="003941"/>
                </a:solidFill>
                <a:latin typeface="Arial"/>
                <a:ea typeface="Arial"/>
                <a:cs typeface="Arial"/>
                <a:sym typeface="Arial"/>
              </a:rPr>
              <a:t>ABA Free Legal Answers</a:t>
            </a:r>
            <a:endParaRPr b="0" i="0" sz="2828" u="none" cap="none" strike="noStrike">
              <a:solidFill>
                <a:srgbClr val="0039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f9a10173f9_0_40"/>
          <p:cNvSpPr/>
          <p:nvPr/>
        </p:nvSpPr>
        <p:spPr>
          <a:xfrm>
            <a:off x="7969312" y="5602557"/>
            <a:ext cx="2336100" cy="19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53"/>
              <a:buFont typeface="Arial"/>
              <a:buNone/>
            </a:pPr>
            <a:r>
              <a:rPr lang="en-US" sz="2853">
                <a:solidFill>
                  <a:srgbClr val="536170"/>
                </a:solidFill>
              </a:rPr>
              <a:t>Provide legal help online</a:t>
            </a:r>
            <a:endParaRPr b="0" i="0" sz="285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g3f9a10173f9_0_40"/>
          <p:cNvCxnSpPr/>
          <p:nvPr/>
        </p:nvCxnSpPr>
        <p:spPr>
          <a:xfrm>
            <a:off x="8295263" y="5303784"/>
            <a:ext cx="1697700" cy="0"/>
          </a:xfrm>
          <a:prstGeom prst="straightConnector1">
            <a:avLst/>
          </a:prstGeom>
          <a:noFill/>
          <a:ln cap="flat" cmpd="sng" w="26400">
            <a:solidFill>
              <a:srgbClr val="00394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g3f9a10173f9_0_40"/>
          <p:cNvSpPr/>
          <p:nvPr/>
        </p:nvSpPr>
        <p:spPr>
          <a:xfrm>
            <a:off x="11052225" y="3144395"/>
            <a:ext cx="2892600" cy="4821300"/>
          </a:xfrm>
          <a:prstGeom prst="roundRect">
            <a:avLst>
              <a:gd fmla="val 3756" name="adj"/>
            </a:avLst>
          </a:prstGeom>
          <a:solidFill>
            <a:srgbClr val="FFFFFF"/>
          </a:solidFill>
          <a:ln cap="flat" cmpd="sng" w="188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8863" rotWithShape="0" algn="bl" dir="2700000" dist="75450">
              <a:srgbClr val="D0DAE8">
                <a:alpha val="12157"/>
              </a:srgbClr>
            </a:outerShdw>
          </a:effectLst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3f9a10173f9_0_40"/>
          <p:cNvSpPr/>
          <p:nvPr/>
        </p:nvSpPr>
        <p:spPr>
          <a:xfrm>
            <a:off x="11123104" y="3300360"/>
            <a:ext cx="624600" cy="624600"/>
          </a:xfrm>
          <a:prstGeom prst="ellipse">
            <a:avLst/>
          </a:prstGeom>
          <a:solidFill>
            <a:srgbClr val="00047D"/>
          </a:solidFill>
          <a:ln cap="flat" cmpd="sng" w="188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f9a10173f9_0_40"/>
          <p:cNvSpPr/>
          <p:nvPr/>
        </p:nvSpPr>
        <p:spPr>
          <a:xfrm>
            <a:off x="11123104" y="3476913"/>
            <a:ext cx="6246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40"/>
              <a:buFont typeface="Arial"/>
              <a:buNone/>
            </a:pPr>
            <a:r>
              <a:rPr b="1" i="0" lang="en-US" sz="19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9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f9a10173f9_0_40"/>
          <p:cNvSpPr/>
          <p:nvPr/>
        </p:nvSpPr>
        <p:spPr>
          <a:xfrm>
            <a:off x="11296693" y="3867540"/>
            <a:ext cx="24039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3D9A"/>
              </a:buClr>
              <a:buSzPts val="2228"/>
              <a:buFont typeface="Arial"/>
              <a:buNone/>
            </a:pPr>
            <a:r>
              <a:rPr b="1" i="0" lang="en-US" sz="2828" u="none" cap="none" strike="noStrike">
                <a:solidFill>
                  <a:srgbClr val="003941"/>
                </a:solidFill>
                <a:latin typeface="Arial"/>
                <a:ea typeface="Arial"/>
                <a:cs typeface="Arial"/>
                <a:sym typeface="Arial"/>
              </a:rPr>
              <a:t>Email</a:t>
            </a:r>
            <a:endParaRPr b="0" i="0" sz="2828" u="none" cap="none" strike="noStrike">
              <a:solidFill>
                <a:srgbClr val="0039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f9a10173f9_0_40"/>
          <p:cNvSpPr/>
          <p:nvPr/>
        </p:nvSpPr>
        <p:spPr>
          <a:xfrm>
            <a:off x="11323843" y="5602557"/>
            <a:ext cx="2336100" cy="19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53"/>
              <a:buFont typeface="Arial"/>
              <a:buNone/>
            </a:pPr>
            <a:r>
              <a:rPr lang="en-US" sz="2653">
                <a:solidFill>
                  <a:srgbClr val="536170"/>
                </a:solidFill>
              </a:rPr>
              <a:t>Recruit, communicate, follow up</a:t>
            </a:r>
            <a:endParaRPr b="0" i="0" sz="265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3" name="Google Shape;183;g3f9a10173f9_0_40"/>
          <p:cNvCxnSpPr/>
          <p:nvPr/>
        </p:nvCxnSpPr>
        <p:spPr>
          <a:xfrm>
            <a:off x="11649793" y="5303784"/>
            <a:ext cx="1697700" cy="0"/>
          </a:xfrm>
          <a:prstGeom prst="straightConnector1">
            <a:avLst/>
          </a:prstGeom>
          <a:noFill/>
          <a:ln cap="flat" cmpd="sng" w="26400">
            <a:solidFill>
              <a:srgbClr val="00394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g3f9a10173f9_0_40"/>
          <p:cNvSpPr/>
          <p:nvPr/>
        </p:nvSpPr>
        <p:spPr>
          <a:xfrm>
            <a:off x="14406755" y="3144395"/>
            <a:ext cx="2892600" cy="4821300"/>
          </a:xfrm>
          <a:prstGeom prst="roundRect">
            <a:avLst>
              <a:gd fmla="val 3756" name="adj"/>
            </a:avLst>
          </a:prstGeom>
          <a:solidFill>
            <a:srgbClr val="FFFFFF"/>
          </a:solidFill>
          <a:ln cap="flat" cmpd="sng" w="18875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8863" rotWithShape="0" algn="bl" dir="2700000" dist="75450">
              <a:srgbClr val="D0DAE8">
                <a:alpha val="12157"/>
              </a:srgbClr>
            </a:outerShdw>
          </a:effectLst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f9a10173f9_0_40"/>
          <p:cNvSpPr/>
          <p:nvPr/>
        </p:nvSpPr>
        <p:spPr>
          <a:xfrm>
            <a:off x="14477634" y="3300360"/>
            <a:ext cx="624600" cy="624600"/>
          </a:xfrm>
          <a:prstGeom prst="ellipse">
            <a:avLst/>
          </a:prstGeom>
          <a:solidFill>
            <a:srgbClr val="00047D"/>
          </a:solidFill>
          <a:ln cap="flat" cmpd="sng" w="188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f9a10173f9_0_40"/>
          <p:cNvSpPr/>
          <p:nvPr/>
        </p:nvSpPr>
        <p:spPr>
          <a:xfrm>
            <a:off x="14477634" y="3476913"/>
            <a:ext cx="6246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40"/>
              <a:buFont typeface="Arial"/>
              <a:buNone/>
            </a:pPr>
            <a:r>
              <a:rPr b="1" i="0" lang="en-US" sz="19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9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f9a10173f9_0_40"/>
          <p:cNvSpPr/>
          <p:nvPr/>
        </p:nvSpPr>
        <p:spPr>
          <a:xfrm>
            <a:off x="14651224" y="3867540"/>
            <a:ext cx="24039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228"/>
              <a:buFont typeface="Arial"/>
              <a:buNone/>
            </a:pPr>
            <a:r>
              <a:rPr b="1" i="0" lang="en-US" sz="2828" u="none" cap="none" strike="noStrike">
                <a:solidFill>
                  <a:srgbClr val="003941"/>
                </a:solidFill>
                <a:latin typeface="Arial"/>
                <a:ea typeface="Arial"/>
                <a:cs typeface="Arial"/>
                <a:sym typeface="Arial"/>
              </a:rPr>
              <a:t>Training + support</a:t>
            </a:r>
            <a:endParaRPr b="0" i="0" sz="2828" u="none" cap="none" strike="noStrike">
              <a:solidFill>
                <a:srgbClr val="0039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3f9a10173f9_0_40"/>
          <p:cNvSpPr/>
          <p:nvPr/>
        </p:nvSpPr>
        <p:spPr>
          <a:xfrm>
            <a:off x="14678374" y="5602557"/>
            <a:ext cx="2336100" cy="19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753"/>
              <a:buFont typeface="Arial"/>
              <a:buNone/>
            </a:pPr>
            <a:r>
              <a:rPr lang="en-US" sz="2853">
                <a:solidFill>
                  <a:srgbClr val="536170"/>
                </a:solidFill>
              </a:rPr>
              <a:t>Prepare and support volunteers</a:t>
            </a:r>
            <a:endParaRPr b="0" i="0" sz="285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g3f9a10173f9_0_40"/>
          <p:cNvCxnSpPr/>
          <p:nvPr/>
        </p:nvCxnSpPr>
        <p:spPr>
          <a:xfrm>
            <a:off x="15004323" y="5303784"/>
            <a:ext cx="1697700" cy="0"/>
          </a:xfrm>
          <a:prstGeom prst="straightConnector1">
            <a:avLst/>
          </a:prstGeom>
          <a:noFill/>
          <a:ln cap="flat" cmpd="sng" w="26400">
            <a:solidFill>
              <a:srgbClr val="00394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0" name="Google Shape;190;g3f9a10173f9_0_40"/>
          <p:cNvSpPr/>
          <p:nvPr/>
        </p:nvSpPr>
        <p:spPr>
          <a:xfrm>
            <a:off x="1701693" y="9203652"/>
            <a:ext cx="14871300" cy="842400"/>
          </a:xfrm>
          <a:prstGeom prst="roundRect">
            <a:avLst>
              <a:gd fmla="val 12903" name="adj"/>
            </a:avLst>
          </a:prstGeom>
          <a:solidFill>
            <a:srgbClr val="00047D"/>
          </a:solidFill>
          <a:ln cap="flat" cmpd="sng" w="18875">
            <a:solidFill>
              <a:srgbClr val="CAE1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5775" lIns="135775" spcFirstLastPara="1" rIns="135775" wrap="square" tIns="135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f9a10173f9_0_40"/>
          <p:cNvSpPr/>
          <p:nvPr/>
        </p:nvSpPr>
        <p:spPr>
          <a:xfrm>
            <a:off x="2190612" y="9461692"/>
            <a:ext cx="13988400" cy="2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228"/>
              <a:buFont typeface="Arial"/>
              <a:buNone/>
            </a:pPr>
            <a:r>
              <a:rPr b="1" i="0" lang="en-US" sz="2228" u="none" cap="none" strike="noStrike">
                <a:solidFill>
                  <a:srgbClr val="F2EAE6"/>
                </a:solidFill>
                <a:latin typeface="Arial"/>
                <a:ea typeface="Arial"/>
                <a:cs typeface="Arial"/>
                <a:sym typeface="Arial"/>
              </a:rPr>
              <a:t>The systems may be separate. The relationship is not.</a:t>
            </a:r>
            <a:endParaRPr b="0" i="0" sz="2228" u="none" cap="none" strike="noStrike">
              <a:solidFill>
                <a:srgbClr val="F2EAE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f9a10173f9_0_40"/>
          <p:cNvSpPr txBox="1"/>
          <p:nvPr/>
        </p:nvSpPr>
        <p:spPr>
          <a:xfrm>
            <a:off x="753250" y="1059838"/>
            <a:ext cx="145119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pro bono is not one thing</a:t>
            </a:r>
            <a:endParaRPr b="1" i="0" sz="5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3f9a10173f9_0_40"/>
          <p:cNvSpPr/>
          <p:nvPr/>
        </p:nvSpPr>
        <p:spPr>
          <a:xfrm>
            <a:off x="753249" y="1985311"/>
            <a:ext cx="173088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3000" u="none" cap="none" strike="noStrike">
                <a:solidFill>
                  <a:srgbClr val="536170"/>
                </a:solidFill>
                <a:latin typeface="Arial"/>
                <a:ea typeface="Arial"/>
                <a:cs typeface="Arial"/>
                <a:sym typeface="Arial"/>
              </a:rPr>
              <a:t>The volunteer experiences one relationship with your organization.</a:t>
            </a:r>
            <a:endParaRPr b="1" i="0" sz="3000" u="none" cap="none" strike="noStrike">
              <a:solidFill>
                <a:srgbClr val="5361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3f9a10173f9_0_40"/>
          <p:cNvSpPr/>
          <p:nvPr/>
        </p:nvSpPr>
        <p:spPr>
          <a:xfrm>
            <a:off x="0" y="0"/>
            <a:ext cx="18288000" cy="1098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9a10173f9_0_10"/>
          <p:cNvSpPr/>
          <p:nvPr/>
        </p:nvSpPr>
        <p:spPr>
          <a:xfrm>
            <a:off x="819602" y="778301"/>
            <a:ext cx="173235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458"/>
              <a:buFont typeface="Play"/>
              <a:buNone/>
            </a:pPr>
            <a:r>
              <a:rPr b="1" i="0" lang="en-US" sz="555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URL to relationship</a:t>
            </a:r>
            <a:endParaRPr b="0" i="0" sz="555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3f9a10173f9_0_10"/>
          <p:cNvSpPr/>
          <p:nvPr/>
        </p:nvSpPr>
        <p:spPr>
          <a:xfrm>
            <a:off x="848717" y="1616414"/>
            <a:ext cx="170325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149"/>
              <a:buFont typeface="Arial"/>
              <a:buNone/>
            </a:pPr>
            <a:r>
              <a:rPr b="1" i="0" lang="en-US" sz="3249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A digital volunteer relationship is a journey.</a:t>
            </a:r>
            <a:endParaRPr b="1" i="0" sz="324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" name="Google Shape;201;g3f9a10173f9_0_10"/>
          <p:cNvCxnSpPr/>
          <p:nvPr/>
        </p:nvCxnSpPr>
        <p:spPr>
          <a:xfrm>
            <a:off x="1067414" y="3054646"/>
            <a:ext cx="16813800" cy="0"/>
          </a:xfrm>
          <a:prstGeom prst="straightConnector1">
            <a:avLst/>
          </a:prstGeom>
          <a:noFill/>
          <a:ln cap="flat" cmpd="sng" w="40425">
            <a:solidFill>
              <a:srgbClr val="B8C2C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g3f9a10173f9_0_10"/>
          <p:cNvSpPr/>
          <p:nvPr/>
        </p:nvSpPr>
        <p:spPr>
          <a:xfrm>
            <a:off x="1052856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3f9a10173f9_0_10"/>
          <p:cNvSpPr/>
          <p:nvPr/>
        </p:nvSpPr>
        <p:spPr>
          <a:xfrm>
            <a:off x="1052856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f9a10173f9_0_10"/>
          <p:cNvSpPr/>
          <p:nvPr/>
        </p:nvSpPr>
        <p:spPr>
          <a:xfrm>
            <a:off x="726363" y="3722775"/>
            <a:ext cx="16428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Discover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3f9a10173f9_0_10"/>
          <p:cNvSpPr/>
          <p:nvPr/>
        </p:nvSpPr>
        <p:spPr>
          <a:xfrm>
            <a:off x="994626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⌕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g3f9a10173f9_0_10"/>
          <p:cNvCxnSpPr/>
          <p:nvPr/>
        </p:nvCxnSpPr>
        <p:spPr>
          <a:xfrm>
            <a:off x="849050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Google Shape;207;g3f9a10173f9_0_10"/>
          <p:cNvSpPr/>
          <p:nvPr/>
        </p:nvSpPr>
        <p:spPr>
          <a:xfrm>
            <a:off x="587013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Make opportunities accessible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8" name="Google Shape;208;g3f9a10173f9_0_10"/>
          <p:cNvCxnSpPr/>
          <p:nvPr/>
        </p:nvCxnSpPr>
        <p:spPr>
          <a:xfrm>
            <a:off x="2959903" y="3703508"/>
            <a:ext cx="0" cy="3582300"/>
          </a:xfrm>
          <a:prstGeom prst="straightConnector1">
            <a:avLst/>
          </a:prstGeom>
          <a:noFill/>
          <a:ln cap="flat" cmpd="sng" w="20225">
            <a:solidFill>
              <a:srgbClr val="E5EB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9" name="Google Shape;209;g3f9a10173f9_0_10"/>
          <p:cNvSpPr/>
          <p:nvPr/>
        </p:nvSpPr>
        <p:spPr>
          <a:xfrm>
            <a:off x="3600438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3f9a10173f9_0_10"/>
          <p:cNvSpPr/>
          <p:nvPr/>
        </p:nvSpPr>
        <p:spPr>
          <a:xfrm>
            <a:off x="3600438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f9a10173f9_0_10"/>
          <p:cNvSpPr/>
          <p:nvPr/>
        </p:nvSpPr>
        <p:spPr>
          <a:xfrm>
            <a:off x="3177562" y="3663225"/>
            <a:ext cx="19215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EA6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Understand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f9a10173f9_0_10"/>
          <p:cNvSpPr/>
          <p:nvPr/>
        </p:nvSpPr>
        <p:spPr>
          <a:xfrm>
            <a:off x="3542208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EA6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" name="Google Shape;213;g3f9a10173f9_0_10"/>
          <p:cNvCxnSpPr/>
          <p:nvPr/>
        </p:nvCxnSpPr>
        <p:spPr>
          <a:xfrm>
            <a:off x="3396631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4" name="Google Shape;214;g3f9a10173f9_0_10"/>
          <p:cNvSpPr/>
          <p:nvPr/>
        </p:nvSpPr>
        <p:spPr>
          <a:xfrm>
            <a:off x="3134596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Provide clear details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5" name="Google Shape;215;g3f9a10173f9_0_10"/>
          <p:cNvCxnSpPr/>
          <p:nvPr/>
        </p:nvCxnSpPr>
        <p:spPr>
          <a:xfrm>
            <a:off x="5507485" y="3703508"/>
            <a:ext cx="0" cy="3582300"/>
          </a:xfrm>
          <a:prstGeom prst="straightConnector1">
            <a:avLst/>
          </a:prstGeom>
          <a:noFill/>
          <a:ln cap="flat" cmpd="sng" w="20225">
            <a:solidFill>
              <a:srgbClr val="E5EB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6" name="Google Shape;216;g3f9a10173f9_0_10"/>
          <p:cNvSpPr/>
          <p:nvPr/>
        </p:nvSpPr>
        <p:spPr>
          <a:xfrm>
            <a:off x="6148020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f9a10173f9_0_10"/>
          <p:cNvSpPr/>
          <p:nvPr/>
        </p:nvSpPr>
        <p:spPr>
          <a:xfrm>
            <a:off x="6148020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f9a10173f9_0_10"/>
          <p:cNvSpPr/>
          <p:nvPr/>
        </p:nvSpPr>
        <p:spPr>
          <a:xfrm>
            <a:off x="5755662" y="3722775"/>
            <a:ext cx="16428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D32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Respond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f9a10173f9_0_10"/>
          <p:cNvSpPr/>
          <p:nvPr/>
        </p:nvSpPr>
        <p:spPr>
          <a:xfrm>
            <a:off x="6089790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D32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✉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g3f9a10173f9_0_10"/>
          <p:cNvCxnSpPr/>
          <p:nvPr/>
        </p:nvCxnSpPr>
        <p:spPr>
          <a:xfrm>
            <a:off x="5944288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g3f9a10173f9_0_10"/>
          <p:cNvSpPr/>
          <p:nvPr/>
        </p:nvSpPr>
        <p:spPr>
          <a:xfrm>
            <a:off x="5682179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Respond quickly, set expectation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2" name="Google Shape;222;g3f9a10173f9_0_10"/>
          <p:cNvCxnSpPr/>
          <p:nvPr/>
        </p:nvCxnSpPr>
        <p:spPr>
          <a:xfrm>
            <a:off x="8055067" y="3703508"/>
            <a:ext cx="0" cy="3582300"/>
          </a:xfrm>
          <a:prstGeom prst="straightConnector1">
            <a:avLst/>
          </a:prstGeom>
          <a:noFill/>
          <a:ln cap="flat" cmpd="sng" w="20225">
            <a:solidFill>
              <a:srgbClr val="E5EB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3" name="Google Shape;223;g3f9a10173f9_0_10"/>
          <p:cNvSpPr/>
          <p:nvPr/>
        </p:nvSpPr>
        <p:spPr>
          <a:xfrm>
            <a:off x="8695602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3f9a10173f9_0_10"/>
          <p:cNvSpPr/>
          <p:nvPr/>
        </p:nvSpPr>
        <p:spPr>
          <a:xfrm>
            <a:off x="8695602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3f9a10173f9_0_10"/>
          <p:cNvSpPr/>
          <p:nvPr/>
        </p:nvSpPr>
        <p:spPr>
          <a:xfrm>
            <a:off x="8266500" y="3722775"/>
            <a:ext cx="16428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3D9A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3f9a10173f9_0_10"/>
          <p:cNvSpPr/>
          <p:nvPr/>
        </p:nvSpPr>
        <p:spPr>
          <a:xfrm>
            <a:off x="8637372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3D9A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☏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g3f9a10173f9_0_10"/>
          <p:cNvCxnSpPr/>
          <p:nvPr/>
        </p:nvCxnSpPr>
        <p:spPr>
          <a:xfrm>
            <a:off x="8491870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8" name="Google Shape;228;g3f9a10173f9_0_10"/>
          <p:cNvSpPr/>
          <p:nvPr/>
        </p:nvSpPr>
        <p:spPr>
          <a:xfrm>
            <a:off x="8229762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Clear access to help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9" name="Google Shape;229;g3f9a10173f9_0_10"/>
          <p:cNvCxnSpPr/>
          <p:nvPr/>
        </p:nvCxnSpPr>
        <p:spPr>
          <a:xfrm>
            <a:off x="10602649" y="3703508"/>
            <a:ext cx="0" cy="3582300"/>
          </a:xfrm>
          <a:prstGeom prst="straightConnector1">
            <a:avLst/>
          </a:prstGeom>
          <a:noFill/>
          <a:ln cap="flat" cmpd="sng" w="20225">
            <a:solidFill>
              <a:srgbClr val="E5EB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0" name="Google Shape;230;g3f9a10173f9_0_10"/>
          <p:cNvSpPr/>
          <p:nvPr/>
        </p:nvSpPr>
        <p:spPr>
          <a:xfrm>
            <a:off x="11243184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3f9a10173f9_0_10"/>
          <p:cNvSpPr/>
          <p:nvPr/>
        </p:nvSpPr>
        <p:spPr>
          <a:xfrm>
            <a:off x="11243184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f9a10173f9_0_10"/>
          <p:cNvSpPr/>
          <p:nvPr/>
        </p:nvSpPr>
        <p:spPr>
          <a:xfrm>
            <a:off x="10847025" y="3722775"/>
            <a:ext cx="16428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Connect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3f9a10173f9_0_10"/>
          <p:cNvSpPr/>
          <p:nvPr/>
        </p:nvSpPr>
        <p:spPr>
          <a:xfrm>
            <a:off x="11184953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◦◦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4" name="Google Shape;234;g3f9a10173f9_0_10"/>
          <p:cNvCxnSpPr/>
          <p:nvPr/>
        </p:nvCxnSpPr>
        <p:spPr>
          <a:xfrm>
            <a:off x="11039377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5" name="Google Shape;235;g3f9a10173f9_0_10"/>
          <p:cNvSpPr/>
          <p:nvPr/>
        </p:nvSpPr>
        <p:spPr>
          <a:xfrm>
            <a:off x="10777345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Human moments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6" name="Google Shape;236;g3f9a10173f9_0_10"/>
          <p:cNvCxnSpPr/>
          <p:nvPr/>
        </p:nvCxnSpPr>
        <p:spPr>
          <a:xfrm>
            <a:off x="13150231" y="3703508"/>
            <a:ext cx="0" cy="3582300"/>
          </a:xfrm>
          <a:prstGeom prst="straightConnector1">
            <a:avLst/>
          </a:prstGeom>
          <a:noFill/>
          <a:ln cap="flat" cmpd="sng" w="20225">
            <a:solidFill>
              <a:srgbClr val="E5EB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7" name="Google Shape;237;g3f9a10173f9_0_10"/>
          <p:cNvSpPr/>
          <p:nvPr/>
        </p:nvSpPr>
        <p:spPr>
          <a:xfrm>
            <a:off x="13790766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f9a10173f9_0_10"/>
          <p:cNvSpPr/>
          <p:nvPr/>
        </p:nvSpPr>
        <p:spPr>
          <a:xfrm>
            <a:off x="13790766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3f9a10173f9_0_10"/>
          <p:cNvSpPr/>
          <p:nvPr/>
        </p:nvSpPr>
        <p:spPr>
          <a:xfrm>
            <a:off x="13427550" y="3722787"/>
            <a:ext cx="16428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Close the Loop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f9a10173f9_0_10"/>
          <p:cNvSpPr/>
          <p:nvPr/>
        </p:nvSpPr>
        <p:spPr>
          <a:xfrm>
            <a:off x="13732535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1" name="Google Shape;241;g3f9a10173f9_0_10"/>
          <p:cNvCxnSpPr/>
          <p:nvPr/>
        </p:nvCxnSpPr>
        <p:spPr>
          <a:xfrm>
            <a:off x="13586959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2" name="Google Shape;242;g3f9a10173f9_0_10"/>
          <p:cNvSpPr/>
          <p:nvPr/>
        </p:nvSpPr>
        <p:spPr>
          <a:xfrm>
            <a:off x="13324928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Thank, share, learn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3" name="Google Shape;243;g3f9a10173f9_0_10"/>
          <p:cNvCxnSpPr/>
          <p:nvPr/>
        </p:nvCxnSpPr>
        <p:spPr>
          <a:xfrm>
            <a:off x="15697813" y="3703508"/>
            <a:ext cx="0" cy="3582300"/>
          </a:xfrm>
          <a:prstGeom prst="straightConnector1">
            <a:avLst/>
          </a:prstGeom>
          <a:noFill/>
          <a:ln cap="flat" cmpd="sng" w="20225">
            <a:solidFill>
              <a:srgbClr val="E5EB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g3f9a10173f9_0_10"/>
          <p:cNvSpPr/>
          <p:nvPr/>
        </p:nvSpPr>
        <p:spPr>
          <a:xfrm>
            <a:off x="16338348" y="2635590"/>
            <a:ext cx="844500" cy="784200"/>
          </a:xfrm>
          <a:prstGeom prst="ellipse">
            <a:avLst/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f9a10173f9_0_10"/>
          <p:cNvSpPr/>
          <p:nvPr/>
        </p:nvSpPr>
        <p:spPr>
          <a:xfrm>
            <a:off x="16338348" y="2811323"/>
            <a:ext cx="8445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47"/>
              <a:buFont typeface="Arial"/>
              <a:buNone/>
            </a:pPr>
            <a:r>
              <a:rPr b="1" i="0" lang="en-US" sz="254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25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3f9a10173f9_0_10"/>
          <p:cNvSpPr/>
          <p:nvPr/>
        </p:nvSpPr>
        <p:spPr>
          <a:xfrm>
            <a:off x="15982112" y="3722787"/>
            <a:ext cx="16428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388"/>
              <a:buFont typeface="Arial"/>
              <a:buNone/>
            </a:pPr>
            <a:r>
              <a:rPr b="1" i="0" lang="en-US" sz="2565" u="none" cap="none" strike="noStrike">
                <a:solidFill>
                  <a:srgbClr val="00047D"/>
                </a:solidFill>
                <a:latin typeface="Calibri"/>
                <a:ea typeface="Calibri"/>
                <a:cs typeface="Calibri"/>
                <a:sym typeface="Calibri"/>
              </a:rPr>
              <a:t>Re-Engage</a:t>
            </a:r>
            <a:endParaRPr b="0" i="0" sz="2565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3f9a10173f9_0_10"/>
          <p:cNvSpPr/>
          <p:nvPr/>
        </p:nvSpPr>
        <p:spPr>
          <a:xfrm>
            <a:off x="16280117" y="4649765"/>
            <a:ext cx="10191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3821"/>
              <a:buFont typeface="Arial"/>
              <a:buNone/>
            </a:pPr>
            <a:r>
              <a:rPr b="1" i="0" lang="en-US" sz="5921" u="none" cap="none" strike="noStrike">
                <a:solidFill>
                  <a:srgbClr val="00047D"/>
                </a:solidFill>
                <a:latin typeface="Arial"/>
                <a:ea typeface="Arial"/>
                <a:cs typeface="Arial"/>
                <a:sym typeface="Arial"/>
              </a:rPr>
              <a:t>↻</a:t>
            </a:r>
            <a:endParaRPr b="0" i="0" sz="5921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Google Shape;248;g3f9a10173f9_0_10"/>
          <p:cNvCxnSpPr/>
          <p:nvPr/>
        </p:nvCxnSpPr>
        <p:spPr>
          <a:xfrm>
            <a:off x="16134541" y="5690647"/>
            <a:ext cx="1310100" cy="0"/>
          </a:xfrm>
          <a:prstGeom prst="straightConnector1">
            <a:avLst/>
          </a:prstGeom>
          <a:noFill/>
          <a:ln cap="flat" cmpd="sng" w="303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9" name="Google Shape;249;g3f9a10173f9_0_10"/>
          <p:cNvSpPr/>
          <p:nvPr/>
        </p:nvSpPr>
        <p:spPr>
          <a:xfrm>
            <a:off x="15872512" y="6001564"/>
            <a:ext cx="1921500" cy="180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B35"/>
              </a:buClr>
              <a:buSzPts val="1592"/>
              <a:buFont typeface="Arial"/>
              <a:buNone/>
            </a:pPr>
            <a:r>
              <a:rPr b="0" i="0" lang="en-US" sz="2500" u="none" cap="none" strike="noStrike">
                <a:solidFill>
                  <a:srgbClr val="202B35"/>
                </a:solidFill>
                <a:latin typeface="Calibri"/>
                <a:ea typeface="Calibri"/>
                <a:cs typeface="Calibri"/>
                <a:sym typeface="Calibri"/>
              </a:rPr>
              <a:t>Encourage the next yes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3f9a10173f9_0_10"/>
          <p:cNvSpPr/>
          <p:nvPr/>
        </p:nvSpPr>
        <p:spPr>
          <a:xfrm>
            <a:off x="928813" y="8922353"/>
            <a:ext cx="16886700" cy="1108200"/>
          </a:xfrm>
          <a:prstGeom prst="roundRect">
            <a:avLst>
              <a:gd fmla="val 9756" name="adj"/>
            </a:avLst>
          </a:prstGeom>
          <a:solidFill>
            <a:srgbClr val="00047D"/>
          </a:solidFill>
          <a:ln cap="flat" cmpd="sng" w="2022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5550" lIns="145550" spcFirstLastPara="1" rIns="145550" wrap="square" tIns="145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f9a10173f9_0_10"/>
          <p:cNvSpPr/>
          <p:nvPr/>
        </p:nvSpPr>
        <p:spPr>
          <a:xfrm>
            <a:off x="1546650" y="9287300"/>
            <a:ext cx="151947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3847"/>
              </a:buClr>
              <a:buSzPts val="1672"/>
              <a:buFont typeface="Arial"/>
              <a:buNone/>
            </a:pPr>
            <a:r>
              <a:rPr b="1" i="0" lang="en-US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While many things are now digital, a volunteer’s experience at every stage influences whether they engage again.</a:t>
            </a:r>
            <a:endParaRPr b="1" i="0" sz="2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3f9a10173f9_0_10"/>
          <p:cNvSpPr/>
          <p:nvPr/>
        </p:nvSpPr>
        <p:spPr>
          <a:xfrm>
            <a:off x="0" y="0"/>
            <a:ext cx="18288000" cy="1098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9a10173f9_0_560"/>
          <p:cNvSpPr/>
          <p:nvPr/>
        </p:nvSpPr>
        <p:spPr>
          <a:xfrm>
            <a:off x="751052" y="980432"/>
            <a:ext cx="163221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200"/>
              <a:buFont typeface="Play"/>
              <a:buNone/>
            </a:pPr>
            <a:r>
              <a:rPr b="1" i="0" lang="en-US" sz="55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The portal gets someone to “yes”</a:t>
            </a:r>
            <a:endParaRPr b="1" i="0" sz="5500" u="none" cap="none" strike="noStrike">
              <a:solidFill>
                <a:srgbClr val="0B1F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3f9a10173f9_0_560"/>
          <p:cNvSpPr/>
          <p:nvPr/>
        </p:nvSpPr>
        <p:spPr>
          <a:xfrm>
            <a:off x="751059" y="1828574"/>
            <a:ext cx="16047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00"/>
              <a:buFont typeface="Arial"/>
              <a:buNone/>
            </a:pPr>
            <a:r>
              <a:rPr b="1" i="0" lang="en-US" sz="2700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The portal is one part of the journey to say yes – the relationship determines whether they say yes again.</a:t>
            </a:r>
            <a:endParaRPr b="1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3f9a10173f9_0_560"/>
          <p:cNvSpPr/>
          <p:nvPr/>
        </p:nvSpPr>
        <p:spPr>
          <a:xfrm>
            <a:off x="270825" y="3429000"/>
            <a:ext cx="5316300" cy="11682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208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800" rotWithShape="0" algn="bl" dir="2700000" dist="83200">
              <a:srgbClr val="D0DAE8">
                <a:alpha val="12157"/>
              </a:srgbClr>
            </a:outerShdw>
          </a:effectLst>
        </p:spPr>
        <p:txBody>
          <a:bodyPr anchorCtr="0" anchor="ctr" bIns="149750" lIns="149750" spcFirstLastPara="1" rIns="149750" wrap="square" tIns="149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3f9a10173f9_0_560"/>
          <p:cNvSpPr/>
          <p:nvPr/>
        </p:nvSpPr>
        <p:spPr>
          <a:xfrm>
            <a:off x="1302525" y="3743025"/>
            <a:ext cx="21153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075"/>
              <a:buFont typeface="Arial"/>
              <a:buNone/>
            </a:pPr>
            <a:r>
              <a:rPr b="1" i="0" lang="en-US" sz="28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Can I do this?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3f9a10173f9_0_560"/>
          <p:cNvSpPr/>
          <p:nvPr/>
        </p:nvSpPr>
        <p:spPr>
          <a:xfrm>
            <a:off x="6485851" y="3429000"/>
            <a:ext cx="5316300" cy="11682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208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800" rotWithShape="0" algn="bl" dir="2700000" dist="83200">
              <a:srgbClr val="D0DAE8">
                <a:alpha val="12157"/>
              </a:srgbClr>
            </a:outerShdw>
          </a:effectLst>
        </p:spPr>
        <p:txBody>
          <a:bodyPr anchorCtr="0" anchor="ctr" bIns="149750" lIns="149750" spcFirstLastPara="1" rIns="149750" wrap="square" tIns="149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f9a10173f9_0_560"/>
          <p:cNvSpPr/>
          <p:nvPr/>
        </p:nvSpPr>
        <p:spPr>
          <a:xfrm>
            <a:off x="6755418" y="37430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f9a10173f9_0_560"/>
          <p:cNvSpPr/>
          <p:nvPr/>
        </p:nvSpPr>
        <p:spPr>
          <a:xfrm>
            <a:off x="7534175" y="3697727"/>
            <a:ext cx="38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075"/>
              <a:buFont typeface="Arial"/>
              <a:buNone/>
            </a:pPr>
            <a:r>
              <a:rPr b="1" i="0" lang="en-US" sz="27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How much time will it take?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3f9a10173f9_0_560"/>
          <p:cNvSpPr/>
          <p:nvPr/>
        </p:nvSpPr>
        <p:spPr>
          <a:xfrm>
            <a:off x="12700877" y="3429000"/>
            <a:ext cx="5316300" cy="11682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208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800" rotWithShape="0" algn="bl" dir="2700000" dist="83200">
              <a:srgbClr val="D0DAE8">
                <a:alpha val="12157"/>
              </a:srgbClr>
            </a:outerShdw>
          </a:effectLst>
        </p:spPr>
        <p:txBody>
          <a:bodyPr anchorCtr="0" anchor="ctr" bIns="149750" lIns="149750" spcFirstLastPara="1" rIns="149750" wrap="square" tIns="149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f9a10173f9_0_560"/>
          <p:cNvSpPr/>
          <p:nvPr/>
        </p:nvSpPr>
        <p:spPr>
          <a:xfrm>
            <a:off x="12970444" y="37430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f9a10173f9_0_560"/>
          <p:cNvSpPr/>
          <p:nvPr/>
        </p:nvSpPr>
        <p:spPr>
          <a:xfrm>
            <a:off x="13749200" y="3612991"/>
            <a:ext cx="38940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075"/>
              <a:buFont typeface="Arial"/>
              <a:buNone/>
            </a:pPr>
            <a:r>
              <a:rPr b="1" i="0" lang="en-US" sz="27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What exactly am I committing to?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f9a10173f9_0_560"/>
          <p:cNvSpPr/>
          <p:nvPr/>
        </p:nvSpPr>
        <p:spPr>
          <a:xfrm>
            <a:off x="270825" y="5001476"/>
            <a:ext cx="5316300" cy="11682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208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800" rotWithShape="0" algn="bl" dir="2700000" dist="83200">
              <a:srgbClr val="D0DAE8">
                <a:alpha val="12157"/>
              </a:srgbClr>
            </a:outerShdw>
          </a:effectLst>
        </p:spPr>
        <p:txBody>
          <a:bodyPr anchorCtr="0" anchor="ctr" bIns="149750" lIns="149750" spcFirstLastPara="1" rIns="149750" wrap="square" tIns="149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3f9a10173f9_0_560"/>
          <p:cNvSpPr/>
          <p:nvPr/>
        </p:nvSpPr>
        <p:spPr>
          <a:xfrm>
            <a:off x="540392" y="5338518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3f9a10173f9_0_560"/>
          <p:cNvSpPr/>
          <p:nvPr/>
        </p:nvSpPr>
        <p:spPr>
          <a:xfrm>
            <a:off x="1302525" y="5238525"/>
            <a:ext cx="32529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075"/>
              <a:buFont typeface="Arial"/>
              <a:buNone/>
            </a:pPr>
            <a:r>
              <a:rPr b="1" i="0" lang="en-US" sz="27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Will I know what I’m doing?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3f9a10173f9_0_560"/>
          <p:cNvSpPr/>
          <p:nvPr/>
        </p:nvSpPr>
        <p:spPr>
          <a:xfrm>
            <a:off x="6485851" y="5001476"/>
            <a:ext cx="5316300" cy="11682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208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800" rotWithShape="0" algn="bl" dir="2700000" dist="83200">
              <a:srgbClr val="D0DAE8">
                <a:alpha val="12157"/>
              </a:srgbClr>
            </a:outerShdw>
          </a:effectLst>
        </p:spPr>
        <p:txBody>
          <a:bodyPr anchorCtr="0" anchor="ctr" bIns="149750" lIns="149750" spcFirstLastPara="1" rIns="149750" wrap="square" tIns="149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3f9a10173f9_0_560"/>
          <p:cNvSpPr/>
          <p:nvPr/>
        </p:nvSpPr>
        <p:spPr>
          <a:xfrm>
            <a:off x="6755418" y="5368568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3f9a10173f9_0_560"/>
          <p:cNvSpPr/>
          <p:nvPr/>
        </p:nvSpPr>
        <p:spPr>
          <a:xfrm>
            <a:off x="7534163" y="5238528"/>
            <a:ext cx="38940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075"/>
              <a:buFont typeface="Arial"/>
              <a:buNone/>
            </a:pPr>
            <a:r>
              <a:rPr b="1" i="0" lang="en-US" sz="27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Will someone help me if I get stuck?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3f9a10173f9_0_560"/>
          <p:cNvSpPr/>
          <p:nvPr/>
        </p:nvSpPr>
        <p:spPr>
          <a:xfrm>
            <a:off x="12700877" y="5001476"/>
            <a:ext cx="5316300" cy="11682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208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20800" rotWithShape="0" algn="bl" dir="2700000" dist="83200">
              <a:srgbClr val="D0DAE8">
                <a:alpha val="12157"/>
              </a:srgbClr>
            </a:outerShdw>
          </a:effectLst>
        </p:spPr>
        <p:txBody>
          <a:bodyPr anchorCtr="0" anchor="ctr" bIns="149750" lIns="149750" spcFirstLastPara="1" rIns="149750" wrap="square" tIns="149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3f9a10173f9_0_560"/>
          <p:cNvSpPr/>
          <p:nvPr/>
        </p:nvSpPr>
        <p:spPr>
          <a:xfrm>
            <a:off x="12970444" y="5368568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3f9a10173f9_0_560"/>
          <p:cNvSpPr/>
          <p:nvPr/>
        </p:nvSpPr>
        <p:spPr>
          <a:xfrm>
            <a:off x="13732575" y="5238528"/>
            <a:ext cx="38940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075"/>
              <a:buFont typeface="Arial"/>
              <a:buNone/>
            </a:pPr>
            <a:r>
              <a:rPr b="1" i="0" lang="en-US" sz="2700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Is this matter right for me?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3f9a10173f9_0_560"/>
          <p:cNvSpPr/>
          <p:nvPr/>
        </p:nvSpPr>
        <p:spPr>
          <a:xfrm>
            <a:off x="600294" y="7916406"/>
            <a:ext cx="166236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3276"/>
              <a:buFont typeface="Arial"/>
              <a:buNone/>
            </a:pPr>
            <a:r>
              <a:rPr b="1" i="0" lang="en-US" sz="427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Clear opportunity drafting builds trust before anyone has spoken.</a:t>
            </a:r>
            <a:endParaRPr b="1" i="0" sz="4276" u="none" cap="none" strike="noStrike">
              <a:solidFill>
                <a:srgbClr val="0B1F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f9a10173f9_0_560"/>
          <p:cNvSpPr/>
          <p:nvPr/>
        </p:nvSpPr>
        <p:spPr>
          <a:xfrm>
            <a:off x="0" y="0"/>
            <a:ext cx="18288000" cy="1098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g3f9a10173f9_0_560"/>
          <p:cNvSpPr/>
          <p:nvPr/>
        </p:nvSpPr>
        <p:spPr>
          <a:xfrm>
            <a:off x="547913" y="3558825"/>
            <a:ext cx="6288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3f9a10173f9_0_560"/>
          <p:cNvSpPr/>
          <p:nvPr/>
        </p:nvSpPr>
        <p:spPr>
          <a:xfrm>
            <a:off x="540392" y="37430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3f9a10173f9_0_560"/>
          <p:cNvSpPr/>
          <p:nvPr/>
        </p:nvSpPr>
        <p:spPr>
          <a:xfrm>
            <a:off x="540388" y="5154325"/>
            <a:ext cx="6288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3f9a10173f9_0_560"/>
          <p:cNvSpPr/>
          <p:nvPr/>
        </p:nvSpPr>
        <p:spPr>
          <a:xfrm>
            <a:off x="532867" y="53385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3f9a10173f9_0_560"/>
          <p:cNvSpPr/>
          <p:nvPr/>
        </p:nvSpPr>
        <p:spPr>
          <a:xfrm>
            <a:off x="6755413" y="3558825"/>
            <a:ext cx="6288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g3f9a10173f9_0_560"/>
          <p:cNvSpPr/>
          <p:nvPr/>
        </p:nvSpPr>
        <p:spPr>
          <a:xfrm>
            <a:off x="6747892" y="37430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3f9a10173f9_0_560"/>
          <p:cNvSpPr/>
          <p:nvPr/>
        </p:nvSpPr>
        <p:spPr>
          <a:xfrm>
            <a:off x="6759176" y="5154325"/>
            <a:ext cx="6288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3f9a10173f9_0_560"/>
          <p:cNvSpPr/>
          <p:nvPr/>
        </p:nvSpPr>
        <p:spPr>
          <a:xfrm>
            <a:off x="6751655" y="53385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g3f9a10173f9_0_560"/>
          <p:cNvSpPr/>
          <p:nvPr/>
        </p:nvSpPr>
        <p:spPr>
          <a:xfrm>
            <a:off x="12970438" y="3581850"/>
            <a:ext cx="6288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3f9a10173f9_0_560"/>
          <p:cNvSpPr/>
          <p:nvPr/>
        </p:nvSpPr>
        <p:spPr>
          <a:xfrm>
            <a:off x="12962917" y="3766054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f9a10173f9_0_560"/>
          <p:cNvSpPr/>
          <p:nvPr/>
        </p:nvSpPr>
        <p:spPr>
          <a:xfrm>
            <a:off x="12985463" y="5238525"/>
            <a:ext cx="628800" cy="862500"/>
          </a:xfrm>
          <a:prstGeom prst="ellipse">
            <a:avLst/>
          </a:prstGeom>
          <a:solidFill>
            <a:srgbClr val="00047D"/>
          </a:solidFill>
          <a:ln cap="flat" cmpd="sng" w="205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7925" lIns="147925" spcFirstLastPara="1" rIns="147925" wrap="square" tIns="147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f9a10173f9_0_560"/>
          <p:cNvSpPr/>
          <p:nvPr/>
        </p:nvSpPr>
        <p:spPr>
          <a:xfrm>
            <a:off x="12977942" y="5422729"/>
            <a:ext cx="6288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7D4"/>
              </a:buClr>
              <a:buSzPts val="2839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f9a10173f9_0_682"/>
          <p:cNvSpPr/>
          <p:nvPr/>
        </p:nvSpPr>
        <p:spPr>
          <a:xfrm>
            <a:off x="4342250" y="5429763"/>
            <a:ext cx="13295400" cy="1686000"/>
          </a:xfrm>
          <a:prstGeom prst="roundRect">
            <a:avLst>
              <a:gd fmla="val 10000" name="adj"/>
            </a:avLst>
          </a:prstGeom>
          <a:solidFill>
            <a:srgbClr val="00047D"/>
          </a:solidFill>
          <a:ln cap="flat" cmpd="sng" w="195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3f9a10173f9_0_682"/>
          <p:cNvSpPr/>
          <p:nvPr/>
        </p:nvSpPr>
        <p:spPr>
          <a:xfrm>
            <a:off x="785550" y="1303250"/>
            <a:ext cx="16716900" cy="7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302"/>
              <a:buFont typeface="Play"/>
              <a:buNone/>
            </a:pPr>
            <a:r>
              <a:rPr b="1" i="0" lang="en-US" sz="520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Table conversation: What makes volunteers click “yes”?</a:t>
            </a:r>
            <a:endParaRPr b="0" i="0" sz="520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g3f9a10173f9_0_682"/>
          <p:cNvSpPr/>
          <p:nvPr/>
        </p:nvSpPr>
        <p:spPr>
          <a:xfrm>
            <a:off x="813645" y="2174204"/>
            <a:ext cx="16435800" cy="3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048"/>
              <a:buFont typeface="Arial"/>
              <a:buNone/>
            </a:pPr>
            <a:r>
              <a:rPr b="1" i="0" lang="en-US" sz="294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Three minutes at your table.</a:t>
            </a:r>
            <a:endParaRPr b="1" i="0" sz="294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g3f9a10173f9_0_682"/>
          <p:cNvSpPr/>
          <p:nvPr/>
        </p:nvSpPr>
        <p:spPr>
          <a:xfrm>
            <a:off x="1077002" y="3464750"/>
            <a:ext cx="12283500" cy="1686000"/>
          </a:xfrm>
          <a:prstGeom prst="roundRect">
            <a:avLst>
              <a:gd fmla="val 10000" name="adj"/>
            </a:avLst>
          </a:prstGeom>
          <a:solidFill>
            <a:srgbClr val="00047D"/>
          </a:solidFill>
          <a:ln cap="flat" cmpd="sng" w="195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3f9a10173f9_0_682"/>
          <p:cNvSpPr/>
          <p:nvPr/>
        </p:nvSpPr>
        <p:spPr>
          <a:xfrm>
            <a:off x="1568676" y="4181414"/>
            <a:ext cx="6040200" cy="28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D7F1"/>
              </a:buClr>
              <a:buSzPts val="2048"/>
              <a:buFont typeface="Arial"/>
              <a:buNone/>
            </a:pPr>
            <a:r>
              <a:rPr b="0" i="0" lang="en-US" sz="274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information makes someone say:</a:t>
            </a:r>
            <a:endParaRPr b="0" i="0" sz="2748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3f9a10173f9_0_682"/>
          <p:cNvSpPr/>
          <p:nvPr/>
        </p:nvSpPr>
        <p:spPr>
          <a:xfrm>
            <a:off x="7847979" y="4012842"/>
            <a:ext cx="81474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87"/>
              <a:buFont typeface="Arial"/>
              <a:buNone/>
            </a:pPr>
            <a:r>
              <a:rPr b="1" i="0" lang="en-US" sz="408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“Yes, I can do this.”</a:t>
            </a:r>
            <a:endParaRPr b="0" i="0" sz="40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3f9a10173f9_0_682"/>
          <p:cNvSpPr/>
          <p:nvPr/>
        </p:nvSpPr>
        <p:spPr>
          <a:xfrm>
            <a:off x="5279850" y="6179603"/>
            <a:ext cx="3877800" cy="3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1911"/>
              <a:buFont typeface="Arial"/>
              <a:buNone/>
            </a:pPr>
            <a:r>
              <a:rPr b="0" i="0" lang="en-US" sz="27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what makes them say:</a:t>
            </a:r>
            <a:endParaRPr b="0" i="0" sz="2711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3f9a10173f9_0_682"/>
          <p:cNvSpPr/>
          <p:nvPr/>
        </p:nvSpPr>
        <p:spPr>
          <a:xfrm>
            <a:off x="9924250" y="6048012"/>
            <a:ext cx="65589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484"/>
              <a:buFont typeface="Arial"/>
              <a:buNone/>
            </a:pPr>
            <a:r>
              <a:rPr b="1" i="0" lang="en-US" sz="40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“I’m not sure – maybe I’ll come back later.”</a:t>
            </a:r>
            <a:endParaRPr b="0" i="0" sz="40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3f9a10173f9_0_682"/>
          <p:cNvSpPr/>
          <p:nvPr/>
        </p:nvSpPr>
        <p:spPr>
          <a:xfrm>
            <a:off x="1441949" y="8083014"/>
            <a:ext cx="4467600" cy="1334700"/>
          </a:xfrm>
          <a:prstGeom prst="roundRect">
            <a:avLst>
              <a:gd fmla="val 8421" name="adj"/>
            </a:avLst>
          </a:prstGeom>
          <a:solidFill>
            <a:srgbClr val="F7FAFD"/>
          </a:solidFill>
          <a:ln cap="flat" cmpd="sng" w="195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511" rotWithShape="0" algn="bl" dir="2700000" dist="78043">
              <a:srgbClr val="D0DAE8">
                <a:alpha val="12157"/>
              </a:srgbClr>
            </a:outerShdw>
          </a:effectLst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f9a10173f9_0_682"/>
          <p:cNvSpPr/>
          <p:nvPr/>
        </p:nvSpPr>
        <p:spPr>
          <a:xfrm>
            <a:off x="1737016" y="8455471"/>
            <a:ext cx="589800" cy="589800"/>
          </a:xfrm>
          <a:prstGeom prst="ellipse">
            <a:avLst/>
          </a:prstGeom>
          <a:solidFill>
            <a:srgbClr val="00047D"/>
          </a:solidFill>
          <a:ln cap="flat" cmpd="sng" w="195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3f9a10173f9_0_682"/>
          <p:cNvSpPr/>
          <p:nvPr/>
        </p:nvSpPr>
        <p:spPr>
          <a:xfrm>
            <a:off x="1737016" y="8609995"/>
            <a:ext cx="5898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34"/>
              <a:buFont typeface="Arial"/>
              <a:buNone/>
            </a:pPr>
            <a:r>
              <a:rPr b="1" i="0" lang="en-US" sz="253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253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3f9a10173f9_0_682"/>
          <p:cNvSpPr/>
          <p:nvPr/>
        </p:nvSpPr>
        <p:spPr>
          <a:xfrm>
            <a:off x="2551781" y="8483567"/>
            <a:ext cx="30627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946"/>
              <a:buFont typeface="Arial"/>
              <a:buNone/>
            </a:pPr>
            <a:r>
              <a:rPr b="1" i="0" lang="en-US" sz="264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What information matters most?</a:t>
            </a:r>
            <a:endParaRPr b="0" i="0" sz="264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3f9a10173f9_0_682"/>
          <p:cNvSpPr/>
          <p:nvPr/>
        </p:nvSpPr>
        <p:spPr>
          <a:xfrm>
            <a:off x="6751964" y="8083014"/>
            <a:ext cx="4467600" cy="1334700"/>
          </a:xfrm>
          <a:prstGeom prst="roundRect">
            <a:avLst>
              <a:gd fmla="val 8421" name="adj"/>
            </a:avLst>
          </a:prstGeom>
          <a:solidFill>
            <a:srgbClr val="F7FAFD"/>
          </a:solidFill>
          <a:ln cap="flat" cmpd="sng" w="195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511" rotWithShape="0" algn="bl" dir="2700000" dist="78043">
              <a:srgbClr val="D0DAE8">
                <a:alpha val="12157"/>
              </a:srgbClr>
            </a:outerShdw>
          </a:effectLst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3f9a10173f9_0_682"/>
          <p:cNvSpPr/>
          <p:nvPr/>
        </p:nvSpPr>
        <p:spPr>
          <a:xfrm>
            <a:off x="7219019" y="8455471"/>
            <a:ext cx="589800" cy="589800"/>
          </a:xfrm>
          <a:prstGeom prst="ellipse">
            <a:avLst/>
          </a:prstGeom>
          <a:solidFill>
            <a:srgbClr val="00047D"/>
          </a:solidFill>
          <a:ln cap="flat" cmpd="sng" w="195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3f9a10173f9_0_682"/>
          <p:cNvSpPr/>
          <p:nvPr/>
        </p:nvSpPr>
        <p:spPr>
          <a:xfrm>
            <a:off x="7219019" y="8609995"/>
            <a:ext cx="5898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34"/>
              <a:buFont typeface="Arial"/>
              <a:buNone/>
            </a:pPr>
            <a:r>
              <a:rPr b="1" i="0" lang="en-US" sz="253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253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f9a10173f9_0_682"/>
          <p:cNvSpPr/>
          <p:nvPr/>
        </p:nvSpPr>
        <p:spPr>
          <a:xfrm>
            <a:off x="8033783" y="8483567"/>
            <a:ext cx="30627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946"/>
              <a:buFont typeface="Arial"/>
              <a:buNone/>
            </a:pPr>
            <a:r>
              <a:rPr b="1" i="0" lang="en-US" sz="264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What is most often missing?</a:t>
            </a:r>
            <a:endParaRPr b="0" i="0" sz="264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f9a10173f9_0_682"/>
          <p:cNvSpPr/>
          <p:nvPr/>
        </p:nvSpPr>
        <p:spPr>
          <a:xfrm>
            <a:off x="12061979" y="8083014"/>
            <a:ext cx="4467600" cy="1334700"/>
          </a:xfrm>
          <a:prstGeom prst="roundRect">
            <a:avLst>
              <a:gd fmla="val 8421" name="adj"/>
            </a:avLst>
          </a:prstGeom>
          <a:solidFill>
            <a:srgbClr val="F7FAFD"/>
          </a:solidFill>
          <a:ln cap="flat" cmpd="sng" w="19500">
            <a:solidFill>
              <a:srgbClr val="D7E0EA"/>
            </a:solidFill>
            <a:prstDash val="solid"/>
            <a:round/>
            <a:headEnd len="sm" w="sm" type="none"/>
            <a:tailEnd len="sm" w="sm" type="none"/>
          </a:ln>
          <a:effectLst>
            <a:outerShdw blurRad="19511" rotWithShape="0" algn="bl" dir="2700000" dist="78043">
              <a:srgbClr val="D0DAE8">
                <a:alpha val="12157"/>
              </a:srgbClr>
            </a:outerShdw>
          </a:effectLst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3f9a10173f9_0_682"/>
          <p:cNvSpPr/>
          <p:nvPr/>
        </p:nvSpPr>
        <p:spPr>
          <a:xfrm>
            <a:off x="12435209" y="8455471"/>
            <a:ext cx="589800" cy="589800"/>
          </a:xfrm>
          <a:prstGeom prst="ellipse">
            <a:avLst/>
          </a:prstGeom>
          <a:solidFill>
            <a:srgbClr val="00047D"/>
          </a:solidFill>
          <a:ln cap="flat" cmpd="sng" w="1950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475" lIns="140475" spcFirstLastPara="1" rIns="140475" wrap="square" tIns="14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3f9a10173f9_0_682"/>
          <p:cNvSpPr/>
          <p:nvPr/>
        </p:nvSpPr>
        <p:spPr>
          <a:xfrm>
            <a:off x="12435209" y="8609995"/>
            <a:ext cx="5898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34"/>
              <a:buFont typeface="Arial"/>
              <a:buNone/>
            </a:pPr>
            <a:r>
              <a:rPr b="1" i="0" lang="en-US" sz="253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53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3f9a10173f9_0_682"/>
          <p:cNvSpPr/>
          <p:nvPr/>
        </p:nvSpPr>
        <p:spPr>
          <a:xfrm>
            <a:off x="13374250" y="8248524"/>
            <a:ext cx="32469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1946"/>
              <a:buFont typeface="Arial"/>
              <a:buNone/>
            </a:pPr>
            <a:r>
              <a:rPr b="1" i="0" lang="en-US" sz="2646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What creates hesitation?</a:t>
            </a:r>
            <a:endParaRPr b="0" i="0" sz="264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3f9a10173f9_0_682"/>
          <p:cNvSpPr/>
          <p:nvPr/>
        </p:nvSpPr>
        <p:spPr>
          <a:xfrm>
            <a:off x="0" y="0"/>
            <a:ext cx="18288000" cy="1098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74ba5bc10_0_0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3f74ba5bc10_0_0"/>
          <p:cNvSpPr/>
          <p:nvPr/>
        </p:nvSpPr>
        <p:spPr>
          <a:xfrm>
            <a:off x="414750" y="780850"/>
            <a:ext cx="174585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492"/>
              <a:buFont typeface="Play"/>
              <a:buNone/>
            </a:pPr>
            <a:r>
              <a:rPr b="1" i="0" lang="en-US" sz="5027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The Texas Portal Experience: Scale is Possible</a:t>
            </a:r>
            <a:endParaRPr b="0" i="0" sz="502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3f74ba5bc10_0_0"/>
          <p:cNvSpPr/>
          <p:nvPr/>
        </p:nvSpPr>
        <p:spPr>
          <a:xfrm>
            <a:off x="444092" y="1690457"/>
            <a:ext cx="171654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170"/>
              </a:buClr>
              <a:buSzPts val="2139"/>
              <a:buFont typeface="Arial"/>
              <a:buNone/>
            </a:pPr>
            <a:r>
              <a:rPr b="1" i="0" lang="en-US" sz="2874" u="none" cap="none" strike="noStrike">
                <a:solidFill>
                  <a:srgbClr val="536170"/>
                </a:solidFill>
                <a:latin typeface="Calibri"/>
                <a:ea typeface="Calibri"/>
                <a:cs typeface="Calibri"/>
                <a:sym typeface="Calibri"/>
              </a:rPr>
              <a:t>The portal creates reach. The broader experience creates confidence.</a:t>
            </a:r>
            <a:endParaRPr b="1" i="0" sz="287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3f74ba5bc10_0_0"/>
          <p:cNvSpPr/>
          <p:nvPr/>
        </p:nvSpPr>
        <p:spPr>
          <a:xfrm>
            <a:off x="1417809" y="2579479"/>
            <a:ext cx="6308400" cy="5721600"/>
          </a:xfrm>
          <a:prstGeom prst="roundRect">
            <a:avLst>
              <a:gd fmla="val 3077" name="adj"/>
            </a:avLst>
          </a:prstGeom>
          <a:solidFill>
            <a:srgbClr val="00047D"/>
          </a:solidFill>
          <a:ln cap="flat" cmpd="sng" w="20375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6700" lIns="146700" spcFirstLastPara="1" rIns="146700" wrap="square" tIns="146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2"/>
              <a:buFont typeface="Arial"/>
              <a:buNone/>
            </a:pPr>
            <a:r>
              <a:t/>
            </a:r>
            <a:endParaRPr b="0" i="0" sz="2032" u="none" cap="none" strike="noStrike">
              <a:solidFill>
                <a:srgbClr val="0004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g3f74ba5bc10_0_0"/>
          <p:cNvSpPr/>
          <p:nvPr/>
        </p:nvSpPr>
        <p:spPr>
          <a:xfrm>
            <a:off x="2078007" y="3650468"/>
            <a:ext cx="4988100" cy="114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22"/>
              <a:buFont typeface="Arial"/>
              <a:buNone/>
            </a:pPr>
            <a:r>
              <a:rPr b="1" i="0" lang="en-US" sz="855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~70%</a:t>
            </a:r>
            <a:endParaRPr b="0" i="0" sz="855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g3f74ba5bc10_0_0"/>
          <p:cNvSpPr/>
          <p:nvPr/>
        </p:nvSpPr>
        <p:spPr>
          <a:xfrm>
            <a:off x="1989975" y="5073597"/>
            <a:ext cx="5208000" cy="17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E9FF"/>
              </a:buClr>
              <a:buSzPts val="2567"/>
              <a:buFont typeface="Arial"/>
              <a:buNone/>
            </a:pPr>
            <a:r>
              <a:rPr b="1" i="0" lang="en-US" sz="3102" u="none" cap="none" strike="noStrike">
                <a:solidFill>
                  <a:srgbClr val="D5E9FF"/>
                </a:solidFill>
                <a:latin typeface="Calibri"/>
                <a:ea typeface="Calibri"/>
                <a:cs typeface="Calibri"/>
                <a:sym typeface="Calibri"/>
              </a:rPr>
              <a:t>of Lone Star Legal Aid’s cases* are taken within one month of posting to Paladin</a:t>
            </a:r>
            <a:endParaRPr b="0" i="0" sz="310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g3f74ba5bc10_0_0"/>
          <p:cNvSpPr/>
          <p:nvPr/>
        </p:nvSpPr>
        <p:spPr>
          <a:xfrm>
            <a:off x="8219800" y="4044981"/>
            <a:ext cx="9389700" cy="27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2888"/>
              <a:buFont typeface="Arial"/>
              <a:buNone/>
            </a:pPr>
            <a:r>
              <a:rPr b="1" i="0" lang="en-US" sz="3423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What do you think makes that level of engagement possible?</a:t>
            </a:r>
            <a:endParaRPr b="0" i="0" sz="342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74ba5bc10_0_10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f74ba5bc10_0_10"/>
          <p:cNvSpPr/>
          <p:nvPr/>
        </p:nvSpPr>
        <p:spPr>
          <a:xfrm>
            <a:off x="414750" y="583713"/>
            <a:ext cx="174585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492"/>
              <a:buFont typeface="Play"/>
              <a:buNone/>
            </a:pPr>
            <a:r>
              <a:rPr b="1" i="0" lang="en-US" sz="5027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Lone Star Legal Aid: 2023 Postings on Texas Portal</a:t>
            </a:r>
            <a:endParaRPr b="0" i="0" sz="502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g3f74ba5bc10_0_10" title="Screenshot 2026-08-17 at 3.27.48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6025" y="1844850"/>
            <a:ext cx="13955948" cy="852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74ba5bc10_0_16"/>
          <p:cNvSpPr/>
          <p:nvPr/>
        </p:nvSpPr>
        <p:spPr>
          <a:xfrm>
            <a:off x="0" y="0"/>
            <a:ext cx="18288000" cy="129300"/>
          </a:xfrm>
          <a:prstGeom prst="rect">
            <a:avLst/>
          </a:prstGeom>
          <a:solidFill>
            <a:srgbClr val="00047D"/>
          </a:solidFill>
          <a:ln cap="flat" cmpd="sng" w="19050">
            <a:solidFill>
              <a:srgbClr val="000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f74ba5bc10_0_16"/>
          <p:cNvSpPr/>
          <p:nvPr/>
        </p:nvSpPr>
        <p:spPr>
          <a:xfrm>
            <a:off x="414750" y="583713"/>
            <a:ext cx="174585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4D"/>
              </a:buClr>
              <a:buSzPts val="4492"/>
              <a:buFont typeface="Play"/>
              <a:buNone/>
            </a:pPr>
            <a:r>
              <a:rPr b="1" i="0" lang="en-US" sz="5027" u="none" cap="none" strike="noStrike">
                <a:solidFill>
                  <a:srgbClr val="0B1F4D"/>
                </a:solidFill>
                <a:latin typeface="Calibri"/>
                <a:ea typeface="Calibri"/>
                <a:cs typeface="Calibri"/>
                <a:sym typeface="Calibri"/>
              </a:rPr>
              <a:t>The Power of A/B Testing to Instill Confidence</a:t>
            </a:r>
            <a:endParaRPr b="0" i="0" sz="502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g3f74ba5bc10_0_16" title="Screenshot 2026-08-17 at 3.23.35 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1400" y="1576850"/>
            <a:ext cx="13885199" cy="8710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3941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0x010100AE8BEDCC3DB7034C86FF3E86B13C50A0</vt:lpwstr>
  </property>
  <property fmtid="{D5CDD505-2E9C-101B-9397-08002B2CF9AE}" pid="3" name="MediaServiceImageTags">
    <vt:lpwstr/>
  </property>
</Properties>
</file>