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7" r:id="rId2"/>
    <p:sldId id="315" r:id="rId3"/>
    <p:sldId id="307" r:id="rId4"/>
    <p:sldId id="305" r:id="rId5"/>
    <p:sldId id="306" r:id="rId6"/>
    <p:sldId id="304" r:id="rId7"/>
    <p:sldId id="293" r:id="rId8"/>
    <p:sldId id="308" r:id="rId9"/>
    <p:sldId id="295" r:id="rId10"/>
    <p:sldId id="309" r:id="rId11"/>
    <p:sldId id="294" r:id="rId12"/>
    <p:sldId id="297" r:id="rId13"/>
    <p:sldId id="269" r:id="rId14"/>
    <p:sldId id="298" r:id="rId15"/>
    <p:sldId id="299" r:id="rId16"/>
    <p:sldId id="271" r:id="rId17"/>
    <p:sldId id="268" r:id="rId18"/>
    <p:sldId id="270" r:id="rId19"/>
    <p:sldId id="316" r:id="rId20"/>
    <p:sldId id="285" r:id="rId21"/>
    <p:sldId id="321" r:id="rId22"/>
    <p:sldId id="319" r:id="rId23"/>
    <p:sldId id="318" r:id="rId24"/>
    <p:sldId id="320" r:id="rId25"/>
    <p:sldId id="322" r:id="rId26"/>
    <p:sldId id="310" r:id="rId27"/>
    <p:sldId id="314" r:id="rId28"/>
    <p:sldId id="311" r:id="rId29"/>
    <p:sldId id="312" r:id="rId30"/>
    <p:sldId id="313" r:id="rId31"/>
    <p:sldId id="260"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000" autoAdjust="0"/>
  </p:normalViewPr>
  <p:slideViewPr>
    <p:cSldViewPr snapToGrid="0">
      <p:cViewPr varScale="1">
        <p:scale>
          <a:sx n="57" d="100"/>
          <a:sy n="57" d="100"/>
        </p:scale>
        <p:origin x="163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Balters" userId="c66e078d-de08-4309-b04c-299e1b279ee2" providerId="ADAL" clId="{D47CD450-6643-4304-9F75-4EE3EEF238D5}"/>
    <pc:docChg chg="undo custSel addSld delSld modSld sldOrd">
      <pc:chgData name="Jason Balters" userId="c66e078d-de08-4309-b04c-299e1b279ee2" providerId="ADAL" clId="{D47CD450-6643-4304-9F75-4EE3EEF238D5}" dt="2026-06-23T13:51:07.906" v="4960"/>
      <pc:docMkLst>
        <pc:docMk/>
      </pc:docMkLst>
      <pc:sldChg chg="modSp mod">
        <pc:chgData name="Jason Balters" userId="c66e078d-de08-4309-b04c-299e1b279ee2" providerId="ADAL" clId="{D47CD450-6643-4304-9F75-4EE3EEF238D5}" dt="2026-06-23T12:59:12.862" v="4908" actId="20577"/>
        <pc:sldMkLst>
          <pc:docMk/>
          <pc:sldMk cId="0" sldId="257"/>
        </pc:sldMkLst>
        <pc:spChg chg="mod">
          <ac:chgData name="Jason Balters" userId="c66e078d-de08-4309-b04c-299e1b279ee2" providerId="ADAL" clId="{D47CD450-6643-4304-9F75-4EE3EEF238D5}" dt="2026-06-23T12:59:12.862" v="4908" actId="20577"/>
          <ac:spMkLst>
            <pc:docMk/>
            <pc:sldMk cId="0" sldId="257"/>
            <ac:spMk id="56" creationId="{00000000-0000-0000-0000-000000000000}"/>
          </ac:spMkLst>
        </pc:spChg>
      </pc:sldChg>
      <pc:sldChg chg="addSp modSp mod">
        <pc:chgData name="Jason Balters" userId="c66e078d-de08-4309-b04c-299e1b279ee2" providerId="ADAL" clId="{D47CD450-6643-4304-9F75-4EE3EEF238D5}" dt="2026-06-23T13:49:09.027" v="4923" actId="1076"/>
        <pc:sldMkLst>
          <pc:docMk/>
          <pc:sldMk cId="1700787495" sldId="293"/>
        </pc:sldMkLst>
        <pc:picChg chg="add mod">
          <ac:chgData name="Jason Balters" userId="c66e078d-de08-4309-b04c-299e1b279ee2" providerId="ADAL" clId="{D47CD450-6643-4304-9F75-4EE3EEF238D5}" dt="2026-06-23T13:49:09.027" v="4923" actId="1076"/>
          <ac:picMkLst>
            <pc:docMk/>
            <pc:sldMk cId="1700787495" sldId="293"/>
            <ac:picMk id="3" creationId="{E8A14FB6-E56B-AA48-2C41-6A6CE0ED09EE}"/>
          </ac:picMkLst>
        </pc:picChg>
      </pc:sldChg>
      <pc:sldChg chg="add del mod modShow">
        <pc:chgData name="Jason Balters" userId="c66e078d-de08-4309-b04c-299e1b279ee2" providerId="ADAL" clId="{D47CD450-6643-4304-9F75-4EE3EEF238D5}" dt="2026-06-23T13:46:26.939" v="4915" actId="729"/>
        <pc:sldMkLst>
          <pc:docMk/>
          <pc:sldMk cId="0" sldId="305"/>
        </pc:sldMkLst>
      </pc:sldChg>
      <pc:sldChg chg="modSp add del mod">
        <pc:chgData name="Jason Balters" userId="c66e078d-de08-4309-b04c-299e1b279ee2" providerId="ADAL" clId="{D47CD450-6643-4304-9F75-4EE3EEF238D5}" dt="2026-06-23T13:50:45.376" v="4958" actId="404"/>
        <pc:sldMkLst>
          <pc:docMk/>
          <pc:sldMk cId="2491365400" sldId="306"/>
        </pc:sldMkLst>
        <pc:spChg chg="mod">
          <ac:chgData name="Jason Balters" userId="c66e078d-de08-4309-b04c-299e1b279ee2" providerId="ADAL" clId="{D47CD450-6643-4304-9F75-4EE3EEF238D5}" dt="2026-06-23T13:50:45.376" v="4958" actId="404"/>
          <ac:spMkLst>
            <pc:docMk/>
            <pc:sldMk cId="2491365400" sldId="306"/>
            <ac:spMk id="80" creationId="{C9E88E46-7BD2-7042-F8F0-BD6E59EEF6AD}"/>
          </ac:spMkLst>
        </pc:spChg>
      </pc:sldChg>
      <pc:sldChg chg="ord">
        <pc:chgData name="Jason Balters" userId="c66e078d-de08-4309-b04c-299e1b279ee2" providerId="ADAL" clId="{D47CD450-6643-4304-9F75-4EE3EEF238D5}" dt="2026-06-23T13:51:07.906" v="4960"/>
        <pc:sldMkLst>
          <pc:docMk/>
          <pc:sldMk cId="1321561280" sldId="310"/>
        </pc:sldMkLst>
      </pc:sldChg>
      <pc:sldChg chg="modSp mod">
        <pc:chgData name="Jason Balters" userId="c66e078d-de08-4309-b04c-299e1b279ee2" providerId="ADAL" clId="{D47CD450-6643-4304-9F75-4EE3EEF238D5}" dt="2026-06-23T13:47:37.414" v="4918" actId="20577"/>
        <pc:sldMkLst>
          <pc:docMk/>
          <pc:sldMk cId="946608633" sldId="313"/>
        </pc:sldMkLst>
        <pc:spChg chg="mod">
          <ac:chgData name="Jason Balters" userId="c66e078d-de08-4309-b04c-299e1b279ee2" providerId="ADAL" clId="{D47CD450-6643-4304-9F75-4EE3EEF238D5}" dt="2026-06-23T13:47:37.414" v="4918" actId="20577"/>
          <ac:spMkLst>
            <pc:docMk/>
            <pc:sldMk cId="946608633" sldId="313"/>
            <ac:spMk id="79" creationId="{F2B8F43B-EFEC-2990-AB0E-6EC603BA87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D2778E-1FC9-4638-B6C6-D97B73D12299}" type="datetimeFigureOut">
              <a:rPr lang="en-US" smtClean="0"/>
              <a:t>6/22/2026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69709-21F6-4379-A4C1-20973918FD0B}" type="slidenum">
              <a:rPr lang="en-US" smtClean="0"/>
              <a:t>‹#›</a:t>
            </a:fld>
            <a:endParaRPr lang="en-US"/>
          </a:p>
        </p:txBody>
      </p:sp>
    </p:spTree>
    <p:extLst>
      <p:ext uri="{BB962C8B-B14F-4D97-AF65-F5344CB8AC3E}">
        <p14:creationId xmlns:p14="http://schemas.microsoft.com/office/powerpoint/2010/main" val="2976297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6C21D111-54BD-B5DD-FC57-2520ECCB20A3}"/>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DEE04D72-F6AA-16C8-0DD5-E969D07F2C1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E462784F-7C71-8969-755A-B7CEF0142EB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Let’s make this even more concrete. When we say ‘know your audience,’ what we really mean is this:</a:t>
            </a:r>
          </a:p>
          <a:p>
            <a:pPr marL="171450" indent="-171450">
              <a:buFont typeface="Arial" panose="020B0604020202020204" pitchFamily="34" charset="0"/>
              <a:buChar char="•"/>
            </a:pPr>
            <a:r>
              <a:rPr lang="en-US" dirty="0"/>
              <a:t>The same data doesn’t just get interpreted differently—it leads to different decisions.</a:t>
            </a:r>
          </a:p>
          <a:p>
            <a:pPr marL="171450" indent="-171450">
              <a:buFont typeface="Arial" panose="020B0604020202020204" pitchFamily="34" charset="0"/>
              <a:buChar char="•"/>
            </a:pPr>
            <a:r>
              <a:rPr lang="en-US" dirty="0"/>
              <a:t>Take a single dataset—maybe LMS usage or digital adoption.</a:t>
            </a:r>
          </a:p>
          <a:p>
            <a:pPr marL="628650" lvl="1" indent="-171450">
              <a:buFont typeface="Arial" panose="020B0604020202020204" pitchFamily="34" charset="0"/>
              <a:buChar char="•"/>
            </a:pPr>
            <a:r>
              <a:rPr lang="en-US" dirty="0"/>
              <a:t>A superintendent is looking at that through the lens of return on investment and outcomes.</a:t>
            </a:r>
            <a:br>
              <a:rPr lang="en-US" dirty="0"/>
            </a:br>
            <a:r>
              <a:rPr lang="en-US" dirty="0"/>
              <a:t>They’re asking: </a:t>
            </a:r>
            <a:r>
              <a:rPr lang="en-US" i="1" dirty="0"/>
              <a:t>Is this worth continuing?</a:t>
            </a:r>
          </a:p>
          <a:p>
            <a:pPr marL="628650" lvl="1" indent="-171450">
              <a:buFont typeface="Arial" panose="020B0604020202020204" pitchFamily="34" charset="0"/>
              <a:buChar char="•"/>
            </a:pPr>
            <a:r>
              <a:rPr lang="en-US" dirty="0"/>
              <a:t>A CIO or CTO is thinking about systems and risk.</a:t>
            </a:r>
            <a:br>
              <a:rPr lang="en-US" dirty="0"/>
            </a:br>
            <a:r>
              <a:rPr lang="en-US" i="1" dirty="0"/>
              <a:t>Is this secure? Is it scalable?</a:t>
            </a:r>
          </a:p>
          <a:p>
            <a:pPr marL="628650" lvl="1" indent="-171450">
              <a:buFont typeface="Arial" panose="020B0604020202020204" pitchFamily="34" charset="0"/>
              <a:buChar char="•"/>
            </a:pPr>
            <a:r>
              <a:rPr lang="en-US" dirty="0"/>
              <a:t>Instructional leaders are focused on teaching impact.</a:t>
            </a:r>
            <a:br>
              <a:rPr lang="en-US" dirty="0"/>
            </a:br>
            <a:r>
              <a:rPr lang="en-US" i="1" dirty="0"/>
              <a:t>Is this actually improving instruction?</a:t>
            </a:r>
          </a:p>
          <a:p>
            <a:pPr marL="628650" lvl="1" indent="-171450">
              <a:buFont typeface="Arial" panose="020B0604020202020204" pitchFamily="34" charset="0"/>
              <a:buChar char="•"/>
            </a:pPr>
            <a:r>
              <a:rPr lang="en-US" dirty="0"/>
              <a:t>Campus leaders are thinking operationally.</a:t>
            </a:r>
            <a:br>
              <a:rPr lang="en-US" dirty="0"/>
            </a:br>
            <a:r>
              <a:rPr lang="en-US" i="1" dirty="0"/>
              <a:t>Where do we need to support teachers right now?</a:t>
            </a:r>
          </a:p>
          <a:p>
            <a:pPr marL="628650" lvl="1" indent="-171450">
              <a:buFont typeface="Arial" panose="020B0604020202020204" pitchFamily="34" charset="0"/>
              <a:buChar char="•"/>
            </a:pPr>
            <a:r>
              <a:rPr lang="en-US" dirty="0"/>
              <a:t>And your board or community is focused on accountability.</a:t>
            </a:r>
            <a:br>
              <a:rPr lang="en-US" dirty="0"/>
            </a:br>
            <a:r>
              <a:rPr lang="en-US" i="1" dirty="0"/>
              <a:t>Are we using resources responsibly?</a:t>
            </a:r>
          </a:p>
          <a:p>
            <a:pPr marL="171450" lvl="0" indent="-171450">
              <a:buFont typeface="Arial" panose="020B0604020202020204" pitchFamily="34" charset="0"/>
              <a:buChar char="•"/>
            </a:pPr>
            <a:r>
              <a:rPr lang="en-US" dirty="0"/>
              <a:t>So the story isn’t just about explaining the data.</a:t>
            </a:r>
          </a:p>
          <a:p>
            <a:pPr marL="0" lvl="0" indent="0">
              <a:buFont typeface="Arial" panose="020B0604020202020204" pitchFamily="34" charset="0"/>
              <a:buNone/>
            </a:pPr>
            <a:r>
              <a:rPr lang="en-US" dirty="0"/>
              <a:t>It’s about aligning the message to the decision each audience needs to make. Because if you don’t…you might be giving the right data—but telling the wrong story.</a:t>
            </a:r>
          </a:p>
          <a:p>
            <a:endParaRPr lang="en-US" dirty="0"/>
          </a:p>
        </p:txBody>
      </p:sp>
    </p:spTree>
    <p:extLst>
      <p:ext uri="{BB962C8B-B14F-4D97-AF65-F5344CB8AC3E}">
        <p14:creationId xmlns:p14="http://schemas.microsoft.com/office/powerpoint/2010/main" val="1073448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AF7E1B45-3A33-3B2F-9C1D-21A01A328DA6}"/>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C2BB473A-2658-A8B0-E1F4-734D30B04C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EBE4E3C9-2416-B5D9-96AB-BF22DF38A99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Up to this point, we’ve talked about the problem—and how audience and interpretation play a role.</a:t>
            </a:r>
          </a:p>
          <a:p>
            <a:pPr marL="171450" indent="-171450">
              <a:buFont typeface="Arial" panose="020B0604020202020204" pitchFamily="34" charset="0"/>
              <a:buChar char="•"/>
            </a:pPr>
            <a:r>
              <a:rPr lang="en-US" dirty="0"/>
              <a:t>So now the question becomes: What does this actually look like in practice? Here’s a simple way to think about building a data story.</a:t>
            </a:r>
          </a:p>
          <a:p>
            <a:pPr marL="628650" lvl="1" indent="-171450">
              <a:buFont typeface="Arial" panose="020B0604020202020204" pitchFamily="34" charset="0"/>
              <a:buChar char="•"/>
            </a:pPr>
            <a:r>
              <a:rPr lang="en-US" dirty="0"/>
              <a:t>Step one—start with the decision. Not the data. Not the dashboard. What decision needs to be made? Because if you don’t know that, everything else is just noise.</a:t>
            </a:r>
          </a:p>
          <a:p>
            <a:pPr marL="628650" lvl="1" indent="-171450">
              <a:buFont typeface="Arial" panose="020B0604020202020204" pitchFamily="34" charset="0"/>
              <a:buChar char="•"/>
            </a:pPr>
            <a:r>
              <a:rPr lang="en-US" dirty="0"/>
              <a:t>Step two—identify the insight. Out of all the data available, what actually matters? </a:t>
            </a:r>
            <a:r>
              <a:rPr lang="en-US" b="1" dirty="0"/>
              <a:t>Not everything that’s measurable is meaningful.</a:t>
            </a:r>
            <a:r>
              <a:rPr lang="en-US" dirty="0"/>
              <a:t> Your job is to surface the one or two things that change how someone thinks about the problem.</a:t>
            </a:r>
          </a:p>
          <a:p>
            <a:pPr marL="628650" lvl="1" indent="-171450">
              <a:buFont typeface="Arial" panose="020B0604020202020204" pitchFamily="34" charset="0"/>
              <a:buChar char="•"/>
            </a:pPr>
            <a:r>
              <a:rPr lang="en-US" dirty="0"/>
              <a:t>And then step three—design the communication. What do they need to see—and what do they not need to see? Because more data doesn’t create clarity. It usually does the opposite. And this is where a lot of data communication breaks down.</a:t>
            </a:r>
          </a:p>
          <a:p>
            <a:pPr marL="171450" lvl="0" indent="-171450">
              <a:buFont typeface="Arial" panose="020B0604020202020204" pitchFamily="34" charset="0"/>
              <a:buChar char="•"/>
            </a:pPr>
            <a:r>
              <a:rPr lang="en-US" dirty="0"/>
              <a:t>We try to show everything to be thorough…but in doing that, we dilute the message.</a:t>
            </a:r>
          </a:p>
          <a:p>
            <a:pPr marL="171450" lvl="0" indent="-171450">
              <a:buFont typeface="Arial" panose="020B0604020202020204" pitchFamily="34" charset="0"/>
              <a:buChar char="•"/>
            </a:pPr>
            <a:r>
              <a:rPr lang="en-US" dirty="0"/>
              <a:t>So a good rule of thumb is this: If your audience remembers 2 or 3 things—and knows what to do next—you’ve done your job.</a:t>
            </a:r>
          </a:p>
          <a:p>
            <a:r>
              <a:rPr lang="en-US" dirty="0"/>
              <a:t>If they remember nothing…you probably showed too much.</a:t>
            </a:r>
          </a:p>
          <a:p>
            <a:endParaRPr lang="en-US" dirty="0"/>
          </a:p>
        </p:txBody>
      </p:sp>
    </p:spTree>
    <p:extLst>
      <p:ext uri="{BB962C8B-B14F-4D97-AF65-F5344CB8AC3E}">
        <p14:creationId xmlns:p14="http://schemas.microsoft.com/office/powerpoint/2010/main" val="42352529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2A07D759-F736-B5A9-7D91-019B52DC38F7}"/>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A2A23157-5DC8-B8D3-C747-63AE49A85B0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F128C633-B3CA-7DF9-7570-6FC9E722D0F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Even when we have good data and good intentions, this is where things tend to break down. There are a few consistent failure modes I see.</a:t>
            </a:r>
          </a:p>
          <a:p>
            <a:pPr marL="628650" lvl="1" indent="-171450">
              <a:buFont typeface="Arial" panose="020B0604020202020204" pitchFamily="34" charset="0"/>
              <a:buChar char="•"/>
            </a:pPr>
            <a:r>
              <a:rPr lang="en-US" dirty="0"/>
              <a:t>First—false certainty. We see a pattern and immediately assume cause and effect. But correlation doesn’t equal causation. Without context, we risk making confident… but incorrect decisions.</a:t>
            </a:r>
          </a:p>
          <a:p>
            <a:pPr marL="628650" lvl="1" indent="-171450">
              <a:buFont typeface="Arial" panose="020B0604020202020204" pitchFamily="34" charset="0"/>
              <a:buChar char="•"/>
            </a:pPr>
            <a:r>
              <a:rPr lang="en-US" dirty="0"/>
              <a:t>Second—biased narrative. This is where we unintentionally cherry-pick data that supports the story we want to tell. The problem is—it might be convincing in the moment, but it erodes trust over time.</a:t>
            </a:r>
          </a:p>
          <a:p>
            <a:pPr marL="628650" lvl="1" indent="-171450">
              <a:buFont typeface="Arial" panose="020B0604020202020204" pitchFamily="34" charset="0"/>
              <a:buChar char="•"/>
            </a:pPr>
            <a:r>
              <a:rPr lang="en-US" dirty="0"/>
              <a:t>Third—weak foundation. If the data itself has gaps, inconsistent definitions, or different collection methods, the insight becomes shaky. And if we don’t acknowledge that, we mislead our audience.</a:t>
            </a:r>
          </a:p>
          <a:p>
            <a:pPr marL="628650" lvl="1" indent="-171450">
              <a:buFont typeface="Arial" panose="020B0604020202020204" pitchFamily="34" charset="0"/>
              <a:buChar char="•"/>
            </a:pPr>
            <a:r>
              <a:rPr lang="en-US" dirty="0"/>
              <a:t>Fourth—audience mismatch. We’ve talked about this already—but this is where it shows up. Too much complexity, too much jargon, or not enough context—and the message gets lost.</a:t>
            </a:r>
          </a:p>
          <a:p>
            <a:pPr marL="628650" lvl="1" indent="-171450">
              <a:buFont typeface="Arial" panose="020B0604020202020204" pitchFamily="34" charset="0"/>
              <a:buChar char="•"/>
            </a:pPr>
            <a:r>
              <a:rPr lang="en-US" dirty="0"/>
              <a:t>And finally—no decision. This is probably the most common one. We present the data, maybe even highlight an insight…but we never clearly say what should happen next. And when there’s no direction, there’s no action.</a:t>
            </a:r>
          </a:p>
          <a:p>
            <a:pPr marL="171450" indent="-171450">
              <a:buFont typeface="Arial" panose="020B0604020202020204" pitchFamily="34" charset="0"/>
              <a:buChar char="•"/>
            </a:pPr>
            <a:r>
              <a:rPr lang="en-US" dirty="0"/>
              <a:t>So if you’ve ever sat in a meeting where data was presented and nothing happened…it’s usually one of these five things.</a:t>
            </a:r>
          </a:p>
          <a:p>
            <a:r>
              <a:rPr lang="en-US" dirty="0"/>
              <a:t>And the question to ask is: Which one showed up—and how would you fix it?</a:t>
            </a:r>
          </a:p>
          <a:p>
            <a:endParaRPr lang="en-US" dirty="0"/>
          </a:p>
        </p:txBody>
      </p:sp>
    </p:spTree>
    <p:extLst>
      <p:ext uri="{BB962C8B-B14F-4D97-AF65-F5344CB8AC3E}">
        <p14:creationId xmlns:p14="http://schemas.microsoft.com/office/powerpoint/2010/main" val="16638602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01ADEBF4-217D-3606-2EAD-F5D72172A2B1}"/>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7B526864-6540-0613-CC79-590057A3B2E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5CE1C0D5-AAC5-AF7E-11EC-BF799750D81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8344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F305AF81-CD34-06FF-9B09-66FBFB103409}"/>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0AED9CC4-EFAD-0A79-F655-B06B272893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F19E9F56-C94F-3C6C-9502-AE7CE2A41DA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Up to this point, we’ve focused on how data is communicated. And that’s critical.</a:t>
            </a:r>
          </a:p>
          <a:p>
            <a:pPr marL="171450" indent="-171450">
              <a:buFont typeface="Arial" panose="020B0604020202020204" pitchFamily="34" charset="0"/>
              <a:buChar char="•"/>
            </a:pPr>
            <a:r>
              <a:rPr lang="en-US" dirty="0"/>
              <a:t>But here’s the reality: Even great storytelling can’t fix bad metrics.</a:t>
            </a:r>
          </a:p>
          <a:p>
            <a:pPr marL="171450" indent="-171450">
              <a:buFont typeface="Arial" panose="020B0604020202020204" pitchFamily="34" charset="0"/>
              <a:buChar char="•"/>
            </a:pPr>
            <a:r>
              <a:rPr lang="en-US" dirty="0"/>
              <a:t>You can have a clear narrative, strong visuals, and a well-tailored message…but if the underlying metric is flawed, incomplete, or misaligned, the story breaks.</a:t>
            </a:r>
          </a:p>
          <a:p>
            <a:pPr marL="171450" indent="-171450">
              <a:buFont typeface="Arial" panose="020B0604020202020204" pitchFamily="34" charset="0"/>
              <a:buChar char="•"/>
            </a:pPr>
            <a:r>
              <a:rPr lang="en-US" dirty="0"/>
              <a:t>And this is where a lot of dashboards struggle. It’s not just a communication issue—it’s a measurement issue.</a:t>
            </a:r>
          </a:p>
          <a:p>
            <a:pPr marL="171450" indent="-171450">
              <a:buFont typeface="Arial" panose="020B0604020202020204" pitchFamily="34" charset="0"/>
              <a:buChar char="•"/>
            </a:pPr>
            <a:r>
              <a:rPr lang="en-US" dirty="0"/>
              <a:t>We track things because we </a:t>
            </a:r>
            <a:r>
              <a:rPr lang="en-US" i="1" dirty="0"/>
              <a:t>can</a:t>
            </a:r>
            <a:r>
              <a:rPr lang="en-US" dirty="0"/>
              <a:t>…not because they help us decide something.</a:t>
            </a:r>
          </a:p>
          <a:p>
            <a:pPr marL="171450" indent="-171450">
              <a:buFont typeface="Arial" panose="020B0604020202020204" pitchFamily="34" charset="0"/>
              <a:buChar char="•"/>
            </a:pPr>
            <a:r>
              <a:rPr lang="en-US" dirty="0"/>
              <a:t>So before we talk about how to present data, we need to step back and ask: Are we even measuring the right things?</a:t>
            </a:r>
          </a:p>
          <a:p>
            <a:pPr marL="171450" indent="-171450">
              <a:buFont typeface="Arial" panose="020B0604020202020204" pitchFamily="34" charset="0"/>
              <a:buChar char="•"/>
            </a:pPr>
            <a:r>
              <a:rPr lang="en-US" dirty="0"/>
              <a:t>Because if the metric doesn’t support a decision, it won’t matter how well we communicate it.</a:t>
            </a:r>
          </a:p>
          <a:p>
            <a:r>
              <a:rPr lang="en-US" dirty="0"/>
              <a:t>So next, we’re going to shift into how to design metrics that actually drive decisions.</a:t>
            </a:r>
          </a:p>
          <a:p>
            <a:endParaRPr lang="en-US" dirty="0"/>
          </a:p>
        </p:txBody>
      </p:sp>
    </p:spTree>
    <p:extLst>
      <p:ext uri="{BB962C8B-B14F-4D97-AF65-F5344CB8AC3E}">
        <p14:creationId xmlns:p14="http://schemas.microsoft.com/office/powerpoint/2010/main" val="393796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2DABEDFC-E8A4-3728-FBA7-CEA4674C5692}"/>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B9D16293-8B23-EF63-4D70-2B4C59CF4B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5350F447-8A03-68D6-D274-83D5ACA9A2F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Metrics don’t start with data — and they definitely don’t start with dashboards. They start with </a:t>
            </a:r>
            <a:r>
              <a:rPr lang="en-US" b="1" dirty="0"/>
              <a:t>purpose</a:t>
            </a:r>
            <a:r>
              <a:rPr lang="en-US" dirty="0"/>
              <a:t>.</a:t>
            </a:r>
          </a:p>
          <a:p>
            <a:pPr marL="171450" indent="-171450">
              <a:buFont typeface="Arial" panose="020B0604020202020204" pitchFamily="34" charset="0"/>
              <a:buChar char="•"/>
            </a:pPr>
            <a:r>
              <a:rPr lang="en-US" dirty="0"/>
              <a:t>Before we measure anything, we need to understand: </a:t>
            </a:r>
            <a:r>
              <a:rPr lang="en-US" i="1" dirty="0"/>
              <a:t>why does this metric exist? </a:t>
            </a:r>
            <a:r>
              <a:rPr lang="en-US" dirty="0"/>
              <a:t>Who is it for, and what decision is it supposed to support?</a:t>
            </a:r>
          </a:p>
          <a:p>
            <a:pPr marL="171450" indent="-171450">
              <a:buFont typeface="Arial" panose="020B0604020202020204" pitchFamily="34" charset="0"/>
              <a:buChar char="•"/>
            </a:pPr>
            <a:r>
              <a:rPr lang="en-US" dirty="0"/>
              <a:t>Because if we skip that step, we end up tracking what I’d call </a:t>
            </a:r>
            <a:r>
              <a:rPr lang="en-US" b="1" dirty="0"/>
              <a:t>busy metrics</a:t>
            </a:r>
            <a:r>
              <a:rPr lang="en-US" dirty="0"/>
              <a:t>. Things like counts of emails, meetings, or raw activity volume.</a:t>
            </a:r>
          </a:p>
          <a:p>
            <a:pPr marL="171450" indent="-171450">
              <a:buFont typeface="Arial" panose="020B0604020202020204" pitchFamily="34" charset="0"/>
              <a:buChar char="•"/>
            </a:pPr>
            <a:r>
              <a:rPr lang="en-US" dirty="0"/>
              <a:t>And those aren’t useless — but they’re limited. They tell us what happened, not whether it mattered.</a:t>
            </a:r>
          </a:p>
          <a:p>
            <a:r>
              <a:rPr lang="en-US" dirty="0"/>
              <a:t>Pause</a:t>
            </a:r>
          </a:p>
          <a:p>
            <a:pPr marL="171450" indent="-171450">
              <a:buFont typeface="Arial" panose="020B0604020202020204" pitchFamily="34" charset="0"/>
              <a:buChar char="•"/>
            </a:pPr>
            <a:r>
              <a:rPr lang="en-US" dirty="0"/>
              <a:t>So the shift is this: We move from </a:t>
            </a:r>
            <a:r>
              <a:rPr lang="en-US" i="1" dirty="0"/>
              <a:t>“what do we have data on?”</a:t>
            </a:r>
            <a:r>
              <a:rPr lang="en-US" dirty="0"/>
              <a:t> to </a:t>
            </a:r>
            <a:r>
              <a:rPr lang="en-US" i="1" dirty="0"/>
              <a:t>“what are we trying to understand or improve?”</a:t>
            </a:r>
          </a:p>
          <a:p>
            <a:pPr marL="171450" indent="-171450">
              <a:buFont typeface="Arial" panose="020B0604020202020204" pitchFamily="34" charset="0"/>
              <a:buChar char="•"/>
            </a:pPr>
            <a:r>
              <a:rPr lang="en-US" dirty="0"/>
              <a:t>That’s where purpose comes in — it acts like a filter. If a metric doesn’t clearly connect back to a purpose, it’s probably just noise.</a:t>
            </a:r>
          </a:p>
          <a:p>
            <a:r>
              <a:rPr lang="en-US" dirty="0"/>
              <a:t>Pause</a:t>
            </a:r>
          </a:p>
          <a:p>
            <a:pPr marL="171450" indent="-171450">
              <a:buFont typeface="Arial" panose="020B0604020202020204" pitchFamily="34" charset="0"/>
              <a:buChar char="•"/>
            </a:pPr>
            <a:r>
              <a:rPr lang="en-US" dirty="0"/>
              <a:t>Now once we have purpose, the next step is to translate that into a </a:t>
            </a:r>
            <a:r>
              <a:rPr lang="en-US" b="1" dirty="0"/>
              <a:t>clear business question</a:t>
            </a:r>
            <a:r>
              <a:rPr lang="en-US" dirty="0"/>
              <a:t>. Because metrics don’t actually answer “topics” — they answer questions.</a:t>
            </a:r>
          </a:p>
          <a:p>
            <a:pPr marL="171450" indent="-171450">
              <a:buFont typeface="Arial" panose="020B0604020202020204" pitchFamily="34" charset="0"/>
              <a:buChar char="•"/>
            </a:pPr>
            <a:r>
              <a:rPr lang="en-US" dirty="0"/>
              <a:t>And this is where a lot of reporting breaks down. Teams often start with: </a:t>
            </a:r>
            <a:r>
              <a:rPr lang="en-US" i="1" dirty="0"/>
              <a:t>“Here’s the data we have — what should we report?”</a:t>
            </a:r>
          </a:p>
          <a:p>
            <a:pPr marL="171450" indent="-171450">
              <a:buFont typeface="Arial" panose="020B0604020202020204" pitchFamily="34" charset="0"/>
              <a:buChar char="•"/>
            </a:pPr>
            <a:r>
              <a:rPr lang="en-US" dirty="0"/>
              <a:t>That’s a data-first mindset… and it usually leads to unfocused dashboards.</a:t>
            </a:r>
          </a:p>
          <a:p>
            <a:pPr marL="171450" indent="-171450">
              <a:buFont typeface="Arial" panose="020B0604020202020204" pitchFamily="34" charset="0"/>
              <a:buChar char="•"/>
            </a:pPr>
            <a:r>
              <a:rPr lang="en-US" dirty="0"/>
              <a:t>Instead, we flip it. We start with the question.</a:t>
            </a:r>
          </a:p>
          <a:p>
            <a:r>
              <a:rPr lang="en-US" dirty="0"/>
              <a:t>Pause</a:t>
            </a:r>
          </a:p>
          <a:p>
            <a:pPr marL="171450" indent="-171450">
              <a:buFont typeface="Arial" panose="020B0604020202020204" pitchFamily="34" charset="0"/>
              <a:buChar char="•"/>
            </a:pPr>
            <a:r>
              <a:rPr lang="en-US" dirty="0"/>
              <a:t>And strong questions in education and service delivery sound like things we actually care about, such as: </a:t>
            </a:r>
          </a:p>
          <a:p>
            <a:pPr marL="628650" lvl="1" indent="-171450">
              <a:buFont typeface="Arial" panose="020B0604020202020204" pitchFamily="34" charset="0"/>
              <a:buChar char="•"/>
            </a:pPr>
            <a:r>
              <a:rPr lang="en-US" dirty="0"/>
              <a:t>Are we resolving family requests equitably across regions?</a:t>
            </a:r>
          </a:p>
          <a:p>
            <a:pPr marL="628650" lvl="1" indent="-171450">
              <a:buFont typeface="Arial" panose="020B0604020202020204" pitchFamily="34" charset="0"/>
              <a:buChar char="•"/>
            </a:pPr>
            <a:r>
              <a:rPr lang="en-US" dirty="0"/>
              <a:t>Is our service getting faster over time?</a:t>
            </a:r>
          </a:p>
          <a:p>
            <a:pPr marL="628650" lvl="1" indent="-171450">
              <a:buFont typeface="Arial" panose="020B0604020202020204" pitchFamily="34" charset="0"/>
              <a:buChar char="•"/>
            </a:pPr>
            <a:r>
              <a:rPr lang="en-US" dirty="0"/>
              <a:t>Are certain types of requests increasing?</a:t>
            </a:r>
          </a:p>
          <a:p>
            <a:pPr marL="628650" lvl="1" indent="-171450">
              <a:buFont typeface="Arial" panose="020B0604020202020204" pitchFamily="34" charset="0"/>
              <a:buChar char="•"/>
            </a:pPr>
            <a:r>
              <a:rPr lang="en-US" dirty="0"/>
              <a:t>Are outcomes aligned with student needs?</a:t>
            </a:r>
          </a:p>
          <a:p>
            <a:r>
              <a:rPr lang="en-US" dirty="0"/>
              <a:t>Pause</a:t>
            </a:r>
          </a:p>
          <a:p>
            <a:pPr marL="171450" indent="-171450">
              <a:buFont typeface="Arial" panose="020B0604020202020204" pitchFamily="34" charset="0"/>
              <a:buChar char="•"/>
            </a:pPr>
            <a:r>
              <a:rPr lang="en-US" dirty="0"/>
              <a:t>Once the question is clear, the metric usually becomes obvious.</a:t>
            </a:r>
          </a:p>
          <a:p>
            <a:pPr marL="171450" indent="-171450">
              <a:buFont typeface="Arial" panose="020B0604020202020204" pitchFamily="34" charset="0"/>
              <a:buChar char="•"/>
            </a:pPr>
            <a:r>
              <a:rPr lang="en-US" dirty="0"/>
              <a:t>If the question is about timeliness, we look at things like time to resolution or percent resolved within a target window.</a:t>
            </a:r>
          </a:p>
          <a:p>
            <a:pPr marL="171450" indent="-171450">
              <a:buFont typeface="Arial" panose="020B0604020202020204" pitchFamily="34" charset="0"/>
              <a:buChar char="•"/>
            </a:pPr>
            <a:r>
              <a:rPr lang="en-US" dirty="0"/>
              <a:t>If the question is about equity, we break outcomes down by region, category, or access point.</a:t>
            </a:r>
          </a:p>
          <a:p>
            <a:pPr marL="171450" indent="-171450">
              <a:buFont typeface="Arial" panose="020B0604020202020204" pitchFamily="34" charset="0"/>
              <a:buChar char="•"/>
            </a:pPr>
            <a:r>
              <a:rPr lang="en-US" dirty="0"/>
              <a:t>If the question is about demand, we look at intake trends over time.</a:t>
            </a:r>
          </a:p>
          <a:p>
            <a:r>
              <a:rPr lang="en-US" dirty="0"/>
              <a:t>Pause</a:t>
            </a:r>
          </a:p>
          <a:p>
            <a:pPr marL="171450" indent="-171450">
              <a:buFont typeface="Arial" panose="020B0604020202020204" pitchFamily="34" charset="0"/>
              <a:buChar char="•"/>
            </a:pPr>
            <a:r>
              <a:rPr lang="en-US" dirty="0"/>
              <a:t>So the sequence matters: </a:t>
            </a:r>
            <a:r>
              <a:rPr lang="en-US" b="1" dirty="0"/>
              <a:t>Purpose → Question → Metric</a:t>
            </a:r>
          </a:p>
          <a:p>
            <a:pPr marL="171450" indent="-171450">
              <a:buFont typeface="Arial" panose="020B0604020202020204" pitchFamily="34" charset="0"/>
              <a:buChar char="•"/>
            </a:pPr>
            <a:r>
              <a:rPr lang="en-US" dirty="0"/>
              <a:t>Not the other way around.</a:t>
            </a:r>
          </a:p>
          <a:p>
            <a:pPr marL="171450" indent="-171450">
              <a:buFont typeface="Arial" panose="020B0604020202020204" pitchFamily="34" charset="0"/>
              <a:buChar char="•"/>
            </a:pPr>
            <a:r>
              <a:rPr lang="en-US" dirty="0"/>
              <a:t>And when we follow that sequence, three things improve immediately:</a:t>
            </a:r>
          </a:p>
          <a:p>
            <a:pPr marL="628650" lvl="1" indent="-171450">
              <a:buFont typeface="Arial" panose="020B0604020202020204" pitchFamily="34" charset="0"/>
              <a:buChar char="•"/>
            </a:pPr>
            <a:r>
              <a:rPr lang="en-US" dirty="0"/>
              <a:t>our reporting becomes clearer,</a:t>
            </a:r>
          </a:p>
          <a:p>
            <a:pPr marL="628650" lvl="1" indent="-171450">
              <a:buFont typeface="Arial" panose="020B0604020202020204" pitchFamily="34" charset="0"/>
              <a:buChar char="•"/>
            </a:pPr>
            <a:r>
              <a:rPr lang="en-US" dirty="0"/>
              <a:t>our dashboards become more focused,</a:t>
            </a:r>
          </a:p>
          <a:p>
            <a:pPr marL="628650" lvl="1" indent="-171450">
              <a:buFont typeface="Arial" panose="020B0604020202020204" pitchFamily="34" charset="0"/>
              <a:buChar char="•"/>
            </a:pPr>
            <a:r>
              <a:rPr lang="en-US" dirty="0"/>
              <a:t>and our conversations become much more aligned.</a:t>
            </a:r>
          </a:p>
          <a:p>
            <a:r>
              <a:rPr lang="en-US" dirty="0"/>
              <a:t>So as we move forward today, we’ll use a simple checkpoint before any metric or visualization: </a:t>
            </a:r>
            <a:r>
              <a:rPr lang="en-US" i="1" dirty="0"/>
              <a:t>What question is this actually trying to answer — and why does it matter?</a:t>
            </a:r>
            <a:endParaRPr lang="en-US" dirty="0"/>
          </a:p>
          <a:p>
            <a:endParaRPr lang="en-US" dirty="0"/>
          </a:p>
        </p:txBody>
      </p:sp>
    </p:spTree>
    <p:extLst>
      <p:ext uri="{BB962C8B-B14F-4D97-AF65-F5344CB8AC3E}">
        <p14:creationId xmlns:p14="http://schemas.microsoft.com/office/powerpoint/2010/main" val="87666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C45107EE-656B-596A-380C-41DEB9C17D50}"/>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362BE470-BDE6-0D64-A77C-E1B5D89D01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06624E36-B6C9-B7DD-45F1-05134E5D1D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Alright — now we move from </a:t>
            </a:r>
            <a:r>
              <a:rPr lang="en-US" i="1" dirty="0"/>
              <a:t>defining what a good metric is</a:t>
            </a:r>
            <a:r>
              <a:rPr lang="en-US" dirty="0"/>
              <a:t> to </a:t>
            </a:r>
            <a:r>
              <a:rPr lang="en-US" i="1" dirty="0"/>
              <a:t>structuring how we actually build one.</a:t>
            </a:r>
            <a:endParaRPr lang="en-US" dirty="0"/>
          </a:p>
          <a:p>
            <a:pPr marL="171450" indent="-171450">
              <a:buFont typeface="Arial" panose="020B0604020202020204" pitchFamily="34" charset="0"/>
              <a:buChar char="•"/>
            </a:pPr>
            <a:r>
              <a:rPr lang="en-US" dirty="0"/>
              <a:t>We’re going to look at two frameworks that help guide that process: </a:t>
            </a:r>
            <a:r>
              <a:rPr lang="en-US" b="1" dirty="0"/>
              <a:t>SMART and CLEAR</a:t>
            </a:r>
            <a:r>
              <a:rPr lang="en-US" dirty="0"/>
              <a:t>.</a:t>
            </a:r>
          </a:p>
          <a:p>
            <a:pPr marL="171450" indent="-171450">
              <a:buFont typeface="Arial" panose="020B0604020202020204" pitchFamily="34" charset="0"/>
              <a:buChar char="•"/>
            </a:pPr>
            <a:r>
              <a:rPr lang="en-US" dirty="0"/>
              <a:t>Most people are familiar with SMART. It’s been used for a long time in goal-setting and performance tracking because it forces clarity.</a:t>
            </a:r>
          </a:p>
          <a:p>
            <a:pPr marL="171450" indent="-171450">
              <a:buFont typeface="Arial" panose="020B0604020202020204" pitchFamily="34" charset="0"/>
              <a:buChar char="•"/>
            </a:pPr>
            <a:r>
              <a:rPr lang="en-US" dirty="0"/>
              <a:t>The key value of SMART is that it turns vague ideas into something measurable and accountable.</a:t>
            </a:r>
          </a:p>
          <a:p>
            <a:pPr marL="171450" indent="-171450">
              <a:buFont typeface="Arial" panose="020B0604020202020204" pitchFamily="34" charset="0"/>
              <a:buChar char="•"/>
            </a:pPr>
            <a:r>
              <a:rPr lang="en-US" dirty="0"/>
              <a:t>So instead of saying </a:t>
            </a:r>
            <a:r>
              <a:rPr lang="en-US" i="1" dirty="0"/>
              <a:t>“improve student literacy,”</a:t>
            </a:r>
            <a:r>
              <a:rPr lang="en-US" dirty="0"/>
              <a:t> we get something like: increase 3rd grade reading proficiency from 68% to 75% by May 2026.</a:t>
            </a:r>
          </a:p>
          <a:p>
            <a:pPr marL="171450" indent="-171450">
              <a:buFont typeface="Arial" panose="020B0604020202020204" pitchFamily="34" charset="0"/>
              <a:buChar char="•"/>
            </a:pPr>
            <a:r>
              <a:rPr lang="en-US" dirty="0"/>
              <a:t>Now we have something we can actually track, evaluate, and report on.</a:t>
            </a:r>
          </a:p>
          <a:p>
            <a:pPr marL="171450" indent="-171450">
              <a:buFont typeface="Arial" panose="020B0604020202020204" pitchFamily="34" charset="0"/>
              <a:buChar char="•"/>
            </a:pPr>
            <a:r>
              <a:rPr lang="en-US" dirty="0"/>
              <a:t>So SMART is really about </a:t>
            </a:r>
            <a:r>
              <a:rPr lang="en-US" b="1" dirty="0"/>
              <a:t>precision</a:t>
            </a:r>
            <a:r>
              <a:rPr lang="en-US" dirty="0"/>
              <a:t> — making sure we know exactly what success looks like and when we’re measuring it.</a:t>
            </a:r>
          </a:p>
          <a:p>
            <a:pPr marL="171450" indent="-171450">
              <a:buFont typeface="Arial" panose="020B0604020202020204" pitchFamily="34" charset="0"/>
              <a:buChar char="•"/>
            </a:pPr>
            <a:r>
              <a:rPr lang="en-US" dirty="0"/>
              <a:t>But in education systems and service environments, precision alone isn’t always enough.</a:t>
            </a:r>
          </a:p>
          <a:p>
            <a:pPr marL="171450" indent="-171450">
              <a:buFont typeface="Arial" panose="020B0604020202020204" pitchFamily="34" charset="0"/>
              <a:buChar char="•"/>
            </a:pPr>
            <a:r>
              <a:rPr lang="en-US" dirty="0"/>
              <a:t>Because we’re not just dealing with controlled inputs — we’re dealing with people, changing needs, and evolving conditions.</a:t>
            </a:r>
          </a:p>
          <a:p>
            <a:endParaRPr lang="en-US" dirty="0"/>
          </a:p>
          <a:p>
            <a:r>
              <a:rPr lang="en-US" dirty="0"/>
              <a:t>That’s where CLEAR becomes useful.</a:t>
            </a:r>
          </a:p>
          <a:p>
            <a:pPr marL="171450" indent="-171450">
              <a:buFont typeface="Arial" panose="020B0604020202020204" pitchFamily="34" charset="0"/>
              <a:buChar char="•"/>
            </a:pPr>
            <a:r>
              <a:rPr lang="en-US" dirty="0"/>
              <a:t>CLEAR doesn’t replace SMART — it adds a second lens that focuses on how usable and sustainable a metric actually is in practice.</a:t>
            </a:r>
          </a:p>
          <a:p>
            <a:pPr marL="171450" indent="-171450">
              <a:buFont typeface="Arial" panose="020B0604020202020204" pitchFamily="34" charset="0"/>
              <a:buChar char="•"/>
            </a:pPr>
            <a:r>
              <a:rPr lang="en-US" dirty="0"/>
              <a:t>So while SMART asks: </a:t>
            </a:r>
            <a:r>
              <a:rPr lang="en-US" i="1" dirty="0"/>
              <a:t>“Is this well-defined?” </a:t>
            </a:r>
            <a:r>
              <a:rPr lang="en-US" dirty="0"/>
              <a:t>CLEAR asks: </a:t>
            </a:r>
            <a:r>
              <a:rPr lang="en-US" i="1" dirty="0"/>
              <a:t>“Is this actually workable in the real world?”</a:t>
            </a:r>
          </a:p>
          <a:p>
            <a:pPr marL="171450" indent="-171450">
              <a:buFont typeface="Arial" panose="020B0604020202020204" pitchFamily="34" charset="0"/>
              <a:buChar char="•"/>
            </a:pPr>
            <a:r>
              <a:rPr lang="en-US" dirty="0"/>
              <a:t>Let’s break it down briefly:</a:t>
            </a:r>
          </a:p>
          <a:p>
            <a:pPr marL="628650" lvl="1" indent="-171450">
              <a:buFont typeface="Arial" panose="020B0604020202020204" pitchFamily="34" charset="0"/>
              <a:buChar char="•"/>
            </a:pPr>
            <a:r>
              <a:rPr lang="en-US" b="1" dirty="0"/>
              <a:t>Collaborative</a:t>
            </a:r>
            <a:r>
              <a:rPr lang="en-US" dirty="0"/>
              <a:t> — was this metric built with the people who use or are affected by it? </a:t>
            </a:r>
          </a:p>
          <a:p>
            <a:pPr marL="628650" lvl="1" indent="-171450">
              <a:buFont typeface="Arial" panose="020B0604020202020204" pitchFamily="34" charset="0"/>
              <a:buChar char="•"/>
            </a:pPr>
            <a:r>
              <a:rPr lang="en-US" b="1" dirty="0"/>
              <a:t>Limited</a:t>
            </a:r>
            <a:r>
              <a:rPr lang="en-US" dirty="0"/>
              <a:t> — are we focused on what matters most, or trying to track everything? </a:t>
            </a:r>
          </a:p>
          <a:p>
            <a:pPr marL="628650" lvl="1" indent="-171450">
              <a:buFont typeface="Arial" panose="020B0604020202020204" pitchFamily="34" charset="0"/>
              <a:buChar char="•"/>
            </a:pPr>
            <a:r>
              <a:rPr lang="en-US" b="1" dirty="0"/>
              <a:t>Emotional</a:t>
            </a:r>
            <a:r>
              <a:rPr lang="en-US" dirty="0"/>
              <a:t> — does this connect back to purpose in a way that resonates with stakeholders? </a:t>
            </a:r>
          </a:p>
          <a:p>
            <a:pPr marL="628650" lvl="1" indent="-171450">
              <a:buFont typeface="Arial" panose="020B0604020202020204" pitchFamily="34" charset="0"/>
              <a:buChar char="•"/>
            </a:pPr>
            <a:r>
              <a:rPr lang="en-US" b="1" dirty="0"/>
              <a:t>Appreciable</a:t>
            </a:r>
            <a:r>
              <a:rPr lang="en-US" dirty="0"/>
              <a:t> — can progress be broken into visible, smaller steps instead of only end results? </a:t>
            </a:r>
          </a:p>
          <a:p>
            <a:pPr marL="628650" lvl="1" indent="-171450">
              <a:buFont typeface="Arial" panose="020B0604020202020204" pitchFamily="34" charset="0"/>
              <a:buChar char="•"/>
            </a:pPr>
            <a:r>
              <a:rPr lang="en-US" b="1" dirty="0"/>
              <a:t>Refinable</a:t>
            </a:r>
            <a:r>
              <a:rPr lang="en-US" dirty="0"/>
              <a:t> — can we adjust the metric as we learn more over time? </a:t>
            </a:r>
          </a:p>
          <a:p>
            <a:pPr marL="171450" lvl="0" indent="-171450">
              <a:buFont typeface="Arial" panose="020B0604020202020204" pitchFamily="34" charset="0"/>
              <a:buChar char="•"/>
            </a:pPr>
            <a:r>
              <a:rPr lang="en-US" dirty="0"/>
              <a:t>So CLEAR is really about </a:t>
            </a:r>
            <a:r>
              <a:rPr lang="en-US" b="1" dirty="0"/>
              <a:t>usability and adaptability</a:t>
            </a:r>
            <a:r>
              <a:rPr lang="en-US" dirty="0"/>
              <a:t>, not just definition.</a:t>
            </a:r>
          </a:p>
          <a:p>
            <a:pPr marL="171450" lvl="0" indent="-171450">
              <a:buFont typeface="Arial" panose="020B0604020202020204" pitchFamily="34" charset="0"/>
              <a:buChar char="•"/>
            </a:pPr>
            <a:r>
              <a:rPr lang="en-US" dirty="0"/>
              <a:t>And here’s the key takeaway: You don’t choose SMART or CLEAR — you use both.</a:t>
            </a:r>
          </a:p>
          <a:p>
            <a:pPr marL="628650" lvl="1" indent="-171450">
              <a:buFont typeface="Arial" panose="020B0604020202020204" pitchFamily="34" charset="0"/>
              <a:buChar char="•"/>
            </a:pPr>
            <a:r>
              <a:rPr lang="en-US" dirty="0"/>
              <a:t>SMART gives structure to the metric itself.</a:t>
            </a:r>
          </a:p>
          <a:p>
            <a:pPr marL="628650" lvl="1" indent="-171450">
              <a:buFont typeface="Arial" panose="020B0604020202020204" pitchFamily="34" charset="0"/>
              <a:buChar char="•"/>
            </a:pPr>
            <a:r>
              <a:rPr lang="en-US" dirty="0"/>
              <a:t>CLEAR shapes how that metric is built, understood, and evolved.</a:t>
            </a:r>
          </a:p>
          <a:p>
            <a:r>
              <a:rPr lang="en-US" dirty="0"/>
              <a:t>Together, they ensure we’re not just creating metrics that are technically correct…but metrics that are meaningful, usable, and sustainable in practice.</a:t>
            </a:r>
          </a:p>
          <a:p>
            <a:endParaRPr lang="en-US" dirty="0"/>
          </a:p>
        </p:txBody>
      </p:sp>
    </p:spTree>
    <p:extLst>
      <p:ext uri="{BB962C8B-B14F-4D97-AF65-F5344CB8AC3E}">
        <p14:creationId xmlns:p14="http://schemas.microsoft.com/office/powerpoint/2010/main" val="19142327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F3D0E4A1-F4BC-AD8C-3720-A77053DF39CD}"/>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2AFA3D85-C2AA-2416-F261-5A9A62E4D3E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4DACD082-C898-BEC1-98BC-0A489272353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Now we get to a really important question: </a:t>
            </a:r>
            <a:r>
              <a:rPr lang="en-US" b="1" dirty="0"/>
              <a:t>What actually makes a good metric?</a:t>
            </a:r>
            <a:endParaRPr lang="en-US" dirty="0"/>
          </a:p>
          <a:p>
            <a:pPr marL="171450" indent="-171450">
              <a:buFont typeface="Arial" panose="020B0604020202020204" pitchFamily="34" charset="0"/>
              <a:buChar char="•"/>
            </a:pPr>
            <a:r>
              <a:rPr lang="en-US" dirty="0"/>
              <a:t>Because once we’ve defined purpose, built a question, and structured a metric — we still need a way to evaluate whether that metric is actually any good.</a:t>
            </a:r>
          </a:p>
          <a:p>
            <a:pPr marL="171450" indent="-171450">
              <a:buFont typeface="Arial" panose="020B0604020202020204" pitchFamily="34" charset="0"/>
              <a:buChar char="•"/>
            </a:pPr>
            <a:r>
              <a:rPr lang="en-US" dirty="0"/>
              <a:t>At the simplest level, a metric is just a measurement. But not all measurements are useful.</a:t>
            </a:r>
          </a:p>
          <a:p>
            <a:pPr marL="171450" indent="-171450">
              <a:buFont typeface="Arial" panose="020B0604020202020204" pitchFamily="34" charset="0"/>
              <a:buChar char="•"/>
            </a:pPr>
            <a:r>
              <a:rPr lang="en-US" dirty="0"/>
              <a:t>What separates a useful metric from a noisy one is a set of core quality checks.</a:t>
            </a:r>
          </a:p>
          <a:p>
            <a:pPr marL="628650" lvl="1" indent="-171450">
              <a:buFont typeface="Arial" panose="020B0604020202020204" pitchFamily="34" charset="0"/>
              <a:buChar char="•"/>
            </a:pPr>
            <a:r>
              <a:rPr lang="en-US" dirty="0"/>
              <a:t>The first is </a:t>
            </a:r>
            <a:r>
              <a:rPr lang="en-US" b="1" dirty="0"/>
              <a:t>validity and reliability</a:t>
            </a:r>
            <a:r>
              <a:rPr lang="en-US" dirty="0"/>
              <a:t>. A good metric has to measure the right thing — and it has to measure it consistently. So if different teams define something like “resolved request” differently, then we lose reliability — because we’re no longer comparing the same thing. And if we’re measuring something like “student engagement” but only using attendance, then we may be missing the actual construct we care about — that’s a validity issue.</a:t>
            </a:r>
          </a:p>
          <a:p>
            <a:pPr marL="628650" lvl="1" indent="-171450">
              <a:buFont typeface="Arial" panose="020B0604020202020204" pitchFamily="34" charset="0"/>
              <a:buChar char="•"/>
            </a:pPr>
            <a:r>
              <a:rPr lang="en-US" dirty="0"/>
              <a:t>Next, a good metric has to be </a:t>
            </a:r>
            <a:r>
              <a:rPr lang="en-US" b="1" dirty="0"/>
              <a:t>understandable</a:t>
            </a:r>
            <a:r>
              <a:rPr lang="en-US" dirty="0"/>
              <a:t>. If a metric requires a long explanation or multiple caveats before someone can interpret it, it’s unlikely to be used effectively. A simple test is: Can I explain this clearly in one sentence to someone outside my team?</a:t>
            </a:r>
          </a:p>
          <a:p>
            <a:pPr marL="628650" lvl="1" indent="-171450">
              <a:buFont typeface="Arial" panose="020B0604020202020204" pitchFamily="34" charset="0"/>
              <a:buChar char="•"/>
            </a:pPr>
            <a:r>
              <a:rPr lang="en-US" dirty="0"/>
              <a:t>Then we want metrics that are </a:t>
            </a:r>
            <a:r>
              <a:rPr lang="en-US" b="1" dirty="0"/>
              <a:t>actionable</a:t>
            </a:r>
            <a:r>
              <a:rPr lang="en-US" dirty="0"/>
              <a:t>. Meaning: can someone actually use this to make a decision or drive improvement? Some metrics are informative but passive - they describe a condition but don’t point toward action. A strong metric should connect directly to something we can influence.</a:t>
            </a:r>
          </a:p>
          <a:p>
            <a:pPr marL="628650" lvl="1" indent="-171450">
              <a:buFont typeface="Arial" panose="020B0604020202020204" pitchFamily="34" charset="0"/>
              <a:buChar char="•"/>
            </a:pPr>
            <a:r>
              <a:rPr lang="en-US" dirty="0"/>
              <a:t>We also need metrics to be </a:t>
            </a:r>
            <a:r>
              <a:rPr lang="en-US" b="1" dirty="0"/>
              <a:t>comparable over time</a:t>
            </a:r>
            <a:r>
              <a:rPr lang="en-US" dirty="0"/>
              <a:t>. Because without consistency in definition, we lose the ability to track change — and ultimately, we lose the ability to measure improvement. So stability in how we define and calculate metrics is just as important as the metric itself.</a:t>
            </a:r>
          </a:p>
          <a:p>
            <a:pPr marL="628650" lvl="1" indent="-171450">
              <a:buFont typeface="Arial" panose="020B0604020202020204" pitchFamily="34" charset="0"/>
              <a:buChar char="•"/>
            </a:pPr>
            <a:r>
              <a:rPr lang="en-US" dirty="0"/>
              <a:t>And finally, everything has to be </a:t>
            </a:r>
            <a:r>
              <a:rPr lang="en-US" b="1" dirty="0"/>
              <a:t>aligned to purpose</a:t>
            </a:r>
            <a:r>
              <a:rPr lang="en-US" dirty="0"/>
              <a:t>. Every metric should trace back to a goal, a strategy, or a specific question we’re trying to answer. If it doesn’t support a decision, clarify understanding, or inform action — it’s probably adding noise rather than value.</a:t>
            </a:r>
          </a:p>
          <a:p>
            <a:pPr marL="171450" lvl="0" indent="-171450">
              <a:buFont typeface="Arial" panose="020B0604020202020204" pitchFamily="34" charset="0"/>
              <a:buChar char="•"/>
            </a:pPr>
            <a:r>
              <a:rPr lang="en-US" dirty="0"/>
              <a:t>So when we put this together, a strong metric is one that is: valid and reliable, understandable, actionable, comparable over time, and aligned to purpose.</a:t>
            </a:r>
          </a:p>
          <a:p>
            <a:pPr marL="171450" lvl="0" indent="-171450">
              <a:buFont typeface="Arial" panose="020B0604020202020204" pitchFamily="34" charset="0"/>
              <a:buChar char="•"/>
            </a:pPr>
            <a:r>
              <a:rPr lang="en-US" dirty="0"/>
              <a:t>And when those conditions are in place, something important happens: Metrics stop being just reporting artifacts…and start becoming tools for improvement and decision-making.</a:t>
            </a:r>
          </a:p>
          <a:p>
            <a:r>
              <a:rPr lang="en-US" dirty="0"/>
              <a:t>And now that we’ve established what good looks like, the next question becomes: </a:t>
            </a:r>
            <a:r>
              <a:rPr lang="en-US" b="1" dirty="0"/>
              <a:t>What goes wrong when these qualities aren’t present?</a:t>
            </a:r>
            <a:endParaRPr lang="en-US" dirty="0"/>
          </a:p>
          <a:p>
            <a:endParaRPr lang="en-US" dirty="0"/>
          </a:p>
        </p:txBody>
      </p:sp>
    </p:spTree>
    <p:extLst>
      <p:ext uri="{BB962C8B-B14F-4D97-AF65-F5344CB8AC3E}">
        <p14:creationId xmlns:p14="http://schemas.microsoft.com/office/powerpoint/2010/main" val="927395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FD110C0E-DD55-DC91-0D08-9650119776B9}"/>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CBB756DE-A32C-AB5C-1874-57DB49E296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CC79AD0C-4C05-769B-CBA3-7FF37A4DCAC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Now that we’ve talked about what makes a good metric, we need to look at the other side of the equation.</a:t>
            </a:r>
          </a:p>
          <a:p>
            <a:pPr marL="171450" indent="-171450">
              <a:buFont typeface="Arial" panose="020B0604020202020204" pitchFamily="34" charset="0"/>
              <a:buChar char="•"/>
            </a:pPr>
            <a:r>
              <a:rPr lang="en-US" dirty="0"/>
              <a:t>Because even well-intentioned metrics can fail — and when they do, it usually falls into a few predictable patterns.</a:t>
            </a:r>
          </a:p>
          <a:p>
            <a:pPr marL="628650" lvl="1" indent="-171450">
              <a:buFont typeface="Arial" panose="020B0604020202020204" pitchFamily="34" charset="0"/>
              <a:buChar char="•"/>
            </a:pPr>
            <a:r>
              <a:rPr lang="en-US" dirty="0"/>
              <a:t>The first is </a:t>
            </a:r>
            <a:r>
              <a:rPr lang="en-US" b="1" dirty="0"/>
              <a:t>vanity metrics</a:t>
            </a:r>
            <a:r>
              <a:rPr lang="en-US" dirty="0"/>
              <a:t>. These are metrics that look impressive but don’t actually tell us whether anything improved. For example, the number of trainings delivered might sound positive — but it doesn’t tell us whether behavior changed as a result. It’s activity, not impact.</a:t>
            </a:r>
          </a:p>
          <a:p>
            <a:pPr marL="628650" lvl="1" indent="-171450">
              <a:buFont typeface="Arial" panose="020B0604020202020204" pitchFamily="34" charset="0"/>
              <a:buChar char="•"/>
            </a:pPr>
            <a:r>
              <a:rPr lang="en-US" dirty="0"/>
              <a:t>The next is </a:t>
            </a:r>
            <a:r>
              <a:rPr lang="en-US" b="1" dirty="0"/>
              <a:t>misaligned measures</a:t>
            </a:r>
            <a:r>
              <a:rPr lang="en-US" dirty="0"/>
              <a:t>. This is when the metric doesn’t actually match the question or goal it’s supposed to represent. For instance, using attendance as a proxy for teacher effectiveness — or measuring program success only by how many students were served. In both cases, the metric is pointing in a slightly different direction than the intent.</a:t>
            </a:r>
          </a:p>
          <a:p>
            <a:pPr marL="628650" lvl="1" indent="-171450">
              <a:buFont typeface="Arial" panose="020B0604020202020204" pitchFamily="34" charset="0"/>
              <a:buChar char="•"/>
            </a:pPr>
            <a:r>
              <a:rPr lang="en-US" dirty="0"/>
              <a:t>Then we have </a:t>
            </a:r>
            <a:r>
              <a:rPr lang="en-US" b="1" dirty="0"/>
              <a:t>lack of context</a:t>
            </a:r>
            <a:r>
              <a:rPr lang="en-US" dirty="0"/>
              <a:t>. A number on its own doesn’t mean much. A 75% rate, an increase in referrals, a drop in attendance — none of that is interpretable without comparison. We need baselines, trends, or benchmarks to understand whether something is actually good or concerning.</a:t>
            </a:r>
          </a:p>
          <a:p>
            <a:pPr marL="628650" lvl="1" indent="-171450">
              <a:buFont typeface="Arial" panose="020B0604020202020204" pitchFamily="34" charset="0"/>
              <a:buChar char="•"/>
            </a:pPr>
            <a:r>
              <a:rPr lang="en-US" dirty="0"/>
              <a:t>Next is </a:t>
            </a:r>
            <a:r>
              <a:rPr lang="en-US" b="1" dirty="0"/>
              <a:t>overcounting or double counting</a:t>
            </a:r>
            <a:r>
              <a:rPr lang="en-US" dirty="0"/>
              <a:t>. This is more of a technical issue, but it shows up often in real systems — especially when multiple tools or teams are logging similar activity. The result is inflated numbers that can create confusion or reduce trust in the data.</a:t>
            </a:r>
          </a:p>
          <a:p>
            <a:pPr marL="628650" lvl="1" indent="-171450">
              <a:buFont typeface="Arial" panose="020B0604020202020204" pitchFamily="34" charset="0"/>
              <a:buChar char="•"/>
            </a:pPr>
            <a:r>
              <a:rPr lang="en-US" dirty="0"/>
              <a:t>And finally, we have </a:t>
            </a:r>
            <a:r>
              <a:rPr lang="en-US" b="1" dirty="0"/>
              <a:t>equity blind spots</a:t>
            </a:r>
            <a:r>
              <a:rPr lang="en-US" dirty="0"/>
              <a:t>. This is one of the most important failure modes. Because a metric can look fine overall, but hide very different experiences underneath it. If we only look at averages, we can miss differences across regions, campuses, or student groups — and that limits how well we can actually improve outcomes.</a:t>
            </a:r>
          </a:p>
          <a:p>
            <a:pPr marL="0" indent="0">
              <a:buFont typeface="Arial" panose="020B0604020202020204" pitchFamily="34" charset="0"/>
              <a:buNone/>
            </a:pPr>
            <a:r>
              <a:rPr lang="en-US" dirty="0"/>
              <a:t>So when you put all of these together, the common theme is this: Metrics fail when they look complete on the surface, but don’t actually help us understand or improve what’s happening underneath.</a:t>
            </a:r>
          </a:p>
        </p:txBody>
      </p:sp>
    </p:spTree>
    <p:extLst>
      <p:ext uri="{BB962C8B-B14F-4D97-AF65-F5344CB8AC3E}">
        <p14:creationId xmlns:p14="http://schemas.microsoft.com/office/powerpoint/2010/main" val="204921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113862A7-CF21-9148-ECFF-3083CE6B577F}"/>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6F861F23-63B7-4EC1-70F9-A15CAD54F1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B799628A-2720-4E92-F87B-D52617584A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681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CB846FCF-77F4-3A0A-4A34-A4DDB87E68D4}"/>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8900679E-07A8-8279-A4B2-3F02DC4F71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04A31F35-AEA9-29EB-880E-7669ED21CCB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9222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416906B5-A1F9-2206-CF0E-1D2C26CFAEBA}"/>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5F7C19A4-9690-DB83-0E19-C3259E8C2D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23EEE05E-0834-ECF0-7930-782278A2824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Now that we’ve talked about how to design strong metrics — and how they can fail — the next step is just as important: </a:t>
            </a:r>
            <a:r>
              <a:rPr lang="en-US" b="1" dirty="0"/>
              <a:t>How we communicate them.</a:t>
            </a:r>
            <a:endParaRPr lang="en-US" dirty="0"/>
          </a:p>
          <a:p>
            <a:pPr marL="171450" indent="-171450">
              <a:buFont typeface="Arial" panose="020B0604020202020204" pitchFamily="34" charset="0"/>
              <a:buChar char="•"/>
            </a:pPr>
            <a:r>
              <a:rPr lang="en-US" dirty="0"/>
              <a:t>This ties right back to our data storytelling concepts. Even a well-designed metric can lose its impact if it’s not presented clearly.</a:t>
            </a:r>
          </a:p>
          <a:p>
            <a:pPr marL="171450" indent="-171450">
              <a:buFont typeface="Arial" panose="020B0604020202020204" pitchFamily="34" charset="0"/>
              <a:buChar char="•"/>
            </a:pPr>
            <a:r>
              <a:rPr lang="en-US" dirty="0"/>
              <a:t>And in many cases, the challenge isn’t the data — it’s how the data is communicated.</a:t>
            </a:r>
          </a:p>
          <a:p>
            <a:pPr marL="628650" lvl="1" indent="-171450">
              <a:buFont typeface="Arial" panose="020B0604020202020204" pitchFamily="34" charset="0"/>
              <a:buChar char="•"/>
            </a:pPr>
            <a:r>
              <a:rPr lang="en-US" dirty="0"/>
              <a:t>The first principle is to </a:t>
            </a:r>
            <a:r>
              <a:rPr lang="en-US" b="1" dirty="0"/>
              <a:t>simplify visuals to highlight the signal, not the noise</a:t>
            </a:r>
            <a:r>
              <a:rPr lang="en-US" dirty="0"/>
              <a:t>. It’s very easy to overload a chart with too much information — too many colors, labels, or metrics competing for attention. But the goal of a visualization isn’t to show everything — it’s to make the key insight obvious.</a:t>
            </a:r>
          </a:p>
          <a:p>
            <a:pPr marL="628650" lvl="1" indent="-171450">
              <a:buFont typeface="Arial" panose="020B0604020202020204" pitchFamily="34" charset="0"/>
              <a:buChar char="•"/>
            </a:pPr>
            <a:r>
              <a:rPr lang="en-US" dirty="0"/>
              <a:t>Next, metrics should </a:t>
            </a:r>
            <a:r>
              <a:rPr lang="en-US" b="1" dirty="0"/>
              <a:t>always be paired with context</a:t>
            </a:r>
            <a:r>
              <a:rPr lang="en-US" dirty="0"/>
              <a:t>. A number on its own doesn’t mean much. We need to anchor it to something: a baseline, a target, or a comparison point That’s what allows someone to interpret whether the number is good, concerning, or changing.</a:t>
            </a:r>
          </a:p>
          <a:p>
            <a:pPr marL="628650" lvl="1" indent="-171450">
              <a:buFont typeface="Arial" panose="020B0604020202020204" pitchFamily="34" charset="0"/>
              <a:buChar char="•"/>
            </a:pPr>
            <a:r>
              <a:rPr lang="en-US" dirty="0"/>
              <a:t>Third, we want to </a:t>
            </a:r>
            <a:r>
              <a:rPr lang="en-US" b="1" dirty="0"/>
              <a:t>emphasize trends over single points in time</a:t>
            </a:r>
            <a:r>
              <a:rPr lang="en-US" dirty="0"/>
              <a:t>. Single data points can be misleading. What really matters is direction: Are things improving? Declining? Staying consistent? That’s what supports better decisions.</a:t>
            </a:r>
          </a:p>
          <a:p>
            <a:pPr marL="628650" lvl="1" indent="-171450">
              <a:buFont typeface="Arial" panose="020B0604020202020204" pitchFamily="34" charset="0"/>
              <a:buChar char="•"/>
            </a:pPr>
            <a:r>
              <a:rPr lang="en-US" dirty="0"/>
              <a:t>And finally, one of the most overlooked techniques: </a:t>
            </a:r>
            <a:r>
              <a:rPr lang="en-US" b="1" dirty="0"/>
              <a:t>Narrative titles. </a:t>
            </a:r>
            <a:r>
              <a:rPr lang="en-US" dirty="0"/>
              <a:t>Instead of labeling a chart “Survey Results” or “Q3 Data,”</a:t>
            </a:r>
            <a:br>
              <a:rPr lang="en-US" dirty="0"/>
            </a:br>
            <a:r>
              <a:rPr lang="en-US" dirty="0"/>
              <a:t>we use the title to communicate the takeaway. For example: “Satisfaction Improved 12% Since Spring” Now the audience doesn’t have to interpret first — they immediately understand the message.</a:t>
            </a:r>
          </a:p>
          <a:p>
            <a:pPr marL="171450" lvl="0" indent="-171450">
              <a:buFont typeface="Arial" panose="020B0604020202020204" pitchFamily="34" charset="0"/>
              <a:buChar char="•"/>
            </a:pPr>
            <a:r>
              <a:rPr lang="en-US" dirty="0"/>
              <a:t>So the overall idea is this: Good communication reduces the amount of work your audience has to do. It makes the insight clear, the context visible, and the takeaway immediate.</a:t>
            </a:r>
          </a:p>
          <a:p>
            <a:pPr marL="0" lvl="0" indent="0">
              <a:buFont typeface="Arial" panose="020B0604020202020204" pitchFamily="34" charset="0"/>
              <a:buNone/>
            </a:pPr>
            <a:r>
              <a:rPr lang="en-US" dirty="0"/>
              <a:t>Ultimately, metrics aren’t just meant to be reported, they’re meant to be understood and acted on.</a:t>
            </a:r>
          </a:p>
          <a:p>
            <a:pPr marL="158750" indent="0">
              <a:buNone/>
            </a:pPr>
            <a:endParaRPr lang="en-US" dirty="0"/>
          </a:p>
        </p:txBody>
      </p:sp>
    </p:spTree>
    <p:extLst>
      <p:ext uri="{BB962C8B-B14F-4D97-AF65-F5344CB8AC3E}">
        <p14:creationId xmlns:p14="http://schemas.microsoft.com/office/powerpoint/2010/main" val="17225001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1C801503-81A0-5E43-A270-7A20879B449C}"/>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EE98E751-EC14-829F-9E7B-5051EADA05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29E50321-8EE0-86DD-2139-452C9145CFA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156299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FBF26542-BF3B-9420-B929-601E68C943EE}"/>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EA19C65D-88FC-5050-D744-66CB13A837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131BF044-58BB-93A3-8841-70BEE2E7F1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2321395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B2D9D6AF-F481-1023-4514-0098BE54C0B2}"/>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2A9B1934-7489-54C2-935D-7F012380CEB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F61D27A5-AFED-19E3-4D33-0DCFAF8607A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1099809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3724FBCE-5D59-63CD-EE24-6206667E3177}"/>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070C128F-32FC-826F-5746-7D0684779B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E01ACB3D-DB0C-FD31-8614-17E177775C7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2783115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8F584942-1826-D8FE-8C2B-F0B667D7F315}"/>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568A5F9F-5955-5C7D-3E2F-864F9A7BE7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2768694F-2B51-1553-B9FA-FF6FC69E6A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1232367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A29127CA-BBC2-5014-B552-9066E58B297E}"/>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A990A373-F2CF-97FD-BC3D-2BA0CC997F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3FB09777-71E4-7C0B-4C02-37D97E6CD51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3726037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4E1950B8-CAA1-009A-19B5-392610547F67}"/>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4CCB1235-2DA3-5186-05DA-F168E105F1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9951060C-C8D6-ED71-CF0E-DBA6A05C826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42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AECE17B8-E6C7-40FA-1035-8E397357BAA2}"/>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D4344AFF-088B-53B6-7F18-52DF1686A3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8CF15AD8-5F10-7E96-592D-929C21E5A1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As we wrap up, I want to bring this back to a few key ideas.</a:t>
            </a:r>
          </a:p>
          <a:p>
            <a:pPr marL="171450" indent="-171450">
              <a:buFont typeface="Arial" panose="020B0604020202020204" pitchFamily="34" charset="0"/>
              <a:buChar char="•"/>
            </a:pPr>
            <a:r>
              <a:rPr lang="en-US" dirty="0"/>
              <a:t>First — everything starts with </a:t>
            </a:r>
            <a:r>
              <a:rPr lang="en-US" b="1" dirty="0"/>
              <a:t>purpose and decision-making</a:t>
            </a:r>
            <a:r>
              <a:rPr lang="en-US" dirty="0"/>
              <a:t>. If we’re not clear on what decision we’re trying to support, the metric won’t have direction.</a:t>
            </a:r>
          </a:p>
          <a:p>
            <a:pPr marL="171450" indent="-171450">
              <a:buFont typeface="Arial" panose="020B0604020202020204" pitchFamily="34" charset="0"/>
              <a:buChar char="•"/>
            </a:pPr>
            <a:r>
              <a:rPr lang="en-US" dirty="0"/>
              <a:t>Second — strong data work is really about asking the right questions and turning those into </a:t>
            </a:r>
            <a:r>
              <a:rPr lang="en-US" b="1" dirty="0"/>
              <a:t>actionable insights</a:t>
            </a:r>
            <a:r>
              <a:rPr lang="en-US" dirty="0"/>
              <a:t>. Not just reporting numbers, but understanding what they mean and what they require us to do.</a:t>
            </a:r>
          </a:p>
          <a:p>
            <a:pPr marL="171450" indent="-171450">
              <a:buFont typeface="Arial" panose="020B0604020202020204" pitchFamily="34" charset="0"/>
              <a:buChar char="•"/>
            </a:pPr>
            <a:r>
              <a:rPr lang="en-US" dirty="0"/>
              <a:t>Third — good metrics aren’t just measurable… they’re </a:t>
            </a:r>
            <a:r>
              <a:rPr lang="en-US" b="1" dirty="0"/>
              <a:t>meaningful</a:t>
            </a:r>
            <a:r>
              <a:rPr lang="en-US" dirty="0"/>
              <a:t>. They reflect what actually matters — not just what’s easy to count.</a:t>
            </a:r>
          </a:p>
          <a:p>
            <a:pPr marL="171450" indent="-171450">
              <a:buFont typeface="Arial" panose="020B0604020202020204" pitchFamily="34" charset="0"/>
              <a:buChar char="•"/>
            </a:pPr>
            <a:r>
              <a:rPr lang="en-US" dirty="0"/>
              <a:t>Fourth — how we communicate data matters just as much as the data itself. Clarity, context, and intent determine whether people understand and use what we present.</a:t>
            </a:r>
          </a:p>
          <a:p>
            <a:pPr marL="171450" indent="-171450">
              <a:buFont typeface="Arial" panose="020B0604020202020204" pitchFamily="34" charset="0"/>
              <a:buChar char="•"/>
            </a:pPr>
            <a:r>
              <a:rPr lang="en-US" dirty="0"/>
              <a:t>And finally — the goal of all of this is action. Not dashboards. Not reports. </a:t>
            </a:r>
            <a:r>
              <a:rPr lang="en-US" b="1" dirty="0"/>
              <a:t>Action.</a:t>
            </a:r>
            <a:endParaRPr lang="en-US" dirty="0"/>
          </a:p>
          <a:p>
            <a:r>
              <a:rPr lang="en-US" dirty="0"/>
              <a:t>At the end of the day, data only has value if it leads to better decisions and better outcomes for students and families.</a:t>
            </a:r>
          </a:p>
          <a:p>
            <a:pPr marL="158750" indent="0">
              <a:buNone/>
            </a:pPr>
            <a:endParaRPr lang="en-US" dirty="0"/>
          </a:p>
        </p:txBody>
      </p:sp>
    </p:spTree>
    <p:extLst>
      <p:ext uri="{BB962C8B-B14F-4D97-AF65-F5344CB8AC3E}">
        <p14:creationId xmlns:p14="http://schemas.microsoft.com/office/powerpoint/2010/main" val="10932276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577A544C-FE3A-02CE-9FFB-8E7A1197DE30}"/>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A2CC0E3D-E99D-E48B-2488-F78B321FD6E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4CB1198E-20DF-BBA4-FE93-374FE9BEAF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35522575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2AA506BC-3882-14C0-DEB0-559D11C96BE4}"/>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87A87091-B068-77C0-CFF3-BEF899BB11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2929E492-CB0B-6015-27A6-17E278B962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Welcome, everyone—and thank you for being here at the Texas Education Technology Leadership Conference.</a:t>
            </a:r>
          </a:p>
          <a:p>
            <a:pPr marL="171450" indent="-171450">
              <a:buFont typeface="Arial" panose="020B0604020202020204" pitchFamily="34" charset="0"/>
              <a:buChar char="•"/>
            </a:pPr>
            <a:r>
              <a:rPr lang="en-US" dirty="0"/>
              <a:t>As technology leaders, you’re surrounded by data.</a:t>
            </a:r>
          </a:p>
          <a:p>
            <a:pPr marL="171450" indent="-171450">
              <a:buFont typeface="Arial" panose="020B0604020202020204" pitchFamily="34" charset="0"/>
              <a:buChar char="•"/>
            </a:pPr>
            <a:r>
              <a:rPr lang="en-US" dirty="0"/>
              <a:t>From student information systems and learning management platforms to cybersecurity reports and usage analytics—K–12 organizations have more data than ever before.</a:t>
            </a:r>
          </a:p>
          <a:p>
            <a:pPr marL="171450" indent="-171450">
              <a:buFont typeface="Arial" panose="020B0604020202020204" pitchFamily="34" charset="0"/>
              <a:buChar char="•"/>
            </a:pPr>
            <a:r>
              <a:rPr lang="en-US" dirty="0"/>
              <a:t>And to be clear, we’ve gotten really good at handling it. We can collect it, process it, aggregate it, and build dashboards that look impressive.</a:t>
            </a:r>
          </a:p>
          <a:p>
            <a:pPr marL="171450" indent="-171450">
              <a:buFont typeface="Arial" panose="020B0604020202020204" pitchFamily="34" charset="0"/>
              <a:buChar char="•"/>
            </a:pPr>
            <a:r>
              <a:rPr lang="en-US" dirty="0"/>
              <a:t>But here’s the problem. There’s still a gap between having data… and actually using it to drive decisions.</a:t>
            </a:r>
          </a:p>
          <a:p>
            <a:pPr marL="171450" indent="-171450">
              <a:buFont typeface="Arial" panose="020B0604020202020204" pitchFamily="34" charset="0"/>
              <a:buChar char="•"/>
            </a:pPr>
            <a:r>
              <a:rPr lang="en-US" dirty="0"/>
              <a:t>Because analysis does not automatically lead to understanding—and it definitely doesn’t guarantee action.</a:t>
            </a:r>
          </a:p>
          <a:p>
            <a:pPr marL="171450" indent="-171450">
              <a:buFont typeface="Arial" panose="020B0604020202020204" pitchFamily="34" charset="0"/>
              <a:buChar char="•"/>
            </a:pPr>
            <a:r>
              <a:rPr lang="en-US" dirty="0"/>
              <a:t>Too often, our dashboards inform…but they don’t inspire. They show what’s happening, but not what to do next.</a:t>
            </a:r>
          </a:p>
          <a:p>
            <a:pPr marL="171450" indent="-171450">
              <a:buFont typeface="Arial" panose="020B0604020202020204" pitchFamily="34" charset="0"/>
              <a:buChar char="•"/>
            </a:pPr>
            <a:r>
              <a:rPr lang="en-US" dirty="0"/>
              <a:t>And that’s the shift we need to make as leaders. It’s not about producing more data. It’s about translating that data into clear, meaningful insights that people can act on.</a:t>
            </a:r>
          </a:p>
          <a:p>
            <a:pPr marL="171450" indent="-171450">
              <a:buFont typeface="Arial" panose="020B0604020202020204" pitchFamily="34" charset="0"/>
              <a:buChar char="•"/>
            </a:pPr>
            <a:r>
              <a:rPr lang="en-US" dirty="0"/>
              <a:t>That’s where data storytelling comes in.</a:t>
            </a:r>
          </a:p>
          <a:p>
            <a:r>
              <a:rPr lang="en-US" dirty="0"/>
              <a:t>Today, we’re going to focus on how to bridge that gap—so you can move from reporting information to actually driving impact.</a:t>
            </a:r>
          </a:p>
        </p:txBody>
      </p:sp>
    </p:spTree>
    <p:extLst>
      <p:ext uri="{BB962C8B-B14F-4D97-AF65-F5344CB8AC3E}">
        <p14:creationId xmlns:p14="http://schemas.microsoft.com/office/powerpoint/2010/main" val="38943469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5EA9CDB6-9C7E-7F0E-57A4-9C655697E329}"/>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ED321166-A6C8-574B-29D1-D16E1971C05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D7E94CA7-0538-B675-FE9A-101C6A7DF56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endParaRPr lang="en-US" dirty="0"/>
          </a:p>
        </p:txBody>
      </p:sp>
    </p:spTree>
    <p:extLst>
      <p:ext uri="{BB962C8B-B14F-4D97-AF65-F5344CB8AC3E}">
        <p14:creationId xmlns:p14="http://schemas.microsoft.com/office/powerpoint/2010/main" val="10156090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b4fb2a17e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b4fb2a17e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38d79af3e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Let’s take a quick look at what you’ll walk away with from today’s session.</a:t>
            </a:r>
          </a:p>
          <a:p>
            <a:pPr marL="171450" indent="-171450">
              <a:buFont typeface="Arial" panose="020B0604020202020204" pitchFamily="34" charset="0"/>
              <a:buChar char="•"/>
            </a:pPr>
            <a:r>
              <a:rPr lang="en-US" dirty="0"/>
              <a:t>By the end of our time together, you’ll be able to define what actually makes data storytelling effective—not just the pieces, but how they work together.</a:t>
            </a:r>
          </a:p>
          <a:p>
            <a:pPr marL="171450" indent="-171450">
              <a:buFont typeface="Arial" panose="020B0604020202020204" pitchFamily="34" charset="0"/>
              <a:buChar char="•"/>
            </a:pPr>
            <a:r>
              <a:rPr lang="en-US" dirty="0"/>
              <a:t>You’ll also be able to analyze dashboards and data visuals a bit differently.</a:t>
            </a:r>
          </a:p>
          <a:p>
            <a:pPr marL="171450" indent="-171450">
              <a:buFont typeface="Arial" panose="020B0604020202020204" pitchFamily="34" charset="0"/>
              <a:buChar char="•"/>
            </a:pPr>
            <a:r>
              <a:rPr lang="en-US" dirty="0"/>
              <a:t>Not just </a:t>
            </a:r>
            <a:r>
              <a:rPr lang="en-US" i="1" dirty="0"/>
              <a:t>what do they show</a:t>
            </a:r>
            <a:r>
              <a:rPr lang="en-US" dirty="0"/>
              <a:t>—but </a:t>
            </a:r>
            <a:r>
              <a:rPr lang="en-US" i="1" dirty="0"/>
              <a:t>are they clear, are they useful, and are they potentially misleading?</a:t>
            </a:r>
          </a:p>
          <a:p>
            <a:pPr marL="171450" indent="-171450">
              <a:buFont typeface="Arial" panose="020B0604020202020204" pitchFamily="34" charset="0"/>
              <a:buChar char="•"/>
            </a:pPr>
            <a:r>
              <a:rPr lang="en-US" dirty="0"/>
              <a:t>From there, we’ll shift into evaluating metrics. Because one of the biggest challenges I see is not a lack of data—but a lack of meaningful metrics that actually support decisions.</a:t>
            </a:r>
          </a:p>
          <a:p>
            <a:pPr marL="171450" indent="-171450">
              <a:buFont typeface="Arial" panose="020B0604020202020204" pitchFamily="34" charset="0"/>
              <a:buChar char="•"/>
            </a:pPr>
            <a:r>
              <a:rPr lang="en-US" dirty="0"/>
              <a:t>So we’ll look at how to determine whether a metric is truly valuable…or just taking up space on a dashboard.</a:t>
            </a:r>
          </a:p>
          <a:p>
            <a:pPr marL="171450" indent="-171450">
              <a:buFont typeface="Arial" panose="020B0604020202020204" pitchFamily="34" charset="0"/>
              <a:buChar char="•"/>
            </a:pPr>
            <a:r>
              <a:rPr lang="en-US" dirty="0"/>
              <a:t>And finally, you’ll apply all of this. The goal is to help you take complex data and turn it into something that actually drives action—whether that’s informing a leadership decision, guiding a campus, or supporting student outcomes.</a:t>
            </a:r>
          </a:p>
          <a:p>
            <a:r>
              <a:rPr lang="en-US" dirty="0"/>
              <a:t>As we go through the session, I’d encourage you to think about your own reports, dashboards, or data conversations—and where these skills could apply.</a:t>
            </a: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B637BE93-88E7-9611-C5F2-474222BD56C8}"/>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303094E6-3699-669F-924F-FA66CE5D840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512FBA03-588C-1E2A-3E39-2FB7411AC6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Here’s a look at our agenda for today’s session.</a:t>
            </a:r>
          </a:p>
          <a:p>
            <a:pPr marL="171450" indent="-171450">
              <a:buFont typeface="Arial" panose="020B0604020202020204" pitchFamily="34" charset="0"/>
              <a:buChar char="•"/>
            </a:pPr>
            <a:r>
              <a:rPr lang="en-US" dirty="0"/>
              <a:t>We’ll begin with a brief welcome and overview to set the stage for our discussion.</a:t>
            </a:r>
          </a:p>
          <a:p>
            <a:pPr marL="171450" indent="-171450">
              <a:buFont typeface="Arial" panose="020B0604020202020204" pitchFamily="34" charset="0"/>
              <a:buChar char="•"/>
            </a:pPr>
            <a:r>
              <a:rPr lang="en-US" dirty="0"/>
              <a:t>Next, we’ll define data storytelling and explore why it is essential for transforming information into meaningful insights and informed decisions.</a:t>
            </a:r>
          </a:p>
          <a:p>
            <a:pPr marL="171450" indent="-171450">
              <a:buFont typeface="Arial" panose="020B0604020202020204" pitchFamily="34" charset="0"/>
              <a:buChar char="•"/>
            </a:pPr>
            <a:r>
              <a:rPr lang="en-US" dirty="0"/>
              <a:t>We’ll then discuss the importance of knowing your audience and how tailoring your message ensures clarity, relevance, and impact.</a:t>
            </a:r>
          </a:p>
          <a:p>
            <a:pPr marL="171450" indent="-171450">
              <a:buFont typeface="Arial" panose="020B0604020202020204" pitchFamily="34" charset="0"/>
              <a:buChar char="•"/>
            </a:pPr>
            <a:r>
              <a:rPr lang="en-US" dirty="0"/>
              <a:t>From there, we’ll review best practices in data storytelling, along with common pitfalls to avoid when communicating data.</a:t>
            </a:r>
          </a:p>
          <a:p>
            <a:pPr marL="171450" indent="-171450">
              <a:buFont typeface="Arial" panose="020B0604020202020204" pitchFamily="34" charset="0"/>
              <a:buChar char="•"/>
            </a:pPr>
            <a:r>
              <a:rPr lang="en-US" dirty="0"/>
              <a:t>In the second half of our session, we’ll shift our focus to the foundations of effective metrics—examining how to design measures that are purposeful, actionable, and aligned to organizational goals.</a:t>
            </a:r>
          </a:p>
          <a:p>
            <a:pPr marL="171450" indent="-171450">
              <a:buFont typeface="Arial" panose="020B0604020202020204" pitchFamily="34" charset="0"/>
              <a:buChar char="•"/>
            </a:pPr>
            <a:r>
              <a:rPr lang="en-US" dirty="0"/>
              <a:t>We’ll also explore strategies for communicating metrics effectively using clear visuals and compelling narratives.</a:t>
            </a:r>
          </a:p>
          <a:p>
            <a:pPr marL="171450" indent="-171450">
              <a:buFont typeface="Arial" panose="020B0604020202020204" pitchFamily="34" charset="0"/>
              <a:buChar char="•"/>
            </a:pPr>
            <a:r>
              <a:rPr lang="en-US" dirty="0"/>
              <a:t>To apply what we’ve learned, you’ll participate in an interactive activity that guides you from data to insight to action.</a:t>
            </a:r>
          </a:p>
          <a:p>
            <a:pPr marL="171450" indent="-171450">
              <a:buFont typeface="Arial" panose="020B0604020202020204" pitchFamily="34" charset="0"/>
              <a:buChar char="•"/>
            </a:pPr>
            <a:r>
              <a:rPr lang="en-US" dirty="0"/>
              <a:t>We’ll conclude with key takeaways, next steps, and time for questions.</a:t>
            </a:r>
          </a:p>
          <a:p>
            <a:r>
              <a:rPr lang="en-US" dirty="0"/>
              <a:t>Let’s get started.</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02739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a:extLst>
            <a:ext uri="{FF2B5EF4-FFF2-40B4-BE49-F238E27FC236}">
              <a16:creationId xmlns:a16="http://schemas.microsoft.com/office/drawing/2014/main" id="{96E72B6A-E8D2-E275-5C0D-465555550971}"/>
            </a:ext>
          </a:extLst>
        </p:cNvPr>
        <p:cNvGrpSpPr/>
        <p:nvPr/>
      </p:nvGrpSpPr>
      <p:grpSpPr>
        <a:xfrm>
          <a:off x="0" y="0"/>
          <a:ext cx="0" cy="0"/>
          <a:chOff x="0" y="0"/>
          <a:chExt cx="0" cy="0"/>
        </a:xfrm>
      </p:grpSpPr>
      <p:sp>
        <p:nvSpPr>
          <p:cNvPr id="51" name="Google Shape;51;p:notes">
            <a:extLst>
              <a:ext uri="{FF2B5EF4-FFF2-40B4-BE49-F238E27FC236}">
                <a16:creationId xmlns:a16="http://schemas.microsoft.com/office/drawing/2014/main" id="{2A73DB21-C8FF-1D43-57D9-81A0AD302B3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a:extLst>
              <a:ext uri="{FF2B5EF4-FFF2-40B4-BE49-F238E27FC236}">
                <a16:creationId xmlns:a16="http://schemas.microsoft.com/office/drawing/2014/main" id="{857F3195-0CF2-8BA9-72D3-02403026A35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82165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62FFC57F-4437-B0F1-FDF7-FAF6F871E9BF}"/>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DAFD8A6C-E606-2DCA-A123-105857CC5E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4D744D59-6EDB-78B8-2B03-67C0BA92A00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Now let’s define what we actually mean by data storytelling.</a:t>
            </a:r>
          </a:p>
          <a:p>
            <a:pPr marL="171450" indent="-171450">
              <a:buFont typeface="Arial" panose="020B0604020202020204" pitchFamily="34" charset="0"/>
              <a:buChar char="•"/>
            </a:pPr>
            <a:r>
              <a:rPr lang="en-US" dirty="0"/>
              <a:t>At its core, it’s the combination of three things—data, visuals, and narrative.</a:t>
            </a:r>
          </a:p>
          <a:p>
            <a:pPr marL="171450" indent="-171450">
              <a:buFont typeface="Arial" panose="020B0604020202020204" pitchFamily="34" charset="0"/>
              <a:buChar char="•"/>
            </a:pPr>
            <a:r>
              <a:rPr lang="en-US" dirty="0"/>
              <a:t>But more importantly, each of those plays a different role.</a:t>
            </a:r>
          </a:p>
          <a:p>
            <a:pPr marL="628650" lvl="1" indent="-171450">
              <a:buFont typeface="Arial" panose="020B0604020202020204" pitchFamily="34" charset="0"/>
              <a:buChar char="•"/>
            </a:pPr>
            <a:r>
              <a:rPr lang="en-US" dirty="0"/>
              <a:t>Data tells us what is happening. It gives us the facts and the foundation.</a:t>
            </a:r>
          </a:p>
          <a:p>
            <a:pPr marL="628650" lvl="1" indent="-171450">
              <a:buFont typeface="Arial" panose="020B0604020202020204" pitchFamily="34" charset="0"/>
              <a:buChar char="•"/>
            </a:pPr>
            <a:r>
              <a:rPr lang="en-US" dirty="0"/>
              <a:t>Visuals help us see patterns—trends, comparisons, outliers—things that are hard to catch in a table.</a:t>
            </a:r>
          </a:p>
          <a:p>
            <a:pPr marL="628650" lvl="1" indent="-171450">
              <a:buFont typeface="Arial" panose="020B0604020202020204" pitchFamily="34" charset="0"/>
              <a:buChar char="•"/>
            </a:pPr>
            <a:r>
              <a:rPr lang="en-US" dirty="0"/>
              <a:t>And then narrative is what ties it all together. That’s where we answer the most important question: </a:t>
            </a:r>
            <a:r>
              <a:rPr lang="en-US" i="1" dirty="0"/>
              <a:t>why does this matter?</a:t>
            </a:r>
          </a:p>
          <a:p>
            <a:pPr marL="171450" lvl="0" indent="-171450">
              <a:buFont typeface="Arial" panose="020B0604020202020204" pitchFamily="34" charset="0"/>
              <a:buChar char="•"/>
            </a:pPr>
            <a:r>
              <a:rPr lang="en-US" dirty="0"/>
              <a:t>Because without that piece, we’re just showing information—we’re not creating understanding. And ultimately, the goal is to move people through a progression.</a:t>
            </a:r>
          </a:p>
          <a:p>
            <a:pPr marL="628650" lvl="1" indent="-171450">
              <a:buFont typeface="Arial" panose="020B0604020202020204" pitchFamily="34" charset="0"/>
              <a:buChar char="•"/>
            </a:pPr>
            <a:r>
              <a:rPr lang="en-US" dirty="0"/>
              <a:t>From information…to insight…to action.</a:t>
            </a:r>
          </a:p>
          <a:p>
            <a:pPr marL="171450" lvl="0" indent="-171450">
              <a:buFont typeface="Arial" panose="020B0604020202020204" pitchFamily="34" charset="0"/>
              <a:buChar char="•"/>
            </a:pPr>
            <a:r>
              <a:rPr lang="en-US" dirty="0"/>
              <a:t>That last step is the one that’s most often missing. We show the data, maybe even highlight the insight—but we stop short of driving a decision. And that’s why this matters.</a:t>
            </a:r>
          </a:p>
          <a:p>
            <a:pPr marL="171450" lvl="0" indent="-171450">
              <a:buFont typeface="Arial" panose="020B0604020202020204" pitchFamily="34" charset="0"/>
              <a:buChar char="•"/>
            </a:pPr>
            <a:r>
              <a:rPr lang="en-US" dirty="0"/>
              <a:t>Because data, on its own, doesn’t persuade. People don’t make decisions because they saw a chart. They make decisions when they understand what it means—and what they’re supposed to do next.</a:t>
            </a:r>
          </a:p>
          <a:p>
            <a:pPr marL="0" lvl="0" indent="0">
              <a:buFont typeface="Arial" panose="020B0604020202020204" pitchFamily="34" charset="0"/>
              <a:buNone/>
            </a:pPr>
            <a:r>
              <a:rPr lang="en-US" dirty="0"/>
              <a:t>So as we go through the rest of the session, this is the lens we’re going to use: Are we just showing data…or are we actually telling a story that leads to action?</a:t>
            </a:r>
          </a:p>
          <a:p>
            <a:endParaRPr lang="en-US" dirty="0"/>
          </a:p>
        </p:txBody>
      </p:sp>
    </p:spTree>
    <p:extLst>
      <p:ext uri="{BB962C8B-B14F-4D97-AF65-F5344CB8AC3E}">
        <p14:creationId xmlns:p14="http://schemas.microsoft.com/office/powerpoint/2010/main" val="807588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EC9AAAB2-C113-B922-2BB9-8A0D2E70E18D}"/>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9C55A707-0BD4-AC92-FB2B-E1EFDD77BC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C65BF166-97C4-D0D3-78AB-6F253F0985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Now let’s talk about why this actually matters—specifically in your role as technology leaders. Because the reality is, most of the decisions you’re responsible for don’t come down to the data itself. They come down to how that data is understood.</a:t>
            </a:r>
          </a:p>
          <a:p>
            <a:pPr marL="171450" indent="-171450">
              <a:buFont typeface="Arial" panose="020B0604020202020204" pitchFamily="34" charset="0"/>
              <a:buChar char="•"/>
            </a:pPr>
            <a:r>
              <a:rPr lang="en-US" dirty="0"/>
              <a:t>You can have the right data on LMS usage, device access, cybersecurity readiness, or even AI implementation… …but if it’s not communicated clearly, it doesn’t lead to the right decisions. And that’s where we start to see problems.</a:t>
            </a:r>
          </a:p>
          <a:p>
            <a:pPr marL="171450" indent="-171450">
              <a:buFont typeface="Arial" panose="020B0604020202020204" pitchFamily="34" charset="0"/>
              <a:buChar char="•"/>
            </a:pPr>
            <a:r>
              <a:rPr lang="en-US" dirty="0"/>
              <a:t>Stakeholders don’t act on dashboards—they act on clarity. If a superintendent, a board member, or a campus leader doesn’t immediately understand what the data is saying and what it means for them… nothing happens. Or worse—decisions get made based on partial understanding. That’s where misalignment starts.</a:t>
            </a:r>
          </a:p>
          <a:p>
            <a:pPr marL="628650" lvl="1" indent="-171450">
              <a:buFont typeface="Arial" panose="020B0604020202020204" pitchFamily="34" charset="0"/>
              <a:buChar char="•"/>
            </a:pPr>
            <a:r>
              <a:rPr lang="en-US" dirty="0"/>
              <a:t>Technology investments don’t get fully adopted. Initiatives lose momentum. Or we solve the wrong problem entirely.</a:t>
            </a:r>
          </a:p>
          <a:p>
            <a:pPr marL="171450" lvl="0" indent="-171450">
              <a:buFont typeface="Arial" panose="020B0604020202020204" pitchFamily="34" charset="0"/>
              <a:buChar char="•"/>
            </a:pPr>
            <a:r>
              <a:rPr lang="en-US" dirty="0"/>
              <a:t>On the flip side, when data is communicated well—it drives action. It influences decisions, builds alignment, and accelerates change. And you see this across all the areas you’re working in:</a:t>
            </a:r>
          </a:p>
          <a:p>
            <a:pPr marL="628650" lvl="1" indent="-171450">
              <a:buFont typeface="Arial" panose="020B0604020202020204" pitchFamily="34" charset="0"/>
              <a:buChar char="•"/>
            </a:pPr>
            <a:r>
              <a:rPr lang="en-US" dirty="0"/>
              <a:t>LMS usage…digital adoption…cybersecurity…AI initiatives…</a:t>
            </a:r>
          </a:p>
          <a:p>
            <a:pPr marL="0" lvl="0" indent="0">
              <a:buFont typeface="Arial" panose="020B0604020202020204" pitchFamily="34" charset="0"/>
              <a:buNone/>
            </a:pPr>
            <a:r>
              <a:rPr lang="en-US" dirty="0"/>
              <a:t>In all of those cases, the difference between success and stagnation often comes down to one thing. Not the data itself, but how well it’s communicated.</a:t>
            </a:r>
          </a:p>
          <a:p>
            <a:endParaRPr lang="en-US" dirty="0"/>
          </a:p>
        </p:txBody>
      </p:sp>
    </p:spTree>
    <p:extLst>
      <p:ext uri="{BB962C8B-B14F-4D97-AF65-F5344CB8AC3E}">
        <p14:creationId xmlns:p14="http://schemas.microsoft.com/office/powerpoint/2010/main" val="1337873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a16="http://schemas.microsoft.com/office/drawing/2014/main" id="{92A0C064-FB9C-15FA-27CD-02C5E6A35D89}"/>
            </a:ext>
          </a:extLst>
        </p:cNvPr>
        <p:cNvGrpSpPr/>
        <p:nvPr/>
      </p:nvGrpSpPr>
      <p:grpSpPr>
        <a:xfrm>
          <a:off x="0" y="0"/>
          <a:ext cx="0" cy="0"/>
          <a:chOff x="0" y="0"/>
          <a:chExt cx="0" cy="0"/>
        </a:xfrm>
      </p:grpSpPr>
      <p:sp>
        <p:nvSpPr>
          <p:cNvPr id="75" name="Google Shape;75;g338d79af3e3_0_0:notes">
            <a:extLst>
              <a:ext uri="{FF2B5EF4-FFF2-40B4-BE49-F238E27FC236}">
                <a16:creationId xmlns:a16="http://schemas.microsoft.com/office/drawing/2014/main" id="{808FEE2F-63AB-FA60-7E30-EE28F04B9D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38d79af3e3_0_0:notes">
            <a:extLst>
              <a:ext uri="{FF2B5EF4-FFF2-40B4-BE49-F238E27FC236}">
                <a16:creationId xmlns:a16="http://schemas.microsoft.com/office/drawing/2014/main" id="{149D8745-06DF-9256-BCAA-07CB4838AED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One of the biggest reasons data fails to drive action has nothing to do with the data itself—it’s the audience.</a:t>
            </a:r>
          </a:p>
          <a:p>
            <a:pPr marL="171450" indent="-171450">
              <a:buFont typeface="Arial" panose="020B0604020202020204" pitchFamily="34" charset="0"/>
              <a:buChar char="•"/>
            </a:pPr>
            <a:r>
              <a:rPr lang="en-US" dirty="0"/>
              <a:t>Because the same data can tell very different stories depending on who’s looking at it.</a:t>
            </a:r>
          </a:p>
          <a:p>
            <a:pPr marL="628650" lvl="1" indent="-171450">
              <a:buFont typeface="Arial" panose="020B0604020202020204" pitchFamily="34" charset="0"/>
              <a:buChar char="•"/>
            </a:pPr>
            <a:r>
              <a:rPr lang="en-US" dirty="0"/>
              <a:t>A superintendent is thinking about outcomes and accountability.</a:t>
            </a:r>
          </a:p>
          <a:p>
            <a:pPr marL="628650" lvl="1" indent="-171450">
              <a:buFont typeface="Arial" panose="020B0604020202020204" pitchFamily="34" charset="0"/>
              <a:buChar char="•"/>
            </a:pPr>
            <a:r>
              <a:rPr lang="en-US" dirty="0"/>
              <a:t>A principal is thinking about where to focus support.</a:t>
            </a:r>
          </a:p>
          <a:p>
            <a:pPr marL="628650" lvl="1" indent="-171450">
              <a:buFont typeface="Arial" panose="020B0604020202020204" pitchFamily="34" charset="0"/>
              <a:buChar char="•"/>
            </a:pPr>
            <a:r>
              <a:rPr lang="en-US" dirty="0"/>
              <a:t>A CTO is thinking about systems, reliability, and cost.</a:t>
            </a:r>
          </a:p>
          <a:p>
            <a:pPr marL="171450" lvl="0" indent="-171450">
              <a:buFont typeface="Arial" panose="020B0604020202020204" pitchFamily="34" charset="0"/>
              <a:buChar char="•"/>
            </a:pPr>
            <a:r>
              <a:rPr lang="en-US" dirty="0"/>
              <a:t>And if we present the same dashboard the same way to all of them—we create misalignment. </a:t>
            </a:r>
          </a:p>
          <a:p>
            <a:pPr marL="171450" lvl="0" indent="-171450">
              <a:buFont typeface="Arial" panose="020B0604020202020204" pitchFamily="34" charset="0"/>
              <a:buChar char="•"/>
            </a:pPr>
            <a:r>
              <a:rPr lang="en-US" dirty="0"/>
              <a:t>We assume shared understanding…when it’s not actually there. And that shows up in a couple of ways.</a:t>
            </a:r>
          </a:p>
          <a:p>
            <a:pPr marL="628650" lvl="1" indent="-171450">
              <a:buFont typeface="Arial" panose="020B0604020202020204" pitchFamily="34" charset="0"/>
              <a:buChar char="•"/>
            </a:pPr>
            <a:r>
              <a:rPr lang="en-US" dirty="0"/>
              <a:t>Sometimes we give too much detail—every chart, every filter, every metric. And instead of clarity, it creates confusion.</a:t>
            </a:r>
          </a:p>
          <a:p>
            <a:pPr marL="628650" lvl="1" indent="-171450">
              <a:buFont typeface="Arial" panose="020B0604020202020204" pitchFamily="34" charset="0"/>
              <a:buChar char="•"/>
            </a:pPr>
            <a:r>
              <a:rPr lang="en-US" dirty="0"/>
              <a:t>Other times, we oversimplify—and the audience doesn’t trust what they’re seeing because they don’t have enough context.</a:t>
            </a:r>
          </a:p>
          <a:p>
            <a:pPr marL="171450" lvl="0" indent="-171450">
              <a:buFont typeface="Arial" panose="020B0604020202020204" pitchFamily="34" charset="0"/>
              <a:buChar char="•"/>
            </a:pPr>
            <a:r>
              <a:rPr lang="en-US" dirty="0"/>
              <a:t>So the goal isn’t just to present data. It’s to translate it.</a:t>
            </a:r>
          </a:p>
          <a:p>
            <a:pPr marL="171450" lvl="0" indent="-171450">
              <a:buFont typeface="Arial" panose="020B0604020202020204" pitchFamily="34" charset="0"/>
              <a:buChar char="•"/>
            </a:pPr>
            <a:r>
              <a:rPr lang="en-US" dirty="0"/>
              <a:t>Your job as a leader is to take the data and answer a very specific question:</a:t>
            </a:r>
          </a:p>
          <a:p>
            <a:r>
              <a:rPr lang="en-US" dirty="0"/>
              <a:t>What does this mean for </a:t>
            </a:r>
            <a:r>
              <a:rPr lang="en-US" i="1" dirty="0"/>
              <a:t>this audience</a:t>
            </a:r>
            <a:r>
              <a:rPr lang="en-US" dirty="0"/>
              <a:t>—and what do they need to do with it? Because if that part isn’t clear…nothing happens.</a:t>
            </a:r>
          </a:p>
          <a:p>
            <a:endParaRPr lang="en-US" dirty="0"/>
          </a:p>
        </p:txBody>
      </p:sp>
    </p:spTree>
    <p:extLst>
      <p:ext uri="{BB962C8B-B14F-4D97-AF65-F5344CB8AC3E}">
        <p14:creationId xmlns:p14="http://schemas.microsoft.com/office/powerpoint/2010/main" val="307946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989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21457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918753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6996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0246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5044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30896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0903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581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47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9400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3247131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p:nvPr/>
        </p:nvSpPr>
        <p:spPr>
          <a:xfrm>
            <a:off x="1053800" y="811148"/>
            <a:ext cx="10084400" cy="1518001"/>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4400" b="1" kern="0" dirty="0">
                <a:solidFill>
                  <a:srgbClr val="000000"/>
                </a:solidFill>
                <a:latin typeface="Century Gothic"/>
                <a:ea typeface="Century Gothic"/>
                <a:cs typeface="Century Gothic"/>
                <a:sym typeface="Century Gothic"/>
              </a:rPr>
              <a:t>Data Storytelling in Practice: </a:t>
            </a:r>
          </a:p>
          <a:p>
            <a:pPr algn="ctr" defTabSz="1219170">
              <a:buClr>
                <a:srgbClr val="000000"/>
              </a:buClr>
            </a:pPr>
            <a:r>
              <a:rPr lang="en-US" sz="4400" b="1" kern="0" dirty="0">
                <a:solidFill>
                  <a:srgbClr val="000000"/>
                </a:solidFill>
                <a:latin typeface="Century Gothic"/>
                <a:ea typeface="Century Gothic"/>
                <a:cs typeface="Century Gothic"/>
                <a:sym typeface="Century Gothic"/>
              </a:rPr>
              <a:t>Going Beyond the Numbers</a:t>
            </a:r>
          </a:p>
        </p:txBody>
      </p:sp>
      <p:sp>
        <p:nvSpPr>
          <p:cNvPr id="55" name="Google Shape;55;p13"/>
          <p:cNvSpPr txBox="1"/>
          <p:nvPr/>
        </p:nvSpPr>
        <p:spPr>
          <a:xfrm>
            <a:off x="268884" y="3032200"/>
            <a:ext cx="11654233" cy="151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800" kern="0" dirty="0">
                <a:solidFill>
                  <a:srgbClr val="FFFFFF"/>
                </a:solidFill>
                <a:latin typeface="Century Gothic"/>
                <a:ea typeface="Century Gothic"/>
                <a:cs typeface="Century Gothic"/>
                <a:sym typeface="Century Gothic"/>
              </a:rPr>
              <a:t>An Interactive Discussion on</a:t>
            </a:r>
          </a:p>
          <a:p>
            <a:pPr algn="ctr" defTabSz="1219170">
              <a:buClr>
                <a:srgbClr val="000000"/>
              </a:buClr>
            </a:pPr>
            <a:r>
              <a:rPr lang="en-US" sz="2800" kern="0" dirty="0">
                <a:solidFill>
                  <a:srgbClr val="FFFFFF"/>
                </a:solidFill>
                <a:latin typeface="Century Gothic"/>
                <a:ea typeface="Century Gothic"/>
                <a:cs typeface="Century Gothic"/>
                <a:sym typeface="Century Gothic"/>
              </a:rPr>
              <a:t>Strategies for Education Data Communication</a:t>
            </a:r>
            <a:endParaRPr lang="en" sz="2800" kern="0" dirty="0">
              <a:solidFill>
                <a:srgbClr val="FFFFFF"/>
              </a:solidFill>
              <a:latin typeface="Century Gothic"/>
              <a:ea typeface="Century Gothic"/>
              <a:cs typeface="Century Gothic"/>
              <a:sym typeface="Century Gothic"/>
            </a:endParaRPr>
          </a:p>
        </p:txBody>
      </p:sp>
      <p:sp>
        <p:nvSpPr>
          <p:cNvPr id="56" name="Google Shape;56;p13"/>
          <p:cNvSpPr txBox="1"/>
          <p:nvPr/>
        </p:nvSpPr>
        <p:spPr>
          <a:xfrm>
            <a:off x="154867" y="5753100"/>
            <a:ext cx="10094000" cy="9956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lang="en-US" sz="2400" kern="0" dirty="0">
              <a:solidFill>
                <a:srgbClr val="000000"/>
              </a:solidFill>
              <a:latin typeface="Century Gothic"/>
              <a:ea typeface="Century Gothic"/>
              <a:cs typeface="Century Gothic"/>
              <a:sym typeface="Century Gothic"/>
            </a:endParaRPr>
          </a:p>
          <a:p>
            <a:pPr defTabSz="1219170">
              <a:buClr>
                <a:srgbClr val="000000"/>
              </a:buClr>
            </a:pPr>
            <a:r>
              <a:rPr lang="en-US" sz="2400" kern="0" dirty="0">
                <a:solidFill>
                  <a:srgbClr val="000000"/>
                </a:solidFill>
                <a:latin typeface="Century Gothic"/>
                <a:ea typeface="Century Gothic"/>
                <a:cs typeface="Century Gothic"/>
                <a:sym typeface="Century Gothic"/>
              </a:rPr>
              <a:t>6/23/2026 – 10:00 AM</a:t>
            </a:r>
            <a:endParaRPr sz="2400" kern="0" dirty="0">
              <a:solidFill>
                <a:srgbClr val="000000"/>
              </a:solidFill>
              <a:latin typeface="Century Gothic"/>
              <a:ea typeface="Century Gothic"/>
              <a:cs typeface="Century Gothic"/>
              <a:sym typeface="Century Gothic"/>
            </a:endParaRPr>
          </a:p>
        </p:txBody>
      </p:sp>
      <p:sp>
        <p:nvSpPr>
          <p:cNvPr id="57" name="Google Shape;57;p13"/>
          <p:cNvSpPr txBox="1"/>
          <p:nvPr/>
        </p:nvSpPr>
        <p:spPr>
          <a:xfrm>
            <a:off x="7443500" y="6219700"/>
            <a:ext cx="4000000" cy="430847"/>
          </a:xfrm>
          <a:prstGeom prst="rect">
            <a:avLst/>
          </a:prstGeom>
          <a:noFill/>
          <a:ln>
            <a:noFill/>
          </a:ln>
        </p:spPr>
        <p:txBody>
          <a:bodyPr spcFirstLastPara="1" wrap="square" lIns="121900" tIns="121900" rIns="121900" bIns="121900" anchor="t" anchorCtr="0">
            <a:spAutoFit/>
          </a:bodyPr>
          <a:lstStyle/>
          <a:p>
            <a:pPr algn="r" defTabSz="1219170">
              <a:buClr>
                <a:srgbClr val="000000"/>
              </a:buClr>
            </a:pPr>
            <a:r>
              <a:rPr lang="en" sz="1200" kern="0">
                <a:solidFill>
                  <a:srgbClr val="000000"/>
                </a:solidFill>
                <a:latin typeface="Arial"/>
                <a:cs typeface="Arial"/>
                <a:sym typeface="Arial"/>
              </a:rPr>
              <a:t>Copyright </a:t>
            </a:r>
            <a:r>
              <a:rPr lang="en" sz="1200" kern="0">
                <a:solidFill>
                  <a:srgbClr val="000000"/>
                </a:solidFill>
                <a:latin typeface="Calibri"/>
                <a:ea typeface="Calibri"/>
                <a:cs typeface="Calibri"/>
                <a:sym typeface="Calibri"/>
              </a:rPr>
              <a:t>© 2025 Education Service Center Region 11</a:t>
            </a:r>
            <a:endParaRPr sz="1200" kern="0">
              <a:solidFill>
                <a:srgbClr val="000000"/>
              </a:solidFill>
              <a:latin typeface="Arial"/>
              <a:cs typeface="Arial"/>
              <a:sym typeface="Arial"/>
            </a:endParaRPr>
          </a:p>
        </p:txBody>
      </p:sp>
      <p:sp>
        <p:nvSpPr>
          <p:cNvPr id="58" name="Google Shape;58;p13"/>
          <p:cNvSpPr txBox="1"/>
          <p:nvPr/>
        </p:nvSpPr>
        <p:spPr>
          <a:xfrm>
            <a:off x="761100" y="4550201"/>
            <a:ext cx="11048000" cy="104620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733" b="1" u="sng" kern="0">
                <a:solidFill>
                  <a:srgbClr val="000000"/>
                </a:solidFill>
                <a:latin typeface="Arial"/>
                <a:cs typeface="Arial"/>
                <a:sym typeface="Arial"/>
              </a:rPr>
              <a:t>Copyright Notice</a:t>
            </a:r>
            <a:endParaRPr sz="1733" b="1" u="sng" kern="0">
              <a:solidFill>
                <a:srgbClr val="000000"/>
              </a:solidFill>
              <a:latin typeface="Arial"/>
              <a:cs typeface="Arial"/>
              <a:sym typeface="Arial"/>
            </a:endParaRPr>
          </a:p>
          <a:p>
            <a:pPr defTabSz="1219170">
              <a:buClr>
                <a:srgbClr val="000000"/>
              </a:buClr>
            </a:pPr>
            <a:r>
              <a:rPr lang="en" sz="1733" kern="0">
                <a:solidFill>
                  <a:srgbClr val="000000"/>
                </a:solidFill>
                <a:latin typeface="Arial"/>
                <a:cs typeface="Arial"/>
                <a:sym typeface="Arial"/>
              </a:rPr>
              <a:t>All rights reserved: This material may not be reproduced or distributed without the </a:t>
            </a:r>
            <a:br>
              <a:rPr lang="en" sz="1733" kern="0">
                <a:solidFill>
                  <a:srgbClr val="000000"/>
                </a:solidFill>
                <a:latin typeface="Arial"/>
                <a:cs typeface="Arial"/>
                <a:sym typeface="Arial"/>
              </a:rPr>
            </a:br>
            <a:r>
              <a:rPr lang="en" sz="1733" kern="0">
                <a:solidFill>
                  <a:srgbClr val="000000"/>
                </a:solidFill>
                <a:latin typeface="Arial"/>
                <a:cs typeface="Arial"/>
                <a:sym typeface="Arial"/>
              </a:rPr>
              <a:t>express written permission of the Education Service Center Region 11.</a:t>
            </a:r>
            <a:endParaRPr sz="1733" kern="0">
              <a:solidFill>
                <a:srgbClr val="000000"/>
              </a:solidFill>
              <a:latin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5223D16D-1D8F-3DD0-7EF3-626A46377B16}"/>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9D18B3EA-2F80-5537-CDA9-2DA80E5B4DDF}"/>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Foundations of Data Storytelling</a:t>
            </a:r>
          </a:p>
        </p:txBody>
      </p:sp>
      <p:sp>
        <p:nvSpPr>
          <p:cNvPr id="79" name="Google Shape;79;p16">
            <a:extLst>
              <a:ext uri="{FF2B5EF4-FFF2-40B4-BE49-F238E27FC236}">
                <a16:creationId xmlns:a16="http://schemas.microsoft.com/office/drawing/2014/main" id="{C3F354AC-C7BE-73AF-C12C-66D4F54BB608}"/>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Audience Perspectives in Education</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19DAA94C-F5C1-7C7E-3106-61DD6E1AC114}"/>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200" b="1" kern="0" dirty="0">
                <a:solidFill>
                  <a:srgbClr val="000000"/>
                </a:solidFill>
                <a:latin typeface="Century Gothic"/>
                <a:ea typeface="Century Gothic"/>
                <a:cs typeface="Century Gothic"/>
                <a:sym typeface="Century Gothic"/>
              </a:rPr>
              <a:t>Same data → different stories → different decisions</a:t>
            </a:r>
          </a:p>
          <a:p>
            <a:pPr marL="380990" indent="-380990" defTabSz="1219170">
              <a:buClr>
                <a:srgbClr val="000000"/>
              </a:buClr>
              <a:buFont typeface="Arial" panose="020B0604020202020204" pitchFamily="34" charset="0"/>
              <a:buChar char="•"/>
            </a:pPr>
            <a:endParaRPr lang="en-US" sz="22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200" b="1" kern="0" dirty="0">
                <a:solidFill>
                  <a:srgbClr val="000000"/>
                </a:solidFill>
                <a:latin typeface="Century Gothic"/>
                <a:ea typeface="Century Gothic"/>
                <a:cs typeface="Century Gothic"/>
                <a:sym typeface="Century Gothic"/>
              </a:rPr>
              <a:t>Superintendent</a:t>
            </a:r>
            <a:r>
              <a:rPr lang="en-US" sz="2200" kern="0" dirty="0">
                <a:solidFill>
                  <a:srgbClr val="000000"/>
                </a:solidFill>
                <a:latin typeface="Century Gothic"/>
                <a:ea typeface="Century Gothic"/>
                <a:cs typeface="Century Gothic"/>
                <a:sym typeface="Century Gothic"/>
              </a:rPr>
              <a:t>: </a:t>
            </a:r>
            <a:r>
              <a:rPr lang="en-US" sz="2200" u="sng" kern="0" dirty="0">
                <a:solidFill>
                  <a:srgbClr val="000000"/>
                </a:solidFill>
                <a:latin typeface="Century Gothic"/>
                <a:ea typeface="Century Gothic"/>
                <a:cs typeface="Century Gothic"/>
                <a:sym typeface="Century Gothic"/>
              </a:rPr>
              <a:t>ROI &amp; outcomes</a:t>
            </a:r>
            <a:r>
              <a:rPr lang="en-US" sz="2200" kern="0" dirty="0">
                <a:solidFill>
                  <a:srgbClr val="000000"/>
                </a:solidFill>
                <a:latin typeface="Century Gothic"/>
                <a:ea typeface="Century Gothic"/>
                <a:cs typeface="Century Gothic"/>
                <a:sym typeface="Century Gothic"/>
              </a:rPr>
              <a:t> → Should we continue investing?</a:t>
            </a:r>
          </a:p>
          <a:p>
            <a:pPr marL="380990" indent="-380990" defTabSz="1219170">
              <a:buClr>
                <a:srgbClr val="000000"/>
              </a:buClr>
              <a:buFont typeface="Arial" panose="020B0604020202020204" pitchFamily="34" charset="0"/>
              <a:buChar char="•"/>
            </a:pPr>
            <a:endParaRPr lang="en-US" sz="22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200" b="1" kern="0" dirty="0">
                <a:solidFill>
                  <a:srgbClr val="000000"/>
                </a:solidFill>
                <a:latin typeface="Century Gothic"/>
                <a:ea typeface="Century Gothic"/>
                <a:cs typeface="Century Gothic"/>
                <a:sym typeface="Century Gothic"/>
              </a:rPr>
              <a:t>CIO/CTO</a:t>
            </a:r>
            <a:r>
              <a:rPr lang="en-US" sz="2200" kern="0" dirty="0">
                <a:solidFill>
                  <a:srgbClr val="000000"/>
                </a:solidFill>
                <a:latin typeface="Century Gothic"/>
                <a:ea typeface="Century Gothic"/>
                <a:cs typeface="Century Gothic"/>
                <a:sym typeface="Century Gothic"/>
              </a:rPr>
              <a:t>: </a:t>
            </a:r>
            <a:r>
              <a:rPr lang="en-US" sz="2200" u="sng" kern="0" dirty="0">
                <a:solidFill>
                  <a:srgbClr val="000000"/>
                </a:solidFill>
                <a:latin typeface="Century Gothic"/>
                <a:ea typeface="Century Gothic"/>
                <a:cs typeface="Century Gothic"/>
                <a:sym typeface="Century Gothic"/>
              </a:rPr>
              <a:t>Systems &amp; risk</a:t>
            </a:r>
            <a:r>
              <a:rPr lang="en-US" sz="2200" kern="0" dirty="0">
                <a:solidFill>
                  <a:srgbClr val="000000"/>
                </a:solidFill>
                <a:latin typeface="Century Gothic"/>
                <a:ea typeface="Century Gothic"/>
                <a:cs typeface="Century Gothic"/>
                <a:sym typeface="Century Gothic"/>
              </a:rPr>
              <a:t> → Is this secure and scalable?</a:t>
            </a:r>
          </a:p>
          <a:p>
            <a:pPr marL="380990" indent="-380990" defTabSz="1219170">
              <a:buClr>
                <a:srgbClr val="000000"/>
              </a:buClr>
              <a:buFont typeface="Arial" panose="020B0604020202020204" pitchFamily="34" charset="0"/>
              <a:buChar char="•"/>
            </a:pPr>
            <a:endParaRPr lang="en-US" sz="22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200" b="1" kern="0" dirty="0">
                <a:solidFill>
                  <a:srgbClr val="000000"/>
                </a:solidFill>
                <a:latin typeface="Century Gothic"/>
                <a:ea typeface="Century Gothic"/>
                <a:cs typeface="Century Gothic"/>
                <a:sym typeface="Century Gothic"/>
              </a:rPr>
              <a:t>Instructional Leaders</a:t>
            </a:r>
            <a:r>
              <a:rPr lang="en-US" sz="2200" kern="0" dirty="0">
                <a:solidFill>
                  <a:srgbClr val="000000"/>
                </a:solidFill>
                <a:latin typeface="Century Gothic"/>
                <a:ea typeface="Century Gothic"/>
                <a:cs typeface="Century Gothic"/>
                <a:sym typeface="Century Gothic"/>
              </a:rPr>
              <a:t>: </a:t>
            </a:r>
            <a:r>
              <a:rPr lang="en-US" sz="2200" u="sng" kern="0" dirty="0">
                <a:solidFill>
                  <a:srgbClr val="000000"/>
                </a:solidFill>
                <a:latin typeface="Century Gothic"/>
                <a:ea typeface="Century Gothic"/>
                <a:cs typeface="Century Gothic"/>
                <a:sym typeface="Century Gothic"/>
              </a:rPr>
              <a:t>Teaching impact</a:t>
            </a:r>
            <a:r>
              <a:rPr lang="en-US" sz="2200" kern="0" dirty="0">
                <a:solidFill>
                  <a:srgbClr val="000000"/>
                </a:solidFill>
                <a:latin typeface="Century Gothic"/>
                <a:ea typeface="Century Gothic"/>
                <a:cs typeface="Century Gothic"/>
                <a:sym typeface="Century Gothic"/>
              </a:rPr>
              <a:t> → Is this improving instruction?</a:t>
            </a:r>
          </a:p>
          <a:p>
            <a:pPr marL="380990" indent="-380990" defTabSz="1219170">
              <a:buClr>
                <a:srgbClr val="000000"/>
              </a:buClr>
              <a:buFont typeface="Arial" panose="020B0604020202020204" pitchFamily="34" charset="0"/>
              <a:buChar char="•"/>
            </a:pPr>
            <a:endParaRPr lang="en-US" sz="22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200" b="1" kern="0" dirty="0">
                <a:solidFill>
                  <a:srgbClr val="000000"/>
                </a:solidFill>
                <a:latin typeface="Century Gothic"/>
                <a:ea typeface="Century Gothic"/>
                <a:cs typeface="Century Gothic"/>
                <a:sym typeface="Century Gothic"/>
              </a:rPr>
              <a:t>Campus Leaders</a:t>
            </a:r>
            <a:r>
              <a:rPr lang="en-US" sz="2200" kern="0" dirty="0">
                <a:solidFill>
                  <a:srgbClr val="000000"/>
                </a:solidFill>
                <a:latin typeface="Century Gothic"/>
                <a:ea typeface="Century Gothic"/>
                <a:cs typeface="Century Gothic"/>
                <a:sym typeface="Century Gothic"/>
              </a:rPr>
              <a:t>: </a:t>
            </a:r>
            <a:r>
              <a:rPr lang="en-US" sz="2200" u="sng" kern="0" dirty="0">
                <a:solidFill>
                  <a:srgbClr val="000000"/>
                </a:solidFill>
                <a:latin typeface="Century Gothic"/>
                <a:ea typeface="Century Gothic"/>
                <a:cs typeface="Century Gothic"/>
                <a:sym typeface="Century Gothic"/>
              </a:rPr>
              <a:t>Implementation</a:t>
            </a:r>
            <a:r>
              <a:rPr lang="en-US" sz="2200" kern="0" dirty="0">
                <a:solidFill>
                  <a:srgbClr val="000000"/>
                </a:solidFill>
                <a:latin typeface="Century Gothic"/>
                <a:ea typeface="Century Gothic"/>
                <a:cs typeface="Century Gothic"/>
                <a:sym typeface="Century Gothic"/>
              </a:rPr>
              <a:t> → Where do we need support?</a:t>
            </a:r>
          </a:p>
          <a:p>
            <a:pPr marL="380990" indent="-380990" defTabSz="1219170">
              <a:buClr>
                <a:srgbClr val="000000"/>
              </a:buClr>
              <a:buFont typeface="Arial" panose="020B0604020202020204" pitchFamily="34" charset="0"/>
              <a:buChar char="•"/>
            </a:pPr>
            <a:endParaRPr lang="en-US" sz="22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200" b="1" kern="0" dirty="0">
                <a:solidFill>
                  <a:srgbClr val="000000"/>
                </a:solidFill>
                <a:latin typeface="Century Gothic"/>
                <a:ea typeface="Century Gothic"/>
                <a:cs typeface="Century Gothic"/>
                <a:sym typeface="Century Gothic"/>
              </a:rPr>
              <a:t>Board/Community</a:t>
            </a:r>
            <a:r>
              <a:rPr lang="en-US" sz="2200" kern="0" dirty="0">
                <a:solidFill>
                  <a:srgbClr val="000000"/>
                </a:solidFill>
                <a:latin typeface="Century Gothic"/>
                <a:ea typeface="Century Gothic"/>
                <a:cs typeface="Century Gothic"/>
                <a:sym typeface="Century Gothic"/>
              </a:rPr>
              <a:t>: </a:t>
            </a:r>
            <a:r>
              <a:rPr lang="en-US" sz="2200" u="sng" kern="0" dirty="0">
                <a:solidFill>
                  <a:srgbClr val="000000"/>
                </a:solidFill>
                <a:latin typeface="Century Gothic"/>
                <a:ea typeface="Century Gothic"/>
                <a:cs typeface="Century Gothic"/>
                <a:sym typeface="Century Gothic"/>
              </a:rPr>
              <a:t>Accountability</a:t>
            </a:r>
            <a:r>
              <a:rPr lang="en-US" sz="2200" kern="0" dirty="0">
                <a:solidFill>
                  <a:srgbClr val="000000"/>
                </a:solidFill>
                <a:latin typeface="Century Gothic"/>
                <a:ea typeface="Century Gothic"/>
                <a:cs typeface="Century Gothic"/>
                <a:sym typeface="Century Gothic"/>
              </a:rPr>
              <a:t> → Are we using funds responsibly?</a:t>
            </a:r>
          </a:p>
        </p:txBody>
      </p:sp>
      <p:sp>
        <p:nvSpPr>
          <p:cNvPr id="81" name="Google Shape;81;p16">
            <a:extLst>
              <a:ext uri="{FF2B5EF4-FFF2-40B4-BE49-F238E27FC236}">
                <a16:creationId xmlns:a16="http://schemas.microsoft.com/office/drawing/2014/main" id="{AACA2AC5-1FA5-4E38-D99D-C0781672F388}"/>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189637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9DCDE740-C058-4CE4-FA3D-5AE438C92988}"/>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7C42629B-2AAD-F4A6-F9EE-4133124B845C}"/>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Foundations of Data Storytelling</a:t>
            </a:r>
          </a:p>
        </p:txBody>
      </p:sp>
      <p:sp>
        <p:nvSpPr>
          <p:cNvPr id="79" name="Google Shape;79;p16">
            <a:extLst>
              <a:ext uri="{FF2B5EF4-FFF2-40B4-BE49-F238E27FC236}">
                <a16:creationId xmlns:a16="http://schemas.microsoft.com/office/drawing/2014/main" id="{404714E2-85D4-A8B9-5413-293C492BE5BB}"/>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A Better Way to Build Data Stories</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3EE869D7-3578-B9A2-460B-6A38E942BBC2}"/>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200" indent="-457200" defTabSz="1219170">
              <a:buClr>
                <a:srgbClr val="000000"/>
              </a:buClr>
              <a:buFont typeface="+mj-lt"/>
              <a:buAutoNum type="arabicPeriod"/>
            </a:pPr>
            <a:r>
              <a:rPr lang="en-US" sz="2000" b="1" kern="0" dirty="0">
                <a:solidFill>
                  <a:srgbClr val="000000"/>
                </a:solidFill>
                <a:latin typeface="Century Gothic"/>
                <a:ea typeface="Century Gothic"/>
                <a:cs typeface="Century Gothic"/>
                <a:sym typeface="Century Gothic"/>
              </a:rPr>
              <a:t>Start with the decision</a:t>
            </a:r>
          </a:p>
          <a:p>
            <a:pPr lvl="1" defTabSz="1219170">
              <a:buClr>
                <a:srgbClr val="000000"/>
              </a:buClr>
            </a:pPr>
            <a:r>
              <a:rPr lang="en-US" sz="2000" i="1" kern="0" dirty="0">
                <a:solidFill>
                  <a:srgbClr val="000000"/>
                </a:solidFill>
                <a:latin typeface="Century Gothic"/>
                <a:ea typeface="Century Gothic"/>
                <a:cs typeface="Century Gothic"/>
                <a:sym typeface="Century Gothic"/>
              </a:rPr>
              <a:t>	What needs to happen?</a:t>
            </a:r>
          </a:p>
          <a:p>
            <a:pPr lvl="1" defTabSz="1219170">
              <a:buClr>
                <a:srgbClr val="000000"/>
              </a:buClr>
            </a:pPr>
            <a:endParaRPr lang="en-US" sz="2000" kern="0" dirty="0">
              <a:solidFill>
                <a:srgbClr val="000000"/>
              </a:solidFill>
              <a:latin typeface="Century Gothic"/>
              <a:ea typeface="Century Gothic"/>
              <a:cs typeface="Century Gothic"/>
              <a:sym typeface="Century Gothic"/>
            </a:endParaRPr>
          </a:p>
          <a:p>
            <a:pPr marL="457200" indent="-457200" defTabSz="1219170">
              <a:buClr>
                <a:srgbClr val="000000"/>
              </a:buClr>
              <a:buFont typeface="+mj-lt"/>
              <a:buAutoNum type="arabicPeriod"/>
            </a:pPr>
            <a:r>
              <a:rPr lang="en-US" sz="2000" b="1" kern="0" dirty="0">
                <a:solidFill>
                  <a:srgbClr val="000000"/>
                </a:solidFill>
                <a:latin typeface="Century Gothic"/>
                <a:ea typeface="Century Gothic"/>
                <a:cs typeface="Century Gothic"/>
                <a:sym typeface="Century Gothic"/>
              </a:rPr>
              <a:t>Identify the insight</a:t>
            </a:r>
          </a:p>
          <a:p>
            <a:pPr lvl="1" defTabSz="1219170">
              <a:buClr>
                <a:srgbClr val="000000"/>
              </a:buClr>
            </a:pPr>
            <a:r>
              <a:rPr lang="en-US" sz="2000" i="1" kern="0" dirty="0">
                <a:solidFill>
                  <a:srgbClr val="000000"/>
                </a:solidFill>
                <a:latin typeface="Century Gothic"/>
                <a:ea typeface="Century Gothic"/>
                <a:cs typeface="Century Gothic"/>
                <a:sym typeface="Century Gothic"/>
              </a:rPr>
              <a:t>	What actually matters?</a:t>
            </a:r>
          </a:p>
          <a:p>
            <a:pPr lvl="1" defTabSz="1219170">
              <a:buClr>
                <a:srgbClr val="000000"/>
              </a:buClr>
            </a:pPr>
            <a:endParaRPr lang="en-US" sz="2000" kern="0" dirty="0">
              <a:solidFill>
                <a:srgbClr val="000000"/>
              </a:solidFill>
              <a:latin typeface="Century Gothic"/>
              <a:ea typeface="Century Gothic"/>
              <a:cs typeface="Century Gothic"/>
              <a:sym typeface="Century Gothic"/>
            </a:endParaRPr>
          </a:p>
          <a:p>
            <a:pPr marL="457200" indent="-457200" defTabSz="1219170">
              <a:buClr>
                <a:srgbClr val="000000"/>
              </a:buClr>
              <a:buFont typeface="+mj-lt"/>
              <a:buAutoNum type="arabicPeriod"/>
            </a:pPr>
            <a:r>
              <a:rPr lang="en-US" sz="2000" b="1" kern="0" dirty="0">
                <a:solidFill>
                  <a:srgbClr val="000000"/>
                </a:solidFill>
                <a:latin typeface="Century Gothic"/>
                <a:ea typeface="Century Gothic"/>
                <a:cs typeface="Century Gothic"/>
                <a:sym typeface="Century Gothic"/>
              </a:rPr>
              <a:t>Design the communication</a:t>
            </a:r>
          </a:p>
          <a:p>
            <a:pPr lvl="1" defTabSz="1219170">
              <a:buClr>
                <a:srgbClr val="000000"/>
              </a:buClr>
            </a:pPr>
            <a:r>
              <a:rPr lang="en-US" sz="2000" i="1" kern="0" dirty="0">
                <a:solidFill>
                  <a:srgbClr val="000000"/>
                </a:solidFill>
                <a:latin typeface="Century Gothic"/>
                <a:ea typeface="Century Gothic"/>
                <a:cs typeface="Century Gothic"/>
                <a:sym typeface="Century Gothic"/>
              </a:rPr>
              <a:t>	What should they see—and why?</a:t>
            </a:r>
          </a:p>
          <a:p>
            <a:pPr marL="457200" indent="-457200" defTabSz="1219170">
              <a:buClr>
                <a:srgbClr val="000000"/>
              </a:buClr>
              <a:buFont typeface="+mj-lt"/>
              <a:buAutoNum type="arabicPeriod"/>
            </a:pPr>
            <a:endParaRPr lang="en-US" sz="2000" kern="0" dirty="0">
              <a:solidFill>
                <a:srgbClr val="000000"/>
              </a:solidFill>
              <a:latin typeface="Century Gothic"/>
              <a:ea typeface="Century Gothic"/>
              <a:cs typeface="Century Gothic"/>
              <a:sym typeface="Century Gothic"/>
            </a:endParaRPr>
          </a:p>
          <a:p>
            <a:pPr defTabSz="1219170">
              <a:buClr>
                <a:srgbClr val="000000"/>
              </a:buClr>
            </a:pPr>
            <a:r>
              <a:rPr lang="en-US" sz="2000" b="1" kern="0" dirty="0">
                <a:solidFill>
                  <a:srgbClr val="000000"/>
                </a:solidFill>
                <a:latin typeface="Century Gothic"/>
                <a:ea typeface="Century Gothic"/>
                <a:cs typeface="Century Gothic"/>
                <a:sym typeface="Century Gothic"/>
              </a:rPr>
              <a:t>Focus on clarity over volume</a:t>
            </a:r>
          </a:p>
          <a:p>
            <a:pPr marL="342900" indent="-342900" defTabSz="1219170">
              <a:buClr>
                <a:srgbClr val="000000"/>
              </a:buClr>
              <a:buFont typeface="Arial" panose="020B0604020202020204" pitchFamily="34" charset="0"/>
              <a:buChar char="•"/>
            </a:pPr>
            <a:r>
              <a:rPr lang="en-US" sz="2000" kern="0" dirty="0">
                <a:solidFill>
                  <a:srgbClr val="000000"/>
                </a:solidFill>
                <a:latin typeface="Century Gothic"/>
                <a:ea typeface="Century Gothic"/>
                <a:cs typeface="Century Gothic"/>
                <a:sym typeface="Century Gothic"/>
              </a:rPr>
              <a:t>2–3 insights &gt; 20 data points</a:t>
            </a:r>
          </a:p>
        </p:txBody>
      </p:sp>
      <p:sp>
        <p:nvSpPr>
          <p:cNvPr id="81" name="Google Shape;81;p16">
            <a:extLst>
              <a:ext uri="{FF2B5EF4-FFF2-40B4-BE49-F238E27FC236}">
                <a16:creationId xmlns:a16="http://schemas.microsoft.com/office/drawing/2014/main" id="{7FFA4B62-4741-E190-4DFB-BDF865B47F3B}"/>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4044573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A6D301C7-9715-681A-12A9-834C126D4455}"/>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5F406058-1982-939A-B269-CA3B2E7588C3}"/>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Foundations of Data Storytelling</a:t>
            </a:r>
          </a:p>
        </p:txBody>
      </p:sp>
      <p:sp>
        <p:nvSpPr>
          <p:cNvPr id="79" name="Google Shape;79;p16">
            <a:extLst>
              <a:ext uri="{FF2B5EF4-FFF2-40B4-BE49-F238E27FC236}">
                <a16:creationId xmlns:a16="http://schemas.microsoft.com/office/drawing/2014/main" id="{E4BF513E-748F-E475-DAF0-8ADBAA0C2406}"/>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Why Data Stories Fail</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3703EA18-0079-BEA2-5C48-4DF132A6D0DE}"/>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342900" indent="-34290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False certainty </a:t>
            </a:r>
            <a:r>
              <a:rPr lang="en-US" sz="2400" kern="0" dirty="0">
                <a:solidFill>
                  <a:srgbClr val="000000"/>
                </a:solidFill>
                <a:latin typeface="Century Gothic"/>
                <a:ea typeface="Century Gothic"/>
                <a:cs typeface="Century Gothic"/>
                <a:sym typeface="Century Gothic"/>
              </a:rPr>
              <a:t>→ jumping to conclusions (correlation ≠ causation)</a:t>
            </a:r>
          </a:p>
          <a:p>
            <a:pPr marL="342900" indent="-34290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42900" indent="-34290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Biased narrative </a:t>
            </a:r>
            <a:r>
              <a:rPr lang="en-US" sz="2400" kern="0" dirty="0">
                <a:solidFill>
                  <a:srgbClr val="000000"/>
                </a:solidFill>
                <a:latin typeface="Century Gothic"/>
                <a:ea typeface="Century Gothic"/>
                <a:cs typeface="Century Gothic"/>
                <a:sym typeface="Century Gothic"/>
              </a:rPr>
              <a:t>→ cherry-picking data</a:t>
            </a:r>
          </a:p>
          <a:p>
            <a:pPr marL="342900" indent="-34290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42900" indent="-34290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Weak foundation </a:t>
            </a:r>
            <a:r>
              <a:rPr lang="en-US" sz="2400" kern="0" dirty="0">
                <a:solidFill>
                  <a:srgbClr val="000000"/>
                </a:solidFill>
                <a:latin typeface="Century Gothic"/>
                <a:ea typeface="Century Gothic"/>
                <a:cs typeface="Century Gothic"/>
                <a:sym typeface="Century Gothic"/>
              </a:rPr>
              <a:t>→ poor data quality or missing context</a:t>
            </a:r>
          </a:p>
          <a:p>
            <a:pPr marL="342900" indent="-34290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42900" indent="-34290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Audience mismatch </a:t>
            </a:r>
            <a:r>
              <a:rPr lang="en-US" sz="2400" kern="0" dirty="0">
                <a:solidFill>
                  <a:srgbClr val="000000"/>
                </a:solidFill>
                <a:latin typeface="Century Gothic"/>
                <a:ea typeface="Century Gothic"/>
                <a:cs typeface="Century Gothic"/>
                <a:sym typeface="Century Gothic"/>
              </a:rPr>
              <a:t>→ too complex or too vague</a:t>
            </a:r>
          </a:p>
          <a:p>
            <a:pPr marL="342900" indent="-34290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42900" indent="-34290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No decision</a:t>
            </a:r>
            <a:r>
              <a:rPr lang="en-US" sz="2400" kern="0" dirty="0">
                <a:solidFill>
                  <a:srgbClr val="000000"/>
                </a:solidFill>
                <a:latin typeface="Century Gothic"/>
                <a:ea typeface="Century Gothic"/>
                <a:cs typeface="Century Gothic"/>
                <a:sym typeface="Century Gothic"/>
              </a:rPr>
              <a:t> → insight without a next step</a:t>
            </a:r>
            <a:endParaRPr lang="en-US" sz="2400" i="1"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A0F86F6B-B5C4-91E0-40F2-9F4936224E50}"/>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2859753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9AE29475-74D0-5ABA-C954-587E2C93CA51}"/>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E6D2A74D-EF3A-77D7-61DE-88C69C87329D}"/>
              </a:ext>
            </a:extLst>
          </p:cNvPr>
          <p:cNvSpPr txBox="1"/>
          <p:nvPr/>
        </p:nvSpPr>
        <p:spPr>
          <a:xfrm>
            <a:off x="1053800" y="1015265"/>
            <a:ext cx="10084400" cy="1518001"/>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4267" b="1" kern="0" dirty="0">
                <a:solidFill>
                  <a:srgbClr val="000000"/>
                </a:solidFill>
                <a:latin typeface="Century Gothic"/>
                <a:ea typeface="Century Gothic"/>
                <a:cs typeface="Century Gothic"/>
                <a:sym typeface="Century Gothic"/>
              </a:rPr>
              <a:t>Foundations of Effective Metrics</a:t>
            </a:r>
            <a:endParaRPr sz="4267" b="1" kern="0" dirty="0">
              <a:solidFill>
                <a:srgbClr val="000000"/>
              </a:solidFill>
              <a:latin typeface="Century Gothic"/>
              <a:ea typeface="Century Gothic"/>
              <a:cs typeface="Century Gothic"/>
              <a:sym typeface="Century Gothic"/>
            </a:endParaRPr>
          </a:p>
        </p:txBody>
      </p:sp>
      <p:sp>
        <p:nvSpPr>
          <p:cNvPr id="57" name="Google Shape;57;p13">
            <a:extLst>
              <a:ext uri="{FF2B5EF4-FFF2-40B4-BE49-F238E27FC236}">
                <a16:creationId xmlns:a16="http://schemas.microsoft.com/office/drawing/2014/main" id="{98789926-9440-BD37-C518-C107D2770D99}"/>
              </a:ext>
            </a:extLst>
          </p:cNvPr>
          <p:cNvSpPr txBox="1"/>
          <p:nvPr/>
        </p:nvSpPr>
        <p:spPr>
          <a:xfrm>
            <a:off x="7443500" y="6219700"/>
            <a:ext cx="4000000" cy="430847"/>
          </a:xfrm>
          <a:prstGeom prst="rect">
            <a:avLst/>
          </a:prstGeom>
          <a:noFill/>
          <a:ln>
            <a:noFill/>
          </a:ln>
        </p:spPr>
        <p:txBody>
          <a:bodyPr spcFirstLastPara="1" wrap="square" lIns="121900" tIns="121900" rIns="121900" bIns="121900" anchor="t" anchorCtr="0">
            <a:spAutoFit/>
          </a:bodyPr>
          <a:lstStyle/>
          <a:p>
            <a:pPr algn="r" defTabSz="1219170">
              <a:buClr>
                <a:srgbClr val="000000"/>
              </a:buClr>
            </a:pPr>
            <a:r>
              <a:rPr lang="en" sz="1200" kern="0">
                <a:solidFill>
                  <a:srgbClr val="000000"/>
                </a:solidFill>
                <a:latin typeface="Arial"/>
                <a:cs typeface="Arial"/>
                <a:sym typeface="Arial"/>
              </a:rPr>
              <a:t>Copyright </a:t>
            </a:r>
            <a:r>
              <a:rPr lang="en" sz="1200" kern="0">
                <a:solidFill>
                  <a:srgbClr val="000000"/>
                </a:solidFill>
                <a:latin typeface="Calibri"/>
                <a:ea typeface="Calibri"/>
                <a:cs typeface="Calibri"/>
                <a:sym typeface="Calibri"/>
              </a:rPr>
              <a:t>© 2025 Education Service Center Region 11</a:t>
            </a:r>
            <a:endParaRPr sz="1200" kern="0">
              <a:solidFill>
                <a:srgbClr val="000000"/>
              </a:solidFill>
              <a:latin typeface="Arial"/>
              <a:cs typeface="Arial"/>
              <a:sym typeface="Arial"/>
            </a:endParaRPr>
          </a:p>
        </p:txBody>
      </p:sp>
    </p:spTree>
    <p:extLst>
      <p:ext uri="{BB962C8B-B14F-4D97-AF65-F5344CB8AC3E}">
        <p14:creationId xmlns:p14="http://schemas.microsoft.com/office/powerpoint/2010/main" val="4280558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A097B5DA-7120-3063-A35F-5796D1B998A6}"/>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11C6DC85-961E-38DA-15CF-AE49080A41E2}"/>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Foundations of Effective Metrics</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E786A75F-AEFC-059C-9AE3-F91150568496}"/>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Even Great Storytelling Can’t Fix Bad Metrics</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2EECF3E8-EB85-D5C4-98BA-F7B00997CE61}"/>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Clear communication can’t rescue unclear measures</a:t>
            </a:r>
          </a:p>
          <a:p>
            <a:pPr marL="457189" indent="-457189" defTabSz="1219170">
              <a:buClr>
                <a:srgbClr val="000000"/>
              </a:buClr>
              <a:buFont typeface="Arial" panose="020B0604020202020204" pitchFamily="34" charset="0"/>
              <a:buChar char="•"/>
            </a:pPr>
            <a:endParaRPr lang="en-US" sz="32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If the metric is flawed, the story will be flawed</a:t>
            </a:r>
          </a:p>
          <a:p>
            <a:pPr marL="457189" indent="-457189" defTabSz="1219170">
              <a:buClr>
                <a:srgbClr val="000000"/>
              </a:buClr>
              <a:buFont typeface="Arial" panose="020B0604020202020204" pitchFamily="34" charset="0"/>
              <a:buChar char="•"/>
            </a:pPr>
            <a:endParaRPr lang="en-US" sz="32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Many dashboards fail because the metrics aren’t decision-ready</a:t>
            </a:r>
            <a:endParaRPr sz="3200"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7E0B70AA-A32C-45FB-859B-357A07015B5A}"/>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1287632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BC3F3298-1817-88A3-0708-9F84C08929C2}"/>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AF538331-3C5C-B8E9-801D-4BB1869F58D7}"/>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Foundations of Effective Metrics</a:t>
            </a:r>
          </a:p>
        </p:txBody>
      </p:sp>
      <p:sp>
        <p:nvSpPr>
          <p:cNvPr id="79" name="Google Shape;79;p16">
            <a:extLst>
              <a:ext uri="{FF2B5EF4-FFF2-40B4-BE49-F238E27FC236}">
                <a16:creationId xmlns:a16="http://schemas.microsoft.com/office/drawing/2014/main" id="{CE178943-BE22-9AF5-4651-93DB16E2FBFA}"/>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Start With Purpose </a:t>
            </a:r>
            <a:r>
              <a:rPr lang="en-US" sz="3733" b="1" kern="0" dirty="0">
                <a:solidFill>
                  <a:srgbClr val="000000"/>
                </a:solidFill>
                <a:latin typeface="Century Gothic"/>
                <a:ea typeface="Century Gothic"/>
                <a:cs typeface="Century Gothic"/>
                <a:sym typeface="Wingdings" panose="05000000000000000000" pitchFamily="2" charset="2"/>
              </a:rPr>
              <a:t> Define the Question</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300E3DF1-765A-C06E-0EE7-FC536D3FC9AB}"/>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Metrics exist to answer a question — not to fill a dashboard</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The “why” clarifies what decision a metric should support</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Every metric should trace back to a specific business question</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Start with questions, not available data</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Strong questions naturally determine the right metric</a:t>
            </a:r>
            <a:endParaRPr sz="2400"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4CE6F90C-85D5-4349-0599-D8253266F5DB}"/>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1711026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E08B93EB-BEED-DE10-291A-D31BFE00B13B}"/>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B32CB9D5-2DA7-2BD5-D69B-1AEB816FB49C}"/>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Foundations of Effective Metrics</a:t>
            </a:r>
          </a:p>
        </p:txBody>
      </p:sp>
      <p:sp>
        <p:nvSpPr>
          <p:cNvPr id="79" name="Google Shape;79;p16">
            <a:extLst>
              <a:ext uri="{FF2B5EF4-FFF2-40B4-BE49-F238E27FC236}">
                <a16:creationId xmlns:a16="http://schemas.microsoft.com/office/drawing/2014/main" id="{E5904CE8-5172-8487-5959-65B9628149BC}"/>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SMART + CLEAR Frameworks</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FCC49A51-BF59-283B-C9A6-26125EECF753}"/>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667" b="1" kern="0" dirty="0">
                <a:solidFill>
                  <a:srgbClr val="000000"/>
                </a:solidFill>
                <a:latin typeface="Century Gothic"/>
                <a:ea typeface="Century Gothic"/>
                <a:cs typeface="Century Gothic"/>
                <a:sym typeface="Century Gothic"/>
              </a:rPr>
              <a:t>SMART</a:t>
            </a:r>
            <a:endParaRPr lang="en" sz="2667" b="1"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 sz="2667" b="1" kern="0" dirty="0">
                <a:solidFill>
                  <a:srgbClr val="000000"/>
                </a:solidFill>
                <a:latin typeface="Century Gothic"/>
                <a:ea typeface="Century Gothic"/>
                <a:cs typeface="Century Gothic"/>
                <a:sym typeface="Century Gothic"/>
              </a:rPr>
              <a:t>Specific, Measurable, Achievable, Relevant, Time-bound</a:t>
            </a:r>
          </a:p>
          <a:p>
            <a:pPr marL="457189" indent="-457189" defTabSz="1219170">
              <a:buClr>
                <a:srgbClr val="000000"/>
              </a:buClr>
              <a:buFont typeface="Arial" panose="020B0604020202020204" pitchFamily="34" charset="0"/>
              <a:buChar char="•"/>
            </a:pPr>
            <a:r>
              <a:rPr lang="en" sz="2667" i="1" kern="0" dirty="0">
                <a:solidFill>
                  <a:srgbClr val="000000"/>
                </a:solidFill>
                <a:latin typeface="Century Gothic"/>
                <a:ea typeface="Century Gothic"/>
                <a:cs typeface="Century Gothic"/>
                <a:sym typeface="Century Gothic"/>
              </a:rPr>
              <a:t>Focus: precision &amp; accountability</a:t>
            </a:r>
          </a:p>
          <a:p>
            <a:pPr defTabSz="1219170">
              <a:buClr>
                <a:srgbClr val="000000"/>
              </a:buClr>
            </a:pPr>
            <a:r>
              <a:rPr lang="en" sz="2667" kern="0" dirty="0">
                <a:solidFill>
                  <a:srgbClr val="000000"/>
                </a:solidFill>
                <a:latin typeface="Century Gothic"/>
                <a:ea typeface="Century Gothic"/>
                <a:cs typeface="Century Gothic"/>
                <a:sym typeface="Century Gothic"/>
              </a:rPr>
              <a:t>+</a:t>
            </a:r>
          </a:p>
          <a:p>
            <a:pPr marL="457189" indent="-457189" defTabSz="1219170">
              <a:buClr>
                <a:srgbClr val="000000"/>
              </a:buClr>
              <a:buFont typeface="Arial" panose="020B0604020202020204" pitchFamily="34" charset="0"/>
              <a:buChar char="•"/>
            </a:pPr>
            <a:r>
              <a:rPr lang="en" sz="2667" b="1" kern="0" dirty="0">
                <a:solidFill>
                  <a:srgbClr val="000000"/>
                </a:solidFill>
                <a:latin typeface="Century Gothic"/>
                <a:ea typeface="Century Gothic"/>
                <a:cs typeface="Century Gothic"/>
                <a:sym typeface="Century Gothic"/>
              </a:rPr>
              <a:t>CLEAR</a:t>
            </a:r>
          </a:p>
          <a:p>
            <a:pPr marL="457189" indent="-457189" defTabSz="1219170">
              <a:buClr>
                <a:srgbClr val="000000"/>
              </a:buClr>
              <a:buFont typeface="Arial" panose="020B0604020202020204" pitchFamily="34" charset="0"/>
              <a:buChar char="•"/>
            </a:pPr>
            <a:r>
              <a:rPr lang="en" sz="2667" b="1" kern="0" dirty="0">
                <a:solidFill>
                  <a:srgbClr val="000000"/>
                </a:solidFill>
                <a:latin typeface="Century Gothic"/>
                <a:ea typeface="Century Gothic"/>
                <a:cs typeface="Century Gothic"/>
                <a:sym typeface="Century Gothic"/>
              </a:rPr>
              <a:t>Collaborative, Limited, Emotional, Appreciable, Refinable</a:t>
            </a:r>
          </a:p>
          <a:p>
            <a:pPr marL="457189" indent="-457189" defTabSz="1219170">
              <a:buClr>
                <a:srgbClr val="000000"/>
              </a:buClr>
              <a:buFont typeface="Arial" panose="020B0604020202020204" pitchFamily="34" charset="0"/>
              <a:buChar char="•"/>
            </a:pPr>
            <a:r>
              <a:rPr lang="en" sz="2667" i="1" kern="0" dirty="0">
                <a:solidFill>
                  <a:srgbClr val="000000"/>
                </a:solidFill>
                <a:latin typeface="Century Gothic"/>
                <a:ea typeface="Century Gothic"/>
                <a:cs typeface="Century Gothic"/>
                <a:sym typeface="Century Gothic"/>
              </a:rPr>
              <a:t>Focus: adaptability &amp; collaboration</a:t>
            </a:r>
          </a:p>
        </p:txBody>
      </p:sp>
      <p:sp>
        <p:nvSpPr>
          <p:cNvPr id="81" name="Google Shape;81;p16">
            <a:extLst>
              <a:ext uri="{FF2B5EF4-FFF2-40B4-BE49-F238E27FC236}">
                <a16:creationId xmlns:a16="http://schemas.microsoft.com/office/drawing/2014/main" id="{4A7AE7F7-9AF5-59AE-52A8-E887AD199BAF}"/>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3685902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D94A64D3-A3CF-9E97-E6BF-96564A50A956}"/>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12F1BEEA-AD39-807C-C755-0F203EBE4790}"/>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Foundations of Effective Metrics</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BFAEA5B4-295B-AD69-2C2D-0DAFAB40ABEA}"/>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What Makes a Good Metric?</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231A251A-076E-712F-6410-C39BD376825B}"/>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Valid &amp; Reliable (measures the right thing, consistently)</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Understandable (easy to explain and interpret)</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Actionable (supports decisions or improvement)</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Comparable over time (stable definition enables trend analysis)</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Aligned to purpose (connects back to a business question)</a:t>
            </a:r>
            <a:endParaRPr lang="en" sz="2400"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5E70C155-49F0-3079-A59F-6D9CA1F1F438}"/>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180187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a16="http://schemas.microsoft.com/office/drawing/2014/main" id="{41CEF9E2-8448-4B77-1C5E-98828D85BC38}"/>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F1D818A2-CC54-D757-48C7-92D94568127D}"/>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r>
              <a:rPr lang="en" sz="3333" i="1" dirty="0">
                <a:latin typeface="Century Gothic"/>
                <a:ea typeface="Century Gothic"/>
                <a:cs typeface="Century Gothic"/>
                <a:sym typeface="Century Gothic"/>
              </a:rPr>
              <a:t>Foundations of Effective Metrics</a:t>
            </a:r>
            <a:endParaRPr sz="3333" i="1" dirty="0">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07998F28-2AB9-883B-FA31-108A2C75874C}"/>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r>
              <a:rPr lang="en-US" sz="3733" b="1" dirty="0">
                <a:latin typeface="Century Gothic"/>
                <a:ea typeface="Century Gothic"/>
                <a:cs typeface="Century Gothic"/>
                <a:sym typeface="Century Gothic"/>
              </a:rPr>
              <a:t>Why Metrics Fail</a:t>
            </a:r>
            <a:endParaRPr sz="3733" b="1" dirty="0">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18428576-A328-8AF2-1BAB-7AFC201E32C2}"/>
              </a:ext>
            </a:extLst>
          </p:cNvPr>
          <p:cNvSpPr txBox="1"/>
          <p:nvPr/>
        </p:nvSpPr>
        <p:spPr>
          <a:xfrm>
            <a:off x="1399532" y="1680266"/>
            <a:ext cx="7328761" cy="4028833"/>
          </a:xfrm>
          <a:prstGeom prst="rect">
            <a:avLst/>
          </a:prstGeom>
          <a:noFill/>
          <a:ln>
            <a:noFill/>
          </a:ln>
        </p:spPr>
        <p:txBody>
          <a:bodyPr spcFirstLastPara="1" wrap="square" lIns="121900" tIns="121900" rIns="121900" bIns="121900" anchor="t" anchorCtr="0">
            <a:noAutofit/>
          </a:bodyPr>
          <a:lstStyle/>
          <a:p>
            <a:pPr marL="457189" indent="-457189">
              <a:buFont typeface="Arial" panose="020B0604020202020204" pitchFamily="34" charset="0"/>
              <a:buChar char="•"/>
            </a:pPr>
            <a:r>
              <a:rPr lang="en-US" sz="2400" dirty="0">
                <a:latin typeface="Century Gothic"/>
                <a:ea typeface="Century Gothic"/>
                <a:cs typeface="Century Gothic"/>
                <a:sym typeface="Century Gothic"/>
              </a:rPr>
              <a:t>Vanity metrics (activity ≠ impact)</a:t>
            </a:r>
          </a:p>
          <a:p>
            <a:pPr marL="457189" indent="-457189">
              <a:buFont typeface="Arial" panose="020B0604020202020204" pitchFamily="34" charset="0"/>
              <a:buChar char="•"/>
            </a:pPr>
            <a:endParaRPr lang="en-US" sz="2400" dirty="0">
              <a:latin typeface="Century Gothic"/>
              <a:ea typeface="Century Gothic"/>
              <a:cs typeface="Century Gothic"/>
              <a:sym typeface="Century Gothic"/>
            </a:endParaRPr>
          </a:p>
          <a:p>
            <a:pPr marL="457189" indent="-457189">
              <a:buFont typeface="Arial" panose="020B0604020202020204" pitchFamily="34" charset="0"/>
              <a:buChar char="•"/>
            </a:pPr>
            <a:r>
              <a:rPr lang="en-US" sz="2400" dirty="0">
                <a:latin typeface="Century Gothic"/>
                <a:ea typeface="Century Gothic"/>
                <a:cs typeface="Century Gothic"/>
                <a:sym typeface="Century Gothic"/>
              </a:rPr>
              <a:t>Misaligned measures (don’t match the question)</a:t>
            </a:r>
          </a:p>
          <a:p>
            <a:pPr marL="457189" indent="-457189">
              <a:buFont typeface="Arial" panose="020B0604020202020204" pitchFamily="34" charset="0"/>
              <a:buChar char="•"/>
            </a:pPr>
            <a:endParaRPr lang="en-US" sz="2400" dirty="0">
              <a:latin typeface="Century Gothic"/>
              <a:ea typeface="Century Gothic"/>
              <a:cs typeface="Century Gothic"/>
              <a:sym typeface="Century Gothic"/>
            </a:endParaRPr>
          </a:p>
          <a:p>
            <a:pPr marL="457189" indent="-457189">
              <a:buFont typeface="Arial" panose="020B0604020202020204" pitchFamily="34" charset="0"/>
              <a:buChar char="•"/>
            </a:pPr>
            <a:r>
              <a:rPr lang="en-US" sz="2400" dirty="0">
                <a:latin typeface="Century Gothic"/>
                <a:ea typeface="Century Gothic"/>
                <a:cs typeface="Century Gothic"/>
                <a:sym typeface="Century Gothic"/>
              </a:rPr>
              <a:t>Lack of context (no baseline or comparison)</a:t>
            </a:r>
          </a:p>
          <a:p>
            <a:pPr marL="457189" indent="-457189">
              <a:buFont typeface="Arial" panose="020B0604020202020204" pitchFamily="34" charset="0"/>
              <a:buChar char="•"/>
            </a:pPr>
            <a:endParaRPr lang="en-US" sz="2400" dirty="0">
              <a:latin typeface="Century Gothic"/>
              <a:ea typeface="Century Gothic"/>
              <a:cs typeface="Century Gothic"/>
              <a:sym typeface="Century Gothic"/>
            </a:endParaRPr>
          </a:p>
          <a:p>
            <a:pPr marL="457189" indent="-457189">
              <a:buFont typeface="Arial" panose="020B0604020202020204" pitchFamily="34" charset="0"/>
              <a:buChar char="•"/>
            </a:pPr>
            <a:r>
              <a:rPr lang="en-US" sz="2400" dirty="0">
                <a:latin typeface="Century Gothic"/>
                <a:ea typeface="Century Gothic"/>
                <a:cs typeface="Century Gothic"/>
                <a:sym typeface="Century Gothic"/>
              </a:rPr>
              <a:t>Overcounting / double counting (inflated results)</a:t>
            </a:r>
          </a:p>
          <a:p>
            <a:pPr marL="457189" indent="-457189">
              <a:buFont typeface="Arial" panose="020B0604020202020204" pitchFamily="34" charset="0"/>
              <a:buChar char="•"/>
            </a:pPr>
            <a:endParaRPr lang="en-US" sz="2400" dirty="0">
              <a:latin typeface="Century Gothic"/>
              <a:ea typeface="Century Gothic"/>
              <a:cs typeface="Century Gothic"/>
              <a:sym typeface="Century Gothic"/>
            </a:endParaRPr>
          </a:p>
          <a:p>
            <a:pPr marL="457189" indent="-457189">
              <a:buFont typeface="Arial" panose="020B0604020202020204" pitchFamily="34" charset="0"/>
              <a:buChar char="•"/>
            </a:pPr>
            <a:r>
              <a:rPr lang="en-US" sz="2400" dirty="0">
                <a:latin typeface="Century Gothic"/>
                <a:ea typeface="Century Gothic"/>
                <a:cs typeface="Century Gothic"/>
                <a:sym typeface="Century Gothic"/>
              </a:rPr>
              <a:t>Equity blind spots (averages hide disparities)</a:t>
            </a:r>
            <a:endParaRPr lang="en" sz="2400" dirty="0">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F7FDBA23-848B-586C-DA16-06D2D71FBF7B}"/>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r>
              <a:rPr lang="en" sz="1200">
                <a:solidFill>
                  <a:schemeClr val="lt1"/>
                </a:solidFill>
              </a:rPr>
              <a:t>Copyright </a:t>
            </a:r>
            <a:r>
              <a:rPr lang="en" sz="1200">
                <a:solidFill>
                  <a:schemeClr val="lt1"/>
                </a:solidFill>
                <a:latin typeface="Calibri"/>
                <a:ea typeface="Calibri"/>
                <a:cs typeface="Calibri"/>
                <a:sym typeface="Calibri"/>
              </a:rPr>
              <a:t>© 2025 Education Service Center Region 11</a:t>
            </a:r>
            <a:endParaRPr sz="1200">
              <a:solidFill>
                <a:schemeClr val="lt1"/>
              </a:solidFill>
            </a:endParaRPr>
          </a:p>
        </p:txBody>
      </p:sp>
      <p:pic>
        <p:nvPicPr>
          <p:cNvPr id="3074" name="Picture 2" descr="Difference Between Pride and Vanity | Definition, Meaning, Characteristics">
            <a:extLst>
              <a:ext uri="{FF2B5EF4-FFF2-40B4-BE49-F238E27FC236}">
                <a16:creationId xmlns:a16="http://schemas.microsoft.com/office/drawing/2014/main" id="{74C49334-EDCF-B86E-A439-264C28657E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5187" y="1047270"/>
            <a:ext cx="3063903" cy="4763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2435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F2E0053D-2EEE-F487-800C-F68B2F864DA2}"/>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85E04E49-05D7-F3C9-2212-FCE434402B5C}"/>
              </a:ext>
            </a:extLst>
          </p:cNvPr>
          <p:cNvSpPr txBox="1"/>
          <p:nvPr/>
        </p:nvSpPr>
        <p:spPr>
          <a:xfrm>
            <a:off x="1053800" y="1015265"/>
            <a:ext cx="10084400" cy="1518001"/>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Communicating Metrics </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267"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for Impact</a:t>
            </a:r>
            <a:endParaRPr kumimoji="0" sz="4267"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57" name="Google Shape;57;p13">
            <a:extLst>
              <a:ext uri="{FF2B5EF4-FFF2-40B4-BE49-F238E27FC236}">
                <a16:creationId xmlns:a16="http://schemas.microsoft.com/office/drawing/2014/main" id="{74E5B93A-3A31-97F1-6961-92DB2362F949}"/>
              </a:ext>
            </a:extLst>
          </p:cNvPr>
          <p:cNvSpPr txBox="1"/>
          <p:nvPr/>
        </p:nvSpPr>
        <p:spPr>
          <a:xfrm>
            <a:off x="7443500" y="6219700"/>
            <a:ext cx="4000000" cy="430847"/>
          </a:xfrm>
          <a:prstGeom prst="rect">
            <a:avLst/>
          </a:prstGeom>
          <a:noFill/>
          <a:ln>
            <a:noFill/>
          </a:ln>
        </p:spPr>
        <p:txBody>
          <a:bodyPr spcFirstLastPara="1" wrap="square" lIns="121900" tIns="121900" rIns="121900" bIns="121900" anchor="t" anchorCtr="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a:ln>
                  <a:noFill/>
                </a:ln>
                <a:solidFill>
                  <a:srgbClr val="000000"/>
                </a:solidFill>
                <a:effectLst/>
                <a:uLnTx/>
                <a:uFillTx/>
                <a:latin typeface="Arial"/>
                <a:ea typeface="+mn-ea"/>
                <a:cs typeface="Arial"/>
                <a:sym typeface="Arial"/>
              </a:rPr>
              <a:t>Copyright </a:t>
            </a:r>
            <a:r>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t>© 2025 Education Service Center Region 11</a:t>
            </a: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49835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F4EF8265-0FD1-E6C1-3FFE-7522808E96AC}"/>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C0E826D1-320A-2A47-49CB-B82DF7CBBF82}"/>
              </a:ext>
            </a:extLst>
          </p:cNvPr>
          <p:cNvSpPr txBox="1"/>
          <p:nvPr/>
        </p:nvSpPr>
        <p:spPr>
          <a:xfrm>
            <a:off x="1155699" y="536499"/>
            <a:ext cx="9880600" cy="19883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Introduction</a:t>
            </a:r>
            <a:endParaRPr kumimoji="0" sz="60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55" name="Google Shape;55;p13">
            <a:extLst>
              <a:ext uri="{FF2B5EF4-FFF2-40B4-BE49-F238E27FC236}">
                <a16:creationId xmlns:a16="http://schemas.microsoft.com/office/drawing/2014/main" id="{4C2C6DEC-FE41-A9CF-4743-AD7CF2BD8DD0}"/>
              </a:ext>
            </a:extLst>
          </p:cNvPr>
          <p:cNvSpPr txBox="1"/>
          <p:nvPr/>
        </p:nvSpPr>
        <p:spPr>
          <a:xfrm>
            <a:off x="268884" y="3032200"/>
            <a:ext cx="11654233" cy="1518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6" name="Google Shape;56;p13">
            <a:extLst>
              <a:ext uri="{FF2B5EF4-FFF2-40B4-BE49-F238E27FC236}">
                <a16:creationId xmlns:a16="http://schemas.microsoft.com/office/drawing/2014/main" id="{D25E9A07-4738-D33F-CB64-B81474B6ECC6}"/>
              </a:ext>
            </a:extLst>
          </p:cNvPr>
          <p:cNvSpPr txBox="1"/>
          <p:nvPr/>
        </p:nvSpPr>
        <p:spPr>
          <a:xfrm>
            <a:off x="154867" y="5753100"/>
            <a:ext cx="10094000" cy="9956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57" name="Google Shape;57;p13">
            <a:extLst>
              <a:ext uri="{FF2B5EF4-FFF2-40B4-BE49-F238E27FC236}">
                <a16:creationId xmlns:a16="http://schemas.microsoft.com/office/drawing/2014/main" id="{A122D9A8-F30C-8A83-7837-86C5C6BCBC08}"/>
              </a:ext>
            </a:extLst>
          </p:cNvPr>
          <p:cNvSpPr txBox="1"/>
          <p:nvPr/>
        </p:nvSpPr>
        <p:spPr>
          <a:xfrm>
            <a:off x="7443500" y="6219700"/>
            <a:ext cx="4000000" cy="430847"/>
          </a:xfrm>
          <a:prstGeom prst="rect">
            <a:avLst/>
          </a:prstGeom>
          <a:noFill/>
          <a:ln>
            <a:noFill/>
          </a:ln>
        </p:spPr>
        <p:txBody>
          <a:bodyPr spcFirstLastPara="1" wrap="square" lIns="121900" tIns="121900" rIns="121900" bIns="121900" anchor="t" anchorCtr="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a:ln>
                  <a:noFill/>
                </a:ln>
                <a:solidFill>
                  <a:srgbClr val="000000"/>
                </a:solidFill>
                <a:effectLst/>
                <a:uLnTx/>
                <a:uFillTx/>
                <a:latin typeface="Arial"/>
                <a:ea typeface="+mn-ea"/>
                <a:cs typeface="Arial"/>
                <a:sym typeface="Arial"/>
              </a:rPr>
              <a:t>Copyright </a:t>
            </a:r>
            <a:r>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t>© 2025 Education Service Center Region 11</a:t>
            </a: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400848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2DAFF549-C003-6AED-0EA6-1C9D8980FCEE}"/>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8E64FB5A-AE15-5A55-229A-D5B292D61F73}"/>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Communicating Metrics for Impact</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6506AEB7-A130-F7BD-4924-A9BEDC9F8EB2}"/>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Communicating Metrics Effectively</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8DBE3E1A-5FBB-033E-3A5D-68A5CC301499}"/>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667" kern="0" dirty="0">
                <a:solidFill>
                  <a:srgbClr val="000000"/>
                </a:solidFill>
                <a:latin typeface="Century Gothic"/>
                <a:ea typeface="Century Gothic"/>
                <a:cs typeface="Century Gothic"/>
                <a:sym typeface="Century Gothic"/>
              </a:rPr>
              <a:t>Simplify visuals to highlight the signal, not the noise</a:t>
            </a:r>
          </a:p>
          <a:p>
            <a:pPr marL="457189" indent="-457189" defTabSz="1219170">
              <a:buClr>
                <a:srgbClr val="000000"/>
              </a:buClr>
              <a:buFont typeface="Arial" panose="020B0604020202020204" pitchFamily="34" charset="0"/>
              <a:buChar char="•"/>
            </a:pPr>
            <a:r>
              <a:rPr lang="en-US" sz="2667" kern="0" dirty="0">
                <a:solidFill>
                  <a:srgbClr val="000000"/>
                </a:solidFill>
                <a:latin typeface="Century Gothic"/>
                <a:ea typeface="Century Gothic"/>
                <a:cs typeface="Century Gothic"/>
                <a:sym typeface="Century Gothic"/>
              </a:rPr>
              <a:t>Always pair metrics with context (baseline, target, or comparison)</a:t>
            </a:r>
          </a:p>
          <a:p>
            <a:pPr marL="457189" indent="-457189" defTabSz="1219170">
              <a:buClr>
                <a:srgbClr val="000000"/>
              </a:buClr>
              <a:buFont typeface="Arial" panose="020B0604020202020204" pitchFamily="34" charset="0"/>
              <a:buChar char="•"/>
            </a:pPr>
            <a:r>
              <a:rPr lang="en-US" sz="2667" kern="0" dirty="0">
                <a:solidFill>
                  <a:srgbClr val="000000"/>
                </a:solidFill>
                <a:latin typeface="Century Gothic"/>
                <a:ea typeface="Century Gothic"/>
                <a:cs typeface="Century Gothic"/>
                <a:sym typeface="Century Gothic"/>
              </a:rPr>
              <a:t>Emphasize trends over single data points</a:t>
            </a:r>
          </a:p>
          <a:p>
            <a:pPr marL="457189" indent="-457189" defTabSz="1219170">
              <a:buClr>
                <a:srgbClr val="000000"/>
              </a:buClr>
              <a:buFont typeface="Arial" panose="020B0604020202020204" pitchFamily="34" charset="0"/>
              <a:buChar char="•"/>
            </a:pPr>
            <a:r>
              <a:rPr lang="en-US" sz="2667" kern="0" dirty="0">
                <a:solidFill>
                  <a:srgbClr val="000000"/>
                </a:solidFill>
                <a:latin typeface="Century Gothic"/>
                <a:ea typeface="Century Gothic"/>
                <a:cs typeface="Century Gothic"/>
                <a:sym typeface="Century Gothic"/>
              </a:rPr>
              <a:t>Use narrative titles to communicate the takeaway</a:t>
            </a:r>
          </a:p>
        </p:txBody>
      </p:sp>
      <p:sp>
        <p:nvSpPr>
          <p:cNvPr id="81" name="Google Shape;81;p16">
            <a:extLst>
              <a:ext uri="{FF2B5EF4-FFF2-40B4-BE49-F238E27FC236}">
                <a16:creationId xmlns:a16="http://schemas.microsoft.com/office/drawing/2014/main" id="{5ECD326A-AD84-7C6E-8EF9-1F09A4BA3AC1}"/>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3074" name="Picture 2" descr="Communicating Data Effectively in the Workplace - Venngage">
            <a:extLst>
              <a:ext uri="{FF2B5EF4-FFF2-40B4-BE49-F238E27FC236}">
                <a16:creationId xmlns:a16="http://schemas.microsoft.com/office/drawing/2014/main" id="{52402927-C456-8F03-2FF8-38494F168C0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7984"/>
          <a:stretch>
            <a:fillRect/>
          </a:stretch>
        </p:blipFill>
        <p:spPr bwMode="auto">
          <a:xfrm>
            <a:off x="3465291" y="4029287"/>
            <a:ext cx="5261417" cy="1835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813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7CFE346C-E15F-BF2A-F2B2-C0594D651966}"/>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58491FB3-159C-2E18-2F67-1EFA21A65F0B}"/>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Communicating Metrics for Impact</a:t>
            </a:r>
            <a:endParaRPr sz="3333" i="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69D14E02-9B22-A684-27AB-B606838DF31C}"/>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lang="en-US" sz="2667"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F4FE0AA1-4003-E1A7-AA2B-67920F6BCCA7}"/>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4" name="Picture 3" descr="Raising the Bar—Easy, Automated Bar Charts for Everyday Use">
            <a:extLst>
              <a:ext uri="{FF2B5EF4-FFF2-40B4-BE49-F238E27FC236}">
                <a16:creationId xmlns:a16="http://schemas.microsoft.com/office/drawing/2014/main" id="{D7B1E3CE-DA97-4EA5-DAD2-5332A6086F98}"/>
              </a:ext>
            </a:extLst>
          </p:cNvPr>
          <p:cNvPicPr>
            <a:picLocks noChangeAspect="1"/>
          </p:cNvPicPr>
          <p:nvPr/>
        </p:nvPicPr>
        <p:blipFill>
          <a:blip r:embed="rId4"/>
          <a:stretch>
            <a:fillRect/>
          </a:stretch>
        </p:blipFill>
        <p:spPr>
          <a:xfrm>
            <a:off x="1624620" y="979086"/>
            <a:ext cx="8600025" cy="4730013"/>
          </a:xfrm>
          <a:prstGeom prst="rect">
            <a:avLst/>
          </a:prstGeom>
        </p:spPr>
      </p:pic>
    </p:spTree>
    <p:extLst>
      <p:ext uri="{BB962C8B-B14F-4D97-AF65-F5344CB8AC3E}">
        <p14:creationId xmlns:p14="http://schemas.microsoft.com/office/powerpoint/2010/main" val="4168938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05630020-82A6-6D59-1D89-DFB6332779D6}"/>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B7CEE800-9631-100D-0279-90F56B341C15}"/>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Communicating Metrics for Impact</a:t>
            </a:r>
            <a:endParaRPr sz="3333" i="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6DE27532-E7CB-714E-4292-AFE502C81B88}"/>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lang="en-US" sz="2667"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2DB53541-0E96-B601-5265-2DDC1F515B30}"/>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2" name="Picture 1" descr="5 Dashboard Design Mistakes (and How to Fix Them)">
            <a:extLst>
              <a:ext uri="{FF2B5EF4-FFF2-40B4-BE49-F238E27FC236}">
                <a16:creationId xmlns:a16="http://schemas.microsoft.com/office/drawing/2014/main" id="{27FDC727-BEDA-4DEB-1B0E-7EA62A63B541}"/>
              </a:ext>
            </a:extLst>
          </p:cNvPr>
          <p:cNvPicPr>
            <a:picLocks noChangeAspect="1"/>
          </p:cNvPicPr>
          <p:nvPr/>
        </p:nvPicPr>
        <p:blipFill>
          <a:blip r:embed="rId4"/>
          <a:stretch>
            <a:fillRect/>
          </a:stretch>
        </p:blipFill>
        <p:spPr>
          <a:xfrm>
            <a:off x="2094786" y="1127017"/>
            <a:ext cx="7659693" cy="4603965"/>
          </a:xfrm>
          <a:prstGeom prst="rect">
            <a:avLst/>
          </a:prstGeom>
        </p:spPr>
      </p:pic>
    </p:spTree>
    <p:extLst>
      <p:ext uri="{BB962C8B-B14F-4D97-AF65-F5344CB8AC3E}">
        <p14:creationId xmlns:p14="http://schemas.microsoft.com/office/powerpoint/2010/main" val="17273363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906980AC-F8FB-BB59-24E3-2F073510F9DA}"/>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DF5ECA0F-93B0-9795-A22A-F3FD68CB8D0A}"/>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Communicating Metrics for Impact</a:t>
            </a:r>
            <a:endParaRPr sz="3333" i="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F578CCC4-3007-AF66-8998-A155182EAD6F}"/>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lang="en-US" sz="2667"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8F6D286E-227D-1365-B565-12947F2415FF}"/>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3" name="Picture 2" descr="Data Visualization and Dashboard Design | Bootcamp">
            <a:extLst>
              <a:ext uri="{FF2B5EF4-FFF2-40B4-BE49-F238E27FC236}">
                <a16:creationId xmlns:a16="http://schemas.microsoft.com/office/drawing/2014/main" id="{8C5EAE37-88F6-7FD8-D92A-A92F92087FD2}"/>
              </a:ext>
            </a:extLst>
          </p:cNvPr>
          <p:cNvPicPr>
            <a:picLocks noChangeAspect="1"/>
          </p:cNvPicPr>
          <p:nvPr/>
        </p:nvPicPr>
        <p:blipFill>
          <a:blip r:embed="rId4"/>
          <a:stretch>
            <a:fillRect/>
          </a:stretch>
        </p:blipFill>
        <p:spPr>
          <a:xfrm>
            <a:off x="1786942" y="1051242"/>
            <a:ext cx="8275381" cy="4657857"/>
          </a:xfrm>
          <a:prstGeom prst="rect">
            <a:avLst/>
          </a:prstGeom>
        </p:spPr>
      </p:pic>
    </p:spTree>
    <p:extLst>
      <p:ext uri="{BB962C8B-B14F-4D97-AF65-F5344CB8AC3E}">
        <p14:creationId xmlns:p14="http://schemas.microsoft.com/office/powerpoint/2010/main" val="2652876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5ACDAB29-FFEF-6C90-A5FF-4A1B4D1B4FE9}"/>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AD6A5CDE-FF82-1369-659B-9B61FE4CB2E6}"/>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Communicating Metrics for Impact</a:t>
            </a:r>
            <a:endParaRPr sz="3333" i="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97E23CD8-1CBB-8348-D6A9-34AF261D9577}"/>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lang="en-US" sz="2667"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09DBB4FA-FFC7-4852-5570-D3F9993ECD0B}"/>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4" name="Picture 3" descr="storytelling with data (SWD) examples &amp; makeovers — storytelling with data">
            <a:extLst>
              <a:ext uri="{FF2B5EF4-FFF2-40B4-BE49-F238E27FC236}">
                <a16:creationId xmlns:a16="http://schemas.microsoft.com/office/drawing/2014/main" id="{9DFC3AD9-C838-27D3-B2CF-39EDCAFE4E6E}"/>
              </a:ext>
            </a:extLst>
          </p:cNvPr>
          <p:cNvPicPr>
            <a:picLocks noChangeAspect="1"/>
          </p:cNvPicPr>
          <p:nvPr/>
        </p:nvPicPr>
        <p:blipFill>
          <a:blip r:embed="rId4"/>
          <a:srcRect r="194" b="54967"/>
          <a:stretch>
            <a:fillRect/>
          </a:stretch>
        </p:blipFill>
        <p:spPr>
          <a:xfrm>
            <a:off x="115581" y="1566540"/>
            <a:ext cx="7042310" cy="3263292"/>
          </a:xfrm>
          <a:prstGeom prst="rect">
            <a:avLst/>
          </a:prstGeom>
        </p:spPr>
      </p:pic>
      <p:pic>
        <p:nvPicPr>
          <p:cNvPr id="5" name="Picture 4" descr="storytelling with data (SWD) examples &amp; makeovers — storytelling with data">
            <a:extLst>
              <a:ext uri="{FF2B5EF4-FFF2-40B4-BE49-F238E27FC236}">
                <a16:creationId xmlns:a16="http://schemas.microsoft.com/office/drawing/2014/main" id="{88E3DAED-835F-C35A-4255-8CC97D93ABF1}"/>
              </a:ext>
            </a:extLst>
          </p:cNvPr>
          <p:cNvPicPr>
            <a:picLocks noChangeAspect="1"/>
          </p:cNvPicPr>
          <p:nvPr/>
        </p:nvPicPr>
        <p:blipFill>
          <a:blip r:embed="rId4"/>
          <a:srcRect t="47386" r="-612"/>
          <a:stretch>
            <a:fillRect/>
          </a:stretch>
        </p:blipFill>
        <p:spPr>
          <a:xfrm>
            <a:off x="5849471" y="1566540"/>
            <a:ext cx="6076162" cy="3263292"/>
          </a:xfrm>
          <a:prstGeom prst="rect">
            <a:avLst/>
          </a:prstGeom>
        </p:spPr>
      </p:pic>
    </p:spTree>
    <p:extLst>
      <p:ext uri="{BB962C8B-B14F-4D97-AF65-F5344CB8AC3E}">
        <p14:creationId xmlns:p14="http://schemas.microsoft.com/office/powerpoint/2010/main" val="1918924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B4D4A3D8-6C9B-5CEC-4469-BC89FD6EABD8}"/>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1996B1ED-5FEC-AACF-C296-7F5395EFBFAE}"/>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Communicating Metrics for Impact</a:t>
            </a:r>
            <a:endParaRPr sz="3333" i="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0AA7D526-BD11-C41F-62F3-A37AB00DFE29}"/>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lang="en-US" sz="2667"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FA95F937-47F0-8B54-C956-FD7897B989C9}"/>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3" name="Picture 2" descr="data storytelling example: before and after — storytelling with data">
            <a:extLst>
              <a:ext uri="{FF2B5EF4-FFF2-40B4-BE49-F238E27FC236}">
                <a16:creationId xmlns:a16="http://schemas.microsoft.com/office/drawing/2014/main" id="{A8FC8DEE-A664-FBBE-26B3-75476285093C}"/>
              </a:ext>
            </a:extLst>
          </p:cNvPr>
          <p:cNvPicPr>
            <a:picLocks noChangeAspect="1"/>
          </p:cNvPicPr>
          <p:nvPr/>
        </p:nvPicPr>
        <p:blipFill>
          <a:blip r:embed="rId4"/>
          <a:stretch>
            <a:fillRect/>
          </a:stretch>
        </p:blipFill>
        <p:spPr>
          <a:xfrm>
            <a:off x="330478" y="926100"/>
            <a:ext cx="11531043" cy="4686228"/>
          </a:xfrm>
          <a:prstGeom prst="rect">
            <a:avLst/>
          </a:prstGeom>
        </p:spPr>
      </p:pic>
    </p:spTree>
    <p:extLst>
      <p:ext uri="{BB962C8B-B14F-4D97-AF65-F5344CB8AC3E}">
        <p14:creationId xmlns:p14="http://schemas.microsoft.com/office/powerpoint/2010/main" val="42680228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675471B6-3A6B-04EA-D4ED-3DA96CED706E}"/>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00882B3C-E0A0-E4D5-CFE2-499029D97E00}"/>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Communicating Metrics for Impact</a:t>
            </a:r>
          </a:p>
        </p:txBody>
      </p:sp>
      <p:sp>
        <p:nvSpPr>
          <p:cNvPr id="79" name="Google Shape;79;p16">
            <a:extLst>
              <a:ext uri="{FF2B5EF4-FFF2-40B4-BE49-F238E27FC236}">
                <a16:creationId xmlns:a16="http://schemas.microsoft.com/office/drawing/2014/main" id="{2C58F7D2-BC4A-A436-C057-4F2CDB33DA9B}"/>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Activity: From Data to Action</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1720B22A-0FE0-213E-031C-D03BA6DE3600}"/>
              </a:ext>
            </a:extLst>
          </p:cNvPr>
          <p:cNvSpPr txBox="1"/>
          <p:nvPr/>
        </p:nvSpPr>
        <p:spPr>
          <a:xfrm>
            <a:off x="737333" y="1680266"/>
            <a:ext cx="4696467"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Take a common metric you use (or from the list </a:t>
            </a:r>
            <a:r>
              <a:rPr lang="en-US" sz="2400" b="1" kern="0" dirty="0">
                <a:solidFill>
                  <a:srgbClr val="000000"/>
                </a:solidFill>
                <a:latin typeface="Century Gothic"/>
                <a:ea typeface="Century Gothic"/>
                <a:cs typeface="Century Gothic"/>
                <a:sym typeface="Wingdings" panose="05000000000000000000" pitchFamily="2" charset="2"/>
              </a:rPr>
              <a:t></a:t>
            </a:r>
            <a:r>
              <a:rPr lang="en-US" sz="2400" b="1" kern="0" dirty="0">
                <a:solidFill>
                  <a:srgbClr val="000000"/>
                </a:solidFill>
                <a:latin typeface="Century Gothic"/>
                <a:ea typeface="Century Gothic"/>
                <a:cs typeface="Century Gothic"/>
                <a:sym typeface="Century Gothic"/>
              </a:rPr>
              <a:t>) and move it to action:</a:t>
            </a:r>
          </a:p>
          <a:p>
            <a:pPr marL="514350" indent="-514350" defTabSz="1219170">
              <a:buClr>
                <a:srgbClr val="000000"/>
              </a:buClr>
              <a:buFont typeface="+mj-lt"/>
              <a:buAutoNum type="arabicPeriod"/>
            </a:pPr>
            <a:r>
              <a:rPr lang="en-US" sz="2400" kern="0" dirty="0">
                <a:solidFill>
                  <a:srgbClr val="000000"/>
                </a:solidFill>
                <a:latin typeface="Century Gothic"/>
                <a:ea typeface="Century Gothic"/>
                <a:cs typeface="Century Gothic"/>
                <a:sym typeface="Century Gothic"/>
              </a:rPr>
              <a:t>What is the key takeaway?</a:t>
            </a:r>
          </a:p>
          <a:p>
            <a:pPr marL="514350" indent="-514350" defTabSz="1219170">
              <a:buClr>
                <a:srgbClr val="000000"/>
              </a:buClr>
              <a:buFont typeface="+mj-lt"/>
              <a:buAutoNum type="arabicPeriod"/>
            </a:pPr>
            <a:r>
              <a:rPr lang="en-US" sz="2400" kern="0" dirty="0">
                <a:solidFill>
                  <a:srgbClr val="000000"/>
                </a:solidFill>
                <a:latin typeface="Century Gothic"/>
                <a:ea typeface="Century Gothic"/>
                <a:cs typeface="Century Gothic"/>
                <a:sym typeface="Century Gothic"/>
              </a:rPr>
              <a:t>What question does it answer?</a:t>
            </a:r>
          </a:p>
          <a:p>
            <a:pPr marL="514350" indent="-514350" defTabSz="1219170">
              <a:buClr>
                <a:srgbClr val="000000"/>
              </a:buClr>
              <a:buFont typeface="+mj-lt"/>
              <a:buAutoNum type="arabicPeriod"/>
            </a:pPr>
            <a:r>
              <a:rPr lang="en-US" sz="2400" kern="0" dirty="0">
                <a:solidFill>
                  <a:srgbClr val="000000"/>
                </a:solidFill>
                <a:latin typeface="Century Gothic"/>
                <a:ea typeface="Century Gothic"/>
                <a:cs typeface="Century Gothic"/>
                <a:sym typeface="Century Gothic"/>
              </a:rPr>
              <a:t>Who owns it?</a:t>
            </a:r>
          </a:p>
          <a:p>
            <a:pPr marL="514350" indent="-514350" defTabSz="1219170">
              <a:buClr>
                <a:srgbClr val="000000"/>
              </a:buClr>
              <a:buFont typeface="+mj-lt"/>
              <a:buAutoNum type="arabicPeriod"/>
            </a:pPr>
            <a:r>
              <a:rPr lang="en-US" sz="2400" kern="0" dirty="0">
                <a:solidFill>
                  <a:srgbClr val="000000"/>
                </a:solidFill>
                <a:latin typeface="Century Gothic"/>
                <a:ea typeface="Century Gothic"/>
                <a:cs typeface="Century Gothic"/>
                <a:sym typeface="Century Gothic"/>
              </a:rPr>
              <a:t>How can it be improved?</a:t>
            </a:r>
          </a:p>
          <a:p>
            <a:pPr marL="514350" indent="-514350" defTabSz="1219170">
              <a:buClr>
                <a:srgbClr val="000000"/>
              </a:buClr>
              <a:buFont typeface="+mj-lt"/>
              <a:buAutoNum type="arabicPeriod"/>
            </a:pPr>
            <a:r>
              <a:rPr lang="en-US" sz="2400" kern="0" dirty="0">
                <a:solidFill>
                  <a:srgbClr val="000000"/>
                </a:solidFill>
                <a:latin typeface="Century Gothic"/>
                <a:ea typeface="Century Gothic"/>
                <a:cs typeface="Century Gothic"/>
                <a:sym typeface="Century Gothic"/>
              </a:rPr>
              <a:t>What possible actions should follow?</a:t>
            </a:r>
          </a:p>
        </p:txBody>
      </p:sp>
      <p:sp>
        <p:nvSpPr>
          <p:cNvPr id="81" name="Google Shape;81;p16">
            <a:extLst>
              <a:ext uri="{FF2B5EF4-FFF2-40B4-BE49-F238E27FC236}">
                <a16:creationId xmlns:a16="http://schemas.microsoft.com/office/drawing/2014/main" id="{F3F5A214-E8B5-E975-8AAF-C78D58E2824B}"/>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
        <p:nvSpPr>
          <p:cNvPr id="2" name="Google Shape;80;p16">
            <a:extLst>
              <a:ext uri="{FF2B5EF4-FFF2-40B4-BE49-F238E27FC236}">
                <a16:creationId xmlns:a16="http://schemas.microsoft.com/office/drawing/2014/main" id="{A57D725E-2D3B-AD2F-2994-E525F9E019A4}"/>
              </a:ext>
            </a:extLst>
          </p:cNvPr>
          <p:cNvSpPr txBox="1"/>
          <p:nvPr/>
        </p:nvSpPr>
        <p:spPr>
          <a:xfrm>
            <a:off x="6096000" y="1680266"/>
            <a:ext cx="4696467"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Example Metrics:</a:t>
            </a:r>
          </a:p>
          <a:p>
            <a:pPr marL="914389" lvl="1"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914389" lvl="1"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 of help-desk requests resolved in &lt;/= 2 days</a:t>
            </a:r>
          </a:p>
          <a:p>
            <a:pPr marL="914389" lvl="1"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Student chronic absenteeism rate</a:t>
            </a:r>
          </a:p>
          <a:p>
            <a:pPr marL="914389" lvl="1"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Family survey overall satisfaction score</a:t>
            </a:r>
          </a:p>
          <a:p>
            <a:pPr lvl="1" defTabSz="1219170">
              <a:buClr>
                <a:srgbClr val="000000"/>
              </a:buClr>
            </a:pPr>
            <a:endParaRPr lang="en-US" sz="2400" kern="0" dirty="0">
              <a:solidFill>
                <a:srgbClr val="000000"/>
              </a:solidFill>
              <a:latin typeface="Century Gothic"/>
              <a:ea typeface="Century Gothic"/>
              <a:cs typeface="Century Gothic"/>
              <a:sym typeface="Century Gothic"/>
            </a:endParaRPr>
          </a:p>
          <a:p>
            <a:pPr lvl="1" defTabSz="1219170">
              <a:buClr>
                <a:srgbClr val="000000"/>
              </a:buClr>
            </a:pPr>
            <a:r>
              <a:rPr lang="en-US" i="1" kern="0" dirty="0">
                <a:solidFill>
                  <a:srgbClr val="000000"/>
                </a:solidFill>
                <a:latin typeface="Century Gothic"/>
                <a:ea typeface="Century Gothic"/>
                <a:cs typeface="Century Gothic"/>
                <a:sym typeface="Century Gothic"/>
              </a:rPr>
              <a:t>Work with a partner, or individually</a:t>
            </a:r>
          </a:p>
          <a:p>
            <a:pPr marL="914389" lvl="1"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321561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5AC30855-2641-320D-DBB2-C4048FF93D36}"/>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02E5577A-C92D-1EBF-D0AA-E56ADF2613E8}"/>
              </a:ext>
            </a:extLst>
          </p:cNvPr>
          <p:cNvSpPr txBox="1"/>
          <p:nvPr/>
        </p:nvSpPr>
        <p:spPr>
          <a:xfrm>
            <a:off x="1155699" y="536499"/>
            <a:ext cx="9880600" cy="19883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rPr>
              <a:t>Conclusion</a:t>
            </a:r>
            <a:endParaRPr kumimoji="0" sz="6000" b="1"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55" name="Google Shape;55;p13">
            <a:extLst>
              <a:ext uri="{FF2B5EF4-FFF2-40B4-BE49-F238E27FC236}">
                <a16:creationId xmlns:a16="http://schemas.microsoft.com/office/drawing/2014/main" id="{17736D49-BCED-F5AA-4AF8-32F3FA795AEB}"/>
              </a:ext>
            </a:extLst>
          </p:cNvPr>
          <p:cNvSpPr txBox="1"/>
          <p:nvPr/>
        </p:nvSpPr>
        <p:spPr>
          <a:xfrm>
            <a:off x="268884" y="3032200"/>
            <a:ext cx="11654233" cy="15180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800" b="0"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
        <p:nvSpPr>
          <p:cNvPr id="56" name="Google Shape;56;p13">
            <a:extLst>
              <a:ext uri="{FF2B5EF4-FFF2-40B4-BE49-F238E27FC236}">
                <a16:creationId xmlns:a16="http://schemas.microsoft.com/office/drawing/2014/main" id="{136BFBBE-1CA1-3857-0590-2DB5A7402962}"/>
              </a:ext>
            </a:extLst>
          </p:cNvPr>
          <p:cNvSpPr txBox="1"/>
          <p:nvPr/>
        </p:nvSpPr>
        <p:spPr>
          <a:xfrm>
            <a:off x="154867" y="5753100"/>
            <a:ext cx="10094000" cy="995600"/>
          </a:xfrm>
          <a:prstGeom prst="rect">
            <a:avLst/>
          </a:prstGeom>
          <a:noFill/>
          <a:ln>
            <a:noFill/>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dirty="0">
              <a:ln>
                <a:noFill/>
              </a:ln>
              <a:solidFill>
                <a:srgbClr val="000000"/>
              </a:solidFill>
              <a:effectLst/>
              <a:uLnTx/>
              <a:uFillTx/>
              <a:latin typeface="Century Gothic"/>
              <a:ea typeface="Century Gothic"/>
              <a:cs typeface="Century Gothic"/>
              <a:sym typeface="Century Gothic"/>
            </a:endParaRPr>
          </a:p>
        </p:txBody>
      </p:sp>
      <p:sp>
        <p:nvSpPr>
          <p:cNvPr id="57" name="Google Shape;57;p13">
            <a:extLst>
              <a:ext uri="{FF2B5EF4-FFF2-40B4-BE49-F238E27FC236}">
                <a16:creationId xmlns:a16="http://schemas.microsoft.com/office/drawing/2014/main" id="{626F052D-151E-D6B4-4612-F1566B6760CD}"/>
              </a:ext>
            </a:extLst>
          </p:cNvPr>
          <p:cNvSpPr txBox="1"/>
          <p:nvPr/>
        </p:nvSpPr>
        <p:spPr>
          <a:xfrm>
            <a:off x="7443500" y="6219700"/>
            <a:ext cx="4000000" cy="430847"/>
          </a:xfrm>
          <a:prstGeom prst="rect">
            <a:avLst/>
          </a:prstGeom>
          <a:noFill/>
          <a:ln>
            <a:noFill/>
          </a:ln>
        </p:spPr>
        <p:txBody>
          <a:bodyPr spcFirstLastPara="1" wrap="square" lIns="121900" tIns="121900" rIns="121900" bIns="121900" anchor="t" anchorCtr="0">
            <a:spAutoFit/>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r>
              <a:rPr kumimoji="0" lang="en" sz="1200" b="0" i="0" u="none" strike="noStrike" kern="0" cap="none" spc="0" normalizeH="0" baseline="0" noProof="0">
                <a:ln>
                  <a:noFill/>
                </a:ln>
                <a:solidFill>
                  <a:srgbClr val="000000"/>
                </a:solidFill>
                <a:effectLst/>
                <a:uLnTx/>
                <a:uFillTx/>
                <a:latin typeface="Arial"/>
                <a:ea typeface="+mn-ea"/>
                <a:cs typeface="Arial"/>
                <a:sym typeface="Arial"/>
              </a:rPr>
              <a:t>Copyright </a:t>
            </a:r>
            <a:r>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t>© 2025 Education Service Center Region 11</a:t>
            </a:r>
            <a:endParaRPr kumimoji="0" sz="12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047230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6CFEB6A4-4902-59B3-8232-C325A1873261}"/>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015BABC6-6896-C0AF-B7C1-946C2940E1F6}"/>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Conclusion</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C59E9867-52B7-D474-1D57-BB44D013AF66}"/>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Key Takeaways</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2C71EC43-4706-27EA-51D5-417FA9FA3EEE}"/>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Start with purpose and the decision you need to make</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Turn data into clear questions and actionable insights</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Design metrics that are meaningful, not just measurable</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Communicate with clarity, context, and intent</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Use data to drive action (not just reporting)</a:t>
            </a:r>
          </a:p>
        </p:txBody>
      </p:sp>
      <p:sp>
        <p:nvSpPr>
          <p:cNvPr id="81" name="Google Shape;81;p16">
            <a:extLst>
              <a:ext uri="{FF2B5EF4-FFF2-40B4-BE49-F238E27FC236}">
                <a16:creationId xmlns:a16="http://schemas.microsoft.com/office/drawing/2014/main" id="{011C9D31-1745-2EC5-99C8-56F457A922CD}"/>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25640602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6938B9E0-3C13-5817-4FCA-B11C5694EA2E}"/>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50631954-3F9E-D604-034D-3E214D46C559}"/>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Conclusion</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43A9FD85-CFBA-BC38-5594-0D53F0A8DB35}"/>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Call to Action</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E3E73B13-D3D3-54CD-4ECB-0706212BF7E2}"/>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Refine one metric using SMART + CLEAR</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Improve one report with a clear takeaway and context</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Use a narrative title in your next presentation</a:t>
            </a:r>
          </a:p>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Share one idea from today with your team</a:t>
            </a:r>
          </a:p>
        </p:txBody>
      </p:sp>
      <p:sp>
        <p:nvSpPr>
          <p:cNvPr id="81" name="Google Shape;81;p16">
            <a:extLst>
              <a:ext uri="{FF2B5EF4-FFF2-40B4-BE49-F238E27FC236}">
                <a16:creationId xmlns:a16="http://schemas.microsoft.com/office/drawing/2014/main" id="{C547400C-6FF9-FE24-4CF3-B84CBBC6E2FF}"/>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116486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2F2B4021-C79F-7CEC-0B67-F7DC6B5619CC}"/>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6B1BE5A3-60FA-EC55-60AF-23C2DE7EA2A2}"/>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Introduction</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45432E75-90EF-FDD4-6230-0B4DBB780EDC}"/>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Context: TETL 2026</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500C22DD-625F-58B1-75C4-1034712EBDDC}"/>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2800" kern="0" dirty="0">
                <a:solidFill>
                  <a:srgbClr val="000000"/>
                </a:solidFill>
                <a:latin typeface="Century Gothic"/>
                <a:ea typeface="Century Gothic"/>
                <a:cs typeface="Century Gothic"/>
                <a:sym typeface="Century Gothic"/>
              </a:rPr>
              <a:t>K–12 is data-rich and system-heavy</a:t>
            </a:r>
            <a:br>
              <a:rPr lang="en-US" sz="2800" kern="0" dirty="0">
                <a:solidFill>
                  <a:srgbClr val="000000"/>
                </a:solidFill>
                <a:latin typeface="Century Gothic"/>
                <a:ea typeface="Century Gothic"/>
                <a:cs typeface="Century Gothic"/>
                <a:sym typeface="Century Gothic"/>
              </a:rPr>
            </a:br>
            <a:endParaRPr lang="en-US" sz="28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800" kern="0" dirty="0">
                <a:solidFill>
                  <a:srgbClr val="000000"/>
                </a:solidFill>
                <a:latin typeface="Century Gothic"/>
                <a:ea typeface="Century Gothic"/>
                <a:cs typeface="Century Gothic"/>
                <a:sym typeface="Century Gothic"/>
              </a:rPr>
              <a:t>We excel at collecting and reporting data</a:t>
            </a:r>
          </a:p>
          <a:p>
            <a:pPr marL="457189" indent="-457189" defTabSz="1219170">
              <a:buClr>
                <a:srgbClr val="000000"/>
              </a:buClr>
              <a:buFont typeface="Arial" panose="020B0604020202020204" pitchFamily="34" charset="0"/>
              <a:buChar char="•"/>
            </a:pPr>
            <a:endParaRPr lang="en-US" sz="28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800" kern="0" dirty="0">
                <a:solidFill>
                  <a:srgbClr val="000000"/>
                </a:solidFill>
                <a:latin typeface="Century Gothic"/>
                <a:ea typeface="Century Gothic"/>
                <a:cs typeface="Century Gothic"/>
                <a:sym typeface="Century Gothic"/>
              </a:rPr>
              <a:t>But a gap remains: analysis ≠ communication</a:t>
            </a:r>
          </a:p>
          <a:p>
            <a:pPr marL="457189" indent="-457189" defTabSz="1219170">
              <a:buClr>
                <a:srgbClr val="000000"/>
              </a:buClr>
              <a:buFont typeface="Arial" panose="020B0604020202020204" pitchFamily="34" charset="0"/>
              <a:buChar char="•"/>
            </a:pPr>
            <a:endParaRPr lang="en-US" sz="28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800" kern="0" dirty="0">
                <a:solidFill>
                  <a:srgbClr val="000000"/>
                </a:solidFill>
                <a:latin typeface="Century Gothic"/>
                <a:ea typeface="Century Gothic"/>
                <a:cs typeface="Century Gothic"/>
                <a:sym typeface="Century Gothic"/>
              </a:rPr>
              <a:t>Dashboards inform—but rarely drive action</a:t>
            </a:r>
          </a:p>
          <a:p>
            <a:pPr marL="457189" indent="-457189" defTabSz="1219170">
              <a:buClr>
                <a:srgbClr val="000000"/>
              </a:buClr>
              <a:buFont typeface="Arial" panose="020B0604020202020204" pitchFamily="34" charset="0"/>
              <a:buChar char="•"/>
            </a:pPr>
            <a:endParaRPr lang="en-US" sz="2800" kern="0" dirty="0">
              <a:solidFill>
                <a:srgbClr val="000000"/>
              </a:solidFill>
              <a:latin typeface="Century Gothic"/>
              <a:ea typeface="Century Gothic"/>
              <a:cs typeface="Century Gothic"/>
              <a:sym typeface="Century Gothic"/>
            </a:endParaRPr>
          </a:p>
          <a:p>
            <a:pPr marL="457189" indent="-457189" defTabSz="1219170">
              <a:buClr>
                <a:srgbClr val="000000"/>
              </a:buClr>
              <a:buFont typeface="Arial" panose="020B0604020202020204" pitchFamily="34" charset="0"/>
              <a:buChar char="•"/>
            </a:pPr>
            <a:r>
              <a:rPr lang="en-US" sz="2800" kern="0" dirty="0">
                <a:solidFill>
                  <a:srgbClr val="000000"/>
                </a:solidFill>
                <a:latin typeface="Century Gothic"/>
                <a:ea typeface="Century Gothic"/>
                <a:cs typeface="Century Gothic"/>
                <a:sym typeface="Century Gothic"/>
              </a:rPr>
              <a:t>Leaders need insights, not just information</a:t>
            </a:r>
            <a:endParaRPr sz="2800"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94EB22A8-FE6E-6216-6BA3-ACE53C025FB4}"/>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3149425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612D0416-ABD9-8A4A-9C84-85199708C6C4}"/>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E73D16D8-5767-FDAC-CFCF-D9B6C4DDF905}"/>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Conclusion</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F2B8F43B-EFEC-2990-AB0E-6EC603BA8741}"/>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Questions</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8A68E2EA-8840-D406-1134-BBF0ED0A2666}"/>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974404E3-57F0-FFA4-028A-843A045EB3FF}"/>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2" name="Picture 1" descr="Question Cartoon Vector Images (over 26,000)">
            <a:extLst>
              <a:ext uri="{FF2B5EF4-FFF2-40B4-BE49-F238E27FC236}">
                <a16:creationId xmlns:a16="http://schemas.microsoft.com/office/drawing/2014/main" id="{4AC40E30-08B3-682B-4F6F-8F4FD85CDE5B}"/>
              </a:ext>
            </a:extLst>
          </p:cNvPr>
          <p:cNvPicPr>
            <a:picLocks noChangeAspect="1"/>
          </p:cNvPicPr>
          <p:nvPr/>
        </p:nvPicPr>
        <p:blipFill>
          <a:blip r:embed="rId4"/>
          <a:stretch>
            <a:fillRect/>
          </a:stretch>
        </p:blipFill>
        <p:spPr>
          <a:xfrm>
            <a:off x="3034496" y="1767924"/>
            <a:ext cx="5780274" cy="3853516"/>
          </a:xfrm>
          <a:prstGeom prst="rect">
            <a:avLst/>
          </a:prstGeom>
        </p:spPr>
      </p:pic>
    </p:spTree>
    <p:extLst>
      <p:ext uri="{BB962C8B-B14F-4D97-AF65-F5344CB8AC3E}">
        <p14:creationId xmlns:p14="http://schemas.microsoft.com/office/powerpoint/2010/main" val="9466086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5"/>
        <p:cNvGrpSpPr/>
        <p:nvPr/>
      </p:nvGrpSpPr>
      <p:grpSpPr>
        <a:xfrm>
          <a:off x="0" y="0"/>
          <a:ext cx="0" cy="0"/>
          <a:chOff x="0" y="0"/>
          <a:chExt cx="0" cy="0"/>
        </a:xfrm>
      </p:grpSpPr>
      <p:sp>
        <p:nvSpPr>
          <p:cNvPr id="86" name="Google Shape;86;p17"/>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Conclusion</a:t>
            </a:r>
            <a:endParaRPr sz="3333" i="1" kern="0" dirty="0">
              <a:solidFill>
                <a:srgbClr val="000000"/>
              </a:solidFill>
              <a:latin typeface="Century Gothic"/>
              <a:ea typeface="Century Gothic"/>
              <a:cs typeface="Century Gothic"/>
              <a:sym typeface="Century Gothic"/>
            </a:endParaRPr>
          </a:p>
        </p:txBody>
      </p:sp>
      <p:sp>
        <p:nvSpPr>
          <p:cNvPr id="87" name="Google Shape;87;p17"/>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733" b="1" kern="0" dirty="0">
                <a:solidFill>
                  <a:srgbClr val="000000"/>
                </a:solidFill>
                <a:latin typeface="Century Gothic"/>
                <a:ea typeface="Century Gothic"/>
                <a:cs typeface="Century Gothic"/>
                <a:sym typeface="Century Gothic"/>
              </a:rPr>
              <a:t>Thank you!</a:t>
            </a:r>
            <a:endParaRPr sz="3733" b="1" kern="0" dirty="0">
              <a:solidFill>
                <a:srgbClr val="000000"/>
              </a:solidFill>
              <a:latin typeface="Century Gothic"/>
              <a:ea typeface="Century Gothic"/>
              <a:cs typeface="Century Gothic"/>
              <a:sym typeface="Century Gothic"/>
            </a:endParaRPr>
          </a:p>
        </p:txBody>
      </p:sp>
      <p:sp>
        <p:nvSpPr>
          <p:cNvPr id="88" name="Google Shape;88;p17"/>
          <p:cNvSpPr txBox="1"/>
          <p:nvPr/>
        </p:nvSpPr>
        <p:spPr>
          <a:xfrm>
            <a:off x="1399533" y="1680267"/>
            <a:ext cx="10568000" cy="2869933"/>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2400" kern="0" dirty="0">
                <a:solidFill>
                  <a:srgbClr val="000000"/>
                </a:solidFill>
                <a:latin typeface="Century Gothic"/>
                <a:ea typeface="Century Gothic"/>
                <a:cs typeface="Century Gothic"/>
                <a:sym typeface="Century Gothic"/>
              </a:rPr>
              <a:t>From the ESC Region 11 Data Team:</a:t>
            </a:r>
          </a:p>
          <a:p>
            <a:pPr marL="457189" indent="-457189" defTabSz="1219170">
              <a:buClr>
                <a:srgbClr val="000000"/>
              </a:buClr>
              <a:buFont typeface="Arial" panose="020B0604020202020204" pitchFamily="34" charset="0"/>
              <a:buChar char="•"/>
            </a:pPr>
            <a:r>
              <a:rPr lang="en" sz="2400" kern="0" dirty="0">
                <a:solidFill>
                  <a:srgbClr val="000000"/>
                </a:solidFill>
                <a:latin typeface="Century Gothic"/>
                <a:ea typeface="Century Gothic"/>
                <a:cs typeface="Century Gothic"/>
                <a:sym typeface="Century Gothic"/>
              </a:rPr>
              <a:t>Tom Call, Director</a:t>
            </a:r>
          </a:p>
          <a:p>
            <a:pPr marL="457189" indent="-457189" defTabSz="1219170">
              <a:buClr>
                <a:srgbClr val="000000"/>
              </a:buClr>
              <a:buFont typeface="Arial" panose="020B0604020202020204" pitchFamily="34" charset="0"/>
              <a:buChar char="•"/>
            </a:pPr>
            <a:r>
              <a:rPr lang="en" sz="2400" kern="0" dirty="0">
                <a:solidFill>
                  <a:srgbClr val="000000"/>
                </a:solidFill>
                <a:latin typeface="Century Gothic"/>
                <a:ea typeface="Century Gothic"/>
                <a:cs typeface="Century Gothic"/>
                <a:sym typeface="Century Gothic"/>
              </a:rPr>
              <a:t>Joey Brindle, Coordinator</a:t>
            </a:r>
          </a:p>
          <a:p>
            <a:pPr marL="457189" indent="-457189" defTabSz="1219170">
              <a:buClr>
                <a:srgbClr val="000000"/>
              </a:buClr>
              <a:buFont typeface="Arial" panose="020B0604020202020204" pitchFamily="34" charset="0"/>
              <a:buChar char="•"/>
            </a:pPr>
            <a:r>
              <a:rPr lang="en" sz="2400" kern="0" dirty="0">
                <a:solidFill>
                  <a:srgbClr val="000000"/>
                </a:solidFill>
                <a:latin typeface="Century Gothic"/>
                <a:ea typeface="Century Gothic"/>
                <a:cs typeface="Century Gothic"/>
                <a:sym typeface="Century Gothic"/>
              </a:rPr>
              <a:t>Jason Balters, Research &amp; Data Analyst</a:t>
            </a:r>
          </a:p>
          <a:p>
            <a:pPr marL="457189" indent="-457189" defTabSz="1219170">
              <a:buClr>
                <a:srgbClr val="000000"/>
              </a:buClr>
              <a:buFont typeface="Arial" panose="020B0604020202020204" pitchFamily="34" charset="0"/>
              <a:buChar char="•"/>
            </a:pPr>
            <a:r>
              <a:rPr lang="en" sz="2400" kern="0" dirty="0">
                <a:solidFill>
                  <a:srgbClr val="000000"/>
                </a:solidFill>
                <a:latin typeface="Century Gothic"/>
                <a:ea typeface="Century Gothic"/>
                <a:cs typeface="Century Gothic"/>
                <a:sym typeface="Century Gothic"/>
              </a:rPr>
              <a:t>Ron Neff, Web Application Developer</a:t>
            </a:r>
          </a:p>
          <a:p>
            <a:pPr marL="457189" indent="-457189" defTabSz="1219170">
              <a:buClr>
                <a:srgbClr val="000000"/>
              </a:buClr>
              <a:buFont typeface="Arial" panose="020B0604020202020204" pitchFamily="34" charset="0"/>
              <a:buChar char="•"/>
            </a:pPr>
            <a:r>
              <a:rPr lang="en" sz="2400" kern="0" dirty="0">
                <a:solidFill>
                  <a:srgbClr val="000000"/>
                </a:solidFill>
                <a:latin typeface="Century Gothic"/>
                <a:ea typeface="Century Gothic"/>
                <a:cs typeface="Century Gothic"/>
                <a:sym typeface="Century Gothic"/>
              </a:rPr>
              <a:t>Alex Cullpepper, SQL Developer &amp; TxTracts</a:t>
            </a:r>
          </a:p>
          <a:p>
            <a:pPr marL="457189" indent="-457189" defTabSz="1219170">
              <a:buClr>
                <a:srgbClr val="000000"/>
              </a:buClr>
              <a:buFont typeface="Arial" panose="020B0604020202020204" pitchFamily="34" charset="0"/>
              <a:buChar char="•"/>
            </a:pPr>
            <a:r>
              <a:rPr lang="en" sz="2400" kern="0" dirty="0">
                <a:solidFill>
                  <a:srgbClr val="000000"/>
                </a:solidFill>
                <a:latin typeface="Century Gothic"/>
                <a:ea typeface="Century Gothic"/>
                <a:cs typeface="Century Gothic"/>
                <a:sym typeface="Century Gothic"/>
              </a:rPr>
              <a:t>Isaac Setford, Web Application Developer</a:t>
            </a:r>
          </a:p>
          <a:p>
            <a:pPr marL="457189" indent="-457189" defTabSz="1219170">
              <a:buClr>
                <a:srgbClr val="000000"/>
              </a:buClr>
              <a:buFont typeface="Arial" panose="020B0604020202020204" pitchFamily="34" charset="0"/>
              <a:buChar char="•"/>
            </a:pPr>
            <a:r>
              <a:rPr lang="en" sz="2400" kern="0" dirty="0">
                <a:solidFill>
                  <a:srgbClr val="000000"/>
                </a:solidFill>
                <a:latin typeface="Century Gothic"/>
                <a:ea typeface="Century Gothic"/>
                <a:cs typeface="Century Gothic"/>
                <a:sym typeface="Century Gothic"/>
              </a:rPr>
              <a:t>Michael Hopper, Web Application Developer</a:t>
            </a:r>
          </a:p>
          <a:p>
            <a:pPr marL="457189" indent="-457189" defTabSz="1219170">
              <a:buClr>
                <a:srgbClr val="000000"/>
              </a:buClr>
              <a:buFont typeface="Arial" panose="020B0604020202020204" pitchFamily="34" charset="0"/>
              <a:buChar char="•"/>
            </a:pPr>
            <a:endParaRPr lang="en" sz="2400" kern="0" dirty="0">
              <a:solidFill>
                <a:srgbClr val="000000"/>
              </a:solidFill>
              <a:latin typeface="Century Gothic"/>
              <a:ea typeface="Century Gothic"/>
              <a:cs typeface="Century Gothic"/>
              <a:sym typeface="Century Gothic"/>
            </a:endParaRPr>
          </a:p>
        </p:txBody>
      </p:sp>
      <p:sp>
        <p:nvSpPr>
          <p:cNvPr id="89" name="Google Shape;89;p17"/>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
        <p:nvSpPr>
          <p:cNvPr id="90" name="Google Shape;90;p17"/>
          <p:cNvSpPr txBox="1"/>
          <p:nvPr/>
        </p:nvSpPr>
        <p:spPr>
          <a:xfrm>
            <a:off x="761100" y="4738623"/>
            <a:ext cx="11048000" cy="1046208"/>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733" b="1" u="sng" kern="0" dirty="0">
                <a:solidFill>
                  <a:srgbClr val="000000"/>
                </a:solidFill>
                <a:latin typeface="Arial"/>
                <a:cs typeface="Arial"/>
                <a:sym typeface="Arial"/>
              </a:rPr>
              <a:t>Copyright Notice</a:t>
            </a:r>
            <a:endParaRPr sz="1733" b="1" u="sng" kern="0" dirty="0">
              <a:solidFill>
                <a:srgbClr val="000000"/>
              </a:solidFill>
              <a:latin typeface="Arial"/>
              <a:cs typeface="Arial"/>
              <a:sym typeface="Arial"/>
            </a:endParaRPr>
          </a:p>
          <a:p>
            <a:pPr defTabSz="1219170">
              <a:buClr>
                <a:srgbClr val="000000"/>
              </a:buClr>
            </a:pPr>
            <a:r>
              <a:rPr lang="en" sz="1733" kern="0" dirty="0">
                <a:solidFill>
                  <a:srgbClr val="000000"/>
                </a:solidFill>
                <a:latin typeface="Arial"/>
                <a:cs typeface="Arial"/>
                <a:sym typeface="Arial"/>
              </a:rPr>
              <a:t>All rights reserved: This material may not be reproduced or distributed without the </a:t>
            </a:r>
            <a:br>
              <a:rPr lang="en" sz="1733" kern="0" dirty="0">
                <a:solidFill>
                  <a:srgbClr val="000000"/>
                </a:solidFill>
                <a:latin typeface="Arial"/>
                <a:cs typeface="Arial"/>
                <a:sym typeface="Arial"/>
              </a:rPr>
            </a:br>
            <a:r>
              <a:rPr lang="en" sz="1733" kern="0" dirty="0">
                <a:solidFill>
                  <a:srgbClr val="000000"/>
                </a:solidFill>
                <a:latin typeface="Arial"/>
                <a:cs typeface="Arial"/>
                <a:sym typeface="Arial"/>
              </a:rPr>
              <a:t>express written permission of the Education Service Center Region 11.</a:t>
            </a:r>
            <a:endParaRPr sz="1733" kern="0" dirty="0">
              <a:solidFill>
                <a:srgbClr val="000000"/>
              </a:solidFill>
              <a:latin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blipFill>
          <a:blip r:embed="rId3">
            <a:alphaModFix/>
          </a:blip>
          <a:stretch>
            <a:fillRect/>
          </a:stretch>
        </a:blipFill>
        <a:effectLst/>
      </p:bgPr>
    </p:bg>
    <p:spTree>
      <p:nvGrpSpPr>
        <p:cNvPr id="1" name="Shape 77"/>
        <p:cNvGrpSpPr/>
        <p:nvPr/>
      </p:nvGrpSpPr>
      <p:grpSpPr>
        <a:xfrm>
          <a:off x="0" y="0"/>
          <a:ext cx="0" cy="0"/>
          <a:chOff x="0" y="0"/>
          <a:chExt cx="0" cy="0"/>
        </a:xfrm>
      </p:grpSpPr>
      <p:sp>
        <p:nvSpPr>
          <p:cNvPr id="78" name="Google Shape;78;p16"/>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Introduction</a:t>
            </a:r>
            <a:endParaRPr sz="3333" i="1" kern="0" dirty="0">
              <a:solidFill>
                <a:srgbClr val="000000"/>
              </a:solidFill>
              <a:latin typeface="Century Gothic"/>
              <a:ea typeface="Century Gothic"/>
              <a:cs typeface="Century Gothic"/>
              <a:sym typeface="Century Gothic"/>
            </a:endParaRPr>
          </a:p>
        </p:txBody>
      </p:sp>
      <p:sp>
        <p:nvSpPr>
          <p:cNvPr id="79" name="Google Shape;79;p16"/>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Learning Objectives</a:t>
            </a:r>
            <a:endParaRPr sz="3733" b="1" kern="0" dirty="0">
              <a:solidFill>
                <a:srgbClr val="000000"/>
              </a:solidFill>
              <a:latin typeface="Century Gothic"/>
              <a:ea typeface="Century Gothic"/>
              <a:cs typeface="Century Gothic"/>
              <a:sym typeface="Century Gothic"/>
            </a:endParaRPr>
          </a:p>
        </p:txBody>
      </p:sp>
      <p:sp>
        <p:nvSpPr>
          <p:cNvPr id="80" name="Google Shape;80;p16"/>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514350" indent="-514350" defTabSz="1219170">
              <a:buClr>
                <a:srgbClr val="000000"/>
              </a:buClr>
              <a:buFont typeface="+mj-lt"/>
              <a:buAutoNum type="arabicPeriod"/>
            </a:pPr>
            <a:r>
              <a:rPr lang="en-US" sz="2400" b="1" kern="0" dirty="0">
                <a:solidFill>
                  <a:srgbClr val="000000"/>
                </a:solidFill>
                <a:latin typeface="Century Gothic"/>
                <a:ea typeface="Century Gothic"/>
                <a:cs typeface="Century Gothic"/>
                <a:sym typeface="Century Gothic"/>
              </a:rPr>
              <a:t>Define</a:t>
            </a:r>
            <a:r>
              <a:rPr lang="en-US" sz="2400" kern="0" dirty="0">
                <a:solidFill>
                  <a:srgbClr val="000000"/>
                </a:solidFill>
                <a:latin typeface="Century Gothic"/>
                <a:ea typeface="Century Gothic"/>
                <a:cs typeface="Century Gothic"/>
                <a:sym typeface="Century Gothic"/>
              </a:rPr>
              <a:t> the components of effective data storytelling</a:t>
            </a:r>
          </a:p>
          <a:p>
            <a:pPr marL="514350" indent="-514350" defTabSz="1219170">
              <a:buClr>
                <a:srgbClr val="000000"/>
              </a:buClr>
              <a:buFont typeface="+mj-lt"/>
              <a:buAutoNum type="arabicPeriod"/>
            </a:pPr>
            <a:endParaRPr lang="en-US" sz="2400" kern="0" dirty="0">
              <a:solidFill>
                <a:srgbClr val="000000"/>
              </a:solidFill>
              <a:latin typeface="Century Gothic"/>
              <a:ea typeface="Century Gothic"/>
              <a:cs typeface="Century Gothic"/>
              <a:sym typeface="Century Gothic"/>
            </a:endParaRPr>
          </a:p>
          <a:p>
            <a:pPr marL="514350" indent="-514350" defTabSz="1219170">
              <a:buClr>
                <a:srgbClr val="000000"/>
              </a:buClr>
              <a:buFont typeface="+mj-lt"/>
              <a:buAutoNum type="arabicPeriod"/>
            </a:pPr>
            <a:r>
              <a:rPr lang="en-US" sz="2400" b="1" kern="0" dirty="0">
                <a:solidFill>
                  <a:srgbClr val="000000"/>
                </a:solidFill>
                <a:latin typeface="Century Gothic"/>
                <a:ea typeface="Century Gothic"/>
                <a:cs typeface="Century Gothic"/>
                <a:sym typeface="Century Gothic"/>
              </a:rPr>
              <a:t>Analyze</a:t>
            </a:r>
            <a:r>
              <a:rPr lang="en-US" sz="2400" kern="0" dirty="0">
                <a:solidFill>
                  <a:srgbClr val="000000"/>
                </a:solidFill>
                <a:latin typeface="Century Gothic"/>
                <a:ea typeface="Century Gothic"/>
                <a:cs typeface="Century Gothic"/>
                <a:sym typeface="Century Gothic"/>
              </a:rPr>
              <a:t> data visualizations for clarity, insight, and risk</a:t>
            </a:r>
          </a:p>
          <a:p>
            <a:pPr marL="514350" indent="-514350" defTabSz="1219170">
              <a:buClr>
                <a:srgbClr val="000000"/>
              </a:buClr>
              <a:buFont typeface="+mj-lt"/>
              <a:buAutoNum type="arabicPeriod"/>
            </a:pPr>
            <a:endParaRPr lang="en-US" sz="2400" kern="0" dirty="0">
              <a:solidFill>
                <a:srgbClr val="000000"/>
              </a:solidFill>
              <a:latin typeface="Century Gothic"/>
              <a:ea typeface="Century Gothic"/>
              <a:cs typeface="Century Gothic"/>
              <a:sym typeface="Century Gothic"/>
            </a:endParaRPr>
          </a:p>
          <a:p>
            <a:pPr marL="514350" indent="-514350" defTabSz="1219170">
              <a:buClr>
                <a:srgbClr val="000000"/>
              </a:buClr>
              <a:buFont typeface="+mj-lt"/>
              <a:buAutoNum type="arabicPeriod"/>
            </a:pPr>
            <a:r>
              <a:rPr lang="en-US" sz="2400" b="1" kern="0" dirty="0">
                <a:solidFill>
                  <a:srgbClr val="000000"/>
                </a:solidFill>
                <a:latin typeface="Century Gothic"/>
                <a:ea typeface="Century Gothic"/>
                <a:cs typeface="Century Gothic"/>
                <a:sym typeface="Century Gothic"/>
              </a:rPr>
              <a:t>Evaluate</a:t>
            </a:r>
            <a:r>
              <a:rPr lang="en-US" sz="2400" kern="0" dirty="0">
                <a:solidFill>
                  <a:srgbClr val="000000"/>
                </a:solidFill>
                <a:latin typeface="Century Gothic"/>
                <a:ea typeface="Century Gothic"/>
                <a:cs typeface="Century Gothic"/>
                <a:sym typeface="Century Gothic"/>
              </a:rPr>
              <a:t> metrics for quality and decision-making value</a:t>
            </a:r>
          </a:p>
          <a:p>
            <a:pPr marL="514350" indent="-514350" defTabSz="1219170">
              <a:buClr>
                <a:srgbClr val="000000"/>
              </a:buClr>
              <a:buFont typeface="+mj-lt"/>
              <a:buAutoNum type="arabicPeriod"/>
            </a:pPr>
            <a:endParaRPr lang="en-US" sz="2400" kern="0" dirty="0">
              <a:solidFill>
                <a:srgbClr val="000000"/>
              </a:solidFill>
              <a:latin typeface="Century Gothic"/>
              <a:ea typeface="Century Gothic"/>
              <a:cs typeface="Century Gothic"/>
              <a:sym typeface="Century Gothic"/>
            </a:endParaRPr>
          </a:p>
          <a:p>
            <a:pPr marL="514350" indent="-514350" defTabSz="1219170">
              <a:buClr>
                <a:srgbClr val="000000"/>
              </a:buClr>
              <a:buFont typeface="+mj-lt"/>
              <a:buAutoNum type="arabicPeriod"/>
            </a:pPr>
            <a:r>
              <a:rPr lang="en-US" sz="2400" b="1" kern="0" dirty="0">
                <a:solidFill>
                  <a:srgbClr val="000000"/>
                </a:solidFill>
                <a:latin typeface="Century Gothic"/>
                <a:ea typeface="Century Gothic"/>
                <a:cs typeface="Century Gothic"/>
                <a:sym typeface="Century Gothic"/>
              </a:rPr>
              <a:t>Apply</a:t>
            </a:r>
            <a:r>
              <a:rPr lang="en-US" sz="2400" kern="0" dirty="0">
                <a:solidFill>
                  <a:srgbClr val="000000"/>
                </a:solidFill>
                <a:latin typeface="Century Gothic"/>
                <a:ea typeface="Century Gothic"/>
                <a:cs typeface="Century Gothic"/>
                <a:sym typeface="Century Gothic"/>
              </a:rPr>
              <a:t> storytelling in a way that drives action and outcomes</a:t>
            </a:r>
            <a:endParaRPr sz="2400" kern="0" dirty="0">
              <a:solidFill>
                <a:srgbClr val="000000"/>
              </a:solidFill>
              <a:latin typeface="Century Gothic"/>
              <a:ea typeface="Century Gothic"/>
              <a:cs typeface="Century Gothic"/>
              <a:sym typeface="Century Gothic"/>
            </a:endParaRPr>
          </a:p>
        </p:txBody>
      </p:sp>
      <p:sp>
        <p:nvSpPr>
          <p:cNvPr id="81" name="Google Shape;81;p16"/>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2D9E79DD-9A67-7D78-1E78-A6AF1307E917}"/>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B258FF1D-F2C3-CACD-CBB8-23B8B0AA36B1}"/>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Introduction</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8E3AE616-B512-C907-AFB3-0EA0D1B1BAB2}"/>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Agenda</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C9E88E46-7BD2-7042-F8F0-BD6E59EEF6AD}"/>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Welcome and Session Overview</a:t>
            </a: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Foundations of Data Storytelling</a:t>
            </a: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Foundations of Effective Metrics</a:t>
            </a: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Communicating Metrics for Impact</a:t>
            </a: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Interactive Activity: From Data to Action</a:t>
            </a: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Key Takeaways and Next Steps</a:t>
            </a:r>
          </a:p>
          <a:p>
            <a:pPr marL="457189" indent="-457189" defTabSz="1219170">
              <a:buClr>
                <a:srgbClr val="000000"/>
              </a:buClr>
              <a:buFont typeface="Arial" panose="020B0604020202020204" pitchFamily="34" charset="0"/>
              <a:buChar char="•"/>
            </a:pPr>
            <a:r>
              <a:rPr lang="en-US" sz="3200" kern="0" dirty="0">
                <a:solidFill>
                  <a:srgbClr val="000000"/>
                </a:solidFill>
                <a:latin typeface="Century Gothic"/>
                <a:ea typeface="Century Gothic"/>
                <a:cs typeface="Century Gothic"/>
                <a:sym typeface="Century Gothic"/>
              </a:rPr>
              <a:t>Q&amp;A and Closing</a:t>
            </a:r>
            <a:endParaRPr sz="3200"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0A62CD07-F8D6-9161-3E92-4B892BE8FACC}"/>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4" name="Picture 3" descr="Premium Vector | Businesswoman holding pencil and creating meeting ...">
            <a:extLst>
              <a:ext uri="{FF2B5EF4-FFF2-40B4-BE49-F238E27FC236}">
                <a16:creationId xmlns:a16="http://schemas.microsoft.com/office/drawing/2014/main" id="{FB06BFF6-BF24-2B62-585C-16DE7933C895}"/>
              </a:ext>
            </a:extLst>
          </p:cNvPr>
          <p:cNvPicPr>
            <a:picLocks noChangeAspect="1"/>
          </p:cNvPicPr>
          <p:nvPr/>
        </p:nvPicPr>
        <p:blipFill>
          <a:blip r:embed="rId4"/>
          <a:stretch>
            <a:fillRect/>
          </a:stretch>
        </p:blipFill>
        <p:spPr>
          <a:xfrm>
            <a:off x="8529410" y="279356"/>
            <a:ext cx="3396157" cy="2262296"/>
          </a:xfrm>
          <a:prstGeom prst="rect">
            <a:avLst/>
          </a:prstGeom>
        </p:spPr>
      </p:pic>
    </p:spTree>
    <p:extLst>
      <p:ext uri="{BB962C8B-B14F-4D97-AF65-F5344CB8AC3E}">
        <p14:creationId xmlns:p14="http://schemas.microsoft.com/office/powerpoint/2010/main" val="2491365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a:extLst>
            <a:ext uri="{FF2B5EF4-FFF2-40B4-BE49-F238E27FC236}">
              <a16:creationId xmlns:a16="http://schemas.microsoft.com/office/drawing/2014/main" id="{3DBD289C-ACA2-E181-0E2E-35B991A8A9BD}"/>
            </a:ext>
          </a:extLst>
        </p:cNvPr>
        <p:cNvGrpSpPr/>
        <p:nvPr/>
      </p:nvGrpSpPr>
      <p:grpSpPr>
        <a:xfrm>
          <a:off x="0" y="0"/>
          <a:ext cx="0" cy="0"/>
          <a:chOff x="0" y="0"/>
          <a:chExt cx="0" cy="0"/>
        </a:xfrm>
      </p:grpSpPr>
      <p:sp>
        <p:nvSpPr>
          <p:cNvPr id="54" name="Google Shape;54;p13">
            <a:extLst>
              <a:ext uri="{FF2B5EF4-FFF2-40B4-BE49-F238E27FC236}">
                <a16:creationId xmlns:a16="http://schemas.microsoft.com/office/drawing/2014/main" id="{02E4ADBE-04EF-2349-B8A7-DE942A9763C4}"/>
              </a:ext>
            </a:extLst>
          </p:cNvPr>
          <p:cNvSpPr txBox="1"/>
          <p:nvPr/>
        </p:nvSpPr>
        <p:spPr>
          <a:xfrm>
            <a:off x="1155699" y="536499"/>
            <a:ext cx="9880600" cy="19883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6000" b="1" kern="0" dirty="0">
                <a:solidFill>
                  <a:srgbClr val="000000"/>
                </a:solidFill>
                <a:latin typeface="Century Gothic"/>
                <a:ea typeface="Century Gothic"/>
                <a:cs typeface="Century Gothic"/>
                <a:sym typeface="Century Gothic"/>
              </a:rPr>
              <a:t>Foundations of Data Storytelling</a:t>
            </a:r>
            <a:endParaRPr sz="6000" b="1" kern="0" dirty="0">
              <a:solidFill>
                <a:srgbClr val="000000"/>
              </a:solidFill>
              <a:latin typeface="Century Gothic"/>
              <a:ea typeface="Century Gothic"/>
              <a:cs typeface="Century Gothic"/>
              <a:sym typeface="Century Gothic"/>
            </a:endParaRPr>
          </a:p>
        </p:txBody>
      </p:sp>
      <p:sp>
        <p:nvSpPr>
          <p:cNvPr id="55" name="Google Shape;55;p13">
            <a:extLst>
              <a:ext uri="{FF2B5EF4-FFF2-40B4-BE49-F238E27FC236}">
                <a16:creationId xmlns:a16="http://schemas.microsoft.com/office/drawing/2014/main" id="{09ADF5DF-1688-E288-4169-1BAD2B963753}"/>
              </a:ext>
            </a:extLst>
          </p:cNvPr>
          <p:cNvSpPr txBox="1"/>
          <p:nvPr/>
        </p:nvSpPr>
        <p:spPr>
          <a:xfrm>
            <a:off x="268884" y="3032200"/>
            <a:ext cx="11654233" cy="15180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endParaRPr sz="2800" kern="0" dirty="0">
              <a:solidFill>
                <a:srgbClr val="FFFFFF"/>
              </a:solidFill>
              <a:latin typeface="Century Gothic"/>
              <a:ea typeface="Century Gothic"/>
              <a:cs typeface="Century Gothic"/>
              <a:sym typeface="Century Gothic"/>
            </a:endParaRPr>
          </a:p>
        </p:txBody>
      </p:sp>
      <p:sp>
        <p:nvSpPr>
          <p:cNvPr id="56" name="Google Shape;56;p13">
            <a:extLst>
              <a:ext uri="{FF2B5EF4-FFF2-40B4-BE49-F238E27FC236}">
                <a16:creationId xmlns:a16="http://schemas.microsoft.com/office/drawing/2014/main" id="{2B83D5B1-879E-E11D-09FA-44CB5E91D25F}"/>
              </a:ext>
            </a:extLst>
          </p:cNvPr>
          <p:cNvSpPr txBox="1"/>
          <p:nvPr/>
        </p:nvSpPr>
        <p:spPr>
          <a:xfrm>
            <a:off x="154867" y="5753100"/>
            <a:ext cx="10094000" cy="9956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2400" kern="0" dirty="0">
              <a:solidFill>
                <a:srgbClr val="000000"/>
              </a:solidFill>
              <a:latin typeface="Century Gothic"/>
              <a:ea typeface="Century Gothic"/>
              <a:cs typeface="Century Gothic"/>
              <a:sym typeface="Century Gothic"/>
            </a:endParaRPr>
          </a:p>
        </p:txBody>
      </p:sp>
      <p:sp>
        <p:nvSpPr>
          <p:cNvPr id="57" name="Google Shape;57;p13">
            <a:extLst>
              <a:ext uri="{FF2B5EF4-FFF2-40B4-BE49-F238E27FC236}">
                <a16:creationId xmlns:a16="http://schemas.microsoft.com/office/drawing/2014/main" id="{6D6F65E0-5966-2775-5534-9C4652926908}"/>
              </a:ext>
            </a:extLst>
          </p:cNvPr>
          <p:cNvSpPr txBox="1"/>
          <p:nvPr/>
        </p:nvSpPr>
        <p:spPr>
          <a:xfrm>
            <a:off x="7443500" y="6219700"/>
            <a:ext cx="4000000" cy="430847"/>
          </a:xfrm>
          <a:prstGeom prst="rect">
            <a:avLst/>
          </a:prstGeom>
          <a:noFill/>
          <a:ln>
            <a:noFill/>
          </a:ln>
        </p:spPr>
        <p:txBody>
          <a:bodyPr spcFirstLastPara="1" wrap="square" lIns="121900" tIns="121900" rIns="121900" bIns="121900" anchor="t" anchorCtr="0">
            <a:spAutoFit/>
          </a:bodyPr>
          <a:lstStyle/>
          <a:p>
            <a:pPr algn="r" defTabSz="1219170">
              <a:buClr>
                <a:srgbClr val="000000"/>
              </a:buClr>
            </a:pPr>
            <a:r>
              <a:rPr lang="en" sz="1200" kern="0">
                <a:solidFill>
                  <a:srgbClr val="000000"/>
                </a:solidFill>
                <a:latin typeface="Arial"/>
                <a:cs typeface="Arial"/>
                <a:sym typeface="Arial"/>
              </a:rPr>
              <a:t>Copyright </a:t>
            </a:r>
            <a:r>
              <a:rPr lang="en" sz="1200" kern="0">
                <a:solidFill>
                  <a:srgbClr val="000000"/>
                </a:solidFill>
                <a:latin typeface="Calibri"/>
                <a:ea typeface="Calibri"/>
                <a:cs typeface="Calibri"/>
                <a:sym typeface="Calibri"/>
              </a:rPr>
              <a:t>© 2025 Education Service Center Region 11</a:t>
            </a:r>
            <a:endParaRPr sz="1200" kern="0">
              <a:solidFill>
                <a:srgbClr val="000000"/>
              </a:solidFill>
              <a:latin typeface="Arial"/>
              <a:cs typeface="Arial"/>
              <a:sym typeface="Arial"/>
            </a:endParaRPr>
          </a:p>
        </p:txBody>
      </p:sp>
    </p:spTree>
    <p:extLst>
      <p:ext uri="{BB962C8B-B14F-4D97-AF65-F5344CB8AC3E}">
        <p14:creationId xmlns:p14="http://schemas.microsoft.com/office/powerpoint/2010/main" val="574632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B5D5BEB6-4273-81C9-701C-91DF32335CAE}"/>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90468B01-A4C4-ADB9-84C2-1CB787C7D670}"/>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 sz="3333" i="1" kern="0" dirty="0">
                <a:solidFill>
                  <a:srgbClr val="000000"/>
                </a:solidFill>
                <a:latin typeface="Century Gothic"/>
                <a:ea typeface="Century Gothic"/>
                <a:cs typeface="Century Gothic"/>
                <a:sym typeface="Century Gothic"/>
              </a:rPr>
              <a:t>Foundations of Data Storytelling</a:t>
            </a: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D1265EF8-E289-4EFD-70AF-346F86048C63}"/>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What is Data Storytelling?</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B02E75CB-27FF-547A-B961-FD8BC4094792}"/>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2400" b="1" kern="0" dirty="0">
                <a:solidFill>
                  <a:srgbClr val="000000"/>
                </a:solidFill>
                <a:latin typeface="Century Gothic"/>
                <a:ea typeface="Century Gothic"/>
                <a:cs typeface="Century Gothic"/>
                <a:sym typeface="Century Gothic"/>
              </a:rPr>
              <a:t>Data + Visuals + Narrative = Data Storytelling</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Data</a:t>
            </a:r>
            <a:r>
              <a:rPr lang="en-US" sz="2400" kern="0" dirty="0">
                <a:solidFill>
                  <a:srgbClr val="000000"/>
                </a:solidFill>
                <a:latin typeface="Century Gothic"/>
                <a:ea typeface="Century Gothic"/>
                <a:cs typeface="Century Gothic"/>
                <a:sym typeface="Century Gothic"/>
              </a:rPr>
              <a:t> explains what is happening</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Visuals</a:t>
            </a:r>
            <a:r>
              <a:rPr lang="en-US" sz="2400" kern="0" dirty="0">
                <a:solidFill>
                  <a:srgbClr val="000000"/>
                </a:solidFill>
                <a:latin typeface="Century Gothic"/>
                <a:ea typeface="Century Gothic"/>
                <a:cs typeface="Century Gothic"/>
                <a:sym typeface="Century Gothic"/>
              </a:rPr>
              <a:t> show patterns and meaning</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b="1" kern="0" dirty="0">
                <a:solidFill>
                  <a:srgbClr val="000000"/>
                </a:solidFill>
                <a:latin typeface="Century Gothic"/>
                <a:ea typeface="Century Gothic"/>
                <a:cs typeface="Century Gothic"/>
                <a:sym typeface="Century Gothic"/>
              </a:rPr>
              <a:t>Narrative</a:t>
            </a:r>
            <a:r>
              <a:rPr lang="en-US" sz="2400" kern="0" dirty="0">
                <a:solidFill>
                  <a:srgbClr val="000000"/>
                </a:solidFill>
                <a:latin typeface="Century Gothic"/>
                <a:ea typeface="Century Gothic"/>
                <a:cs typeface="Century Gothic"/>
                <a:sym typeface="Century Gothic"/>
              </a:rPr>
              <a:t> answers why it matters</a:t>
            </a:r>
          </a:p>
          <a:p>
            <a:pPr marL="380990" lvl="1"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lvl="1"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Goal: move audiences from </a:t>
            </a:r>
            <a:r>
              <a:rPr lang="en-US" sz="2400" b="1" kern="0" dirty="0">
                <a:solidFill>
                  <a:srgbClr val="000000"/>
                </a:solidFill>
                <a:latin typeface="Century Gothic"/>
                <a:ea typeface="Century Gothic"/>
                <a:cs typeface="Century Gothic"/>
                <a:sym typeface="Century Gothic"/>
              </a:rPr>
              <a:t>information</a:t>
            </a:r>
            <a:r>
              <a:rPr lang="en-US" sz="2400" kern="0" dirty="0">
                <a:solidFill>
                  <a:srgbClr val="000000"/>
                </a:solidFill>
                <a:latin typeface="Century Gothic"/>
                <a:ea typeface="Century Gothic"/>
                <a:cs typeface="Century Gothic"/>
                <a:sym typeface="Century Gothic"/>
              </a:rPr>
              <a:t> </a:t>
            </a:r>
            <a:r>
              <a:rPr lang="en-US" sz="2400" kern="0" dirty="0">
                <a:solidFill>
                  <a:srgbClr val="000000"/>
                </a:solidFill>
                <a:latin typeface="Century Gothic"/>
                <a:ea typeface="Century Gothic"/>
                <a:cs typeface="Century Gothic"/>
                <a:sym typeface="Wingdings" panose="05000000000000000000" pitchFamily="2" charset="2"/>
              </a:rPr>
              <a:t></a:t>
            </a:r>
            <a:r>
              <a:rPr lang="en-US" sz="2400" kern="0" dirty="0">
                <a:solidFill>
                  <a:srgbClr val="000000"/>
                </a:solidFill>
                <a:latin typeface="Century Gothic"/>
                <a:ea typeface="Century Gothic"/>
                <a:cs typeface="Century Gothic"/>
                <a:sym typeface="Century Gothic"/>
              </a:rPr>
              <a:t> </a:t>
            </a:r>
            <a:r>
              <a:rPr lang="en-US" sz="2400" b="1" kern="0" dirty="0">
                <a:solidFill>
                  <a:srgbClr val="000000"/>
                </a:solidFill>
                <a:latin typeface="Century Gothic"/>
                <a:ea typeface="Century Gothic"/>
                <a:cs typeface="Century Gothic"/>
                <a:sym typeface="Century Gothic"/>
              </a:rPr>
              <a:t>insight</a:t>
            </a:r>
            <a:r>
              <a:rPr lang="en-US" sz="2400" kern="0" dirty="0">
                <a:solidFill>
                  <a:srgbClr val="000000"/>
                </a:solidFill>
                <a:latin typeface="Century Gothic"/>
                <a:ea typeface="Century Gothic"/>
                <a:cs typeface="Century Gothic"/>
                <a:sym typeface="Century Gothic"/>
              </a:rPr>
              <a:t> </a:t>
            </a:r>
            <a:r>
              <a:rPr lang="en-US" sz="2400" kern="0" dirty="0">
                <a:solidFill>
                  <a:srgbClr val="000000"/>
                </a:solidFill>
                <a:latin typeface="Century Gothic"/>
                <a:ea typeface="Century Gothic"/>
                <a:cs typeface="Century Gothic"/>
                <a:sym typeface="Wingdings" panose="05000000000000000000" pitchFamily="2" charset="2"/>
              </a:rPr>
              <a:t> </a:t>
            </a:r>
            <a:r>
              <a:rPr lang="en-US" sz="2400" b="1" kern="0" dirty="0">
                <a:solidFill>
                  <a:srgbClr val="000000"/>
                </a:solidFill>
                <a:latin typeface="Century Gothic"/>
                <a:ea typeface="Century Gothic"/>
                <a:cs typeface="Century Gothic"/>
                <a:sym typeface="Wingdings" panose="05000000000000000000" pitchFamily="2" charset="2"/>
              </a:rPr>
              <a:t>action</a:t>
            </a:r>
            <a:endParaRPr lang="en-US" sz="2400" b="1" kern="0" dirty="0">
              <a:solidFill>
                <a:srgbClr val="000000"/>
              </a:solidFill>
              <a:latin typeface="Century Gothic"/>
              <a:ea typeface="Century Gothic"/>
              <a:cs typeface="Century Gothic"/>
              <a:sym typeface="Century Gothic"/>
            </a:endParaRPr>
          </a:p>
        </p:txBody>
      </p:sp>
      <p:sp>
        <p:nvSpPr>
          <p:cNvPr id="81" name="Google Shape;81;p16">
            <a:extLst>
              <a:ext uri="{FF2B5EF4-FFF2-40B4-BE49-F238E27FC236}">
                <a16:creationId xmlns:a16="http://schemas.microsoft.com/office/drawing/2014/main" id="{48C14EF0-D77D-EBA3-5ADB-7441BAC97982}"/>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pic>
        <p:nvPicPr>
          <p:cNvPr id="3" name="Picture 2">
            <a:extLst>
              <a:ext uri="{FF2B5EF4-FFF2-40B4-BE49-F238E27FC236}">
                <a16:creationId xmlns:a16="http://schemas.microsoft.com/office/drawing/2014/main" id="{E8A14FB6-E56B-AA48-2C41-6A6CE0ED09EE}"/>
              </a:ext>
            </a:extLst>
          </p:cNvPr>
          <p:cNvPicPr>
            <a:picLocks noChangeAspect="1"/>
          </p:cNvPicPr>
          <p:nvPr/>
        </p:nvPicPr>
        <p:blipFill>
          <a:blip r:embed="rId4"/>
          <a:stretch>
            <a:fillRect/>
          </a:stretch>
        </p:blipFill>
        <p:spPr>
          <a:xfrm>
            <a:off x="8378609" y="504863"/>
            <a:ext cx="3397624" cy="2263273"/>
          </a:xfrm>
          <a:prstGeom prst="rect">
            <a:avLst/>
          </a:prstGeom>
        </p:spPr>
      </p:pic>
    </p:spTree>
    <p:extLst>
      <p:ext uri="{BB962C8B-B14F-4D97-AF65-F5344CB8AC3E}">
        <p14:creationId xmlns:p14="http://schemas.microsoft.com/office/powerpoint/2010/main" val="1700787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6CB7CD9A-9EB7-26FF-6246-F03BB7068127}"/>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D58C7045-10F9-910E-618A-D33C23FCC35A}"/>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Foundations of Data Storytelling</a:t>
            </a:r>
          </a:p>
          <a:p>
            <a:pPr defTabSz="1219170">
              <a:buClr>
                <a:srgbClr val="000000"/>
              </a:buClr>
            </a:pPr>
            <a:endParaRPr sz="3333" i="1" kern="0" dirty="0">
              <a:solidFill>
                <a:srgbClr val="000000"/>
              </a:solidFill>
              <a:latin typeface="Century Gothic"/>
              <a:ea typeface="Century Gothic"/>
              <a:cs typeface="Century Gothic"/>
              <a:sym typeface="Century Gothic"/>
            </a:endParaRPr>
          </a:p>
        </p:txBody>
      </p:sp>
      <p:sp>
        <p:nvSpPr>
          <p:cNvPr id="79" name="Google Shape;79;p16">
            <a:extLst>
              <a:ext uri="{FF2B5EF4-FFF2-40B4-BE49-F238E27FC236}">
                <a16:creationId xmlns:a16="http://schemas.microsoft.com/office/drawing/2014/main" id="{059358D8-BD51-6F80-8F64-4A83FBE511EE}"/>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Why Data Storytelling Matters in EdTech</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DC69D549-E99B-336D-3870-A79571E3148E}"/>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380990"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Technology decisions depend on how data is communicated</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Stakeholders don’t act on dashboards—they act on clarity</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Poor communication leads to misalignment and missed impact</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Strong storytelling drives adoption, investment, and change</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defTabSz="1219170">
              <a:buClr>
                <a:srgbClr val="000000"/>
              </a:buClr>
            </a:pPr>
            <a:r>
              <a:rPr lang="en-US" sz="2400" b="1" kern="0" dirty="0">
                <a:solidFill>
                  <a:srgbClr val="000000"/>
                </a:solidFill>
                <a:latin typeface="Century Gothic"/>
                <a:ea typeface="Century Gothic"/>
                <a:cs typeface="Century Gothic"/>
                <a:sym typeface="Century Gothic"/>
              </a:rPr>
              <a:t>Where this shows up:</a:t>
            </a:r>
          </a:p>
          <a:p>
            <a:pPr marL="342900" indent="-34290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LMS usage, Digital adoption, Cybersecurity, AI initiatives</a:t>
            </a:r>
          </a:p>
        </p:txBody>
      </p:sp>
      <p:sp>
        <p:nvSpPr>
          <p:cNvPr id="81" name="Google Shape;81;p16">
            <a:extLst>
              <a:ext uri="{FF2B5EF4-FFF2-40B4-BE49-F238E27FC236}">
                <a16:creationId xmlns:a16="http://schemas.microsoft.com/office/drawing/2014/main" id="{AEC50495-93E7-9D45-C7DA-77852A907D66}"/>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3271172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7">
          <a:extLst>
            <a:ext uri="{FF2B5EF4-FFF2-40B4-BE49-F238E27FC236}">
              <a16:creationId xmlns:a16="http://schemas.microsoft.com/office/drawing/2014/main" id="{86BE0B9C-20F3-117F-BA79-2A5A2518EC94}"/>
            </a:ext>
          </a:extLst>
        </p:cNvPr>
        <p:cNvGrpSpPr/>
        <p:nvPr/>
      </p:nvGrpSpPr>
      <p:grpSpPr>
        <a:xfrm>
          <a:off x="0" y="0"/>
          <a:ext cx="0" cy="0"/>
          <a:chOff x="0" y="0"/>
          <a:chExt cx="0" cy="0"/>
        </a:xfrm>
      </p:grpSpPr>
      <p:sp>
        <p:nvSpPr>
          <p:cNvPr id="78" name="Google Shape;78;p16">
            <a:extLst>
              <a:ext uri="{FF2B5EF4-FFF2-40B4-BE49-F238E27FC236}">
                <a16:creationId xmlns:a16="http://schemas.microsoft.com/office/drawing/2014/main" id="{27E6CA1E-731D-FA67-9E26-36439F6306C4}"/>
              </a:ext>
            </a:extLst>
          </p:cNvPr>
          <p:cNvSpPr txBox="1"/>
          <p:nvPr/>
        </p:nvSpPr>
        <p:spPr>
          <a:xfrm>
            <a:off x="266433" y="215700"/>
            <a:ext cx="113164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333" i="1" kern="0" dirty="0">
                <a:solidFill>
                  <a:srgbClr val="000000"/>
                </a:solidFill>
                <a:latin typeface="Century Gothic"/>
                <a:ea typeface="Century Gothic"/>
                <a:cs typeface="Century Gothic"/>
                <a:sym typeface="Century Gothic"/>
              </a:rPr>
              <a:t>Foundations of Data Storytelling</a:t>
            </a:r>
          </a:p>
        </p:txBody>
      </p:sp>
      <p:sp>
        <p:nvSpPr>
          <p:cNvPr id="79" name="Google Shape;79;p16">
            <a:extLst>
              <a:ext uri="{FF2B5EF4-FFF2-40B4-BE49-F238E27FC236}">
                <a16:creationId xmlns:a16="http://schemas.microsoft.com/office/drawing/2014/main" id="{019FB0FF-F56C-818F-2597-23983E941063}"/>
              </a:ext>
            </a:extLst>
          </p:cNvPr>
          <p:cNvSpPr txBox="1"/>
          <p:nvPr/>
        </p:nvSpPr>
        <p:spPr>
          <a:xfrm>
            <a:off x="737333" y="926100"/>
            <a:ext cx="10568000" cy="710400"/>
          </a:xfrm>
          <a:prstGeom prst="rect">
            <a:avLst/>
          </a:prstGeom>
          <a:noFill/>
          <a:ln>
            <a:noFill/>
          </a:ln>
        </p:spPr>
        <p:txBody>
          <a:bodyPr spcFirstLastPara="1" wrap="square" lIns="121900" tIns="121900" rIns="121900" bIns="121900" anchor="t" anchorCtr="0">
            <a:noAutofit/>
          </a:bodyPr>
          <a:lstStyle/>
          <a:p>
            <a:pPr defTabSz="1219170">
              <a:buClr>
                <a:srgbClr val="000000"/>
              </a:buClr>
            </a:pPr>
            <a:r>
              <a:rPr lang="en-US" sz="3733" b="1" kern="0" dirty="0">
                <a:solidFill>
                  <a:srgbClr val="000000"/>
                </a:solidFill>
                <a:latin typeface="Century Gothic"/>
                <a:ea typeface="Century Gothic"/>
                <a:cs typeface="Century Gothic"/>
                <a:sym typeface="Century Gothic"/>
              </a:rPr>
              <a:t>Know Your Audience</a:t>
            </a:r>
            <a:endParaRPr sz="3733" b="1" kern="0" dirty="0">
              <a:solidFill>
                <a:srgbClr val="000000"/>
              </a:solidFill>
              <a:latin typeface="Century Gothic"/>
              <a:ea typeface="Century Gothic"/>
              <a:cs typeface="Century Gothic"/>
              <a:sym typeface="Century Gothic"/>
            </a:endParaRPr>
          </a:p>
        </p:txBody>
      </p:sp>
      <p:sp>
        <p:nvSpPr>
          <p:cNvPr id="80" name="Google Shape;80;p16">
            <a:extLst>
              <a:ext uri="{FF2B5EF4-FFF2-40B4-BE49-F238E27FC236}">
                <a16:creationId xmlns:a16="http://schemas.microsoft.com/office/drawing/2014/main" id="{12315788-026D-231C-D07F-3773D9DABFBB}"/>
              </a:ext>
            </a:extLst>
          </p:cNvPr>
          <p:cNvSpPr txBox="1"/>
          <p:nvPr/>
        </p:nvSpPr>
        <p:spPr>
          <a:xfrm>
            <a:off x="1399533" y="1680266"/>
            <a:ext cx="10568000" cy="4028833"/>
          </a:xfrm>
          <a:prstGeom prst="rect">
            <a:avLst/>
          </a:prstGeom>
          <a:noFill/>
          <a:ln>
            <a:noFill/>
          </a:ln>
        </p:spPr>
        <p:txBody>
          <a:bodyPr spcFirstLastPara="1" wrap="square" lIns="121900" tIns="121900" rIns="121900" bIns="121900" anchor="t" anchorCtr="0">
            <a:noAutofit/>
          </a:bodyPr>
          <a:lstStyle/>
          <a:p>
            <a:pPr marL="380990"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The same data tells different stories to different stakeholders</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Misalignment happens when we assume shared understanding</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marL="380990" indent="-38099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Too much detail confuses, too little lacks trust</a:t>
            </a:r>
          </a:p>
          <a:p>
            <a:pPr marL="380990" indent="-380990" defTabSz="1219170">
              <a:buClr>
                <a:srgbClr val="000000"/>
              </a:buClr>
              <a:buFont typeface="Arial" panose="020B0604020202020204" pitchFamily="34" charset="0"/>
              <a:buChar char="•"/>
            </a:pPr>
            <a:endParaRPr lang="en-US" sz="2400" kern="0" dirty="0">
              <a:solidFill>
                <a:srgbClr val="000000"/>
              </a:solidFill>
              <a:latin typeface="Century Gothic"/>
              <a:ea typeface="Century Gothic"/>
              <a:cs typeface="Century Gothic"/>
              <a:sym typeface="Century Gothic"/>
            </a:endParaRPr>
          </a:p>
          <a:p>
            <a:pPr defTabSz="1219170">
              <a:buClr>
                <a:srgbClr val="000000"/>
              </a:buClr>
            </a:pPr>
            <a:r>
              <a:rPr lang="en-US" sz="2400" b="1" kern="0" dirty="0">
                <a:solidFill>
                  <a:srgbClr val="000000"/>
                </a:solidFill>
                <a:latin typeface="Century Gothic"/>
                <a:ea typeface="Century Gothic"/>
                <a:cs typeface="Century Gothic"/>
                <a:sym typeface="Century Gothic"/>
              </a:rPr>
              <a:t>Your job: </a:t>
            </a:r>
          </a:p>
          <a:p>
            <a:pPr marL="342900" indent="-34290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Translate data for the decision-maker</a:t>
            </a:r>
          </a:p>
          <a:p>
            <a:pPr marL="800100" lvl="1" indent="-34290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Not: What does the data say?</a:t>
            </a:r>
          </a:p>
          <a:p>
            <a:pPr marL="800100" lvl="1" indent="-342900" defTabSz="1219170">
              <a:buClr>
                <a:srgbClr val="000000"/>
              </a:buClr>
              <a:buFont typeface="Arial" panose="020B0604020202020204" pitchFamily="34" charset="0"/>
              <a:buChar char="•"/>
            </a:pPr>
            <a:r>
              <a:rPr lang="en-US" sz="2400" kern="0" dirty="0">
                <a:solidFill>
                  <a:srgbClr val="000000"/>
                </a:solidFill>
                <a:latin typeface="Century Gothic"/>
                <a:ea typeface="Century Gothic"/>
                <a:cs typeface="Century Gothic"/>
                <a:sym typeface="Century Gothic"/>
              </a:rPr>
              <a:t>But: What does this mean for them?</a:t>
            </a:r>
          </a:p>
        </p:txBody>
      </p:sp>
      <p:sp>
        <p:nvSpPr>
          <p:cNvPr id="81" name="Google Shape;81;p16">
            <a:extLst>
              <a:ext uri="{FF2B5EF4-FFF2-40B4-BE49-F238E27FC236}">
                <a16:creationId xmlns:a16="http://schemas.microsoft.com/office/drawing/2014/main" id="{128B3617-8CE1-DF93-9746-A60075208147}"/>
              </a:ext>
            </a:extLst>
          </p:cNvPr>
          <p:cNvSpPr txBox="1"/>
          <p:nvPr/>
        </p:nvSpPr>
        <p:spPr>
          <a:xfrm>
            <a:off x="266367" y="6419500"/>
            <a:ext cx="4000000" cy="430847"/>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1200" kern="0">
                <a:solidFill>
                  <a:srgbClr val="FFFFFF"/>
                </a:solidFill>
                <a:latin typeface="Arial"/>
                <a:cs typeface="Arial"/>
                <a:sym typeface="Arial"/>
              </a:rPr>
              <a:t>Copyright </a:t>
            </a:r>
            <a:r>
              <a:rPr lang="en" sz="1200" kern="0">
                <a:solidFill>
                  <a:srgbClr val="FFFFFF"/>
                </a:solidFill>
                <a:latin typeface="Calibri"/>
                <a:ea typeface="Calibri"/>
                <a:cs typeface="Calibri"/>
                <a:sym typeface="Calibri"/>
              </a:rPr>
              <a:t>© 2025 Education Service Center Region 11</a:t>
            </a:r>
            <a:endParaRPr sz="1200" kern="0">
              <a:solidFill>
                <a:srgbClr val="FFFFFF"/>
              </a:solidFill>
              <a:latin typeface="Arial"/>
              <a:cs typeface="Arial"/>
              <a:sym typeface="Arial"/>
            </a:endParaRPr>
          </a:p>
        </p:txBody>
      </p:sp>
    </p:spTree>
    <p:extLst>
      <p:ext uri="{BB962C8B-B14F-4D97-AF65-F5344CB8AC3E}">
        <p14:creationId xmlns:p14="http://schemas.microsoft.com/office/powerpoint/2010/main" val="3256111327"/>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12540</TotalTime>
  <Words>5680</Words>
  <Application>Microsoft Office PowerPoint</Application>
  <PresentationFormat>Widescreen</PresentationFormat>
  <Paragraphs>437</Paragraphs>
  <Slides>31</Slides>
  <Notes>31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Aptos</vt:lpstr>
      <vt:lpstr>Arial</vt:lpstr>
      <vt:lpstr>Calibri</vt:lpstr>
      <vt:lpstr>Century Gothic</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Jason Balters</dc:creator>
  <cp:lastModifiedBy>Jason Balters</cp:lastModifiedBy>
  <cp:revision>1</cp:revision>
  <dcterms:created xsi:type="dcterms:W3CDTF">2026-04-14T15:29:16Z</dcterms:created>
  <dcterms:modified xsi:type="dcterms:W3CDTF">2026-06-23T13:51:18Z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46a70-d382-4a47-8288-4037440f0f67_Enabled">
    <vt:lpwstr>true</vt:lpwstr>
  </property>
  <property fmtid="{D5CDD505-2E9C-101B-9397-08002B2CF9AE}" pid="3" name="MSIP_Label_7fe46a70-d382-4a47-8288-4037440f0f67_SetDate">
    <vt:lpwstr>2026-04-14T15:29:58Z</vt:lpwstr>
  </property>
  <property fmtid="{D5CDD505-2E9C-101B-9397-08002B2CF9AE}" pid="4" name="MSIP_Label_7fe46a70-d382-4a47-8288-4037440f0f67_Method">
    <vt:lpwstr>Standard</vt:lpwstr>
  </property>
  <property fmtid="{D5CDD505-2E9C-101B-9397-08002B2CF9AE}" pid="5" name="MSIP_Label_7fe46a70-d382-4a47-8288-4037440f0f67_Name">
    <vt:lpwstr>Internal</vt:lpwstr>
  </property>
  <property fmtid="{D5CDD505-2E9C-101B-9397-08002B2CF9AE}" pid="6" name="MSIP_Label_7fe46a70-d382-4a47-8288-4037440f0f67_SiteId">
    <vt:lpwstr>d6d4848c-91b5-4e18-a7bd-22747454a144</vt:lpwstr>
  </property>
  <property fmtid="{D5CDD505-2E9C-101B-9397-08002B2CF9AE}" pid="7" name="MSIP_Label_7fe46a70-d382-4a47-8288-4037440f0f67_ActionId">
    <vt:lpwstr>2102a046-82aa-4e7b-be96-c7544c4bdfd6</vt:lpwstr>
  </property>
  <property fmtid="{D5CDD505-2E9C-101B-9397-08002B2CF9AE}" pid="8" name="MSIP_Label_7fe46a70-d382-4a47-8288-4037440f0f67_ContentBits">
    <vt:lpwstr>0</vt:lpwstr>
  </property>
  <property fmtid="{D5CDD505-2E9C-101B-9397-08002B2CF9AE}" pid="9" name="MSIP_Label_7fe46a70-d382-4a47-8288-4037440f0f67_Tag">
    <vt:lpwstr>10, 3, 0, 1</vt:lpwstr>
  </property>
</Properties>
</file>