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6858000" cy="9144000"/>
  <p:embeddedFontLst>
    <p:embeddedFont>
      <p:font typeface="Impact" panose="020B0806030902050204" pitchFamily="34" charset="0"/>
      <p:regular r:id="rId15"/>
    </p:embeddedFont>
    <p:embeddedFont>
      <p:font typeface="Oswald Medium" panose="020F0502020204030204" pitchFamily="2" charset="0"/>
      <p:regular r:id="rId16"/>
      <p:bold r:id="rId17"/>
    </p:embeddedFont>
    <p:embeddedFont>
      <p:font typeface="Oswald SemiBold" panose="020F0502020204030204" pitchFamily="2" charset="0"/>
      <p:regular r:id="rId18"/>
      <p:bold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69FBF74-50B3-4879-BCBD-5638FCFF7FF7}">
  <a:tblStyle styleId="{C69FBF74-50B3-4879-BCBD-5638FCFF7FF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9" d="100"/>
          <a:sy n="119" d="100"/>
        </p:scale>
        <p:origin x="418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ba3739bba5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ba3739bba5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c2ef196457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c2ef196457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c1efce675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c1efce675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c1efce675d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c1efce675d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ba3739bba5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ba3739bba5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c2ef196457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c2ef196457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bf8f8704f5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bf8f8704f5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bf8f8704f5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bf8f8704f5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c1efce675d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3c1efce675d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bc1a6ea4f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bc1a6ea4f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bc1a6ea4f0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bc1a6ea4f0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bc1a6ea4f0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bc1a6ea4f0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hyperlink" Target="https://www.axios.com/newsletters/axios-ai-plus-d26b2457-4df0-4dd0-8ce4-5589c1985e0c" TargetMode="External"/><Relationship Id="rId4" Type="http://schemas.openxmlformats.org/officeDocument/2006/relationships/hyperlink" Target="https://www.datiak12.io/research/article/15768300/survey-ai-use-growing-exponentially-in-school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 descr="I need a background for a slide about AI in the classroom. I don't need specific graphics because I will add my own pictures later. Just give me an appropriate theme for my slides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5700" y="0"/>
            <a:ext cx="921067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 title="Classroom HAL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82850" y="978775"/>
            <a:ext cx="5141176" cy="3427451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150575" y="134725"/>
            <a:ext cx="8873400" cy="6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rPr>
              <a:t>Practical AI Security in K-12: A District Perspective</a:t>
            </a:r>
            <a:endParaRPr sz="3300">
              <a:solidFill>
                <a:schemeClr val="dk2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150575" y="2063850"/>
            <a:ext cx="39150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Sean Sheridan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Security Architect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Dallas Independent School District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2" descr="I need a background for a slide about AI in the classroom. I don't need specific graphics because I will add my own pictures later. Just give me an appropriate theme for my slides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5700" y="0"/>
            <a:ext cx="92106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2"/>
          <p:cNvSpPr txBox="1"/>
          <p:nvPr/>
        </p:nvSpPr>
        <p:spPr>
          <a:xfrm>
            <a:off x="150575" y="134725"/>
            <a:ext cx="8873400" cy="6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rPr>
              <a:t>Breaking It Up: Applications with AI built in</a:t>
            </a:r>
            <a:endParaRPr sz="3300">
              <a:solidFill>
                <a:schemeClr val="dk2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142" name="Google Shape;142;p22" title="Applications Using AI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0575" y="832225"/>
            <a:ext cx="2784251" cy="278425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3" name="Google Shape;143;p22"/>
          <p:cNvGraphicFramePr/>
          <p:nvPr/>
        </p:nvGraphicFramePr>
        <p:xfrm>
          <a:off x="3190125" y="8322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{C69FBF74-50B3-4879-BCBD-5638FCFF7FF7}</a:tableStyleId>
              </a:tblPr>
              <a:tblGrid>
                <a:gridCol w="1485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8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740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Oswald SemiBold"/>
                          <a:ea typeface="Oswald SemiBold"/>
                          <a:cs typeface="Oswald SemiBold"/>
                          <a:sym typeface="Oswald SemiBold"/>
                        </a:rPr>
                        <a:t>What can we do about it?</a:t>
                      </a:r>
                      <a:endParaRPr>
                        <a:latin typeface="Oswald SemiBold"/>
                        <a:ea typeface="Oswald SemiBold"/>
                        <a:cs typeface="Oswald SemiBold"/>
                        <a:sym typeface="Oswald SemiBold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Oswald SemiBold"/>
                        <a:buChar char="●"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Oswald SemiBold"/>
                          <a:ea typeface="Oswald SemiBold"/>
                          <a:cs typeface="Oswald SemiBold"/>
                          <a:sym typeface="Oswald SemiBold"/>
                        </a:rPr>
                        <a:t>Strong vetting processes</a:t>
                      </a:r>
                      <a:endParaRPr>
                        <a:solidFill>
                          <a:schemeClr val="dk1"/>
                        </a:solidFill>
                        <a:latin typeface="Oswald SemiBold"/>
                        <a:ea typeface="Oswald SemiBold"/>
                        <a:cs typeface="Oswald SemiBold"/>
                        <a:sym typeface="Oswald SemiBold"/>
                      </a:endParaRPr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Oswald SemiBold"/>
                        <a:buChar char="●"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Oswald SemiBold"/>
                          <a:ea typeface="Oswald SemiBold"/>
                          <a:cs typeface="Oswald SemiBold"/>
                          <a:sym typeface="Oswald SemiBold"/>
                        </a:rPr>
                        <a:t>Secure configuration</a:t>
                      </a:r>
                      <a:endParaRPr>
                        <a:solidFill>
                          <a:schemeClr val="dk1"/>
                        </a:solidFill>
                        <a:latin typeface="Oswald SemiBold"/>
                        <a:ea typeface="Oswald SemiBold"/>
                        <a:cs typeface="Oswald SemiBold"/>
                        <a:sym typeface="Oswald SemiBold"/>
                      </a:endParaRPr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Oswald SemiBold"/>
                        <a:buChar char="●"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Oswald SemiBold"/>
                          <a:ea typeface="Oswald SemiBold"/>
                          <a:cs typeface="Oswald SemiBold"/>
                          <a:sym typeface="Oswald SemiBold"/>
                        </a:rPr>
                        <a:t>Complex, auto-rotating passwords/secrets/vaults</a:t>
                      </a:r>
                      <a:endParaRPr>
                        <a:solidFill>
                          <a:schemeClr val="dk1"/>
                        </a:solidFill>
                        <a:latin typeface="Oswald SemiBold"/>
                        <a:ea typeface="Oswald SemiBold"/>
                        <a:cs typeface="Oswald SemiBold"/>
                        <a:sym typeface="Oswald SemiBold"/>
                      </a:endParaRPr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Oswald SemiBold"/>
                        <a:buChar char="●"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Oswald SemiBold"/>
                          <a:ea typeface="Oswald SemiBold"/>
                          <a:cs typeface="Oswald SemiBold"/>
                          <a:sym typeface="Oswald SemiBold"/>
                        </a:rPr>
                        <a:t>Managed identities</a:t>
                      </a:r>
                      <a:endParaRPr>
                        <a:solidFill>
                          <a:schemeClr val="dk1"/>
                        </a:solidFill>
                        <a:latin typeface="Oswald SemiBold"/>
                        <a:ea typeface="Oswald SemiBold"/>
                        <a:cs typeface="Oswald SemiBold"/>
                        <a:sym typeface="Oswald SemiBold"/>
                      </a:endParaRPr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Oswald SemiBold"/>
                        <a:buChar char="●"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Oswald SemiBold"/>
                          <a:ea typeface="Oswald SemiBold"/>
                          <a:cs typeface="Oswald SemiBold"/>
                          <a:sym typeface="Oswald SemiBold"/>
                        </a:rPr>
                        <a:t>RBAC/Least privilege</a:t>
                      </a:r>
                      <a:endParaRPr>
                        <a:solidFill>
                          <a:schemeClr val="dk1"/>
                        </a:solidFill>
                        <a:latin typeface="Oswald SemiBold"/>
                        <a:ea typeface="Oswald SemiBold"/>
                        <a:cs typeface="Oswald SemiBold"/>
                        <a:sym typeface="Oswald SemiBold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44" name="Google Shape;144;p22" title="Skeletor 9000 AI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08200" y="2206262"/>
            <a:ext cx="1958159" cy="2937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2" title="Skeletor 9000 AI Goo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62350" y="2206275"/>
            <a:ext cx="1958149" cy="2937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3" descr="I need a background for a slide about AI in the classroom. I don't need specific graphics because I will add my own pictures later. Just give me an appropriate theme for my slides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5700" y="0"/>
            <a:ext cx="92106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3"/>
          <p:cNvSpPr txBox="1"/>
          <p:nvPr/>
        </p:nvSpPr>
        <p:spPr>
          <a:xfrm>
            <a:off x="150575" y="134725"/>
            <a:ext cx="8873400" cy="6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rPr>
              <a:t>Audience Discussion</a:t>
            </a:r>
            <a:endParaRPr sz="3300">
              <a:solidFill>
                <a:schemeClr val="dk2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52" name="Google Shape;152;p23"/>
          <p:cNvSpPr txBox="1"/>
          <p:nvPr/>
        </p:nvSpPr>
        <p:spPr>
          <a:xfrm>
            <a:off x="219950" y="1998450"/>
            <a:ext cx="4116900" cy="11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7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Impact"/>
              <a:buChar char="●"/>
            </a:pPr>
            <a:r>
              <a:rPr lang="en" sz="2500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rPr>
              <a:t>What would you prioritize?</a:t>
            </a:r>
            <a:endParaRPr sz="2500">
              <a:solidFill>
                <a:schemeClr val="dk2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87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Impact"/>
              <a:buChar char="●"/>
            </a:pPr>
            <a:r>
              <a:rPr lang="en" sz="2500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rPr>
              <a:t>What did I miss?</a:t>
            </a:r>
            <a:endParaRPr sz="2500">
              <a:solidFill>
                <a:schemeClr val="dk2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153" name="Google Shape;153;p23" title="HAL Wants You (no text)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87650" y="0"/>
            <a:ext cx="3429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 descr="I need a background for a slide about AI in the classroom. I don't need specific graphics because I will add my own pictures later. Just give me an appropriate theme for my slides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5700" y="0"/>
            <a:ext cx="92106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150575" y="134725"/>
            <a:ext cx="8873400" cy="6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rPr>
              <a:t>Introduction and Goals</a:t>
            </a:r>
            <a:endParaRPr sz="3300">
              <a:solidFill>
                <a:schemeClr val="dk2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1939175" y="843475"/>
            <a:ext cx="6116100" cy="11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swald Medium"/>
                <a:ea typeface="Oswald Medium"/>
                <a:cs typeface="Oswald Medium"/>
                <a:sym typeface="Oswald Medium"/>
              </a:rPr>
              <a:t>Sean Sheridan</a:t>
            </a:r>
            <a:endParaRPr sz="1100">
              <a:latin typeface="Oswald Medium"/>
              <a:ea typeface="Oswald Medium"/>
              <a:cs typeface="Oswald Medium"/>
              <a:sym typeface="Oswald Medium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swald Medium"/>
                <a:ea typeface="Oswald Medium"/>
                <a:cs typeface="Oswald Medium"/>
                <a:sym typeface="Oswald Medium"/>
              </a:rPr>
              <a:t>Security Architect at Dallas Independent School District</a:t>
            </a:r>
            <a:endParaRPr sz="1100">
              <a:latin typeface="Oswald Medium"/>
              <a:ea typeface="Oswald Medium"/>
              <a:cs typeface="Oswald Medium"/>
              <a:sym typeface="Oswald Medium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swald Medium"/>
                <a:ea typeface="Oswald Medium"/>
                <a:cs typeface="Oswald Medium"/>
                <a:sym typeface="Oswald Medium"/>
              </a:rPr>
              <a:t>14 years in Educational Technology</a:t>
            </a:r>
            <a:endParaRPr sz="1100">
              <a:latin typeface="Oswald Medium"/>
              <a:ea typeface="Oswald Medium"/>
              <a:cs typeface="Oswald Medium"/>
              <a:sym typeface="Oswald Medium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swald Medium"/>
                <a:ea typeface="Oswald Medium"/>
                <a:cs typeface="Oswald Medium"/>
                <a:sym typeface="Oswald Medium"/>
              </a:rPr>
              <a:t>M.S. Cybersecurity &amp; Information Assurance - Western Governors University</a:t>
            </a:r>
            <a:endParaRPr sz="11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65" name="Google Shape;65;p14" title="Sheridan_Sean_658-0362-Retouched.jpg"/>
          <p:cNvPicPr preferRelativeResize="0"/>
          <p:nvPr/>
        </p:nvPicPr>
        <p:blipFill rotWithShape="1">
          <a:blip r:embed="rId4">
            <a:alphaModFix/>
          </a:blip>
          <a:srcRect l="22883" t="6314" r="21003"/>
          <a:stretch/>
        </p:blipFill>
        <p:spPr>
          <a:xfrm>
            <a:off x="540550" y="843475"/>
            <a:ext cx="1002199" cy="1116002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/>
          <p:nvPr/>
        </p:nvSpPr>
        <p:spPr>
          <a:xfrm>
            <a:off x="4712825" y="3156525"/>
            <a:ext cx="3688800" cy="17928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0D3E9"/>
              </a:gs>
              <a:gs pos="60000">
                <a:srgbClr val="01B5C8"/>
              </a:gs>
              <a:gs pos="100000">
                <a:srgbClr val="0296A6"/>
              </a:gs>
              <a:gs pos="100000">
                <a:srgbClr val="038795"/>
              </a:gs>
              <a:gs pos="100000">
                <a:srgbClr val="037884"/>
              </a:gs>
              <a:gs pos="100000">
                <a:srgbClr val="045962"/>
              </a:gs>
            </a:gsLst>
            <a:lin ang="5400012" scaled="0"/>
          </a:gradFill>
          <a:ln w="79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47692" dist="15897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76300" tIns="76300" rIns="76300" bIns="763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68"/>
          </a:p>
        </p:txBody>
      </p:sp>
      <p:sp>
        <p:nvSpPr>
          <p:cNvPr id="67" name="Google Shape;67;p14"/>
          <p:cNvSpPr txBox="1"/>
          <p:nvPr/>
        </p:nvSpPr>
        <p:spPr>
          <a:xfrm>
            <a:off x="5328001" y="3232945"/>
            <a:ext cx="2612400" cy="4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300" tIns="76300" rIns="76300" bIns="763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36">
                <a:latin typeface="Impact"/>
                <a:ea typeface="Impact"/>
                <a:cs typeface="Impact"/>
                <a:sym typeface="Impact"/>
              </a:rPr>
              <a:t>GOALS</a:t>
            </a:r>
            <a:endParaRPr sz="1919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4712825" y="3614493"/>
            <a:ext cx="3809700" cy="10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300" tIns="76300" rIns="76300" bIns="76300" anchor="t" anchorCtr="0">
            <a:spAutoFit/>
          </a:bodyPr>
          <a:lstStyle/>
          <a:p>
            <a:pPr marL="381536" lvl="0" indent="-286152" algn="l" rtl="0">
              <a:spcBef>
                <a:spcPts val="0"/>
              </a:spcBef>
              <a:spcAft>
                <a:spcPts val="0"/>
              </a:spcAft>
              <a:buSzPts val="1502"/>
              <a:buFont typeface="Oswald SemiBold"/>
              <a:buChar char="●"/>
            </a:pPr>
            <a:r>
              <a:rPr lang="en" sz="1502">
                <a:latin typeface="Oswald SemiBold"/>
                <a:ea typeface="Oswald SemiBold"/>
                <a:cs typeface="Oswald SemiBold"/>
                <a:sym typeface="Oswald SemiBold"/>
              </a:rPr>
              <a:t>Simplify AI use-cases into categories</a:t>
            </a:r>
            <a:endParaRPr sz="1502">
              <a:latin typeface="Oswald SemiBold"/>
              <a:ea typeface="Oswald SemiBold"/>
              <a:cs typeface="Oswald SemiBold"/>
              <a:sym typeface="Oswald SemiBold"/>
            </a:endParaRPr>
          </a:p>
          <a:p>
            <a:pPr marL="381536" lvl="0" indent="-286152" algn="l" rtl="0">
              <a:spcBef>
                <a:spcPts val="0"/>
              </a:spcBef>
              <a:spcAft>
                <a:spcPts val="0"/>
              </a:spcAft>
              <a:buSzPts val="1502"/>
              <a:buFont typeface="Oswald SemiBold"/>
              <a:buChar char="●"/>
            </a:pPr>
            <a:r>
              <a:rPr lang="en" sz="1502">
                <a:latin typeface="Oswald SemiBold"/>
                <a:ea typeface="Oswald SemiBold"/>
                <a:cs typeface="Oswald SemiBold"/>
                <a:sym typeface="Oswald SemiBold"/>
              </a:rPr>
              <a:t>Identify their unique risks</a:t>
            </a:r>
            <a:endParaRPr sz="1502">
              <a:latin typeface="Oswald SemiBold"/>
              <a:ea typeface="Oswald SemiBold"/>
              <a:cs typeface="Oswald SemiBold"/>
              <a:sym typeface="Oswald SemiBold"/>
            </a:endParaRPr>
          </a:p>
          <a:p>
            <a:pPr marL="381536" lvl="0" indent="-286152" algn="l" rtl="0">
              <a:spcBef>
                <a:spcPts val="0"/>
              </a:spcBef>
              <a:spcAft>
                <a:spcPts val="0"/>
              </a:spcAft>
              <a:buSzPts val="1502"/>
              <a:buFont typeface="Oswald SemiBold"/>
              <a:buChar char="●"/>
            </a:pPr>
            <a:r>
              <a:rPr lang="en" sz="1502">
                <a:latin typeface="Oswald SemiBold"/>
                <a:ea typeface="Oswald SemiBold"/>
                <a:cs typeface="Oswald SemiBold"/>
                <a:sym typeface="Oswald SemiBold"/>
              </a:rPr>
              <a:t>Outline practical controls to protect people, systems, and data</a:t>
            </a:r>
            <a:endParaRPr sz="1502"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4335125" y="919325"/>
            <a:ext cx="4565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1939175" y="2241263"/>
            <a:ext cx="61161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swald Medium"/>
                <a:ea typeface="Oswald Medium"/>
                <a:cs typeface="Oswald Medium"/>
                <a:sym typeface="Oswald Medium"/>
              </a:rPr>
              <a:t>Jose Gonzalez</a:t>
            </a:r>
            <a:endParaRPr sz="1100">
              <a:latin typeface="Oswald Medium"/>
              <a:ea typeface="Oswald Medium"/>
              <a:cs typeface="Oswald Medium"/>
              <a:sym typeface="Oswald Medium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swald Medium"/>
                <a:ea typeface="Oswald Medium"/>
                <a:cs typeface="Oswald Medium"/>
                <a:sym typeface="Oswald Medium"/>
              </a:rPr>
              <a:t>Security Engineer at Dallas Independent School District</a:t>
            </a:r>
            <a:endParaRPr sz="1100">
              <a:latin typeface="Oswald Medium"/>
              <a:ea typeface="Oswald Medium"/>
              <a:cs typeface="Oswald Medium"/>
              <a:sym typeface="Oswald Medium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swald Medium"/>
                <a:ea typeface="Oswald Medium"/>
                <a:cs typeface="Oswald Medium"/>
                <a:sym typeface="Oswald Medium"/>
              </a:rPr>
              <a:t>12 years in Educational Technology</a:t>
            </a:r>
            <a:endParaRPr sz="11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71" name="Google Shape;71;p14" title="Jose Headshot.png"/>
          <p:cNvPicPr preferRelativeResize="0"/>
          <p:nvPr/>
        </p:nvPicPr>
        <p:blipFill rotWithShape="1">
          <a:blip r:embed="rId5">
            <a:alphaModFix/>
          </a:blip>
          <a:srcRect l="5891" t="12001" b="9407"/>
          <a:stretch/>
        </p:blipFill>
        <p:spPr>
          <a:xfrm>
            <a:off x="540550" y="2114225"/>
            <a:ext cx="1002202" cy="111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5" descr="I need a background for a slide about AI in the classroom. I don't need specific graphics because I will add my own pictures later. Just give me an appropriate theme for my slides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5700" y="0"/>
            <a:ext cx="92106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5"/>
          <p:cNvSpPr txBox="1"/>
          <p:nvPr/>
        </p:nvSpPr>
        <p:spPr>
          <a:xfrm>
            <a:off x="150575" y="134725"/>
            <a:ext cx="8873400" cy="6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rPr>
              <a:t>Why Does This Matter Right Now?</a:t>
            </a:r>
            <a:endParaRPr sz="3300">
              <a:solidFill>
                <a:schemeClr val="dk2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78" name="Google Shape;78;p15"/>
          <p:cNvSpPr txBox="1"/>
          <p:nvPr/>
        </p:nvSpPr>
        <p:spPr>
          <a:xfrm>
            <a:off x="150575" y="696825"/>
            <a:ext cx="4995900" cy="10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AI is already being used in your districts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Most AI use is unmanaged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Implementation is easier than retrofitting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79" name="Google Shape;79;p15"/>
          <p:cNvSpPr txBox="1"/>
          <p:nvPr/>
        </p:nvSpPr>
        <p:spPr>
          <a:xfrm>
            <a:off x="2241425" y="4620450"/>
            <a:ext cx="4691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chemeClr val="hlink"/>
                </a:solidFill>
                <a:hlinkClick r:id="rId4"/>
              </a:rPr>
              <a:t>https://www.datiak12.io/research/article/15768300/survey-ai-use-growing-exponentially-in-schools</a:t>
            </a:r>
            <a:endParaRPr sz="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chemeClr val="hlink"/>
                </a:solidFill>
                <a:hlinkClick r:id="rId5"/>
              </a:rPr>
              <a:t>https://www.axios.com/newsletters/axios-ai-plus-d26b2457-4df0-4dd0-8ce4-5589c1985e0c</a:t>
            </a:r>
            <a:endParaRPr sz="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dk2"/>
              </a:solidFill>
            </a:endParaRPr>
          </a:p>
        </p:txBody>
      </p:sp>
      <p:pic>
        <p:nvPicPr>
          <p:cNvPr id="80" name="Google Shape;80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75013" y="3494087"/>
            <a:ext cx="5548974" cy="106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1900" y="1795725"/>
            <a:ext cx="4421424" cy="20342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6" descr="I need a background for a slide about AI in the classroom. I don't need specific graphics because I will add my own pictures later. Just give me an appropriate theme for my slides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5700" y="0"/>
            <a:ext cx="92106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6"/>
          <p:cNvSpPr txBox="1"/>
          <p:nvPr/>
        </p:nvSpPr>
        <p:spPr>
          <a:xfrm>
            <a:off x="150575" y="134725"/>
            <a:ext cx="8873400" cy="6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rPr>
              <a:t>Breaking It Up: The Three Pillars of AI in K12</a:t>
            </a:r>
            <a:endParaRPr sz="3300">
              <a:solidFill>
                <a:schemeClr val="dk2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88" name="Google Shape;88;p16" title="Applications Using AI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39725" y="832225"/>
            <a:ext cx="2784251" cy="2784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6" title="Staff Using AI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95150" y="832225"/>
            <a:ext cx="2784251" cy="2784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6" title="Students Using AI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0575" y="832225"/>
            <a:ext cx="2784251" cy="2784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7" descr="I need a background for a slide about AI in the classroom. I don't need specific graphics because I will add my own pictures later. Just give me an appropriate theme for my slides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5700" y="0"/>
            <a:ext cx="92106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7"/>
          <p:cNvSpPr txBox="1"/>
          <p:nvPr/>
        </p:nvSpPr>
        <p:spPr>
          <a:xfrm>
            <a:off x="150575" y="134725"/>
            <a:ext cx="8873400" cy="6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rPr>
              <a:t>Breaking It Up: Students using AI</a:t>
            </a:r>
            <a:endParaRPr sz="3300">
              <a:solidFill>
                <a:schemeClr val="dk2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97" name="Google Shape;97;p17" title="Students Using AI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0575" y="832225"/>
            <a:ext cx="2784251" cy="278425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8" name="Google Shape;98;p17"/>
          <p:cNvGraphicFramePr/>
          <p:nvPr/>
        </p:nvGraphicFramePr>
        <p:xfrm>
          <a:off x="3190125" y="8322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{C69FBF74-50B3-4879-BCBD-5638FCFF7FF7}</a:tableStyleId>
              </a:tblPr>
              <a:tblGrid>
                <a:gridCol w="1485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8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5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swald SemiBold"/>
                          <a:ea typeface="Oswald SemiBold"/>
                          <a:cs typeface="Oswald SemiBold"/>
                          <a:sym typeface="Oswald SemiBold"/>
                        </a:rPr>
                        <a:t>What do they use?</a:t>
                      </a:r>
                      <a:endParaRPr>
                        <a:latin typeface="Oswald SemiBold"/>
                        <a:ea typeface="Oswald SemiBold"/>
                        <a:cs typeface="Oswald SemiBold"/>
                        <a:sym typeface="Oswald SemiBold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Oswald SemiBold"/>
                        <a:buChar char="●"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Oswald SemiBold"/>
                          <a:ea typeface="Oswald SemiBold"/>
                          <a:cs typeface="Oswald SemiBold"/>
                          <a:sym typeface="Oswald SemiBold"/>
                        </a:rPr>
                        <a:t>AI Chatbots</a:t>
                      </a: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31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Oswald SemiBold"/>
                          <a:ea typeface="Oswald SemiBold"/>
                          <a:cs typeface="Oswald SemiBold"/>
                          <a:sym typeface="Oswald SemiBold"/>
                        </a:rPr>
                        <a:t>What can that access?</a:t>
                      </a:r>
                      <a:endParaRPr>
                        <a:latin typeface="Oswald SemiBold"/>
                        <a:ea typeface="Oswald SemiBold"/>
                        <a:cs typeface="Oswald SemiBold"/>
                        <a:sym typeface="Oswald SemiBold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Oswald SemiBold"/>
                        <a:buChar char="●"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Oswald SemiBold"/>
                          <a:ea typeface="Oswald SemiBold"/>
                          <a:cs typeface="Oswald SemiBold"/>
                          <a:sym typeface="Oswald SemiBold"/>
                        </a:rPr>
                        <a:t>Manually entered data and files</a:t>
                      </a:r>
                      <a:endParaRPr>
                        <a:solidFill>
                          <a:schemeClr val="dk1"/>
                        </a:solidFill>
                        <a:latin typeface="Oswald SemiBold"/>
                        <a:ea typeface="Oswald SemiBold"/>
                        <a:cs typeface="Oswald SemiBold"/>
                        <a:sym typeface="Oswald SemiBold"/>
                      </a:endParaRPr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Oswald SemiBold"/>
                        <a:buChar char="●"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Oswald SemiBold"/>
                          <a:ea typeface="Oswald SemiBold"/>
                          <a:cs typeface="Oswald SemiBold"/>
                          <a:sym typeface="Oswald SemiBold"/>
                        </a:rPr>
                        <a:t>No system access</a:t>
                      </a:r>
                      <a:endParaRPr>
                        <a:solidFill>
                          <a:schemeClr val="dk1"/>
                        </a:solidFill>
                        <a:latin typeface="Oswald SemiBold"/>
                        <a:ea typeface="Oswald SemiBold"/>
                        <a:cs typeface="Oswald SemiBold"/>
                        <a:sym typeface="Oswald SemiBold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31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Oswald SemiBold"/>
                          <a:ea typeface="Oswald SemiBold"/>
                          <a:cs typeface="Oswald SemiBold"/>
                          <a:sym typeface="Oswald SemiBold"/>
                        </a:rPr>
                        <a:t>What are the risks?</a:t>
                      </a:r>
                      <a:endParaRPr>
                        <a:latin typeface="Oswald SemiBold"/>
                        <a:ea typeface="Oswald SemiBold"/>
                        <a:cs typeface="Oswald SemiBold"/>
                        <a:sym typeface="Oswald SemiBold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Oswald SemiBold"/>
                        <a:buChar char="●"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Oswald SemiBold"/>
                          <a:ea typeface="Oswald SemiBold"/>
                          <a:cs typeface="Oswald SemiBold"/>
                          <a:sym typeface="Oswald SemiBold"/>
                        </a:rPr>
                        <a:t>PII exposure via prompts/uploads</a:t>
                      </a:r>
                      <a:endParaRPr>
                        <a:solidFill>
                          <a:schemeClr val="dk1"/>
                        </a:solidFill>
                        <a:latin typeface="Oswald SemiBold"/>
                        <a:ea typeface="Oswald SemiBold"/>
                        <a:cs typeface="Oswald SemiBold"/>
                        <a:sym typeface="Oswald SemiBold"/>
                      </a:endParaRPr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Oswald SemiBold"/>
                        <a:buChar char="●"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Oswald SemiBold"/>
                          <a:ea typeface="Oswald SemiBold"/>
                          <a:cs typeface="Oswald SemiBold"/>
                          <a:sym typeface="Oswald SemiBold"/>
                        </a:rPr>
                        <a:t>Student exposure to unsafe content</a:t>
                      </a:r>
                      <a:endParaRPr>
                        <a:solidFill>
                          <a:schemeClr val="dk1"/>
                        </a:solidFill>
                        <a:latin typeface="Oswald SemiBold"/>
                        <a:ea typeface="Oswald SemiBold"/>
                        <a:cs typeface="Oswald SemiBold"/>
                        <a:sym typeface="Oswald SemiBold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8" descr="I need a background for a slide about AI in the classroom. I don't need specific graphics because I will add my own pictures later. Just give me an appropriate theme for my slides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5700" y="0"/>
            <a:ext cx="92106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8"/>
          <p:cNvSpPr txBox="1"/>
          <p:nvPr/>
        </p:nvSpPr>
        <p:spPr>
          <a:xfrm>
            <a:off x="150575" y="134725"/>
            <a:ext cx="8873400" cy="6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rPr>
              <a:t>Breaking It Up: Students using AI</a:t>
            </a:r>
            <a:endParaRPr sz="3300">
              <a:solidFill>
                <a:schemeClr val="dk2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105" name="Google Shape;105;p18" title="Students Using AI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0575" y="832225"/>
            <a:ext cx="2784251" cy="278425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6" name="Google Shape;106;p18"/>
          <p:cNvGraphicFramePr/>
          <p:nvPr/>
        </p:nvGraphicFramePr>
        <p:xfrm>
          <a:off x="3190125" y="8322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{C69FBF74-50B3-4879-BCBD-5638FCFF7FF7}</a:tableStyleId>
              </a:tblPr>
              <a:tblGrid>
                <a:gridCol w="1485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8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740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Oswald SemiBold"/>
                          <a:ea typeface="Oswald SemiBold"/>
                          <a:cs typeface="Oswald SemiBold"/>
                          <a:sym typeface="Oswald SemiBold"/>
                        </a:rPr>
                        <a:t>What can we do about it?</a:t>
                      </a:r>
                      <a:endParaRPr>
                        <a:latin typeface="Oswald SemiBold"/>
                        <a:ea typeface="Oswald SemiBold"/>
                        <a:cs typeface="Oswald SemiBold"/>
                        <a:sym typeface="Oswald SemiBold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Oswald SemiBold"/>
                        <a:buChar char="●"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Oswald SemiBold"/>
                          <a:ea typeface="Oswald SemiBold"/>
                          <a:cs typeface="Oswald SemiBold"/>
                          <a:sym typeface="Oswald SemiBold"/>
                        </a:rPr>
                        <a:t>Deliver education on responsible AI usage</a:t>
                      </a:r>
                      <a:endParaRPr>
                        <a:solidFill>
                          <a:schemeClr val="dk1"/>
                        </a:solidFill>
                        <a:latin typeface="Oswald SemiBold"/>
                        <a:ea typeface="Oswald SemiBold"/>
                        <a:cs typeface="Oswald SemiBold"/>
                        <a:sym typeface="Oswald SemiBold"/>
                      </a:endParaRPr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Oswald SemiBold"/>
                        <a:buChar char="●"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Oswald SemiBold"/>
                          <a:ea typeface="Oswald SemiBold"/>
                          <a:cs typeface="Oswald SemiBold"/>
                          <a:sym typeface="Oswald SemiBold"/>
                        </a:rPr>
                        <a:t>Build governance and security into partner agreements (DSA/DPA)</a:t>
                      </a:r>
                      <a:endParaRPr>
                        <a:solidFill>
                          <a:schemeClr val="dk1"/>
                        </a:solidFill>
                        <a:latin typeface="Oswald SemiBold"/>
                        <a:ea typeface="Oswald SemiBold"/>
                        <a:cs typeface="Oswald SemiBold"/>
                        <a:sym typeface="Oswald SemiBold"/>
                      </a:endParaRPr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Oswald SemiBold"/>
                        <a:buChar char="●"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Oswald SemiBold"/>
                          <a:ea typeface="Oswald SemiBold"/>
                          <a:cs typeface="Oswald SemiBold"/>
                          <a:sym typeface="Oswald SemiBold"/>
                        </a:rPr>
                        <a:t>Build a Walled Garden: Block all but approved AI - SWG</a:t>
                      </a:r>
                      <a:endParaRPr>
                        <a:solidFill>
                          <a:schemeClr val="dk1"/>
                        </a:solidFill>
                        <a:latin typeface="Oswald SemiBold"/>
                        <a:ea typeface="Oswald SemiBold"/>
                        <a:cs typeface="Oswald SemiBold"/>
                        <a:sym typeface="Oswald SemiBold"/>
                      </a:endParaRPr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Oswald SemiBold"/>
                        <a:buChar char="●"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Oswald SemiBold"/>
                          <a:ea typeface="Oswald SemiBold"/>
                          <a:cs typeface="Oswald SemiBold"/>
                          <a:sym typeface="Oswald SemiBold"/>
                        </a:rPr>
                        <a:t>Redirect AI access attempts - SWG</a:t>
                      </a:r>
                      <a:endParaRPr>
                        <a:solidFill>
                          <a:schemeClr val="dk1"/>
                        </a:solidFill>
                        <a:latin typeface="Oswald SemiBold"/>
                        <a:ea typeface="Oswald SemiBold"/>
                        <a:cs typeface="Oswald SemiBold"/>
                        <a:sym typeface="Oswald SemiBold"/>
                      </a:endParaRPr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Oswald SemiBold"/>
                        <a:buChar char="●"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Oswald SemiBold"/>
                          <a:ea typeface="Oswald SemiBold"/>
                          <a:cs typeface="Oswald SemiBold"/>
                          <a:sym typeface="Oswald SemiBold"/>
                        </a:rPr>
                        <a:t>Prevent input of PII at prompts - DLP</a:t>
                      </a:r>
                      <a:endParaRPr>
                        <a:solidFill>
                          <a:schemeClr val="dk1"/>
                        </a:solidFill>
                        <a:latin typeface="Oswald SemiBold"/>
                        <a:ea typeface="Oswald SemiBold"/>
                        <a:cs typeface="Oswald SemiBold"/>
                        <a:sym typeface="Oswald SemiBold"/>
                      </a:endParaRPr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Oswald SemiBold"/>
                        <a:buChar char="●"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Oswald SemiBold"/>
                          <a:ea typeface="Oswald SemiBold"/>
                          <a:cs typeface="Oswald SemiBold"/>
                          <a:sym typeface="Oswald SemiBold"/>
                        </a:rPr>
                        <a:t>Provide Real-time coaching - CASB</a:t>
                      </a:r>
                      <a:endParaRPr>
                        <a:solidFill>
                          <a:schemeClr val="dk1"/>
                        </a:solidFill>
                        <a:latin typeface="Oswald SemiBold"/>
                        <a:ea typeface="Oswald SemiBold"/>
                        <a:cs typeface="Oswald SemiBold"/>
                        <a:sym typeface="Oswald SemiBold"/>
                      </a:endParaRPr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Oswald SemiBold"/>
                        <a:buChar char="●"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Oswald SemiBold"/>
                          <a:ea typeface="Oswald SemiBold"/>
                          <a:cs typeface="Oswald SemiBold"/>
                          <a:sym typeface="Oswald SemiBold"/>
                        </a:rPr>
                        <a:t>Force SSO to AI partner tenants - CASB/IDP</a:t>
                      </a:r>
                      <a:endParaRPr>
                        <a:solidFill>
                          <a:schemeClr val="dk1"/>
                        </a:solidFill>
                        <a:latin typeface="Oswald SemiBold"/>
                        <a:ea typeface="Oswald SemiBold"/>
                        <a:cs typeface="Oswald SemiBold"/>
                        <a:sym typeface="Oswald SemiBold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7" name="Google Shape;107;p18" title="Coaching prompt.png"/>
          <p:cNvPicPr preferRelativeResize="0"/>
          <p:nvPr/>
        </p:nvPicPr>
        <p:blipFill rotWithShape="1">
          <a:blip r:embed="rId5">
            <a:alphaModFix/>
          </a:blip>
          <a:srcRect t="27928" b="8207"/>
          <a:stretch/>
        </p:blipFill>
        <p:spPr>
          <a:xfrm>
            <a:off x="3018450" y="2992425"/>
            <a:ext cx="6107301" cy="185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9" descr="I need a background for a slide about AI in the classroom. I don't need specific graphics because I will add my own pictures later. Just give me an appropriate theme for my slides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5700" y="0"/>
            <a:ext cx="92106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9"/>
          <p:cNvSpPr txBox="1"/>
          <p:nvPr/>
        </p:nvSpPr>
        <p:spPr>
          <a:xfrm>
            <a:off x="150575" y="134725"/>
            <a:ext cx="8873400" cy="6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rPr>
              <a:t>Breaking It Up: Staff using AI</a:t>
            </a:r>
            <a:endParaRPr sz="3300">
              <a:solidFill>
                <a:schemeClr val="dk2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114" name="Google Shape;114;p19" title="Staff Using AI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0575" y="832225"/>
            <a:ext cx="2784251" cy="278425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5" name="Google Shape;115;p19"/>
          <p:cNvGraphicFramePr/>
          <p:nvPr/>
        </p:nvGraphicFramePr>
        <p:xfrm>
          <a:off x="3190125" y="8322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{C69FBF74-50B3-4879-BCBD-5638FCFF7FF7}</a:tableStyleId>
              </a:tblPr>
              <a:tblGrid>
                <a:gridCol w="1485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8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5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swald SemiBold"/>
                          <a:ea typeface="Oswald SemiBold"/>
                          <a:cs typeface="Oswald SemiBold"/>
                          <a:sym typeface="Oswald SemiBold"/>
                        </a:rPr>
                        <a:t>What do they use?</a:t>
                      </a:r>
                      <a:endParaRPr>
                        <a:latin typeface="Oswald SemiBold"/>
                        <a:ea typeface="Oswald SemiBold"/>
                        <a:cs typeface="Oswald SemiBold"/>
                        <a:sym typeface="Oswald SemiBold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FF"/>
                        </a:buClr>
                        <a:buSzPts val="1400"/>
                        <a:buFont typeface="Oswald SemiBold"/>
                        <a:buChar char="●"/>
                      </a:pPr>
                      <a:r>
                        <a:rPr lang="en">
                          <a:solidFill>
                            <a:srgbClr val="0000FF"/>
                          </a:solidFill>
                          <a:latin typeface="Oswald SemiBold"/>
                          <a:ea typeface="Oswald SemiBold"/>
                          <a:cs typeface="Oswald SemiBold"/>
                          <a:sym typeface="Oswald SemiBold"/>
                        </a:rPr>
                        <a:t>AI Chatbots</a:t>
                      </a:r>
                      <a:endParaRPr>
                        <a:solidFill>
                          <a:srgbClr val="0000FF"/>
                        </a:solidFill>
                        <a:latin typeface="Oswald SemiBold"/>
                        <a:ea typeface="Oswald SemiBold"/>
                        <a:cs typeface="Oswald SemiBold"/>
                        <a:sym typeface="Oswald SemiBold"/>
                      </a:endParaRPr>
                    </a:p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0000FF"/>
                        </a:solidFill>
                        <a:latin typeface="Oswald SemiBold"/>
                        <a:ea typeface="Oswald SemiBold"/>
                        <a:cs typeface="Oswald SemiBold"/>
                        <a:sym typeface="Oswald SemiBold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31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Oswald SemiBold"/>
                          <a:ea typeface="Oswald SemiBold"/>
                          <a:cs typeface="Oswald SemiBold"/>
                          <a:sym typeface="Oswald SemiBold"/>
                        </a:rPr>
                        <a:t>What can that access?</a:t>
                      </a:r>
                      <a:endParaRPr>
                        <a:latin typeface="Oswald SemiBold"/>
                        <a:ea typeface="Oswald SemiBold"/>
                        <a:cs typeface="Oswald SemiBold"/>
                        <a:sym typeface="Oswald SemiBold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FF"/>
                        </a:buClr>
                        <a:buSzPts val="1400"/>
                        <a:buFont typeface="Oswald SemiBold"/>
                        <a:buChar char="●"/>
                      </a:pPr>
                      <a:r>
                        <a:rPr lang="en">
                          <a:solidFill>
                            <a:srgbClr val="0000FF"/>
                          </a:solidFill>
                          <a:latin typeface="Oswald SemiBold"/>
                          <a:ea typeface="Oswald SemiBold"/>
                          <a:cs typeface="Oswald SemiBold"/>
                          <a:sym typeface="Oswald SemiBold"/>
                        </a:rPr>
                        <a:t>Manually entered data and files</a:t>
                      </a:r>
                      <a:endParaRPr>
                        <a:solidFill>
                          <a:srgbClr val="0000FF"/>
                        </a:solidFill>
                        <a:latin typeface="Oswald SemiBold"/>
                        <a:ea typeface="Oswald SemiBold"/>
                        <a:cs typeface="Oswald SemiBold"/>
                        <a:sym typeface="Oswald SemiBold"/>
                      </a:endParaRPr>
                    </a:p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Oswald SemiBold"/>
                        <a:ea typeface="Oswald SemiBold"/>
                        <a:cs typeface="Oswald SemiBold"/>
                        <a:sym typeface="Oswald SemiBold"/>
                      </a:endParaRPr>
                    </a:p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Oswald SemiBold"/>
                        <a:ea typeface="Oswald SemiBold"/>
                        <a:cs typeface="Oswald SemiBold"/>
                        <a:sym typeface="Oswald SemiBold"/>
                      </a:endParaRPr>
                    </a:p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Oswald SemiBold"/>
                        <a:ea typeface="Oswald SemiBold"/>
                        <a:cs typeface="Oswald SemiBold"/>
                        <a:sym typeface="Oswald SemiBold"/>
                      </a:endParaRPr>
                    </a:p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Oswald SemiBold"/>
                        <a:ea typeface="Oswald SemiBold"/>
                        <a:cs typeface="Oswald SemiBold"/>
                        <a:sym typeface="Oswald SemiBold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31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Oswald SemiBold"/>
                          <a:ea typeface="Oswald SemiBold"/>
                          <a:cs typeface="Oswald SemiBold"/>
                          <a:sym typeface="Oswald SemiBold"/>
                        </a:rPr>
                        <a:t>What are the risks?</a:t>
                      </a:r>
                      <a:endParaRPr>
                        <a:latin typeface="Oswald SemiBold"/>
                        <a:ea typeface="Oswald SemiBold"/>
                        <a:cs typeface="Oswald SemiBold"/>
                        <a:sym typeface="Oswald SemiBold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FF"/>
                        </a:buClr>
                        <a:buSzPts val="1400"/>
                        <a:buFont typeface="Oswald SemiBold"/>
                        <a:buChar char="●"/>
                      </a:pPr>
                      <a:r>
                        <a:rPr lang="en">
                          <a:solidFill>
                            <a:srgbClr val="0000FF"/>
                          </a:solidFill>
                          <a:latin typeface="Oswald SemiBold"/>
                          <a:ea typeface="Oswald SemiBold"/>
                          <a:cs typeface="Oswald SemiBold"/>
                          <a:sym typeface="Oswald SemiBold"/>
                        </a:rPr>
                        <a:t>PII exposure via prompts/uploads</a:t>
                      </a:r>
                      <a:endParaRPr>
                        <a:solidFill>
                          <a:srgbClr val="0000FF"/>
                        </a:solidFill>
                        <a:latin typeface="Oswald SemiBold"/>
                        <a:ea typeface="Oswald SemiBold"/>
                        <a:cs typeface="Oswald SemiBold"/>
                        <a:sym typeface="Oswald SemiBold"/>
                      </a:endParaRPr>
                    </a:p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Oswald SemiBold"/>
                        <a:ea typeface="Oswald SemiBold"/>
                        <a:cs typeface="Oswald SemiBold"/>
                        <a:sym typeface="Oswald SemiBold"/>
                      </a:endParaRPr>
                    </a:p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Oswald SemiBold"/>
                        <a:ea typeface="Oswald SemiBold"/>
                        <a:cs typeface="Oswald SemiBold"/>
                        <a:sym typeface="Oswald SemiBold"/>
                      </a:endParaRPr>
                    </a:p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Oswald SemiBold"/>
                        <a:ea typeface="Oswald SemiBold"/>
                        <a:cs typeface="Oswald SemiBold"/>
                        <a:sym typeface="Oswald SemiBold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6" name="Google Shape;116;p19"/>
          <p:cNvSpPr txBox="1"/>
          <p:nvPr/>
        </p:nvSpPr>
        <p:spPr>
          <a:xfrm>
            <a:off x="4675900" y="1095075"/>
            <a:ext cx="20598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swald SemiBold"/>
              <a:buChar char="●"/>
            </a:pPr>
            <a:r>
              <a:rPr lang="en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AI Powered Apps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17" name="Google Shape;117;p19"/>
          <p:cNvSpPr txBox="1"/>
          <p:nvPr/>
        </p:nvSpPr>
        <p:spPr>
          <a:xfrm>
            <a:off x="4675900" y="1644250"/>
            <a:ext cx="4164000" cy="8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swald SemiBold"/>
              <a:buChar char="●"/>
            </a:pPr>
            <a:r>
              <a:rPr lang="en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Storage (Cloud, Shared, etc.)</a:t>
            </a:r>
            <a:endParaRPr>
              <a:solidFill>
                <a:schemeClr val="dk1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swald SemiBold"/>
              <a:buChar char="●"/>
            </a:pPr>
            <a:r>
              <a:rPr lang="en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Email/Messaging</a:t>
            </a:r>
            <a:endParaRPr>
              <a:solidFill>
                <a:schemeClr val="dk1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swald SemiBold"/>
              <a:buChar char="●"/>
            </a:pPr>
            <a:r>
              <a:rPr lang="en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Information Systems</a:t>
            </a:r>
            <a:endParaRPr>
              <a:solidFill>
                <a:schemeClr val="dk1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swald SemiBold"/>
              <a:buChar char="●"/>
            </a:pPr>
            <a:r>
              <a:rPr lang="en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Everything the staff account has access to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18" name="Google Shape;118;p19"/>
          <p:cNvSpPr txBox="1"/>
          <p:nvPr/>
        </p:nvSpPr>
        <p:spPr>
          <a:xfrm>
            <a:off x="4675900" y="2918975"/>
            <a:ext cx="4087200" cy="6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swald SemiBold"/>
              <a:buChar char="●"/>
            </a:pPr>
            <a:r>
              <a:rPr lang="en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Excessive access via sharing and account permissions</a:t>
            </a:r>
            <a:endParaRPr>
              <a:solidFill>
                <a:schemeClr val="dk1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swald SemiBold"/>
              <a:buChar char="●"/>
            </a:pPr>
            <a:r>
              <a:rPr lang="en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Excessive agency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0" descr="I need a background for a slide about AI in the classroom. I don't need specific graphics because I will add my own pictures later. Just give me an appropriate theme for my slides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5700" y="0"/>
            <a:ext cx="92106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0"/>
          <p:cNvSpPr txBox="1"/>
          <p:nvPr/>
        </p:nvSpPr>
        <p:spPr>
          <a:xfrm>
            <a:off x="150575" y="134725"/>
            <a:ext cx="8873400" cy="6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rPr>
              <a:t>Breaking It Up: Staff using AI</a:t>
            </a:r>
            <a:endParaRPr sz="3300">
              <a:solidFill>
                <a:schemeClr val="dk2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125" name="Google Shape;125;p20" title="Staff Using AI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0575" y="832225"/>
            <a:ext cx="2784251" cy="278425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6" name="Google Shape;126;p20"/>
          <p:cNvGraphicFramePr/>
          <p:nvPr>
            <p:extLst>
              <p:ext uri="{D42A27DB-BD31-4B8C-83A1-F6EECF244321}">
                <p14:modId xmlns:p14="http://schemas.microsoft.com/office/powerpoint/2010/main" val="2169669130"/>
              </p:ext>
            </p:extLst>
          </p:nvPr>
        </p:nvGraphicFramePr>
        <p:xfrm>
          <a:off x="3190125" y="832224"/>
          <a:ext cx="5833850" cy="3759093"/>
        </p:xfrm>
        <a:graphic>
          <a:graphicData uri="http://schemas.openxmlformats.org/drawingml/2006/table">
            <a:tbl>
              <a:tblPr>
                <a:noFill/>
                <a:tableStyleId>{C69FBF74-50B3-4879-BCBD-5638FCFF7FF7}</a:tableStyleId>
              </a:tblPr>
              <a:tblGrid>
                <a:gridCol w="1485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8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5909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Oswald SemiBold"/>
                          <a:ea typeface="Oswald SemiBold"/>
                          <a:cs typeface="Oswald SemiBold"/>
                          <a:sym typeface="Oswald SemiBold"/>
                        </a:rPr>
                        <a:t>What can we do about it?</a:t>
                      </a:r>
                      <a:endParaRPr>
                        <a:latin typeface="Oswald SemiBold"/>
                        <a:ea typeface="Oswald SemiBold"/>
                        <a:cs typeface="Oswald SemiBold"/>
                        <a:sym typeface="Oswald SemiBold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solidFill>
                            <a:schemeClr val="dk1"/>
                          </a:solidFill>
                          <a:latin typeface="Oswald SemiBold"/>
                          <a:ea typeface="Oswald SemiBold"/>
                          <a:cs typeface="Oswald SemiBold"/>
                          <a:sym typeface="Oswald SemiBold"/>
                        </a:rPr>
                        <a:t>      </a:t>
                      </a:r>
                      <a:r>
                        <a:rPr lang="en" sz="1500" dirty="0">
                          <a:solidFill>
                            <a:schemeClr val="dk1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</a:rPr>
                        <a:t>MAKE IT COUNT TWICE</a:t>
                      </a:r>
                      <a:endParaRPr sz="1500" dirty="0">
                        <a:solidFill>
                          <a:schemeClr val="dk1"/>
                        </a:solidFill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FF"/>
                        </a:buClr>
                        <a:buSzPts val="1400"/>
                        <a:buFont typeface="Oswald SemiBold"/>
                        <a:buChar char="●"/>
                      </a:pPr>
                      <a:r>
                        <a:rPr lang="en" dirty="0">
                          <a:solidFill>
                            <a:srgbClr val="0000FF"/>
                          </a:solidFill>
                          <a:latin typeface="Oswald SemiBold"/>
                          <a:ea typeface="Oswald SemiBold"/>
                          <a:cs typeface="Oswald SemiBold"/>
                          <a:sym typeface="Oswald SemiBold"/>
                        </a:rPr>
                        <a:t>Education on responsible AI usage</a:t>
                      </a:r>
                      <a:endParaRPr dirty="0">
                        <a:solidFill>
                          <a:srgbClr val="0000FF"/>
                        </a:solidFill>
                        <a:latin typeface="Oswald SemiBold"/>
                        <a:ea typeface="Oswald SemiBold"/>
                        <a:cs typeface="Oswald SemiBold"/>
                        <a:sym typeface="Oswald SemiBold"/>
                      </a:endParaRPr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FF"/>
                        </a:buClr>
                        <a:buSzPts val="1400"/>
                        <a:buFont typeface="Oswald SemiBold"/>
                        <a:buChar char="●"/>
                      </a:pPr>
                      <a:r>
                        <a:rPr lang="en" dirty="0">
                          <a:solidFill>
                            <a:srgbClr val="0000FF"/>
                          </a:solidFill>
                          <a:latin typeface="Oswald SemiBold"/>
                          <a:ea typeface="Oswald SemiBold"/>
                          <a:cs typeface="Oswald SemiBold"/>
                          <a:sym typeface="Oswald SemiBold"/>
                        </a:rPr>
                        <a:t>Build governance and security into partner agreements</a:t>
                      </a:r>
                      <a:endParaRPr dirty="0">
                        <a:solidFill>
                          <a:srgbClr val="0000FF"/>
                        </a:solidFill>
                        <a:latin typeface="Oswald SemiBold"/>
                        <a:ea typeface="Oswald SemiBold"/>
                        <a:cs typeface="Oswald SemiBold"/>
                        <a:sym typeface="Oswald SemiBold"/>
                      </a:endParaRPr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FF"/>
                        </a:buClr>
                        <a:buSzPts val="1400"/>
                        <a:buFont typeface="Oswald SemiBold"/>
                        <a:buChar char="●"/>
                      </a:pPr>
                      <a:r>
                        <a:rPr lang="en" dirty="0">
                          <a:solidFill>
                            <a:srgbClr val="0000FF"/>
                          </a:solidFill>
                          <a:latin typeface="Oswald SemiBold"/>
                          <a:ea typeface="Oswald SemiBold"/>
                          <a:cs typeface="Oswald SemiBold"/>
                          <a:sym typeface="Oswald SemiBold"/>
                        </a:rPr>
                        <a:t>Walled Garden: Block all but approved AI - SWG</a:t>
                      </a:r>
                      <a:endParaRPr dirty="0">
                        <a:solidFill>
                          <a:srgbClr val="0000FF"/>
                        </a:solidFill>
                        <a:latin typeface="Oswald SemiBold"/>
                        <a:ea typeface="Oswald SemiBold"/>
                        <a:cs typeface="Oswald SemiBold"/>
                        <a:sym typeface="Oswald SemiBold"/>
                      </a:endParaRPr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FF"/>
                        </a:buClr>
                        <a:buSzPts val="1400"/>
                        <a:buFont typeface="Oswald SemiBold"/>
                        <a:buChar char="●"/>
                      </a:pPr>
                      <a:r>
                        <a:rPr lang="en" dirty="0">
                          <a:solidFill>
                            <a:srgbClr val="0000FF"/>
                          </a:solidFill>
                          <a:latin typeface="Oswald SemiBold"/>
                          <a:ea typeface="Oswald SemiBold"/>
                          <a:cs typeface="Oswald SemiBold"/>
                          <a:sym typeface="Oswald SemiBold"/>
                        </a:rPr>
                        <a:t>Redirect AI access attempts - SWG</a:t>
                      </a:r>
                      <a:endParaRPr dirty="0">
                        <a:solidFill>
                          <a:srgbClr val="0000FF"/>
                        </a:solidFill>
                        <a:latin typeface="Oswald SemiBold"/>
                        <a:ea typeface="Oswald SemiBold"/>
                        <a:cs typeface="Oswald SemiBold"/>
                        <a:sym typeface="Oswald SemiBold"/>
                      </a:endParaRPr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FF"/>
                        </a:buClr>
                        <a:buSzPts val="1400"/>
                        <a:buFont typeface="Oswald SemiBold"/>
                        <a:buChar char="●"/>
                      </a:pPr>
                      <a:r>
                        <a:rPr lang="en" dirty="0">
                          <a:solidFill>
                            <a:srgbClr val="0000FF"/>
                          </a:solidFill>
                          <a:latin typeface="Oswald SemiBold"/>
                          <a:ea typeface="Oswald SemiBold"/>
                          <a:cs typeface="Oswald SemiBold"/>
                          <a:sym typeface="Oswald SemiBold"/>
                        </a:rPr>
                        <a:t>Prevent input of PII at prompts - DLP</a:t>
                      </a:r>
                      <a:endParaRPr dirty="0">
                        <a:solidFill>
                          <a:srgbClr val="0000FF"/>
                        </a:solidFill>
                        <a:latin typeface="Oswald SemiBold"/>
                        <a:ea typeface="Oswald SemiBold"/>
                        <a:cs typeface="Oswald SemiBold"/>
                        <a:sym typeface="Oswald SemiBold"/>
                      </a:endParaRPr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FF"/>
                        </a:buClr>
                        <a:buSzPts val="1400"/>
                        <a:buFont typeface="Oswald SemiBold"/>
                        <a:buChar char="●"/>
                      </a:pPr>
                      <a:r>
                        <a:rPr lang="en" dirty="0">
                          <a:solidFill>
                            <a:srgbClr val="0000FF"/>
                          </a:solidFill>
                          <a:latin typeface="Oswald SemiBold"/>
                          <a:ea typeface="Oswald SemiBold"/>
                          <a:cs typeface="Oswald SemiBold"/>
                          <a:sym typeface="Oswald SemiBold"/>
                        </a:rPr>
                        <a:t>Real-time coaching - CASB</a:t>
                      </a:r>
                      <a:endParaRPr dirty="0">
                        <a:solidFill>
                          <a:srgbClr val="0000FF"/>
                        </a:solidFill>
                        <a:latin typeface="Oswald SemiBold"/>
                        <a:ea typeface="Oswald SemiBold"/>
                        <a:cs typeface="Oswald SemiBold"/>
                        <a:sym typeface="Oswald SemiBold"/>
                      </a:endParaRPr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FF"/>
                        </a:buClr>
                        <a:buSzPts val="1400"/>
                        <a:buFont typeface="Oswald SemiBold"/>
                        <a:buChar char="●"/>
                      </a:pPr>
                      <a:r>
                        <a:rPr lang="en" dirty="0">
                          <a:solidFill>
                            <a:srgbClr val="0000FF"/>
                          </a:solidFill>
                          <a:latin typeface="Oswald SemiBold"/>
                          <a:ea typeface="Oswald SemiBold"/>
                          <a:cs typeface="Oswald SemiBold"/>
                          <a:sym typeface="Oswald SemiBold"/>
                        </a:rPr>
                        <a:t>Force SSO to AI partner tenants - CASB/IDP</a:t>
                      </a:r>
                      <a:endParaRPr dirty="0">
                        <a:solidFill>
                          <a:srgbClr val="0000FF"/>
                        </a:solidFill>
                        <a:latin typeface="Oswald SemiBold"/>
                        <a:ea typeface="Oswald SemiBold"/>
                        <a:cs typeface="Oswald SemiBold"/>
                        <a:sym typeface="Oswald SemiBold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>
                        <a:solidFill>
                          <a:schemeClr val="dk1"/>
                        </a:solidFill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dirty="0">
                          <a:solidFill>
                            <a:schemeClr val="dk1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</a:rPr>
                        <a:t>         STAFF FOCUSED CONTROLS</a:t>
                      </a:r>
                      <a:endParaRPr sz="1500" dirty="0">
                        <a:solidFill>
                          <a:schemeClr val="dk1"/>
                        </a:solidFill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Oswald SemiBold"/>
                        <a:ea typeface="Oswald SemiBold"/>
                        <a:cs typeface="Oswald SemiBold"/>
                        <a:sym typeface="Oswald SemiBold"/>
                      </a:endParaRPr>
                    </a:p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Oswald SemiBold"/>
                        <a:ea typeface="Oswald SemiBold"/>
                        <a:cs typeface="Oswald SemiBold"/>
                        <a:sym typeface="Oswald SemiBold"/>
                      </a:endParaRPr>
                    </a:p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Oswald SemiBold"/>
                        <a:ea typeface="Oswald SemiBold"/>
                        <a:cs typeface="Oswald SemiBold"/>
                        <a:sym typeface="Oswald SemiBold"/>
                      </a:endParaRPr>
                    </a:p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Oswald SemiBold"/>
                        <a:ea typeface="Oswald SemiBold"/>
                        <a:cs typeface="Oswald SemiBold"/>
                        <a:sym typeface="Oswald SemiBold"/>
                      </a:endParaRPr>
                    </a:p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Oswald SemiBold"/>
                        <a:ea typeface="Oswald SemiBold"/>
                        <a:cs typeface="Oswald SemiBold"/>
                        <a:sym typeface="Oswald SemiBold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7" name="Google Shape;127;p20"/>
          <p:cNvSpPr txBox="1"/>
          <p:nvPr/>
        </p:nvSpPr>
        <p:spPr>
          <a:xfrm>
            <a:off x="4675900" y="3233500"/>
            <a:ext cx="4232100" cy="10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swald SemiBold"/>
              <a:buChar char="●"/>
            </a:pPr>
            <a:r>
              <a:rPr lang="en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Enforce secure default sharing permissions - Platform configs/CSPM/DSPM</a:t>
            </a:r>
            <a:endParaRPr>
              <a:solidFill>
                <a:schemeClr val="dk1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swald SemiBold"/>
              <a:buChar char="●"/>
            </a:pPr>
            <a:r>
              <a:rPr lang="en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Educate staff on good sharing habits</a:t>
            </a:r>
            <a:endParaRPr>
              <a:solidFill>
                <a:schemeClr val="dk1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swald SemiBold"/>
              <a:buChar char="●"/>
            </a:pPr>
            <a:r>
              <a:rPr lang="en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Least privilege access/permissions for users, accounts, and agents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1" descr="I need a background for a slide about AI in the classroom. I don't need specific graphics because I will add my own pictures later. Just give me an appropriate theme for my slides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5700" y="0"/>
            <a:ext cx="92106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1"/>
          <p:cNvSpPr txBox="1"/>
          <p:nvPr/>
        </p:nvSpPr>
        <p:spPr>
          <a:xfrm>
            <a:off x="150575" y="134725"/>
            <a:ext cx="8873400" cy="6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rPr>
              <a:t>Breaking It Up: Applications with AI built in</a:t>
            </a:r>
            <a:endParaRPr sz="3300">
              <a:solidFill>
                <a:schemeClr val="dk2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134" name="Google Shape;134;p21" title="Applications Using AI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0575" y="832225"/>
            <a:ext cx="2784251" cy="278425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5" name="Google Shape;135;p21"/>
          <p:cNvGraphicFramePr/>
          <p:nvPr/>
        </p:nvGraphicFramePr>
        <p:xfrm>
          <a:off x="3190125" y="8322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{C69FBF74-50B3-4879-BCBD-5638FCFF7FF7}</a:tableStyleId>
              </a:tblPr>
              <a:tblGrid>
                <a:gridCol w="1485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8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5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swald SemiBold"/>
                          <a:ea typeface="Oswald SemiBold"/>
                          <a:cs typeface="Oswald SemiBold"/>
                          <a:sym typeface="Oswald SemiBold"/>
                        </a:rPr>
                        <a:t>What do they use?</a:t>
                      </a:r>
                      <a:endParaRPr>
                        <a:latin typeface="Oswald SemiBold"/>
                        <a:ea typeface="Oswald SemiBold"/>
                        <a:cs typeface="Oswald SemiBold"/>
                        <a:sym typeface="Oswald SemiBold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Oswald SemiBold"/>
                        <a:buChar char="●"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Oswald SemiBold"/>
                          <a:ea typeface="Oswald SemiBold"/>
                          <a:cs typeface="Oswald SemiBold"/>
                          <a:sym typeface="Oswald SemiBold"/>
                        </a:rPr>
                        <a:t>API Connections</a:t>
                      </a:r>
                      <a:endParaRPr>
                        <a:solidFill>
                          <a:schemeClr val="dk1"/>
                        </a:solidFill>
                        <a:latin typeface="Oswald SemiBold"/>
                        <a:ea typeface="Oswald SemiBold"/>
                        <a:cs typeface="Oswald SemiBold"/>
                        <a:sym typeface="Oswald SemiBold"/>
                      </a:endParaRPr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Oswald SemiBold"/>
                        <a:buChar char="●"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Oswald SemiBold"/>
                          <a:ea typeface="Oswald SemiBold"/>
                          <a:cs typeface="Oswald SemiBold"/>
                          <a:sym typeface="Oswald SemiBold"/>
                        </a:rPr>
                        <a:t>SVC Accounts</a:t>
                      </a:r>
                      <a:endParaRPr>
                        <a:solidFill>
                          <a:schemeClr val="dk1"/>
                        </a:solidFill>
                        <a:latin typeface="Oswald SemiBold"/>
                        <a:ea typeface="Oswald SemiBold"/>
                        <a:cs typeface="Oswald SemiBold"/>
                        <a:sym typeface="Oswald SemiBold"/>
                      </a:endParaRPr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Oswald SemiBold"/>
                        <a:buChar char="●"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Oswald SemiBold"/>
                          <a:ea typeface="Oswald SemiBold"/>
                          <a:cs typeface="Oswald SemiBold"/>
                          <a:sym typeface="Oswald SemiBold"/>
                        </a:rPr>
                        <a:t>Direct access (built-in as tools)</a:t>
                      </a:r>
                      <a:endParaRPr>
                        <a:solidFill>
                          <a:schemeClr val="dk1"/>
                        </a:solidFill>
                        <a:latin typeface="Oswald SemiBold"/>
                        <a:ea typeface="Oswald SemiBold"/>
                        <a:cs typeface="Oswald SemiBold"/>
                        <a:sym typeface="Oswald SemiBold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2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Oswald SemiBold"/>
                          <a:ea typeface="Oswald SemiBold"/>
                          <a:cs typeface="Oswald SemiBold"/>
                          <a:sym typeface="Oswald SemiBold"/>
                        </a:rPr>
                        <a:t>What can that access?</a:t>
                      </a:r>
                      <a:endParaRPr>
                        <a:latin typeface="Oswald SemiBold"/>
                        <a:ea typeface="Oswald SemiBold"/>
                        <a:cs typeface="Oswald SemiBold"/>
                        <a:sym typeface="Oswald SemiBold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Oswald SemiBold"/>
                        <a:buChar char="●"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Oswald SemiBold"/>
                          <a:ea typeface="Oswald SemiBold"/>
                          <a:cs typeface="Oswald SemiBold"/>
                          <a:sym typeface="Oswald SemiBold"/>
                        </a:rPr>
                        <a:t>Databases/warehouses/lakes/etc.</a:t>
                      </a:r>
                      <a:endParaRPr>
                        <a:solidFill>
                          <a:schemeClr val="dk1"/>
                        </a:solidFill>
                        <a:latin typeface="Oswald SemiBold"/>
                        <a:ea typeface="Oswald SemiBold"/>
                        <a:cs typeface="Oswald SemiBold"/>
                        <a:sym typeface="Oswald SemiBold"/>
                      </a:endParaRPr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Oswald SemiBold"/>
                        <a:buChar char="●"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Oswald SemiBold"/>
                          <a:ea typeface="Oswald SemiBold"/>
                          <a:cs typeface="Oswald SemiBold"/>
                          <a:sym typeface="Oswald SemiBold"/>
                        </a:rPr>
                        <a:t>Information systems</a:t>
                      </a:r>
                      <a:endParaRPr>
                        <a:solidFill>
                          <a:schemeClr val="dk1"/>
                        </a:solidFill>
                        <a:latin typeface="Oswald SemiBold"/>
                        <a:ea typeface="Oswald SemiBold"/>
                        <a:cs typeface="Oswald SemiBold"/>
                        <a:sym typeface="Oswald SemiBold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31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Oswald SemiBold"/>
                          <a:ea typeface="Oswald SemiBold"/>
                          <a:cs typeface="Oswald SemiBold"/>
                          <a:sym typeface="Oswald SemiBold"/>
                        </a:rPr>
                        <a:t>What are the risks?</a:t>
                      </a:r>
                      <a:endParaRPr>
                        <a:latin typeface="Oswald SemiBold"/>
                        <a:ea typeface="Oswald SemiBold"/>
                        <a:cs typeface="Oswald SemiBold"/>
                        <a:sym typeface="Oswald SemiBold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Oswald SemiBold"/>
                        <a:buChar char="●"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Oswald SemiBold"/>
                          <a:ea typeface="Oswald SemiBold"/>
                          <a:cs typeface="Oswald SemiBold"/>
                          <a:sym typeface="Oswald SemiBold"/>
                        </a:rPr>
                        <a:t>Data exposure via poorly defined access controls</a:t>
                      </a:r>
                      <a:endParaRPr>
                        <a:solidFill>
                          <a:schemeClr val="dk1"/>
                        </a:solidFill>
                        <a:latin typeface="Oswald SemiBold"/>
                        <a:ea typeface="Oswald SemiBold"/>
                        <a:cs typeface="Oswald SemiBold"/>
                        <a:sym typeface="Oswald SemiBold"/>
                      </a:endParaRPr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Oswald SemiBold"/>
                        <a:buChar char="●"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Oswald SemiBold"/>
                          <a:ea typeface="Oswald SemiBold"/>
                          <a:cs typeface="Oswald SemiBold"/>
                          <a:sym typeface="Oswald SemiBold"/>
                        </a:rPr>
                        <a:t>Account compromise</a:t>
                      </a:r>
                      <a:endParaRPr>
                        <a:solidFill>
                          <a:schemeClr val="dk1"/>
                        </a:solidFill>
                        <a:latin typeface="Oswald SemiBold"/>
                        <a:ea typeface="Oswald SemiBold"/>
                        <a:cs typeface="Oswald SemiBold"/>
                        <a:sym typeface="Oswald SemiBold"/>
                      </a:endParaRPr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Oswald SemiBold"/>
                        <a:buChar char="●"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Oswald SemiBold"/>
                          <a:ea typeface="Oswald SemiBold"/>
                          <a:cs typeface="Oswald SemiBold"/>
                          <a:sym typeface="Oswald SemiBold"/>
                        </a:rPr>
                        <a:t>Excessive agency</a:t>
                      </a:r>
                      <a:endParaRPr>
                        <a:solidFill>
                          <a:schemeClr val="dk1"/>
                        </a:solidFill>
                        <a:latin typeface="Oswald SemiBold"/>
                        <a:ea typeface="Oswald SemiBold"/>
                        <a:cs typeface="Oswald SemiBold"/>
                        <a:sym typeface="Oswald SemiBold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532</Words>
  <Application>Microsoft Office PowerPoint</Application>
  <PresentationFormat>On-screen Show (16:9)</PresentationFormat>
  <Paragraphs>98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Oswald Medium</vt:lpstr>
      <vt:lpstr>Oswald SemiBold</vt:lpstr>
      <vt:lpstr>Impact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Sheridan, Sean</cp:lastModifiedBy>
  <cp:revision>1</cp:revision>
  <dcterms:modified xsi:type="dcterms:W3CDTF">2026-06-24T18:26:41Z</dcterms:modified>
</cp:coreProperties>
</file>