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12192000" cy="6858000"/>
  <p:notesSz cx="6858000" cy="9144000"/>
  <p:embeddedFontLst>
    <p:embeddedFont>
      <p:font typeface="Inter" panose="02000503000000020004" pitchFamily="2" charset="0"/>
      <p:regular r:id="rId24"/>
    </p:embeddedFont>
    <p:embeddedFont>
      <p:font typeface="Inter Bold" panose="02000503000000020004" pitchFamily="2" charset="0"/>
      <p:bold r:id="rId25"/>
    </p:embeddedFont>
    <p:embeddedFont>
      <p:font typeface="Inter ExtraBold" panose="02000503000000020004" pitchFamily="2" charset="0"/>
      <p:bold r:id="rId26"/>
    </p:embeddedFont>
    <p:embeddedFont>
      <p:font typeface="Inter Medium" panose="02000503000000020004" pitchFamily="2" charset="0"/>
      <p:regular r:id="rId27"/>
    </p:embeddedFont>
    <p:embeddedFont>
      <p:font typeface="Inter SemiBold" panose="02000503000000020004" pitchFamily="2" charset="0"/>
      <p:regular r:id="rId28"/>
      <p:bold r:id="rId29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84"/>
  </p:normalViewPr>
  <p:slideViewPr>
    <p:cSldViewPr snapToGrid="0" snapToObjects="1">
      <p:cViewPr varScale="1">
        <p:scale>
          <a:sx n="106" d="100"/>
          <a:sy n="106" d="100"/>
        </p:scale>
        <p:origin x="696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3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2.fntdata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6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1.fntdata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5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4.fntdata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7/1/26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1F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92608" cy="6858000"/>
          </a:xfrm>
          <a:prstGeom prst="rect">
            <a:avLst/>
          </a:prstGeom>
          <a:solidFill>
            <a:srgbClr val="2563E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4" name="Picture 3" descr="logo-whit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8680" y="713232"/>
            <a:ext cx="457200" cy="4572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463040" y="713232"/>
            <a:ext cx="6400800" cy="45720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900">
                <a:solidFill>
                  <a:srgbClr val="FFFFFF"/>
                </a:solidFill>
                <a:latin typeface="Inter Bold"/>
              </a:rPr>
              <a:t>ErateSync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071055" y="786384"/>
            <a:ext cx="4389120" cy="310896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050" spc="150">
                <a:solidFill>
                  <a:srgbClr val="60A5FA"/>
                </a:solidFill>
                <a:latin typeface="Inter SemiBold"/>
              </a:rPr>
              <a:t>E-RATE INTELLIGENCE &amp; COMPLIANCE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68680" y="2011680"/>
            <a:ext cx="10607040" cy="36576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00" spc="220">
                <a:solidFill>
                  <a:srgbClr val="60A5FA"/>
                </a:solidFill>
                <a:latin typeface="Inter SemiBold"/>
              </a:rPr>
              <a:t>THE 2026 PROGRAM REVIEW   ·   FY2027 READINESS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2960" y="2468880"/>
            <a:ext cx="10972800" cy="137160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98000"/>
              </a:lnSpc>
              <a:spcBef>
                <a:spcPts val="0"/>
              </a:spcBef>
              <a:spcAft>
                <a:spcPts val="0"/>
              </a:spcAft>
            </a:pPr>
            <a:r>
              <a:rPr sz="6000">
                <a:solidFill>
                  <a:srgbClr val="FFFFFF"/>
                </a:solidFill>
                <a:latin typeface="Inter ExtraBold"/>
              </a:rPr>
              <a:t>E-Rate Is Entering </a:t>
            </a:r>
            <a:r>
              <a:rPr sz="6000">
                <a:solidFill>
                  <a:srgbClr val="60A5FA"/>
                </a:solidFill>
                <a:latin typeface="Inter ExtraBold"/>
              </a:rPr>
              <a:t>a New Era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3611880"/>
            <a:ext cx="10515600" cy="64008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2400">
                <a:solidFill>
                  <a:srgbClr val="C7D5EC"/>
                </a:solidFill>
                <a:latin typeface="Inter Medium"/>
              </a:rPr>
              <a:t>Trends, updates, and getting ready for FY2027.</a:t>
            </a:r>
          </a:p>
        </p:txBody>
      </p:sp>
      <p:cxnSp>
        <p:nvCxnSpPr>
          <p:cNvPr id="10" name="Connector 9"/>
          <p:cNvCxnSpPr/>
          <p:nvPr/>
        </p:nvCxnSpPr>
        <p:spPr>
          <a:xfrm>
            <a:off x="886968" y="4709160"/>
            <a:ext cx="1947672" cy="0"/>
          </a:xfrm>
          <a:prstGeom prst="bentConnector3">
            <a:avLst/>
          </a:prstGeom>
          <a:ln w="31750">
            <a:solidFill>
              <a:srgbClr val="2563E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868680" y="4937760"/>
            <a:ext cx="10058400" cy="91440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sz="1800">
                <a:solidFill>
                  <a:srgbClr val="FFFFFF"/>
                </a:solidFill>
                <a:latin typeface="Inter Bold"/>
              </a:rPr>
              <a:t>Elijah Goins</a:t>
            </a:r>
            <a:r>
              <a:rPr sz="1400">
                <a:solidFill>
                  <a:srgbClr val="C7D5EC"/>
                </a:solidFill>
                <a:latin typeface="Inter"/>
              </a:rPr>
              <a:t>    Co-founder, ErateSync</a:t>
            </a:r>
          </a:p>
          <a:p>
            <a:pPr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sz="1800">
                <a:solidFill>
                  <a:srgbClr val="FFFFFF"/>
                </a:solidFill>
                <a:latin typeface="Inter Bold"/>
              </a:rPr>
              <a:t>Beverly Sutherland</a:t>
            </a:r>
            <a:r>
              <a:rPr sz="1400">
                <a:solidFill>
                  <a:srgbClr val="C7D5EC"/>
                </a:solidFill>
                <a:latin typeface="Inter"/>
              </a:rPr>
              <a:t>    Co-founder, ErateSync</a:t>
            </a:r>
          </a:p>
        </p:txBody>
      </p:sp>
      <p:sp>
        <p:nvSpPr>
          <p:cNvPr id="12" name="Rectangle 11"/>
          <p:cNvSpPr/>
          <p:nvPr/>
        </p:nvSpPr>
        <p:spPr>
          <a:xfrm>
            <a:off x="0" y="5989320"/>
            <a:ext cx="12191695" cy="868680"/>
          </a:xfrm>
          <a:prstGeom prst="rect">
            <a:avLst/>
          </a:prstGeom>
          <a:solidFill>
            <a:srgbClr val="122A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868680" y="6053328"/>
            <a:ext cx="8229600" cy="77724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</a:pPr>
            <a:r>
              <a:rPr sz="1300">
                <a:solidFill>
                  <a:srgbClr val="FFFFFF"/>
                </a:solidFill>
                <a:latin typeface="Inter Medium"/>
              </a:rPr>
              <a:t>2026 TETL Summer Conference  ·  Texas</a:t>
            </a:r>
          </a:p>
          <a:p>
            <a:pPr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</a:pPr>
            <a:r>
              <a:rPr sz="1150">
                <a:solidFill>
                  <a:srgbClr val="C7D5EC"/>
                </a:solidFill>
                <a:latin typeface="Inter"/>
              </a:rPr>
              <a:t>Wednesday, June 24, 2026  ·  9:25 AM CDT  ·  Meeting Room 6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9357055" y="6190488"/>
            <a:ext cx="2148840" cy="457200"/>
          </a:xfrm>
          <a:prstGeom prst="roundRect">
            <a:avLst>
              <a:gd name="adj" fmla="val 50000"/>
            </a:avLst>
          </a:prstGeom>
          <a:noFill/>
          <a:ln w="15875">
            <a:solidFill>
              <a:srgbClr val="60A5F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9357055" y="6181344"/>
            <a:ext cx="2148840" cy="45720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00" spc="100">
                <a:solidFill>
                  <a:srgbClr val="C7D5EC"/>
                </a:solidFill>
                <a:latin typeface="Inter SemiBold"/>
              </a:rPr>
              <a:t>VISIT BOOTH </a:t>
            </a:r>
            <a:r>
              <a:rPr sz="1300" spc="100">
                <a:solidFill>
                  <a:srgbClr val="60A5FA"/>
                </a:solidFill>
                <a:latin typeface="Inter Bold"/>
              </a:rPr>
              <a:t>203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777240" y="713232"/>
            <a:ext cx="10515600" cy="310896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50" spc="180">
                <a:solidFill>
                  <a:srgbClr val="2563EB"/>
                </a:solidFill>
                <a:latin typeface="Inter SemiBold"/>
              </a:rPr>
              <a:t>OUR TAKE · BROADER OPERATIONAL FOCUS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1097280"/>
            <a:ext cx="502920" cy="0"/>
          </a:xfrm>
          <a:prstGeom prst="bentConnector3">
            <a:avLst/>
          </a:prstGeom>
          <a:ln w="27940">
            <a:solidFill>
              <a:srgbClr val="2563E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1078992"/>
            <a:ext cx="10698480" cy="109728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</a:pPr>
            <a:r>
              <a:rPr sz="2800">
                <a:solidFill>
                  <a:srgbClr val="0F172A"/>
                </a:solidFill>
                <a:latin typeface="Inter ExtraBold"/>
              </a:rPr>
              <a:t>Two things to operate around </a:t>
            </a:r>
            <a:r>
              <a:rPr sz="2800">
                <a:solidFill>
                  <a:srgbClr val="2563EB"/>
                </a:solidFill>
                <a:latin typeface="Inter ExtraBold"/>
              </a:rPr>
              <a:t>this year.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77240" y="2103120"/>
            <a:ext cx="5257800" cy="3977639"/>
          </a:xfrm>
          <a:prstGeom prst="roundRect">
            <a:avLst>
              <a:gd name="adj" fmla="val 4500"/>
            </a:avLst>
          </a:prstGeom>
          <a:solidFill>
            <a:srgbClr val="F4F7FC"/>
          </a:solidFill>
          <a:ln>
            <a:noFill/>
          </a:ln>
          <a:effectLst>
            <a:outerShdw blurRad="140000" dist="38000" dir="5400000" rotWithShape="0">
              <a:srgbClr val="1E293B">
                <a:alpha val="1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ounded Rectangle 6"/>
          <p:cNvSpPr/>
          <p:nvPr/>
        </p:nvSpPr>
        <p:spPr>
          <a:xfrm>
            <a:off x="777240" y="2103120"/>
            <a:ext cx="5257800" cy="566928"/>
          </a:xfrm>
          <a:prstGeom prst="roundRect">
            <a:avLst>
              <a:gd name="adj" fmla="val 0"/>
            </a:avLst>
          </a:prstGeom>
          <a:solidFill>
            <a:srgbClr val="2563E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1097280" y="2103120"/>
            <a:ext cx="4709160" cy="566928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00" spc="150">
                <a:solidFill>
                  <a:srgbClr val="FFFFFF"/>
                </a:solidFill>
                <a:latin typeface="Inter Bold"/>
              </a:rPr>
              <a:t>BIDDING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97280" y="2834640"/>
            <a:ext cx="4709160" cy="54864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</a:pPr>
            <a:r>
              <a:rPr sz="1700">
                <a:solidFill>
                  <a:srgbClr val="0F172A"/>
                </a:solidFill>
                <a:latin typeface="Inter Bold"/>
              </a:rPr>
              <a:t>Competitive bidding is the focus</a:t>
            </a:r>
          </a:p>
        </p:txBody>
      </p:sp>
      <p:sp>
        <p:nvSpPr>
          <p:cNvPr id="10" name="Rectangle 9"/>
          <p:cNvSpPr/>
          <p:nvPr/>
        </p:nvSpPr>
        <p:spPr>
          <a:xfrm>
            <a:off x="1115568" y="3575304"/>
            <a:ext cx="91440" cy="91440"/>
          </a:xfrm>
          <a:prstGeom prst="rect">
            <a:avLst/>
          </a:prstGeom>
          <a:solidFill>
            <a:srgbClr val="2563E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1353312" y="3520440"/>
            <a:ext cx="4297680" cy="73152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18000"/>
              </a:lnSpc>
              <a:spcBef>
                <a:spcPts val="0"/>
              </a:spcBef>
              <a:spcAft>
                <a:spcPts val="0"/>
              </a:spcAft>
            </a:pPr>
            <a:r>
              <a:rPr sz="1200">
                <a:solidFill>
                  <a:srgbClr val="334155"/>
                </a:solidFill>
                <a:latin typeface="Inter"/>
              </a:rPr>
              <a:t>Expect more audits this year as the FCC works to ensure there’s no fraud and the rules are followed to a tee.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115568" y="4379976"/>
            <a:ext cx="91440" cy="91440"/>
          </a:xfrm>
          <a:prstGeom prst="rect">
            <a:avLst/>
          </a:prstGeom>
          <a:solidFill>
            <a:srgbClr val="2563E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1353312" y="4325112"/>
            <a:ext cx="4297680" cy="73152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18000"/>
              </a:lnSpc>
              <a:spcBef>
                <a:spcPts val="0"/>
              </a:spcBef>
              <a:spcAft>
                <a:spcPts val="0"/>
              </a:spcAft>
            </a:pPr>
            <a:r>
              <a:rPr sz="1200">
                <a:solidFill>
                  <a:srgbClr val="334155"/>
                </a:solidFill>
                <a:latin typeface="Inter"/>
              </a:rPr>
              <a:t>Bidding is exactly what the new portal is built to police — so it gets more visible, not less.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115568" y="5184648"/>
            <a:ext cx="91440" cy="91440"/>
          </a:xfrm>
          <a:prstGeom prst="rect">
            <a:avLst/>
          </a:prstGeom>
          <a:solidFill>
            <a:srgbClr val="2563E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1353312" y="5129784"/>
            <a:ext cx="4297680" cy="73152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18000"/>
              </a:lnSpc>
              <a:spcBef>
                <a:spcPts val="0"/>
              </a:spcBef>
              <a:spcAft>
                <a:spcPts val="0"/>
              </a:spcAft>
            </a:pPr>
            <a:r>
              <a:rPr sz="1200">
                <a:solidFill>
                  <a:srgbClr val="334155"/>
                </a:solidFill>
                <a:latin typeface="Inter"/>
              </a:rPr>
              <a:t>Translation: your bid documentation has to be airtight.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6144768" y="2103120"/>
            <a:ext cx="5257800" cy="3977639"/>
          </a:xfrm>
          <a:prstGeom prst="roundRect">
            <a:avLst>
              <a:gd name="adj" fmla="val 4500"/>
            </a:avLst>
          </a:prstGeom>
          <a:solidFill>
            <a:srgbClr val="F4F7FC"/>
          </a:solidFill>
          <a:ln>
            <a:noFill/>
          </a:ln>
          <a:effectLst>
            <a:outerShdw blurRad="140000" dist="38000" dir="5400000" rotWithShape="0">
              <a:srgbClr val="1E293B">
                <a:alpha val="1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Rounded Rectangle 16"/>
          <p:cNvSpPr/>
          <p:nvPr/>
        </p:nvSpPr>
        <p:spPr>
          <a:xfrm>
            <a:off x="6144768" y="2103120"/>
            <a:ext cx="5257800" cy="566928"/>
          </a:xfrm>
          <a:prstGeom prst="roundRect">
            <a:avLst>
              <a:gd name="adj" fmla="val 0"/>
            </a:avLst>
          </a:prstGeom>
          <a:solidFill>
            <a:srgbClr val="2563E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TextBox 17"/>
          <p:cNvSpPr txBox="1"/>
          <p:nvPr/>
        </p:nvSpPr>
        <p:spPr>
          <a:xfrm>
            <a:off x="6464807" y="2103120"/>
            <a:ext cx="4709160" cy="566928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00" spc="150">
                <a:solidFill>
                  <a:srgbClr val="FFFFFF"/>
                </a:solidFill>
                <a:latin typeface="Inter Bold"/>
              </a:rPr>
              <a:t>CIPA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64807" y="2834640"/>
            <a:ext cx="4709160" cy="54864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</a:pPr>
            <a:r>
              <a:rPr sz="1700">
                <a:solidFill>
                  <a:srgbClr val="0F172A"/>
                </a:solidFill>
                <a:latin typeface="Inter Bold"/>
              </a:rPr>
              <a:t>CIPA compliance becomes table stakes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483096" y="3575304"/>
            <a:ext cx="91440" cy="91440"/>
          </a:xfrm>
          <a:prstGeom prst="rect">
            <a:avLst/>
          </a:prstGeom>
          <a:solidFill>
            <a:srgbClr val="2563E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TextBox 20"/>
          <p:cNvSpPr txBox="1"/>
          <p:nvPr/>
        </p:nvSpPr>
        <p:spPr>
          <a:xfrm>
            <a:off x="6720840" y="3520440"/>
            <a:ext cx="4297680" cy="73152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18000"/>
              </a:lnSpc>
              <a:spcBef>
                <a:spcPts val="0"/>
              </a:spcBef>
              <a:spcAft>
                <a:spcPts val="0"/>
              </a:spcAft>
            </a:pPr>
            <a:r>
              <a:rPr sz="1200">
                <a:solidFill>
                  <a:srgbClr val="334155"/>
                </a:solidFill>
                <a:latin typeface="Inter"/>
              </a:rPr>
              <a:t>Many policies beyond the E-Rate changes point toward stricter CIPA-style compliance.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483096" y="4379976"/>
            <a:ext cx="91440" cy="91440"/>
          </a:xfrm>
          <a:prstGeom prst="rect">
            <a:avLst/>
          </a:prstGeom>
          <a:solidFill>
            <a:srgbClr val="2563E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TextBox 22"/>
          <p:cNvSpPr txBox="1"/>
          <p:nvPr/>
        </p:nvSpPr>
        <p:spPr>
          <a:xfrm>
            <a:off x="6720840" y="4325112"/>
            <a:ext cx="4297680" cy="73152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18000"/>
              </a:lnSpc>
              <a:spcBef>
                <a:spcPts val="0"/>
              </a:spcBef>
              <a:spcAft>
                <a:spcPts val="0"/>
              </a:spcAft>
            </a:pPr>
            <a:r>
              <a:rPr sz="1200">
                <a:solidFill>
                  <a:srgbClr val="334155"/>
                </a:solidFill>
                <a:latin typeface="Inter"/>
              </a:rPr>
              <a:t>It’s probable one passes — whether it’s KOSA (Kids Online Safety Act), the Eyes on the Board Act, or the proposed FCC changes.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483096" y="5184648"/>
            <a:ext cx="91440" cy="91440"/>
          </a:xfrm>
          <a:prstGeom prst="rect">
            <a:avLst/>
          </a:prstGeom>
          <a:solidFill>
            <a:srgbClr val="2563E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TextBox 24"/>
          <p:cNvSpPr txBox="1"/>
          <p:nvPr/>
        </p:nvSpPr>
        <p:spPr>
          <a:xfrm>
            <a:off x="6720840" y="5129784"/>
            <a:ext cx="4297680" cy="73152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18000"/>
              </a:lnSpc>
              <a:spcBef>
                <a:spcPts val="0"/>
              </a:spcBef>
              <a:spcAft>
                <a:spcPts val="0"/>
              </a:spcAft>
            </a:pPr>
            <a:r>
              <a:rPr sz="1200">
                <a:solidFill>
                  <a:srgbClr val="334155"/>
                </a:solidFill>
                <a:latin typeface="Inter"/>
              </a:rPr>
              <a:t>Get your internet-safety policy, public hearings, and documentation in order now.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77240" y="6382512"/>
            <a:ext cx="8778240" cy="274320"/>
          </a:xfrm>
          <a:prstGeom prst="rect">
            <a:avLst/>
          </a:prstGeom>
          <a:noFill/>
        </p:spPr>
        <p:txBody>
          <a:bodyPr wrap="none" lIns="0" tIns="0" rIns="0" bIns="0" anchor="ctr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900">
                <a:solidFill>
                  <a:srgbClr val="2563EB"/>
                </a:solidFill>
                <a:latin typeface="Inter SemiBold"/>
              </a:rPr>
              <a:t>Source:  </a:t>
            </a:r>
            <a:r>
              <a:rPr sz="900">
                <a:solidFill>
                  <a:srgbClr val="64748B"/>
                </a:solidFill>
                <a:latin typeface="Inter"/>
              </a:rPr>
              <a:t>ErateSync analysis; KOSA (Kids Online Safety Act); S.3074 Eyes on the Board Act of 2023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905695" y="6400800"/>
            <a:ext cx="1645920" cy="27432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000">
                <a:solidFill>
                  <a:srgbClr val="2563EB"/>
                </a:solidFill>
                <a:latin typeface="Inter SemiBold"/>
              </a:rPr>
              <a:t>10</a:t>
            </a:r>
            <a:r>
              <a:rPr sz="1000">
                <a:solidFill>
                  <a:srgbClr val="94A3B8"/>
                </a:solidFill>
                <a:latin typeface="Inter"/>
              </a:rPr>
              <a:t> / 22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1F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777240" y="1783080"/>
            <a:ext cx="146304" cy="2743200"/>
          </a:xfrm>
          <a:prstGeom prst="rect">
            <a:avLst/>
          </a:prstGeom>
          <a:solidFill>
            <a:srgbClr val="2563E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1188720" y="1691640"/>
            <a:ext cx="10241280" cy="237744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3600">
                <a:solidFill>
                  <a:srgbClr val="C7D5EC"/>
                </a:solidFill>
                <a:latin typeface="Inter ExtraBold"/>
              </a:rPr>
              <a:t>“All I want to know is </a:t>
            </a:r>
            <a:r>
              <a:rPr sz="3600">
                <a:solidFill>
                  <a:srgbClr val="FFFFFF"/>
                </a:solidFill>
                <a:latin typeface="Inter ExtraBold"/>
              </a:rPr>
              <a:t>where I’m going to die</a:t>
            </a:r>
            <a:r>
              <a:rPr sz="3600">
                <a:solidFill>
                  <a:srgbClr val="C7D5EC"/>
                </a:solidFill>
                <a:latin typeface="Inter ExtraBold"/>
              </a:rPr>
              <a:t>, so I’ll never go there.”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88720" y="4160520"/>
            <a:ext cx="9144000" cy="36576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00" spc="200">
                <a:solidFill>
                  <a:srgbClr val="60A5FA"/>
                </a:solidFill>
                <a:latin typeface="Inter SemiBold"/>
              </a:rPr>
              <a:t>CHARLIE MUNGER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88720" y="4983480"/>
            <a:ext cx="10058400" cy="82296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sz="1700">
                <a:solidFill>
                  <a:srgbClr val="C7D5EC"/>
                </a:solidFill>
                <a:latin typeface="Inter Medium"/>
              </a:rPr>
              <a:t>Everyone teaches what to </a:t>
            </a:r>
            <a:r>
              <a:rPr sz="1700">
                <a:solidFill>
                  <a:srgbClr val="FFFFFF"/>
                </a:solidFill>
                <a:latin typeface="Inter Bold"/>
              </a:rPr>
              <a:t>do</a:t>
            </a:r>
            <a:r>
              <a:rPr sz="1700">
                <a:solidFill>
                  <a:srgbClr val="C7D5EC"/>
                </a:solidFill>
                <a:latin typeface="Inter Medium"/>
              </a:rPr>
              <a:t>. We’ll show you, with our data, exactly where E-Rate funding </a:t>
            </a:r>
            <a:r>
              <a:rPr sz="1700">
                <a:solidFill>
                  <a:srgbClr val="60A5FA"/>
                </a:solidFill>
                <a:latin typeface="Inter Bold"/>
              </a:rPr>
              <a:t>dies</a:t>
            </a:r>
            <a:r>
              <a:rPr sz="1700">
                <a:solidFill>
                  <a:srgbClr val="C7D5EC"/>
                </a:solidFill>
                <a:latin typeface="Inter Medium"/>
              </a:rPr>
              <a:t> — so you can route around it.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777240" y="713232"/>
            <a:ext cx="10515600" cy="310896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50" spc="180">
                <a:solidFill>
                  <a:srgbClr val="2563EB"/>
                </a:solidFill>
                <a:latin typeface="Inter SemiBold"/>
              </a:rPr>
              <a:t>THE TRENDS · WHERE FUNDING DIES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1097280"/>
            <a:ext cx="502920" cy="0"/>
          </a:xfrm>
          <a:prstGeom prst="bentConnector3">
            <a:avLst/>
          </a:prstGeom>
          <a:ln w="27940">
            <a:solidFill>
              <a:srgbClr val="2563E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1078992"/>
            <a:ext cx="10698480" cy="109728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</a:pPr>
            <a:r>
              <a:rPr sz="2700">
                <a:solidFill>
                  <a:srgbClr val="0F172A"/>
                </a:solidFill>
                <a:latin typeface="Inter ExtraBold"/>
              </a:rPr>
              <a:t>Six ways districts </a:t>
            </a:r>
            <a:r>
              <a:rPr sz="2700">
                <a:solidFill>
                  <a:srgbClr val="2563EB"/>
                </a:solidFill>
                <a:latin typeface="Inter ExtraBold"/>
              </a:rPr>
              <a:t>lose money they already won.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77240" y="2240280"/>
            <a:ext cx="3337560" cy="1737360"/>
          </a:xfrm>
          <a:prstGeom prst="roundRect">
            <a:avLst>
              <a:gd name="adj" fmla="val 6000"/>
            </a:avLst>
          </a:prstGeom>
          <a:solidFill>
            <a:srgbClr val="F4F7FC"/>
          </a:solidFill>
          <a:ln>
            <a:noFill/>
          </a:ln>
          <a:effectLst>
            <a:outerShdw blurRad="140000" dist="38000" dir="5400000" rotWithShape="0">
              <a:srgbClr val="1E293B">
                <a:alpha val="1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1051560" y="2441448"/>
            <a:ext cx="1828800" cy="54864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2800">
                <a:solidFill>
                  <a:srgbClr val="2563EB"/>
                </a:solidFill>
                <a:latin typeface="Inter ExtraBold"/>
              </a:rPr>
              <a:t>01</a:t>
            </a:r>
          </a:p>
        </p:txBody>
      </p:sp>
      <p:cxnSp>
        <p:nvCxnSpPr>
          <p:cNvPr id="8" name="Connector 7"/>
          <p:cNvCxnSpPr/>
          <p:nvPr/>
        </p:nvCxnSpPr>
        <p:spPr>
          <a:xfrm>
            <a:off x="1069848" y="3081528"/>
            <a:ext cx="2770632" cy="0"/>
          </a:xfrm>
          <a:prstGeom prst="bentConnector3">
            <a:avLst/>
          </a:prstGeom>
          <a:ln w="12700">
            <a:solidFill>
              <a:srgbClr val="E2E8F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051560" y="3154680"/>
            <a:ext cx="2834639" cy="41148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600">
                <a:solidFill>
                  <a:srgbClr val="0F172A"/>
                </a:solidFill>
                <a:latin typeface="Inter Bold"/>
              </a:rPr>
              <a:t>SPAC not filed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51560" y="3538728"/>
            <a:ext cx="2834639" cy="36576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150">
                <a:solidFill>
                  <a:srgbClr val="334155"/>
                </a:solidFill>
                <a:latin typeface="Inter"/>
              </a:rPr>
              <a:t>Provider misses Form 473 → you can’t invoice.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416552" y="2240280"/>
            <a:ext cx="3337560" cy="1737360"/>
          </a:xfrm>
          <a:prstGeom prst="roundRect">
            <a:avLst>
              <a:gd name="adj" fmla="val 6000"/>
            </a:avLst>
          </a:prstGeom>
          <a:solidFill>
            <a:srgbClr val="F4F7FC"/>
          </a:solidFill>
          <a:ln>
            <a:noFill/>
          </a:ln>
          <a:effectLst>
            <a:outerShdw blurRad="140000" dist="38000" dir="5400000" rotWithShape="0">
              <a:srgbClr val="1E293B">
                <a:alpha val="1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4690872" y="2441448"/>
            <a:ext cx="1828800" cy="54864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2800">
                <a:solidFill>
                  <a:srgbClr val="2563EB"/>
                </a:solidFill>
                <a:latin typeface="Inter ExtraBold"/>
              </a:rPr>
              <a:t>02</a:t>
            </a:r>
          </a:p>
        </p:txBody>
      </p:sp>
      <p:cxnSp>
        <p:nvCxnSpPr>
          <p:cNvPr id="13" name="Connector 12"/>
          <p:cNvCxnSpPr/>
          <p:nvPr/>
        </p:nvCxnSpPr>
        <p:spPr>
          <a:xfrm>
            <a:off x="4709160" y="3081528"/>
            <a:ext cx="2770632" cy="0"/>
          </a:xfrm>
          <a:prstGeom prst="bentConnector3">
            <a:avLst/>
          </a:prstGeom>
          <a:ln w="12700">
            <a:solidFill>
              <a:srgbClr val="E2E8F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690872" y="3154680"/>
            <a:ext cx="2834639" cy="41148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600">
                <a:solidFill>
                  <a:srgbClr val="0F172A"/>
                </a:solidFill>
                <a:latin typeface="Inter Bold"/>
              </a:rPr>
              <a:t>Form 486 not filed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690872" y="3538728"/>
            <a:ext cx="2834639" cy="36576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150">
                <a:solidFill>
                  <a:srgbClr val="334155"/>
                </a:solidFill>
                <a:latin typeface="Inter"/>
              </a:rPr>
              <a:t>No service confirmation → disbursement frozen.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8055864" y="2240280"/>
            <a:ext cx="3337560" cy="1737360"/>
          </a:xfrm>
          <a:prstGeom prst="roundRect">
            <a:avLst>
              <a:gd name="adj" fmla="val 6000"/>
            </a:avLst>
          </a:prstGeom>
          <a:solidFill>
            <a:srgbClr val="F4F7FC"/>
          </a:solidFill>
          <a:ln>
            <a:noFill/>
          </a:ln>
          <a:effectLst>
            <a:outerShdw blurRad="140000" dist="38000" dir="5400000" rotWithShape="0">
              <a:srgbClr val="1E293B">
                <a:alpha val="1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8330184" y="2441448"/>
            <a:ext cx="1828800" cy="54864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2800">
                <a:solidFill>
                  <a:srgbClr val="2563EB"/>
                </a:solidFill>
                <a:latin typeface="Inter ExtraBold"/>
              </a:rPr>
              <a:t>03</a:t>
            </a:r>
          </a:p>
        </p:txBody>
      </p:sp>
      <p:cxnSp>
        <p:nvCxnSpPr>
          <p:cNvPr id="18" name="Connector 17"/>
          <p:cNvCxnSpPr/>
          <p:nvPr/>
        </p:nvCxnSpPr>
        <p:spPr>
          <a:xfrm>
            <a:off x="8348472" y="3081528"/>
            <a:ext cx="2770632" cy="0"/>
          </a:xfrm>
          <a:prstGeom prst="bentConnector3">
            <a:avLst/>
          </a:prstGeom>
          <a:ln w="12700">
            <a:solidFill>
              <a:srgbClr val="E2E8F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8330184" y="3154680"/>
            <a:ext cx="2834639" cy="41148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600">
                <a:solidFill>
                  <a:srgbClr val="0F172A"/>
                </a:solidFill>
                <a:latin typeface="Inter Bold"/>
              </a:rPr>
              <a:t>Invoicing issues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330184" y="3538728"/>
            <a:ext cx="2834639" cy="36576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150">
                <a:solidFill>
                  <a:srgbClr val="334155"/>
                </a:solidFill>
                <a:latin typeface="Inter"/>
              </a:rPr>
              <a:t>Deadlines &amp; rejections strand committed dollars.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777240" y="4160520"/>
            <a:ext cx="3337560" cy="1737360"/>
          </a:xfrm>
          <a:prstGeom prst="roundRect">
            <a:avLst>
              <a:gd name="adj" fmla="val 6000"/>
            </a:avLst>
          </a:prstGeom>
          <a:solidFill>
            <a:srgbClr val="F4F7FC"/>
          </a:solidFill>
          <a:ln>
            <a:noFill/>
          </a:ln>
          <a:effectLst>
            <a:outerShdw blurRad="140000" dist="38000" dir="5400000" rotWithShape="0">
              <a:srgbClr val="1E293B">
                <a:alpha val="1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TextBox 21"/>
          <p:cNvSpPr txBox="1"/>
          <p:nvPr/>
        </p:nvSpPr>
        <p:spPr>
          <a:xfrm>
            <a:off x="1051560" y="4361688"/>
            <a:ext cx="1828800" cy="54864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2800">
                <a:solidFill>
                  <a:srgbClr val="2563EB"/>
                </a:solidFill>
                <a:latin typeface="Inter ExtraBold"/>
              </a:rPr>
              <a:t>04</a:t>
            </a:r>
          </a:p>
        </p:txBody>
      </p:sp>
      <p:cxnSp>
        <p:nvCxnSpPr>
          <p:cNvPr id="23" name="Connector 22"/>
          <p:cNvCxnSpPr/>
          <p:nvPr/>
        </p:nvCxnSpPr>
        <p:spPr>
          <a:xfrm>
            <a:off x="1069848" y="5001768"/>
            <a:ext cx="2770632" cy="0"/>
          </a:xfrm>
          <a:prstGeom prst="bentConnector3">
            <a:avLst/>
          </a:prstGeom>
          <a:ln w="12700">
            <a:solidFill>
              <a:srgbClr val="E2E8F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1051560" y="5074920"/>
            <a:ext cx="2834639" cy="41148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600">
                <a:solidFill>
                  <a:srgbClr val="0F172A"/>
                </a:solidFill>
                <a:latin typeface="Inter Bold"/>
              </a:rPr>
              <a:t>Unused funding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051560" y="5458968"/>
            <a:ext cx="2834639" cy="36576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150">
                <a:solidFill>
                  <a:srgbClr val="334155"/>
                </a:solidFill>
                <a:latin typeface="Inter"/>
              </a:rPr>
              <a:t>Committed money simply never drawn down.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4416552" y="4160520"/>
            <a:ext cx="3337560" cy="1737360"/>
          </a:xfrm>
          <a:prstGeom prst="roundRect">
            <a:avLst>
              <a:gd name="adj" fmla="val 6000"/>
            </a:avLst>
          </a:prstGeom>
          <a:solidFill>
            <a:srgbClr val="F4F7FC"/>
          </a:solidFill>
          <a:ln>
            <a:noFill/>
          </a:ln>
          <a:effectLst>
            <a:outerShdw blurRad="140000" dist="38000" dir="5400000" rotWithShape="0">
              <a:srgbClr val="1E293B">
                <a:alpha val="1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TextBox 26"/>
          <p:cNvSpPr txBox="1"/>
          <p:nvPr/>
        </p:nvSpPr>
        <p:spPr>
          <a:xfrm>
            <a:off x="4690872" y="4361688"/>
            <a:ext cx="1828800" cy="54864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2800">
                <a:solidFill>
                  <a:srgbClr val="2563EB"/>
                </a:solidFill>
                <a:latin typeface="Inter ExtraBold"/>
              </a:rPr>
              <a:t>05</a:t>
            </a:r>
          </a:p>
        </p:txBody>
      </p:sp>
      <p:cxnSp>
        <p:nvCxnSpPr>
          <p:cNvPr id="28" name="Connector 27"/>
          <p:cNvCxnSpPr/>
          <p:nvPr/>
        </p:nvCxnSpPr>
        <p:spPr>
          <a:xfrm>
            <a:off x="4709160" y="5001768"/>
            <a:ext cx="2770632" cy="0"/>
          </a:xfrm>
          <a:prstGeom prst="bentConnector3">
            <a:avLst/>
          </a:prstGeom>
          <a:ln w="12700">
            <a:solidFill>
              <a:srgbClr val="E2E8F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4690872" y="5074920"/>
            <a:ext cx="2834639" cy="41148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600">
                <a:solidFill>
                  <a:srgbClr val="0F172A"/>
                </a:solidFill>
                <a:latin typeface="Inter Bold"/>
              </a:rPr>
              <a:t>Denials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690872" y="5458968"/>
            <a:ext cx="2834639" cy="36576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150">
                <a:solidFill>
                  <a:srgbClr val="334155"/>
                </a:solidFill>
                <a:latin typeface="Inter"/>
              </a:rPr>
              <a:t>Form 471 rejected — usually at bidding.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8055864" y="4160520"/>
            <a:ext cx="3337560" cy="1737360"/>
          </a:xfrm>
          <a:prstGeom prst="roundRect">
            <a:avLst>
              <a:gd name="adj" fmla="val 6000"/>
            </a:avLst>
          </a:prstGeom>
          <a:solidFill>
            <a:srgbClr val="F4F7FC"/>
          </a:solidFill>
          <a:ln>
            <a:noFill/>
          </a:ln>
          <a:effectLst>
            <a:outerShdw blurRad="140000" dist="38000" dir="5400000" rotWithShape="0">
              <a:srgbClr val="1E293B">
                <a:alpha val="1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2" name="TextBox 31"/>
          <p:cNvSpPr txBox="1"/>
          <p:nvPr/>
        </p:nvSpPr>
        <p:spPr>
          <a:xfrm>
            <a:off x="8330184" y="4361688"/>
            <a:ext cx="1828800" cy="54864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2800">
                <a:solidFill>
                  <a:srgbClr val="2563EB"/>
                </a:solidFill>
                <a:latin typeface="Inter ExtraBold"/>
              </a:rPr>
              <a:t>06</a:t>
            </a:r>
          </a:p>
        </p:txBody>
      </p:sp>
      <p:cxnSp>
        <p:nvCxnSpPr>
          <p:cNvPr id="33" name="Connector 32"/>
          <p:cNvCxnSpPr/>
          <p:nvPr/>
        </p:nvCxnSpPr>
        <p:spPr>
          <a:xfrm>
            <a:off x="8348472" y="5001768"/>
            <a:ext cx="2770632" cy="0"/>
          </a:xfrm>
          <a:prstGeom prst="bentConnector3">
            <a:avLst/>
          </a:prstGeom>
          <a:ln w="12700">
            <a:solidFill>
              <a:srgbClr val="E2E8F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8330184" y="5074920"/>
            <a:ext cx="2834639" cy="41148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600">
                <a:solidFill>
                  <a:srgbClr val="0F172A"/>
                </a:solidFill>
                <a:latin typeface="Inter Bold"/>
              </a:rPr>
              <a:t>Audit failures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8330184" y="5458968"/>
            <a:ext cx="2834639" cy="36576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150">
                <a:solidFill>
                  <a:srgbClr val="334155"/>
                </a:solidFill>
                <a:latin typeface="Inter"/>
              </a:rPr>
              <a:t>Findings claw back dollars already paid.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9905695" y="6400800"/>
            <a:ext cx="1645920" cy="27432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000">
                <a:solidFill>
                  <a:srgbClr val="2563EB"/>
                </a:solidFill>
                <a:latin typeface="Inter SemiBold"/>
              </a:rPr>
              <a:t>12</a:t>
            </a:r>
            <a:r>
              <a:rPr sz="1000">
                <a:solidFill>
                  <a:srgbClr val="94A3B8"/>
                </a:solidFill>
                <a:latin typeface="Inter"/>
              </a:rPr>
              <a:t> / 22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777240" y="713232"/>
            <a:ext cx="10515600" cy="310896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50" spc="180">
                <a:solidFill>
                  <a:srgbClr val="2563EB"/>
                </a:solidFill>
                <a:latin typeface="Inter SemiBold"/>
              </a:rPr>
              <a:t>WHAT THE DATA TELLS US · MISSED DEADLINES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1097280"/>
            <a:ext cx="502920" cy="0"/>
          </a:xfrm>
          <a:prstGeom prst="bentConnector3">
            <a:avLst/>
          </a:prstGeom>
          <a:ln w="27940">
            <a:solidFill>
              <a:srgbClr val="2563E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116775" y="713232"/>
            <a:ext cx="4297680" cy="310896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000" spc="80">
                <a:solidFill>
                  <a:srgbClr val="94A3B8"/>
                </a:solidFill>
                <a:latin typeface="Inter SemiBold"/>
              </a:rPr>
              <a:t>◷ FUNDING DATA · </a:t>
            </a:r>
            <a:r>
              <a:rPr sz="1000" spc="80">
                <a:solidFill>
                  <a:srgbClr val="64748B"/>
                </a:solidFill>
                <a:latin typeface="Inter SemiBold"/>
              </a:rPr>
              <a:t>FY2020–FY2025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1078992"/>
            <a:ext cx="10698480" cy="109728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</a:pPr>
            <a:r>
              <a:rPr sz="2600">
                <a:solidFill>
                  <a:srgbClr val="0F172A"/>
                </a:solidFill>
                <a:latin typeface="Inter ExtraBold"/>
              </a:rPr>
              <a:t>Two filings gate every dollar — </a:t>
            </a:r>
            <a:r>
              <a:rPr sz="2600">
                <a:solidFill>
                  <a:srgbClr val="2563EB"/>
                </a:solidFill>
                <a:latin typeface="Inter ExtraBold"/>
              </a:rPr>
              <a:t>thousands go unfiled.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77240" y="1691640"/>
            <a:ext cx="10607040" cy="45720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18000"/>
              </a:lnSpc>
              <a:spcBef>
                <a:spcPts val="0"/>
              </a:spcBef>
              <a:spcAft>
                <a:spcPts val="0"/>
              </a:spcAft>
            </a:pPr>
            <a:r>
              <a:rPr sz="1150">
                <a:solidFill>
                  <a:srgbClr val="334155"/>
                </a:solidFill>
                <a:latin typeface="Inter"/>
              </a:rPr>
              <a:t>Past their deadline, here’s what’s still sitting unfiled. Form 486 is due 120 days after your FCDL or service start; the SPAC is due June 30. Texas vs. nationwide: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777240" y="2286000"/>
            <a:ext cx="5120640" cy="1627632"/>
          </a:xfrm>
          <a:prstGeom prst="roundRect">
            <a:avLst>
              <a:gd name="adj" fmla="val 6000"/>
            </a:avLst>
          </a:prstGeom>
          <a:solidFill>
            <a:srgbClr val="F4F7FC"/>
          </a:solidFill>
          <a:ln>
            <a:noFill/>
          </a:ln>
          <a:effectLst>
            <a:outerShdw blurRad="140000" dist="38000" dir="5400000" rotWithShape="0">
              <a:srgbClr val="1E293B">
                <a:alpha val="1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777240" y="2286000"/>
            <a:ext cx="5120640" cy="82296"/>
          </a:xfrm>
          <a:prstGeom prst="rect">
            <a:avLst/>
          </a:prstGeom>
          <a:solidFill>
            <a:srgbClr val="2563E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1069848" y="2432304"/>
            <a:ext cx="4754880" cy="27432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00" spc="100">
                <a:solidFill>
                  <a:srgbClr val="2563EB"/>
                </a:solidFill>
                <a:latin typeface="Inter SemiBold"/>
              </a:rPr>
              <a:t>FORM 486 NOT FILED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51560" y="2697480"/>
            <a:ext cx="3017520" cy="77724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400">
                <a:solidFill>
                  <a:srgbClr val="0F172A"/>
                </a:solidFill>
                <a:latin typeface="Inter ExtraBold"/>
              </a:rPr>
              <a:t>1,812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69848" y="3493008"/>
            <a:ext cx="3108960" cy="32004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00">
                <a:solidFill>
                  <a:srgbClr val="334155"/>
                </a:solidFill>
                <a:latin typeface="Inter"/>
              </a:rPr>
              <a:t>FRNs nationwide · </a:t>
            </a:r>
            <a:r>
              <a:rPr sz="1100">
                <a:solidFill>
                  <a:srgbClr val="0F172A"/>
                </a:solidFill>
                <a:latin typeface="Inter Bold"/>
              </a:rPr>
              <a:t>$24.6M</a:t>
            </a:r>
            <a:r>
              <a:rPr sz="1100">
                <a:solidFill>
                  <a:srgbClr val="334155"/>
                </a:solidFill>
                <a:latin typeface="Inter"/>
              </a:rPr>
              <a:t> at risk</a:t>
            </a:r>
          </a:p>
        </p:txBody>
      </p:sp>
      <p:cxnSp>
        <p:nvCxnSpPr>
          <p:cNvPr id="13" name="Connector 12"/>
          <p:cNvCxnSpPr/>
          <p:nvPr/>
        </p:nvCxnSpPr>
        <p:spPr>
          <a:xfrm>
            <a:off x="4206240" y="2651760"/>
            <a:ext cx="0" cy="0"/>
          </a:xfrm>
          <a:prstGeom prst="bentConnector3">
            <a:avLst/>
          </a:prstGeom>
          <a:ln w="12700">
            <a:solidFill>
              <a:srgbClr val="E2E8F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4233672" y="2697480"/>
            <a:ext cx="13716" cy="960120"/>
          </a:xfrm>
          <a:prstGeom prst="rect">
            <a:avLst/>
          </a:prstGeom>
          <a:solidFill>
            <a:srgbClr val="E2E8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4434840" y="2542032"/>
            <a:ext cx="1371600" cy="27432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950" spc="120">
                <a:solidFill>
                  <a:srgbClr val="2563EB"/>
                </a:solidFill>
                <a:latin typeface="Inter SemiBold"/>
              </a:rPr>
              <a:t>TEXAS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416552" y="2761488"/>
            <a:ext cx="1417320" cy="54864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3000">
                <a:solidFill>
                  <a:srgbClr val="2563EB"/>
                </a:solidFill>
                <a:latin typeface="Inter ExtraBold"/>
              </a:rPr>
              <a:t>111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434840" y="3383280"/>
            <a:ext cx="1417320" cy="36576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000">
                <a:solidFill>
                  <a:srgbClr val="334155"/>
                </a:solidFill>
                <a:latin typeface="Inter"/>
              </a:rPr>
              <a:t>FRNs</a:t>
            </a:r>
          </a:p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050">
                <a:solidFill>
                  <a:srgbClr val="0F172A"/>
                </a:solidFill>
                <a:latin typeface="Inter Bold"/>
              </a:rPr>
              <a:t>$1.6M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6263640" y="2286000"/>
            <a:ext cx="5120640" cy="1627632"/>
          </a:xfrm>
          <a:prstGeom prst="roundRect">
            <a:avLst>
              <a:gd name="adj" fmla="val 6000"/>
            </a:avLst>
          </a:prstGeom>
          <a:solidFill>
            <a:srgbClr val="F4F7FC"/>
          </a:solidFill>
          <a:ln>
            <a:noFill/>
          </a:ln>
          <a:effectLst>
            <a:outerShdw blurRad="140000" dist="38000" dir="5400000" rotWithShape="0">
              <a:srgbClr val="1E293B">
                <a:alpha val="1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6263640" y="2286000"/>
            <a:ext cx="5120640" cy="82296"/>
          </a:xfrm>
          <a:prstGeom prst="rect">
            <a:avLst/>
          </a:prstGeom>
          <a:solidFill>
            <a:srgbClr val="2563E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6556248" y="2432304"/>
            <a:ext cx="4754880" cy="27432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00" spc="100">
                <a:solidFill>
                  <a:srgbClr val="2563EB"/>
                </a:solidFill>
                <a:latin typeface="Inter SemiBold"/>
              </a:rPr>
              <a:t>SPAC (FORM 473) NOT FILED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537959" y="2697480"/>
            <a:ext cx="3017520" cy="77724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400">
                <a:solidFill>
                  <a:srgbClr val="0F172A"/>
                </a:solidFill>
                <a:latin typeface="Inter ExtraBold"/>
              </a:rPr>
              <a:t>1,436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556248" y="3493008"/>
            <a:ext cx="3108960" cy="32004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00">
                <a:solidFill>
                  <a:srgbClr val="334155"/>
                </a:solidFill>
                <a:latin typeface="Inter"/>
              </a:rPr>
              <a:t>FRNs nationwide · </a:t>
            </a:r>
            <a:r>
              <a:rPr sz="1100">
                <a:solidFill>
                  <a:srgbClr val="0F172A"/>
                </a:solidFill>
                <a:latin typeface="Inter Bold"/>
              </a:rPr>
              <a:t>$20.3M</a:t>
            </a:r>
            <a:r>
              <a:rPr sz="1100">
                <a:solidFill>
                  <a:srgbClr val="334155"/>
                </a:solidFill>
                <a:latin typeface="Inter"/>
              </a:rPr>
              <a:t> at risk</a:t>
            </a:r>
          </a:p>
        </p:txBody>
      </p:sp>
      <p:cxnSp>
        <p:nvCxnSpPr>
          <p:cNvPr id="23" name="Connector 22"/>
          <p:cNvCxnSpPr/>
          <p:nvPr/>
        </p:nvCxnSpPr>
        <p:spPr>
          <a:xfrm>
            <a:off x="9692640" y="2651760"/>
            <a:ext cx="0" cy="0"/>
          </a:xfrm>
          <a:prstGeom prst="bentConnector3">
            <a:avLst/>
          </a:prstGeom>
          <a:ln w="12700">
            <a:solidFill>
              <a:srgbClr val="E2E8F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9720072" y="2697480"/>
            <a:ext cx="13716" cy="960120"/>
          </a:xfrm>
          <a:prstGeom prst="rect">
            <a:avLst/>
          </a:prstGeom>
          <a:solidFill>
            <a:srgbClr val="E2E8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TextBox 24"/>
          <p:cNvSpPr txBox="1"/>
          <p:nvPr/>
        </p:nvSpPr>
        <p:spPr>
          <a:xfrm>
            <a:off x="9921240" y="2542032"/>
            <a:ext cx="1371600" cy="27432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950" spc="120">
                <a:solidFill>
                  <a:srgbClr val="2563EB"/>
                </a:solidFill>
                <a:latin typeface="Inter SemiBold"/>
              </a:rPr>
              <a:t>TEXAS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902952" y="2761488"/>
            <a:ext cx="1417320" cy="54864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3000">
                <a:solidFill>
                  <a:srgbClr val="2563EB"/>
                </a:solidFill>
                <a:latin typeface="Inter ExtraBold"/>
              </a:rPr>
              <a:t>96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921240" y="3383280"/>
            <a:ext cx="1417320" cy="36576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000">
                <a:solidFill>
                  <a:srgbClr val="334155"/>
                </a:solidFill>
                <a:latin typeface="Inter"/>
              </a:rPr>
              <a:t>FRNs</a:t>
            </a:r>
          </a:p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050">
                <a:solidFill>
                  <a:srgbClr val="0F172A"/>
                </a:solidFill>
                <a:latin typeface="Inter Bold"/>
              </a:rPr>
              <a:t>$2.5M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77240" y="4114800"/>
            <a:ext cx="5943600" cy="27432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000" spc="100">
                <a:solidFill>
                  <a:srgbClr val="64748B"/>
                </a:solidFill>
                <a:latin typeface="Inter SemiBold"/>
              </a:rPr>
              <a:t>FORM 486 NOT FILED, BY FUNDING YEAR</a:t>
            </a:r>
          </a:p>
        </p:txBody>
      </p:sp>
      <p:pic>
        <p:nvPicPr>
          <p:cNvPr id="29" name="Picture 28" descr="chart_deadlin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" y="4434840"/>
            <a:ext cx="3050122" cy="1691640"/>
          </a:xfrm>
          <a:prstGeom prst="rect">
            <a:avLst/>
          </a:prstGeom>
        </p:spPr>
      </p:pic>
      <p:sp>
        <p:nvSpPr>
          <p:cNvPr id="30" name="Rounded Rectangle 29"/>
          <p:cNvSpPr/>
          <p:nvPr/>
        </p:nvSpPr>
        <p:spPr>
          <a:xfrm>
            <a:off x="6995160" y="4160520"/>
            <a:ext cx="4434840" cy="1965960"/>
          </a:xfrm>
          <a:prstGeom prst="roundRect">
            <a:avLst>
              <a:gd name="adj" fmla="val 5000"/>
            </a:avLst>
          </a:prstGeom>
          <a:solidFill>
            <a:srgbClr val="EAF1FD"/>
          </a:solidFill>
          <a:ln>
            <a:noFill/>
          </a:ln>
          <a:effectLst>
            <a:outerShdw blurRad="140000" dist="38000" dir="5400000" rotWithShape="0">
              <a:srgbClr val="1E293B">
                <a:alpha val="1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Rectangle 30"/>
          <p:cNvSpPr/>
          <p:nvPr/>
        </p:nvSpPr>
        <p:spPr>
          <a:xfrm>
            <a:off x="6995160" y="4160520"/>
            <a:ext cx="109728" cy="1965960"/>
          </a:xfrm>
          <a:prstGeom prst="rect">
            <a:avLst/>
          </a:prstGeom>
          <a:solidFill>
            <a:srgbClr val="D9770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2" name="TextBox 31"/>
          <p:cNvSpPr txBox="1"/>
          <p:nvPr/>
        </p:nvSpPr>
        <p:spPr>
          <a:xfrm>
            <a:off x="7315200" y="4334256"/>
            <a:ext cx="4023360" cy="27432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00" spc="100">
                <a:solidFill>
                  <a:srgbClr val="D97706"/>
                </a:solidFill>
                <a:latin typeface="Inter SemiBold"/>
              </a:rPr>
              <a:t>ACT NOW · FY2025 SPAC DEADLINE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7296912" y="4617720"/>
            <a:ext cx="4114800" cy="50292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2800">
                <a:solidFill>
                  <a:srgbClr val="0F172A"/>
                </a:solidFill>
                <a:latin typeface="Inter ExtraBold"/>
              </a:rPr>
              <a:t>June 30, 2026</a:t>
            </a:r>
            <a:r>
              <a:rPr sz="1200">
                <a:solidFill>
                  <a:srgbClr val="64748B"/>
                </a:solidFill>
                <a:latin typeface="Inter"/>
              </a:rPr>
              <a:t>  — 6 days out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315200" y="5212080"/>
            <a:ext cx="4069080" cy="86868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22000"/>
              </a:lnSpc>
              <a:spcBef>
                <a:spcPts val="0"/>
              </a:spcBef>
              <a:spcAft>
                <a:spcPts val="0"/>
              </a:spcAft>
            </a:pPr>
            <a:r>
              <a:rPr sz="1250">
                <a:solidFill>
                  <a:srgbClr val="0F172A"/>
                </a:solidFill>
                <a:latin typeface="Inter Bold"/>
              </a:rPr>
              <a:t>497 FRNs (</a:t>
            </a:r>
            <a:r>
              <a:rPr sz="1250">
                <a:solidFill>
                  <a:srgbClr val="2563EB"/>
                </a:solidFill>
                <a:latin typeface="Inter Bold"/>
              </a:rPr>
              <a:t>20 in Texas</a:t>
            </a:r>
            <a:r>
              <a:rPr sz="1250">
                <a:solidFill>
                  <a:srgbClr val="334155"/>
                </a:solidFill>
                <a:latin typeface="Inter"/>
              </a:rPr>
              <a:t>) still have no SPAC on file — </a:t>
            </a:r>
            <a:r>
              <a:rPr sz="1250">
                <a:solidFill>
                  <a:srgbClr val="D97706"/>
                </a:solidFill>
                <a:latin typeface="Inter Bold"/>
              </a:rPr>
              <a:t>$10.1M</a:t>
            </a:r>
            <a:r>
              <a:rPr sz="1250">
                <a:solidFill>
                  <a:srgbClr val="334155"/>
                </a:solidFill>
                <a:latin typeface="Inter"/>
              </a:rPr>
              <a:t> waiting on a signature.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777240" y="6382512"/>
            <a:ext cx="8778240" cy="274320"/>
          </a:xfrm>
          <a:prstGeom prst="rect">
            <a:avLst/>
          </a:prstGeom>
          <a:noFill/>
        </p:spPr>
        <p:txBody>
          <a:bodyPr wrap="none" lIns="0" tIns="0" rIns="0" bIns="0" anchor="ctr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900">
                <a:solidFill>
                  <a:srgbClr val="2563EB"/>
                </a:solidFill>
                <a:latin typeface="Inter SemiBold"/>
              </a:rPr>
              <a:t>Source:  </a:t>
            </a:r>
            <a:r>
              <a:rPr sz="900">
                <a:solidFill>
                  <a:srgbClr val="64748B"/>
                </a:solidFill>
                <a:latin typeface="Inter"/>
              </a:rPr>
              <a:t>ErateSync analysis of USAC FRN Status data (June 2026); 486 due 120 days after FCDL/service start; SPAC due June 30.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9905695" y="6400800"/>
            <a:ext cx="1645920" cy="27432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000">
                <a:solidFill>
                  <a:srgbClr val="2563EB"/>
                </a:solidFill>
                <a:latin typeface="Inter SemiBold"/>
              </a:rPr>
              <a:t>13</a:t>
            </a:r>
            <a:r>
              <a:rPr sz="1000">
                <a:solidFill>
                  <a:srgbClr val="94A3B8"/>
                </a:solidFill>
                <a:latin typeface="Inter"/>
              </a:rPr>
              <a:t> / 22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7040880" cy="6858000"/>
          </a:xfrm>
          <a:prstGeom prst="rect">
            <a:avLst/>
          </a:prstGeom>
          <a:solidFill>
            <a:srgbClr val="0B1F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777240" y="713232"/>
            <a:ext cx="6035040" cy="310896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50" spc="140">
                <a:solidFill>
                  <a:srgbClr val="60A5FA"/>
                </a:solidFill>
                <a:latin typeface="Inter SemiBold"/>
              </a:rPr>
              <a:t>WHAT THE DATA TELLS US · UNCLAIMED INVOICING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777240" y="1097280"/>
            <a:ext cx="502920" cy="0"/>
          </a:xfrm>
          <a:prstGeom prst="bentConnector3">
            <a:avLst/>
          </a:prstGeom>
          <a:ln w="27940">
            <a:solidFill>
              <a:srgbClr val="60A5F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749808" y="1417320"/>
            <a:ext cx="6400800" cy="36576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00" spc="50">
                <a:solidFill>
                  <a:srgbClr val="C7D5EC"/>
                </a:solidFill>
                <a:latin typeface="Inter SemiBold"/>
              </a:rPr>
              <a:t>TEXAS LEFT ON THE TABLE — FY2024, $500+ REMAINING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13232" y="1783080"/>
            <a:ext cx="6400800" cy="146304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9800">
                <a:solidFill>
                  <a:srgbClr val="FFFFFF"/>
                </a:solidFill>
                <a:latin typeface="Inter ExtraBold"/>
              </a:rPr>
              <a:t>$11.9M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6126480" cy="54864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sz="1400">
                <a:solidFill>
                  <a:srgbClr val="C7D5EC"/>
                </a:solidFill>
                <a:latin typeface="Inter"/>
              </a:rPr>
              <a:t>across </a:t>
            </a:r>
            <a:r>
              <a:rPr sz="1400">
                <a:solidFill>
                  <a:srgbClr val="FFFFFF"/>
                </a:solidFill>
                <a:latin typeface="Inter Bold"/>
              </a:rPr>
              <a:t>745 funding requests</a:t>
            </a:r>
            <a:r>
              <a:rPr sz="1400">
                <a:solidFill>
                  <a:srgbClr val="C7D5EC"/>
                </a:solidFill>
                <a:latin typeface="Inter"/>
              </a:rPr>
              <a:t> — 5th-most of any state in the nation.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77240" y="3977639"/>
            <a:ext cx="6035040" cy="45720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2200">
                <a:solidFill>
                  <a:srgbClr val="60A5FA"/>
                </a:solidFill>
                <a:latin typeface="Inter ExtraBold"/>
              </a:rPr>
              <a:t>$263.6M</a:t>
            </a:r>
            <a:r>
              <a:rPr sz="1250">
                <a:solidFill>
                  <a:srgbClr val="C7D5EC"/>
                </a:solidFill>
                <a:latin typeface="Inter"/>
              </a:rPr>
              <a:t>   unclaimed nationwide, FY24</a:t>
            </a:r>
          </a:p>
        </p:txBody>
      </p:sp>
      <p:cxnSp>
        <p:nvCxnSpPr>
          <p:cNvPr id="10" name="Connector 9"/>
          <p:cNvCxnSpPr/>
          <p:nvPr/>
        </p:nvCxnSpPr>
        <p:spPr>
          <a:xfrm>
            <a:off x="777240" y="4480559"/>
            <a:ext cx="5532120" cy="0"/>
          </a:xfrm>
          <a:prstGeom prst="bentConnector3">
            <a:avLst/>
          </a:prstGeom>
          <a:ln w="12700">
            <a:solidFill>
              <a:srgbClr val="122A57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77240" y="4581144"/>
            <a:ext cx="6035040" cy="45720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2200">
                <a:solidFill>
                  <a:srgbClr val="60A5FA"/>
                </a:solidFill>
                <a:latin typeface="Inter ExtraBold"/>
              </a:rPr>
              <a:t>$16K</a:t>
            </a:r>
            <a:r>
              <a:rPr sz="1250">
                <a:solidFill>
                  <a:srgbClr val="C7D5EC"/>
                </a:solidFill>
                <a:latin typeface="Inter"/>
              </a:rPr>
              <a:t>   average left per Texas FRN</a:t>
            </a:r>
          </a:p>
        </p:txBody>
      </p:sp>
      <p:cxnSp>
        <p:nvCxnSpPr>
          <p:cNvPr id="12" name="Connector 11"/>
          <p:cNvCxnSpPr/>
          <p:nvPr/>
        </p:nvCxnSpPr>
        <p:spPr>
          <a:xfrm>
            <a:off x="777240" y="5084064"/>
            <a:ext cx="5532120" cy="0"/>
          </a:xfrm>
          <a:prstGeom prst="bentConnector3">
            <a:avLst/>
          </a:prstGeom>
          <a:ln w="12700">
            <a:solidFill>
              <a:srgbClr val="122A57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777240" y="5184648"/>
            <a:ext cx="6035040" cy="45720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2200">
                <a:solidFill>
                  <a:srgbClr val="60A5FA"/>
                </a:solidFill>
                <a:latin typeface="Inter ExtraBold"/>
              </a:rPr>
              <a:t>2,504</a:t>
            </a:r>
            <a:r>
              <a:rPr sz="1250">
                <a:solidFill>
                  <a:srgbClr val="C7D5EC"/>
                </a:solidFill>
                <a:latin typeface="Inter"/>
              </a:rPr>
              <a:t>   FRNs drew $0 — $41.6M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77240" y="6355080"/>
            <a:ext cx="6400800" cy="27432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900">
                <a:solidFill>
                  <a:srgbClr val="60A5FA"/>
                </a:solidFill>
                <a:latin typeface="Inter SemiBold"/>
              </a:rPr>
              <a:t>Source:  </a:t>
            </a:r>
            <a:r>
              <a:rPr sz="900">
                <a:solidFill>
                  <a:srgbClr val="C7D5EC"/>
                </a:solidFill>
                <a:latin typeface="Inter"/>
              </a:rPr>
              <a:t>ErateSync analysis of USAC FRN invoice-deadline data, FY2024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360920" y="868680"/>
            <a:ext cx="4023360" cy="32004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050" spc="80">
                <a:solidFill>
                  <a:srgbClr val="2563EB"/>
                </a:solidFill>
                <a:latin typeface="Inter SemiBold"/>
              </a:rPr>
              <a:t>UNCLAIMED FY24 FUNDING · TOP STATES ($M)</a:t>
            </a:r>
          </a:p>
        </p:txBody>
      </p:sp>
      <p:pic>
        <p:nvPicPr>
          <p:cNvPr id="16" name="Picture 15" descr="chart_invoic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0" y="1280160"/>
            <a:ext cx="3566160" cy="2913098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7360920" y="4526280"/>
            <a:ext cx="4023360" cy="32004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050" spc="80">
                <a:solidFill>
                  <a:srgbClr val="2563EB"/>
                </a:solidFill>
                <a:latin typeface="Inter SemiBold"/>
              </a:rPr>
              <a:t>WHY FY24 INVOICES GET REJECTED</a:t>
            </a:r>
          </a:p>
        </p:txBody>
      </p:sp>
      <p:sp>
        <p:nvSpPr>
          <p:cNvPr id="18" name="Rectangle 17"/>
          <p:cNvSpPr/>
          <p:nvPr/>
        </p:nvSpPr>
        <p:spPr>
          <a:xfrm>
            <a:off x="7379208" y="4937759"/>
            <a:ext cx="82296" cy="82296"/>
          </a:xfrm>
          <a:prstGeom prst="rect">
            <a:avLst/>
          </a:prstGeom>
          <a:solidFill>
            <a:srgbClr val="2563E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TextBox 18"/>
          <p:cNvSpPr txBox="1"/>
          <p:nvPr/>
        </p:nvSpPr>
        <p:spPr>
          <a:xfrm>
            <a:off x="7589520" y="4892040"/>
            <a:ext cx="3840480" cy="292608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00">
                <a:solidFill>
                  <a:srgbClr val="334155"/>
                </a:solidFill>
                <a:latin typeface="Inter"/>
              </a:rPr>
              <a:t>Invoice doesn’t match approved FRN line items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379208" y="5184647"/>
            <a:ext cx="82296" cy="82296"/>
          </a:xfrm>
          <a:prstGeom prst="rect">
            <a:avLst/>
          </a:prstGeom>
          <a:solidFill>
            <a:srgbClr val="2563E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TextBox 20"/>
          <p:cNvSpPr txBox="1"/>
          <p:nvPr/>
        </p:nvSpPr>
        <p:spPr>
          <a:xfrm>
            <a:off x="7589520" y="5138927"/>
            <a:ext cx="3840480" cy="292608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00">
                <a:solidFill>
                  <a:srgbClr val="334155"/>
                </a:solidFill>
                <a:latin typeface="Inter"/>
              </a:rPr>
              <a:t>Equipment model / quantity changed post-approval</a:t>
            </a:r>
          </a:p>
        </p:txBody>
      </p:sp>
      <p:sp>
        <p:nvSpPr>
          <p:cNvPr id="22" name="Rectangle 21"/>
          <p:cNvSpPr/>
          <p:nvPr/>
        </p:nvSpPr>
        <p:spPr>
          <a:xfrm>
            <a:off x="7379208" y="5431535"/>
            <a:ext cx="82296" cy="82296"/>
          </a:xfrm>
          <a:prstGeom prst="rect">
            <a:avLst/>
          </a:prstGeom>
          <a:solidFill>
            <a:srgbClr val="2563E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TextBox 22"/>
          <p:cNvSpPr txBox="1"/>
          <p:nvPr/>
        </p:nvSpPr>
        <p:spPr>
          <a:xfrm>
            <a:off x="7589520" y="5385815"/>
            <a:ext cx="3840480" cy="292608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00">
                <a:solidFill>
                  <a:srgbClr val="334155"/>
                </a:solidFill>
                <a:latin typeface="Inter"/>
              </a:rPr>
              <a:t>Missing proof of payment (BEAR)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379208" y="5678423"/>
            <a:ext cx="82296" cy="82296"/>
          </a:xfrm>
          <a:prstGeom prst="rect">
            <a:avLst/>
          </a:prstGeom>
          <a:solidFill>
            <a:srgbClr val="2563E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TextBox 24"/>
          <p:cNvSpPr txBox="1"/>
          <p:nvPr/>
        </p:nvSpPr>
        <p:spPr>
          <a:xfrm>
            <a:off x="7589520" y="5632703"/>
            <a:ext cx="3840480" cy="292608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00">
                <a:solidFill>
                  <a:srgbClr val="334155"/>
                </a:solidFill>
                <a:latin typeface="Inter"/>
              </a:rPr>
              <a:t>Incomplete Form 486 / 498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379208" y="5925311"/>
            <a:ext cx="82296" cy="82296"/>
          </a:xfrm>
          <a:prstGeom prst="rect">
            <a:avLst/>
          </a:prstGeom>
          <a:solidFill>
            <a:srgbClr val="2563E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TextBox 26"/>
          <p:cNvSpPr txBox="1"/>
          <p:nvPr/>
        </p:nvSpPr>
        <p:spPr>
          <a:xfrm>
            <a:off x="7589520" y="5879591"/>
            <a:ext cx="3840480" cy="292608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00">
                <a:solidFill>
                  <a:srgbClr val="334155"/>
                </a:solidFill>
                <a:latin typeface="Inter"/>
              </a:rPr>
              <a:t>Missed invoice deadline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9905695" y="6400800"/>
            <a:ext cx="1645920" cy="27432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000">
                <a:solidFill>
                  <a:srgbClr val="2563EB"/>
                </a:solidFill>
                <a:latin typeface="Inter SemiBold"/>
              </a:rPr>
              <a:t>14</a:t>
            </a:r>
            <a:r>
              <a:rPr sz="1000">
                <a:solidFill>
                  <a:srgbClr val="94A3B8"/>
                </a:solidFill>
                <a:latin typeface="Inter"/>
              </a:rPr>
              <a:t> / 22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777240" y="713232"/>
            <a:ext cx="10515600" cy="310896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50" spc="180">
                <a:solidFill>
                  <a:srgbClr val="2563EB"/>
                </a:solidFill>
                <a:latin typeface="Inter SemiBold"/>
              </a:rPr>
              <a:t>WHAT THE DATA TELLS US · CATEGORY 2 BUDGET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1097280"/>
            <a:ext cx="502920" cy="0"/>
          </a:xfrm>
          <a:prstGeom prst="bentConnector3">
            <a:avLst/>
          </a:prstGeom>
          <a:ln w="27940">
            <a:solidFill>
              <a:srgbClr val="2563E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116775" y="713232"/>
            <a:ext cx="4297680" cy="310896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000" spc="80">
                <a:solidFill>
                  <a:srgbClr val="94A3B8"/>
                </a:solidFill>
                <a:latin typeface="Inter SemiBold"/>
              </a:rPr>
              <a:t>◷ FUNDING DATA · </a:t>
            </a:r>
            <a:r>
              <a:rPr sz="1000" spc="80">
                <a:solidFill>
                  <a:srgbClr val="64748B"/>
                </a:solidFill>
                <a:latin typeface="Inter SemiBold"/>
              </a:rPr>
              <a:t>FY2021–FY2025 · 5-YR CYCLE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1078992"/>
            <a:ext cx="10698480" cy="109728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</a:pPr>
            <a:r>
              <a:rPr sz="2700">
                <a:solidFill>
                  <a:srgbClr val="0F172A"/>
                </a:solidFill>
                <a:latin typeface="Inter ExtraBold"/>
              </a:rPr>
              <a:t>The symptom isn’t money. </a:t>
            </a:r>
            <a:r>
              <a:rPr sz="2700">
                <a:solidFill>
                  <a:srgbClr val="2563EB"/>
                </a:solidFill>
                <a:latin typeface="Inter ExtraBold"/>
              </a:rPr>
              <a:t>It’s planning.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77240" y="1737360"/>
            <a:ext cx="6583680" cy="68580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22000"/>
              </a:lnSpc>
              <a:spcBef>
                <a:spcPts val="0"/>
              </a:spcBef>
              <a:spcAft>
                <a:spcPts val="0"/>
              </a:spcAft>
            </a:pPr>
            <a:r>
              <a:rPr sz="1250">
                <a:solidFill>
                  <a:srgbClr val="334155"/>
                </a:solidFill>
                <a:latin typeface="Inter"/>
              </a:rPr>
              <a:t>Every district gets a 5-year Category 2 budget. Over FY2021–2025, </a:t>
            </a:r>
            <a:r>
              <a:rPr sz="1250">
                <a:solidFill>
                  <a:srgbClr val="0F172A"/>
                </a:solidFill>
                <a:latin typeface="Inter Bold"/>
              </a:rPr>
              <a:t>94% left some unclaimed</a:t>
            </a:r>
            <a:r>
              <a:rPr sz="1250">
                <a:solidFill>
                  <a:srgbClr val="334155"/>
                </a:solidFill>
                <a:latin typeface="Inter"/>
              </a:rPr>
              <a:t> — capacity that simply went unused. The cause is almost always planning.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777240" y="2697480"/>
            <a:ext cx="3246120" cy="1783080"/>
          </a:xfrm>
          <a:prstGeom prst="roundRect">
            <a:avLst>
              <a:gd name="adj" fmla="val 6000"/>
            </a:avLst>
          </a:prstGeom>
          <a:solidFill>
            <a:srgbClr val="F4F7FC"/>
          </a:solidFill>
          <a:ln>
            <a:noFill/>
          </a:ln>
          <a:effectLst>
            <a:outerShdw blurRad="140000" dist="38000" dir="5400000" rotWithShape="0">
              <a:srgbClr val="1E293B">
                <a:alpha val="1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777240" y="2697480"/>
            <a:ext cx="3246120" cy="82296"/>
          </a:xfrm>
          <a:prstGeom prst="rect">
            <a:avLst/>
          </a:prstGeom>
          <a:solidFill>
            <a:srgbClr val="2563E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1024128" y="2852928"/>
            <a:ext cx="2834640" cy="86868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400">
                <a:solidFill>
                  <a:srgbClr val="2563EB"/>
                </a:solidFill>
                <a:latin typeface="Inter ExtraBold"/>
              </a:rPr>
              <a:t>$239M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24128" y="3703320"/>
            <a:ext cx="2926080" cy="68580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200">
                <a:solidFill>
                  <a:srgbClr val="0F172A"/>
                </a:solidFill>
                <a:latin typeface="Inter Bold"/>
              </a:rPr>
              <a:t>Texas C2 budget left unused, FY21–25</a:t>
            </a:r>
          </a:p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100">
                <a:solidFill>
                  <a:srgbClr val="64748B"/>
                </a:solidFill>
                <a:latin typeface="Inter"/>
              </a:rPr>
              <a:t>2nd-most of any state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77240" y="4709160"/>
            <a:ext cx="6583680" cy="36576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050" spc="100">
                <a:solidFill>
                  <a:srgbClr val="2563EB"/>
                </a:solidFill>
                <a:latin typeface="Inter SemiBold"/>
              </a:rPr>
              <a:t>UTILIZATION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77240" y="5029200"/>
            <a:ext cx="3200400" cy="45720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2200">
                <a:solidFill>
                  <a:srgbClr val="0F172A"/>
                </a:solidFill>
                <a:latin typeface="Inter ExtraBold"/>
              </a:rPr>
              <a:t>77.5%</a:t>
            </a:r>
            <a:r>
              <a:rPr sz="1200">
                <a:solidFill>
                  <a:srgbClr val="334155"/>
                </a:solidFill>
                <a:latin typeface="Inter"/>
              </a:rPr>
              <a:t>  Texas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77240" y="5486400"/>
            <a:ext cx="3200400" cy="45720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2200">
                <a:solidFill>
                  <a:srgbClr val="64748B"/>
                </a:solidFill>
                <a:latin typeface="Inter ExtraBold"/>
              </a:rPr>
              <a:t>68.6%</a:t>
            </a:r>
            <a:r>
              <a:rPr sz="1200">
                <a:solidFill>
                  <a:srgbClr val="334155"/>
                </a:solidFill>
                <a:latin typeface="Inter"/>
              </a:rPr>
              <a:t>  Nationwide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160520" y="5029200"/>
            <a:ext cx="3200400" cy="91440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sz="2200">
                <a:solidFill>
                  <a:srgbClr val="0F172A"/>
                </a:solidFill>
                <a:latin typeface="Inter ExtraBold"/>
              </a:rPr>
              <a:t>$3.23B</a:t>
            </a:r>
            <a:r>
              <a:rPr sz="1200">
                <a:solidFill>
                  <a:srgbClr val="334155"/>
                </a:solidFill>
                <a:latin typeface="Inter"/>
              </a:rPr>
              <a:t>  unused</a:t>
            </a:r>
          </a:p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sz="1150">
                <a:solidFill>
                  <a:srgbClr val="334155"/>
                </a:solidFill>
                <a:latin typeface="Inter"/>
              </a:rPr>
              <a:t>nationwide across</a:t>
            </a:r>
          </a:p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sz="1150">
                <a:solidFill>
                  <a:srgbClr val="334155"/>
                </a:solidFill>
                <a:latin typeface="Inter"/>
              </a:rPr>
              <a:t>33,000+ districts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360920" y="2286000"/>
            <a:ext cx="4023360" cy="32004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050" spc="60">
                <a:solidFill>
                  <a:srgbClr val="2563EB"/>
                </a:solidFill>
                <a:latin typeface="Inter SemiBold"/>
              </a:rPr>
              <a:t>UNUSED C2 BUDGET · TOP STATES ($M)</a:t>
            </a:r>
          </a:p>
        </p:txBody>
      </p:sp>
      <p:pic>
        <p:nvPicPr>
          <p:cNvPr id="17" name="Picture 16" descr="chart_c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0" y="2651760"/>
            <a:ext cx="3703320" cy="2788920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777240" y="6382512"/>
            <a:ext cx="8778240" cy="274320"/>
          </a:xfrm>
          <a:prstGeom prst="rect">
            <a:avLst/>
          </a:prstGeom>
          <a:noFill/>
        </p:spPr>
        <p:txBody>
          <a:bodyPr wrap="none" lIns="0" tIns="0" rIns="0" bIns="0" anchor="ctr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900">
                <a:solidFill>
                  <a:srgbClr val="2563EB"/>
                </a:solidFill>
                <a:latin typeface="Inter SemiBold"/>
              </a:rPr>
              <a:t>Source:  </a:t>
            </a:r>
            <a:r>
              <a:rPr sz="900">
                <a:solidFill>
                  <a:srgbClr val="64748B"/>
                </a:solidFill>
                <a:latin typeface="Inter"/>
              </a:rPr>
              <a:t>ErateSync analysis of USAC Category 2 Budget Tool, FY2021–2025 cycle (June 2026)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905695" y="6400800"/>
            <a:ext cx="1645920" cy="27432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000">
                <a:solidFill>
                  <a:srgbClr val="2563EB"/>
                </a:solidFill>
                <a:latin typeface="Inter SemiBold"/>
              </a:rPr>
              <a:t>15</a:t>
            </a:r>
            <a:r>
              <a:rPr sz="1000">
                <a:solidFill>
                  <a:srgbClr val="94A3B8"/>
                </a:solidFill>
                <a:latin typeface="Inter"/>
              </a:rPr>
              <a:t> / 22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777240" y="713232"/>
            <a:ext cx="10515600" cy="310896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50" spc="180">
                <a:solidFill>
                  <a:srgbClr val="2563EB"/>
                </a:solidFill>
                <a:latin typeface="Inter SemiBold"/>
              </a:rPr>
              <a:t>WHAT THE DATA TELLS US · FORM 471 DENIALS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1097280"/>
            <a:ext cx="502920" cy="0"/>
          </a:xfrm>
          <a:prstGeom prst="bentConnector3">
            <a:avLst/>
          </a:prstGeom>
          <a:ln w="27940">
            <a:solidFill>
              <a:srgbClr val="2563E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116775" y="713232"/>
            <a:ext cx="4297680" cy="310896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000" spc="80">
                <a:solidFill>
                  <a:srgbClr val="94A3B8"/>
                </a:solidFill>
                <a:latin typeface="Inter SemiBold"/>
              </a:rPr>
              <a:t>◷ FUNDING DATA · </a:t>
            </a:r>
            <a:r>
              <a:rPr sz="1000" spc="80">
                <a:solidFill>
                  <a:srgbClr val="64748B"/>
                </a:solidFill>
                <a:latin typeface="Inter SemiBold"/>
              </a:rPr>
              <a:t>FY2020–FY2025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1078992"/>
            <a:ext cx="10698480" cy="109728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</a:pPr>
            <a:r>
              <a:rPr sz="2700">
                <a:solidFill>
                  <a:srgbClr val="0F172A"/>
                </a:solidFill>
                <a:latin typeface="Inter ExtraBold"/>
              </a:rPr>
              <a:t>Nearly half of denials trace to </a:t>
            </a:r>
            <a:r>
              <a:rPr sz="2700">
                <a:solidFill>
                  <a:srgbClr val="2563EB"/>
                </a:solidFill>
                <a:latin typeface="Inter ExtraBold"/>
              </a:rPr>
              <a:t>bidding.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77240" y="1737360"/>
            <a:ext cx="6583680" cy="68580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22000"/>
              </a:lnSpc>
              <a:spcBef>
                <a:spcPts val="0"/>
              </a:spcBef>
              <a:spcAft>
                <a:spcPts val="0"/>
              </a:spcAft>
            </a:pPr>
            <a:r>
              <a:rPr sz="1250">
                <a:solidFill>
                  <a:srgbClr val="334155"/>
                </a:solidFill>
                <a:latin typeface="Inter"/>
              </a:rPr>
              <a:t>Across </a:t>
            </a:r>
            <a:r>
              <a:rPr sz="1250">
                <a:solidFill>
                  <a:srgbClr val="0F172A"/>
                </a:solidFill>
                <a:latin typeface="Inter Bold"/>
              </a:rPr>
              <a:t>4,775 denied FRNs</a:t>
            </a:r>
            <a:r>
              <a:rPr sz="1250">
                <a:solidFill>
                  <a:srgbClr val="334155"/>
                </a:solidFill>
                <a:latin typeface="Inter"/>
              </a:rPr>
              <a:t> nationwide — </a:t>
            </a:r>
            <a:r>
              <a:rPr sz="1250">
                <a:solidFill>
                  <a:srgbClr val="2563EB"/>
                </a:solidFill>
                <a:latin typeface="Inter Bold"/>
              </a:rPr>
              <a:t>322 in Texas</a:t>
            </a:r>
            <a:r>
              <a:rPr sz="1250">
                <a:solidFill>
                  <a:srgbClr val="334155"/>
                </a:solidFill>
                <a:latin typeface="Inter"/>
              </a:rPr>
              <a:t> — competitive bidding and Form 470 problems are the runaway #1 cause.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777240" y="2697480"/>
            <a:ext cx="3017520" cy="1371600"/>
          </a:xfrm>
          <a:prstGeom prst="roundRect">
            <a:avLst>
              <a:gd name="adj" fmla="val 7000"/>
            </a:avLst>
          </a:prstGeom>
          <a:solidFill>
            <a:srgbClr val="F4F7FC"/>
          </a:solidFill>
          <a:ln>
            <a:noFill/>
          </a:ln>
          <a:effectLst>
            <a:outerShdw blurRad="140000" dist="38000" dir="5400000" rotWithShape="0">
              <a:srgbClr val="1E293B">
                <a:alpha val="1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777240" y="2697480"/>
            <a:ext cx="3017520" cy="82296"/>
          </a:xfrm>
          <a:prstGeom prst="rect">
            <a:avLst/>
          </a:prstGeom>
          <a:solidFill>
            <a:srgbClr val="2563E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1005840" y="2852928"/>
            <a:ext cx="2606040" cy="77724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600">
                <a:solidFill>
                  <a:srgbClr val="2563EB"/>
                </a:solidFill>
                <a:latin typeface="Inter ExtraBold"/>
              </a:rPr>
              <a:t>46.3%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05840" y="3657600"/>
            <a:ext cx="2606040" cy="36576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50">
                <a:solidFill>
                  <a:srgbClr val="64748B"/>
                </a:solidFill>
                <a:latin typeface="Inter"/>
              </a:rPr>
              <a:t>bidding &amp; Form 470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77240" y="4297680"/>
            <a:ext cx="3154680" cy="45720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2100">
                <a:solidFill>
                  <a:srgbClr val="0F172A"/>
                </a:solidFill>
                <a:latin typeface="Inter ExtraBold"/>
              </a:rPr>
              <a:t>4,775</a:t>
            </a:r>
            <a:r>
              <a:rPr sz="1100">
                <a:solidFill>
                  <a:srgbClr val="334155"/>
                </a:solidFill>
                <a:latin typeface="Inter"/>
              </a:rPr>
              <a:t>  denied · U.S.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77240" y="4736592"/>
            <a:ext cx="3154680" cy="45720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2100">
                <a:solidFill>
                  <a:srgbClr val="2563EB"/>
                </a:solidFill>
                <a:latin typeface="Inter ExtraBold"/>
              </a:rPr>
              <a:t>322</a:t>
            </a:r>
            <a:r>
              <a:rPr sz="1100">
                <a:solidFill>
                  <a:srgbClr val="334155"/>
                </a:solidFill>
                <a:latin typeface="Inter"/>
              </a:rPr>
              <a:t>  denied · Texas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77240" y="5285232"/>
            <a:ext cx="3200400" cy="82296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18000"/>
              </a:lnSpc>
              <a:spcBef>
                <a:spcPts val="0"/>
              </a:spcBef>
              <a:spcAft>
                <a:spcPts val="0"/>
              </a:spcAft>
            </a:pPr>
            <a:r>
              <a:rPr sz="1150">
                <a:solidFill>
                  <a:srgbClr val="0F172A"/>
                </a:solidFill>
                <a:latin typeface="Inter Bold"/>
              </a:rPr>
              <a:t>The fix is unglamorous: </a:t>
            </a:r>
            <a:r>
              <a:rPr sz="1150">
                <a:solidFill>
                  <a:srgbClr val="334155"/>
                </a:solidFill>
                <a:latin typeface="Inter"/>
              </a:rPr>
              <a:t>date the matrix before award, pick the highest-scored vendor, scope your 470.</a:t>
            </a:r>
          </a:p>
        </p:txBody>
      </p:sp>
      <p:pic>
        <p:nvPicPr>
          <p:cNvPr id="15" name="Picture 14" descr="chart_denial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0" y="2697480"/>
            <a:ext cx="7726679" cy="2650041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777240" y="6382512"/>
            <a:ext cx="8778240" cy="274320"/>
          </a:xfrm>
          <a:prstGeom prst="rect">
            <a:avLst/>
          </a:prstGeom>
          <a:noFill/>
        </p:spPr>
        <p:txBody>
          <a:bodyPr wrap="none" lIns="0" tIns="0" rIns="0" bIns="0" anchor="ctr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900">
                <a:solidFill>
                  <a:srgbClr val="2563EB"/>
                </a:solidFill>
                <a:latin typeface="Inter SemiBold"/>
              </a:rPr>
              <a:t>Source:  </a:t>
            </a:r>
            <a:r>
              <a:rPr sz="900">
                <a:solidFill>
                  <a:srgbClr val="64748B"/>
                </a:solidFill>
                <a:latin typeface="Inter"/>
              </a:rPr>
              <a:t>ErateSync analysis of USAC FRN Status denied-FRN data; excludes red-light-status &amp; Wi-Fi hotspot denials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905695" y="6400800"/>
            <a:ext cx="1645920" cy="27432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000">
                <a:solidFill>
                  <a:srgbClr val="2563EB"/>
                </a:solidFill>
                <a:latin typeface="Inter SemiBold"/>
              </a:rPr>
              <a:t>16</a:t>
            </a:r>
            <a:r>
              <a:rPr sz="1000">
                <a:solidFill>
                  <a:srgbClr val="94A3B8"/>
                </a:solidFill>
                <a:latin typeface="Inter"/>
              </a:rPr>
              <a:t> / 22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777240" y="713232"/>
            <a:ext cx="10515600" cy="310896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50" spc="180">
                <a:solidFill>
                  <a:srgbClr val="2563EB"/>
                </a:solidFill>
                <a:latin typeface="Inter SemiBold"/>
              </a:rPr>
              <a:t>WHAT THE DATA TELLS US · AUDITS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1097280"/>
            <a:ext cx="502920" cy="0"/>
          </a:xfrm>
          <a:prstGeom prst="bentConnector3">
            <a:avLst/>
          </a:prstGeom>
          <a:ln w="27940">
            <a:solidFill>
              <a:srgbClr val="2563E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116775" y="713232"/>
            <a:ext cx="4297680" cy="310896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000" spc="80">
                <a:solidFill>
                  <a:srgbClr val="94A3B8"/>
                </a:solidFill>
                <a:latin typeface="Inter SemiBold"/>
              </a:rPr>
              <a:t>◷ FUNDING DATA · </a:t>
            </a:r>
            <a:r>
              <a:rPr sz="1000" spc="80">
                <a:solidFill>
                  <a:srgbClr val="64748B"/>
                </a:solidFill>
                <a:latin typeface="Inter SemiBold"/>
              </a:rPr>
              <a:t>FY2025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1078992"/>
            <a:ext cx="10698480" cy="109728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</a:pPr>
            <a:r>
              <a:rPr sz="2400">
                <a:solidFill>
                  <a:srgbClr val="0F172A"/>
                </a:solidFill>
                <a:latin typeface="Inter ExtraBold"/>
              </a:rPr>
              <a:t>E-Rate draws the </a:t>
            </a:r>
            <a:r>
              <a:rPr sz="2400">
                <a:solidFill>
                  <a:srgbClr val="2563EB"/>
                </a:solidFill>
                <a:latin typeface="Inter ExtraBold"/>
              </a:rPr>
              <a:t>biggest recovery</a:t>
            </a:r>
            <a:r>
              <a:rPr sz="2400">
                <a:solidFill>
                  <a:srgbClr val="0F172A"/>
                </a:solidFill>
                <a:latin typeface="Inter ExtraBold"/>
              </a:rPr>
              <a:t> of any USF program.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77240" y="1691640"/>
            <a:ext cx="6492240" cy="64008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22000"/>
              </a:lnSpc>
              <a:spcBef>
                <a:spcPts val="0"/>
              </a:spcBef>
              <a:spcAft>
                <a:spcPts val="0"/>
              </a:spcAft>
            </a:pPr>
            <a:r>
              <a:rPr sz="1200">
                <a:solidFill>
                  <a:srgbClr val="334155"/>
                </a:solidFill>
                <a:latin typeface="Inter"/>
              </a:rPr>
              <a:t>FY2025: on $160M of E-Rate disbursements audited, USAC recommended </a:t>
            </a:r>
            <a:r>
              <a:rPr sz="1200">
                <a:solidFill>
                  <a:srgbClr val="2563EB"/>
                </a:solidFill>
                <a:latin typeface="Inter Bold"/>
              </a:rPr>
              <a:t>$2.42M</a:t>
            </a:r>
            <a:r>
              <a:rPr sz="1200">
                <a:solidFill>
                  <a:srgbClr val="334155"/>
                </a:solidFill>
                <a:latin typeface="Inter"/>
              </a:rPr>
              <a:t> in recovery — more than High Cost, Lifeline and Rural Health combined.</a:t>
            </a:r>
          </a:p>
        </p:txBody>
      </p:sp>
      <p:pic>
        <p:nvPicPr>
          <p:cNvPr id="8" name="Picture 7" descr="chart_audit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640" y="2377440"/>
            <a:ext cx="5109154" cy="29718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777240" y="5532120"/>
            <a:ext cx="6492240" cy="45720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sz="1100">
                <a:solidFill>
                  <a:srgbClr val="334155"/>
                </a:solidFill>
                <a:latin typeface="Inter"/>
              </a:rPr>
              <a:t>Plus 350 E-Rate improper-payment cases flagged $3.54M. </a:t>
            </a:r>
            <a:r>
              <a:rPr sz="1100">
                <a:solidFill>
                  <a:srgbClr val="2563EB"/>
                </a:solidFill>
                <a:latin typeface="Inter Bold"/>
              </a:rPr>
              <a:t>Audits are scaling up — and bidding is the target.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360920" y="1828800"/>
            <a:ext cx="4069080" cy="3246120"/>
          </a:xfrm>
          <a:prstGeom prst="roundRect">
            <a:avLst>
              <a:gd name="adj" fmla="val 5000"/>
            </a:avLst>
          </a:prstGeom>
          <a:solidFill>
            <a:srgbClr val="F4F7FC"/>
          </a:solidFill>
          <a:ln>
            <a:noFill/>
          </a:ln>
          <a:effectLst>
            <a:outerShdw blurRad="140000" dist="38000" dir="5400000" rotWithShape="0">
              <a:srgbClr val="1E293B">
                <a:alpha val="1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7680960" y="2011680"/>
            <a:ext cx="3657600" cy="36576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00" spc="80">
                <a:solidFill>
                  <a:srgbClr val="2563EB"/>
                </a:solidFill>
                <a:latin typeface="Inter SemiBold"/>
              </a:rPr>
              <a:t>MOST COMMON USAC FINDINGS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680960" y="2432304"/>
            <a:ext cx="502920" cy="36576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00">
                <a:solidFill>
                  <a:srgbClr val="2563EB"/>
                </a:solidFill>
                <a:latin typeface="Inter Bold"/>
              </a:rPr>
              <a:t>01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183880" y="2432304"/>
            <a:ext cx="3108960" cy="41148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</a:pPr>
            <a:r>
              <a:rPr sz="1200">
                <a:solidFill>
                  <a:srgbClr val="0F172A"/>
                </a:solidFill>
                <a:latin typeface="Inter Bold"/>
              </a:rPr>
              <a:t>Invoicing errors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680960" y="2802636"/>
            <a:ext cx="502920" cy="36576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00">
                <a:solidFill>
                  <a:srgbClr val="2563EB"/>
                </a:solidFill>
                <a:latin typeface="Inter Bold"/>
              </a:rPr>
              <a:t>02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83880" y="2802636"/>
            <a:ext cx="3108960" cy="41148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</a:pPr>
            <a:r>
              <a:rPr sz="1200">
                <a:solidFill>
                  <a:srgbClr val="0F172A"/>
                </a:solidFill>
                <a:latin typeface="Inter Bold"/>
              </a:rPr>
              <a:t>Competitive bidding errors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680960" y="3172968"/>
            <a:ext cx="502920" cy="36576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00">
                <a:solidFill>
                  <a:srgbClr val="94A3B8"/>
                </a:solidFill>
                <a:latin typeface="Inter Bold"/>
              </a:rPr>
              <a:t>03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183880" y="3172968"/>
            <a:ext cx="3108960" cy="41148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</a:pPr>
            <a:r>
              <a:rPr sz="1200">
                <a:solidFill>
                  <a:srgbClr val="334155"/>
                </a:solidFill>
                <a:latin typeface="Inter"/>
              </a:rPr>
              <a:t>Beneficiary did not pay non-discounted share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680960" y="3543300"/>
            <a:ext cx="502920" cy="36576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00">
                <a:solidFill>
                  <a:srgbClr val="94A3B8"/>
                </a:solidFill>
                <a:latin typeface="Inter Bold"/>
              </a:rPr>
              <a:t>04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183880" y="3543300"/>
            <a:ext cx="3108960" cy="41148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</a:pPr>
            <a:r>
              <a:rPr sz="1200">
                <a:solidFill>
                  <a:srgbClr val="334155"/>
                </a:solidFill>
                <a:latin typeface="Inter"/>
              </a:rPr>
              <a:t>Lack of / inadequate documentation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680960" y="3913632"/>
            <a:ext cx="502920" cy="36576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00">
                <a:solidFill>
                  <a:srgbClr val="94A3B8"/>
                </a:solidFill>
                <a:latin typeface="Inter Bold"/>
              </a:rPr>
              <a:t>05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183880" y="3913632"/>
            <a:ext cx="3108960" cy="41148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</a:pPr>
            <a:r>
              <a:rPr sz="1200">
                <a:solidFill>
                  <a:srgbClr val="334155"/>
                </a:solidFill>
                <a:latin typeface="Inter"/>
              </a:rPr>
              <a:t>CIPA violations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680960" y="4283964"/>
            <a:ext cx="502920" cy="36576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00">
                <a:solidFill>
                  <a:srgbClr val="94A3B8"/>
                </a:solidFill>
                <a:latin typeface="Inter Bold"/>
              </a:rPr>
              <a:t>06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183880" y="4283964"/>
            <a:ext cx="3108960" cy="41148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</a:pPr>
            <a:r>
              <a:rPr sz="1200">
                <a:solidFill>
                  <a:srgbClr val="334155"/>
                </a:solidFill>
                <a:latin typeface="Inter"/>
              </a:rPr>
              <a:t>Goods/services to ineligible entity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680960" y="4654296"/>
            <a:ext cx="502920" cy="36576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00">
                <a:solidFill>
                  <a:srgbClr val="94A3B8"/>
                </a:solidFill>
                <a:latin typeface="Inter Bold"/>
              </a:rPr>
              <a:t>07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183880" y="4654296"/>
            <a:ext cx="3108960" cy="41148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</a:pPr>
            <a:r>
              <a:rPr sz="1200">
                <a:solidFill>
                  <a:srgbClr val="334155"/>
                </a:solidFill>
                <a:latin typeface="Inter"/>
              </a:rPr>
              <a:t>Internal connections not installed</a:t>
            </a:r>
          </a:p>
        </p:txBody>
      </p:sp>
      <p:pic>
        <p:nvPicPr>
          <p:cNvPr id="26" name="Picture 25" descr="qr_audits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60920" y="5303520"/>
            <a:ext cx="749808" cy="749808"/>
          </a:xfrm>
          <a:prstGeom prst="rect">
            <a:avLst/>
          </a:prstGeom>
        </p:spPr>
      </p:pic>
      <p:sp>
        <p:nvSpPr>
          <p:cNvPr id="27" name="TextBox 26"/>
          <p:cNvSpPr txBox="1"/>
          <p:nvPr/>
        </p:nvSpPr>
        <p:spPr>
          <a:xfrm>
            <a:off x="8275320" y="5413248"/>
            <a:ext cx="3108960" cy="64008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>
              <a:lnSpc>
                <a:spcPct val="118000"/>
              </a:lnSpc>
              <a:spcBef>
                <a:spcPts val="0"/>
              </a:spcBef>
              <a:spcAft>
                <a:spcPts val="0"/>
              </a:spcAft>
            </a:pPr>
            <a:r>
              <a:rPr sz="1050" spc="50">
                <a:solidFill>
                  <a:srgbClr val="2563EB"/>
                </a:solidFill>
                <a:latin typeface="Inter SemiBold"/>
              </a:rPr>
              <a:t>SCAN →  </a:t>
            </a:r>
            <a:r>
              <a:rPr sz="1300">
                <a:solidFill>
                  <a:srgbClr val="0F172A"/>
                </a:solidFill>
                <a:latin typeface="Inter Bold"/>
              </a:rPr>
              <a:t>Audit-prep guide</a:t>
            </a:r>
          </a:p>
          <a:p>
            <a:pPr algn="l">
              <a:lnSpc>
                <a:spcPct val="118000"/>
              </a:lnSpc>
              <a:spcBef>
                <a:spcPts val="0"/>
              </a:spcBef>
              <a:spcAft>
                <a:spcPts val="0"/>
              </a:spcAft>
            </a:pPr>
            <a:r>
              <a:rPr sz="1150">
                <a:solidFill>
                  <a:srgbClr val="334155"/>
                </a:solidFill>
                <a:latin typeface="Inter"/>
              </a:rPr>
              <a:t>for applicants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77240" y="6382512"/>
            <a:ext cx="8778240" cy="274320"/>
          </a:xfrm>
          <a:prstGeom prst="rect">
            <a:avLst/>
          </a:prstGeom>
          <a:noFill/>
        </p:spPr>
        <p:txBody>
          <a:bodyPr wrap="none" lIns="0" tIns="0" rIns="0" bIns="0" anchor="ctr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900">
                <a:solidFill>
                  <a:srgbClr val="2563EB"/>
                </a:solidFill>
                <a:latin typeface="Inter SemiBold"/>
              </a:rPr>
              <a:t>Source:  </a:t>
            </a:r>
            <a:r>
              <a:rPr sz="900">
                <a:solidFill>
                  <a:srgbClr val="64748B"/>
                </a:solidFill>
                <a:latin typeface="Inter"/>
              </a:rPr>
              <a:t>USAC Common Audit Findings (E-Rate); USAC Audit Committee Briefing Book (Jan 26, 2026); ErateSync audits guide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9905695" y="6400800"/>
            <a:ext cx="1645920" cy="27432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000">
                <a:solidFill>
                  <a:srgbClr val="2563EB"/>
                </a:solidFill>
                <a:latin typeface="Inter SemiBold"/>
              </a:rPr>
              <a:t>17</a:t>
            </a:r>
            <a:r>
              <a:rPr sz="1000">
                <a:solidFill>
                  <a:srgbClr val="94A3B8"/>
                </a:solidFill>
                <a:latin typeface="Inter"/>
              </a:rPr>
              <a:t> / 22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1F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92608" cy="6858000"/>
          </a:xfrm>
          <a:prstGeom prst="rect">
            <a:avLst/>
          </a:prstGeom>
          <a:solidFill>
            <a:srgbClr val="2563E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868680" y="841248"/>
            <a:ext cx="10515600" cy="310896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50" spc="180">
                <a:solidFill>
                  <a:srgbClr val="60A5FA"/>
                </a:solidFill>
                <a:latin typeface="Inter SemiBold"/>
              </a:rPr>
              <a:t>YOU’VE SEEN THE NATIONAL PICTURE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868680" y="1225296"/>
            <a:ext cx="502920" cy="0"/>
          </a:xfrm>
          <a:prstGeom prst="bentConnector3">
            <a:avLst/>
          </a:prstGeom>
          <a:ln w="27940">
            <a:solidFill>
              <a:srgbClr val="60A5F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822960" y="1463040"/>
            <a:ext cx="7040880" cy="155448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</a:pPr>
            <a:r>
              <a:rPr sz="3800">
                <a:solidFill>
                  <a:srgbClr val="FFFFFF"/>
                </a:solidFill>
                <a:latin typeface="Inter ExtraBold"/>
              </a:rPr>
              <a:t>This is the power of </a:t>
            </a:r>
            <a:r>
              <a:rPr sz="3800">
                <a:solidFill>
                  <a:srgbClr val="60A5FA"/>
                </a:solidFill>
                <a:latin typeface="Inter ExtraBold"/>
              </a:rPr>
              <a:t>E-Rate data.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68680" y="2971800"/>
            <a:ext cx="6766560" cy="91440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550">
                <a:solidFill>
                  <a:srgbClr val="C7D5EC"/>
                </a:solidFill>
                <a:latin typeface="Inter Medium"/>
              </a:rPr>
              <a:t>Deadlines, invoicing, C2 budget, denials, audits — we pull all of it for your district. Every deadline, every dollar, every site.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868680" y="4160520"/>
            <a:ext cx="3108960" cy="859536"/>
          </a:xfrm>
          <a:prstGeom prst="roundRect">
            <a:avLst>
              <a:gd name="adj" fmla="val 12000"/>
            </a:avLst>
          </a:prstGeom>
          <a:solidFill>
            <a:srgbClr val="122A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1097280" y="4160520"/>
            <a:ext cx="1417320" cy="859536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2300">
                <a:solidFill>
                  <a:srgbClr val="60A5FA"/>
                </a:solidFill>
                <a:latin typeface="Inter ExtraBold"/>
              </a:rPr>
              <a:t>$11.9M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286000" y="4160520"/>
            <a:ext cx="1554480" cy="859536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</a:pPr>
            <a:r>
              <a:rPr sz="1050">
                <a:solidFill>
                  <a:srgbClr val="C7D5EC"/>
                </a:solidFill>
                <a:latin typeface="Inter"/>
              </a:rPr>
              <a:t>TX unclaimed invoicing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114800" y="4160520"/>
            <a:ext cx="3108960" cy="859536"/>
          </a:xfrm>
          <a:prstGeom prst="roundRect">
            <a:avLst>
              <a:gd name="adj" fmla="val 12000"/>
            </a:avLst>
          </a:prstGeom>
          <a:solidFill>
            <a:srgbClr val="122A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4343400" y="4160520"/>
            <a:ext cx="1417320" cy="859536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2300">
                <a:solidFill>
                  <a:srgbClr val="60A5FA"/>
                </a:solidFill>
                <a:latin typeface="Inter ExtraBold"/>
              </a:rPr>
              <a:t>$239M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532120" y="4160520"/>
            <a:ext cx="1554480" cy="859536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</a:pPr>
            <a:r>
              <a:rPr sz="1050">
                <a:solidFill>
                  <a:srgbClr val="C7D5EC"/>
                </a:solidFill>
                <a:latin typeface="Inter"/>
              </a:rPr>
              <a:t>TX unused C2 budget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68680" y="5138928"/>
            <a:ext cx="3108960" cy="859536"/>
          </a:xfrm>
          <a:prstGeom prst="roundRect">
            <a:avLst>
              <a:gd name="adj" fmla="val 12000"/>
            </a:avLst>
          </a:prstGeom>
          <a:solidFill>
            <a:srgbClr val="122A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1097280" y="5138928"/>
            <a:ext cx="1417320" cy="859536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2300">
                <a:solidFill>
                  <a:srgbClr val="60A5FA"/>
                </a:solidFill>
                <a:latin typeface="Inter ExtraBold"/>
              </a:rPr>
              <a:t>1,812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286000" y="5138928"/>
            <a:ext cx="1554480" cy="859536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</a:pPr>
            <a:r>
              <a:rPr sz="1050">
                <a:solidFill>
                  <a:srgbClr val="C7D5EC"/>
                </a:solidFill>
                <a:latin typeface="Inter"/>
              </a:rPr>
              <a:t>Form 486s unfiled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4114800" y="5138928"/>
            <a:ext cx="3108960" cy="859536"/>
          </a:xfrm>
          <a:prstGeom prst="roundRect">
            <a:avLst>
              <a:gd name="adj" fmla="val 12000"/>
            </a:avLst>
          </a:prstGeom>
          <a:solidFill>
            <a:srgbClr val="122A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TextBox 17"/>
          <p:cNvSpPr txBox="1"/>
          <p:nvPr/>
        </p:nvSpPr>
        <p:spPr>
          <a:xfrm>
            <a:off x="4343400" y="5138928"/>
            <a:ext cx="1417320" cy="859536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2300">
                <a:solidFill>
                  <a:srgbClr val="60A5FA"/>
                </a:solidFill>
                <a:latin typeface="Inter ExtraBold"/>
              </a:rPr>
              <a:t>46%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532120" y="5138928"/>
            <a:ext cx="1554480" cy="859536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</a:pPr>
            <a:r>
              <a:rPr sz="1050">
                <a:solidFill>
                  <a:srgbClr val="C7D5EC"/>
                </a:solidFill>
                <a:latin typeface="Inter"/>
              </a:rPr>
              <a:t>of denials = bidding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7955279" y="2057400"/>
            <a:ext cx="3520440" cy="3977639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>
            <a:noFill/>
          </a:ln>
          <a:effectLst>
            <a:outerShdw blurRad="140000" dist="38000" dir="5400000" rotWithShape="0">
              <a:srgbClr val="1E293B">
                <a:alpha val="1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1" name="Picture 20" descr="qr_hubspo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55380" y="2377440"/>
            <a:ext cx="1920240" cy="1920240"/>
          </a:xfrm>
          <a:prstGeom prst="rect">
            <a:avLst/>
          </a:prstGeom>
        </p:spPr>
      </p:pic>
      <p:cxnSp>
        <p:nvCxnSpPr>
          <p:cNvPr id="22" name="Connector 21"/>
          <p:cNvCxnSpPr/>
          <p:nvPr/>
        </p:nvCxnSpPr>
        <p:spPr>
          <a:xfrm>
            <a:off x="8321040" y="4617720"/>
            <a:ext cx="2788920" cy="0"/>
          </a:xfrm>
          <a:prstGeom prst="bentConnector3">
            <a:avLst/>
          </a:prstGeom>
          <a:ln w="12700">
            <a:solidFill>
              <a:srgbClr val="E2E8F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7955279" y="4736592"/>
            <a:ext cx="3520440" cy="45720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500">
                <a:solidFill>
                  <a:srgbClr val="0F172A"/>
                </a:solidFill>
                <a:latin typeface="Inter ExtraBold"/>
              </a:rPr>
              <a:t>SCAN TO SEE YOUR DATA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955279" y="5138928"/>
            <a:ext cx="3520440" cy="36576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00">
                <a:solidFill>
                  <a:srgbClr val="334155"/>
                </a:solidFill>
                <a:latin typeface="Inter"/>
              </a:rPr>
              <a:t>Free · ready by tomorrow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955279" y="5504688"/>
            <a:ext cx="3520440" cy="36576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50">
                <a:solidFill>
                  <a:srgbClr val="64748B"/>
                </a:solidFill>
                <a:latin typeface="Inter"/>
              </a:rPr>
              <a:t>Then we walk it with you at </a:t>
            </a:r>
            <a:r>
              <a:rPr sz="1150">
                <a:solidFill>
                  <a:srgbClr val="2563EB"/>
                </a:solidFill>
                <a:latin typeface="Inter SemiBold"/>
              </a:rPr>
              <a:t>Booth 203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905695" y="6400800"/>
            <a:ext cx="1645920" cy="27432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000">
                <a:solidFill>
                  <a:srgbClr val="2563EB"/>
                </a:solidFill>
                <a:latin typeface="Inter SemiBold"/>
              </a:rPr>
              <a:t>18</a:t>
            </a:r>
            <a:r>
              <a:rPr sz="1000">
                <a:solidFill>
                  <a:srgbClr val="94A3B8"/>
                </a:solidFill>
                <a:latin typeface="Inter"/>
              </a:rPr>
              <a:t> / 22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777240" y="713232"/>
            <a:ext cx="10515600" cy="310896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50" spc="180">
                <a:solidFill>
                  <a:srgbClr val="2563EB"/>
                </a:solidFill>
                <a:latin typeface="Inter SemiBold"/>
              </a:rPr>
              <a:t>GETTING READY · WHAT THIS MEANS FOR YOU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1097280"/>
            <a:ext cx="502920" cy="0"/>
          </a:xfrm>
          <a:prstGeom prst="bentConnector3">
            <a:avLst/>
          </a:prstGeom>
          <a:ln w="27940">
            <a:solidFill>
              <a:srgbClr val="2563E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1078992"/>
            <a:ext cx="10698480" cy="109728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</a:pPr>
            <a:r>
              <a:rPr sz="2800">
                <a:solidFill>
                  <a:srgbClr val="0F172A"/>
                </a:solidFill>
                <a:latin typeface="Inter ExtraBold"/>
              </a:rPr>
              <a:t>Planning is key. </a:t>
            </a:r>
            <a:r>
              <a:rPr sz="2800">
                <a:solidFill>
                  <a:srgbClr val="2563EB"/>
                </a:solidFill>
                <a:latin typeface="Inter ExtraBold"/>
              </a:rPr>
              <a:t>So is knowing your data.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77240" y="2194560"/>
            <a:ext cx="10607040" cy="1188720"/>
          </a:xfrm>
          <a:prstGeom prst="roundRect">
            <a:avLst>
              <a:gd name="adj" fmla="val 8000"/>
            </a:avLst>
          </a:prstGeom>
          <a:solidFill>
            <a:srgbClr val="F4F7FC"/>
          </a:solidFill>
          <a:ln>
            <a:noFill/>
          </a:ln>
          <a:effectLst>
            <a:outerShdw blurRad="140000" dist="38000" dir="5400000" rotWithShape="0">
              <a:srgbClr val="1E293B">
                <a:alpha val="1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777240" y="2194560"/>
            <a:ext cx="109728" cy="1188720"/>
          </a:xfrm>
          <a:prstGeom prst="rect">
            <a:avLst/>
          </a:prstGeom>
          <a:solidFill>
            <a:srgbClr val="2563E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1051560" y="2194560"/>
            <a:ext cx="1188720" cy="118872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3800">
                <a:solidFill>
                  <a:srgbClr val="2563EB"/>
                </a:solidFill>
                <a:latin typeface="Inter ExtraBold"/>
              </a:rPr>
              <a:t>01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331720" y="2432304"/>
            <a:ext cx="8869680" cy="45720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900">
                <a:solidFill>
                  <a:srgbClr val="0F172A"/>
                </a:solidFill>
                <a:latin typeface="Inter Bold"/>
              </a:rPr>
              <a:t>Plan early — and use your C2 budget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331720" y="2871215"/>
            <a:ext cx="8778240" cy="41148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sz="1250">
                <a:solidFill>
                  <a:srgbClr val="334155"/>
                </a:solidFill>
                <a:latin typeface="Inter"/>
              </a:rPr>
              <a:t>Unused Category 2 budget is the #1 symptom we see. Build the multi-year plan now so you actually claim what’s already yours.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777240" y="3529584"/>
            <a:ext cx="10607040" cy="1188720"/>
          </a:xfrm>
          <a:prstGeom prst="roundRect">
            <a:avLst>
              <a:gd name="adj" fmla="val 8000"/>
            </a:avLst>
          </a:prstGeom>
          <a:solidFill>
            <a:srgbClr val="F4F7FC"/>
          </a:solidFill>
          <a:ln>
            <a:noFill/>
          </a:ln>
          <a:effectLst>
            <a:outerShdw blurRad="140000" dist="38000" dir="5400000" rotWithShape="0">
              <a:srgbClr val="1E293B">
                <a:alpha val="1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777240" y="3529584"/>
            <a:ext cx="109728" cy="1188720"/>
          </a:xfrm>
          <a:prstGeom prst="rect">
            <a:avLst/>
          </a:prstGeom>
          <a:solidFill>
            <a:srgbClr val="2563E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1051560" y="3529584"/>
            <a:ext cx="1188720" cy="118872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3800">
                <a:solidFill>
                  <a:srgbClr val="2563EB"/>
                </a:solidFill>
                <a:latin typeface="Inter ExtraBold"/>
              </a:rPr>
              <a:t>02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331720" y="3767328"/>
            <a:ext cx="8869680" cy="45720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900">
                <a:solidFill>
                  <a:srgbClr val="0F172A"/>
                </a:solidFill>
                <a:latin typeface="Inter Bold"/>
              </a:rPr>
              <a:t>Know your data cold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331720" y="4206240"/>
            <a:ext cx="8778240" cy="41148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sz="1250">
                <a:solidFill>
                  <a:srgbClr val="334155"/>
                </a:solidFill>
                <a:latin typeface="Inter"/>
              </a:rPr>
              <a:t>Every deadline, every site, every FRN — know exactly where you are in the process. Most lost money dies on a calendar, not in a rulebook.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77240" y="4864608"/>
            <a:ext cx="10607040" cy="1188720"/>
          </a:xfrm>
          <a:prstGeom prst="roundRect">
            <a:avLst>
              <a:gd name="adj" fmla="val 8000"/>
            </a:avLst>
          </a:prstGeom>
          <a:solidFill>
            <a:srgbClr val="F4F7FC"/>
          </a:solidFill>
          <a:ln>
            <a:noFill/>
          </a:ln>
          <a:effectLst>
            <a:outerShdw blurRad="140000" dist="38000" dir="5400000" rotWithShape="0">
              <a:srgbClr val="1E293B">
                <a:alpha val="1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Rectangle 16"/>
          <p:cNvSpPr/>
          <p:nvPr/>
        </p:nvSpPr>
        <p:spPr>
          <a:xfrm>
            <a:off x="777240" y="4864608"/>
            <a:ext cx="109728" cy="1188720"/>
          </a:xfrm>
          <a:prstGeom prst="rect">
            <a:avLst/>
          </a:prstGeom>
          <a:solidFill>
            <a:srgbClr val="2563E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TextBox 17"/>
          <p:cNvSpPr txBox="1"/>
          <p:nvPr/>
        </p:nvSpPr>
        <p:spPr>
          <a:xfrm>
            <a:off x="1051560" y="4864608"/>
            <a:ext cx="1188720" cy="118872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3800">
                <a:solidFill>
                  <a:srgbClr val="2563EB"/>
                </a:solidFill>
                <a:latin typeface="Inter ExtraBold"/>
              </a:rPr>
              <a:t>03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331720" y="5102352"/>
            <a:ext cx="8869680" cy="45720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900">
                <a:solidFill>
                  <a:srgbClr val="0F172A"/>
                </a:solidFill>
                <a:latin typeface="Inter Bold"/>
              </a:rPr>
              <a:t>Run a clean 470 → 471, then document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331720" y="5541264"/>
            <a:ext cx="8778240" cy="41148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sz="1250">
                <a:solidFill>
                  <a:srgbClr val="334155"/>
                </a:solidFill>
                <a:latin typeface="Inter"/>
              </a:rPr>
              <a:t>Scope your Form 470, score bids fairly, match your 471 — and document by FRN. That’s nearly half of all denials, handled.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905695" y="6400800"/>
            <a:ext cx="1645920" cy="27432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000">
                <a:solidFill>
                  <a:srgbClr val="2563EB"/>
                </a:solidFill>
                <a:latin typeface="Inter SemiBold"/>
              </a:rPr>
              <a:t>19</a:t>
            </a:r>
            <a:r>
              <a:rPr sz="1000">
                <a:solidFill>
                  <a:srgbClr val="94A3B8"/>
                </a:solidFill>
                <a:latin typeface="Inter"/>
              </a:rPr>
              <a:t> / 22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777240" y="713232"/>
            <a:ext cx="10515600" cy="310896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50" spc="180">
                <a:solidFill>
                  <a:srgbClr val="2563EB"/>
                </a:solidFill>
                <a:latin typeface="Inter SemiBold"/>
              </a:rPr>
              <a:t>WHAT WE’LL COVER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1097280"/>
            <a:ext cx="502920" cy="0"/>
          </a:xfrm>
          <a:prstGeom prst="bentConnector3">
            <a:avLst/>
          </a:prstGeom>
          <a:ln w="27940">
            <a:solidFill>
              <a:srgbClr val="2563E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1078992"/>
            <a:ext cx="10698480" cy="109728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</a:pPr>
            <a:r>
              <a:rPr sz="3400">
                <a:solidFill>
                  <a:srgbClr val="0F172A"/>
                </a:solidFill>
                <a:latin typeface="Inter ExtraBold"/>
              </a:rPr>
              <a:t>Today, in four parts.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77240" y="2148840"/>
            <a:ext cx="10607040" cy="896112"/>
          </a:xfrm>
          <a:prstGeom prst="roundRect">
            <a:avLst>
              <a:gd name="adj" fmla="val 12000"/>
            </a:avLst>
          </a:prstGeom>
          <a:solidFill>
            <a:srgbClr val="F4F7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777240" y="2148840"/>
            <a:ext cx="91440" cy="896112"/>
          </a:xfrm>
          <a:prstGeom prst="rect">
            <a:avLst/>
          </a:prstGeom>
          <a:solidFill>
            <a:srgbClr val="2563E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1097280" y="2148840"/>
            <a:ext cx="1097280" cy="896112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3000">
                <a:solidFill>
                  <a:srgbClr val="2563EB"/>
                </a:solidFill>
                <a:latin typeface="Inter ExtraBold"/>
              </a:rPr>
              <a:t>01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286000" y="2295144"/>
            <a:ext cx="8869680" cy="36576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800">
                <a:solidFill>
                  <a:srgbClr val="0F172A"/>
                </a:solidFill>
                <a:latin typeface="Inter Bold"/>
              </a:rPr>
              <a:t>The E-Rate changes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286000" y="2660904"/>
            <a:ext cx="8869680" cy="32004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50">
                <a:solidFill>
                  <a:srgbClr val="334155"/>
                </a:solidFill>
                <a:latin typeface="Inter"/>
              </a:rPr>
              <a:t>A plain-English TLDR of the 2026 FCC Program Review.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777240" y="3172968"/>
            <a:ext cx="10607040" cy="896112"/>
          </a:xfrm>
          <a:prstGeom prst="roundRect">
            <a:avLst>
              <a:gd name="adj" fmla="val 12000"/>
            </a:avLst>
          </a:prstGeom>
          <a:solidFill>
            <a:srgbClr val="F4F7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777240" y="3172968"/>
            <a:ext cx="91440" cy="896112"/>
          </a:xfrm>
          <a:prstGeom prst="rect">
            <a:avLst/>
          </a:prstGeom>
          <a:solidFill>
            <a:srgbClr val="2563E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1097280" y="3172968"/>
            <a:ext cx="1097280" cy="896112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3000">
                <a:solidFill>
                  <a:srgbClr val="2563EB"/>
                </a:solidFill>
                <a:latin typeface="Inter ExtraBold"/>
              </a:rPr>
              <a:t>02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286000" y="3319272"/>
            <a:ext cx="8869680" cy="36576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800">
                <a:solidFill>
                  <a:srgbClr val="0F172A"/>
                </a:solidFill>
                <a:latin typeface="Inter Bold"/>
              </a:rPr>
              <a:t>The changes that hit you — and our take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286000" y="3685032"/>
            <a:ext cx="8869680" cy="32004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50">
                <a:solidFill>
                  <a:srgbClr val="334155"/>
                </a:solidFill>
                <a:latin typeface="Inter"/>
              </a:rPr>
              <a:t>What matters for districts, and how we read it.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77240" y="4197096"/>
            <a:ext cx="10607040" cy="896112"/>
          </a:xfrm>
          <a:prstGeom prst="roundRect">
            <a:avLst>
              <a:gd name="adj" fmla="val 12000"/>
            </a:avLst>
          </a:prstGeom>
          <a:solidFill>
            <a:srgbClr val="F4F7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Rectangle 16"/>
          <p:cNvSpPr/>
          <p:nvPr/>
        </p:nvSpPr>
        <p:spPr>
          <a:xfrm>
            <a:off x="777240" y="4197096"/>
            <a:ext cx="91440" cy="896112"/>
          </a:xfrm>
          <a:prstGeom prst="rect">
            <a:avLst/>
          </a:prstGeom>
          <a:solidFill>
            <a:srgbClr val="2563E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TextBox 17"/>
          <p:cNvSpPr txBox="1"/>
          <p:nvPr/>
        </p:nvSpPr>
        <p:spPr>
          <a:xfrm>
            <a:off x="1097280" y="4197096"/>
            <a:ext cx="1097280" cy="896112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3000">
                <a:solidFill>
                  <a:srgbClr val="2563EB"/>
                </a:solidFill>
                <a:latin typeface="Inter ExtraBold"/>
              </a:rPr>
              <a:t>03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286000" y="4343400"/>
            <a:ext cx="8869680" cy="36576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800">
                <a:solidFill>
                  <a:srgbClr val="0F172A"/>
                </a:solidFill>
                <a:latin typeface="Inter Bold"/>
              </a:rPr>
              <a:t>The trends: where funding dies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286000" y="4709160"/>
            <a:ext cx="8869680" cy="32004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50">
                <a:solidFill>
                  <a:srgbClr val="334155"/>
                </a:solidFill>
                <a:latin typeface="Inter"/>
              </a:rPr>
              <a:t>Proprietary data on where districts lose money — Texas vs. nationwide.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777240" y="5221224"/>
            <a:ext cx="10607040" cy="896112"/>
          </a:xfrm>
          <a:prstGeom prst="roundRect">
            <a:avLst>
              <a:gd name="adj" fmla="val 12000"/>
            </a:avLst>
          </a:prstGeom>
          <a:solidFill>
            <a:srgbClr val="F4F7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Rectangle 21"/>
          <p:cNvSpPr/>
          <p:nvPr/>
        </p:nvSpPr>
        <p:spPr>
          <a:xfrm>
            <a:off x="777240" y="5221224"/>
            <a:ext cx="91440" cy="896112"/>
          </a:xfrm>
          <a:prstGeom prst="rect">
            <a:avLst/>
          </a:prstGeom>
          <a:solidFill>
            <a:srgbClr val="2563E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TextBox 22"/>
          <p:cNvSpPr txBox="1"/>
          <p:nvPr/>
        </p:nvSpPr>
        <p:spPr>
          <a:xfrm>
            <a:off x="1097280" y="5221224"/>
            <a:ext cx="1097280" cy="896112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3000">
                <a:solidFill>
                  <a:srgbClr val="2563EB"/>
                </a:solidFill>
                <a:latin typeface="Inter ExtraBold"/>
              </a:rPr>
              <a:t>04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286000" y="5367528"/>
            <a:ext cx="8869680" cy="36576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800">
                <a:solidFill>
                  <a:srgbClr val="0F172A"/>
                </a:solidFill>
                <a:latin typeface="Inter Bold"/>
              </a:rPr>
              <a:t>Getting ready for FY2027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286000" y="5733288"/>
            <a:ext cx="8869680" cy="32004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50">
                <a:solidFill>
                  <a:srgbClr val="334155"/>
                </a:solidFill>
                <a:latin typeface="Inter"/>
              </a:rPr>
              <a:t>Planning best practices and a concrete playbook.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777240" y="713232"/>
            <a:ext cx="10515600" cy="310896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50" spc="180">
                <a:solidFill>
                  <a:srgbClr val="2563EB"/>
                </a:solidFill>
                <a:latin typeface="Inter SemiBold"/>
              </a:rPr>
              <a:t>GETTING READY · YOUR FY2027 PLAYBOOK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1097280"/>
            <a:ext cx="502920" cy="0"/>
          </a:xfrm>
          <a:prstGeom prst="bentConnector3">
            <a:avLst/>
          </a:prstGeom>
          <a:ln w="27940">
            <a:solidFill>
              <a:srgbClr val="2563E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1078992"/>
            <a:ext cx="10698480" cy="109728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</a:pPr>
            <a:r>
              <a:rPr sz="2600">
                <a:solidFill>
                  <a:srgbClr val="0F172A"/>
                </a:solidFill>
                <a:latin typeface="Inter ExtraBold"/>
              </a:rPr>
              <a:t>Stop reacting in January. </a:t>
            </a:r>
            <a:r>
              <a:rPr sz="2600">
                <a:solidFill>
                  <a:srgbClr val="2563EB"/>
                </a:solidFill>
                <a:latin typeface="Inter ExtraBold"/>
              </a:rPr>
              <a:t>Start walking sites now.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1810512"/>
            <a:ext cx="5212080" cy="36576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00" spc="150">
                <a:solidFill>
                  <a:srgbClr val="94A3B8"/>
                </a:solidFill>
                <a:latin typeface="Inter SemiBold"/>
              </a:rPr>
              <a:t>REACTIVE</a:t>
            </a:r>
            <a:r>
              <a:rPr sz="1200">
                <a:solidFill>
                  <a:srgbClr val="64748B"/>
                </a:solidFill>
                <a:latin typeface="Inter"/>
              </a:rPr>
              <a:t>  scramble at the deadline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263640" y="1810512"/>
            <a:ext cx="5212080" cy="36576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00" spc="150">
                <a:solidFill>
                  <a:srgbClr val="2563EB"/>
                </a:solidFill>
                <a:latin typeface="Inter SemiBold"/>
              </a:rPr>
              <a:t>PROACTIVE</a:t>
            </a:r>
            <a:r>
              <a:rPr sz="1200">
                <a:solidFill>
                  <a:srgbClr val="334155"/>
                </a:solidFill>
                <a:latin typeface="Inter"/>
              </a:rPr>
              <a:t>  plan the whole play</a:t>
            </a:r>
          </a:p>
        </p:txBody>
      </p:sp>
      <p:cxnSp>
        <p:nvCxnSpPr>
          <p:cNvPr id="8" name="Connector 7"/>
          <p:cNvCxnSpPr/>
          <p:nvPr/>
        </p:nvCxnSpPr>
        <p:spPr>
          <a:xfrm>
            <a:off x="777240" y="2240280"/>
            <a:ext cx="10607040" cy="0"/>
          </a:xfrm>
          <a:prstGeom prst="bentConnector3">
            <a:avLst/>
          </a:prstGeom>
          <a:ln w="12700">
            <a:solidFill>
              <a:srgbClr val="E2E8F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ounded Rectangle 8"/>
          <p:cNvSpPr/>
          <p:nvPr/>
        </p:nvSpPr>
        <p:spPr>
          <a:xfrm>
            <a:off x="777240" y="2395728"/>
            <a:ext cx="5257800" cy="1316736"/>
          </a:xfrm>
          <a:prstGeom prst="roundRect">
            <a:avLst>
              <a:gd name="adj" fmla="val 6000"/>
            </a:avLst>
          </a:prstGeom>
          <a:solidFill>
            <a:srgbClr val="F4F7FC"/>
          </a:solidFill>
          <a:ln>
            <a:noFill/>
          </a:ln>
          <a:effectLst>
            <a:outerShdw blurRad="140000" dist="38000" dir="5400000" rotWithShape="0">
              <a:srgbClr val="1E293B">
                <a:alpha val="1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1051560" y="2560320"/>
            <a:ext cx="914400" cy="54864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2400">
                <a:solidFill>
                  <a:srgbClr val="2563EB"/>
                </a:solidFill>
                <a:latin typeface="Inter ExtraBold"/>
              </a:rPr>
              <a:t>01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783080" y="2578608"/>
            <a:ext cx="4023360" cy="41148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550">
                <a:solidFill>
                  <a:srgbClr val="0F172A"/>
                </a:solidFill>
                <a:latin typeface="Inter Bold"/>
              </a:rPr>
              <a:t>Start site walks now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783080" y="2962656"/>
            <a:ext cx="3977639" cy="64008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sz="1150">
                <a:solidFill>
                  <a:srgbClr val="334155"/>
                </a:solidFill>
                <a:latin typeface="Inter"/>
              </a:rPr>
              <a:t>Walk every campus while you still have time to act on what you find.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144768" y="2395728"/>
            <a:ext cx="5257800" cy="1316736"/>
          </a:xfrm>
          <a:prstGeom prst="roundRect">
            <a:avLst>
              <a:gd name="adj" fmla="val 6000"/>
            </a:avLst>
          </a:prstGeom>
          <a:solidFill>
            <a:srgbClr val="F4F7FC"/>
          </a:solidFill>
          <a:ln>
            <a:noFill/>
          </a:ln>
          <a:effectLst>
            <a:outerShdw blurRad="140000" dist="38000" dir="5400000" rotWithShape="0">
              <a:srgbClr val="1E293B">
                <a:alpha val="1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6419088" y="2560320"/>
            <a:ext cx="914400" cy="54864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2400">
                <a:solidFill>
                  <a:srgbClr val="2563EB"/>
                </a:solidFill>
                <a:latin typeface="Inter ExtraBold"/>
              </a:rPr>
              <a:t>02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150608" y="2578608"/>
            <a:ext cx="4023360" cy="41148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550">
                <a:solidFill>
                  <a:srgbClr val="0F172A"/>
                </a:solidFill>
                <a:latin typeface="Inter Bold"/>
              </a:rPr>
              <a:t>Know what’s at every site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150608" y="2962656"/>
            <a:ext cx="3977639" cy="64008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sz="1150">
                <a:solidFill>
                  <a:srgbClr val="334155"/>
                </a:solidFill>
                <a:latin typeface="Inter"/>
              </a:rPr>
              <a:t>A current inventory per building: what you have, where, and its cost.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777240" y="3822191"/>
            <a:ext cx="5257800" cy="1316736"/>
          </a:xfrm>
          <a:prstGeom prst="roundRect">
            <a:avLst>
              <a:gd name="adj" fmla="val 6000"/>
            </a:avLst>
          </a:prstGeom>
          <a:solidFill>
            <a:srgbClr val="F4F7FC"/>
          </a:solidFill>
          <a:ln>
            <a:noFill/>
          </a:ln>
          <a:effectLst>
            <a:outerShdw blurRad="140000" dist="38000" dir="5400000" rotWithShape="0">
              <a:srgbClr val="1E293B">
                <a:alpha val="1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TextBox 17"/>
          <p:cNvSpPr txBox="1"/>
          <p:nvPr/>
        </p:nvSpPr>
        <p:spPr>
          <a:xfrm>
            <a:off x="1051560" y="3986783"/>
            <a:ext cx="914400" cy="54864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2400">
                <a:solidFill>
                  <a:srgbClr val="2563EB"/>
                </a:solidFill>
                <a:latin typeface="Inter ExtraBold"/>
              </a:rPr>
              <a:t>03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783080" y="4005072"/>
            <a:ext cx="4023360" cy="41148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550">
                <a:solidFill>
                  <a:srgbClr val="0F172A"/>
                </a:solidFill>
                <a:latin typeface="Inter Bold"/>
              </a:rPr>
              <a:t>Flag EOL / EOS &amp; aging gear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783080" y="4389120"/>
            <a:ext cx="3977639" cy="64008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sz="1150">
                <a:solidFill>
                  <a:srgbClr val="334155"/>
                </a:solidFill>
                <a:latin typeface="Inter"/>
              </a:rPr>
              <a:t>Catch end-of-life equipment before it becomes an emergency buy.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6144768" y="3822191"/>
            <a:ext cx="5257800" cy="1316736"/>
          </a:xfrm>
          <a:prstGeom prst="roundRect">
            <a:avLst>
              <a:gd name="adj" fmla="val 6000"/>
            </a:avLst>
          </a:prstGeom>
          <a:solidFill>
            <a:srgbClr val="F4F7FC"/>
          </a:solidFill>
          <a:ln>
            <a:noFill/>
          </a:ln>
          <a:effectLst>
            <a:outerShdw blurRad="140000" dist="38000" dir="5400000" rotWithShape="0">
              <a:srgbClr val="1E293B">
                <a:alpha val="1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TextBox 21"/>
          <p:cNvSpPr txBox="1"/>
          <p:nvPr/>
        </p:nvSpPr>
        <p:spPr>
          <a:xfrm>
            <a:off x="6419088" y="3986783"/>
            <a:ext cx="914400" cy="54864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2400">
                <a:solidFill>
                  <a:srgbClr val="2563EB"/>
                </a:solidFill>
                <a:latin typeface="Inter ExtraBold"/>
              </a:rPr>
              <a:t>04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150608" y="4005072"/>
            <a:ext cx="4023360" cy="41148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550">
                <a:solidFill>
                  <a:srgbClr val="0F172A"/>
                </a:solidFill>
                <a:latin typeface="Inter Bold"/>
              </a:rPr>
              <a:t>Mark your problem campuses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150608" y="4389120"/>
            <a:ext cx="3977639" cy="64008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sz="1150">
                <a:solidFill>
                  <a:srgbClr val="334155"/>
                </a:solidFill>
                <a:latin typeface="Inter"/>
              </a:rPr>
              <a:t>Chronic-issue buildings are your FY2027 priorities — bid them first.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777240" y="5285232"/>
            <a:ext cx="10607040" cy="1060704"/>
          </a:xfrm>
          <a:prstGeom prst="roundRect">
            <a:avLst>
              <a:gd name="adj" fmla="val 6000"/>
            </a:avLst>
          </a:prstGeom>
          <a:solidFill>
            <a:srgbClr val="EAF1FD"/>
          </a:solidFill>
          <a:ln>
            <a:noFill/>
          </a:ln>
          <a:effectLst>
            <a:outerShdw blurRad="140000" dist="38000" dir="5400000" rotWithShape="0">
              <a:srgbClr val="1E293B">
                <a:alpha val="1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Rectangle 25"/>
          <p:cNvSpPr/>
          <p:nvPr/>
        </p:nvSpPr>
        <p:spPr>
          <a:xfrm>
            <a:off x="777240" y="5285232"/>
            <a:ext cx="109728" cy="1060704"/>
          </a:xfrm>
          <a:prstGeom prst="rect">
            <a:avLst/>
          </a:prstGeom>
          <a:solidFill>
            <a:srgbClr val="2563E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TextBox 26"/>
          <p:cNvSpPr txBox="1"/>
          <p:nvPr/>
        </p:nvSpPr>
        <p:spPr>
          <a:xfrm>
            <a:off x="1097280" y="5413248"/>
            <a:ext cx="7863840" cy="292608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50" spc="80">
                <a:solidFill>
                  <a:srgbClr val="2563EB"/>
                </a:solidFill>
                <a:latin typeface="Inter SemiBold"/>
              </a:rPr>
              <a:t>AT THIS CONFERENCE · FREE E-RATE DATA PULL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097280" y="5705856"/>
            <a:ext cx="7955279" cy="59436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18000"/>
              </a:lnSpc>
              <a:spcBef>
                <a:spcPts val="0"/>
              </a:spcBef>
              <a:spcAft>
                <a:spcPts val="0"/>
              </a:spcAft>
            </a:pPr>
            <a:r>
              <a:rPr sz="1250">
                <a:solidFill>
                  <a:srgbClr val="334155"/>
                </a:solidFill>
                <a:latin typeface="Inter"/>
              </a:rPr>
              <a:t>We’ll pull your full picture — every deadline, all your equipment, and every site. Ready tomorrow; we’ll set a time to walk through it at Booth 203.</a:t>
            </a:r>
          </a:p>
        </p:txBody>
      </p:sp>
      <p:pic>
        <p:nvPicPr>
          <p:cNvPr id="29" name="Picture 28" descr="qr_hubspo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55480" y="5394960"/>
            <a:ext cx="841248" cy="841248"/>
          </a:xfrm>
          <a:prstGeom prst="rect">
            <a:avLst/>
          </a:prstGeom>
        </p:spPr>
      </p:pic>
      <p:sp>
        <p:nvSpPr>
          <p:cNvPr id="30" name="TextBox 29"/>
          <p:cNvSpPr txBox="1"/>
          <p:nvPr/>
        </p:nvSpPr>
        <p:spPr>
          <a:xfrm>
            <a:off x="10424160" y="5440680"/>
            <a:ext cx="1005840" cy="841248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000" spc="50">
                <a:solidFill>
                  <a:srgbClr val="2563EB"/>
                </a:solidFill>
                <a:latin typeface="Inter SemiBold"/>
              </a:rPr>
              <a:t>SCAN</a:t>
            </a:r>
          </a:p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000">
                <a:solidFill>
                  <a:srgbClr val="334155"/>
                </a:solidFill>
                <a:latin typeface="Inter"/>
              </a:rPr>
              <a:t>to</a:t>
            </a:r>
          </a:p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000">
                <a:solidFill>
                  <a:srgbClr val="334155"/>
                </a:solidFill>
                <a:latin typeface="Inter"/>
              </a:rPr>
              <a:t>start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905695" y="6400800"/>
            <a:ext cx="1645920" cy="27432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000">
                <a:solidFill>
                  <a:srgbClr val="2563EB"/>
                </a:solidFill>
                <a:latin typeface="Inter SemiBold"/>
              </a:rPr>
              <a:t>20</a:t>
            </a:r>
            <a:r>
              <a:rPr sz="1000">
                <a:solidFill>
                  <a:srgbClr val="94A3B8"/>
                </a:solidFill>
                <a:latin typeface="Inter"/>
              </a:rPr>
              <a:t> / 22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777240" y="713232"/>
            <a:ext cx="10515600" cy="310896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50" spc="180">
                <a:solidFill>
                  <a:srgbClr val="2563EB"/>
                </a:solidFill>
                <a:latin typeface="Inter SemiBold"/>
              </a:rPr>
              <a:t>THE PLATFORM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1097280"/>
            <a:ext cx="502920" cy="0"/>
          </a:xfrm>
          <a:prstGeom prst="bentConnector3">
            <a:avLst/>
          </a:prstGeom>
          <a:ln w="27940">
            <a:solidFill>
              <a:srgbClr val="2563E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1024128"/>
            <a:ext cx="10698480" cy="91440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</a:pPr>
            <a:r>
              <a:rPr sz="2600">
                <a:solidFill>
                  <a:srgbClr val="0F172A"/>
                </a:solidFill>
                <a:latin typeface="Inter ExtraBold"/>
              </a:rPr>
              <a:t>Everything we just walked through — </a:t>
            </a:r>
            <a:r>
              <a:rPr sz="2600">
                <a:solidFill>
                  <a:srgbClr val="2563EB"/>
                </a:solidFill>
                <a:latin typeface="Inter ExtraBold"/>
              </a:rPr>
              <a:t>ErateSync does it for you.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1965960"/>
            <a:ext cx="10698480" cy="41148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500">
                <a:solidFill>
                  <a:srgbClr val="2563EB"/>
                </a:solidFill>
                <a:latin typeface="Inter Bold"/>
              </a:rPr>
              <a:t>Find it.  Win it.  Keep it compliant.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77240" y="2514600"/>
            <a:ext cx="3337560" cy="2697480"/>
          </a:xfrm>
          <a:prstGeom prst="roundRect">
            <a:avLst>
              <a:gd name="adj" fmla="val 5000"/>
            </a:avLst>
          </a:prstGeom>
          <a:solidFill>
            <a:srgbClr val="F4F7FC"/>
          </a:solidFill>
          <a:ln>
            <a:noFill/>
          </a:ln>
          <a:effectLst>
            <a:outerShdw blurRad="140000" dist="38000" dir="5400000" rotWithShape="0">
              <a:srgbClr val="1E293B">
                <a:alpha val="1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ounded Rectangle 7"/>
          <p:cNvSpPr/>
          <p:nvPr/>
        </p:nvSpPr>
        <p:spPr>
          <a:xfrm>
            <a:off x="777240" y="2514600"/>
            <a:ext cx="3337560" cy="502920"/>
          </a:xfrm>
          <a:prstGeom prst="roundRect">
            <a:avLst>
              <a:gd name="adj" fmla="val 0"/>
            </a:avLst>
          </a:prstGeom>
          <a:solidFill>
            <a:srgbClr val="2563E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777240" y="2514600"/>
            <a:ext cx="3337560" cy="50292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50" spc="180">
                <a:solidFill>
                  <a:srgbClr val="FFFFFF"/>
                </a:solidFill>
                <a:latin typeface="Inter Bold"/>
              </a:rPr>
              <a:t>FIND IT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51560" y="3154680"/>
            <a:ext cx="2834639" cy="59436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</a:pPr>
            <a:r>
              <a:rPr sz="1550">
                <a:solidFill>
                  <a:srgbClr val="0F172A"/>
                </a:solidFill>
                <a:latin typeface="Inter Bold"/>
              </a:rPr>
              <a:t>Deadline tracking &amp; alerts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51560" y="3794760"/>
            <a:ext cx="2834639" cy="100584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18000"/>
              </a:lnSpc>
              <a:spcBef>
                <a:spcPts val="0"/>
              </a:spcBef>
              <a:spcAft>
                <a:spcPts val="0"/>
              </a:spcAft>
            </a:pPr>
            <a:r>
              <a:rPr sz="1150">
                <a:solidFill>
                  <a:srgbClr val="334155"/>
                </a:solidFill>
                <a:latin typeface="Inter"/>
              </a:rPr>
              <a:t>No more missed 486, SPAC, or invoice dates — plus C2 budget, asset &amp; site visibility for FY2027 planning.</a:t>
            </a:r>
          </a:p>
        </p:txBody>
      </p:sp>
      <p:cxnSp>
        <p:nvCxnSpPr>
          <p:cNvPr id="12" name="Connector 11"/>
          <p:cNvCxnSpPr/>
          <p:nvPr/>
        </p:nvCxnSpPr>
        <p:spPr>
          <a:xfrm>
            <a:off x="1051560" y="4754880"/>
            <a:ext cx="2788920" cy="0"/>
          </a:xfrm>
          <a:prstGeom prst="bentConnector3">
            <a:avLst/>
          </a:prstGeom>
          <a:ln w="12700">
            <a:solidFill>
              <a:srgbClr val="E2E8F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051560" y="4846320"/>
            <a:ext cx="2834639" cy="36576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050">
                <a:solidFill>
                  <a:srgbClr val="2563EB"/>
                </a:solidFill>
                <a:latin typeface="Inter Bold"/>
              </a:rPr>
              <a:t>→ </a:t>
            </a:r>
            <a:r>
              <a:rPr sz="1050">
                <a:solidFill>
                  <a:srgbClr val="2563EB"/>
                </a:solidFill>
                <a:latin typeface="Inter SemiBold"/>
              </a:rPr>
              <a:t>Kills the deadline &amp; C2 leaks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4416552" y="2514600"/>
            <a:ext cx="3337560" cy="2697480"/>
          </a:xfrm>
          <a:prstGeom prst="roundRect">
            <a:avLst>
              <a:gd name="adj" fmla="val 5000"/>
            </a:avLst>
          </a:prstGeom>
          <a:solidFill>
            <a:srgbClr val="F4F7FC"/>
          </a:solidFill>
          <a:ln>
            <a:noFill/>
          </a:ln>
          <a:effectLst>
            <a:outerShdw blurRad="140000" dist="38000" dir="5400000" rotWithShape="0">
              <a:srgbClr val="1E293B">
                <a:alpha val="1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ounded Rectangle 14"/>
          <p:cNvSpPr/>
          <p:nvPr/>
        </p:nvSpPr>
        <p:spPr>
          <a:xfrm>
            <a:off x="4416552" y="2514600"/>
            <a:ext cx="3337560" cy="502920"/>
          </a:xfrm>
          <a:prstGeom prst="roundRect">
            <a:avLst>
              <a:gd name="adj" fmla="val 0"/>
            </a:avLst>
          </a:prstGeom>
          <a:solidFill>
            <a:srgbClr val="2563E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4416552" y="2514600"/>
            <a:ext cx="3337560" cy="50292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50" spc="180">
                <a:solidFill>
                  <a:srgbClr val="FFFFFF"/>
                </a:solidFill>
                <a:latin typeface="Inter Bold"/>
              </a:rPr>
              <a:t>WIN IT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690872" y="3154680"/>
            <a:ext cx="2834639" cy="59436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</a:pPr>
            <a:r>
              <a:rPr sz="1550">
                <a:solidFill>
                  <a:srgbClr val="0F172A"/>
                </a:solidFill>
                <a:latin typeface="Inter Bold"/>
              </a:rPr>
              <a:t>Form 470 / 471 compliance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690872" y="3794760"/>
            <a:ext cx="2834639" cy="100584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18000"/>
              </a:lnSpc>
              <a:spcBef>
                <a:spcPts val="0"/>
              </a:spcBef>
              <a:spcAft>
                <a:spcPts val="0"/>
              </a:spcAft>
            </a:pPr>
            <a:r>
              <a:rPr sz="1150">
                <a:solidFill>
                  <a:srgbClr val="334155"/>
                </a:solidFill>
                <a:latin typeface="Inter"/>
              </a:rPr>
              <a:t>RFP generation, competitive-bid scoring, and 470↔471 alignment built in.</a:t>
            </a:r>
          </a:p>
        </p:txBody>
      </p:sp>
      <p:cxnSp>
        <p:nvCxnSpPr>
          <p:cNvPr id="19" name="Connector 18"/>
          <p:cNvCxnSpPr/>
          <p:nvPr/>
        </p:nvCxnSpPr>
        <p:spPr>
          <a:xfrm>
            <a:off x="4690872" y="4754880"/>
            <a:ext cx="2788920" cy="0"/>
          </a:xfrm>
          <a:prstGeom prst="bentConnector3">
            <a:avLst/>
          </a:prstGeom>
          <a:ln w="12700">
            <a:solidFill>
              <a:srgbClr val="E2E8F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4690872" y="4846320"/>
            <a:ext cx="2834639" cy="36576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050">
                <a:solidFill>
                  <a:srgbClr val="2563EB"/>
                </a:solidFill>
                <a:latin typeface="Inter Bold"/>
              </a:rPr>
              <a:t>→ </a:t>
            </a:r>
            <a:r>
              <a:rPr sz="1050">
                <a:solidFill>
                  <a:srgbClr val="2563EB"/>
                </a:solidFill>
                <a:latin typeface="Inter SemiBold"/>
              </a:rPr>
              <a:t>Kills the 46% denial cause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8055864" y="2514600"/>
            <a:ext cx="3337560" cy="2697480"/>
          </a:xfrm>
          <a:prstGeom prst="roundRect">
            <a:avLst>
              <a:gd name="adj" fmla="val 5000"/>
            </a:avLst>
          </a:prstGeom>
          <a:solidFill>
            <a:srgbClr val="F4F7FC"/>
          </a:solidFill>
          <a:ln>
            <a:noFill/>
          </a:ln>
          <a:effectLst>
            <a:outerShdw blurRad="140000" dist="38000" dir="5400000" rotWithShape="0">
              <a:srgbClr val="1E293B">
                <a:alpha val="1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Rounded Rectangle 21"/>
          <p:cNvSpPr/>
          <p:nvPr/>
        </p:nvSpPr>
        <p:spPr>
          <a:xfrm>
            <a:off x="8055864" y="2514600"/>
            <a:ext cx="3337560" cy="502920"/>
          </a:xfrm>
          <a:prstGeom prst="roundRect">
            <a:avLst>
              <a:gd name="adj" fmla="val 0"/>
            </a:avLst>
          </a:prstGeom>
          <a:solidFill>
            <a:srgbClr val="2563E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TextBox 22"/>
          <p:cNvSpPr txBox="1"/>
          <p:nvPr/>
        </p:nvSpPr>
        <p:spPr>
          <a:xfrm>
            <a:off x="8055864" y="2514600"/>
            <a:ext cx="3337560" cy="50292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50" spc="180">
                <a:solidFill>
                  <a:srgbClr val="FFFFFF"/>
                </a:solidFill>
                <a:latin typeface="Inter Bold"/>
              </a:rPr>
              <a:t>KEEP IT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330184" y="3154680"/>
            <a:ext cx="2834639" cy="59436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</a:pPr>
            <a:r>
              <a:rPr sz="1550">
                <a:solidFill>
                  <a:srgbClr val="0F172A"/>
                </a:solidFill>
                <a:latin typeface="Inter Bold"/>
              </a:rPr>
              <a:t>Audit-readiness, by FRN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330184" y="3794760"/>
            <a:ext cx="2834639" cy="100584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18000"/>
              </a:lnSpc>
              <a:spcBef>
                <a:spcPts val="0"/>
              </a:spcBef>
              <a:spcAft>
                <a:spcPts val="0"/>
              </a:spcAft>
            </a:pPr>
            <a:r>
              <a:rPr sz="1150">
                <a:solidFill>
                  <a:srgbClr val="334155"/>
                </a:solidFill>
                <a:latin typeface="Inter"/>
              </a:rPr>
              <a:t>Documentation organized the way auditors ask for it — ready before the notice.</a:t>
            </a:r>
          </a:p>
        </p:txBody>
      </p:sp>
      <p:cxnSp>
        <p:nvCxnSpPr>
          <p:cNvPr id="26" name="Connector 25"/>
          <p:cNvCxnSpPr/>
          <p:nvPr/>
        </p:nvCxnSpPr>
        <p:spPr>
          <a:xfrm>
            <a:off x="8330184" y="4754880"/>
            <a:ext cx="2788920" cy="0"/>
          </a:xfrm>
          <a:prstGeom prst="bentConnector3">
            <a:avLst/>
          </a:prstGeom>
          <a:ln w="12700">
            <a:solidFill>
              <a:srgbClr val="E2E8F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8330184" y="4846320"/>
            <a:ext cx="2834639" cy="36576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050">
                <a:solidFill>
                  <a:srgbClr val="2563EB"/>
                </a:solidFill>
                <a:latin typeface="Inter Bold"/>
              </a:rPr>
              <a:t>→ </a:t>
            </a:r>
            <a:r>
              <a:rPr sz="1050">
                <a:solidFill>
                  <a:srgbClr val="2563EB"/>
                </a:solidFill>
                <a:latin typeface="Inter SemiBold"/>
              </a:rPr>
              <a:t>Answers the #1 audit finding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777240" y="5413248"/>
            <a:ext cx="10607040" cy="960120"/>
          </a:xfrm>
          <a:prstGeom prst="roundRect">
            <a:avLst>
              <a:gd name="adj" fmla="val 6000"/>
            </a:avLst>
          </a:prstGeom>
          <a:solidFill>
            <a:srgbClr val="EAF1F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Rectangle 28"/>
          <p:cNvSpPr/>
          <p:nvPr/>
        </p:nvSpPr>
        <p:spPr>
          <a:xfrm>
            <a:off x="777240" y="5413248"/>
            <a:ext cx="109728" cy="960120"/>
          </a:xfrm>
          <a:prstGeom prst="rect">
            <a:avLst/>
          </a:prstGeom>
          <a:solidFill>
            <a:srgbClr val="2563E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0" name="TextBox 29"/>
          <p:cNvSpPr txBox="1"/>
          <p:nvPr/>
        </p:nvSpPr>
        <p:spPr>
          <a:xfrm>
            <a:off x="1097280" y="5541264"/>
            <a:ext cx="7680960" cy="45720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00" spc="80">
                <a:solidFill>
                  <a:srgbClr val="2563EB"/>
                </a:solidFill>
                <a:latin typeface="Inter SemiBold"/>
              </a:rPr>
              <a:t>TRUSTED BY TEXAS DISTRICTS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097280" y="5852160"/>
            <a:ext cx="7772400" cy="45720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350">
                <a:solidFill>
                  <a:srgbClr val="0F172A"/>
                </a:solidFill>
                <a:latin typeface="Inter Bold"/>
              </a:rPr>
              <a:t>Socorro ISD · Alvin ISD · Georgetown ISD</a:t>
            </a:r>
            <a:r>
              <a:rPr sz="1350">
                <a:solidFill>
                  <a:srgbClr val="334155"/>
                </a:solidFill>
                <a:latin typeface="Inter"/>
              </a:rPr>
              <a:t>  and many more.  </a:t>
            </a:r>
            <a:r>
              <a:rPr sz="1150">
                <a:solidFill>
                  <a:srgbClr val="64748B"/>
                </a:solidFill>
                <a:latin typeface="Inter"/>
              </a:rPr>
              <a:t>On contract via TIPS &amp; Texas DIR (DIR-CPO-5316).</a:t>
            </a:r>
          </a:p>
        </p:txBody>
      </p:sp>
      <p:pic>
        <p:nvPicPr>
          <p:cNvPr id="32" name="Picture 31" descr="qr_socorr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98280" y="5522976"/>
            <a:ext cx="749808" cy="749808"/>
          </a:xfrm>
          <a:prstGeom prst="rect">
            <a:avLst/>
          </a:prstGeom>
        </p:spPr>
      </p:pic>
      <p:sp>
        <p:nvSpPr>
          <p:cNvPr id="33" name="TextBox 32"/>
          <p:cNvSpPr txBox="1"/>
          <p:nvPr/>
        </p:nvSpPr>
        <p:spPr>
          <a:xfrm>
            <a:off x="9921240" y="5596128"/>
            <a:ext cx="1554480" cy="64008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950" spc="50">
                <a:solidFill>
                  <a:srgbClr val="2563EB"/>
                </a:solidFill>
                <a:latin typeface="Inter SemiBold"/>
              </a:rPr>
              <a:t>SCAN →</a:t>
            </a:r>
          </a:p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150">
                <a:solidFill>
                  <a:srgbClr val="0F172A"/>
                </a:solidFill>
                <a:latin typeface="Inter Bold"/>
              </a:rPr>
              <a:t>Socorro ISD</a:t>
            </a:r>
          </a:p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050">
                <a:solidFill>
                  <a:srgbClr val="334155"/>
                </a:solidFill>
                <a:latin typeface="Inter"/>
              </a:rPr>
              <a:t>case study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9905695" y="6400800"/>
            <a:ext cx="1645920" cy="27432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000">
                <a:solidFill>
                  <a:srgbClr val="2563EB"/>
                </a:solidFill>
                <a:latin typeface="Inter SemiBold"/>
              </a:rPr>
              <a:t>21</a:t>
            </a:r>
            <a:r>
              <a:rPr sz="1000">
                <a:solidFill>
                  <a:srgbClr val="94A3B8"/>
                </a:solidFill>
                <a:latin typeface="Inter"/>
              </a:rPr>
              <a:t> / 22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1F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92608" cy="6858000"/>
          </a:xfrm>
          <a:prstGeom prst="rect">
            <a:avLst/>
          </a:prstGeom>
          <a:solidFill>
            <a:srgbClr val="2563E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4" name="Picture 3" descr="logo-whit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8680" y="658368"/>
            <a:ext cx="420624" cy="42062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417320" y="658368"/>
            <a:ext cx="5486400" cy="420624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800">
                <a:solidFill>
                  <a:srgbClr val="FFFFFF"/>
                </a:solidFill>
                <a:latin typeface="Inter Bold"/>
              </a:rPr>
              <a:t>ErateSync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68680" y="1627632"/>
            <a:ext cx="10515600" cy="36576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00" spc="250">
                <a:solidFill>
                  <a:srgbClr val="60A5FA"/>
                </a:solidFill>
                <a:latin typeface="Inter SemiBold"/>
              </a:rPr>
              <a:t>THE CLOSE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2960" y="2029968"/>
            <a:ext cx="10972800" cy="86868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200">
                <a:solidFill>
                  <a:srgbClr val="FFFFFF"/>
                </a:solidFill>
                <a:latin typeface="Inter ExtraBold"/>
              </a:rPr>
              <a:t>E-Rate rewards the prepared.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2960" y="2907792"/>
            <a:ext cx="10972800" cy="86868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200">
                <a:solidFill>
                  <a:srgbClr val="FFFFFF"/>
                </a:solidFill>
                <a:latin typeface="Inter ExtraBold"/>
              </a:rPr>
              <a:t>Let’s get you </a:t>
            </a:r>
            <a:r>
              <a:rPr sz="4200">
                <a:solidFill>
                  <a:srgbClr val="60A5FA"/>
                </a:solidFill>
                <a:latin typeface="Inter ExtraBold"/>
              </a:rPr>
              <a:t>ready.</a:t>
            </a:r>
          </a:p>
        </p:txBody>
      </p:sp>
      <p:cxnSp>
        <p:nvCxnSpPr>
          <p:cNvPr id="9" name="Connector 8"/>
          <p:cNvCxnSpPr/>
          <p:nvPr/>
        </p:nvCxnSpPr>
        <p:spPr>
          <a:xfrm>
            <a:off x="886968" y="3931920"/>
            <a:ext cx="1947672" cy="0"/>
          </a:xfrm>
          <a:prstGeom prst="bentConnector3">
            <a:avLst/>
          </a:prstGeom>
          <a:ln w="31750">
            <a:solidFill>
              <a:srgbClr val="2563E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868680" y="4078224"/>
            <a:ext cx="7498079" cy="41148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500">
                <a:solidFill>
                  <a:srgbClr val="FFFFFF"/>
                </a:solidFill>
                <a:latin typeface="Inter Bold"/>
              </a:rPr>
              <a:t>Don’t leave FY2027 to chance. </a:t>
            </a:r>
            <a:r>
              <a:rPr sz="1500">
                <a:solidFill>
                  <a:srgbClr val="60A5FA"/>
                </a:solidFill>
                <a:latin typeface="Inter Medium"/>
              </a:rPr>
              <a:t>Start right now — two ways: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868680" y="4498848"/>
            <a:ext cx="3611880" cy="1353312"/>
          </a:xfrm>
          <a:prstGeom prst="roundRect">
            <a:avLst>
              <a:gd name="adj" fmla="val 7000"/>
            </a:avLst>
          </a:prstGeom>
          <a:solidFill>
            <a:srgbClr val="122A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868680" y="4498848"/>
            <a:ext cx="109728" cy="1353312"/>
          </a:xfrm>
          <a:prstGeom prst="rect">
            <a:avLst/>
          </a:prstGeom>
          <a:solidFill>
            <a:srgbClr val="2563E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1161288" y="4645152"/>
            <a:ext cx="3246120" cy="36576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50" spc="80">
                <a:solidFill>
                  <a:srgbClr val="60A5FA"/>
                </a:solidFill>
                <a:latin typeface="Inter Bold"/>
              </a:rPr>
              <a:t>1   SCAN &amp; SEE YOUR DATA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61288" y="5029200"/>
            <a:ext cx="3246120" cy="73152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22000"/>
              </a:lnSpc>
              <a:spcBef>
                <a:spcPts val="0"/>
              </a:spcBef>
              <a:spcAft>
                <a:spcPts val="0"/>
              </a:spcAft>
            </a:pPr>
            <a:r>
              <a:rPr sz="1150">
                <a:solidFill>
                  <a:srgbClr val="FFFFFF"/>
                </a:solidFill>
                <a:latin typeface="Inter"/>
              </a:rPr>
              <a:t>Scan the code — we pull your full E-Rate</a:t>
            </a:r>
          </a:p>
          <a:p>
            <a:pPr algn="l">
              <a:lnSpc>
                <a:spcPct val="122000"/>
              </a:lnSpc>
              <a:spcBef>
                <a:spcPts val="0"/>
              </a:spcBef>
              <a:spcAft>
                <a:spcPts val="0"/>
              </a:spcAft>
            </a:pPr>
            <a:r>
              <a:rPr sz="1150">
                <a:solidFill>
                  <a:srgbClr val="C7D5EC"/>
                </a:solidFill>
                <a:latin typeface="Inter"/>
              </a:rPr>
              <a:t>picture overnight. Every dollar &amp; site. Free.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4709160" y="4498848"/>
            <a:ext cx="3611880" cy="1353312"/>
          </a:xfrm>
          <a:prstGeom prst="roundRect">
            <a:avLst>
              <a:gd name="adj" fmla="val 7000"/>
            </a:avLst>
          </a:prstGeom>
          <a:solidFill>
            <a:srgbClr val="122A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Rectangle 15"/>
          <p:cNvSpPr/>
          <p:nvPr/>
        </p:nvSpPr>
        <p:spPr>
          <a:xfrm>
            <a:off x="4709160" y="4498848"/>
            <a:ext cx="109728" cy="1353312"/>
          </a:xfrm>
          <a:prstGeom prst="rect">
            <a:avLst/>
          </a:prstGeom>
          <a:solidFill>
            <a:srgbClr val="2563E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5001768" y="4645152"/>
            <a:ext cx="3246120" cy="36576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50" spc="80">
                <a:solidFill>
                  <a:srgbClr val="60A5FA"/>
                </a:solidFill>
                <a:latin typeface="Inter Bold"/>
              </a:rPr>
              <a:t>2   TALK TO US — BOOTH 203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001768" y="5029200"/>
            <a:ext cx="3246120" cy="73152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22000"/>
              </a:lnSpc>
              <a:spcBef>
                <a:spcPts val="0"/>
              </a:spcBef>
              <a:spcAft>
                <a:spcPts val="0"/>
              </a:spcAft>
            </a:pPr>
            <a:r>
              <a:rPr sz="1150">
                <a:solidFill>
                  <a:srgbClr val="FFFFFF"/>
                </a:solidFill>
                <a:latin typeface="Inter"/>
              </a:rPr>
              <a:t>Free FY2027 needs assessment, live on</a:t>
            </a:r>
          </a:p>
          <a:p>
            <a:pPr algn="l">
              <a:lnSpc>
                <a:spcPct val="122000"/>
              </a:lnSpc>
              <a:spcBef>
                <a:spcPts val="0"/>
              </a:spcBef>
              <a:spcAft>
                <a:spcPts val="0"/>
              </a:spcAft>
            </a:pPr>
            <a:r>
              <a:rPr sz="1150">
                <a:solidFill>
                  <a:srgbClr val="C7D5EC"/>
                </a:solidFill>
                <a:latin typeface="Inter"/>
              </a:rPr>
              <a:t>the floor. We’ll map your at-risk funding.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8641080" y="4206240"/>
            <a:ext cx="2834640" cy="1645920"/>
          </a:xfrm>
          <a:prstGeom prst="roundRect">
            <a:avLst>
              <a:gd name="adj" fmla="val 7000"/>
            </a:avLst>
          </a:prstGeom>
          <a:solidFill>
            <a:srgbClr val="FFFFFF"/>
          </a:solidFill>
          <a:ln>
            <a:noFill/>
          </a:ln>
          <a:effectLst>
            <a:outerShdw blurRad="140000" dist="38000" dir="5400000" rotWithShape="0">
              <a:srgbClr val="1E293B">
                <a:alpha val="1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0" name="Picture 19" descr="qr_hubspot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46336" y="4334256"/>
            <a:ext cx="1005840" cy="1005840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8641080" y="5413248"/>
            <a:ext cx="2834640" cy="36576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500">
                <a:solidFill>
                  <a:srgbClr val="1E3A8A"/>
                </a:solidFill>
                <a:latin typeface="Inter ExtraBold"/>
              </a:rPr>
              <a:t>SCAN NOW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641080" y="5669280"/>
            <a:ext cx="2834640" cy="27432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050">
                <a:solidFill>
                  <a:srgbClr val="64748B"/>
                </a:solidFill>
                <a:latin typeface="Inter"/>
              </a:rPr>
              <a:t>free · ready by tomorrow</a:t>
            </a:r>
          </a:p>
        </p:txBody>
      </p:sp>
      <p:sp>
        <p:nvSpPr>
          <p:cNvPr id="23" name="Rectangle 22"/>
          <p:cNvSpPr/>
          <p:nvPr/>
        </p:nvSpPr>
        <p:spPr>
          <a:xfrm>
            <a:off x="0" y="6016752"/>
            <a:ext cx="12191695" cy="841248"/>
          </a:xfrm>
          <a:prstGeom prst="rect">
            <a:avLst/>
          </a:prstGeom>
          <a:solidFill>
            <a:srgbClr val="122A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TextBox 23"/>
          <p:cNvSpPr txBox="1"/>
          <p:nvPr/>
        </p:nvSpPr>
        <p:spPr>
          <a:xfrm>
            <a:off x="868680" y="6071616"/>
            <a:ext cx="8229600" cy="77724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500">
                <a:solidFill>
                  <a:srgbClr val="FFFFFF"/>
                </a:solidFill>
                <a:latin typeface="Inter Bold"/>
              </a:rPr>
              <a:t>Thank you — Elijah Goins &amp; Beverly Sutherland</a:t>
            </a:r>
          </a:p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100">
                <a:solidFill>
                  <a:srgbClr val="C7D5EC"/>
                </a:solidFill>
                <a:latin typeface="Inter"/>
              </a:rPr>
              <a:t>Co-founders, ErateSync  ·  2026 TETL Summer Conference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168335" y="6144768"/>
            <a:ext cx="3291840" cy="54864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00">
                <a:solidFill>
                  <a:srgbClr val="60A5FA"/>
                </a:solidFill>
                <a:latin typeface="Inter Bold"/>
              </a:rPr>
              <a:t>Questions? </a:t>
            </a:r>
            <a:r>
              <a:rPr sz="1300">
                <a:solidFill>
                  <a:srgbClr val="FFFFFF"/>
                </a:solidFill>
                <a:latin typeface="Inter Bold"/>
              </a:rPr>
              <a:t>Let’s talk.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777240" y="713232"/>
            <a:ext cx="10515600" cy="310896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50" spc="180">
                <a:solidFill>
                  <a:srgbClr val="2563EB"/>
                </a:solidFill>
                <a:latin typeface="Inter SemiBold"/>
              </a:rPr>
              <a:t>THE 2026 FCC PROGRAM REVIEW · TLDR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1097280"/>
            <a:ext cx="502920" cy="0"/>
          </a:xfrm>
          <a:prstGeom prst="bentConnector3">
            <a:avLst/>
          </a:prstGeom>
          <a:ln w="27940">
            <a:solidFill>
              <a:srgbClr val="2563E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1078992"/>
            <a:ext cx="10698480" cy="109728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</a:pPr>
            <a:r>
              <a:rPr sz="3000">
                <a:solidFill>
                  <a:srgbClr val="0F172A"/>
                </a:solidFill>
                <a:latin typeface="Inter ExtraBold"/>
              </a:rPr>
              <a:t>42 proposals. </a:t>
            </a:r>
            <a:r>
              <a:rPr sz="3000">
                <a:solidFill>
                  <a:srgbClr val="2563EB"/>
                </a:solidFill>
                <a:latin typeface="Inter ExtraBold"/>
              </a:rPr>
              <a:t>Four buckets that matter.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77240" y="2011680"/>
            <a:ext cx="5212080" cy="1325880"/>
          </a:xfrm>
          <a:prstGeom prst="roundRect">
            <a:avLst>
              <a:gd name="adj" fmla="val 8000"/>
            </a:avLst>
          </a:prstGeom>
          <a:solidFill>
            <a:srgbClr val="F4F7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777240" y="2011680"/>
            <a:ext cx="91440" cy="1325880"/>
          </a:xfrm>
          <a:prstGeom prst="rect">
            <a:avLst/>
          </a:prstGeom>
          <a:solidFill>
            <a:srgbClr val="94A3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1069848" y="2157984"/>
            <a:ext cx="4754880" cy="36576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700">
                <a:solidFill>
                  <a:srgbClr val="0F172A"/>
                </a:solidFill>
                <a:latin typeface="Inter ExtraBold"/>
              </a:rPr>
              <a:t>NPRM</a:t>
            </a:r>
            <a:r>
              <a:rPr sz="1250">
                <a:solidFill>
                  <a:srgbClr val="64748B"/>
                </a:solidFill>
                <a:latin typeface="Inter Medium"/>
              </a:rPr>
              <a:t>   Notice of Proposed Rulemaking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9848" y="2560320"/>
            <a:ext cx="4663440" cy="73152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18000"/>
              </a:lnSpc>
              <a:spcBef>
                <a:spcPts val="0"/>
              </a:spcBef>
              <a:spcAft>
                <a:spcPts val="0"/>
              </a:spcAft>
            </a:pPr>
            <a:r>
              <a:rPr sz="1200">
                <a:solidFill>
                  <a:srgbClr val="334155"/>
                </a:solidFill>
                <a:latin typeface="Inter"/>
              </a:rPr>
              <a:t>The FCC says “we’re considering these changes — comment.” Concepts, not yet binding.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172200" y="2011680"/>
            <a:ext cx="5212080" cy="1325880"/>
          </a:xfrm>
          <a:prstGeom prst="roundRect">
            <a:avLst>
              <a:gd name="adj" fmla="val 8000"/>
            </a:avLst>
          </a:prstGeom>
          <a:solidFill>
            <a:srgbClr val="F4F7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6172200" y="2011680"/>
            <a:ext cx="91440" cy="1325880"/>
          </a:xfrm>
          <a:prstGeom prst="rect">
            <a:avLst/>
          </a:prstGeom>
          <a:solidFill>
            <a:srgbClr val="2563E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6464808" y="2157984"/>
            <a:ext cx="4754880" cy="36576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700">
                <a:solidFill>
                  <a:srgbClr val="0F172A"/>
                </a:solidFill>
                <a:latin typeface="Inter ExtraBold"/>
              </a:rPr>
              <a:t>FNPRM</a:t>
            </a:r>
            <a:r>
              <a:rPr sz="1250">
                <a:solidFill>
                  <a:srgbClr val="64748B"/>
                </a:solidFill>
                <a:latin typeface="Inter Medium"/>
              </a:rPr>
              <a:t>   Further Notice of Proposed Rulemaking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64808" y="2560320"/>
            <a:ext cx="4663440" cy="73152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18000"/>
              </a:lnSpc>
              <a:spcBef>
                <a:spcPts val="0"/>
              </a:spcBef>
              <a:spcAft>
                <a:spcPts val="0"/>
              </a:spcAft>
            </a:pPr>
            <a:r>
              <a:rPr sz="1200">
                <a:solidFill>
                  <a:srgbClr val="334155"/>
                </a:solidFill>
                <a:latin typeface="Inter"/>
              </a:rPr>
              <a:t>Same step, but with draft rule text already written. Far more likely to become law.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77240" y="3611880"/>
            <a:ext cx="10607040" cy="32004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00" spc="150">
                <a:solidFill>
                  <a:srgbClr val="2563EB"/>
                </a:solidFill>
                <a:latin typeface="Inter SemiBold"/>
              </a:rPr>
              <a:t>THE FOUR BUCKETS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777240" y="3977639"/>
            <a:ext cx="2542032" cy="1691640"/>
          </a:xfrm>
          <a:prstGeom prst="roundRect">
            <a:avLst>
              <a:gd name="adj" fmla="val 6000"/>
            </a:avLst>
          </a:prstGeom>
          <a:solidFill>
            <a:srgbClr val="F4F7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1033271" y="4160520"/>
            <a:ext cx="2084831" cy="45720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2400">
                <a:solidFill>
                  <a:srgbClr val="2563EB"/>
                </a:solidFill>
                <a:latin typeface="Inter ExtraBold"/>
              </a:rPr>
              <a:t>01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033271" y="4709160"/>
            <a:ext cx="2084831" cy="54864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</a:pPr>
            <a:r>
              <a:rPr sz="1400">
                <a:solidFill>
                  <a:srgbClr val="0F172A"/>
                </a:solidFill>
                <a:latin typeface="Inter Bold"/>
              </a:rPr>
              <a:t>Competitive bidding &amp; contracts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33271" y="5303520"/>
            <a:ext cx="2084831" cy="27432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050">
                <a:solidFill>
                  <a:srgbClr val="2563EB"/>
                </a:solidFill>
                <a:latin typeface="Inter Medium"/>
              </a:rPr>
              <a:t>Concrete (FNPRM)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3456432" y="3977639"/>
            <a:ext cx="2542032" cy="1691640"/>
          </a:xfrm>
          <a:prstGeom prst="roundRect">
            <a:avLst>
              <a:gd name="adj" fmla="val 6000"/>
            </a:avLst>
          </a:prstGeom>
          <a:solidFill>
            <a:srgbClr val="F4F7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3712463" y="4160520"/>
            <a:ext cx="2084831" cy="45720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2400">
                <a:solidFill>
                  <a:srgbClr val="2563EB"/>
                </a:solidFill>
                <a:latin typeface="Inter ExtraBold"/>
              </a:rPr>
              <a:t>02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712463" y="4709160"/>
            <a:ext cx="2084831" cy="54864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</a:pPr>
            <a:r>
              <a:rPr sz="1400">
                <a:solidFill>
                  <a:srgbClr val="0F172A"/>
                </a:solidFill>
                <a:latin typeface="Inter Bold"/>
              </a:rPr>
              <a:t>CIPA &amp; online safety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712463" y="5303520"/>
            <a:ext cx="2084831" cy="27432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050">
                <a:solidFill>
                  <a:srgbClr val="64748B"/>
                </a:solidFill>
                <a:latin typeface="Inter Medium"/>
              </a:rPr>
              <a:t>Mostly questions (NPRM)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6135624" y="3977639"/>
            <a:ext cx="2542032" cy="1691640"/>
          </a:xfrm>
          <a:prstGeom prst="roundRect">
            <a:avLst>
              <a:gd name="adj" fmla="val 6000"/>
            </a:avLst>
          </a:prstGeom>
          <a:solidFill>
            <a:srgbClr val="F4F7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TextBox 23"/>
          <p:cNvSpPr txBox="1"/>
          <p:nvPr/>
        </p:nvSpPr>
        <p:spPr>
          <a:xfrm>
            <a:off x="6391656" y="4160520"/>
            <a:ext cx="2084831" cy="45720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2400">
                <a:solidFill>
                  <a:srgbClr val="2563EB"/>
                </a:solidFill>
                <a:latin typeface="Inter ExtraBold"/>
              </a:rPr>
              <a:t>03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391656" y="4709160"/>
            <a:ext cx="2084831" cy="54864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</a:pPr>
            <a:r>
              <a:rPr sz="1400">
                <a:solidFill>
                  <a:srgbClr val="0F172A"/>
                </a:solidFill>
                <a:latin typeface="Inter Bold"/>
              </a:rPr>
              <a:t>Eligibility shifts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391656" y="5303520"/>
            <a:ext cx="2084831" cy="27432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050">
                <a:solidFill>
                  <a:srgbClr val="64748B"/>
                </a:solidFill>
                <a:latin typeface="Inter Medium"/>
              </a:rPr>
              <a:t>Mostly questions (NPRM)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8814816" y="3977639"/>
            <a:ext cx="2542032" cy="1691640"/>
          </a:xfrm>
          <a:prstGeom prst="roundRect">
            <a:avLst>
              <a:gd name="adj" fmla="val 6000"/>
            </a:avLst>
          </a:prstGeom>
          <a:solidFill>
            <a:srgbClr val="F4F7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8" name="TextBox 27"/>
          <p:cNvSpPr txBox="1"/>
          <p:nvPr/>
        </p:nvSpPr>
        <p:spPr>
          <a:xfrm>
            <a:off x="9070848" y="4160520"/>
            <a:ext cx="2084831" cy="45720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2400">
                <a:solidFill>
                  <a:srgbClr val="2563EB"/>
                </a:solidFill>
                <a:latin typeface="Inter ExtraBold"/>
              </a:rPr>
              <a:t>04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9070848" y="4709160"/>
            <a:ext cx="2084831" cy="54864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</a:pPr>
            <a:r>
              <a:rPr sz="1400">
                <a:solidFill>
                  <a:srgbClr val="0F172A"/>
                </a:solidFill>
                <a:latin typeface="Inter Bold"/>
              </a:rPr>
              <a:t>Oversight &amp; consultants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9070848" y="5303520"/>
            <a:ext cx="2084831" cy="27432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050">
                <a:solidFill>
                  <a:srgbClr val="2563EB"/>
                </a:solidFill>
                <a:latin typeface="Inter Medium"/>
              </a:rPr>
              <a:t>Concrete (FNPRM)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777240" y="6382512"/>
            <a:ext cx="8778240" cy="274320"/>
          </a:xfrm>
          <a:prstGeom prst="rect">
            <a:avLst/>
          </a:prstGeom>
          <a:noFill/>
        </p:spPr>
        <p:txBody>
          <a:bodyPr wrap="none" lIns="0" tIns="0" rIns="0" bIns="0" anchor="ctr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900">
                <a:solidFill>
                  <a:srgbClr val="2563EB"/>
                </a:solidFill>
                <a:latin typeface="Inter SemiBold"/>
              </a:rPr>
              <a:t>Source:  </a:t>
            </a:r>
            <a:r>
              <a:rPr sz="900">
                <a:solidFill>
                  <a:srgbClr val="64748B"/>
                </a:solidFill>
                <a:latin typeface="Inter"/>
              </a:rPr>
              <a:t>FCC draft NPRM/FNPRM, FCC-CIRC2606-02 (June 2026); ErateSync — eratesync.com/blog/fcc-2026-e-rate-proposed-changes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9905695" y="6400800"/>
            <a:ext cx="1645920" cy="27432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000">
                <a:solidFill>
                  <a:srgbClr val="2563EB"/>
                </a:solidFill>
                <a:latin typeface="Inter SemiBold"/>
              </a:rPr>
              <a:t>03</a:t>
            </a:r>
            <a:r>
              <a:rPr sz="1000">
                <a:solidFill>
                  <a:srgbClr val="94A3B8"/>
                </a:solidFill>
                <a:latin typeface="Inter"/>
              </a:rPr>
              <a:t> / 22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777240" y="713232"/>
            <a:ext cx="10515600" cy="310896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50" spc="180">
                <a:solidFill>
                  <a:srgbClr val="2563EB"/>
                </a:solidFill>
                <a:latin typeface="Inter SemiBold"/>
              </a:rPr>
              <a:t>THE CHANGES · COMPETITIVE BIDDING &amp; CONTRACTS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1097280"/>
            <a:ext cx="502920" cy="0"/>
          </a:xfrm>
          <a:prstGeom prst="bentConnector3">
            <a:avLst/>
          </a:prstGeom>
          <a:ln w="27940">
            <a:solidFill>
              <a:srgbClr val="2563E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1078992"/>
            <a:ext cx="10698480" cy="109728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</a:pPr>
            <a:r>
              <a:rPr sz="2900">
                <a:solidFill>
                  <a:srgbClr val="0F172A"/>
                </a:solidFill>
                <a:latin typeface="Inter ExtraBold"/>
              </a:rPr>
              <a:t>The concrete proposals </a:t>
            </a:r>
            <a:r>
              <a:rPr sz="2900">
                <a:solidFill>
                  <a:srgbClr val="2563EB"/>
                </a:solidFill>
                <a:latin typeface="Inter ExtraBold"/>
              </a:rPr>
              <a:t>(FNPRM).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1783080"/>
            <a:ext cx="7315200" cy="45720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400">
                <a:solidFill>
                  <a:srgbClr val="334155"/>
                </a:solidFill>
                <a:latin typeface="Inter Medium"/>
              </a:rPr>
              <a:t>These come with draft rule text — assume they land.</a:t>
            </a:r>
          </a:p>
        </p:txBody>
      </p:sp>
      <p:sp>
        <p:nvSpPr>
          <p:cNvPr id="7" name="Rectangle 6"/>
          <p:cNvSpPr/>
          <p:nvPr/>
        </p:nvSpPr>
        <p:spPr>
          <a:xfrm>
            <a:off x="804672" y="2368296"/>
            <a:ext cx="109728" cy="109728"/>
          </a:xfrm>
          <a:prstGeom prst="rect">
            <a:avLst/>
          </a:prstGeom>
          <a:solidFill>
            <a:srgbClr val="2563E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1078992" y="2295144"/>
            <a:ext cx="6949440" cy="36576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450">
                <a:solidFill>
                  <a:srgbClr val="0F172A"/>
                </a:solidFill>
                <a:latin typeface="Inter Bold"/>
              </a:rPr>
              <a:t>“Kalamazoo” exception ends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78992" y="2642615"/>
            <a:ext cx="6903720" cy="36576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sz="1150">
                <a:solidFill>
                  <a:srgbClr val="334155"/>
                </a:solidFill>
                <a:latin typeface="Inter"/>
              </a:rPr>
              <a:t>Contracts must be signed after the 28-day Allowable Contract Date — no validating a pre-existing deal with a late Form 470.</a:t>
            </a:r>
          </a:p>
        </p:txBody>
      </p:sp>
      <p:sp>
        <p:nvSpPr>
          <p:cNvPr id="10" name="Rectangle 9"/>
          <p:cNvSpPr/>
          <p:nvPr/>
        </p:nvSpPr>
        <p:spPr>
          <a:xfrm>
            <a:off x="804672" y="3118103"/>
            <a:ext cx="109728" cy="109728"/>
          </a:xfrm>
          <a:prstGeom prst="rect">
            <a:avLst/>
          </a:prstGeom>
          <a:solidFill>
            <a:srgbClr val="2563E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1078992" y="3044951"/>
            <a:ext cx="6949440" cy="36576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450">
                <a:solidFill>
                  <a:srgbClr val="0F172A"/>
                </a:solidFill>
                <a:latin typeface="Inter Bold"/>
              </a:rPr>
              <a:t>June 30 SPAC deadline, codified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78992" y="3392423"/>
            <a:ext cx="6903720" cy="36576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sz="1150">
                <a:solidFill>
                  <a:srgbClr val="334155"/>
                </a:solidFill>
                <a:latin typeface="Inter"/>
              </a:rPr>
              <a:t>The Form 473 deadline becomes law; providers who miss it can be barred from the program.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04672" y="3867911"/>
            <a:ext cx="109728" cy="109728"/>
          </a:xfrm>
          <a:prstGeom prst="rect">
            <a:avLst/>
          </a:prstGeom>
          <a:solidFill>
            <a:srgbClr val="2563E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1078992" y="3794759"/>
            <a:ext cx="6949440" cy="36576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450">
                <a:solidFill>
                  <a:srgbClr val="0F172A"/>
                </a:solidFill>
                <a:latin typeface="Inter Bold"/>
              </a:rPr>
              <a:t>Service substitutions tighten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78992" y="4142231"/>
            <a:ext cx="6903720" cy="36576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sz="1150">
                <a:solidFill>
                  <a:srgbClr val="334155"/>
                </a:solidFill>
                <a:latin typeface="Inter"/>
              </a:rPr>
              <a:t>Written, sworn requests with USAC approval required before reimbursement, not after.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804672" y="4617720"/>
            <a:ext cx="109728" cy="109728"/>
          </a:xfrm>
          <a:prstGeom prst="rect">
            <a:avLst/>
          </a:prstGeom>
          <a:solidFill>
            <a:srgbClr val="2563E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1078992" y="4544568"/>
            <a:ext cx="6949440" cy="36576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450">
                <a:solidFill>
                  <a:srgbClr val="0F172A"/>
                </a:solidFill>
                <a:latin typeface="Inter Bold"/>
              </a:rPr>
              <a:t>One-bid / no-bid safeguards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78992" y="4892040"/>
            <a:ext cx="6903720" cy="36576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sz="1150">
                <a:solidFill>
                  <a:srgbClr val="334155"/>
                </a:solidFill>
                <a:latin typeface="Inter"/>
              </a:rPr>
              <a:t>Proposed caps on reseller markups and reimbursement ceilings when only one or zero bids come in.</a:t>
            </a:r>
          </a:p>
        </p:txBody>
      </p:sp>
      <p:sp>
        <p:nvSpPr>
          <p:cNvPr id="19" name="Rectangle 18"/>
          <p:cNvSpPr/>
          <p:nvPr/>
        </p:nvSpPr>
        <p:spPr>
          <a:xfrm>
            <a:off x="804672" y="5367528"/>
            <a:ext cx="109728" cy="109728"/>
          </a:xfrm>
          <a:prstGeom prst="rect">
            <a:avLst/>
          </a:prstGeom>
          <a:solidFill>
            <a:srgbClr val="2563E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1078992" y="5294376"/>
            <a:ext cx="6949440" cy="36576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450">
                <a:solidFill>
                  <a:srgbClr val="0F172A"/>
                </a:solidFill>
                <a:latin typeface="Inter Bold"/>
              </a:rPr>
              <a:t>Consultant oversight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078992" y="5641848"/>
            <a:ext cx="6903720" cy="36576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sz="1150">
                <a:solidFill>
                  <a:srgbClr val="334155"/>
                </a:solidFill>
                <a:latin typeface="Inter"/>
              </a:rPr>
              <a:t>Per-person registration numbers, a new annual Form 5654 (even with no consultant), and a ban on percentage-based fees.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8412480" y="2286000"/>
            <a:ext cx="3017520" cy="3246120"/>
          </a:xfrm>
          <a:prstGeom prst="roundRect">
            <a:avLst>
              <a:gd name="adj" fmla="val 6000"/>
            </a:avLst>
          </a:prstGeom>
          <a:solidFill>
            <a:srgbClr val="F4F7FC"/>
          </a:solidFill>
          <a:ln>
            <a:noFill/>
          </a:ln>
          <a:effectLst>
            <a:outerShdw blurRad="140000" dist="38000" dir="5400000" rotWithShape="0">
              <a:srgbClr val="1E293B">
                <a:alpha val="1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3" name="Picture 22" descr="qr_fc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81159" y="2542032"/>
            <a:ext cx="1280160" cy="1280160"/>
          </a:xfrm>
          <a:prstGeom prst="rect">
            <a:avLst/>
          </a:prstGeom>
        </p:spPr>
      </p:pic>
      <p:sp>
        <p:nvSpPr>
          <p:cNvPr id="24" name="TextBox 23"/>
          <p:cNvSpPr txBox="1"/>
          <p:nvPr/>
        </p:nvSpPr>
        <p:spPr>
          <a:xfrm>
            <a:off x="8732519" y="3977639"/>
            <a:ext cx="2468880" cy="118872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100" spc="100">
                <a:solidFill>
                  <a:srgbClr val="2563EB"/>
                </a:solidFill>
                <a:latin typeface="Inter SemiBold"/>
              </a:rPr>
              <a:t>SCAN →</a:t>
            </a:r>
          </a:p>
          <a:p>
            <a:pPr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500">
                <a:solidFill>
                  <a:srgbClr val="0F172A"/>
                </a:solidFill>
                <a:latin typeface="Inter Bold"/>
              </a:rPr>
              <a:t>All 42 proposed</a:t>
            </a:r>
          </a:p>
          <a:p>
            <a:pPr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500">
                <a:solidFill>
                  <a:srgbClr val="0F172A"/>
                </a:solidFill>
                <a:latin typeface="Inter Bold"/>
              </a:rPr>
              <a:t>FCC changes,</a:t>
            </a:r>
          </a:p>
          <a:p>
            <a:pPr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500">
                <a:solidFill>
                  <a:srgbClr val="0F172A"/>
                </a:solidFill>
                <a:latin typeface="Inter Bold"/>
              </a:rPr>
              <a:t>explained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77240" y="6382512"/>
            <a:ext cx="8778240" cy="274320"/>
          </a:xfrm>
          <a:prstGeom prst="rect">
            <a:avLst/>
          </a:prstGeom>
          <a:noFill/>
        </p:spPr>
        <p:txBody>
          <a:bodyPr wrap="none" lIns="0" tIns="0" rIns="0" bIns="0" anchor="ctr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900">
                <a:solidFill>
                  <a:srgbClr val="2563EB"/>
                </a:solidFill>
                <a:latin typeface="Inter SemiBold"/>
              </a:rPr>
              <a:t>Source:  </a:t>
            </a:r>
            <a:r>
              <a:rPr sz="900">
                <a:solidFill>
                  <a:srgbClr val="64748B"/>
                </a:solidFill>
                <a:latin typeface="Inter"/>
              </a:rPr>
              <a:t>FCC draft NPRM/FNPRM (June 2026); ErateSync — eratesync.com/blog/fcc-2026-e-rate-proposed-changes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905695" y="6400800"/>
            <a:ext cx="1645920" cy="27432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000">
                <a:solidFill>
                  <a:srgbClr val="2563EB"/>
                </a:solidFill>
                <a:latin typeface="Inter SemiBold"/>
              </a:rPr>
              <a:t>04</a:t>
            </a:r>
            <a:r>
              <a:rPr sz="1000">
                <a:solidFill>
                  <a:srgbClr val="94A3B8"/>
                </a:solidFill>
                <a:latin typeface="Inter"/>
              </a:rPr>
              <a:t> / 22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777240" y="713232"/>
            <a:ext cx="10515600" cy="310896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50" spc="180">
                <a:solidFill>
                  <a:srgbClr val="2563EB"/>
                </a:solidFill>
                <a:latin typeface="Inter SemiBold"/>
              </a:rPr>
              <a:t>THE CHANGES · CIPA &amp; ONLINE SAFETY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1097280"/>
            <a:ext cx="502920" cy="0"/>
          </a:xfrm>
          <a:prstGeom prst="bentConnector3">
            <a:avLst/>
          </a:prstGeom>
          <a:ln w="27940">
            <a:solidFill>
              <a:srgbClr val="2563E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1078992"/>
            <a:ext cx="10698480" cy="109728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</a:pPr>
            <a:r>
              <a:rPr sz="3000">
                <a:solidFill>
                  <a:srgbClr val="0F172A"/>
                </a:solidFill>
                <a:latin typeface="Inter ExtraBold"/>
              </a:rPr>
              <a:t>CIPA is getting </a:t>
            </a:r>
            <a:r>
              <a:rPr sz="3000">
                <a:solidFill>
                  <a:srgbClr val="2563EB"/>
                </a:solidFill>
                <a:latin typeface="Inter ExtraBold"/>
              </a:rPr>
              <a:t>heavier.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1783080"/>
            <a:ext cx="10515600" cy="45720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400">
                <a:solidFill>
                  <a:srgbClr val="334155"/>
                </a:solidFill>
                <a:latin typeface="Inter Medium"/>
              </a:rPr>
              <a:t>Mostly open questions (NPRM) — but the direction is unmistakable: tighter, documented, enforced.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77240" y="2377440"/>
            <a:ext cx="5257800" cy="1645920"/>
          </a:xfrm>
          <a:prstGeom prst="roundRect">
            <a:avLst>
              <a:gd name="adj" fmla="val 6000"/>
            </a:avLst>
          </a:prstGeom>
          <a:solidFill>
            <a:srgbClr val="F4F7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777240" y="2377440"/>
            <a:ext cx="91440" cy="1645920"/>
          </a:xfrm>
          <a:prstGeom prst="rect">
            <a:avLst/>
          </a:prstGeom>
          <a:solidFill>
            <a:srgbClr val="2563E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1051560" y="2578608"/>
            <a:ext cx="4754880" cy="41148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550">
                <a:solidFill>
                  <a:srgbClr val="0F172A"/>
                </a:solidFill>
                <a:latin typeface="Inter Bold"/>
              </a:rPr>
              <a:t>Filtering goes broader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51560" y="2999232"/>
            <a:ext cx="4754880" cy="91440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sz="1200">
                <a:solidFill>
                  <a:srgbClr val="334155"/>
                </a:solidFill>
                <a:latin typeface="Inter"/>
              </a:rPr>
              <a:t>Extend CIPA filtering to personal / BYOD devices on the network — and possibly network-level filtering for all devices.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144768" y="2377440"/>
            <a:ext cx="5257800" cy="1645920"/>
          </a:xfrm>
          <a:prstGeom prst="roundRect">
            <a:avLst>
              <a:gd name="adj" fmla="val 6000"/>
            </a:avLst>
          </a:prstGeom>
          <a:solidFill>
            <a:srgbClr val="F4F7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6144768" y="2377440"/>
            <a:ext cx="91440" cy="1645920"/>
          </a:xfrm>
          <a:prstGeom prst="rect">
            <a:avLst/>
          </a:prstGeom>
          <a:solidFill>
            <a:srgbClr val="2563E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6419088" y="2578608"/>
            <a:ext cx="4754880" cy="41148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550">
                <a:solidFill>
                  <a:srgbClr val="0F172A"/>
                </a:solidFill>
                <a:latin typeface="Inter Bold"/>
              </a:rPr>
              <a:t>Screen time enters the rules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19088" y="2999232"/>
            <a:ext cx="4754880" cy="91440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sz="1200">
                <a:solidFill>
                  <a:srgbClr val="334155"/>
                </a:solidFill>
                <a:latin typeface="Inter"/>
              </a:rPr>
              <a:t>Whether excessive screen time itself is “inappropriate for minors,” and whether schools can set daily hour caps.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777240" y="4206240"/>
            <a:ext cx="5257800" cy="1645920"/>
          </a:xfrm>
          <a:prstGeom prst="roundRect">
            <a:avLst>
              <a:gd name="adj" fmla="val 6000"/>
            </a:avLst>
          </a:prstGeom>
          <a:solidFill>
            <a:srgbClr val="F4F7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Rectangle 15"/>
          <p:cNvSpPr/>
          <p:nvPr/>
        </p:nvSpPr>
        <p:spPr>
          <a:xfrm>
            <a:off x="777240" y="4206240"/>
            <a:ext cx="91440" cy="1645920"/>
          </a:xfrm>
          <a:prstGeom prst="rect">
            <a:avLst/>
          </a:prstGeom>
          <a:solidFill>
            <a:srgbClr val="2563E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1051560" y="4407407"/>
            <a:ext cx="4754880" cy="41148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550">
                <a:solidFill>
                  <a:srgbClr val="0F172A"/>
                </a:solidFill>
                <a:latin typeface="Inter Bold"/>
              </a:rPr>
              <a:t>Parental opt-out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51560" y="4828031"/>
            <a:ext cx="4754880" cy="91440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sz="1200">
                <a:solidFill>
                  <a:srgbClr val="334155"/>
                </a:solidFill>
                <a:latin typeface="Inter"/>
              </a:rPr>
              <a:t>Conditioning funding on giving parents a way to opt children out of screen-based instruction.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6144768" y="4206240"/>
            <a:ext cx="5257800" cy="1645920"/>
          </a:xfrm>
          <a:prstGeom prst="roundRect">
            <a:avLst>
              <a:gd name="adj" fmla="val 6000"/>
            </a:avLst>
          </a:prstGeom>
          <a:solidFill>
            <a:srgbClr val="F4F7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ectangle 19"/>
          <p:cNvSpPr/>
          <p:nvPr/>
        </p:nvSpPr>
        <p:spPr>
          <a:xfrm>
            <a:off x="6144768" y="4206240"/>
            <a:ext cx="91440" cy="1645920"/>
          </a:xfrm>
          <a:prstGeom prst="rect">
            <a:avLst/>
          </a:prstGeom>
          <a:solidFill>
            <a:srgbClr val="2563E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TextBox 20"/>
          <p:cNvSpPr txBox="1"/>
          <p:nvPr/>
        </p:nvSpPr>
        <p:spPr>
          <a:xfrm>
            <a:off x="6419088" y="4407407"/>
            <a:ext cx="4754880" cy="41148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550">
                <a:solidFill>
                  <a:srgbClr val="0F172A"/>
                </a:solidFill>
                <a:latin typeface="Inter Bold"/>
              </a:rPr>
              <a:t>Real internet-safety policies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19088" y="4828031"/>
            <a:ext cx="4754880" cy="91440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sz="1200">
                <a:solidFill>
                  <a:srgbClr val="334155"/>
                </a:solidFill>
                <a:latin typeface="Inter"/>
              </a:rPr>
              <a:t>Prescribed policy contents and documented public hearings — template policies become an exposed gap.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77240" y="6382512"/>
            <a:ext cx="8778240" cy="274320"/>
          </a:xfrm>
          <a:prstGeom prst="rect">
            <a:avLst/>
          </a:prstGeom>
          <a:noFill/>
        </p:spPr>
        <p:txBody>
          <a:bodyPr wrap="none" lIns="0" tIns="0" rIns="0" bIns="0" anchor="ctr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900">
                <a:solidFill>
                  <a:srgbClr val="2563EB"/>
                </a:solidFill>
                <a:latin typeface="Inter SemiBold"/>
              </a:rPr>
              <a:t>Source:  </a:t>
            </a:r>
            <a:r>
              <a:rPr sz="900">
                <a:solidFill>
                  <a:srgbClr val="64748B"/>
                </a:solidFill>
                <a:latin typeface="Inter"/>
              </a:rPr>
              <a:t>FCC draft NPRM (June 2026); ErateSync — eratesync.com/blog/fcc-2026-e-rate-proposed-changes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9905695" y="6400800"/>
            <a:ext cx="1645920" cy="27432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000">
                <a:solidFill>
                  <a:srgbClr val="2563EB"/>
                </a:solidFill>
                <a:latin typeface="Inter SemiBold"/>
              </a:rPr>
              <a:t>05</a:t>
            </a:r>
            <a:r>
              <a:rPr sz="1000">
                <a:solidFill>
                  <a:srgbClr val="94A3B8"/>
                </a:solidFill>
                <a:latin typeface="Inter"/>
              </a:rPr>
              <a:t> / 22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777240" y="713232"/>
            <a:ext cx="10515600" cy="310896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50" spc="180">
                <a:solidFill>
                  <a:srgbClr val="2563EB"/>
                </a:solidFill>
                <a:latin typeface="Inter SemiBold"/>
              </a:rPr>
              <a:t>THE CHANGES · ELIGIBILITY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1097280"/>
            <a:ext cx="502920" cy="0"/>
          </a:xfrm>
          <a:prstGeom prst="bentConnector3">
            <a:avLst/>
          </a:prstGeom>
          <a:ln w="27940">
            <a:solidFill>
              <a:srgbClr val="2563E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1078992"/>
            <a:ext cx="10698480" cy="109728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</a:pPr>
            <a:r>
              <a:rPr sz="3000">
                <a:solidFill>
                  <a:srgbClr val="0F172A"/>
                </a:solidFill>
                <a:latin typeface="Inter ExtraBold"/>
              </a:rPr>
              <a:t>What might fall </a:t>
            </a:r>
            <a:r>
              <a:rPr sz="3000">
                <a:solidFill>
                  <a:srgbClr val="2563EB"/>
                </a:solidFill>
                <a:latin typeface="Inter ExtraBold"/>
              </a:rPr>
              <a:t>out of scope.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1783080"/>
            <a:ext cx="10515600" cy="45720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400">
                <a:solidFill>
                  <a:srgbClr val="334155"/>
                </a:solidFill>
                <a:latin typeface="Inter Medium"/>
              </a:rPr>
              <a:t>Open questions (NPRM), but worth watching if they touch your multi-year plans.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77240" y="2377440"/>
            <a:ext cx="10607040" cy="841248"/>
          </a:xfrm>
          <a:prstGeom prst="roundRect">
            <a:avLst>
              <a:gd name="adj" fmla="val 10000"/>
            </a:avLst>
          </a:prstGeom>
          <a:solidFill>
            <a:srgbClr val="F4F7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777240" y="2377440"/>
            <a:ext cx="91440" cy="841248"/>
          </a:xfrm>
          <a:prstGeom prst="rect">
            <a:avLst/>
          </a:prstGeom>
          <a:solidFill>
            <a:srgbClr val="2563E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1097280" y="2377440"/>
            <a:ext cx="3749039" cy="841248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</a:pPr>
            <a:r>
              <a:rPr sz="1550">
                <a:solidFill>
                  <a:srgbClr val="0F172A"/>
                </a:solidFill>
                <a:latin typeface="Inter Bold"/>
              </a:rPr>
              <a:t>Head Start &amp; Pre-K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54880" y="2377440"/>
            <a:ext cx="6446520" cy="841248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>
              <a:lnSpc>
                <a:spcPct val="118000"/>
              </a:lnSpc>
              <a:spcBef>
                <a:spcPts val="0"/>
              </a:spcBef>
              <a:spcAft>
                <a:spcPts val="0"/>
              </a:spcAft>
            </a:pPr>
            <a:r>
              <a:rPr sz="1200">
                <a:solidFill>
                  <a:srgbClr val="334155"/>
                </a:solidFill>
                <a:latin typeface="Inter"/>
              </a:rPr>
              <a:t>Under review for removal or cost-allocation — roughly $15.5M (Head Start) and $43.9M (Pre-K) in FY2025.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777240" y="3310128"/>
            <a:ext cx="10607040" cy="841248"/>
          </a:xfrm>
          <a:prstGeom prst="roundRect">
            <a:avLst>
              <a:gd name="adj" fmla="val 10000"/>
            </a:avLst>
          </a:prstGeom>
          <a:solidFill>
            <a:srgbClr val="F4F7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777240" y="3310128"/>
            <a:ext cx="91440" cy="841248"/>
          </a:xfrm>
          <a:prstGeom prst="rect">
            <a:avLst/>
          </a:prstGeom>
          <a:solidFill>
            <a:srgbClr val="2563E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1097280" y="3310128"/>
            <a:ext cx="3749039" cy="841248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</a:pPr>
            <a:r>
              <a:rPr sz="1550">
                <a:solidFill>
                  <a:srgbClr val="0F172A"/>
                </a:solidFill>
                <a:latin typeface="Inter Bold"/>
              </a:rPr>
              <a:t>Special construction &amp; dark fiber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754880" y="3310128"/>
            <a:ext cx="6446520" cy="841248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>
              <a:lnSpc>
                <a:spcPct val="118000"/>
              </a:lnSpc>
              <a:spcBef>
                <a:spcPts val="0"/>
              </a:spcBef>
              <a:spcAft>
                <a:spcPts val="0"/>
              </a:spcAft>
            </a:pPr>
            <a:r>
              <a:rPr sz="1200">
                <a:solidFill>
                  <a:srgbClr val="334155"/>
                </a:solidFill>
                <a:latin typeface="Inter"/>
              </a:rPr>
              <a:t>Self-provisioned networks and dark fiber revisited, given BEAD funding and existing competition.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777240" y="4242816"/>
            <a:ext cx="10607040" cy="841248"/>
          </a:xfrm>
          <a:prstGeom prst="roundRect">
            <a:avLst>
              <a:gd name="adj" fmla="val 10000"/>
            </a:avLst>
          </a:prstGeom>
          <a:solidFill>
            <a:srgbClr val="F4F7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Rectangle 15"/>
          <p:cNvSpPr/>
          <p:nvPr/>
        </p:nvSpPr>
        <p:spPr>
          <a:xfrm>
            <a:off x="777240" y="4242816"/>
            <a:ext cx="91440" cy="841248"/>
          </a:xfrm>
          <a:prstGeom prst="rect">
            <a:avLst/>
          </a:prstGeom>
          <a:solidFill>
            <a:srgbClr val="2563E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1097280" y="4242816"/>
            <a:ext cx="3749039" cy="841248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</a:pPr>
            <a:r>
              <a:rPr sz="1550">
                <a:solidFill>
                  <a:srgbClr val="0F172A"/>
                </a:solidFill>
                <a:latin typeface="Inter Bold"/>
              </a:rPr>
              <a:t>MIBS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754880" y="4242816"/>
            <a:ext cx="6446520" cy="841248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>
              <a:lnSpc>
                <a:spcPct val="118000"/>
              </a:lnSpc>
              <a:spcBef>
                <a:spcPts val="0"/>
              </a:spcBef>
              <a:spcAft>
                <a:spcPts val="0"/>
              </a:spcAft>
            </a:pPr>
            <a:r>
              <a:rPr sz="1200">
                <a:solidFill>
                  <a:srgbClr val="334155"/>
                </a:solidFill>
                <a:latin typeface="Inter"/>
              </a:rPr>
              <a:t>Managed Internal Broadband Services may face size limits or a shift to hourly reimbursement.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777240" y="5175504"/>
            <a:ext cx="10607040" cy="841248"/>
          </a:xfrm>
          <a:prstGeom prst="roundRect">
            <a:avLst>
              <a:gd name="adj" fmla="val 10000"/>
            </a:avLst>
          </a:prstGeom>
          <a:solidFill>
            <a:srgbClr val="F4F7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ectangle 19"/>
          <p:cNvSpPr/>
          <p:nvPr/>
        </p:nvSpPr>
        <p:spPr>
          <a:xfrm>
            <a:off x="777240" y="5175504"/>
            <a:ext cx="91440" cy="841248"/>
          </a:xfrm>
          <a:prstGeom prst="rect">
            <a:avLst/>
          </a:prstGeom>
          <a:solidFill>
            <a:srgbClr val="2563E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TextBox 20"/>
          <p:cNvSpPr txBox="1"/>
          <p:nvPr/>
        </p:nvSpPr>
        <p:spPr>
          <a:xfrm>
            <a:off x="1097280" y="5175504"/>
            <a:ext cx="3749039" cy="841248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</a:pPr>
            <a:r>
              <a:rPr sz="1550">
                <a:solidFill>
                  <a:srgbClr val="0F172A"/>
                </a:solidFill>
                <a:latin typeface="Inter Bold"/>
              </a:rPr>
              <a:t>The discount matrix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754880" y="5175504"/>
            <a:ext cx="6446520" cy="841248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>
              <a:lnSpc>
                <a:spcPct val="118000"/>
              </a:lnSpc>
              <a:spcBef>
                <a:spcPts val="0"/>
              </a:spcBef>
              <a:spcAft>
                <a:spcPts val="0"/>
              </a:spcAft>
            </a:pPr>
            <a:r>
              <a:rPr sz="1200">
                <a:solidFill>
                  <a:srgbClr val="334155"/>
                </a:solidFill>
                <a:latin typeface="Inter"/>
              </a:rPr>
              <a:t>The 20–90% NSLP / urban-rural formula may be retuned to target the highest-need districts.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77240" y="6382512"/>
            <a:ext cx="8778240" cy="274320"/>
          </a:xfrm>
          <a:prstGeom prst="rect">
            <a:avLst/>
          </a:prstGeom>
          <a:noFill/>
        </p:spPr>
        <p:txBody>
          <a:bodyPr wrap="none" lIns="0" tIns="0" rIns="0" bIns="0" anchor="ctr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900">
                <a:solidFill>
                  <a:srgbClr val="2563EB"/>
                </a:solidFill>
                <a:latin typeface="Inter SemiBold"/>
              </a:rPr>
              <a:t>Source:  </a:t>
            </a:r>
            <a:r>
              <a:rPr sz="900">
                <a:solidFill>
                  <a:srgbClr val="64748B"/>
                </a:solidFill>
                <a:latin typeface="Inter"/>
              </a:rPr>
              <a:t>FCC draft NPRM (June 2026); ErateSync — eratesync.com/blog/e-rate-program-review-2026-fcc-funding-schools-libraries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9905695" y="6400800"/>
            <a:ext cx="1645920" cy="27432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000">
                <a:solidFill>
                  <a:srgbClr val="2563EB"/>
                </a:solidFill>
                <a:latin typeface="Inter SemiBold"/>
              </a:rPr>
              <a:t>06</a:t>
            </a:r>
            <a:r>
              <a:rPr sz="1000">
                <a:solidFill>
                  <a:srgbClr val="94A3B8"/>
                </a:solidFill>
                <a:latin typeface="Inter"/>
              </a:rPr>
              <a:t> / 22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777240" y="713232"/>
            <a:ext cx="10515600" cy="310896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50" spc="180">
                <a:solidFill>
                  <a:srgbClr val="2563EB"/>
                </a:solidFill>
                <a:latin typeface="Inter SemiBold"/>
              </a:rPr>
              <a:t>THE CHANGES · THE COMPETITIVE BIDDING PORTAL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1097280"/>
            <a:ext cx="502920" cy="0"/>
          </a:xfrm>
          <a:prstGeom prst="bentConnector3">
            <a:avLst/>
          </a:prstGeom>
          <a:ln w="27940">
            <a:solidFill>
              <a:srgbClr val="2563E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1078992"/>
            <a:ext cx="10698480" cy="109728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</a:pPr>
            <a:r>
              <a:rPr sz="2800">
                <a:solidFill>
                  <a:srgbClr val="0F172A"/>
                </a:solidFill>
                <a:latin typeface="Inter ExtraBold"/>
              </a:rPr>
              <a:t>Bidding moves </a:t>
            </a:r>
            <a:r>
              <a:rPr sz="2800">
                <a:solidFill>
                  <a:srgbClr val="2563EB"/>
                </a:solidFill>
                <a:latin typeface="Inter ExtraBold"/>
              </a:rPr>
              <a:t>inside USAC</a:t>
            </a:r>
            <a:r>
              <a:rPr sz="2800">
                <a:solidFill>
                  <a:srgbClr val="0F172A"/>
                </a:solidFill>
                <a:latin typeface="Inter ExtraBold"/>
              </a:rPr>
              <a:t> — FY2028.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1737360"/>
            <a:ext cx="6583680" cy="64008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22000"/>
              </a:lnSpc>
              <a:spcBef>
                <a:spcPts val="0"/>
              </a:spcBef>
              <a:spcAft>
                <a:spcPts val="0"/>
              </a:spcAft>
            </a:pPr>
            <a:r>
              <a:rPr sz="1250">
                <a:solidFill>
                  <a:srgbClr val="334155"/>
                </a:solidFill>
                <a:latin typeface="Inter"/>
              </a:rPr>
              <a:t>A USAC-run portal inside EPC: providers submit bids there; you upload evaluations, selections and contracts there. Adopted in FCC 26-30 (April 30, 2026).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1005840" y="3154680"/>
            <a:ext cx="9326880" cy="0"/>
          </a:xfrm>
          <a:prstGeom prst="bentConnector3">
            <a:avLst/>
          </a:prstGeom>
          <a:ln w="19050">
            <a:solidFill>
              <a:srgbClr val="E2E8F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932688" y="3081528"/>
            <a:ext cx="146304" cy="146304"/>
          </a:xfrm>
          <a:prstGeom prst="ellipse">
            <a:avLst/>
          </a:prstGeom>
          <a:solidFill>
            <a:srgbClr val="94A3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960120" y="2587752"/>
            <a:ext cx="3383280" cy="36576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400">
                <a:solidFill>
                  <a:srgbClr val="64748B"/>
                </a:solidFill>
                <a:latin typeface="Inter Bold"/>
              </a:rPr>
              <a:t>Now → FY2027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60120" y="3319272"/>
            <a:ext cx="3291840" cy="45720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sz="1150">
                <a:solidFill>
                  <a:srgbClr val="334155"/>
                </a:solidFill>
                <a:latin typeface="Inter"/>
              </a:rPr>
              <a:t>No change. Bid the way you do today.</a:t>
            </a:r>
          </a:p>
        </p:txBody>
      </p:sp>
      <p:sp>
        <p:nvSpPr>
          <p:cNvPr id="11" name="Oval 10"/>
          <p:cNvSpPr/>
          <p:nvPr/>
        </p:nvSpPr>
        <p:spPr>
          <a:xfrm>
            <a:off x="4590288" y="3081528"/>
            <a:ext cx="146304" cy="146304"/>
          </a:xfrm>
          <a:prstGeom prst="ellipse">
            <a:avLst/>
          </a:prstGeom>
          <a:solidFill>
            <a:srgbClr val="2563E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4617720" y="2587752"/>
            <a:ext cx="3383280" cy="36576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400">
                <a:solidFill>
                  <a:srgbClr val="0F172A"/>
                </a:solidFill>
                <a:latin typeface="Inter Bold"/>
              </a:rPr>
              <a:t>July 1, 2027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617720" y="3319272"/>
            <a:ext cx="3291840" cy="45720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sz="1150">
                <a:solidFill>
                  <a:srgbClr val="334155"/>
                </a:solidFill>
                <a:latin typeface="Inter"/>
              </a:rPr>
              <a:t>Portal opens for FY2028 bidding.</a:t>
            </a:r>
          </a:p>
        </p:txBody>
      </p:sp>
      <p:sp>
        <p:nvSpPr>
          <p:cNvPr id="14" name="Oval 13"/>
          <p:cNvSpPr/>
          <p:nvPr/>
        </p:nvSpPr>
        <p:spPr>
          <a:xfrm>
            <a:off x="8247888" y="3081528"/>
            <a:ext cx="146304" cy="146304"/>
          </a:xfrm>
          <a:prstGeom prst="ellipse">
            <a:avLst/>
          </a:prstGeom>
          <a:solidFill>
            <a:srgbClr val="2563E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8275319" y="2587752"/>
            <a:ext cx="3383280" cy="36576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400">
                <a:solidFill>
                  <a:srgbClr val="0F172A"/>
                </a:solidFill>
                <a:latin typeface="Inter Bold"/>
              </a:rPr>
              <a:t>FY2028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275319" y="3319272"/>
            <a:ext cx="3291840" cy="45720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sz="1150">
                <a:solidFill>
                  <a:srgbClr val="334155"/>
                </a:solidFill>
                <a:latin typeface="Inter"/>
              </a:rPr>
              <a:t>Mandatory portal use begins.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77240" y="4160520"/>
            <a:ext cx="6766560" cy="32004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00" spc="120">
                <a:solidFill>
                  <a:srgbClr val="2563EB"/>
                </a:solidFill>
                <a:latin typeface="Inter SemiBold"/>
              </a:rPr>
              <a:t>WHAT CHANGES FOR YOUR FORM 470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04672" y="4572000"/>
            <a:ext cx="91440" cy="91440"/>
          </a:xfrm>
          <a:prstGeom prst="rect">
            <a:avLst/>
          </a:prstGeom>
          <a:solidFill>
            <a:srgbClr val="2563E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TextBox 18"/>
          <p:cNvSpPr txBox="1"/>
          <p:nvPr/>
        </p:nvSpPr>
        <p:spPr>
          <a:xfrm>
            <a:off x="1051560" y="4526280"/>
            <a:ext cx="6492240" cy="32004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50">
                <a:solidFill>
                  <a:srgbClr val="334155"/>
                </a:solidFill>
                <a:latin typeface="Inter"/>
              </a:rPr>
              <a:t>All bid communication lives in the portal, from posting to award.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804672" y="4910328"/>
            <a:ext cx="91440" cy="91440"/>
          </a:xfrm>
          <a:prstGeom prst="rect">
            <a:avLst/>
          </a:prstGeom>
          <a:solidFill>
            <a:srgbClr val="2563E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TextBox 20"/>
          <p:cNvSpPr txBox="1"/>
          <p:nvPr/>
        </p:nvSpPr>
        <p:spPr>
          <a:xfrm>
            <a:off x="1051560" y="4864608"/>
            <a:ext cx="6492240" cy="32004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50">
                <a:solidFill>
                  <a:srgbClr val="334155"/>
                </a:solidFill>
                <a:latin typeface="Inter"/>
              </a:rPr>
              <a:t>Bids received outside the portal can’t be considered.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804672" y="5248656"/>
            <a:ext cx="91440" cy="91440"/>
          </a:xfrm>
          <a:prstGeom prst="rect">
            <a:avLst/>
          </a:prstGeom>
          <a:solidFill>
            <a:srgbClr val="2563E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TextBox 22"/>
          <p:cNvSpPr txBox="1"/>
          <p:nvPr/>
        </p:nvSpPr>
        <p:spPr>
          <a:xfrm>
            <a:off x="1051560" y="5202936"/>
            <a:ext cx="6492240" cy="32004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50">
                <a:solidFill>
                  <a:srgbClr val="334155"/>
                </a:solidFill>
                <a:latin typeface="Inter"/>
              </a:rPr>
              <a:t>Set disqualification criteria (e.g. pricing required) up front.</a:t>
            </a:r>
          </a:p>
        </p:txBody>
      </p:sp>
      <p:sp>
        <p:nvSpPr>
          <p:cNvPr id="24" name="Rectangle 23"/>
          <p:cNvSpPr/>
          <p:nvPr/>
        </p:nvSpPr>
        <p:spPr>
          <a:xfrm>
            <a:off x="804672" y="5586984"/>
            <a:ext cx="91440" cy="91440"/>
          </a:xfrm>
          <a:prstGeom prst="rect">
            <a:avLst/>
          </a:prstGeom>
          <a:solidFill>
            <a:srgbClr val="2563E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TextBox 24"/>
          <p:cNvSpPr txBox="1"/>
          <p:nvPr/>
        </p:nvSpPr>
        <p:spPr>
          <a:xfrm>
            <a:off x="1051560" y="5541264"/>
            <a:ext cx="6492240" cy="32004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50">
                <a:solidFill>
                  <a:srgbClr val="334155"/>
                </a:solidFill>
                <a:latin typeface="Inter"/>
              </a:rPr>
              <a:t>Upload your evaluation, selection rationale &amp; signed contract at 471.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804672" y="5925312"/>
            <a:ext cx="91440" cy="91440"/>
          </a:xfrm>
          <a:prstGeom prst="rect">
            <a:avLst/>
          </a:prstGeom>
          <a:solidFill>
            <a:srgbClr val="2563E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TextBox 26"/>
          <p:cNvSpPr txBox="1"/>
          <p:nvPr/>
        </p:nvSpPr>
        <p:spPr>
          <a:xfrm>
            <a:off x="1051560" y="5879592"/>
            <a:ext cx="6492240" cy="32004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50">
                <a:solidFill>
                  <a:srgbClr val="334155"/>
                </a:solidFill>
                <a:latin typeface="Inter"/>
              </a:rPr>
              <a:t>Every open, download and IP is logged — a permanent audit trail.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7818120" y="4114800"/>
            <a:ext cx="3611880" cy="2121408"/>
          </a:xfrm>
          <a:prstGeom prst="roundRect">
            <a:avLst>
              <a:gd name="adj" fmla="val 6000"/>
            </a:avLst>
          </a:prstGeom>
          <a:solidFill>
            <a:srgbClr val="F4F7FC"/>
          </a:solidFill>
          <a:ln>
            <a:noFill/>
          </a:ln>
          <a:effectLst>
            <a:outerShdw blurRad="140000" dist="38000" dir="5400000" rotWithShape="0">
              <a:srgbClr val="1E293B">
                <a:alpha val="1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9" name="Picture 28" descr="qr_cbp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92440" y="4334256"/>
            <a:ext cx="914400" cy="914400"/>
          </a:xfrm>
          <a:prstGeom prst="rect">
            <a:avLst/>
          </a:prstGeom>
        </p:spPr>
      </p:pic>
      <p:sp>
        <p:nvSpPr>
          <p:cNvPr id="30" name="TextBox 29"/>
          <p:cNvSpPr txBox="1"/>
          <p:nvPr/>
        </p:nvSpPr>
        <p:spPr>
          <a:xfrm>
            <a:off x="9189720" y="4407408"/>
            <a:ext cx="2103120" cy="91440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000" spc="100">
                <a:solidFill>
                  <a:srgbClr val="2563EB"/>
                </a:solidFill>
                <a:latin typeface="Inter SemiBold"/>
              </a:rPr>
              <a:t>SCAN →</a:t>
            </a:r>
          </a:p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350">
                <a:solidFill>
                  <a:srgbClr val="0F172A"/>
                </a:solidFill>
                <a:latin typeface="Inter Bold"/>
              </a:rPr>
              <a:t>The portal,</a:t>
            </a:r>
          </a:p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350">
                <a:solidFill>
                  <a:srgbClr val="0F172A"/>
                </a:solidFill>
                <a:latin typeface="Inter Bold"/>
              </a:rPr>
              <a:t>explained for</a:t>
            </a:r>
          </a:p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350">
                <a:solidFill>
                  <a:srgbClr val="0F172A"/>
                </a:solidFill>
                <a:latin typeface="Inter Bold"/>
              </a:rPr>
              <a:t>applicants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8092440" y="5486400"/>
            <a:ext cx="3200400" cy="64008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18000"/>
              </a:lnSpc>
              <a:spcBef>
                <a:spcPts val="0"/>
              </a:spcBef>
              <a:spcAft>
                <a:spcPts val="0"/>
              </a:spcAft>
            </a:pPr>
            <a:r>
              <a:rPr sz="1100">
                <a:solidFill>
                  <a:srgbClr val="2563EB"/>
                </a:solidFill>
                <a:latin typeface="Inter SemiBold"/>
              </a:rPr>
              <a:t>Watch the year: </a:t>
            </a:r>
            <a:r>
              <a:rPr sz="1100">
                <a:solidFill>
                  <a:srgbClr val="334155"/>
                </a:solidFill>
                <a:latin typeface="Inter"/>
              </a:rPr>
              <a:t>FY2027 is unchanged. This is an FY2028 event.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77240" y="6382512"/>
            <a:ext cx="8778240" cy="274320"/>
          </a:xfrm>
          <a:prstGeom prst="rect">
            <a:avLst/>
          </a:prstGeom>
          <a:noFill/>
        </p:spPr>
        <p:txBody>
          <a:bodyPr wrap="none" lIns="0" tIns="0" rIns="0" bIns="0" anchor="ctr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900">
                <a:solidFill>
                  <a:srgbClr val="2563EB"/>
                </a:solidFill>
                <a:latin typeface="Inter SemiBold"/>
              </a:rPr>
              <a:t>Source:  </a:t>
            </a:r>
            <a:r>
              <a:rPr sz="900">
                <a:solidFill>
                  <a:srgbClr val="64748B"/>
                </a:solidFill>
                <a:latin typeface="Inter"/>
              </a:rPr>
              <a:t>FCC 26-30 (adopted Apr 30, 2026); ErateSync — eratesync.com/blog/e-rate-competitive-bidding-portal-fy2028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9905695" y="6400800"/>
            <a:ext cx="1645920" cy="27432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000">
                <a:solidFill>
                  <a:srgbClr val="2563EB"/>
                </a:solidFill>
                <a:latin typeface="Inter SemiBold"/>
              </a:rPr>
              <a:t>07</a:t>
            </a:r>
            <a:r>
              <a:rPr sz="1000">
                <a:solidFill>
                  <a:srgbClr val="94A3B8"/>
                </a:solidFill>
                <a:latin typeface="Inter"/>
              </a:rPr>
              <a:t> / 22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1F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777240" y="713232"/>
            <a:ext cx="10515600" cy="310896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50" spc="180">
                <a:solidFill>
                  <a:srgbClr val="60A5FA"/>
                </a:solidFill>
                <a:latin typeface="Inter SemiBold"/>
              </a:rPr>
              <a:t>OUR TAKE · POLITICS &amp; THE WHY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1097280"/>
            <a:ext cx="502920" cy="0"/>
          </a:xfrm>
          <a:prstGeom prst="bentConnector3">
            <a:avLst/>
          </a:prstGeom>
          <a:ln w="27940">
            <a:solidFill>
              <a:srgbClr val="60A5F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1234440"/>
            <a:ext cx="10698480" cy="91440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3200">
                <a:solidFill>
                  <a:srgbClr val="FFFFFF"/>
                </a:solidFill>
                <a:latin typeface="Inter ExtraBold"/>
              </a:rPr>
              <a:t>Why now? Here’s how we read it.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2057400"/>
            <a:ext cx="10607040" cy="36576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50">
                <a:solidFill>
                  <a:srgbClr val="60A5FA"/>
                </a:solidFill>
                <a:latin typeface="Inter Medium"/>
              </a:rPr>
              <a:t>Our interpretation — clearly labeled as our theory, not FCC text.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77240" y="2560320"/>
            <a:ext cx="5257800" cy="3611880"/>
          </a:xfrm>
          <a:prstGeom prst="roundRect">
            <a:avLst>
              <a:gd name="adj" fmla="val 4000"/>
            </a:avLst>
          </a:prstGeom>
          <a:solidFill>
            <a:srgbClr val="122A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777240" y="2560320"/>
            <a:ext cx="91440" cy="3611880"/>
          </a:xfrm>
          <a:prstGeom prst="rect">
            <a:avLst/>
          </a:prstGeom>
          <a:solidFill>
            <a:srgbClr val="60A5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1097280" y="2743200"/>
            <a:ext cx="4754880" cy="36576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700">
                <a:solidFill>
                  <a:srgbClr val="FFFFFF"/>
                </a:solidFill>
                <a:latin typeface="Inter Bold"/>
              </a:rPr>
              <a:t>The screen-time thesis</a:t>
            </a:r>
          </a:p>
        </p:txBody>
      </p:sp>
      <p:sp>
        <p:nvSpPr>
          <p:cNvPr id="10" name="Rectangle 9"/>
          <p:cNvSpPr/>
          <p:nvPr/>
        </p:nvSpPr>
        <p:spPr>
          <a:xfrm>
            <a:off x="1115568" y="3300984"/>
            <a:ext cx="82296" cy="82296"/>
          </a:xfrm>
          <a:prstGeom prst="rect">
            <a:avLst/>
          </a:prstGeom>
          <a:solidFill>
            <a:srgbClr val="60A5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1344168" y="3246120"/>
            <a:ext cx="4480560" cy="64008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16000"/>
              </a:lnSpc>
              <a:spcBef>
                <a:spcPts val="0"/>
              </a:spcBef>
              <a:spcAft>
                <a:spcPts val="0"/>
              </a:spcAft>
            </a:pPr>
            <a:r>
              <a:rPr sz="1150">
                <a:solidFill>
                  <a:srgbClr val="C7D5EC"/>
                </a:solidFill>
                <a:latin typeface="Inter"/>
              </a:rPr>
              <a:t>Rising screen time and thin academic results put EdTech under scrutiny.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115568" y="4005072"/>
            <a:ext cx="82296" cy="82296"/>
          </a:xfrm>
          <a:prstGeom prst="rect">
            <a:avLst/>
          </a:prstGeom>
          <a:solidFill>
            <a:srgbClr val="60A5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1344168" y="3950208"/>
            <a:ext cx="4480560" cy="64008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16000"/>
              </a:lnSpc>
              <a:spcBef>
                <a:spcPts val="0"/>
              </a:spcBef>
              <a:spcAft>
                <a:spcPts val="0"/>
              </a:spcAft>
            </a:pPr>
            <a:r>
              <a:rPr sz="1150">
                <a:solidFill>
                  <a:srgbClr val="C7D5EC"/>
                </a:solidFill>
                <a:latin typeface="Inter"/>
              </a:rPr>
              <a:t>Billions spent and hundreds of thousands of student-hours online — with no real way to enforce restrictions.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115568" y="4709159"/>
            <a:ext cx="82296" cy="82296"/>
          </a:xfrm>
          <a:prstGeom prst="rect">
            <a:avLst/>
          </a:prstGeom>
          <a:solidFill>
            <a:srgbClr val="60A5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1344168" y="4654296"/>
            <a:ext cx="4480560" cy="64008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16000"/>
              </a:lnSpc>
              <a:spcBef>
                <a:spcPts val="0"/>
              </a:spcBef>
              <a:spcAft>
                <a:spcPts val="0"/>
              </a:spcAft>
            </a:pPr>
            <a:r>
              <a:rPr sz="1150">
                <a:solidFill>
                  <a:srgbClr val="C7D5EC"/>
                </a:solidFill>
                <a:latin typeface="Inter"/>
              </a:rPr>
              <a:t>E-Rate becomes the lever to bring EdTech into line.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115568" y="5413247"/>
            <a:ext cx="82296" cy="82296"/>
          </a:xfrm>
          <a:prstGeom prst="rect">
            <a:avLst/>
          </a:prstGeom>
          <a:solidFill>
            <a:srgbClr val="60A5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1344168" y="5358383"/>
            <a:ext cx="4480560" cy="64008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16000"/>
              </a:lnSpc>
              <a:spcBef>
                <a:spcPts val="0"/>
              </a:spcBef>
              <a:spcAft>
                <a:spcPts val="0"/>
              </a:spcAft>
            </a:pPr>
            <a:r>
              <a:rPr sz="1150">
                <a:solidFill>
                  <a:srgbClr val="C7D5EC"/>
                </a:solidFill>
                <a:latin typeface="Inter"/>
              </a:rPr>
              <a:t>Mirrored in Congress: Kids Off Social Media Act (S.278) and the Eyes on the Board Act of 2023 (S.3074).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6172200" y="2560320"/>
            <a:ext cx="5257800" cy="3611880"/>
          </a:xfrm>
          <a:prstGeom prst="roundRect">
            <a:avLst>
              <a:gd name="adj" fmla="val 4000"/>
            </a:avLst>
          </a:prstGeom>
          <a:solidFill>
            <a:srgbClr val="122A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6172200" y="2560320"/>
            <a:ext cx="91440" cy="3611880"/>
          </a:xfrm>
          <a:prstGeom prst="rect">
            <a:avLst/>
          </a:prstGeom>
          <a:solidFill>
            <a:srgbClr val="60A5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6492240" y="2743200"/>
            <a:ext cx="4754880" cy="36576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700">
                <a:solidFill>
                  <a:srgbClr val="FFFFFF"/>
                </a:solidFill>
                <a:latin typeface="Inter Bold"/>
              </a:rPr>
              <a:t>The consultant thesis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510528" y="3300984"/>
            <a:ext cx="82296" cy="82296"/>
          </a:xfrm>
          <a:prstGeom prst="rect">
            <a:avLst/>
          </a:prstGeom>
          <a:solidFill>
            <a:srgbClr val="60A5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TextBox 21"/>
          <p:cNvSpPr txBox="1"/>
          <p:nvPr/>
        </p:nvSpPr>
        <p:spPr>
          <a:xfrm>
            <a:off x="6739128" y="3246120"/>
            <a:ext cx="4480560" cy="64008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16000"/>
              </a:lnSpc>
              <a:spcBef>
                <a:spcPts val="0"/>
              </a:spcBef>
              <a:spcAft>
                <a:spcPts val="0"/>
              </a:spcAft>
            </a:pPr>
            <a:r>
              <a:rPr sz="1150">
                <a:solidFill>
                  <a:srgbClr val="C7D5EC"/>
                </a:solidFill>
                <a:latin typeface="Inter"/>
              </a:rPr>
              <a:t>E-Rate has run since the 1990s with little modernization — the FCC is asking what the next phase is.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510528" y="4005072"/>
            <a:ext cx="82296" cy="82296"/>
          </a:xfrm>
          <a:prstGeom prst="rect">
            <a:avLst/>
          </a:prstGeom>
          <a:solidFill>
            <a:srgbClr val="60A5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TextBox 23"/>
          <p:cNvSpPr txBox="1"/>
          <p:nvPr/>
        </p:nvSpPr>
        <p:spPr>
          <a:xfrm>
            <a:off x="6739128" y="3950208"/>
            <a:ext cx="4480560" cy="64008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16000"/>
              </a:lnSpc>
              <a:spcBef>
                <a:spcPts val="0"/>
              </a:spcBef>
              <a:spcAft>
                <a:spcPts val="0"/>
              </a:spcAft>
            </a:pPr>
            <a:r>
              <a:rPr sz="1150">
                <a:solidFill>
                  <a:srgbClr val="C7D5EC"/>
                </a:solidFill>
                <a:latin typeface="Inter"/>
              </a:rPr>
              <a:t>The GAO flagged consultant relationships as a weak point.</a:t>
            </a:r>
          </a:p>
        </p:txBody>
      </p:sp>
      <p:sp>
        <p:nvSpPr>
          <p:cNvPr id="25" name="Rectangle 24"/>
          <p:cNvSpPr/>
          <p:nvPr/>
        </p:nvSpPr>
        <p:spPr>
          <a:xfrm>
            <a:off x="6510528" y="4709159"/>
            <a:ext cx="82296" cy="82296"/>
          </a:xfrm>
          <a:prstGeom prst="rect">
            <a:avLst/>
          </a:prstGeom>
          <a:solidFill>
            <a:srgbClr val="60A5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TextBox 25"/>
          <p:cNvSpPr txBox="1"/>
          <p:nvPr/>
        </p:nvSpPr>
        <p:spPr>
          <a:xfrm>
            <a:off x="6739128" y="4654296"/>
            <a:ext cx="4480560" cy="64008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16000"/>
              </a:lnSpc>
              <a:spcBef>
                <a:spcPts val="0"/>
              </a:spcBef>
              <a:spcAft>
                <a:spcPts val="0"/>
              </a:spcAft>
            </a:pPr>
            <a:r>
              <a:rPr sz="1150">
                <a:solidFill>
                  <a:srgbClr val="C7D5EC"/>
                </a:solidFill>
                <a:latin typeface="Inter"/>
              </a:rPr>
              <a:t>Percentage-based contracts misalign incentives: a 5% consultant is rewarded for districts buying more — against the district’s and the program’s interest.</a:t>
            </a:r>
          </a:p>
        </p:txBody>
      </p:sp>
      <p:sp>
        <p:nvSpPr>
          <p:cNvPr id="27" name="Rectangle 26"/>
          <p:cNvSpPr/>
          <p:nvPr/>
        </p:nvSpPr>
        <p:spPr>
          <a:xfrm>
            <a:off x="6510528" y="5413247"/>
            <a:ext cx="82296" cy="82296"/>
          </a:xfrm>
          <a:prstGeom prst="rect">
            <a:avLst/>
          </a:prstGeom>
          <a:solidFill>
            <a:srgbClr val="60A5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8" name="TextBox 27"/>
          <p:cNvSpPr txBox="1"/>
          <p:nvPr/>
        </p:nvSpPr>
        <p:spPr>
          <a:xfrm>
            <a:off x="6739128" y="5358383"/>
            <a:ext cx="4480560" cy="64008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16000"/>
              </a:lnSpc>
              <a:spcBef>
                <a:spcPts val="0"/>
              </a:spcBef>
              <a:spcAft>
                <a:spcPts val="0"/>
              </a:spcAft>
            </a:pPr>
            <a:r>
              <a:rPr sz="1150">
                <a:solidFill>
                  <a:srgbClr val="C7D5EC"/>
                </a:solidFill>
                <a:latin typeface="Inter"/>
              </a:rPr>
              <a:t>Few checks and balances on consultants today outside of EPC / EMPA.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77240" y="6382512"/>
            <a:ext cx="8778240" cy="274320"/>
          </a:xfrm>
          <a:prstGeom prst="rect">
            <a:avLst/>
          </a:prstGeom>
          <a:noFill/>
        </p:spPr>
        <p:txBody>
          <a:bodyPr wrap="none" lIns="0" tIns="0" rIns="0" bIns="0" anchor="ctr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900">
                <a:solidFill>
                  <a:srgbClr val="60A5FA"/>
                </a:solidFill>
                <a:latin typeface="Inter SemiBold"/>
              </a:rPr>
              <a:t>Source:  </a:t>
            </a:r>
            <a:r>
              <a:rPr sz="900">
                <a:solidFill>
                  <a:srgbClr val="C7D5EC"/>
                </a:solidFill>
                <a:latin typeface="Inter"/>
              </a:rPr>
              <a:t>S.278 Kids Off Social Media Act (119th Cong.); S.3074 Eyes on the Board Act of 2023 (118th Cong.); U.S. GAO; ErateSync analysis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9905695" y="6400800"/>
            <a:ext cx="1645920" cy="27432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000">
                <a:solidFill>
                  <a:srgbClr val="2563EB"/>
                </a:solidFill>
                <a:latin typeface="Inter SemiBold"/>
              </a:rPr>
              <a:t>08</a:t>
            </a:r>
            <a:r>
              <a:rPr sz="1000">
                <a:solidFill>
                  <a:srgbClr val="94A3B8"/>
                </a:solidFill>
                <a:latin typeface="Inter"/>
              </a:rPr>
              <a:t> / 22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777240" y="713232"/>
            <a:ext cx="10515600" cy="310896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50" spc="180">
                <a:solidFill>
                  <a:srgbClr val="2563EB"/>
                </a:solidFill>
                <a:latin typeface="Inter SemiBold"/>
              </a:rPr>
              <a:t>OUR TAKE · IS E-RATE GOING AWAY?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1097280"/>
            <a:ext cx="502920" cy="0"/>
          </a:xfrm>
          <a:prstGeom prst="bentConnector3">
            <a:avLst/>
          </a:prstGeom>
          <a:ln w="27940">
            <a:solidFill>
              <a:srgbClr val="2563E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1078992"/>
            <a:ext cx="10698480" cy="109728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</a:pPr>
            <a:r>
              <a:rPr sz="3400">
                <a:solidFill>
                  <a:srgbClr val="0F172A"/>
                </a:solidFill>
                <a:latin typeface="Inter ExtraBold"/>
              </a:rPr>
              <a:t>Here’s our read.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1828800"/>
            <a:ext cx="10607040" cy="45720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22000"/>
              </a:lnSpc>
              <a:spcBef>
                <a:spcPts val="0"/>
              </a:spcBef>
              <a:spcAft>
                <a:spcPts val="0"/>
              </a:spcAft>
            </a:pPr>
            <a:r>
              <a:rPr sz="1300">
                <a:solidFill>
                  <a:srgbClr val="334155"/>
                </a:solidFill>
                <a:latin typeface="Inter"/>
              </a:rPr>
              <a:t>It just cleared the Supreme Court and has had two straight years of investment — the Competitive Bidding Portal and the Cybersecurity Pilot. This is not a program winding down.</a:t>
            </a:r>
          </a:p>
        </p:txBody>
      </p:sp>
      <p:sp>
        <p:nvSpPr>
          <p:cNvPr id="7" name="Rectangle 6"/>
          <p:cNvSpPr/>
          <p:nvPr/>
        </p:nvSpPr>
        <p:spPr>
          <a:xfrm>
            <a:off x="804672" y="2743200"/>
            <a:ext cx="118872" cy="118872"/>
          </a:xfrm>
          <a:prstGeom prst="rect">
            <a:avLst/>
          </a:prstGeom>
          <a:solidFill>
            <a:srgbClr val="2563E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1097280" y="2679192"/>
            <a:ext cx="6675120" cy="36576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600">
                <a:solidFill>
                  <a:srgbClr val="0F172A"/>
                </a:solidFill>
                <a:latin typeface="Inter Bold"/>
              </a:rPr>
              <a:t>E-Rate becomes a lever on K-12 tech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97280" y="3063240"/>
            <a:ext cx="6583680" cy="45720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18000"/>
              </a:lnSpc>
              <a:spcBef>
                <a:spcPts val="0"/>
              </a:spcBef>
              <a:spcAft>
                <a:spcPts val="0"/>
              </a:spcAft>
            </a:pPr>
            <a:r>
              <a:rPr sz="1250">
                <a:solidFill>
                  <a:srgbClr val="334155"/>
                </a:solidFill>
                <a:latin typeface="Inter"/>
              </a:rPr>
              <a:t>Read the changes as a mechanism to enforce more rules on how districts use technology — not as a retreat.</a:t>
            </a:r>
          </a:p>
        </p:txBody>
      </p:sp>
      <p:sp>
        <p:nvSpPr>
          <p:cNvPr id="10" name="Rectangle 9"/>
          <p:cNvSpPr/>
          <p:nvPr/>
        </p:nvSpPr>
        <p:spPr>
          <a:xfrm>
            <a:off x="804672" y="3749040"/>
            <a:ext cx="118872" cy="118872"/>
          </a:xfrm>
          <a:prstGeom prst="rect">
            <a:avLst/>
          </a:prstGeom>
          <a:solidFill>
            <a:srgbClr val="2563E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1097280" y="3685032"/>
            <a:ext cx="6675120" cy="36576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600">
                <a:solidFill>
                  <a:srgbClr val="0F172A"/>
                </a:solidFill>
                <a:latin typeface="Inter Bold"/>
              </a:rPr>
              <a:t>The bright side: push for cybersecurity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97280" y="4069080"/>
            <a:ext cx="6583680" cy="45720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18000"/>
              </a:lnSpc>
              <a:spcBef>
                <a:spcPts val="0"/>
              </a:spcBef>
              <a:spcAft>
                <a:spcPts val="0"/>
              </a:spcAft>
            </a:pPr>
            <a:r>
              <a:rPr sz="1250">
                <a:solidFill>
                  <a:srgbClr val="334155"/>
                </a:solidFill>
                <a:latin typeface="Inter"/>
              </a:rPr>
              <a:t>With all the eligibility debate and proposed cuts, this is the moment to make the case for cybersecurity funding.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04672" y="4754880"/>
            <a:ext cx="118872" cy="118872"/>
          </a:xfrm>
          <a:prstGeom prst="rect">
            <a:avLst/>
          </a:prstGeom>
          <a:solidFill>
            <a:srgbClr val="2563E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1097280" y="4690872"/>
            <a:ext cx="6675120" cy="36576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600">
                <a:solidFill>
                  <a:srgbClr val="0F172A"/>
                </a:solidFill>
                <a:latin typeface="Inter Bold"/>
              </a:rPr>
              <a:t>It comes out far more defensible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97280" y="5074920"/>
            <a:ext cx="6583680" cy="45720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18000"/>
              </a:lnSpc>
              <a:spcBef>
                <a:spcPts val="0"/>
              </a:spcBef>
              <a:spcAft>
                <a:spcPts val="0"/>
              </a:spcAft>
            </a:pPr>
            <a:r>
              <a:rPr sz="1250">
                <a:solidFill>
                  <a:srgbClr val="334155"/>
                </a:solidFill>
                <a:latin typeface="Inter"/>
              </a:rPr>
              <a:t>The changes address the GAO’s recommendations head-on — making E-Rate much harder to argue against.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8229600" y="2697480"/>
            <a:ext cx="3200400" cy="3154680"/>
          </a:xfrm>
          <a:prstGeom prst="roundRect">
            <a:avLst>
              <a:gd name="adj" fmla="val 5000"/>
            </a:avLst>
          </a:prstGeom>
          <a:solidFill>
            <a:srgbClr val="EAF1FD"/>
          </a:solidFill>
          <a:ln>
            <a:noFill/>
          </a:ln>
          <a:effectLst>
            <a:outerShdw blurRad="140000" dist="38000" dir="5400000" rotWithShape="0">
              <a:srgbClr val="1E293B">
                <a:alpha val="1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Rectangle 16"/>
          <p:cNvSpPr/>
          <p:nvPr/>
        </p:nvSpPr>
        <p:spPr>
          <a:xfrm>
            <a:off x="8229600" y="2697480"/>
            <a:ext cx="109728" cy="3154680"/>
          </a:xfrm>
          <a:prstGeom prst="rect">
            <a:avLst/>
          </a:prstGeom>
          <a:solidFill>
            <a:srgbClr val="2563E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TextBox 17"/>
          <p:cNvSpPr txBox="1"/>
          <p:nvPr/>
        </p:nvSpPr>
        <p:spPr>
          <a:xfrm>
            <a:off x="8549640" y="2971800"/>
            <a:ext cx="2743200" cy="274320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</a:pPr>
            <a:r>
              <a:rPr sz="1100" spc="120">
                <a:solidFill>
                  <a:srgbClr val="2563EB"/>
                </a:solidFill>
                <a:latin typeface="Inter SemiBold"/>
              </a:rPr>
              <a:t>Bottom line</a:t>
            </a:r>
          </a:p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</a:pPr>
            <a:endParaRPr sz="1100" spc="120">
              <a:solidFill>
                <a:srgbClr val="2563EB"/>
              </a:solidFill>
              <a:latin typeface="Inter SemiBold"/>
            </a:endParaRPr>
          </a:p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</a:pPr>
            <a:r>
              <a:rPr sz="2200">
                <a:solidFill>
                  <a:srgbClr val="0F172A"/>
                </a:solidFill>
                <a:latin typeface="Inter ExtraBold"/>
              </a:rPr>
              <a:t>Not ending —</a:t>
            </a:r>
          </a:p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</a:pPr>
            <a:r>
              <a:rPr sz="2200">
                <a:solidFill>
                  <a:srgbClr val="0F172A"/>
                </a:solidFill>
                <a:latin typeface="Inter ExtraBold"/>
              </a:rPr>
              <a:t>being weaponized</a:t>
            </a:r>
          </a:p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</a:pPr>
            <a:r>
              <a:rPr sz="2200">
                <a:solidFill>
                  <a:srgbClr val="0F172A"/>
                </a:solidFill>
                <a:latin typeface="Inter ExtraBold"/>
              </a:rPr>
              <a:t>for compliance.</a:t>
            </a:r>
          </a:p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</a:pPr>
            <a:endParaRPr sz="2200">
              <a:solidFill>
                <a:srgbClr val="0F172A"/>
              </a:solidFill>
              <a:latin typeface="Inter ExtraBold"/>
            </a:endParaRPr>
          </a:p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</a:pPr>
            <a:r>
              <a:rPr sz="1300">
                <a:solidFill>
                  <a:srgbClr val="334155"/>
                </a:solidFill>
                <a:latin typeface="Inter"/>
              </a:rPr>
              <a:t>Plan like it’s here to stay, because it is.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77240" y="6382512"/>
            <a:ext cx="8778240" cy="274320"/>
          </a:xfrm>
          <a:prstGeom prst="rect">
            <a:avLst/>
          </a:prstGeom>
          <a:noFill/>
        </p:spPr>
        <p:txBody>
          <a:bodyPr wrap="none" lIns="0" tIns="0" rIns="0" bIns="0" anchor="ctr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900">
                <a:solidFill>
                  <a:srgbClr val="2563EB"/>
                </a:solidFill>
                <a:latin typeface="Inter SemiBold"/>
              </a:rPr>
              <a:t>Source:  </a:t>
            </a:r>
            <a:r>
              <a:rPr sz="900">
                <a:solidFill>
                  <a:srgbClr val="64748B"/>
                </a:solidFill>
                <a:latin typeface="Inter"/>
              </a:rPr>
              <a:t>U.S. GAO recommendations; FCC E-Rate proceeding (2026); ErateSync analysis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905695" y="6400800"/>
            <a:ext cx="1645920" cy="27432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000">
                <a:solidFill>
                  <a:srgbClr val="2563EB"/>
                </a:solidFill>
                <a:latin typeface="Inter SemiBold"/>
              </a:rPr>
              <a:t>09</a:t>
            </a:r>
            <a:r>
              <a:rPr sz="1000">
                <a:solidFill>
                  <a:srgbClr val="94A3B8"/>
                </a:solidFill>
                <a:latin typeface="Inter"/>
              </a:rPr>
              <a:t> / 22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2797</Words>
  <Application>Microsoft Macintosh PowerPoint</Application>
  <PresentationFormat>Widescreen</PresentationFormat>
  <Paragraphs>360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0" baseType="lpstr">
      <vt:lpstr>Inter SemiBold</vt:lpstr>
      <vt:lpstr>Inter</vt:lpstr>
      <vt:lpstr>Inter ExtraBold</vt:lpstr>
      <vt:lpstr>Inter Medium</vt:lpstr>
      <vt:lpstr>Arial</vt:lpstr>
      <vt:lpstr>Inter Bold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Anne Halsey</cp:lastModifiedBy>
  <cp:revision>2</cp:revision>
  <dcterms:created xsi:type="dcterms:W3CDTF">2013-01-27T09:14:16Z</dcterms:created>
  <dcterms:modified xsi:type="dcterms:W3CDTF">2026-07-01T19:43:10Z</dcterms:modified>
  <cp:category/>
</cp:coreProperties>
</file>