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Montserrat"/>
      <p:regular r:id="rId43"/>
      <p:bold r:id="rId44"/>
      <p:italic r:id="rId45"/>
      <p:boldItalic r:id="rId46"/>
    </p:embeddedFont>
    <p:embeddedFont>
      <p:font typeface="Open Sans SemiBold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Montserrat-bold.fntdata"/><Relationship Id="rId43" Type="http://schemas.openxmlformats.org/officeDocument/2006/relationships/font" Target="fonts/Montserrat-regular.fntdata"/><Relationship Id="rId46" Type="http://schemas.openxmlformats.org/officeDocument/2006/relationships/font" Target="fonts/Montserrat-boldItalic.fntdata"/><Relationship Id="rId45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SemiBold-bold.fntdata"/><Relationship Id="rId47" Type="http://schemas.openxmlformats.org/officeDocument/2006/relationships/font" Target="fonts/OpenSansSemiBold-regular.fntdata"/><Relationship Id="rId49" Type="http://schemas.openxmlformats.org/officeDocument/2006/relationships/font" Target="fonts/OpenSans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regular.fntdata"/><Relationship Id="rId50" Type="http://schemas.openxmlformats.org/officeDocument/2006/relationships/font" Target="fonts/OpenSansSemiBold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ae5aab5ff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eae5aab5ff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ae5aab5f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eae5aab5f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eae5aab5ff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eae5aab5ff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a9ac9c8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ea9ac9c8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ee9b41c220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ee9b41c220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a9ac9c808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a9ac9c808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e9b41c220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ee9b41c220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ae5aab5f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eae5aab5f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a9ac9c808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ea9ac9c808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a9ac9c808_1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a9ac9c808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ee9b41c220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ee9b41c220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ea9ac9c808_1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ea9ac9c808_1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ea9ac9c808_1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ea9ac9c808_1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ea9ac9c808_1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ea9ac9c808_1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a9ac9c808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ea9ac9c808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ea9ac9c808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ea9ac9c808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ea9ac9c808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ea9ac9c808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ea9ac9c808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ea9ac9c808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ea9ac9c808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ea9ac9c808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ea9ac9c808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ea9ac9c808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ee9b41c220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ee9b41c220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ee9b41c22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ee9b41c22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ea9ac9c80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ea9ac9c80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eae5aab5ff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eae5aab5ff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eae5aab5ff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eae5aab5ff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eae5aab5ff_0_7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eae5aab5ff_0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ae5aab5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ae5aab5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ee9b41c220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ee9b41c22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e9b41c220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e9b41c220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e9b41c220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e9b41c220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e9b41c220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ee9b41c220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ae5aab5f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ae5aab5f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Open Sans"/>
              <a:buNone/>
              <a:defRPr sz="41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le.utah.gov/~2026/bills/static/HB0055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le.utah.gov/~2026/bills/static/SB0267.html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le.utah.gov/~2026/bills/static/HB0044.html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le.utah.gov/~2026/bills/static/HB0055.html" TargetMode="External"/><Relationship Id="rId4" Type="http://schemas.openxmlformats.org/officeDocument/2006/relationships/hyperlink" Target="https://le.utah.gov/~2026/bills/static/SB0267.html" TargetMode="External"/><Relationship Id="rId5" Type="http://schemas.openxmlformats.org/officeDocument/2006/relationships/hyperlink" Target="https://le.utah.gov/~2026/bills/static/HB0044.html" TargetMode="External"/><Relationship Id="rId6" Type="http://schemas.openxmlformats.org/officeDocument/2006/relationships/hyperlink" Target="https://le.utah.gov/~2026/bills/static/SB0123.html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le.utah.gov/~2026/bills/static/SB0123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hyperlink" Target="https://le.utah.gov/~2026/bills/static/HB0003.html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schools.utah.gov/policy/legislativesession" TargetMode="External"/><Relationship Id="rId4" Type="http://schemas.openxmlformats.org/officeDocument/2006/relationships/hyperlink" Target="https://schools.utah.gov/policy/_policy_/_utahlegislativesession_/_2026_/LegislativeSummary_2026_V4.pdf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le.utah.gov/~2026/bills/static/HB0055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ctrTitle"/>
          </p:nvPr>
        </p:nvSpPr>
        <p:spPr>
          <a:xfrm>
            <a:off x="1143000" y="484585"/>
            <a:ext cx="68580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</a:rPr>
              <a:t>Legislative Stuff </a:t>
            </a:r>
            <a:endParaRPr b="1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</a:rPr>
              <a:t>You Should Know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66" name="Google Shape;66;p10"/>
          <p:cNvSpPr txBox="1"/>
          <p:nvPr>
            <p:ph idx="1" type="subTitle"/>
          </p:nvPr>
        </p:nvSpPr>
        <p:spPr>
          <a:xfrm>
            <a:off x="1143000" y="2344341"/>
            <a:ext cx="6858000" cy="12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USBE Student Data Privacy Team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UETN Tech Summit 2026</a:t>
            </a:r>
            <a:endParaRPr/>
          </a:p>
        </p:txBody>
      </p:sp>
      <p:pic>
        <p:nvPicPr>
          <p:cNvPr id="67" name="Google Shape;67;p10" title="IMG_3208 Profile Pic small.jpeg"/>
          <p:cNvPicPr preferRelativeResize="0"/>
          <p:nvPr/>
        </p:nvPicPr>
        <p:blipFill rotWithShape="1">
          <a:blip r:embed="rId3">
            <a:alphaModFix/>
          </a:blip>
          <a:srcRect b="27003" l="14586" r="15955" t="2713"/>
          <a:stretch/>
        </p:blipFill>
        <p:spPr>
          <a:xfrm>
            <a:off x="6958550" y="2080825"/>
            <a:ext cx="1878525" cy="190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75" y="2091974"/>
            <a:ext cx="1878600" cy="18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/>
          <p:nvPr/>
        </p:nvSpPr>
        <p:spPr>
          <a:xfrm>
            <a:off x="-238125" y="4055125"/>
            <a:ext cx="30000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Nicole Sanchez </a:t>
            </a:r>
            <a:endParaRPr b="1" sz="18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(a.k.a. “Josh”)</a:t>
            </a:r>
            <a:endParaRPr b="1" sz="18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0"/>
          <p:cNvSpPr txBox="1"/>
          <p:nvPr/>
        </p:nvSpPr>
        <p:spPr>
          <a:xfrm>
            <a:off x="6302750" y="4055125"/>
            <a:ext cx="30000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Katy Challis</a:t>
            </a:r>
            <a:endParaRPr b="1" sz="18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(a.k.a. “Chuck”)</a:t>
            </a:r>
            <a:endParaRPr b="1" sz="18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 Violation and Contract Termination Process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>
            <a:off x="3413475" y="1380900"/>
            <a:ext cx="996000" cy="2200500"/>
          </a:xfrm>
          <a:prstGeom prst="rect">
            <a:avLst/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93375" y="1380900"/>
            <a:ext cx="3320100" cy="2200500"/>
          </a:xfrm>
          <a:prstGeom prst="rect">
            <a:avLst/>
          </a:prstGeom>
          <a:solidFill>
            <a:srgbClr val="065D89">
              <a:alpha val="17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20"/>
          <p:cNvCxnSpPr/>
          <p:nvPr/>
        </p:nvCxnSpPr>
        <p:spPr>
          <a:xfrm>
            <a:off x="3325763" y="2530575"/>
            <a:ext cx="1171500" cy="9297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20"/>
          <p:cNvCxnSpPr>
            <a:stCxn id="184" idx="3"/>
            <a:endCxn id="185" idx="1"/>
          </p:cNvCxnSpPr>
          <p:nvPr/>
        </p:nvCxnSpPr>
        <p:spPr>
          <a:xfrm flipH="1" rot="10800000">
            <a:off x="3296525" y="1757175"/>
            <a:ext cx="1230000" cy="773400"/>
          </a:xfrm>
          <a:prstGeom prst="bentConnector3">
            <a:avLst>
              <a:gd fmla="val 49996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20"/>
          <p:cNvSpPr/>
          <p:nvPr/>
        </p:nvSpPr>
        <p:spPr>
          <a:xfrm>
            <a:off x="1955825" y="1620825"/>
            <a:ext cx="1340700" cy="18195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entity must 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notify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the contractor of: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–the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iolation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–their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duty to terminate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the contract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4526425" y="1393076"/>
            <a:ext cx="2020500" cy="7284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contractor remedies the violation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makes effort to prevent reoccurance 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4467988" y="3043225"/>
            <a:ext cx="2020500" cy="834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rgbClr val="B612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contractor does not remedy the violation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make efforts to prevent reoccurance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0"/>
          <p:cNvSpPr/>
          <p:nvPr/>
        </p:nvSpPr>
        <p:spPr>
          <a:xfrm>
            <a:off x="6769600" y="646363"/>
            <a:ext cx="2020500" cy="5253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contract can be maintained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0"/>
          <p:cNvSpPr/>
          <p:nvPr/>
        </p:nvSpPr>
        <p:spPr>
          <a:xfrm>
            <a:off x="6769600" y="1884388"/>
            <a:ext cx="2020500" cy="52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contract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must be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terminated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9" name="Google Shape;189;p20"/>
          <p:cNvCxnSpPr>
            <a:stCxn id="185" idx="3"/>
            <a:endCxn id="187" idx="1"/>
          </p:cNvCxnSpPr>
          <p:nvPr/>
        </p:nvCxnSpPr>
        <p:spPr>
          <a:xfrm flipH="1" rot="10800000">
            <a:off x="6546925" y="908876"/>
            <a:ext cx="222600" cy="848400"/>
          </a:xfrm>
          <a:prstGeom prst="bentConnector3">
            <a:avLst>
              <a:gd fmla="val 50017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20"/>
          <p:cNvCxnSpPr>
            <a:stCxn id="188" idx="1"/>
            <a:endCxn id="186" idx="3"/>
          </p:cNvCxnSpPr>
          <p:nvPr/>
        </p:nvCxnSpPr>
        <p:spPr>
          <a:xfrm flipH="1">
            <a:off x="6488500" y="2147038"/>
            <a:ext cx="281100" cy="1313400"/>
          </a:xfrm>
          <a:prstGeom prst="bentConnector3">
            <a:avLst>
              <a:gd fmla="val 50002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p20"/>
          <p:cNvSpPr/>
          <p:nvPr/>
        </p:nvSpPr>
        <p:spPr>
          <a:xfrm>
            <a:off x="175225" y="1902075"/>
            <a:ext cx="1608600" cy="12570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 education or government agency </a:t>
            </a:r>
            <a:r>
              <a:rPr b="1" lang="en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discovers a violation</a:t>
            </a:r>
            <a:endParaRPr b="1"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2" name="Google Shape;192;p20"/>
          <p:cNvCxnSpPr>
            <a:stCxn id="191" idx="3"/>
            <a:endCxn id="184" idx="1"/>
          </p:cNvCxnSpPr>
          <p:nvPr/>
        </p:nvCxnSpPr>
        <p:spPr>
          <a:xfrm>
            <a:off x="1783825" y="2530575"/>
            <a:ext cx="1719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20"/>
          <p:cNvSpPr/>
          <p:nvPr/>
        </p:nvSpPr>
        <p:spPr>
          <a:xfrm>
            <a:off x="6769600" y="2905578"/>
            <a:ext cx="2020500" cy="1720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rgbClr val="DB44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contractor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cannot</a:t>
            </a: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impose a fee, seek damages, or impose financial liability </a:t>
            </a: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if the contract is terminated as a result of a violation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4" name="Google Shape;194;p20"/>
          <p:cNvCxnSpPr>
            <a:stCxn id="188" idx="2"/>
            <a:endCxn id="193" idx="0"/>
          </p:cNvCxnSpPr>
          <p:nvPr/>
        </p:nvCxnSpPr>
        <p:spPr>
          <a:xfrm>
            <a:off x="7779850" y="2409688"/>
            <a:ext cx="0" cy="495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0"/>
          <p:cNvSpPr/>
          <p:nvPr/>
        </p:nvSpPr>
        <p:spPr>
          <a:xfrm rot="-5400000">
            <a:off x="1573275" y="2173888"/>
            <a:ext cx="370200" cy="3309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667400" y="4076300"/>
            <a:ext cx="22755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30 Days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have 30 days from the discovery of a violation to </a:t>
            </a: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notify the contractor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20"/>
          <p:cNvSpPr/>
          <p:nvPr/>
        </p:nvSpPr>
        <p:spPr>
          <a:xfrm rot="5400000">
            <a:off x="3784675" y="787530"/>
            <a:ext cx="221400" cy="989700"/>
          </a:xfrm>
          <a:prstGeom prst="leftBrace">
            <a:avLst>
              <a:gd fmla="val 47520" name="adj1"/>
              <a:gd fmla="val 4799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2303475" y="114175"/>
            <a:ext cx="3216000" cy="10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</a:t>
            </a: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must wait at least 30 days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before you terminate the contract to allow the contractor to remedy the violation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30 Days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/>
          <p:nvPr/>
        </p:nvSpPr>
        <p:spPr>
          <a:xfrm>
            <a:off x="5899741" y="1190000"/>
            <a:ext cx="3244200" cy="669000"/>
          </a:xfrm>
          <a:prstGeom prst="chevron">
            <a:avLst>
              <a:gd fmla="val 50000" name="adj"/>
            </a:avLst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5899741" y="1190000"/>
            <a:ext cx="3244200" cy="669000"/>
          </a:xfrm>
          <a:prstGeom prst="chevron">
            <a:avLst>
              <a:gd fmla="val 50000" name="adj"/>
            </a:avLst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1"/>
          <p:cNvSpPr txBox="1"/>
          <p:nvPr>
            <p:ph type="title"/>
          </p:nvPr>
        </p:nvSpPr>
        <p:spPr>
          <a:xfrm>
            <a:off x="628650" y="273848"/>
            <a:ext cx="7886700" cy="717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Process</a:t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5878291" y="1190000"/>
            <a:ext cx="3287100" cy="669000"/>
          </a:xfrm>
          <a:prstGeom prst="chevron">
            <a:avLst>
              <a:gd fmla="val 50000" name="adj"/>
            </a:avLst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Step 3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6167063" y="2057125"/>
            <a:ext cx="2236200" cy="26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If the report meets the three requirements, the data privacy team initiates a compliance audit or investigation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0" y="1190000"/>
            <a:ext cx="3546900" cy="669000"/>
          </a:xfrm>
          <a:prstGeom prst="homePlate">
            <a:avLst>
              <a:gd fmla="val 50000" name="adj"/>
            </a:avLst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Step 1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655361" y="2057125"/>
            <a:ext cx="2236200" cy="26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A person submits a report of a suspected violation to the data privacy team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3200825" y="1190000"/>
            <a:ext cx="3034200" cy="669000"/>
          </a:xfrm>
          <a:prstGeom prst="chevron">
            <a:avLst>
              <a:gd fmla="val 50000" name="adj"/>
            </a:avLst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3478949" y="2057125"/>
            <a:ext cx="2236200" cy="26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The data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privacy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team conducts an initial investigation to determine whether the report is: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AutoNum type="arabicPeriod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Credible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AutoNum type="arabicPeriod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Relevant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AutoNum type="arabicPeriod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Sufficiently specific to warrant action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3200825" y="1189788"/>
            <a:ext cx="3034200" cy="669000"/>
          </a:xfrm>
          <a:prstGeom prst="chevron">
            <a:avLst>
              <a:gd fmla="val 50000" name="adj"/>
            </a:avLst>
          </a:prstGeom>
          <a:solidFill>
            <a:srgbClr val="D37D20">
              <a:alpha val="246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Step 2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>
            <p:ph type="title"/>
          </p:nvPr>
        </p:nvSpPr>
        <p:spPr>
          <a:xfrm>
            <a:off x="1083345" y="141965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HB 55: Privacy Compliance for Educational Technology Vendors</a:t>
            </a:r>
            <a:endParaRPr sz="3200"/>
          </a:p>
        </p:txBody>
      </p:sp>
      <p:sp>
        <p:nvSpPr>
          <p:cNvPr id="218" name="Google Shape;218;p22"/>
          <p:cNvSpPr/>
          <p:nvPr/>
        </p:nvSpPr>
        <p:spPr>
          <a:xfrm>
            <a:off x="449638" y="1711900"/>
            <a:ext cx="3930000" cy="3018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/>
          <p:nvPr/>
        </p:nvSpPr>
        <p:spPr>
          <a:xfrm>
            <a:off x="715088" y="1328250"/>
            <a:ext cx="1469700" cy="7056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USBE: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Tasks in Progress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837113" y="2140093"/>
            <a:ext cx="3323400" cy="22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Create a process for: 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–allowing 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people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submit a report of a privacy violation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–conducting “an initial review to determine whether the report is credible, relevant, and sufficiently specific to warrant action”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–conducting an “audit or investigation of the relevant third party contractor”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22"/>
          <p:cNvSpPr/>
          <p:nvPr/>
        </p:nvSpPr>
        <p:spPr>
          <a:xfrm>
            <a:off x="4764363" y="1711900"/>
            <a:ext cx="3930000" cy="3018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5029813" y="1328250"/>
            <a:ext cx="1469700" cy="7056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USBE: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Do List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5151838" y="2202652"/>
            <a:ext cx="3323400" cy="22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–Update Exhibit G of the NDPA to include “provisions describing the education entity's or government agency's statutory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duty to terminate the contract in the case of a privacy violation”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–Create resources and materials for vendors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SB 267: Software in Education Amendments</a:t>
            </a:r>
            <a:endParaRPr sz="3500"/>
          </a:p>
        </p:txBody>
      </p:sp>
      <p:sp>
        <p:nvSpPr>
          <p:cNvPr id="229" name="Google Shape;229;p23"/>
          <p:cNvSpPr/>
          <p:nvPr/>
        </p:nvSpPr>
        <p:spPr>
          <a:xfrm>
            <a:off x="348550" y="1618925"/>
            <a:ext cx="3692700" cy="2939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781875" y="146017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4663075" y="1021789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4928525" y="811850"/>
            <a:ext cx="14697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3"/>
          <p:cNvSpPr/>
          <p:nvPr/>
        </p:nvSpPr>
        <p:spPr>
          <a:xfrm>
            <a:off x="4663075" y="3105364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3"/>
          <p:cNvSpPr/>
          <p:nvPr/>
        </p:nvSpPr>
        <p:spPr>
          <a:xfrm>
            <a:off x="4928525" y="289542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725375" y="2044200"/>
            <a:ext cx="3014400" cy="2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–Requires the State Board to conduct a study on the use of software and devices in public schools and to identify best practices related to student learning, safety, and privacy.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*Does NOT require a new data privacy agreement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5050550" y="1249733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–Conduct the study and provide a report to the Education Interim Committee as required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–Publish guidance and best practices identified through the study on its website by July 1, 2027.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23"/>
          <p:cNvSpPr txBox="1"/>
          <p:nvPr/>
        </p:nvSpPr>
        <p:spPr>
          <a:xfrm>
            <a:off x="5050550" y="3352924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Awareness only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Cybersecurity Bills</a:t>
            </a:r>
            <a:endParaRPr b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HB 44: School Security Personnel Standards</a:t>
            </a:r>
            <a:endParaRPr sz="3900"/>
          </a:p>
        </p:txBody>
      </p:sp>
      <p:sp>
        <p:nvSpPr>
          <p:cNvPr id="248" name="Google Shape;248;p25"/>
          <p:cNvSpPr/>
          <p:nvPr/>
        </p:nvSpPr>
        <p:spPr>
          <a:xfrm>
            <a:off x="348550" y="1618925"/>
            <a:ext cx="3692700" cy="2939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781875" y="146017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4663075" y="1021789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4928525" y="811850"/>
            <a:ext cx="14697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4663075" y="3105364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4928525" y="289542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5"/>
          <p:cNvSpPr txBox="1"/>
          <p:nvPr/>
        </p:nvSpPr>
        <p:spPr>
          <a:xfrm>
            <a:off x="725375" y="2044200"/>
            <a:ext cx="3014400" cy="2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–Largely about school safety measures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–Cybersecurity portion begins on line 1419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–Details on next slides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</a:endParaRPr>
          </a:p>
        </p:txBody>
      </p:sp>
      <p:sp>
        <p:nvSpPr>
          <p:cNvPr id="255" name="Google Shape;255;p25"/>
          <p:cNvSpPr txBox="1"/>
          <p:nvPr/>
        </p:nvSpPr>
        <p:spPr>
          <a:xfrm>
            <a:off x="5050550" y="1249733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–See next slides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25"/>
          <p:cNvSpPr txBox="1"/>
          <p:nvPr/>
        </p:nvSpPr>
        <p:spPr>
          <a:xfrm>
            <a:off x="5050550" y="3352924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See next slides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600"/>
            <a:ext cx="9144000" cy="510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/>
          <p:nvPr/>
        </p:nvSpPr>
        <p:spPr>
          <a:xfrm>
            <a:off x="3454207" y="383825"/>
            <a:ext cx="22356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050" y="1081800"/>
            <a:ext cx="6713900" cy="36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/>
          <p:nvPr/>
        </p:nvSpPr>
        <p:spPr>
          <a:xfrm>
            <a:off x="3789005" y="426700"/>
            <a:ext cx="15660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3" name="Google Shape;2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188" y="976524"/>
            <a:ext cx="7107625" cy="38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Agenda</a:t>
            </a:r>
            <a:endParaRPr/>
          </a:p>
        </p:txBody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628650" y="1369225"/>
            <a:ext cx="7886700" cy="3424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74650" lvl="0" marL="457200" rtl="0" algn="l">
              <a:spcBef>
                <a:spcPts val="80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Legislative Session Key Resources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Discussion of Privacy-Relevant Bills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HB 55: Privacy Compliance for Educational Technology Vendors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" sz="2300" u="sng">
                <a:solidFill>
                  <a:schemeClr val="hlink"/>
                </a:solidFill>
                <a:hlinkClick r:id="rId4"/>
              </a:rPr>
              <a:t>SB 267: Software in Education Amendments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AutoNum type="alphaLcPeriod"/>
            </a:pPr>
            <a:r>
              <a:rPr lang="en" sz="2300"/>
              <a:t>Cybersecurity Bills</a:t>
            </a:r>
            <a:endParaRPr sz="2300"/>
          </a:p>
          <a:p>
            <a:pPr indent="-374650" lvl="2" marL="1371600" rtl="0" algn="l">
              <a:spcBef>
                <a:spcPts val="0"/>
              </a:spcBef>
              <a:spcAft>
                <a:spcPts val="0"/>
              </a:spcAft>
              <a:buSzPts val="2300"/>
              <a:buAutoNum type="romanLcPeriod"/>
            </a:pPr>
            <a:r>
              <a:rPr lang="en" sz="2300" u="sng">
                <a:solidFill>
                  <a:schemeClr val="hlink"/>
                </a:solidFill>
                <a:hlinkClick r:id="rId5"/>
              </a:rPr>
              <a:t>HB 44: School Security Personnel Standards</a:t>
            </a:r>
            <a:endParaRPr sz="2300"/>
          </a:p>
          <a:p>
            <a:pPr indent="-361950" lvl="2" marL="1371600" rtl="0" algn="l">
              <a:spcBef>
                <a:spcPts val="400"/>
              </a:spcBef>
              <a:spcAft>
                <a:spcPts val="0"/>
              </a:spcAft>
              <a:buSzPts val="2100"/>
              <a:buAutoNum type="romanLcPeriod"/>
            </a:pPr>
            <a:r>
              <a:rPr lang="en" sz="2300" u="sng">
                <a:solidFill>
                  <a:schemeClr val="hlink"/>
                </a:solidFill>
                <a:hlinkClick r:id="rId6"/>
              </a:rPr>
              <a:t>S.B. 123 Privacy and Cybersecurity Amendments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Conclusion</a:t>
            </a:r>
            <a:endParaRPr sz="2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/>
          <p:nvPr/>
        </p:nvSpPr>
        <p:spPr>
          <a:xfrm>
            <a:off x="3994505" y="446725"/>
            <a:ext cx="11550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9" name="Google Shape;2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313" y="1003017"/>
            <a:ext cx="6799375" cy="3711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/>
          <p:nvPr/>
        </p:nvSpPr>
        <p:spPr>
          <a:xfrm>
            <a:off x="3994491" y="473200"/>
            <a:ext cx="11550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30" title="IMG_3208 Profile Pic small.jpeg"/>
          <p:cNvPicPr preferRelativeResize="0"/>
          <p:nvPr/>
        </p:nvPicPr>
        <p:blipFill rotWithShape="1">
          <a:blip r:embed="rId3">
            <a:alphaModFix/>
          </a:blip>
          <a:srcRect b="27188" l="0" r="0" t="0"/>
          <a:stretch/>
        </p:blipFill>
        <p:spPr>
          <a:xfrm>
            <a:off x="2270778" y="1503825"/>
            <a:ext cx="2070092" cy="150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4">
            <a:alphaModFix/>
          </a:blip>
          <a:srcRect b="27677" l="0" r="0" t="14349"/>
          <a:stretch/>
        </p:blipFill>
        <p:spPr>
          <a:xfrm>
            <a:off x="5344148" y="1786734"/>
            <a:ext cx="10707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1842" y="2794807"/>
            <a:ext cx="1248000" cy="12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 rotWithShape="1">
          <a:blip r:embed="rId6">
            <a:alphaModFix/>
          </a:blip>
          <a:srcRect b="8581" l="0" r="0" t="8589"/>
          <a:stretch/>
        </p:blipFill>
        <p:spPr>
          <a:xfrm>
            <a:off x="3929794" y="1663533"/>
            <a:ext cx="1434300" cy="14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 rotWithShape="1">
          <a:blip r:embed="rId7">
            <a:alphaModFix/>
          </a:blip>
          <a:srcRect b="32931" l="5693" r="2336" t="0"/>
          <a:stretch/>
        </p:blipFill>
        <p:spPr>
          <a:xfrm>
            <a:off x="5210573" y="2769977"/>
            <a:ext cx="1338000" cy="1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 title="matt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7971" y="2839830"/>
            <a:ext cx="1248000" cy="12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/>
          <p:nvPr/>
        </p:nvSpPr>
        <p:spPr>
          <a:xfrm>
            <a:off x="3903740" y="512900"/>
            <a:ext cx="13365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988" y="1111275"/>
            <a:ext cx="6356024" cy="346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600"/>
            <a:ext cx="9144000" cy="510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/>
          <p:nvPr/>
        </p:nvSpPr>
        <p:spPr>
          <a:xfrm>
            <a:off x="346938" y="1921750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Establish minimum cybersecurity standards for LEAs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346938" y="2726333"/>
            <a:ext cx="2658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Develop a phased implementation timeline for those standards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8" name="Google Shape;308;p33"/>
          <p:cNvSpPr txBox="1"/>
          <p:nvPr/>
        </p:nvSpPr>
        <p:spPr>
          <a:xfrm>
            <a:off x="346946" y="3538942"/>
            <a:ext cx="2810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Develop implementation guidelines and technical resources to assist LEAs in meeting the standards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33"/>
          <p:cNvSpPr/>
          <p:nvPr/>
        </p:nvSpPr>
        <p:spPr>
          <a:xfrm>
            <a:off x="3363738" y="215322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3363738" y="303322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33"/>
          <p:cNvSpPr/>
          <p:nvPr/>
        </p:nvSpPr>
        <p:spPr>
          <a:xfrm>
            <a:off x="6131388" y="3803304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7024869" y="3803304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3"/>
          <p:cNvSpPr/>
          <p:nvPr/>
        </p:nvSpPr>
        <p:spPr>
          <a:xfrm>
            <a:off x="4967619" y="3803304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33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250"/>
              <a:t>Who does what?</a:t>
            </a:r>
            <a:endParaRPr b="1" sz="2250"/>
          </a:p>
        </p:txBody>
      </p:sp>
      <p:sp>
        <p:nvSpPr>
          <p:cNvPr id="315" name="Google Shape;315;p33"/>
          <p:cNvSpPr/>
          <p:nvPr/>
        </p:nvSpPr>
        <p:spPr>
          <a:xfrm>
            <a:off x="6092075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33"/>
          <p:cNvSpPr/>
          <p:nvPr/>
        </p:nvSpPr>
        <p:spPr>
          <a:xfrm>
            <a:off x="6985556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3"/>
          <p:cNvSpPr/>
          <p:nvPr/>
        </p:nvSpPr>
        <p:spPr>
          <a:xfrm>
            <a:off x="7879038" y="1346288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3"/>
          <p:cNvSpPr/>
          <p:nvPr/>
        </p:nvSpPr>
        <p:spPr>
          <a:xfrm>
            <a:off x="4928294" y="1339638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Google Shape;319;p33"/>
          <p:cNvSpPr/>
          <p:nvPr/>
        </p:nvSpPr>
        <p:spPr>
          <a:xfrm>
            <a:off x="3324413" y="1339638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p33"/>
          <p:cNvSpPr txBox="1"/>
          <p:nvPr/>
        </p:nvSpPr>
        <p:spPr>
          <a:xfrm>
            <a:off x="569425" y="823325"/>
            <a:ext cx="1891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Thing that needs to happen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4928300" y="823313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does the thing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2" name="Google Shape;322;p33"/>
          <p:cNvCxnSpPr/>
          <p:nvPr/>
        </p:nvCxnSpPr>
        <p:spPr>
          <a:xfrm flipH="1" rot="10800000">
            <a:off x="445950" y="185597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33"/>
          <p:cNvCxnSpPr/>
          <p:nvPr/>
        </p:nvCxnSpPr>
        <p:spPr>
          <a:xfrm>
            <a:off x="3036275" y="829950"/>
            <a:ext cx="6300" cy="428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33"/>
          <p:cNvCxnSpPr/>
          <p:nvPr/>
        </p:nvCxnSpPr>
        <p:spPr>
          <a:xfrm flipH="1" rot="10800000">
            <a:off x="416100" y="2700750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3"/>
          <p:cNvCxnSpPr/>
          <p:nvPr/>
        </p:nvCxnSpPr>
        <p:spPr>
          <a:xfrm flipH="1" rot="10800000">
            <a:off x="416100" y="3545633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3"/>
          <p:cNvSpPr txBox="1"/>
          <p:nvPr/>
        </p:nvSpPr>
        <p:spPr>
          <a:xfrm>
            <a:off x="346938" y="4488208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Provide technical assistance and support to LEAs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7" name="Google Shape;327;p33"/>
          <p:cNvCxnSpPr/>
          <p:nvPr/>
        </p:nvCxnSpPr>
        <p:spPr>
          <a:xfrm flipH="1" rot="10800000">
            <a:off x="445950" y="4509592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8" name="Google Shape;328;p33"/>
          <p:cNvSpPr/>
          <p:nvPr/>
        </p:nvSpPr>
        <p:spPr>
          <a:xfrm>
            <a:off x="6131388" y="4646429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33"/>
          <p:cNvSpPr/>
          <p:nvPr/>
        </p:nvSpPr>
        <p:spPr>
          <a:xfrm>
            <a:off x="7024869" y="4646429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3"/>
          <p:cNvSpPr/>
          <p:nvPr/>
        </p:nvSpPr>
        <p:spPr>
          <a:xfrm>
            <a:off x="4967619" y="4646429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1" name="Google Shape;3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00" y="29300"/>
            <a:ext cx="1779825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"/>
          <p:cNvSpPr txBox="1"/>
          <p:nvPr/>
        </p:nvSpPr>
        <p:spPr>
          <a:xfrm>
            <a:off x="346938" y="1921750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Coordinate the provision of cybersecurity services and resources to LEAs.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34"/>
          <p:cNvSpPr txBox="1"/>
          <p:nvPr/>
        </p:nvSpPr>
        <p:spPr>
          <a:xfrm>
            <a:off x="346938" y="2779250"/>
            <a:ext cx="2658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1912350" y="-24445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34"/>
          <p:cNvSpPr/>
          <p:nvPr/>
        </p:nvSpPr>
        <p:spPr>
          <a:xfrm>
            <a:off x="6131400" y="2009500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p34"/>
          <p:cNvSpPr/>
          <p:nvPr/>
        </p:nvSpPr>
        <p:spPr>
          <a:xfrm>
            <a:off x="7024881" y="2009500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4"/>
          <p:cNvSpPr/>
          <p:nvPr/>
        </p:nvSpPr>
        <p:spPr>
          <a:xfrm>
            <a:off x="4967619" y="2002850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996925" y="2868925"/>
            <a:ext cx="6548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(4)(a)The Cyber Center, the state board, and UETN shall coordinate services to LEAs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to: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(i)avoid duplication of efforts;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(ii)maximize the effectiveness of cybersecurity resources;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(iii)ensure LEAs receive consistent guidance and support; and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(iv)facilitate information sharing regarding cybersecurity threats and best practices.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(b)The coordination required under Subsection (4)(a) shall include: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(i)regular meetings among the entities to discuss LEA cybersecurity needs and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initiatives;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(ii)joint development of training materials and resources;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(iii)coordinated response to cybersecurity incidents affecting LEAs; and</a:t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81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(iv)alignment of cybersecurity standards and network infrastructure requirements.</a:t>
            </a:r>
            <a:endParaRPr/>
          </a:p>
        </p:txBody>
      </p:sp>
      <p:sp>
        <p:nvSpPr>
          <p:cNvPr id="343" name="Google Shape;343;p34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250"/>
              <a:t>Who does what?</a:t>
            </a:r>
            <a:endParaRPr b="1" sz="2250"/>
          </a:p>
        </p:txBody>
      </p:sp>
      <p:sp>
        <p:nvSpPr>
          <p:cNvPr id="344" name="Google Shape;344;p34"/>
          <p:cNvSpPr/>
          <p:nvPr/>
        </p:nvSpPr>
        <p:spPr>
          <a:xfrm>
            <a:off x="6092075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6985556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4"/>
          <p:cNvSpPr/>
          <p:nvPr/>
        </p:nvSpPr>
        <p:spPr>
          <a:xfrm>
            <a:off x="7879038" y="1346288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4"/>
          <p:cNvSpPr/>
          <p:nvPr/>
        </p:nvSpPr>
        <p:spPr>
          <a:xfrm>
            <a:off x="4928294" y="1339638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p34"/>
          <p:cNvSpPr/>
          <p:nvPr/>
        </p:nvSpPr>
        <p:spPr>
          <a:xfrm>
            <a:off x="3324413" y="1339638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569425" y="823325"/>
            <a:ext cx="1891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Thing that needs to happen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4928300" y="823313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does the thing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1" name="Google Shape;351;p34"/>
          <p:cNvCxnSpPr/>
          <p:nvPr/>
        </p:nvCxnSpPr>
        <p:spPr>
          <a:xfrm flipH="1" rot="10800000">
            <a:off x="445950" y="185597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34"/>
          <p:cNvCxnSpPr/>
          <p:nvPr/>
        </p:nvCxnSpPr>
        <p:spPr>
          <a:xfrm>
            <a:off x="3036275" y="829950"/>
            <a:ext cx="6300" cy="20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34"/>
          <p:cNvCxnSpPr/>
          <p:nvPr/>
        </p:nvCxnSpPr>
        <p:spPr>
          <a:xfrm flipH="1" rot="10800000">
            <a:off x="416100" y="278012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4" name="Google Shape;3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00" y="29300"/>
            <a:ext cx="1779825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 txBox="1"/>
          <p:nvPr/>
        </p:nvSpPr>
        <p:spPr>
          <a:xfrm>
            <a:off x="346938" y="1921750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Comply with the minimum cybersecurity standards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0" name="Google Shape;360;p35"/>
          <p:cNvSpPr txBox="1"/>
          <p:nvPr/>
        </p:nvSpPr>
        <p:spPr>
          <a:xfrm>
            <a:off x="357738" y="2891625"/>
            <a:ext cx="2658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Report data breaches to the Cyber Center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1912350" y="-24445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35"/>
          <p:cNvSpPr/>
          <p:nvPr/>
        </p:nvSpPr>
        <p:spPr>
          <a:xfrm>
            <a:off x="7918363" y="2131150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357738" y="3861500"/>
            <a:ext cx="2658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Report data breaches to USBE within 24 hours of discovery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35"/>
          <p:cNvSpPr/>
          <p:nvPr/>
        </p:nvSpPr>
        <p:spPr>
          <a:xfrm>
            <a:off x="7918363" y="2954900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5"/>
          <p:cNvSpPr/>
          <p:nvPr/>
        </p:nvSpPr>
        <p:spPr>
          <a:xfrm>
            <a:off x="7918363" y="3953975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5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250"/>
              <a:t>Who does what?</a:t>
            </a:r>
            <a:endParaRPr b="1" sz="2250"/>
          </a:p>
        </p:txBody>
      </p:sp>
      <p:sp>
        <p:nvSpPr>
          <p:cNvPr id="367" name="Google Shape;367;p35"/>
          <p:cNvSpPr/>
          <p:nvPr/>
        </p:nvSpPr>
        <p:spPr>
          <a:xfrm>
            <a:off x="6092075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35"/>
          <p:cNvSpPr/>
          <p:nvPr/>
        </p:nvSpPr>
        <p:spPr>
          <a:xfrm>
            <a:off x="6985556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5"/>
          <p:cNvSpPr/>
          <p:nvPr/>
        </p:nvSpPr>
        <p:spPr>
          <a:xfrm>
            <a:off x="7879038" y="1346288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5"/>
          <p:cNvSpPr/>
          <p:nvPr/>
        </p:nvSpPr>
        <p:spPr>
          <a:xfrm>
            <a:off x="4928294" y="1339638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35"/>
          <p:cNvSpPr/>
          <p:nvPr/>
        </p:nvSpPr>
        <p:spPr>
          <a:xfrm>
            <a:off x="3324413" y="1339638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35"/>
          <p:cNvSpPr txBox="1"/>
          <p:nvPr/>
        </p:nvSpPr>
        <p:spPr>
          <a:xfrm>
            <a:off x="569425" y="823325"/>
            <a:ext cx="1891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Thing that needs to happen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4928300" y="823313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does the thing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4" name="Google Shape;374;p35"/>
          <p:cNvCxnSpPr/>
          <p:nvPr/>
        </p:nvCxnSpPr>
        <p:spPr>
          <a:xfrm flipH="1" rot="10800000">
            <a:off x="445950" y="185597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35"/>
          <p:cNvCxnSpPr/>
          <p:nvPr/>
        </p:nvCxnSpPr>
        <p:spPr>
          <a:xfrm flipH="1">
            <a:off x="3029375" y="829950"/>
            <a:ext cx="6900" cy="39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35"/>
          <p:cNvCxnSpPr/>
          <p:nvPr/>
        </p:nvCxnSpPr>
        <p:spPr>
          <a:xfrm flipH="1" rot="10800000">
            <a:off x="416100" y="278012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35"/>
          <p:cNvCxnSpPr/>
          <p:nvPr/>
        </p:nvCxnSpPr>
        <p:spPr>
          <a:xfrm flipH="1" rot="10800000">
            <a:off x="416100" y="3717613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8" name="Google Shape;3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00" y="29300"/>
            <a:ext cx="1779825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"/>
          <p:cNvSpPr txBox="1"/>
          <p:nvPr/>
        </p:nvSpPr>
        <p:spPr>
          <a:xfrm>
            <a:off x="346938" y="1921750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Coordinate with UETN if the data breach involves network infrastructure or services provided by UETN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36"/>
          <p:cNvSpPr txBox="1"/>
          <p:nvPr/>
        </p:nvSpPr>
        <p:spPr>
          <a:xfrm>
            <a:off x="357738" y="3011004"/>
            <a:ext cx="2658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Cooperate with the Cyber Center's investigation and response efforts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36"/>
          <p:cNvSpPr txBox="1"/>
          <p:nvPr/>
        </p:nvSpPr>
        <p:spPr>
          <a:xfrm>
            <a:off x="1912350" y="-24445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36"/>
          <p:cNvSpPr/>
          <p:nvPr/>
        </p:nvSpPr>
        <p:spPr>
          <a:xfrm>
            <a:off x="7918363" y="2185650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6"/>
          <p:cNvSpPr txBox="1"/>
          <p:nvPr/>
        </p:nvSpPr>
        <p:spPr>
          <a:xfrm>
            <a:off x="357738" y="3874721"/>
            <a:ext cx="2658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Provide assistance to LEAs in responding to a data breach in the same manner they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provide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assistance to other governmental entities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36"/>
          <p:cNvSpPr/>
          <p:nvPr/>
        </p:nvSpPr>
        <p:spPr>
          <a:xfrm>
            <a:off x="7918363" y="3145050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6"/>
          <p:cNvSpPr/>
          <p:nvPr/>
        </p:nvSpPr>
        <p:spPr>
          <a:xfrm>
            <a:off x="4928294" y="4190750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36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250"/>
              <a:t>Who does what?</a:t>
            </a:r>
            <a:endParaRPr b="1" sz="2250"/>
          </a:p>
        </p:txBody>
      </p:sp>
      <p:sp>
        <p:nvSpPr>
          <p:cNvPr id="391" name="Google Shape;391;p36"/>
          <p:cNvSpPr/>
          <p:nvPr/>
        </p:nvSpPr>
        <p:spPr>
          <a:xfrm>
            <a:off x="6092075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36"/>
          <p:cNvSpPr/>
          <p:nvPr/>
        </p:nvSpPr>
        <p:spPr>
          <a:xfrm>
            <a:off x="6985556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6"/>
          <p:cNvSpPr/>
          <p:nvPr/>
        </p:nvSpPr>
        <p:spPr>
          <a:xfrm>
            <a:off x="7879038" y="1346288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6"/>
          <p:cNvSpPr/>
          <p:nvPr/>
        </p:nvSpPr>
        <p:spPr>
          <a:xfrm>
            <a:off x="4928294" y="1339638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36"/>
          <p:cNvSpPr/>
          <p:nvPr/>
        </p:nvSpPr>
        <p:spPr>
          <a:xfrm>
            <a:off x="3324413" y="1339638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36"/>
          <p:cNvSpPr txBox="1"/>
          <p:nvPr/>
        </p:nvSpPr>
        <p:spPr>
          <a:xfrm>
            <a:off x="569425" y="823325"/>
            <a:ext cx="1891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Thing that needs to happen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36"/>
          <p:cNvSpPr txBox="1"/>
          <p:nvPr/>
        </p:nvSpPr>
        <p:spPr>
          <a:xfrm>
            <a:off x="4928300" y="823313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does the thing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8" name="Google Shape;398;p36"/>
          <p:cNvCxnSpPr/>
          <p:nvPr/>
        </p:nvCxnSpPr>
        <p:spPr>
          <a:xfrm flipH="1" rot="10800000">
            <a:off x="445950" y="185597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36"/>
          <p:cNvCxnSpPr/>
          <p:nvPr/>
        </p:nvCxnSpPr>
        <p:spPr>
          <a:xfrm flipH="1">
            <a:off x="3029375" y="829950"/>
            <a:ext cx="6900" cy="39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36"/>
          <p:cNvCxnSpPr/>
          <p:nvPr/>
        </p:nvCxnSpPr>
        <p:spPr>
          <a:xfrm flipH="1" rot="10800000">
            <a:off x="416100" y="2952104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36"/>
          <p:cNvCxnSpPr/>
          <p:nvPr/>
        </p:nvCxnSpPr>
        <p:spPr>
          <a:xfrm flipH="1" rot="10800000">
            <a:off x="416100" y="3823446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2" name="Google Shape;4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00" y="29300"/>
            <a:ext cx="1779825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"/>
          <p:cNvSpPr txBox="1"/>
          <p:nvPr/>
        </p:nvSpPr>
        <p:spPr>
          <a:xfrm>
            <a:off x="346938" y="1895292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Participate in cybersecurity information sharing initiatives coordinated by the Cyber Center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1912350" y="-24445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37"/>
          <p:cNvSpPr/>
          <p:nvPr/>
        </p:nvSpPr>
        <p:spPr>
          <a:xfrm>
            <a:off x="7918363" y="2185650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7"/>
          <p:cNvSpPr txBox="1"/>
          <p:nvPr/>
        </p:nvSpPr>
        <p:spPr>
          <a:xfrm>
            <a:off x="346950" y="2920950"/>
            <a:ext cx="2576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esignate a primary point of contact for cybersecurity matters </a:t>
            </a:r>
            <a:endParaRPr/>
          </a:p>
        </p:txBody>
      </p:sp>
      <p:sp>
        <p:nvSpPr>
          <p:cNvPr id="411" name="Google Shape;411;p37"/>
          <p:cNvSpPr txBox="1"/>
          <p:nvPr/>
        </p:nvSpPr>
        <p:spPr>
          <a:xfrm>
            <a:off x="346950" y="3889475"/>
            <a:ext cx="268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Cooperate with statewide cybersecurity assessments and improvement initiatives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2" name="Google Shape;412;p37"/>
          <p:cNvSpPr/>
          <p:nvPr/>
        </p:nvSpPr>
        <p:spPr>
          <a:xfrm>
            <a:off x="7918363" y="3156813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7918363" y="4098775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7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250"/>
              <a:t>Who does what?</a:t>
            </a:r>
            <a:endParaRPr b="1" sz="2250"/>
          </a:p>
        </p:txBody>
      </p:sp>
      <p:sp>
        <p:nvSpPr>
          <p:cNvPr id="415" name="Google Shape;415;p37"/>
          <p:cNvSpPr/>
          <p:nvPr/>
        </p:nvSpPr>
        <p:spPr>
          <a:xfrm>
            <a:off x="6092075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UETN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37"/>
          <p:cNvSpPr/>
          <p:nvPr/>
        </p:nvSpPr>
        <p:spPr>
          <a:xfrm>
            <a:off x="6985556" y="1346288"/>
            <a:ext cx="7593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7"/>
          <p:cNvSpPr/>
          <p:nvPr/>
        </p:nvSpPr>
        <p:spPr>
          <a:xfrm>
            <a:off x="7879038" y="1346288"/>
            <a:ext cx="878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7"/>
          <p:cNvSpPr/>
          <p:nvPr/>
        </p:nvSpPr>
        <p:spPr>
          <a:xfrm>
            <a:off x="4928294" y="1339638"/>
            <a:ext cx="10296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 Center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3324413" y="1339638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Cybersecurity Commission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569425" y="823325"/>
            <a:ext cx="1891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Thing that needs to happen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" name="Google Shape;421;p37"/>
          <p:cNvSpPr txBox="1"/>
          <p:nvPr/>
        </p:nvSpPr>
        <p:spPr>
          <a:xfrm>
            <a:off x="4928300" y="823313"/>
            <a:ext cx="281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does the thing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22" name="Google Shape;422;p37"/>
          <p:cNvCxnSpPr/>
          <p:nvPr/>
        </p:nvCxnSpPr>
        <p:spPr>
          <a:xfrm flipH="1" rot="10800000">
            <a:off x="445950" y="1855975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3" name="Google Shape;423;p37"/>
          <p:cNvCxnSpPr/>
          <p:nvPr/>
        </p:nvCxnSpPr>
        <p:spPr>
          <a:xfrm flipH="1">
            <a:off x="3029375" y="829950"/>
            <a:ext cx="6900" cy="393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37"/>
          <p:cNvCxnSpPr/>
          <p:nvPr/>
        </p:nvCxnSpPr>
        <p:spPr>
          <a:xfrm flipH="1" rot="10800000">
            <a:off x="416100" y="2872729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37"/>
          <p:cNvCxnSpPr/>
          <p:nvPr/>
        </p:nvCxnSpPr>
        <p:spPr>
          <a:xfrm flipH="1" rot="10800000">
            <a:off x="416100" y="3814700"/>
            <a:ext cx="83118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6" name="Google Shape;4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00" y="29300"/>
            <a:ext cx="1779825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"/>
          <p:cNvSpPr txBox="1"/>
          <p:nvPr>
            <p:ph type="title"/>
          </p:nvPr>
        </p:nvSpPr>
        <p:spPr>
          <a:xfrm>
            <a:off x="1083345" y="-23288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S.B. 123 Privacy and Cybersecurity Amendments</a:t>
            </a:r>
            <a:endParaRPr sz="2500"/>
          </a:p>
        </p:txBody>
      </p:sp>
      <p:sp>
        <p:nvSpPr>
          <p:cNvPr id="432" name="Google Shape;432;p38"/>
          <p:cNvSpPr/>
          <p:nvPr/>
        </p:nvSpPr>
        <p:spPr>
          <a:xfrm>
            <a:off x="348550" y="1618925"/>
            <a:ext cx="3692700" cy="2939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8"/>
          <p:cNvSpPr/>
          <p:nvPr/>
        </p:nvSpPr>
        <p:spPr>
          <a:xfrm>
            <a:off x="781875" y="146017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38"/>
          <p:cNvSpPr/>
          <p:nvPr/>
        </p:nvSpPr>
        <p:spPr>
          <a:xfrm>
            <a:off x="4663075" y="1021789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8"/>
          <p:cNvSpPr/>
          <p:nvPr/>
        </p:nvSpPr>
        <p:spPr>
          <a:xfrm>
            <a:off x="4928525" y="811850"/>
            <a:ext cx="14697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8"/>
          <p:cNvSpPr/>
          <p:nvPr/>
        </p:nvSpPr>
        <p:spPr>
          <a:xfrm>
            <a:off x="4663075" y="3105364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8"/>
          <p:cNvSpPr/>
          <p:nvPr/>
        </p:nvSpPr>
        <p:spPr>
          <a:xfrm>
            <a:off x="4928525" y="289542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8"/>
          <p:cNvSpPr txBox="1"/>
          <p:nvPr/>
        </p:nvSpPr>
        <p:spPr>
          <a:xfrm>
            <a:off x="725375" y="1938367"/>
            <a:ext cx="3014400" cy="2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–Expands the duties of the Utah Cyber Center to include support for LEAs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-Creates a restricted account for the Cyber Center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-Adds a representative from the Utah Education and Telehealth Network to the Cybersecurity Commission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38"/>
          <p:cNvSpPr txBox="1"/>
          <p:nvPr/>
        </p:nvSpPr>
        <p:spPr>
          <a:xfrm>
            <a:off x="5050550" y="1249733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Awareness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38"/>
          <p:cNvSpPr txBox="1"/>
          <p:nvPr/>
        </p:nvSpPr>
        <p:spPr>
          <a:xfrm>
            <a:off x="5050550" y="3352924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–Awareness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2" title="IMG_3208 Profile Pic small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6" y="654225"/>
            <a:ext cx="2704550" cy="27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4">
            <a:alphaModFix/>
          </a:blip>
          <a:srcRect b="27677" l="0" r="0" t="14349"/>
          <a:stretch/>
        </p:blipFill>
        <p:spPr>
          <a:xfrm>
            <a:off x="7127675" y="993347"/>
            <a:ext cx="1399200" cy="15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/>
          <p:nvPr/>
        </p:nvSpPr>
        <p:spPr>
          <a:xfrm>
            <a:off x="444750" y="2341740"/>
            <a:ext cx="8384700" cy="187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accent4"/>
              </a:gs>
              <a:gs pos="80000">
                <a:srgbClr val="6C385C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2" title="matt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9001" y="2469325"/>
            <a:ext cx="1748400" cy="17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510" y="2547491"/>
            <a:ext cx="1630800" cy="16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7">
            <a:alphaModFix/>
          </a:blip>
          <a:srcRect b="8581" l="0" r="0" t="8589"/>
          <a:stretch/>
        </p:blipFill>
        <p:spPr>
          <a:xfrm>
            <a:off x="4709011" y="2348719"/>
            <a:ext cx="1873500" cy="18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8">
            <a:alphaModFix/>
          </a:blip>
          <a:srcRect b="32931" l="5693" r="2336" t="0"/>
          <a:stretch/>
        </p:blipFill>
        <p:spPr>
          <a:xfrm>
            <a:off x="6974825" y="2515091"/>
            <a:ext cx="1748400" cy="16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/>
        </p:nvSpPr>
        <p:spPr>
          <a:xfrm>
            <a:off x="2070376" y="2059430"/>
            <a:ext cx="145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Katy Challis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Director of Privacy</a:t>
            </a:r>
            <a:endParaRPr b="1" sz="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5909779" y="2059430"/>
            <a:ext cx="145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Nichole Clark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Administrative Assistant</a:t>
            </a:r>
            <a:endParaRPr sz="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2"/>
          <p:cNvSpPr txBox="1"/>
          <p:nvPr/>
        </p:nvSpPr>
        <p:spPr>
          <a:xfrm>
            <a:off x="3009933" y="756279"/>
            <a:ext cx="3946500" cy="12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latin typeface="Open Sans"/>
                <a:ea typeface="Open Sans"/>
                <a:cs typeface="Open Sans"/>
                <a:sym typeface="Open Sans"/>
              </a:rPr>
              <a:t>Our Key Roles</a:t>
            </a: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Support for Parents and Families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Collaboration with LEAs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Training &amp; Empowering Education Professionals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Compliance Oversight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Conducting Investigations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446900" y="3928067"/>
            <a:ext cx="8384700" cy="297900"/>
          </a:xfrm>
          <a:prstGeom prst="rect">
            <a:avLst/>
          </a:prstGeom>
          <a:gradFill>
            <a:gsLst>
              <a:gs pos="0">
                <a:srgbClr val="3B79B4"/>
              </a:gs>
              <a:gs pos="36000">
                <a:srgbClr val="FFFFFF">
                  <a:alpha val="0"/>
                </a:srgbClr>
              </a:gs>
              <a:gs pos="58000">
                <a:srgbClr val="FFFFFF">
                  <a:alpha val="0"/>
                </a:srgbClr>
              </a:gs>
              <a:gs pos="100000">
                <a:srgbClr val="6C385C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2"/>
          <p:cNvSpPr/>
          <p:nvPr/>
        </p:nvSpPr>
        <p:spPr>
          <a:xfrm>
            <a:off x="443350" y="3928067"/>
            <a:ext cx="8384700" cy="297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0"/>
                </a:srgbClr>
              </a:gs>
              <a:gs pos="37000">
                <a:srgbClr val="3B79B4"/>
              </a:gs>
              <a:gs pos="58000">
                <a:srgbClr val="6C385C"/>
              </a:gs>
              <a:gs pos="8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2"/>
          <p:cNvSpPr txBox="1"/>
          <p:nvPr/>
        </p:nvSpPr>
        <p:spPr>
          <a:xfrm>
            <a:off x="712281" y="3904092"/>
            <a:ext cx="1458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Nicole Sanchez</a:t>
            </a:r>
            <a:endParaRPr b="1" sz="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Student Data Privacy Specialist</a:t>
            </a:r>
            <a:endParaRPr sz="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2"/>
          <p:cNvSpPr txBox="1"/>
          <p:nvPr/>
        </p:nvSpPr>
        <p:spPr>
          <a:xfrm>
            <a:off x="7014890" y="3928067"/>
            <a:ext cx="1600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Melissa Preziosi</a:t>
            </a:r>
            <a:endParaRPr b="1" sz="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 Privacy and Governance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4848020" y="3915917"/>
            <a:ext cx="1816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Jeremy Zabriskie</a:t>
            </a:r>
            <a:endParaRPr b="1" sz="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 Privacy and Security Specialist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2632238" y="3939917"/>
            <a:ext cx="1453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Matt Winters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AI Specialist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2"/>
          <p:cNvSpPr txBox="1"/>
          <p:nvPr/>
        </p:nvSpPr>
        <p:spPr>
          <a:xfrm>
            <a:off x="446900" y="132905"/>
            <a:ext cx="83448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65D89"/>
                </a:solidFill>
                <a:latin typeface="Open Sans"/>
                <a:ea typeface="Open Sans"/>
                <a:cs typeface="Open Sans"/>
                <a:sym typeface="Open Sans"/>
              </a:rPr>
              <a:t>Meet the USBE Data Privacy Team!</a:t>
            </a:r>
            <a:endParaRPr b="1" sz="3300">
              <a:solidFill>
                <a:srgbClr val="065D8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8" name="Google Shape;98;p12"/>
          <p:cNvGrpSpPr/>
          <p:nvPr/>
        </p:nvGrpSpPr>
        <p:grpSpPr>
          <a:xfrm>
            <a:off x="479800" y="4285316"/>
            <a:ext cx="8311800" cy="505500"/>
            <a:chOff x="479800" y="4323650"/>
            <a:chExt cx="8311800" cy="505500"/>
          </a:xfrm>
        </p:grpSpPr>
        <p:sp>
          <p:nvSpPr>
            <p:cNvPr id="99" name="Google Shape;99;p12"/>
            <p:cNvSpPr/>
            <p:nvPr/>
          </p:nvSpPr>
          <p:spPr>
            <a:xfrm>
              <a:off x="479800" y="4347800"/>
              <a:ext cx="8311800" cy="457200"/>
            </a:xfrm>
            <a:prstGeom prst="left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chemeClr val="accent4"/>
                </a:gs>
                <a:gs pos="80000">
                  <a:srgbClr val="6C385C"/>
                </a:gs>
                <a:gs pos="100000">
                  <a:schemeClr val="accent2"/>
                </a:gs>
              </a:gsLst>
              <a:lin ang="0" scaled="0"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2"/>
            <p:cNvSpPr txBox="1"/>
            <p:nvPr/>
          </p:nvSpPr>
          <p:spPr>
            <a:xfrm>
              <a:off x="3482450" y="4323650"/>
              <a:ext cx="2249400" cy="5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Technical Assistance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101" name="Google Shape;101;p12"/>
            <p:cNvSpPr txBox="1"/>
            <p:nvPr/>
          </p:nvSpPr>
          <p:spPr>
            <a:xfrm>
              <a:off x="7147179" y="4360850"/>
              <a:ext cx="1403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USBE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102" name="Google Shape;102;p12"/>
            <p:cNvSpPr txBox="1"/>
            <p:nvPr/>
          </p:nvSpPr>
          <p:spPr>
            <a:xfrm>
              <a:off x="713804" y="4360850"/>
              <a:ext cx="1403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LEAs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25" y="1413788"/>
            <a:ext cx="6888347" cy="25811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9"/>
          <p:cNvSpPr txBox="1"/>
          <p:nvPr>
            <p:ph type="title"/>
          </p:nvPr>
        </p:nvSpPr>
        <p:spPr>
          <a:xfrm>
            <a:off x="1083345" y="214862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500"/>
              <a:t>Cybersecurity Funding (</a:t>
            </a:r>
            <a:r>
              <a:rPr lang="en" sz="2500" u="sng">
                <a:solidFill>
                  <a:schemeClr val="hlink"/>
                </a:solidFill>
                <a:hlinkClick r:id="rId4"/>
              </a:rPr>
              <a:t>H.B. 3</a:t>
            </a:r>
            <a:r>
              <a:rPr lang="en" sz="2500"/>
              <a:t>)</a:t>
            </a:r>
            <a:endParaRPr sz="2500"/>
          </a:p>
        </p:txBody>
      </p:sp>
      <p:sp>
        <p:nvSpPr>
          <p:cNvPr id="447" name="Google Shape;447;p39"/>
          <p:cNvSpPr txBox="1"/>
          <p:nvPr/>
        </p:nvSpPr>
        <p:spPr>
          <a:xfrm rot="246787">
            <a:off x="6075728" y="3389805"/>
            <a:ext cx="2404994" cy="10466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We are still</a:t>
            </a:r>
            <a:r>
              <a:rPr b="1" lang="en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having conversations about how/where the funding will flow</a:t>
            </a:r>
            <a:endParaRPr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0" title="Gemini_Generated_Image_z63jt4z63jt4z63j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00506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0" title="Gemini_Generated_Image_926icp926icp926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5306" y="152400"/>
            <a:ext cx="2700506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0" title="Gemini_Generated_Image_eoh7n6eoh7n6eoh7 (1).png"/>
          <p:cNvPicPr preferRelativeResize="0"/>
          <p:nvPr/>
        </p:nvPicPr>
        <p:blipFill rotWithShape="1">
          <a:blip r:embed="rId5">
            <a:alphaModFix/>
          </a:blip>
          <a:srcRect b="0" l="0" r="3717" t="0"/>
          <a:stretch/>
        </p:blipFill>
        <p:spPr>
          <a:xfrm>
            <a:off x="5806325" y="801000"/>
            <a:ext cx="3016849" cy="35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1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more questions? Contact us!</a:t>
            </a:r>
            <a:endParaRPr/>
          </a:p>
        </p:txBody>
      </p:sp>
      <p:sp>
        <p:nvSpPr>
          <p:cNvPr id="465" name="Google Shape;465;p42"/>
          <p:cNvSpPr txBox="1"/>
          <p:nvPr/>
        </p:nvSpPr>
        <p:spPr>
          <a:xfrm>
            <a:off x="4210564" y="1553428"/>
            <a:ext cx="3166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125" lIns="174125" spcFirstLastPara="1" rIns="174125" wrap="square" tIns="174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76">
                <a:solidFill>
                  <a:srgbClr val="165E8A"/>
                </a:solidFill>
                <a:latin typeface="Open Sans"/>
                <a:ea typeface="Open Sans"/>
                <a:cs typeface="Open Sans"/>
                <a:sym typeface="Open Sans"/>
              </a:rPr>
              <a:t>Nicole Sanchez</a:t>
            </a:r>
            <a:endParaRPr b="1" sz="1143">
              <a:solidFill>
                <a:srgbClr val="165E8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143"/>
              </a:spcBef>
              <a:spcAft>
                <a:spcPts val="0"/>
              </a:spcAft>
              <a:buNone/>
            </a:pPr>
            <a:r>
              <a:rPr lang="en" sz="2095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Student Data </a:t>
            </a:r>
            <a:endParaRPr sz="2095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95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Privacy Specialist</a:t>
            </a:r>
            <a:endParaRPr sz="2095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143"/>
              </a:spcBef>
              <a:spcAft>
                <a:spcPts val="0"/>
              </a:spcAft>
              <a:buNone/>
            </a:pPr>
            <a:r>
              <a:rPr lang="en" sz="2095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nicole.sanchez</a:t>
            </a:r>
            <a:endParaRPr sz="2095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95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@schools.utah.gov</a:t>
            </a:r>
            <a:endParaRPr sz="2095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6" name="Google Shape;466;p42" title="Gemini_Generated_Image_z8vdrlz8vdrlz8vd.png"/>
          <p:cNvPicPr preferRelativeResize="0"/>
          <p:nvPr/>
        </p:nvPicPr>
        <p:blipFill rotWithShape="1">
          <a:blip r:embed="rId3">
            <a:alphaModFix/>
          </a:blip>
          <a:srcRect b="6279" l="0" r="0" t="6270"/>
          <a:stretch/>
        </p:blipFill>
        <p:spPr>
          <a:xfrm>
            <a:off x="1766938" y="1428875"/>
            <a:ext cx="2443500" cy="24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3" title="Gemini_Generated_Image_7tjkc37tjkc37tj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4"/>
          <p:cNvGrpSpPr/>
          <p:nvPr/>
        </p:nvGrpSpPr>
        <p:grpSpPr>
          <a:xfrm>
            <a:off x="5909442" y="963544"/>
            <a:ext cx="2674849" cy="3332386"/>
            <a:chOff x="0" y="2295575"/>
            <a:chExt cx="2286000" cy="2847950"/>
          </a:xfrm>
        </p:grpSpPr>
        <p:sp>
          <p:nvSpPr>
            <p:cNvPr id="113" name="Google Shape;113;p14"/>
            <p:cNvSpPr/>
            <p:nvPr/>
          </p:nvSpPr>
          <p:spPr>
            <a:xfrm>
              <a:off x="0" y="2823925"/>
              <a:ext cx="2286000" cy="2319600"/>
            </a:xfrm>
            <a:prstGeom prst="rect">
              <a:avLst/>
            </a:prstGeom>
            <a:solidFill>
              <a:srgbClr val="065D89"/>
            </a:solidFill>
            <a:ln>
              <a:noFill/>
            </a:ln>
          </p:spPr>
          <p:txBody>
            <a:bodyPr anchorCtr="0" anchor="ctr" bIns="106975" lIns="106975" spcFirstLastPara="1" rIns="106975" wrap="square" tIns="106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0" y="2295575"/>
              <a:ext cx="2286000" cy="53700"/>
            </a:xfrm>
            <a:prstGeom prst="rect">
              <a:avLst/>
            </a:prstGeom>
            <a:solidFill>
              <a:srgbClr val="065D89"/>
            </a:solidFill>
            <a:ln>
              <a:noFill/>
            </a:ln>
          </p:spPr>
          <p:txBody>
            <a:bodyPr anchorCtr="0" anchor="ctr" bIns="106975" lIns="106975" spcFirstLastPara="1" rIns="106975" wrap="square" tIns="106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4"/>
          <p:cNvSpPr txBox="1"/>
          <p:nvPr/>
        </p:nvSpPr>
        <p:spPr>
          <a:xfrm>
            <a:off x="6162523" y="1133875"/>
            <a:ext cx="1656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72"/>
              </a:spcAft>
              <a:buNone/>
            </a:pPr>
            <a:r>
              <a:rPr b="1" lang="en" sz="1450">
                <a:solidFill>
                  <a:srgbClr val="065D89"/>
                </a:solidFill>
                <a:latin typeface="Montserrat"/>
                <a:ea typeface="Montserrat"/>
                <a:cs typeface="Montserrat"/>
                <a:sym typeface="Montserrat"/>
              </a:rPr>
              <a:t>July and on</a:t>
            </a:r>
            <a:endParaRPr b="1" sz="1450">
              <a:solidFill>
                <a:srgbClr val="065D8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6162538" y="1846396"/>
            <a:ext cx="21687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4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Implementation</a:t>
            </a:r>
            <a:endParaRPr b="1" sz="1604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6162526" y="2651991"/>
            <a:ext cx="21687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72"/>
              </a:spcAft>
              <a:buNone/>
            </a:pPr>
            <a:r>
              <a:rPr lang="en" sz="13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Most bills are effective by July 1.</a:t>
            </a: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8" name="Google Shape;118;p14"/>
          <p:cNvCxnSpPr/>
          <p:nvPr/>
        </p:nvCxnSpPr>
        <p:spPr>
          <a:xfrm>
            <a:off x="8584325" y="963575"/>
            <a:ext cx="0" cy="33201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19" name="Google Shape;119;p14"/>
          <p:cNvGrpSpPr/>
          <p:nvPr/>
        </p:nvGrpSpPr>
        <p:grpSpPr>
          <a:xfrm>
            <a:off x="3234558" y="963544"/>
            <a:ext cx="2674849" cy="3332386"/>
            <a:chOff x="0" y="2295575"/>
            <a:chExt cx="2286000" cy="2847950"/>
          </a:xfrm>
        </p:grpSpPr>
        <p:sp>
          <p:nvSpPr>
            <p:cNvPr id="120" name="Google Shape;120;p14"/>
            <p:cNvSpPr/>
            <p:nvPr/>
          </p:nvSpPr>
          <p:spPr>
            <a:xfrm>
              <a:off x="0" y="2823925"/>
              <a:ext cx="2286000" cy="2319600"/>
            </a:xfrm>
            <a:prstGeom prst="rect">
              <a:avLst/>
            </a:prstGeom>
            <a:solidFill>
              <a:srgbClr val="065D89">
                <a:alpha val="31650"/>
              </a:srgbClr>
            </a:solidFill>
            <a:ln>
              <a:noFill/>
            </a:ln>
          </p:spPr>
          <p:txBody>
            <a:bodyPr anchorCtr="0" anchor="ctr" bIns="106975" lIns="106975" spcFirstLastPara="1" rIns="106975" wrap="square" tIns="106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0" y="2295575"/>
              <a:ext cx="2286000" cy="53700"/>
            </a:xfrm>
            <a:prstGeom prst="rect">
              <a:avLst/>
            </a:prstGeom>
            <a:solidFill>
              <a:srgbClr val="065D89">
                <a:alpha val="31650"/>
              </a:srgbClr>
            </a:solidFill>
            <a:ln>
              <a:noFill/>
            </a:ln>
          </p:spPr>
          <p:txBody>
            <a:bodyPr anchorCtr="0" anchor="ctr" bIns="106975" lIns="106975" spcFirstLastPara="1" rIns="106975" wrap="square" tIns="106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4"/>
          <p:cNvSpPr txBox="1"/>
          <p:nvPr/>
        </p:nvSpPr>
        <p:spPr>
          <a:xfrm>
            <a:off x="3487653" y="1133875"/>
            <a:ext cx="156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72"/>
              </a:spcAft>
              <a:buNone/>
            </a:pPr>
            <a:r>
              <a:rPr b="1" lang="en" sz="1450">
                <a:solidFill>
                  <a:srgbClr val="065D89"/>
                </a:solidFill>
                <a:latin typeface="Montserrat"/>
                <a:ea typeface="Montserrat"/>
                <a:cs typeface="Montserrat"/>
                <a:sym typeface="Montserrat"/>
              </a:rPr>
              <a:t>April-June</a:t>
            </a:r>
            <a:endParaRPr b="1" sz="1450">
              <a:solidFill>
                <a:srgbClr val="065D8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3487655" y="1846396"/>
            <a:ext cx="21687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4">
                <a:solidFill>
                  <a:srgbClr val="065D89"/>
                </a:solidFill>
                <a:latin typeface="Montserrat"/>
                <a:ea typeface="Montserrat"/>
                <a:cs typeface="Montserrat"/>
                <a:sym typeface="Montserrat"/>
              </a:rPr>
              <a:t>Preparation</a:t>
            </a:r>
            <a:endParaRPr b="1" sz="1604">
              <a:solidFill>
                <a:srgbClr val="065D8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3487655" y="2651991"/>
            <a:ext cx="21687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72"/>
              </a:spcAft>
              <a:buNone/>
            </a:pPr>
            <a:r>
              <a:rPr lang="en" sz="1350">
                <a:solidFill>
                  <a:srgbClr val="065D89"/>
                </a:solidFill>
                <a:latin typeface="Open Sans"/>
                <a:ea typeface="Open Sans"/>
                <a:cs typeface="Open Sans"/>
                <a:sym typeface="Open Sans"/>
              </a:rPr>
              <a:t>USBE prepares and publishes its “bill book;” staff studies passed bills to determine how they will be implemented.</a:t>
            </a:r>
            <a:endParaRPr sz="1350">
              <a:solidFill>
                <a:srgbClr val="065D8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5" name="Google Shape;125;p14"/>
          <p:cNvCxnSpPr/>
          <p:nvPr/>
        </p:nvCxnSpPr>
        <p:spPr>
          <a:xfrm>
            <a:off x="5909442" y="963575"/>
            <a:ext cx="0" cy="3320100"/>
          </a:xfrm>
          <a:prstGeom prst="straightConnector1">
            <a:avLst/>
          </a:prstGeom>
          <a:noFill/>
          <a:ln cap="flat" cmpd="sng" w="9525">
            <a:solidFill>
              <a:srgbClr val="83E3DA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26" name="Google Shape;126;p14"/>
          <p:cNvGrpSpPr/>
          <p:nvPr/>
        </p:nvGrpSpPr>
        <p:grpSpPr>
          <a:xfrm>
            <a:off x="559675" y="963544"/>
            <a:ext cx="2674849" cy="3332386"/>
            <a:chOff x="0" y="2295575"/>
            <a:chExt cx="2286000" cy="2847950"/>
          </a:xfrm>
        </p:grpSpPr>
        <p:sp>
          <p:nvSpPr>
            <p:cNvPr id="127" name="Google Shape;127;p14"/>
            <p:cNvSpPr/>
            <p:nvPr/>
          </p:nvSpPr>
          <p:spPr>
            <a:xfrm>
              <a:off x="0" y="2823925"/>
              <a:ext cx="2286000" cy="2319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06975" lIns="106975" spcFirstLastPara="1" rIns="106975" wrap="square" tIns="106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0" y="2295575"/>
              <a:ext cx="2286000" cy="53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06975" lIns="106975" spcFirstLastPara="1" rIns="106975" wrap="square" tIns="106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14"/>
          <p:cNvSpPr txBox="1"/>
          <p:nvPr/>
        </p:nvSpPr>
        <p:spPr>
          <a:xfrm>
            <a:off x="812741" y="1133875"/>
            <a:ext cx="1827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72"/>
              </a:spcAft>
              <a:buNone/>
            </a:pPr>
            <a:r>
              <a:rPr b="1" lang="en" sz="1470">
                <a:solidFill>
                  <a:srgbClr val="065D89"/>
                </a:solidFill>
                <a:latin typeface="Montserrat"/>
                <a:ea typeface="Montserrat"/>
                <a:cs typeface="Montserrat"/>
                <a:sym typeface="Montserrat"/>
              </a:rPr>
              <a:t>January-March</a:t>
            </a:r>
            <a:endParaRPr b="1" sz="1470">
              <a:solidFill>
                <a:srgbClr val="065D8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812771" y="1846396"/>
            <a:ext cx="21687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4">
                <a:solidFill>
                  <a:srgbClr val="065D89"/>
                </a:solidFill>
                <a:latin typeface="Montserrat"/>
                <a:ea typeface="Montserrat"/>
                <a:cs typeface="Montserrat"/>
                <a:sym typeface="Montserrat"/>
              </a:rPr>
              <a:t>Utah’s Legislative Session</a:t>
            </a:r>
            <a:endParaRPr b="1" sz="1604">
              <a:solidFill>
                <a:srgbClr val="065D8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4"/>
          <p:cNvSpPr txBox="1"/>
          <p:nvPr/>
        </p:nvSpPr>
        <p:spPr>
          <a:xfrm>
            <a:off x="812775" y="2652000"/>
            <a:ext cx="2168700" cy="1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975" lIns="106975" spcFirstLastPara="1" rIns="106975" wrap="square" tIns="1069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72"/>
              </a:spcAft>
              <a:buNone/>
            </a:pPr>
            <a:r>
              <a:rPr lang="en" sz="1353">
                <a:solidFill>
                  <a:srgbClr val="065D89"/>
                </a:solidFill>
                <a:latin typeface="Open Sans"/>
                <a:ea typeface="Open Sans"/>
                <a:cs typeface="Open Sans"/>
                <a:sym typeface="Open Sans"/>
              </a:rPr>
              <a:t>At just 45 days, Utah’s legislative session is short and moves fast. </a:t>
            </a:r>
            <a:endParaRPr sz="1353">
              <a:solidFill>
                <a:srgbClr val="065D8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2" name="Google Shape;132;p14"/>
          <p:cNvCxnSpPr/>
          <p:nvPr/>
        </p:nvCxnSpPr>
        <p:spPr>
          <a:xfrm>
            <a:off x="3234558" y="963575"/>
            <a:ext cx="0" cy="3320100"/>
          </a:xfrm>
          <a:prstGeom prst="straightConnector1">
            <a:avLst/>
          </a:prstGeom>
          <a:noFill/>
          <a:ln cap="flat" cmpd="sng" w="9525">
            <a:solidFill>
              <a:srgbClr val="83E3DA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/>
          <p:nvPr>
            <p:ph idx="4" type="body"/>
          </p:nvPr>
        </p:nvSpPr>
        <p:spPr>
          <a:xfrm>
            <a:off x="4629150" y="1878800"/>
            <a:ext cx="3887400" cy="2763600"/>
          </a:xfrm>
          <a:prstGeom prst="rect">
            <a:avLst/>
          </a:prstGeom>
          <a:solidFill>
            <a:srgbClr val="46A1A4"/>
          </a:solidFill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A document that lists the most impactful bills and what they mean for your LEA.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138" name="Google Shape;138;p1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Helpful Resources</a:t>
            </a:r>
            <a:endParaRPr/>
          </a:p>
        </p:txBody>
      </p:sp>
      <p:sp>
        <p:nvSpPr>
          <p:cNvPr id="139" name="Google Shape;139;p15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solidFill>
            <a:srgbClr val="065D89"/>
          </a:solidFill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USBE’S Legislative Session Page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15"/>
          <p:cNvSpPr txBox="1"/>
          <p:nvPr>
            <p:ph idx="2" type="body"/>
          </p:nvPr>
        </p:nvSpPr>
        <p:spPr>
          <a:xfrm>
            <a:off x="629850" y="1878801"/>
            <a:ext cx="3868500" cy="2189100"/>
          </a:xfrm>
          <a:prstGeom prst="rect">
            <a:avLst/>
          </a:prstGeom>
          <a:solidFill>
            <a:srgbClr val="065D89"/>
          </a:solidFill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Most helpful during the session, but does contain interesting resources afterward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1" name="Google Shape;141;p15"/>
          <p:cNvSpPr txBox="1"/>
          <p:nvPr>
            <p:ph idx="3" type="body"/>
          </p:nvPr>
        </p:nvSpPr>
        <p:spPr>
          <a:xfrm>
            <a:off x="4629150" y="2965044"/>
            <a:ext cx="3887400" cy="618000"/>
          </a:xfrm>
          <a:prstGeom prst="rect">
            <a:avLst/>
          </a:prstGeom>
          <a:solidFill>
            <a:srgbClr val="46A1A4"/>
          </a:solidFill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USBE’s “Bill Book”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3663" y="3377375"/>
            <a:ext cx="2900874" cy="1573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3" name="Google Shape;14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631" y="522800"/>
            <a:ext cx="1988451" cy="2538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Privacy Bills</a:t>
            </a:r>
            <a:endParaRPr b="1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1083345" y="141965"/>
            <a:ext cx="7290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HB 55: Privacy Compliance for Educational Technology Vendors</a:t>
            </a:r>
            <a:endParaRPr sz="3200"/>
          </a:p>
        </p:txBody>
      </p:sp>
      <p:sp>
        <p:nvSpPr>
          <p:cNvPr id="154" name="Google Shape;154;p17"/>
          <p:cNvSpPr/>
          <p:nvPr/>
        </p:nvSpPr>
        <p:spPr>
          <a:xfrm>
            <a:off x="348550" y="1618925"/>
            <a:ext cx="3692700" cy="2939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781875" y="146017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4663075" y="1021789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7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4928525" y="811850"/>
            <a:ext cx="1469700" cy="386100"/>
          </a:xfrm>
          <a:prstGeom prst="roundRect">
            <a:avLst>
              <a:gd fmla="val 16667" name="adj"/>
            </a:avLst>
          </a:prstGeom>
          <a:solidFill>
            <a:srgbClr val="07476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USBE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4663075" y="3105364"/>
            <a:ext cx="3930000" cy="1719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4928525" y="2895425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725375" y="2044200"/>
            <a:ext cx="3014400" cy="2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–Adds a new requirement for a contract provision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–Requires government entities to terminate contracts with vendors that fail to resolve privacy violations within 30 days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–Requires USBE to create a process for receiving and responding to reports of violations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5050550" y="1301375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–Ensure contracts include necessary provisions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–Create a policy and reporting process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–Create resources for vendors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5050550" y="3352924"/>
            <a:ext cx="3323400" cy="1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–Ensure contracts include necessary provisions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–Provide notice of violation and duty to terminate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–Terminate contracts that are not remedied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/>
          <p:nvPr/>
        </p:nvSpPr>
        <p:spPr>
          <a:xfrm>
            <a:off x="284675" y="881219"/>
            <a:ext cx="3514200" cy="3905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607475" y="1122875"/>
            <a:ext cx="2868600" cy="3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Previously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true: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Before student data can be shared with a third party, certain contract provisions must be in place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Added with HB 55: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Contracts must include: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Provisions describing the education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entity’s duty to terminate a contract in case of a privacy violation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Provisions prohibiting fees or financial liability in case of termination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9" name="Google Shape;169;p18" title="Gemini_Generated_Image_myqruimyqruimyq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375" y="1373190"/>
            <a:ext cx="4797952" cy="261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/>
          <p:nvPr/>
        </p:nvSpPr>
        <p:spPr>
          <a:xfrm>
            <a:off x="669025" y="679700"/>
            <a:ext cx="1469700" cy="386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Details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USBE Approved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D37D20"/>
      </a:accent1>
      <a:accent2>
        <a:srgbClr val="6C385C"/>
      </a:accent2>
      <a:accent3>
        <a:srgbClr val="DB4478"/>
      </a:accent3>
      <a:accent4>
        <a:srgbClr val="055E89"/>
      </a:accent4>
      <a:accent5>
        <a:srgbClr val="DFE0E0"/>
      </a:accent5>
      <a:accent6>
        <a:srgbClr val="347F7F"/>
      </a:accent6>
      <a:hlink>
        <a:srgbClr val="435DA5"/>
      </a:hlink>
      <a:folHlink>
        <a:srgbClr val="9595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