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5" r:id="rId9"/>
    <p:sldId id="278" r:id="rId10"/>
    <p:sldId id="264" r:id="rId11"/>
    <p:sldId id="263" r:id="rId12"/>
    <p:sldId id="281" r:id="rId13"/>
    <p:sldId id="283" r:id="rId14"/>
    <p:sldId id="266" r:id="rId15"/>
    <p:sldId id="282" r:id="rId16"/>
    <p:sldId id="267" r:id="rId17"/>
    <p:sldId id="268" r:id="rId18"/>
    <p:sldId id="280" r:id="rId19"/>
    <p:sldId id="284" r:id="rId20"/>
    <p:sldId id="271" r:id="rId21"/>
    <p:sldId id="269" r:id="rId22"/>
    <p:sldId id="270" r:id="rId23"/>
    <p:sldId id="279" r:id="rId24"/>
    <p:sldId id="272" r:id="rId25"/>
    <p:sldId id="273" r:id="rId26"/>
    <p:sldId id="274" r:id="rId27"/>
    <p:sldId id="275" r:id="rId28"/>
    <p:sldId id="276" r:id="rId29"/>
    <p:sldId id="277"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p:restoredTop sz="94635"/>
  </p:normalViewPr>
  <p:slideViewPr>
    <p:cSldViewPr snapToGrid="0" snapToObjects="1">
      <p:cViewPr varScale="1">
        <p:scale>
          <a:sx n="120" d="100"/>
          <a:sy n="120" d="100"/>
        </p:scale>
        <p:origin x="1592"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6/10/26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6/10/26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6/10/26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DVSbeaJTkJQ?feature=oembed" TargetMode="Externa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H2Ba6qHwIsw?feature=oembed" TargetMode="External"/><Relationship Id="rId5" Type="http://schemas.openxmlformats.org/officeDocument/2006/relationships/image" Target="../media/image4.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AE394F-AFF1-4485-AF1F-7387A2F04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Eye Chart Test">
            <a:extLst>
              <a:ext uri="{FF2B5EF4-FFF2-40B4-BE49-F238E27FC236}">
                <a16:creationId xmlns:a16="http://schemas.microsoft.com/office/drawing/2014/main" id="{F857B9F2-E686-BC33-0A8C-5558319C63F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3329" r="1457" b="-1"/>
          <a:stretch>
            <a:fillRect/>
          </a:stretch>
        </p:blipFill>
        <p:spPr>
          <a:xfrm>
            <a:off x="-2285" y="10"/>
            <a:ext cx="9143999" cy="6857990"/>
          </a:xfrm>
          <a:prstGeom prst="rect">
            <a:avLst/>
          </a:prstGeom>
        </p:spPr>
      </p:pic>
      <p:sp>
        <p:nvSpPr>
          <p:cNvPr id="11" name="Rectangle 10">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41299" y="554845"/>
            <a:ext cx="7992669" cy="3902673"/>
          </a:xfrm>
        </p:spPr>
        <p:txBody>
          <a:bodyPr anchor="t">
            <a:normAutofit/>
          </a:bodyPr>
          <a:lstStyle/>
          <a:p>
            <a:pPr algn="l"/>
            <a:r>
              <a:rPr lang="en-US" sz="4500">
                <a:solidFill>
                  <a:srgbClr val="FFFFFF"/>
                </a:solidFill>
              </a:rPr>
              <a:t>Beyond the Survey</a:t>
            </a:r>
          </a:p>
        </p:txBody>
      </p:sp>
      <p:sp>
        <p:nvSpPr>
          <p:cNvPr id="13" name="Rectangle 12">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285" y="4704862"/>
            <a:ext cx="9143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36642" y="4718033"/>
            <a:ext cx="8008722" cy="1175039"/>
          </a:xfrm>
        </p:spPr>
        <p:txBody>
          <a:bodyPr anchor="b">
            <a:normAutofit/>
          </a:bodyPr>
          <a:lstStyle/>
          <a:p>
            <a:pPr algn="l"/>
            <a:r>
              <a:rPr lang="en-US" dirty="0">
                <a:solidFill>
                  <a:srgbClr val="FFFFFF"/>
                </a:solidFill>
              </a:rPr>
              <a:t>Modern Wi‑Fi Testing, Validation, and AI-Driven Network Assurance on a School Budget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4300" y="1354819"/>
            <a:ext cx="4593432" cy="2678363"/>
          </a:xfrm>
        </p:spPr>
        <p:txBody>
          <a:bodyPr vert="horz" lIns="91440" tIns="45720" rIns="91440" bIns="45720" rtlCol="0" anchor="b">
            <a:normAutofit/>
          </a:bodyPr>
          <a:lstStyle/>
          <a:p>
            <a:pPr algn="r" defTabSz="914400">
              <a:lnSpc>
                <a:spcPct val="90000"/>
              </a:lnSpc>
            </a:pPr>
            <a:r>
              <a:rPr lang="en-US" sz="6300" kern="1200" dirty="0" err="1">
                <a:solidFill>
                  <a:schemeClr val="bg1"/>
                </a:solidFill>
                <a:latin typeface="+mj-lt"/>
                <a:ea typeface="+mj-ea"/>
                <a:cs typeface="+mj-cs"/>
              </a:rPr>
              <a:t>ORB.net</a:t>
            </a:r>
            <a:endParaRPr lang="en-US" sz="6300" kern="1200" dirty="0">
              <a:solidFill>
                <a:schemeClr val="bg1"/>
              </a:solidFill>
              <a:latin typeface="+mj-lt"/>
              <a:ea typeface="+mj-ea"/>
              <a:cs typeface="+mj-cs"/>
            </a:endParaRPr>
          </a:p>
        </p:txBody>
      </p:sp>
      <p:sp>
        <p:nvSpPr>
          <p:cNvPr id="3" name="Content Placeholder 2"/>
          <p:cNvSpPr>
            <a:spLocks noGrp="1"/>
          </p:cNvSpPr>
          <p:nvPr>
            <p:ph idx="1"/>
          </p:nvPr>
        </p:nvSpPr>
        <p:spPr>
          <a:xfrm>
            <a:off x="3921526" y="4414180"/>
            <a:ext cx="4596206" cy="884538"/>
          </a:xfrm>
        </p:spPr>
        <p:txBody>
          <a:bodyPr vert="horz" lIns="91440" tIns="45720" rIns="91440" bIns="45720" rtlCol="0">
            <a:normAutofit/>
          </a:bodyPr>
          <a:lstStyle/>
          <a:p>
            <a:pPr marL="0" indent="0" algn="r" defTabSz="914400">
              <a:lnSpc>
                <a:spcPct val="90000"/>
              </a:lnSpc>
              <a:spcBef>
                <a:spcPts val="1000"/>
              </a:spcBef>
              <a:buNone/>
            </a:pPr>
            <a:r>
              <a:rPr lang="en-US" sz="2000" kern="1200">
                <a:solidFill>
                  <a:schemeClr val="bg1"/>
                </a:solidFill>
                <a:latin typeface="+mn-lt"/>
                <a:ea typeface="+mn-ea"/>
                <a:cs typeface="+mn-cs"/>
              </a:rPr>
              <a:t>Synthetic testing, continuous validation, and user experience testing.</a:t>
            </a:r>
          </a:p>
        </p:txBody>
      </p:sp>
      <p:sp>
        <p:nvSpPr>
          <p:cNvPr id="10" name="Freeform: Shape 9">
            <a:extLst>
              <a:ext uri="{FF2B5EF4-FFF2-40B4-BE49-F238E27FC236}">
                <a16:creationId xmlns:a16="http://schemas.microsoft.com/office/drawing/2014/main" id="{E253338B-EC15-4112-B0AA-4135021E9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429001"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431899EE-49A4-469F-BDB5-0A178C5510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72963" y="-1"/>
            <a:ext cx="663180"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463E0550-0AFD-458E-A821-787F4CB6F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BC5702A-BA45-4A2C-99DC-525993A9C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4">
            <a:extLst>
              <a:ext uri="{FF2B5EF4-FFF2-40B4-BE49-F238E27FC236}">
                <a16:creationId xmlns:a16="http://schemas.microsoft.com/office/drawing/2014/main" id="{615ADB4C-4E08-7BCF-7271-7D24E9DB8DD0}"/>
              </a:ext>
            </a:extLst>
          </p:cNvPr>
          <p:cNvPicPr>
            <a:picLocks noChangeAspect="1"/>
          </p:cNvPicPr>
          <p:nvPr/>
        </p:nvPicPr>
        <p:blipFill>
          <a:blip r:embed="rId3"/>
          <a:stretch>
            <a:fillRect/>
          </a:stretch>
        </p:blipFill>
        <p:spPr>
          <a:xfrm>
            <a:off x="660428" y="669850"/>
            <a:ext cx="4483084" cy="336333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3E2925-9D2F-4436-8D47-E7C1C5703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49" y="2243581"/>
            <a:ext cx="7889082" cy="2308324"/>
          </a:xfrm>
        </p:spPr>
        <p:txBody>
          <a:bodyPr vert="horz" wrap="square" lIns="91440" tIns="45720" rIns="91440" bIns="45720" rtlCol="0" anchor="b">
            <a:normAutofit/>
          </a:bodyPr>
          <a:lstStyle/>
          <a:p>
            <a:pPr algn="l" defTabSz="914400">
              <a:lnSpc>
                <a:spcPct val="90000"/>
              </a:lnSpc>
            </a:pPr>
            <a:r>
              <a:rPr lang="en-US" sz="6300" kern="1200">
                <a:solidFill>
                  <a:schemeClr val="bg1"/>
                </a:solidFill>
                <a:latin typeface="+mj-lt"/>
                <a:ea typeface="+mj-ea"/>
                <a:cs typeface="+mj-cs"/>
              </a:rPr>
              <a:t>WLAN Pi</a:t>
            </a:r>
          </a:p>
        </p:txBody>
      </p:sp>
      <p:sp>
        <p:nvSpPr>
          <p:cNvPr id="3" name="Content Placeholder 2"/>
          <p:cNvSpPr>
            <a:spLocks noGrp="1"/>
          </p:cNvSpPr>
          <p:nvPr>
            <p:ph idx="1"/>
          </p:nvPr>
        </p:nvSpPr>
        <p:spPr>
          <a:xfrm>
            <a:off x="620316" y="4912571"/>
            <a:ext cx="4937522" cy="1075952"/>
          </a:xfrm>
        </p:spPr>
        <p:txBody>
          <a:bodyPr vert="horz" lIns="91440" tIns="45720" rIns="91440" bIns="45720" rtlCol="0" anchor="t">
            <a:normAutofit/>
          </a:bodyPr>
          <a:lstStyle/>
          <a:p>
            <a:pPr marL="0" indent="0" defTabSz="914400">
              <a:lnSpc>
                <a:spcPct val="90000"/>
              </a:lnSpc>
              <a:spcBef>
                <a:spcPts val="1000"/>
              </a:spcBef>
              <a:buNone/>
            </a:pPr>
            <a:r>
              <a:rPr lang="en-US" sz="2200" kern="1200">
                <a:solidFill>
                  <a:schemeClr val="bg1"/>
                </a:solidFill>
                <a:latin typeface="+mn-lt"/>
                <a:ea typeface="+mn-ea"/>
                <a:cs typeface="+mn-cs"/>
              </a:rPr>
              <a:t>Portable engineering toolkit for validation, packet capture, and automation.</a:t>
            </a:r>
          </a:p>
        </p:txBody>
      </p:sp>
      <p:grpSp>
        <p:nvGrpSpPr>
          <p:cNvPr id="10" name="Group 9">
            <a:extLst>
              <a:ext uri="{FF2B5EF4-FFF2-40B4-BE49-F238E27FC236}">
                <a16:creationId xmlns:a16="http://schemas.microsoft.com/office/drawing/2014/main" id="{D1A188E4-F255-43D0-92CC-3CF3D77012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7227909" cy="1649863"/>
            <a:chOff x="1" y="1"/>
            <a:chExt cx="9637211" cy="1649863"/>
          </a:xfrm>
          <a:effectLst>
            <a:outerShdw blurRad="381000" dist="152400" dir="5400000" algn="t" rotWithShape="0">
              <a:prstClr val="black">
                <a:alpha val="20000"/>
              </a:prstClr>
            </a:outerShdw>
          </a:effectLst>
        </p:grpSpPr>
        <p:sp>
          <p:nvSpPr>
            <p:cNvPr id="11" name="Freeform: Shape 10">
              <a:extLst>
                <a:ext uri="{FF2B5EF4-FFF2-40B4-BE49-F238E27FC236}">
                  <a16:creationId xmlns:a16="http://schemas.microsoft.com/office/drawing/2014/main" id="{C771FCDE-112A-4324-B49A-CA94CBA7E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AE56EED7-40A9-4EAF-B230-108CC384E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D1EABE02-705D-4B3A-B7DF-634641E1DA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7304479" cy="1775939"/>
            <a:chOff x="1" y="1"/>
            <a:chExt cx="9739305" cy="1775939"/>
          </a:xfrm>
        </p:grpSpPr>
        <p:sp>
          <p:nvSpPr>
            <p:cNvPr id="15" name="Freeform: Shape 14">
              <a:extLst>
                <a:ext uri="{FF2B5EF4-FFF2-40B4-BE49-F238E27FC236}">
                  <a16:creationId xmlns:a16="http://schemas.microsoft.com/office/drawing/2014/main" id="{08C4F13C-93EF-478B-A270-CF799F8663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000297-B3F2-4605-9C3B-D7655D6824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3" descr="Making your WLAN Pi R4 fully portable - Intuitibits">
            <a:extLst>
              <a:ext uri="{FF2B5EF4-FFF2-40B4-BE49-F238E27FC236}">
                <a16:creationId xmlns:a16="http://schemas.microsoft.com/office/drawing/2014/main" id="{BB99AE8E-8F7F-C47F-D775-1E66CCA85205}"/>
              </a:ext>
            </a:extLst>
          </p:cNvPr>
          <p:cNvPicPr>
            <a:picLocks noChangeAspect="1"/>
          </p:cNvPicPr>
          <p:nvPr/>
        </p:nvPicPr>
        <p:blipFill>
          <a:blip r:embed="rId3"/>
          <a:stretch>
            <a:fillRect/>
          </a:stretch>
        </p:blipFill>
        <p:spPr>
          <a:xfrm>
            <a:off x="4987851" y="756145"/>
            <a:ext cx="3681228" cy="2760921"/>
          </a:xfrm>
          <a:prstGeom prst="rect">
            <a:avLst/>
          </a:prstGeom>
        </p:spPr>
      </p:pic>
      <p:pic>
        <p:nvPicPr>
          <p:cNvPr id="5" name="Picture 4" descr="First impressions of the WLAN Pi Go | The Packetologist">
            <a:extLst>
              <a:ext uri="{FF2B5EF4-FFF2-40B4-BE49-F238E27FC236}">
                <a16:creationId xmlns:a16="http://schemas.microsoft.com/office/drawing/2014/main" id="{5675A845-AC69-01FE-7901-210D6034DF23}"/>
              </a:ext>
            </a:extLst>
          </p:cNvPr>
          <p:cNvPicPr>
            <a:picLocks noChangeAspect="1"/>
          </p:cNvPicPr>
          <p:nvPr/>
        </p:nvPicPr>
        <p:blipFill>
          <a:blip r:embed="rId4"/>
          <a:stretch>
            <a:fillRect/>
          </a:stretch>
        </p:blipFill>
        <p:spPr>
          <a:xfrm>
            <a:off x="5760572" y="3899647"/>
            <a:ext cx="2908507" cy="2540904"/>
          </a:xfrm>
          <a:prstGeom prst="rect">
            <a:avLst/>
          </a:prstGeom>
        </p:spPr>
      </p:pic>
      <p:pic>
        <p:nvPicPr>
          <p:cNvPr id="6" name="Picture 5">
            <a:extLst>
              <a:ext uri="{FF2B5EF4-FFF2-40B4-BE49-F238E27FC236}">
                <a16:creationId xmlns:a16="http://schemas.microsoft.com/office/drawing/2014/main" id="{6B288F20-1C16-255F-0629-411CC476C13A}"/>
              </a:ext>
            </a:extLst>
          </p:cNvPr>
          <p:cNvPicPr>
            <a:picLocks noChangeAspect="1"/>
          </p:cNvPicPr>
          <p:nvPr/>
        </p:nvPicPr>
        <p:blipFill>
          <a:blip r:embed="rId5"/>
          <a:stretch>
            <a:fillRect/>
          </a:stretch>
        </p:blipFill>
        <p:spPr>
          <a:xfrm>
            <a:off x="1464984" y="297745"/>
            <a:ext cx="1343266" cy="292043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9D4DD7-C81D-C134-F6FF-9A79AD12D57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44AA7A-9A13-35F6-0753-D08E9AC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CA69D-D1EA-290E-1565-2BD28031D330}"/>
              </a:ext>
            </a:extLst>
          </p:cNvPr>
          <p:cNvSpPr>
            <a:spLocks noGrp="1"/>
          </p:cNvSpPr>
          <p:nvPr>
            <p:ph type="title"/>
          </p:nvPr>
        </p:nvSpPr>
        <p:spPr>
          <a:xfrm>
            <a:off x="3924300" y="1354819"/>
            <a:ext cx="4593432" cy="2678363"/>
          </a:xfrm>
        </p:spPr>
        <p:txBody>
          <a:bodyPr vert="horz" lIns="91440" tIns="45720" rIns="91440" bIns="45720" rtlCol="0" anchor="b">
            <a:normAutofit/>
          </a:bodyPr>
          <a:lstStyle/>
          <a:p>
            <a:pPr algn="r" defTabSz="914400">
              <a:lnSpc>
                <a:spcPct val="90000"/>
              </a:lnSpc>
            </a:pPr>
            <a:r>
              <a:rPr lang="en-US" sz="5800" kern="1200" dirty="0" err="1">
                <a:solidFill>
                  <a:schemeClr val="bg1"/>
                </a:solidFill>
                <a:latin typeface="+mj-lt"/>
                <a:ea typeface="+mj-ea"/>
                <a:cs typeface="+mj-cs"/>
              </a:rPr>
              <a:t>Netviews</a:t>
            </a:r>
            <a:endParaRPr lang="en-US" sz="5800" kern="1200" dirty="0">
              <a:solidFill>
                <a:schemeClr val="bg1"/>
              </a:solidFill>
              <a:latin typeface="+mj-lt"/>
              <a:ea typeface="+mj-ea"/>
              <a:cs typeface="+mj-cs"/>
            </a:endParaRPr>
          </a:p>
        </p:txBody>
      </p:sp>
      <p:sp>
        <p:nvSpPr>
          <p:cNvPr id="3" name="Content Placeholder 2">
            <a:extLst>
              <a:ext uri="{FF2B5EF4-FFF2-40B4-BE49-F238E27FC236}">
                <a16:creationId xmlns:a16="http://schemas.microsoft.com/office/drawing/2014/main" id="{8E38E3A8-0CB1-6A8A-9643-DCAEED795956}"/>
              </a:ext>
            </a:extLst>
          </p:cNvPr>
          <p:cNvSpPr>
            <a:spLocks noGrp="1"/>
          </p:cNvSpPr>
          <p:nvPr>
            <p:ph idx="1"/>
          </p:nvPr>
        </p:nvSpPr>
        <p:spPr>
          <a:xfrm>
            <a:off x="3921526" y="4414180"/>
            <a:ext cx="4596206" cy="884538"/>
          </a:xfrm>
        </p:spPr>
        <p:txBody>
          <a:bodyPr vert="horz" lIns="91440" tIns="45720" rIns="91440" bIns="45720" rtlCol="0">
            <a:normAutofit/>
          </a:bodyPr>
          <a:lstStyle/>
          <a:p>
            <a:pPr marL="0" indent="0" algn="r" defTabSz="914400">
              <a:lnSpc>
                <a:spcPct val="90000"/>
              </a:lnSpc>
              <a:spcBef>
                <a:spcPts val="1000"/>
              </a:spcBef>
              <a:buNone/>
            </a:pPr>
            <a:r>
              <a:rPr lang="en-US" sz="2200" kern="1200" dirty="0">
                <a:solidFill>
                  <a:schemeClr val="bg1"/>
                </a:solidFill>
                <a:latin typeface="+mn-lt"/>
                <a:ea typeface="+mn-ea"/>
                <a:cs typeface="+mn-cs"/>
              </a:rPr>
              <a:t>Wired and Wireless Testing on MacOS</a:t>
            </a:r>
          </a:p>
        </p:txBody>
      </p:sp>
      <p:sp>
        <p:nvSpPr>
          <p:cNvPr id="10" name="Freeform: Shape 9">
            <a:extLst>
              <a:ext uri="{FF2B5EF4-FFF2-40B4-BE49-F238E27FC236}">
                <a16:creationId xmlns:a16="http://schemas.microsoft.com/office/drawing/2014/main" id="{3CB42351-34A7-6091-68F7-CC5025D95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429001"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EA617369-4290-DAAD-0672-379620399B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72963" y="-1"/>
            <a:ext cx="663180"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8D3B53E2-B4CA-9BB8-2994-7BD73CDF4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EBA75054-F1C1-47BD-4285-5E8A6FC0B3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Picture 10">
            <a:extLst>
              <a:ext uri="{FF2B5EF4-FFF2-40B4-BE49-F238E27FC236}">
                <a16:creationId xmlns:a16="http://schemas.microsoft.com/office/drawing/2014/main" id="{8F8BF0E1-88B1-4AB1-1D0A-E6E69CBC5619}"/>
              </a:ext>
            </a:extLst>
          </p:cNvPr>
          <p:cNvPicPr>
            <a:picLocks noChangeAspect="1"/>
          </p:cNvPicPr>
          <p:nvPr/>
        </p:nvPicPr>
        <p:blipFill>
          <a:blip r:embed="rId3"/>
          <a:stretch>
            <a:fillRect/>
          </a:stretch>
        </p:blipFill>
        <p:spPr>
          <a:xfrm>
            <a:off x="249557" y="723088"/>
            <a:ext cx="5061098" cy="3500593"/>
          </a:xfrm>
          <a:prstGeom prst="rect">
            <a:avLst/>
          </a:prstGeom>
        </p:spPr>
      </p:pic>
    </p:spTree>
    <p:extLst>
      <p:ext uri="{BB962C8B-B14F-4D97-AF65-F5344CB8AC3E}">
        <p14:creationId xmlns:p14="http://schemas.microsoft.com/office/powerpoint/2010/main" val="205227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85228A-8994-2D0A-1B6E-BD6F88318E6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C17446F-BDF8-12BC-873B-3F5303DD9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6FA5E-6CF8-3C72-387D-80D3B2AE4D0C}"/>
              </a:ext>
            </a:extLst>
          </p:cNvPr>
          <p:cNvSpPr>
            <a:spLocks noGrp="1"/>
          </p:cNvSpPr>
          <p:nvPr>
            <p:ph type="title"/>
          </p:nvPr>
        </p:nvSpPr>
        <p:spPr>
          <a:xfrm>
            <a:off x="623487" y="1354819"/>
            <a:ext cx="7771149" cy="2678363"/>
          </a:xfrm>
        </p:spPr>
        <p:txBody>
          <a:bodyPr vert="horz" lIns="91440" tIns="45720" rIns="91440" bIns="45720" rtlCol="0" anchor="b">
            <a:normAutofit/>
          </a:bodyPr>
          <a:lstStyle/>
          <a:p>
            <a:pPr algn="l" defTabSz="914400">
              <a:lnSpc>
                <a:spcPct val="90000"/>
              </a:lnSpc>
            </a:pPr>
            <a:r>
              <a:rPr lang="en-US" sz="6300" kern="1200" dirty="0">
                <a:solidFill>
                  <a:schemeClr val="bg1"/>
                </a:solidFill>
                <a:latin typeface="+mj-lt"/>
                <a:ea typeface="+mj-ea"/>
                <a:cs typeface="+mj-cs"/>
              </a:rPr>
              <a:t>Wi-Fi Explorer Pro, </a:t>
            </a:r>
            <a:r>
              <a:rPr lang="en-US" sz="6300" dirty="0" err="1">
                <a:solidFill>
                  <a:schemeClr val="bg1"/>
                </a:solidFill>
              </a:rPr>
              <a:t>WiFi</a:t>
            </a:r>
            <a:r>
              <a:rPr lang="en-US" sz="6300" dirty="0">
                <a:solidFill>
                  <a:schemeClr val="bg1"/>
                </a:solidFill>
              </a:rPr>
              <a:t> </a:t>
            </a:r>
            <a:r>
              <a:rPr lang="en-US" sz="6300" kern="1200" dirty="0">
                <a:solidFill>
                  <a:schemeClr val="bg1"/>
                </a:solidFill>
                <a:latin typeface="+mj-lt"/>
                <a:ea typeface="+mj-ea"/>
                <a:cs typeface="+mj-cs"/>
              </a:rPr>
              <a:t>Signal</a:t>
            </a:r>
          </a:p>
        </p:txBody>
      </p:sp>
      <p:sp>
        <p:nvSpPr>
          <p:cNvPr id="3" name="Content Placeholder 2">
            <a:extLst>
              <a:ext uri="{FF2B5EF4-FFF2-40B4-BE49-F238E27FC236}">
                <a16:creationId xmlns:a16="http://schemas.microsoft.com/office/drawing/2014/main" id="{1DBE4D1E-687A-DC67-93EF-579817027FE2}"/>
              </a:ext>
            </a:extLst>
          </p:cNvPr>
          <p:cNvSpPr>
            <a:spLocks noGrp="1"/>
          </p:cNvSpPr>
          <p:nvPr>
            <p:ph idx="1"/>
          </p:nvPr>
        </p:nvSpPr>
        <p:spPr>
          <a:xfrm>
            <a:off x="620316" y="4414180"/>
            <a:ext cx="5255018" cy="884538"/>
          </a:xfrm>
        </p:spPr>
        <p:txBody>
          <a:bodyPr vert="horz" lIns="91440" tIns="45720" rIns="91440" bIns="45720" rtlCol="0">
            <a:normAutofit/>
          </a:bodyPr>
          <a:lstStyle/>
          <a:p>
            <a:pPr marL="0" indent="0" defTabSz="914400">
              <a:lnSpc>
                <a:spcPct val="90000"/>
              </a:lnSpc>
              <a:spcBef>
                <a:spcPts val="1000"/>
              </a:spcBef>
              <a:buNone/>
            </a:pPr>
            <a:r>
              <a:rPr lang="en-US" sz="2400" kern="1200" dirty="0">
                <a:solidFill>
                  <a:schemeClr val="bg1"/>
                </a:solidFill>
                <a:latin typeface="+mn-lt"/>
                <a:ea typeface="+mn-ea"/>
                <a:cs typeface="+mn-cs"/>
              </a:rPr>
              <a:t>Mac and Windows</a:t>
            </a:r>
          </a:p>
        </p:txBody>
      </p:sp>
      <p:grpSp>
        <p:nvGrpSpPr>
          <p:cNvPr id="10" name="Group 9">
            <a:extLst>
              <a:ext uri="{FF2B5EF4-FFF2-40B4-BE49-F238E27FC236}">
                <a16:creationId xmlns:a16="http://schemas.microsoft.com/office/drawing/2014/main" id="{AB59E83E-83C5-E8F0-3A9B-4262CE0DE1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09261" y="0"/>
            <a:ext cx="534739" cy="6858000"/>
            <a:chOff x="11479015" y="0"/>
            <a:chExt cx="712985" cy="6858000"/>
          </a:xfrm>
          <a:effectLst>
            <a:outerShdw blurRad="381000" dist="152400" dir="10800000" algn="ctr" rotWithShape="0">
              <a:schemeClr val="bg1">
                <a:alpha val="10000"/>
              </a:schemeClr>
            </a:outerShdw>
          </a:effectLst>
        </p:grpSpPr>
        <p:sp>
          <p:nvSpPr>
            <p:cNvPr id="11" name="Freeform: Shape 10">
              <a:extLst>
                <a:ext uri="{FF2B5EF4-FFF2-40B4-BE49-F238E27FC236}">
                  <a16:creationId xmlns:a16="http://schemas.microsoft.com/office/drawing/2014/main" id="{EE4F4853-9CF4-6C8D-9A75-8BF50199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8" y="0"/>
              <a:ext cx="712982" cy="6858000"/>
            </a:xfrm>
            <a:custGeom>
              <a:avLst/>
              <a:gdLst>
                <a:gd name="connsiteX0" fmla="*/ 280560 w 712982"/>
                <a:gd name="connsiteY0" fmla="*/ 0 h 6858000"/>
                <a:gd name="connsiteX1" fmla="*/ 712982 w 712982"/>
                <a:gd name="connsiteY1" fmla="*/ 0 h 6858000"/>
                <a:gd name="connsiteX2" fmla="*/ 712982 w 712982"/>
                <a:gd name="connsiteY2" fmla="*/ 6858000 h 6858000"/>
                <a:gd name="connsiteX3" fmla="*/ 372527 w 712982"/>
                <a:gd name="connsiteY3" fmla="*/ 6858000 h 6858000"/>
                <a:gd name="connsiteX4" fmla="*/ 372901 w 712982"/>
                <a:gd name="connsiteY4" fmla="*/ 6835810 h 6858000"/>
                <a:gd name="connsiteX5" fmla="*/ 363017 w 712982"/>
                <a:gd name="connsiteY5" fmla="*/ 6518145 h 6858000"/>
                <a:gd name="connsiteX6" fmla="*/ 310498 w 712982"/>
                <a:gd name="connsiteY6" fmla="*/ 6393936 h 6858000"/>
                <a:gd name="connsiteX7" fmla="*/ 305420 w 712982"/>
                <a:gd name="connsiteY7" fmla="*/ 6355564 h 6858000"/>
                <a:gd name="connsiteX8" fmla="*/ 311030 w 712982"/>
                <a:gd name="connsiteY8" fmla="*/ 6267729 h 6858000"/>
                <a:gd name="connsiteX9" fmla="*/ 281440 w 712982"/>
                <a:gd name="connsiteY9" fmla="*/ 6090959 h 6858000"/>
                <a:gd name="connsiteX10" fmla="*/ 258928 w 712982"/>
                <a:gd name="connsiteY10" fmla="*/ 6026981 h 6858000"/>
                <a:gd name="connsiteX11" fmla="*/ 245105 w 712982"/>
                <a:gd name="connsiteY11" fmla="*/ 5991615 h 6858000"/>
                <a:gd name="connsiteX12" fmla="*/ 197441 w 712982"/>
                <a:gd name="connsiteY12" fmla="*/ 5807458 h 6858000"/>
                <a:gd name="connsiteX13" fmla="*/ 159115 w 712982"/>
                <a:gd name="connsiteY13" fmla="*/ 5727356 h 6858000"/>
                <a:gd name="connsiteX14" fmla="*/ 152306 w 712982"/>
                <a:gd name="connsiteY14" fmla="*/ 5705270 h 6858000"/>
                <a:gd name="connsiteX15" fmla="*/ 150939 w 712982"/>
                <a:gd name="connsiteY15" fmla="*/ 5580441 h 6858000"/>
                <a:gd name="connsiteX16" fmla="*/ 187956 w 712982"/>
                <a:gd name="connsiteY16" fmla="*/ 5482729 h 6858000"/>
                <a:gd name="connsiteX17" fmla="*/ 201902 w 712982"/>
                <a:gd name="connsiteY17" fmla="*/ 5463053 h 6858000"/>
                <a:gd name="connsiteX18" fmla="*/ 168174 w 712982"/>
                <a:gd name="connsiteY18" fmla="*/ 5205662 h 6858000"/>
                <a:gd name="connsiteX19" fmla="*/ 157186 w 712982"/>
                <a:gd name="connsiteY19" fmla="*/ 5166766 h 6858000"/>
                <a:gd name="connsiteX20" fmla="*/ 163999 w 712982"/>
                <a:gd name="connsiteY20" fmla="*/ 4972256 h 6858000"/>
                <a:gd name="connsiteX21" fmla="*/ 163388 w 712982"/>
                <a:gd name="connsiteY21" fmla="*/ 4915833 h 6858000"/>
                <a:gd name="connsiteX22" fmla="*/ 166361 w 712982"/>
                <a:gd name="connsiteY22" fmla="*/ 4712964 h 6858000"/>
                <a:gd name="connsiteX23" fmla="*/ 140122 w 712982"/>
                <a:gd name="connsiteY23" fmla="*/ 4687152 h 6858000"/>
                <a:gd name="connsiteX24" fmla="*/ 73058 w 712982"/>
                <a:gd name="connsiteY24" fmla="*/ 4611951 h 6858000"/>
                <a:gd name="connsiteX25" fmla="*/ 3979 w 712982"/>
                <a:gd name="connsiteY25" fmla="*/ 4456771 h 6858000"/>
                <a:gd name="connsiteX26" fmla="*/ 2091 w 712982"/>
                <a:gd name="connsiteY26" fmla="*/ 4412781 h 6858000"/>
                <a:gd name="connsiteX27" fmla="*/ 75905 w 712982"/>
                <a:gd name="connsiteY27" fmla="*/ 4292897 h 6858000"/>
                <a:gd name="connsiteX28" fmla="*/ 104434 w 712982"/>
                <a:gd name="connsiteY28" fmla="*/ 4235333 h 6858000"/>
                <a:gd name="connsiteX29" fmla="*/ 151065 w 712982"/>
                <a:gd name="connsiteY29" fmla="*/ 4075686 h 6858000"/>
                <a:gd name="connsiteX30" fmla="*/ 161243 w 712982"/>
                <a:gd name="connsiteY30" fmla="*/ 4061695 h 6858000"/>
                <a:gd name="connsiteX31" fmla="*/ 286285 w 712982"/>
                <a:gd name="connsiteY31" fmla="*/ 3933862 h 6858000"/>
                <a:gd name="connsiteX32" fmla="*/ 306926 w 712982"/>
                <a:gd name="connsiteY32" fmla="*/ 3905847 h 6858000"/>
                <a:gd name="connsiteX33" fmla="*/ 340015 w 712982"/>
                <a:gd name="connsiteY33" fmla="*/ 3871199 h 6858000"/>
                <a:gd name="connsiteX34" fmla="*/ 400111 w 712982"/>
                <a:gd name="connsiteY34" fmla="*/ 3767743 h 6858000"/>
                <a:gd name="connsiteX35" fmla="*/ 409694 w 712982"/>
                <a:gd name="connsiteY35" fmla="*/ 3646690 h 6858000"/>
                <a:gd name="connsiteX36" fmla="*/ 428447 w 712982"/>
                <a:gd name="connsiteY36" fmla="*/ 3499752 h 6858000"/>
                <a:gd name="connsiteX37" fmla="*/ 445033 w 712982"/>
                <a:gd name="connsiteY37" fmla="*/ 3437349 h 6858000"/>
                <a:gd name="connsiteX38" fmla="*/ 471431 w 712982"/>
                <a:gd name="connsiteY38" fmla="*/ 3272018 h 6858000"/>
                <a:gd name="connsiteX39" fmla="*/ 495919 w 712982"/>
                <a:gd name="connsiteY39" fmla="*/ 3153432 h 6858000"/>
                <a:gd name="connsiteX40" fmla="*/ 499541 w 712982"/>
                <a:gd name="connsiteY40" fmla="*/ 2985907 h 6858000"/>
                <a:gd name="connsiteX41" fmla="*/ 491640 w 712982"/>
                <a:gd name="connsiteY41" fmla="*/ 2905697 h 6858000"/>
                <a:gd name="connsiteX42" fmla="*/ 586592 w 712982"/>
                <a:gd name="connsiteY42" fmla="*/ 2746325 h 6858000"/>
                <a:gd name="connsiteX43" fmla="*/ 647211 w 712982"/>
                <a:gd name="connsiteY43" fmla="*/ 2620857 h 6858000"/>
                <a:gd name="connsiteX44" fmla="*/ 598120 w 712982"/>
                <a:gd name="connsiteY44" fmla="*/ 2501248 h 6858000"/>
                <a:gd name="connsiteX45" fmla="*/ 560897 w 712982"/>
                <a:gd name="connsiteY45" fmla="*/ 2471368 h 6858000"/>
                <a:gd name="connsiteX46" fmla="*/ 506928 w 712982"/>
                <a:gd name="connsiteY46" fmla="*/ 2272389 h 6858000"/>
                <a:gd name="connsiteX47" fmla="*/ 474122 w 712982"/>
                <a:gd name="connsiteY47" fmla="*/ 1983284 h 6858000"/>
                <a:gd name="connsiteX48" fmla="*/ 349180 w 712982"/>
                <a:gd name="connsiteY48" fmla="*/ 1510207 h 6858000"/>
                <a:gd name="connsiteX49" fmla="*/ 306451 w 712982"/>
                <a:gd name="connsiteY49" fmla="*/ 1430003 h 6858000"/>
                <a:gd name="connsiteX50" fmla="*/ 287747 w 712982"/>
                <a:gd name="connsiteY50" fmla="*/ 1336633 h 6858000"/>
                <a:gd name="connsiteX51" fmla="*/ 304326 w 712982"/>
                <a:gd name="connsiteY51" fmla="*/ 1298229 h 6858000"/>
                <a:gd name="connsiteX52" fmla="*/ 317671 w 712982"/>
                <a:gd name="connsiteY52" fmla="*/ 1136667 h 6858000"/>
                <a:gd name="connsiteX53" fmla="*/ 314959 w 712982"/>
                <a:gd name="connsiteY53" fmla="*/ 1106522 h 6858000"/>
                <a:gd name="connsiteX54" fmla="*/ 290675 w 712982"/>
                <a:gd name="connsiteY54" fmla="*/ 1004980 h 6858000"/>
                <a:gd name="connsiteX55" fmla="*/ 272712 w 712982"/>
                <a:gd name="connsiteY55" fmla="*/ 910357 h 6858000"/>
                <a:gd name="connsiteX56" fmla="*/ 270963 w 712982"/>
                <a:gd name="connsiteY56" fmla="*/ 667028 h 6858000"/>
                <a:gd name="connsiteX57" fmla="*/ 244986 w 712982"/>
                <a:gd name="connsiteY57" fmla="*/ 483131 h 6858000"/>
                <a:gd name="connsiteX58" fmla="*/ 241465 w 712982"/>
                <a:gd name="connsiteY58" fmla="*/ 397465 h 6858000"/>
                <a:gd name="connsiteX59" fmla="*/ 244890 w 712982"/>
                <a:gd name="connsiteY59" fmla="*/ 348507 h 6858000"/>
                <a:gd name="connsiteX60" fmla="*/ 293439 w 712982"/>
                <a:gd name="connsiteY60" fmla="*/ 233141 h 6858000"/>
                <a:gd name="connsiteX61" fmla="*/ 300513 w 712982"/>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2" h="6858000">
                  <a:moveTo>
                    <a:pt x="280560" y="0"/>
                  </a:moveTo>
                  <a:lnTo>
                    <a:pt x="712982" y="0"/>
                  </a:lnTo>
                  <a:lnTo>
                    <a:pt x="712982"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5191B89A-0357-BF58-11EA-3BE1B9145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5" y="0"/>
              <a:ext cx="712985" cy="6858000"/>
            </a:xfrm>
            <a:custGeom>
              <a:avLst/>
              <a:gdLst>
                <a:gd name="connsiteX0" fmla="*/ 280560 w 712985"/>
                <a:gd name="connsiteY0" fmla="*/ 0 h 6858000"/>
                <a:gd name="connsiteX1" fmla="*/ 712985 w 712985"/>
                <a:gd name="connsiteY1" fmla="*/ 0 h 6858000"/>
                <a:gd name="connsiteX2" fmla="*/ 712985 w 712985"/>
                <a:gd name="connsiteY2" fmla="*/ 6858000 h 6858000"/>
                <a:gd name="connsiteX3" fmla="*/ 372527 w 712985"/>
                <a:gd name="connsiteY3" fmla="*/ 6858000 h 6858000"/>
                <a:gd name="connsiteX4" fmla="*/ 372901 w 712985"/>
                <a:gd name="connsiteY4" fmla="*/ 6835810 h 6858000"/>
                <a:gd name="connsiteX5" fmla="*/ 363017 w 712985"/>
                <a:gd name="connsiteY5" fmla="*/ 6518145 h 6858000"/>
                <a:gd name="connsiteX6" fmla="*/ 310498 w 712985"/>
                <a:gd name="connsiteY6" fmla="*/ 6393936 h 6858000"/>
                <a:gd name="connsiteX7" fmla="*/ 305420 w 712985"/>
                <a:gd name="connsiteY7" fmla="*/ 6355564 h 6858000"/>
                <a:gd name="connsiteX8" fmla="*/ 311030 w 712985"/>
                <a:gd name="connsiteY8" fmla="*/ 6267729 h 6858000"/>
                <a:gd name="connsiteX9" fmla="*/ 281440 w 712985"/>
                <a:gd name="connsiteY9" fmla="*/ 6090959 h 6858000"/>
                <a:gd name="connsiteX10" fmla="*/ 258928 w 712985"/>
                <a:gd name="connsiteY10" fmla="*/ 6026981 h 6858000"/>
                <a:gd name="connsiteX11" fmla="*/ 245105 w 712985"/>
                <a:gd name="connsiteY11" fmla="*/ 5991615 h 6858000"/>
                <a:gd name="connsiteX12" fmla="*/ 197441 w 712985"/>
                <a:gd name="connsiteY12" fmla="*/ 5807458 h 6858000"/>
                <a:gd name="connsiteX13" fmla="*/ 159115 w 712985"/>
                <a:gd name="connsiteY13" fmla="*/ 5727356 h 6858000"/>
                <a:gd name="connsiteX14" fmla="*/ 152306 w 712985"/>
                <a:gd name="connsiteY14" fmla="*/ 5705270 h 6858000"/>
                <a:gd name="connsiteX15" fmla="*/ 150939 w 712985"/>
                <a:gd name="connsiteY15" fmla="*/ 5580441 h 6858000"/>
                <a:gd name="connsiteX16" fmla="*/ 187956 w 712985"/>
                <a:gd name="connsiteY16" fmla="*/ 5482729 h 6858000"/>
                <a:gd name="connsiteX17" fmla="*/ 201902 w 712985"/>
                <a:gd name="connsiteY17" fmla="*/ 5463053 h 6858000"/>
                <a:gd name="connsiteX18" fmla="*/ 168174 w 712985"/>
                <a:gd name="connsiteY18" fmla="*/ 5205662 h 6858000"/>
                <a:gd name="connsiteX19" fmla="*/ 157186 w 712985"/>
                <a:gd name="connsiteY19" fmla="*/ 5166766 h 6858000"/>
                <a:gd name="connsiteX20" fmla="*/ 163999 w 712985"/>
                <a:gd name="connsiteY20" fmla="*/ 4972256 h 6858000"/>
                <a:gd name="connsiteX21" fmla="*/ 163388 w 712985"/>
                <a:gd name="connsiteY21" fmla="*/ 4915833 h 6858000"/>
                <a:gd name="connsiteX22" fmla="*/ 166361 w 712985"/>
                <a:gd name="connsiteY22" fmla="*/ 4712964 h 6858000"/>
                <a:gd name="connsiteX23" fmla="*/ 140122 w 712985"/>
                <a:gd name="connsiteY23" fmla="*/ 4687152 h 6858000"/>
                <a:gd name="connsiteX24" fmla="*/ 73058 w 712985"/>
                <a:gd name="connsiteY24" fmla="*/ 4611951 h 6858000"/>
                <a:gd name="connsiteX25" fmla="*/ 3979 w 712985"/>
                <a:gd name="connsiteY25" fmla="*/ 4456771 h 6858000"/>
                <a:gd name="connsiteX26" fmla="*/ 2091 w 712985"/>
                <a:gd name="connsiteY26" fmla="*/ 4412781 h 6858000"/>
                <a:gd name="connsiteX27" fmla="*/ 75905 w 712985"/>
                <a:gd name="connsiteY27" fmla="*/ 4292897 h 6858000"/>
                <a:gd name="connsiteX28" fmla="*/ 104434 w 712985"/>
                <a:gd name="connsiteY28" fmla="*/ 4235333 h 6858000"/>
                <a:gd name="connsiteX29" fmla="*/ 151065 w 712985"/>
                <a:gd name="connsiteY29" fmla="*/ 4075686 h 6858000"/>
                <a:gd name="connsiteX30" fmla="*/ 161243 w 712985"/>
                <a:gd name="connsiteY30" fmla="*/ 4061695 h 6858000"/>
                <a:gd name="connsiteX31" fmla="*/ 286285 w 712985"/>
                <a:gd name="connsiteY31" fmla="*/ 3933862 h 6858000"/>
                <a:gd name="connsiteX32" fmla="*/ 306926 w 712985"/>
                <a:gd name="connsiteY32" fmla="*/ 3905847 h 6858000"/>
                <a:gd name="connsiteX33" fmla="*/ 340015 w 712985"/>
                <a:gd name="connsiteY33" fmla="*/ 3871199 h 6858000"/>
                <a:gd name="connsiteX34" fmla="*/ 400111 w 712985"/>
                <a:gd name="connsiteY34" fmla="*/ 3767743 h 6858000"/>
                <a:gd name="connsiteX35" fmla="*/ 409694 w 712985"/>
                <a:gd name="connsiteY35" fmla="*/ 3646690 h 6858000"/>
                <a:gd name="connsiteX36" fmla="*/ 428447 w 712985"/>
                <a:gd name="connsiteY36" fmla="*/ 3499752 h 6858000"/>
                <a:gd name="connsiteX37" fmla="*/ 445033 w 712985"/>
                <a:gd name="connsiteY37" fmla="*/ 3437349 h 6858000"/>
                <a:gd name="connsiteX38" fmla="*/ 471431 w 712985"/>
                <a:gd name="connsiteY38" fmla="*/ 3272018 h 6858000"/>
                <a:gd name="connsiteX39" fmla="*/ 495919 w 712985"/>
                <a:gd name="connsiteY39" fmla="*/ 3153432 h 6858000"/>
                <a:gd name="connsiteX40" fmla="*/ 499541 w 712985"/>
                <a:gd name="connsiteY40" fmla="*/ 2985907 h 6858000"/>
                <a:gd name="connsiteX41" fmla="*/ 491640 w 712985"/>
                <a:gd name="connsiteY41" fmla="*/ 2905697 h 6858000"/>
                <a:gd name="connsiteX42" fmla="*/ 586592 w 712985"/>
                <a:gd name="connsiteY42" fmla="*/ 2746325 h 6858000"/>
                <a:gd name="connsiteX43" fmla="*/ 647211 w 712985"/>
                <a:gd name="connsiteY43" fmla="*/ 2620857 h 6858000"/>
                <a:gd name="connsiteX44" fmla="*/ 598120 w 712985"/>
                <a:gd name="connsiteY44" fmla="*/ 2501248 h 6858000"/>
                <a:gd name="connsiteX45" fmla="*/ 560897 w 712985"/>
                <a:gd name="connsiteY45" fmla="*/ 2471368 h 6858000"/>
                <a:gd name="connsiteX46" fmla="*/ 506928 w 712985"/>
                <a:gd name="connsiteY46" fmla="*/ 2272389 h 6858000"/>
                <a:gd name="connsiteX47" fmla="*/ 474122 w 712985"/>
                <a:gd name="connsiteY47" fmla="*/ 1983284 h 6858000"/>
                <a:gd name="connsiteX48" fmla="*/ 349180 w 712985"/>
                <a:gd name="connsiteY48" fmla="*/ 1510207 h 6858000"/>
                <a:gd name="connsiteX49" fmla="*/ 306451 w 712985"/>
                <a:gd name="connsiteY49" fmla="*/ 1430003 h 6858000"/>
                <a:gd name="connsiteX50" fmla="*/ 287747 w 712985"/>
                <a:gd name="connsiteY50" fmla="*/ 1336633 h 6858000"/>
                <a:gd name="connsiteX51" fmla="*/ 304326 w 712985"/>
                <a:gd name="connsiteY51" fmla="*/ 1298229 h 6858000"/>
                <a:gd name="connsiteX52" fmla="*/ 317671 w 712985"/>
                <a:gd name="connsiteY52" fmla="*/ 1136667 h 6858000"/>
                <a:gd name="connsiteX53" fmla="*/ 314959 w 712985"/>
                <a:gd name="connsiteY53" fmla="*/ 1106522 h 6858000"/>
                <a:gd name="connsiteX54" fmla="*/ 290675 w 712985"/>
                <a:gd name="connsiteY54" fmla="*/ 1004980 h 6858000"/>
                <a:gd name="connsiteX55" fmla="*/ 272712 w 712985"/>
                <a:gd name="connsiteY55" fmla="*/ 910357 h 6858000"/>
                <a:gd name="connsiteX56" fmla="*/ 270963 w 712985"/>
                <a:gd name="connsiteY56" fmla="*/ 667028 h 6858000"/>
                <a:gd name="connsiteX57" fmla="*/ 244986 w 712985"/>
                <a:gd name="connsiteY57" fmla="*/ 483131 h 6858000"/>
                <a:gd name="connsiteX58" fmla="*/ 241465 w 712985"/>
                <a:gd name="connsiteY58" fmla="*/ 397465 h 6858000"/>
                <a:gd name="connsiteX59" fmla="*/ 244890 w 712985"/>
                <a:gd name="connsiteY59" fmla="*/ 348507 h 6858000"/>
                <a:gd name="connsiteX60" fmla="*/ 293439 w 712985"/>
                <a:gd name="connsiteY60" fmla="*/ 233141 h 6858000"/>
                <a:gd name="connsiteX61" fmla="*/ 300513 w 712985"/>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5" h="6858000">
                  <a:moveTo>
                    <a:pt x="280560" y="0"/>
                  </a:moveTo>
                  <a:lnTo>
                    <a:pt x="712985" y="0"/>
                  </a:lnTo>
                  <a:lnTo>
                    <a:pt x="712985"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Picture 5">
            <a:extLst>
              <a:ext uri="{FF2B5EF4-FFF2-40B4-BE49-F238E27FC236}">
                <a16:creationId xmlns:a16="http://schemas.microsoft.com/office/drawing/2014/main" id="{FE215EB8-EE57-A0FB-3D47-E8645B7E427E}"/>
              </a:ext>
            </a:extLst>
          </p:cNvPr>
          <p:cNvPicPr>
            <a:picLocks noChangeAspect="1"/>
          </p:cNvPicPr>
          <p:nvPr/>
        </p:nvPicPr>
        <p:blipFill>
          <a:blip r:embed="rId3"/>
          <a:stretch>
            <a:fillRect/>
          </a:stretch>
        </p:blipFill>
        <p:spPr>
          <a:xfrm>
            <a:off x="4606843" y="3908683"/>
            <a:ext cx="4002419" cy="2361215"/>
          </a:xfrm>
          <a:prstGeom prst="rect">
            <a:avLst/>
          </a:prstGeom>
        </p:spPr>
      </p:pic>
      <p:pic>
        <p:nvPicPr>
          <p:cNvPr id="9" name="Picture 8">
            <a:extLst>
              <a:ext uri="{FF2B5EF4-FFF2-40B4-BE49-F238E27FC236}">
                <a16:creationId xmlns:a16="http://schemas.microsoft.com/office/drawing/2014/main" id="{6D5B9918-CDA5-09E4-2E95-2EC810D4CA27}"/>
              </a:ext>
            </a:extLst>
          </p:cNvPr>
          <p:cNvPicPr>
            <a:picLocks noChangeAspect="1"/>
          </p:cNvPicPr>
          <p:nvPr/>
        </p:nvPicPr>
        <p:blipFill>
          <a:blip r:embed="rId4"/>
          <a:stretch>
            <a:fillRect/>
          </a:stretch>
        </p:blipFill>
        <p:spPr>
          <a:xfrm>
            <a:off x="5927848" y="137286"/>
            <a:ext cx="2628900" cy="2133600"/>
          </a:xfrm>
          <a:prstGeom prst="rect">
            <a:avLst/>
          </a:prstGeom>
        </p:spPr>
      </p:pic>
    </p:spTree>
    <p:extLst>
      <p:ext uri="{BB962C8B-B14F-4D97-AF65-F5344CB8AC3E}">
        <p14:creationId xmlns:p14="http://schemas.microsoft.com/office/powerpoint/2010/main" val="3360480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4524344-6823-49EA-89D4-E36A82A9F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7066" y="1354820"/>
            <a:ext cx="6561534" cy="2369988"/>
          </a:xfrm>
        </p:spPr>
        <p:txBody>
          <a:bodyPr vert="horz" lIns="91440" tIns="45720" rIns="91440" bIns="45720" rtlCol="0" anchor="b">
            <a:normAutofit/>
          </a:bodyPr>
          <a:lstStyle/>
          <a:p>
            <a:pPr algn="l" defTabSz="914400">
              <a:lnSpc>
                <a:spcPct val="90000"/>
              </a:lnSpc>
            </a:pPr>
            <a:r>
              <a:rPr lang="en-US" sz="6300" kern="1200">
                <a:solidFill>
                  <a:schemeClr val="bg1"/>
                </a:solidFill>
                <a:latin typeface="+mj-lt"/>
                <a:ea typeface="+mj-ea"/>
                <a:cs typeface="+mj-cs"/>
              </a:rPr>
              <a:t>Wyebot</a:t>
            </a:r>
          </a:p>
        </p:txBody>
      </p:sp>
      <p:sp>
        <p:nvSpPr>
          <p:cNvPr id="3" name="Content Placeholder 2"/>
          <p:cNvSpPr>
            <a:spLocks noGrp="1"/>
          </p:cNvSpPr>
          <p:nvPr>
            <p:ph idx="1"/>
          </p:nvPr>
        </p:nvSpPr>
        <p:spPr>
          <a:xfrm>
            <a:off x="1284685" y="4105804"/>
            <a:ext cx="5899547" cy="1920136"/>
          </a:xfrm>
        </p:spPr>
        <p:txBody>
          <a:bodyPr vert="horz" wrap="square" lIns="91440" tIns="45720" rIns="91440" bIns="45720" rtlCol="0">
            <a:normAutofit/>
          </a:bodyPr>
          <a:lstStyle/>
          <a:p>
            <a:pPr marL="0" indent="0" defTabSz="914400">
              <a:lnSpc>
                <a:spcPct val="90000"/>
              </a:lnSpc>
              <a:spcBef>
                <a:spcPts val="1000"/>
              </a:spcBef>
              <a:buNone/>
            </a:pPr>
            <a:r>
              <a:rPr lang="en-US" sz="2400" kern="1200" dirty="0">
                <a:solidFill>
                  <a:schemeClr val="bg1"/>
                </a:solidFill>
                <a:latin typeface="+mn-lt"/>
                <a:ea typeface="+mn-ea"/>
                <a:cs typeface="+mn-cs"/>
              </a:rPr>
              <a:t>AI-assisted monitoring, analytics, and root-cause analysis. Extra cabling, switchports, POE required.. </a:t>
            </a:r>
          </a:p>
        </p:txBody>
      </p:sp>
      <p:grpSp>
        <p:nvGrpSpPr>
          <p:cNvPr id="21" name="Group 20">
            <a:extLst>
              <a:ext uri="{FF2B5EF4-FFF2-40B4-BE49-F238E27FC236}">
                <a16:creationId xmlns:a16="http://schemas.microsoft.com/office/drawing/2014/main" id="{83F0465A-8953-42AC-8F67-7B9A54E660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7841659" cy="715482"/>
            <a:chOff x="0" y="6142518"/>
            <a:chExt cx="10455568" cy="715482"/>
          </a:xfrm>
          <a:effectLst>
            <a:outerShdw blurRad="381000" dist="152400" dir="16200000" algn="ctr" rotWithShape="0">
              <a:srgbClr val="000000">
                <a:alpha val="10000"/>
              </a:srgbClr>
            </a:outerShdw>
          </a:effectLst>
        </p:grpSpPr>
        <p:sp>
          <p:nvSpPr>
            <p:cNvPr id="22" name="Freeform: Shape 21">
              <a:extLst>
                <a:ext uri="{FF2B5EF4-FFF2-40B4-BE49-F238E27FC236}">
                  <a16:creationId xmlns:a16="http://schemas.microsoft.com/office/drawing/2014/main" id="{50CE1BBA-977A-4210-A80D-8A0BAAA18B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71E1A328-D621-4993-B11B-011ED169AC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24" name="Freeform: Shape 23">
                <a:extLst>
                  <a:ext uri="{FF2B5EF4-FFF2-40B4-BE49-F238E27FC236}">
                    <a16:creationId xmlns:a16="http://schemas.microsoft.com/office/drawing/2014/main" id="{41D2543A-0A6F-4980-98CA-658AA8EEA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D0F2937-CF06-453C-B076-800064AEB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 name="Picture 4">
            <a:extLst>
              <a:ext uri="{FF2B5EF4-FFF2-40B4-BE49-F238E27FC236}">
                <a16:creationId xmlns:a16="http://schemas.microsoft.com/office/drawing/2014/main" id="{A828C3C0-85FD-095E-9F9A-AA85C2DC5DE1}"/>
              </a:ext>
            </a:extLst>
          </p:cNvPr>
          <p:cNvPicPr>
            <a:picLocks noChangeAspect="1"/>
          </p:cNvPicPr>
          <p:nvPr/>
        </p:nvPicPr>
        <p:blipFill>
          <a:blip r:embed="rId3"/>
          <a:stretch>
            <a:fillRect/>
          </a:stretch>
        </p:blipFill>
        <p:spPr>
          <a:xfrm>
            <a:off x="4305425" y="619677"/>
            <a:ext cx="4537410" cy="24637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B33869-43F3-4C33-3CC5-72B6B4C669FD}"/>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A7B4D2D-51F8-3C16-5A8B-419D5CB29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FA644-AAED-7D5D-C1DB-21D13DE48E33}"/>
              </a:ext>
            </a:extLst>
          </p:cNvPr>
          <p:cNvSpPr>
            <a:spLocks noGrp="1"/>
          </p:cNvSpPr>
          <p:nvPr>
            <p:ph type="title"/>
          </p:nvPr>
        </p:nvSpPr>
        <p:spPr>
          <a:xfrm>
            <a:off x="628649" y="1174819"/>
            <a:ext cx="4607719" cy="2858363"/>
          </a:xfrm>
        </p:spPr>
        <p:txBody>
          <a:bodyPr vert="horz" lIns="91440" tIns="45720" rIns="91440" bIns="45720" rtlCol="0" anchor="b">
            <a:normAutofit/>
          </a:bodyPr>
          <a:lstStyle/>
          <a:p>
            <a:pPr algn="l" defTabSz="914400">
              <a:lnSpc>
                <a:spcPct val="90000"/>
              </a:lnSpc>
            </a:pPr>
            <a:r>
              <a:rPr lang="en-US" sz="5400" kern="1200" dirty="0">
                <a:solidFill>
                  <a:schemeClr val="bg1"/>
                </a:solidFill>
                <a:latin typeface="+mj-lt"/>
                <a:ea typeface="+mj-ea"/>
                <a:cs typeface="+mj-cs"/>
              </a:rPr>
              <a:t>What about Chromebooks</a:t>
            </a:r>
          </a:p>
        </p:txBody>
      </p:sp>
      <p:sp>
        <p:nvSpPr>
          <p:cNvPr id="3" name="Content Placeholder 2">
            <a:extLst>
              <a:ext uri="{FF2B5EF4-FFF2-40B4-BE49-F238E27FC236}">
                <a16:creationId xmlns:a16="http://schemas.microsoft.com/office/drawing/2014/main" id="{772F0323-C123-9712-1E37-C951F0BDCC5D}"/>
              </a:ext>
            </a:extLst>
          </p:cNvPr>
          <p:cNvSpPr>
            <a:spLocks noGrp="1"/>
          </p:cNvSpPr>
          <p:nvPr>
            <p:ph idx="1"/>
          </p:nvPr>
        </p:nvSpPr>
        <p:spPr>
          <a:xfrm>
            <a:off x="626268" y="4414180"/>
            <a:ext cx="4955825" cy="1594507"/>
          </a:xfrm>
        </p:spPr>
        <p:txBody>
          <a:bodyPr vert="horz" lIns="91440" tIns="45720" rIns="91440" bIns="45720" rtlCol="0">
            <a:normAutofit/>
          </a:bodyPr>
          <a:lstStyle/>
          <a:p>
            <a:r>
              <a:rPr lang="en-US" sz="2400" dirty="0">
                <a:solidFill>
                  <a:schemeClr val="bg1"/>
                </a:solidFill>
              </a:rPr>
              <a:t>https://</a:t>
            </a:r>
            <a:r>
              <a:rPr lang="en-US" sz="2400" dirty="0" err="1">
                <a:solidFill>
                  <a:schemeClr val="bg1"/>
                </a:solidFill>
              </a:rPr>
              <a:t>wifrizzy.github.io</a:t>
            </a:r>
            <a:r>
              <a:rPr lang="en-US" sz="2400" dirty="0">
                <a:solidFill>
                  <a:schemeClr val="bg1"/>
                </a:solidFill>
              </a:rPr>
              <a:t>/</a:t>
            </a:r>
            <a:r>
              <a:rPr lang="en-US" sz="2400" dirty="0" err="1">
                <a:solidFill>
                  <a:schemeClr val="bg1"/>
                </a:solidFill>
              </a:rPr>
              <a:t>chromeos</a:t>
            </a:r>
            <a:r>
              <a:rPr lang="en-US" sz="2400" dirty="0">
                <a:solidFill>
                  <a:schemeClr val="bg1"/>
                </a:solidFill>
              </a:rPr>
              <a:t>-</a:t>
            </a:r>
            <a:r>
              <a:rPr lang="en-US" sz="2400" dirty="0" err="1">
                <a:solidFill>
                  <a:schemeClr val="bg1"/>
                </a:solidFill>
              </a:rPr>
              <a:t>wifi</a:t>
            </a:r>
            <a:r>
              <a:rPr lang="en-US" sz="2400" dirty="0">
                <a:solidFill>
                  <a:schemeClr val="bg1"/>
                </a:solidFill>
              </a:rPr>
              <a:t>-fixer/</a:t>
            </a:r>
          </a:p>
        </p:txBody>
      </p:sp>
      <p:sp>
        <p:nvSpPr>
          <p:cNvPr id="23" name="Freeform: Shape 22">
            <a:extLst>
              <a:ext uri="{FF2B5EF4-FFF2-40B4-BE49-F238E27FC236}">
                <a16:creationId xmlns:a16="http://schemas.microsoft.com/office/drawing/2014/main" id="{9695AD26-489F-19E7-6027-CA10FB138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36036" y="0"/>
            <a:ext cx="3407964"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id="{153B2AF0-F516-C182-E572-4F7678235D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15000" y="-1"/>
            <a:ext cx="656037" cy="6858001"/>
            <a:chOff x="7620000" y="-1"/>
            <a:chExt cx="874716" cy="6858001"/>
          </a:xfrm>
        </p:grpSpPr>
        <p:sp>
          <p:nvSpPr>
            <p:cNvPr id="26" name="Freeform: Shape 25">
              <a:extLst>
                <a:ext uri="{FF2B5EF4-FFF2-40B4-BE49-F238E27FC236}">
                  <a16:creationId xmlns:a16="http://schemas.microsoft.com/office/drawing/2014/main" id="{421D00FB-F186-D74D-D7C7-207D32729F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9E8A01BF-561C-1306-3306-9B370E27F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6" name="Picture 5">
            <a:extLst>
              <a:ext uri="{FF2B5EF4-FFF2-40B4-BE49-F238E27FC236}">
                <a16:creationId xmlns:a16="http://schemas.microsoft.com/office/drawing/2014/main" id="{3A516555-8FD2-46B9-57E0-434DABDAFB0E}"/>
              </a:ext>
            </a:extLst>
          </p:cNvPr>
          <p:cNvPicPr>
            <a:picLocks noChangeAspect="1"/>
          </p:cNvPicPr>
          <p:nvPr/>
        </p:nvPicPr>
        <p:blipFill>
          <a:blip r:embed="rId3"/>
          <a:stretch>
            <a:fillRect/>
          </a:stretch>
        </p:blipFill>
        <p:spPr>
          <a:xfrm>
            <a:off x="4155947" y="325506"/>
            <a:ext cx="4735927" cy="2533971"/>
          </a:xfrm>
          <a:prstGeom prst="rect">
            <a:avLst/>
          </a:prstGeom>
        </p:spPr>
      </p:pic>
    </p:spTree>
    <p:extLst>
      <p:ext uri="{BB962C8B-B14F-4D97-AF65-F5344CB8AC3E}">
        <p14:creationId xmlns:p14="http://schemas.microsoft.com/office/powerpoint/2010/main" val="1952987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77BAFB-3BD3-41BB-9107-FAE224AE2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6823A9B-C188-42D4-847C-3AD928DB1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7088" y="253140"/>
            <a:ext cx="4638416" cy="618455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4B557F3-1A0C-4749-A6DB-EAC082DF3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3636" y="253140"/>
            <a:ext cx="4638416" cy="6184555"/>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14" name="Oval 13">
            <a:extLst>
              <a:ext uri="{FF2B5EF4-FFF2-40B4-BE49-F238E27FC236}">
                <a16:creationId xmlns:a16="http://schemas.microsoft.com/office/drawing/2014/main" id="{55D55AA6-3751-494F-868A-DCEDC5CE8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52792" y="136525"/>
            <a:ext cx="4638416" cy="6184555"/>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686050" y="965580"/>
            <a:ext cx="3903366" cy="3160593"/>
          </a:xfrm>
        </p:spPr>
        <p:txBody>
          <a:bodyPr vert="horz" lIns="91440" tIns="45720" rIns="91440" bIns="45720" rtlCol="0" anchor="b">
            <a:normAutofit/>
          </a:bodyPr>
          <a:lstStyle/>
          <a:p>
            <a:pPr defTabSz="914400">
              <a:lnSpc>
                <a:spcPct val="90000"/>
              </a:lnSpc>
            </a:pPr>
            <a:r>
              <a:rPr lang="en-US" sz="4700" kern="1200" dirty="0">
                <a:solidFill>
                  <a:schemeClr val="bg1"/>
                </a:solidFill>
                <a:latin typeface="+mj-lt"/>
                <a:ea typeface="+mj-ea"/>
                <a:cs typeface="+mj-cs"/>
              </a:rPr>
              <a:t>Directional Antennas</a:t>
            </a:r>
          </a:p>
        </p:txBody>
      </p:sp>
      <p:sp>
        <p:nvSpPr>
          <p:cNvPr id="3" name="Content Placeholder 2"/>
          <p:cNvSpPr>
            <a:spLocks noGrp="1"/>
          </p:cNvSpPr>
          <p:nvPr>
            <p:ph idx="1"/>
          </p:nvPr>
        </p:nvSpPr>
        <p:spPr>
          <a:xfrm>
            <a:off x="2865612" y="4409960"/>
            <a:ext cx="3381481" cy="1116414"/>
          </a:xfrm>
        </p:spPr>
        <p:txBody>
          <a:bodyPr vert="horz" lIns="91440" tIns="45720" rIns="91440" bIns="45720" rtlCol="0">
            <a:normAutofit/>
          </a:bodyPr>
          <a:lstStyle/>
          <a:p>
            <a:pPr marL="0" indent="0" algn="ctr" defTabSz="914400">
              <a:lnSpc>
                <a:spcPct val="90000"/>
              </a:lnSpc>
              <a:spcBef>
                <a:spcPts val="1000"/>
              </a:spcBef>
              <a:buNone/>
            </a:pPr>
            <a:r>
              <a:rPr lang="en-US" sz="1700" kern="1200">
                <a:solidFill>
                  <a:schemeClr val="bg1"/>
                </a:solidFill>
                <a:latin typeface="+mn-lt"/>
                <a:ea typeface="+mn-ea"/>
                <a:cs typeface="+mn-cs"/>
              </a:rPr>
              <a:t>Omni vs directional antennas, coverage shaping, interference reduction</a:t>
            </a:r>
          </a:p>
        </p:txBody>
      </p:sp>
      <p:sp>
        <p:nvSpPr>
          <p:cNvPr id="16" name="Graphic 212">
            <a:extLst>
              <a:ext uri="{FF2B5EF4-FFF2-40B4-BE49-F238E27FC236}">
                <a16:creationId xmlns:a16="http://schemas.microsoft.com/office/drawing/2014/main" id="{4D4C00DC-4DC6-4CD2-9E31-F17E6CEBC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92206" y="975977"/>
            <a:ext cx="310173"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8" name="Graphic 212">
            <a:extLst>
              <a:ext uri="{FF2B5EF4-FFF2-40B4-BE49-F238E27FC236}">
                <a16:creationId xmlns:a16="http://schemas.microsoft.com/office/drawing/2014/main" id="{D82AB1B2-7970-42CF-8BF5-567C69E9F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92206" y="975977"/>
            <a:ext cx="310173"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20" name="Graphic 190">
            <a:extLst>
              <a:ext uri="{FF2B5EF4-FFF2-40B4-BE49-F238E27FC236}">
                <a16:creationId xmlns:a16="http://schemas.microsoft.com/office/drawing/2014/main" id="{66FB5A75-BDE2-4F12-A95B-C48788A768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60710" y="1755501"/>
            <a:ext cx="1199121" cy="531293"/>
            <a:chOff x="2504802" y="1755501"/>
            <a:chExt cx="1598829" cy="531293"/>
          </a:xfrm>
          <a:solidFill>
            <a:schemeClr val="bg1"/>
          </a:solidFill>
        </p:grpSpPr>
        <p:sp>
          <p:nvSpPr>
            <p:cNvPr id="21" name="Freeform: Shape 20">
              <a:extLst>
                <a:ext uri="{FF2B5EF4-FFF2-40B4-BE49-F238E27FC236}">
                  <a16:creationId xmlns:a16="http://schemas.microsoft.com/office/drawing/2014/main" id="{DC86CBC8-A814-4C0C-A287-7C549693D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6AA52F4F-14E6-402F-A196-668B9CA9BC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sp>
        <p:nvSpPr>
          <p:cNvPr id="24" name="Oval 23">
            <a:extLst>
              <a:ext uri="{FF2B5EF4-FFF2-40B4-BE49-F238E27FC236}">
                <a16:creationId xmlns:a16="http://schemas.microsoft.com/office/drawing/2014/main" id="{C10FB9CA-E7FA-462C-B537-F1224ED1AC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9865" y="4236107"/>
            <a:ext cx="383241" cy="510988"/>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Oval 25">
            <a:extLst>
              <a:ext uri="{FF2B5EF4-FFF2-40B4-BE49-F238E27FC236}">
                <a16:creationId xmlns:a16="http://schemas.microsoft.com/office/drawing/2014/main" id="{D8469AE7-A75B-4F37-850B-EF5974ABE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9865" y="4236107"/>
            <a:ext cx="383241" cy="510988"/>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8" name="Graphic 4">
            <a:extLst>
              <a:ext uri="{FF2B5EF4-FFF2-40B4-BE49-F238E27FC236}">
                <a16:creationId xmlns:a16="http://schemas.microsoft.com/office/drawing/2014/main" id="{63301095-70B2-49AA-8DA9-A35629AD62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48238" y="4175798"/>
            <a:ext cx="1396129" cy="1861665"/>
            <a:chOff x="5734053" y="3067000"/>
            <a:chExt cx="724484" cy="724549"/>
          </a:xfrm>
          <a:solidFill>
            <a:schemeClr val="bg1"/>
          </a:solidFill>
        </p:grpSpPr>
        <p:sp>
          <p:nvSpPr>
            <p:cNvPr id="29" name="Freeform: Shape 28">
              <a:extLst>
                <a:ext uri="{FF2B5EF4-FFF2-40B4-BE49-F238E27FC236}">
                  <a16:creationId xmlns:a16="http://schemas.microsoft.com/office/drawing/2014/main" id="{D218E08C-0BEA-45C2-8C09-4141DDDA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067000"/>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232F6090-14E0-44C6-B9FC-C91047BCD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FDB9402B-335C-4892-9E7C-C400E95BE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E7A4371D-4448-409A-93F3-0C92E3EBD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780149CB-4B8F-4FD1-AC5E-25670C9EA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92D49A1A-35B0-4620-9D1E-A782A0E97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AFF46F08-B1E4-44C1-BD4A-4191D6EAD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8DB16610-3D81-4E5C-850D-5D1245C0D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12624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E05501B2-83AC-4299-BE5A-8CA16B408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12624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07CF1B90-3B3A-403E-A94F-8B82945D07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56A1CBA9-4AC1-4C42-9429-3FF31DF282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21318D9B-FD39-402A-ADFA-0E6CC789A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333FB08F-B346-47C0-A7CD-1DE53E6C0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12624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893AD6F2-6408-4A8E-9749-CB7388EF3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715D9D2F-1568-4BE3-A54A-69F52492B0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185393"/>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9AB547A7-0D80-491F-98B4-C6B7CC4FC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7E2693CD-DAF5-4B26-9A2F-17673BF31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A96EEE12-952A-4693-B161-D7071D601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F4228DCC-1611-4BDC-90AA-231F67EB1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DA163C3C-D3DF-461F-B6A8-90C7C227D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4D021D29-2980-41C3-AB83-DA93C105B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AC09C1FA-1A9D-49A7-9D73-8B777140A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244637"/>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0B8D8CD4-7B9B-48A5-BC59-0CB859354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24463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224D0A27-A8B0-4020-9399-24127726E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168E8EBA-9F8C-4650-B9BE-38A0A56BC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6A460BB3-2605-4AA2-AE1D-B9FB61EB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1E2E38EE-DBBE-4CC1-9498-E7193E1B28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244637"/>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BF191D5C-7D2A-4408-A8F2-389D2360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08F7193B-B379-4921-9F17-1841D5061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303786"/>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B4C5E53C-6003-4F74-B1CA-C7EA1E499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CB97B2B1-1CF5-46A5-940D-AB8F57F59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0783F4F1-D8CE-4453-B79B-AD976E272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06A7A4C9-F24F-4F00-A2FA-29E788A09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EB694A32-59D6-46E3-8CE4-E4C485C2C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303786"/>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983EBB4C-28FF-41C6-90D6-5F30FC086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0707659D-8AE9-49B5-AB29-ECC099F49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363031"/>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5C987ECC-9573-46EA-9C4A-7C3CAE3938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36302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4DAF6708-18C2-4082-B024-6CEA32AE0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72CBB5AE-39E2-4D9B-A834-64D31B003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4592DE98-77BF-4E8E-AEB4-1934207BA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5AF5D9A0-BA94-4D2B-8479-26C55355B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363031"/>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2CAA6A8E-7ACF-4EF7-AAD6-734A009DC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D3DD3695-F212-4BAD-BBB3-EC1F62474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422181"/>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AB1B3ECB-7594-4C5C-B62B-E686C0A89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4221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5EE54C3C-D9E5-4782-B8F6-058EB2D63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EAE78EEE-DC43-44E1-AB47-ACB80F94B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847D67EF-1141-4582-866E-FE02FB2360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99ECC931-60A1-4628-A34B-4B68DA3CC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422181"/>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A587D2BE-3417-44AE-BEEF-57F88CECB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FCEB2ED3-A08D-4286-B75D-893289F3F3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7C7DB7BB-8173-4377-85B0-032B7BDAB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93EF69B4-3F48-4509-8BF8-926E23BC1D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067000"/>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C1A86650-1EF5-46E3-885D-96985105A8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47EBBDE2-BD90-481F-A671-34E2186FB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87DAF1CB-838D-4C5C-8FB7-76BF677FEB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64573DA8-D2F3-4644-AC79-83843615C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12624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41AB53B8-0D5C-44BD-A2A9-ABBF659E1F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29B7FA60-B453-4877-8D47-CA1209DF9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12624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7A6D2414-BCCC-40E8-B990-47642EFE96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B0F37C2B-B7E6-420D-AD39-3AE4A2FBE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12624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F6417E45-D7FC-40B8-AD49-941B28D18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12624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2A8D1963-0C59-476C-AAFA-A7AF4FF50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18539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6BE777A9-EC29-46FC-AD21-AC7FD89B1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C63BA1CE-93FB-42C7-8381-765E500232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18539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7F30F275-ADC8-4FD1-8B4B-673B37517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DB20529C-F2DD-4607-8DEE-19A932968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B8029A9A-DFF9-49CE-8CEE-95A6695F3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185391"/>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6822C2EC-B05D-4CE6-9D59-164769D0E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244634"/>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53A0760F-F576-4A97-94AF-8BBE590844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CA76721C-646A-4910-AD1A-BE6B6776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244634"/>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065D4766-CAEC-4074-A9E2-6110A1238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4F1A0AC6-319D-49D8-A4FB-17A70E8E8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79502B48-2B92-45BF-B9AC-1102B3807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24463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6363AFA7-321F-431C-B2FD-ADCB4D24B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33EDDE1B-7379-4973-8CFD-F3C737104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1F20B58A-2DB8-46B2-9E93-9C8C817DC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30378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A5A3EF12-3DA1-4505-A44B-1B9634887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5B08812B-9264-47E7-8EC8-1233869F6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2A29F226-A243-410B-BEE4-EBA9DD76F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30378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9DF57348-F837-475C-A7AA-3C7210041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363028"/>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1E41B89A-9A45-4947-ADB0-940040049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6C1F1525-32BC-46E1-84E6-C2BB88730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363028"/>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C73A8972-BA44-40C6-B045-83E78C4D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C196E956-03D1-4F79-826A-A2F5E3DE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36302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ADA7B07B-EAC8-4FA5-B14F-3ABF8BA7A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363029"/>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93C28672-FF9E-4FE0-AC47-2FDD26CD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42217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E347BAB3-EA9C-4ADD-AE5E-28F2E3C53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4221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321920C4-EE31-4F03-A0D5-A280D3F4B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42217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6EBB3D05-4C78-4F10-8D03-8909DBCFB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42217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FC65F531-84E4-463F-8791-EB6EDFA63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4221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A63BB6A3-D482-43F2-9F5F-20E163CC44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ABDCCD34-EB5D-4194-8A28-1424E98AE4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481330"/>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F058544E-163D-4FFF-9A69-0B3A3F2D66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11041486-0577-4F0E-8DD5-5E20E2672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71D11099-C84E-43AC-9F20-92460E170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E598FB87-8AFF-4C56-9E2C-776F4641E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7701E761-16DE-4350-9718-DD81B37FB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552E747F-E415-4348-A11A-4CABCB64B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C6472F13-E6DE-4469-9563-F478261B6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54057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5C72FE15-910B-4622-A14C-AFA2DFCC02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BAB8F759-DEFA-4D35-B76E-6D3034FB7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A1BBCEBD-DCE2-4354-B878-49ABEC367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2CBB3A18-0021-403F-8E24-8805829B4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8FDF7AAC-1EC6-4409-90AB-DBB984883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5B9999E8-7D25-4049-8328-685B556DC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E77FC8A9-DEAE-424D-B460-12E0F3268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5997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54F9C69A-0DCF-444A-B970-32B412048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5997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8BD94DDA-54FF-48EE-9DAC-C0EA6F91D4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E18A6989-0132-4CB7-BB68-EEBC4E080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A1357332-D19F-4C2B-B474-21D5539B9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295C7590-8B80-428C-95A9-638B26542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5997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CA0E8A31-7520-4726-9D96-43BA87407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9407EEE0-5D8E-4CCC-A91B-0CB523227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3" y="365896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3799DFCC-868B-4257-B530-8E8D616CC5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99" y="365896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F7F5EEB5-FE82-45A8-97C4-88460ABA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49"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CD76E4C7-EB07-499D-9BC3-FF39C8B61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86EFDF8D-E5F7-4EB8-B8DA-3CC7E21D88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2CA6506B-EACA-4FB2-81AB-E028F4478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0" y="365896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193E4771-2787-4901-93D8-7E90F3F47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0EA31773-15F1-4605-8787-6891ABB21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71811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1302C213-2CD5-4168-9534-111E6E81A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71811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B9B36C24-2336-41FD-BAC4-6CD69DFD5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CA3AFAFE-D376-4A7B-928B-833531472D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7C685A00-A4F7-4250-BAAA-70978DADE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E52682F3-EDD5-4BDC-BB19-A4540873A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71811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2C5E1880-CFBA-4547-9C23-6D2C43304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439AAF4F-2AAD-4A02-A7FA-FE28D5286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7" y="3777362"/>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05614144-9309-41ED-8E05-839A6EEFF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1"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24324D6F-A81D-45F2-BA36-C53F1AB0C6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3"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6B00668D-07BC-47CF-9D1E-F94EC7C56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01"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BCF78A89-29F2-4973-8463-DF3C57EFB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54"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F5BCB645-FB02-40FC-99A4-06CA3F1B2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02"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F6115A3A-2FBE-4633-A426-37D05BC07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50"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AEFD8D2F-B95A-4C0A-AE85-53171B29F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481330"/>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4DD4F397-1F35-4E06-8EC1-8F58C5191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B031E5E0-C77D-49F7-ADF2-258D23052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481330"/>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3F044DE9-FE64-4C30-8191-7E1547880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9B18BCEB-85ED-4077-ACB7-FEB2F6443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00C0927E-2CCF-4F8E-8A54-22B8A93C97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48132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D0C3350E-04F5-4FED-9991-4DD964E099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54057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F43D0338-A6C9-4866-8D0C-072664518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5405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40EA171B-27E2-4100-9D5F-123CF6E7F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540584"/>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22FD540C-F3DF-40F5-B2BE-BBD113EF4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54058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57768D93-FAD4-4236-969B-B8EE8E88F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5405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0F5E0490-21C2-4EF6-950D-38814F32C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540588"/>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8E981C9B-710F-4034-AE82-28B1B0724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59973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CC62C2CC-DBAE-4877-8F55-02FE00AE8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D8F57D8B-1988-441F-9DAE-A525DA5E9D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59973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6715F028-3A13-4D5F-86C4-74C0AD81D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DC6C9B50-47B3-44E7-B897-43D010A18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59973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F3F602F0-702E-4D5F-A4FC-0E602C02B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9F379870-B34C-4DFC-9F0A-BDAB8C89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6589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641092AC-FED1-4D1D-B57C-0AC883CA95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EA8A0B5E-5BB1-46AF-AC31-7D3756F354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6589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1C519384-2192-432B-B768-64B4BC2DA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13C77A9D-44F0-4289-A611-D8AF81357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0A54AEDC-E418-4E02-A713-6CE30C0CDD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41" y="36589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24FECFE3-9F31-47B0-B17F-CF2A1CEE8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9" y="371813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68167DF4-8B16-419B-B7BA-2FD5FF6CC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50"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A543D24F-44C0-4DDF-A30E-8C8407548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5" y="3718130"/>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63DEAE3C-3931-41EE-B4A1-F9385602BE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5"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B11945CD-32F6-4C09-82AF-551051231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92" y="371812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9109F44F-512F-4792-AED2-ECA80DDE1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40" y="37181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29B9E19B-BC56-46F2-BFFF-1688CEA55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77737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F573BDDE-4AED-43FB-B8D1-B5F3708931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50" y="377737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EFFDA684-6DFF-4629-830E-6F2ACAB8C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6" y="3777375"/>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92E23250-6349-4726-AF61-08A57B3A2E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55" y="377735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8536AAE6-5497-4B0A-9C9F-4EAA1BB322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14" y="377745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52B72898-B9DE-4574-BB20-0C317954D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524344-6823-49EA-89D4-E36A82A9F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7066" y="1354820"/>
            <a:ext cx="6561534" cy="2369988"/>
          </a:xfrm>
        </p:spPr>
        <p:txBody>
          <a:bodyPr vert="horz" lIns="91440" tIns="45720" rIns="91440" bIns="45720" rtlCol="0" anchor="b">
            <a:normAutofit/>
          </a:bodyPr>
          <a:lstStyle/>
          <a:p>
            <a:pPr algn="l" defTabSz="914400">
              <a:lnSpc>
                <a:spcPct val="90000"/>
              </a:lnSpc>
            </a:pPr>
            <a:r>
              <a:rPr lang="en-US" sz="6300" kern="1200">
                <a:solidFill>
                  <a:schemeClr val="bg1"/>
                </a:solidFill>
                <a:latin typeface="+mj-lt"/>
                <a:ea typeface="+mj-ea"/>
                <a:cs typeface="+mj-cs"/>
              </a:rPr>
              <a:t>Why Antenna Choice Matters</a:t>
            </a:r>
          </a:p>
        </p:txBody>
      </p:sp>
      <p:sp>
        <p:nvSpPr>
          <p:cNvPr id="3" name="Content Placeholder 2"/>
          <p:cNvSpPr>
            <a:spLocks noGrp="1"/>
          </p:cNvSpPr>
          <p:nvPr>
            <p:ph idx="1"/>
          </p:nvPr>
        </p:nvSpPr>
        <p:spPr>
          <a:xfrm>
            <a:off x="1284685" y="4105804"/>
            <a:ext cx="5899547" cy="1920136"/>
          </a:xfrm>
        </p:spPr>
        <p:txBody>
          <a:bodyPr vert="horz" wrap="square" lIns="91440" tIns="45720" rIns="91440" bIns="45720" rtlCol="0">
            <a:normAutofit/>
          </a:bodyPr>
          <a:lstStyle/>
          <a:p>
            <a:pPr marL="0" indent="0" defTabSz="914400">
              <a:lnSpc>
                <a:spcPct val="90000"/>
              </a:lnSpc>
              <a:spcBef>
                <a:spcPts val="1000"/>
              </a:spcBef>
              <a:buNone/>
            </a:pPr>
            <a:r>
              <a:rPr lang="en-US" sz="2400" kern="1200" dirty="0">
                <a:solidFill>
                  <a:schemeClr val="bg1"/>
                </a:solidFill>
                <a:latin typeface="+mn-lt"/>
                <a:ea typeface="+mn-ea"/>
                <a:cs typeface="+mn-cs"/>
              </a:rPr>
              <a:t>Warehouses, stadiums, auditoriums, and high-density deployments… Even classrooms? </a:t>
            </a:r>
          </a:p>
          <a:p>
            <a:pPr marL="0" indent="0" defTabSz="914400">
              <a:lnSpc>
                <a:spcPct val="90000"/>
              </a:lnSpc>
              <a:spcBef>
                <a:spcPts val="1000"/>
              </a:spcBef>
              <a:buNone/>
            </a:pPr>
            <a:endParaRPr lang="en-US" sz="2400" dirty="0">
              <a:solidFill>
                <a:schemeClr val="bg1"/>
              </a:solidFill>
            </a:endParaRPr>
          </a:p>
          <a:p>
            <a:pPr marL="0" indent="0" defTabSz="914400">
              <a:lnSpc>
                <a:spcPct val="90000"/>
              </a:lnSpc>
              <a:spcBef>
                <a:spcPts val="1000"/>
              </a:spcBef>
              <a:buNone/>
            </a:pPr>
            <a:r>
              <a:rPr lang="en-US" sz="2400" kern="1200" dirty="0">
                <a:solidFill>
                  <a:schemeClr val="bg1"/>
                </a:solidFill>
                <a:latin typeface="+mn-lt"/>
                <a:ea typeface="+mn-ea"/>
                <a:cs typeface="+mn-cs"/>
              </a:rPr>
              <a:t>Are you at 1 AP per classroom?</a:t>
            </a:r>
          </a:p>
        </p:txBody>
      </p:sp>
      <p:grpSp>
        <p:nvGrpSpPr>
          <p:cNvPr id="10" name="Group 9">
            <a:extLst>
              <a:ext uri="{FF2B5EF4-FFF2-40B4-BE49-F238E27FC236}">
                <a16:creationId xmlns:a16="http://schemas.microsoft.com/office/drawing/2014/main" id="{83F0465A-8953-42AC-8F67-7B9A54E660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7841659" cy="715482"/>
            <a:chOff x="0" y="6142518"/>
            <a:chExt cx="10455568" cy="715482"/>
          </a:xfrm>
          <a:effectLst>
            <a:outerShdw blurRad="381000" dist="152400" dir="16200000" algn="ctr" rotWithShape="0">
              <a:srgbClr val="000000">
                <a:alpha val="10000"/>
              </a:srgbClr>
            </a:outerShdw>
          </a:effectLst>
        </p:grpSpPr>
        <p:sp>
          <p:nvSpPr>
            <p:cNvPr id="11" name="Freeform: Shape 10">
              <a:extLst>
                <a:ext uri="{FF2B5EF4-FFF2-40B4-BE49-F238E27FC236}">
                  <a16:creationId xmlns:a16="http://schemas.microsoft.com/office/drawing/2014/main" id="{50CE1BBA-977A-4210-A80D-8A0BAAA18B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71E1A328-D621-4993-B11B-011ED169AC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13" name="Freeform: Shape 12">
                <a:extLst>
                  <a:ext uri="{FF2B5EF4-FFF2-40B4-BE49-F238E27FC236}">
                    <a16:creationId xmlns:a16="http://schemas.microsoft.com/office/drawing/2014/main" id="{41D2543A-0A6F-4980-98CA-658AA8EEA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D0F2937-CF06-453C-B076-800064AEB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639C76-BBB9-4DE5-9E37-F4E95082917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E74C5F2-7A12-E9D9-0560-74ADD7659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CA9682E-B990-842D-8F36-E37645731B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7841659" cy="715482"/>
            <a:chOff x="0" y="6142518"/>
            <a:chExt cx="10455568" cy="715482"/>
          </a:xfrm>
          <a:effectLst>
            <a:outerShdw blurRad="381000" dist="152400" dir="16200000" algn="ctr" rotWithShape="0">
              <a:srgbClr val="000000">
                <a:alpha val="10000"/>
              </a:srgbClr>
            </a:outerShdw>
          </a:effectLst>
        </p:grpSpPr>
        <p:sp>
          <p:nvSpPr>
            <p:cNvPr id="11" name="Freeform: Shape 10">
              <a:extLst>
                <a:ext uri="{FF2B5EF4-FFF2-40B4-BE49-F238E27FC236}">
                  <a16:creationId xmlns:a16="http://schemas.microsoft.com/office/drawing/2014/main" id="{AF8BA825-8ABD-F3DC-F269-E3382463D9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4FF08393-C224-7E45-C9A3-998BBA83174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13" name="Freeform: Shape 12">
                <a:extLst>
                  <a:ext uri="{FF2B5EF4-FFF2-40B4-BE49-F238E27FC236}">
                    <a16:creationId xmlns:a16="http://schemas.microsoft.com/office/drawing/2014/main" id="{37578986-1A84-9CD8-2968-49E2BD162E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A26C31D-80E5-69B5-0887-CEAA8A024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Online Media 15" descr="Omni and Directional Antennas: AP47 and AP47D Test Results">
            <a:hlinkClick r:id="" action="ppaction://media"/>
            <a:extLst>
              <a:ext uri="{FF2B5EF4-FFF2-40B4-BE49-F238E27FC236}">
                <a16:creationId xmlns:a16="http://schemas.microsoft.com/office/drawing/2014/main" id="{78687159-AD37-8727-0F83-831F552A7040}"/>
              </a:ext>
            </a:extLst>
          </p:cNvPr>
          <p:cNvPicPr>
            <a:picLocks noRot="1" noChangeAspect="1"/>
          </p:cNvPicPr>
          <p:nvPr>
            <a:videoFile r:link="rId1"/>
          </p:nvPr>
        </p:nvPicPr>
        <p:blipFill>
          <a:blip r:embed="rId4"/>
          <a:stretch>
            <a:fillRect/>
          </a:stretch>
        </p:blipFill>
        <p:spPr>
          <a:xfrm>
            <a:off x="798853" y="1297172"/>
            <a:ext cx="7546293" cy="4263656"/>
          </a:xfrm>
          <a:prstGeom prst="rect">
            <a:avLst/>
          </a:prstGeom>
        </p:spPr>
      </p:pic>
    </p:spTree>
    <p:extLst>
      <p:ext uri="{BB962C8B-B14F-4D97-AF65-F5344CB8AC3E}">
        <p14:creationId xmlns:p14="http://schemas.microsoft.com/office/powerpoint/2010/main" val="402115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9FF459-4177-1FC6-8729-FC0A4957B6B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5D6E588-031F-AAA3-6567-88E540552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928B054-33EC-FE03-BA6F-2B3568B9DC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7841659" cy="715482"/>
            <a:chOff x="0" y="6142518"/>
            <a:chExt cx="10455568" cy="715482"/>
          </a:xfrm>
          <a:effectLst>
            <a:outerShdw blurRad="381000" dist="152400" dir="16200000" algn="ctr" rotWithShape="0">
              <a:srgbClr val="000000">
                <a:alpha val="10000"/>
              </a:srgbClr>
            </a:outerShdw>
          </a:effectLst>
        </p:grpSpPr>
        <p:sp>
          <p:nvSpPr>
            <p:cNvPr id="11" name="Freeform: Shape 10">
              <a:extLst>
                <a:ext uri="{FF2B5EF4-FFF2-40B4-BE49-F238E27FC236}">
                  <a16:creationId xmlns:a16="http://schemas.microsoft.com/office/drawing/2014/main" id="{1A8BBF0D-15CD-3D1B-6F21-0BC261B06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C14B41C7-FEC9-4D69-B3A6-B4EEB3E813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13" name="Freeform: Shape 12">
                <a:extLst>
                  <a:ext uri="{FF2B5EF4-FFF2-40B4-BE49-F238E27FC236}">
                    <a16:creationId xmlns:a16="http://schemas.microsoft.com/office/drawing/2014/main" id="{FAD26B15-014C-0873-D60B-0162A3EDD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EC0BB58-C7E2-6360-2F8F-06E58CA45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 name="Picture 4">
            <a:extLst>
              <a:ext uri="{FF2B5EF4-FFF2-40B4-BE49-F238E27FC236}">
                <a16:creationId xmlns:a16="http://schemas.microsoft.com/office/drawing/2014/main" id="{7892F228-F506-B3E0-DE59-70240EC555F0}"/>
              </a:ext>
            </a:extLst>
          </p:cNvPr>
          <p:cNvPicPr>
            <a:picLocks noChangeAspect="1"/>
          </p:cNvPicPr>
          <p:nvPr/>
        </p:nvPicPr>
        <p:blipFill>
          <a:blip r:embed="rId3"/>
          <a:stretch>
            <a:fillRect/>
          </a:stretch>
        </p:blipFill>
        <p:spPr>
          <a:xfrm>
            <a:off x="685800" y="608864"/>
            <a:ext cx="7772400" cy="2005378"/>
          </a:xfrm>
          <a:prstGeom prst="rect">
            <a:avLst/>
          </a:prstGeom>
        </p:spPr>
      </p:pic>
      <p:pic>
        <p:nvPicPr>
          <p:cNvPr id="17" name="Picture 16">
            <a:extLst>
              <a:ext uri="{FF2B5EF4-FFF2-40B4-BE49-F238E27FC236}">
                <a16:creationId xmlns:a16="http://schemas.microsoft.com/office/drawing/2014/main" id="{8D04EB10-83BE-6CE4-7BDA-5D3222CA3DBF}"/>
              </a:ext>
            </a:extLst>
          </p:cNvPr>
          <p:cNvPicPr>
            <a:picLocks noChangeAspect="1"/>
          </p:cNvPicPr>
          <p:nvPr/>
        </p:nvPicPr>
        <p:blipFill>
          <a:blip r:embed="rId4"/>
          <a:stretch>
            <a:fillRect/>
          </a:stretch>
        </p:blipFill>
        <p:spPr>
          <a:xfrm>
            <a:off x="685800" y="2614242"/>
            <a:ext cx="7772400" cy="1986417"/>
          </a:xfrm>
          <a:prstGeom prst="rect">
            <a:avLst/>
          </a:prstGeom>
        </p:spPr>
      </p:pic>
      <p:pic>
        <p:nvPicPr>
          <p:cNvPr id="19" name="Picture 18">
            <a:extLst>
              <a:ext uri="{FF2B5EF4-FFF2-40B4-BE49-F238E27FC236}">
                <a16:creationId xmlns:a16="http://schemas.microsoft.com/office/drawing/2014/main" id="{FD844A5F-A6BA-D173-3297-32D3B300F032}"/>
              </a:ext>
            </a:extLst>
          </p:cNvPr>
          <p:cNvPicPr>
            <a:picLocks noChangeAspect="1"/>
          </p:cNvPicPr>
          <p:nvPr/>
        </p:nvPicPr>
        <p:blipFill>
          <a:blip r:embed="rId5"/>
          <a:stretch>
            <a:fillRect/>
          </a:stretch>
        </p:blipFill>
        <p:spPr>
          <a:xfrm>
            <a:off x="685800" y="4600659"/>
            <a:ext cx="7772400" cy="1994193"/>
          </a:xfrm>
          <a:prstGeom prst="rect">
            <a:avLst/>
          </a:prstGeom>
        </p:spPr>
      </p:pic>
    </p:spTree>
    <p:extLst>
      <p:ext uri="{BB962C8B-B14F-4D97-AF65-F5344CB8AC3E}">
        <p14:creationId xmlns:p14="http://schemas.microsoft.com/office/powerpoint/2010/main" val="2074225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9144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p:cNvSpPr>
            <a:spLocks noGrp="1"/>
          </p:cNvSpPr>
          <p:nvPr>
            <p:ph type="title"/>
          </p:nvPr>
        </p:nvSpPr>
        <p:spPr>
          <a:xfrm>
            <a:off x="628649" y="1120676"/>
            <a:ext cx="5266135" cy="2308324"/>
          </a:xfrm>
        </p:spPr>
        <p:txBody>
          <a:bodyPr vert="horz" lIns="91440" tIns="45720" rIns="91440" bIns="45720" rtlCol="0" anchor="b">
            <a:normAutofit/>
          </a:bodyPr>
          <a:lstStyle/>
          <a:p>
            <a:pPr algn="l" defTabSz="914400">
              <a:lnSpc>
                <a:spcPct val="90000"/>
              </a:lnSpc>
            </a:pPr>
            <a:r>
              <a:rPr lang="en-US" sz="6300" kern="1200">
                <a:solidFill>
                  <a:schemeClr val="bg1"/>
                </a:solidFill>
                <a:latin typeface="+mj-lt"/>
                <a:ea typeface="+mj-ea"/>
                <a:cs typeface="+mj-cs"/>
              </a:rPr>
              <a:t>Session Objectives</a:t>
            </a:r>
          </a:p>
        </p:txBody>
      </p:sp>
      <p:sp>
        <p:nvSpPr>
          <p:cNvPr id="3" name="Content Placeholder 2"/>
          <p:cNvSpPr>
            <a:spLocks noGrp="1"/>
          </p:cNvSpPr>
          <p:nvPr>
            <p:ph idx="1"/>
          </p:nvPr>
        </p:nvSpPr>
        <p:spPr>
          <a:xfrm>
            <a:off x="626268" y="3809999"/>
            <a:ext cx="5269314" cy="1012778"/>
          </a:xfrm>
        </p:spPr>
        <p:txBody>
          <a:bodyPr vert="horz" lIns="91440" tIns="45720" rIns="91440" bIns="45720" rtlCol="0">
            <a:normAutofit/>
          </a:bodyPr>
          <a:lstStyle/>
          <a:p>
            <a:pPr marL="0" indent="0" defTabSz="914400">
              <a:lnSpc>
                <a:spcPct val="90000"/>
              </a:lnSpc>
              <a:spcBef>
                <a:spcPts val="1000"/>
              </a:spcBef>
              <a:buNone/>
            </a:pPr>
            <a:r>
              <a:rPr lang="en-US" sz="2200" kern="1200">
                <a:solidFill>
                  <a:schemeClr val="bg1"/>
                </a:solidFill>
                <a:latin typeface="+mn-lt"/>
                <a:ea typeface="+mn-ea"/>
                <a:cs typeface="+mn-cs"/>
              </a:rPr>
              <a:t>Understand modern assurance, testing tools, AI platforms, and assurance workflows.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524344-6823-49EA-89D4-E36A82A9F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7066" y="1354820"/>
            <a:ext cx="6561534" cy="2369988"/>
          </a:xfrm>
        </p:spPr>
        <p:txBody>
          <a:bodyPr vert="horz" lIns="91440" tIns="45720" rIns="91440" bIns="45720" rtlCol="0" anchor="b">
            <a:normAutofit/>
          </a:bodyPr>
          <a:lstStyle/>
          <a:p>
            <a:pPr algn="l" defTabSz="914400">
              <a:lnSpc>
                <a:spcPct val="90000"/>
              </a:lnSpc>
            </a:pPr>
            <a:r>
              <a:rPr lang="en-US" sz="6300" kern="1200" dirty="0">
                <a:solidFill>
                  <a:schemeClr val="bg1"/>
                </a:solidFill>
                <a:latin typeface="+mj-lt"/>
                <a:ea typeface="+mj-ea"/>
                <a:cs typeface="+mj-cs"/>
              </a:rPr>
              <a:t>Cisco and Meraki</a:t>
            </a:r>
          </a:p>
        </p:txBody>
      </p:sp>
      <p:sp>
        <p:nvSpPr>
          <p:cNvPr id="3" name="Content Placeholder 2"/>
          <p:cNvSpPr>
            <a:spLocks noGrp="1"/>
          </p:cNvSpPr>
          <p:nvPr>
            <p:ph idx="1"/>
          </p:nvPr>
        </p:nvSpPr>
        <p:spPr>
          <a:xfrm>
            <a:off x="1284685" y="4105804"/>
            <a:ext cx="5899547" cy="1920136"/>
          </a:xfrm>
        </p:spPr>
        <p:txBody>
          <a:bodyPr vert="horz" wrap="square" lIns="91440" tIns="45720" rIns="91440" bIns="45720" rtlCol="0">
            <a:normAutofit/>
          </a:bodyPr>
          <a:lstStyle/>
          <a:p>
            <a:pPr marL="0" indent="0" defTabSz="914400">
              <a:lnSpc>
                <a:spcPct val="90000"/>
              </a:lnSpc>
              <a:spcBef>
                <a:spcPts val="1000"/>
              </a:spcBef>
              <a:buNone/>
            </a:pPr>
            <a:r>
              <a:rPr lang="en-US" sz="2400" kern="1200" dirty="0">
                <a:solidFill>
                  <a:schemeClr val="bg1"/>
                </a:solidFill>
                <a:latin typeface="+mn-lt"/>
                <a:ea typeface="+mn-ea"/>
                <a:cs typeface="+mn-cs"/>
              </a:rPr>
              <a:t>Meraki Assurance, Catalyst Center, </a:t>
            </a:r>
            <a:r>
              <a:rPr lang="en-US" sz="2400" kern="1200" dirty="0" err="1">
                <a:solidFill>
                  <a:schemeClr val="bg1"/>
                </a:solidFill>
                <a:latin typeface="+mn-lt"/>
                <a:ea typeface="+mn-ea"/>
                <a:cs typeface="+mn-cs"/>
              </a:rPr>
              <a:t>ThousandEyes</a:t>
            </a:r>
            <a:r>
              <a:rPr lang="en-US" sz="2400" kern="1200" dirty="0">
                <a:solidFill>
                  <a:schemeClr val="bg1"/>
                </a:solidFill>
                <a:latin typeface="+mn-lt"/>
                <a:ea typeface="+mn-ea"/>
                <a:cs typeface="+mn-cs"/>
              </a:rPr>
              <a:t>, end-to-end digital experience visibility.</a:t>
            </a:r>
          </a:p>
        </p:txBody>
      </p:sp>
      <p:grpSp>
        <p:nvGrpSpPr>
          <p:cNvPr id="10" name="Group 9">
            <a:extLst>
              <a:ext uri="{FF2B5EF4-FFF2-40B4-BE49-F238E27FC236}">
                <a16:creationId xmlns:a16="http://schemas.microsoft.com/office/drawing/2014/main" id="{83F0465A-8953-42AC-8F67-7B9A54E660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7841659" cy="715482"/>
            <a:chOff x="0" y="6142518"/>
            <a:chExt cx="10455568" cy="715482"/>
          </a:xfrm>
          <a:effectLst>
            <a:outerShdw blurRad="381000" dist="152400" dir="16200000" algn="ctr" rotWithShape="0">
              <a:srgbClr val="000000">
                <a:alpha val="10000"/>
              </a:srgbClr>
            </a:outerShdw>
          </a:effectLst>
        </p:grpSpPr>
        <p:sp>
          <p:nvSpPr>
            <p:cNvPr id="11" name="Freeform: Shape 10">
              <a:extLst>
                <a:ext uri="{FF2B5EF4-FFF2-40B4-BE49-F238E27FC236}">
                  <a16:creationId xmlns:a16="http://schemas.microsoft.com/office/drawing/2014/main" id="{50CE1BBA-977A-4210-A80D-8A0BAAA18B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71E1A328-D621-4993-B11B-011ED169AC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13" name="Freeform: Shape 12">
                <a:extLst>
                  <a:ext uri="{FF2B5EF4-FFF2-40B4-BE49-F238E27FC236}">
                    <a16:creationId xmlns:a16="http://schemas.microsoft.com/office/drawing/2014/main" id="{41D2543A-0A6F-4980-98CA-658AA8EEA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D0F2937-CF06-453C-B076-800064AEB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 name="Picture 4">
            <a:extLst>
              <a:ext uri="{FF2B5EF4-FFF2-40B4-BE49-F238E27FC236}">
                <a16:creationId xmlns:a16="http://schemas.microsoft.com/office/drawing/2014/main" id="{E79CBDD0-14A6-156F-6FC7-1698689A7EF4}"/>
              </a:ext>
            </a:extLst>
          </p:cNvPr>
          <p:cNvPicPr>
            <a:picLocks noChangeAspect="1"/>
          </p:cNvPicPr>
          <p:nvPr/>
        </p:nvPicPr>
        <p:blipFill>
          <a:blip r:embed="rId3"/>
          <a:stretch>
            <a:fillRect/>
          </a:stretch>
        </p:blipFill>
        <p:spPr>
          <a:xfrm>
            <a:off x="4373567" y="293942"/>
            <a:ext cx="4451456" cy="23699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4300" y="1354819"/>
            <a:ext cx="4593432" cy="2678363"/>
          </a:xfrm>
        </p:spPr>
        <p:txBody>
          <a:bodyPr vert="horz" lIns="91440" tIns="45720" rIns="91440" bIns="45720" rtlCol="0" anchor="b">
            <a:normAutofit/>
          </a:bodyPr>
          <a:lstStyle/>
          <a:p>
            <a:pPr algn="r" defTabSz="914400">
              <a:lnSpc>
                <a:spcPct val="90000"/>
              </a:lnSpc>
            </a:pPr>
            <a:r>
              <a:rPr lang="en-US" sz="6300" kern="1200" dirty="0">
                <a:solidFill>
                  <a:schemeClr val="bg1"/>
                </a:solidFill>
                <a:latin typeface="+mj-lt"/>
                <a:ea typeface="+mj-ea"/>
                <a:cs typeface="+mj-cs"/>
              </a:rPr>
              <a:t>HPE Aruba</a:t>
            </a:r>
          </a:p>
        </p:txBody>
      </p:sp>
      <p:sp>
        <p:nvSpPr>
          <p:cNvPr id="3" name="Content Placeholder 2"/>
          <p:cNvSpPr>
            <a:spLocks noGrp="1"/>
          </p:cNvSpPr>
          <p:nvPr>
            <p:ph idx="1"/>
          </p:nvPr>
        </p:nvSpPr>
        <p:spPr>
          <a:xfrm>
            <a:off x="3921526" y="4414180"/>
            <a:ext cx="4596206" cy="884538"/>
          </a:xfrm>
        </p:spPr>
        <p:txBody>
          <a:bodyPr vert="horz" lIns="91440" tIns="45720" rIns="91440" bIns="45720" rtlCol="0">
            <a:normAutofit/>
          </a:bodyPr>
          <a:lstStyle/>
          <a:p>
            <a:pPr marL="0" indent="0" algn="r" defTabSz="914400">
              <a:lnSpc>
                <a:spcPct val="90000"/>
              </a:lnSpc>
              <a:spcBef>
                <a:spcPts val="1000"/>
              </a:spcBef>
              <a:buNone/>
            </a:pPr>
            <a:r>
              <a:rPr lang="en-US" sz="2400" kern="1200" dirty="0">
                <a:solidFill>
                  <a:schemeClr val="bg1"/>
                </a:solidFill>
                <a:latin typeface="+mn-lt"/>
                <a:ea typeface="+mn-ea"/>
                <a:cs typeface="+mn-cs"/>
              </a:rPr>
              <a:t>Central NG, Central NAC</a:t>
            </a:r>
          </a:p>
        </p:txBody>
      </p:sp>
      <p:sp>
        <p:nvSpPr>
          <p:cNvPr id="10" name="Freeform: Shape 9">
            <a:extLst>
              <a:ext uri="{FF2B5EF4-FFF2-40B4-BE49-F238E27FC236}">
                <a16:creationId xmlns:a16="http://schemas.microsoft.com/office/drawing/2014/main" id="{E253338B-EC15-4112-B0AA-4135021E9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429001"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431899EE-49A4-469F-BDB5-0A178C5510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72963" y="-1"/>
            <a:ext cx="663180"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463E0550-0AFD-458E-A821-787F4CB6F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BC5702A-BA45-4A2C-99DC-525993A9C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4">
            <a:extLst>
              <a:ext uri="{FF2B5EF4-FFF2-40B4-BE49-F238E27FC236}">
                <a16:creationId xmlns:a16="http://schemas.microsoft.com/office/drawing/2014/main" id="{365C2C8F-5988-0CD9-24D8-1724FCD45C45}"/>
              </a:ext>
            </a:extLst>
          </p:cNvPr>
          <p:cNvPicPr>
            <a:picLocks noChangeAspect="1"/>
          </p:cNvPicPr>
          <p:nvPr/>
        </p:nvPicPr>
        <p:blipFill>
          <a:blip r:embed="rId3"/>
          <a:stretch>
            <a:fillRect/>
          </a:stretch>
        </p:blipFill>
        <p:spPr>
          <a:xfrm>
            <a:off x="351512" y="445945"/>
            <a:ext cx="4842899" cy="257839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9144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p:cNvSpPr>
            <a:spLocks noGrp="1"/>
          </p:cNvSpPr>
          <p:nvPr>
            <p:ph type="title"/>
          </p:nvPr>
        </p:nvSpPr>
        <p:spPr>
          <a:xfrm>
            <a:off x="628649" y="1120676"/>
            <a:ext cx="5266135" cy="2308324"/>
          </a:xfrm>
        </p:spPr>
        <p:txBody>
          <a:bodyPr vert="horz" lIns="91440" tIns="45720" rIns="91440" bIns="45720" rtlCol="0" anchor="b">
            <a:normAutofit/>
          </a:bodyPr>
          <a:lstStyle/>
          <a:p>
            <a:pPr algn="l" defTabSz="914400">
              <a:lnSpc>
                <a:spcPct val="90000"/>
              </a:lnSpc>
            </a:pPr>
            <a:r>
              <a:rPr lang="en-US" sz="6300" kern="1200" dirty="0">
                <a:solidFill>
                  <a:schemeClr val="bg1"/>
                </a:solidFill>
                <a:latin typeface="+mj-lt"/>
                <a:ea typeface="+mj-ea"/>
                <a:cs typeface="+mj-cs"/>
              </a:rPr>
              <a:t>HPE Juniper Mist</a:t>
            </a:r>
          </a:p>
        </p:txBody>
      </p:sp>
      <p:sp>
        <p:nvSpPr>
          <p:cNvPr id="3" name="Content Placeholder 2"/>
          <p:cNvSpPr>
            <a:spLocks noGrp="1"/>
          </p:cNvSpPr>
          <p:nvPr>
            <p:ph idx="1"/>
          </p:nvPr>
        </p:nvSpPr>
        <p:spPr>
          <a:xfrm>
            <a:off x="626268" y="3809998"/>
            <a:ext cx="5269314" cy="1134141"/>
          </a:xfrm>
        </p:spPr>
        <p:txBody>
          <a:bodyPr vert="horz" lIns="91440" tIns="45720" rIns="91440" bIns="45720" rtlCol="0">
            <a:normAutofit/>
          </a:bodyPr>
          <a:lstStyle/>
          <a:p>
            <a:pPr marL="0" indent="0" defTabSz="914400">
              <a:lnSpc>
                <a:spcPct val="90000"/>
              </a:lnSpc>
              <a:spcBef>
                <a:spcPts val="1000"/>
              </a:spcBef>
              <a:buNone/>
            </a:pPr>
            <a:r>
              <a:rPr lang="en-US" sz="2400" kern="1200" dirty="0">
                <a:solidFill>
                  <a:schemeClr val="bg1"/>
                </a:solidFill>
                <a:latin typeface="+mn-lt"/>
                <a:ea typeface="+mn-ea"/>
                <a:cs typeface="+mn-cs"/>
              </a:rPr>
              <a:t>Marvis AI, Service Levels, user-centric troubleshooting, AIOps, Access Assurance</a:t>
            </a:r>
          </a:p>
        </p:txBody>
      </p:sp>
      <p:pic>
        <p:nvPicPr>
          <p:cNvPr id="5" name="Picture 4">
            <a:extLst>
              <a:ext uri="{FF2B5EF4-FFF2-40B4-BE49-F238E27FC236}">
                <a16:creationId xmlns:a16="http://schemas.microsoft.com/office/drawing/2014/main" id="{28ECBA6A-75E1-6BD3-E191-D4CE433F80EF}"/>
              </a:ext>
            </a:extLst>
          </p:cNvPr>
          <p:cNvPicPr>
            <a:picLocks noChangeAspect="1"/>
          </p:cNvPicPr>
          <p:nvPr/>
        </p:nvPicPr>
        <p:blipFill>
          <a:blip r:embed="rId3"/>
          <a:stretch>
            <a:fillRect/>
          </a:stretch>
        </p:blipFill>
        <p:spPr>
          <a:xfrm>
            <a:off x="4932422" y="1148110"/>
            <a:ext cx="3796999" cy="20215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F76CA0-F0E7-2F9B-54D5-CFD8F6294B7E}"/>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03D06D1-1C33-4DFA-B7B4-D5C4FC988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EFE0C9-8459-E8C3-7F1C-8FBF79E5EB71}"/>
              </a:ext>
            </a:extLst>
          </p:cNvPr>
          <p:cNvSpPr>
            <a:spLocks noGrp="1"/>
          </p:cNvSpPr>
          <p:nvPr>
            <p:ph type="title"/>
          </p:nvPr>
        </p:nvSpPr>
        <p:spPr>
          <a:xfrm>
            <a:off x="628649" y="1174819"/>
            <a:ext cx="4607719" cy="2858363"/>
          </a:xfrm>
        </p:spPr>
        <p:txBody>
          <a:bodyPr vert="horz" lIns="91440" tIns="45720" rIns="91440" bIns="45720" rtlCol="0" anchor="b">
            <a:normAutofit/>
          </a:bodyPr>
          <a:lstStyle/>
          <a:p>
            <a:pPr algn="l" defTabSz="914400">
              <a:lnSpc>
                <a:spcPct val="90000"/>
              </a:lnSpc>
            </a:pPr>
            <a:r>
              <a:rPr lang="en-US" sz="6300" kern="1200" dirty="0">
                <a:solidFill>
                  <a:schemeClr val="bg1"/>
                </a:solidFill>
                <a:latin typeface="+mj-lt"/>
                <a:ea typeface="+mj-ea"/>
                <a:cs typeface="+mj-cs"/>
              </a:rPr>
              <a:t>Ruckus</a:t>
            </a:r>
          </a:p>
        </p:txBody>
      </p:sp>
      <p:sp>
        <p:nvSpPr>
          <p:cNvPr id="3" name="Content Placeholder 2">
            <a:extLst>
              <a:ext uri="{FF2B5EF4-FFF2-40B4-BE49-F238E27FC236}">
                <a16:creationId xmlns:a16="http://schemas.microsoft.com/office/drawing/2014/main" id="{CD90BAC1-255D-5C28-B52E-AEA2A1A775A8}"/>
              </a:ext>
            </a:extLst>
          </p:cNvPr>
          <p:cNvSpPr>
            <a:spLocks noGrp="1"/>
          </p:cNvSpPr>
          <p:nvPr>
            <p:ph idx="1"/>
          </p:nvPr>
        </p:nvSpPr>
        <p:spPr>
          <a:xfrm>
            <a:off x="626268" y="4414180"/>
            <a:ext cx="4610501" cy="1594507"/>
          </a:xfrm>
        </p:spPr>
        <p:txBody>
          <a:bodyPr vert="horz" lIns="91440" tIns="45720" rIns="91440" bIns="45720" rtlCol="0">
            <a:normAutofit/>
          </a:bodyPr>
          <a:lstStyle/>
          <a:p>
            <a:r>
              <a:rPr lang="en-US" sz="2400" dirty="0">
                <a:solidFill>
                  <a:schemeClr val="bg1"/>
                </a:solidFill>
              </a:rPr>
              <a:t>RF Performance &amp; Adaptive Antennas</a:t>
            </a:r>
          </a:p>
        </p:txBody>
      </p:sp>
      <p:sp>
        <p:nvSpPr>
          <p:cNvPr id="23" name="Freeform: Shape 22">
            <a:extLst>
              <a:ext uri="{FF2B5EF4-FFF2-40B4-BE49-F238E27FC236}">
                <a16:creationId xmlns:a16="http://schemas.microsoft.com/office/drawing/2014/main" id="{5F38C4C7-BA32-4EA2-AC81-B4CB9A0CD5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36036" y="0"/>
            <a:ext cx="3407964"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id="{69F15C97-C578-44B1-A153-FAD8314114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15000" y="-1"/>
            <a:ext cx="656037" cy="6858001"/>
            <a:chOff x="7620000" y="-1"/>
            <a:chExt cx="874716" cy="6858001"/>
          </a:xfrm>
        </p:grpSpPr>
        <p:sp>
          <p:nvSpPr>
            <p:cNvPr id="26" name="Freeform: Shape 25">
              <a:extLst>
                <a:ext uri="{FF2B5EF4-FFF2-40B4-BE49-F238E27FC236}">
                  <a16:creationId xmlns:a16="http://schemas.microsoft.com/office/drawing/2014/main" id="{7345C5AB-3960-434D-B3C8-076945B2DD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9C422897-91F5-40F5-8DD7-5E4E8F500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5" name="Picture 4">
            <a:extLst>
              <a:ext uri="{FF2B5EF4-FFF2-40B4-BE49-F238E27FC236}">
                <a16:creationId xmlns:a16="http://schemas.microsoft.com/office/drawing/2014/main" id="{04C56EEC-AE1F-7D38-7322-0E2611D84CDC}"/>
              </a:ext>
            </a:extLst>
          </p:cNvPr>
          <p:cNvPicPr>
            <a:picLocks noChangeAspect="1"/>
          </p:cNvPicPr>
          <p:nvPr/>
        </p:nvPicPr>
        <p:blipFill>
          <a:blip r:embed="rId3"/>
          <a:stretch>
            <a:fillRect/>
          </a:stretch>
        </p:blipFill>
        <p:spPr>
          <a:xfrm>
            <a:off x="3400827" y="510560"/>
            <a:ext cx="5284381" cy="2816938"/>
          </a:xfrm>
          <a:prstGeom prst="rect">
            <a:avLst/>
          </a:prstGeom>
        </p:spPr>
      </p:pic>
    </p:spTree>
    <p:extLst>
      <p:ext uri="{BB962C8B-B14F-4D97-AF65-F5344CB8AC3E}">
        <p14:creationId xmlns:p14="http://schemas.microsoft.com/office/powerpoint/2010/main" val="967804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4300" y="1354819"/>
            <a:ext cx="4593432" cy="2678363"/>
          </a:xfrm>
        </p:spPr>
        <p:txBody>
          <a:bodyPr vert="horz" lIns="91440" tIns="45720" rIns="91440" bIns="45720" rtlCol="0" anchor="b">
            <a:normAutofit/>
          </a:bodyPr>
          <a:lstStyle/>
          <a:p>
            <a:pPr algn="r" defTabSz="914400">
              <a:lnSpc>
                <a:spcPct val="90000"/>
              </a:lnSpc>
            </a:pPr>
            <a:r>
              <a:rPr lang="en-US" sz="5800" kern="1200" dirty="0">
                <a:solidFill>
                  <a:schemeClr val="bg1"/>
                </a:solidFill>
                <a:latin typeface="+mj-lt"/>
                <a:ea typeface="+mj-ea"/>
                <a:cs typeface="+mj-cs"/>
              </a:rPr>
              <a:t>Arista</a:t>
            </a:r>
          </a:p>
        </p:txBody>
      </p:sp>
      <p:sp>
        <p:nvSpPr>
          <p:cNvPr id="3" name="Content Placeholder 2"/>
          <p:cNvSpPr>
            <a:spLocks noGrp="1"/>
          </p:cNvSpPr>
          <p:nvPr>
            <p:ph idx="1"/>
          </p:nvPr>
        </p:nvSpPr>
        <p:spPr>
          <a:xfrm>
            <a:off x="3921526" y="4414180"/>
            <a:ext cx="4596206" cy="884538"/>
          </a:xfrm>
        </p:spPr>
        <p:txBody>
          <a:bodyPr vert="horz" lIns="91440" tIns="45720" rIns="91440" bIns="45720" rtlCol="0">
            <a:normAutofit lnSpcReduction="10000"/>
          </a:bodyPr>
          <a:lstStyle/>
          <a:p>
            <a:pPr marL="0" indent="0" algn="r" defTabSz="914400">
              <a:lnSpc>
                <a:spcPct val="90000"/>
              </a:lnSpc>
              <a:spcBef>
                <a:spcPts val="1000"/>
              </a:spcBef>
              <a:buNone/>
            </a:pPr>
            <a:r>
              <a:rPr lang="en-US" sz="2000" dirty="0">
                <a:solidFill>
                  <a:schemeClr val="bg1"/>
                </a:solidFill>
              </a:rPr>
              <a:t>Agni, Cognitive Campus, </a:t>
            </a:r>
            <a:r>
              <a:rPr lang="en-US" sz="2000" kern="1200" dirty="0" err="1">
                <a:solidFill>
                  <a:schemeClr val="bg1"/>
                </a:solidFill>
                <a:latin typeface="+mn-lt"/>
                <a:ea typeface="+mn-ea"/>
                <a:cs typeface="+mn-cs"/>
              </a:rPr>
              <a:t>CloudVision</a:t>
            </a:r>
            <a:r>
              <a:rPr lang="en-US" sz="2000" kern="1200" dirty="0">
                <a:solidFill>
                  <a:schemeClr val="bg1"/>
                </a:solidFill>
                <a:latin typeface="+mn-lt"/>
                <a:ea typeface="+mn-ea"/>
                <a:cs typeface="+mn-cs"/>
              </a:rPr>
              <a:t>, telemetry, analytics, campus assurance, operational consistency.</a:t>
            </a:r>
          </a:p>
        </p:txBody>
      </p:sp>
      <p:sp>
        <p:nvSpPr>
          <p:cNvPr id="10" name="Freeform: Shape 9">
            <a:extLst>
              <a:ext uri="{FF2B5EF4-FFF2-40B4-BE49-F238E27FC236}">
                <a16:creationId xmlns:a16="http://schemas.microsoft.com/office/drawing/2014/main" id="{E253338B-EC15-4112-B0AA-4135021E9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429001"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431899EE-49A4-469F-BDB5-0A178C5510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72963" y="-1"/>
            <a:ext cx="663180"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463E0550-0AFD-458E-A821-787F4CB6F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BC5702A-BA45-4A2C-99DC-525993A9C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4">
            <a:extLst>
              <a:ext uri="{FF2B5EF4-FFF2-40B4-BE49-F238E27FC236}">
                <a16:creationId xmlns:a16="http://schemas.microsoft.com/office/drawing/2014/main" id="{035A7336-DD97-0FA0-2573-331C29FE1485}"/>
              </a:ext>
            </a:extLst>
          </p:cNvPr>
          <p:cNvPicPr>
            <a:picLocks noChangeAspect="1"/>
          </p:cNvPicPr>
          <p:nvPr/>
        </p:nvPicPr>
        <p:blipFill>
          <a:blip r:embed="rId3"/>
          <a:stretch>
            <a:fillRect/>
          </a:stretch>
        </p:blipFill>
        <p:spPr>
          <a:xfrm>
            <a:off x="514147" y="756477"/>
            <a:ext cx="5567769" cy="299681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E6E8-1D9E-4905-AAFE-978D33182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3487" y="1354819"/>
            <a:ext cx="7771149" cy="2678363"/>
          </a:xfrm>
        </p:spPr>
        <p:txBody>
          <a:bodyPr vert="horz" lIns="91440" tIns="45720" rIns="91440" bIns="45720" rtlCol="0" anchor="b">
            <a:normAutofit/>
          </a:bodyPr>
          <a:lstStyle/>
          <a:p>
            <a:pPr algn="l" defTabSz="914400">
              <a:lnSpc>
                <a:spcPct val="90000"/>
              </a:lnSpc>
            </a:pPr>
            <a:r>
              <a:rPr lang="en-US" sz="6300" kern="1200">
                <a:solidFill>
                  <a:schemeClr val="bg1"/>
                </a:solidFill>
                <a:latin typeface="+mj-lt"/>
                <a:ea typeface="+mj-ea"/>
                <a:cs typeface="+mj-cs"/>
              </a:rPr>
              <a:t>Extreme Networks</a:t>
            </a:r>
          </a:p>
        </p:txBody>
      </p:sp>
      <p:sp>
        <p:nvSpPr>
          <p:cNvPr id="3" name="Content Placeholder 2"/>
          <p:cNvSpPr>
            <a:spLocks noGrp="1"/>
          </p:cNvSpPr>
          <p:nvPr>
            <p:ph idx="1"/>
          </p:nvPr>
        </p:nvSpPr>
        <p:spPr>
          <a:xfrm>
            <a:off x="620316" y="4414180"/>
            <a:ext cx="5255018" cy="884538"/>
          </a:xfrm>
        </p:spPr>
        <p:txBody>
          <a:bodyPr vert="horz" lIns="91440" tIns="45720" rIns="91440" bIns="45720" rtlCol="0">
            <a:normAutofit/>
          </a:bodyPr>
          <a:lstStyle/>
          <a:p>
            <a:pPr marL="0" indent="0" defTabSz="914400">
              <a:lnSpc>
                <a:spcPct val="90000"/>
              </a:lnSpc>
              <a:spcBef>
                <a:spcPts val="1000"/>
              </a:spcBef>
              <a:buNone/>
            </a:pPr>
            <a:r>
              <a:rPr lang="en-US" sz="2400" kern="1200">
                <a:solidFill>
                  <a:schemeClr val="bg1"/>
                </a:solidFill>
                <a:latin typeface="+mn-lt"/>
                <a:ea typeface="+mn-ea"/>
                <a:cs typeface="+mn-cs"/>
              </a:rPr>
              <a:t>CoPilot, AI Expert, operational automation.</a:t>
            </a:r>
          </a:p>
        </p:txBody>
      </p:sp>
      <p:grpSp>
        <p:nvGrpSpPr>
          <p:cNvPr id="10" name="Group 9">
            <a:extLst>
              <a:ext uri="{FF2B5EF4-FFF2-40B4-BE49-F238E27FC236}">
                <a16:creationId xmlns:a16="http://schemas.microsoft.com/office/drawing/2014/main" id="{5F9D1CBF-A219-4C01-85A0-9DF6151EE2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09261" y="0"/>
            <a:ext cx="534739" cy="6858000"/>
            <a:chOff x="11479015" y="0"/>
            <a:chExt cx="712985" cy="6858000"/>
          </a:xfrm>
          <a:effectLst>
            <a:outerShdw blurRad="381000" dist="152400" dir="10800000" algn="ctr" rotWithShape="0">
              <a:schemeClr val="bg1">
                <a:alpha val="10000"/>
              </a:schemeClr>
            </a:outerShdw>
          </a:effectLst>
        </p:grpSpPr>
        <p:sp>
          <p:nvSpPr>
            <p:cNvPr id="11" name="Freeform: Shape 10">
              <a:extLst>
                <a:ext uri="{FF2B5EF4-FFF2-40B4-BE49-F238E27FC236}">
                  <a16:creationId xmlns:a16="http://schemas.microsoft.com/office/drawing/2014/main" id="{D9FC63AB-02B8-4DDD-8778-397188A37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8" y="0"/>
              <a:ext cx="712982" cy="6858000"/>
            </a:xfrm>
            <a:custGeom>
              <a:avLst/>
              <a:gdLst>
                <a:gd name="connsiteX0" fmla="*/ 280560 w 712982"/>
                <a:gd name="connsiteY0" fmla="*/ 0 h 6858000"/>
                <a:gd name="connsiteX1" fmla="*/ 712982 w 712982"/>
                <a:gd name="connsiteY1" fmla="*/ 0 h 6858000"/>
                <a:gd name="connsiteX2" fmla="*/ 712982 w 712982"/>
                <a:gd name="connsiteY2" fmla="*/ 6858000 h 6858000"/>
                <a:gd name="connsiteX3" fmla="*/ 372527 w 712982"/>
                <a:gd name="connsiteY3" fmla="*/ 6858000 h 6858000"/>
                <a:gd name="connsiteX4" fmla="*/ 372901 w 712982"/>
                <a:gd name="connsiteY4" fmla="*/ 6835810 h 6858000"/>
                <a:gd name="connsiteX5" fmla="*/ 363017 w 712982"/>
                <a:gd name="connsiteY5" fmla="*/ 6518145 h 6858000"/>
                <a:gd name="connsiteX6" fmla="*/ 310498 w 712982"/>
                <a:gd name="connsiteY6" fmla="*/ 6393936 h 6858000"/>
                <a:gd name="connsiteX7" fmla="*/ 305420 w 712982"/>
                <a:gd name="connsiteY7" fmla="*/ 6355564 h 6858000"/>
                <a:gd name="connsiteX8" fmla="*/ 311030 w 712982"/>
                <a:gd name="connsiteY8" fmla="*/ 6267729 h 6858000"/>
                <a:gd name="connsiteX9" fmla="*/ 281440 w 712982"/>
                <a:gd name="connsiteY9" fmla="*/ 6090959 h 6858000"/>
                <a:gd name="connsiteX10" fmla="*/ 258928 w 712982"/>
                <a:gd name="connsiteY10" fmla="*/ 6026981 h 6858000"/>
                <a:gd name="connsiteX11" fmla="*/ 245105 w 712982"/>
                <a:gd name="connsiteY11" fmla="*/ 5991615 h 6858000"/>
                <a:gd name="connsiteX12" fmla="*/ 197441 w 712982"/>
                <a:gd name="connsiteY12" fmla="*/ 5807458 h 6858000"/>
                <a:gd name="connsiteX13" fmla="*/ 159115 w 712982"/>
                <a:gd name="connsiteY13" fmla="*/ 5727356 h 6858000"/>
                <a:gd name="connsiteX14" fmla="*/ 152306 w 712982"/>
                <a:gd name="connsiteY14" fmla="*/ 5705270 h 6858000"/>
                <a:gd name="connsiteX15" fmla="*/ 150939 w 712982"/>
                <a:gd name="connsiteY15" fmla="*/ 5580441 h 6858000"/>
                <a:gd name="connsiteX16" fmla="*/ 187956 w 712982"/>
                <a:gd name="connsiteY16" fmla="*/ 5482729 h 6858000"/>
                <a:gd name="connsiteX17" fmla="*/ 201902 w 712982"/>
                <a:gd name="connsiteY17" fmla="*/ 5463053 h 6858000"/>
                <a:gd name="connsiteX18" fmla="*/ 168174 w 712982"/>
                <a:gd name="connsiteY18" fmla="*/ 5205662 h 6858000"/>
                <a:gd name="connsiteX19" fmla="*/ 157186 w 712982"/>
                <a:gd name="connsiteY19" fmla="*/ 5166766 h 6858000"/>
                <a:gd name="connsiteX20" fmla="*/ 163999 w 712982"/>
                <a:gd name="connsiteY20" fmla="*/ 4972256 h 6858000"/>
                <a:gd name="connsiteX21" fmla="*/ 163388 w 712982"/>
                <a:gd name="connsiteY21" fmla="*/ 4915833 h 6858000"/>
                <a:gd name="connsiteX22" fmla="*/ 166361 w 712982"/>
                <a:gd name="connsiteY22" fmla="*/ 4712964 h 6858000"/>
                <a:gd name="connsiteX23" fmla="*/ 140122 w 712982"/>
                <a:gd name="connsiteY23" fmla="*/ 4687152 h 6858000"/>
                <a:gd name="connsiteX24" fmla="*/ 73058 w 712982"/>
                <a:gd name="connsiteY24" fmla="*/ 4611951 h 6858000"/>
                <a:gd name="connsiteX25" fmla="*/ 3979 w 712982"/>
                <a:gd name="connsiteY25" fmla="*/ 4456771 h 6858000"/>
                <a:gd name="connsiteX26" fmla="*/ 2091 w 712982"/>
                <a:gd name="connsiteY26" fmla="*/ 4412781 h 6858000"/>
                <a:gd name="connsiteX27" fmla="*/ 75905 w 712982"/>
                <a:gd name="connsiteY27" fmla="*/ 4292897 h 6858000"/>
                <a:gd name="connsiteX28" fmla="*/ 104434 w 712982"/>
                <a:gd name="connsiteY28" fmla="*/ 4235333 h 6858000"/>
                <a:gd name="connsiteX29" fmla="*/ 151065 w 712982"/>
                <a:gd name="connsiteY29" fmla="*/ 4075686 h 6858000"/>
                <a:gd name="connsiteX30" fmla="*/ 161243 w 712982"/>
                <a:gd name="connsiteY30" fmla="*/ 4061695 h 6858000"/>
                <a:gd name="connsiteX31" fmla="*/ 286285 w 712982"/>
                <a:gd name="connsiteY31" fmla="*/ 3933862 h 6858000"/>
                <a:gd name="connsiteX32" fmla="*/ 306926 w 712982"/>
                <a:gd name="connsiteY32" fmla="*/ 3905847 h 6858000"/>
                <a:gd name="connsiteX33" fmla="*/ 340015 w 712982"/>
                <a:gd name="connsiteY33" fmla="*/ 3871199 h 6858000"/>
                <a:gd name="connsiteX34" fmla="*/ 400111 w 712982"/>
                <a:gd name="connsiteY34" fmla="*/ 3767743 h 6858000"/>
                <a:gd name="connsiteX35" fmla="*/ 409694 w 712982"/>
                <a:gd name="connsiteY35" fmla="*/ 3646690 h 6858000"/>
                <a:gd name="connsiteX36" fmla="*/ 428447 w 712982"/>
                <a:gd name="connsiteY36" fmla="*/ 3499752 h 6858000"/>
                <a:gd name="connsiteX37" fmla="*/ 445033 w 712982"/>
                <a:gd name="connsiteY37" fmla="*/ 3437349 h 6858000"/>
                <a:gd name="connsiteX38" fmla="*/ 471431 w 712982"/>
                <a:gd name="connsiteY38" fmla="*/ 3272018 h 6858000"/>
                <a:gd name="connsiteX39" fmla="*/ 495919 w 712982"/>
                <a:gd name="connsiteY39" fmla="*/ 3153432 h 6858000"/>
                <a:gd name="connsiteX40" fmla="*/ 499541 w 712982"/>
                <a:gd name="connsiteY40" fmla="*/ 2985907 h 6858000"/>
                <a:gd name="connsiteX41" fmla="*/ 491640 w 712982"/>
                <a:gd name="connsiteY41" fmla="*/ 2905697 h 6858000"/>
                <a:gd name="connsiteX42" fmla="*/ 586592 w 712982"/>
                <a:gd name="connsiteY42" fmla="*/ 2746325 h 6858000"/>
                <a:gd name="connsiteX43" fmla="*/ 647211 w 712982"/>
                <a:gd name="connsiteY43" fmla="*/ 2620857 h 6858000"/>
                <a:gd name="connsiteX44" fmla="*/ 598120 w 712982"/>
                <a:gd name="connsiteY44" fmla="*/ 2501248 h 6858000"/>
                <a:gd name="connsiteX45" fmla="*/ 560897 w 712982"/>
                <a:gd name="connsiteY45" fmla="*/ 2471368 h 6858000"/>
                <a:gd name="connsiteX46" fmla="*/ 506928 w 712982"/>
                <a:gd name="connsiteY46" fmla="*/ 2272389 h 6858000"/>
                <a:gd name="connsiteX47" fmla="*/ 474122 w 712982"/>
                <a:gd name="connsiteY47" fmla="*/ 1983284 h 6858000"/>
                <a:gd name="connsiteX48" fmla="*/ 349180 w 712982"/>
                <a:gd name="connsiteY48" fmla="*/ 1510207 h 6858000"/>
                <a:gd name="connsiteX49" fmla="*/ 306451 w 712982"/>
                <a:gd name="connsiteY49" fmla="*/ 1430003 h 6858000"/>
                <a:gd name="connsiteX50" fmla="*/ 287747 w 712982"/>
                <a:gd name="connsiteY50" fmla="*/ 1336633 h 6858000"/>
                <a:gd name="connsiteX51" fmla="*/ 304326 w 712982"/>
                <a:gd name="connsiteY51" fmla="*/ 1298229 h 6858000"/>
                <a:gd name="connsiteX52" fmla="*/ 317671 w 712982"/>
                <a:gd name="connsiteY52" fmla="*/ 1136667 h 6858000"/>
                <a:gd name="connsiteX53" fmla="*/ 314959 w 712982"/>
                <a:gd name="connsiteY53" fmla="*/ 1106522 h 6858000"/>
                <a:gd name="connsiteX54" fmla="*/ 290675 w 712982"/>
                <a:gd name="connsiteY54" fmla="*/ 1004980 h 6858000"/>
                <a:gd name="connsiteX55" fmla="*/ 272712 w 712982"/>
                <a:gd name="connsiteY55" fmla="*/ 910357 h 6858000"/>
                <a:gd name="connsiteX56" fmla="*/ 270963 w 712982"/>
                <a:gd name="connsiteY56" fmla="*/ 667028 h 6858000"/>
                <a:gd name="connsiteX57" fmla="*/ 244986 w 712982"/>
                <a:gd name="connsiteY57" fmla="*/ 483131 h 6858000"/>
                <a:gd name="connsiteX58" fmla="*/ 241465 w 712982"/>
                <a:gd name="connsiteY58" fmla="*/ 397465 h 6858000"/>
                <a:gd name="connsiteX59" fmla="*/ 244890 w 712982"/>
                <a:gd name="connsiteY59" fmla="*/ 348507 h 6858000"/>
                <a:gd name="connsiteX60" fmla="*/ 293439 w 712982"/>
                <a:gd name="connsiteY60" fmla="*/ 233141 h 6858000"/>
                <a:gd name="connsiteX61" fmla="*/ 300513 w 712982"/>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2" h="6858000">
                  <a:moveTo>
                    <a:pt x="280560" y="0"/>
                  </a:moveTo>
                  <a:lnTo>
                    <a:pt x="712982" y="0"/>
                  </a:lnTo>
                  <a:lnTo>
                    <a:pt x="712982"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AC0AB7ED-D983-4149-A166-B31B71163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5" y="0"/>
              <a:ext cx="712985" cy="6858000"/>
            </a:xfrm>
            <a:custGeom>
              <a:avLst/>
              <a:gdLst>
                <a:gd name="connsiteX0" fmla="*/ 280560 w 712985"/>
                <a:gd name="connsiteY0" fmla="*/ 0 h 6858000"/>
                <a:gd name="connsiteX1" fmla="*/ 712985 w 712985"/>
                <a:gd name="connsiteY1" fmla="*/ 0 h 6858000"/>
                <a:gd name="connsiteX2" fmla="*/ 712985 w 712985"/>
                <a:gd name="connsiteY2" fmla="*/ 6858000 h 6858000"/>
                <a:gd name="connsiteX3" fmla="*/ 372527 w 712985"/>
                <a:gd name="connsiteY3" fmla="*/ 6858000 h 6858000"/>
                <a:gd name="connsiteX4" fmla="*/ 372901 w 712985"/>
                <a:gd name="connsiteY4" fmla="*/ 6835810 h 6858000"/>
                <a:gd name="connsiteX5" fmla="*/ 363017 w 712985"/>
                <a:gd name="connsiteY5" fmla="*/ 6518145 h 6858000"/>
                <a:gd name="connsiteX6" fmla="*/ 310498 w 712985"/>
                <a:gd name="connsiteY6" fmla="*/ 6393936 h 6858000"/>
                <a:gd name="connsiteX7" fmla="*/ 305420 w 712985"/>
                <a:gd name="connsiteY7" fmla="*/ 6355564 h 6858000"/>
                <a:gd name="connsiteX8" fmla="*/ 311030 w 712985"/>
                <a:gd name="connsiteY8" fmla="*/ 6267729 h 6858000"/>
                <a:gd name="connsiteX9" fmla="*/ 281440 w 712985"/>
                <a:gd name="connsiteY9" fmla="*/ 6090959 h 6858000"/>
                <a:gd name="connsiteX10" fmla="*/ 258928 w 712985"/>
                <a:gd name="connsiteY10" fmla="*/ 6026981 h 6858000"/>
                <a:gd name="connsiteX11" fmla="*/ 245105 w 712985"/>
                <a:gd name="connsiteY11" fmla="*/ 5991615 h 6858000"/>
                <a:gd name="connsiteX12" fmla="*/ 197441 w 712985"/>
                <a:gd name="connsiteY12" fmla="*/ 5807458 h 6858000"/>
                <a:gd name="connsiteX13" fmla="*/ 159115 w 712985"/>
                <a:gd name="connsiteY13" fmla="*/ 5727356 h 6858000"/>
                <a:gd name="connsiteX14" fmla="*/ 152306 w 712985"/>
                <a:gd name="connsiteY14" fmla="*/ 5705270 h 6858000"/>
                <a:gd name="connsiteX15" fmla="*/ 150939 w 712985"/>
                <a:gd name="connsiteY15" fmla="*/ 5580441 h 6858000"/>
                <a:gd name="connsiteX16" fmla="*/ 187956 w 712985"/>
                <a:gd name="connsiteY16" fmla="*/ 5482729 h 6858000"/>
                <a:gd name="connsiteX17" fmla="*/ 201902 w 712985"/>
                <a:gd name="connsiteY17" fmla="*/ 5463053 h 6858000"/>
                <a:gd name="connsiteX18" fmla="*/ 168174 w 712985"/>
                <a:gd name="connsiteY18" fmla="*/ 5205662 h 6858000"/>
                <a:gd name="connsiteX19" fmla="*/ 157186 w 712985"/>
                <a:gd name="connsiteY19" fmla="*/ 5166766 h 6858000"/>
                <a:gd name="connsiteX20" fmla="*/ 163999 w 712985"/>
                <a:gd name="connsiteY20" fmla="*/ 4972256 h 6858000"/>
                <a:gd name="connsiteX21" fmla="*/ 163388 w 712985"/>
                <a:gd name="connsiteY21" fmla="*/ 4915833 h 6858000"/>
                <a:gd name="connsiteX22" fmla="*/ 166361 w 712985"/>
                <a:gd name="connsiteY22" fmla="*/ 4712964 h 6858000"/>
                <a:gd name="connsiteX23" fmla="*/ 140122 w 712985"/>
                <a:gd name="connsiteY23" fmla="*/ 4687152 h 6858000"/>
                <a:gd name="connsiteX24" fmla="*/ 73058 w 712985"/>
                <a:gd name="connsiteY24" fmla="*/ 4611951 h 6858000"/>
                <a:gd name="connsiteX25" fmla="*/ 3979 w 712985"/>
                <a:gd name="connsiteY25" fmla="*/ 4456771 h 6858000"/>
                <a:gd name="connsiteX26" fmla="*/ 2091 w 712985"/>
                <a:gd name="connsiteY26" fmla="*/ 4412781 h 6858000"/>
                <a:gd name="connsiteX27" fmla="*/ 75905 w 712985"/>
                <a:gd name="connsiteY27" fmla="*/ 4292897 h 6858000"/>
                <a:gd name="connsiteX28" fmla="*/ 104434 w 712985"/>
                <a:gd name="connsiteY28" fmla="*/ 4235333 h 6858000"/>
                <a:gd name="connsiteX29" fmla="*/ 151065 w 712985"/>
                <a:gd name="connsiteY29" fmla="*/ 4075686 h 6858000"/>
                <a:gd name="connsiteX30" fmla="*/ 161243 w 712985"/>
                <a:gd name="connsiteY30" fmla="*/ 4061695 h 6858000"/>
                <a:gd name="connsiteX31" fmla="*/ 286285 w 712985"/>
                <a:gd name="connsiteY31" fmla="*/ 3933862 h 6858000"/>
                <a:gd name="connsiteX32" fmla="*/ 306926 w 712985"/>
                <a:gd name="connsiteY32" fmla="*/ 3905847 h 6858000"/>
                <a:gd name="connsiteX33" fmla="*/ 340015 w 712985"/>
                <a:gd name="connsiteY33" fmla="*/ 3871199 h 6858000"/>
                <a:gd name="connsiteX34" fmla="*/ 400111 w 712985"/>
                <a:gd name="connsiteY34" fmla="*/ 3767743 h 6858000"/>
                <a:gd name="connsiteX35" fmla="*/ 409694 w 712985"/>
                <a:gd name="connsiteY35" fmla="*/ 3646690 h 6858000"/>
                <a:gd name="connsiteX36" fmla="*/ 428447 w 712985"/>
                <a:gd name="connsiteY36" fmla="*/ 3499752 h 6858000"/>
                <a:gd name="connsiteX37" fmla="*/ 445033 w 712985"/>
                <a:gd name="connsiteY37" fmla="*/ 3437349 h 6858000"/>
                <a:gd name="connsiteX38" fmla="*/ 471431 w 712985"/>
                <a:gd name="connsiteY38" fmla="*/ 3272018 h 6858000"/>
                <a:gd name="connsiteX39" fmla="*/ 495919 w 712985"/>
                <a:gd name="connsiteY39" fmla="*/ 3153432 h 6858000"/>
                <a:gd name="connsiteX40" fmla="*/ 499541 w 712985"/>
                <a:gd name="connsiteY40" fmla="*/ 2985907 h 6858000"/>
                <a:gd name="connsiteX41" fmla="*/ 491640 w 712985"/>
                <a:gd name="connsiteY41" fmla="*/ 2905697 h 6858000"/>
                <a:gd name="connsiteX42" fmla="*/ 586592 w 712985"/>
                <a:gd name="connsiteY42" fmla="*/ 2746325 h 6858000"/>
                <a:gd name="connsiteX43" fmla="*/ 647211 w 712985"/>
                <a:gd name="connsiteY43" fmla="*/ 2620857 h 6858000"/>
                <a:gd name="connsiteX44" fmla="*/ 598120 w 712985"/>
                <a:gd name="connsiteY44" fmla="*/ 2501248 h 6858000"/>
                <a:gd name="connsiteX45" fmla="*/ 560897 w 712985"/>
                <a:gd name="connsiteY45" fmla="*/ 2471368 h 6858000"/>
                <a:gd name="connsiteX46" fmla="*/ 506928 w 712985"/>
                <a:gd name="connsiteY46" fmla="*/ 2272389 h 6858000"/>
                <a:gd name="connsiteX47" fmla="*/ 474122 w 712985"/>
                <a:gd name="connsiteY47" fmla="*/ 1983284 h 6858000"/>
                <a:gd name="connsiteX48" fmla="*/ 349180 w 712985"/>
                <a:gd name="connsiteY48" fmla="*/ 1510207 h 6858000"/>
                <a:gd name="connsiteX49" fmla="*/ 306451 w 712985"/>
                <a:gd name="connsiteY49" fmla="*/ 1430003 h 6858000"/>
                <a:gd name="connsiteX50" fmla="*/ 287747 w 712985"/>
                <a:gd name="connsiteY50" fmla="*/ 1336633 h 6858000"/>
                <a:gd name="connsiteX51" fmla="*/ 304326 w 712985"/>
                <a:gd name="connsiteY51" fmla="*/ 1298229 h 6858000"/>
                <a:gd name="connsiteX52" fmla="*/ 317671 w 712985"/>
                <a:gd name="connsiteY52" fmla="*/ 1136667 h 6858000"/>
                <a:gd name="connsiteX53" fmla="*/ 314959 w 712985"/>
                <a:gd name="connsiteY53" fmla="*/ 1106522 h 6858000"/>
                <a:gd name="connsiteX54" fmla="*/ 290675 w 712985"/>
                <a:gd name="connsiteY54" fmla="*/ 1004980 h 6858000"/>
                <a:gd name="connsiteX55" fmla="*/ 272712 w 712985"/>
                <a:gd name="connsiteY55" fmla="*/ 910357 h 6858000"/>
                <a:gd name="connsiteX56" fmla="*/ 270963 w 712985"/>
                <a:gd name="connsiteY56" fmla="*/ 667028 h 6858000"/>
                <a:gd name="connsiteX57" fmla="*/ 244986 w 712985"/>
                <a:gd name="connsiteY57" fmla="*/ 483131 h 6858000"/>
                <a:gd name="connsiteX58" fmla="*/ 241465 w 712985"/>
                <a:gd name="connsiteY58" fmla="*/ 397465 h 6858000"/>
                <a:gd name="connsiteX59" fmla="*/ 244890 w 712985"/>
                <a:gd name="connsiteY59" fmla="*/ 348507 h 6858000"/>
                <a:gd name="connsiteX60" fmla="*/ 293439 w 712985"/>
                <a:gd name="connsiteY60" fmla="*/ 233141 h 6858000"/>
                <a:gd name="connsiteX61" fmla="*/ 300513 w 712985"/>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5" h="6858000">
                  <a:moveTo>
                    <a:pt x="280560" y="0"/>
                  </a:moveTo>
                  <a:lnTo>
                    <a:pt x="712985" y="0"/>
                  </a:lnTo>
                  <a:lnTo>
                    <a:pt x="712985"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4">
            <a:extLst>
              <a:ext uri="{FF2B5EF4-FFF2-40B4-BE49-F238E27FC236}">
                <a16:creationId xmlns:a16="http://schemas.microsoft.com/office/drawing/2014/main" id="{BF9C58FC-4C6F-8759-371D-A21F705A8F92}"/>
              </a:ext>
            </a:extLst>
          </p:cNvPr>
          <p:cNvPicPr>
            <a:picLocks noChangeAspect="1"/>
          </p:cNvPicPr>
          <p:nvPr/>
        </p:nvPicPr>
        <p:blipFill>
          <a:blip r:embed="rId3"/>
          <a:stretch>
            <a:fillRect/>
          </a:stretch>
        </p:blipFill>
        <p:spPr>
          <a:xfrm>
            <a:off x="3746361" y="321894"/>
            <a:ext cx="4648275" cy="247477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9144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p:cNvSpPr>
            <a:spLocks noGrp="1"/>
          </p:cNvSpPr>
          <p:nvPr>
            <p:ph type="title"/>
          </p:nvPr>
        </p:nvSpPr>
        <p:spPr>
          <a:xfrm>
            <a:off x="628649" y="1120676"/>
            <a:ext cx="5266135" cy="2308324"/>
          </a:xfrm>
        </p:spPr>
        <p:txBody>
          <a:bodyPr vert="horz" lIns="91440" tIns="45720" rIns="91440" bIns="45720" rtlCol="0" anchor="b">
            <a:normAutofit/>
          </a:bodyPr>
          <a:lstStyle/>
          <a:p>
            <a:pPr algn="l" defTabSz="914400">
              <a:lnSpc>
                <a:spcPct val="90000"/>
              </a:lnSpc>
            </a:pPr>
            <a:r>
              <a:rPr lang="en-US" sz="6300" kern="1200">
                <a:solidFill>
                  <a:schemeClr val="bg1"/>
                </a:solidFill>
                <a:latin typeface="+mj-lt"/>
                <a:ea typeface="+mj-ea"/>
                <a:cs typeface="+mj-cs"/>
              </a:rPr>
              <a:t>Ubiquiti</a:t>
            </a:r>
          </a:p>
        </p:txBody>
      </p:sp>
      <p:sp>
        <p:nvSpPr>
          <p:cNvPr id="3" name="Content Placeholder 2"/>
          <p:cNvSpPr>
            <a:spLocks noGrp="1"/>
          </p:cNvSpPr>
          <p:nvPr>
            <p:ph idx="1"/>
          </p:nvPr>
        </p:nvSpPr>
        <p:spPr>
          <a:xfrm>
            <a:off x="626268" y="3809999"/>
            <a:ext cx="5269314" cy="1012778"/>
          </a:xfrm>
        </p:spPr>
        <p:txBody>
          <a:bodyPr vert="horz" lIns="91440" tIns="45720" rIns="91440" bIns="45720" rtlCol="0">
            <a:normAutofit/>
          </a:bodyPr>
          <a:lstStyle/>
          <a:p>
            <a:pPr marL="0" indent="0" defTabSz="914400">
              <a:lnSpc>
                <a:spcPct val="90000"/>
              </a:lnSpc>
              <a:spcBef>
                <a:spcPts val="1000"/>
              </a:spcBef>
              <a:buNone/>
            </a:pPr>
            <a:r>
              <a:rPr lang="en-US" sz="2400" kern="1200">
                <a:solidFill>
                  <a:schemeClr val="bg1"/>
                </a:solidFill>
                <a:latin typeface="+mn-lt"/>
                <a:ea typeface="+mn-ea"/>
                <a:cs typeface="+mn-cs"/>
              </a:rPr>
              <a:t>Visibility, analytics, and growing assurance capabilities.</a:t>
            </a:r>
          </a:p>
        </p:txBody>
      </p:sp>
      <p:pic>
        <p:nvPicPr>
          <p:cNvPr id="5" name="Picture 4">
            <a:extLst>
              <a:ext uri="{FF2B5EF4-FFF2-40B4-BE49-F238E27FC236}">
                <a16:creationId xmlns:a16="http://schemas.microsoft.com/office/drawing/2014/main" id="{D147EE06-A49C-A455-2362-A581106A1A60}"/>
              </a:ext>
            </a:extLst>
          </p:cNvPr>
          <p:cNvPicPr>
            <a:picLocks noChangeAspect="1"/>
          </p:cNvPicPr>
          <p:nvPr/>
        </p:nvPicPr>
        <p:blipFill>
          <a:blip r:embed="rId3"/>
          <a:stretch>
            <a:fillRect/>
          </a:stretch>
        </p:blipFill>
        <p:spPr>
          <a:xfrm>
            <a:off x="3735565" y="310872"/>
            <a:ext cx="5132230" cy="27324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E6E8-1D9E-4905-AAFE-978D33182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3487" y="1354819"/>
            <a:ext cx="7771149" cy="2678363"/>
          </a:xfrm>
        </p:spPr>
        <p:txBody>
          <a:bodyPr vert="horz" lIns="91440" tIns="45720" rIns="91440" bIns="45720" rtlCol="0" anchor="b">
            <a:normAutofit/>
          </a:bodyPr>
          <a:lstStyle/>
          <a:p>
            <a:pPr algn="l" defTabSz="914400">
              <a:lnSpc>
                <a:spcPct val="90000"/>
              </a:lnSpc>
            </a:pPr>
            <a:r>
              <a:rPr lang="en-US" sz="6300" kern="1200">
                <a:solidFill>
                  <a:schemeClr val="bg1"/>
                </a:solidFill>
                <a:latin typeface="+mj-lt"/>
                <a:ea typeface="+mj-ea"/>
                <a:cs typeface="+mj-cs"/>
              </a:rPr>
              <a:t>Building a Modern Assurance Stack</a:t>
            </a:r>
          </a:p>
        </p:txBody>
      </p:sp>
      <p:sp>
        <p:nvSpPr>
          <p:cNvPr id="3" name="Content Placeholder 2"/>
          <p:cNvSpPr>
            <a:spLocks noGrp="1"/>
          </p:cNvSpPr>
          <p:nvPr>
            <p:ph idx="1"/>
          </p:nvPr>
        </p:nvSpPr>
        <p:spPr>
          <a:xfrm>
            <a:off x="620316" y="4414180"/>
            <a:ext cx="7237144" cy="884538"/>
          </a:xfrm>
        </p:spPr>
        <p:txBody>
          <a:bodyPr vert="horz" lIns="91440" tIns="45720" rIns="91440" bIns="45720" rtlCol="0">
            <a:normAutofit/>
          </a:bodyPr>
          <a:lstStyle/>
          <a:p>
            <a:pPr marL="0" indent="0" defTabSz="914400">
              <a:lnSpc>
                <a:spcPct val="90000"/>
              </a:lnSpc>
              <a:spcBef>
                <a:spcPts val="1000"/>
              </a:spcBef>
              <a:buNone/>
            </a:pPr>
            <a:r>
              <a:rPr lang="en-US" sz="2400" kern="1200" dirty="0">
                <a:solidFill>
                  <a:schemeClr val="bg1"/>
                </a:solidFill>
                <a:latin typeface="+mn-lt"/>
                <a:ea typeface="+mn-ea"/>
                <a:cs typeface="+mn-cs"/>
              </a:rPr>
              <a:t>Hamina + WLAN Pi + ORB + Sidos + </a:t>
            </a:r>
            <a:r>
              <a:rPr lang="en-US" sz="2400" kern="1200" dirty="0" err="1">
                <a:solidFill>
                  <a:schemeClr val="bg1"/>
                </a:solidFill>
                <a:latin typeface="+mn-lt"/>
                <a:ea typeface="+mn-ea"/>
                <a:cs typeface="+mn-cs"/>
              </a:rPr>
              <a:t>Wyebot</a:t>
            </a:r>
            <a:r>
              <a:rPr lang="en-US" sz="2400" kern="1200" dirty="0">
                <a:solidFill>
                  <a:schemeClr val="bg1"/>
                </a:solidFill>
                <a:latin typeface="+mn-lt"/>
                <a:ea typeface="+mn-ea"/>
                <a:cs typeface="+mn-cs"/>
              </a:rPr>
              <a:t> + </a:t>
            </a:r>
            <a:r>
              <a:rPr lang="en-US" sz="2400" kern="1200" dirty="0" err="1">
                <a:solidFill>
                  <a:schemeClr val="bg1"/>
                </a:solidFill>
                <a:latin typeface="+mn-lt"/>
                <a:ea typeface="+mn-ea"/>
                <a:cs typeface="+mn-cs"/>
              </a:rPr>
              <a:t>WiFi</a:t>
            </a:r>
            <a:r>
              <a:rPr lang="en-US" sz="2400" kern="1200" dirty="0">
                <a:solidFill>
                  <a:schemeClr val="bg1"/>
                </a:solidFill>
                <a:latin typeface="+mn-lt"/>
                <a:ea typeface="+mn-ea"/>
                <a:cs typeface="+mn-cs"/>
              </a:rPr>
              <a:t> Explorer Pro + Vendor AI platforms.</a:t>
            </a:r>
          </a:p>
        </p:txBody>
      </p:sp>
      <p:grpSp>
        <p:nvGrpSpPr>
          <p:cNvPr id="10" name="Group 9">
            <a:extLst>
              <a:ext uri="{FF2B5EF4-FFF2-40B4-BE49-F238E27FC236}">
                <a16:creationId xmlns:a16="http://schemas.microsoft.com/office/drawing/2014/main" id="{5F9D1CBF-A219-4C01-85A0-9DF6151EE2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09261" y="0"/>
            <a:ext cx="534739" cy="6858000"/>
            <a:chOff x="11479015" y="0"/>
            <a:chExt cx="712985" cy="6858000"/>
          </a:xfrm>
          <a:effectLst>
            <a:outerShdw blurRad="381000" dist="152400" dir="10800000" algn="ctr" rotWithShape="0">
              <a:schemeClr val="bg1">
                <a:alpha val="10000"/>
              </a:schemeClr>
            </a:outerShdw>
          </a:effectLst>
        </p:grpSpPr>
        <p:sp>
          <p:nvSpPr>
            <p:cNvPr id="11" name="Freeform: Shape 10">
              <a:extLst>
                <a:ext uri="{FF2B5EF4-FFF2-40B4-BE49-F238E27FC236}">
                  <a16:creationId xmlns:a16="http://schemas.microsoft.com/office/drawing/2014/main" id="{D9FC63AB-02B8-4DDD-8778-397188A37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8" y="0"/>
              <a:ext cx="712982" cy="6858000"/>
            </a:xfrm>
            <a:custGeom>
              <a:avLst/>
              <a:gdLst>
                <a:gd name="connsiteX0" fmla="*/ 280560 w 712982"/>
                <a:gd name="connsiteY0" fmla="*/ 0 h 6858000"/>
                <a:gd name="connsiteX1" fmla="*/ 712982 w 712982"/>
                <a:gd name="connsiteY1" fmla="*/ 0 h 6858000"/>
                <a:gd name="connsiteX2" fmla="*/ 712982 w 712982"/>
                <a:gd name="connsiteY2" fmla="*/ 6858000 h 6858000"/>
                <a:gd name="connsiteX3" fmla="*/ 372527 w 712982"/>
                <a:gd name="connsiteY3" fmla="*/ 6858000 h 6858000"/>
                <a:gd name="connsiteX4" fmla="*/ 372901 w 712982"/>
                <a:gd name="connsiteY4" fmla="*/ 6835810 h 6858000"/>
                <a:gd name="connsiteX5" fmla="*/ 363017 w 712982"/>
                <a:gd name="connsiteY5" fmla="*/ 6518145 h 6858000"/>
                <a:gd name="connsiteX6" fmla="*/ 310498 w 712982"/>
                <a:gd name="connsiteY6" fmla="*/ 6393936 h 6858000"/>
                <a:gd name="connsiteX7" fmla="*/ 305420 w 712982"/>
                <a:gd name="connsiteY7" fmla="*/ 6355564 h 6858000"/>
                <a:gd name="connsiteX8" fmla="*/ 311030 w 712982"/>
                <a:gd name="connsiteY8" fmla="*/ 6267729 h 6858000"/>
                <a:gd name="connsiteX9" fmla="*/ 281440 w 712982"/>
                <a:gd name="connsiteY9" fmla="*/ 6090959 h 6858000"/>
                <a:gd name="connsiteX10" fmla="*/ 258928 w 712982"/>
                <a:gd name="connsiteY10" fmla="*/ 6026981 h 6858000"/>
                <a:gd name="connsiteX11" fmla="*/ 245105 w 712982"/>
                <a:gd name="connsiteY11" fmla="*/ 5991615 h 6858000"/>
                <a:gd name="connsiteX12" fmla="*/ 197441 w 712982"/>
                <a:gd name="connsiteY12" fmla="*/ 5807458 h 6858000"/>
                <a:gd name="connsiteX13" fmla="*/ 159115 w 712982"/>
                <a:gd name="connsiteY13" fmla="*/ 5727356 h 6858000"/>
                <a:gd name="connsiteX14" fmla="*/ 152306 w 712982"/>
                <a:gd name="connsiteY14" fmla="*/ 5705270 h 6858000"/>
                <a:gd name="connsiteX15" fmla="*/ 150939 w 712982"/>
                <a:gd name="connsiteY15" fmla="*/ 5580441 h 6858000"/>
                <a:gd name="connsiteX16" fmla="*/ 187956 w 712982"/>
                <a:gd name="connsiteY16" fmla="*/ 5482729 h 6858000"/>
                <a:gd name="connsiteX17" fmla="*/ 201902 w 712982"/>
                <a:gd name="connsiteY17" fmla="*/ 5463053 h 6858000"/>
                <a:gd name="connsiteX18" fmla="*/ 168174 w 712982"/>
                <a:gd name="connsiteY18" fmla="*/ 5205662 h 6858000"/>
                <a:gd name="connsiteX19" fmla="*/ 157186 w 712982"/>
                <a:gd name="connsiteY19" fmla="*/ 5166766 h 6858000"/>
                <a:gd name="connsiteX20" fmla="*/ 163999 w 712982"/>
                <a:gd name="connsiteY20" fmla="*/ 4972256 h 6858000"/>
                <a:gd name="connsiteX21" fmla="*/ 163388 w 712982"/>
                <a:gd name="connsiteY21" fmla="*/ 4915833 h 6858000"/>
                <a:gd name="connsiteX22" fmla="*/ 166361 w 712982"/>
                <a:gd name="connsiteY22" fmla="*/ 4712964 h 6858000"/>
                <a:gd name="connsiteX23" fmla="*/ 140122 w 712982"/>
                <a:gd name="connsiteY23" fmla="*/ 4687152 h 6858000"/>
                <a:gd name="connsiteX24" fmla="*/ 73058 w 712982"/>
                <a:gd name="connsiteY24" fmla="*/ 4611951 h 6858000"/>
                <a:gd name="connsiteX25" fmla="*/ 3979 w 712982"/>
                <a:gd name="connsiteY25" fmla="*/ 4456771 h 6858000"/>
                <a:gd name="connsiteX26" fmla="*/ 2091 w 712982"/>
                <a:gd name="connsiteY26" fmla="*/ 4412781 h 6858000"/>
                <a:gd name="connsiteX27" fmla="*/ 75905 w 712982"/>
                <a:gd name="connsiteY27" fmla="*/ 4292897 h 6858000"/>
                <a:gd name="connsiteX28" fmla="*/ 104434 w 712982"/>
                <a:gd name="connsiteY28" fmla="*/ 4235333 h 6858000"/>
                <a:gd name="connsiteX29" fmla="*/ 151065 w 712982"/>
                <a:gd name="connsiteY29" fmla="*/ 4075686 h 6858000"/>
                <a:gd name="connsiteX30" fmla="*/ 161243 w 712982"/>
                <a:gd name="connsiteY30" fmla="*/ 4061695 h 6858000"/>
                <a:gd name="connsiteX31" fmla="*/ 286285 w 712982"/>
                <a:gd name="connsiteY31" fmla="*/ 3933862 h 6858000"/>
                <a:gd name="connsiteX32" fmla="*/ 306926 w 712982"/>
                <a:gd name="connsiteY32" fmla="*/ 3905847 h 6858000"/>
                <a:gd name="connsiteX33" fmla="*/ 340015 w 712982"/>
                <a:gd name="connsiteY33" fmla="*/ 3871199 h 6858000"/>
                <a:gd name="connsiteX34" fmla="*/ 400111 w 712982"/>
                <a:gd name="connsiteY34" fmla="*/ 3767743 h 6858000"/>
                <a:gd name="connsiteX35" fmla="*/ 409694 w 712982"/>
                <a:gd name="connsiteY35" fmla="*/ 3646690 h 6858000"/>
                <a:gd name="connsiteX36" fmla="*/ 428447 w 712982"/>
                <a:gd name="connsiteY36" fmla="*/ 3499752 h 6858000"/>
                <a:gd name="connsiteX37" fmla="*/ 445033 w 712982"/>
                <a:gd name="connsiteY37" fmla="*/ 3437349 h 6858000"/>
                <a:gd name="connsiteX38" fmla="*/ 471431 w 712982"/>
                <a:gd name="connsiteY38" fmla="*/ 3272018 h 6858000"/>
                <a:gd name="connsiteX39" fmla="*/ 495919 w 712982"/>
                <a:gd name="connsiteY39" fmla="*/ 3153432 h 6858000"/>
                <a:gd name="connsiteX40" fmla="*/ 499541 w 712982"/>
                <a:gd name="connsiteY40" fmla="*/ 2985907 h 6858000"/>
                <a:gd name="connsiteX41" fmla="*/ 491640 w 712982"/>
                <a:gd name="connsiteY41" fmla="*/ 2905697 h 6858000"/>
                <a:gd name="connsiteX42" fmla="*/ 586592 w 712982"/>
                <a:gd name="connsiteY42" fmla="*/ 2746325 h 6858000"/>
                <a:gd name="connsiteX43" fmla="*/ 647211 w 712982"/>
                <a:gd name="connsiteY43" fmla="*/ 2620857 h 6858000"/>
                <a:gd name="connsiteX44" fmla="*/ 598120 w 712982"/>
                <a:gd name="connsiteY44" fmla="*/ 2501248 h 6858000"/>
                <a:gd name="connsiteX45" fmla="*/ 560897 w 712982"/>
                <a:gd name="connsiteY45" fmla="*/ 2471368 h 6858000"/>
                <a:gd name="connsiteX46" fmla="*/ 506928 w 712982"/>
                <a:gd name="connsiteY46" fmla="*/ 2272389 h 6858000"/>
                <a:gd name="connsiteX47" fmla="*/ 474122 w 712982"/>
                <a:gd name="connsiteY47" fmla="*/ 1983284 h 6858000"/>
                <a:gd name="connsiteX48" fmla="*/ 349180 w 712982"/>
                <a:gd name="connsiteY48" fmla="*/ 1510207 h 6858000"/>
                <a:gd name="connsiteX49" fmla="*/ 306451 w 712982"/>
                <a:gd name="connsiteY49" fmla="*/ 1430003 h 6858000"/>
                <a:gd name="connsiteX50" fmla="*/ 287747 w 712982"/>
                <a:gd name="connsiteY50" fmla="*/ 1336633 h 6858000"/>
                <a:gd name="connsiteX51" fmla="*/ 304326 w 712982"/>
                <a:gd name="connsiteY51" fmla="*/ 1298229 h 6858000"/>
                <a:gd name="connsiteX52" fmla="*/ 317671 w 712982"/>
                <a:gd name="connsiteY52" fmla="*/ 1136667 h 6858000"/>
                <a:gd name="connsiteX53" fmla="*/ 314959 w 712982"/>
                <a:gd name="connsiteY53" fmla="*/ 1106522 h 6858000"/>
                <a:gd name="connsiteX54" fmla="*/ 290675 w 712982"/>
                <a:gd name="connsiteY54" fmla="*/ 1004980 h 6858000"/>
                <a:gd name="connsiteX55" fmla="*/ 272712 w 712982"/>
                <a:gd name="connsiteY55" fmla="*/ 910357 h 6858000"/>
                <a:gd name="connsiteX56" fmla="*/ 270963 w 712982"/>
                <a:gd name="connsiteY56" fmla="*/ 667028 h 6858000"/>
                <a:gd name="connsiteX57" fmla="*/ 244986 w 712982"/>
                <a:gd name="connsiteY57" fmla="*/ 483131 h 6858000"/>
                <a:gd name="connsiteX58" fmla="*/ 241465 w 712982"/>
                <a:gd name="connsiteY58" fmla="*/ 397465 h 6858000"/>
                <a:gd name="connsiteX59" fmla="*/ 244890 w 712982"/>
                <a:gd name="connsiteY59" fmla="*/ 348507 h 6858000"/>
                <a:gd name="connsiteX60" fmla="*/ 293439 w 712982"/>
                <a:gd name="connsiteY60" fmla="*/ 233141 h 6858000"/>
                <a:gd name="connsiteX61" fmla="*/ 300513 w 712982"/>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2" h="6858000">
                  <a:moveTo>
                    <a:pt x="280560" y="0"/>
                  </a:moveTo>
                  <a:lnTo>
                    <a:pt x="712982" y="0"/>
                  </a:lnTo>
                  <a:lnTo>
                    <a:pt x="712982"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AC0AB7ED-D983-4149-A166-B31B71163F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5" y="0"/>
              <a:ext cx="712985" cy="6858000"/>
            </a:xfrm>
            <a:custGeom>
              <a:avLst/>
              <a:gdLst>
                <a:gd name="connsiteX0" fmla="*/ 280560 w 712985"/>
                <a:gd name="connsiteY0" fmla="*/ 0 h 6858000"/>
                <a:gd name="connsiteX1" fmla="*/ 712985 w 712985"/>
                <a:gd name="connsiteY1" fmla="*/ 0 h 6858000"/>
                <a:gd name="connsiteX2" fmla="*/ 712985 w 712985"/>
                <a:gd name="connsiteY2" fmla="*/ 6858000 h 6858000"/>
                <a:gd name="connsiteX3" fmla="*/ 372527 w 712985"/>
                <a:gd name="connsiteY3" fmla="*/ 6858000 h 6858000"/>
                <a:gd name="connsiteX4" fmla="*/ 372901 w 712985"/>
                <a:gd name="connsiteY4" fmla="*/ 6835810 h 6858000"/>
                <a:gd name="connsiteX5" fmla="*/ 363017 w 712985"/>
                <a:gd name="connsiteY5" fmla="*/ 6518145 h 6858000"/>
                <a:gd name="connsiteX6" fmla="*/ 310498 w 712985"/>
                <a:gd name="connsiteY6" fmla="*/ 6393936 h 6858000"/>
                <a:gd name="connsiteX7" fmla="*/ 305420 w 712985"/>
                <a:gd name="connsiteY7" fmla="*/ 6355564 h 6858000"/>
                <a:gd name="connsiteX8" fmla="*/ 311030 w 712985"/>
                <a:gd name="connsiteY8" fmla="*/ 6267729 h 6858000"/>
                <a:gd name="connsiteX9" fmla="*/ 281440 w 712985"/>
                <a:gd name="connsiteY9" fmla="*/ 6090959 h 6858000"/>
                <a:gd name="connsiteX10" fmla="*/ 258928 w 712985"/>
                <a:gd name="connsiteY10" fmla="*/ 6026981 h 6858000"/>
                <a:gd name="connsiteX11" fmla="*/ 245105 w 712985"/>
                <a:gd name="connsiteY11" fmla="*/ 5991615 h 6858000"/>
                <a:gd name="connsiteX12" fmla="*/ 197441 w 712985"/>
                <a:gd name="connsiteY12" fmla="*/ 5807458 h 6858000"/>
                <a:gd name="connsiteX13" fmla="*/ 159115 w 712985"/>
                <a:gd name="connsiteY13" fmla="*/ 5727356 h 6858000"/>
                <a:gd name="connsiteX14" fmla="*/ 152306 w 712985"/>
                <a:gd name="connsiteY14" fmla="*/ 5705270 h 6858000"/>
                <a:gd name="connsiteX15" fmla="*/ 150939 w 712985"/>
                <a:gd name="connsiteY15" fmla="*/ 5580441 h 6858000"/>
                <a:gd name="connsiteX16" fmla="*/ 187956 w 712985"/>
                <a:gd name="connsiteY16" fmla="*/ 5482729 h 6858000"/>
                <a:gd name="connsiteX17" fmla="*/ 201902 w 712985"/>
                <a:gd name="connsiteY17" fmla="*/ 5463053 h 6858000"/>
                <a:gd name="connsiteX18" fmla="*/ 168174 w 712985"/>
                <a:gd name="connsiteY18" fmla="*/ 5205662 h 6858000"/>
                <a:gd name="connsiteX19" fmla="*/ 157186 w 712985"/>
                <a:gd name="connsiteY19" fmla="*/ 5166766 h 6858000"/>
                <a:gd name="connsiteX20" fmla="*/ 163999 w 712985"/>
                <a:gd name="connsiteY20" fmla="*/ 4972256 h 6858000"/>
                <a:gd name="connsiteX21" fmla="*/ 163388 w 712985"/>
                <a:gd name="connsiteY21" fmla="*/ 4915833 h 6858000"/>
                <a:gd name="connsiteX22" fmla="*/ 166361 w 712985"/>
                <a:gd name="connsiteY22" fmla="*/ 4712964 h 6858000"/>
                <a:gd name="connsiteX23" fmla="*/ 140122 w 712985"/>
                <a:gd name="connsiteY23" fmla="*/ 4687152 h 6858000"/>
                <a:gd name="connsiteX24" fmla="*/ 73058 w 712985"/>
                <a:gd name="connsiteY24" fmla="*/ 4611951 h 6858000"/>
                <a:gd name="connsiteX25" fmla="*/ 3979 w 712985"/>
                <a:gd name="connsiteY25" fmla="*/ 4456771 h 6858000"/>
                <a:gd name="connsiteX26" fmla="*/ 2091 w 712985"/>
                <a:gd name="connsiteY26" fmla="*/ 4412781 h 6858000"/>
                <a:gd name="connsiteX27" fmla="*/ 75905 w 712985"/>
                <a:gd name="connsiteY27" fmla="*/ 4292897 h 6858000"/>
                <a:gd name="connsiteX28" fmla="*/ 104434 w 712985"/>
                <a:gd name="connsiteY28" fmla="*/ 4235333 h 6858000"/>
                <a:gd name="connsiteX29" fmla="*/ 151065 w 712985"/>
                <a:gd name="connsiteY29" fmla="*/ 4075686 h 6858000"/>
                <a:gd name="connsiteX30" fmla="*/ 161243 w 712985"/>
                <a:gd name="connsiteY30" fmla="*/ 4061695 h 6858000"/>
                <a:gd name="connsiteX31" fmla="*/ 286285 w 712985"/>
                <a:gd name="connsiteY31" fmla="*/ 3933862 h 6858000"/>
                <a:gd name="connsiteX32" fmla="*/ 306926 w 712985"/>
                <a:gd name="connsiteY32" fmla="*/ 3905847 h 6858000"/>
                <a:gd name="connsiteX33" fmla="*/ 340015 w 712985"/>
                <a:gd name="connsiteY33" fmla="*/ 3871199 h 6858000"/>
                <a:gd name="connsiteX34" fmla="*/ 400111 w 712985"/>
                <a:gd name="connsiteY34" fmla="*/ 3767743 h 6858000"/>
                <a:gd name="connsiteX35" fmla="*/ 409694 w 712985"/>
                <a:gd name="connsiteY35" fmla="*/ 3646690 h 6858000"/>
                <a:gd name="connsiteX36" fmla="*/ 428447 w 712985"/>
                <a:gd name="connsiteY36" fmla="*/ 3499752 h 6858000"/>
                <a:gd name="connsiteX37" fmla="*/ 445033 w 712985"/>
                <a:gd name="connsiteY37" fmla="*/ 3437349 h 6858000"/>
                <a:gd name="connsiteX38" fmla="*/ 471431 w 712985"/>
                <a:gd name="connsiteY38" fmla="*/ 3272018 h 6858000"/>
                <a:gd name="connsiteX39" fmla="*/ 495919 w 712985"/>
                <a:gd name="connsiteY39" fmla="*/ 3153432 h 6858000"/>
                <a:gd name="connsiteX40" fmla="*/ 499541 w 712985"/>
                <a:gd name="connsiteY40" fmla="*/ 2985907 h 6858000"/>
                <a:gd name="connsiteX41" fmla="*/ 491640 w 712985"/>
                <a:gd name="connsiteY41" fmla="*/ 2905697 h 6858000"/>
                <a:gd name="connsiteX42" fmla="*/ 586592 w 712985"/>
                <a:gd name="connsiteY42" fmla="*/ 2746325 h 6858000"/>
                <a:gd name="connsiteX43" fmla="*/ 647211 w 712985"/>
                <a:gd name="connsiteY43" fmla="*/ 2620857 h 6858000"/>
                <a:gd name="connsiteX44" fmla="*/ 598120 w 712985"/>
                <a:gd name="connsiteY44" fmla="*/ 2501248 h 6858000"/>
                <a:gd name="connsiteX45" fmla="*/ 560897 w 712985"/>
                <a:gd name="connsiteY45" fmla="*/ 2471368 h 6858000"/>
                <a:gd name="connsiteX46" fmla="*/ 506928 w 712985"/>
                <a:gd name="connsiteY46" fmla="*/ 2272389 h 6858000"/>
                <a:gd name="connsiteX47" fmla="*/ 474122 w 712985"/>
                <a:gd name="connsiteY47" fmla="*/ 1983284 h 6858000"/>
                <a:gd name="connsiteX48" fmla="*/ 349180 w 712985"/>
                <a:gd name="connsiteY48" fmla="*/ 1510207 h 6858000"/>
                <a:gd name="connsiteX49" fmla="*/ 306451 w 712985"/>
                <a:gd name="connsiteY49" fmla="*/ 1430003 h 6858000"/>
                <a:gd name="connsiteX50" fmla="*/ 287747 w 712985"/>
                <a:gd name="connsiteY50" fmla="*/ 1336633 h 6858000"/>
                <a:gd name="connsiteX51" fmla="*/ 304326 w 712985"/>
                <a:gd name="connsiteY51" fmla="*/ 1298229 h 6858000"/>
                <a:gd name="connsiteX52" fmla="*/ 317671 w 712985"/>
                <a:gd name="connsiteY52" fmla="*/ 1136667 h 6858000"/>
                <a:gd name="connsiteX53" fmla="*/ 314959 w 712985"/>
                <a:gd name="connsiteY53" fmla="*/ 1106522 h 6858000"/>
                <a:gd name="connsiteX54" fmla="*/ 290675 w 712985"/>
                <a:gd name="connsiteY54" fmla="*/ 1004980 h 6858000"/>
                <a:gd name="connsiteX55" fmla="*/ 272712 w 712985"/>
                <a:gd name="connsiteY55" fmla="*/ 910357 h 6858000"/>
                <a:gd name="connsiteX56" fmla="*/ 270963 w 712985"/>
                <a:gd name="connsiteY56" fmla="*/ 667028 h 6858000"/>
                <a:gd name="connsiteX57" fmla="*/ 244986 w 712985"/>
                <a:gd name="connsiteY57" fmla="*/ 483131 h 6858000"/>
                <a:gd name="connsiteX58" fmla="*/ 241465 w 712985"/>
                <a:gd name="connsiteY58" fmla="*/ 397465 h 6858000"/>
                <a:gd name="connsiteX59" fmla="*/ 244890 w 712985"/>
                <a:gd name="connsiteY59" fmla="*/ 348507 h 6858000"/>
                <a:gd name="connsiteX60" fmla="*/ 293439 w 712985"/>
                <a:gd name="connsiteY60" fmla="*/ 233141 h 6858000"/>
                <a:gd name="connsiteX61" fmla="*/ 300513 w 712985"/>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5" h="6858000">
                  <a:moveTo>
                    <a:pt x="280560" y="0"/>
                  </a:moveTo>
                  <a:lnTo>
                    <a:pt x="712985" y="0"/>
                  </a:lnTo>
                  <a:lnTo>
                    <a:pt x="712985"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4300" y="1354819"/>
            <a:ext cx="4593432" cy="2678363"/>
          </a:xfrm>
        </p:spPr>
        <p:txBody>
          <a:bodyPr vert="horz" lIns="91440" tIns="45720" rIns="91440" bIns="45720" rtlCol="0" anchor="b">
            <a:normAutofit/>
          </a:bodyPr>
          <a:lstStyle/>
          <a:p>
            <a:pPr algn="r" defTabSz="914400">
              <a:lnSpc>
                <a:spcPct val="90000"/>
              </a:lnSpc>
            </a:pPr>
            <a:r>
              <a:rPr lang="en-US" sz="5800" kern="1200">
                <a:solidFill>
                  <a:schemeClr val="bg1"/>
                </a:solidFill>
                <a:latin typeface="+mj-lt"/>
                <a:ea typeface="+mj-ea"/>
                <a:cs typeface="+mj-cs"/>
              </a:rPr>
              <a:t>Future of Autonomous Networking</a:t>
            </a:r>
          </a:p>
        </p:txBody>
      </p:sp>
      <p:sp>
        <p:nvSpPr>
          <p:cNvPr id="3" name="Content Placeholder 2"/>
          <p:cNvSpPr>
            <a:spLocks noGrp="1"/>
          </p:cNvSpPr>
          <p:nvPr>
            <p:ph idx="1"/>
          </p:nvPr>
        </p:nvSpPr>
        <p:spPr>
          <a:xfrm>
            <a:off x="3921526" y="4414179"/>
            <a:ext cx="4596206" cy="1476257"/>
          </a:xfrm>
        </p:spPr>
        <p:txBody>
          <a:bodyPr vert="horz" lIns="91440" tIns="45720" rIns="91440" bIns="45720" rtlCol="0">
            <a:normAutofit/>
          </a:bodyPr>
          <a:lstStyle/>
          <a:p>
            <a:pPr marL="0" indent="0" algn="r" defTabSz="914400">
              <a:lnSpc>
                <a:spcPct val="90000"/>
              </a:lnSpc>
              <a:spcBef>
                <a:spcPts val="1000"/>
              </a:spcBef>
              <a:buNone/>
            </a:pPr>
            <a:r>
              <a:rPr lang="en-US" sz="2400" kern="1200" dirty="0">
                <a:solidFill>
                  <a:schemeClr val="bg1"/>
                </a:solidFill>
                <a:latin typeface="+mn-lt"/>
                <a:ea typeface="+mn-ea"/>
                <a:cs typeface="+mn-cs"/>
              </a:rPr>
              <a:t>AI recommendations, automated remediation, self-healing networks.</a:t>
            </a:r>
          </a:p>
          <a:p>
            <a:pPr marL="0" indent="0" algn="r" defTabSz="914400">
              <a:lnSpc>
                <a:spcPct val="90000"/>
              </a:lnSpc>
              <a:spcBef>
                <a:spcPts val="1000"/>
              </a:spcBef>
              <a:buNone/>
            </a:pPr>
            <a:r>
              <a:rPr lang="en-US" sz="2400" dirty="0">
                <a:solidFill>
                  <a:schemeClr val="bg1"/>
                </a:solidFill>
              </a:rPr>
              <a:t>MCP Servers</a:t>
            </a:r>
            <a:endParaRPr lang="en-US" sz="2400" kern="1200" dirty="0">
              <a:solidFill>
                <a:schemeClr val="bg1"/>
              </a:solidFill>
              <a:latin typeface="+mn-lt"/>
              <a:ea typeface="+mn-ea"/>
              <a:cs typeface="+mn-cs"/>
            </a:endParaRPr>
          </a:p>
        </p:txBody>
      </p:sp>
      <p:sp>
        <p:nvSpPr>
          <p:cNvPr id="21" name="Freeform: Shape 20">
            <a:extLst>
              <a:ext uri="{FF2B5EF4-FFF2-40B4-BE49-F238E27FC236}">
                <a16:creationId xmlns:a16="http://schemas.microsoft.com/office/drawing/2014/main" id="{E253338B-EC15-4112-B0AA-4135021E9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429001"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431899EE-49A4-469F-BDB5-0A178C5510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72963" y="-1"/>
            <a:ext cx="663180" cy="6858001"/>
            <a:chOff x="3697284" y="-1"/>
            <a:chExt cx="884241" cy="6858001"/>
          </a:xfrm>
          <a:effectLst>
            <a:outerShdw blurRad="381000" dist="152400" algn="l" rotWithShape="0">
              <a:prstClr val="black">
                <a:alpha val="10000"/>
              </a:prstClr>
            </a:outerShdw>
          </a:effectLst>
        </p:grpSpPr>
        <p:sp>
          <p:nvSpPr>
            <p:cNvPr id="24" name="Freeform: Shape 23">
              <a:extLst>
                <a:ext uri="{FF2B5EF4-FFF2-40B4-BE49-F238E27FC236}">
                  <a16:creationId xmlns:a16="http://schemas.microsoft.com/office/drawing/2014/main" id="{463E0550-0AFD-458E-A821-787F4CB6F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9BC5702A-BA45-4A2C-99DC-525993A9C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245" y="873720"/>
            <a:ext cx="7900987"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287066" y="1263652"/>
            <a:ext cx="6561534" cy="1806779"/>
          </a:xfrm>
        </p:spPr>
        <p:txBody>
          <a:bodyPr vert="horz" lIns="91440" tIns="45720" rIns="91440" bIns="45720" rtlCol="0" anchor="b">
            <a:normAutofit/>
          </a:bodyPr>
          <a:lstStyle/>
          <a:p>
            <a:pPr algn="l" defTabSz="914400">
              <a:lnSpc>
                <a:spcPct val="90000"/>
              </a:lnSpc>
            </a:pPr>
            <a:r>
              <a:rPr lang="en-US" sz="6300" kern="1200">
                <a:solidFill>
                  <a:schemeClr val="bg1"/>
                </a:solidFill>
                <a:latin typeface="+mj-lt"/>
                <a:ea typeface="+mj-ea"/>
                <a:cs typeface="+mj-cs"/>
              </a:rPr>
              <a:t>Key Takeaways</a:t>
            </a:r>
          </a:p>
        </p:txBody>
      </p:sp>
      <p:sp>
        <p:nvSpPr>
          <p:cNvPr id="3" name="Content Placeholder 2"/>
          <p:cNvSpPr>
            <a:spLocks noGrp="1"/>
          </p:cNvSpPr>
          <p:nvPr>
            <p:ph idx="1"/>
          </p:nvPr>
        </p:nvSpPr>
        <p:spPr>
          <a:xfrm>
            <a:off x="1284685" y="3451428"/>
            <a:ext cx="5899547" cy="884538"/>
          </a:xfrm>
        </p:spPr>
        <p:txBody>
          <a:bodyPr vert="horz" wrap="square" lIns="91440" tIns="45720" rIns="91440" bIns="45720" rtlCol="0">
            <a:normAutofit fontScale="62500" lnSpcReduction="20000"/>
          </a:bodyPr>
          <a:lstStyle/>
          <a:p>
            <a:r>
              <a:rPr lang="en-US" sz="2400" dirty="0">
                <a:solidFill>
                  <a:schemeClr val="bg1"/>
                </a:solidFill>
              </a:rPr>
              <a:t>“The question is no longer whether the network is up. The question is whether users can successfully accomplish what they came to do. Modern network assurance shifts our focus from infrastructure health to user experience.”</a:t>
            </a:r>
          </a:p>
        </p:txBody>
      </p:sp>
      <p:grpSp>
        <p:nvGrpSpPr>
          <p:cNvPr id="12"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3630" y="3637714"/>
            <a:ext cx="7859836" cy="2198910"/>
            <a:chOff x="839281" y="3610818"/>
            <a:chExt cx="10479782" cy="2198910"/>
          </a:xfrm>
        </p:grpSpPr>
        <p:sp>
          <p:nvSpPr>
            <p:cNvPr id="13"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4300" y="1354819"/>
            <a:ext cx="4593432" cy="2678363"/>
          </a:xfrm>
        </p:spPr>
        <p:txBody>
          <a:bodyPr vert="horz" lIns="91440" tIns="45720" rIns="91440" bIns="45720" rtlCol="0" anchor="b">
            <a:normAutofit/>
          </a:bodyPr>
          <a:lstStyle/>
          <a:p>
            <a:pPr algn="r" defTabSz="914400">
              <a:lnSpc>
                <a:spcPct val="90000"/>
              </a:lnSpc>
            </a:pPr>
            <a:r>
              <a:rPr lang="en-US" sz="5800" kern="1200">
                <a:solidFill>
                  <a:schemeClr val="bg1"/>
                </a:solidFill>
                <a:latin typeface="+mj-lt"/>
                <a:ea typeface="+mj-ea"/>
                <a:cs typeface="+mj-cs"/>
              </a:rPr>
              <a:t>The Evolution of Wi‑Fi Validation</a:t>
            </a:r>
          </a:p>
        </p:txBody>
      </p:sp>
      <p:sp>
        <p:nvSpPr>
          <p:cNvPr id="3" name="Content Placeholder 2"/>
          <p:cNvSpPr>
            <a:spLocks noGrp="1"/>
          </p:cNvSpPr>
          <p:nvPr>
            <p:ph idx="1"/>
          </p:nvPr>
        </p:nvSpPr>
        <p:spPr>
          <a:xfrm>
            <a:off x="3921526" y="4414180"/>
            <a:ext cx="4596206" cy="884538"/>
          </a:xfrm>
        </p:spPr>
        <p:txBody>
          <a:bodyPr vert="horz" lIns="91440" tIns="45720" rIns="91440" bIns="45720" rtlCol="0">
            <a:normAutofit/>
          </a:bodyPr>
          <a:lstStyle/>
          <a:p>
            <a:pPr marL="0" indent="0" algn="r" defTabSz="914400">
              <a:lnSpc>
                <a:spcPct val="90000"/>
              </a:lnSpc>
              <a:spcBef>
                <a:spcPts val="1000"/>
              </a:spcBef>
              <a:buNone/>
            </a:pPr>
            <a:r>
              <a:rPr lang="en-US" sz="2000" kern="1200">
                <a:solidFill>
                  <a:schemeClr val="bg1"/>
                </a:solidFill>
                <a:latin typeface="+mn-lt"/>
                <a:ea typeface="+mn-ea"/>
                <a:cs typeface="+mn-cs"/>
              </a:rPr>
              <a:t>Traditional surveys are no longer enough. User experience is the new success metric.</a:t>
            </a:r>
          </a:p>
        </p:txBody>
      </p:sp>
      <p:sp>
        <p:nvSpPr>
          <p:cNvPr id="10" name="Freeform: Shape 9">
            <a:extLst>
              <a:ext uri="{FF2B5EF4-FFF2-40B4-BE49-F238E27FC236}">
                <a16:creationId xmlns:a16="http://schemas.microsoft.com/office/drawing/2014/main" id="{E253338B-EC15-4112-B0AA-4135021E9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429001"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431899EE-49A4-469F-BDB5-0A178C5510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72963" y="-1"/>
            <a:ext cx="663180"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463E0550-0AFD-458E-A821-787F4CB6F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BC5702A-BA45-4A2C-99DC-525993A9C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524344-6823-49EA-89D4-E36A82A9F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7066" y="1354820"/>
            <a:ext cx="6561534" cy="2369988"/>
          </a:xfrm>
        </p:spPr>
        <p:txBody>
          <a:bodyPr vert="horz" lIns="91440" tIns="45720" rIns="91440" bIns="45720" rtlCol="0" anchor="b">
            <a:normAutofit/>
          </a:bodyPr>
          <a:lstStyle/>
          <a:p>
            <a:pPr algn="l" defTabSz="914400">
              <a:lnSpc>
                <a:spcPct val="90000"/>
              </a:lnSpc>
            </a:pPr>
            <a:r>
              <a:rPr lang="en-US" sz="6300" kern="1200">
                <a:solidFill>
                  <a:schemeClr val="bg1"/>
                </a:solidFill>
                <a:latin typeface="+mj-lt"/>
                <a:ea typeface="+mj-ea"/>
                <a:cs typeface="+mj-cs"/>
              </a:rPr>
              <a:t>Why Networks Are Harder Today</a:t>
            </a:r>
          </a:p>
        </p:txBody>
      </p:sp>
      <p:sp>
        <p:nvSpPr>
          <p:cNvPr id="3" name="Content Placeholder 2"/>
          <p:cNvSpPr>
            <a:spLocks noGrp="1"/>
          </p:cNvSpPr>
          <p:nvPr>
            <p:ph idx="1"/>
          </p:nvPr>
        </p:nvSpPr>
        <p:spPr>
          <a:xfrm>
            <a:off x="1284685" y="4105804"/>
            <a:ext cx="5899547" cy="1920136"/>
          </a:xfrm>
        </p:spPr>
        <p:txBody>
          <a:bodyPr vert="horz" wrap="square" lIns="91440" tIns="45720" rIns="91440" bIns="45720" rtlCol="0">
            <a:normAutofit/>
          </a:bodyPr>
          <a:lstStyle/>
          <a:p>
            <a:pPr marL="0" indent="0" defTabSz="914400">
              <a:lnSpc>
                <a:spcPct val="90000"/>
              </a:lnSpc>
              <a:spcBef>
                <a:spcPts val="1000"/>
              </a:spcBef>
              <a:buNone/>
            </a:pPr>
            <a:r>
              <a:rPr lang="en-US" sz="2400" kern="1200" dirty="0">
                <a:solidFill>
                  <a:schemeClr val="bg1"/>
                </a:solidFill>
                <a:latin typeface="+mn-lt"/>
                <a:ea typeface="+mn-ea"/>
                <a:cs typeface="+mn-cs"/>
              </a:rPr>
              <a:t>Wi‑Fi 6E/7, cloud apps, voice/video, IoT</a:t>
            </a:r>
          </a:p>
        </p:txBody>
      </p:sp>
      <p:grpSp>
        <p:nvGrpSpPr>
          <p:cNvPr id="10" name="Group 9">
            <a:extLst>
              <a:ext uri="{FF2B5EF4-FFF2-40B4-BE49-F238E27FC236}">
                <a16:creationId xmlns:a16="http://schemas.microsoft.com/office/drawing/2014/main" id="{83F0465A-8953-42AC-8F67-7B9A54E660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7841659" cy="715482"/>
            <a:chOff x="0" y="6142518"/>
            <a:chExt cx="10455568" cy="715482"/>
          </a:xfrm>
          <a:effectLst>
            <a:outerShdw blurRad="381000" dist="152400" dir="16200000" algn="ctr" rotWithShape="0">
              <a:srgbClr val="000000">
                <a:alpha val="10000"/>
              </a:srgbClr>
            </a:outerShdw>
          </a:effectLst>
        </p:grpSpPr>
        <p:sp>
          <p:nvSpPr>
            <p:cNvPr id="11" name="Freeform: Shape 10">
              <a:extLst>
                <a:ext uri="{FF2B5EF4-FFF2-40B4-BE49-F238E27FC236}">
                  <a16:creationId xmlns:a16="http://schemas.microsoft.com/office/drawing/2014/main" id="{50CE1BBA-977A-4210-A80D-8A0BAAA18B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71E1A328-D621-4993-B11B-011ED169AC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13" name="Freeform: Shape 12">
                <a:extLst>
                  <a:ext uri="{FF2B5EF4-FFF2-40B4-BE49-F238E27FC236}">
                    <a16:creationId xmlns:a16="http://schemas.microsoft.com/office/drawing/2014/main" id="{41D2543A-0A6F-4980-98CA-658AA8EEA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D0F2937-CF06-453C-B076-800064AEB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4300" y="1354819"/>
            <a:ext cx="4593432" cy="2678363"/>
          </a:xfrm>
        </p:spPr>
        <p:txBody>
          <a:bodyPr vert="horz" lIns="91440" tIns="45720" rIns="91440" bIns="45720" rtlCol="0" anchor="b">
            <a:normAutofit/>
          </a:bodyPr>
          <a:lstStyle/>
          <a:p>
            <a:pPr algn="r" defTabSz="914400">
              <a:lnSpc>
                <a:spcPct val="90000"/>
              </a:lnSpc>
            </a:pPr>
            <a:r>
              <a:rPr lang="en-US" sz="5800" kern="1200">
                <a:solidFill>
                  <a:schemeClr val="bg1"/>
                </a:solidFill>
                <a:latin typeface="+mj-lt"/>
                <a:ea typeface="+mj-ea"/>
                <a:cs typeface="+mj-cs"/>
              </a:rPr>
              <a:t>From Reactive to Proactive</a:t>
            </a:r>
          </a:p>
        </p:txBody>
      </p:sp>
      <p:sp>
        <p:nvSpPr>
          <p:cNvPr id="3" name="Content Placeholder 2"/>
          <p:cNvSpPr>
            <a:spLocks noGrp="1"/>
          </p:cNvSpPr>
          <p:nvPr>
            <p:ph idx="1"/>
          </p:nvPr>
        </p:nvSpPr>
        <p:spPr>
          <a:xfrm>
            <a:off x="3921526" y="4414180"/>
            <a:ext cx="4596206" cy="884538"/>
          </a:xfrm>
        </p:spPr>
        <p:txBody>
          <a:bodyPr vert="horz" lIns="91440" tIns="45720" rIns="91440" bIns="45720" rtlCol="0">
            <a:normAutofit/>
          </a:bodyPr>
          <a:lstStyle/>
          <a:p>
            <a:pPr marL="0" indent="0" algn="r" defTabSz="914400">
              <a:lnSpc>
                <a:spcPct val="90000"/>
              </a:lnSpc>
              <a:spcBef>
                <a:spcPts val="1000"/>
              </a:spcBef>
              <a:buNone/>
            </a:pPr>
            <a:r>
              <a:rPr lang="en-US" sz="2200" kern="1200">
                <a:solidFill>
                  <a:schemeClr val="bg1"/>
                </a:solidFill>
                <a:latin typeface="+mn-lt"/>
                <a:ea typeface="+mn-ea"/>
                <a:cs typeface="+mn-cs"/>
              </a:rPr>
              <a:t>Continuous validation and assurance replace reactive troubleshooting.</a:t>
            </a:r>
          </a:p>
        </p:txBody>
      </p:sp>
      <p:sp>
        <p:nvSpPr>
          <p:cNvPr id="10" name="Freeform: Shape 9">
            <a:extLst>
              <a:ext uri="{FF2B5EF4-FFF2-40B4-BE49-F238E27FC236}">
                <a16:creationId xmlns:a16="http://schemas.microsoft.com/office/drawing/2014/main" id="{E253338B-EC15-4112-B0AA-4135021E9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429001"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431899EE-49A4-469F-BDB5-0A178C5510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72963" y="-1"/>
            <a:ext cx="663180"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463E0550-0AFD-458E-A821-787F4CB6F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BC5702A-BA45-4A2C-99DC-525993A9C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9CB0874-88B8-43D3-B0B6-C32F790F7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4BFD067A-52BE-40EE-B7CA-391830B9A2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2561771"/>
            <a:chOff x="0" y="0"/>
            <a:chExt cx="12192000" cy="2561771"/>
          </a:xfrm>
        </p:grpSpPr>
        <p:sp>
          <p:nvSpPr>
            <p:cNvPr id="22" name="Freeform: Shape 21">
              <a:extLst>
                <a:ext uri="{FF2B5EF4-FFF2-40B4-BE49-F238E27FC236}">
                  <a16:creationId xmlns:a16="http://schemas.microsoft.com/office/drawing/2014/main" id="{1CDA7855-806B-4A02-9C19-24872E4D8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2561771"/>
            </a:xfrm>
            <a:custGeom>
              <a:avLst/>
              <a:gdLst>
                <a:gd name="connsiteX0" fmla="*/ 0 w 12192000"/>
                <a:gd name="connsiteY0" fmla="*/ 0 h 2561771"/>
                <a:gd name="connsiteX1" fmla="*/ 12192000 w 12192000"/>
                <a:gd name="connsiteY1" fmla="*/ 0 h 2561771"/>
                <a:gd name="connsiteX2" fmla="*/ 12192000 w 12192000"/>
                <a:gd name="connsiteY2" fmla="*/ 2359863 h 2561771"/>
                <a:gd name="connsiteX3" fmla="*/ 6364514 w 12192000"/>
                <a:gd name="connsiteY3" fmla="*/ 2561771 h 2561771"/>
                <a:gd name="connsiteX4" fmla="*/ 1981200 w 12192000"/>
                <a:gd name="connsiteY4" fmla="*/ 2278742 h 2561771"/>
                <a:gd name="connsiteX5" fmla="*/ 0 w 12192000"/>
                <a:gd name="connsiteY5" fmla="*/ 2343277 h 25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561771">
                  <a:moveTo>
                    <a:pt x="0" y="0"/>
                  </a:moveTo>
                  <a:lnTo>
                    <a:pt x="12192000" y="0"/>
                  </a:lnTo>
                  <a:lnTo>
                    <a:pt x="12192000" y="2359863"/>
                  </a:lnTo>
                  <a:lnTo>
                    <a:pt x="6364514" y="2561771"/>
                  </a:lnTo>
                  <a:lnTo>
                    <a:pt x="1981200" y="2278742"/>
                  </a:lnTo>
                  <a:lnTo>
                    <a:pt x="0" y="234327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3AFE70DE-5BEC-4E54-98D2-48C13E1491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2561771"/>
            </a:xfrm>
            <a:custGeom>
              <a:avLst/>
              <a:gdLst>
                <a:gd name="connsiteX0" fmla="*/ 0 w 12192000"/>
                <a:gd name="connsiteY0" fmla="*/ 0 h 2561771"/>
                <a:gd name="connsiteX1" fmla="*/ 12192000 w 12192000"/>
                <a:gd name="connsiteY1" fmla="*/ 0 h 2561771"/>
                <a:gd name="connsiteX2" fmla="*/ 12192000 w 12192000"/>
                <a:gd name="connsiteY2" fmla="*/ 2359863 h 2561771"/>
                <a:gd name="connsiteX3" fmla="*/ 6364514 w 12192000"/>
                <a:gd name="connsiteY3" fmla="*/ 2561771 h 2561771"/>
                <a:gd name="connsiteX4" fmla="*/ 1981200 w 12192000"/>
                <a:gd name="connsiteY4" fmla="*/ 2278742 h 2561771"/>
                <a:gd name="connsiteX5" fmla="*/ 0 w 12192000"/>
                <a:gd name="connsiteY5" fmla="*/ 2343277 h 25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561771">
                  <a:moveTo>
                    <a:pt x="0" y="0"/>
                  </a:moveTo>
                  <a:lnTo>
                    <a:pt x="12192000" y="0"/>
                  </a:lnTo>
                  <a:lnTo>
                    <a:pt x="12192000" y="2359863"/>
                  </a:lnTo>
                  <a:lnTo>
                    <a:pt x="6364514" y="2561771"/>
                  </a:lnTo>
                  <a:lnTo>
                    <a:pt x="1981200" y="2278742"/>
                  </a:lnTo>
                  <a:lnTo>
                    <a:pt x="0" y="2343277"/>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nvPr>
        </p:nvSpPr>
        <p:spPr>
          <a:xfrm>
            <a:off x="1284686" y="1040400"/>
            <a:ext cx="5899545" cy="707886"/>
          </a:xfrm>
        </p:spPr>
        <p:txBody>
          <a:bodyPr anchor="b">
            <a:normAutofit/>
          </a:bodyPr>
          <a:lstStyle/>
          <a:p>
            <a:r>
              <a:rPr lang="en-US" sz="3500"/>
              <a:t>Network Assurance Lifecycle</a:t>
            </a:r>
          </a:p>
        </p:txBody>
      </p:sp>
      <p:grpSp>
        <p:nvGrpSpPr>
          <p:cNvPr id="25" name="Group 24">
            <a:extLst>
              <a:ext uri="{FF2B5EF4-FFF2-40B4-BE49-F238E27FC236}">
                <a16:creationId xmlns:a16="http://schemas.microsoft.com/office/drawing/2014/main" id="{C15B8CC4-8CCE-428F-AE7E-28D178984C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0" y="2027156"/>
            <a:ext cx="9144000" cy="757168"/>
            <a:chOff x="0" y="2959818"/>
            <a:chExt cx="12192000" cy="757168"/>
          </a:xfrm>
        </p:grpSpPr>
        <p:sp>
          <p:nvSpPr>
            <p:cNvPr id="26" name="Freeform: Shape 25">
              <a:extLst>
                <a:ext uri="{FF2B5EF4-FFF2-40B4-BE49-F238E27FC236}">
                  <a16:creationId xmlns:a16="http://schemas.microsoft.com/office/drawing/2014/main" id="{A6359FA2-E374-4073-8269-E10D2AE74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9A1F0E66-9B5E-4980-8AEC-B4D144B48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p:cNvSpPr>
            <a:spLocks noGrp="1"/>
          </p:cNvSpPr>
          <p:nvPr>
            <p:ph idx="1"/>
          </p:nvPr>
        </p:nvSpPr>
        <p:spPr>
          <a:xfrm>
            <a:off x="1284685" y="3070719"/>
            <a:ext cx="5899546" cy="2937969"/>
          </a:xfrm>
        </p:spPr>
        <p:txBody>
          <a:bodyPr>
            <a:normAutofit/>
          </a:bodyPr>
          <a:lstStyle/>
          <a:p>
            <a:r>
              <a:rPr lang="en-US" sz="2100">
                <a:solidFill>
                  <a:schemeClr val="tx1">
                    <a:alpha val="80000"/>
                  </a:schemeClr>
                </a:solidFill>
              </a:rPr>
              <a:t>Design → Validate → Monitor → Assure → Automate</a:t>
            </a:r>
          </a:p>
        </p:txBody>
      </p:sp>
    </p:spTree>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9144000" cy="3561989"/>
            <a:chOff x="0" y="3296011"/>
            <a:chExt cx="12192000" cy="3561989"/>
          </a:xfrm>
          <a:effectLst>
            <a:outerShdw blurRad="254000" dist="152400" dir="16200000" rotWithShape="0">
              <a:prstClr val="black">
                <a:alpha val="10000"/>
              </a:prstClr>
            </a:outerShdw>
          </a:effectLst>
        </p:grpSpPr>
        <p:grpSp>
          <p:nvGrpSpPr>
            <p:cNvPr id="24" name="Group 23">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28" name="Freeform: Shape 27">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5" name="Group 24">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26" name="Freeform: Shape 25">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3">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p:cNvSpPr>
            <a:spLocks noGrp="1"/>
          </p:cNvSpPr>
          <p:nvPr>
            <p:ph type="title"/>
          </p:nvPr>
        </p:nvSpPr>
        <p:spPr>
          <a:xfrm>
            <a:off x="628649" y="1120676"/>
            <a:ext cx="5266135" cy="2308324"/>
          </a:xfrm>
        </p:spPr>
        <p:txBody>
          <a:bodyPr vert="horz" lIns="91440" tIns="45720" rIns="91440" bIns="45720" rtlCol="0" anchor="b">
            <a:normAutofit/>
          </a:bodyPr>
          <a:lstStyle/>
          <a:p>
            <a:pPr algn="l" defTabSz="914400">
              <a:lnSpc>
                <a:spcPct val="90000"/>
              </a:lnSpc>
            </a:pPr>
            <a:r>
              <a:rPr lang="en-US" sz="6300" kern="1200" dirty="0" err="1">
                <a:solidFill>
                  <a:schemeClr val="bg1"/>
                </a:solidFill>
                <a:latin typeface="+mj-lt"/>
                <a:ea typeface="+mj-ea"/>
                <a:cs typeface="+mj-cs"/>
              </a:rPr>
              <a:t>Ekahau</a:t>
            </a:r>
            <a:r>
              <a:rPr lang="en-US" sz="6300" kern="1200" dirty="0">
                <a:solidFill>
                  <a:schemeClr val="bg1"/>
                </a:solidFill>
                <a:latin typeface="+mj-lt"/>
                <a:ea typeface="+mj-ea"/>
                <a:cs typeface="+mj-cs"/>
              </a:rPr>
              <a:t> and </a:t>
            </a:r>
            <a:r>
              <a:rPr lang="en-US" sz="6300" kern="1200" dirty="0" err="1">
                <a:solidFill>
                  <a:schemeClr val="bg1"/>
                </a:solidFill>
                <a:latin typeface="+mj-lt"/>
                <a:ea typeface="+mj-ea"/>
                <a:cs typeface="+mj-cs"/>
              </a:rPr>
              <a:t>Speedtest.net</a:t>
            </a:r>
            <a:endParaRPr lang="en-US" sz="6300" kern="1200" dirty="0">
              <a:solidFill>
                <a:schemeClr val="bg1"/>
              </a:solidFill>
              <a:latin typeface="+mj-lt"/>
              <a:ea typeface="+mj-ea"/>
              <a:cs typeface="+mj-cs"/>
            </a:endParaRPr>
          </a:p>
        </p:txBody>
      </p:sp>
      <p:sp>
        <p:nvSpPr>
          <p:cNvPr id="3" name="Content Placeholder 2"/>
          <p:cNvSpPr>
            <a:spLocks noGrp="1"/>
          </p:cNvSpPr>
          <p:nvPr>
            <p:ph idx="1"/>
          </p:nvPr>
        </p:nvSpPr>
        <p:spPr>
          <a:xfrm>
            <a:off x="626268" y="3809999"/>
            <a:ext cx="5269314" cy="1012778"/>
          </a:xfrm>
        </p:spPr>
        <p:txBody>
          <a:bodyPr vert="horz" lIns="91440" tIns="45720" rIns="91440" bIns="45720" rtlCol="0">
            <a:normAutofit/>
          </a:bodyPr>
          <a:lstStyle/>
          <a:p>
            <a:pPr marL="0" indent="0" defTabSz="914400">
              <a:lnSpc>
                <a:spcPct val="90000"/>
              </a:lnSpc>
              <a:spcBef>
                <a:spcPts val="1000"/>
              </a:spcBef>
              <a:buNone/>
            </a:pPr>
            <a:r>
              <a:rPr lang="en-US" sz="2400" kern="1200" dirty="0">
                <a:solidFill>
                  <a:schemeClr val="bg1"/>
                </a:solidFill>
                <a:latin typeface="+mn-lt"/>
                <a:ea typeface="+mn-ea"/>
                <a:cs typeface="+mn-cs"/>
              </a:rPr>
              <a:t>Predictive design, capacity planning, collaboration, and documentation.</a:t>
            </a:r>
          </a:p>
        </p:txBody>
      </p:sp>
      <p:pic>
        <p:nvPicPr>
          <p:cNvPr id="5" name="Picture 4">
            <a:extLst>
              <a:ext uri="{FF2B5EF4-FFF2-40B4-BE49-F238E27FC236}">
                <a16:creationId xmlns:a16="http://schemas.microsoft.com/office/drawing/2014/main" id="{D3E734F7-E4AA-D8EA-194D-4A581C909D4A}"/>
              </a:ext>
            </a:extLst>
          </p:cNvPr>
          <p:cNvPicPr>
            <a:picLocks noChangeAspect="1"/>
          </p:cNvPicPr>
          <p:nvPr/>
        </p:nvPicPr>
        <p:blipFill>
          <a:blip r:embed="rId4"/>
          <a:stretch>
            <a:fillRect/>
          </a:stretch>
        </p:blipFill>
        <p:spPr>
          <a:xfrm>
            <a:off x="5343604" y="267790"/>
            <a:ext cx="3500181" cy="2007048"/>
          </a:xfrm>
          <a:prstGeom prst="rect">
            <a:avLst/>
          </a:prstGeom>
        </p:spPr>
      </p:pic>
      <p:pic>
        <p:nvPicPr>
          <p:cNvPr id="6" name="Online Media 5" descr="Throughput Testing and Active Survey Analysis | Ferney Muñoz | WLPC Phoenix 2026">
            <a:hlinkClick r:id="" action="ppaction://media"/>
            <a:extLst>
              <a:ext uri="{FF2B5EF4-FFF2-40B4-BE49-F238E27FC236}">
                <a16:creationId xmlns:a16="http://schemas.microsoft.com/office/drawing/2014/main" id="{96BCCA4F-913C-FE44-2E17-37A6F3BDC7AD}"/>
              </a:ext>
            </a:extLst>
          </p:cNvPr>
          <p:cNvPicPr>
            <a:picLocks noRot="1" noChangeAspect="1"/>
          </p:cNvPicPr>
          <p:nvPr>
            <a:videoFile r:link="rId1"/>
          </p:nvPr>
        </p:nvPicPr>
        <p:blipFill>
          <a:blip r:embed="rId5"/>
          <a:stretch>
            <a:fillRect/>
          </a:stretch>
        </p:blipFill>
        <p:spPr>
          <a:xfrm>
            <a:off x="5559290" y="4432295"/>
            <a:ext cx="3068807" cy="17338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9144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p:cNvSpPr>
            <a:spLocks noGrp="1"/>
          </p:cNvSpPr>
          <p:nvPr>
            <p:ph type="title"/>
          </p:nvPr>
        </p:nvSpPr>
        <p:spPr>
          <a:xfrm>
            <a:off x="628649" y="1120676"/>
            <a:ext cx="5266135" cy="2308324"/>
          </a:xfrm>
        </p:spPr>
        <p:txBody>
          <a:bodyPr vert="horz" lIns="91440" tIns="45720" rIns="91440" bIns="45720" rtlCol="0" anchor="b">
            <a:normAutofit/>
          </a:bodyPr>
          <a:lstStyle/>
          <a:p>
            <a:pPr algn="l" defTabSz="914400">
              <a:lnSpc>
                <a:spcPct val="90000"/>
              </a:lnSpc>
            </a:pPr>
            <a:r>
              <a:rPr lang="en-US" sz="6300" kern="1200">
                <a:solidFill>
                  <a:schemeClr val="bg1"/>
                </a:solidFill>
                <a:latin typeface="+mj-lt"/>
                <a:ea typeface="+mj-ea"/>
                <a:cs typeface="+mj-cs"/>
              </a:rPr>
              <a:t>Sidos</a:t>
            </a:r>
          </a:p>
        </p:txBody>
      </p:sp>
      <p:sp>
        <p:nvSpPr>
          <p:cNvPr id="3" name="Content Placeholder 2"/>
          <p:cNvSpPr>
            <a:spLocks noGrp="1"/>
          </p:cNvSpPr>
          <p:nvPr>
            <p:ph idx="1"/>
          </p:nvPr>
        </p:nvSpPr>
        <p:spPr>
          <a:xfrm>
            <a:off x="626268" y="3809999"/>
            <a:ext cx="5269314" cy="1012778"/>
          </a:xfrm>
        </p:spPr>
        <p:txBody>
          <a:bodyPr vert="horz" lIns="91440" tIns="45720" rIns="91440" bIns="45720" rtlCol="0">
            <a:normAutofit/>
          </a:bodyPr>
          <a:lstStyle/>
          <a:p>
            <a:pPr marL="0" indent="0" defTabSz="914400">
              <a:lnSpc>
                <a:spcPct val="90000"/>
              </a:lnSpc>
              <a:spcBef>
                <a:spcPts val="1000"/>
              </a:spcBef>
              <a:buNone/>
            </a:pPr>
            <a:r>
              <a:rPr lang="en-US" sz="2400" kern="1200">
                <a:solidFill>
                  <a:schemeClr val="bg1"/>
                </a:solidFill>
                <a:latin typeface="+mn-lt"/>
                <a:ea typeface="+mn-ea"/>
                <a:cs typeface="+mn-cs"/>
              </a:rPr>
              <a:t>Automated workflows, service assurance, and continuous testing.</a:t>
            </a:r>
          </a:p>
        </p:txBody>
      </p:sp>
      <p:pic>
        <p:nvPicPr>
          <p:cNvPr id="5" name="Picture 4">
            <a:extLst>
              <a:ext uri="{FF2B5EF4-FFF2-40B4-BE49-F238E27FC236}">
                <a16:creationId xmlns:a16="http://schemas.microsoft.com/office/drawing/2014/main" id="{FED87A3E-A318-2F4D-0C20-FCC4BC4B4821}"/>
              </a:ext>
            </a:extLst>
          </p:cNvPr>
          <p:cNvPicPr>
            <a:picLocks noChangeAspect="1"/>
          </p:cNvPicPr>
          <p:nvPr/>
        </p:nvPicPr>
        <p:blipFill>
          <a:blip r:embed="rId3"/>
          <a:stretch>
            <a:fillRect/>
          </a:stretch>
        </p:blipFill>
        <p:spPr>
          <a:xfrm>
            <a:off x="3923414" y="264052"/>
            <a:ext cx="4785565" cy="2551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04A6F6-B9C1-74E0-AEC2-248FC38D5956}"/>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37962F6D-E5F9-3B0B-A38C-411810A35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478F535D-C416-52DD-0F79-9ACB858EB9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9144000" cy="3561989"/>
            <a:chOff x="0" y="3296011"/>
            <a:chExt cx="12192000" cy="3561989"/>
          </a:xfrm>
          <a:effectLst>
            <a:outerShdw blurRad="254000" dist="152400" dir="16200000" rotWithShape="0">
              <a:prstClr val="black">
                <a:alpha val="10000"/>
              </a:prstClr>
            </a:outerShdw>
          </a:effectLst>
        </p:grpSpPr>
        <p:grpSp>
          <p:nvGrpSpPr>
            <p:cNvPr id="24" name="Group 23">
              <a:extLst>
                <a:ext uri="{FF2B5EF4-FFF2-40B4-BE49-F238E27FC236}">
                  <a16:creationId xmlns:a16="http://schemas.microsoft.com/office/drawing/2014/main" id="{2EB19B54-4262-E82F-7A96-C171EF78FA1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28" name="Freeform: Shape 27">
                <a:extLst>
                  <a:ext uri="{FF2B5EF4-FFF2-40B4-BE49-F238E27FC236}">
                    <a16:creationId xmlns:a16="http://schemas.microsoft.com/office/drawing/2014/main" id="{06F1905D-75D6-05ED-5322-75CC6BCD0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E032A1D3-7D17-5FDD-0196-856E3CF1E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5" name="Group 24">
              <a:extLst>
                <a:ext uri="{FF2B5EF4-FFF2-40B4-BE49-F238E27FC236}">
                  <a16:creationId xmlns:a16="http://schemas.microsoft.com/office/drawing/2014/main" id="{C842EE73-602E-D75B-7E04-C5008C93C9B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26" name="Freeform: Shape 25">
                <a:extLst>
                  <a:ext uri="{FF2B5EF4-FFF2-40B4-BE49-F238E27FC236}">
                    <a16:creationId xmlns:a16="http://schemas.microsoft.com/office/drawing/2014/main" id="{BA4CA4C1-5655-6AD2-F6BE-70348B3371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AC712EA4-32A7-0604-D3FB-7E21F7E61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90FA3D51-9E91-D3C5-FBF2-5E87003699ED}"/>
              </a:ext>
            </a:extLst>
          </p:cNvPr>
          <p:cNvSpPr>
            <a:spLocks noGrp="1"/>
          </p:cNvSpPr>
          <p:nvPr>
            <p:ph type="title"/>
          </p:nvPr>
        </p:nvSpPr>
        <p:spPr>
          <a:xfrm>
            <a:off x="628649" y="1120676"/>
            <a:ext cx="5266135" cy="2308324"/>
          </a:xfrm>
        </p:spPr>
        <p:txBody>
          <a:bodyPr vert="horz" lIns="91440" tIns="45720" rIns="91440" bIns="45720" rtlCol="0" anchor="b">
            <a:normAutofit/>
          </a:bodyPr>
          <a:lstStyle/>
          <a:p>
            <a:pPr algn="l" defTabSz="914400">
              <a:lnSpc>
                <a:spcPct val="90000"/>
              </a:lnSpc>
            </a:pPr>
            <a:r>
              <a:rPr lang="en-US" sz="6300" kern="1200">
                <a:solidFill>
                  <a:schemeClr val="bg1"/>
                </a:solidFill>
                <a:latin typeface="+mj-lt"/>
                <a:ea typeface="+mj-ea"/>
                <a:cs typeface="+mj-cs"/>
              </a:rPr>
              <a:t>Hamina</a:t>
            </a:r>
          </a:p>
        </p:txBody>
      </p:sp>
      <p:sp>
        <p:nvSpPr>
          <p:cNvPr id="3" name="Content Placeholder 2">
            <a:extLst>
              <a:ext uri="{FF2B5EF4-FFF2-40B4-BE49-F238E27FC236}">
                <a16:creationId xmlns:a16="http://schemas.microsoft.com/office/drawing/2014/main" id="{EFEF7AE3-A1B2-1BBA-1739-4204301249D2}"/>
              </a:ext>
            </a:extLst>
          </p:cNvPr>
          <p:cNvSpPr>
            <a:spLocks noGrp="1"/>
          </p:cNvSpPr>
          <p:nvPr>
            <p:ph idx="1"/>
          </p:nvPr>
        </p:nvSpPr>
        <p:spPr>
          <a:xfrm>
            <a:off x="626268" y="3809999"/>
            <a:ext cx="5269314" cy="1012778"/>
          </a:xfrm>
        </p:spPr>
        <p:txBody>
          <a:bodyPr vert="horz" lIns="91440" tIns="45720" rIns="91440" bIns="45720" rtlCol="0">
            <a:normAutofit/>
          </a:bodyPr>
          <a:lstStyle/>
          <a:p>
            <a:pPr marL="0" indent="0" defTabSz="914400">
              <a:lnSpc>
                <a:spcPct val="90000"/>
              </a:lnSpc>
              <a:spcBef>
                <a:spcPts val="1000"/>
              </a:spcBef>
              <a:buNone/>
            </a:pPr>
            <a:r>
              <a:rPr lang="en-US" sz="2400" kern="1200">
                <a:solidFill>
                  <a:schemeClr val="bg1"/>
                </a:solidFill>
                <a:latin typeface="+mn-lt"/>
                <a:ea typeface="+mn-ea"/>
                <a:cs typeface="+mn-cs"/>
              </a:rPr>
              <a:t>Predictive design, capacity planning, collaboration, and documentation.</a:t>
            </a:r>
          </a:p>
        </p:txBody>
      </p:sp>
      <p:pic>
        <p:nvPicPr>
          <p:cNvPr id="5" name="Picture 4">
            <a:extLst>
              <a:ext uri="{FF2B5EF4-FFF2-40B4-BE49-F238E27FC236}">
                <a16:creationId xmlns:a16="http://schemas.microsoft.com/office/drawing/2014/main" id="{11E0AF7A-4A2E-DCE8-01D6-3188673033B6}"/>
              </a:ext>
            </a:extLst>
          </p:cNvPr>
          <p:cNvPicPr>
            <a:picLocks noChangeAspect="1"/>
          </p:cNvPicPr>
          <p:nvPr/>
        </p:nvPicPr>
        <p:blipFill>
          <a:blip r:embed="rId3"/>
          <a:stretch>
            <a:fillRect/>
          </a:stretch>
        </p:blipFill>
        <p:spPr>
          <a:xfrm>
            <a:off x="4040372" y="378838"/>
            <a:ext cx="4797454" cy="2538335"/>
          </a:xfrm>
          <a:prstGeom prst="rect">
            <a:avLst/>
          </a:prstGeom>
        </p:spPr>
      </p:pic>
      <p:pic>
        <p:nvPicPr>
          <p:cNvPr id="7" name="Picture 6">
            <a:extLst>
              <a:ext uri="{FF2B5EF4-FFF2-40B4-BE49-F238E27FC236}">
                <a16:creationId xmlns:a16="http://schemas.microsoft.com/office/drawing/2014/main" id="{9C9BBEA2-3574-C88B-5064-718A416FFE2E}"/>
              </a:ext>
            </a:extLst>
          </p:cNvPr>
          <p:cNvPicPr>
            <a:picLocks noChangeAspect="1"/>
          </p:cNvPicPr>
          <p:nvPr/>
        </p:nvPicPr>
        <p:blipFill>
          <a:blip r:embed="rId4"/>
          <a:stretch>
            <a:fillRect/>
          </a:stretch>
        </p:blipFill>
        <p:spPr>
          <a:xfrm>
            <a:off x="5326092" y="3523043"/>
            <a:ext cx="3511734" cy="2849975"/>
          </a:xfrm>
          <a:prstGeom prst="rect">
            <a:avLst/>
          </a:prstGeom>
        </p:spPr>
      </p:pic>
    </p:spTree>
    <p:extLst>
      <p:ext uri="{BB962C8B-B14F-4D97-AF65-F5344CB8AC3E}">
        <p14:creationId xmlns:p14="http://schemas.microsoft.com/office/powerpoint/2010/main" val="736689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TotalTime>
  <Words>415</Words>
  <Application>Microsoft Macintosh PowerPoint</Application>
  <PresentationFormat>On-screen Show (4:3)</PresentationFormat>
  <Paragraphs>57</Paragraphs>
  <Slides>29</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Beyond the Survey</vt:lpstr>
      <vt:lpstr>Session Objectives</vt:lpstr>
      <vt:lpstr>The Evolution of Wi‑Fi Validation</vt:lpstr>
      <vt:lpstr>Why Networks Are Harder Today</vt:lpstr>
      <vt:lpstr>From Reactive to Proactive</vt:lpstr>
      <vt:lpstr>Network Assurance Lifecycle</vt:lpstr>
      <vt:lpstr>Ekahau and Speedtest.net</vt:lpstr>
      <vt:lpstr>Sidos</vt:lpstr>
      <vt:lpstr>Hamina</vt:lpstr>
      <vt:lpstr>ORB.net</vt:lpstr>
      <vt:lpstr>WLAN Pi</vt:lpstr>
      <vt:lpstr>Netviews</vt:lpstr>
      <vt:lpstr>Wi-Fi Explorer Pro, WiFi Signal</vt:lpstr>
      <vt:lpstr>Wyebot</vt:lpstr>
      <vt:lpstr>What about Chromebooks</vt:lpstr>
      <vt:lpstr>Directional Antennas</vt:lpstr>
      <vt:lpstr>Why Antenna Choice Matters</vt:lpstr>
      <vt:lpstr>PowerPoint Presentation</vt:lpstr>
      <vt:lpstr>PowerPoint Presentation</vt:lpstr>
      <vt:lpstr>Cisco and Meraki</vt:lpstr>
      <vt:lpstr>HPE Aruba</vt:lpstr>
      <vt:lpstr>HPE Juniper Mist</vt:lpstr>
      <vt:lpstr>Ruckus</vt:lpstr>
      <vt:lpstr>Arista</vt:lpstr>
      <vt:lpstr>Extreme Networks</vt:lpstr>
      <vt:lpstr>Ubiquiti</vt:lpstr>
      <vt:lpstr>Building a Modern Assurance Stack</vt:lpstr>
      <vt:lpstr>Future of Autonomous Networking</vt:lpstr>
      <vt:lpstr>Key Takeaways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Mark Houtz</cp:lastModifiedBy>
  <cp:revision>8</cp:revision>
  <dcterms:created xsi:type="dcterms:W3CDTF">2013-01-27T09:14:16Z</dcterms:created>
  <dcterms:modified xsi:type="dcterms:W3CDTF">2026-06-10T17:39:32Z</dcterms:modified>
  <cp:category/>
</cp:coreProperties>
</file>