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5143500" cy="9144000"/>
  <p:embeddedFontLst>
    <p:embeddedFont>
      <p:font typeface="Arial Black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ialBlack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/>
          <p:nvPr>
            <p:ph idx="2" type="sldImg"/>
          </p:nvPr>
        </p:nvSpPr>
        <p:spPr>
          <a:xfrm>
            <a:off x="-1166813" y="0"/>
            <a:ext cx="5334001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e4d251d339_2_12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e4d251d339_2_12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/>
          <p:nvPr>
            <p:ph idx="2" type="sldImg"/>
          </p:nvPr>
        </p:nvSpPr>
        <p:spPr>
          <a:xfrm>
            <a:off x="-47625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9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/>
          <p:nvPr>
            <p:ph idx="2" type="sldImg"/>
          </p:nvPr>
        </p:nvSpPr>
        <p:spPr>
          <a:xfrm>
            <a:off x="-47625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0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</a:rPr>
              <a:t>One strategy to bring AI dependency or AI negative offloading into the open.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Google Shape;380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Google Shape;418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e4ba9121bf_0_0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e4ba9121bf_0_0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one in their right mind would suggest this works.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e4ba9121bf_0_13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e4ba9121bf_0_13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why do so many people think this will work?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e4d251d339_2_2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g3e4d251d339_2_2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3e4d251d339_2_2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e4ba9121bf_0_20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e4ba9121bf_0_20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can use AI to help us create something new.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e4ba9121bf_0_7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e4ba9121bf_0_7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can use AI to assist our research and writing efforts.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e4ba9121bf_0_29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e4ba9121bf_0_29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matter how we are using AI, we must verify everything before we publish anything.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1" name="Google Shape;571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5" name="Google Shape;595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:notes"/>
          <p:cNvSpPr/>
          <p:nvPr>
            <p:ph idx="2" type="sldImg"/>
          </p:nvPr>
        </p:nvSpPr>
        <p:spPr>
          <a:xfrm>
            <a:off x="-47625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8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1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4d251d339_2_0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e4d251d339_2_0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1Vzbq3Z9yhZ5NzgkIU7JbHkVpt3ZPFaHIjtflkD2HEH8/edit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A4J7k-_VdiStlURx1GToqZC2EeU3Ptnc/view?usp=drive_lin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document/d/1x5hrsFSWfT_kMeph3rbmySZ2AKwlOcskbQT4JIcnsp8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google.com/document/d/1YjfgV178RLgFX12wf-GXCRMSHREldDb1AGenPQ1-85E/edit?usp=drive_link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theepochtimes.com/article/ai-content-is-swamping-the-internet-how-it-impacts-critical-thinking-6026954?utm_source=Morningbrief&amp;src_src=Morningbrief&amp;utm_campaign=mb-2026-05-24&amp;src_cmp=mb-2026-05-24&amp;utm_medium=email&amp;est=DuDbO4Y7vE2lxxekvdxnLc0lkGh%2BgaudGrBUVjiGNxxIWAzsxHxP8OhryWTKaXs%3D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0"/>
            <a:ext cx="411480" cy="51435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411480" y="0"/>
            <a:ext cx="8732520" cy="73152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685800" y="548640"/>
            <a:ext cx="80467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Calibri"/>
              <a:buNone/>
            </a:pPr>
            <a:r>
              <a:rPr b="1" i="0" lang="en-US" sz="4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as a Design Variable</a:t>
            </a:r>
            <a:endParaRPr b="0" i="0" sz="4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685800" y="1874520"/>
            <a:ext cx="73152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A Professional Learning Experience for Educators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685800" y="251460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FCA"/>
              </a:buClr>
              <a:buSzPts val="1500"/>
              <a:buFont typeface="Calibri"/>
              <a:buNone/>
            </a:pPr>
            <a:r>
              <a:rPr b="0" i="1" lang="en-US" sz="1500" u="none" cap="none" strike="noStrike">
                <a:solidFill>
                  <a:srgbClr val="AABFCA"/>
                </a:solidFill>
                <a:latin typeface="Calibri"/>
                <a:ea typeface="Calibri"/>
                <a:cs typeface="Calibri"/>
                <a:sym typeface="Calibri"/>
              </a:rPr>
              <a:t>How intentional design determines whether AI enriches or erodes learning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85800" y="3063240"/>
            <a:ext cx="5029200" cy="36576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685800" y="3246120"/>
            <a:ext cx="731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David Long, Superintendent | Beaver County School District, Utah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685800" y="365760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BAD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7A9BAD"/>
                </a:solidFill>
                <a:latin typeface="Calibri"/>
                <a:ea typeface="Calibri"/>
                <a:cs typeface="Calibri"/>
                <a:sym typeface="Calibri"/>
              </a:rPr>
              <a:t>45-Minute Session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943600" y="3566160"/>
            <a:ext cx="2926080" cy="1280160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035040" y="3657600"/>
            <a:ext cx="27432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καιρός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FCA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AABFCA"/>
                </a:solidFill>
                <a:latin typeface="Calibri"/>
                <a:ea typeface="Calibri"/>
                <a:cs typeface="Calibri"/>
                <a:sym typeface="Calibri"/>
              </a:rPr>
              <a:t>"The appointed moment"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FCA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AABFCA"/>
                </a:solidFill>
                <a:latin typeface="Calibri"/>
                <a:ea typeface="Calibri"/>
                <a:cs typeface="Calibri"/>
                <a:sym typeface="Calibri"/>
              </a:rPr>
              <a:t>— the right time to act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A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457200" y="2286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0" lang="en-US" sz="3400" u="sng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Johari Window</a:t>
            </a:r>
            <a:r>
              <a:rPr b="1" i="0" lang="en-US" sz="3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 Applied to AI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457200" y="804672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Mapping what educators and students each know about AI use — and why it matters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1554480" y="1121613"/>
            <a:ext cx="2560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Educator KNOWS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4663440" y="1121613"/>
            <a:ext cx="2560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F51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E76F51"/>
                </a:solidFill>
                <a:latin typeface="Calibri"/>
                <a:ea typeface="Calibri"/>
                <a:cs typeface="Calibri"/>
                <a:sym typeface="Calibri"/>
              </a:rPr>
              <a:t>Educator DOESN'T KNOW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274320" y="1554480"/>
            <a:ext cx="118872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KNOWS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274320" y="3063240"/>
            <a:ext cx="118872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F51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76F51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F51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76F51"/>
                </a:solidFill>
                <a:latin typeface="Calibri"/>
                <a:ea typeface="Calibri"/>
                <a:cs typeface="Calibri"/>
                <a:sym typeface="Calibri"/>
              </a:rPr>
              <a:t>DOESN'T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F51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76F51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1554480" y="1508760"/>
            <a:ext cx="2788800" cy="173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1554480" y="1508760"/>
            <a:ext cx="2788800" cy="3840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1645920" y="1513256"/>
            <a:ext cx="2606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Arena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1645920" y="1837640"/>
            <a:ext cx="26061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Both parties understand how AI is being used and why. Learning gains from research accrue here. This is Zone 3 in action.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1645920" y="2822093"/>
            <a:ext cx="2606100" cy="228600"/>
          </a:xfrm>
          <a:prstGeom prst="rect">
            <a:avLst/>
          </a:prstGeom>
          <a:solidFill>
            <a:srgbClr val="00A896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1664191" y="2798633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Goal: Design for this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4572000" y="1508760"/>
            <a:ext cx="2788800" cy="173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4572000" y="1508760"/>
            <a:ext cx="2788800" cy="384000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4663440" y="1513256"/>
            <a:ext cx="2606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Blind Spot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4663440" y="1837640"/>
            <a:ext cx="26061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Students using AI in ways educators cannot see. Only 19–23% of evaluators correctly identify AI-generated submissions.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4663440" y="2822093"/>
            <a:ext cx="2606100" cy="228600"/>
          </a:xfrm>
          <a:prstGeom prst="rect">
            <a:avLst/>
          </a:prstGeom>
          <a:solidFill>
            <a:srgbClr val="E76F51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4663453" y="2801261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Risk: Zone 2 default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1554480" y="3017520"/>
            <a:ext cx="2788800" cy="173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1554480" y="3113760"/>
            <a:ext cx="2788800" cy="384000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1645920" y="3150336"/>
            <a:ext cx="2606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Façade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1645920" y="3570960"/>
            <a:ext cx="26061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Knowledge educators hold that hasn't reached students — e.g., 46% of ChatGPT citations don't exist; cognitive costs of Zone 2.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1645920" y="4576800"/>
            <a:ext cx="2606100" cy="228600"/>
          </a:xfrm>
          <a:prstGeom prst="rect">
            <a:avLst/>
          </a:prstGeom>
          <a:solidFill>
            <a:srgbClr val="F4A261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1664208" y="4576800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Action: Drain this quadrant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4572000" y="3017520"/>
            <a:ext cx="2788800" cy="1737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4572000" y="3113760"/>
            <a:ext cx="2788800" cy="384000"/>
          </a:xfrm>
          <a:prstGeom prst="rect">
            <a:avLst/>
          </a:prstGeom>
          <a:solidFill>
            <a:srgbClr val="6C757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4663440" y="3150336"/>
            <a:ext cx="2606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Unknown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4663440" y="3570960"/>
            <a:ext cx="26061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Longitudinal effects of AI on learning across entire programs. Virtually no data exists. Decisions being made on preliminary evidence.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4663440" y="4576800"/>
            <a:ext cx="2606100" cy="228600"/>
          </a:xfrm>
          <a:prstGeom prst="rect">
            <a:avLst/>
          </a:prstGeom>
          <a:solidFill>
            <a:srgbClr val="6C757D">
              <a:alpha val="7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4681728" y="4576800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Need: Longitudinal study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50" y="357325"/>
            <a:ext cx="8040249" cy="4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3"/>
          <p:cNvSpPr/>
          <p:nvPr/>
        </p:nvSpPr>
        <p:spPr>
          <a:xfrm>
            <a:off x="320090" y="64818"/>
            <a:ext cx="8503800" cy="2925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/>
          <p:nvPr/>
        </p:nvSpPr>
        <p:spPr>
          <a:xfrm>
            <a:off x="457250" y="92250"/>
            <a:ext cx="8229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Reflect: What does “Group Work” look like if every child has their own virtual group in addition to working with peers?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320140" y="4815565"/>
            <a:ext cx="8503800" cy="2925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/>
          <p:nvPr/>
        </p:nvSpPr>
        <p:spPr>
          <a:xfrm>
            <a:off x="457300" y="4842997"/>
            <a:ext cx="8229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Reflect: What does a PLC become with every teacher using Agentic AI assigned to different roles?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1074415" y="491485"/>
            <a:ext cx="1314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Getting</a:t>
            </a:r>
            <a:endParaRPr b="1"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6461765" y="491475"/>
            <a:ext cx="1859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b="1"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2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Area</a:t>
            </a:r>
            <a:endParaRPr b="1" sz="2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457200" y="2286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Loop — Jacob Ward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457200" y="804672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Understanding AI's deeper effect on human agency — a discussion guide for your team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320040" y="1234440"/>
            <a:ext cx="2743200" cy="256032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76200" rotWithShape="0" algn="bl" dir="8100000" dist="25400">
              <a:srgbClr val="000000">
                <a:alpha val="3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320040" y="1234440"/>
            <a:ext cx="2743200" cy="457200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411480" y="1261872"/>
            <a:ext cx="256032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Loop 1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429768" y="1755648"/>
            <a:ext cx="25420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F51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E76F51"/>
                </a:solidFill>
                <a:latin typeface="Calibri"/>
                <a:ea typeface="Calibri"/>
                <a:cs typeface="Calibri"/>
                <a:sym typeface="Calibri"/>
              </a:rPr>
              <a:t>The Brain's Built-in Bugs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429768" y="2304288"/>
            <a:ext cx="254203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We're wired to follow guidance while believing we're deciding independently. Kahneman &amp; Tversky: knowing about biases doesn't reduce their effect.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4"/>
          <p:cNvSpPr/>
          <p:nvPr/>
        </p:nvSpPr>
        <p:spPr>
          <a:xfrm>
            <a:off x="3200400" y="1234440"/>
            <a:ext cx="2743200" cy="256032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76200" rotWithShape="0" algn="bl" dir="8100000" dist="25400">
              <a:srgbClr val="000000">
                <a:alpha val="3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3200400" y="1234440"/>
            <a:ext cx="2743200" cy="4572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3291840" y="1261872"/>
            <a:ext cx="256032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Loop 2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3310128" y="1755648"/>
            <a:ext cx="25420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Technology Exploits the Bugs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3310128" y="2304288"/>
            <a:ext cx="254203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Sophisticated technologies drive people to change their behavior without knowing how or why — often for the profit of technology companies.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6080760" y="1234440"/>
            <a:ext cx="2743200" cy="256032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76200" rotWithShape="0" algn="bl" dir="8100000" dist="25400">
              <a:srgbClr val="000000">
                <a:alpha val="3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6080760" y="1234440"/>
            <a:ext cx="2743200" cy="4572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6172200" y="1261872"/>
            <a:ext cx="256032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Loop 3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6190488" y="1755648"/>
            <a:ext cx="2542032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AI Locks It In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6190488" y="2304288"/>
            <a:ext cx="254203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Machine learning can only use existing data, so it bakes the past into the future. Ward calls this 'performativity' — new choices that are really just reflections of past decisions.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320040" y="3931920"/>
            <a:ext cx="8503920" cy="1115568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502920" y="3986784"/>
            <a:ext cx="80467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Discussion Prompts for Your Team: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502920" y="4315968"/>
            <a:ext cx="8229600" cy="658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• The bias-baking problem: </a:t>
            </a:r>
            <a:r>
              <a:rPr b="0" i="0" lang="en-US" sz="12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If AI trained on our district's historical data reflects past inequities, how do we interrupt that?   </a:t>
            </a:r>
            <a:r>
              <a:rPr b="1" i="0" lang="en-US" sz="12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• The convenience trap: </a:t>
            </a:r>
            <a:r>
              <a:rPr b="0" i="0" lang="en-US" sz="12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Where are we adopting AI tools primarily because they're convenient, without asking what choices we're ceding?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365760" y="109728"/>
            <a:ext cx="841248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THE THREAT: “CONFIDENT SAMENESS”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274320" y="960120"/>
            <a:ext cx="5029200" cy="1143000"/>
          </a:xfrm>
          <a:prstGeom prst="rect">
            <a:avLst/>
          </a:prstGeom>
          <a:solidFill>
            <a:srgbClr val="243060"/>
          </a:solidFill>
          <a:ln>
            <a:noFill/>
          </a:ln>
          <a:effectLst>
            <a:outerShdw blurRad="76200" rotWithShape="0" algn="bl" dir="81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457200" y="1005840"/>
            <a:ext cx="46634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📢  </a:t>
            </a:r>
            <a:r>
              <a:rPr b="1" i="0" lang="en-US" sz="1600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Volume Mistaken for Credibility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457200" y="1344168"/>
            <a:ext cx="466344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u="none" cap="none" strike="noStrike">
                <a:solidFill>
                  <a:srgbClr val="F0F4FF"/>
                </a:solidFill>
                <a:latin typeface="Calibri"/>
                <a:ea typeface="Calibri"/>
                <a:cs typeface="Calibri"/>
                <a:sym typeface="Calibri"/>
              </a:rPr>
              <a:t>When users see dozens of similar posts on any topic, they may assume broad agreement exists — even when it doesn't.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274320" y="2286000"/>
            <a:ext cx="5029200" cy="1143000"/>
          </a:xfrm>
          <a:prstGeom prst="rect">
            <a:avLst/>
          </a:prstGeom>
          <a:solidFill>
            <a:srgbClr val="243060"/>
          </a:solidFill>
          <a:ln>
            <a:noFill/>
          </a:ln>
          <a:effectLst>
            <a:outerShdw blurRad="76200" rotWithShape="0" algn="bl" dir="81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200" y="2331720"/>
            <a:ext cx="46634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🔁  </a:t>
            </a:r>
            <a:r>
              <a:rPr b="1" i="0" lang="en-US" sz="1600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AI Feedback Loop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457200" y="2670048"/>
            <a:ext cx="466344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u="none" cap="none" strike="noStrike">
                <a:solidFill>
                  <a:srgbClr val="F0F4FF"/>
                </a:solidFill>
                <a:latin typeface="Calibri"/>
                <a:ea typeface="Calibri"/>
                <a:cs typeface="Calibri"/>
                <a:sym typeface="Calibri"/>
              </a:rPr>
              <a:t>AI writes reviews based on what other AI already wrote; readers assume consensus, and authentic experience disappears.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74320" y="3611880"/>
            <a:ext cx="5029200" cy="1143000"/>
          </a:xfrm>
          <a:prstGeom prst="rect">
            <a:avLst/>
          </a:prstGeom>
          <a:solidFill>
            <a:srgbClr val="243060"/>
          </a:solidFill>
          <a:ln>
            <a:noFill/>
          </a:ln>
          <a:effectLst>
            <a:outerShdw blurRad="76200" rotWithShape="0" algn="bl" dir="81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457200" y="3657600"/>
            <a:ext cx="46634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😴</a:t>
            </a:r>
            <a:r>
              <a:rPr b="1" i="0" lang="en-US" sz="1600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  Reader Fatigue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457200" y="3995928"/>
            <a:ext cx="466344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u="none" cap="none" strike="noStrike">
                <a:solidFill>
                  <a:srgbClr val="F0F4FF"/>
                </a:solidFill>
                <a:latin typeface="Calibri"/>
                <a:ea typeface="Calibri"/>
                <a:cs typeface="Calibri"/>
                <a:sym typeface="Calibri"/>
              </a:rPr>
              <a:t>Information overload causes readers to either disengage entirely or become easier to mislead — both outcomes are dangerous.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5577840" y="960120"/>
            <a:ext cx="3291840" cy="3566160"/>
          </a:xfrm>
          <a:prstGeom prst="rect">
            <a:avLst/>
          </a:prstGeom>
          <a:solidFill>
            <a:srgbClr val="0D1A33"/>
          </a:solidFill>
          <a:ln>
            <a:noFill/>
          </a:ln>
          <a:effectLst>
            <a:outerShdw blurRad="101600" rotWithShape="0" algn="bl" dir="8100000" dist="25400">
              <a:srgbClr val="000000">
                <a:alpha val="2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5669280" y="822960"/>
            <a:ext cx="9144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C0392B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5715000" y="1371600"/>
            <a:ext cx="297180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1" lang="en-US" sz="1600" u="none" cap="none" strike="noStrike">
                <a:solidFill>
                  <a:srgbClr val="F0F4FF"/>
                </a:solidFill>
                <a:latin typeface="Georgia"/>
                <a:ea typeface="Georgia"/>
                <a:cs typeface="Georgia"/>
                <a:sym typeface="Georgia"/>
              </a:rPr>
              <a:t>Many articles and posts now repeat similar structures, similar advice, and similar phrasing... this can create the impression that a topic has more consensus or certainty than it really does.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715000" y="3429000"/>
            <a:ext cx="315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u="none" cap="none" strike="noStrike">
                <a:solidFill>
                  <a:srgbClr val="8A97B0"/>
                </a:solidFill>
                <a:latin typeface="Calibri"/>
                <a:ea typeface="Calibri"/>
                <a:cs typeface="Calibri"/>
                <a:sym typeface="Calibri"/>
              </a:rPr>
              <a:t>— Javi Pérez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AI-Assisted Consumer Education Editor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274320" y="4727600"/>
            <a:ext cx="8595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1" lang="en-US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AI-generated content skews positive — trained on marketing pages, it erases negative signal from the internet.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2340"/>
          </a:solidFill>
          <a:ln cap="flat" cmpd="sng" w="12700">
            <a:solidFill>
              <a:srgbClr val="1A23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365760" y="109728"/>
            <a:ext cx="841248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IMPLICATIONS FOR K–12 EDUCATION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274320" y="960120"/>
            <a:ext cx="4114800" cy="16916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274320" y="960120"/>
            <a:ext cx="502920" cy="1691640"/>
          </a:xfrm>
          <a:prstGeom prst="rect">
            <a:avLst/>
          </a:prstGeom>
          <a:solidFill>
            <a:srgbClr val="1A2340"/>
          </a:solidFill>
          <a:ln cap="flat" cmpd="sng" w="12700">
            <a:solidFill>
              <a:srgbClr val="1A23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292608" y="1463040"/>
            <a:ext cx="466344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392B"/>
                </a:solidFill>
                <a:latin typeface="Arial Black"/>
                <a:ea typeface="Arial Black"/>
                <a:cs typeface="Arial Black"/>
                <a:sym typeface="Arial Black"/>
              </a:rPr>
              <a:t>01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868680" y="1051560"/>
            <a:ext cx="34290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1A2340"/>
                </a:solidFill>
                <a:latin typeface="Arial Black"/>
                <a:ea typeface="Arial Black"/>
                <a:cs typeface="Arial Black"/>
                <a:sym typeface="Arial Black"/>
              </a:rPr>
              <a:t>Students Most at Risk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868680" y="1463040"/>
            <a:ext cx="3429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3A3A4A"/>
                </a:solidFill>
                <a:latin typeface="Calibri"/>
                <a:ea typeface="Calibri"/>
                <a:cs typeface="Calibri"/>
                <a:sym typeface="Calibri"/>
              </a:rPr>
              <a:t>Research shows younger users are most dependent on AI and score lowest on critical thinking.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3A3A4A"/>
                </a:solidFill>
                <a:latin typeface="Calibri"/>
                <a:ea typeface="Calibri"/>
                <a:cs typeface="Calibri"/>
                <a:sym typeface="Calibri"/>
              </a:rPr>
              <a:t>(SBS Swiss Business School, 2025)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A3A4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3A3A4A"/>
                </a:solidFill>
                <a:latin typeface="Calibri"/>
                <a:ea typeface="Calibri"/>
                <a:cs typeface="Calibri"/>
                <a:sym typeface="Calibri"/>
              </a:rPr>
              <a:t>Schools are the primary site for building the resistance.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6"/>
          <p:cNvSpPr/>
          <p:nvPr/>
        </p:nvSpPr>
        <p:spPr>
          <a:xfrm>
            <a:off x="4709160" y="960120"/>
            <a:ext cx="4114800" cy="16916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6"/>
          <p:cNvSpPr/>
          <p:nvPr/>
        </p:nvSpPr>
        <p:spPr>
          <a:xfrm>
            <a:off x="4709160" y="960120"/>
            <a:ext cx="502920" cy="1691640"/>
          </a:xfrm>
          <a:prstGeom prst="rect">
            <a:avLst/>
          </a:prstGeom>
          <a:solidFill>
            <a:srgbClr val="1A2340"/>
          </a:solidFill>
          <a:ln cap="flat" cmpd="sng" w="12700">
            <a:solidFill>
              <a:srgbClr val="1A23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6"/>
          <p:cNvSpPr/>
          <p:nvPr/>
        </p:nvSpPr>
        <p:spPr>
          <a:xfrm>
            <a:off x="4727448" y="1463040"/>
            <a:ext cx="466344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392B"/>
                </a:solidFill>
                <a:latin typeface="Arial Black"/>
                <a:ea typeface="Arial Black"/>
                <a:cs typeface="Arial Black"/>
                <a:sym typeface="Arial Black"/>
              </a:rPr>
              <a:t>02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6"/>
          <p:cNvSpPr/>
          <p:nvPr/>
        </p:nvSpPr>
        <p:spPr>
          <a:xfrm>
            <a:off x="5303520" y="1051560"/>
            <a:ext cx="34290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1A2340"/>
                </a:solidFill>
                <a:latin typeface="Arial Black"/>
                <a:ea typeface="Arial Black"/>
                <a:cs typeface="Arial Black"/>
                <a:sym typeface="Arial Black"/>
              </a:rPr>
              <a:t>Media Literacy Must Evolve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5303520" y="1463040"/>
            <a:ext cx="3429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3A3A4A"/>
                </a:solidFill>
                <a:latin typeface="Calibri"/>
                <a:ea typeface="Calibri"/>
                <a:cs typeface="Calibri"/>
                <a:sym typeface="Calibri"/>
              </a:rPr>
              <a:t>Traditional fact-checking skills are insufficient. Students need training to spot 'confident sameness,' AI feedback loops, and synthetic consensus.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274320" y="2834640"/>
            <a:ext cx="4114800" cy="16916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6"/>
          <p:cNvSpPr/>
          <p:nvPr/>
        </p:nvSpPr>
        <p:spPr>
          <a:xfrm>
            <a:off x="274320" y="2834640"/>
            <a:ext cx="502920" cy="1691640"/>
          </a:xfrm>
          <a:prstGeom prst="rect">
            <a:avLst/>
          </a:prstGeom>
          <a:solidFill>
            <a:srgbClr val="1A2340"/>
          </a:solidFill>
          <a:ln cap="flat" cmpd="sng" w="12700">
            <a:solidFill>
              <a:srgbClr val="1A23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292608" y="3337560"/>
            <a:ext cx="466344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392B"/>
                </a:solidFill>
                <a:latin typeface="Arial Black"/>
                <a:ea typeface="Arial Black"/>
                <a:cs typeface="Arial Black"/>
                <a:sym typeface="Arial Black"/>
              </a:rPr>
              <a:t>03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"/>
          <p:cNvSpPr/>
          <p:nvPr/>
        </p:nvSpPr>
        <p:spPr>
          <a:xfrm>
            <a:off x="868680" y="2926080"/>
            <a:ext cx="34290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1A2340"/>
                </a:solidFill>
                <a:latin typeface="Arial Black"/>
                <a:ea typeface="Arial Black"/>
                <a:cs typeface="Arial Black"/>
                <a:sym typeface="Arial Black"/>
              </a:rPr>
              <a:t>Deliberate Reading vs. Rapid Skimming – </a:t>
            </a:r>
            <a:r>
              <a:rPr b="1" i="0" lang="en-US" sz="1300" u="none" cap="none" strike="noStrike">
                <a:solidFill>
                  <a:srgbClr val="C01E00"/>
                </a:solidFill>
                <a:latin typeface="Arial Black"/>
                <a:ea typeface="Arial Black"/>
                <a:cs typeface="Arial Black"/>
                <a:sym typeface="Arial Black"/>
              </a:rPr>
              <a:t>Literacy</a:t>
            </a:r>
            <a:r>
              <a:rPr b="1" i="0" lang="en-US" sz="1300" u="none" cap="none" strike="noStrike">
                <a:solidFill>
                  <a:srgbClr val="1A2340"/>
                </a:solidFill>
                <a:latin typeface="Arial Black"/>
                <a:ea typeface="Arial Black"/>
                <a:cs typeface="Arial Black"/>
                <a:sym typeface="Arial Black"/>
              </a:rPr>
              <a:t> is the Solution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868680" y="3337560"/>
            <a:ext cx="3429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3A3A4A"/>
                </a:solidFill>
                <a:latin typeface="Calibri"/>
                <a:ea typeface="Calibri"/>
                <a:cs typeface="Calibri"/>
                <a:sym typeface="Calibri"/>
              </a:rPr>
              <a:t>AI encourages speed over depth. </a:t>
            </a:r>
            <a:r>
              <a:rPr b="0" i="0" lang="en-US" sz="1100" u="sng" cap="none" strike="noStrike">
                <a:solidFill>
                  <a:srgbClr val="3A3A4A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Educators must actively cultivate slow, analytical reading habits that resist algorithmic shortcuts.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4709160" y="2834640"/>
            <a:ext cx="4114800" cy="16916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4709160" y="2834640"/>
            <a:ext cx="502920" cy="1691640"/>
          </a:xfrm>
          <a:prstGeom prst="rect">
            <a:avLst/>
          </a:prstGeom>
          <a:solidFill>
            <a:srgbClr val="1A2340"/>
          </a:solidFill>
          <a:ln cap="flat" cmpd="sng" w="12700">
            <a:solidFill>
              <a:srgbClr val="1A23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4727448" y="3337560"/>
            <a:ext cx="466344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392B"/>
                </a:solidFill>
                <a:latin typeface="Arial Black"/>
                <a:ea typeface="Arial Black"/>
                <a:cs typeface="Arial Black"/>
                <a:sym typeface="Arial Black"/>
              </a:rPr>
              <a:t>04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5303520" y="2926080"/>
            <a:ext cx="34290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1A2340"/>
                </a:solidFill>
                <a:latin typeface="Arial Black"/>
                <a:ea typeface="Arial Black"/>
                <a:cs typeface="Arial Black"/>
                <a:sym typeface="Arial Black"/>
              </a:rPr>
              <a:t>AI Policy &amp; Authentic Voice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5303520" y="3337560"/>
            <a:ext cx="3429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3A3A4A"/>
                </a:solidFill>
                <a:latin typeface="Calibri"/>
                <a:ea typeface="Calibri"/>
                <a:cs typeface="Calibri"/>
                <a:sym typeface="Calibri"/>
              </a:rPr>
              <a:t>Districts need clear AI use standards that preserve student voice, require source verification, and distinguish research from AI-generated summary.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274320" y="4754880"/>
            <a:ext cx="85953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1" lang="en-US" sz="950" u="none" cap="none" strike="noStrike">
                <a:solidFill>
                  <a:srgbClr val="8A97B0"/>
                </a:solidFill>
                <a:latin typeface="Calibri"/>
                <a:ea typeface="Calibri"/>
                <a:cs typeface="Calibri"/>
                <a:sym typeface="Calibri"/>
              </a:rPr>
              <a:t>Beaver County School District — Technology Policy &amp; AI Literacy Leadership</a:t>
            </a:r>
            <a:endParaRPr b="0" i="0" sz="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A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457200" y="2286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Oral Exams: Seeing What AI Hides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457200" y="804672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From Penn's Center for Teaching and Learning — a strategy gaining traction K–12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365760" y="1234440"/>
            <a:ext cx="3931920" cy="1598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365760" y="1234440"/>
            <a:ext cx="45720" cy="1598701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548640" y="1325880"/>
            <a:ext cx="365760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"It fills me with existential despair when I discover that I'm grading something written by a robot."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7"/>
          <p:cNvSpPr/>
          <p:nvPr/>
        </p:nvSpPr>
        <p:spPr>
          <a:xfrm>
            <a:off x="548640" y="2395728"/>
            <a:ext cx="3657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— Emily Hammer, Middle Eastern Languages &amp; Cultures, UPenn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365760" y="3044952"/>
            <a:ext cx="3931920" cy="1938528"/>
          </a:xfrm>
          <a:prstGeom prst="rect">
            <a:avLst/>
          </a:prstGeom>
          <a:solidFill>
            <a:srgbClr val="EFF6F8"/>
          </a:solidFill>
          <a:ln>
            <a:noFill/>
          </a:ln>
          <a:effectLst>
            <a:outerShdw blurRad="508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502920" y="3099816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Why Oral Exams Work in the AI Era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7"/>
          <p:cNvSpPr/>
          <p:nvPr/>
        </p:nvSpPr>
        <p:spPr>
          <a:xfrm>
            <a:off x="466344" y="3438144"/>
            <a:ext cx="365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• Makes invisible AI use visible — not as surveillance, but as structure</a:t>
            </a:r>
            <a:b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• Assesses thinking, not just product — rewards intellectual curiosity</a:t>
            </a:r>
            <a:b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• Creates 'Arena' conditions — both parties understand what's happening</a:t>
            </a:r>
            <a:b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• Reconnects students with the experience of genuine knowing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4617720" y="1234440"/>
            <a:ext cx="4206240" cy="8778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7"/>
          <p:cNvSpPr/>
          <p:nvPr/>
        </p:nvSpPr>
        <p:spPr>
          <a:xfrm>
            <a:off x="4617720" y="1234440"/>
            <a:ext cx="54864" cy="877824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7"/>
          <p:cNvSpPr/>
          <p:nvPr/>
        </p:nvSpPr>
        <p:spPr>
          <a:xfrm>
            <a:off x="4800600" y="1298448"/>
            <a:ext cx="38862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Low-Stakes Start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7"/>
          <p:cNvSpPr/>
          <p:nvPr/>
        </p:nvSpPr>
        <p:spPr>
          <a:xfrm>
            <a:off x="4800600" y="1673352"/>
            <a:ext cx="38862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15 min. Two prompts assigned in advance. Random selection during exam. Counts in grade only if it helps.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/>
          <p:nvPr/>
        </p:nvSpPr>
        <p:spPr>
          <a:xfrm>
            <a:off x="4617720" y="2221992"/>
            <a:ext cx="4206240" cy="8778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7"/>
          <p:cNvSpPr/>
          <p:nvPr/>
        </p:nvSpPr>
        <p:spPr>
          <a:xfrm>
            <a:off x="4617720" y="2221992"/>
            <a:ext cx="54864" cy="877824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7"/>
          <p:cNvSpPr/>
          <p:nvPr/>
        </p:nvSpPr>
        <p:spPr>
          <a:xfrm>
            <a:off x="4800600" y="2286000"/>
            <a:ext cx="38862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Zoom In / Zoom Out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7"/>
          <p:cNvSpPr/>
          <p:nvPr/>
        </p:nvSpPr>
        <p:spPr>
          <a:xfrm>
            <a:off x="4800600" y="2660904"/>
            <a:ext cx="38862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"How would you explain this to a kindergartener?" + "Why would this cause that specific outcome?"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7"/>
          <p:cNvSpPr/>
          <p:nvPr/>
        </p:nvSpPr>
        <p:spPr>
          <a:xfrm>
            <a:off x="4617720" y="3209544"/>
            <a:ext cx="4206240" cy="8778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7"/>
          <p:cNvSpPr/>
          <p:nvPr/>
        </p:nvSpPr>
        <p:spPr>
          <a:xfrm>
            <a:off x="4617720" y="3209544"/>
            <a:ext cx="54864" cy="877824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7"/>
          <p:cNvSpPr/>
          <p:nvPr/>
        </p:nvSpPr>
        <p:spPr>
          <a:xfrm>
            <a:off x="4800600" y="3273552"/>
            <a:ext cx="38862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Scale with TAs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7"/>
          <p:cNvSpPr/>
          <p:nvPr/>
        </p:nvSpPr>
        <p:spPr>
          <a:xfrm>
            <a:off x="4800600" y="3648456"/>
            <a:ext cx="38862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Use defined rubrics (Check+, Check, Check−). TAs can conduct at scale with training.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7"/>
          <p:cNvSpPr/>
          <p:nvPr/>
        </p:nvSpPr>
        <p:spPr>
          <a:xfrm>
            <a:off x="4617720" y="4197096"/>
            <a:ext cx="4206240" cy="8778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4617720" y="4197096"/>
            <a:ext cx="54864" cy="877824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7"/>
          <p:cNvSpPr/>
          <p:nvPr/>
        </p:nvSpPr>
        <p:spPr>
          <a:xfrm>
            <a:off x="4800600" y="4261104"/>
            <a:ext cx="38862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The Honest Framing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7"/>
          <p:cNvSpPr/>
          <p:nvPr/>
        </p:nvSpPr>
        <p:spPr>
          <a:xfrm>
            <a:off x="4800600" y="4636008"/>
            <a:ext cx="38862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"If you used AI to write it, you'll work much harder here. If you wrote it yourself, this is a pleasant conversation."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457200" y="2286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Six Design Principles for AI-Integrated Learning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457200" y="804672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From Wang &amp; Zhang (2026) — The design cheat sheet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320040" y="1188720"/>
            <a:ext cx="4206240" cy="114300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63500" rotWithShape="0" algn="bl" dir="81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320040" y="1188720"/>
            <a:ext cx="411480" cy="11430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329184" y="1572768"/>
            <a:ext cx="39319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8"/>
          <p:cNvSpPr/>
          <p:nvPr/>
        </p:nvSpPr>
        <p:spPr>
          <a:xfrm>
            <a:off x="850392" y="1280160"/>
            <a:ext cx="35661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Commit to full delegation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850392" y="1691640"/>
            <a:ext cx="35661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Half-measures are worse than no AI at all. Delegate entire categories of low-order work so genuine cognitive space opens up.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320040" y="2450592"/>
            <a:ext cx="4206240" cy="114300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63500" rotWithShape="0" algn="bl" dir="81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8"/>
          <p:cNvSpPr/>
          <p:nvPr/>
        </p:nvSpPr>
        <p:spPr>
          <a:xfrm>
            <a:off x="320040" y="2450592"/>
            <a:ext cx="411480" cy="11430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329184" y="2834640"/>
            <a:ext cx="39319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850392" y="2542032"/>
            <a:ext cx="35661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Frame AI as a partner, not a tool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850392" y="2953512"/>
            <a:ext cx="35661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When learners treat AI as an intellectual collaborator, they become more critical of its outputs AND delegate more strategically.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8"/>
          <p:cNvSpPr/>
          <p:nvPr/>
        </p:nvSpPr>
        <p:spPr>
          <a:xfrm>
            <a:off x="320040" y="3712464"/>
            <a:ext cx="4206240" cy="114300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63500" rotWithShape="0" algn="bl" dir="81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320040" y="3712464"/>
            <a:ext cx="411480" cy="1143000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8"/>
          <p:cNvSpPr/>
          <p:nvPr/>
        </p:nvSpPr>
        <p:spPr>
          <a:xfrm>
            <a:off x="329184" y="4096512"/>
            <a:ext cx="39319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8"/>
          <p:cNvSpPr/>
          <p:nvPr/>
        </p:nvSpPr>
        <p:spPr>
          <a:xfrm>
            <a:off x="850392" y="3803904"/>
            <a:ext cx="35661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Build verification into the workflow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850392" y="4215384"/>
            <a:ext cx="35661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"Don't trust AI" is a warning. "Check one claim before you use this" is a habit. Design the habit, not the warning.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8"/>
          <p:cNvSpPr/>
          <p:nvPr/>
        </p:nvSpPr>
        <p:spPr>
          <a:xfrm>
            <a:off x="4754880" y="1188720"/>
            <a:ext cx="4206240" cy="114300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63500" rotWithShape="0" algn="bl" dir="81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4754880" y="1188720"/>
            <a:ext cx="411480" cy="1143000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4764024" y="1572768"/>
            <a:ext cx="39319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5285232" y="1280160"/>
            <a:ext cx="35661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F51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E76F51"/>
                </a:solidFill>
                <a:latin typeface="Calibri"/>
                <a:ea typeface="Calibri"/>
                <a:cs typeface="Calibri"/>
                <a:sym typeface="Calibri"/>
              </a:rPr>
              <a:t>Learner thinks first, AI second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5285232" y="1691640"/>
            <a:ext cx="35661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Producing an answer — even a wrong one — builds stronger retention than receiving a correct one passively. Never reverse this sequence.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4754880" y="2450592"/>
            <a:ext cx="4206240" cy="114300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63500" rotWithShape="0" algn="bl" dir="81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4754880" y="2450592"/>
            <a:ext cx="411480" cy="11430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4764024" y="2834640"/>
            <a:ext cx="39319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5285232" y="2542032"/>
            <a:ext cx="35661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AI identifies errors; learner fixes them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5285232" y="2953512"/>
            <a:ext cx="35661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The productive struggle of correcting mistakes builds the skill. Let AI flag that an error exists — not supply the fix.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4754880" y="3712464"/>
            <a:ext cx="4206240" cy="114300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63500" rotWithShape="0" algn="bl" dir="81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4754880" y="3712464"/>
            <a:ext cx="411480" cy="11430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4764024" y="4096512"/>
            <a:ext cx="39319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5285232" y="3803904"/>
            <a:ext cx="356616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Assess without the scaffolding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5285232" y="4215384"/>
            <a:ext cx="3566160" cy="56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Without one unassisted assessment, you're measuring the human-AI system, not the learner. If scores drop without AI, you built dependency.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A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9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457200" y="2286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Three Things Worth Trying Tomorrow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9"/>
          <p:cNvSpPr/>
          <p:nvPr/>
        </p:nvSpPr>
        <p:spPr>
          <a:xfrm>
            <a:off x="457200" y="804672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Practical starting points — no institutional transformation required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320040" y="1234440"/>
            <a:ext cx="8503920" cy="11155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901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320040" y="1234440"/>
            <a:ext cx="685800" cy="1115568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329184" y="1581912"/>
            <a:ext cx="658368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1115568" y="1097732"/>
            <a:ext cx="438912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Run a Factory vs. Features Audit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1115568" y="1609945"/>
            <a:ext cx="42976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1. List your current AI projects and initiatives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2. Tag each as Factory (operations, core systems) or Features (demos, front-end)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3. If most energy is in 'Features' with fuzzy ROI — ask why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4. Identify what you'll never build yourself vs. what truly requires in-house capacity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5669280" y="1307592"/>
            <a:ext cx="3017520" cy="978408"/>
          </a:xfrm>
          <a:prstGeom prst="rect">
            <a:avLst/>
          </a:prstGeom>
          <a:solidFill>
            <a:srgbClr val="028090">
              <a:alpha val="2509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9"/>
          <p:cNvSpPr/>
          <p:nvPr/>
        </p:nvSpPr>
        <p:spPr>
          <a:xfrm>
            <a:off x="5806440" y="1325880"/>
            <a:ext cx="283464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Why it matters: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9"/>
          <p:cNvSpPr/>
          <p:nvPr/>
        </p:nvSpPr>
        <p:spPr>
          <a:xfrm>
            <a:off x="5806440" y="1618488"/>
            <a:ext cx="283464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Most districts are spending attention on AI novelty, not AI infrastructure.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9"/>
          <p:cNvSpPr/>
          <p:nvPr/>
        </p:nvSpPr>
        <p:spPr>
          <a:xfrm>
            <a:off x="320040" y="2468880"/>
            <a:ext cx="8503920" cy="11155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901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9"/>
          <p:cNvSpPr/>
          <p:nvPr/>
        </p:nvSpPr>
        <p:spPr>
          <a:xfrm>
            <a:off x="320040" y="2468880"/>
            <a:ext cx="685800" cy="1115568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9"/>
          <p:cNvSpPr/>
          <p:nvPr/>
        </p:nvSpPr>
        <p:spPr>
          <a:xfrm>
            <a:off x="329184" y="2816352"/>
            <a:ext cx="658368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9"/>
          <p:cNvSpPr/>
          <p:nvPr/>
        </p:nvSpPr>
        <p:spPr>
          <a:xfrm>
            <a:off x="1115568" y="2422112"/>
            <a:ext cx="438912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Design One Arena Assignment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1115568" y="2866870"/>
            <a:ext cx="42976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1. Pick one assignment where AI use is currently murky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2. Specify: what exactly students delegate, and what they do with freed capacity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3. Build in a verification step — have students fact-check one AI claim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4. Add one unassisted component at the same difficulty level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9"/>
          <p:cNvSpPr/>
          <p:nvPr/>
        </p:nvSpPr>
        <p:spPr>
          <a:xfrm>
            <a:off x="5669280" y="2542032"/>
            <a:ext cx="3017520" cy="978408"/>
          </a:xfrm>
          <a:prstGeom prst="rect">
            <a:avLst/>
          </a:prstGeom>
          <a:solidFill>
            <a:srgbClr val="00A896">
              <a:alpha val="2509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9"/>
          <p:cNvSpPr/>
          <p:nvPr/>
        </p:nvSpPr>
        <p:spPr>
          <a:xfrm>
            <a:off x="5806440" y="2560320"/>
            <a:ext cx="283464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Why it matters: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5806440" y="2852928"/>
            <a:ext cx="283464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An assignment that says 'you may use AI' without specification almost always produces Zone 2.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320040" y="3703320"/>
            <a:ext cx="8503920" cy="11155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901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9"/>
          <p:cNvSpPr/>
          <p:nvPr/>
        </p:nvSpPr>
        <p:spPr>
          <a:xfrm>
            <a:off x="320040" y="3703320"/>
            <a:ext cx="685800" cy="1115568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9"/>
          <p:cNvSpPr/>
          <p:nvPr/>
        </p:nvSpPr>
        <p:spPr>
          <a:xfrm>
            <a:off x="329184" y="4050792"/>
            <a:ext cx="658368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9"/>
          <p:cNvSpPr/>
          <p:nvPr/>
        </p:nvSpPr>
        <p:spPr>
          <a:xfrm>
            <a:off x="1115568" y="3679037"/>
            <a:ext cx="438912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Facilitate a 10-Minute Loop Conversation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1115568" y="4108805"/>
            <a:ext cx="42976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1. Share the core premise of The Loop with your leadership team or faculty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2. Ask: Where are we adopting AI primarily for convenience?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3. Ask: What human decision points are we ceding — and should we be?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050"/>
              <a:buFont typeface="Calibri"/>
              <a:buNone/>
            </a:pPr>
            <a:r>
              <a:rPr b="0" i="0" lang="en-US" sz="105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4. Identify one place to maintain a meaningful human-in-the-loop moment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9"/>
          <p:cNvSpPr/>
          <p:nvPr/>
        </p:nvSpPr>
        <p:spPr>
          <a:xfrm>
            <a:off x="5669280" y="3776472"/>
            <a:ext cx="3017520" cy="978408"/>
          </a:xfrm>
          <a:prstGeom prst="rect">
            <a:avLst/>
          </a:prstGeom>
          <a:solidFill>
            <a:srgbClr val="F4A261">
              <a:alpha val="2509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5806440" y="3794760"/>
            <a:ext cx="283464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Why it matters: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9"/>
          <p:cNvSpPr/>
          <p:nvPr/>
        </p:nvSpPr>
        <p:spPr>
          <a:xfrm>
            <a:off x="5806440" y="4087368"/>
            <a:ext cx="283464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Ward's prescription: honor values beyond ease and convenience — find value in difficulty itself, in building </a:t>
            </a:r>
            <a:r>
              <a:rPr b="0" i="1" lang="en-US" sz="1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capacity</a:t>
            </a:r>
            <a:r>
              <a:rPr b="0" i="1" lang="en-US" sz="11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1" lang="en-US" sz="1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capability</a:t>
            </a:r>
            <a:r>
              <a:rPr b="0" i="1" lang="en-US" sz="11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20" title="Robot Works Out for Huma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38" y="152400"/>
            <a:ext cx="604622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0"/>
          <p:cNvSpPr/>
          <p:nvPr/>
        </p:nvSpPr>
        <p:spPr>
          <a:xfrm>
            <a:off x="6405325" y="152400"/>
            <a:ext cx="2591400" cy="4838700"/>
          </a:xfrm>
          <a:prstGeom prst="rect">
            <a:avLst/>
          </a:prstGeom>
          <a:solidFill>
            <a:srgbClr val="F4A261">
              <a:alpha val="2509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0"/>
          <p:cNvSpPr/>
          <p:nvPr/>
        </p:nvSpPr>
        <p:spPr>
          <a:xfrm>
            <a:off x="6523125" y="242843"/>
            <a:ext cx="2434500" cy="46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100"/>
              <a:buFont typeface="Calibri"/>
              <a:buNone/>
            </a:pPr>
            <a:r>
              <a:rPr b="1" lang="en-US" sz="3600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The Robot Workout Health Plan.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1"/>
          <p:cNvSpPr/>
          <p:nvPr/>
        </p:nvSpPr>
        <p:spPr>
          <a:xfrm>
            <a:off x="6405325" y="152400"/>
            <a:ext cx="2591400" cy="4838700"/>
          </a:xfrm>
          <a:prstGeom prst="rect">
            <a:avLst/>
          </a:prstGeom>
          <a:solidFill>
            <a:srgbClr val="F4A261">
              <a:alpha val="2509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1"/>
          <p:cNvSpPr/>
          <p:nvPr/>
        </p:nvSpPr>
        <p:spPr>
          <a:xfrm>
            <a:off x="6523125" y="242843"/>
            <a:ext cx="2434500" cy="46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100"/>
              <a:buFont typeface="Calibri"/>
              <a:buNone/>
            </a:pPr>
            <a:r>
              <a:rPr b="1" lang="en-US" sz="3600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The Robot Study Plan.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21" title="AI Studies for Huma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75" y="166950"/>
            <a:ext cx="604622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Today's Journey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457200" y="868680"/>
            <a:ext cx="8229600" cy="4572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365760" y="1097280"/>
            <a:ext cx="4114800" cy="10515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365760" y="1097280"/>
            <a:ext cx="347472" cy="105156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374904" y="1417320"/>
            <a:ext cx="329184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822960" y="1170432"/>
            <a:ext cx="29260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The Moment We're In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22960" y="1572768"/>
            <a:ext cx="29260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Kairos — why this matters now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3749040" y="1444752"/>
            <a:ext cx="640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5 min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365760" y="2331720"/>
            <a:ext cx="4114800" cy="10515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365760" y="2331720"/>
            <a:ext cx="347472" cy="105156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374904" y="2651760"/>
            <a:ext cx="329184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822960" y="2404872"/>
            <a:ext cx="29260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What the Research Says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822960" y="2807208"/>
            <a:ext cx="29260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The cognitive offloading paradox &amp; brain science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3749040" y="2679192"/>
            <a:ext cx="640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12 min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365760" y="3566160"/>
            <a:ext cx="4114800" cy="10515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365760" y="3566160"/>
            <a:ext cx="347472" cy="1051560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374904" y="3886200"/>
            <a:ext cx="329184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822960" y="3639312"/>
            <a:ext cx="29260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A Framework for Understanding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822960" y="4041648"/>
            <a:ext cx="29260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Four phases, three zones, the Johari Window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3749040" y="3913632"/>
            <a:ext cx="640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10 min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4754880" y="1097280"/>
            <a:ext cx="4114800" cy="10515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4754880" y="1097280"/>
            <a:ext cx="347472" cy="1051560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4764024" y="1417320"/>
            <a:ext cx="329184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12080" y="1170432"/>
            <a:ext cx="29260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Strategies That Work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5212080" y="1572768"/>
            <a:ext cx="29260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Oral exams, design principles, The Loop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8138160" y="1444752"/>
            <a:ext cx="640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F51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E76F51"/>
                </a:solidFill>
                <a:latin typeface="Calibri"/>
                <a:ea typeface="Calibri"/>
                <a:cs typeface="Calibri"/>
                <a:sym typeface="Calibri"/>
              </a:rPr>
              <a:t>10 min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4754880" y="2331720"/>
            <a:ext cx="4114800" cy="10515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4754880" y="2331720"/>
            <a:ext cx="347472" cy="105156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4764024" y="2651760"/>
            <a:ext cx="329184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5212080" y="2404872"/>
            <a:ext cx="29260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Three Things to Try Tomorrow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5212080" y="2807208"/>
            <a:ext cx="29260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Practical application for your classroom/school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8138160" y="2679192"/>
            <a:ext cx="640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5 min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4754880" y="3566160"/>
            <a:ext cx="4114800" cy="10515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4754880" y="3566160"/>
            <a:ext cx="347472" cy="105156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4764024" y="3886200"/>
            <a:ext cx="329184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5212080" y="3639312"/>
            <a:ext cx="29260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Discussion &amp; Q&amp;A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5212080" y="4041648"/>
            <a:ext cx="292608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Your questions, your context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8138160" y="3913632"/>
            <a:ext cx="6400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3 min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2A4A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2"/>
          <p:cNvSpPr/>
          <p:nvPr/>
        </p:nvSpPr>
        <p:spPr>
          <a:xfrm>
            <a:off x="0" y="0"/>
            <a:ext cx="164700" cy="5143500"/>
          </a:xfrm>
          <a:prstGeom prst="rect">
            <a:avLst/>
          </a:prstGeom>
          <a:solidFill>
            <a:srgbClr val="028090"/>
          </a:solidFill>
          <a:ln cap="flat" cmpd="sng" w="12700">
            <a:solidFill>
              <a:srgbClr val="028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2"/>
          <p:cNvSpPr/>
          <p:nvPr/>
        </p:nvSpPr>
        <p:spPr>
          <a:xfrm>
            <a:off x="347472" y="63415"/>
            <a:ext cx="5029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None/>
            </a:pPr>
            <a:r>
              <a:rPr b="1" lang="en-US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AI in Learning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None/>
            </a:pPr>
            <a:r>
              <a:rPr b="1" lang="en-US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 Designed to Fade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2"/>
          <p:cNvSpPr/>
          <p:nvPr/>
        </p:nvSpPr>
        <p:spPr>
          <a:xfrm>
            <a:off x="347472" y="1111053"/>
            <a:ext cx="2377500" cy="41100"/>
          </a:xfrm>
          <a:prstGeom prst="rect">
            <a:avLst/>
          </a:prstGeom>
          <a:solidFill>
            <a:srgbClr val="F4A742"/>
          </a:solidFill>
          <a:ln cap="flat" cmpd="sng" w="12700">
            <a:solidFill>
              <a:srgbClr val="F4A7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2"/>
          <p:cNvSpPr/>
          <p:nvPr/>
        </p:nvSpPr>
        <p:spPr>
          <a:xfrm>
            <a:off x="347472" y="1209193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2C39A"/>
              </a:buClr>
              <a:buSzPts val="1000"/>
              <a:buFont typeface="Calibri"/>
              <a:buNone/>
            </a:pPr>
            <a:r>
              <a:rPr i="1" lang="en-US" sz="1200" u="sng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Tawnya Means · The Collaboration Chronicle, May 2026</a:t>
            </a:r>
            <a:endParaRPr sz="1200">
              <a:solidFill>
                <a:srgbClr val="00A8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2"/>
          <p:cNvSpPr/>
          <p:nvPr/>
        </p:nvSpPr>
        <p:spPr>
          <a:xfrm>
            <a:off x="356610" y="1494845"/>
            <a:ext cx="5212200" cy="1143000"/>
          </a:xfrm>
          <a:prstGeom prst="rect">
            <a:avLst/>
          </a:prstGeom>
          <a:solidFill>
            <a:srgbClr val="028090">
              <a:alpha val="20000"/>
            </a:srgbClr>
          </a:solidFill>
          <a:ln cap="flat" cmpd="sng" w="19050">
            <a:solidFill>
              <a:srgbClr val="028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2"/>
          <p:cNvSpPr/>
          <p:nvPr/>
        </p:nvSpPr>
        <p:spPr>
          <a:xfrm>
            <a:off x="356610" y="1494845"/>
            <a:ext cx="73200" cy="1143000"/>
          </a:xfrm>
          <a:prstGeom prst="rect">
            <a:avLst/>
          </a:prstGeom>
          <a:solidFill>
            <a:srgbClr val="F4A742"/>
          </a:solidFill>
          <a:ln cap="flat" cmpd="sng" w="12700">
            <a:solidFill>
              <a:srgbClr val="F4A7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512058" y="1540565"/>
            <a:ext cx="49377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Georgia"/>
              <a:buNone/>
            </a:pPr>
            <a:r>
              <a:rPr i="1"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scaffold that stays is no longer a scaffold.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Georgia"/>
              <a:buNone/>
            </a:pPr>
            <a:r>
              <a:rPr i="1"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It becomes part of the building.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2"/>
          <p:cNvSpPr/>
          <p:nvPr/>
        </p:nvSpPr>
        <p:spPr>
          <a:xfrm>
            <a:off x="356600" y="2727444"/>
            <a:ext cx="5212200" cy="792900"/>
          </a:xfrm>
          <a:prstGeom prst="rect">
            <a:avLst/>
          </a:prstGeom>
          <a:solidFill>
            <a:srgbClr val="028090"/>
          </a:solidFill>
          <a:ln cap="flat" cmpd="sng" w="10150">
            <a:solidFill>
              <a:srgbClr val="02C3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2"/>
          <p:cNvSpPr/>
          <p:nvPr/>
        </p:nvSpPr>
        <p:spPr>
          <a:xfrm>
            <a:off x="484626" y="2764037"/>
            <a:ext cx="49836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1"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Scaffolding Test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2"/>
          <p:cNvSpPr/>
          <p:nvPr/>
        </p:nvSpPr>
        <p:spPr>
          <a:xfrm>
            <a:off x="484625" y="2965195"/>
            <a:ext cx="49836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 the student do the work alone once the AI is removed? That's what scaffolding has always meant — and it's the question AI integration hasn't answered yet.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347475" y="3574714"/>
            <a:ext cx="5212200" cy="695700"/>
          </a:xfrm>
          <a:prstGeom prst="rect">
            <a:avLst/>
          </a:prstGeom>
          <a:solidFill>
            <a:srgbClr val="1B2A4A">
              <a:alpha val="80000"/>
            </a:srgbClr>
          </a:solidFill>
          <a:ln cap="flat" cmpd="sng" w="10150">
            <a:solidFill>
              <a:srgbClr val="02C3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475491" y="3569214"/>
            <a:ext cx="49836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4A742"/>
              </a:buClr>
              <a:buSzPts val="1000"/>
              <a:buFont typeface="Calibri"/>
              <a:buNone/>
            </a:pPr>
            <a:r>
              <a:rPr b="1" lang="en-US">
                <a:solidFill>
                  <a:srgbClr val="F4A742"/>
                </a:solidFill>
                <a:latin typeface="Calibri"/>
                <a:ea typeface="Calibri"/>
                <a:cs typeface="Calibri"/>
                <a:sym typeface="Calibri"/>
              </a:rPr>
              <a:t>Partnership Orientation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2"/>
          <p:cNvSpPr/>
          <p:nvPr/>
        </p:nvSpPr>
        <p:spPr>
          <a:xfrm>
            <a:off x="475500" y="3795300"/>
            <a:ext cx="4983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EF4F7"/>
              </a:buClr>
              <a:buSzPts val="900"/>
              <a:buFont typeface="Calibri"/>
              <a:buNone/>
            </a:pPr>
            <a:r>
              <a:rPr lang="en-US" sz="1200">
                <a:solidFill>
                  <a:srgbClr val="EEF4F7"/>
                </a:solidFill>
                <a:latin typeface="Calibri"/>
                <a:ea typeface="Calibri"/>
                <a:cs typeface="Calibri"/>
                <a:sym typeface="Calibri"/>
              </a:rPr>
              <a:t>What matters isn't how much AI is used, but the relational stance: treating AI as a collaborator to think with, not an authority to defer to.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2"/>
          <p:cNvSpPr/>
          <p:nvPr/>
        </p:nvSpPr>
        <p:spPr>
          <a:xfrm>
            <a:off x="347475" y="4319474"/>
            <a:ext cx="5212200" cy="636600"/>
          </a:xfrm>
          <a:prstGeom prst="rect">
            <a:avLst/>
          </a:prstGeom>
          <a:solidFill>
            <a:srgbClr val="1B2A4A">
              <a:alpha val="80000"/>
            </a:srgbClr>
          </a:solidFill>
          <a:ln cap="flat" cmpd="sng" w="10150">
            <a:solidFill>
              <a:srgbClr val="02C3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2"/>
          <p:cNvSpPr/>
          <p:nvPr/>
        </p:nvSpPr>
        <p:spPr>
          <a:xfrm>
            <a:off x="475488" y="4346347"/>
            <a:ext cx="49836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4A742"/>
              </a:buClr>
              <a:buSzPts val="1000"/>
              <a:buFont typeface="Calibri"/>
              <a:buNone/>
            </a:pPr>
            <a:r>
              <a:rPr b="1" lang="en-US">
                <a:solidFill>
                  <a:srgbClr val="F4A742"/>
                </a:solidFill>
                <a:latin typeface="Calibri"/>
                <a:ea typeface="Calibri"/>
                <a:cs typeface="Calibri"/>
                <a:sym typeface="Calibri"/>
              </a:rPr>
              <a:t>The Frontier Gap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2"/>
          <p:cNvSpPr/>
          <p:nvPr/>
        </p:nvSpPr>
        <p:spPr>
          <a:xfrm>
            <a:off x="475500" y="4547650"/>
            <a:ext cx="50934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EF4F7"/>
              </a:buClr>
              <a:buSzPts val="900"/>
              <a:buFont typeface="Calibri"/>
              <a:buNone/>
            </a:pPr>
            <a:r>
              <a:rPr lang="en-US" sz="1200">
                <a:solidFill>
                  <a:srgbClr val="EEF4F7"/>
                </a:solidFill>
                <a:latin typeface="Calibri"/>
                <a:ea typeface="Calibri"/>
                <a:cs typeface="Calibri"/>
                <a:sym typeface="Calibri"/>
              </a:rPr>
              <a:t>We don't yet know if AI-assisted learning builds durable thinking that transfers when AI is absent. That's the question educators must design toward.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2"/>
          <p:cNvSpPr/>
          <p:nvPr/>
        </p:nvSpPr>
        <p:spPr>
          <a:xfrm>
            <a:off x="5760720" y="0"/>
            <a:ext cx="3383400" cy="5143500"/>
          </a:xfrm>
          <a:prstGeom prst="rect">
            <a:avLst/>
          </a:prstGeom>
          <a:solidFill>
            <a:srgbClr val="0F1E36"/>
          </a:solidFill>
          <a:ln cap="flat" cmpd="sng" w="12700">
            <a:solidFill>
              <a:srgbClr val="0F1E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2"/>
          <p:cNvSpPr/>
          <p:nvPr/>
        </p:nvSpPr>
        <p:spPr>
          <a:xfrm>
            <a:off x="6126480" y="914400"/>
            <a:ext cx="54900" cy="2560200"/>
          </a:xfrm>
          <a:prstGeom prst="rect">
            <a:avLst/>
          </a:prstGeom>
          <a:solidFill>
            <a:srgbClr val="F4A742"/>
          </a:solidFill>
          <a:ln cap="flat" cmpd="sng" w="12700">
            <a:solidFill>
              <a:srgbClr val="F4A7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2"/>
          <p:cNvSpPr/>
          <p:nvPr/>
        </p:nvSpPr>
        <p:spPr>
          <a:xfrm>
            <a:off x="7040880" y="914400"/>
            <a:ext cx="54900" cy="2560200"/>
          </a:xfrm>
          <a:prstGeom prst="rect">
            <a:avLst/>
          </a:prstGeom>
          <a:solidFill>
            <a:srgbClr val="F4A742"/>
          </a:solidFill>
          <a:ln cap="flat" cmpd="sng" w="12700">
            <a:solidFill>
              <a:srgbClr val="F4A7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2"/>
          <p:cNvSpPr/>
          <p:nvPr/>
        </p:nvSpPr>
        <p:spPr>
          <a:xfrm>
            <a:off x="7955280" y="914400"/>
            <a:ext cx="54900" cy="2560200"/>
          </a:xfrm>
          <a:prstGeom prst="rect">
            <a:avLst/>
          </a:prstGeom>
          <a:solidFill>
            <a:srgbClr val="F4A742"/>
          </a:solidFill>
          <a:ln cap="flat" cmpd="sng" w="12700">
            <a:solidFill>
              <a:srgbClr val="F4A7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2"/>
          <p:cNvSpPr/>
          <p:nvPr/>
        </p:nvSpPr>
        <p:spPr>
          <a:xfrm>
            <a:off x="6126480" y="914400"/>
            <a:ext cx="1883700" cy="36600"/>
          </a:xfrm>
          <a:prstGeom prst="rect">
            <a:avLst/>
          </a:prstGeom>
          <a:solidFill>
            <a:srgbClr val="028090"/>
          </a:solidFill>
          <a:ln cap="flat" cmpd="sng" w="12700">
            <a:solidFill>
              <a:srgbClr val="028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2"/>
          <p:cNvSpPr/>
          <p:nvPr/>
        </p:nvSpPr>
        <p:spPr>
          <a:xfrm>
            <a:off x="6126480" y="1554480"/>
            <a:ext cx="1883700" cy="36600"/>
          </a:xfrm>
          <a:prstGeom prst="rect">
            <a:avLst/>
          </a:prstGeom>
          <a:solidFill>
            <a:srgbClr val="028090"/>
          </a:solidFill>
          <a:ln cap="flat" cmpd="sng" w="12700">
            <a:solidFill>
              <a:srgbClr val="028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2"/>
          <p:cNvSpPr/>
          <p:nvPr/>
        </p:nvSpPr>
        <p:spPr>
          <a:xfrm>
            <a:off x="6126480" y="2194560"/>
            <a:ext cx="1883700" cy="36600"/>
          </a:xfrm>
          <a:prstGeom prst="rect">
            <a:avLst/>
          </a:prstGeom>
          <a:solidFill>
            <a:srgbClr val="028090"/>
          </a:solidFill>
          <a:ln cap="flat" cmpd="sng" w="12700">
            <a:solidFill>
              <a:srgbClr val="028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2"/>
          <p:cNvSpPr/>
          <p:nvPr/>
        </p:nvSpPr>
        <p:spPr>
          <a:xfrm>
            <a:off x="6126480" y="2834640"/>
            <a:ext cx="1883700" cy="36600"/>
          </a:xfrm>
          <a:prstGeom prst="rect">
            <a:avLst/>
          </a:prstGeom>
          <a:solidFill>
            <a:srgbClr val="028090"/>
          </a:solidFill>
          <a:ln cap="flat" cmpd="sng" w="12700">
            <a:solidFill>
              <a:srgbClr val="028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2"/>
          <p:cNvSpPr/>
          <p:nvPr/>
        </p:nvSpPr>
        <p:spPr>
          <a:xfrm>
            <a:off x="6126480" y="3474720"/>
            <a:ext cx="1883700" cy="36600"/>
          </a:xfrm>
          <a:prstGeom prst="rect">
            <a:avLst/>
          </a:prstGeom>
          <a:solidFill>
            <a:srgbClr val="028090"/>
          </a:solidFill>
          <a:ln cap="flat" cmpd="sng" w="12700">
            <a:solidFill>
              <a:srgbClr val="028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2"/>
          <p:cNvSpPr/>
          <p:nvPr/>
        </p:nvSpPr>
        <p:spPr>
          <a:xfrm>
            <a:off x="6199632" y="2889504"/>
            <a:ext cx="1737300" cy="530400"/>
          </a:xfrm>
          <a:prstGeom prst="rect">
            <a:avLst/>
          </a:prstGeom>
          <a:solidFill>
            <a:srgbClr val="02C39A">
              <a:alpha val="40000"/>
            </a:srgbClr>
          </a:solidFill>
          <a:ln cap="flat" cmpd="sng" w="9525">
            <a:solidFill>
              <a:srgbClr val="02C3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2"/>
          <p:cNvSpPr/>
          <p:nvPr/>
        </p:nvSpPr>
        <p:spPr>
          <a:xfrm>
            <a:off x="6199632" y="2249424"/>
            <a:ext cx="1737300" cy="530400"/>
          </a:xfrm>
          <a:prstGeom prst="rect">
            <a:avLst/>
          </a:prstGeom>
          <a:solidFill>
            <a:srgbClr val="02C39A">
              <a:alpha val="32159"/>
            </a:srgbClr>
          </a:solidFill>
          <a:ln cap="flat" cmpd="sng" w="9525">
            <a:solidFill>
              <a:srgbClr val="02C3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6199632" y="1609344"/>
            <a:ext cx="1737300" cy="530400"/>
          </a:xfrm>
          <a:prstGeom prst="rect">
            <a:avLst/>
          </a:prstGeom>
          <a:solidFill>
            <a:srgbClr val="02C39A">
              <a:alpha val="23920"/>
            </a:srgbClr>
          </a:solidFill>
          <a:ln cap="flat" cmpd="sng" w="9525">
            <a:solidFill>
              <a:srgbClr val="02C3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2"/>
          <p:cNvSpPr/>
          <p:nvPr/>
        </p:nvSpPr>
        <p:spPr>
          <a:xfrm>
            <a:off x="6199632" y="969264"/>
            <a:ext cx="1737300" cy="530400"/>
          </a:xfrm>
          <a:prstGeom prst="rect">
            <a:avLst/>
          </a:prstGeom>
          <a:solidFill>
            <a:srgbClr val="02C39A">
              <a:alpha val="16079"/>
            </a:srgbClr>
          </a:solidFill>
          <a:ln cap="flat" cmpd="sng" w="9525">
            <a:solidFill>
              <a:srgbClr val="02C3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2"/>
          <p:cNvSpPr/>
          <p:nvPr/>
        </p:nvSpPr>
        <p:spPr>
          <a:xfrm>
            <a:off x="8275320" y="914400"/>
            <a:ext cx="45600" cy="2743200"/>
          </a:xfrm>
          <a:prstGeom prst="rect">
            <a:avLst/>
          </a:prstGeom>
          <a:solidFill>
            <a:srgbClr val="F4A742">
              <a:alpha val="60000"/>
            </a:srgbClr>
          </a:solidFill>
          <a:ln cap="flat" cmpd="sng" w="12700">
            <a:solidFill>
              <a:srgbClr val="F4A7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2"/>
          <p:cNvSpPr/>
          <p:nvPr/>
        </p:nvSpPr>
        <p:spPr>
          <a:xfrm>
            <a:off x="8106080" y="3520440"/>
            <a:ext cx="320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4A742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F4A742"/>
                </a:solidFill>
                <a:latin typeface="Arial"/>
                <a:ea typeface="Arial"/>
                <a:cs typeface="Arial"/>
                <a:sym typeface="Arial"/>
              </a:rPr>
              <a:t>▼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2"/>
          <p:cNvSpPr/>
          <p:nvPr/>
        </p:nvSpPr>
        <p:spPr>
          <a:xfrm>
            <a:off x="5806450" y="460250"/>
            <a:ext cx="24690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4A742"/>
              </a:buClr>
              <a:buSzPts val="1000"/>
              <a:buFont typeface="Calibri"/>
              <a:buNone/>
            </a:pPr>
            <a:r>
              <a:rPr b="1" lang="en-US" sz="2400">
                <a:solidFill>
                  <a:srgbClr val="F4A742"/>
                </a:solidFill>
                <a:latin typeface="Calibri"/>
                <a:ea typeface="Calibri"/>
                <a:cs typeface="Calibri"/>
                <a:sym typeface="Calibri"/>
              </a:rPr>
              <a:t>The Scaffold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2"/>
          <p:cNvSpPr/>
          <p:nvPr/>
        </p:nvSpPr>
        <p:spPr>
          <a:xfrm>
            <a:off x="5779000" y="3710600"/>
            <a:ext cx="2679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2C39A"/>
              </a:buClr>
              <a:buSzPts val="900"/>
              <a:buFont typeface="Calibri"/>
              <a:buNone/>
            </a:pPr>
            <a:r>
              <a:rPr i="1" lang="en-US" sz="1800">
                <a:solidFill>
                  <a:srgbClr val="02C39A"/>
                </a:solidFill>
                <a:latin typeface="Calibri"/>
                <a:ea typeface="Calibri"/>
                <a:cs typeface="Calibri"/>
                <a:sym typeface="Calibri"/>
              </a:rPr>
              <a:t>Temporary Support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2C39A"/>
              </a:buClr>
              <a:buSzPts val="900"/>
              <a:buFont typeface="Calibri"/>
              <a:buNone/>
            </a:pPr>
            <a:r>
              <a:rPr i="1" lang="en-US" sz="1800">
                <a:solidFill>
                  <a:srgbClr val="02C39A"/>
                </a:solidFill>
                <a:latin typeface="Calibri"/>
                <a:ea typeface="Calibri"/>
                <a:cs typeface="Calibri"/>
                <a:sym typeface="Calibri"/>
              </a:rPr>
              <a:t>Designed to Fade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2"/>
          <p:cNvSpPr/>
          <p:nvPr/>
        </p:nvSpPr>
        <p:spPr>
          <a:xfrm>
            <a:off x="5806440" y="4370832"/>
            <a:ext cx="3154800" cy="502800"/>
          </a:xfrm>
          <a:prstGeom prst="rect">
            <a:avLst/>
          </a:prstGeom>
          <a:solidFill>
            <a:srgbClr val="F4A742"/>
          </a:solidFill>
          <a:ln cap="flat" cmpd="sng" w="12700">
            <a:solidFill>
              <a:srgbClr val="F4A7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2"/>
          <p:cNvSpPr/>
          <p:nvPr/>
        </p:nvSpPr>
        <p:spPr>
          <a:xfrm>
            <a:off x="5870448" y="4407408"/>
            <a:ext cx="3017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B2A4A"/>
              </a:buClr>
              <a:buSzPts val="1050"/>
              <a:buFont typeface="Calibri"/>
              <a:buNone/>
            </a:pPr>
            <a:r>
              <a:rPr b="1" lang="en-US">
                <a:solidFill>
                  <a:srgbClr val="1B2A4A"/>
                </a:solidFill>
                <a:latin typeface="Calibri"/>
                <a:ea typeface="Calibri"/>
                <a:cs typeface="Calibri"/>
                <a:sym typeface="Calibri"/>
              </a:rPr>
              <a:t>Are we building THINKERS or proficient TOOL USERS?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2"/>
          <p:cNvSpPr/>
          <p:nvPr/>
        </p:nvSpPr>
        <p:spPr>
          <a:xfrm>
            <a:off x="347472" y="4956048"/>
            <a:ext cx="52122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7C93"/>
              </a:buClr>
              <a:buSzPts val="750"/>
              <a:buFont typeface="Calibri"/>
              <a:buNone/>
            </a:pPr>
            <a:r>
              <a:rPr i="1" lang="en-US" sz="750">
                <a:solidFill>
                  <a:srgbClr val="6B7C93"/>
                </a:solidFill>
                <a:latin typeface="Calibri"/>
                <a:ea typeface="Calibri"/>
                <a:cs typeface="Calibri"/>
                <a:sym typeface="Calibri"/>
              </a:rPr>
              <a:t>Source: Means, T. (2026). Designed to Fade. The Collaboration Chronicle.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3"/>
          <p:cNvSpPr/>
          <p:nvPr/>
        </p:nvSpPr>
        <p:spPr>
          <a:xfrm>
            <a:off x="320050" y="152400"/>
            <a:ext cx="2481600" cy="48387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3"/>
          <p:cNvSpPr/>
          <p:nvPr/>
        </p:nvSpPr>
        <p:spPr>
          <a:xfrm>
            <a:off x="353150" y="224549"/>
            <a:ext cx="2382900" cy="47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Robot and Human</a:t>
            </a:r>
            <a:r>
              <a:rPr b="1"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23" title="Robot and Human Project Collaborat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750" y="157800"/>
            <a:ext cx="604622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4"/>
          <p:cNvSpPr/>
          <p:nvPr/>
        </p:nvSpPr>
        <p:spPr>
          <a:xfrm>
            <a:off x="320050" y="152400"/>
            <a:ext cx="2481600" cy="48387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4"/>
          <p:cNvSpPr/>
          <p:nvPr/>
        </p:nvSpPr>
        <p:spPr>
          <a:xfrm>
            <a:off x="353150" y="224549"/>
            <a:ext cx="2382900" cy="47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b="1"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Assisted Research.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Google Shape;516;p24" title="Human and AI Research Collaborat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050" y="152400"/>
            <a:ext cx="6037552" cy="4831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5"/>
          <p:cNvSpPr/>
          <p:nvPr/>
        </p:nvSpPr>
        <p:spPr>
          <a:xfrm>
            <a:off x="320050" y="152400"/>
            <a:ext cx="2481600" cy="48387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353150" y="224549"/>
            <a:ext cx="2382900" cy="47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b="1"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Verify,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b="1" lang="en-US"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Verify,</a:t>
            </a:r>
            <a:endParaRPr b="1" sz="3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Verify!</a:t>
            </a:r>
            <a:endParaRPr b="1" sz="3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3" name="Google Shape;523;p25" title="Human Verifies A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050" y="152400"/>
            <a:ext cx="6037552" cy="4831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6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6"/>
          <p:cNvSpPr/>
          <p:nvPr/>
        </p:nvSpPr>
        <p:spPr>
          <a:xfrm>
            <a:off x="457200" y="2286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Seven Recommendations for Leaders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6"/>
          <p:cNvSpPr/>
          <p:nvPr/>
        </p:nvSpPr>
        <p:spPr>
          <a:xfrm>
            <a:off x="457200" y="804672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From the research base — Strategic Cognitive Offloading (2026)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6"/>
          <p:cNvSpPr/>
          <p:nvPr/>
        </p:nvSpPr>
        <p:spPr>
          <a:xfrm>
            <a:off x="320040" y="1188720"/>
            <a:ext cx="4251960" cy="841248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6"/>
          <p:cNvSpPr/>
          <p:nvPr/>
        </p:nvSpPr>
        <p:spPr>
          <a:xfrm>
            <a:off x="320040" y="1188720"/>
            <a:ext cx="384048" cy="841248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6"/>
          <p:cNvSpPr/>
          <p:nvPr/>
        </p:nvSpPr>
        <p:spPr>
          <a:xfrm>
            <a:off x="329184" y="1444752"/>
            <a:ext cx="365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6"/>
          <p:cNvSpPr/>
          <p:nvPr/>
        </p:nvSpPr>
        <p:spPr>
          <a:xfrm>
            <a:off x="813816" y="1243584"/>
            <a:ext cx="3639312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Design for the Arena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6"/>
          <p:cNvSpPr/>
          <p:nvPr/>
        </p:nvSpPr>
        <p:spPr>
          <a:xfrm>
            <a:off x="813816" y="1609344"/>
            <a:ext cx="363931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Make AI use explicit on both sides. Specify what students delegate and why.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6"/>
          <p:cNvSpPr/>
          <p:nvPr/>
        </p:nvSpPr>
        <p:spPr>
          <a:xfrm>
            <a:off x="320040" y="2157984"/>
            <a:ext cx="4251960" cy="841248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6"/>
          <p:cNvSpPr/>
          <p:nvPr/>
        </p:nvSpPr>
        <p:spPr>
          <a:xfrm>
            <a:off x="320040" y="2157984"/>
            <a:ext cx="384048" cy="841248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6"/>
          <p:cNvSpPr/>
          <p:nvPr/>
        </p:nvSpPr>
        <p:spPr>
          <a:xfrm>
            <a:off x="329184" y="2414016"/>
            <a:ext cx="365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6"/>
          <p:cNvSpPr/>
          <p:nvPr/>
        </p:nvSpPr>
        <p:spPr>
          <a:xfrm>
            <a:off x="813816" y="2212848"/>
            <a:ext cx="3639312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Close the Blind Spot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6"/>
          <p:cNvSpPr/>
          <p:nvPr/>
        </p:nvSpPr>
        <p:spPr>
          <a:xfrm>
            <a:off x="813816" y="2578608"/>
            <a:ext cx="363931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Redesign assessments to include oral components, portfolios with AI transcripts.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6"/>
          <p:cNvSpPr/>
          <p:nvPr/>
        </p:nvSpPr>
        <p:spPr>
          <a:xfrm>
            <a:off x="320040" y="3127248"/>
            <a:ext cx="4251960" cy="841248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6"/>
          <p:cNvSpPr/>
          <p:nvPr/>
        </p:nvSpPr>
        <p:spPr>
          <a:xfrm>
            <a:off x="320040" y="3127248"/>
            <a:ext cx="384048" cy="841248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6"/>
          <p:cNvSpPr/>
          <p:nvPr/>
        </p:nvSpPr>
        <p:spPr>
          <a:xfrm>
            <a:off x="329184" y="3383280"/>
            <a:ext cx="365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6"/>
          <p:cNvSpPr/>
          <p:nvPr/>
        </p:nvSpPr>
        <p:spPr>
          <a:xfrm>
            <a:off x="813816" y="3182112"/>
            <a:ext cx="3639312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Drain the Façade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6"/>
          <p:cNvSpPr/>
          <p:nvPr/>
        </p:nvSpPr>
        <p:spPr>
          <a:xfrm>
            <a:off x="813816" y="3547872"/>
            <a:ext cx="363931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Show students what Zone 2 costs: have them fact-check 5 AI claims against source text.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6"/>
          <p:cNvSpPr/>
          <p:nvPr/>
        </p:nvSpPr>
        <p:spPr>
          <a:xfrm>
            <a:off x="320040" y="4096512"/>
            <a:ext cx="4251960" cy="841248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6"/>
          <p:cNvSpPr/>
          <p:nvPr/>
        </p:nvSpPr>
        <p:spPr>
          <a:xfrm>
            <a:off x="320040" y="4096512"/>
            <a:ext cx="384048" cy="841248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329184" y="4352544"/>
            <a:ext cx="365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813816" y="4151376"/>
            <a:ext cx="3639312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F51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E76F51"/>
                </a:solidFill>
                <a:latin typeface="Calibri"/>
                <a:ea typeface="Calibri"/>
                <a:cs typeface="Calibri"/>
                <a:sym typeface="Calibri"/>
              </a:rPr>
              <a:t>Build AI literacy explicitly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813816" y="4517136"/>
            <a:ext cx="363931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Evaluating AI outputs, recognizing hallucinations, citing AI use — teach these as skills.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4846320" y="1188720"/>
            <a:ext cx="4251960" cy="841248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846320" y="1188720"/>
            <a:ext cx="384048" cy="841248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4855464" y="1444752"/>
            <a:ext cx="365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340096" y="1243584"/>
            <a:ext cx="3639312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Invest in mixed feedback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340096" y="1609344"/>
            <a:ext cx="363931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AI for formative structure feedback; human feedback for conceptual critique.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846320" y="2157984"/>
            <a:ext cx="4251960" cy="841248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846320" y="2157984"/>
            <a:ext cx="384048" cy="841248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4855464" y="2414016"/>
            <a:ext cx="365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340096" y="2212848"/>
            <a:ext cx="3639312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Prioritize equity first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340096" y="2578608"/>
            <a:ext cx="363931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Audit access before scaling expectations. Premium AI tools create compounding inequity.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846320" y="3127248"/>
            <a:ext cx="4251960" cy="841248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846320" y="3127248"/>
            <a:ext cx="384048" cy="841248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4855464" y="3383280"/>
            <a:ext cx="36576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340096" y="3182112"/>
            <a:ext cx="3639312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Commission longitudinal research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340096" y="3547872"/>
            <a:ext cx="3639312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Track AI-integrated cohorts over time. The field is making durable decisions on preliminary data.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846320" y="4096512"/>
            <a:ext cx="4251960" cy="841248"/>
          </a:xfrm>
          <a:prstGeom prst="rect">
            <a:avLst/>
          </a:prstGeom>
          <a:solidFill>
            <a:srgbClr val="1A3A2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5340096" y="4133088"/>
            <a:ext cx="3657600" cy="786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D8A0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A8D8A0"/>
                </a:solidFill>
                <a:latin typeface="Calibri"/>
                <a:ea typeface="Calibri"/>
                <a:cs typeface="Calibri"/>
                <a:sym typeface="Calibri"/>
              </a:rPr>
              <a:t>"These are not insurmountable problems.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D8A0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A8D8A0"/>
                </a:solidFill>
                <a:latin typeface="Calibri"/>
                <a:ea typeface="Calibri"/>
                <a:cs typeface="Calibri"/>
                <a:sym typeface="Calibri"/>
              </a:rPr>
              <a:t>They are pedagogical problems — and they yield to pedagogical solutions."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A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7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7"/>
          <p:cNvSpPr/>
          <p:nvPr/>
        </p:nvSpPr>
        <p:spPr>
          <a:xfrm>
            <a:off x="457200" y="2286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Discussion &amp; Reflection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7"/>
          <p:cNvSpPr/>
          <p:nvPr/>
        </p:nvSpPr>
        <p:spPr>
          <a:xfrm>
            <a:off x="457200" y="804672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Turn and talk — or full group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7"/>
          <p:cNvSpPr/>
          <p:nvPr/>
        </p:nvSpPr>
        <p:spPr>
          <a:xfrm>
            <a:off x="320040" y="1188720"/>
            <a:ext cx="4251960" cy="17190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7"/>
          <p:cNvSpPr/>
          <p:nvPr/>
        </p:nvSpPr>
        <p:spPr>
          <a:xfrm>
            <a:off x="320040" y="1188720"/>
            <a:ext cx="4251960" cy="4572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7"/>
          <p:cNvSpPr/>
          <p:nvPr/>
        </p:nvSpPr>
        <p:spPr>
          <a:xfrm>
            <a:off x="457200" y="1243584"/>
            <a:ext cx="39776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does your district live?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7"/>
          <p:cNvSpPr/>
          <p:nvPr/>
        </p:nvSpPr>
        <p:spPr>
          <a:xfrm>
            <a:off x="457200" y="1737360"/>
            <a:ext cx="397764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Which Phase (1–4) most accurately describes AI integration in your schools right now? What would it look like to move to the next phase intentionally — rather than accidentally?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7"/>
          <p:cNvSpPr/>
          <p:nvPr/>
        </p:nvSpPr>
        <p:spPr>
          <a:xfrm>
            <a:off x="320040" y="3063240"/>
            <a:ext cx="4251960" cy="17190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7"/>
          <p:cNvSpPr/>
          <p:nvPr/>
        </p:nvSpPr>
        <p:spPr>
          <a:xfrm>
            <a:off x="320040" y="3063240"/>
            <a:ext cx="4251960" cy="457200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7"/>
          <p:cNvSpPr/>
          <p:nvPr/>
        </p:nvSpPr>
        <p:spPr>
          <a:xfrm>
            <a:off x="457200" y="3118104"/>
            <a:ext cx="39776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What's your biggest Blind Spot?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7"/>
          <p:cNvSpPr/>
          <p:nvPr/>
        </p:nvSpPr>
        <p:spPr>
          <a:xfrm>
            <a:off x="457200" y="3611880"/>
            <a:ext cx="397764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Where is AI use happening in your district that you can't see? What assessment redesign would make that use visible — without becoming surveillance?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7"/>
          <p:cNvSpPr/>
          <p:nvPr/>
        </p:nvSpPr>
        <p:spPr>
          <a:xfrm>
            <a:off x="4800600" y="1188720"/>
            <a:ext cx="4251960" cy="17190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7"/>
          <p:cNvSpPr/>
          <p:nvPr/>
        </p:nvSpPr>
        <p:spPr>
          <a:xfrm>
            <a:off x="4800600" y="1188720"/>
            <a:ext cx="4251960" cy="4572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7"/>
          <p:cNvSpPr/>
          <p:nvPr/>
        </p:nvSpPr>
        <p:spPr>
          <a:xfrm>
            <a:off x="4937760" y="1243584"/>
            <a:ext cx="39776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decision are you ceding?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7"/>
          <p:cNvSpPr/>
          <p:nvPr/>
        </p:nvSpPr>
        <p:spPr>
          <a:xfrm>
            <a:off x="4937760" y="1737360"/>
            <a:ext cx="397764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Ward's warning: we adopt AI for convenience without asking what choices we're giving up. Where in IEPs, grading, curriculum selection, or hiring — is a meaningful human judgment point at risk?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7"/>
          <p:cNvSpPr/>
          <p:nvPr/>
        </p:nvSpPr>
        <p:spPr>
          <a:xfrm>
            <a:off x="4800600" y="3063240"/>
            <a:ext cx="4251960" cy="17190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7"/>
          <p:cNvSpPr/>
          <p:nvPr/>
        </p:nvSpPr>
        <p:spPr>
          <a:xfrm>
            <a:off x="4800600" y="3063240"/>
            <a:ext cx="4251960" cy="457200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7"/>
          <p:cNvSpPr/>
          <p:nvPr/>
        </p:nvSpPr>
        <p:spPr>
          <a:xfrm>
            <a:off x="4937760" y="3118104"/>
            <a:ext cx="39776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will you try first?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7"/>
          <p:cNvSpPr/>
          <p:nvPr/>
        </p:nvSpPr>
        <p:spPr>
          <a:xfrm>
            <a:off x="4937760" y="3611880"/>
            <a:ext cx="397764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Of the three things worth trying: the audit, the Arena assignment, or the Loop conversation — which one will you take back to your school or team this week?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8"/>
          <p:cNvSpPr/>
          <p:nvPr/>
        </p:nvSpPr>
        <p:spPr>
          <a:xfrm>
            <a:off x="0" y="0"/>
            <a:ext cx="411480" cy="51435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8"/>
          <p:cNvSpPr/>
          <p:nvPr/>
        </p:nvSpPr>
        <p:spPr>
          <a:xfrm>
            <a:off x="411480" y="0"/>
            <a:ext cx="8732520" cy="54864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8"/>
          <p:cNvSpPr/>
          <p:nvPr/>
        </p:nvSpPr>
        <p:spPr>
          <a:xfrm>
            <a:off x="685800" y="365760"/>
            <a:ext cx="80467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Kairos Moment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8"/>
          <p:cNvSpPr/>
          <p:nvPr/>
        </p:nvSpPr>
        <p:spPr>
          <a:xfrm>
            <a:off x="685800" y="1280160"/>
            <a:ext cx="77724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500"/>
              <a:buFont typeface="Calibri"/>
              <a:buNone/>
            </a:pPr>
            <a:r>
              <a:rPr b="0" i="1" lang="en-US" sz="15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The emerging picture isn't 'AI is good for learning' any more than it was ever 'AI is bad for learning.' The key message from the research is that AI is a design variable — and like every design variable, its impact depends entirely on the decisions made by the person who shapes the interaction.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8"/>
          <p:cNvSpPr/>
          <p:nvPr/>
        </p:nvSpPr>
        <p:spPr>
          <a:xfrm>
            <a:off x="685800" y="2424660"/>
            <a:ext cx="5486400" cy="36576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8"/>
          <p:cNvSpPr/>
          <p:nvPr/>
        </p:nvSpPr>
        <p:spPr>
          <a:xfrm>
            <a:off x="685800" y="2570065"/>
            <a:ext cx="8046720" cy="658368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8"/>
          <p:cNvSpPr/>
          <p:nvPr/>
        </p:nvSpPr>
        <p:spPr>
          <a:xfrm>
            <a:off x="685800" y="2570065"/>
            <a:ext cx="54864" cy="658368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8"/>
          <p:cNvSpPr/>
          <p:nvPr/>
        </p:nvSpPr>
        <p:spPr>
          <a:xfrm>
            <a:off x="868680" y="2624929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F51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E76F51"/>
                </a:solidFill>
                <a:latin typeface="Calibri"/>
                <a:ea typeface="Calibri"/>
                <a:cs typeface="Calibri"/>
                <a:sym typeface="Calibri"/>
              </a:rPr>
              <a:t>Zone 2 is real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8"/>
          <p:cNvSpPr/>
          <p:nvPr/>
        </p:nvSpPr>
        <p:spPr>
          <a:xfrm>
            <a:off x="3017520" y="2624929"/>
            <a:ext cx="562356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Undesigned AI use erodes thinking. The critics are right about that.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8"/>
          <p:cNvSpPr/>
          <p:nvPr/>
        </p:nvSpPr>
        <p:spPr>
          <a:xfrm>
            <a:off x="685800" y="3319873"/>
            <a:ext cx="8046720" cy="658368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8"/>
          <p:cNvSpPr/>
          <p:nvPr/>
        </p:nvSpPr>
        <p:spPr>
          <a:xfrm>
            <a:off x="685800" y="3319873"/>
            <a:ext cx="54864" cy="658368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8"/>
          <p:cNvSpPr/>
          <p:nvPr/>
        </p:nvSpPr>
        <p:spPr>
          <a:xfrm>
            <a:off x="868680" y="3374737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Zone 3 is real too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8"/>
          <p:cNvSpPr/>
          <p:nvPr/>
        </p:nvSpPr>
        <p:spPr>
          <a:xfrm>
            <a:off x="3017520" y="3374737"/>
            <a:ext cx="562356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Intentionally designed AI use deepens learning. Both things are true.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8"/>
          <p:cNvSpPr/>
          <p:nvPr/>
        </p:nvSpPr>
        <p:spPr>
          <a:xfrm>
            <a:off x="685800" y="4069681"/>
            <a:ext cx="8046720" cy="658368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8"/>
          <p:cNvSpPr/>
          <p:nvPr/>
        </p:nvSpPr>
        <p:spPr>
          <a:xfrm>
            <a:off x="685800" y="4069681"/>
            <a:ext cx="54864" cy="658368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8"/>
          <p:cNvSpPr/>
          <p:nvPr/>
        </p:nvSpPr>
        <p:spPr>
          <a:xfrm>
            <a:off x="868680" y="4124545"/>
            <a:ext cx="2011680" cy="310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Design is the work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8"/>
          <p:cNvSpPr/>
          <p:nvPr/>
        </p:nvSpPr>
        <p:spPr>
          <a:xfrm>
            <a:off x="3017520" y="4124545"/>
            <a:ext cx="562356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The research now tells us what good AI-integrated learning looks like. The work ahead is building institutions that can act on it.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8"/>
          <p:cNvSpPr/>
          <p:nvPr/>
        </p:nvSpPr>
        <p:spPr>
          <a:xfrm>
            <a:off x="685800" y="4754880"/>
            <a:ext cx="80467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"As we have opportunity (kairos), let us do good."  — Galatians 6:10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Moment We're In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365760" y="1097280"/>
            <a:ext cx="3840480" cy="356616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76200" rotWithShape="0" algn="bl" dir="8100000" dist="254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502920" y="1188720"/>
            <a:ext cx="3657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Chronos vs. Kairos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02920" y="1645920"/>
            <a:ext cx="356616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FCA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AABFCA"/>
                </a:solidFill>
                <a:latin typeface="Calibri"/>
                <a:ea typeface="Calibri"/>
                <a:cs typeface="Calibri"/>
                <a:sym typeface="Calibri"/>
              </a:rPr>
              <a:t>Chronos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ordinary clock time</a:t>
            </a:r>
            <a:b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A261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4A261"/>
                </a:solidFill>
                <a:latin typeface="Calibri"/>
                <a:ea typeface="Calibri"/>
                <a:cs typeface="Calibri"/>
                <a:sym typeface="Calibri"/>
              </a:rPr>
              <a:t>Kairos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the appointed, opportune moment — a window requiring action</a:t>
            </a:r>
            <a:b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BAD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7A9BAD"/>
                </a:solidFill>
                <a:latin typeface="Calibri"/>
                <a:ea typeface="Calibri"/>
                <a:cs typeface="Calibri"/>
                <a:sym typeface="Calibri"/>
              </a:rPr>
              <a:t>"Redeeming the time, because the days are evil."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BAD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7A9BAD"/>
                </a:solidFill>
                <a:latin typeface="Calibri"/>
                <a:ea typeface="Calibri"/>
                <a:cs typeface="Calibri"/>
                <a:sym typeface="Calibri"/>
              </a:rPr>
              <a:t>— Ephesians 5:16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4572000" y="1097280"/>
            <a:ext cx="4297680" cy="1051560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4572000" y="1097280"/>
            <a:ext cx="54864" cy="105156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4754880" y="1188720"/>
            <a:ext cx="39319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The gap is widening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4754880" y="1554480"/>
            <a:ext cx="3931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Students are already operating in AI-native environments. Institutions are still in Phase 1.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4572000" y="2286000"/>
            <a:ext cx="4297680" cy="1051560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4572000" y="2286000"/>
            <a:ext cx="54864" cy="105156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4754880" y="2377440"/>
            <a:ext cx="39319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It's 2026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4754880" y="2743200"/>
            <a:ext cx="3931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Five model generations since GPT became a household word. Most schools are still writing syllabus bans.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4572000" y="3474720"/>
            <a:ext cx="4297680" cy="1051560"/>
          </a:xfrm>
          <a:prstGeom prst="rect">
            <a:avLst/>
          </a:prstGeom>
          <a:solidFill>
            <a:srgbClr val="1B2A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4572000" y="3474720"/>
            <a:ext cx="54864" cy="105156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4754880" y="3566160"/>
            <a:ext cx="393192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Design, not restriction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4754880" y="3931920"/>
            <a:ext cx="3931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The research is clear: the outcome depends entirely on intentional design — not the tool itself.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A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457200" y="2286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What Happens to the Brain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457200" y="804672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MIT EEG Study — Kosmyna et al. (2025)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320040" y="1234440"/>
            <a:ext cx="2743200" cy="35661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320040" y="1234440"/>
            <a:ext cx="2743200" cy="475488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429768" y="1261872"/>
            <a:ext cx="256032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ChatGPT Group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457200" y="1783080"/>
            <a:ext cx="251460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Weakest neural engagement (EEG)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Essays were similar, 'soulless'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By essay 3: just handing off the prompt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Couldn't recall their own essays later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Researchers called it 'cognitive debt'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3200400" y="1234440"/>
            <a:ext cx="2743200" cy="35661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3200400" y="1234440"/>
            <a:ext cx="2743200" cy="475488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3310128" y="1261872"/>
            <a:ext cx="256032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Google Search Group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3337560" y="1783080"/>
            <a:ext cx="251460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High satisfaction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Active brain function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Deep information integration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Maintained ownership of ideas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Healthy cognitive engagement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6080760" y="1234440"/>
            <a:ext cx="2743200" cy="35661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6080760" y="1234440"/>
            <a:ext cx="2743200" cy="475488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6190488" y="1261872"/>
            <a:ext cx="2560320" cy="420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Brain-Only Group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6217920" y="1783080"/>
            <a:ext cx="251460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Highest neural connectivity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Alpha, theta &amp; delta band activity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Most creative, most curious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Expressed ownership &amp; satisfaction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Calibri"/>
              <a:buChar char="•"/>
            </a:pPr>
            <a:r>
              <a:rPr b="0" i="0" lang="en-US" sz="12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When later given AI — performed well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320040" y="4663440"/>
            <a:ext cx="8503920" cy="384048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457200" y="4709160"/>
            <a:ext cx="82296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0" i="1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Insight: "Education on how we use these tools is absolutely critical." — Kosmyna, MIT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2340"/>
          </a:solidFill>
          <a:ln cap="flat" cmpd="sng" w="12700">
            <a:solidFill>
              <a:srgbClr val="1A23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365760" y="91440"/>
            <a:ext cx="84124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THE PROBLEM: COGNITIVE OFFLOADING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274320" y="960120"/>
            <a:ext cx="2651760" cy="35661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274320" y="960120"/>
            <a:ext cx="2651760" cy="64008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365760" y="1097280"/>
            <a:ext cx="246888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A2340"/>
                </a:solidFill>
                <a:latin typeface="Arial Black"/>
                <a:ea typeface="Arial Black"/>
                <a:cs typeface="Arial Black"/>
                <a:sym typeface="Arial Black"/>
              </a:rPr>
              <a:t>⬇ Critical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A2340"/>
                </a:solidFill>
                <a:latin typeface="Arial Black"/>
                <a:ea typeface="Arial Black"/>
                <a:cs typeface="Arial Black"/>
                <a:sym typeface="Arial Black"/>
              </a:rPr>
              <a:t>Thinking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411480" y="2377440"/>
            <a:ext cx="237744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44C5E"/>
                </a:solidFill>
                <a:latin typeface="Calibri"/>
                <a:ea typeface="Calibri"/>
                <a:cs typeface="Calibri"/>
                <a:sym typeface="Calibri"/>
              </a:rPr>
              <a:t>Significant negative correlation found between frequent AI tool use and critical thinking ability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44C5E"/>
                </a:solidFill>
                <a:latin typeface="Calibri"/>
                <a:ea typeface="Calibri"/>
                <a:cs typeface="Calibri"/>
                <a:sym typeface="Calibri"/>
              </a:rPr>
              <a:t>(SBS Swiss Business School, 2025)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3246120" y="960120"/>
            <a:ext cx="2651760" cy="35661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3246120" y="960120"/>
            <a:ext cx="2651760" cy="64008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3337560" y="1097280"/>
            <a:ext cx="246888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1A2340"/>
                </a:solidFill>
                <a:latin typeface="Arial Black"/>
                <a:ea typeface="Arial Black"/>
                <a:cs typeface="Arial Black"/>
                <a:sym typeface="Arial Black"/>
              </a:rPr>
              <a:t>55%</a:t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3383280" y="2377440"/>
            <a:ext cx="24231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44C5E"/>
                </a:solidFill>
                <a:latin typeface="Calibri"/>
                <a:ea typeface="Calibri"/>
                <a:cs typeface="Calibri"/>
                <a:sym typeface="Calibri"/>
              </a:rPr>
              <a:t>of Gen Z (ages 18–28) can identify fake or misleading AI-generated content — lower still for adults over 28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44C5E"/>
                </a:solidFill>
                <a:latin typeface="Calibri"/>
                <a:ea typeface="Calibri"/>
                <a:cs typeface="Calibri"/>
                <a:sym typeface="Calibri"/>
              </a:rPr>
              <a:t>(Pangram/YouGov, May 2026)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6217920" y="960120"/>
            <a:ext cx="2651760" cy="35661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bl" dir="8100000" dist="254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6217920" y="960120"/>
            <a:ext cx="2651760" cy="64008"/>
          </a:xfrm>
          <a:prstGeom prst="rect">
            <a:avLst/>
          </a:prstGeom>
          <a:solidFill>
            <a:srgbClr val="C0392B"/>
          </a:solidFill>
          <a:ln cap="flat" cmpd="sng" w="12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6309360" y="1097280"/>
            <a:ext cx="246888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1A2340"/>
                </a:solidFill>
                <a:latin typeface="Arial Black"/>
                <a:ea typeface="Arial Black"/>
                <a:cs typeface="Arial Black"/>
                <a:sym typeface="Arial Black"/>
              </a:rPr>
              <a:t>62%</a:t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6355080" y="2377440"/>
            <a:ext cx="237744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44C5E"/>
                </a:solidFill>
                <a:latin typeface="Calibri"/>
                <a:ea typeface="Calibri"/>
                <a:cs typeface="Calibri"/>
                <a:sym typeface="Calibri"/>
              </a:rPr>
              <a:t>of people correctly identified an AI-generated image in a Microsoft AI for Good Lab analysis (2025)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274320" y="4553712"/>
            <a:ext cx="85953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Younger users show greater AI dependence and lower critical thinking scores across all educational backgrounds.</a:t>
            </a:r>
            <a:endParaRPr b="0" i="0" sz="11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274320" y="4764024"/>
            <a:ext cx="8229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rgbClr val="8A97B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Source: The Epoch Times  |  Autumn Spredemann  |  May 23, 2026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A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457200" y="2286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The Cognitive Offloading Paradox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457200" y="804672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New research by Wang &amp; Zhang (2026) complicates the picture — in important ways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"/>
          <p:cNvSpPr/>
          <p:nvPr/>
        </p:nvSpPr>
        <p:spPr>
          <a:xfrm>
            <a:off x="365760" y="1234440"/>
            <a:ext cx="3840480" cy="3611880"/>
          </a:xfrm>
          <a:prstGeom prst="rect">
            <a:avLst/>
          </a:prstGeom>
          <a:solidFill>
            <a:srgbClr val="FFF3ED"/>
          </a:solidFill>
          <a:ln>
            <a:noFill/>
          </a:ln>
          <a:effectLst>
            <a:outerShdw blurRad="508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365760" y="1234440"/>
            <a:ext cx="3840480" cy="457200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502920" y="1261872"/>
            <a:ext cx="365760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Existing Evidence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502920" y="1783080"/>
            <a:ext cx="35661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AI offloading → cognitive erosion</a:t>
            </a:r>
            <a:br>
              <a:rPr b="1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• Gerlich (2025): AI use negatively correlated with critical thinking</a:t>
            </a:r>
            <a:b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• MIT EEG scans: ChatGPT users showed weakest neural engagement</a:t>
            </a:r>
            <a:b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• Favero (2025): Offloading undermines learning unless freed capacity is redirected</a:t>
            </a:r>
            <a:b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300" u="none" cap="none" strike="noStrike">
                <a:solidFill>
                  <a:srgbClr val="E76F51"/>
                </a:solidFill>
                <a:latin typeface="Calibri"/>
                <a:ea typeface="Calibri"/>
                <a:cs typeface="Calibri"/>
                <a:sym typeface="Calibri"/>
              </a:rPr>
              <a:t>This evidence is real.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F51"/>
              </a:buClr>
              <a:buSzPts val="1300"/>
              <a:buFont typeface="Calibri"/>
              <a:buNone/>
            </a:pPr>
            <a:r>
              <a:rPr b="1" i="1" lang="en-US" sz="1300" u="none" cap="none" strike="noStrike">
                <a:solidFill>
                  <a:srgbClr val="E76F51"/>
                </a:solidFill>
                <a:latin typeface="Calibri"/>
                <a:ea typeface="Calibri"/>
                <a:cs typeface="Calibri"/>
                <a:sym typeface="Calibri"/>
              </a:rPr>
              <a:t>The story is just incomplete.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4572000" y="1234440"/>
            <a:ext cx="4251960" cy="3611880"/>
          </a:xfrm>
          <a:prstGeom prst="rect">
            <a:avLst/>
          </a:prstGeom>
          <a:solidFill>
            <a:srgbClr val="EDF8F7"/>
          </a:solidFill>
          <a:ln>
            <a:noFill/>
          </a:ln>
          <a:effectLst>
            <a:outerShdw blurRad="50800" rotWithShape="0" algn="bl" dir="8100000" dist="12700">
              <a:srgbClr val="000000">
                <a:alpha val="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4572000" y="1234440"/>
            <a:ext cx="4251960" cy="4572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4663440" y="1261872"/>
            <a:ext cx="406908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New Finding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4709160" y="1783080"/>
            <a:ext cx="397764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Intentional AI design → deeper learning</a:t>
            </a:r>
            <a:br>
              <a:rPr b="1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Students who delegated the most to AI:</a:t>
            </a:r>
            <a:b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• Questioned assumptions more deeply</a:t>
            </a:r>
            <a:b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• Shifted perspectives more fundamentally</a:t>
            </a:r>
            <a:b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• Re-evaluated how they think</a:t>
            </a:r>
            <a:b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The mechanism: </a:t>
            </a:r>
            <a:r>
              <a:rPr b="0" i="0" lang="en-US" sz="1300" u="none" cap="none" strike="noStrike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Free up cognitive capacity on low-order work → humans invest it in higher-order reflection — IF someone structures that investment.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AI is a design variable.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457200" y="2286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Three Zones of AI Use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457200" y="804672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0A896"/>
                </a:solidFill>
                <a:latin typeface="Calibri"/>
                <a:ea typeface="Calibri"/>
                <a:cs typeface="Calibri"/>
                <a:sym typeface="Calibri"/>
              </a:rPr>
              <a:t>Where does AI use in YOUR district currently live?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320040" y="1234440"/>
            <a:ext cx="2788920" cy="365760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76200" rotWithShape="0" algn="bl" dir="8100000" dist="25400">
              <a:srgbClr val="000000">
                <a:alpha val="2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320040" y="1234440"/>
            <a:ext cx="2788920" cy="502920"/>
          </a:xfrm>
          <a:prstGeom prst="rect">
            <a:avLst/>
          </a:prstGeom>
          <a:solidFill>
            <a:srgbClr val="6C757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411480" y="1261872"/>
            <a:ext cx="91440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Zone 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411480" y="1417320"/>
            <a:ext cx="26060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AI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457200" y="1874520"/>
            <a:ext cx="256032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Traditional learning without AI assistance. Establishes baseline competence. Most current 'control' conditions.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429768" y="4206240"/>
            <a:ext cx="2578608" cy="594360"/>
          </a:xfrm>
          <a:prstGeom prst="rect">
            <a:avLst/>
          </a:prstGeom>
          <a:solidFill>
            <a:srgbClr val="6C757D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484632" y="4224528"/>
            <a:ext cx="24688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Outcome: Authentic learning, but misses potential capacity gains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3200400" y="1234440"/>
            <a:ext cx="2788920" cy="365760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76200" rotWithShape="0" algn="bl" dir="8100000" dist="25400">
              <a:srgbClr val="000000">
                <a:alpha val="2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3200400" y="1234440"/>
            <a:ext cx="2788920" cy="502920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3291840" y="1261872"/>
            <a:ext cx="91440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Zone 2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3291840" y="1417320"/>
            <a:ext cx="26060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Undesigned AI Use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3337560" y="1874520"/>
            <a:ext cx="256032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AI used without guidance on what to delegate or structure for cognitive reallocation. 'You may use AI' with no further direction.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3310128" y="4206240"/>
            <a:ext cx="2578608" cy="594360"/>
          </a:xfrm>
          <a:prstGeom prst="rect">
            <a:avLst/>
          </a:prstGeom>
          <a:solidFill>
            <a:srgbClr val="E76F51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3364992" y="4224528"/>
            <a:ext cx="24688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Outcome: Erosion of thinking. Where most current AI use sits.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6080760" y="1234440"/>
            <a:ext cx="2788920" cy="3657600"/>
          </a:xfrm>
          <a:prstGeom prst="rect">
            <a:avLst/>
          </a:prstGeom>
          <a:solidFill>
            <a:srgbClr val="1B2A3B"/>
          </a:solidFill>
          <a:ln>
            <a:noFill/>
          </a:ln>
          <a:effectLst>
            <a:outerShdw blurRad="76200" rotWithShape="0" algn="bl" dir="8100000" dist="25400">
              <a:srgbClr val="000000">
                <a:alpha val="2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6080760" y="1234440"/>
            <a:ext cx="2788920" cy="50292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6172200" y="1261872"/>
            <a:ext cx="91440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Zone 3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6172200" y="1417320"/>
            <a:ext cx="26060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Strategic AI Use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6217920" y="1874520"/>
            <a:ext cx="256032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DCDE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CADCDE"/>
                </a:solidFill>
                <a:latin typeface="Calibri"/>
                <a:ea typeface="Calibri"/>
                <a:cs typeface="Calibri"/>
                <a:sym typeface="Calibri"/>
              </a:rPr>
              <a:t>Deliberate delegation of substantive work to AI + structured reallocation toward higher-order tasks. The Arena condition.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6190488" y="4206240"/>
            <a:ext cx="2578608" cy="594360"/>
          </a:xfrm>
          <a:prstGeom prst="rect">
            <a:avLst/>
          </a:prstGeom>
          <a:solidFill>
            <a:srgbClr val="00A896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245352" y="4224528"/>
            <a:ext cx="24688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Outcome: Deeper learning than Zone 1. But requires pedagogical design.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320040" y="4846320"/>
            <a:ext cx="85039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BAD"/>
              </a:buClr>
              <a:buSzPts val="1100"/>
              <a:buFont typeface="Calibri"/>
              <a:buNone/>
            </a:pPr>
            <a:r>
              <a:rPr b="0" i="1" lang="en-US" sz="1100" u="none" cap="none" strike="noStrike">
                <a:solidFill>
                  <a:srgbClr val="7A9BAD"/>
                </a:solidFill>
                <a:latin typeface="Calibri"/>
                <a:ea typeface="Calibri"/>
                <a:cs typeface="Calibri"/>
                <a:sym typeface="Calibri"/>
              </a:rPr>
              <a:t>Research shows Zone 2 is where most AI use in education currently lives  |  Zone 3 requires intentional pedagogical design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875" y="76200"/>
            <a:ext cx="7046259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/>
          <p:nvPr/>
        </p:nvSpPr>
        <p:spPr>
          <a:xfrm>
            <a:off x="493050" y="1567350"/>
            <a:ext cx="1665000" cy="584100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547644" y="1622993"/>
            <a:ext cx="1556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Zone 1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“No” AI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2014375" y="4322325"/>
            <a:ext cx="1903500" cy="672600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2076800" y="4326829"/>
            <a:ext cx="17787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Zone 2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Use is Haphazard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6823700" y="1714475"/>
            <a:ext cx="1903500" cy="7659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6886113" y="1723441"/>
            <a:ext cx="1778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Zone 3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Use is Strategically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9FA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457200" y="22860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Four Phases of AI in Education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457200" y="804672"/>
            <a:ext cx="8229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09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28090"/>
                </a:solidFill>
                <a:latin typeface="Calibri"/>
                <a:ea typeface="Calibri"/>
                <a:cs typeface="Calibri"/>
                <a:sym typeface="Calibri"/>
              </a:rPr>
              <a:t>Patrick Dempsey — The Second Draft (2026) | Where is your school?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320040" y="1234440"/>
            <a:ext cx="2029968" cy="35204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320040" y="1234440"/>
            <a:ext cx="2029968" cy="438912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/>
          <p:nvPr/>
        </p:nvSpPr>
        <p:spPr>
          <a:xfrm>
            <a:off x="393192" y="1261872"/>
            <a:ext cx="1883664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Phase 1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411480" y="1737360"/>
            <a:ext cx="18288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AI Outside the Curriculum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411480" y="2377440"/>
            <a:ext cx="182880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Faculty hope AI goes away or ban it. Students use AI outside sanctioned environments. Institutional response: compliance, detection, prohibition.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484632" y="4434840"/>
            <a:ext cx="1700784" cy="256032"/>
          </a:xfrm>
          <a:prstGeom prst="rect">
            <a:avLst/>
          </a:prstGeom>
          <a:solidFill>
            <a:srgbClr val="E76F51">
              <a:alpha val="7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484632" y="4434840"/>
            <a:ext cx="1700784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Most schools here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2496312" y="1234440"/>
            <a:ext cx="2029968" cy="35204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2496312" y="1234440"/>
            <a:ext cx="2029968" cy="438912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2569464" y="1261872"/>
            <a:ext cx="1883664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Phase 2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2587752" y="1737360"/>
            <a:ext cx="18288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AI In the Curriculum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2587752" y="2377440"/>
            <a:ext cx="182880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Educators integrate AI into existing assignments. 'AI allowed for X, not Y.' Transparency statements. Real progress — but organized around AI as a thing to manage.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2660904" y="4434840"/>
            <a:ext cx="1700784" cy="256032"/>
          </a:xfrm>
          <a:prstGeom prst="rect">
            <a:avLst/>
          </a:prstGeom>
          <a:solidFill>
            <a:srgbClr val="028090">
              <a:alpha val="7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2660904" y="4434840"/>
            <a:ext cx="1700784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Some schools here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4672584" y="1234440"/>
            <a:ext cx="2029968" cy="35204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4672584" y="1234440"/>
            <a:ext cx="2029968" cy="438912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4745736" y="1261872"/>
            <a:ext cx="1883664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Phase 3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4764024" y="1737360"/>
            <a:ext cx="18288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AI As the Curriculum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4764024" y="2377440"/>
            <a:ext cx="182880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Learning happens inside AI-native platforms. NotebookLM courses, custom GPTs, AI tutors. Technology stops being a supplement and starts being the environment.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4837176" y="4434840"/>
            <a:ext cx="1700784" cy="256032"/>
          </a:xfrm>
          <a:prstGeom prst="rect">
            <a:avLst/>
          </a:prstGeom>
          <a:solidFill>
            <a:srgbClr val="00A896">
              <a:alpha val="7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4837176" y="4434840"/>
            <a:ext cx="1700784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Emerging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6848856" y="1234440"/>
            <a:ext cx="2029968" cy="35204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6848856" y="1234440"/>
            <a:ext cx="2029968" cy="438912"/>
          </a:xfrm>
          <a:prstGeom prst="rect">
            <a:avLst/>
          </a:prstGeom>
          <a:solidFill>
            <a:srgbClr val="F4A2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6922008" y="1261872"/>
            <a:ext cx="1883664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Phase 4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6940296" y="1737360"/>
            <a:ext cx="18288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AI Under the Curriculum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6940296" y="2377440"/>
            <a:ext cx="182880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57D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6C757D"/>
                </a:solidFill>
                <a:latin typeface="Calibri"/>
                <a:ea typeface="Calibri"/>
                <a:cs typeface="Calibri"/>
                <a:sym typeface="Calibri"/>
              </a:rPr>
              <a:t>AI becomes ambient — a condition of cognition, not a topic of integration. Like the internet: assumed, invisible, foundational.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7013448" y="4434840"/>
            <a:ext cx="1700784" cy="256032"/>
          </a:xfrm>
          <a:prstGeom prst="rect">
            <a:avLst/>
          </a:prstGeom>
          <a:solidFill>
            <a:srgbClr val="F4A261">
              <a:alpha val="7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7013448" y="4434840"/>
            <a:ext cx="1700784" cy="256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we're heading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320040" y="4773168"/>
            <a:ext cx="8503920" cy="292608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457200" y="4800600"/>
            <a:ext cx="8229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1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Reflect: What phase is your district in? What phase are individual classrooms in?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