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1515" r:id="rId7"/>
    <p:sldId id="1516" r:id="rId8"/>
    <p:sldId id="1517" r:id="rId9"/>
    <p:sldId id="1512" r:id="rId10"/>
    <p:sldId id="1519" r:id="rId11"/>
    <p:sldId id="263" r:id="rId12"/>
    <p:sldId id="1511" r:id="rId13"/>
    <p:sldId id="1520" r:id="rId14"/>
    <p:sldId id="265" r:id="rId15"/>
    <p:sldId id="15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BD3EB-3531-41F2-B74F-99AD818795A4}" v="28" dt="2026-06-11T03:24:53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58"/>
  </p:normalViewPr>
  <p:slideViewPr>
    <p:cSldViewPr snapToGrid="0">
      <p:cViewPr varScale="1">
        <p:scale>
          <a:sx n="70" d="100"/>
          <a:sy n="70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0DCDE-456C-C810-72F8-E7196F81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C8A24-A421-9850-C214-3F9A315CB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A9D11-6B82-AC08-70A6-0CF6CC99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43751-B612-847D-D221-9F29D4D52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5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C089F4EF-3CDF-46D7-ADF4-3A52C84FD8BE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635C43F-DBB1-4D83-B442-E1529AA900C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128053F-E531-4885-B604-CF1A6DEEE40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3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712" r:id="rId4"/>
    <p:sldLayoutId id="2147483698" r:id="rId5"/>
    <p:sldLayoutId id="2147483728" r:id="rId6"/>
    <p:sldLayoutId id="2147483735" r:id="rId7"/>
    <p:sldLayoutId id="2147483758" r:id="rId8"/>
    <p:sldLayoutId id="2147483710" r:id="rId9"/>
    <p:sldLayoutId id="2147483755" r:id="rId10"/>
    <p:sldLayoutId id="2147483713" r:id="rId11"/>
    <p:sldLayoutId id="2147483729" r:id="rId12"/>
    <p:sldLayoutId id="2147483662" r:id="rId13"/>
    <p:sldLayoutId id="2147483679" r:id="rId14"/>
    <p:sldLayoutId id="2147483680" r:id="rId15"/>
    <p:sldLayoutId id="2147483681" r:id="rId16"/>
    <p:sldLayoutId id="2147483682" r:id="rId17"/>
    <p:sldLayoutId id="2147483706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2" r:id="rId25"/>
    <p:sldLayoutId id="2147483733" r:id="rId26"/>
    <p:sldLayoutId id="2147483731" r:id="rId27"/>
    <p:sldLayoutId id="2147483730" r:id="rId28"/>
    <p:sldLayoutId id="2147483694" r:id="rId29"/>
    <p:sldLayoutId id="2147483726" r:id="rId30"/>
    <p:sldLayoutId id="2147483693" r:id="rId31"/>
    <p:sldLayoutId id="2147483711" r:id="rId32"/>
    <p:sldLayoutId id="2147483672" r:id="rId33"/>
    <p:sldLayoutId id="2147483673" r:id="rId34"/>
    <p:sldLayoutId id="2147483696" r:id="rId35"/>
    <p:sldLayoutId id="2147483752" r:id="rId36"/>
    <p:sldLayoutId id="2147483754" r:id="rId37"/>
    <p:sldLayoutId id="2147483753" r:id="rId38"/>
    <p:sldLayoutId id="2147483750" r:id="rId39"/>
    <p:sldLayoutId id="2147483742" r:id="rId40"/>
    <p:sldLayoutId id="2147483743" r:id="rId41"/>
    <p:sldLayoutId id="2147483740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85" r:id="rId49"/>
    <p:sldLayoutId id="2147483687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ano.italianostranieri.org/fr/post/la-certification-de-connaissance-de-la-langue-italienn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informatica-C-90/cybersecurity-la-minaccia-legata-alla-diffusione-di-computer-quantistici-AR-2493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5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321A2-65AC-4C18-CA75-0FB5084C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/>
          <a:lstStyle/>
          <a:p>
            <a:r>
              <a:rPr lang="en-US" dirty="0"/>
              <a:t>Are in interested in taking the CISSP?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/>
          <a:lstStyle/>
          <a:p>
            <a:r>
              <a:rPr lang="en-US" dirty="0"/>
              <a:t>Presented by Sam Quantz, CISSP​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5EC8BC8-0D69-4EEC-D170-A67FA377F2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>
          <a:prstGeom prst="rect">
            <a:avLst/>
          </a:prstGeom>
          <a:blipFill dpi="0"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A052-FF8C-3742-1589-FCA34911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24D0-8F09-052E-D8D2-8191E0B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DBC08-1ADF-C8F5-0738-09F8535ED5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171664"/>
            <a:ext cx="5992736" cy="63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0F23-1809-2CC4-1A94-F826616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and Remaining Certified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71A6-1036-A099-9BDF-27C11F7564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Certification Requirements</a:t>
            </a:r>
          </a:p>
          <a:p>
            <a:pPr marL="0" indent="0">
              <a:buNone/>
            </a:pPr>
            <a:r>
              <a:rPr lang="en-US" sz="1800" b="1" dirty="0"/>
              <a:t>Experience:</a:t>
            </a:r>
            <a:r>
              <a:rPr lang="en-US" sz="1800" dirty="0"/>
              <a:t> 5 years full-time in 2+ domains (4 years with degree or approved credential)</a:t>
            </a:r>
          </a:p>
          <a:p>
            <a:pPr marL="0" indent="0">
              <a:buNone/>
            </a:pPr>
            <a:r>
              <a:rPr lang="en-US" sz="1800" b="1" dirty="0"/>
              <a:t>Education/Credential Waiver</a:t>
            </a:r>
            <a:r>
              <a:rPr lang="en-US" sz="1800" dirty="0"/>
              <a:t>: 1-year reduction possible</a:t>
            </a:r>
          </a:p>
          <a:p>
            <a:pPr marL="0" indent="0">
              <a:buNone/>
            </a:pPr>
            <a:r>
              <a:rPr lang="en-US" sz="1800" b="1" dirty="0"/>
              <a:t>Associate Pathway</a:t>
            </a:r>
            <a:r>
              <a:rPr lang="en-US" sz="1800" dirty="0"/>
              <a:t>: 6 years to complete experience if exam passed early</a:t>
            </a:r>
          </a:p>
          <a:p>
            <a:pPr marL="0" indent="0">
              <a:buNone/>
            </a:pPr>
            <a:r>
              <a:rPr lang="en-US" sz="1800" b="1" dirty="0"/>
              <a:t>Exam: </a:t>
            </a:r>
            <a:r>
              <a:rPr lang="en-US" sz="1800" dirty="0"/>
              <a:t>CISSP exam covering 8 domains, minimum 700/1000 points</a:t>
            </a:r>
          </a:p>
          <a:p>
            <a:pPr marL="0" indent="0">
              <a:buNone/>
            </a:pPr>
            <a:r>
              <a:rPr lang="en-US" sz="1800" b="1" dirty="0"/>
              <a:t>Endorsement: </a:t>
            </a:r>
            <a:r>
              <a:rPr lang="en-US" sz="1800" dirty="0"/>
              <a:t>Required from an ISC2-certified professional</a:t>
            </a:r>
          </a:p>
          <a:p>
            <a:pPr marL="0" indent="0">
              <a:buNone/>
            </a:pPr>
            <a:r>
              <a:rPr lang="en-US" sz="1800" b="1" dirty="0"/>
              <a:t>Maintenance:</a:t>
            </a:r>
            <a:r>
              <a:rPr lang="en-US" sz="1800" dirty="0"/>
              <a:t> 120 Continuing Professional Education (CPE) Credits over 3 years.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4DA99EA-4414-1CA2-FE0A-EFA9A2685D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33" r="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84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32A3-41ED-5C79-EEE4-FB0C4C503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603504"/>
            <a:ext cx="10543032" cy="4206240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D8EA-EA7C-8648-6703-261B5BAF0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/>
          <a:p>
            <a:r>
              <a:rPr lang="en-US" dirty="0"/>
              <a:t>Cybersecurity Certification Options</a:t>
            </a:r>
          </a:p>
          <a:p>
            <a:r>
              <a:rPr lang="en-US" dirty="0"/>
              <a:t>What is the CISSP and why I chose it</a:t>
            </a:r>
          </a:p>
          <a:p>
            <a:r>
              <a:rPr lang="en-US" dirty="0"/>
              <a:t>My preparation journey</a:t>
            </a:r>
          </a:p>
          <a:p>
            <a:r>
              <a:rPr lang="en-US" dirty="0"/>
              <a:t>Taking the test</a:t>
            </a:r>
          </a:p>
          <a:p>
            <a:r>
              <a:rPr lang="en-US" dirty="0"/>
              <a:t>Getting and staying certified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E62FE-BE57-3F9A-EDDF-764093CE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2D34-D8B0-EF8D-64FA-CBF57173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Certifications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D3920-01D9-23B2-EA0A-3907884C6E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CompTIA Security+ </a:t>
            </a:r>
            <a:r>
              <a:rPr lang="en-US" sz="1800" dirty="0"/>
              <a:t>- Entry Level</a:t>
            </a:r>
          </a:p>
          <a:p>
            <a:r>
              <a:rPr lang="en-US" sz="1800" b="1" dirty="0"/>
              <a:t>CompTIA </a:t>
            </a:r>
            <a:r>
              <a:rPr lang="en-US" sz="1800" b="1" dirty="0" err="1"/>
              <a:t>CySA</a:t>
            </a:r>
            <a:r>
              <a:rPr lang="en-US" sz="1800" b="1" dirty="0"/>
              <a:t>+ </a:t>
            </a:r>
            <a:r>
              <a:rPr lang="en-US" sz="1800" dirty="0"/>
              <a:t>(Cybersecurity Analyst) – Threat detection and incident response</a:t>
            </a:r>
          </a:p>
          <a:p>
            <a:r>
              <a:rPr lang="en-US" sz="1800" b="1" dirty="0"/>
              <a:t>GIAC certifications </a:t>
            </a:r>
            <a:r>
              <a:rPr lang="en-US" sz="1800" dirty="0"/>
              <a:t>– security operations, analysis, incident response, etc.</a:t>
            </a:r>
          </a:p>
          <a:p>
            <a:r>
              <a:rPr lang="en-US" sz="1800" b="1" dirty="0"/>
              <a:t>ISC2 Certified Information Systems Auditor (CISA) </a:t>
            </a:r>
            <a:r>
              <a:rPr lang="en-US" sz="1800" dirty="0"/>
              <a:t>– Auditing and compliance</a:t>
            </a:r>
          </a:p>
          <a:p>
            <a:r>
              <a:rPr lang="en-US" sz="1800" b="1" dirty="0"/>
              <a:t>ISC2 Certified Information Systems Manager (CISM) </a:t>
            </a:r>
            <a:r>
              <a:rPr lang="en-US" sz="1800" dirty="0"/>
              <a:t>– Security management and detection</a:t>
            </a:r>
          </a:p>
          <a:p>
            <a:r>
              <a:rPr lang="en-US" sz="1800" b="1" dirty="0"/>
              <a:t>ISC2 Certified Information Systems Security Professional (CISSP)</a:t>
            </a:r>
            <a:r>
              <a:rPr lang="en-US" sz="1800" dirty="0"/>
              <a:t> – Broad, enterprise-wide security leadership</a:t>
            </a:r>
          </a:p>
          <a:p>
            <a:endParaRPr lang="en-US" sz="1800" dirty="0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1463B1B3-3451-BE9B-E15F-D8E48188F2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648" r="34648"/>
          <a:stretch>
            <a:fillRect/>
          </a:stretch>
        </p:blipFill>
        <p:spPr/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3E76EA-4390-D2AD-3FF4-9973B2A04CE1}"/>
              </a:ext>
            </a:extLst>
          </p:cNvPr>
          <p:cNvSpPr txBox="1"/>
          <p:nvPr/>
        </p:nvSpPr>
        <p:spPr>
          <a:xfrm>
            <a:off x="0" y="6858001"/>
            <a:ext cx="4023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untosicuro.it/sicurezza-informatica-C-90/cybersecurity-la-minaccia-legata-alla-diffusione-di-computer-quantistici-AR-2493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9306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721E5-CC9F-E604-DCBD-74DE4508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47FD-F124-AC8C-3B8A-FA0A6B23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dirty="0"/>
              <a:t>Eight CISSP Domains (scaled score 700/1000 Passing)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725F6B-0B0B-EE2C-C34D-FD1A6EE2C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7462"/>
              </p:ext>
            </p:extLst>
          </p:nvPr>
        </p:nvGraphicFramePr>
        <p:xfrm>
          <a:off x="612775" y="1716088"/>
          <a:ext cx="1065371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11">
                  <a:extLst>
                    <a:ext uri="{9D8B030D-6E8A-4147-A177-3AD203B41FA5}">
                      <a16:colId xmlns:a16="http://schemas.microsoft.com/office/drawing/2014/main" val="2236123262"/>
                    </a:ext>
                  </a:extLst>
                </a:gridCol>
                <a:gridCol w="6183824">
                  <a:extLst>
                    <a:ext uri="{9D8B030D-6E8A-4147-A177-3AD203B41FA5}">
                      <a16:colId xmlns:a16="http://schemas.microsoft.com/office/drawing/2014/main" val="583127937"/>
                    </a:ext>
                  </a:extLst>
                </a:gridCol>
                <a:gridCol w="2215476">
                  <a:extLst>
                    <a:ext uri="{9D8B030D-6E8A-4147-A177-3AD203B41FA5}">
                      <a16:colId xmlns:a16="http://schemas.microsoft.com/office/drawing/2014/main" val="363362299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Domain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Description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% of Test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717339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Security and Risk Management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policies, standards, and procedures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management frameworks (e.g., NIST, ISO 27001)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Legal, regulatory, and compliance requirements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continuity and disaster recovery concepts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Ethics and professional conduct</a:t>
                      </a:r>
                      <a:endParaRPr lang="en-US" sz="1800" b="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16%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581634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Asset Security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classification (public, confidential, etc.)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ownership and stewardship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lifecycle management (creation → storage → destruction)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protection and handling sensitive data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10%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2546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4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F985-0C4B-822D-E3A2-DA4F1AC5F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BF6C-48F8-19DB-EA5E-6CAEC948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dirty="0"/>
              <a:t>CISSP Domains Cont.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078DE1-A684-F6D1-A2BE-25BA50F08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55604"/>
              </p:ext>
            </p:extLst>
          </p:nvPr>
        </p:nvGraphicFramePr>
        <p:xfrm>
          <a:off x="612775" y="1716088"/>
          <a:ext cx="1065371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11">
                  <a:extLst>
                    <a:ext uri="{9D8B030D-6E8A-4147-A177-3AD203B41FA5}">
                      <a16:colId xmlns:a16="http://schemas.microsoft.com/office/drawing/2014/main" val="2236123262"/>
                    </a:ext>
                  </a:extLst>
                </a:gridCol>
                <a:gridCol w="6183824">
                  <a:extLst>
                    <a:ext uri="{9D8B030D-6E8A-4147-A177-3AD203B41FA5}">
                      <a16:colId xmlns:a16="http://schemas.microsoft.com/office/drawing/2014/main" val="583127937"/>
                    </a:ext>
                  </a:extLst>
                </a:gridCol>
                <a:gridCol w="2215476">
                  <a:extLst>
                    <a:ext uri="{9D8B030D-6E8A-4147-A177-3AD203B41FA5}">
                      <a16:colId xmlns:a16="http://schemas.microsoft.com/office/drawing/2014/main" val="363362299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Domain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Description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% of Test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717339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Security Architecture and Engineering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models (e.g., Bell-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LaPadula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Biba)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Cryptography and encryption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 and system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 design principles (e.g., least privilege, defense in depth)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 mitigation</a:t>
                      </a:r>
                      <a:endParaRPr lang="en-US" sz="1800" b="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13%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581634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Communication and Network Security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architecture and secure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Firewalls, VPNs, IDS/IPS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 communication protocols (TLS, IPsec)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attacks and mitigations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13%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2546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40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2400-94AD-31F6-37F1-0D939219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0A7-8097-B5C9-4E58-9ED8D14A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dirty="0"/>
              <a:t>CISSP Domains Cont.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0E4A8A-55D4-88B9-EAFE-F5DD91417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36841"/>
              </p:ext>
            </p:extLst>
          </p:nvPr>
        </p:nvGraphicFramePr>
        <p:xfrm>
          <a:off x="612775" y="2007033"/>
          <a:ext cx="10653711" cy="332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11">
                  <a:extLst>
                    <a:ext uri="{9D8B030D-6E8A-4147-A177-3AD203B41FA5}">
                      <a16:colId xmlns:a16="http://schemas.microsoft.com/office/drawing/2014/main" val="2236123262"/>
                    </a:ext>
                  </a:extLst>
                </a:gridCol>
                <a:gridCol w="6183824">
                  <a:extLst>
                    <a:ext uri="{9D8B030D-6E8A-4147-A177-3AD203B41FA5}">
                      <a16:colId xmlns:a16="http://schemas.microsoft.com/office/drawing/2014/main" val="583127937"/>
                    </a:ext>
                  </a:extLst>
                </a:gridCol>
                <a:gridCol w="2215476">
                  <a:extLst>
                    <a:ext uri="{9D8B030D-6E8A-4147-A177-3AD203B41FA5}">
                      <a16:colId xmlns:a16="http://schemas.microsoft.com/office/drawing/2014/main" val="3633622998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en-US" sz="1600" b="1" dirty="0"/>
                        <a:t>Domain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Description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% of Test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1971733978"/>
                  </a:ext>
                </a:extLst>
              </a:tr>
              <a:tr h="1496291">
                <a:tc>
                  <a:txBody>
                    <a:bodyPr/>
                    <a:lstStyle/>
                    <a:p>
                      <a:r>
                        <a:rPr lang="en-US" sz="1600" b="1" dirty="0"/>
                        <a:t>Identity and Access Management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Authentication (MFA, biometrics)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Authorization and access control models (RBAC, ABAC)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Identity lifecycle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Privileged access management</a:t>
                      </a:r>
                      <a:endParaRPr lang="en-US" sz="1600" b="0" dirty="0"/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13%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458163444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sz="1600" b="1" dirty="0"/>
                        <a:t>Security Assessment and Testing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 assessments and penetration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audits and compliance checks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strategies and metrics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monitoring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12%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82546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7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FEDC-1274-2A84-18D7-8B12735EA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F9D-C731-EC09-4F8C-DEBC68EE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dirty="0"/>
              <a:t>CISSP Domains Cont.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16F3B6-0028-4E97-52A8-7F049CA98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72381"/>
              </p:ext>
            </p:extLst>
          </p:nvPr>
        </p:nvGraphicFramePr>
        <p:xfrm>
          <a:off x="612775" y="2007033"/>
          <a:ext cx="10653711" cy="332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11">
                  <a:extLst>
                    <a:ext uri="{9D8B030D-6E8A-4147-A177-3AD203B41FA5}">
                      <a16:colId xmlns:a16="http://schemas.microsoft.com/office/drawing/2014/main" val="2236123262"/>
                    </a:ext>
                  </a:extLst>
                </a:gridCol>
                <a:gridCol w="6183824">
                  <a:extLst>
                    <a:ext uri="{9D8B030D-6E8A-4147-A177-3AD203B41FA5}">
                      <a16:colId xmlns:a16="http://schemas.microsoft.com/office/drawing/2014/main" val="583127937"/>
                    </a:ext>
                  </a:extLst>
                </a:gridCol>
                <a:gridCol w="2215476">
                  <a:extLst>
                    <a:ext uri="{9D8B030D-6E8A-4147-A177-3AD203B41FA5}">
                      <a16:colId xmlns:a16="http://schemas.microsoft.com/office/drawing/2014/main" val="3633622998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en-US" sz="1600" b="1" dirty="0"/>
                        <a:t>Domain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Description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% of Test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1971733978"/>
                  </a:ext>
                </a:extLst>
              </a:tr>
              <a:tr h="1496291">
                <a:tc>
                  <a:txBody>
                    <a:bodyPr/>
                    <a:lstStyle/>
                    <a:p>
                      <a:r>
                        <a:rPr lang="en-US" sz="1600" b="1" dirty="0"/>
                        <a:t>Security Operations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response and handling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Logging and monitoring (SIEM)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Disaster recovery execution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security</a:t>
                      </a:r>
                      <a:endParaRPr lang="en-US" sz="1600" b="0" dirty="0"/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13%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458163444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sz="1600" b="1" dirty="0"/>
                        <a:t>Software  Development Security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 SDLC (Software Development Life Cycle)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vulnerabilities (OWASP Top 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 review and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DevSecOps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practices</a:t>
                      </a:r>
                    </a:p>
                  </a:txBody>
                  <a:tcPr marL="137160" marR="137160" marT="124691" marB="124691"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10%</a:t>
                      </a:r>
                    </a:p>
                  </a:txBody>
                  <a:tcPr marL="137160" marR="137160" marT="124691" marB="124691" anchor="ctr"/>
                </a:tc>
                <a:extLst>
                  <a:ext uri="{0D108BD9-81ED-4DB2-BD59-A6C34878D82A}">
                    <a16:rowId xmlns:a16="http://schemas.microsoft.com/office/drawing/2014/main" val="82546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9F20-7FE0-9464-CC8C-AAB74EE1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 anchor="t">
            <a:normAutofit/>
          </a:bodyPr>
          <a:lstStyle/>
          <a:p>
            <a:r>
              <a:rPr lang="en-US" dirty="0"/>
              <a:t>My Study Tools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5B9B3D-A920-E086-EF3F-01D0C487AB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92" r="8492"/>
          <a:stretch/>
        </p:blipFill>
        <p:spPr>
          <a:xfrm>
            <a:off x="613027" y="2290890"/>
            <a:ext cx="4671825" cy="404164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72345-EDED-4266-CFF8-650FF0BB1E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Physical textbook</a:t>
            </a:r>
          </a:p>
          <a:p>
            <a:pPr>
              <a:lnSpc>
                <a:spcPct val="110000"/>
              </a:lnSpc>
            </a:pPr>
            <a:r>
              <a:rPr lang="en-US" dirty="0"/>
              <a:t>Audio textbook</a:t>
            </a:r>
          </a:p>
          <a:p>
            <a:pPr>
              <a:lnSpc>
                <a:spcPct val="110000"/>
              </a:lnSpc>
            </a:pPr>
            <a:r>
              <a:rPr lang="en-US" dirty="0"/>
              <a:t>Pluralsight course</a:t>
            </a:r>
          </a:p>
          <a:p>
            <a:pPr>
              <a:lnSpc>
                <a:spcPct val="110000"/>
              </a:lnSpc>
            </a:pPr>
            <a:r>
              <a:rPr lang="en-US" dirty="0"/>
              <a:t>ISC2 Official Exam Prep App – Subscription cost</a:t>
            </a:r>
          </a:p>
          <a:p>
            <a:pPr>
              <a:lnSpc>
                <a:spcPct val="110000"/>
              </a:lnSpc>
            </a:pPr>
            <a:r>
              <a:rPr lang="en-US" dirty="0"/>
              <a:t>Picked topics for discussion in my weekly team meetings</a:t>
            </a:r>
          </a:p>
          <a:p>
            <a:pPr>
              <a:lnSpc>
                <a:spcPct val="110000"/>
              </a:lnSpc>
            </a:pPr>
            <a:r>
              <a:rPr lang="en-US" dirty="0"/>
              <a:t>Offered Training at UETN Tech Summit 2025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Other Recommended</a:t>
            </a:r>
          </a:p>
          <a:p>
            <a:pPr>
              <a:lnSpc>
                <a:spcPct val="110000"/>
              </a:lnSpc>
            </a:pPr>
            <a:r>
              <a:rPr lang="en-US" dirty="0"/>
              <a:t>Study Group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4137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0E1-014E-2F32-5FE0-025C2732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70B6-B9DD-8293-E045-C9E0BE21FE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en-US" sz="1800" b="1" dirty="0"/>
              <a:t>Cost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$749 ($50 reschedule fee, $100 cancellation fee)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For </a:t>
            </a:r>
            <a:r>
              <a:rPr lang="en-US" sz="1800" b="0" i="0" u="none" strike="noStrike">
                <a:solidFill>
                  <a:srgbClr val="000000"/>
                </a:solidFill>
                <a:effectLst/>
              </a:rPr>
              <a:t>about </a:t>
            </a:r>
            <a:r>
              <a:rPr lang="en-US">
                <a:solidFill>
                  <a:srgbClr val="000000"/>
                </a:solidFill>
              </a:rPr>
              <a:t>$249 </a:t>
            </a:r>
            <a:r>
              <a:rPr lang="en-US" dirty="0">
                <a:solidFill>
                  <a:srgbClr val="000000"/>
                </a:solidFill>
              </a:rPr>
              <a:t>more, you can purchase the exam plus a retake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en-US" sz="1800" b="1" dirty="0">
                <a:solidFill>
                  <a:srgbClr val="000000"/>
                </a:solidFill>
              </a:rPr>
              <a:t>Provider</a:t>
            </a:r>
            <a:endParaRPr lang="en-US" sz="1800" b="1" dirty="0"/>
          </a:p>
          <a:p>
            <a:pPr marL="0" lvl="1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Pearson Vue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en-US" sz="1800" b="1" dirty="0"/>
              <a:t>Length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3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7555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F7CFCFE-9E11-486F-94A1-AD5EF62DE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5C017-F059-461C-B5CA-F74FA8291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2E174-8201-44C8-8E86-D532E6482AA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2006/metadata/properties"/>
    <ds:schemaRef ds:uri="230e9df3-be65-4c73-a93b-d1236ebd677e"/>
    <ds:schemaRef ds:uri="71af3243-3dd4-4a8d-8c0d-dd76da1f02a5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{E987329F-7D4E-4116-8B36-FC3902B36B42}9db5ba7a-f6a8-423e-8130-f3099013613b-TF6f351658-02aa-4255-a406-604a46294ca9_win32</Template>
  <TotalTime>118</TotalTime>
  <Words>565</Words>
  <Application>Microsoft Office PowerPoint</Application>
  <PresentationFormat>Widescreen</PresentationFormat>
  <Paragraphs>113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Neue Haas Grotesk Text Pro</vt:lpstr>
      <vt:lpstr>Helena</vt:lpstr>
      <vt:lpstr>Are in interested in taking the CISSP?</vt:lpstr>
      <vt:lpstr>Agenda</vt:lpstr>
      <vt:lpstr>Cybersecurity Certifications</vt:lpstr>
      <vt:lpstr>Eight CISSP Domains (scaled score 700/1000 Passing)</vt:lpstr>
      <vt:lpstr>CISSP Domains Cont.</vt:lpstr>
      <vt:lpstr>CISSP Domains Cont.</vt:lpstr>
      <vt:lpstr>CISSP Domains Cont.</vt:lpstr>
      <vt:lpstr>My Study Tools</vt:lpstr>
      <vt:lpstr>Taking the test</vt:lpstr>
      <vt:lpstr>PowerPoint Presentation</vt:lpstr>
      <vt:lpstr>Getting and Remaining Certified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Quantz</dc:creator>
  <cp:lastModifiedBy>Sam Quantz</cp:lastModifiedBy>
  <cp:revision>2</cp:revision>
  <dcterms:created xsi:type="dcterms:W3CDTF">2026-05-28T22:45:48Z</dcterms:created>
  <dcterms:modified xsi:type="dcterms:W3CDTF">2026-06-11T16:57:03Z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