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link.sherwoodmedia.com/click/37777332.205409/aHR0cHM6Ly9jcnVpc2luZy5vcmcvLS9tZWRpYS9jbGlhLW1lZGlhL3Jlc2VhcmNoLzIwMjQvMjAyNC1zdGF0ZS1vZi10aGUtY3J1aXNlLWluZHVzdHJ5LXJlcG9ydF91cGRhdGVkLTA1MDgyNF93ZWIuYXNoeD91dG1fc291cmNlPWNoYXJ0ciZ1dG1fbWVkaXVtPWVtYWlsJnV0bV9jYW1wYWlnbj1jaGFydHJfMjAyNDEyMDk/6663140e07033f61b709acf2B58f35d58" TargetMode="External"/><Relationship Id="rId3" Type="http://schemas.openxmlformats.org/officeDocument/2006/relationships/hyperlink" Target="https://link.sherwoodmedia.com/click/37777332.205409/aHR0cHM6Ly9zaGVyd29vZC5uZXdzL2NyeXB0by93ZS1kaWQtaXQtYml0Y29pbi1jcm9zc2VzLXVzZDEwMC0wMDAtZm9yLXRoZS1maXJzdC10aW1lLz91dG1fc291cmNlPWNoYXJ0ciZ1dG1fbWVkaXVtPWVtYWlsJnV0bV9jYW1wYWlnbj1jaGFydHJfMjAyNDEyMDk/6663140e07033f61b709acf2Be9fdaef3" TargetMode="External"/><Relationship Id="rId4" Type="http://schemas.openxmlformats.org/officeDocument/2006/relationships/hyperlink" Target="https://link.sherwoodmedia.com/click/37777332.205409/aHR0cHM6Ly9zaGVyd29vZC5uZXdzL2N1bHR1cmUveW91bmdlci1wZW9wbGUtYXJlLWdvaW5nLW9uLWNydWlzZXMvP3V0bV9zb3VyY2U9Y2hhcnRyJnV0bV9tZWRpdW09ZW1haWwmdXRtX2NhbXBhaWduPWNoYXJ0cl8yMDI0MTIwOQ/6663140e07033f61b709acf2B1f06b47d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d90da4db30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d90da4db30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d90da4db30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d90da4db30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d90da4db30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d90da4db30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d90da4db30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d90da4db30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d90da4db30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d90da4db30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d90da4db30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d90da4db30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90da4db30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d90da4db30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d90da4db30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d90da4db30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d90da4db30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d90da4db30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d90da4db30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d90da4db30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d7597636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d7597636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d90da4db30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d90da4db30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d90da4db30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d90da4db30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d90da4db30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d90da4db30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d90da4db30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d90da4db30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With cruise passengers now exceeding pre-pandemic levels, per data from the </a:t>
            </a:r>
            <a:r>
              <a:rPr b="1" lang="en" sz="1350" u="sng">
                <a:solidFill>
                  <a:srgbClr val="449EA8"/>
                </a:solidFill>
                <a:highlight>
                  <a:srgbClr val="FFFFFF"/>
                </a:highlight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Cruise Lines International Association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, companies like Virgin and Villa Vie are picking up on the world’s growing appetite for cruises.</a:t>
            </a: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Interestingly, in huge news for anyone looking to celebrate </a:t>
            </a:r>
            <a:r>
              <a:rPr b="1" lang="en" sz="1350">
                <a:solidFill>
                  <a:schemeClr val="dk1"/>
                </a:solidFill>
                <a:highlight>
                  <a:srgbClr val="FFFFFF"/>
                </a:highlight>
              </a:rPr>
              <a:t>Bitcoin’s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 recent </a:t>
            </a:r>
            <a:r>
              <a:rPr b="1" lang="en" sz="1350" u="sng">
                <a:solidFill>
                  <a:srgbClr val="449EA8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surge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, the annual pass is also the first cruise product to accept the cryptocurrency as payment — perhaps reflecting the growing number of young people taking to the sea, with 1 in 2 passengers on Royal Caribbean cruises reportedly millennials </a:t>
            </a:r>
            <a:r>
              <a:rPr b="1" lang="en" sz="1350" u="sng">
                <a:solidFill>
                  <a:srgbClr val="449EA8"/>
                </a:solidFill>
                <a:highlight>
                  <a:srgbClr val="FFFFFF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 younger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d90da4db30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d90da4db30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d90da4db30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d90da4db30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d90da4db30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d90da4db30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d90da4db30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d90da4db30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d90da4db30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d90da4db30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d90da4db30_0_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d90da4db30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d90da4db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d90da4db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d90da4db30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d90da4db30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d90da4db30_0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d90da4db30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d90da4db30_0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d90da4db30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d90da4db30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d90da4db30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d90da4db30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d90da4db30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d90da4db30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d90da4db30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d90da4db30_0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d90da4db30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d90da4db30_0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d90da4db30_0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d90da4db30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d90da4db30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d90da4db30_0_5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d90da4db30_0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d90da4db3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d90da4db3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d90da4db30_0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d90da4db30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d90da4db30_0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d90da4db30_0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d90da4db30_0_6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d90da4db30_0_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d90da4db30_0_7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d90da4db30_0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d90da4db30_0_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d90da4db30_0_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d90da4db30_0_7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d90da4db30_0_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d90da4db30_0_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d90da4db30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d90da4db30_0_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d90da4db30_0_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d90da4db30_0_7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d90da4db30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d90da4db30_0_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d90da4db30_0_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d90da4db3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d90da4db3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d90da4db3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d90da4db3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d91c7a069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d91c7a069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d91c7a06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d91c7a06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d91c7a069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d91c7a069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d92a3e6a8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3d92a3e6a8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d92a3e6a8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d92a3e6a8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d92a3e6a8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d92a3e6a8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d92a3e6a8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d92a3e6a8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d92a3e6a8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d92a3e6a8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d92a3e6a8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d92a3e6a8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d90da4db30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d90da4db3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d90da4db30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d90da4db30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d75976365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d75976365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d75976365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d75976365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Here is the updated four-image sequence that traces the girl’s journey from her home in Africa to her dream that very same night.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The Journey of Snow: Africa to a Dream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sequence follows the 7-year-old girl, identified throughout by her neat cornrow braids and a transition from warm-toned clothing to a bright, puffy pink jacket for her winter adventures. We trace her path from golden-hour warmth to the joyful chill of her first snow, and finally to a peaceful dream.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Image 1: The Golden Origin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Our story begins with a photo-realistic, warm-toned portrait. The young girl stands near her modest, mud-brick home in rural Africa. She is wearing a simple, lightweight yellow cotton dress, and her neat cornrow braids are established. The intense, warm sun of the golden hour bathes the dry, golden-brown savannah and a distant acacia tree. Her expression is calm, grounding the narrative in her place of origin.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d75976365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d75976365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d90da4db30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d90da4db30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d90da4db30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d90da4db30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d91c7a069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3d91c7a069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d90da4db3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d90da4db3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d90da4db30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d90da4db30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d90da4db30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d90da4db30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11" Type="http://schemas.openxmlformats.org/officeDocument/2006/relationships/image" Target="../media/image10.png"/><Relationship Id="rId10" Type="http://schemas.openxmlformats.org/officeDocument/2006/relationships/image" Target="../media/image18.png"/><Relationship Id="rId12" Type="http://schemas.openxmlformats.org/officeDocument/2006/relationships/image" Target="../media/image19.png"/><Relationship Id="rId9" Type="http://schemas.openxmlformats.org/officeDocument/2006/relationships/image" Target="../media/image27.png"/><Relationship Id="rId5" Type="http://schemas.openxmlformats.org/officeDocument/2006/relationships/image" Target="../media/image9.png"/><Relationship Id="rId6" Type="http://schemas.openxmlformats.org/officeDocument/2006/relationships/image" Target="../media/image13.jpg"/><Relationship Id="rId7" Type="http://schemas.openxmlformats.org/officeDocument/2006/relationships/image" Target="../media/image11.jpg"/><Relationship Id="rId8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11" Type="http://schemas.openxmlformats.org/officeDocument/2006/relationships/image" Target="../media/image28.png"/><Relationship Id="rId10" Type="http://schemas.openxmlformats.org/officeDocument/2006/relationships/image" Target="../media/image20.png"/><Relationship Id="rId9" Type="http://schemas.openxmlformats.org/officeDocument/2006/relationships/image" Target="../media/image29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7" Type="http://schemas.openxmlformats.org/officeDocument/2006/relationships/image" Target="../media/image19.png"/><Relationship Id="rId8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39.png"/><Relationship Id="rId13" Type="http://schemas.openxmlformats.org/officeDocument/2006/relationships/image" Target="../media/image21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33.png"/><Relationship Id="rId6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36.png"/><Relationship Id="rId7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5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5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4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5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53.png"/><Relationship Id="rId13" Type="http://schemas.openxmlformats.org/officeDocument/2006/relationships/image" Target="../media/image49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47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Relationship Id="rId7" Type="http://schemas.openxmlformats.org/officeDocument/2006/relationships/image" Target="../media/image34.png"/><Relationship Id="rId8" Type="http://schemas.openxmlformats.org/officeDocument/2006/relationships/image" Target="../media/image2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jpg"/><Relationship Id="rId10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54.jp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7" Type="http://schemas.openxmlformats.org/officeDocument/2006/relationships/image" Target="../media/image19.png"/><Relationship Id="rId8" Type="http://schemas.openxmlformats.org/officeDocument/2006/relationships/image" Target="../media/image5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6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61.png"/></Relationships>
</file>

<file path=ppt/slides/_rels/slide4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1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7" Type="http://schemas.openxmlformats.org/officeDocument/2006/relationships/image" Target="../media/image19.png"/><Relationship Id="rId8" Type="http://schemas.openxmlformats.org/officeDocument/2006/relationships/image" Target="../media/image56.png"/></Relationships>
</file>

<file path=ppt/slides/_rels/slide49.xml.rels><?xml version="1.0" encoding="UTF-8" standalone="yes"?><Relationships xmlns="http://schemas.openxmlformats.org/package/2006/relationships"><Relationship Id="rId11" Type="http://schemas.openxmlformats.org/officeDocument/2006/relationships/image" Target="../media/image61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7" Type="http://schemas.openxmlformats.org/officeDocument/2006/relationships/image" Target="../media/image19.png"/><Relationship Id="rId8" Type="http://schemas.openxmlformats.org/officeDocument/2006/relationships/image" Target="../media/image5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11" Type="http://schemas.openxmlformats.org/officeDocument/2006/relationships/image" Target="../media/image31.png"/><Relationship Id="rId10" Type="http://schemas.openxmlformats.org/officeDocument/2006/relationships/image" Target="../media/image6.png"/><Relationship Id="rId12" Type="http://schemas.openxmlformats.org/officeDocument/2006/relationships/image" Target="../media/image15.png"/><Relationship Id="rId9" Type="http://schemas.openxmlformats.org/officeDocument/2006/relationships/image" Target="../media/image1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8.png"/><Relationship Id="rId8" Type="http://schemas.openxmlformats.org/officeDocument/2006/relationships/image" Target="../media/image1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voca.ro/1mjvZ5E9kGkZ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6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5" Type="http://schemas.openxmlformats.org/officeDocument/2006/relationships/hyperlink" Target="https://voca.ro/1mjvZ5E9kGkZ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voca.ro/11S7NadczHsO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66.png"/><Relationship Id="rId6" Type="http://schemas.openxmlformats.org/officeDocument/2006/relationships/image" Target="../media/image5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5" Type="http://schemas.openxmlformats.org/officeDocument/2006/relationships/hyperlink" Target="https://voca.ro/11S7NadczHsO" TargetMode="Externa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png"/><Relationship Id="rId4" Type="http://schemas.openxmlformats.org/officeDocument/2006/relationships/image" Target="../media/image66.png"/><Relationship Id="rId5" Type="http://schemas.openxmlformats.org/officeDocument/2006/relationships/hyperlink" Target="https://voca.ro/1cAEUYLMxQOs" TargetMode="External"/><Relationship Id="rId6" Type="http://schemas.openxmlformats.org/officeDocument/2006/relationships/image" Target="../media/image6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5" Type="http://schemas.openxmlformats.org/officeDocument/2006/relationships/hyperlink" Target="https://voca.ro/1cAEUYLMxQOs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.png"/><Relationship Id="rId4" Type="http://schemas.openxmlformats.org/officeDocument/2006/relationships/image" Target="../media/image66.png"/><Relationship Id="rId5" Type="http://schemas.openxmlformats.org/officeDocument/2006/relationships/hyperlink" Target="https://voca.ro/19a2bxbIY1JX" TargetMode="External"/><Relationship Id="rId6" Type="http://schemas.openxmlformats.org/officeDocument/2006/relationships/image" Target="../media/image6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5" Type="http://schemas.openxmlformats.org/officeDocument/2006/relationships/hyperlink" Target="https://voca.ro/19a2bxbIY1JX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5.png"/><Relationship Id="rId4" Type="http://schemas.openxmlformats.org/officeDocument/2006/relationships/image" Target="../media/image63.png"/><Relationship Id="rId5" Type="http://schemas.openxmlformats.org/officeDocument/2006/relationships/image" Target="../media/image71.png"/><Relationship Id="rId6" Type="http://schemas.openxmlformats.org/officeDocument/2006/relationships/image" Target="../media/image74.png"/><Relationship Id="rId7" Type="http://schemas.openxmlformats.org/officeDocument/2006/relationships/image" Target="../media/image6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5.png"/><Relationship Id="rId4" Type="http://schemas.openxmlformats.org/officeDocument/2006/relationships/image" Target="../media/image68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6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hyperlink" Target="https://chatgpt.com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hyperlink" Target="https://docs.google.com/spreadsheets/d/1DDm_HOxE7UBtgARAZf9xr7xE5yiWfKvb7utivOMb47Q/edit?usp=sharing" TargetMode="External"/><Relationship Id="rId4" Type="http://schemas.openxmlformats.org/officeDocument/2006/relationships/hyperlink" Target="https://docs.google.com/document/d/1pRpaRnC_XuaJtQg_9e65VkcFXTHdplyx/edit?usp=sharing&amp;ouid=114846028276017536745&amp;rtpof=true&amp;sd=true" TargetMode="External"/><Relationship Id="rId9" Type="http://schemas.openxmlformats.org/officeDocument/2006/relationships/hyperlink" Target="https://copilot.microsoft.com/" TargetMode="External"/><Relationship Id="rId5" Type="http://schemas.openxmlformats.org/officeDocument/2006/relationships/hyperlink" Target="http://www.vocaroo.com" TargetMode="External"/><Relationship Id="rId6" Type="http://schemas.openxmlformats.org/officeDocument/2006/relationships/hyperlink" Target="https://www.mote.com/" TargetMode="External"/><Relationship Id="rId7" Type="http://schemas.openxmlformats.org/officeDocument/2006/relationships/hyperlink" Target="https://sherwood.news/chartr/newsletters/" TargetMode="External"/><Relationship Id="rId8" Type="http://schemas.openxmlformats.org/officeDocument/2006/relationships/hyperlink" Target="https://gemini.google.com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Widening WIDA Speaking Opportunities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915871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Greg Davis, Tumwater School District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1.3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144" name="Google Shape;144;p22" title="Royalty-Free photo: Photography of man wearing black shirt and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955975" cy="30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 title="Checklist-1573639689 | Free SV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 title="Describe-icon-no-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 title="relate-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1.4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53" name="Google Shape;153;p23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3">
            <a:alphaModFix/>
          </a:blip>
          <a:srcRect b="-1260" l="2060" r="-2060" t="1260"/>
          <a:stretch/>
        </p:blipFill>
        <p:spPr>
          <a:xfrm>
            <a:off x="411975" y="1218100"/>
            <a:ext cx="4808250" cy="32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 title="Checklist-1573639689 | Free SV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 title="Describe-icon-no-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 title="relate-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/>
          <p:nvPr/>
        </p:nvSpPr>
        <p:spPr>
          <a:xfrm>
            <a:off x="5059800" y="1662075"/>
            <a:ext cx="79200" cy="89775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1.5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64" name="Google Shape;164;p24"/>
          <p:cNvSpPr txBox="1"/>
          <p:nvPr>
            <p:ph idx="1" type="body"/>
          </p:nvPr>
        </p:nvSpPr>
        <p:spPr>
          <a:xfrm>
            <a:off x="5997225" y="1989100"/>
            <a:ext cx="28350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Tell the story from start to finish.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EDEADA"/>
                </a:solidFill>
              </a:rPr>
              <a:t>(Discuss which part was your favorite? Why?)</a:t>
            </a:r>
            <a:endParaRPr i="1">
              <a:solidFill>
                <a:srgbClr val="EDEADA"/>
              </a:solidFill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46325"/>
            <a:ext cx="1617575" cy="16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 title="beg-mid-end-ic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5450" y="2103850"/>
            <a:ext cx="774375" cy="7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5450" y="3876425"/>
            <a:ext cx="801775" cy="80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 title="Peering out the window has become too familiar these days … | Flick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0225" y="1246325"/>
            <a:ext cx="2444163" cy="16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 title="Royalty-Free photo: Photography of man wearing black shirt and ...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038225"/>
            <a:ext cx="2658220" cy="16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 rotWithShape="1">
          <a:blip r:embed="rId8">
            <a:alphaModFix/>
          </a:blip>
          <a:srcRect b="-1260" l="2060" r="-2060" t="1260"/>
          <a:stretch/>
        </p:blipFill>
        <p:spPr>
          <a:xfrm>
            <a:off x="2704750" y="3032301"/>
            <a:ext cx="2444175" cy="162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 title="icon-1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 title="icon-2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70645" y="997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 title="icon-3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 title="icon-4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58224" y="29964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/>
          <p:nvPr>
            <p:ph idx="1" type="body"/>
          </p:nvPr>
        </p:nvSpPr>
        <p:spPr>
          <a:xfrm>
            <a:off x="5257925" y="617500"/>
            <a:ext cx="35742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Peter trying to study.</a:t>
            </a:r>
            <a:endParaRPr i="1">
              <a:solidFill>
                <a:srgbClr val="14A085"/>
              </a:solidFill>
            </a:endParaRPr>
          </a:p>
        </p:txBody>
      </p:sp>
      <p:sp>
        <p:nvSpPr>
          <p:cNvPr id="176" name="Google Shape;176;p24"/>
          <p:cNvSpPr/>
          <p:nvPr/>
        </p:nvSpPr>
        <p:spPr>
          <a:xfrm>
            <a:off x="772600" y="1536025"/>
            <a:ext cx="29725" cy="33700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4"/>
          <p:cNvSpPr/>
          <p:nvPr/>
        </p:nvSpPr>
        <p:spPr>
          <a:xfrm>
            <a:off x="3054725" y="2168925"/>
            <a:ext cx="79200" cy="89775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4"/>
          <p:cNvSpPr/>
          <p:nvPr/>
        </p:nvSpPr>
        <p:spPr>
          <a:xfrm>
            <a:off x="5069725" y="3253725"/>
            <a:ext cx="48650" cy="55150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184" name="Google Shape;184;p25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#1-4: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Summative #5-6: Explain</a:t>
            </a:r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186" name="Google Shape;186;p25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2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>
            <p:ph type="title"/>
          </p:nvPr>
        </p:nvSpPr>
        <p:spPr>
          <a:xfrm>
            <a:off x="311700" y="274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2.5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93" name="Google Shape;193;p26"/>
          <p:cNvSpPr txBox="1"/>
          <p:nvPr>
            <p:ph idx="1" type="body"/>
          </p:nvPr>
        </p:nvSpPr>
        <p:spPr>
          <a:xfrm>
            <a:off x="5997225" y="1989100"/>
            <a:ext cx="28350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Explain which club you prefer to join. Give reasons for your decision. Use academic English rather than slang.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50" y="2146150"/>
            <a:ext cx="801775" cy="80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 title="icon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 title="icon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0645" y="997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 title="icon-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 title="icon-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8224" y="29964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 txBox="1"/>
          <p:nvPr>
            <p:ph idx="1" type="body"/>
          </p:nvPr>
        </p:nvSpPr>
        <p:spPr>
          <a:xfrm>
            <a:off x="5257925" y="617500"/>
            <a:ext cx="35742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number of different clubs that are available to join.</a:t>
            </a:r>
            <a:endParaRPr i="1">
              <a:solidFill>
                <a:srgbClr val="14A085"/>
              </a:solidFill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000" y="3399650"/>
            <a:ext cx="2036250" cy="13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/>
          <p:nvPr/>
        </p:nvSpPr>
        <p:spPr>
          <a:xfrm>
            <a:off x="3139350" y="29498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Basketball Club</a:t>
            </a:r>
            <a:endParaRPr sz="600"/>
          </a:p>
        </p:txBody>
      </p:sp>
      <p:sp>
        <p:nvSpPr>
          <p:cNvPr id="202" name="Google Shape;202;p26"/>
          <p:cNvSpPr txBox="1"/>
          <p:nvPr/>
        </p:nvSpPr>
        <p:spPr>
          <a:xfrm>
            <a:off x="647900" y="9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Chess Club</a:t>
            </a:r>
            <a:endParaRPr sz="600"/>
          </a:p>
        </p:txBody>
      </p:sp>
      <p:sp>
        <p:nvSpPr>
          <p:cNvPr id="203" name="Google Shape;203;p26"/>
          <p:cNvSpPr txBox="1"/>
          <p:nvPr/>
        </p:nvSpPr>
        <p:spPr>
          <a:xfrm>
            <a:off x="2969825" y="9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Diversity Club</a:t>
            </a:r>
            <a:endParaRPr sz="600"/>
          </a:p>
        </p:txBody>
      </p:sp>
      <p:sp>
        <p:nvSpPr>
          <p:cNvPr id="204" name="Google Shape;204;p26"/>
          <p:cNvSpPr txBox="1"/>
          <p:nvPr/>
        </p:nvSpPr>
        <p:spPr>
          <a:xfrm>
            <a:off x="557100" y="3032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Music Club</a:t>
            </a:r>
            <a:endParaRPr sz="600"/>
          </a:p>
        </p:txBody>
      </p:sp>
      <p:pic>
        <p:nvPicPr>
          <p:cNvPr id="205" name="Google Shape;205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1275" y="1489675"/>
            <a:ext cx="2084628" cy="139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45200" y="1660450"/>
            <a:ext cx="2474412" cy="108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1700" y="3522975"/>
            <a:ext cx="2084625" cy="138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213" name="Google Shape;213;p27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#1-5: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Summative #6: Explain #7-8: Narrate</a:t>
            </a:r>
            <a:endParaRPr/>
          </a:p>
        </p:txBody>
      </p:sp>
      <p:sp>
        <p:nvSpPr>
          <p:cNvPr id="214" name="Google Shape;214;p27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3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216" name="Google Shape;21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3.1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222" name="Google Shape;222;p28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“How I relate to this picture…”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223" name="Google Shape;223;p28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8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8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152475"/>
            <a:ext cx="3765525" cy="37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3.2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232" name="Google Shape;232;p29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017725"/>
            <a:ext cx="3960721" cy="39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“It seems like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3.3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242" name="Google Shape;242;p30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300" y="1017725"/>
            <a:ext cx="4170700" cy="413008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0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“Seeing this picture makes me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3.4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252" name="Google Shape;252;p31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017725"/>
            <a:ext cx="4009739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“I imagine that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Agenda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63692"/>
              </a:buClr>
              <a:buSzPts val="1800"/>
              <a:buChar char="●"/>
            </a:pPr>
            <a:r>
              <a:rPr lang="en">
                <a:solidFill>
                  <a:srgbClr val="B63692"/>
                </a:solidFill>
              </a:rPr>
              <a:t>Audience Polling</a:t>
            </a:r>
            <a:endParaRPr>
              <a:solidFill>
                <a:srgbClr val="B6369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Speaker Journey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Speaking Prompts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Rubric Practice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Prompting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Q&amp;A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3.5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262" name="Google Shape;262;p32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2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“He appears to have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266" name="Google Shape;26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073325"/>
            <a:ext cx="3917670" cy="3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3.7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272" name="Google Shape;272;p33" title="icon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6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 title="icon-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5045" y="616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3" title="icon-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 title="icon-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4024" y="29202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3"/>
          <p:cNvSpPr txBox="1"/>
          <p:nvPr>
            <p:ph idx="1" type="body"/>
          </p:nvPr>
        </p:nvSpPr>
        <p:spPr>
          <a:xfrm>
            <a:off x="6059725" y="617500"/>
            <a:ext cx="27723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Bradley.</a:t>
            </a:r>
            <a:endParaRPr i="1">
              <a:solidFill>
                <a:srgbClr val="14A085"/>
              </a:solidFill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850" y="1001750"/>
            <a:ext cx="1385745" cy="13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4525" y="940900"/>
            <a:ext cx="1446325" cy="145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7200" y="3305450"/>
            <a:ext cx="1622200" cy="160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97374" y="3305451"/>
            <a:ext cx="1446325" cy="1488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13562" y="1719105"/>
            <a:ext cx="1446325" cy="146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 title="5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64600" y="1232650"/>
            <a:ext cx="428048" cy="4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 title="beg-mid-end-icon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76450" y="2103850"/>
            <a:ext cx="774375" cy="7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3"/>
          <p:cNvSpPr txBox="1"/>
          <p:nvPr/>
        </p:nvSpPr>
        <p:spPr>
          <a:xfrm>
            <a:off x="6309000" y="1935701"/>
            <a:ext cx="2835000" cy="28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EDEADA"/>
                </a:solidFill>
              </a:rPr>
              <a:t>Tell Bradley’s story from start to finish. Add appropriate supporting details to make this more interesting for your audience. Don’t forget to include transitions between ideas and scenes.</a:t>
            </a:r>
            <a:endParaRPr sz="1800">
              <a:solidFill>
                <a:srgbClr val="EDEADA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290" name="Google Shape;290;p34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#1-4: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#5-10: Inform &amp; Explain</a:t>
            </a:r>
            <a:endParaRPr/>
          </a:p>
        </p:txBody>
      </p:sp>
      <p:sp>
        <p:nvSpPr>
          <p:cNvPr id="291" name="Google Shape;291;p34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292" name="Google Shape;292;p34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4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293" name="Google Shape;2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4.2</a:t>
            </a:r>
            <a:endParaRPr/>
          </a:p>
        </p:txBody>
      </p:sp>
      <p:sp>
        <p:nvSpPr>
          <p:cNvPr id="299" name="Google Shape;299;p35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Add vocab from the board after the discussion.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00" name="Google Shape;300;p35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5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11000"/>
            <a:ext cx="4884174" cy="48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5" title="relate-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6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4.3</a:t>
            </a:r>
            <a:endParaRPr/>
          </a:p>
        </p:txBody>
      </p:sp>
      <p:sp>
        <p:nvSpPr>
          <p:cNvPr id="309" name="Google Shape;309;p36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Add vocab from the board after the discussion.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10" name="Google Shape;310;p36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6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6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6" cy="465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4.4</a:t>
            </a:r>
            <a:endParaRPr/>
          </a:p>
        </p:txBody>
      </p:sp>
      <p:sp>
        <p:nvSpPr>
          <p:cNvPr id="319" name="Google Shape;319;p37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Add vocab from the board after the discussion.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20" name="Google Shape;320;p37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7" cy="475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4.5</a:t>
            </a:r>
            <a:endParaRPr/>
          </a:p>
        </p:txBody>
      </p:sp>
      <p:sp>
        <p:nvSpPr>
          <p:cNvPr id="329" name="Google Shape;329;p38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What drink do you think this chart is referring to? What evidence makes you think that?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30" name="Google Shape;330;p38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8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8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4" cy="436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9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4.5 cont.</a:t>
            </a:r>
            <a:endParaRPr/>
          </a:p>
        </p:txBody>
      </p:sp>
      <p:sp>
        <p:nvSpPr>
          <p:cNvPr id="339" name="Google Shape;339;p39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What drink do you think this chart is referring to? What evidence makes you think that?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40" name="Google Shape;340;p39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9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4" cy="436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75" y="150437"/>
            <a:ext cx="5169802" cy="464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4.6</a:t>
            </a:r>
            <a:endParaRPr/>
          </a:p>
        </p:txBody>
      </p:sp>
      <p:sp>
        <p:nvSpPr>
          <p:cNvPr id="350" name="Google Shape;350;p40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trends in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Write 1-2 complex sentences describing what the data in this chart communicate.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51" name="Google Shape;351;p40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0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0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3" cy="4814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1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4.7</a:t>
            </a:r>
            <a:endParaRPr/>
          </a:p>
        </p:txBody>
      </p:sp>
      <p:sp>
        <p:nvSpPr>
          <p:cNvPr id="360" name="Google Shape;360;p41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Write 1-2 complex sentences describing what the data in this chart communicate.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61" name="Google Shape;361;p41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1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3" cy="4814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Who’s in the room?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442825"/>
            <a:ext cx="3436500" cy="31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Teachers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Elementary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Middle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Administrators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Support Personnel</a:t>
            </a:r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0750" y="571050"/>
            <a:ext cx="3632650" cy="276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2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4.8</a:t>
            </a:r>
            <a:endParaRPr/>
          </a:p>
        </p:txBody>
      </p:sp>
      <p:sp>
        <p:nvSpPr>
          <p:cNvPr id="370" name="Google Shape;370;p42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bullet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Write 1 question.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Write 1-2 complex sentences describing what the data in this chart communicate.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71" name="Google Shape;371;p42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2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2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5098350" cy="3212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3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4.9</a:t>
            </a:r>
            <a:endParaRPr/>
          </a:p>
        </p:txBody>
      </p:sp>
      <p:sp>
        <p:nvSpPr>
          <p:cNvPr id="380" name="Google Shape;380;p43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Add vocab from the board after the discussion.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81" name="Google Shape;381;p43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3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3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6" cy="4810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4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4.10</a:t>
            </a:r>
            <a:endParaRPr/>
          </a:p>
        </p:txBody>
      </p:sp>
      <p:sp>
        <p:nvSpPr>
          <p:cNvPr id="390" name="Google Shape;390;p44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What type of theater do you think this chart is referring to? What evidence makes you think that?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91" name="Google Shape;391;p44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4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4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6" cy="4790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5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4.10 cont.</a:t>
            </a:r>
            <a:endParaRPr/>
          </a:p>
        </p:txBody>
      </p:sp>
      <p:sp>
        <p:nvSpPr>
          <p:cNvPr id="400" name="Google Shape;400;p45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What type of theater do you think this chart is referring to? What evidence makes you think that?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01" name="Google Shape;401;p45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5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5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6" cy="4721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410" name="Google Shape;410;p46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#1-5: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#6-7: Narrate</a:t>
            </a:r>
            <a:endParaRPr/>
          </a:p>
        </p:txBody>
      </p:sp>
      <p:sp>
        <p:nvSpPr>
          <p:cNvPr id="411" name="Google Shape;411;p46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412" name="Google Shape;412;p46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5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413" name="Google Shape;41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5.1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419" name="Google Shape;419;p47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“How I relate to this picture…”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20" name="Google Shape;420;p47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7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7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5.2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429" name="Google Shape;429;p48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8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8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8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“From the look in her eyes, I can tell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33" name="Google Shape;433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5.3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439" name="Google Shape;439;p49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9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598102"/>
            <a:ext cx="594075" cy="595497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9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of 5 things.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3 sentences. (Remember to use complex and compound structures.)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42" name="Google Shape;44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677" y="1017725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5.4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448" name="Google Shape;448;p50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0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0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0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of 5 things.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“If I were in that situation,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52" name="Google Shape;45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5.5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458" name="Google Shape;458;p51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1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1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1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“I would be feeling ___ if I  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62" name="Google Shape;462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2" y="1258125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Agenda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Audience Polling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63692"/>
              </a:buClr>
              <a:buSzPts val="1800"/>
              <a:buChar char="●"/>
            </a:pPr>
            <a:r>
              <a:rPr lang="en">
                <a:solidFill>
                  <a:srgbClr val="B63692"/>
                </a:solidFill>
              </a:rPr>
              <a:t>Speaker Journey</a:t>
            </a:r>
            <a:endParaRPr>
              <a:solidFill>
                <a:srgbClr val="B6369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Speaking Prompts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Rubric Practice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Prompting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Q&amp;A</a:t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2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5.6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468" name="Google Shape;468;p52" title="icon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6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2" title="icon-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5045" y="616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2" title="icon-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2" title="icon-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4024" y="29202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2"/>
          <p:cNvSpPr txBox="1"/>
          <p:nvPr>
            <p:ph idx="1" type="body"/>
          </p:nvPr>
        </p:nvSpPr>
        <p:spPr>
          <a:xfrm>
            <a:off x="6059725" y="617500"/>
            <a:ext cx="27723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Rikeesha.</a:t>
            </a:r>
            <a:endParaRPr i="1">
              <a:solidFill>
                <a:srgbClr val="14A085"/>
              </a:solidFill>
            </a:endParaRPr>
          </a:p>
        </p:txBody>
      </p:sp>
      <p:pic>
        <p:nvPicPr>
          <p:cNvPr id="473" name="Google Shape;473;p52" title="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0800" y="1689850"/>
            <a:ext cx="428048" cy="4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2" title="beg-mid-end-icon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76450" y="2103850"/>
            <a:ext cx="774375" cy="7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2"/>
          <p:cNvSpPr txBox="1"/>
          <p:nvPr/>
        </p:nvSpPr>
        <p:spPr>
          <a:xfrm>
            <a:off x="6309000" y="1935701"/>
            <a:ext cx="2835000" cy="28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EDEADA"/>
                </a:solidFill>
              </a:rPr>
              <a:t>Tell Rikeesha’s story from start to finish. Add appropriate supporting details to make this more interesting for your audience. Don’t forget to include transitions between ideas and scenes.</a:t>
            </a:r>
            <a:endParaRPr sz="1800">
              <a:solidFill>
                <a:srgbClr val="EDEADA"/>
              </a:solidFill>
            </a:endParaRPr>
          </a:p>
        </p:txBody>
      </p:sp>
      <p:pic>
        <p:nvPicPr>
          <p:cNvPr id="476" name="Google Shape;476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1170125"/>
            <a:ext cx="1489213" cy="148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59800" y="1170125"/>
            <a:ext cx="1489226" cy="1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2394" y="3547850"/>
            <a:ext cx="1489226" cy="1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27389" y="3442450"/>
            <a:ext cx="1489226" cy="1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24413" y="2284338"/>
            <a:ext cx="1489226" cy="148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486" name="Google Shape;486;p53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#1-4: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#5-6: Explain</a:t>
            </a:r>
            <a:endParaRPr/>
          </a:p>
        </p:txBody>
      </p:sp>
      <p:sp>
        <p:nvSpPr>
          <p:cNvPr id="487" name="Google Shape;487;p53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488" name="Google Shape;488;p53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6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489" name="Google Shape;4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4"/>
          <p:cNvSpPr txBox="1"/>
          <p:nvPr>
            <p:ph type="title"/>
          </p:nvPr>
        </p:nvSpPr>
        <p:spPr>
          <a:xfrm>
            <a:off x="311700" y="274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6.5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495" name="Google Shape;495;p54"/>
          <p:cNvSpPr txBox="1"/>
          <p:nvPr>
            <p:ph idx="1" type="body"/>
          </p:nvPr>
        </p:nvSpPr>
        <p:spPr>
          <a:xfrm>
            <a:off x="5997225" y="1989100"/>
            <a:ext cx="28350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Record yourself telling which music style or styles  you prefer. Give examples and reasons for your decision. Speak for 45 seconds to 1 minute using academic English.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96" name="Google Shape;49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50" y="2146150"/>
            <a:ext cx="801775" cy="80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4" title="icon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4" title="icon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0645" y="997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4" title="icon-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4" title="icon-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8224" y="29964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4"/>
          <p:cNvSpPr txBox="1"/>
          <p:nvPr>
            <p:ph idx="1" type="body"/>
          </p:nvPr>
        </p:nvSpPr>
        <p:spPr>
          <a:xfrm>
            <a:off x="5257925" y="617500"/>
            <a:ext cx="35742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number of different styles of music.</a:t>
            </a:r>
            <a:endParaRPr i="1">
              <a:solidFill>
                <a:srgbClr val="14A085"/>
              </a:solidFill>
            </a:endParaRPr>
          </a:p>
        </p:txBody>
      </p:sp>
      <p:sp>
        <p:nvSpPr>
          <p:cNvPr id="502" name="Google Shape;502;p54"/>
          <p:cNvSpPr txBox="1"/>
          <p:nvPr/>
        </p:nvSpPr>
        <p:spPr>
          <a:xfrm>
            <a:off x="3139350" y="29498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Heavy Metal</a:t>
            </a:r>
            <a:endParaRPr sz="600"/>
          </a:p>
        </p:txBody>
      </p:sp>
      <p:sp>
        <p:nvSpPr>
          <p:cNvPr id="503" name="Google Shape;503;p54"/>
          <p:cNvSpPr txBox="1"/>
          <p:nvPr/>
        </p:nvSpPr>
        <p:spPr>
          <a:xfrm>
            <a:off x="647900" y="9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Reggae</a:t>
            </a:r>
            <a:endParaRPr sz="600"/>
          </a:p>
        </p:txBody>
      </p:sp>
      <p:sp>
        <p:nvSpPr>
          <p:cNvPr id="504" name="Google Shape;504;p54"/>
          <p:cNvSpPr txBox="1"/>
          <p:nvPr/>
        </p:nvSpPr>
        <p:spPr>
          <a:xfrm>
            <a:off x="2969825" y="9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Folk</a:t>
            </a:r>
            <a:endParaRPr sz="600"/>
          </a:p>
        </p:txBody>
      </p:sp>
      <p:sp>
        <p:nvSpPr>
          <p:cNvPr id="505" name="Google Shape;505;p54"/>
          <p:cNvSpPr txBox="1"/>
          <p:nvPr/>
        </p:nvSpPr>
        <p:spPr>
          <a:xfrm>
            <a:off x="557100" y="3032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Classical</a:t>
            </a:r>
            <a:endParaRPr sz="600"/>
          </a:p>
        </p:txBody>
      </p:sp>
      <p:pic>
        <p:nvPicPr>
          <p:cNvPr descr="Free Images : music, guitar, concert, musician, festival ..." id="506" name="Google Shape;506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7200" y="1489663"/>
            <a:ext cx="1896223" cy="1255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mpfire Fandango--New Date!" id="507" name="Google Shape;507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26800" y="1466288"/>
            <a:ext cx="1953423" cy="1302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 wallpaper: selective focus photograph of a band playing violin ..." id="508" name="Google Shape;508;p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7200" y="3525248"/>
            <a:ext cx="1896224" cy="1264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Z Top | ZZ Top on the Pyramid Stage at Glastonbury 2016 | Brian ..." id="509" name="Google Shape;509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55400" y="3525286"/>
            <a:ext cx="1896225" cy="1264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515" name="Google Shape;515;p55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#1-4: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#5-6: Narrate  #7: Argue</a:t>
            </a:r>
            <a:endParaRPr/>
          </a:p>
        </p:txBody>
      </p:sp>
      <p:sp>
        <p:nvSpPr>
          <p:cNvPr id="516" name="Google Shape;516;p55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517" name="Google Shape;517;p55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7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518" name="Google Shape;51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6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7.1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524" name="Google Shape;52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29550"/>
            <a:ext cx="4065700" cy="44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6" title="Checklist-1573639689 | Free SV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6" title="Describe-icon-no-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2598102"/>
            <a:ext cx="594075" cy="59549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6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of 5 things.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3 sentences. (Remember to use complex and compound structures.)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7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7.2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533" name="Google Shape;533;p57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7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598102"/>
            <a:ext cx="594075" cy="595497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7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of 5 things.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3 sentences. (Remember to use complex and compound structures.)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536" name="Google Shape;536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125" y="577700"/>
            <a:ext cx="4286651" cy="44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8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7.3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542" name="Google Shape;542;p58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8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598102"/>
            <a:ext cx="594075" cy="595497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8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of 5 things.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3 sentences. (Remember to use complex and compound structures and include descriptive vocabulary.)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545" name="Google Shape;54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450" y="683488"/>
            <a:ext cx="4249556" cy="435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9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7.4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551" name="Google Shape;551;p59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9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598102"/>
            <a:ext cx="594075" cy="595497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9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of 5 things.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3 sentences. (Remember to use complex and compound structures.)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554" name="Google Shape;554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125" y="576498"/>
            <a:ext cx="4419600" cy="443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7.5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560" name="Google Shape;560;p60"/>
          <p:cNvSpPr txBox="1"/>
          <p:nvPr>
            <p:ph idx="1" type="body"/>
          </p:nvPr>
        </p:nvSpPr>
        <p:spPr>
          <a:xfrm>
            <a:off x="5997225" y="1455700"/>
            <a:ext cx="3146700" cy="3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EDEADA"/>
                </a:solidFill>
              </a:rPr>
              <a:t>Record yourself telling Anna’s story. Be sure to include appropriate supporting details to make this more interesting for your audience. Don’t forget to include conflict, climax, and resolution.</a:t>
            </a:r>
            <a:endParaRPr sz="2000">
              <a:solidFill>
                <a:srgbClr val="EDEADA"/>
              </a:solidFill>
            </a:endParaRPr>
          </a:p>
        </p:txBody>
      </p:sp>
      <p:pic>
        <p:nvPicPr>
          <p:cNvPr id="561" name="Google Shape;561;p60" title="beg-mid-end-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50" y="1570450"/>
            <a:ext cx="774375" cy="7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0" title="icon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60" title="icon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" y="3233333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0" title="icon-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8971" y="997064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60" title="icon-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8974" y="31939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0"/>
          <p:cNvSpPr txBox="1"/>
          <p:nvPr>
            <p:ph idx="1" type="body"/>
          </p:nvPr>
        </p:nvSpPr>
        <p:spPr>
          <a:xfrm>
            <a:off x="5257925" y="617500"/>
            <a:ext cx="3574200" cy="7764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Anna.</a:t>
            </a:r>
            <a:endParaRPr i="1">
              <a:solidFill>
                <a:srgbClr val="14A085"/>
              </a:solidFill>
            </a:endParaRPr>
          </a:p>
        </p:txBody>
      </p:sp>
      <p:sp>
        <p:nvSpPr>
          <p:cNvPr id="567" name="Google Shape;567;p60"/>
          <p:cNvSpPr/>
          <p:nvPr/>
        </p:nvSpPr>
        <p:spPr>
          <a:xfrm>
            <a:off x="772600" y="1536025"/>
            <a:ext cx="29725" cy="33700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8" name="Google Shape;568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350" y="1018779"/>
            <a:ext cx="1692327" cy="183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9354" y="3271539"/>
            <a:ext cx="1772148" cy="183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2147" y="997075"/>
            <a:ext cx="1772155" cy="181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6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97634" y="3271539"/>
            <a:ext cx="1831691" cy="183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7.7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577" name="Google Shape;577;p61"/>
          <p:cNvSpPr txBox="1"/>
          <p:nvPr>
            <p:ph idx="1" type="body"/>
          </p:nvPr>
        </p:nvSpPr>
        <p:spPr>
          <a:xfrm>
            <a:off x="5997225" y="1455700"/>
            <a:ext cx="3146700" cy="3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EDEADA"/>
                </a:solidFill>
              </a:rPr>
              <a:t>Which picture or scene from the story is the most powerful? Give reasons to justify why you believe it is the most compelling. Be sure to refute a counterargument in your response.</a:t>
            </a:r>
            <a:endParaRPr sz="2000">
              <a:solidFill>
                <a:srgbClr val="EDEADA"/>
              </a:solidFill>
            </a:endParaRPr>
          </a:p>
        </p:txBody>
      </p:sp>
      <p:pic>
        <p:nvPicPr>
          <p:cNvPr id="578" name="Google Shape;578;p61" title="beg-mid-end-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50" y="1570450"/>
            <a:ext cx="774375" cy="7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61" title="icon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1" title="icon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" y="3233333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61" title="icon-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8971" y="997064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61" title="icon-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8974" y="31939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61"/>
          <p:cNvSpPr txBox="1"/>
          <p:nvPr>
            <p:ph idx="1" type="body"/>
          </p:nvPr>
        </p:nvSpPr>
        <p:spPr>
          <a:xfrm>
            <a:off x="5257925" y="617500"/>
            <a:ext cx="3574200" cy="7764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Anna.</a:t>
            </a:r>
            <a:endParaRPr i="1">
              <a:solidFill>
                <a:srgbClr val="14A085"/>
              </a:solidFill>
            </a:endParaRPr>
          </a:p>
        </p:txBody>
      </p:sp>
      <p:sp>
        <p:nvSpPr>
          <p:cNvPr id="584" name="Google Shape;584;p61"/>
          <p:cNvSpPr/>
          <p:nvPr/>
        </p:nvSpPr>
        <p:spPr>
          <a:xfrm>
            <a:off x="772600" y="1536025"/>
            <a:ext cx="29725" cy="33700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5" name="Google Shape;585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350" y="1018779"/>
            <a:ext cx="1692327" cy="183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9354" y="3271539"/>
            <a:ext cx="1772148" cy="183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2147" y="997075"/>
            <a:ext cx="1772155" cy="181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97634" y="3271539"/>
            <a:ext cx="1831691" cy="183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Journey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225" y="1017725"/>
            <a:ext cx="2025625" cy="243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050" y="1719200"/>
            <a:ext cx="2443162" cy="162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7049" y="275176"/>
            <a:ext cx="1938441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195475"/>
            <a:ext cx="1877525" cy="140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16025" y="121475"/>
            <a:ext cx="1708275" cy="1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96163" y="160180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25" y="3448463"/>
            <a:ext cx="280035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41513" y="3160981"/>
            <a:ext cx="3060975" cy="204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02498" y="3448473"/>
            <a:ext cx="1877525" cy="187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Agenda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594" name="Google Shape;594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Audience Polling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Speaker Journey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Speaking Prompts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63692"/>
              </a:buClr>
              <a:buSzPts val="1800"/>
              <a:buChar char="●"/>
            </a:pPr>
            <a:r>
              <a:rPr lang="en">
                <a:solidFill>
                  <a:srgbClr val="B63692"/>
                </a:solidFill>
              </a:rPr>
              <a:t>Rubric Practice</a:t>
            </a:r>
            <a:endParaRPr>
              <a:solidFill>
                <a:srgbClr val="B6369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Prompting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Q&amp;A</a:t>
            </a:r>
            <a:endParaRPr/>
          </a:p>
        </p:txBody>
      </p:sp>
      <p:sp>
        <p:nvSpPr>
          <p:cNvPr id="595" name="Google Shape;595;p62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596" name="Google Shape;59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Rubric Practice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02" name="Google Shape;602;p63"/>
          <p:cNvSpPr txBox="1"/>
          <p:nvPr>
            <p:ph idx="1" type="body"/>
          </p:nvPr>
        </p:nvSpPr>
        <p:spPr>
          <a:xfrm>
            <a:off x="423125" y="1068050"/>
            <a:ext cx="558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Students record their responses &amp; submit them.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feedback in multiple ways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Written feedback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Oral feedback (Google or Mote)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Video feedback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Screen recording?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Grading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15 points for initial recording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5 points for response to feedback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63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604" name="Google Shape;60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5825" y="1170125"/>
            <a:ext cx="2552700" cy="1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63"/>
          <p:cNvSpPr/>
          <p:nvPr/>
        </p:nvSpPr>
        <p:spPr>
          <a:xfrm>
            <a:off x="5475850" y="3460650"/>
            <a:ext cx="1872900" cy="5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Mote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Rubric Practice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12" name="Google Shape;612;p64"/>
          <p:cNvSpPr txBox="1"/>
          <p:nvPr>
            <p:ph idx="1" type="body"/>
          </p:nvPr>
        </p:nvSpPr>
        <p:spPr>
          <a:xfrm>
            <a:off x="7597650" y="445025"/>
            <a:ext cx="154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Sample 1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3692"/>
                </a:solidFill>
              </a:rPr>
              <a:t>Prompt: 9/11</a:t>
            </a:r>
            <a:endParaRPr>
              <a:solidFill>
                <a:srgbClr val="B6369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 </a:t>
            </a:r>
            <a:r>
              <a:rPr lang="en">
                <a:solidFill>
                  <a:schemeClr val="dk1"/>
                </a:solidFill>
              </a:rPr>
              <a:t>4.6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 3.2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 1.0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 4.0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Overall (3.2)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13" name="Google Shape;613;p64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614" name="Google Shape;61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50563"/>
            <a:ext cx="7597661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Rubric Practice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21" name="Google Shape;621;p65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622" name="Google Shape;62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600" y="990801"/>
            <a:ext cx="7432051" cy="3520972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65"/>
          <p:cNvSpPr txBox="1"/>
          <p:nvPr>
            <p:ph idx="1" type="body"/>
          </p:nvPr>
        </p:nvSpPr>
        <p:spPr>
          <a:xfrm>
            <a:off x="7675588" y="188600"/>
            <a:ext cx="154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Sample 1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3692"/>
                </a:solidFill>
              </a:rPr>
              <a:t>Prompt: 9/11</a:t>
            </a:r>
            <a:endParaRPr>
              <a:solidFill>
                <a:srgbClr val="B6369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 4.6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 3.2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 1.0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 4.0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Overall (3.2)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Rubric Practice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30" name="Google Shape;630;p66"/>
          <p:cNvSpPr txBox="1"/>
          <p:nvPr>
            <p:ph idx="1" type="body"/>
          </p:nvPr>
        </p:nvSpPr>
        <p:spPr>
          <a:xfrm>
            <a:off x="7597650" y="445025"/>
            <a:ext cx="154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linkClick r:id="rId3"/>
              </a:rPr>
              <a:t>Sample 2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3692"/>
                </a:solidFill>
              </a:rPr>
              <a:t>Prompt: Task 2.6 Clubs</a:t>
            </a:r>
            <a:endParaRPr>
              <a:solidFill>
                <a:srgbClr val="B6369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 3.0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 4.3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 1.8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 2.8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Overall (2.9)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1" name="Google Shape;631;p66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632" name="Google Shape;63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50563"/>
            <a:ext cx="7597661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490975"/>
            <a:ext cx="2949725" cy="163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Rubric Practice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40" name="Google Shape;640;p67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641" name="Google Shape;64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600" y="990801"/>
            <a:ext cx="7432051" cy="3520972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67"/>
          <p:cNvSpPr txBox="1"/>
          <p:nvPr>
            <p:ph idx="1" type="body"/>
          </p:nvPr>
        </p:nvSpPr>
        <p:spPr>
          <a:xfrm>
            <a:off x="7597650" y="286750"/>
            <a:ext cx="154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linkClick r:id="rId5"/>
              </a:rPr>
              <a:t>Sample 2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3692"/>
                </a:solidFill>
              </a:rPr>
              <a:t>Prompt: Task 2.6 Clubs</a:t>
            </a:r>
            <a:endParaRPr>
              <a:solidFill>
                <a:srgbClr val="B6369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 3.0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 4.3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 1.8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 2.8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Overall (2.9)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Rubric Practice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49" name="Google Shape;649;p68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650" name="Google Shape;65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50563"/>
            <a:ext cx="7597661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68"/>
          <p:cNvSpPr txBox="1"/>
          <p:nvPr>
            <p:ph idx="1" type="body"/>
          </p:nvPr>
        </p:nvSpPr>
        <p:spPr>
          <a:xfrm>
            <a:off x="7597650" y="286750"/>
            <a:ext cx="154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linkClick r:id="rId5"/>
              </a:rPr>
              <a:t>Sample 3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3692"/>
                </a:solidFill>
              </a:rPr>
              <a:t>Prompt: Ch. 1 Novel</a:t>
            </a:r>
            <a:endParaRPr>
              <a:solidFill>
                <a:srgbClr val="B6369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 2.5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 1.9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 2.6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 1.9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Overall (1.8)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53" name="Google Shape;653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950575"/>
            <a:ext cx="2486800" cy="285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Rubric Practice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59" name="Google Shape;659;p69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660" name="Google Shape;66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600" y="990801"/>
            <a:ext cx="7432051" cy="3520972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69"/>
          <p:cNvSpPr txBox="1"/>
          <p:nvPr>
            <p:ph idx="1" type="body"/>
          </p:nvPr>
        </p:nvSpPr>
        <p:spPr>
          <a:xfrm>
            <a:off x="7597650" y="286750"/>
            <a:ext cx="154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linkClick r:id="rId5"/>
              </a:rPr>
              <a:t>Sample 3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3692"/>
                </a:solidFill>
              </a:rPr>
              <a:t>Prompt: Ch. 1 Novel</a:t>
            </a:r>
            <a:endParaRPr>
              <a:solidFill>
                <a:srgbClr val="B6369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 2.5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 1.9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 2.6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 1.9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Overall (1.8)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Rubric Practice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68" name="Google Shape;668;p70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669" name="Google Shape;66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50563"/>
            <a:ext cx="7597661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70"/>
          <p:cNvSpPr txBox="1"/>
          <p:nvPr>
            <p:ph idx="1" type="body"/>
          </p:nvPr>
        </p:nvSpPr>
        <p:spPr>
          <a:xfrm>
            <a:off x="7597650" y="286750"/>
            <a:ext cx="154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linkClick r:id="rId5"/>
              </a:rPr>
              <a:t>Sample 4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3692"/>
                </a:solidFill>
              </a:rPr>
              <a:t>Prompt: Peter’s Story</a:t>
            </a:r>
            <a:endParaRPr>
              <a:solidFill>
                <a:srgbClr val="B6369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 1.0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 1.0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 1.0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 1.0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Overall (1.0)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72" name="Google Shape;672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425" y="1514225"/>
            <a:ext cx="3742600" cy="198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Rubric Practice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78" name="Google Shape;678;p71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679" name="Google Shape;67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600" y="990801"/>
            <a:ext cx="7432051" cy="3520972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71"/>
          <p:cNvSpPr txBox="1"/>
          <p:nvPr>
            <p:ph idx="1" type="body"/>
          </p:nvPr>
        </p:nvSpPr>
        <p:spPr>
          <a:xfrm>
            <a:off x="7597650" y="286750"/>
            <a:ext cx="154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linkClick r:id="rId5"/>
              </a:rPr>
              <a:t>Sample 4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3692"/>
                </a:solidFill>
              </a:rPr>
              <a:t>Prompt: Peter’s Story</a:t>
            </a:r>
            <a:endParaRPr>
              <a:solidFill>
                <a:srgbClr val="B6369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 1.0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 1.0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 1.0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 1.0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Overall (1.0)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Agenda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Audience Polling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Speaker Journey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63692"/>
              </a:buClr>
              <a:buSzPts val="1800"/>
              <a:buChar char="●"/>
            </a:pPr>
            <a:r>
              <a:rPr lang="en">
                <a:solidFill>
                  <a:srgbClr val="B63692"/>
                </a:solidFill>
              </a:rPr>
              <a:t>Speaking Prompts</a:t>
            </a:r>
            <a:endParaRPr>
              <a:solidFill>
                <a:srgbClr val="B6369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Rubric Practice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Prompting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Q&amp;A</a:t>
            </a:r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Agenda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87" name="Google Shape;687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Audience Polling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Speaker Journey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Speaking Prompts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Rubric Practice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63692"/>
              </a:buClr>
              <a:buSzPts val="1800"/>
              <a:buChar char="●"/>
            </a:pPr>
            <a:r>
              <a:rPr lang="en">
                <a:solidFill>
                  <a:srgbClr val="B63692"/>
                </a:solidFill>
              </a:rPr>
              <a:t>AI Prompting</a:t>
            </a:r>
            <a:endParaRPr>
              <a:solidFill>
                <a:srgbClr val="B6369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Q&amp;A</a:t>
            </a:r>
            <a:endParaRPr/>
          </a:p>
        </p:txBody>
      </p:sp>
      <p:sp>
        <p:nvSpPr>
          <p:cNvPr id="688" name="Google Shape;688;p72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689" name="Google Shape;68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73"/>
          <p:cNvSpPr txBox="1"/>
          <p:nvPr>
            <p:ph type="title"/>
          </p:nvPr>
        </p:nvSpPr>
        <p:spPr>
          <a:xfrm>
            <a:off x="311700" y="1810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AI Prompting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95" name="Google Shape;695;p73"/>
          <p:cNvSpPr txBox="1"/>
          <p:nvPr>
            <p:ph idx="1" type="body"/>
          </p:nvPr>
        </p:nvSpPr>
        <p:spPr>
          <a:xfrm>
            <a:off x="7579325" y="-749950"/>
            <a:ext cx="276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96" name="Google Shape;69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350" y="343272"/>
            <a:ext cx="4494925" cy="101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200" y="652204"/>
            <a:ext cx="2486574" cy="13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1113" y="2009626"/>
            <a:ext cx="2486561" cy="13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3942" y="3367044"/>
            <a:ext cx="2486564" cy="13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5919" y="3786100"/>
            <a:ext cx="2486582" cy="13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4"/>
          <p:cNvSpPr txBox="1"/>
          <p:nvPr>
            <p:ph type="title"/>
          </p:nvPr>
        </p:nvSpPr>
        <p:spPr>
          <a:xfrm>
            <a:off x="311700" y="1810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AI Prompting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706" name="Google Shape;706;p74"/>
          <p:cNvSpPr txBox="1"/>
          <p:nvPr>
            <p:ph idx="1" type="body"/>
          </p:nvPr>
        </p:nvSpPr>
        <p:spPr>
          <a:xfrm>
            <a:off x="7579325" y="-749950"/>
            <a:ext cx="276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7" name="Google Shape;70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950" y="84922"/>
            <a:ext cx="4494925" cy="101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1775" y="1178900"/>
            <a:ext cx="4522027" cy="83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52200"/>
            <a:ext cx="2486584" cy="13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0325" y="2076702"/>
            <a:ext cx="2486551" cy="135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1402" y="3501186"/>
            <a:ext cx="2486574" cy="135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71975" y="3786087"/>
            <a:ext cx="2486574" cy="135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AI Prompting 2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718" name="Google Shape;718;p75"/>
          <p:cNvSpPr txBox="1"/>
          <p:nvPr>
            <p:ph idx="1" type="body"/>
          </p:nvPr>
        </p:nvSpPr>
        <p:spPr>
          <a:xfrm>
            <a:off x="311700" y="1152475"/>
            <a:ext cx="249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Create a series of 4 pictures that show an animal who gets injured while helping another animal of a different species</a:t>
            </a:r>
            <a:endParaRPr/>
          </a:p>
        </p:txBody>
      </p:sp>
      <p:pic>
        <p:nvPicPr>
          <p:cNvPr id="719" name="Google Shape;71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4291" y="0"/>
            <a:ext cx="3429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Agenda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725" name="Google Shape;725;p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Audience Polling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Speaker Journey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Speaking Prompts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Rubric Practice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Prompting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63692"/>
              </a:buClr>
              <a:buSzPts val="1800"/>
              <a:buChar char="●"/>
            </a:pPr>
            <a:r>
              <a:rPr lang="en">
                <a:solidFill>
                  <a:srgbClr val="B63692"/>
                </a:solidFill>
              </a:rPr>
              <a:t>Q&amp;A</a:t>
            </a:r>
            <a:endParaRPr>
              <a:solidFill>
                <a:srgbClr val="B63692"/>
              </a:solidFill>
            </a:endParaRPr>
          </a:p>
        </p:txBody>
      </p:sp>
      <p:sp>
        <p:nvSpPr>
          <p:cNvPr id="726" name="Google Shape;726;p76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727" name="Google Shape;72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Q&amp;A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733" name="Google Shape;733;p77"/>
          <p:cNvSpPr txBox="1"/>
          <p:nvPr>
            <p:ph idx="1" type="body"/>
          </p:nvPr>
        </p:nvSpPr>
        <p:spPr>
          <a:xfrm>
            <a:off x="239775" y="1152475"/>
            <a:ext cx="276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Questions</a:t>
            </a:r>
            <a:endParaRPr/>
          </a:p>
        </p:txBody>
      </p:sp>
      <p:sp>
        <p:nvSpPr>
          <p:cNvPr id="734" name="Google Shape;734;p77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735" name="Google Shape;73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77"/>
          <p:cNvPicPr preferRelativeResize="0"/>
          <p:nvPr/>
        </p:nvPicPr>
        <p:blipFill>
          <a:blip r:embed="rId4">
            <a:alphaModFix amt="97000"/>
          </a:blip>
          <a:stretch>
            <a:fillRect/>
          </a:stretch>
        </p:blipFill>
        <p:spPr>
          <a:xfrm>
            <a:off x="5142450" y="222950"/>
            <a:ext cx="3612300" cy="270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Resources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742" name="Google Shape;742;p78"/>
          <p:cNvSpPr txBox="1"/>
          <p:nvPr>
            <p:ph idx="1" type="body"/>
          </p:nvPr>
        </p:nvSpPr>
        <p:spPr>
          <a:xfrm>
            <a:off x="239775" y="888706"/>
            <a:ext cx="633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Google Classroom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Multilevel Classroom Speaking Rubric</a:t>
            </a:r>
            <a:r>
              <a:rPr lang="en"/>
              <a:t> (import into GC)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4"/>
              </a:rPr>
              <a:t>How to import a rubric into GC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Vocaroo - </a:t>
            </a:r>
            <a:r>
              <a:rPr lang="en" u="sng">
                <a:solidFill>
                  <a:schemeClr val="hlink"/>
                </a:solidFill>
                <a:hlinkClick r:id="rId5"/>
              </a:rPr>
              <a:t>www.vocaroo.com</a:t>
            </a:r>
            <a:r>
              <a:rPr lang="en"/>
              <a:t> (for recording voice - creates link or file to download)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Mote -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https://www.mote.com/</a:t>
            </a:r>
            <a:r>
              <a:rPr lang="en"/>
              <a:t> (for providing verbal feedback to students through the Chrome extension)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Chartr -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https://sherwood.news/chartr/newsletters/</a:t>
            </a:r>
            <a:r>
              <a:rPr lang="en"/>
              <a:t> (an email service with charts and graphs for free)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8"/>
              </a:rPr>
              <a:t>Gemini </a:t>
            </a:r>
            <a:r>
              <a:rPr lang="en"/>
              <a:t>→ </a:t>
            </a:r>
            <a:r>
              <a:rPr lang="en" u="sng">
                <a:solidFill>
                  <a:schemeClr val="hlink"/>
                </a:solidFill>
                <a:hlinkClick r:id="rId9"/>
              </a:rPr>
              <a:t>Copilot</a:t>
            </a:r>
            <a:r>
              <a:rPr lang="en"/>
              <a:t> (desktop app w/ school account) → </a:t>
            </a:r>
            <a:r>
              <a:rPr lang="en" u="sng">
                <a:solidFill>
                  <a:schemeClr val="hlink"/>
                </a:solidFill>
                <a:hlinkClick r:id="rId10"/>
              </a:rPr>
              <a:t>ChatGPT</a:t>
            </a:r>
            <a:endParaRPr/>
          </a:p>
        </p:txBody>
      </p:sp>
      <p:sp>
        <p:nvSpPr>
          <p:cNvPr id="743" name="Google Shape;743;p78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DADAD"/>
                </a:solidFill>
              </a:rPr>
              <a:t>Widening WIDA Speaking Opportunities - WABE 2026 - Greg Davis, Tumwater School District</a:t>
            </a:r>
            <a:endParaRPr sz="1300">
              <a:solidFill>
                <a:srgbClr val="ADADAD"/>
              </a:solidFill>
            </a:endParaRPr>
          </a:p>
        </p:txBody>
      </p:sp>
      <p:pic>
        <p:nvPicPr>
          <p:cNvPr id="744" name="Google Shape;744;p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112" name="Google Shape;112;p19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#1-4: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Summative #5-6: Narrate (Argue)</a:t>
            </a:r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1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1.1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941525"/>
            <a:ext cx="4201975" cy="4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 title="Checklist-1573639689 | Free SV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 title="Describe-icon-no-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 title="relate-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/>
          <p:nvPr/>
        </p:nvSpPr>
        <p:spPr>
          <a:xfrm>
            <a:off x="1249800" y="1672250"/>
            <a:ext cx="79200" cy="89775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1.2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133" name="Google Shape;133;p21" title="Peering out the window has become too familiar these days … | Flick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50" y="1245798"/>
            <a:ext cx="4636726" cy="30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 title="Checklist-1573639689 | Free SV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 title="Describe-icon-no-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 title="relate-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492700" y="2991450"/>
            <a:ext cx="183350" cy="207825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