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swald" panose="020F0502020204030204" pitchFamily="2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Source Code Pro" panose="020F0502020204030204" pitchFamily="49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543D14-89FB-4D5D-96B1-1CA516030E41}">
  <a:tblStyle styleId="{58543D14-89FB-4D5D-96B1-1CA516030E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5AYxN4Sljf617WgTkKBVWjcGn94a8LUESi0Yuu-y3M/edit?usp=shari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5a87575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5a87575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3f84a5ac6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d3f84a5ac6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236696b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d236696b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 big system- as students progress from one grade level to next, we had lack of consistent entry and exit criteria for each course- for example, someone in ESL 1 in one school would be in ESL 3- or no course at all in another.  Students were repeating same level multiple times.  Many new teachers to ELD and the resources, Edge and Inside- has a lot for a lot of things- how do we narrow the scope.  How is our course different than and ELA class- how do we make sure that students will get what they need in the next level, etc.?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23-24- started with a few teachers- focused on 2 units- use of Edge/Inside- lacked the intentionality that we wanted for our courses.  How to focus the learning and align to WIDA framework?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24-25- all ESL ⅔ teachers came- built common units around WIDA- common language objectives, shared resources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236696b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236696b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describe what is the language in each one- ie. Inform- summarizing, reading graphs and charts- compare and contrast etc/ Argue- language of claim, evidence, reasoning- narrate- sequence, descriptive language/ explain- sequence, cause and effect, etc.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236696b4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236696b4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Blanca?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3f84a5ac6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d3f84a5ac6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Blanca?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https://docs.google.com/document/d/155AYxN4Sljf617WgTkKBVWjcGn94a8LUESi0Yuu-y3M/edit?usp=sharing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template we initially used.  Colleague had been to a conference- maybe WABE- and had seen something similar so we adjusted and tried it out. Different teams have different variations depending on what works best for them-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3f84a5ac6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3f84a5ac6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Blanca?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3f84a5ac6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d3f84a5ac6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d236696b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d236696b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for common language- making sure we are growing students in a similar way.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ESL 1 is using Bridges and writing rubric- so we adapted the rubric for our purposes (aligned to WIDA)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give the KLU progress monitoring assessment  as a pre and post for every unit- and record the data by dimension of language to better give information regarding where kids are growing and where they need to grow.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take pre-assessment to identify the language students will need to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us to norm writing- have a common understanding of writing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236696b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236696b4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e9cecef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e9cecef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236696b4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236696b4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236696b4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d236696b4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3f84a5ac6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d3f84a5ac6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3f84a5ac6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d3f84a5ac6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236696b4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d236696b4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236696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236696b4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Marbella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236696b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236696b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Marbella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3f84a5ac6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3f84a5ac6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236696b4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236696b4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cf10e6f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cf10e6f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5a87575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5a87575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5a87575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5a87575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Orange Stripe">
  <p:cSld name="Side Orange Strip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481350" y="183300"/>
            <a:ext cx="82218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p25"/>
          <p:cNvCxnSpPr/>
          <p:nvPr/>
        </p:nvCxnSpPr>
        <p:spPr>
          <a:xfrm flipH="1">
            <a:off x="98150" y="-1000"/>
            <a:ext cx="17700" cy="5163000"/>
          </a:xfrm>
          <a:prstGeom prst="straightConnector1">
            <a:avLst/>
          </a:prstGeom>
          <a:noFill/>
          <a:ln w="152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5"/>
          <p:cNvCxnSpPr/>
          <p:nvPr/>
        </p:nvCxnSpPr>
        <p:spPr>
          <a:xfrm rot="10800000" flipH="1">
            <a:off x="98075" y="475"/>
            <a:ext cx="17700" cy="3417300"/>
          </a:xfrm>
          <a:prstGeom prst="straightConnector1">
            <a:avLst/>
          </a:prstGeom>
          <a:noFill/>
          <a:ln w="1524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5"/>
          <p:cNvSpPr txBox="1">
            <a:spLocks noGrp="1"/>
          </p:cNvSpPr>
          <p:nvPr>
            <p:ph type="subTitle" idx="1"/>
          </p:nvPr>
        </p:nvSpPr>
        <p:spPr>
          <a:xfrm>
            <a:off x="1139850" y="1566800"/>
            <a:ext cx="73326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Orange Stripe 1">
  <p:cSld name="MAIN_POINT_2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81350" y="183300"/>
            <a:ext cx="8221800" cy="15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2" name="Google Shape;112;p26"/>
          <p:cNvCxnSpPr/>
          <p:nvPr/>
        </p:nvCxnSpPr>
        <p:spPr>
          <a:xfrm flipH="1">
            <a:off x="98150" y="-1000"/>
            <a:ext cx="17700" cy="5163000"/>
          </a:xfrm>
          <a:prstGeom prst="straightConnector1">
            <a:avLst/>
          </a:prstGeom>
          <a:noFill/>
          <a:ln w="1524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26"/>
          <p:cNvCxnSpPr/>
          <p:nvPr/>
        </p:nvCxnSpPr>
        <p:spPr>
          <a:xfrm rot="10800000" flipH="1">
            <a:off x="98075" y="475"/>
            <a:ext cx="17700" cy="3417300"/>
          </a:xfrm>
          <a:prstGeom prst="straightConnector1">
            <a:avLst/>
          </a:prstGeom>
          <a:noFill/>
          <a:ln w="15240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26"/>
          <p:cNvSpPr txBox="1">
            <a:spLocks noGrp="1"/>
          </p:cNvSpPr>
          <p:nvPr>
            <p:ph type="subTitle" idx="1"/>
          </p:nvPr>
        </p:nvSpPr>
        <p:spPr>
          <a:xfrm>
            <a:off x="1139850" y="1566800"/>
            <a:ext cx="7332600" cy="2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uCYcC7R-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5AYxN4Sljf617WgTkKBVWjcGn94a8LUESi0Yuu-y3M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uCYcC7R-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ocs.google.com/document/d/1FolJtRRbKisxqHRKXuTANGtkRWUCespi1SShAPGHnho/edit?usp=sharing" TargetMode="External"/><Relationship Id="rId7" Type="http://schemas.openxmlformats.org/officeDocument/2006/relationships/hyperlink" Target="https://docs.google.com/document/d/1XuMQbxU1TOE72483mjgIy3atNUhvSW9_7fIZUJr0LLQ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docs.google.com/document/d/140KE2hdWl2G60H3klqFHFdEBOZPSggkv7ij_zj6V-yM/edit?usp=shari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wida.wisc.edu/sites/default/files/resource/access-paper-sample-items/ACCESS-Paper-Sample-Items-Gr-6-8-Tr-BC-Writing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uCYcC7R-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Qx8EEteoDd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uCYcC7R-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 b="1">
                <a:latin typeface="Lato"/>
                <a:ea typeface="Lato"/>
                <a:cs typeface="Lato"/>
                <a:sym typeface="Lato"/>
              </a:rPr>
              <a:t>Design with the End in Mind: Backwards Planning for ELD with Key Language Uses</a:t>
            </a:r>
            <a:endParaRPr sz="7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7"/>
          <p:cNvSpPr txBox="1">
            <a:spLocks noGrp="1"/>
          </p:cNvSpPr>
          <p:nvPr>
            <p:ph type="subTitle" idx="1"/>
          </p:nvPr>
        </p:nvSpPr>
        <p:spPr>
          <a:xfrm>
            <a:off x="341925" y="3380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32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Friday, April 24</a:t>
            </a:r>
            <a:endParaRPr sz="232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232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WABE 2026</a:t>
            </a:r>
            <a:endParaRPr sz="232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6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Turn and Talk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does district wide collaboration look like in your context?</a:t>
            </a: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are you currently backwards planning?</a:t>
            </a: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7"/>
          <p:cNvSpPr txBox="1"/>
          <p:nvPr/>
        </p:nvSpPr>
        <p:spPr>
          <a:xfrm>
            <a:off x="13530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ELD Course Structure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2385950" y="4160150"/>
            <a:ext cx="2009400" cy="7605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Backwards Planning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7"/>
          <p:cNvSpPr txBox="1"/>
          <p:nvPr/>
        </p:nvSpPr>
        <p:spPr>
          <a:xfrm>
            <a:off x="471087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Progress Monitoring/ Data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690582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37" descr="This handy timer counts down from 2 minutes and then a charming alarm sounds. This countdown clock/stopwatch is perfect for teachers, workouts, cooking, and more. And it's free! There's a simple tone at the very beginning of the video to indicate that the timer has started--you can use that to make sure your volume is on and at a good volume. &#10;&#10;Please &quot;like&quot; this video, leave a comment below, and subscribe to the &quot;Good For You&quot; channel for more videos!&#10;&#10;WE HAVE OTHER TIMERS AVAILABLE HERE:&#10;30 minute: https://youtu.be/CH9L2xh1abU&#10;20 minute: https://youtu.be/onMoWfaukXg&#10;15 minute: https://youtu.be/hBKkblPh4dg&#10;10 minute: https://youtu.be/GUlxgrWR7jU&#10;5 minute: https://youtu.be/oVUz4chT9QM&#10;3 minute: https://youtu.be/lZpqgdp8Aic&#10;1 minute: https://youtu.be/kBiwNHB2vd4&#10;&#10;#timer&#10;#2minutes&#10;#2minutetimer&#10;#countdown&#10;#countdown2minutes&#10;#clock" title="2 Minute Timer | Countdown from 2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425" y="82350"/>
            <a:ext cx="1662875" cy="93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Need for Backwards Planning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03" name="Google Shape;203;p38"/>
          <p:cNvGraphicFramePr/>
          <p:nvPr/>
        </p:nvGraphicFramePr>
        <p:xfrm>
          <a:off x="5111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{58543D14-89FB-4D5D-96B1-1CA516030E41}</a:tableStyleId>
              </a:tblPr>
              <a:tblGrid>
                <a:gridCol w="273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/>
                        <a:t>2023-2024</a:t>
                      </a:r>
                      <a:endParaRPr sz="2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/>
                        <a:t>2024-2025</a:t>
                      </a:r>
                      <a:endParaRPr sz="2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/>
                        <a:t>2025-2026</a:t>
                      </a:r>
                      <a:endParaRPr sz="2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925"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How do we strategically use resources to teach do we ensure students are getting what they need?</a:t>
                      </a:r>
                      <a:endParaRPr sz="1900"/>
                    </a:p>
                    <a:p>
                      <a:pPr marL="914400" lvl="1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○"/>
                      </a:pPr>
                      <a:r>
                        <a:rPr lang="en" sz="1900"/>
                        <a:t>WIDA framework</a:t>
                      </a:r>
                      <a:endParaRPr sz="1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How do we get a common, district wide, systematic approach to our English Language Development Courses?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34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How do we differentiate between grade levels and proficiency levels while maintaining a consistent, intentional approach across buildings?</a:t>
                      </a:r>
                      <a:endParaRPr sz="1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228600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50" y="4160786"/>
            <a:ext cx="636075" cy="82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400" y="4059027"/>
            <a:ext cx="636075" cy="8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latin typeface="Lato"/>
                <a:ea typeface="Lato"/>
                <a:cs typeface="Lato"/>
                <a:sym typeface="Lato"/>
              </a:rPr>
              <a:t>One Key Language Use Per Quarter</a:t>
            </a:r>
            <a:endParaRPr sz="2820" b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11" name="Google Shape;211;p39"/>
          <p:cNvGraphicFramePr/>
          <p:nvPr/>
        </p:nvGraphicFramePr>
        <p:xfrm>
          <a:off x="451000" y="163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{58543D14-89FB-4D5D-96B1-1CA516030E41}</a:tableStyleId>
              </a:tblPr>
              <a:tblGrid>
                <a:gridCol w="394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/>
                        <a:t>Quarter 1: Inform</a:t>
                      </a:r>
                      <a:endParaRPr sz="2700" b="1"/>
                    </a:p>
                  </a:txBody>
                  <a:tcPr marL="91425" marR="91425" marT="457200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/>
                        <a:t>Quarter 2: Argue</a:t>
                      </a:r>
                      <a:endParaRPr sz="2700" b="1"/>
                    </a:p>
                  </a:txBody>
                  <a:tcPr marL="91425" marR="91425" marT="457200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/>
                        <a:t>Quarter 3: Narrate</a:t>
                      </a:r>
                      <a:endParaRPr sz="2700" b="1"/>
                    </a:p>
                  </a:txBody>
                  <a:tcPr marL="91425" marR="91425" marT="457200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/>
                        <a:t>Quarter 4: Explain</a:t>
                      </a:r>
                      <a:endParaRPr sz="2700" b="1"/>
                    </a:p>
                  </a:txBody>
                  <a:tcPr marL="91425" marR="91425" marT="457200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Backwards Planning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ESL 2/3/ALD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 Backwards planning days per year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○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weeks before the end of the quarter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■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 on current unit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■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Look at student work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■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 progress monitoring tools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■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 upcoming unit</a:t>
            </a: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548" y="342575"/>
            <a:ext cx="1804975" cy="18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Backwards Planning Template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4635"/>
          <a:stretch/>
        </p:blipFill>
        <p:spPr>
          <a:xfrm>
            <a:off x="2966775" y="1129925"/>
            <a:ext cx="4112975" cy="37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FA8D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15 day grid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Turn and Talk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 you monitor progress for your students throughout the year?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What’s working in your model?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a challenge?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might you try?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13530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ELD Course Structure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238595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Backwards Planning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43"/>
          <p:cNvSpPr txBox="1"/>
          <p:nvPr/>
        </p:nvSpPr>
        <p:spPr>
          <a:xfrm>
            <a:off x="4710875" y="4160150"/>
            <a:ext cx="2009400" cy="7605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Progress Monitoring/ Data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690582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p43" descr="This handy timer counts down from 2 minutes and then a charming alarm sounds. This countdown clock/stopwatch is perfect for teachers, workouts, cooking, and more. And it's free! There's a simple tone at the very beginning of the video to indicate that the timer has started--you can use that to make sure your volume is on and at a good volume. &#10;&#10;Please &quot;like&quot; this video, leave a comment below, and subscribe to the &quot;Good For You&quot; channel for more videos!&#10;&#10;WE HAVE OTHER TIMERS AVAILABLE HERE:&#10;30 minute: https://youtu.be/CH9L2xh1abU&#10;20 minute: https://youtu.be/onMoWfaukXg&#10;15 minute: https://youtu.be/hBKkblPh4dg&#10;10 minute: https://youtu.be/GUlxgrWR7jU&#10;5 minute: https://youtu.be/oVUz4chT9QM&#10;3 minute: https://youtu.be/lZpqgdp8Aic&#10;1 minute: https://youtu.be/kBiwNHB2vd4&#10;&#10;#timer&#10;#2minutes&#10;#2minutetimer&#10;#countdown&#10;#countdown2minutes&#10;#clock" title="2 Minute Timer | Countdown from 2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225" y="198900"/>
            <a:ext cx="1352000" cy="7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Common Progress Monitoring Tools and Writing Rubric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311700" y="1476850"/>
            <a:ext cx="85206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8" name="Google Shape;248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90001"/>
            <a:ext cx="2158675" cy="20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1050" y="2829925"/>
            <a:ext cx="2327451" cy="18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0325" y="1231250"/>
            <a:ext cx="2436226" cy="209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9950" y="2700825"/>
            <a:ext cx="2158675" cy="22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Data Collection Tools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7" name="Google Shape;2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509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Objectives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877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1414"/>
              </a:buClr>
              <a:buSzPts val="2050"/>
              <a:buFont typeface="Lato"/>
              <a:buChar char="●"/>
            </a:pPr>
            <a:r>
              <a:rPr lang="en" sz="2050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Identify the steps our district used to collaboratively develop units of instruction for our Secondary English Language Development Classes centering on the WIDA Key Language Uses, functions, and features.</a:t>
            </a:r>
            <a:endParaRPr sz="2050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50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41414"/>
              </a:buClr>
              <a:buSzPts val="2050"/>
              <a:buFont typeface="Lato"/>
              <a:buChar char="●"/>
            </a:pPr>
            <a:r>
              <a:rPr lang="en" sz="2050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Identify successes and challenges to developing systematic English Language Development courses across multiple buildings and grade levels.</a:t>
            </a:r>
            <a:endParaRPr sz="2050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13530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ELD Course Structure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238595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Backwards Planning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71087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Progress Monitoring/ Data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90582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Benefits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Common language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Systematic Approach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Monitor progress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Allows for norming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Increased intentionality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Challenges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Time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Change of staff and courses taught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Deliniating the key language forms and functions taught at each level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How to reduce the amount to teach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Next Steps for 2026-2027 School Year</a:t>
            </a:r>
            <a:endParaRPr sz="282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13530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ELD Course Structure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238595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Backwards Planning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8"/>
          <p:cNvSpPr txBox="1"/>
          <p:nvPr/>
        </p:nvSpPr>
        <p:spPr>
          <a:xfrm>
            <a:off x="471087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Progress Monitoring/ Data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8"/>
          <p:cNvSpPr txBox="1"/>
          <p:nvPr/>
        </p:nvSpPr>
        <p:spPr>
          <a:xfrm>
            <a:off x="6905825" y="4160150"/>
            <a:ext cx="2009400" cy="7605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Incorporation of WIDA Language Charts to Unit plans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Incorporation of common formative assessments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ML Task Force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aking intentionality beyond our classrooms to plan for all classrooms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Pushing it out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Beginning stages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Goals- aligned to OSPI- narrowed down to most important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"/>
                <a:ea typeface="Lato"/>
                <a:cs typeface="Lato"/>
                <a:sym typeface="Lato"/>
              </a:rPr>
              <a:t>Reflection</a:t>
            </a:r>
            <a:endParaRPr sz="28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can you take from this workshop to implement tomorrow/ this year/ next year?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49" descr="This handy timer counts down from 2 minutes and then a charming alarm sounds. This countdown clock/stopwatch is perfect for teachers, workouts, cooking, and more. And it's free! There's a simple tone at the very beginning of the video to indicate that the timer has started--you can use that to make sure your volume is on and at a good volume. &#10;&#10;Please &quot;like&quot; this video, leave a comment below, and subscribe to the &quot;Good For You&quot; channel for more videos!&#10;&#10;WE HAVE OTHER TIMERS AVAILABLE HERE:&#10;30 minute: https://youtu.be/CH9L2xh1abU&#10;20 minute: https://youtu.be/onMoWfaukXg&#10;15 minute: https://youtu.be/hBKkblPh4dg&#10;10 minute: https://youtu.be/GUlxgrWR7jU&#10;5 minute: https://youtu.be/oVUz4chT9QM&#10;3 minute: https://youtu.be/lZpqgdp8Aic&#10;1 minute: https://youtu.be/kBiwNHB2vd4&#10;&#10;#timer&#10;#2minutes&#10;#2minutetimer&#10;#countdown&#10;#countdown2minutes&#10;#clock" title="2 Minute Timer | Countdown from 2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475" y="281175"/>
            <a:ext cx="1309425" cy="7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949" y="2287199"/>
            <a:ext cx="4440900" cy="25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/>
              <a:t>Introductions</a:t>
            </a:r>
            <a:endParaRPr sz="2820" b="1"/>
          </a:p>
        </p:txBody>
      </p:sp>
      <p:graphicFrame>
        <p:nvGraphicFramePr>
          <p:cNvPr id="136" name="Google Shape;136;p29"/>
          <p:cNvGraphicFramePr/>
          <p:nvPr/>
        </p:nvGraphicFramePr>
        <p:xfrm>
          <a:off x="311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{58543D14-89FB-4D5D-96B1-1CA516030E41}</a:tableStyleId>
              </a:tblPr>
              <a:tblGrid>
                <a:gridCol w="278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Megan Anderson Reilly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YSD TOSA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Marbella Aparicio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Wilson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Linnea Fletcher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Franklin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Ana Garcia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Washington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Jamie Holden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Washington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Angelica Avila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Washington Middle School ELD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Carrie Osorio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Lewis and Clark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Blanca Manrique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Lewis and Clark Middle School ELD</a:t>
                      </a: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6375" y="3439625"/>
            <a:ext cx="1097400" cy="10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Welcome!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848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Introduce yourself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Which sheep represents you today?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855" y="0"/>
            <a:ext cx="425669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 descr="This 1 Minute Timer with Alarm Alert at the End counts down silently to 0:00 exactly.&#10;&#10;Playlist with all Timers! : https://www.youtube.com/playlist?list=PLhJ5MzpCOQ1WPDPYQFt6iJAdnqTFQ-ksu&#10;&#10;Do you want another timer? Tell me in comments.&#10;The only thing you have to do is only to credit me with the link of the video and my channel (https://www.youtube.com/channel/UCRJD1e280IvvEGPhoq-rV7g), very easy!&#10;&#10;&#10;Subscribe : https://www.youtube.com/channel/UCRJD1e280IvvEGPhoq-rV7g?sub_confirmation=1&#10;&#10;#timer&#10;&#10;00:00 1 Minute Timer&#10;00:00 1 Min Timer&#10;00:00 One Minute Timer&#10;&#10;Original Creator : https://youtube.com/@AdamEschborn&#10;Timer playlist of Adam Eschborn : https://youtube.com/playlist?list=PLBMED-rCVbDiiqfY_XfNA79I7k7npEsP9" title="𝟭 𝗠𝗶𝗻𝘂𝘁𝗲 𝗧𝗶𝗺𝗲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650" y="3978272"/>
            <a:ext cx="1482850" cy="83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Turn and Talk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311700" y="1244100"/>
            <a:ext cx="85206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Does your district offer English Language Development classes?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so, what is the placement criteria?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What’s working in your current structure?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are the challenges?</a:t>
            </a:r>
            <a:endParaRPr sz="265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135300" y="4160150"/>
            <a:ext cx="2009400" cy="7605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ELD Course Structure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2385950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Backwards Planning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471087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Progress Monitoring/ Data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6905825" y="4160150"/>
            <a:ext cx="2009400" cy="76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sz="19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31" descr="This handy timer counts down from 2 minutes and then a charming alarm sounds. This countdown clock/stopwatch is perfect for teachers, workouts, cooking, and more. And it's free! There's a simple tone at the very beginning of the video to indicate that the timer has started--you can use that to make sure your volume is on and at a good volume. &#10;&#10;Please &quot;like&quot; this video, leave a comment below, and subscribe to the &quot;Good For You&quot; channel for more videos!&#10;&#10;WE HAVE OTHER TIMERS AVAILABLE HERE:&#10;30 minute: https://youtu.be/CH9L2xh1abU&#10;20 minute: https://youtu.be/onMoWfaukXg&#10;15 minute: https://youtu.be/hBKkblPh4dg&#10;10 minute: https://youtu.be/GUlxgrWR7jU&#10;5 minute: https://youtu.be/oVUz4chT9QM&#10;3 minute: https://youtu.be/lZpqgdp8Aic&#10;1 minute: https://youtu.be/kBiwNHB2vd4&#10;&#10;#timer&#10;#2minutes&#10;#2minutetimer&#10;#countdown&#10;#countdown2minutes&#10;#clock" title="2 Minute Timer | Countdown from 2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825" y="117600"/>
            <a:ext cx="1926475" cy="108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Yakima School District Demographics</a:t>
            </a:r>
            <a:endParaRPr sz="2820"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311700" y="1242200"/>
            <a:ext cx="8520600" cy="3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 Enrollment: 15,222 Students</a:t>
            </a: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number of MLs: 4,975</a:t>
            </a: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32% of student population</a:t>
            </a: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904" y="2079229"/>
            <a:ext cx="3409075" cy="22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Secondary MLs in YSD</a:t>
            </a:r>
            <a:endParaRPr sz="282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195300" y="1086425"/>
            <a:ext cx="4518000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Total Secondary Students: 7,368</a:t>
            </a:r>
            <a:endParaRPr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Total Secondary Multilingual Students: 2,137</a:t>
            </a:r>
            <a:endParaRPr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Char char="○"/>
            </a:pPr>
            <a:r>
              <a:rPr lang="en" sz="1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 than 3 years in US Schools: 331 (15% of MLs)</a:t>
            </a:r>
            <a:endParaRPr sz="19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Char char="○"/>
            </a:pPr>
            <a:r>
              <a:rPr lang="en" sz="1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than 3 years in US Schools: 1,806 (85%)</a:t>
            </a:r>
            <a:endParaRPr sz="19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100" y="80750"/>
            <a:ext cx="3849576" cy="238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263" y="2664401"/>
            <a:ext cx="3845253" cy="237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On-screen Show (16:9)</PresentationFormat>
  <Paragraphs>138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Lato</vt:lpstr>
      <vt:lpstr>Oswald</vt:lpstr>
      <vt:lpstr>Roboto</vt:lpstr>
      <vt:lpstr>Source Code Pro</vt:lpstr>
      <vt:lpstr>Calibri</vt:lpstr>
      <vt:lpstr>Simple Light</vt:lpstr>
      <vt:lpstr>Modern Writer</vt:lpstr>
      <vt:lpstr>Design with the End in Mind: Backwards Planning for ELD with Key Language Uses</vt:lpstr>
      <vt:lpstr>Objectives</vt:lpstr>
      <vt:lpstr>Introductions</vt:lpstr>
      <vt:lpstr>Welcome!</vt:lpstr>
      <vt:lpstr>Turn and Talk</vt:lpstr>
      <vt:lpstr>Yakima School District Demographics</vt:lpstr>
      <vt:lpstr>Secondary MLs in YSD</vt:lpstr>
      <vt:lpstr>PowerPoint Presentation</vt:lpstr>
      <vt:lpstr>PowerPoint Presentation</vt:lpstr>
      <vt:lpstr>PowerPoint Presentation</vt:lpstr>
      <vt:lpstr>Turn and Talk</vt:lpstr>
      <vt:lpstr>The Need for Backwards Planning</vt:lpstr>
      <vt:lpstr>One Key Language Use Per Quarter</vt:lpstr>
      <vt:lpstr>Backwards Planning</vt:lpstr>
      <vt:lpstr>Backwards Planning Template</vt:lpstr>
      <vt:lpstr>15 day grid</vt:lpstr>
      <vt:lpstr>Turn and Talk</vt:lpstr>
      <vt:lpstr>Common Progress Monitoring Tools and Writing Rubric</vt:lpstr>
      <vt:lpstr>Data Collection Tools</vt:lpstr>
      <vt:lpstr>Benefits</vt:lpstr>
      <vt:lpstr>Challenges</vt:lpstr>
      <vt:lpstr>Next Steps for 2026-2027 School Year</vt:lpstr>
      <vt:lpstr>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Anderson Reilly, Megan</cp:lastModifiedBy>
  <cp:revision>1</cp:revision>
  <dcterms:modified xsi:type="dcterms:W3CDTF">2026-04-15T21:24:52Z</dcterms:modified>
</cp:coreProperties>
</file>