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ink.sherwoodmedia.com/click/37777332.205409/aHR0cHM6Ly9jcnVpc2luZy5vcmcvLS9tZWRpYS9jbGlhLW1lZGlhL3Jlc2VhcmNoLzIwMjQvMjAyNC1zdGF0ZS1vZi10aGUtY3J1aXNlLWluZHVzdHJ5LXJlcG9ydF91cGRhdGVkLTA1MDgyNF93ZWIuYXNoeD91dG1fc291cmNlPWNoYXJ0ciZ1dG1fbWVkaXVtPWVtYWlsJnV0bV9jYW1wYWlnbj1jaGFydHJfMjAyNDEyMDk/6663140e07033f61b709acf2B58f35d58" TargetMode="External"/><Relationship Id="rId3" Type="http://schemas.openxmlformats.org/officeDocument/2006/relationships/hyperlink" Target="https://link.sherwoodmedia.com/click/37777332.205409/aHR0cHM6Ly9zaGVyd29vZC5uZXdzL2NyeXB0by93ZS1kaWQtaXQtYml0Y29pbi1jcm9zc2VzLXVzZDEwMC0wMDAtZm9yLXRoZS1maXJzdC10aW1lLz91dG1fc291cmNlPWNoYXJ0ciZ1dG1fbWVkaXVtPWVtYWlsJnV0bV9jYW1wYWlnbj1jaGFydHJfMjAyNDEyMDk/6663140e07033f61b709acf2Be9fdaef3" TargetMode="External"/><Relationship Id="rId4" Type="http://schemas.openxmlformats.org/officeDocument/2006/relationships/hyperlink" Target="https://link.sherwoodmedia.com/click/37777332.205409/aHR0cHM6Ly9zaGVyd29vZC5uZXdzL2N1bHR1cmUveW91bmdlci1wZW9wbGUtYXJlLWdvaW5nLW9uLWNydWlzZXMvP3V0bV9zb3VyY2U9Y2hhcnRyJnV0bV9tZWRpdW09ZW1haWwmdXRtX2NhbXBhaWduPWNoYXJ0cl8yMDI0MTIwOQ/6663140e07033f61b709acf2B1f06b47d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bffe720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bffe720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bffe720b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bffe720b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fed0b0ba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0fed0b0ba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bffe720b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0bffe720b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fed0b0ba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0fed0b0b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bffe720b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0bffe720b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bffe720b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bffe720b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0fed0b0ba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0fed0b0ba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d72c45a02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d72c45a02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56ce75d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56ce75d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ee79f48d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dee79f48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156ce75db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156ce75db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56ce75db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156ce75db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56ce75db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156ce75db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156ce75db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156ce75db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56ce75db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156ce75db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1b2d00869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1b2d0086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b2d0086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1b2d0086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d72c45a02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d72c45a02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d72c45a02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d72c45a02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It’s been quite a year for the stock market.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At the time of writing, America’s flagship S&amp;P 500 Index is currently on track for a more than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</a:rPr>
              <a:t>28% return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in 2024, with AI hype driving tech — and some non-tech — stocks higher. But not </a:t>
            </a:r>
            <a:r>
              <a:rPr i="1" lang="en" sz="1350">
                <a:solidFill>
                  <a:schemeClr val="dk1"/>
                </a:solidFill>
                <a:highlight>
                  <a:srgbClr val="FFFFFF"/>
                </a:highlight>
              </a:rPr>
              <a:t>every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company is thriving. In fact, more than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</a:rPr>
              <a:t>110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stocks in the S&amp;P 500 Index are down this year.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So, which are the 10 worst performers? Here’s the list: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20f806d3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20f806d3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It’s been quite a year for the stock market.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At the time of writing, America’s flagship S&amp;P 500 Index is currently on track for a more than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</a:rPr>
              <a:t>28% return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in 2024, with AI hype driving tech — and some non-tech — stocks higher. But not </a:t>
            </a:r>
            <a:r>
              <a:rPr i="1" lang="en" sz="1350">
                <a:solidFill>
                  <a:schemeClr val="dk1"/>
                </a:solidFill>
                <a:highlight>
                  <a:srgbClr val="FFFFFF"/>
                </a:highlight>
              </a:rPr>
              <a:t>every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company is thriving. In fact, more than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</a:rPr>
              <a:t>110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stocks in the S&amp;P 500 Index are down this year.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So, which are the 10 worst performers? Here’s the list: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044616b01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044616b01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20f806d36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20f806d36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With cruise passengers now exceeding pre-pandemic levels, per data from the </a:t>
            </a:r>
            <a:r>
              <a:rPr b="1" lang="en" sz="1350" u="sng">
                <a:solidFill>
                  <a:srgbClr val="449EA8"/>
                </a:solidFill>
                <a:highlight>
                  <a:srgbClr val="FFFFFF"/>
                </a:highlight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Cruise Lines International Association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, companies like Virgin and Villa Vie are picking up on the world’s growing appetite for cruises.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Interestingly, in huge news for anyone looking to celebrate </a:t>
            </a:r>
            <a:r>
              <a:rPr b="1" lang="en" sz="1350">
                <a:solidFill>
                  <a:schemeClr val="dk1"/>
                </a:solidFill>
                <a:highlight>
                  <a:srgbClr val="FFFFFF"/>
                </a:highlight>
              </a:rPr>
              <a:t>Bitcoin’s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 recent </a:t>
            </a:r>
            <a:r>
              <a:rPr b="1" lang="en" sz="1350" u="sng">
                <a:solidFill>
                  <a:srgbClr val="449EA8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surge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, the annual pass is also the first cruise product to accept the cryptocurrency as payment — perhaps reflecting the growing number of young people taking to the sea, with 1 in 2 passengers on Royal Caribbean cruises reportedly millennials </a:t>
            </a:r>
            <a:r>
              <a:rPr b="1" lang="en" sz="1350" u="sng">
                <a:solidFill>
                  <a:srgbClr val="449EA8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 younger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1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20f806d36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20f806d36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20f806d36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20f806d36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20f806d36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20f806d36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d72c45a02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d72c45a02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5896bd4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25896bd4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d72c45a02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d72c45a02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d72c45a02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d72c45a02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d72c45a02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d72c45a02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d72c45a02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d72c45a02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44616b01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44616b01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d72c45a02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d72c45a02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d72c45a02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d72c45a02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a49e1f84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a49e1f84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a49e1f841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a49e1f841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a49e1f841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a49e1f841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a49e1f841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a49e1f841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a49e1f841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a49e1f841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329aa2c2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329aa2c2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d72c45a02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d72c45a02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d72c45a02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d72c45a02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44616b01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044616b01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3b41df09a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3b41df09a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 clip of reggae music while students are completing this entry task.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3b41df09a1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3b41df09a1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Play clip of Mexican folk music while students are completing this entry task.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3b41df09a1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3b41df09a1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Play clip of classical music while students are completing this entry task.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3b41df09a1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3b41df09a1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Play clip of ZZ Top or other heavy metal music while students are completing this entry task.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3b41df09a1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3b41df09a1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4f81483b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34f81483b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d72c45a02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d72c45a02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7b8b58a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7b8b58a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57b8b58a0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57b8b58a0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57b8b58a0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57b8b58a0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44616b01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44616b01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7b8b58a0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7b8b58a0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d72c45a022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d72c45a022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57b8b58a0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57b8b58a0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57b8b58a0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57b8b58a0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44616b01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44616b01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ee79f48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dee79f48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72c45a0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72c45a0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1" Type="http://schemas.openxmlformats.org/officeDocument/2006/relationships/image" Target="../media/image30.png"/><Relationship Id="rId10" Type="http://schemas.openxmlformats.org/officeDocument/2006/relationships/image" Target="../media/image17.png"/><Relationship Id="rId9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1" Type="http://schemas.openxmlformats.org/officeDocument/2006/relationships/image" Target="../media/image28.png"/><Relationship Id="rId10" Type="http://schemas.openxmlformats.org/officeDocument/2006/relationships/image" Target="../media/image21.png"/><Relationship Id="rId9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11" Type="http://schemas.openxmlformats.org/officeDocument/2006/relationships/image" Target="../media/image23.png"/><Relationship Id="rId10" Type="http://schemas.openxmlformats.org/officeDocument/2006/relationships/image" Target="../media/image26.png"/><Relationship Id="rId12" Type="http://schemas.openxmlformats.org/officeDocument/2006/relationships/image" Target="../media/image27.png"/><Relationship Id="rId9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6.png"/><Relationship Id="rId13" Type="http://schemas.openxmlformats.org/officeDocument/2006/relationships/image" Target="../media/image18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6.png"/><Relationship Id="rId13" Type="http://schemas.openxmlformats.org/officeDocument/2006/relationships/image" Target="../media/image18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https://link.sherwoodmedia.com/click/37777332.205409/aHR0cHM6Ly9zaGVyd29vZC5uZXdzL21hcmtldHMvaW50ZWwtaGFzLW1pc3NlZC10aGUtY2hpcC1ib29tLWFwb2xsby1xdWFsY29tbS0vPyZ1dG1fc291cmNlPWNoYXJ0ciZ1dG1fbWVkaXVtPWVtYWlsJnV0bV9jYW1wYWlnbj1jaGFydHJfMjAyNDEyMDk/6663140e07033f61b709acf2B0be4dbae" TargetMode="External"/><Relationship Id="rId10" Type="http://schemas.openxmlformats.org/officeDocument/2006/relationships/hyperlink" Target="https://link.sherwoodmedia.com/click/37777332.205409/aHR0cHM6Ly9zaGVyd29vZC5uZXdzL21hcmtldHMvbW9kZXJuYS1pcy1jdXR0aW5nLWl0cy1yLWFuZC1kLXNwZW5kLWJ1dC1pdC1uZWVkcy1wcm9kdWN0cy10by1yZXR1cm4tdG8vP3V0bV9zb3VyY2U9Y2hhcnRyJnV0bV9tZWRpdW09ZW1haWwmdXRtX2NhbXBhaWduPWNoYXJ0cl8yMDI0MTIwOQ/6663140e07033f61b709acf2Be1698756" TargetMode="External"/><Relationship Id="rId12" Type="http://schemas.openxmlformats.org/officeDocument/2006/relationships/hyperlink" Target="https://link.sherwoodmedia.com/click/37777332.205409/aHR0cHM6Ly9zaGVyd29vZC5uZXdzL2J1c2luZXNzL3dhbGdyZWVucy1pcy10aGUtd29yc3QtcGVyZm9ybWluZy1zdG9jay1pbi10aGUtcy1hbmQtcC01MDAtdGhpcy15ZWFyLz91dG1fc291cmNlPWNoYXJ0ciZ1dG1fbWVkaXVtPWVtYWlsJnV0bV9jYW1wYWlnbj1jaGFydHJfMjAyNDEyMDk/6663140e07033f61b709acf2B6b40334b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link.sherwoodmedia.com/click/37777332.205409/aHR0cHM6Ly9zaGVyd29vZC5uZXdzL21hcmtldHMvZG9sbGFyLXRyZWUtZ2VuZXJhbC1zdG9yZXMtc2FmZS1oYXZlbi1zdGF0dXMtc3RvY2stcGVyZm9ybWFuY2UvP3V0bV9zb3VyY2U9Y2hhcnRyJnV0bV9tZWRpdW09ZW1haWwmdXRtX2NhbXBhaWduPWNoYXJ0cl8yMDI0MTIwOQ/6663140e07033f61b709acf2Bd3f18448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link.sherwoodmedia.com/click/37777332.205409/aHR0cHM6Ly9zaGVyd29vZC5uZXdzL2J1c2luZXNzL2FpcmJ1cy1wdWxsaW5nLW91dC1hbGwtdGhlLXN0b3BzLXRvLWhpdC1kZWxpdmVyeS10YXJnZXQtYm9laW5nLz91dG1fc291cmNlPWNoYXJ0ciZ1dG1fbWVkaXVtPWVtYWlsJnV0bV9jYW1wYWlnbj1jaGFydHJfMjAyNDEyMDk/6663140e07033f61b709acf2B81255acf" TargetMode="External"/><Relationship Id="rId7" Type="http://schemas.openxmlformats.org/officeDocument/2006/relationships/hyperlink" Target="https://link.sherwoodmedia.com/click/37777332.205409/aHR0cHM6Ly93d3cud3NqLmNvbS9idXNpbmVzcy9lYXJuaW5ncy9lc3RlZS1sYXVkZXItcHVsbHMtZ3VpZGFuY2Utb24tc2hha2luZXNzLWluLWFzaWEtbWFya2V0cy1sZWFkZXJzaGlwLWNoYW5nZS1iNTliZWQ5ZD91dG1fc291cmNlPWNoYXJ0ciZ1dG1fbWVkaXVtPWVtYWlsJnV0bV9jYW1wYWlnbj1jaGFydHJfMjAyNDEyMDk/6663140e07033f61b709acf2Be230e4ce" TargetMode="External"/><Relationship Id="rId8" Type="http://schemas.openxmlformats.org/officeDocument/2006/relationships/hyperlink" Target="https://link.sherwoodmedia.com/click/37777332.205409/aHR0cHM6Ly9zaGVyd29vZC5uZXdzL2J1c2luZXNzL3dpbGwtZG9sbGFyLXN0b3Jlcy1tYWtlLWEtY29tZWJhY2staW4tMjAyNS8_dXRtX3NvdXJjZT1jaGFydHImdXRtX21lZGl1bT1lbWFpbCZ1dG1fY2FtcGFpZ249Y2hhcnRyXzIwMjQxMjA5/6663140e07033f61b709acf2B39d9f907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34.png"/><Relationship Id="rId6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5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50.png"/><Relationship Id="rId13" Type="http://schemas.openxmlformats.org/officeDocument/2006/relationships/image" Target="../media/image46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3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27.png"/><Relationship Id="rId8" Type="http://schemas.openxmlformats.org/officeDocument/2006/relationships/image" Target="../media/image18.pn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50.png"/><Relationship Id="rId13" Type="http://schemas.openxmlformats.org/officeDocument/2006/relationships/image" Target="../media/image46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3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27.png"/><Relationship Id="rId8" Type="http://schemas.openxmlformats.org/officeDocument/2006/relationships/image" Target="../media/image1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51.jpg"/></Relationships>
</file>

<file path=ppt/slides/_rels/slide5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jpg"/><Relationship Id="rId10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48.jp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49.jpg"/></Relationships>
</file>

<file path=ppt/slides/_rels/slide5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jpg"/><Relationship Id="rId10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48.jp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4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5.png"/></Relationships>
</file>

<file path=ppt/slides/_rels/slide6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56.png"/></Relationships>
</file>

<file path=ppt/slides/_rels/slide6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56.png"/></Relationships>
</file>

<file path=ppt/slides/_rels/slide6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1" Type="http://schemas.openxmlformats.org/officeDocument/2006/relationships/image" Target="../media/image9.png"/><Relationship Id="rId10" Type="http://schemas.openxmlformats.org/officeDocument/2006/relationships/image" Target="../media/image15.png"/><Relationship Id="rId12" Type="http://schemas.openxmlformats.org/officeDocument/2006/relationships/image" Target="../media/image13.png"/><Relationship Id="rId9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4.jpg"/><Relationship Id="rId7" Type="http://schemas.openxmlformats.org/officeDocument/2006/relationships/image" Target="../media/image7.jp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1" Type="http://schemas.openxmlformats.org/officeDocument/2006/relationships/image" Target="../media/image9.png"/><Relationship Id="rId10" Type="http://schemas.openxmlformats.org/officeDocument/2006/relationships/image" Target="../media/image15.png"/><Relationship Id="rId12" Type="http://schemas.openxmlformats.org/officeDocument/2006/relationships/image" Target="../media/image13.png"/><Relationship Id="rId9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4.jpg"/><Relationship Id="rId7" Type="http://schemas.openxmlformats.org/officeDocument/2006/relationships/image" Target="../media/image7.jp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FF"/>
                </a:solidFill>
              </a:rPr>
              <a:t>WIDA -Like Speaking &amp; Writing Tasks Sampler</a:t>
            </a:r>
            <a:endParaRPr sz="5000">
              <a:solidFill>
                <a:srgbClr val="FF00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© Greg Davis 2026</a:t>
            </a:r>
            <a:endParaRPr sz="2600"/>
          </a:p>
        </p:txBody>
      </p:sp>
      <p:sp>
        <p:nvSpPr>
          <p:cNvPr id="56" name="Google Shape;56;p13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64" name="Google Shape;164;p22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65" name="Google Shape;165;p2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09574" cy="334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75" name="Google Shape;175;p23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500" y="1517300"/>
            <a:ext cx="4955349" cy="21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85" name="Google Shape;185;p24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000" y="1017725"/>
            <a:ext cx="444480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94" name="Google Shape;194;p25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95" name="Google Shape;195;p2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1170125"/>
            <a:ext cx="5250750" cy="3500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rgbClr val="EDEADA"/>
              </a:buClr>
              <a:buSzPct val="100000"/>
              <a:buAutoNum type="arabicPeriod"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EDEADA"/>
              </a:buClr>
              <a:buSzPct val="100000"/>
              <a:buAutoNum type="arabicPeriod"/>
            </a:pPr>
            <a:r>
              <a:rPr lang="en">
                <a:solidFill>
                  <a:srgbClr val="EDEADA"/>
                </a:solidFill>
              </a:rPr>
              <a:t>Describe what is happening in the picture in a </a:t>
            </a:r>
            <a:r>
              <a:rPr lang="en" u="sng">
                <a:solidFill>
                  <a:srgbClr val="EDEADA"/>
                </a:solidFill>
              </a:rPr>
              <a:t>complex</a:t>
            </a:r>
            <a:r>
              <a:rPr lang="en">
                <a:solidFill>
                  <a:srgbClr val="EDEADA"/>
                </a:solidFill>
              </a:rPr>
              <a:t> sentence.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Clr>
                <a:srgbClr val="EDEADA"/>
              </a:buClr>
              <a:buSzPct val="100000"/>
              <a:buAutoNum type="arabicPeriod"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05" name="Google Shape;205;p26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98350" cy="339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15" name="Google Shape;215;p27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/>
          <p:nvPr/>
        </p:nvSpPr>
        <p:spPr>
          <a:xfrm>
            <a:off x="5059800" y="1662075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124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type="title"/>
          </p:nvPr>
        </p:nvSpPr>
        <p:spPr>
          <a:xfrm>
            <a:off x="311700" y="27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225" name="Google Shape;225;p28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Explain which </a:t>
            </a:r>
            <a:r>
              <a:rPr lang="en">
                <a:solidFill>
                  <a:srgbClr val="EDEADA"/>
                </a:solidFill>
              </a:rPr>
              <a:t>club you prefer to join. Give reasons for your decision. Use </a:t>
            </a:r>
            <a:r>
              <a:rPr lang="en">
                <a:solidFill>
                  <a:srgbClr val="EDEADA"/>
                </a:solidFill>
              </a:rPr>
              <a:t>academic English rather than slang</a:t>
            </a:r>
            <a:r>
              <a:rPr lang="en">
                <a:solidFill>
                  <a:srgbClr val="EDEADA"/>
                </a:solidFill>
              </a:rPr>
              <a:t>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2146150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number of </a:t>
            </a:r>
            <a:r>
              <a:rPr i="1" lang="en">
                <a:solidFill>
                  <a:srgbClr val="14A085"/>
                </a:solidFill>
              </a:rPr>
              <a:t>different clubs that are available to join</a:t>
            </a:r>
            <a:r>
              <a:rPr i="1" lang="en">
                <a:solidFill>
                  <a:srgbClr val="14A085"/>
                </a:solidFill>
              </a:rPr>
              <a:t>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0" y="3399650"/>
            <a:ext cx="2036250" cy="1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3139350" y="2949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Basketball Club</a:t>
            </a:r>
            <a:endParaRPr sz="600"/>
          </a:p>
        </p:txBody>
      </p:sp>
      <p:sp>
        <p:nvSpPr>
          <p:cNvPr id="234" name="Google Shape;234;p28"/>
          <p:cNvSpPr txBox="1"/>
          <p:nvPr/>
        </p:nvSpPr>
        <p:spPr>
          <a:xfrm>
            <a:off x="647900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Chess</a:t>
            </a: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 Club</a:t>
            </a:r>
            <a:endParaRPr sz="600"/>
          </a:p>
        </p:txBody>
      </p:sp>
      <p:sp>
        <p:nvSpPr>
          <p:cNvPr id="235" name="Google Shape;235;p28"/>
          <p:cNvSpPr txBox="1"/>
          <p:nvPr/>
        </p:nvSpPr>
        <p:spPr>
          <a:xfrm>
            <a:off x="2969825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Diversity</a:t>
            </a: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 Club</a:t>
            </a:r>
            <a:endParaRPr sz="600"/>
          </a:p>
        </p:txBody>
      </p:sp>
      <p:sp>
        <p:nvSpPr>
          <p:cNvPr id="236" name="Google Shape;236;p28"/>
          <p:cNvSpPr txBox="1"/>
          <p:nvPr/>
        </p:nvSpPr>
        <p:spPr>
          <a:xfrm>
            <a:off x="557100" y="303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Music</a:t>
            </a: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 Club</a:t>
            </a:r>
            <a:endParaRPr sz="600"/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275" y="1489675"/>
            <a:ext cx="2084628" cy="13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45200" y="1660450"/>
            <a:ext cx="2474412" cy="108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1700" y="3522975"/>
            <a:ext cx="2084625" cy="13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/>
          <p:nvPr>
            <p:ph type="title"/>
          </p:nvPr>
        </p:nvSpPr>
        <p:spPr>
          <a:xfrm>
            <a:off x="311700" y="27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2.6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245" name="Google Shape;245;p29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Write a unified paragraph telling which club you prefer to join. Give reasons for your decision. Write 6 to 8 sentences. </a:t>
            </a:r>
            <a:r>
              <a:rPr lang="en">
                <a:solidFill>
                  <a:srgbClr val="EDEADA"/>
                </a:solidFill>
              </a:rPr>
              <a:t>Use a variety of sentences, including </a:t>
            </a:r>
            <a:r>
              <a:rPr lang="en" u="sng">
                <a:solidFill>
                  <a:srgbClr val="EDEADA"/>
                </a:solidFill>
              </a:rPr>
              <a:t>complex</a:t>
            </a:r>
            <a:r>
              <a:rPr lang="en">
                <a:solidFill>
                  <a:srgbClr val="EDEADA"/>
                </a:solidFill>
              </a:rPr>
              <a:t> sentences.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46" name="Google Shape;2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2146150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number of different clubs that are available to you.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0" y="3399650"/>
            <a:ext cx="2036250" cy="1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/>
        </p:nvSpPr>
        <p:spPr>
          <a:xfrm>
            <a:off x="3139350" y="2949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Basketball Club</a:t>
            </a:r>
            <a:endParaRPr sz="600"/>
          </a:p>
        </p:txBody>
      </p:sp>
      <p:sp>
        <p:nvSpPr>
          <p:cNvPr id="254" name="Google Shape;254;p29"/>
          <p:cNvSpPr txBox="1"/>
          <p:nvPr/>
        </p:nvSpPr>
        <p:spPr>
          <a:xfrm>
            <a:off x="647900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Chess Club</a:t>
            </a:r>
            <a:endParaRPr sz="600"/>
          </a:p>
        </p:txBody>
      </p:sp>
      <p:sp>
        <p:nvSpPr>
          <p:cNvPr id="255" name="Google Shape;255;p29"/>
          <p:cNvSpPr txBox="1"/>
          <p:nvPr/>
        </p:nvSpPr>
        <p:spPr>
          <a:xfrm>
            <a:off x="2969825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Diversity Club</a:t>
            </a:r>
            <a:endParaRPr sz="600"/>
          </a:p>
        </p:txBody>
      </p:sp>
      <p:sp>
        <p:nvSpPr>
          <p:cNvPr id="256" name="Google Shape;256;p29"/>
          <p:cNvSpPr txBox="1"/>
          <p:nvPr/>
        </p:nvSpPr>
        <p:spPr>
          <a:xfrm>
            <a:off x="557100" y="303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Music Club</a:t>
            </a:r>
            <a:endParaRPr sz="600"/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275" y="1489675"/>
            <a:ext cx="2084628" cy="13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10">
            <a:alphaModFix/>
          </a:blip>
          <a:srcRect b="15151" l="0" r="0" t="13517"/>
          <a:stretch/>
        </p:blipFill>
        <p:spPr>
          <a:xfrm>
            <a:off x="2772725" y="1582412"/>
            <a:ext cx="2213775" cy="13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1838" y="3570978"/>
            <a:ext cx="2163500" cy="1441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265" name="Google Shape;265;p30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#1-5: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Summative #6: Explain #7-8: Narrate</a:t>
            </a:r>
            <a:endParaRPr/>
          </a:p>
        </p:txBody>
      </p:sp>
      <p:sp>
        <p:nvSpPr>
          <p:cNvPr id="266" name="Google Shape;266;p30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267" name="Google Shape;267;p30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3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274" name="Google Shape;274;p31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</a:t>
            </a: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“How I relate to this picture…”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275" name="Google Shape;275;p3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152475"/>
            <a:ext cx="3765525" cy="37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63" name="Google Shape;63;p14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Summative #5-6: Narrate (Argue)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1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84" name="Google Shape;284;p3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17725"/>
            <a:ext cx="3960721" cy="39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2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</a:t>
            </a: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“It seems like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294" name="Google Shape;294;p33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300" y="1017725"/>
            <a:ext cx="4170700" cy="413008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“Seeing this picture makes me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304" name="Google Shape;304;p34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17725"/>
            <a:ext cx="4009739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 imagine that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3.5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314" name="Google Shape;314;p3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5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</a:t>
            </a: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“He appears to have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18" name="Google Shape;3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73325"/>
            <a:ext cx="3917670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324" name="Google Shape;324;p36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Which part / picture was your favorite? Why? Give reasons and details to support your opinion. Write a paragraph with 7-8 sentences. Use complex sentences for at least 5 of the sentences.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25" name="Google Shape;325;p36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22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12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Bradley.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850" y="1001750"/>
            <a:ext cx="1385745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21725" y="940900"/>
            <a:ext cx="1446325" cy="14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200" y="3305450"/>
            <a:ext cx="1622200" cy="160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54574" y="3305451"/>
            <a:ext cx="1446325" cy="148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0762" y="1719105"/>
            <a:ext cx="1446325" cy="146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 title="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21800" y="1232650"/>
            <a:ext cx="428048" cy="4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3.7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341" name="Google Shape;341;p37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7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7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0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7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Bradley.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346" name="Google Shape;34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850" y="1001750"/>
            <a:ext cx="1385745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4525" y="940900"/>
            <a:ext cx="1446325" cy="14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200" y="3305450"/>
            <a:ext cx="1622200" cy="160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97374" y="3305451"/>
            <a:ext cx="1446325" cy="148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13562" y="1719105"/>
            <a:ext cx="1446325" cy="146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 title="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64600" y="1232650"/>
            <a:ext cx="428048" cy="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 title="beg-mid-end-icon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76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6309000" y="1935701"/>
            <a:ext cx="2835000" cy="28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EDEADA"/>
                </a:solidFill>
              </a:rPr>
              <a:t>Tell </a:t>
            </a:r>
            <a:r>
              <a:rPr lang="en" sz="1800">
                <a:solidFill>
                  <a:srgbClr val="EDEADA"/>
                </a:solidFill>
              </a:rPr>
              <a:t>Bradley’s story from start to finish. Add appropriate supporting details to make this more interesting for your audience. Don’t forget to include transitions between ideas and scenes.</a:t>
            </a:r>
            <a:endParaRPr sz="1800"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3.8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359" name="Google Shape;359;p38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8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0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Bradley.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364" name="Google Shape;36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850" y="1001750"/>
            <a:ext cx="1385745" cy="13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4525" y="940900"/>
            <a:ext cx="1446325" cy="14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200" y="3305450"/>
            <a:ext cx="1622200" cy="160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97374" y="3305451"/>
            <a:ext cx="1446325" cy="148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13562" y="1719105"/>
            <a:ext cx="1446325" cy="146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8" title="5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64600" y="1232650"/>
            <a:ext cx="428048" cy="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8" title="beg-mid-end-icon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76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8"/>
          <p:cNvSpPr txBox="1"/>
          <p:nvPr/>
        </p:nvSpPr>
        <p:spPr>
          <a:xfrm>
            <a:off x="6309000" y="1935701"/>
            <a:ext cx="2835000" cy="28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EDEADA"/>
                </a:solidFill>
              </a:rPr>
              <a:t>Write Bradley’s story from start to finish in </a:t>
            </a:r>
            <a:r>
              <a:rPr lang="en" sz="1800" u="sng">
                <a:solidFill>
                  <a:srgbClr val="EDEADA"/>
                </a:solidFill>
              </a:rPr>
              <a:t>paragraph</a:t>
            </a:r>
            <a:r>
              <a:rPr lang="en" sz="1800">
                <a:solidFill>
                  <a:srgbClr val="EDEADA"/>
                </a:solidFill>
              </a:rPr>
              <a:t> format. Write </a:t>
            </a:r>
            <a:r>
              <a:rPr lang="en" sz="1800" u="sng">
                <a:solidFill>
                  <a:srgbClr val="EDEADA"/>
                </a:solidFill>
              </a:rPr>
              <a:t>8 to 10 sentences</a:t>
            </a:r>
            <a:r>
              <a:rPr lang="en" sz="1800">
                <a:solidFill>
                  <a:srgbClr val="EDEADA"/>
                </a:solidFill>
              </a:rPr>
              <a:t>. Be sure to include a descriptive </a:t>
            </a:r>
            <a:r>
              <a:rPr lang="en" sz="1800" u="sng">
                <a:solidFill>
                  <a:srgbClr val="EDEADA"/>
                </a:solidFill>
              </a:rPr>
              <a:t>title</a:t>
            </a:r>
            <a:r>
              <a:rPr lang="en" sz="1800">
                <a:solidFill>
                  <a:srgbClr val="EDEADA"/>
                </a:solidFill>
              </a:rPr>
              <a:t> centered at the top. Add appropriate supporting details to make this more interesting for your audience. Don’t forget to include transitions between ideas and scenes.</a:t>
            </a:r>
            <a:endParaRPr sz="1800"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377" name="Google Shape;377;p39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#5-10: Inform &amp; Explain</a:t>
            </a:r>
            <a:endParaRPr/>
          </a:p>
        </p:txBody>
      </p:sp>
      <p:sp>
        <p:nvSpPr>
          <p:cNvPr id="378" name="Google Shape;378;p39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4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380" name="Google Shape;38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4.1</a:t>
            </a:r>
            <a:endParaRPr/>
          </a:p>
        </p:txBody>
      </p:sp>
      <p:pic>
        <p:nvPicPr>
          <p:cNvPr id="386" name="Google Shape;3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29194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 txBox="1"/>
          <p:nvPr>
            <p:ph idx="1" type="body"/>
          </p:nvPr>
        </p:nvSpPr>
        <p:spPr>
          <a:xfrm>
            <a:off x="5997225" y="1137700"/>
            <a:ext cx="3007500" cy="3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88" name="Google Shape;388;p40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0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7505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0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992518"/>
            <a:ext cx="594075" cy="59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4.1 cont.</a:t>
            </a:r>
            <a:endParaRPr/>
          </a:p>
        </p:txBody>
      </p:sp>
      <p:sp>
        <p:nvSpPr>
          <p:cNvPr id="396" name="Google Shape;396;p41"/>
          <p:cNvSpPr txBox="1"/>
          <p:nvPr>
            <p:ph idx="1" type="body"/>
          </p:nvPr>
        </p:nvSpPr>
        <p:spPr>
          <a:xfrm>
            <a:off x="5997225" y="1137700"/>
            <a:ext cx="3007500" cy="3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397" name="Google Shape;397;p4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7505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1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992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1"/>
          <p:cNvSpPr txBox="1"/>
          <p:nvPr/>
        </p:nvSpPr>
        <p:spPr>
          <a:xfrm>
            <a:off x="4212225" y="391308"/>
            <a:ext cx="4853100" cy="45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highlight>
                  <a:srgbClr val="FFFFFF"/>
                </a:highlight>
              </a:rPr>
              <a:t>Boeing</a:t>
            </a:r>
            <a:r>
              <a:rPr lang="en" sz="1050">
                <a:highlight>
                  <a:srgbClr val="FFFFFF"/>
                </a:highlight>
              </a:rPr>
              <a:t>: continues to struggle to bounce back from a series of safety failures and labor strife, as European rival Airbus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chases</a:t>
            </a:r>
            <a:r>
              <a:rPr lang="en" sz="1050">
                <a:highlight>
                  <a:srgbClr val="FFFFFF"/>
                </a:highlight>
              </a:rPr>
              <a:t> its own ambitious targets for aircraft deliveries.</a:t>
            </a:r>
            <a:endParaRPr sz="10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50">
                <a:highlight>
                  <a:srgbClr val="FFFFFF"/>
                </a:highlight>
              </a:rPr>
              <a:t>Estée Lauder</a:t>
            </a:r>
            <a:r>
              <a:rPr lang="en" sz="1050">
                <a:highlight>
                  <a:srgbClr val="FFFFFF"/>
                </a:highlight>
              </a:rPr>
              <a:t>: the iconic beauty and cosmetics company has seen sales slip this year, leading management to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slash its all-important dividend</a:t>
            </a:r>
            <a:r>
              <a:rPr lang="en" sz="1050">
                <a:highlight>
                  <a:srgbClr val="FFFFFF"/>
                </a:highlight>
              </a:rPr>
              <a:t> — which sent the stock crashing more than </a:t>
            </a:r>
            <a:r>
              <a:rPr b="1" lang="en" sz="1050">
                <a:highlight>
                  <a:srgbClr val="FFFFFF"/>
                </a:highlight>
              </a:rPr>
              <a:t>20%</a:t>
            </a:r>
            <a:r>
              <a:rPr lang="en" sz="1050">
                <a:highlight>
                  <a:srgbClr val="FFFFFF"/>
                </a:highlight>
              </a:rPr>
              <a:t> in a single day in October.</a:t>
            </a:r>
            <a:endParaRPr sz="10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50">
                <a:highlight>
                  <a:srgbClr val="FFFFFF"/>
                </a:highlight>
              </a:rPr>
              <a:t>Dollar Tree</a:t>
            </a:r>
            <a:r>
              <a:rPr lang="en" sz="1050">
                <a:highlight>
                  <a:srgbClr val="FFFFFF"/>
                </a:highlight>
              </a:rPr>
              <a:t>: a stock you might expect to have done well with inflation-weary consumers looking for bargains has also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struggled this year</a:t>
            </a:r>
            <a:r>
              <a:rPr lang="en" sz="1050">
                <a:highlight>
                  <a:srgbClr val="FFFFFF"/>
                </a:highlight>
              </a:rPr>
              <a:t>, with consumers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choosing to shop elsewhere</a:t>
            </a:r>
            <a:r>
              <a:rPr lang="en" sz="1050">
                <a:highlight>
                  <a:srgbClr val="FFFFFF"/>
                </a:highlight>
              </a:rPr>
              <a:t> and the company losing its CEO a month ago.</a:t>
            </a:r>
            <a:endParaRPr sz="10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50">
                <a:highlight>
                  <a:srgbClr val="FFFFFF"/>
                </a:highlight>
              </a:rPr>
              <a:t>Moderna</a:t>
            </a:r>
            <a:r>
              <a:rPr lang="en" sz="1050">
                <a:highlight>
                  <a:srgbClr val="FFFFFF"/>
                </a:highlight>
              </a:rPr>
              <a:t>: one of the most visible companies during the pandemic, the Massachusetts-based company has struggled to move on, spending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billions on R&amp;D</a:t>
            </a:r>
            <a:r>
              <a:rPr b="1" lang="en" sz="1050">
                <a:highlight>
                  <a:srgbClr val="FFFFFF"/>
                </a:highlight>
              </a:rPr>
              <a:t> </a:t>
            </a:r>
            <a:r>
              <a:rPr lang="en" sz="1050">
                <a:highlight>
                  <a:srgbClr val="FFFFFF"/>
                </a:highlight>
              </a:rPr>
              <a:t>in search of its next product with little to show for it so far, with revenue slumping sharply since 2021.</a:t>
            </a:r>
            <a:endParaRPr sz="10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50">
                <a:highlight>
                  <a:srgbClr val="FFFFFF"/>
                </a:highlight>
              </a:rPr>
              <a:t>Intel</a:t>
            </a:r>
            <a:r>
              <a:rPr lang="en" sz="1050">
                <a:highlight>
                  <a:srgbClr val="FFFFFF"/>
                </a:highlight>
              </a:rPr>
              <a:t>: at one time the world’s largest producer of computer chips, Intel is another company you’d not necessarily expect to find on this list, but the chipmaker has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missed the AI boom</a:t>
            </a:r>
            <a:r>
              <a:rPr lang="en" sz="1050">
                <a:highlight>
                  <a:srgbClr val="FFFFFF"/>
                </a:highlight>
              </a:rPr>
              <a:t> many of its peers have capitalized on.</a:t>
            </a:r>
            <a:endParaRPr sz="10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50">
                <a:highlight>
                  <a:srgbClr val="FFFFFF"/>
                </a:highlight>
              </a:rPr>
              <a:t>Walgreens</a:t>
            </a:r>
            <a:r>
              <a:rPr lang="en" sz="1050">
                <a:highlight>
                  <a:srgbClr val="FFFFFF"/>
                </a:highlight>
              </a:rPr>
              <a:t>: battling a huge debt load, a botched acquisition of primary provider VillageMD, and online competition, the retailer has been deeply </a:t>
            </a:r>
            <a:r>
              <a:rPr b="1" lang="en" sz="1050" u="sng">
                <a:solidFill>
                  <a:srgbClr val="449EA8"/>
                </a:solidFill>
                <a:highlight>
                  <a:srgbClr val="FFFFFF"/>
                </a:highlight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out of favor</a:t>
            </a:r>
            <a:r>
              <a:rPr lang="en" sz="1050">
                <a:highlight>
                  <a:srgbClr val="FFFFFF"/>
                </a:highlight>
              </a:rPr>
              <a:t> with investors this year, dropping </a:t>
            </a:r>
            <a:r>
              <a:rPr b="1" lang="en" sz="1050">
                <a:highlight>
                  <a:srgbClr val="FFFFFF"/>
                </a:highlight>
              </a:rPr>
              <a:t>64%</a:t>
            </a:r>
            <a:r>
              <a:rPr lang="en" sz="1050">
                <a:highlight>
                  <a:srgbClr val="FFFFFF"/>
                </a:highlight>
              </a:rPr>
              <a:t>.</a:t>
            </a:r>
            <a:endParaRPr sz="17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41525"/>
            <a:ext cx="4201975" cy="42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1249800" y="1672250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4.2</a:t>
            </a:r>
            <a:endParaRPr/>
          </a:p>
        </p:txBody>
      </p:sp>
      <p:sp>
        <p:nvSpPr>
          <p:cNvPr id="406" name="Google Shape;406;p42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07" name="Google Shape;407;p4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1000"/>
            <a:ext cx="4884174" cy="48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2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4.3</a:t>
            </a:r>
            <a:endParaRPr/>
          </a:p>
        </p:txBody>
      </p:sp>
      <p:sp>
        <p:nvSpPr>
          <p:cNvPr id="416" name="Google Shape;416;p43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17" name="Google Shape;417;p43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3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3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65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4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4.4</a:t>
            </a:r>
            <a:endParaRPr/>
          </a:p>
        </p:txBody>
      </p:sp>
      <p:sp>
        <p:nvSpPr>
          <p:cNvPr id="426" name="Google Shape;426;p44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27" name="Google Shape;427;p44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4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7" cy="475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4.5</a:t>
            </a:r>
            <a:endParaRPr/>
          </a:p>
        </p:txBody>
      </p:sp>
      <p:sp>
        <p:nvSpPr>
          <p:cNvPr id="436" name="Google Shape;436;p45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drink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37" name="Google Shape;437;p4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4" cy="436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4.5 cont.</a:t>
            </a:r>
            <a:endParaRPr/>
          </a:p>
        </p:txBody>
      </p:sp>
      <p:sp>
        <p:nvSpPr>
          <p:cNvPr id="446" name="Google Shape;446;p46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drink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47" name="Google Shape;447;p46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4" cy="436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5" y="150437"/>
            <a:ext cx="5169802" cy="46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4.6</a:t>
            </a:r>
            <a:endParaRPr/>
          </a:p>
        </p:txBody>
      </p:sp>
      <p:sp>
        <p:nvSpPr>
          <p:cNvPr id="457" name="Google Shape;457;p47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trends in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Write 1-2 complex sentences describing what the </a:t>
            </a:r>
            <a:r>
              <a:rPr lang="en">
                <a:solidFill>
                  <a:srgbClr val="EDEADA"/>
                </a:solidFill>
              </a:rPr>
              <a:t>data in this chart communicate</a:t>
            </a:r>
            <a:r>
              <a:rPr lang="en">
                <a:solidFill>
                  <a:srgbClr val="EDEADA"/>
                </a:solidFill>
              </a:rPr>
              <a:t>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58" name="Google Shape;458;p47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7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3" cy="481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4.7</a:t>
            </a:r>
            <a:endParaRPr/>
          </a:p>
        </p:txBody>
      </p:sp>
      <p:sp>
        <p:nvSpPr>
          <p:cNvPr id="467" name="Google Shape;467;p48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Write 1-2 complex sentences describing what the data in this chart communicate.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68" name="Google Shape;468;p48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8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8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3" cy="481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4.8</a:t>
            </a:r>
            <a:endParaRPr/>
          </a:p>
        </p:txBody>
      </p:sp>
      <p:sp>
        <p:nvSpPr>
          <p:cNvPr id="477" name="Google Shape;477;p49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bullet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Write 1 question.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Write 1-2 complex sentences describing what the data in this chart communicate.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78" name="Google Shape;478;p49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9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9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98350" cy="321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0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4.9</a:t>
            </a:r>
            <a:endParaRPr/>
          </a:p>
        </p:txBody>
      </p:sp>
      <p:sp>
        <p:nvSpPr>
          <p:cNvPr id="487" name="Google Shape;487;p50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Add vocab from the board after the discussion.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88" name="Google Shape;488;p50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0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81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1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4.10</a:t>
            </a:r>
            <a:endParaRPr/>
          </a:p>
        </p:txBody>
      </p:sp>
      <p:sp>
        <p:nvSpPr>
          <p:cNvPr id="497" name="Google Shape;497;p51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type of theater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498" name="Google Shape;498;p5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1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7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84" name="Google Shape;84;p16" title="Peering out the window has become too familiar these days … | Flick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50" y="1245798"/>
            <a:ext cx="4636726" cy="30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1492700" y="2991450"/>
            <a:ext cx="183350" cy="20782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2"/>
          <p:cNvSpPr txBox="1"/>
          <p:nvPr>
            <p:ph type="title"/>
          </p:nvPr>
        </p:nvSpPr>
        <p:spPr>
          <a:xfrm>
            <a:off x="5119525" y="445025"/>
            <a:ext cx="371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4.10 cont.</a:t>
            </a:r>
            <a:endParaRPr/>
          </a:p>
        </p:txBody>
      </p:sp>
      <p:sp>
        <p:nvSpPr>
          <p:cNvPr id="507" name="Google Shape;507;p52"/>
          <p:cNvSpPr txBox="1"/>
          <p:nvPr>
            <p:ph idx="1" type="body"/>
          </p:nvPr>
        </p:nvSpPr>
        <p:spPr>
          <a:xfrm>
            <a:off x="5997225" y="1152475"/>
            <a:ext cx="3007500" cy="38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notice about the chart?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What do you wonder about this chart? Make a list of questions.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What type of theater do you think this chart is referring to? What evidence makes you think that?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08" name="Google Shape;508;p5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97265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2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4234943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814726" cy="4721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517" name="Google Shape;517;p53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#1-5: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#6-7: Narrate</a:t>
            </a:r>
            <a:endParaRPr/>
          </a:p>
        </p:txBody>
      </p:sp>
      <p:sp>
        <p:nvSpPr>
          <p:cNvPr id="518" name="Google Shape;518;p53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519" name="Google Shape;519;p53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5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520" name="Google Shape;5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526" name="Google Shape;526;p54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“How I relate to this picture…”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27" name="Google Shape;527;p54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4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4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36" name="Google Shape;536;p5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5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5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“From the look in her eyes, I can tell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40" name="Google Shape;540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46" name="Google Shape;546;p56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6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6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49" name="Google Shape;54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677" y="10177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55" name="Google Shape;555;p57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7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7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7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“If I were in that situation,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59" name="Google Shape;55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5.5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65" name="Google Shape;565;p58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8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8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8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1. 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2. Describe what is happening in the picture using a complex sentence(s)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3. How do you relate to this picture (Start with </a:t>
            </a: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“I would be feeling ___ if I   …”</a:t>
            </a:r>
            <a:r>
              <a:rPr lang="en">
                <a:solidFill>
                  <a:srgbClr val="EDEADA"/>
                </a:solidFill>
              </a:rPr>
              <a:t>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569" name="Google Shape;569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2" y="12581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75" name="Google Shape;575;p59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9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9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9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0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9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Rikeesha.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580" name="Google Shape;580;p59" title="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0800" y="1689850"/>
            <a:ext cx="428048" cy="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9" title="beg-mid-end-ic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6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9"/>
          <p:cNvSpPr txBox="1"/>
          <p:nvPr/>
        </p:nvSpPr>
        <p:spPr>
          <a:xfrm>
            <a:off x="6309000" y="1935701"/>
            <a:ext cx="2835000" cy="28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EDEADA"/>
                </a:solidFill>
              </a:rPr>
              <a:t>Tell Rikeesha’s story </a:t>
            </a:r>
            <a:r>
              <a:rPr lang="en" sz="1800">
                <a:solidFill>
                  <a:srgbClr val="EDEADA"/>
                </a:solidFill>
              </a:rPr>
              <a:t>from start to finish. Add appropriate supporting details to make this more interesting for your audience. Don’t forget to include transitions between ideas and scenes.</a:t>
            </a:r>
            <a:endParaRPr sz="1800">
              <a:solidFill>
                <a:srgbClr val="EDEADA"/>
              </a:solidFill>
            </a:endParaRPr>
          </a:p>
        </p:txBody>
      </p:sp>
      <p:pic>
        <p:nvPicPr>
          <p:cNvPr id="583" name="Google Shape;583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170125"/>
            <a:ext cx="1489213" cy="148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59800" y="1170125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394" y="3547850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27389" y="3442450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24413" y="2284338"/>
            <a:ext cx="1489226" cy="148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5.7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593" name="Google Shape;593;p60" title="ico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6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0" title="ico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045" y="616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0" title="icon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0" title="icon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024" y="29202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0"/>
          <p:cNvSpPr txBox="1"/>
          <p:nvPr>
            <p:ph idx="1" type="body"/>
          </p:nvPr>
        </p:nvSpPr>
        <p:spPr>
          <a:xfrm>
            <a:off x="6059725" y="617500"/>
            <a:ext cx="27723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Rikeesha.</a:t>
            </a:r>
            <a:endParaRPr i="1">
              <a:solidFill>
                <a:srgbClr val="14A085"/>
              </a:solidFill>
            </a:endParaRPr>
          </a:p>
        </p:txBody>
      </p:sp>
      <p:pic>
        <p:nvPicPr>
          <p:cNvPr id="598" name="Google Shape;598;p60" title="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0800" y="1689850"/>
            <a:ext cx="428048" cy="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0" title="beg-mid-end-ic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6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0"/>
          <p:cNvSpPr txBox="1"/>
          <p:nvPr/>
        </p:nvSpPr>
        <p:spPr>
          <a:xfrm>
            <a:off x="6309000" y="1935701"/>
            <a:ext cx="2835000" cy="28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EDEADA"/>
                </a:solidFill>
              </a:rPr>
              <a:t>Write Rikeesha’s story from start to finish in </a:t>
            </a:r>
            <a:r>
              <a:rPr lang="en" sz="1800" u="sng">
                <a:solidFill>
                  <a:srgbClr val="EDEADA"/>
                </a:solidFill>
              </a:rPr>
              <a:t>paragraph</a:t>
            </a:r>
            <a:r>
              <a:rPr lang="en" sz="1800">
                <a:solidFill>
                  <a:srgbClr val="EDEADA"/>
                </a:solidFill>
              </a:rPr>
              <a:t> format. Write </a:t>
            </a:r>
            <a:r>
              <a:rPr lang="en" sz="1800" u="sng">
                <a:solidFill>
                  <a:srgbClr val="EDEADA"/>
                </a:solidFill>
              </a:rPr>
              <a:t>8 to 10 sentences</a:t>
            </a:r>
            <a:r>
              <a:rPr lang="en" sz="1800">
                <a:solidFill>
                  <a:srgbClr val="EDEADA"/>
                </a:solidFill>
              </a:rPr>
              <a:t>. Be sure to include a descriptive </a:t>
            </a:r>
            <a:r>
              <a:rPr lang="en" sz="1800" u="sng">
                <a:solidFill>
                  <a:srgbClr val="EDEADA"/>
                </a:solidFill>
              </a:rPr>
              <a:t>title</a:t>
            </a:r>
            <a:r>
              <a:rPr lang="en" sz="1800">
                <a:solidFill>
                  <a:srgbClr val="EDEADA"/>
                </a:solidFill>
              </a:rPr>
              <a:t> centered at the top. Add appropriate supporting details to make this more interesting for your audience. Don’t forget to include transitions between ideas and scenes.</a:t>
            </a:r>
            <a:endParaRPr sz="1800">
              <a:solidFill>
                <a:srgbClr val="EDEADA"/>
              </a:solidFill>
            </a:endParaRPr>
          </a:p>
        </p:txBody>
      </p:sp>
      <p:pic>
        <p:nvPicPr>
          <p:cNvPr id="601" name="Google Shape;601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170125"/>
            <a:ext cx="1489213" cy="148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59800" y="1170125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394" y="3547850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27389" y="3442450"/>
            <a:ext cx="1489226" cy="1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24413" y="2284338"/>
            <a:ext cx="1489226" cy="148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611" name="Google Shape;611;p61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#5-6: Explain</a:t>
            </a:r>
            <a:endParaRPr/>
          </a:p>
        </p:txBody>
      </p:sp>
      <p:sp>
        <p:nvSpPr>
          <p:cNvPr id="612" name="Google Shape;612;p61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613" name="Google Shape;613;p61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6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614" name="Google Shape;6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95" name="Google Shape;95;p17" title="Royalty-Free photo: Photography of man wearing black shirt an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955975" cy="3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620" name="Google Shape;620;p62"/>
          <p:cNvSpPr txBox="1"/>
          <p:nvPr>
            <p:ph idx="1" type="body"/>
          </p:nvPr>
        </p:nvSpPr>
        <p:spPr>
          <a:xfrm>
            <a:off x="5997225" y="1152475"/>
            <a:ext cx="29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in 1-2 complex sentences.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is your opinion on this </a:t>
            </a:r>
            <a:r>
              <a:rPr lang="en">
                <a:solidFill>
                  <a:srgbClr val="EDEADA"/>
                </a:solidFill>
              </a:rPr>
              <a:t>style of music? How often do you listen to it?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621" name="Google Shape;621;p6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2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Images : music, guitar, concert, musician, festival ..." id="624" name="Google Shape;62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699" y="1065250"/>
            <a:ext cx="5069251" cy="335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630" name="Google Shape;630;p63"/>
          <p:cNvSpPr txBox="1"/>
          <p:nvPr>
            <p:ph idx="1" type="body"/>
          </p:nvPr>
        </p:nvSpPr>
        <p:spPr>
          <a:xfrm>
            <a:off x="5997225" y="1152475"/>
            <a:ext cx="29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in 1-2 complex sentences.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is your opinion on this style of music? How often do you listen to it?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631" name="Google Shape;631;p63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3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3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fire Fandango--New Date!" id="634" name="Google Shape;63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98350" cy="33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640" name="Google Shape;640;p64"/>
          <p:cNvSpPr txBox="1"/>
          <p:nvPr>
            <p:ph idx="1" type="body"/>
          </p:nvPr>
        </p:nvSpPr>
        <p:spPr>
          <a:xfrm>
            <a:off x="5997225" y="1152475"/>
            <a:ext cx="29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in 1-2 complex sentences.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is your opinion on this style of music? How often do you listen to it?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641" name="Google Shape;641;p64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4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4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 wallpaper: selective focus photograph of a band playing violin ..." id="644" name="Google Shape;644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98350" cy="3400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650" name="Google Shape;650;p65"/>
          <p:cNvSpPr txBox="1"/>
          <p:nvPr>
            <p:ph idx="1" type="body"/>
          </p:nvPr>
        </p:nvSpPr>
        <p:spPr>
          <a:xfrm>
            <a:off x="5997225" y="1152475"/>
            <a:ext cx="297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(4).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in 1-2 complex sentences.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is your opinion on this style of music? How often do you listen to it?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651" name="Google Shape;651;p65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5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5" title="relate-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Z Top | ZZ Top on the Pyramid Stage at Glastonbury 2016 | Brian ..." id="654" name="Google Shape;654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70125"/>
            <a:ext cx="5098350" cy="340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6"/>
          <p:cNvSpPr txBox="1"/>
          <p:nvPr>
            <p:ph type="title"/>
          </p:nvPr>
        </p:nvSpPr>
        <p:spPr>
          <a:xfrm>
            <a:off x="311700" y="27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660" name="Google Shape;660;p66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Record yourself </a:t>
            </a:r>
            <a:r>
              <a:rPr lang="en">
                <a:solidFill>
                  <a:srgbClr val="EDEADA"/>
                </a:solidFill>
              </a:rPr>
              <a:t>telling which music style or </a:t>
            </a:r>
            <a:r>
              <a:rPr lang="en">
                <a:solidFill>
                  <a:srgbClr val="EDEADA"/>
                </a:solidFill>
              </a:rPr>
              <a:t>styles</a:t>
            </a:r>
            <a:r>
              <a:rPr lang="en">
                <a:solidFill>
                  <a:srgbClr val="EDEADA"/>
                </a:solidFill>
              </a:rPr>
              <a:t>  you prefer. Give examples and reasons for your decision. Speak for 45 seconds to 1 minute </a:t>
            </a:r>
            <a:r>
              <a:rPr lang="en">
                <a:solidFill>
                  <a:srgbClr val="EDEADA"/>
                </a:solidFill>
              </a:rPr>
              <a:t>using</a:t>
            </a:r>
            <a:r>
              <a:rPr lang="en">
                <a:solidFill>
                  <a:srgbClr val="EDEADA"/>
                </a:solidFill>
              </a:rPr>
              <a:t> academic English.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661" name="Google Shape;6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2146150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6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6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6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6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6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number of different styles of music.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667" name="Google Shape;667;p66"/>
          <p:cNvSpPr txBox="1"/>
          <p:nvPr/>
        </p:nvSpPr>
        <p:spPr>
          <a:xfrm>
            <a:off x="3139350" y="2949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Heavy Metal</a:t>
            </a:r>
            <a:endParaRPr sz="600"/>
          </a:p>
        </p:txBody>
      </p:sp>
      <p:sp>
        <p:nvSpPr>
          <p:cNvPr id="668" name="Google Shape;668;p66"/>
          <p:cNvSpPr txBox="1"/>
          <p:nvPr/>
        </p:nvSpPr>
        <p:spPr>
          <a:xfrm>
            <a:off x="647900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Reggae</a:t>
            </a:r>
            <a:endParaRPr sz="600"/>
          </a:p>
        </p:txBody>
      </p:sp>
      <p:sp>
        <p:nvSpPr>
          <p:cNvPr id="669" name="Google Shape;669;p66"/>
          <p:cNvSpPr txBox="1"/>
          <p:nvPr/>
        </p:nvSpPr>
        <p:spPr>
          <a:xfrm>
            <a:off x="2969825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Folk</a:t>
            </a:r>
            <a:endParaRPr sz="600"/>
          </a:p>
        </p:txBody>
      </p:sp>
      <p:sp>
        <p:nvSpPr>
          <p:cNvPr id="670" name="Google Shape;670;p66"/>
          <p:cNvSpPr txBox="1"/>
          <p:nvPr/>
        </p:nvSpPr>
        <p:spPr>
          <a:xfrm>
            <a:off x="557100" y="303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Classical</a:t>
            </a:r>
            <a:endParaRPr sz="600"/>
          </a:p>
        </p:txBody>
      </p:sp>
      <p:pic>
        <p:nvPicPr>
          <p:cNvPr descr="Free Images : music, guitar, concert, musician, festival ..." id="671" name="Google Shape;671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200" y="1489663"/>
            <a:ext cx="1896223" cy="125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fire Fandango--New Date!" id="672" name="Google Shape;672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6800" y="1466288"/>
            <a:ext cx="1953423" cy="1302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 wallpaper: selective focus photograph of a band playing violin ..." id="673" name="Google Shape;673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7200" y="3525248"/>
            <a:ext cx="1896224" cy="1264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Z Top | ZZ Top on the Pyramid Stage at Glastonbury 2016 | Brian ..." id="674" name="Google Shape;674;p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55400" y="3525286"/>
            <a:ext cx="1896225" cy="126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7"/>
          <p:cNvSpPr txBox="1"/>
          <p:nvPr>
            <p:ph type="title"/>
          </p:nvPr>
        </p:nvSpPr>
        <p:spPr>
          <a:xfrm>
            <a:off x="311700" y="27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6.6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680" name="Google Shape;680;p67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Write a unified paragraph telling which music style or styles  you prefer. Give examples and reasons for your decision. Write 6 to 8 sentences. Use a variety of sentences, including </a:t>
            </a:r>
            <a:r>
              <a:rPr lang="en" u="sng">
                <a:solidFill>
                  <a:srgbClr val="EDEADA"/>
                </a:solidFill>
              </a:rPr>
              <a:t>complex</a:t>
            </a:r>
            <a:r>
              <a:rPr lang="en">
                <a:solidFill>
                  <a:srgbClr val="EDEADA"/>
                </a:solidFill>
              </a:rPr>
              <a:t> sentences.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681" name="Google Shape;68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2146150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7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7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7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67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7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number of different styles of music.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687" name="Google Shape;687;p67"/>
          <p:cNvSpPr txBox="1"/>
          <p:nvPr/>
        </p:nvSpPr>
        <p:spPr>
          <a:xfrm>
            <a:off x="3139350" y="29498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Heavy Metal</a:t>
            </a:r>
            <a:endParaRPr sz="600"/>
          </a:p>
        </p:txBody>
      </p:sp>
      <p:sp>
        <p:nvSpPr>
          <p:cNvPr id="688" name="Google Shape;688;p67"/>
          <p:cNvSpPr txBox="1"/>
          <p:nvPr/>
        </p:nvSpPr>
        <p:spPr>
          <a:xfrm>
            <a:off x="647900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Reggae</a:t>
            </a:r>
            <a:endParaRPr sz="600"/>
          </a:p>
        </p:txBody>
      </p:sp>
      <p:sp>
        <p:nvSpPr>
          <p:cNvPr id="689" name="Google Shape;689;p67"/>
          <p:cNvSpPr txBox="1"/>
          <p:nvPr/>
        </p:nvSpPr>
        <p:spPr>
          <a:xfrm>
            <a:off x="2969825" y="9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Folk</a:t>
            </a:r>
            <a:endParaRPr sz="600"/>
          </a:p>
        </p:txBody>
      </p:sp>
      <p:sp>
        <p:nvSpPr>
          <p:cNvPr id="690" name="Google Shape;690;p67"/>
          <p:cNvSpPr txBox="1"/>
          <p:nvPr/>
        </p:nvSpPr>
        <p:spPr>
          <a:xfrm>
            <a:off x="557100" y="303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DEADA"/>
                </a:solidFill>
                <a:highlight>
                  <a:srgbClr val="14A085"/>
                </a:highlight>
              </a:rPr>
              <a:t>Classical</a:t>
            </a:r>
            <a:endParaRPr sz="600"/>
          </a:p>
        </p:txBody>
      </p:sp>
      <p:pic>
        <p:nvPicPr>
          <p:cNvPr descr="Free Images : music, guitar, concert, musician, festival ..." id="691" name="Google Shape;691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200" y="1489663"/>
            <a:ext cx="1896223" cy="125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fire Fandango--New Date!" id="692" name="Google Shape;692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6800" y="1466288"/>
            <a:ext cx="1953423" cy="1302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 wallpaper: selective focus photograph of a band playing violin ..." id="693" name="Google Shape;693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7200" y="3525248"/>
            <a:ext cx="1896224" cy="1264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Z Top | ZZ Top on the Pyramid Stage at Glastonbury 2016 | Brian ..." id="694" name="Google Shape;694;p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55400" y="3525286"/>
            <a:ext cx="1896225" cy="126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700" name="Google Shape;700;p68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#5-6: Narrate  #7: Argue</a:t>
            </a:r>
            <a:endParaRPr/>
          </a:p>
        </p:txBody>
      </p:sp>
      <p:sp>
        <p:nvSpPr>
          <p:cNvPr id="701" name="Google Shape;701;p68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702" name="Google Shape;702;p68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7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703" name="Google Shape;70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7.1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709" name="Google Shape;70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29550"/>
            <a:ext cx="4065700" cy="44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9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9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7.2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718" name="Google Shape;718;p70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0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0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721" name="Google Shape;72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125" y="577700"/>
            <a:ext cx="4286651" cy="44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7.3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727" name="Google Shape;727;p71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1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1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 and include descriptive vocabulary.)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730" name="Google Shape;73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450" y="683488"/>
            <a:ext cx="4249556" cy="43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5997225" y="1152475"/>
            <a:ext cx="28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How do you relate to this picture (reminder, past experience, etc.)?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-1260" l="2060" r="-2060" t="1260"/>
          <a:stretch/>
        </p:blipFill>
        <p:spPr>
          <a:xfrm>
            <a:off x="411975" y="1218100"/>
            <a:ext cx="4808250" cy="32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Checklist-1573639689 | Free SV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 title="Describe-icon-no-bl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150" y="2445702"/>
            <a:ext cx="594075" cy="5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title="relate-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150" y="3611518"/>
            <a:ext cx="594075" cy="595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5059800" y="1662075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2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7.4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pic>
        <p:nvPicPr>
          <p:cNvPr id="736" name="Google Shape;736;p72" title="Checklist-1573639689 | Free SV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150" y="1258125"/>
            <a:ext cx="594075" cy="59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2" title="Describe-icon-no-bla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50" y="2598102"/>
            <a:ext cx="594075" cy="595497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2"/>
          <p:cNvSpPr txBox="1"/>
          <p:nvPr>
            <p:ph idx="1" type="body"/>
          </p:nvPr>
        </p:nvSpPr>
        <p:spPr>
          <a:xfrm>
            <a:off x="5997225" y="1152475"/>
            <a:ext cx="300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What things do you see in the picture? Make a list of 5 things.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Describe what is happening in the picture using 3 sentences. (Remember to use complex and compound structures.)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739" name="Google Shape;73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125" y="576498"/>
            <a:ext cx="4419600" cy="443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745" name="Google Shape;745;p73"/>
          <p:cNvSpPr txBox="1"/>
          <p:nvPr>
            <p:ph idx="1" type="body"/>
          </p:nvPr>
        </p:nvSpPr>
        <p:spPr>
          <a:xfrm>
            <a:off x="5997225" y="1455700"/>
            <a:ext cx="3146700" cy="3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EDEADA"/>
                </a:solidFill>
              </a:rPr>
              <a:t>Record yourself telling Anna’s story. Be sure to include appropriate supporting details to make this more interesting for your audience. Don’t forget to include conflict, climax, and resolution.</a:t>
            </a:r>
            <a:endParaRPr sz="2000">
              <a:solidFill>
                <a:srgbClr val="EDEADA"/>
              </a:solidFill>
            </a:endParaRPr>
          </a:p>
        </p:txBody>
      </p:sp>
      <p:pic>
        <p:nvPicPr>
          <p:cNvPr id="746" name="Google Shape;746;p73" title="beg-mid-end-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15704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3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3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3233333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73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8971" y="997064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3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974" y="31939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/>
          <p:nvPr>
            <p:ph idx="1" type="body"/>
          </p:nvPr>
        </p:nvSpPr>
        <p:spPr>
          <a:xfrm>
            <a:off x="5257925" y="617500"/>
            <a:ext cx="3574200" cy="7764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Anna.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752" name="Google Shape;752;p73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3" name="Google Shape;753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50" y="1018779"/>
            <a:ext cx="1692327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354" y="3271539"/>
            <a:ext cx="1772148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2147" y="997075"/>
            <a:ext cx="1772155" cy="181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7634" y="3271539"/>
            <a:ext cx="1831691" cy="183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762" name="Google Shape;762;p74"/>
          <p:cNvSpPr txBox="1"/>
          <p:nvPr>
            <p:ph idx="1" type="body"/>
          </p:nvPr>
        </p:nvSpPr>
        <p:spPr>
          <a:xfrm>
            <a:off x="5997225" y="1303300"/>
            <a:ext cx="3146700" cy="36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DEADA"/>
                </a:solidFill>
              </a:rPr>
              <a:t>Write Anna’s story from start to finish in </a:t>
            </a:r>
            <a:r>
              <a:rPr lang="en" u="sng">
                <a:solidFill>
                  <a:srgbClr val="EDEADA"/>
                </a:solidFill>
              </a:rPr>
              <a:t>paragraph</a:t>
            </a:r>
            <a:r>
              <a:rPr lang="en">
                <a:solidFill>
                  <a:srgbClr val="EDEADA"/>
                </a:solidFill>
              </a:rPr>
              <a:t> format. Write </a:t>
            </a:r>
            <a:r>
              <a:rPr lang="en" u="sng">
                <a:solidFill>
                  <a:srgbClr val="EDEADA"/>
                </a:solidFill>
              </a:rPr>
              <a:t>8 to 10 sentences</a:t>
            </a:r>
            <a:r>
              <a:rPr lang="en">
                <a:solidFill>
                  <a:srgbClr val="EDEADA"/>
                </a:solidFill>
              </a:rPr>
              <a:t>. Be sure to include a descriptive </a:t>
            </a:r>
            <a:r>
              <a:rPr lang="en" u="sng">
                <a:solidFill>
                  <a:srgbClr val="EDEADA"/>
                </a:solidFill>
              </a:rPr>
              <a:t>title</a:t>
            </a:r>
            <a:r>
              <a:rPr lang="en">
                <a:solidFill>
                  <a:srgbClr val="EDEADA"/>
                </a:solidFill>
              </a:rPr>
              <a:t> centered at the top. Add appropriate supporting details to make this more interesting for your audience. Don’t forget to include transitions between ideas and scenes.</a:t>
            </a:r>
            <a:endParaRPr>
              <a:solidFill>
                <a:srgbClr val="EDEADA"/>
              </a:solidFill>
            </a:endParaRPr>
          </a:p>
        </p:txBody>
      </p:sp>
      <p:pic>
        <p:nvPicPr>
          <p:cNvPr id="763" name="Google Shape;763;p74" title="beg-mid-end-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14180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4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74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3233333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74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8971" y="997064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74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974" y="31939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74"/>
          <p:cNvSpPr txBox="1"/>
          <p:nvPr>
            <p:ph idx="1" type="body"/>
          </p:nvPr>
        </p:nvSpPr>
        <p:spPr>
          <a:xfrm>
            <a:off x="5257950" y="329300"/>
            <a:ext cx="3574200" cy="8631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Anna.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769" name="Google Shape;769;p74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0" name="Google Shape;770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50" y="1018779"/>
            <a:ext cx="1692327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354" y="3271539"/>
            <a:ext cx="1772148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2147" y="997075"/>
            <a:ext cx="1772155" cy="181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7634" y="3271539"/>
            <a:ext cx="1831691" cy="183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7.7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779" name="Google Shape;779;p75"/>
          <p:cNvSpPr txBox="1"/>
          <p:nvPr>
            <p:ph idx="1" type="body"/>
          </p:nvPr>
        </p:nvSpPr>
        <p:spPr>
          <a:xfrm>
            <a:off x="5997225" y="1455700"/>
            <a:ext cx="3146700" cy="3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EDEADA"/>
                </a:solidFill>
              </a:rPr>
              <a:t>Which picture or scene from the story is the most powerful? Give reasons to justify why you believe it is the most compelling. Be sure to refute a counterargument in your response.</a:t>
            </a:r>
            <a:endParaRPr sz="2000">
              <a:solidFill>
                <a:srgbClr val="EDEADA"/>
              </a:solidFill>
            </a:endParaRPr>
          </a:p>
        </p:txBody>
      </p:sp>
      <p:pic>
        <p:nvPicPr>
          <p:cNvPr id="780" name="Google Shape;780;p75" title="beg-mid-end-ic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15704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5" title="icon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5" title="icon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3233333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75" title="icon-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8971" y="997064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75" title="icon-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974" y="31939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75"/>
          <p:cNvSpPr txBox="1"/>
          <p:nvPr>
            <p:ph idx="1" type="body"/>
          </p:nvPr>
        </p:nvSpPr>
        <p:spPr>
          <a:xfrm>
            <a:off x="5257925" y="617500"/>
            <a:ext cx="3574200" cy="7764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Anna.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786" name="Google Shape;786;p75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7" name="Google Shape;787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50" y="1018779"/>
            <a:ext cx="1692327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354" y="3271539"/>
            <a:ext cx="1772148" cy="183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2147" y="997075"/>
            <a:ext cx="1772155" cy="181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7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7634" y="3271539"/>
            <a:ext cx="1831691" cy="183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1.5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Tell the story from start to finish.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EDEADA"/>
                </a:solidFill>
              </a:rPr>
              <a:t>(Discuss which part was your favorite? Why?)</a:t>
            </a:r>
            <a:endParaRPr i="1">
              <a:solidFill>
                <a:srgbClr val="EDEADA"/>
              </a:solidFill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6325"/>
            <a:ext cx="1617575" cy="16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 title="beg-mid-end-ic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450" y="3876425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 title="Peering out the window has become too familiar these days … | Flick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0225" y="1246325"/>
            <a:ext cx="2444163" cy="1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title="Royalty-Free photo: Photography of man wearing black shirt and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38225"/>
            <a:ext cx="2658220" cy="16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8">
            <a:alphaModFix/>
          </a:blip>
          <a:srcRect b="-1260" l="2060" r="-2060" t="1260"/>
          <a:stretch/>
        </p:blipFill>
        <p:spPr>
          <a:xfrm>
            <a:off x="2704750" y="3032301"/>
            <a:ext cx="2444175" cy="162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icon-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 title="icon-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 title="icon-3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 title="icon-4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Peter trying to study.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3054725" y="2168925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5069725" y="3253725"/>
            <a:ext cx="48650" cy="5515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  <a:highlight>
                  <a:srgbClr val="14A085"/>
                </a:highlight>
              </a:rPr>
              <a:t>Task 1.6 </a:t>
            </a:r>
            <a:endParaRPr>
              <a:solidFill>
                <a:srgbClr val="EDEADA"/>
              </a:solidFill>
              <a:highlight>
                <a:srgbClr val="14A085"/>
              </a:highlight>
            </a:endParaRPr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5997225" y="1989100"/>
            <a:ext cx="2835000" cy="25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DEADA"/>
                </a:solidFill>
              </a:rPr>
              <a:t>Write a paragraph telling the story from start to finish. Write 4 to 6 sentences. </a:t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AD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EDEADA"/>
                </a:solidFill>
              </a:rPr>
              <a:t>(Which part was your favorite? Why?)</a:t>
            </a:r>
            <a:endParaRPr i="1">
              <a:solidFill>
                <a:srgbClr val="EDEADA"/>
              </a:solidFill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6325"/>
            <a:ext cx="1617575" cy="16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title="beg-mid-end-ic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450" y="2103850"/>
            <a:ext cx="774375" cy="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450" y="3868748"/>
            <a:ext cx="801775" cy="80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 title="Peering out the window has become too familiar these days … | Flick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0225" y="1246325"/>
            <a:ext cx="2444163" cy="1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 title="Royalty-Free photo: Photography of man wearing black shirt and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38225"/>
            <a:ext cx="2658220" cy="16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8">
            <a:alphaModFix/>
          </a:blip>
          <a:srcRect b="-1260" l="2060" r="-2060" t="1260"/>
          <a:stretch/>
        </p:blipFill>
        <p:spPr>
          <a:xfrm>
            <a:off x="2704750" y="3032301"/>
            <a:ext cx="2444175" cy="162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 title="icon-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997075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 title="icon-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0645" y="997070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 title="icon-3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" y="3008627"/>
            <a:ext cx="447195" cy="43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 title="icon-4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58224" y="2996435"/>
            <a:ext cx="459751" cy="4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5257925" y="617500"/>
            <a:ext cx="3574200" cy="1101600"/>
          </a:xfrm>
          <a:prstGeom prst="rect">
            <a:avLst/>
          </a:prstGeom>
          <a:ln cap="flat" cmpd="sng" w="9525">
            <a:solidFill>
              <a:srgbClr val="EDE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14A085"/>
                </a:solidFill>
              </a:rPr>
              <a:t>Look at the pictures. They show a story about Peter trying to study.</a:t>
            </a:r>
            <a:endParaRPr i="1">
              <a:solidFill>
                <a:srgbClr val="14A085"/>
              </a:solidFill>
            </a:endParaRPr>
          </a:p>
        </p:txBody>
      </p:sp>
      <p:sp>
        <p:nvSpPr>
          <p:cNvPr id="147" name="Google Shape;147;p20"/>
          <p:cNvSpPr/>
          <p:nvPr/>
        </p:nvSpPr>
        <p:spPr>
          <a:xfrm>
            <a:off x="772600" y="1536025"/>
            <a:ext cx="29725" cy="3370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3054725" y="2168925"/>
            <a:ext cx="79200" cy="89775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/>
          <p:nvPr/>
        </p:nvSpPr>
        <p:spPr>
          <a:xfrm>
            <a:off x="5069725" y="3253725"/>
            <a:ext cx="48650" cy="55150"/>
          </a:xfrm>
          <a:prstGeom prst="flowChartDecision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Language Uses (KLU)</a:t>
            </a:r>
            <a:endParaRPr/>
          </a:p>
        </p:txBody>
      </p:sp>
      <p:sp>
        <p:nvSpPr>
          <p:cNvPr id="155" name="Google Shape;155;p21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#1-4: Inform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Summative #5-6: Explain</a:t>
            </a:r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558775" y="4484450"/>
            <a:ext cx="71949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</a:rPr>
              <a:t>Widening WIDA Speaking Opportunities - WABE 2026 - Greg Davis, Tumwater School District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729925" y="568675"/>
            <a:ext cx="44307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00"/>
                </a:solidFill>
              </a:rPr>
              <a:t>Task 2</a:t>
            </a:r>
            <a:endParaRPr sz="4700">
              <a:solidFill>
                <a:srgbClr val="FFFF00"/>
              </a:solidFill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075" y="3779125"/>
            <a:ext cx="1085525" cy="10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