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notesMasterIdLst>
    <p:notesMasterId r:id="rId9"/>
  </p:notesMasterIdLst>
  <p:sldIdLst>
    <p:sldId id="257" r:id="rId2"/>
    <p:sldId id="263"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2288" autoAdjust="0"/>
  </p:normalViewPr>
  <p:slideViewPr>
    <p:cSldViewPr snapToGrid="0">
      <p:cViewPr varScale="1">
        <p:scale>
          <a:sx n="59" d="100"/>
          <a:sy n="59" d="100"/>
        </p:scale>
        <p:origin x="86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3F2571-F689-4DA1-9651-4631846D0282}" type="datetimeFigureOut">
              <a:rPr lang="en-US" smtClean="0"/>
              <a:t>4/30/2026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4331A3-DB5A-423E-A253-009AC66C8C81}" type="slidenum">
              <a:rPr lang="en-US" smtClean="0"/>
              <a:t>‹#›</a:t>
            </a:fld>
            <a:endParaRPr lang="en-US"/>
          </a:p>
        </p:txBody>
      </p:sp>
    </p:spTree>
    <p:extLst>
      <p:ext uri="{BB962C8B-B14F-4D97-AF65-F5344CB8AC3E}">
        <p14:creationId xmlns:p14="http://schemas.microsoft.com/office/powerpoint/2010/main" val="2927098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Introduction</a:t>
            </a:r>
          </a:p>
        </p:txBody>
      </p:sp>
      <p:sp>
        <p:nvSpPr>
          <p:cNvPr id="4" name="Slide Number Placeholder 3"/>
          <p:cNvSpPr>
            <a:spLocks noGrp="1"/>
          </p:cNvSpPr>
          <p:nvPr>
            <p:ph type="sldNum" sz="quarter" idx="5"/>
          </p:nvPr>
        </p:nvSpPr>
        <p:spPr/>
        <p:txBody>
          <a:bodyPr/>
          <a:lstStyle/>
          <a:p>
            <a:fld id="{DF4331A3-DB5A-423E-A253-009AC66C8C81}" type="slidenum">
              <a:rPr lang="en-US" smtClean="0"/>
              <a:t>1</a:t>
            </a:fld>
            <a:endParaRPr lang="en-US"/>
          </a:p>
        </p:txBody>
      </p:sp>
    </p:spTree>
    <p:extLst>
      <p:ext uri="{BB962C8B-B14F-4D97-AF65-F5344CB8AC3E}">
        <p14:creationId xmlns:p14="http://schemas.microsoft.com/office/powerpoint/2010/main" val="2400465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many years when asked what I do for a living I’ve often tried explaining that GIS is about analyzing spatial data. I usually ended up saying “I make maps.” And when Google maps came along, I just had to add, “You know, like Google Maps.” And everyone would nod their heads.</a:t>
            </a:r>
          </a:p>
          <a:p>
            <a:r>
              <a:rPr lang="en-US" sz="1200" kern="1200" dirty="0">
                <a:solidFill>
                  <a:schemeClr val="tx1"/>
                </a:solidFill>
                <a:effectLst/>
                <a:latin typeface="+mn-lt"/>
                <a:ea typeface="+mn-ea"/>
                <a:cs typeface="+mn-cs"/>
              </a:rPr>
              <a:t>Early on in my GIS career I recall a meeting where my supervisor pointed to a picture of a spreadsheet and said this isn’t GIS, then pointed to a map and said this is what GIS is about. At the time I remember thinking, “But the data is still important. Maps are just a different way of looking at the data.”</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Don’t get me wrong, I love maps. And I love designing beautiful maps. No reason to put an ugly map out there when you can make a beautiful one. But I think there’s so much more GIS can do to provide ways to visualize and explore data, other ways to make complex information approachable.</a:t>
            </a:r>
            <a:endParaRPr lang="en-US" dirty="0"/>
          </a:p>
        </p:txBody>
      </p:sp>
      <p:sp>
        <p:nvSpPr>
          <p:cNvPr id="4" name="Slide Number Placeholder 3"/>
          <p:cNvSpPr>
            <a:spLocks noGrp="1"/>
          </p:cNvSpPr>
          <p:nvPr>
            <p:ph type="sldNum" sz="quarter" idx="5"/>
          </p:nvPr>
        </p:nvSpPr>
        <p:spPr/>
        <p:txBody>
          <a:bodyPr/>
          <a:lstStyle/>
          <a:p>
            <a:fld id="{DF4331A3-DB5A-423E-A253-009AC66C8C81}" type="slidenum">
              <a:rPr lang="en-US" smtClean="0"/>
              <a:t>2</a:t>
            </a:fld>
            <a:endParaRPr lang="en-US"/>
          </a:p>
        </p:txBody>
      </p:sp>
    </p:spTree>
    <p:extLst>
      <p:ext uri="{BB962C8B-B14F-4D97-AF65-F5344CB8AC3E}">
        <p14:creationId xmlns:p14="http://schemas.microsoft.com/office/powerpoint/2010/main" val="437812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Accessibility. This topic has become a major focus for many public agencies since the U.S. Department of Justice’s 2024 update to </a:t>
            </a:r>
            <a:r>
              <a:rPr lang="en-US" sz="1200" b="1" kern="1200" dirty="0">
                <a:solidFill>
                  <a:schemeClr val="tx1"/>
                </a:solidFill>
                <a:effectLst/>
                <a:latin typeface="+mn-lt"/>
                <a:ea typeface="+mn-ea"/>
                <a:cs typeface="+mn-cs"/>
              </a:rPr>
              <a:t>ADA Title II </a:t>
            </a:r>
            <a:r>
              <a:rPr lang="en-US" sz="1200" b="0" kern="1200" dirty="0">
                <a:solidFill>
                  <a:schemeClr val="tx1"/>
                </a:solidFill>
                <a:effectLst/>
                <a:latin typeface="+mn-lt"/>
                <a:ea typeface="+mn-ea"/>
                <a:cs typeface="+mn-cs"/>
              </a:rPr>
              <a:t>which</a:t>
            </a:r>
            <a:r>
              <a:rPr lang="en-US" sz="1200" kern="1200" dirty="0">
                <a:solidFill>
                  <a:schemeClr val="tx1"/>
                </a:solidFill>
                <a:effectLst/>
                <a:latin typeface="+mn-lt"/>
                <a:ea typeface="+mn-ea"/>
                <a:cs typeface="+mn-cs"/>
              </a:rPr>
              <a:t> requires state and local governments to meet specific technical accessibility standards for all public‑facing digital services. The rule ensures people with disabilities have equal access to government information and services delivered through websites and mobile applications. Anyone who is working on mitigating GIS applications for accessibility no doubt recognizes the challenges of making a map more accessible. And though application interfaces like Experience Builder now provide the ability to add accessible labels to maps, even the best accessible label lacks the ability to fully convey the meaning behind the data being visualized.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So, today I will be looking at ways in which Experience Builder can be used to build applications that provide alternate ways of interacting with geospatial data, like built in charts and dynamic text-based narratives.</a:t>
            </a:r>
            <a:endParaRPr lang="en-US" dirty="0"/>
          </a:p>
        </p:txBody>
      </p:sp>
      <p:sp>
        <p:nvSpPr>
          <p:cNvPr id="4" name="Slide Number Placeholder 3"/>
          <p:cNvSpPr>
            <a:spLocks noGrp="1"/>
          </p:cNvSpPr>
          <p:nvPr>
            <p:ph type="sldNum" sz="quarter" idx="5"/>
          </p:nvPr>
        </p:nvSpPr>
        <p:spPr/>
        <p:txBody>
          <a:bodyPr/>
          <a:lstStyle/>
          <a:p>
            <a:fld id="{DF4331A3-DB5A-423E-A253-009AC66C8C81}" type="slidenum">
              <a:rPr lang="en-US" smtClean="0"/>
              <a:t>3</a:t>
            </a:fld>
            <a:endParaRPr lang="en-US"/>
          </a:p>
        </p:txBody>
      </p:sp>
    </p:spTree>
    <p:extLst>
      <p:ext uri="{BB962C8B-B14F-4D97-AF65-F5344CB8AC3E}">
        <p14:creationId xmlns:p14="http://schemas.microsoft.com/office/powerpoint/2010/main" val="6914773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application I’ll be demonstrating,</a:t>
            </a:r>
            <a:r>
              <a:rPr lang="en-US" sz="1200" kern="1200" dirty="0">
                <a:solidFill>
                  <a:schemeClr val="tx1"/>
                </a:solidFill>
                <a:effectLst/>
                <a:latin typeface="+mn-lt"/>
                <a:ea typeface="+mn-ea"/>
                <a:cs typeface="+mn-cs"/>
              </a:rPr>
              <a:t> dashboard-like charts are created natively in Experience Builder, rather than creating them separately in a Dashboard app, then embedding them in the main application. Like the example shown, trends may be more easily recognized in a chart – like here where Deciduous and evergreen trees are being planted in near equal numbers, but both are being planted in far greater numbers inside Equity Priority Areas. And built in captions summarize the data in a concise, easily understood way.   </a:t>
            </a:r>
            <a:endParaRPr lang="en-US" dirty="0"/>
          </a:p>
        </p:txBody>
      </p:sp>
      <p:sp>
        <p:nvSpPr>
          <p:cNvPr id="4" name="Slide Number Placeholder 3"/>
          <p:cNvSpPr>
            <a:spLocks noGrp="1"/>
          </p:cNvSpPr>
          <p:nvPr>
            <p:ph type="sldNum" sz="quarter" idx="5"/>
          </p:nvPr>
        </p:nvSpPr>
        <p:spPr/>
        <p:txBody>
          <a:bodyPr/>
          <a:lstStyle/>
          <a:p>
            <a:fld id="{DF4331A3-DB5A-423E-A253-009AC66C8C81}" type="slidenum">
              <a:rPr lang="en-US" smtClean="0"/>
              <a:t>4</a:t>
            </a:fld>
            <a:endParaRPr lang="en-US"/>
          </a:p>
        </p:txBody>
      </p:sp>
    </p:spTree>
    <p:extLst>
      <p:ext uri="{BB962C8B-B14F-4D97-AF65-F5344CB8AC3E}">
        <p14:creationId xmlns:p14="http://schemas.microsoft.com/office/powerpoint/2010/main" val="1755868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Today’s featured Experience Builder application also uses various interactive components that allow users to explore data outside of a map interface. Users can ask questions using filters and embedded instant apps, and can read facts about topics of interest that change in response to changes in the data. The data-reactive text is linked to a number of data views, where each view is filtered to show the current value for a specific category or subject. Likewise, the interactive filters are all tied to data views and reactive text that changes when the user selects a value.</a:t>
            </a:r>
          </a:p>
          <a:p>
            <a:endParaRPr lang="en-US" dirty="0"/>
          </a:p>
        </p:txBody>
      </p:sp>
      <p:sp>
        <p:nvSpPr>
          <p:cNvPr id="4" name="Slide Number Placeholder 3"/>
          <p:cNvSpPr>
            <a:spLocks noGrp="1"/>
          </p:cNvSpPr>
          <p:nvPr>
            <p:ph type="sldNum" sz="quarter" idx="5"/>
          </p:nvPr>
        </p:nvSpPr>
        <p:spPr/>
        <p:txBody>
          <a:bodyPr/>
          <a:lstStyle/>
          <a:p>
            <a:fld id="{DF4331A3-DB5A-423E-A253-009AC66C8C81}" type="slidenum">
              <a:rPr lang="en-US" smtClean="0"/>
              <a:t>5</a:t>
            </a:fld>
            <a:endParaRPr lang="en-US"/>
          </a:p>
        </p:txBody>
      </p:sp>
    </p:spTree>
    <p:extLst>
      <p:ext uri="{BB962C8B-B14F-4D97-AF65-F5344CB8AC3E}">
        <p14:creationId xmlns:p14="http://schemas.microsoft.com/office/powerpoint/2010/main" val="2511341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topics, whether map-based, chart-centric or in narrative form, are organized in the same accordion-style navigation, which allows for a cohesive style across the entire application.</a:t>
            </a:r>
          </a:p>
          <a:p>
            <a:endParaRPr lang="en-US" dirty="0"/>
          </a:p>
        </p:txBody>
      </p:sp>
      <p:sp>
        <p:nvSpPr>
          <p:cNvPr id="4" name="Slide Number Placeholder 3"/>
          <p:cNvSpPr>
            <a:spLocks noGrp="1"/>
          </p:cNvSpPr>
          <p:nvPr>
            <p:ph type="sldNum" sz="quarter" idx="5"/>
          </p:nvPr>
        </p:nvSpPr>
        <p:spPr/>
        <p:txBody>
          <a:bodyPr/>
          <a:lstStyle/>
          <a:p>
            <a:fld id="{DF4331A3-DB5A-423E-A253-009AC66C8C81}" type="slidenum">
              <a:rPr lang="en-US" smtClean="0"/>
              <a:t>6</a:t>
            </a:fld>
            <a:endParaRPr lang="en-US"/>
          </a:p>
        </p:txBody>
      </p:sp>
    </p:spTree>
    <p:extLst>
      <p:ext uri="{BB962C8B-B14F-4D97-AF65-F5344CB8AC3E}">
        <p14:creationId xmlns:p14="http://schemas.microsoft.com/office/powerpoint/2010/main" val="3428987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F4331A3-DB5A-423E-A253-009AC66C8C81}" type="slidenum">
              <a:rPr lang="en-US" smtClean="0"/>
              <a:t>7</a:t>
            </a:fld>
            <a:endParaRPr lang="en-US"/>
          </a:p>
        </p:txBody>
      </p:sp>
    </p:spTree>
    <p:extLst>
      <p:ext uri="{BB962C8B-B14F-4D97-AF65-F5344CB8AC3E}">
        <p14:creationId xmlns:p14="http://schemas.microsoft.com/office/powerpoint/2010/main" val="2558616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324437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4234154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F0FB278-194A-4715-ADBA-8B197B570044}"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13021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3C8CC26-0083-449C-9CB6-9F8C3220E597}"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28269390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3C8CC26-0083-449C-9CB6-9F8C3220E597}"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0FB278-194A-4715-ADBA-8B197B570044}"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6654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03C8CC26-0083-449C-9CB6-9F8C3220E597}"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37828236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3419471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143397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1479151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C8CC26-0083-449C-9CB6-9F8C3220E597}" type="datetimeFigureOut">
              <a:rPr lang="en-US" smtClean="0"/>
              <a:t>4/29/2026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189655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C8CC26-0083-449C-9CB6-9F8C3220E597}"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1208298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C8CC26-0083-449C-9CB6-9F8C3220E597}" type="datetimeFigureOut">
              <a:rPr lang="en-US" smtClean="0"/>
              <a:t>4/29/2026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243443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C8CC26-0083-449C-9CB6-9F8C3220E597}" type="datetimeFigureOut">
              <a:rPr lang="en-US" smtClean="0"/>
              <a:t>4/29/2026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547791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C8CC26-0083-449C-9CB6-9F8C3220E597}" type="datetimeFigureOut">
              <a:rPr lang="en-US" smtClean="0"/>
              <a:t>4/29/2026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3905487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C8CC26-0083-449C-9CB6-9F8C3220E597}"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215322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C8CC26-0083-449C-9CB6-9F8C3220E597}" type="datetimeFigureOut">
              <a:rPr lang="en-US" smtClean="0"/>
              <a:t>4/29/2026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F0FB278-194A-4715-ADBA-8B197B570044}" type="slidenum">
              <a:rPr lang="en-US" smtClean="0"/>
              <a:t>‹#›</a:t>
            </a:fld>
            <a:endParaRPr lang="en-US"/>
          </a:p>
        </p:txBody>
      </p:sp>
    </p:spTree>
    <p:extLst>
      <p:ext uri="{BB962C8B-B14F-4D97-AF65-F5344CB8AC3E}">
        <p14:creationId xmlns:p14="http://schemas.microsoft.com/office/powerpoint/2010/main" val="337936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3C8CC26-0083-449C-9CB6-9F8C3220E597}" type="datetimeFigureOut">
              <a:rPr lang="en-US" smtClean="0"/>
              <a:t>4/29/2026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F0FB278-194A-4715-ADBA-8B197B570044}" type="slidenum">
              <a:rPr lang="en-US" smtClean="0"/>
              <a:t>‹#›</a:t>
            </a:fld>
            <a:endParaRPr lang="en-US"/>
          </a:p>
        </p:txBody>
      </p:sp>
    </p:spTree>
    <p:extLst>
      <p:ext uri="{BB962C8B-B14F-4D97-AF65-F5344CB8AC3E}">
        <p14:creationId xmlns:p14="http://schemas.microsoft.com/office/powerpoint/2010/main" val="2528262598"/>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 name="Arrow: Pentagon 5">
            <a:extLst>
              <a:ext uri="{FF2B5EF4-FFF2-40B4-BE49-F238E27FC236}">
                <a16:creationId xmlns:a16="http://schemas.microsoft.com/office/drawing/2014/main" id="{F5240B91-AB3B-1013-E86B-F0269EEA505C}"/>
              </a:ext>
            </a:extLst>
          </p:cNvPr>
          <p:cNvSpPr/>
          <p:nvPr/>
        </p:nvSpPr>
        <p:spPr>
          <a:xfrm>
            <a:off x="0" y="548640"/>
            <a:ext cx="10884310" cy="182880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pic>
        <p:nvPicPr>
          <p:cNvPr id="28" name="Picture 27">
            <a:extLst>
              <a:ext uri="{FF2B5EF4-FFF2-40B4-BE49-F238E27FC236}">
                <a16:creationId xmlns:a16="http://schemas.microsoft.com/office/drawing/2014/main" id="{43884ECD-37F0-6D60-8C3B-63B4CF0AD3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108" y="3429000"/>
            <a:ext cx="5865222" cy="2610027"/>
          </a:xfrm>
          <a:prstGeom prst="rect">
            <a:avLst/>
          </a:prstGeom>
        </p:spPr>
      </p:pic>
      <p:sp>
        <p:nvSpPr>
          <p:cNvPr id="15" name="Title 1">
            <a:extLst>
              <a:ext uri="{FF2B5EF4-FFF2-40B4-BE49-F238E27FC236}">
                <a16:creationId xmlns:a16="http://schemas.microsoft.com/office/drawing/2014/main" id="{13C20EF4-5312-49AE-1C54-4B09BB1EAD48}"/>
              </a:ext>
            </a:extLst>
          </p:cNvPr>
          <p:cNvSpPr txBox="1">
            <a:spLocks/>
          </p:cNvSpPr>
          <p:nvPr/>
        </p:nvSpPr>
        <p:spPr>
          <a:xfrm>
            <a:off x="80843" y="734945"/>
            <a:ext cx="8458200" cy="958911"/>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90000"/>
              </a:lnSpc>
            </a:pPr>
            <a:r>
              <a:rPr lang="en-US" sz="3700" b="1" dirty="0">
                <a:solidFill>
                  <a:srgbClr val="FFFFFF"/>
                </a:solidFill>
              </a:rPr>
              <a:t>Experience Builder: Beyond the Map</a:t>
            </a:r>
          </a:p>
        </p:txBody>
      </p:sp>
      <p:sp>
        <p:nvSpPr>
          <p:cNvPr id="18" name="Subtitle 2">
            <a:extLst>
              <a:ext uri="{FF2B5EF4-FFF2-40B4-BE49-F238E27FC236}">
                <a16:creationId xmlns:a16="http://schemas.microsoft.com/office/drawing/2014/main" id="{591C3FCC-B1F5-910F-36EE-BB49F58A1FFC}"/>
              </a:ext>
            </a:extLst>
          </p:cNvPr>
          <p:cNvSpPr txBox="1">
            <a:spLocks/>
          </p:cNvSpPr>
          <p:nvPr/>
        </p:nvSpPr>
        <p:spPr>
          <a:xfrm>
            <a:off x="161685" y="1617693"/>
            <a:ext cx="8864327" cy="524935"/>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None/>
            </a:pPr>
            <a:r>
              <a:rPr lang="en-US" sz="2000" dirty="0">
                <a:solidFill>
                  <a:srgbClr val="FFFFFF"/>
                </a:solidFill>
              </a:rPr>
              <a:t>From Spatial to Story: Rethinking How Users Engage with GIS Content</a:t>
            </a:r>
          </a:p>
        </p:txBody>
      </p:sp>
    </p:spTree>
    <p:extLst>
      <p:ext uri="{BB962C8B-B14F-4D97-AF65-F5344CB8AC3E}">
        <p14:creationId xmlns:p14="http://schemas.microsoft.com/office/powerpoint/2010/main" val="575905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15"/>
                                        </p:tgtEl>
                                        <p:attrNameLst>
                                          <p:attrName>style.visibility</p:attrName>
                                        </p:attrNameLst>
                                      </p:cBhvr>
                                      <p:to>
                                        <p:strVal val="visible"/>
                                      </p:to>
                                    </p:set>
                                    <p:animEffect transition="in" filter="fade">
                                      <p:cBhvr>
                                        <p:cTn id="7" dur="700"/>
                                        <p:tgtEl>
                                          <p:spTgt spid="15"/>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18">
                                            <p:txEl>
                                              <p:pRg st="0" end="0"/>
                                            </p:txEl>
                                          </p:spTgt>
                                        </p:tgtEl>
                                        <p:attrNameLst>
                                          <p:attrName>style.visibility</p:attrName>
                                        </p:attrNameLst>
                                      </p:cBhvr>
                                      <p:to>
                                        <p:strVal val="visible"/>
                                      </p:to>
                                    </p:set>
                                    <p:animEffect transition="in" filter="fade">
                                      <p:cBhvr>
                                        <p:cTn id="10" dur="7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a:extLst>
            <a:ext uri="{FF2B5EF4-FFF2-40B4-BE49-F238E27FC236}">
              <a16:creationId xmlns:a16="http://schemas.microsoft.com/office/drawing/2014/main" id="{934036D6-E1E5-DBAD-64ED-64FDCA81B1E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AA14DBF-59C1-4E69-1700-60E31D1B7AE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6040574"/>
            <a:ext cx="1839902" cy="817426"/>
          </a:xfrm>
          <a:prstGeom prst="rect">
            <a:avLst/>
          </a:prstGeom>
        </p:spPr>
      </p:pic>
      <p:sp>
        <p:nvSpPr>
          <p:cNvPr id="6" name="Arrow: Pentagon 5">
            <a:extLst>
              <a:ext uri="{FF2B5EF4-FFF2-40B4-BE49-F238E27FC236}">
                <a16:creationId xmlns:a16="http://schemas.microsoft.com/office/drawing/2014/main" id="{AE854F8D-54F5-ACC5-0964-055B48363D9B}"/>
              </a:ext>
            </a:extLst>
          </p:cNvPr>
          <p:cNvSpPr/>
          <p:nvPr/>
        </p:nvSpPr>
        <p:spPr>
          <a:xfrm>
            <a:off x="0" y="548640"/>
            <a:ext cx="10884310" cy="82296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sp>
        <p:nvSpPr>
          <p:cNvPr id="2" name="Title 1">
            <a:extLst>
              <a:ext uri="{FF2B5EF4-FFF2-40B4-BE49-F238E27FC236}">
                <a16:creationId xmlns:a16="http://schemas.microsoft.com/office/drawing/2014/main" id="{34BE50BA-468F-16F3-19C9-2D337907E80F}"/>
              </a:ext>
            </a:extLst>
          </p:cNvPr>
          <p:cNvSpPr>
            <a:spLocks noGrp="1"/>
          </p:cNvSpPr>
          <p:nvPr>
            <p:ph type="title"/>
          </p:nvPr>
        </p:nvSpPr>
        <p:spPr>
          <a:xfrm>
            <a:off x="0" y="628048"/>
            <a:ext cx="6152699" cy="641064"/>
          </a:xfrm>
        </p:spPr>
        <p:txBody>
          <a:bodyPr>
            <a:normAutofit/>
          </a:bodyPr>
          <a:lstStyle/>
          <a:p>
            <a:r>
              <a:rPr lang="en-US" b="1" dirty="0">
                <a:solidFill>
                  <a:schemeClr val="bg1"/>
                </a:solidFill>
              </a:rPr>
              <a:t>GIS: In the beginning</a:t>
            </a:r>
          </a:p>
        </p:txBody>
      </p:sp>
      <p:sp>
        <p:nvSpPr>
          <p:cNvPr id="7" name="TextBox 6">
            <a:extLst>
              <a:ext uri="{FF2B5EF4-FFF2-40B4-BE49-F238E27FC236}">
                <a16:creationId xmlns:a16="http://schemas.microsoft.com/office/drawing/2014/main" id="{078994EA-AD46-F741-E152-C1069F3791E4}"/>
              </a:ext>
            </a:extLst>
          </p:cNvPr>
          <p:cNvSpPr txBox="1"/>
          <p:nvPr/>
        </p:nvSpPr>
        <p:spPr>
          <a:xfrm>
            <a:off x="685800" y="1600200"/>
            <a:ext cx="7639665" cy="1551450"/>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200" dirty="0"/>
              <a:t>Freed data from tables</a:t>
            </a:r>
          </a:p>
          <a:p>
            <a:pPr marL="285750" indent="-285750">
              <a:lnSpc>
                <a:spcPct val="150000"/>
              </a:lnSpc>
              <a:buFont typeface="Arial" panose="020B0604020202020204" pitchFamily="34" charset="0"/>
              <a:buChar char="•"/>
            </a:pPr>
            <a:r>
              <a:rPr lang="en-US" sz="2200" dirty="0"/>
              <a:t>Maps provided a means to visualize patterns</a:t>
            </a:r>
          </a:p>
          <a:p>
            <a:pPr marL="285750" indent="-285750">
              <a:lnSpc>
                <a:spcPct val="150000"/>
              </a:lnSpc>
              <a:buFont typeface="Arial" panose="020B0604020202020204" pitchFamily="34" charset="0"/>
              <a:buChar char="•"/>
            </a:pPr>
            <a:r>
              <a:rPr lang="en-US" sz="2200" dirty="0"/>
              <a:t>Made complex information more approachable</a:t>
            </a:r>
          </a:p>
        </p:txBody>
      </p:sp>
      <p:pic>
        <p:nvPicPr>
          <p:cNvPr id="9" name="Picture 8">
            <a:extLst>
              <a:ext uri="{FF2B5EF4-FFF2-40B4-BE49-F238E27FC236}">
                <a16:creationId xmlns:a16="http://schemas.microsoft.com/office/drawing/2014/main" id="{D9B9DEA5-BC25-AE35-B0B4-F436001C3B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55692" y="3773427"/>
            <a:ext cx="4745434" cy="2246035"/>
          </a:xfrm>
          <a:prstGeom prst="rect">
            <a:avLst/>
          </a:prstGeom>
          <a:ln>
            <a:solidFill>
              <a:schemeClr val="bg1">
                <a:lumMod val="85000"/>
              </a:schemeClr>
            </a:solidFill>
          </a:ln>
          <a:effectLst>
            <a:outerShdw blurRad="50800" dist="38100" dir="2700000" algn="tl" rotWithShape="0">
              <a:prstClr val="black">
                <a:alpha val="40000"/>
              </a:prstClr>
            </a:outerShdw>
          </a:effectLst>
        </p:spPr>
      </p:pic>
      <p:pic>
        <p:nvPicPr>
          <p:cNvPr id="11" name="Picture 10">
            <a:extLst>
              <a:ext uri="{FF2B5EF4-FFF2-40B4-BE49-F238E27FC236}">
                <a16:creationId xmlns:a16="http://schemas.microsoft.com/office/drawing/2014/main" id="{078B62CF-733D-4E72-7365-50DE8C32D28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84085" y="3773427"/>
            <a:ext cx="4564545" cy="2794521"/>
          </a:xfrm>
          <a:prstGeom prst="rect">
            <a:avLst/>
          </a:prstGeom>
          <a:effectLst>
            <a:outerShdw blurRad="50800" dist="38100" dir="2700000" algn="tl" rotWithShape="0">
              <a:prstClr val="black">
                <a:alpha val="40000"/>
              </a:prstClr>
            </a:outerShdw>
          </a:effectLst>
        </p:spPr>
      </p:pic>
      <p:sp>
        <p:nvSpPr>
          <p:cNvPr id="12" name="Arrow: Right 11">
            <a:extLst>
              <a:ext uri="{FF2B5EF4-FFF2-40B4-BE49-F238E27FC236}">
                <a16:creationId xmlns:a16="http://schemas.microsoft.com/office/drawing/2014/main" id="{FB77DD87-3491-42CF-5732-FC09BF004773}"/>
              </a:ext>
            </a:extLst>
          </p:cNvPr>
          <p:cNvSpPr/>
          <p:nvPr/>
        </p:nvSpPr>
        <p:spPr>
          <a:xfrm>
            <a:off x="5348748" y="4729316"/>
            <a:ext cx="1641987" cy="27530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854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a:extLst>
            <a:ext uri="{FF2B5EF4-FFF2-40B4-BE49-F238E27FC236}">
              <a16:creationId xmlns:a16="http://schemas.microsoft.com/office/drawing/2014/main" id="{614B8DF4-16E7-F939-4AFC-DD9A9D4905C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7C01381-2AEB-76BF-2D95-379DCC0DD88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6040574"/>
            <a:ext cx="1839902" cy="817426"/>
          </a:xfrm>
          <a:prstGeom prst="rect">
            <a:avLst/>
          </a:prstGeom>
        </p:spPr>
      </p:pic>
      <p:sp>
        <p:nvSpPr>
          <p:cNvPr id="6" name="Arrow: Pentagon 5">
            <a:extLst>
              <a:ext uri="{FF2B5EF4-FFF2-40B4-BE49-F238E27FC236}">
                <a16:creationId xmlns:a16="http://schemas.microsoft.com/office/drawing/2014/main" id="{02AA99B6-603E-F168-CBF6-74A31AC6E282}"/>
              </a:ext>
            </a:extLst>
          </p:cNvPr>
          <p:cNvSpPr/>
          <p:nvPr/>
        </p:nvSpPr>
        <p:spPr>
          <a:xfrm>
            <a:off x="0" y="548640"/>
            <a:ext cx="10884310" cy="82296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sp>
        <p:nvSpPr>
          <p:cNvPr id="2" name="Title 1">
            <a:extLst>
              <a:ext uri="{FF2B5EF4-FFF2-40B4-BE49-F238E27FC236}">
                <a16:creationId xmlns:a16="http://schemas.microsoft.com/office/drawing/2014/main" id="{2A84A77E-AB32-4EA6-D2F2-A544083DBBDC}"/>
              </a:ext>
            </a:extLst>
          </p:cNvPr>
          <p:cNvSpPr>
            <a:spLocks noGrp="1"/>
          </p:cNvSpPr>
          <p:nvPr>
            <p:ph type="title"/>
          </p:nvPr>
        </p:nvSpPr>
        <p:spPr>
          <a:xfrm>
            <a:off x="0" y="628354"/>
            <a:ext cx="9438968" cy="775203"/>
          </a:xfrm>
        </p:spPr>
        <p:txBody>
          <a:bodyPr>
            <a:normAutofit/>
          </a:bodyPr>
          <a:lstStyle/>
          <a:p>
            <a:r>
              <a:rPr lang="en-US" b="1" dirty="0">
                <a:solidFill>
                  <a:schemeClr val="bg1"/>
                </a:solidFill>
              </a:rPr>
              <a:t>Why It’s Time to Think Beyond the Map</a:t>
            </a:r>
          </a:p>
        </p:txBody>
      </p:sp>
      <p:sp>
        <p:nvSpPr>
          <p:cNvPr id="7" name="TextBox 6">
            <a:extLst>
              <a:ext uri="{FF2B5EF4-FFF2-40B4-BE49-F238E27FC236}">
                <a16:creationId xmlns:a16="http://schemas.microsoft.com/office/drawing/2014/main" id="{F72EDF4A-27C5-C8F5-6A24-EB5DE1E2FC02}"/>
              </a:ext>
            </a:extLst>
          </p:cNvPr>
          <p:cNvSpPr txBox="1"/>
          <p:nvPr/>
        </p:nvSpPr>
        <p:spPr>
          <a:xfrm>
            <a:off x="640080" y="1554480"/>
            <a:ext cx="9964359" cy="256711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200" dirty="0"/>
              <a:t>Map-centric applications can limit accessibility</a:t>
            </a:r>
          </a:p>
          <a:p>
            <a:pPr marL="285750" indent="-285750">
              <a:lnSpc>
                <a:spcPct val="150000"/>
              </a:lnSpc>
              <a:buFont typeface="Arial" panose="020B0604020202020204" pitchFamily="34" charset="0"/>
              <a:buChar char="•"/>
            </a:pPr>
            <a:r>
              <a:rPr lang="en-US" sz="2200" dirty="0"/>
              <a:t>Some trends and patterns may be more apparent when viewed in other formats besides a map</a:t>
            </a:r>
          </a:p>
          <a:p>
            <a:pPr marL="285750" indent="-285750">
              <a:lnSpc>
                <a:spcPct val="150000"/>
              </a:lnSpc>
              <a:buFont typeface="Arial" panose="020B0604020202020204" pitchFamily="34" charset="0"/>
              <a:buChar char="•"/>
            </a:pPr>
            <a:r>
              <a:rPr lang="en-US" sz="2200" dirty="0"/>
              <a:t>Charts or data-reactive narratives provide alternate ways to interact with geospatial data</a:t>
            </a:r>
          </a:p>
        </p:txBody>
      </p:sp>
      <p:pic>
        <p:nvPicPr>
          <p:cNvPr id="3" name="Picture 2">
            <a:extLst>
              <a:ext uri="{FF2B5EF4-FFF2-40B4-BE49-F238E27FC236}">
                <a16:creationId xmlns:a16="http://schemas.microsoft.com/office/drawing/2014/main" id="{58911440-184C-0CE2-56E5-B611CF5A5B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46029" y="4307425"/>
            <a:ext cx="3930307" cy="2406226"/>
          </a:xfrm>
          <a:prstGeom prst="rect">
            <a:avLst/>
          </a:prstGeom>
          <a:effectLst>
            <a:outerShdw blurRad="50800" dist="38100" dir="2700000" algn="tl" rotWithShape="0">
              <a:prstClr val="black">
                <a:alpha val="40000"/>
              </a:prstClr>
            </a:outerShdw>
          </a:effectLst>
        </p:spPr>
      </p:pic>
      <p:sp>
        <p:nvSpPr>
          <p:cNvPr id="4" name="Arrow: Right 3">
            <a:extLst>
              <a:ext uri="{FF2B5EF4-FFF2-40B4-BE49-F238E27FC236}">
                <a16:creationId xmlns:a16="http://schemas.microsoft.com/office/drawing/2014/main" id="{34F5CC93-A1BF-C36E-7D98-C79BC468EC2B}"/>
              </a:ext>
            </a:extLst>
          </p:cNvPr>
          <p:cNvSpPr/>
          <p:nvPr/>
        </p:nvSpPr>
        <p:spPr>
          <a:xfrm rot="20269501">
            <a:off x="5754429" y="4487049"/>
            <a:ext cx="1597604" cy="37093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D750ECA-E95E-D192-5BEC-6E3522246231}"/>
              </a:ext>
            </a:extLst>
          </p:cNvPr>
          <p:cNvSpPr txBox="1"/>
          <p:nvPr/>
        </p:nvSpPr>
        <p:spPr>
          <a:xfrm>
            <a:off x="7362952" y="3838289"/>
            <a:ext cx="4665406" cy="2893100"/>
          </a:xfrm>
          <a:prstGeom prst="rect">
            <a:avLst/>
          </a:prstGeom>
          <a:noFill/>
        </p:spPr>
        <p:txBody>
          <a:bodyPr wrap="square" rtlCol="0">
            <a:spAutoFit/>
          </a:bodyPr>
          <a:lstStyle/>
          <a:p>
            <a:r>
              <a:rPr lang="en-US" sz="1400" dirty="0"/>
              <a:t>Accessible label:</a:t>
            </a:r>
          </a:p>
          <a:p>
            <a:r>
              <a:rPr lang="en-US" sz="1400" dirty="0"/>
              <a:t>Interactive map centered on Seattle with a pale gray background showing street names and property boundaries. By default, the trees in Seattle's inventory are displayed as points with colors corresponding to the ownership category. The option is available to display trees in Seattle's inventory by size with points that range from light green (smallest diameter) to dark green ( largest diameter). The option is also available to display Seattle's Heritage trees, which are shown as yellow tree-shaped icons. Streams are also displayed as a blue dashed line.</a:t>
            </a:r>
          </a:p>
        </p:txBody>
      </p:sp>
    </p:spTree>
    <p:extLst>
      <p:ext uri="{BB962C8B-B14F-4D97-AF65-F5344CB8AC3E}">
        <p14:creationId xmlns:p14="http://schemas.microsoft.com/office/powerpoint/2010/main" val="187623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a:extLst>
            <a:ext uri="{FF2B5EF4-FFF2-40B4-BE49-F238E27FC236}">
              <a16:creationId xmlns:a16="http://schemas.microsoft.com/office/drawing/2014/main" id="{34007084-AEA9-7780-852A-B3ED27C8EE16}"/>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E3B4CE42-314E-00B1-DC83-E7A8F9BD00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0960" y="4343400"/>
            <a:ext cx="4305759" cy="2286000"/>
          </a:xfrm>
          <a:prstGeom prst="rect">
            <a:avLst/>
          </a:prstGeom>
        </p:spPr>
      </p:pic>
      <p:pic>
        <p:nvPicPr>
          <p:cNvPr id="5" name="Content Placeholder 4">
            <a:extLst>
              <a:ext uri="{FF2B5EF4-FFF2-40B4-BE49-F238E27FC236}">
                <a16:creationId xmlns:a16="http://schemas.microsoft.com/office/drawing/2014/main" id="{31121BD8-32C1-692B-3775-D2BC99FC617F}"/>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6040574"/>
            <a:ext cx="1839902" cy="817426"/>
          </a:xfrm>
          <a:prstGeom prst="rect">
            <a:avLst/>
          </a:prstGeom>
        </p:spPr>
      </p:pic>
      <p:sp>
        <p:nvSpPr>
          <p:cNvPr id="6" name="Arrow: Pentagon 5">
            <a:extLst>
              <a:ext uri="{FF2B5EF4-FFF2-40B4-BE49-F238E27FC236}">
                <a16:creationId xmlns:a16="http://schemas.microsoft.com/office/drawing/2014/main" id="{D8B019CF-5349-31EB-F69B-989248C09CD9}"/>
              </a:ext>
            </a:extLst>
          </p:cNvPr>
          <p:cNvSpPr/>
          <p:nvPr/>
        </p:nvSpPr>
        <p:spPr>
          <a:xfrm>
            <a:off x="0" y="548640"/>
            <a:ext cx="10884310" cy="82296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sp>
        <p:nvSpPr>
          <p:cNvPr id="2" name="Title 1">
            <a:extLst>
              <a:ext uri="{FF2B5EF4-FFF2-40B4-BE49-F238E27FC236}">
                <a16:creationId xmlns:a16="http://schemas.microsoft.com/office/drawing/2014/main" id="{31267D55-7DE8-EFA2-2B2C-3A0072F99D8B}"/>
              </a:ext>
            </a:extLst>
          </p:cNvPr>
          <p:cNvSpPr>
            <a:spLocks noGrp="1"/>
          </p:cNvSpPr>
          <p:nvPr>
            <p:ph type="title"/>
          </p:nvPr>
        </p:nvSpPr>
        <p:spPr>
          <a:xfrm>
            <a:off x="0" y="548641"/>
            <a:ext cx="9438968" cy="821942"/>
          </a:xfrm>
        </p:spPr>
        <p:txBody>
          <a:bodyPr>
            <a:normAutofit/>
          </a:bodyPr>
          <a:lstStyle/>
          <a:p>
            <a:r>
              <a:rPr lang="en-US" b="1" dirty="0">
                <a:solidFill>
                  <a:schemeClr val="bg1"/>
                </a:solidFill>
              </a:rPr>
              <a:t>Experience Builder: Beyond the Map</a:t>
            </a:r>
          </a:p>
        </p:txBody>
      </p:sp>
      <p:sp>
        <p:nvSpPr>
          <p:cNvPr id="7" name="TextBox 6">
            <a:extLst>
              <a:ext uri="{FF2B5EF4-FFF2-40B4-BE49-F238E27FC236}">
                <a16:creationId xmlns:a16="http://schemas.microsoft.com/office/drawing/2014/main" id="{2EDA8089-8447-FA84-FB3E-BC18A359E71D}"/>
              </a:ext>
            </a:extLst>
          </p:cNvPr>
          <p:cNvSpPr txBox="1"/>
          <p:nvPr/>
        </p:nvSpPr>
        <p:spPr>
          <a:xfrm>
            <a:off x="640080" y="2468880"/>
            <a:ext cx="6844937" cy="2567113"/>
          </a:xfrm>
          <a:prstGeom prst="rect">
            <a:avLst/>
          </a:prstGeom>
          <a:noFill/>
        </p:spPr>
        <p:txBody>
          <a:bodyPr wrap="square" rtlCol="0">
            <a:spAutoFit/>
          </a:bodyPr>
          <a:lstStyle/>
          <a:p>
            <a:pPr>
              <a:lnSpc>
                <a:spcPct val="150000"/>
              </a:lnSpc>
            </a:pPr>
            <a:r>
              <a:rPr lang="en-US" sz="2200" u="sng" dirty="0"/>
              <a:t>Dashboard-style charts</a:t>
            </a:r>
          </a:p>
          <a:p>
            <a:pPr marL="742950" lvl="1" indent="-285750">
              <a:lnSpc>
                <a:spcPct val="150000"/>
              </a:lnSpc>
              <a:buFont typeface="Arial" panose="020B0604020202020204" pitchFamily="34" charset="0"/>
              <a:buChar char="•"/>
            </a:pPr>
            <a:r>
              <a:rPr lang="en-US" sz="2200" dirty="0"/>
              <a:t>Easy to understand at a glance</a:t>
            </a:r>
          </a:p>
          <a:p>
            <a:pPr marL="742950" lvl="1" indent="-285750">
              <a:lnSpc>
                <a:spcPct val="150000"/>
              </a:lnSpc>
              <a:buFont typeface="Arial" panose="020B0604020202020204" pitchFamily="34" charset="0"/>
              <a:buChar char="•"/>
            </a:pPr>
            <a:r>
              <a:rPr lang="en-US" sz="2200" dirty="0"/>
              <a:t>Offer quick insight into trends and patterns</a:t>
            </a:r>
          </a:p>
          <a:p>
            <a:pPr marL="742950" lvl="1" indent="-285750">
              <a:lnSpc>
                <a:spcPct val="150000"/>
              </a:lnSpc>
              <a:buFont typeface="Arial" panose="020B0604020202020204" pitchFamily="34" charset="0"/>
              <a:buChar char="•"/>
            </a:pPr>
            <a:r>
              <a:rPr lang="en-US" sz="2200" dirty="0"/>
              <a:t>Puts the focus on “what is happening” rather than “where”</a:t>
            </a:r>
          </a:p>
        </p:txBody>
      </p:sp>
      <p:sp>
        <p:nvSpPr>
          <p:cNvPr id="3" name="TextBox 2">
            <a:extLst>
              <a:ext uri="{FF2B5EF4-FFF2-40B4-BE49-F238E27FC236}">
                <a16:creationId xmlns:a16="http://schemas.microsoft.com/office/drawing/2014/main" id="{D2E163C8-E62B-6304-5D3D-6042E2B5777C}"/>
              </a:ext>
            </a:extLst>
          </p:cNvPr>
          <p:cNvSpPr txBox="1"/>
          <p:nvPr/>
        </p:nvSpPr>
        <p:spPr>
          <a:xfrm>
            <a:off x="640080" y="1554480"/>
            <a:ext cx="8853315" cy="830997"/>
          </a:xfrm>
          <a:prstGeom prst="rect">
            <a:avLst/>
          </a:prstGeom>
          <a:noFill/>
        </p:spPr>
        <p:txBody>
          <a:bodyPr wrap="square" rtlCol="0">
            <a:spAutoFit/>
          </a:bodyPr>
          <a:lstStyle/>
          <a:p>
            <a:r>
              <a:rPr lang="en-US" sz="2400" b="1" dirty="0"/>
              <a:t>Using interactive components to help users explore data outside of the map interface</a:t>
            </a:r>
          </a:p>
        </p:txBody>
      </p:sp>
      <p:pic>
        <p:nvPicPr>
          <p:cNvPr id="8" name="Picture 7">
            <a:extLst>
              <a:ext uri="{FF2B5EF4-FFF2-40B4-BE49-F238E27FC236}">
                <a16:creationId xmlns:a16="http://schemas.microsoft.com/office/drawing/2014/main" id="{3B22E119-89E5-DE23-6E1A-2E96866C295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80960" y="4343400"/>
            <a:ext cx="4306294" cy="22860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817332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a:extLst>
            <a:ext uri="{FF2B5EF4-FFF2-40B4-BE49-F238E27FC236}">
              <a16:creationId xmlns:a16="http://schemas.microsoft.com/office/drawing/2014/main" id="{0ADA181E-C288-2141-0FDE-72882B7CF05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A3BC4E8-6D7E-28A0-868B-350ACC9038F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6040574"/>
            <a:ext cx="1839902" cy="817426"/>
          </a:xfrm>
          <a:prstGeom prst="rect">
            <a:avLst/>
          </a:prstGeom>
        </p:spPr>
      </p:pic>
      <p:sp>
        <p:nvSpPr>
          <p:cNvPr id="6" name="Arrow: Pentagon 5">
            <a:extLst>
              <a:ext uri="{FF2B5EF4-FFF2-40B4-BE49-F238E27FC236}">
                <a16:creationId xmlns:a16="http://schemas.microsoft.com/office/drawing/2014/main" id="{E864D8D8-E283-0D32-6AAC-F33B05804BDA}"/>
              </a:ext>
            </a:extLst>
          </p:cNvPr>
          <p:cNvSpPr/>
          <p:nvPr/>
        </p:nvSpPr>
        <p:spPr>
          <a:xfrm>
            <a:off x="0" y="548640"/>
            <a:ext cx="10884310" cy="82296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sp>
        <p:nvSpPr>
          <p:cNvPr id="2" name="Title 1">
            <a:extLst>
              <a:ext uri="{FF2B5EF4-FFF2-40B4-BE49-F238E27FC236}">
                <a16:creationId xmlns:a16="http://schemas.microsoft.com/office/drawing/2014/main" id="{1BC987B0-62FB-3DBA-DD51-AD8EFC1C7F72}"/>
              </a:ext>
            </a:extLst>
          </p:cNvPr>
          <p:cNvSpPr>
            <a:spLocks noGrp="1"/>
          </p:cNvSpPr>
          <p:nvPr>
            <p:ph type="title"/>
          </p:nvPr>
        </p:nvSpPr>
        <p:spPr>
          <a:xfrm>
            <a:off x="0" y="548640"/>
            <a:ext cx="9438968" cy="822960"/>
          </a:xfrm>
        </p:spPr>
        <p:txBody>
          <a:bodyPr>
            <a:normAutofit/>
          </a:bodyPr>
          <a:lstStyle/>
          <a:p>
            <a:r>
              <a:rPr lang="en-US" b="1" dirty="0">
                <a:solidFill>
                  <a:schemeClr val="bg1"/>
                </a:solidFill>
              </a:rPr>
              <a:t>Experience Builder: Beyond the Map</a:t>
            </a:r>
          </a:p>
        </p:txBody>
      </p:sp>
      <p:sp>
        <p:nvSpPr>
          <p:cNvPr id="7" name="TextBox 6">
            <a:extLst>
              <a:ext uri="{FF2B5EF4-FFF2-40B4-BE49-F238E27FC236}">
                <a16:creationId xmlns:a16="http://schemas.microsoft.com/office/drawing/2014/main" id="{9196BBEF-CEF2-1114-18B4-F52FDCBB13D4}"/>
              </a:ext>
            </a:extLst>
          </p:cNvPr>
          <p:cNvSpPr txBox="1"/>
          <p:nvPr/>
        </p:nvSpPr>
        <p:spPr>
          <a:xfrm>
            <a:off x="640080" y="2468880"/>
            <a:ext cx="11183559" cy="2059282"/>
          </a:xfrm>
          <a:prstGeom prst="rect">
            <a:avLst/>
          </a:prstGeom>
          <a:noFill/>
        </p:spPr>
        <p:txBody>
          <a:bodyPr wrap="square" rtlCol="0">
            <a:spAutoFit/>
          </a:bodyPr>
          <a:lstStyle/>
          <a:p>
            <a:pPr>
              <a:lnSpc>
                <a:spcPct val="150000"/>
              </a:lnSpc>
            </a:pPr>
            <a:r>
              <a:rPr lang="en-US" sz="2200" u="sng" dirty="0"/>
              <a:t>Text-based Research Tool</a:t>
            </a:r>
          </a:p>
          <a:p>
            <a:pPr marL="742950" lvl="1" indent="-285750">
              <a:lnSpc>
                <a:spcPct val="150000"/>
              </a:lnSpc>
              <a:buFont typeface="Arial" panose="020B0604020202020204" pitchFamily="34" charset="0"/>
              <a:buChar char="•"/>
            </a:pPr>
            <a:r>
              <a:rPr lang="en-US" sz="2200" dirty="0"/>
              <a:t>Tied to real-time data</a:t>
            </a:r>
          </a:p>
          <a:p>
            <a:pPr marL="742950" lvl="1" indent="-285750">
              <a:lnSpc>
                <a:spcPct val="150000"/>
              </a:lnSpc>
              <a:buFont typeface="Arial" panose="020B0604020202020204" pitchFamily="34" charset="0"/>
              <a:buChar char="•"/>
            </a:pPr>
            <a:r>
              <a:rPr lang="en-US" sz="2200" dirty="0"/>
              <a:t>Utilizes filter, data views, dynamic text and embedded Nearby Instant Apps</a:t>
            </a:r>
          </a:p>
          <a:p>
            <a:pPr marL="742950" lvl="1" indent="-285750">
              <a:lnSpc>
                <a:spcPct val="150000"/>
              </a:lnSpc>
              <a:buFont typeface="Arial" panose="020B0604020202020204" pitchFamily="34" charset="0"/>
              <a:buChar char="•"/>
            </a:pPr>
            <a:r>
              <a:rPr lang="en-US" sz="2200" dirty="0"/>
              <a:t>Keyboard friendly way to allow for data exploration</a:t>
            </a:r>
          </a:p>
        </p:txBody>
      </p:sp>
      <p:sp>
        <p:nvSpPr>
          <p:cNvPr id="3" name="TextBox 2">
            <a:extLst>
              <a:ext uri="{FF2B5EF4-FFF2-40B4-BE49-F238E27FC236}">
                <a16:creationId xmlns:a16="http://schemas.microsoft.com/office/drawing/2014/main" id="{9F7E80C4-F66D-A717-7E6E-EC37295DA1A1}"/>
              </a:ext>
            </a:extLst>
          </p:cNvPr>
          <p:cNvSpPr txBox="1"/>
          <p:nvPr/>
        </p:nvSpPr>
        <p:spPr>
          <a:xfrm>
            <a:off x="640080" y="1554480"/>
            <a:ext cx="8853315" cy="830997"/>
          </a:xfrm>
          <a:prstGeom prst="rect">
            <a:avLst/>
          </a:prstGeom>
          <a:noFill/>
        </p:spPr>
        <p:txBody>
          <a:bodyPr wrap="square" rtlCol="0">
            <a:spAutoFit/>
          </a:bodyPr>
          <a:lstStyle/>
          <a:p>
            <a:r>
              <a:rPr lang="en-US" sz="2400" b="1" dirty="0"/>
              <a:t>Using interactive components to help users explore data outside of the map interface</a:t>
            </a:r>
          </a:p>
        </p:txBody>
      </p:sp>
      <p:pic>
        <p:nvPicPr>
          <p:cNvPr id="10" name="Picture 9">
            <a:extLst>
              <a:ext uri="{FF2B5EF4-FFF2-40B4-BE49-F238E27FC236}">
                <a16:creationId xmlns:a16="http://schemas.microsoft.com/office/drawing/2014/main" id="{71F9B5C5-5F30-A446-598B-AAAD822803A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35040" y="4573882"/>
            <a:ext cx="6056987" cy="2194560"/>
          </a:xfrm>
          <a:prstGeom prst="rect">
            <a:avLst/>
          </a:prstGeom>
          <a:ln>
            <a:solidFill>
              <a:schemeClr val="bg1">
                <a:lumMod val="85000"/>
              </a:schemeClr>
            </a:solidFill>
          </a:ln>
          <a:effectLst>
            <a:outerShdw blurRad="50800" dist="38100" dir="2700000" algn="tl" rotWithShape="0">
              <a:prstClr val="black">
                <a:alpha val="40000"/>
              </a:prstClr>
            </a:outerShdw>
          </a:effectLst>
        </p:spPr>
      </p:pic>
      <p:pic>
        <p:nvPicPr>
          <p:cNvPr id="12" name="Picture 11">
            <a:extLst>
              <a:ext uri="{FF2B5EF4-FFF2-40B4-BE49-F238E27FC236}">
                <a16:creationId xmlns:a16="http://schemas.microsoft.com/office/drawing/2014/main" id="{CBC40667-EC1C-0F87-D2F7-797DD50C4A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43600" y="4572000"/>
            <a:ext cx="6183442" cy="219456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303951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a:extLst>
            <a:ext uri="{FF2B5EF4-FFF2-40B4-BE49-F238E27FC236}">
              <a16:creationId xmlns:a16="http://schemas.microsoft.com/office/drawing/2014/main" id="{35EF13CD-1803-47A9-44DB-F99737D8E29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A353AF0-B28D-0A01-627D-3047144AB6F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6040574"/>
            <a:ext cx="1839902" cy="817426"/>
          </a:xfrm>
          <a:prstGeom prst="rect">
            <a:avLst/>
          </a:prstGeom>
        </p:spPr>
      </p:pic>
      <p:sp>
        <p:nvSpPr>
          <p:cNvPr id="6" name="Arrow: Pentagon 5">
            <a:extLst>
              <a:ext uri="{FF2B5EF4-FFF2-40B4-BE49-F238E27FC236}">
                <a16:creationId xmlns:a16="http://schemas.microsoft.com/office/drawing/2014/main" id="{4F741FF3-D017-3CF9-0197-2C61B5DB2F72}"/>
              </a:ext>
            </a:extLst>
          </p:cNvPr>
          <p:cNvSpPr/>
          <p:nvPr/>
        </p:nvSpPr>
        <p:spPr>
          <a:xfrm>
            <a:off x="0" y="548640"/>
            <a:ext cx="10884310" cy="82296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sp>
        <p:nvSpPr>
          <p:cNvPr id="2" name="Title 1">
            <a:extLst>
              <a:ext uri="{FF2B5EF4-FFF2-40B4-BE49-F238E27FC236}">
                <a16:creationId xmlns:a16="http://schemas.microsoft.com/office/drawing/2014/main" id="{3B2C62EC-17CC-08CA-68B7-FA4973162327}"/>
              </a:ext>
            </a:extLst>
          </p:cNvPr>
          <p:cNvSpPr>
            <a:spLocks noGrp="1"/>
          </p:cNvSpPr>
          <p:nvPr>
            <p:ph type="title"/>
          </p:nvPr>
        </p:nvSpPr>
        <p:spPr>
          <a:xfrm>
            <a:off x="0" y="629110"/>
            <a:ext cx="10530349" cy="678330"/>
          </a:xfrm>
        </p:spPr>
        <p:txBody>
          <a:bodyPr>
            <a:normAutofit fontScale="90000"/>
          </a:bodyPr>
          <a:lstStyle/>
          <a:p>
            <a:r>
              <a:rPr lang="en-US" b="1" dirty="0">
                <a:solidFill>
                  <a:schemeClr val="bg1"/>
                </a:solidFill>
              </a:rPr>
              <a:t>Trees for Seattle: Urban Forestry Maps and Data</a:t>
            </a:r>
          </a:p>
        </p:txBody>
      </p:sp>
      <p:sp>
        <p:nvSpPr>
          <p:cNvPr id="3" name="TextBox 2">
            <a:extLst>
              <a:ext uri="{FF2B5EF4-FFF2-40B4-BE49-F238E27FC236}">
                <a16:creationId xmlns:a16="http://schemas.microsoft.com/office/drawing/2014/main" id="{347843B9-D6C4-F865-9F92-B1252E135AB7}"/>
              </a:ext>
            </a:extLst>
          </p:cNvPr>
          <p:cNvSpPr txBox="1"/>
          <p:nvPr/>
        </p:nvSpPr>
        <p:spPr>
          <a:xfrm>
            <a:off x="3876684" y="4359620"/>
            <a:ext cx="4438631" cy="1188720"/>
          </a:xfrm>
          <a:prstGeom prst="rect">
            <a:avLst/>
          </a:prstGeom>
          <a:solidFill>
            <a:schemeClr val="accent5">
              <a:lumMod val="75000"/>
            </a:schemeClr>
          </a:solidFill>
          <a:ln>
            <a:solidFill>
              <a:schemeClr val="accent5">
                <a:lumMod val="50000"/>
              </a:schemeClr>
            </a:solidFill>
          </a:ln>
          <a:effectLst>
            <a:outerShdw blurRad="50800" dist="38100" dir="2700000" algn="tl" rotWithShape="0">
              <a:prstClr val="black">
                <a:alpha val="40000"/>
              </a:prstClr>
            </a:outerShdw>
          </a:effectLst>
        </p:spPr>
        <p:txBody>
          <a:bodyPr wrap="square" rtlCol="0">
            <a:spAutoFit/>
          </a:bodyPr>
          <a:lstStyle/>
          <a:p>
            <a:pPr algn="ctr"/>
            <a:r>
              <a:rPr lang="en-US" sz="6000" b="1" dirty="0">
                <a:solidFill>
                  <a:schemeClr val="bg1"/>
                </a:solidFill>
              </a:rPr>
              <a:t>Live Demo</a:t>
            </a:r>
          </a:p>
        </p:txBody>
      </p:sp>
      <p:grpSp>
        <p:nvGrpSpPr>
          <p:cNvPr id="13" name="Group 12">
            <a:extLst>
              <a:ext uri="{FF2B5EF4-FFF2-40B4-BE49-F238E27FC236}">
                <a16:creationId xmlns:a16="http://schemas.microsoft.com/office/drawing/2014/main" id="{667512BF-4BC8-03E9-CA14-8D77DB40050A}"/>
              </a:ext>
            </a:extLst>
          </p:cNvPr>
          <p:cNvGrpSpPr/>
          <p:nvPr/>
        </p:nvGrpSpPr>
        <p:grpSpPr>
          <a:xfrm>
            <a:off x="543544" y="2240280"/>
            <a:ext cx="4434840" cy="1188720"/>
            <a:chOff x="3598606" y="2072148"/>
            <a:chExt cx="4097279" cy="1356852"/>
          </a:xfrm>
        </p:grpSpPr>
        <p:sp>
          <p:nvSpPr>
            <p:cNvPr id="9" name="Rectangle 8">
              <a:extLst>
                <a:ext uri="{FF2B5EF4-FFF2-40B4-BE49-F238E27FC236}">
                  <a16:creationId xmlns:a16="http://schemas.microsoft.com/office/drawing/2014/main" id="{3667A1BA-7DDC-776A-CFC5-2F28E2BC59CF}"/>
                </a:ext>
              </a:extLst>
            </p:cNvPr>
            <p:cNvSpPr/>
            <p:nvPr/>
          </p:nvSpPr>
          <p:spPr>
            <a:xfrm>
              <a:off x="3598607" y="2074606"/>
              <a:ext cx="4097278" cy="1354394"/>
            </a:xfrm>
            <a:prstGeom prst="rect">
              <a:avLst/>
            </a:prstGeom>
            <a:solidFill>
              <a:srgbClr val="003DA5"/>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C17B1FC-A455-32AB-0B0B-63FA107CD6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98606" y="2072148"/>
              <a:ext cx="1096250" cy="1354394"/>
            </a:xfrm>
            <a:prstGeom prst="rect">
              <a:avLst/>
            </a:prstGeom>
          </p:spPr>
        </p:pic>
        <p:sp>
          <p:nvSpPr>
            <p:cNvPr id="12" name="TextBox 11">
              <a:extLst>
                <a:ext uri="{FF2B5EF4-FFF2-40B4-BE49-F238E27FC236}">
                  <a16:creationId xmlns:a16="http://schemas.microsoft.com/office/drawing/2014/main" id="{098D81AB-AFBD-78A3-A484-5BA461A696F0}"/>
                </a:ext>
              </a:extLst>
            </p:cNvPr>
            <p:cNvSpPr txBox="1"/>
            <p:nvPr/>
          </p:nvSpPr>
          <p:spPr>
            <a:xfrm>
              <a:off x="4464821" y="2380470"/>
              <a:ext cx="3231064" cy="737748"/>
            </a:xfrm>
            <a:prstGeom prst="rect">
              <a:avLst/>
            </a:prstGeom>
            <a:noFill/>
          </p:spPr>
          <p:txBody>
            <a:bodyPr wrap="square" rtlCol="0">
              <a:spAutoFit/>
            </a:bodyPr>
            <a:lstStyle/>
            <a:p>
              <a:pPr algn="ctr"/>
              <a:r>
                <a:rPr lang="en-US" sz="3600" dirty="0">
                  <a:solidFill>
                    <a:schemeClr val="bg1"/>
                  </a:solidFill>
                  <a:latin typeface="Avenir Next LT Pro Demi" panose="020F0502020204030204" pitchFamily="34" charset="0"/>
                </a:rPr>
                <a:t>City of Seattle</a:t>
              </a:r>
            </a:p>
          </p:txBody>
        </p:sp>
      </p:grpSp>
      <p:sp>
        <p:nvSpPr>
          <p:cNvPr id="14" name="TextBox 13">
            <a:extLst>
              <a:ext uri="{FF2B5EF4-FFF2-40B4-BE49-F238E27FC236}">
                <a16:creationId xmlns:a16="http://schemas.microsoft.com/office/drawing/2014/main" id="{EDB1780C-4CB5-E7F2-4E5D-22BB2938FDC6}"/>
              </a:ext>
            </a:extLst>
          </p:cNvPr>
          <p:cNvSpPr txBox="1"/>
          <p:nvPr/>
        </p:nvSpPr>
        <p:spPr>
          <a:xfrm>
            <a:off x="5539571" y="2242433"/>
            <a:ext cx="6118715" cy="1200329"/>
          </a:xfrm>
          <a:prstGeom prst="rect">
            <a:avLst/>
          </a:prstGeom>
          <a:noFill/>
        </p:spPr>
        <p:txBody>
          <a:bodyPr wrap="square" rtlCol="0">
            <a:spAutoFit/>
          </a:bodyPr>
          <a:lstStyle/>
          <a:p>
            <a:r>
              <a:rPr lang="en-US" dirty="0"/>
              <a:t>Produced in partnership with the City of Seattle’s Office of Sustainability &amp; Environment. </a:t>
            </a:r>
          </a:p>
          <a:p>
            <a:r>
              <a:rPr lang="en-US" dirty="0"/>
              <a:t>All data and the majority of written content provided by the City of Seattle.</a:t>
            </a:r>
          </a:p>
        </p:txBody>
      </p:sp>
    </p:spTree>
    <p:extLst>
      <p:ext uri="{BB962C8B-B14F-4D97-AF65-F5344CB8AC3E}">
        <p14:creationId xmlns:p14="http://schemas.microsoft.com/office/powerpoint/2010/main" val="749727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bg2">
                <a:tint val="90000"/>
                <a:satMod val="92000"/>
                <a:lumMod val="120000"/>
              </a:schemeClr>
            </a:gs>
            <a:gs pos="100000">
              <a:schemeClr val="accent4">
                <a:lumMod val="60000"/>
                <a:lumOff val="40000"/>
              </a:schemeClr>
            </a:gs>
          </a:gsLst>
          <a:path path="circle">
            <a:fillToRect l="50000" t="50000" r="100000" b="100000"/>
          </a:path>
        </a:gradFill>
        <a:effectLst/>
      </p:bgPr>
    </p:bg>
    <p:spTree>
      <p:nvGrpSpPr>
        <p:cNvPr id="1" name="">
          <a:extLst>
            <a:ext uri="{FF2B5EF4-FFF2-40B4-BE49-F238E27FC236}">
              <a16:creationId xmlns:a16="http://schemas.microsoft.com/office/drawing/2014/main" id="{E681887F-FEF2-45DA-6244-87DAF89412A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103B3A2-3FD8-D71A-EE0D-B7DA72599051}"/>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6040574"/>
            <a:ext cx="1839902" cy="817426"/>
          </a:xfrm>
          <a:prstGeom prst="rect">
            <a:avLst/>
          </a:prstGeom>
        </p:spPr>
      </p:pic>
      <p:sp>
        <p:nvSpPr>
          <p:cNvPr id="6" name="Arrow: Pentagon 5">
            <a:extLst>
              <a:ext uri="{FF2B5EF4-FFF2-40B4-BE49-F238E27FC236}">
                <a16:creationId xmlns:a16="http://schemas.microsoft.com/office/drawing/2014/main" id="{B7D6C012-AA2C-67F3-8FCD-F29E4AB7B0C5}"/>
              </a:ext>
            </a:extLst>
          </p:cNvPr>
          <p:cNvSpPr/>
          <p:nvPr/>
        </p:nvSpPr>
        <p:spPr>
          <a:xfrm>
            <a:off x="0" y="548640"/>
            <a:ext cx="10884310" cy="822960"/>
          </a:xfrm>
          <a:prstGeom prst="homePlate">
            <a:avLst/>
          </a:prstGeom>
          <a:solidFill>
            <a:schemeClr val="tx1"/>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42200" dirty="0">
              <a:solidFill>
                <a:schemeClr val="bg1"/>
              </a:solidFill>
            </a:endParaRPr>
          </a:p>
        </p:txBody>
      </p:sp>
      <p:sp>
        <p:nvSpPr>
          <p:cNvPr id="2" name="Title 1">
            <a:extLst>
              <a:ext uri="{FF2B5EF4-FFF2-40B4-BE49-F238E27FC236}">
                <a16:creationId xmlns:a16="http://schemas.microsoft.com/office/drawing/2014/main" id="{BB672C12-036F-81F4-CAB3-54EA33534729}"/>
              </a:ext>
            </a:extLst>
          </p:cNvPr>
          <p:cNvSpPr>
            <a:spLocks noGrp="1"/>
          </p:cNvSpPr>
          <p:nvPr>
            <p:ph type="title"/>
          </p:nvPr>
        </p:nvSpPr>
        <p:spPr>
          <a:xfrm>
            <a:off x="0" y="572518"/>
            <a:ext cx="9438968" cy="775203"/>
          </a:xfrm>
        </p:spPr>
        <p:txBody>
          <a:bodyPr>
            <a:normAutofit/>
          </a:bodyPr>
          <a:lstStyle/>
          <a:p>
            <a:r>
              <a:rPr lang="en-US" b="1" dirty="0">
                <a:solidFill>
                  <a:schemeClr val="bg1"/>
                </a:solidFill>
              </a:rPr>
              <a:t>Moving Forward</a:t>
            </a:r>
          </a:p>
        </p:txBody>
      </p:sp>
      <p:sp>
        <p:nvSpPr>
          <p:cNvPr id="7" name="TextBox 6">
            <a:extLst>
              <a:ext uri="{FF2B5EF4-FFF2-40B4-BE49-F238E27FC236}">
                <a16:creationId xmlns:a16="http://schemas.microsoft.com/office/drawing/2014/main" id="{9352006A-8338-E8E2-D716-75F5F35B1C5D}"/>
              </a:ext>
            </a:extLst>
          </p:cNvPr>
          <p:cNvSpPr txBox="1"/>
          <p:nvPr/>
        </p:nvSpPr>
        <p:spPr>
          <a:xfrm>
            <a:off x="640080" y="2468880"/>
            <a:ext cx="9964359" cy="1551450"/>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200" dirty="0"/>
              <a:t>Building intuitive, map-optional applications</a:t>
            </a:r>
          </a:p>
          <a:p>
            <a:pPr marL="342900" indent="-342900">
              <a:lnSpc>
                <a:spcPct val="150000"/>
              </a:lnSpc>
              <a:buFont typeface="Arial" panose="020B0604020202020204" pitchFamily="34" charset="0"/>
              <a:buChar char="•"/>
            </a:pPr>
            <a:r>
              <a:rPr lang="en-US" sz="2200" dirty="0"/>
              <a:t>New opportunities for storytelling, exploration, and decision-making</a:t>
            </a:r>
          </a:p>
          <a:p>
            <a:pPr marL="342900" indent="-342900">
              <a:lnSpc>
                <a:spcPct val="150000"/>
              </a:lnSpc>
              <a:buFont typeface="Arial" panose="020B0604020202020204" pitchFamily="34" charset="0"/>
              <a:buChar char="•"/>
            </a:pPr>
            <a:r>
              <a:rPr lang="en-US" sz="2200" dirty="0"/>
              <a:t>Expanding access for diverse audiences</a:t>
            </a:r>
          </a:p>
        </p:txBody>
      </p:sp>
      <p:sp>
        <p:nvSpPr>
          <p:cNvPr id="3" name="TextBox 2">
            <a:extLst>
              <a:ext uri="{FF2B5EF4-FFF2-40B4-BE49-F238E27FC236}">
                <a16:creationId xmlns:a16="http://schemas.microsoft.com/office/drawing/2014/main" id="{5217473B-1FB1-5047-B6E5-E3F3972A54A4}"/>
              </a:ext>
            </a:extLst>
          </p:cNvPr>
          <p:cNvSpPr txBox="1"/>
          <p:nvPr/>
        </p:nvSpPr>
        <p:spPr>
          <a:xfrm>
            <a:off x="640080" y="1554480"/>
            <a:ext cx="9167947" cy="461665"/>
          </a:xfrm>
          <a:prstGeom prst="rect">
            <a:avLst/>
          </a:prstGeom>
          <a:noFill/>
        </p:spPr>
        <p:txBody>
          <a:bodyPr wrap="square" rtlCol="0">
            <a:spAutoFit/>
          </a:bodyPr>
          <a:lstStyle/>
          <a:p>
            <a:r>
              <a:rPr lang="en-US" sz="2400" b="1" dirty="0"/>
              <a:t>What this approach means for the future of GIS applications</a:t>
            </a:r>
          </a:p>
        </p:txBody>
      </p:sp>
    </p:spTree>
    <p:extLst>
      <p:ext uri="{BB962C8B-B14F-4D97-AF65-F5344CB8AC3E}">
        <p14:creationId xmlns:p14="http://schemas.microsoft.com/office/powerpoint/2010/main" val="3072544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662f23f7-e650-410c-b749-92297414ea08}" enabled="1" method="Standard" siteId="{78e61e45-6beb-4009-8f99-359d8b54f41b}" contentBits="0" removed="0"/>
</clbl:labelList>
</file>

<file path=docProps/app.xml><?xml version="1.0" encoding="utf-8"?>
<Properties xmlns="http://schemas.openxmlformats.org/officeDocument/2006/extended-properties" xmlns:vt="http://schemas.openxmlformats.org/officeDocument/2006/docPropsVTypes">
  <Template>TM02892315[[fn=Wisp]]</Template>
  <TotalTime>2717</TotalTime>
  <Words>937</Words>
  <Application>Microsoft Office PowerPoint</Application>
  <PresentationFormat>Widescreen</PresentationFormat>
  <Paragraphs>52</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Arial</vt:lpstr>
      <vt:lpstr>Avenir Next LT Pro Demi</vt:lpstr>
      <vt:lpstr>Century Gothic</vt:lpstr>
      <vt:lpstr>Wingdings 3</vt:lpstr>
      <vt:lpstr>Wisp</vt:lpstr>
      <vt:lpstr>PowerPoint Presentation</vt:lpstr>
      <vt:lpstr>GIS: In the beginning</vt:lpstr>
      <vt:lpstr>Why It’s Time to Think Beyond the Map</vt:lpstr>
      <vt:lpstr>Experience Builder: Beyond the Map</vt:lpstr>
      <vt:lpstr>Experience Builder: Beyond the Map</vt:lpstr>
      <vt:lpstr>Trees for Seattle: Urban Forestry Maps and Data</vt:lpstr>
      <vt:lpstr>Moving Forward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Phillips-C, Mary</dc:creator>
  <cp:lastModifiedBy>Phillips-C, Mary</cp:lastModifiedBy>
  <cp:revision>60</cp:revision>
  <dcterms:created xsi:type="dcterms:W3CDTF">2026-04-29T17:22:09Z</dcterms:created>
  <dcterms:modified xsi:type="dcterms:W3CDTF">2026-05-01T14:39:35Z</dcterms:modified>
</cp:coreProperties>
</file>